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4.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5.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1" r:id="rId1"/>
    <p:sldMasterId id="2147483653" r:id="rId2"/>
    <p:sldMasterId id="2147483674" r:id="rId3"/>
    <p:sldMasterId id="2147483677" r:id="rId4"/>
    <p:sldMasterId id="2147483680" r:id="rId5"/>
    <p:sldMasterId id="2147483683" r:id="rId6"/>
  </p:sldMasterIdLst>
  <p:notesMasterIdLst>
    <p:notesMasterId r:id="rId69"/>
  </p:notesMasterIdLst>
  <p:handoutMasterIdLst>
    <p:handoutMasterId r:id="rId70"/>
  </p:handoutMasterIdLst>
  <p:sldIdLst>
    <p:sldId id="330" r:id="rId7"/>
    <p:sldId id="331" r:id="rId8"/>
    <p:sldId id="332" r:id="rId9"/>
    <p:sldId id="333" r:id="rId10"/>
    <p:sldId id="334" r:id="rId11"/>
    <p:sldId id="274" r:id="rId12"/>
    <p:sldId id="275" r:id="rId13"/>
    <p:sldId id="335" r:id="rId14"/>
    <p:sldId id="277" r:id="rId15"/>
    <p:sldId id="278" r:id="rId16"/>
    <p:sldId id="279" r:id="rId17"/>
    <p:sldId id="280" r:id="rId18"/>
    <p:sldId id="281" r:id="rId19"/>
    <p:sldId id="282" r:id="rId20"/>
    <p:sldId id="336" r:id="rId21"/>
    <p:sldId id="337" r:id="rId22"/>
    <p:sldId id="285" r:id="rId23"/>
    <p:sldId id="338" r:id="rId24"/>
    <p:sldId id="287" r:id="rId25"/>
    <p:sldId id="339" r:id="rId26"/>
    <p:sldId id="340" r:id="rId27"/>
    <p:sldId id="341" r:id="rId28"/>
    <p:sldId id="342" r:id="rId29"/>
    <p:sldId id="343" r:id="rId30"/>
    <p:sldId id="344" r:id="rId31"/>
    <p:sldId id="345" r:id="rId32"/>
    <p:sldId id="346" r:id="rId33"/>
    <p:sldId id="347" r:id="rId34"/>
    <p:sldId id="297" r:id="rId35"/>
    <p:sldId id="348" r:id="rId36"/>
    <p:sldId id="349" r:id="rId37"/>
    <p:sldId id="300" r:id="rId38"/>
    <p:sldId id="301" r:id="rId39"/>
    <p:sldId id="350" r:id="rId40"/>
    <p:sldId id="303" r:id="rId41"/>
    <p:sldId id="351" r:id="rId42"/>
    <p:sldId id="305" r:id="rId43"/>
    <p:sldId id="306" r:id="rId44"/>
    <p:sldId id="307" r:id="rId45"/>
    <p:sldId id="308" r:id="rId46"/>
    <p:sldId id="309" r:id="rId47"/>
    <p:sldId id="310" r:id="rId48"/>
    <p:sldId id="311" r:id="rId49"/>
    <p:sldId id="312" r:id="rId50"/>
    <p:sldId id="313" r:id="rId51"/>
    <p:sldId id="352" r:id="rId52"/>
    <p:sldId id="353" r:id="rId53"/>
    <p:sldId id="354" r:id="rId54"/>
    <p:sldId id="317" r:id="rId55"/>
    <p:sldId id="318" r:id="rId56"/>
    <p:sldId id="355" r:id="rId57"/>
    <p:sldId id="320" r:id="rId58"/>
    <p:sldId id="321" r:id="rId59"/>
    <p:sldId id="322" r:id="rId60"/>
    <p:sldId id="323" r:id="rId61"/>
    <p:sldId id="324" r:id="rId62"/>
    <p:sldId id="325" r:id="rId63"/>
    <p:sldId id="326" r:id="rId64"/>
    <p:sldId id="327" r:id="rId65"/>
    <p:sldId id="328" r:id="rId66"/>
    <p:sldId id="329" r:id="rId67"/>
    <p:sldId id="356" r:id="rId68"/>
  </p:sldIdLst>
  <p:sldSz cx="12192000" cy="6858000"/>
  <p:notesSz cx="7023100" cy="9309100"/>
  <p:defaultTextStyle>
    <a:defPPr>
      <a:defRPr lang="de-DE"/>
    </a:defPPr>
    <a:lvl1pPr algn="l" rtl="0" fontAlgn="base">
      <a:lnSpc>
        <a:spcPct val="90000"/>
      </a:lnSpc>
      <a:spcBef>
        <a:spcPct val="0"/>
      </a:spcBef>
      <a:spcAft>
        <a:spcPct val="0"/>
      </a:spcAft>
      <a:defRPr sz="3200" kern="1200">
        <a:solidFill>
          <a:schemeClr val="tx1"/>
        </a:solidFill>
        <a:latin typeface="Tahoma" pitchFamily="34" charset="0"/>
        <a:ea typeface="+mn-ea"/>
        <a:cs typeface="+mn-cs"/>
      </a:defRPr>
    </a:lvl1pPr>
    <a:lvl2pPr marL="457200" algn="l" rtl="0" fontAlgn="base">
      <a:lnSpc>
        <a:spcPct val="90000"/>
      </a:lnSpc>
      <a:spcBef>
        <a:spcPct val="0"/>
      </a:spcBef>
      <a:spcAft>
        <a:spcPct val="0"/>
      </a:spcAft>
      <a:defRPr sz="3200" kern="1200">
        <a:solidFill>
          <a:schemeClr val="tx1"/>
        </a:solidFill>
        <a:latin typeface="Tahoma" pitchFamily="34" charset="0"/>
        <a:ea typeface="+mn-ea"/>
        <a:cs typeface="+mn-cs"/>
      </a:defRPr>
    </a:lvl2pPr>
    <a:lvl3pPr marL="914400" algn="l" rtl="0" fontAlgn="base">
      <a:lnSpc>
        <a:spcPct val="90000"/>
      </a:lnSpc>
      <a:spcBef>
        <a:spcPct val="0"/>
      </a:spcBef>
      <a:spcAft>
        <a:spcPct val="0"/>
      </a:spcAft>
      <a:defRPr sz="3200" kern="1200">
        <a:solidFill>
          <a:schemeClr val="tx1"/>
        </a:solidFill>
        <a:latin typeface="Tahoma" pitchFamily="34" charset="0"/>
        <a:ea typeface="+mn-ea"/>
        <a:cs typeface="+mn-cs"/>
      </a:defRPr>
    </a:lvl3pPr>
    <a:lvl4pPr marL="1371600" algn="l" rtl="0" fontAlgn="base">
      <a:lnSpc>
        <a:spcPct val="90000"/>
      </a:lnSpc>
      <a:spcBef>
        <a:spcPct val="0"/>
      </a:spcBef>
      <a:spcAft>
        <a:spcPct val="0"/>
      </a:spcAft>
      <a:defRPr sz="3200" kern="1200">
        <a:solidFill>
          <a:schemeClr val="tx1"/>
        </a:solidFill>
        <a:latin typeface="Tahoma" pitchFamily="34" charset="0"/>
        <a:ea typeface="+mn-ea"/>
        <a:cs typeface="+mn-cs"/>
      </a:defRPr>
    </a:lvl4pPr>
    <a:lvl5pPr marL="1828800" algn="l" rtl="0" fontAlgn="base">
      <a:lnSpc>
        <a:spcPct val="90000"/>
      </a:lnSpc>
      <a:spcBef>
        <a:spcPct val="0"/>
      </a:spcBef>
      <a:spcAft>
        <a:spcPct val="0"/>
      </a:spcAft>
      <a:defRPr sz="3200" kern="1200">
        <a:solidFill>
          <a:schemeClr val="tx1"/>
        </a:solidFill>
        <a:latin typeface="Tahoma" pitchFamily="34" charset="0"/>
        <a:ea typeface="+mn-ea"/>
        <a:cs typeface="+mn-cs"/>
      </a:defRPr>
    </a:lvl5pPr>
    <a:lvl6pPr marL="2286000" algn="l" defTabSz="914400" rtl="0" eaLnBrk="1" latinLnBrk="0" hangingPunct="1">
      <a:defRPr sz="3200" kern="1200">
        <a:solidFill>
          <a:schemeClr val="tx1"/>
        </a:solidFill>
        <a:latin typeface="Tahoma" pitchFamily="34" charset="0"/>
        <a:ea typeface="+mn-ea"/>
        <a:cs typeface="+mn-cs"/>
      </a:defRPr>
    </a:lvl6pPr>
    <a:lvl7pPr marL="2743200" algn="l" defTabSz="914400" rtl="0" eaLnBrk="1" latinLnBrk="0" hangingPunct="1">
      <a:defRPr sz="3200" kern="1200">
        <a:solidFill>
          <a:schemeClr val="tx1"/>
        </a:solidFill>
        <a:latin typeface="Tahoma" pitchFamily="34" charset="0"/>
        <a:ea typeface="+mn-ea"/>
        <a:cs typeface="+mn-cs"/>
      </a:defRPr>
    </a:lvl7pPr>
    <a:lvl8pPr marL="3200400" algn="l" defTabSz="914400" rtl="0" eaLnBrk="1" latinLnBrk="0" hangingPunct="1">
      <a:defRPr sz="3200" kern="1200">
        <a:solidFill>
          <a:schemeClr val="tx1"/>
        </a:solidFill>
        <a:latin typeface="Tahoma" pitchFamily="34" charset="0"/>
        <a:ea typeface="+mn-ea"/>
        <a:cs typeface="+mn-cs"/>
      </a:defRPr>
    </a:lvl8pPr>
    <a:lvl9pPr marL="3657600" algn="l" defTabSz="914400" rtl="0" eaLnBrk="1" latinLnBrk="0" hangingPunct="1">
      <a:defRPr sz="32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n Duncan" initials="BD"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AE23"/>
    <a:srgbClr val="99CC00"/>
    <a:srgbClr val="FFDD00"/>
    <a:srgbClr val="996633"/>
    <a:srgbClr val="FF0000"/>
    <a:srgbClr val="336699"/>
    <a:srgbClr val="008000"/>
    <a:srgbClr val="333333"/>
    <a:srgbClr val="3366CC"/>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73931" autoAdjust="0"/>
  </p:normalViewPr>
  <p:slideViewPr>
    <p:cSldViewPr snapToGrid="0">
      <p:cViewPr varScale="1">
        <p:scale>
          <a:sx n="73" d="100"/>
          <a:sy n="73" d="100"/>
        </p:scale>
        <p:origin x="180" y="6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604"/>
    </p:cViewPr>
  </p:sorterViewPr>
  <p:notesViewPr>
    <p:cSldViewPr snapToGrid="0">
      <p:cViewPr varScale="1">
        <p:scale>
          <a:sx n="79" d="100"/>
          <a:sy n="79" d="100"/>
        </p:scale>
        <p:origin x="3102" y="108"/>
      </p:cViewPr>
      <p:guideLst>
        <p:guide orient="horz" pos="2932"/>
        <p:guide pos="2212"/>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slide" Target="slides/slide49.xml"/><Relationship Id="rId63" Type="http://schemas.openxmlformats.org/officeDocument/2006/relationships/slide" Target="slides/slide57.xml"/><Relationship Id="rId68" Type="http://schemas.openxmlformats.org/officeDocument/2006/relationships/slide" Target="slides/slide62.xml"/><Relationship Id="rId7" Type="http://schemas.openxmlformats.org/officeDocument/2006/relationships/slide" Target="slides/slide1.xml"/><Relationship Id="rId71"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slide" Target="slides/slide52.xml"/><Relationship Id="rId66" Type="http://schemas.openxmlformats.org/officeDocument/2006/relationships/slide" Target="slides/slide60.xml"/><Relationship Id="rId74"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61" Type="http://schemas.openxmlformats.org/officeDocument/2006/relationships/slide" Target="slides/slide55.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65" Type="http://schemas.openxmlformats.org/officeDocument/2006/relationships/slide" Target="slides/slide59.xml"/><Relationship Id="rId73"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openxmlformats.org/officeDocument/2006/relationships/slide" Target="slides/slide58.xml"/><Relationship Id="rId69" Type="http://schemas.openxmlformats.org/officeDocument/2006/relationships/notesMaster" Target="notesMasters/notesMaster1.xml"/><Relationship Id="rId8" Type="http://schemas.openxmlformats.org/officeDocument/2006/relationships/slide" Target="slides/slide2.xml"/><Relationship Id="rId51" Type="http://schemas.openxmlformats.org/officeDocument/2006/relationships/slide" Target="slides/slide45.xml"/><Relationship Id="rId72"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67" Type="http://schemas.openxmlformats.org/officeDocument/2006/relationships/slide" Target="slides/slide61.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slide" Target="slides/slide56.xml"/><Relationship Id="rId70" Type="http://schemas.openxmlformats.org/officeDocument/2006/relationships/handoutMaster" Target="handoutMasters/handout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45458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4" name="Rectangle 4"/>
          <p:cNvSpPr>
            <a:spLocks noGrp="1" noRot="1" noChangeAspect="1" noChangeArrowheads="1" noTextEdit="1"/>
          </p:cNvSpPr>
          <p:nvPr>
            <p:ph type="sldImg" idx="2"/>
          </p:nvPr>
        </p:nvSpPr>
        <p:spPr bwMode="auto">
          <a:xfrm>
            <a:off x="330200" y="534988"/>
            <a:ext cx="4221163" cy="2374900"/>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759211" y="3235559"/>
            <a:ext cx="5618480" cy="5375359"/>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endParaRPr lang="en-GB" noProof="0" dirty="0"/>
          </a:p>
        </p:txBody>
      </p:sp>
      <p:sp>
        <p:nvSpPr>
          <p:cNvPr id="4" name="Slide Number Placeholder 3"/>
          <p:cNvSpPr>
            <a:spLocks noGrp="1"/>
          </p:cNvSpPr>
          <p:nvPr>
            <p:ph type="sldNum" sz="quarter" idx="5"/>
          </p:nvPr>
        </p:nvSpPr>
        <p:spPr>
          <a:xfrm>
            <a:off x="3977569" y="8841859"/>
            <a:ext cx="3043891" cy="465753"/>
          </a:xfrm>
          <a:prstGeom prst="rect">
            <a:avLst/>
          </a:prstGeom>
        </p:spPr>
        <p:txBody>
          <a:bodyPr vert="horz" lIns="91440" tIns="45720" rIns="91440" bIns="45720" rtlCol="0" anchor="b"/>
          <a:lstStyle>
            <a:lvl1pPr algn="r">
              <a:defRPr sz="1200"/>
            </a:lvl1pPr>
          </a:lstStyle>
          <a:p>
            <a:fld id="{D0D18800-03A3-4371-B392-80B672D011D5}" type="slidenum">
              <a:rPr lang="en-GB" smtClean="0"/>
              <a:t>‹nr.›</a:t>
            </a:fld>
            <a:endParaRPr lang="en-GB"/>
          </a:p>
        </p:txBody>
      </p:sp>
    </p:spTree>
    <p:extLst>
      <p:ext uri="{BB962C8B-B14F-4D97-AF65-F5344CB8AC3E}">
        <p14:creationId xmlns:p14="http://schemas.microsoft.com/office/powerpoint/2010/main" val="132633066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6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Times" pitchFamily="18" charset="0"/>
        <a:ea typeface="+mn-ea"/>
        <a:cs typeface="+mn-cs"/>
      </a:defRPr>
    </a:lvl2pPr>
    <a:lvl3pPr marL="914400" algn="l" rtl="0" fontAlgn="base">
      <a:spcBef>
        <a:spcPct val="30000"/>
      </a:spcBef>
      <a:spcAft>
        <a:spcPct val="0"/>
      </a:spcAft>
      <a:defRPr sz="1200" kern="1200">
        <a:solidFill>
          <a:schemeClr val="tx1"/>
        </a:solidFill>
        <a:latin typeface="Times" pitchFamily="18" charset="0"/>
        <a:ea typeface="+mn-ea"/>
        <a:cs typeface="+mn-cs"/>
      </a:defRPr>
    </a:lvl3pPr>
    <a:lvl4pPr marL="1371600" algn="l" rtl="0" fontAlgn="base">
      <a:spcBef>
        <a:spcPct val="30000"/>
      </a:spcBef>
      <a:spcAft>
        <a:spcPct val="0"/>
      </a:spcAft>
      <a:defRPr sz="1200" kern="1200">
        <a:solidFill>
          <a:schemeClr val="tx1"/>
        </a:solidFill>
        <a:latin typeface="Times" pitchFamily="18" charset="0"/>
        <a:ea typeface="+mn-ea"/>
        <a:cs typeface="+mn-cs"/>
      </a:defRPr>
    </a:lvl4pPr>
    <a:lvl5pPr marL="1828800" algn="l" rtl="0" fontAlgn="base">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8195625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xfrm>
            <a:off x="330200" y="534988"/>
            <a:ext cx="4221163" cy="2374900"/>
          </a:xfrm>
          <a:ln/>
        </p:spPr>
      </p:sp>
      <p:sp>
        <p:nvSpPr>
          <p:cNvPr id="225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xfrm>
            <a:off x="330200" y="534988"/>
            <a:ext cx="4221163" cy="2374900"/>
          </a:xfrm>
          <a:ln/>
        </p:spPr>
      </p:sp>
      <p:sp>
        <p:nvSpPr>
          <p:cNvPr id="245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xfrm>
            <a:off x="330200" y="534988"/>
            <a:ext cx="4221163" cy="2374900"/>
          </a:xfrm>
          <a:ln/>
        </p:spPr>
      </p:sp>
      <p:sp>
        <p:nvSpPr>
          <p:cNvPr id="266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xfrm>
            <a:off x="330200" y="534988"/>
            <a:ext cx="4221163" cy="2374900"/>
          </a:xfrm>
          <a:ln/>
        </p:spPr>
      </p:sp>
      <p:sp>
        <p:nvSpPr>
          <p:cNvPr id="286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ea typeface="ＭＳ Ｐゴシック" pitchFamily="34" charset="-128"/>
              </a:rPr>
              <a:t>The main objectives of this variable are to provide crucial information to enable comparisons of antimicrobial consumption between Europe and the US and to enable updating the defined daily doses (DDD) values by the WHO Collaboration Centre for Drug Statistics Methodology (Norwegian Institute of Public Health).</a:t>
            </a:r>
          </a:p>
          <a:p>
            <a:endParaRPr lang="en-GB" altLang="en-US">
              <a:ea typeface="ＭＳ Ｐゴシック" pitchFamily="34" charset="-128"/>
            </a:endParaRPr>
          </a:p>
          <a:p>
            <a:endParaRPr lang="en-GB" altLang="en-US">
              <a:ea typeface="ＭＳ Ｐゴシック"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8195625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8195625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xfrm>
            <a:off x="330200" y="534988"/>
            <a:ext cx="4221163" cy="2374900"/>
          </a:xfrm>
          <a:ln/>
        </p:spPr>
      </p:sp>
      <p:sp>
        <p:nvSpPr>
          <p:cNvPr id="378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xfrm>
            <a:off x="330200" y="534988"/>
            <a:ext cx="4221163" cy="2374900"/>
          </a:xfrm>
          <a:ln/>
        </p:spPr>
      </p:sp>
      <p:sp>
        <p:nvSpPr>
          <p:cNvPr id="378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itchFamily="34"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xfrm>
            <a:off x="330200" y="534988"/>
            <a:ext cx="4221163" cy="2374900"/>
          </a:xfrm>
          <a:ln/>
        </p:spPr>
      </p:sp>
      <p:sp>
        <p:nvSpPr>
          <p:cNvPr id="378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itchFamily="34"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xfrm>
            <a:off x="330200" y="534988"/>
            <a:ext cx="4221163" cy="2374900"/>
          </a:xfrm>
          <a:ln/>
        </p:spPr>
      </p:sp>
      <p:sp>
        <p:nvSpPr>
          <p:cNvPr id="378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sz="1400" dirty="0"/>
              <a:t>Facilitator notes:</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sz="1400" kern="1200" baseline="0" noProof="0" dirty="0">
              <a:solidFill>
                <a:schemeClr val="tx1"/>
              </a:solidFill>
              <a:latin typeface="Times" pitchFamily="18" charset="0"/>
              <a:ea typeface="+mn-ea"/>
              <a:cs typeface="+mn-cs"/>
            </a:endParaRPr>
          </a:p>
        </p:txBody>
      </p:sp>
    </p:spTree>
    <p:extLst>
      <p:ext uri="{BB962C8B-B14F-4D97-AF65-F5344CB8AC3E}">
        <p14:creationId xmlns:p14="http://schemas.microsoft.com/office/powerpoint/2010/main" val="38963553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xfrm>
            <a:off x="330200" y="534988"/>
            <a:ext cx="4221163" cy="2374900"/>
          </a:xfrm>
          <a:ln/>
        </p:spPr>
      </p:sp>
      <p:sp>
        <p:nvSpPr>
          <p:cNvPr id="378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itchFamily="34"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8195625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8195625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42771811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14721407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xfrm>
            <a:off x="330200" y="534988"/>
            <a:ext cx="4221163" cy="2374900"/>
          </a:xfrm>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70000"/>
              </a:lnSpc>
            </a:pPr>
            <a:r>
              <a:rPr lang="en-GB" altLang="en-US" sz="800" b="1">
                <a:ea typeface="ＭＳ Ｐゴシック" pitchFamily="34" charset="-128"/>
              </a:rPr>
              <a:t>Superficial incisional (SSI-S)</a:t>
            </a:r>
            <a:endParaRPr lang="en-GB" altLang="en-US" sz="800">
              <a:ea typeface="ＭＳ Ｐゴシック" pitchFamily="34" charset="-128"/>
            </a:endParaRPr>
          </a:p>
          <a:p>
            <a:pPr eaLnBrk="1" hangingPunct="1">
              <a:lnSpc>
                <a:spcPct val="70000"/>
              </a:lnSpc>
            </a:pPr>
            <a:r>
              <a:rPr lang="en-GB" altLang="en-US" sz="800" i="1">
                <a:ea typeface="ＭＳ Ｐゴシック" pitchFamily="34" charset="-128"/>
              </a:rPr>
              <a:t> </a:t>
            </a:r>
            <a:endParaRPr lang="en-GB" altLang="en-US" sz="800">
              <a:ea typeface="ＭＳ Ｐゴシック" pitchFamily="34" charset="-128"/>
            </a:endParaRPr>
          </a:p>
          <a:p>
            <a:pPr eaLnBrk="1" hangingPunct="1">
              <a:lnSpc>
                <a:spcPct val="70000"/>
              </a:lnSpc>
            </a:pPr>
            <a:r>
              <a:rPr lang="en-GB" altLang="en-US" sz="800">
                <a:ea typeface="ＭＳ Ｐゴシック" pitchFamily="34" charset="-128"/>
              </a:rPr>
              <a:t>Infection occurs within 30 days after the operation </a:t>
            </a:r>
            <a:r>
              <a:rPr lang="en-GB" altLang="en-US" sz="800" u="sng">
                <a:ea typeface="ＭＳ Ｐゴシック" pitchFamily="34" charset="-128"/>
              </a:rPr>
              <a:t>and</a:t>
            </a:r>
            <a:r>
              <a:rPr lang="en-GB" altLang="en-US" sz="800">
                <a:ea typeface="ＭＳ Ｐゴシック" pitchFamily="34" charset="-128"/>
              </a:rPr>
              <a:t> infection involves only skin and subcutaneous tissue of the incision </a:t>
            </a:r>
            <a:r>
              <a:rPr lang="en-GB" altLang="en-US" sz="800" u="sng">
                <a:ea typeface="ＭＳ Ｐゴシック" pitchFamily="34" charset="-128"/>
              </a:rPr>
              <a:t>and at least one of the following:</a:t>
            </a:r>
            <a:endParaRPr lang="en-GB" altLang="en-US" sz="800">
              <a:ea typeface="ＭＳ Ｐゴシック" pitchFamily="34" charset="-128"/>
            </a:endParaRPr>
          </a:p>
          <a:p>
            <a:pPr eaLnBrk="1" hangingPunct="1">
              <a:lnSpc>
                <a:spcPct val="70000"/>
              </a:lnSpc>
            </a:pPr>
            <a:r>
              <a:rPr lang="en-GB" altLang="en-US" sz="800">
                <a:ea typeface="ＭＳ Ｐゴシック" pitchFamily="34" charset="-128"/>
              </a:rPr>
              <a:t>Purulent drainage with or without laboratory confirmation, from the superficial incision</a:t>
            </a:r>
          </a:p>
          <a:p>
            <a:pPr eaLnBrk="1" hangingPunct="1">
              <a:lnSpc>
                <a:spcPct val="70000"/>
              </a:lnSpc>
            </a:pPr>
            <a:r>
              <a:rPr lang="en-GB" altLang="en-US" sz="800">
                <a:ea typeface="ＭＳ Ｐゴシック" pitchFamily="34" charset="-128"/>
              </a:rPr>
              <a:t>Organisms isolated from an aseptically obtained culture of fluid or tissue from the superficial incision.</a:t>
            </a:r>
          </a:p>
          <a:p>
            <a:pPr eaLnBrk="1" hangingPunct="1">
              <a:lnSpc>
                <a:spcPct val="70000"/>
              </a:lnSpc>
            </a:pPr>
            <a:r>
              <a:rPr lang="en-GB" altLang="en-US" sz="800">
                <a:ea typeface="ＭＳ Ｐゴシック" pitchFamily="34" charset="-128"/>
              </a:rPr>
              <a:t>At least one of the following signs or symptoms of infection: </a:t>
            </a:r>
            <a:r>
              <a:rPr lang="en-GB" altLang="en-US" sz="800" u="sng">
                <a:ea typeface="ＭＳ Ｐゴシック" pitchFamily="34" charset="-128"/>
              </a:rPr>
              <a:t>and </a:t>
            </a:r>
            <a:r>
              <a:rPr lang="en-GB" altLang="en-US" sz="800">
                <a:ea typeface="ＭＳ Ｐゴシック" pitchFamily="34" charset="-128"/>
              </a:rPr>
              <a:t>superficial incision is deliberately opened by surgeon, </a:t>
            </a:r>
            <a:r>
              <a:rPr lang="en-GB" altLang="en-US" sz="800" u="sng">
                <a:ea typeface="ＭＳ Ｐゴシック" pitchFamily="34" charset="-128"/>
              </a:rPr>
              <a:t>unless</a:t>
            </a:r>
            <a:r>
              <a:rPr lang="en-GB" altLang="en-US" sz="800">
                <a:ea typeface="ＭＳ Ｐゴシック" pitchFamily="34" charset="-128"/>
              </a:rPr>
              <a:t> incision is culture-negative.</a:t>
            </a:r>
          </a:p>
          <a:p>
            <a:pPr lvl="1" eaLnBrk="1" hangingPunct="1">
              <a:lnSpc>
                <a:spcPct val="70000"/>
              </a:lnSpc>
            </a:pPr>
            <a:r>
              <a:rPr lang="en-GB" altLang="en-US" sz="700">
                <a:ea typeface="ＭＳ Ｐゴシック" pitchFamily="34" charset="-128"/>
              </a:rPr>
              <a:t>pain or tenderness,</a:t>
            </a:r>
          </a:p>
          <a:p>
            <a:pPr lvl="1" eaLnBrk="1" hangingPunct="1">
              <a:lnSpc>
                <a:spcPct val="70000"/>
              </a:lnSpc>
            </a:pPr>
            <a:r>
              <a:rPr lang="en-GB" altLang="en-US" sz="700">
                <a:ea typeface="ＭＳ Ｐゴシック" pitchFamily="34" charset="-128"/>
              </a:rPr>
              <a:t> localized swelling, </a:t>
            </a:r>
          </a:p>
          <a:p>
            <a:pPr lvl="1" eaLnBrk="1" hangingPunct="1">
              <a:lnSpc>
                <a:spcPct val="70000"/>
              </a:lnSpc>
            </a:pPr>
            <a:r>
              <a:rPr lang="en-GB" altLang="en-US" sz="700">
                <a:ea typeface="ＭＳ Ｐゴシック" pitchFamily="34" charset="-128"/>
              </a:rPr>
              <a:t>redness, or heat</a:t>
            </a:r>
          </a:p>
          <a:p>
            <a:pPr eaLnBrk="1" hangingPunct="1">
              <a:lnSpc>
                <a:spcPct val="70000"/>
              </a:lnSpc>
            </a:pPr>
            <a:r>
              <a:rPr lang="en-GB" altLang="en-US" sz="800">
                <a:ea typeface="ＭＳ Ｐゴシック" pitchFamily="34" charset="-128"/>
              </a:rPr>
              <a:t>Diagnosis of superficial incisional SSI made by a surgeon or attending physician.</a:t>
            </a:r>
          </a:p>
          <a:p>
            <a:pPr eaLnBrk="1" hangingPunct="1">
              <a:lnSpc>
                <a:spcPct val="70000"/>
              </a:lnSpc>
            </a:pPr>
            <a:endParaRPr lang="en-GB" altLang="en-US" sz="800">
              <a:ea typeface="ＭＳ Ｐゴシック" pitchFamily="34" charset="-128"/>
            </a:endParaRPr>
          </a:p>
          <a:p>
            <a:pPr eaLnBrk="1" hangingPunct="1">
              <a:lnSpc>
                <a:spcPct val="70000"/>
              </a:lnSpc>
            </a:pPr>
            <a:r>
              <a:rPr lang="en-GB" altLang="en-US" sz="800">
                <a:ea typeface="ＭＳ Ｐゴシック" pitchFamily="34" charset="-128"/>
              </a:rPr>
              <a:t> </a:t>
            </a:r>
          </a:p>
          <a:p>
            <a:pPr eaLnBrk="1" hangingPunct="1">
              <a:lnSpc>
                <a:spcPct val="70000"/>
              </a:lnSpc>
            </a:pPr>
            <a:r>
              <a:rPr lang="en-GB" altLang="en-US" sz="800" b="1">
                <a:ea typeface="ＭＳ Ｐゴシック" pitchFamily="34" charset="-128"/>
              </a:rPr>
              <a:t>Deep incisional (SSI-D)</a:t>
            </a:r>
            <a:endParaRPr lang="en-GB" altLang="en-US" sz="800">
              <a:ea typeface="ＭＳ Ｐゴシック" pitchFamily="34" charset="-128"/>
            </a:endParaRPr>
          </a:p>
          <a:p>
            <a:pPr eaLnBrk="1" hangingPunct="1">
              <a:lnSpc>
                <a:spcPct val="70000"/>
              </a:lnSpc>
            </a:pPr>
            <a:r>
              <a:rPr lang="en-GB" altLang="en-US" sz="800" i="1">
                <a:ea typeface="ＭＳ Ｐゴシック" pitchFamily="34" charset="-128"/>
              </a:rPr>
              <a:t> </a:t>
            </a:r>
            <a:endParaRPr lang="en-GB" altLang="en-US" sz="800">
              <a:ea typeface="ＭＳ Ｐゴシック" pitchFamily="34" charset="-128"/>
            </a:endParaRPr>
          </a:p>
          <a:p>
            <a:pPr eaLnBrk="1" hangingPunct="1">
              <a:lnSpc>
                <a:spcPct val="70000"/>
              </a:lnSpc>
            </a:pPr>
            <a:r>
              <a:rPr lang="en-GB" altLang="en-US" sz="800">
                <a:ea typeface="ＭＳ Ｐゴシック" pitchFamily="34" charset="-128"/>
              </a:rPr>
              <a:t>Less than 30 days popst-op if no implant is left in place or within one year if implant is in place </a:t>
            </a:r>
            <a:r>
              <a:rPr lang="en-GB" altLang="en-US" sz="800" u="sng">
                <a:ea typeface="ＭＳ Ｐゴシック" pitchFamily="34" charset="-128"/>
              </a:rPr>
              <a:t>and</a:t>
            </a:r>
            <a:r>
              <a:rPr lang="en-GB" altLang="en-US" sz="800">
                <a:ea typeface="ＭＳ Ｐゴシック" pitchFamily="34" charset="-128"/>
              </a:rPr>
              <a:t> the infection appears to be related to the operation </a:t>
            </a:r>
            <a:r>
              <a:rPr lang="en-GB" altLang="en-US" sz="800" u="sng">
                <a:ea typeface="ＭＳ Ｐゴシック" pitchFamily="34" charset="-128"/>
              </a:rPr>
              <a:t>and</a:t>
            </a:r>
            <a:r>
              <a:rPr lang="en-GB" altLang="en-US" sz="800">
                <a:ea typeface="ＭＳ Ｐゴシック" pitchFamily="34" charset="-128"/>
              </a:rPr>
              <a:t> infection involves deep soft tissue (e.g. fascia, muscle) of the incision </a:t>
            </a:r>
            <a:r>
              <a:rPr lang="en-GB" altLang="en-US" sz="800" u="sng">
                <a:ea typeface="ＭＳ Ｐゴシック" pitchFamily="34" charset="-128"/>
              </a:rPr>
              <a:t>and at least one of the following:</a:t>
            </a:r>
            <a:endParaRPr lang="en-GB" altLang="en-US" sz="800">
              <a:ea typeface="ＭＳ Ｐゴシック" pitchFamily="34" charset="-128"/>
            </a:endParaRPr>
          </a:p>
          <a:p>
            <a:pPr eaLnBrk="1" hangingPunct="1">
              <a:lnSpc>
                <a:spcPct val="70000"/>
              </a:lnSpc>
            </a:pPr>
            <a:r>
              <a:rPr lang="en-GB" altLang="en-US" sz="800">
                <a:ea typeface="ＭＳ Ｐゴシック" pitchFamily="34" charset="-128"/>
              </a:rPr>
              <a:t>Purulent drainage from the deep incision but not from the organ/space component of the surgical site.</a:t>
            </a:r>
          </a:p>
          <a:p>
            <a:pPr eaLnBrk="1" hangingPunct="1">
              <a:lnSpc>
                <a:spcPct val="70000"/>
              </a:lnSpc>
            </a:pPr>
            <a:r>
              <a:rPr lang="en-GB" altLang="en-US" sz="800">
                <a:ea typeface="ＭＳ Ｐゴシック" pitchFamily="34" charset="-128"/>
              </a:rPr>
              <a:t>A deep incision spontaneously dehisces or is deliberately opened by a surgeon when the patient has at least one of the following signs or symptoms: fever (&gt;38º C), localized pain or tenderness, unless incision is culture-negative.</a:t>
            </a:r>
          </a:p>
          <a:p>
            <a:pPr eaLnBrk="1" hangingPunct="1">
              <a:lnSpc>
                <a:spcPct val="70000"/>
              </a:lnSpc>
            </a:pPr>
            <a:r>
              <a:rPr lang="en-GB" altLang="en-US" sz="800">
                <a:ea typeface="ＭＳ Ｐゴシック" pitchFamily="34" charset="-128"/>
              </a:rPr>
              <a:t>An abscess or other evidence of infection involving the deep incision is found on direct examination, during reoperation, or by histopathologic or radiologic examination.</a:t>
            </a:r>
          </a:p>
          <a:p>
            <a:pPr eaLnBrk="1" hangingPunct="1">
              <a:lnSpc>
                <a:spcPct val="70000"/>
              </a:lnSpc>
            </a:pPr>
            <a:r>
              <a:rPr lang="en-GB" altLang="en-US" sz="800">
                <a:ea typeface="ＭＳ Ｐゴシック" pitchFamily="34" charset="-128"/>
              </a:rPr>
              <a:t>Diagnosis of deep incisional SSI made by a surgeon or attending physician.</a:t>
            </a:r>
          </a:p>
          <a:p>
            <a:pPr eaLnBrk="1" hangingPunct="1">
              <a:lnSpc>
                <a:spcPct val="70000"/>
              </a:lnSpc>
            </a:pPr>
            <a:r>
              <a:rPr lang="en-GB" altLang="en-US" sz="800">
                <a:ea typeface="ＭＳ Ｐゴシック" pitchFamily="34" charset="-128"/>
              </a:rPr>
              <a:t>  </a:t>
            </a:r>
          </a:p>
          <a:p>
            <a:pPr eaLnBrk="1" hangingPunct="1">
              <a:lnSpc>
                <a:spcPct val="70000"/>
              </a:lnSpc>
            </a:pPr>
            <a:r>
              <a:rPr lang="en-GB" altLang="en-US" sz="800" b="1">
                <a:ea typeface="ＭＳ Ｐゴシック" pitchFamily="34" charset="-128"/>
              </a:rPr>
              <a:t>Organ/Space (SSI-O)</a:t>
            </a:r>
            <a:endParaRPr lang="en-GB" altLang="en-US" sz="800">
              <a:ea typeface="ＭＳ Ｐゴシック" pitchFamily="34" charset="-128"/>
            </a:endParaRPr>
          </a:p>
          <a:p>
            <a:pPr eaLnBrk="1" hangingPunct="1">
              <a:lnSpc>
                <a:spcPct val="70000"/>
              </a:lnSpc>
            </a:pPr>
            <a:r>
              <a:rPr lang="en-GB" altLang="en-US" sz="800" i="1">
                <a:ea typeface="ＭＳ Ｐゴシック" pitchFamily="34" charset="-128"/>
              </a:rPr>
              <a:t> </a:t>
            </a:r>
            <a:endParaRPr lang="en-GB" altLang="en-US" sz="800">
              <a:ea typeface="ＭＳ Ｐゴシック" pitchFamily="34" charset="-128"/>
            </a:endParaRPr>
          </a:p>
          <a:p>
            <a:pPr eaLnBrk="1" hangingPunct="1">
              <a:lnSpc>
                <a:spcPct val="70000"/>
              </a:lnSpc>
            </a:pPr>
            <a:r>
              <a:rPr lang="en-GB" altLang="en-US" sz="800">
                <a:ea typeface="ＭＳ Ｐゴシック" pitchFamily="34" charset="-128"/>
              </a:rPr>
              <a:t>Infection occurs within 30 days after the operation if no implant is left in place or within one year if implant is in place </a:t>
            </a:r>
            <a:r>
              <a:rPr lang="en-GB" altLang="en-US" sz="800" u="sng">
                <a:ea typeface="ＭＳ Ｐゴシック" pitchFamily="34" charset="-128"/>
              </a:rPr>
              <a:t>and</a:t>
            </a:r>
            <a:r>
              <a:rPr lang="en-GB" altLang="en-US" sz="800">
                <a:ea typeface="ＭＳ Ｐゴシック" pitchFamily="34" charset="-128"/>
              </a:rPr>
              <a:t> the infection appears to be related to the operation </a:t>
            </a:r>
            <a:r>
              <a:rPr lang="en-GB" altLang="en-US" sz="800" u="sng">
                <a:ea typeface="ＭＳ Ｐゴシック" pitchFamily="34" charset="-128"/>
              </a:rPr>
              <a:t>and</a:t>
            </a:r>
            <a:r>
              <a:rPr lang="en-GB" altLang="en-US" sz="800">
                <a:ea typeface="ＭＳ Ｐゴシック" pitchFamily="34" charset="-128"/>
              </a:rPr>
              <a:t> infection involves any part of the anatomy (e.g., organs and spaces) other than the incision which was opened or manipulated during an operation </a:t>
            </a:r>
            <a:r>
              <a:rPr lang="en-GB" altLang="en-US" sz="800" u="sng">
                <a:ea typeface="ＭＳ Ｐゴシック" pitchFamily="34" charset="-128"/>
              </a:rPr>
              <a:t>and at least one of the following:</a:t>
            </a:r>
            <a:endParaRPr lang="en-GB" altLang="en-US" sz="800">
              <a:ea typeface="ＭＳ Ｐゴシック" pitchFamily="34" charset="-128"/>
            </a:endParaRPr>
          </a:p>
          <a:p>
            <a:pPr eaLnBrk="1" hangingPunct="1">
              <a:lnSpc>
                <a:spcPct val="70000"/>
              </a:lnSpc>
            </a:pPr>
            <a:r>
              <a:rPr lang="en-GB" altLang="en-US" sz="800">
                <a:ea typeface="ＭＳ Ｐゴシック" pitchFamily="34" charset="-128"/>
              </a:rPr>
              <a:t>Purulent drainage from a drain that is placed through a stab wound into the organ/space .</a:t>
            </a:r>
          </a:p>
          <a:p>
            <a:pPr eaLnBrk="1" hangingPunct="1">
              <a:lnSpc>
                <a:spcPct val="70000"/>
              </a:lnSpc>
            </a:pPr>
            <a:r>
              <a:rPr lang="en-GB" altLang="en-US" sz="800">
                <a:ea typeface="ＭＳ Ｐゴシック" pitchFamily="34" charset="-128"/>
              </a:rPr>
              <a:t>Organisms isolated from an aseptically obtained culture of fluid or tissue in the organ/space.</a:t>
            </a:r>
          </a:p>
          <a:p>
            <a:pPr eaLnBrk="1" hangingPunct="1">
              <a:lnSpc>
                <a:spcPct val="70000"/>
              </a:lnSpc>
            </a:pPr>
            <a:r>
              <a:rPr lang="en-GB" altLang="en-US" sz="800">
                <a:ea typeface="ＭＳ Ｐゴシック" pitchFamily="34" charset="-128"/>
              </a:rPr>
              <a:t>An abscess or other evidence of infection involving the organ/space that is found on direct examination, during reoperation, or by histopathologic or radiologic examination.</a:t>
            </a:r>
          </a:p>
          <a:p>
            <a:pPr eaLnBrk="1" hangingPunct="1">
              <a:lnSpc>
                <a:spcPct val="70000"/>
              </a:lnSpc>
            </a:pPr>
            <a:r>
              <a:rPr lang="en-GB" altLang="en-US" sz="800">
                <a:ea typeface="ＭＳ Ｐゴシック" pitchFamily="34" charset="-128"/>
              </a:rPr>
              <a:t>Diagnosis of organ/space SSI made by a surgeon or attending physician.</a:t>
            </a:r>
          </a:p>
          <a:p>
            <a:pPr eaLnBrk="1" hangingPunct="1">
              <a:lnSpc>
                <a:spcPct val="90000"/>
              </a:lnSpc>
            </a:pPr>
            <a:endParaRPr lang="en-US" altLang="en-US">
              <a:ea typeface="ＭＳ Ｐゴシック" pitchFamily="34" charset="-128"/>
            </a:endParaRPr>
          </a:p>
        </p:txBody>
      </p:sp>
      <p:sp>
        <p:nvSpPr>
          <p:cNvPr id="58372" name="Slide Number Placeholder 3"/>
          <p:cNvSpPr txBox="1">
            <a:spLocks noGrp="1"/>
          </p:cNvSpPr>
          <p:nvPr/>
        </p:nvSpPr>
        <p:spPr bwMode="auto">
          <a:xfrm>
            <a:off x="3977352" y="8841635"/>
            <a:ext cx="3044109" cy="46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itchFamily="18" charset="0"/>
                <a:ea typeface="ＭＳ Ｐゴシック" pitchFamily="34" charset="-128"/>
              </a:defRPr>
            </a:lvl1pPr>
            <a:lvl2pPr marL="742950" indent="-285750">
              <a:spcBef>
                <a:spcPct val="30000"/>
              </a:spcBef>
              <a:defRPr sz="1200">
                <a:solidFill>
                  <a:schemeClr val="tx1"/>
                </a:solidFill>
                <a:latin typeface="Times" pitchFamily="18" charset="0"/>
                <a:ea typeface="ＭＳ Ｐゴシック" pitchFamily="34" charset="-128"/>
              </a:defRPr>
            </a:lvl2pPr>
            <a:lvl3pPr marL="1143000" indent="-228600">
              <a:spcBef>
                <a:spcPct val="30000"/>
              </a:spcBef>
              <a:defRPr sz="1200">
                <a:solidFill>
                  <a:schemeClr val="tx1"/>
                </a:solidFill>
                <a:latin typeface="Times" pitchFamily="18" charset="0"/>
                <a:ea typeface="ＭＳ Ｐゴシック" pitchFamily="34" charset="-128"/>
              </a:defRPr>
            </a:lvl3pPr>
            <a:lvl4pPr marL="1600200" indent="-228600">
              <a:spcBef>
                <a:spcPct val="30000"/>
              </a:spcBef>
              <a:defRPr sz="1200">
                <a:solidFill>
                  <a:schemeClr val="tx1"/>
                </a:solidFill>
                <a:latin typeface="Times" pitchFamily="18" charset="0"/>
                <a:ea typeface="ＭＳ Ｐゴシック" pitchFamily="34" charset="-128"/>
              </a:defRPr>
            </a:lvl4pPr>
            <a:lvl5pPr marL="2057400" indent="-228600">
              <a:spcBef>
                <a:spcPct val="30000"/>
              </a:spcBef>
              <a:defRPr sz="1200">
                <a:solidFill>
                  <a:schemeClr val="tx1"/>
                </a:solidFill>
                <a:latin typeface="Times"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9pPr>
          </a:lstStyle>
          <a:p>
            <a:pPr algn="ctr">
              <a:lnSpc>
                <a:spcPct val="85000"/>
              </a:lnSpc>
              <a:spcBef>
                <a:spcPct val="0"/>
              </a:spcBef>
            </a:pPr>
            <a:fld id="{9E3EDCCD-67FE-48A2-8692-714D8D937F8F}" type="slidenum">
              <a:rPr lang="en-US" altLang="en-US" sz="1400">
                <a:latin typeface="Tahoma" pitchFamily="34" charset="0"/>
              </a:rPr>
              <a:pPr algn="ctr">
                <a:lnSpc>
                  <a:spcPct val="85000"/>
                </a:lnSpc>
                <a:spcBef>
                  <a:spcPct val="0"/>
                </a:spcBef>
              </a:pPr>
              <a:t>29</a:t>
            </a:fld>
            <a:endParaRPr lang="en-US" altLang="en-US" sz="1400">
              <a:latin typeface="Tahoma"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80792126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96669310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xfrm>
            <a:off x="330200" y="534988"/>
            <a:ext cx="4221163" cy="2374900"/>
          </a:xfrm>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ea typeface="ＭＳ Ｐゴシック" pitchFamily="34" charset="-128"/>
              </a:rPr>
              <a:t>Two or more serial chest X-rays or CT-scans with a suggestive image of pneumonia for patients with underlying cardiac or pulmonary disease. In patients without underlying cardiac or pulmonary disease one definitive chest X-ray or CT-scan is sufficient.</a:t>
            </a:r>
          </a:p>
          <a:p>
            <a:endParaRPr lang="fi-FI" altLang="en-US">
              <a:ea typeface="ＭＳ Ｐゴシック" pitchFamily="34" charset="-128"/>
            </a:endParaRPr>
          </a:p>
          <a:p>
            <a:r>
              <a:rPr lang="en-GB" altLang="en-US">
                <a:ea typeface="ＭＳ Ｐゴシック" pitchFamily="34" charset="-128"/>
              </a:rPr>
              <a:t>One definitive chest X-ray or CT-scan for the current pneumonia episode may be sufficient in patients with underlying cardiac or pulmonary disease if comparison with previous X-rays is possible</a:t>
            </a:r>
          </a:p>
          <a:p>
            <a:endParaRPr lang="en-GB" altLang="en-US">
              <a:ea typeface="ＭＳ Ｐゴシック" pitchFamily="34" charset="-128"/>
            </a:endParaRPr>
          </a:p>
          <a:p>
            <a:r>
              <a:rPr lang="en-GB" altLang="en-US">
                <a:ea typeface="ＭＳ Ｐゴシック" pitchFamily="34" charset="-128"/>
              </a:rPr>
              <a:t> </a:t>
            </a:r>
          </a:p>
          <a:p>
            <a:r>
              <a:rPr lang="en-GB" altLang="en-US" u="sng">
                <a:ea typeface="ＭＳ Ｐゴシック" pitchFamily="34" charset="-128"/>
              </a:rPr>
              <a:t>and</a:t>
            </a:r>
            <a:r>
              <a:rPr lang="en-GB" altLang="en-US">
                <a:ea typeface="ＭＳ Ｐゴシック" pitchFamily="34" charset="-128"/>
              </a:rPr>
              <a:t> at least one of the following</a:t>
            </a:r>
          </a:p>
          <a:p>
            <a:r>
              <a:rPr lang="en-GB" altLang="en-US">
                <a:ea typeface="ＭＳ Ｐゴシック" pitchFamily="34" charset="-128"/>
              </a:rPr>
              <a:t>Symptoms</a:t>
            </a:r>
          </a:p>
          <a:p>
            <a:r>
              <a:rPr lang="en-GB" altLang="en-US" sz="1400">
                <a:ea typeface="ＭＳ Ｐゴシック" pitchFamily="34" charset="-128"/>
              </a:rPr>
              <a:t> </a:t>
            </a:r>
            <a:r>
              <a:rPr lang="en-GB" altLang="en-US">
                <a:ea typeface="ＭＳ Ｐゴシック" pitchFamily="34" charset="-128"/>
              </a:rPr>
              <a:t> </a:t>
            </a:r>
            <a:br>
              <a:rPr lang="en-GB" altLang="en-US">
                <a:ea typeface="ＭＳ Ｐゴシック" pitchFamily="34" charset="-128"/>
              </a:rPr>
            </a:br>
            <a:r>
              <a:rPr lang="en-GB" altLang="en-US">
                <a:ea typeface="ＭＳ Ｐゴシック" pitchFamily="34" charset="-128"/>
              </a:rPr>
              <a:t>Fever &gt; 38 °C with no other cause</a:t>
            </a:r>
          </a:p>
          <a:p>
            <a:r>
              <a:rPr lang="en-GB" altLang="en-US">
                <a:ea typeface="ＭＳ Ｐゴシック" pitchFamily="34" charset="-128"/>
              </a:rPr>
              <a:t>Leukopenia (&lt;4000 WBC/mm</a:t>
            </a:r>
            <a:r>
              <a:rPr lang="en-GB" altLang="en-US" baseline="30000">
                <a:ea typeface="ＭＳ Ｐゴシック" pitchFamily="34" charset="-128"/>
              </a:rPr>
              <a:t>3</a:t>
            </a:r>
            <a:r>
              <a:rPr lang="en-GB" altLang="en-US">
                <a:ea typeface="ＭＳ Ｐゴシック" pitchFamily="34" charset="-128"/>
              </a:rPr>
              <a:t>) or leucocytosis (</a:t>
            </a:r>
            <a:r>
              <a:rPr lang="en-GB" altLang="en-US">
                <a:ea typeface="ＭＳ Ｐゴシック" pitchFamily="34" charset="-128"/>
                <a:sym typeface="Symbol" pitchFamily="18" charset="2"/>
              </a:rPr>
              <a:t></a:t>
            </a:r>
            <a:r>
              <a:rPr lang="en-GB" altLang="en-US">
                <a:ea typeface="ＭＳ Ｐゴシック" pitchFamily="34" charset="-128"/>
              </a:rPr>
              <a:t> 12 000 WBC/mm</a:t>
            </a:r>
            <a:r>
              <a:rPr lang="en-GB" altLang="en-US" baseline="30000">
                <a:ea typeface="ＭＳ Ｐゴシック" pitchFamily="34" charset="-128"/>
              </a:rPr>
              <a:t>3</a:t>
            </a:r>
            <a:r>
              <a:rPr lang="en-GB" altLang="en-US">
                <a:ea typeface="ＭＳ Ｐゴシック" pitchFamily="34" charset="-128"/>
              </a:rPr>
              <a:t>)</a:t>
            </a:r>
          </a:p>
          <a:p>
            <a:r>
              <a:rPr lang="en-GB" altLang="en-US">
                <a:ea typeface="ＭＳ Ｐゴシック" pitchFamily="34" charset="-128"/>
              </a:rPr>
              <a:t> </a:t>
            </a:r>
          </a:p>
          <a:p>
            <a:r>
              <a:rPr lang="en-GB" altLang="en-US" u="sng">
                <a:ea typeface="ＭＳ Ｐゴシック" pitchFamily="34" charset="-128"/>
              </a:rPr>
              <a:t>and</a:t>
            </a:r>
            <a:r>
              <a:rPr lang="en-GB" altLang="en-US">
                <a:ea typeface="ＭＳ Ｐゴシック" pitchFamily="34" charset="-128"/>
              </a:rPr>
              <a:t> at least one of the following</a:t>
            </a:r>
          </a:p>
          <a:p>
            <a:r>
              <a:rPr lang="en-GB" altLang="en-US">
                <a:ea typeface="ＭＳ Ｐゴシック" pitchFamily="34" charset="-128"/>
              </a:rPr>
              <a:t>(or at least two if clinical pneumonia only = PN 4 and PN 5)</a:t>
            </a:r>
          </a:p>
          <a:p>
            <a:r>
              <a:rPr lang="en-GB" altLang="en-US">
                <a:ea typeface="ＭＳ Ｐゴシック" pitchFamily="34" charset="-128"/>
              </a:rPr>
              <a:t> </a:t>
            </a:r>
          </a:p>
          <a:p>
            <a:r>
              <a:rPr lang="en-GB" altLang="en-US">
                <a:ea typeface="ＭＳ Ｐゴシック" pitchFamily="34" charset="-128"/>
              </a:rPr>
              <a:t>New onset of purulent sputum, or change in character of sputum (color, odor, quantity, consistency)</a:t>
            </a:r>
          </a:p>
          <a:p>
            <a:r>
              <a:rPr lang="en-GB" altLang="en-US">
                <a:ea typeface="ＭＳ Ｐゴシック" pitchFamily="34" charset="-128"/>
              </a:rPr>
              <a:t>Cough or dyspnea or tachypnea</a:t>
            </a:r>
          </a:p>
          <a:p>
            <a:r>
              <a:rPr lang="en-GB" altLang="en-US">
                <a:ea typeface="ＭＳ Ｐゴシック" pitchFamily="34" charset="-128"/>
              </a:rPr>
              <a:t>Suggestive auscultation (rales or bronchial breath sounds), ronchi, wheezing</a:t>
            </a:r>
          </a:p>
          <a:p>
            <a:r>
              <a:rPr lang="en-GB" altLang="en-US">
                <a:ea typeface="ＭＳ Ｐゴシック" pitchFamily="34" charset="-128"/>
              </a:rPr>
              <a:t>Worsening gas exchange (e.g., O</a:t>
            </a:r>
            <a:r>
              <a:rPr lang="en-GB" altLang="en-US" baseline="-25000">
                <a:ea typeface="ＭＳ Ｐゴシック" pitchFamily="34" charset="-128"/>
              </a:rPr>
              <a:t>2</a:t>
            </a:r>
            <a:r>
              <a:rPr lang="en-GB" altLang="en-US">
                <a:ea typeface="ＭＳ Ｐゴシック" pitchFamily="34" charset="-128"/>
              </a:rPr>
              <a:t> desaturation or increased oxygen requirements or increased ventilation demand)</a:t>
            </a:r>
          </a:p>
          <a:p>
            <a:r>
              <a:rPr lang="en-GB" altLang="en-US">
                <a:ea typeface="ＭＳ Ｐゴシック" pitchFamily="34" charset="-128"/>
              </a:rPr>
              <a:t> </a:t>
            </a:r>
          </a:p>
          <a:p>
            <a:r>
              <a:rPr lang="en-GB" altLang="en-US">
                <a:ea typeface="ＭＳ Ｐゴシック" pitchFamily="34" charset="-128"/>
              </a:rPr>
              <a:t>and according to the used diagnostic method</a:t>
            </a:r>
          </a:p>
          <a:p>
            <a:r>
              <a:rPr lang="en-GB" altLang="en-US">
                <a:ea typeface="ＭＳ Ｐゴシック" pitchFamily="34" charset="-128"/>
              </a:rPr>
              <a:t>Microbiology</a:t>
            </a:r>
          </a:p>
          <a:p>
            <a:r>
              <a:rPr lang="en-GB" altLang="en-US">
                <a:ea typeface="ＭＳ Ｐゴシック" pitchFamily="34" charset="-128"/>
              </a:rPr>
              <a:t> </a:t>
            </a:r>
          </a:p>
          <a:p>
            <a:r>
              <a:rPr lang="en-GB" altLang="en-US" b="1">
                <a:ea typeface="ＭＳ Ｐゴシック" pitchFamily="34" charset="-128"/>
              </a:rPr>
              <a:t>a – Bacteriologic diagnostic performed by </a:t>
            </a:r>
            <a:r>
              <a:rPr lang="en-GB" altLang="en-US">
                <a:ea typeface="ＭＳ Ｐゴシック" pitchFamily="34" charset="-128"/>
              </a:rPr>
              <a:t>:</a:t>
            </a:r>
          </a:p>
          <a:p>
            <a:r>
              <a:rPr lang="en-GB" altLang="en-US">
                <a:ea typeface="ＭＳ Ｐゴシック" pitchFamily="34" charset="-128"/>
              </a:rPr>
              <a:t> </a:t>
            </a:r>
          </a:p>
          <a:p>
            <a:r>
              <a:rPr lang="en-GB" altLang="en-US" i="1">
                <a:ea typeface="ＭＳ Ｐゴシック" pitchFamily="34" charset="-128"/>
              </a:rPr>
              <a:t>Positive quantitative culture from minimally contaminated LRT specimen</a:t>
            </a:r>
            <a:r>
              <a:rPr lang="en-GB" altLang="en-US">
                <a:ea typeface="ＭＳ Ｐゴシック" pitchFamily="34" charset="-128"/>
              </a:rPr>
              <a:t>	</a:t>
            </a:r>
            <a:r>
              <a:rPr lang="en-GB" altLang="en-US" b="1">
                <a:ea typeface="ＭＳ Ｐゴシック" pitchFamily="34" charset="-128"/>
              </a:rPr>
              <a:t>(PN 1)</a:t>
            </a:r>
            <a:endParaRPr lang="en-GB" altLang="en-US">
              <a:ea typeface="ＭＳ Ｐゴシック" pitchFamily="34" charset="-128"/>
            </a:endParaRPr>
          </a:p>
          <a:p>
            <a:r>
              <a:rPr lang="en-GB" altLang="en-US">
                <a:ea typeface="ＭＳ Ｐゴシック" pitchFamily="34" charset="-128"/>
              </a:rPr>
              <a:t>									</a:t>
            </a:r>
          </a:p>
          <a:p>
            <a:r>
              <a:rPr lang="en-GB" altLang="en-US">
                <a:ea typeface="ＭＳ Ｐゴシック" pitchFamily="34" charset="-128"/>
              </a:rPr>
              <a:t>Broncho-alveolar lavage (BAL) with a threshold of </a:t>
            </a:r>
            <a:r>
              <a:rPr lang="en-GB" altLang="en-US" u="sng">
                <a:ea typeface="ＭＳ Ｐゴシック" pitchFamily="34" charset="-128"/>
              </a:rPr>
              <a:t>&gt;</a:t>
            </a:r>
            <a:r>
              <a:rPr lang="en-GB" altLang="en-US">
                <a:ea typeface="ＭＳ Ｐゴシック" pitchFamily="34" charset="-128"/>
              </a:rPr>
              <a:t> 10</a:t>
            </a:r>
            <a:r>
              <a:rPr lang="en-GB" altLang="en-US" baseline="30000">
                <a:ea typeface="ＭＳ Ｐゴシック" pitchFamily="34" charset="-128"/>
              </a:rPr>
              <a:t>4</a:t>
            </a:r>
            <a:r>
              <a:rPr lang="en-GB" altLang="en-US">
                <a:ea typeface="ＭＳ Ｐゴシック" pitchFamily="34" charset="-128"/>
              </a:rPr>
              <a:t> CFU/ml or </a:t>
            </a:r>
            <a:r>
              <a:rPr lang="en-GB" altLang="en-US">
                <a:ea typeface="ＭＳ Ｐゴシック" pitchFamily="34" charset="-128"/>
                <a:sym typeface="Symbol" pitchFamily="18" charset="2"/>
              </a:rPr>
              <a:t></a:t>
            </a:r>
            <a:r>
              <a:rPr lang="en-GB" altLang="en-US">
                <a:ea typeface="ＭＳ Ｐゴシック" pitchFamily="34" charset="-128"/>
              </a:rPr>
              <a:t> 5 % of BAL obtained cells contain intracellular bacteria on direct microscopic exam (classified on the diagnostic category BAL).</a:t>
            </a:r>
          </a:p>
          <a:p>
            <a:r>
              <a:rPr lang="en-GB" altLang="en-US">
                <a:ea typeface="ＭＳ Ｐゴシック" pitchFamily="34" charset="-128"/>
              </a:rPr>
              <a:t>Protected brush (PB Wimberley) with a threshold of  </a:t>
            </a:r>
            <a:r>
              <a:rPr lang="en-GB" altLang="en-US" u="sng">
                <a:ea typeface="ＭＳ Ｐゴシック" pitchFamily="34" charset="-128"/>
              </a:rPr>
              <a:t>&gt;</a:t>
            </a:r>
            <a:r>
              <a:rPr lang="en-GB" altLang="en-US">
                <a:ea typeface="ＭＳ Ｐゴシック" pitchFamily="34" charset="-128"/>
              </a:rPr>
              <a:t>10</a:t>
            </a:r>
            <a:r>
              <a:rPr lang="en-GB" altLang="en-US" baseline="30000">
                <a:ea typeface="ＭＳ Ｐゴシック" pitchFamily="34" charset="-128"/>
              </a:rPr>
              <a:t>3</a:t>
            </a:r>
            <a:r>
              <a:rPr lang="en-GB" altLang="en-US">
                <a:ea typeface="ＭＳ Ｐゴシック" pitchFamily="34" charset="-128"/>
              </a:rPr>
              <a:t> CFU/ml </a:t>
            </a:r>
          </a:p>
          <a:p>
            <a:r>
              <a:rPr lang="en-GB" altLang="en-US">
                <a:ea typeface="ＭＳ Ｐゴシック" pitchFamily="34" charset="-128"/>
              </a:rPr>
              <a:t>Distal protected aspirate (DPA) with a threshold of  </a:t>
            </a:r>
            <a:r>
              <a:rPr lang="en-GB" altLang="en-US" u="sng">
                <a:ea typeface="ＭＳ Ｐゴシック" pitchFamily="34" charset="-128"/>
              </a:rPr>
              <a:t>&gt;</a:t>
            </a:r>
            <a:r>
              <a:rPr lang="en-GB" altLang="en-US">
                <a:ea typeface="ＭＳ Ｐゴシック" pitchFamily="34" charset="-128"/>
              </a:rPr>
              <a:t> 10</a:t>
            </a:r>
            <a:r>
              <a:rPr lang="en-GB" altLang="en-US" baseline="30000">
                <a:ea typeface="ＭＳ Ｐゴシック" pitchFamily="34" charset="-128"/>
              </a:rPr>
              <a:t>3</a:t>
            </a:r>
            <a:r>
              <a:rPr lang="en-GB" altLang="en-US">
                <a:ea typeface="ＭＳ Ｐゴシック" pitchFamily="34" charset="-128"/>
              </a:rPr>
              <a:t> CFU/ml </a:t>
            </a:r>
          </a:p>
          <a:p>
            <a:r>
              <a:rPr lang="en-GB" altLang="en-US">
                <a:ea typeface="ＭＳ Ｐゴシック" pitchFamily="34" charset="-128"/>
              </a:rPr>
              <a:t> </a:t>
            </a:r>
          </a:p>
          <a:p>
            <a:r>
              <a:rPr lang="en-GB" altLang="en-US" i="1">
                <a:ea typeface="ＭＳ Ｐゴシック" pitchFamily="34" charset="-128"/>
              </a:rPr>
              <a:t>Positive quantitative culture from possibly contaminated LRT specimen</a:t>
            </a:r>
            <a:r>
              <a:rPr lang="en-GB" altLang="en-US">
                <a:ea typeface="ＭＳ Ｐゴシック" pitchFamily="34" charset="-128"/>
              </a:rPr>
              <a:t>	</a:t>
            </a:r>
            <a:r>
              <a:rPr lang="en-GB" altLang="en-US" b="1">
                <a:ea typeface="ＭＳ Ｐゴシック" pitchFamily="34" charset="-128"/>
              </a:rPr>
              <a:t>(PN 2)</a:t>
            </a:r>
            <a:endParaRPr lang="en-GB" altLang="en-US">
              <a:ea typeface="ＭＳ Ｐゴシック" pitchFamily="34" charset="-128"/>
            </a:endParaRPr>
          </a:p>
          <a:p>
            <a:r>
              <a:rPr lang="en-GB" altLang="en-US" b="1">
                <a:ea typeface="ＭＳ Ｐゴシック" pitchFamily="34" charset="-128"/>
              </a:rPr>
              <a:t> </a:t>
            </a:r>
            <a:endParaRPr lang="en-GB" altLang="en-US">
              <a:ea typeface="ＭＳ Ｐゴシック" pitchFamily="34" charset="-128"/>
            </a:endParaRPr>
          </a:p>
          <a:p>
            <a:r>
              <a:rPr lang="en-GB" altLang="en-US">
                <a:ea typeface="ＭＳ Ｐゴシック" pitchFamily="34" charset="-128"/>
              </a:rPr>
              <a:t>Quantitative culture of LRT specimen (e.g. endotracheal aspirate) with a threshold of 10</a:t>
            </a:r>
            <a:r>
              <a:rPr lang="en-GB" altLang="en-US" baseline="30000">
                <a:ea typeface="ＭＳ Ｐゴシック" pitchFamily="34" charset="-128"/>
              </a:rPr>
              <a:t>6 </a:t>
            </a:r>
            <a:r>
              <a:rPr lang="en-GB" altLang="en-US">
                <a:ea typeface="ＭＳ Ｐゴシック" pitchFamily="34" charset="-128"/>
              </a:rPr>
              <a:t> CFU/ml</a:t>
            </a:r>
          </a:p>
          <a:p>
            <a:r>
              <a:rPr lang="en-GB" altLang="en-US">
                <a:ea typeface="ＭＳ Ｐゴシック" pitchFamily="34" charset="-128"/>
              </a:rPr>
              <a:t> </a:t>
            </a:r>
          </a:p>
          <a:p>
            <a:r>
              <a:rPr lang="en-GB" altLang="en-US" b="1">
                <a:ea typeface="ＭＳ Ｐゴシック" pitchFamily="34" charset="-128"/>
              </a:rPr>
              <a:t>b – Alternative</a:t>
            </a:r>
            <a:r>
              <a:rPr lang="en-GB" altLang="en-US">
                <a:ea typeface="ＭＳ Ｐゴシック" pitchFamily="34" charset="-128"/>
              </a:rPr>
              <a:t> </a:t>
            </a:r>
            <a:r>
              <a:rPr lang="en-GB" altLang="en-US" b="1">
                <a:ea typeface="ＭＳ Ｐゴシック" pitchFamily="34" charset="-128"/>
              </a:rPr>
              <a:t>microbiology methods		</a:t>
            </a:r>
            <a:r>
              <a:rPr lang="en-GB" altLang="en-US">
                <a:ea typeface="ＭＳ Ｐゴシック" pitchFamily="34" charset="-128"/>
              </a:rPr>
              <a:t>		</a:t>
            </a:r>
            <a:r>
              <a:rPr lang="en-GB" altLang="en-US" b="1">
                <a:ea typeface="ＭＳ Ｐゴシック" pitchFamily="34" charset="-128"/>
              </a:rPr>
              <a:t>(PN 3)</a:t>
            </a:r>
            <a:r>
              <a:rPr lang="en-GB" altLang="en-US">
                <a:ea typeface="ＭＳ Ｐゴシック" pitchFamily="34" charset="-128"/>
              </a:rPr>
              <a:t> </a:t>
            </a:r>
          </a:p>
          <a:p>
            <a:r>
              <a:rPr lang="en-GB" altLang="en-US">
                <a:ea typeface="ＭＳ Ｐゴシック" pitchFamily="34" charset="-128"/>
              </a:rPr>
              <a:t> </a:t>
            </a:r>
          </a:p>
          <a:p>
            <a:r>
              <a:rPr lang="en-GB" altLang="en-US">
                <a:ea typeface="ＭＳ Ｐゴシック" pitchFamily="34" charset="-128"/>
              </a:rPr>
              <a:t>Positive blood culture not related to another source of infection</a:t>
            </a:r>
          </a:p>
          <a:p>
            <a:r>
              <a:rPr lang="en-GB" altLang="en-US">
                <a:ea typeface="ＭＳ Ｐゴシック" pitchFamily="34" charset="-128"/>
              </a:rPr>
              <a:t>Positive growth in culture of pleural fluid </a:t>
            </a:r>
          </a:p>
          <a:p>
            <a:r>
              <a:rPr lang="en-GB" altLang="en-US">
                <a:ea typeface="ＭＳ Ｐゴシック" pitchFamily="34" charset="-128"/>
              </a:rPr>
              <a:t>Pleural or pulmonary abscess with positive needle aspiration</a:t>
            </a:r>
          </a:p>
          <a:p>
            <a:r>
              <a:rPr lang="en-GB" altLang="en-US">
                <a:ea typeface="ＭＳ Ｐゴシック" pitchFamily="34" charset="-128"/>
              </a:rPr>
              <a:t>Histologic pulmonary exam shows evidence of pneumonia </a:t>
            </a:r>
          </a:p>
          <a:p>
            <a:r>
              <a:rPr lang="en-GB" altLang="en-US">
                <a:ea typeface="ＭＳ Ｐゴシック" pitchFamily="34" charset="-128"/>
              </a:rPr>
              <a:t>Positive exams for pneumonia with virus or particular germs (</a:t>
            </a:r>
            <a:r>
              <a:rPr lang="en-GB" altLang="en-US" i="1">
                <a:ea typeface="ＭＳ Ｐゴシック" pitchFamily="34" charset="-128"/>
              </a:rPr>
              <a:t>Legionella</a:t>
            </a:r>
            <a:r>
              <a:rPr lang="en-GB" altLang="en-US">
                <a:ea typeface="ＭＳ Ｐゴシック" pitchFamily="34" charset="-128"/>
              </a:rPr>
              <a:t>, </a:t>
            </a:r>
            <a:r>
              <a:rPr lang="en-GB" altLang="en-US" i="1">
                <a:ea typeface="ＭＳ Ｐゴシック" pitchFamily="34" charset="-128"/>
              </a:rPr>
              <a:t>Aspergillus</a:t>
            </a:r>
            <a:r>
              <a:rPr lang="en-GB" altLang="en-US">
                <a:ea typeface="ＭＳ Ｐゴシック" pitchFamily="34" charset="-128"/>
              </a:rPr>
              <a:t>, mycobacteria, mycoplasma, </a:t>
            </a:r>
            <a:r>
              <a:rPr lang="en-GB" altLang="en-US" i="1">
                <a:ea typeface="ＭＳ Ｐゴシック" pitchFamily="34" charset="-128"/>
              </a:rPr>
              <a:t>Pneumocystis carinii</a:t>
            </a:r>
            <a:r>
              <a:rPr lang="en-GB" altLang="en-US">
                <a:ea typeface="ＭＳ Ｐゴシック" pitchFamily="34" charset="-128"/>
              </a:rPr>
              <a:t>)</a:t>
            </a:r>
          </a:p>
          <a:p>
            <a:pPr lvl="1"/>
            <a:r>
              <a:rPr lang="en-GB" altLang="en-US">
                <a:ea typeface="ＭＳ Ｐゴシック" pitchFamily="34" charset="-128"/>
              </a:rPr>
              <a:t>Positive detection of viral antigen or antibody from respiratory secretions (e.g., EIA, FAMA, shell vial assay, PCR)</a:t>
            </a:r>
          </a:p>
          <a:p>
            <a:pPr lvl="1"/>
            <a:r>
              <a:rPr lang="en-GB" altLang="en-US">
                <a:ea typeface="ＭＳ Ｐゴシック" pitchFamily="34" charset="-128"/>
              </a:rPr>
              <a:t>Positive direct exam or positive culture from bronchial secretions or tissue </a:t>
            </a:r>
          </a:p>
          <a:p>
            <a:pPr lvl="1"/>
            <a:r>
              <a:rPr lang="it-IT" altLang="en-US">
                <a:ea typeface="ＭＳ Ｐゴシック" pitchFamily="34" charset="-128"/>
              </a:rPr>
              <a:t>Seroconversion (ex : influenza viruses, </a:t>
            </a:r>
            <a:r>
              <a:rPr lang="it-IT" altLang="en-US" i="1">
                <a:ea typeface="ＭＳ Ｐゴシック" pitchFamily="34" charset="-128"/>
              </a:rPr>
              <a:t>Legionella, Chlamydia</a:t>
            </a:r>
            <a:r>
              <a:rPr lang="it-IT" altLang="en-US">
                <a:ea typeface="ＭＳ Ｐゴシック" pitchFamily="34" charset="-128"/>
              </a:rPr>
              <a:t>)</a:t>
            </a:r>
            <a:endParaRPr lang="en-GB" altLang="en-US">
              <a:ea typeface="ＭＳ Ｐゴシック" pitchFamily="34" charset="-128"/>
            </a:endParaRPr>
          </a:p>
          <a:p>
            <a:pPr lvl="1"/>
            <a:r>
              <a:rPr lang="en-GB" altLang="en-US">
                <a:ea typeface="ＭＳ Ｐゴシック" pitchFamily="34" charset="-128"/>
              </a:rPr>
              <a:t>Detection of antigens in urine (</a:t>
            </a:r>
            <a:r>
              <a:rPr lang="en-GB" altLang="en-US" i="1">
                <a:ea typeface="ＭＳ Ｐゴシック" pitchFamily="34" charset="-128"/>
              </a:rPr>
              <a:t>Legionella)</a:t>
            </a:r>
            <a:endParaRPr lang="en-GB" altLang="en-US">
              <a:ea typeface="ＭＳ Ｐゴシック" pitchFamily="34" charset="-128"/>
            </a:endParaRPr>
          </a:p>
          <a:p>
            <a:r>
              <a:rPr lang="en-GB" altLang="en-US">
                <a:ea typeface="ＭＳ Ｐゴシック" pitchFamily="34" charset="-128"/>
              </a:rPr>
              <a:t> </a:t>
            </a:r>
          </a:p>
          <a:p>
            <a:r>
              <a:rPr lang="en-GB" altLang="en-US" b="1">
                <a:ea typeface="ＭＳ Ｐゴシック" pitchFamily="34" charset="-128"/>
              </a:rPr>
              <a:t>c – Others</a:t>
            </a:r>
            <a:endParaRPr lang="en-GB" altLang="en-US">
              <a:ea typeface="ＭＳ Ｐゴシック" pitchFamily="34" charset="-128"/>
            </a:endParaRPr>
          </a:p>
          <a:p>
            <a:r>
              <a:rPr lang="en-GB" altLang="en-US">
                <a:ea typeface="ＭＳ Ｐゴシック" pitchFamily="34" charset="-128"/>
              </a:rPr>
              <a:t>Positive </a:t>
            </a:r>
            <a:r>
              <a:rPr lang="en-GB" altLang="en-US" b="1">
                <a:ea typeface="ＭＳ Ｐゴシック" pitchFamily="34" charset="-128"/>
              </a:rPr>
              <a:t>sputum</a:t>
            </a:r>
            <a:r>
              <a:rPr lang="en-GB" altLang="en-US">
                <a:ea typeface="ＭＳ Ｐゴシック" pitchFamily="34" charset="-128"/>
              </a:rPr>
              <a:t> culture </a:t>
            </a:r>
            <a:r>
              <a:rPr lang="en-GB" altLang="en-US" b="1">
                <a:ea typeface="ＭＳ Ｐゴシック" pitchFamily="34" charset="-128"/>
              </a:rPr>
              <a:t>or non-quantitative LRT specimen </a:t>
            </a:r>
            <a:r>
              <a:rPr lang="en-GB" altLang="en-US">
                <a:ea typeface="ＭＳ Ｐゴシック" pitchFamily="34" charset="-128"/>
              </a:rPr>
              <a:t>culture 	</a:t>
            </a:r>
            <a:r>
              <a:rPr lang="en-GB" altLang="en-US" b="1">
                <a:ea typeface="ＭＳ Ｐゴシック" pitchFamily="34" charset="-128"/>
              </a:rPr>
              <a:t>(PN 4)</a:t>
            </a:r>
            <a:endParaRPr lang="en-GB" altLang="en-US">
              <a:ea typeface="ＭＳ Ｐゴシック" pitchFamily="34" charset="-128"/>
            </a:endParaRPr>
          </a:p>
          <a:p>
            <a:r>
              <a:rPr lang="en-GB" altLang="en-US" b="1">
                <a:ea typeface="ＭＳ Ｐゴシック" pitchFamily="34" charset="-128"/>
              </a:rPr>
              <a:t>No positive microbiology				(PN 5)</a:t>
            </a:r>
            <a:endParaRPr lang="en-GB" altLang="en-US">
              <a:ea typeface="ＭＳ Ｐゴシック" pitchFamily="34" charset="-128"/>
            </a:endParaRPr>
          </a:p>
          <a:p>
            <a:r>
              <a:rPr lang="en-GB" altLang="en-US" b="1">
                <a:ea typeface="ＭＳ Ｐゴシック" pitchFamily="34" charset="-128"/>
              </a:rPr>
              <a:t> </a:t>
            </a:r>
            <a:endParaRPr lang="en-GB" altLang="en-US">
              <a:ea typeface="ＭＳ Ｐゴシック" pitchFamily="34" charset="-128"/>
            </a:endParaRPr>
          </a:p>
          <a:p>
            <a:r>
              <a:rPr lang="en-GB" altLang="en-US">
                <a:ea typeface="ＭＳ Ｐゴシック" pitchFamily="34" charset="-128"/>
              </a:rPr>
              <a:t>Note: PN 1 and PN 2 criteria were validated without previous antimicrobial therapy</a:t>
            </a:r>
          </a:p>
          <a:p>
            <a:r>
              <a:rPr lang="en-GB" altLang="en-US">
                <a:ea typeface="ＭＳ Ｐゴシック" pitchFamily="34" charset="-128"/>
              </a:rPr>
              <a:t>LRT = Lower Respiratory Tract</a:t>
            </a:r>
          </a:p>
          <a:p>
            <a:r>
              <a:rPr lang="en-GB" altLang="en-US">
                <a:ea typeface="ＭＳ Ｐゴシック" pitchFamily="34" charset="-128"/>
              </a:rPr>
              <a:t>CFU = Colony Forming Units</a:t>
            </a:r>
          </a:p>
          <a:p>
            <a:pPr eaLnBrk="1" hangingPunct="1">
              <a:lnSpc>
                <a:spcPct val="80000"/>
              </a:lnSpc>
            </a:pPr>
            <a:endParaRPr lang="en-US" altLang="en-US" sz="600">
              <a:ea typeface="ＭＳ Ｐゴシック" pitchFamily="34" charset="-128"/>
            </a:endParaRPr>
          </a:p>
        </p:txBody>
      </p:sp>
      <p:sp>
        <p:nvSpPr>
          <p:cNvPr id="63492" name="Slide Number Placeholder 3"/>
          <p:cNvSpPr txBox="1">
            <a:spLocks noGrp="1"/>
          </p:cNvSpPr>
          <p:nvPr/>
        </p:nvSpPr>
        <p:spPr bwMode="auto">
          <a:xfrm>
            <a:off x="3977352" y="8841635"/>
            <a:ext cx="3044109" cy="46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itchFamily="18" charset="0"/>
                <a:ea typeface="ＭＳ Ｐゴシック" pitchFamily="34" charset="-128"/>
              </a:defRPr>
            </a:lvl1pPr>
            <a:lvl2pPr marL="742950" indent="-285750">
              <a:spcBef>
                <a:spcPct val="30000"/>
              </a:spcBef>
              <a:defRPr sz="1200">
                <a:solidFill>
                  <a:schemeClr val="tx1"/>
                </a:solidFill>
                <a:latin typeface="Times" pitchFamily="18" charset="0"/>
                <a:ea typeface="ＭＳ Ｐゴシック" pitchFamily="34" charset="-128"/>
              </a:defRPr>
            </a:lvl2pPr>
            <a:lvl3pPr marL="1143000" indent="-228600">
              <a:spcBef>
                <a:spcPct val="30000"/>
              </a:spcBef>
              <a:defRPr sz="1200">
                <a:solidFill>
                  <a:schemeClr val="tx1"/>
                </a:solidFill>
                <a:latin typeface="Times" pitchFamily="18" charset="0"/>
                <a:ea typeface="ＭＳ Ｐゴシック" pitchFamily="34" charset="-128"/>
              </a:defRPr>
            </a:lvl3pPr>
            <a:lvl4pPr marL="1600200" indent="-228600">
              <a:spcBef>
                <a:spcPct val="30000"/>
              </a:spcBef>
              <a:defRPr sz="1200">
                <a:solidFill>
                  <a:schemeClr val="tx1"/>
                </a:solidFill>
                <a:latin typeface="Times" pitchFamily="18" charset="0"/>
                <a:ea typeface="ＭＳ Ｐゴシック" pitchFamily="34" charset="-128"/>
              </a:defRPr>
            </a:lvl4pPr>
            <a:lvl5pPr marL="2057400" indent="-228600">
              <a:spcBef>
                <a:spcPct val="30000"/>
              </a:spcBef>
              <a:defRPr sz="1200">
                <a:solidFill>
                  <a:schemeClr val="tx1"/>
                </a:solidFill>
                <a:latin typeface="Times"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9pPr>
          </a:lstStyle>
          <a:p>
            <a:pPr algn="ctr">
              <a:lnSpc>
                <a:spcPct val="85000"/>
              </a:lnSpc>
              <a:spcBef>
                <a:spcPct val="0"/>
              </a:spcBef>
            </a:pPr>
            <a:fld id="{8EF1B590-E959-4473-A4E3-78AF5AE226E6}" type="slidenum">
              <a:rPr lang="en-US" altLang="en-US" sz="1400">
                <a:latin typeface="Tahoma" pitchFamily="34" charset="0"/>
              </a:rPr>
              <a:pPr algn="ctr">
                <a:lnSpc>
                  <a:spcPct val="85000"/>
                </a:lnSpc>
                <a:spcBef>
                  <a:spcPct val="0"/>
                </a:spcBef>
              </a:pPr>
              <a:t>32</a:t>
            </a:fld>
            <a:endParaRPr lang="en-US" altLang="en-US" sz="1400">
              <a:latin typeface="Tahoma"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xfrm>
            <a:off x="330200" y="534988"/>
            <a:ext cx="4221163" cy="2374900"/>
          </a:xfrm>
          <a:ln/>
        </p:spPr>
      </p:sp>
      <p:sp>
        <p:nvSpPr>
          <p:cNvPr id="655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a:ea typeface="ＭＳ Ｐゴシック" pitchFamily="34" charset="-128"/>
              </a:rPr>
              <a:t>LRI-BRON: Bronchitis, tracheobronchitis, bronchiolitis, tracheitis, without evidence of pneumonia </a:t>
            </a:r>
            <a:endParaRPr lang="en-GB" altLang="en-US" sz="1400">
              <a:ea typeface="ＭＳ Ｐゴシック" pitchFamily="34" charset="-128"/>
            </a:endParaRPr>
          </a:p>
          <a:p>
            <a:r>
              <a:rPr lang="en-US" altLang="en-US">
                <a:ea typeface="ＭＳ Ｐゴシック" pitchFamily="34" charset="-128"/>
              </a:rPr>
              <a:t> </a:t>
            </a:r>
            <a:endParaRPr lang="en-GB" altLang="en-US" sz="1400">
              <a:ea typeface="ＭＳ Ｐゴシック" pitchFamily="34" charset="-128"/>
            </a:endParaRPr>
          </a:p>
          <a:p>
            <a:r>
              <a:rPr lang="en-US" altLang="en-US">
                <a:ea typeface="ＭＳ Ｐゴシック" pitchFamily="34" charset="-128"/>
              </a:rPr>
              <a:t>Tracheobronchial infections must meet at least 1 of the following criteria: </a:t>
            </a:r>
            <a:endParaRPr lang="en-GB" altLang="en-US" sz="1400">
              <a:ea typeface="ＭＳ Ｐゴシック" pitchFamily="34" charset="-128"/>
            </a:endParaRPr>
          </a:p>
          <a:p>
            <a:r>
              <a:rPr lang="en-US" altLang="en-US">
                <a:ea typeface="ＭＳ Ｐゴシック" pitchFamily="34" charset="-128"/>
              </a:rPr>
              <a:t>Patient has no clinical or radiographic evidence of pneumonia </a:t>
            </a:r>
            <a:endParaRPr lang="en-GB" altLang="en-US" sz="1400">
              <a:ea typeface="ＭＳ Ｐゴシック" pitchFamily="34" charset="-128"/>
            </a:endParaRPr>
          </a:p>
          <a:p>
            <a:r>
              <a:rPr lang="en-US" altLang="en-US">
                <a:ea typeface="ＭＳ Ｐゴシック" pitchFamily="34" charset="-128"/>
              </a:rPr>
              <a:t>and </a:t>
            </a:r>
            <a:endParaRPr lang="en-GB" altLang="en-US" sz="1400">
              <a:ea typeface="ＭＳ Ｐゴシック" pitchFamily="34" charset="-128"/>
            </a:endParaRPr>
          </a:p>
          <a:p>
            <a:r>
              <a:rPr lang="en-US" altLang="en-US">
                <a:ea typeface="ＭＳ Ｐゴシック" pitchFamily="34" charset="-128"/>
              </a:rPr>
              <a:t>patient has at least 2 of the following signs or symptoms with no other recognized cause: fever (&gt;38 C), cough, new or increased sputum production, rhonchi, wheezing </a:t>
            </a:r>
            <a:endParaRPr lang="en-GB" altLang="en-US" sz="1400">
              <a:ea typeface="ＭＳ Ｐゴシック" pitchFamily="34" charset="-128"/>
            </a:endParaRPr>
          </a:p>
          <a:p>
            <a:r>
              <a:rPr lang="en-US" altLang="en-US">
                <a:ea typeface="ＭＳ Ｐゴシック" pitchFamily="34" charset="-128"/>
              </a:rPr>
              <a:t>and </a:t>
            </a:r>
            <a:endParaRPr lang="en-GB" altLang="en-US" sz="1400">
              <a:ea typeface="ＭＳ Ｐゴシック" pitchFamily="34" charset="-128"/>
            </a:endParaRPr>
          </a:p>
          <a:p>
            <a:r>
              <a:rPr lang="en-US" altLang="en-US">
                <a:ea typeface="ＭＳ Ｐゴシック" pitchFamily="34" charset="-128"/>
              </a:rPr>
              <a:t>at least 1 of the following: </a:t>
            </a:r>
            <a:endParaRPr lang="en-GB" altLang="en-US" sz="1400">
              <a:ea typeface="ＭＳ Ｐゴシック" pitchFamily="34" charset="-128"/>
            </a:endParaRPr>
          </a:p>
          <a:p>
            <a:r>
              <a:rPr lang="en-US" altLang="en-US">
                <a:ea typeface="ＭＳ Ｐゴシック" pitchFamily="34" charset="-128"/>
              </a:rPr>
              <a:t>positive culture obtained by deep tracheal aspirate or bronchoscopy </a:t>
            </a:r>
            <a:endParaRPr lang="en-GB" altLang="en-US" sz="1400">
              <a:ea typeface="ＭＳ Ｐゴシック" pitchFamily="34" charset="-128"/>
            </a:endParaRPr>
          </a:p>
          <a:p>
            <a:r>
              <a:rPr lang="en-US" altLang="en-US">
                <a:ea typeface="ＭＳ Ｐゴシック" pitchFamily="34" charset="-128"/>
              </a:rPr>
              <a:t>positive antigen test on respiratory secretions. </a:t>
            </a:r>
            <a:endParaRPr lang="en-GB" altLang="en-US" sz="1400">
              <a:ea typeface="ＭＳ Ｐゴシック" pitchFamily="34" charset="-128"/>
            </a:endParaRPr>
          </a:p>
          <a:p>
            <a:r>
              <a:rPr lang="en-US" altLang="en-US">
                <a:ea typeface="ＭＳ Ｐゴシック" pitchFamily="34" charset="-128"/>
              </a:rPr>
              <a:t> </a:t>
            </a:r>
            <a:endParaRPr lang="en-GB" altLang="en-US" sz="1400">
              <a:ea typeface="ＭＳ Ｐゴシック" pitchFamily="34" charset="-128"/>
            </a:endParaRPr>
          </a:p>
          <a:p>
            <a:r>
              <a:rPr lang="en-US" altLang="en-US">
                <a:ea typeface="ＭＳ Ｐゴシック" pitchFamily="34" charset="-128"/>
              </a:rPr>
              <a:t>Reporting instruction </a:t>
            </a:r>
            <a:endParaRPr lang="en-GB" altLang="en-US" sz="1400">
              <a:ea typeface="ＭＳ Ｐゴシック" pitchFamily="34" charset="-128"/>
            </a:endParaRPr>
          </a:p>
          <a:p>
            <a:pPr lvl="1"/>
            <a:r>
              <a:rPr lang="en-US" altLang="en-US">
                <a:ea typeface="ＭＳ Ｐゴシック" pitchFamily="34" charset="-128"/>
              </a:rPr>
              <a:t>Do not report chronic bronchitis in a patient with chronic lung disease as an infection unless there is evidence of an acute secondary infection, manifested by change in organism. </a:t>
            </a:r>
            <a:endParaRPr lang="en-GB" altLang="en-US" sz="1400">
              <a:ea typeface="ＭＳ Ｐゴシック" pitchFamily="34" charset="-128"/>
            </a:endParaRPr>
          </a:p>
          <a:p>
            <a:r>
              <a:rPr lang="en-US" altLang="en-US">
                <a:ea typeface="ＭＳ Ｐゴシック" pitchFamily="34" charset="-128"/>
              </a:rPr>
              <a:t> </a:t>
            </a:r>
            <a:endParaRPr lang="en-GB" altLang="en-US" sz="1400">
              <a:ea typeface="ＭＳ Ｐゴシック" pitchFamily="34" charset="-128"/>
            </a:endParaRPr>
          </a:p>
          <a:p>
            <a:r>
              <a:rPr lang="en-US" altLang="en-US">
                <a:ea typeface="ＭＳ Ｐゴシック" pitchFamily="34" charset="-128"/>
              </a:rPr>
              <a:t> </a:t>
            </a:r>
            <a:endParaRPr lang="en-GB" altLang="en-US" sz="1400">
              <a:ea typeface="ＭＳ Ｐゴシック" pitchFamily="34" charset="-128"/>
            </a:endParaRPr>
          </a:p>
          <a:p>
            <a:r>
              <a:rPr lang="en-US" altLang="en-US" b="1">
                <a:ea typeface="ＭＳ Ｐゴシック" pitchFamily="34" charset="-128"/>
              </a:rPr>
              <a:t>LRI-LUNG: Other infections of the lower respiratory tract </a:t>
            </a:r>
            <a:endParaRPr lang="en-GB" altLang="en-US" sz="1400">
              <a:ea typeface="ＭＳ Ｐゴシック" pitchFamily="34" charset="-128"/>
            </a:endParaRPr>
          </a:p>
          <a:p>
            <a:r>
              <a:rPr lang="en-US" altLang="en-US">
                <a:ea typeface="ＭＳ Ｐゴシック" pitchFamily="34" charset="-128"/>
              </a:rPr>
              <a:t> </a:t>
            </a:r>
            <a:endParaRPr lang="en-GB" altLang="en-US" sz="1400">
              <a:ea typeface="ＭＳ Ｐゴシック" pitchFamily="34" charset="-128"/>
            </a:endParaRPr>
          </a:p>
          <a:p>
            <a:r>
              <a:rPr lang="en-US" altLang="en-US">
                <a:ea typeface="ＭＳ Ｐゴシック" pitchFamily="34" charset="-128"/>
              </a:rPr>
              <a:t>Other infections of the lower respiratory tract must meet at least 1 of the following criteria: </a:t>
            </a:r>
            <a:endParaRPr lang="en-GB" altLang="en-US" sz="1400">
              <a:ea typeface="ＭＳ Ｐゴシック" pitchFamily="34" charset="-128"/>
            </a:endParaRPr>
          </a:p>
          <a:p>
            <a:r>
              <a:rPr lang="en-US" altLang="en-US">
                <a:ea typeface="ＭＳ Ｐゴシック" pitchFamily="34" charset="-128"/>
              </a:rPr>
              <a:t>Patient has organisms seen on smear or cultured from lung tissue or fluid, including pleural fluid. </a:t>
            </a:r>
            <a:endParaRPr lang="en-GB" altLang="en-US" sz="1400">
              <a:ea typeface="ＭＳ Ｐゴシック" pitchFamily="34" charset="-128"/>
            </a:endParaRPr>
          </a:p>
          <a:p>
            <a:r>
              <a:rPr lang="en-US" altLang="en-US">
                <a:ea typeface="ＭＳ Ｐゴシック" pitchFamily="34" charset="-128"/>
              </a:rPr>
              <a:t>Patient has a lung abscess or empyema seen during a surgical operation or histopathologic examination. </a:t>
            </a:r>
            <a:endParaRPr lang="en-GB" altLang="en-US" sz="1400">
              <a:ea typeface="ＭＳ Ｐゴシック" pitchFamily="34" charset="-128"/>
            </a:endParaRPr>
          </a:p>
          <a:p>
            <a:r>
              <a:rPr lang="en-US" altLang="en-US">
                <a:ea typeface="ＭＳ Ｐゴシック" pitchFamily="34" charset="-128"/>
              </a:rPr>
              <a:t>Patient has an abscess cavity seen on radiographic examination of lung. </a:t>
            </a:r>
            <a:endParaRPr lang="en-GB" altLang="en-US" sz="1400">
              <a:ea typeface="ＭＳ Ｐゴシック" pitchFamily="34" charset="-128"/>
            </a:endParaRPr>
          </a:p>
          <a:p>
            <a:r>
              <a:rPr lang="en-US" altLang="en-US">
                <a:ea typeface="ＭＳ Ｐゴシック" pitchFamily="34" charset="-128"/>
              </a:rPr>
              <a:t> </a:t>
            </a:r>
            <a:endParaRPr lang="en-GB" altLang="en-US" sz="1400">
              <a:ea typeface="ＭＳ Ｐゴシック" pitchFamily="34" charset="-128"/>
            </a:endParaRPr>
          </a:p>
          <a:p>
            <a:r>
              <a:rPr lang="en-US" altLang="en-US">
                <a:ea typeface="ＭＳ Ｐゴシック" pitchFamily="34" charset="-128"/>
              </a:rPr>
              <a:t>Reporting instructions </a:t>
            </a:r>
            <a:endParaRPr lang="en-GB" altLang="en-US" sz="1400">
              <a:ea typeface="ＭＳ Ｐゴシック" pitchFamily="34" charset="-128"/>
            </a:endParaRPr>
          </a:p>
          <a:p>
            <a:pPr lvl="1"/>
            <a:r>
              <a:rPr lang="en-US" altLang="en-US">
                <a:ea typeface="ＭＳ Ｐゴシック" pitchFamily="34" charset="-128"/>
              </a:rPr>
              <a:t>Report lung abscess or empyema without pneumonia as LUNG. </a:t>
            </a:r>
            <a:endParaRPr lang="en-GB" altLang="en-US" sz="1400">
              <a:ea typeface="ＭＳ Ｐゴシック" pitchFamily="34" charset="-128"/>
            </a:endParaRPr>
          </a:p>
          <a:p>
            <a:pPr eaLnBrk="1" hangingPunct="1">
              <a:lnSpc>
                <a:spcPct val="80000"/>
              </a:lnSpc>
            </a:pPr>
            <a:endParaRPr lang="en-US" altLang="en-US" sz="900">
              <a:ea typeface="ＭＳ Ｐゴシック" pitchFamily="34" charset="-128"/>
            </a:endParaRPr>
          </a:p>
        </p:txBody>
      </p:sp>
      <p:sp>
        <p:nvSpPr>
          <p:cNvPr id="65540" name="Slide Number Placeholder 3"/>
          <p:cNvSpPr txBox="1">
            <a:spLocks noGrp="1"/>
          </p:cNvSpPr>
          <p:nvPr/>
        </p:nvSpPr>
        <p:spPr bwMode="auto">
          <a:xfrm>
            <a:off x="3977352" y="8841635"/>
            <a:ext cx="3044109" cy="46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itchFamily="18" charset="0"/>
                <a:ea typeface="ＭＳ Ｐゴシック" pitchFamily="34" charset="-128"/>
              </a:defRPr>
            </a:lvl1pPr>
            <a:lvl2pPr marL="742950" indent="-285750">
              <a:spcBef>
                <a:spcPct val="30000"/>
              </a:spcBef>
              <a:defRPr sz="1200">
                <a:solidFill>
                  <a:schemeClr val="tx1"/>
                </a:solidFill>
                <a:latin typeface="Times" pitchFamily="18" charset="0"/>
                <a:ea typeface="ＭＳ Ｐゴシック" pitchFamily="34" charset="-128"/>
              </a:defRPr>
            </a:lvl2pPr>
            <a:lvl3pPr marL="1143000" indent="-228600">
              <a:spcBef>
                <a:spcPct val="30000"/>
              </a:spcBef>
              <a:defRPr sz="1200">
                <a:solidFill>
                  <a:schemeClr val="tx1"/>
                </a:solidFill>
                <a:latin typeface="Times" pitchFamily="18" charset="0"/>
                <a:ea typeface="ＭＳ Ｐゴシック" pitchFamily="34" charset="-128"/>
              </a:defRPr>
            </a:lvl3pPr>
            <a:lvl4pPr marL="1600200" indent="-228600">
              <a:spcBef>
                <a:spcPct val="30000"/>
              </a:spcBef>
              <a:defRPr sz="1200">
                <a:solidFill>
                  <a:schemeClr val="tx1"/>
                </a:solidFill>
                <a:latin typeface="Times" pitchFamily="18" charset="0"/>
                <a:ea typeface="ＭＳ Ｐゴシック" pitchFamily="34" charset="-128"/>
              </a:defRPr>
            </a:lvl4pPr>
            <a:lvl5pPr marL="2057400" indent="-228600">
              <a:spcBef>
                <a:spcPct val="30000"/>
              </a:spcBef>
              <a:defRPr sz="1200">
                <a:solidFill>
                  <a:schemeClr val="tx1"/>
                </a:solidFill>
                <a:latin typeface="Times"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9pPr>
          </a:lstStyle>
          <a:p>
            <a:pPr algn="ctr">
              <a:lnSpc>
                <a:spcPct val="85000"/>
              </a:lnSpc>
              <a:spcBef>
                <a:spcPct val="0"/>
              </a:spcBef>
            </a:pPr>
            <a:fld id="{11E4FFA0-50C2-4FB4-B6B6-658EB3F2D66A}" type="slidenum">
              <a:rPr lang="en-US" altLang="en-US" sz="1400">
                <a:latin typeface="Tahoma" pitchFamily="34" charset="0"/>
              </a:rPr>
              <a:pPr algn="ctr">
                <a:lnSpc>
                  <a:spcPct val="85000"/>
                </a:lnSpc>
                <a:spcBef>
                  <a:spcPct val="0"/>
                </a:spcBef>
              </a:pPr>
              <a:t>33</a:t>
            </a:fld>
            <a:endParaRPr lang="en-US" altLang="en-US" sz="1400">
              <a:latin typeface="Tahoma"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07302310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156722974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xfrm>
            <a:off x="330200" y="534988"/>
            <a:ext cx="4221163" cy="2374900"/>
          </a:xfrm>
          <a:ln/>
        </p:spPr>
      </p:sp>
      <p:sp>
        <p:nvSpPr>
          <p:cNvPr id="686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ea typeface="ＭＳ Ｐゴシック" pitchFamily="34" charset="-128"/>
              </a:rPr>
              <a:t>Summary slide to show the relationship with each other</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6229908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xfrm>
            <a:off x="330200" y="534988"/>
            <a:ext cx="4221163" cy="2374900"/>
          </a:xfrm>
          <a:ln/>
        </p:spPr>
      </p:sp>
      <p:sp>
        <p:nvSpPr>
          <p:cNvPr id="727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b="1">
                <a:ea typeface="ＭＳ Ｐゴシック" pitchFamily="34" charset="-128"/>
              </a:rPr>
              <a:t>UTI-A: microbiologically confirmed symptomatic UTI</a:t>
            </a:r>
            <a:endParaRPr lang="en-GB" altLang="en-US">
              <a:ea typeface="ＭＳ Ｐゴシック" pitchFamily="34" charset="-128"/>
            </a:endParaRPr>
          </a:p>
          <a:p>
            <a:r>
              <a:rPr lang="en-GB" altLang="en-US" b="1">
                <a:ea typeface="ＭＳ Ｐゴシック" pitchFamily="34" charset="-128"/>
              </a:rPr>
              <a:t> </a:t>
            </a:r>
            <a:endParaRPr lang="en-GB" altLang="en-US">
              <a:ea typeface="ＭＳ Ｐゴシック" pitchFamily="34" charset="-128"/>
            </a:endParaRPr>
          </a:p>
          <a:p>
            <a:r>
              <a:rPr lang="en-GB" altLang="en-US">
                <a:ea typeface="ＭＳ Ｐゴシック" pitchFamily="34" charset="-128"/>
              </a:rPr>
              <a:t>Patient has at least </a:t>
            </a:r>
            <a:r>
              <a:rPr lang="en-GB" altLang="en-US" u="sng">
                <a:ea typeface="ＭＳ Ｐゴシック" pitchFamily="34" charset="-128"/>
              </a:rPr>
              <a:t>one</a:t>
            </a:r>
            <a:r>
              <a:rPr lang="en-GB" altLang="en-US">
                <a:ea typeface="ＭＳ Ｐゴシック" pitchFamily="34" charset="-128"/>
              </a:rPr>
              <a:t> of the following signs of symptoms with no other recognized cause: fever (&gt;38°C), urgency, frequency, dysuria, or suprapubic tenderness </a:t>
            </a:r>
          </a:p>
          <a:p>
            <a:r>
              <a:rPr lang="en-GB" altLang="en-US" u="sng">
                <a:ea typeface="ＭＳ Ｐゴシック" pitchFamily="34" charset="-128"/>
              </a:rPr>
              <a:t>and </a:t>
            </a:r>
            <a:endParaRPr lang="en-GB" altLang="en-US">
              <a:ea typeface="ＭＳ Ｐゴシック" pitchFamily="34" charset="-128"/>
            </a:endParaRPr>
          </a:p>
          <a:p>
            <a:r>
              <a:rPr lang="en-GB" altLang="en-US">
                <a:ea typeface="ＭＳ Ｐゴシック" pitchFamily="34" charset="-128"/>
              </a:rPr>
              <a:t>patient has a positive urine culture, that is, ≥ 10</a:t>
            </a:r>
            <a:r>
              <a:rPr lang="en-GB" altLang="en-US" baseline="30000">
                <a:ea typeface="ＭＳ Ｐゴシック" pitchFamily="34" charset="-128"/>
              </a:rPr>
              <a:t>5</a:t>
            </a:r>
            <a:r>
              <a:rPr lang="en-GB" altLang="en-US">
                <a:ea typeface="ＭＳ Ｐゴシック" pitchFamily="34" charset="-128"/>
              </a:rPr>
              <a:t> microorganisms per ml of urine with no more than two species of microorganisms.</a:t>
            </a:r>
          </a:p>
          <a:p>
            <a:r>
              <a:rPr lang="en-GB" altLang="en-US">
                <a:ea typeface="ＭＳ Ｐゴシック" pitchFamily="34" charset="-128"/>
              </a:rPr>
              <a:t> </a:t>
            </a:r>
          </a:p>
          <a:p>
            <a:r>
              <a:rPr lang="en-GB" altLang="en-US">
                <a:ea typeface="ＭＳ Ｐゴシック" pitchFamily="34" charset="-128"/>
              </a:rPr>
              <a:t> </a:t>
            </a:r>
          </a:p>
          <a:p>
            <a:r>
              <a:rPr lang="en-GB" altLang="en-US" b="1">
                <a:ea typeface="ＭＳ Ｐゴシック" pitchFamily="34" charset="-128"/>
              </a:rPr>
              <a:t>UTI-B:  not microbiologically confirmed symptomatic UTI</a:t>
            </a:r>
            <a:endParaRPr lang="en-GB" altLang="en-US">
              <a:ea typeface="ＭＳ Ｐゴシック" pitchFamily="34" charset="-128"/>
            </a:endParaRPr>
          </a:p>
          <a:p>
            <a:r>
              <a:rPr lang="en-GB" altLang="en-US">
                <a:ea typeface="ＭＳ Ｐゴシック" pitchFamily="34" charset="-128"/>
              </a:rPr>
              <a:t> </a:t>
            </a:r>
          </a:p>
          <a:p>
            <a:r>
              <a:rPr lang="en-GB" altLang="en-US">
                <a:ea typeface="ＭＳ Ｐゴシック" pitchFamily="34" charset="-128"/>
              </a:rPr>
              <a:t>Patient has at least </a:t>
            </a:r>
            <a:r>
              <a:rPr lang="en-GB" altLang="en-US" u="sng">
                <a:ea typeface="ＭＳ Ｐゴシック" pitchFamily="34" charset="-128"/>
              </a:rPr>
              <a:t>two</a:t>
            </a:r>
            <a:r>
              <a:rPr lang="en-GB" altLang="en-US">
                <a:ea typeface="ＭＳ Ｐゴシック" pitchFamily="34" charset="-128"/>
              </a:rPr>
              <a:t> of the following with no other recognized cause: fever (&gt;38°C), urgency, frequency, dysuria, or suprapubic tenderness </a:t>
            </a:r>
          </a:p>
          <a:p>
            <a:r>
              <a:rPr lang="en-GB" altLang="en-US" u="sng">
                <a:ea typeface="ＭＳ Ｐゴシック" pitchFamily="34" charset="-128"/>
              </a:rPr>
              <a:t>and</a:t>
            </a:r>
            <a:endParaRPr lang="en-GB" altLang="en-US">
              <a:ea typeface="ＭＳ Ｐゴシック" pitchFamily="34" charset="-128"/>
            </a:endParaRPr>
          </a:p>
          <a:p>
            <a:r>
              <a:rPr lang="en-GB" altLang="en-US">
                <a:ea typeface="ＭＳ Ｐゴシック" pitchFamily="34" charset="-128"/>
              </a:rPr>
              <a:t>at least </a:t>
            </a:r>
            <a:r>
              <a:rPr lang="en-GB" altLang="en-US" u="sng">
                <a:ea typeface="ＭＳ Ｐゴシック" pitchFamily="34" charset="-128"/>
              </a:rPr>
              <a:t>one</a:t>
            </a:r>
            <a:r>
              <a:rPr lang="en-GB" altLang="en-US">
                <a:ea typeface="ＭＳ Ｐゴシック" pitchFamily="34" charset="-128"/>
              </a:rPr>
              <a:t> of the following:</a:t>
            </a:r>
          </a:p>
          <a:p>
            <a:r>
              <a:rPr lang="en-GB" altLang="en-US">
                <a:ea typeface="ＭＳ Ｐゴシック" pitchFamily="34" charset="-128"/>
              </a:rPr>
              <a:t>Positive dipstick for leukocyte esterase and/or nitrate</a:t>
            </a:r>
          </a:p>
          <a:p>
            <a:r>
              <a:rPr lang="en-GB" altLang="en-US">
                <a:ea typeface="ＭＳ Ｐゴシック" pitchFamily="34" charset="-128"/>
              </a:rPr>
              <a:t>Pyuria urine specimen with ≥10 WBC/ml or ≥ 3 WBC/high-power field of unspun urine</a:t>
            </a:r>
          </a:p>
          <a:p>
            <a:r>
              <a:rPr lang="en-GB" altLang="en-US">
                <a:ea typeface="ＭＳ Ｐゴシック" pitchFamily="34" charset="-128"/>
              </a:rPr>
              <a:t>Organisms seen on Gram stain of unspun urine</a:t>
            </a:r>
          </a:p>
          <a:p>
            <a:r>
              <a:rPr lang="en-GB" altLang="en-US">
                <a:ea typeface="ＭＳ Ｐゴシック" pitchFamily="34" charset="-128"/>
              </a:rPr>
              <a:t>At least </a:t>
            </a:r>
            <a:r>
              <a:rPr lang="en-GB" altLang="en-US" u="sng">
                <a:ea typeface="ＭＳ Ｐゴシック" pitchFamily="34" charset="-128"/>
              </a:rPr>
              <a:t>two</a:t>
            </a:r>
            <a:r>
              <a:rPr lang="en-GB" altLang="en-US">
                <a:ea typeface="ＭＳ Ｐゴシック" pitchFamily="34" charset="-128"/>
              </a:rPr>
              <a:t> urine cultures with repeated isolation of the same uropathogen (gram-negative bacteria or </a:t>
            </a:r>
            <a:r>
              <a:rPr lang="en-GB" altLang="en-US" i="1">
                <a:ea typeface="ＭＳ Ｐゴシック" pitchFamily="34" charset="-128"/>
              </a:rPr>
              <a:t>S. saprophyticus</a:t>
            </a:r>
            <a:r>
              <a:rPr lang="en-GB" altLang="en-US">
                <a:ea typeface="ＭＳ Ｐゴシック" pitchFamily="34" charset="-128"/>
              </a:rPr>
              <a:t>) with ≥ 10</a:t>
            </a:r>
            <a:r>
              <a:rPr lang="en-GB" altLang="en-US" baseline="30000">
                <a:ea typeface="ＭＳ Ｐゴシック" pitchFamily="34" charset="-128"/>
              </a:rPr>
              <a:t>2</a:t>
            </a:r>
            <a:r>
              <a:rPr lang="en-GB" altLang="en-US">
                <a:ea typeface="ＭＳ Ｐゴシック" pitchFamily="34" charset="-128"/>
              </a:rPr>
              <a:t> colonies/ml urine in nonvoided specimens</a:t>
            </a:r>
          </a:p>
          <a:p>
            <a:r>
              <a:rPr lang="en-GB" altLang="en-US">
                <a:ea typeface="ＭＳ Ｐゴシック" pitchFamily="34" charset="-128"/>
              </a:rPr>
              <a:t>≤10</a:t>
            </a:r>
            <a:r>
              <a:rPr lang="en-GB" altLang="en-US" baseline="30000">
                <a:ea typeface="ＭＳ Ｐゴシック" pitchFamily="34" charset="-128"/>
              </a:rPr>
              <a:t>5</a:t>
            </a:r>
            <a:r>
              <a:rPr lang="en-GB" altLang="en-US">
                <a:ea typeface="ＭＳ Ｐゴシック" pitchFamily="34" charset="-128"/>
              </a:rPr>
              <a:t> colonies/ml of a single uropathogen (gram-negative bacteria or </a:t>
            </a:r>
            <a:r>
              <a:rPr lang="en-GB" altLang="en-US" i="1">
                <a:ea typeface="ＭＳ Ｐゴシック" pitchFamily="34" charset="-128"/>
              </a:rPr>
              <a:t>S. saprophyticus</a:t>
            </a:r>
            <a:r>
              <a:rPr lang="en-GB" altLang="en-US">
                <a:ea typeface="ＭＳ Ｐゴシック" pitchFamily="34" charset="-128"/>
              </a:rPr>
              <a:t>) in a patient being treated with effective antimicrobial agent for a urinary infection</a:t>
            </a:r>
          </a:p>
          <a:p>
            <a:r>
              <a:rPr lang="en-GB" altLang="en-US">
                <a:ea typeface="ＭＳ Ｐゴシック" pitchFamily="34" charset="-128"/>
              </a:rPr>
              <a:t>Physician diagnosis of a urinary tract infection</a:t>
            </a:r>
          </a:p>
          <a:p>
            <a:r>
              <a:rPr lang="en-GB" altLang="en-US">
                <a:ea typeface="ＭＳ Ｐゴシック" pitchFamily="34" charset="-128"/>
              </a:rPr>
              <a:t>Physician institutes appropriate therapy for a urinary infection</a:t>
            </a:r>
          </a:p>
          <a:p>
            <a:r>
              <a:rPr lang="en-GB" altLang="en-US">
                <a:ea typeface="ＭＳ Ｐゴシック" pitchFamily="34" charset="-128"/>
              </a:rPr>
              <a:t> </a:t>
            </a:r>
          </a:p>
          <a:p>
            <a:r>
              <a:rPr lang="en-GB" altLang="en-US" b="1">
                <a:ea typeface="ＭＳ Ｐゴシック" pitchFamily="34" charset="-128"/>
              </a:rPr>
              <a:t> </a:t>
            </a:r>
            <a:endParaRPr lang="en-GB" altLang="en-US">
              <a:ea typeface="ＭＳ Ｐゴシック" pitchFamily="34" charset="-128"/>
            </a:endParaRPr>
          </a:p>
          <a:p>
            <a:r>
              <a:rPr lang="en-GB" altLang="en-US" b="1">
                <a:ea typeface="ＭＳ Ｐゴシック" pitchFamily="34" charset="-128"/>
              </a:rPr>
              <a:t>UTI-C: asymptomatic bacteriuria: EXCLUDED FOR PPS, not to be reported* </a:t>
            </a:r>
            <a:endParaRPr lang="en-GB" altLang="en-US">
              <a:ea typeface="ＭＳ Ｐゴシック" pitchFamily="34" charset="-128"/>
            </a:endParaRPr>
          </a:p>
          <a:p>
            <a:r>
              <a:rPr lang="en-GB" altLang="en-US">
                <a:ea typeface="ＭＳ Ｐゴシック" pitchFamily="34" charset="-128"/>
              </a:rPr>
              <a:t>Patient has no fever (&gt;38°C), urgency, frequency, dysuria, or suprapubic tenderness</a:t>
            </a:r>
          </a:p>
          <a:p>
            <a:r>
              <a:rPr lang="en-GB" altLang="en-US" u="sng">
                <a:ea typeface="ＭＳ Ｐゴシック" pitchFamily="34" charset="-128"/>
              </a:rPr>
              <a:t>and either</a:t>
            </a:r>
            <a:r>
              <a:rPr lang="en-GB" altLang="en-US">
                <a:ea typeface="ＭＳ Ｐゴシック" pitchFamily="34" charset="-128"/>
              </a:rPr>
              <a:t> of the following criteria:</a:t>
            </a:r>
          </a:p>
          <a:p>
            <a:pPr lvl="1"/>
            <a:r>
              <a:rPr lang="en-GB" altLang="en-US">
                <a:ea typeface="ＭＳ Ｐゴシック" pitchFamily="34" charset="-128"/>
              </a:rPr>
              <a:t>Patient has had an indwelling urinary catheter within 7 days before urine is cultured </a:t>
            </a:r>
          </a:p>
          <a:p>
            <a:r>
              <a:rPr lang="en-GB" altLang="en-US" u="sng">
                <a:ea typeface="ＭＳ Ｐゴシック" pitchFamily="34" charset="-128"/>
              </a:rPr>
              <a:t>and</a:t>
            </a:r>
            <a:endParaRPr lang="en-GB" altLang="en-US">
              <a:ea typeface="ＭＳ Ｐゴシック" pitchFamily="34" charset="-128"/>
            </a:endParaRPr>
          </a:p>
          <a:p>
            <a:r>
              <a:rPr lang="en-GB" altLang="en-US">
                <a:ea typeface="ＭＳ Ｐゴシック" pitchFamily="34" charset="-128"/>
              </a:rPr>
              <a:t>patient has a urine culture, that is,  ≥10</a:t>
            </a:r>
            <a:r>
              <a:rPr lang="en-GB" altLang="en-US" baseline="30000">
                <a:ea typeface="ＭＳ Ｐゴシック" pitchFamily="34" charset="-128"/>
              </a:rPr>
              <a:t>5</a:t>
            </a:r>
            <a:r>
              <a:rPr lang="en-GB" altLang="en-US">
                <a:ea typeface="ＭＳ Ｐゴシック" pitchFamily="34" charset="-128"/>
              </a:rPr>
              <a:t> microorganisms per ml of urine with no more than two species of microorganisms.</a:t>
            </a:r>
          </a:p>
          <a:p>
            <a:pPr lvl="1"/>
            <a:r>
              <a:rPr lang="en-GB" altLang="en-US">
                <a:ea typeface="ＭＳ Ｐゴシック" pitchFamily="34" charset="-128"/>
              </a:rPr>
              <a:t>Patient has not had an indwelling urinary catheter within 7 days before the first positive culture</a:t>
            </a:r>
          </a:p>
          <a:p>
            <a:r>
              <a:rPr lang="en-GB" altLang="en-US" u="sng">
                <a:ea typeface="ＭＳ Ｐゴシック" pitchFamily="34" charset="-128"/>
              </a:rPr>
              <a:t>and</a:t>
            </a:r>
            <a:endParaRPr lang="en-GB" altLang="en-US">
              <a:ea typeface="ＭＳ Ｐゴシック" pitchFamily="34" charset="-128"/>
            </a:endParaRPr>
          </a:p>
          <a:p>
            <a:r>
              <a:rPr lang="en-GB" altLang="en-US">
                <a:ea typeface="ＭＳ Ｐゴシック" pitchFamily="34" charset="-128"/>
              </a:rPr>
              <a:t>Patient has had at least </a:t>
            </a:r>
            <a:r>
              <a:rPr lang="en-GB" altLang="en-US" u="sng">
                <a:ea typeface="ＭＳ Ｐゴシック" pitchFamily="34" charset="-128"/>
              </a:rPr>
              <a:t>two</a:t>
            </a:r>
            <a:r>
              <a:rPr lang="en-GB" altLang="en-US">
                <a:ea typeface="ＭＳ Ｐゴシック" pitchFamily="34" charset="-128"/>
              </a:rPr>
              <a:t> positive urine cultures ≥10</a:t>
            </a:r>
            <a:r>
              <a:rPr lang="en-GB" altLang="en-US" baseline="30000">
                <a:ea typeface="ＭＳ Ｐゴシック" pitchFamily="34" charset="-128"/>
              </a:rPr>
              <a:t>5</a:t>
            </a:r>
            <a:r>
              <a:rPr lang="en-GB" altLang="en-US">
                <a:ea typeface="ＭＳ Ｐゴシック" pitchFamily="34" charset="-128"/>
              </a:rPr>
              <a:t> microorganisms per mm</a:t>
            </a:r>
            <a:r>
              <a:rPr lang="en-GB" altLang="en-US" baseline="30000">
                <a:ea typeface="ＭＳ Ｐゴシック" pitchFamily="34" charset="-128"/>
              </a:rPr>
              <a:t>3</a:t>
            </a:r>
            <a:r>
              <a:rPr lang="en-GB" altLang="en-US">
                <a:ea typeface="ＭＳ Ｐゴシック" pitchFamily="34" charset="-128"/>
              </a:rPr>
              <a:t> of urine with repeated isolation of the same microorganism and no more than two species of microorganisms.</a:t>
            </a:r>
          </a:p>
          <a:p>
            <a:r>
              <a:rPr lang="en-GB" altLang="en-US">
                <a:ea typeface="ＭＳ Ｐゴシック" pitchFamily="34" charset="-128"/>
              </a:rPr>
              <a:t> </a:t>
            </a:r>
          </a:p>
          <a:p>
            <a:r>
              <a:rPr lang="en-US" altLang="en-US">
                <a:ea typeface="ＭＳ Ｐゴシック" pitchFamily="34" charset="-128"/>
              </a:rPr>
              <a:t>*note: bloodstream infections secondary to asymptomatic bacteriuria </a:t>
            </a:r>
            <a:r>
              <a:rPr lang="en-US" altLang="en-US" u="sng">
                <a:ea typeface="ＭＳ Ｐゴシック" pitchFamily="34" charset="-128"/>
              </a:rPr>
              <a:t>are reported</a:t>
            </a:r>
            <a:r>
              <a:rPr lang="en-US" altLang="en-US">
                <a:ea typeface="ＭＳ Ｐゴシック" pitchFamily="34" charset="-128"/>
              </a:rPr>
              <a:t>  as BSI with source (origin) S-UTI</a:t>
            </a:r>
            <a:r>
              <a:rPr lang="en-GB" altLang="en-US">
                <a:ea typeface="ＭＳ Ｐゴシック" pitchFamily="34" charset="-128"/>
              </a:rPr>
              <a:t> </a:t>
            </a:r>
            <a:endParaRPr lang="en-US" altLang="en-US" sz="600">
              <a:ea typeface="ＭＳ Ｐゴシック" pitchFamily="34" charset="-128"/>
            </a:endParaRPr>
          </a:p>
        </p:txBody>
      </p:sp>
      <p:sp>
        <p:nvSpPr>
          <p:cNvPr id="72708" name="Slide Number Placeholder 3"/>
          <p:cNvSpPr txBox="1">
            <a:spLocks noGrp="1"/>
          </p:cNvSpPr>
          <p:nvPr/>
        </p:nvSpPr>
        <p:spPr bwMode="auto">
          <a:xfrm>
            <a:off x="3977352" y="8841635"/>
            <a:ext cx="3044109" cy="46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itchFamily="18" charset="0"/>
                <a:ea typeface="ＭＳ Ｐゴシック" pitchFamily="34" charset="-128"/>
              </a:defRPr>
            </a:lvl1pPr>
            <a:lvl2pPr marL="742950" indent="-285750">
              <a:spcBef>
                <a:spcPct val="30000"/>
              </a:spcBef>
              <a:defRPr sz="1200">
                <a:solidFill>
                  <a:schemeClr val="tx1"/>
                </a:solidFill>
                <a:latin typeface="Times" pitchFamily="18" charset="0"/>
                <a:ea typeface="ＭＳ Ｐゴシック" pitchFamily="34" charset="-128"/>
              </a:defRPr>
            </a:lvl2pPr>
            <a:lvl3pPr marL="1143000" indent="-228600">
              <a:spcBef>
                <a:spcPct val="30000"/>
              </a:spcBef>
              <a:defRPr sz="1200">
                <a:solidFill>
                  <a:schemeClr val="tx1"/>
                </a:solidFill>
                <a:latin typeface="Times" pitchFamily="18" charset="0"/>
                <a:ea typeface="ＭＳ Ｐゴシック" pitchFamily="34" charset="-128"/>
              </a:defRPr>
            </a:lvl3pPr>
            <a:lvl4pPr marL="1600200" indent="-228600">
              <a:spcBef>
                <a:spcPct val="30000"/>
              </a:spcBef>
              <a:defRPr sz="1200">
                <a:solidFill>
                  <a:schemeClr val="tx1"/>
                </a:solidFill>
                <a:latin typeface="Times" pitchFamily="18" charset="0"/>
                <a:ea typeface="ＭＳ Ｐゴシック" pitchFamily="34" charset="-128"/>
              </a:defRPr>
            </a:lvl4pPr>
            <a:lvl5pPr marL="2057400" indent="-228600">
              <a:spcBef>
                <a:spcPct val="30000"/>
              </a:spcBef>
              <a:defRPr sz="1200">
                <a:solidFill>
                  <a:schemeClr val="tx1"/>
                </a:solidFill>
                <a:latin typeface="Times"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9pPr>
          </a:lstStyle>
          <a:p>
            <a:pPr algn="ctr">
              <a:lnSpc>
                <a:spcPct val="85000"/>
              </a:lnSpc>
              <a:spcBef>
                <a:spcPct val="0"/>
              </a:spcBef>
            </a:pPr>
            <a:fld id="{0097EDB4-CAD0-4F33-A008-9A4C77475C3D}" type="slidenum">
              <a:rPr lang="en-US" altLang="en-US" sz="1400">
                <a:latin typeface="Tahoma" pitchFamily="34" charset="0"/>
              </a:rPr>
              <a:pPr algn="ctr">
                <a:lnSpc>
                  <a:spcPct val="85000"/>
                </a:lnSpc>
                <a:spcBef>
                  <a:spcPct val="0"/>
                </a:spcBef>
              </a:pPr>
              <a:t>37</a:t>
            </a:fld>
            <a:endParaRPr lang="en-US" altLang="en-US" sz="1400">
              <a:latin typeface="Tahoma"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xfrm>
            <a:off x="330200" y="534988"/>
            <a:ext cx="4221163" cy="2374900"/>
          </a:xfrm>
          <a:ln/>
        </p:spPr>
      </p:sp>
      <p:sp>
        <p:nvSpPr>
          <p:cNvPr id="747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u="sng">
                <a:ea typeface="ＭＳ Ｐゴシック" pitchFamily="34" charset="-128"/>
              </a:rPr>
              <a:t>Note</a:t>
            </a:r>
            <a:r>
              <a:rPr lang="en-US" altLang="en-US">
                <a:ea typeface="ＭＳ Ｐゴシック" pitchFamily="34" charset="-128"/>
              </a:rPr>
              <a:t>: this definition corresponds to the former HELICS BSI-A definition; BSI-B (single blood culture for skin contaminants in patients with central vascular catheter and adapted treatment) was deleted after the recommendation of an ECDC expert meeting in January 2009 and confirmation during the annual meeting in June 2009. BSI-B were also recently excluded from the CDC definition of laboratory-confirmed bloodstream infections </a:t>
            </a:r>
            <a:endParaRPr lang="en-GB" altLang="en-US" sz="1400">
              <a:ea typeface="ＭＳ Ｐゴシック" pitchFamily="34" charset="-128"/>
            </a:endParaRPr>
          </a:p>
          <a:p>
            <a:r>
              <a:rPr lang="en-US" altLang="en-US">
                <a:ea typeface="ＭＳ Ｐゴシック" pitchFamily="34" charset="-128"/>
              </a:rPr>
              <a:t> </a:t>
            </a:r>
            <a:endParaRPr lang="en-GB" altLang="en-US">
              <a:ea typeface="ＭＳ Ｐゴシック" pitchFamily="34" charset="-128"/>
            </a:endParaRPr>
          </a:p>
          <a:p>
            <a:r>
              <a:rPr lang="en-GB" altLang="en-US" u="sng">
                <a:ea typeface="ＭＳ Ｐゴシック" pitchFamily="34" charset="-128"/>
              </a:rPr>
              <a:t>Source of bloodsteam infection</a:t>
            </a:r>
            <a:r>
              <a:rPr lang="en-GB" altLang="en-US">
                <a:ea typeface="ＭＳ Ｐゴシック" pitchFamily="34" charset="-128"/>
              </a:rPr>
              <a:t>:</a:t>
            </a:r>
          </a:p>
          <a:p>
            <a:r>
              <a:rPr lang="en-GB" altLang="en-US">
                <a:ea typeface="ＭＳ Ｐゴシック" pitchFamily="34" charset="-128"/>
              </a:rPr>
              <a:t> </a:t>
            </a:r>
          </a:p>
          <a:p>
            <a:r>
              <a:rPr lang="en-GB" altLang="en-US">
                <a:ea typeface="ＭＳ Ｐゴシック" pitchFamily="34" charset="-128"/>
              </a:rPr>
              <a:t> </a:t>
            </a:r>
            <a:r>
              <a:rPr lang="en-GB" altLang="en-US" u="sng">
                <a:ea typeface="ＭＳ Ｐゴシック" pitchFamily="34" charset="-128"/>
              </a:rPr>
              <a:t>Catheter-related</a:t>
            </a:r>
            <a:r>
              <a:rPr lang="en-GB" altLang="en-US">
                <a:ea typeface="ＭＳ Ｐゴシック" pitchFamily="34" charset="-128"/>
              </a:rPr>
              <a:t>: the same micro-organism was cultured from the catheter or symptoms improve within 48 hours after removal of the catheter (C-PVC: peripheral catheter, C-CVC: central venous catheter (cave!: report C-CVC or C-PVC BSI as CRI3-C or CRI3-P respectively if microbiologically confirmed, see CRI3 definition)) </a:t>
            </a:r>
          </a:p>
          <a:p>
            <a:r>
              <a:rPr lang="en-GB" altLang="en-US">
                <a:ea typeface="ＭＳ Ｐゴシック" pitchFamily="34" charset="-128"/>
              </a:rPr>
              <a:t> </a:t>
            </a:r>
            <a:r>
              <a:rPr lang="en-GB" altLang="en-US" u="sng">
                <a:ea typeface="ＭＳ Ｐゴシック" pitchFamily="34" charset="-128"/>
              </a:rPr>
              <a:t>Secondary</a:t>
            </a:r>
            <a:r>
              <a:rPr lang="en-GB" altLang="en-US">
                <a:ea typeface="ＭＳ Ｐゴシック" pitchFamily="34" charset="-128"/>
              </a:rPr>
              <a:t> to another infection: the same micro-organism was isolated from another infection site or strong clinical evidence exists that bloodstream infection was secondary to another infection site, invasive diagnostic procedure or foreign body.</a:t>
            </a:r>
          </a:p>
          <a:p>
            <a:pPr lvl="1"/>
            <a:r>
              <a:rPr lang="en-GB" altLang="en-US">
                <a:ea typeface="ＭＳ Ｐゴシック" pitchFamily="34" charset="-128"/>
              </a:rPr>
              <a:t>Pulmonary (S-PUL)</a:t>
            </a:r>
          </a:p>
          <a:p>
            <a:pPr lvl="1"/>
            <a:r>
              <a:rPr lang="en-GB" altLang="en-US">
                <a:ea typeface="ＭＳ Ｐゴシック" pitchFamily="34" charset="-128"/>
              </a:rPr>
              <a:t>Urinary tract infection (S-UTI)</a:t>
            </a:r>
          </a:p>
          <a:p>
            <a:pPr lvl="1"/>
            <a:r>
              <a:rPr lang="en-GB" altLang="en-US">
                <a:ea typeface="ＭＳ Ｐゴシック" pitchFamily="34" charset="-128"/>
              </a:rPr>
              <a:t>Digestive tract infection (S-DIG)</a:t>
            </a:r>
          </a:p>
          <a:p>
            <a:pPr lvl="1"/>
            <a:r>
              <a:rPr lang="fr-FR" altLang="en-US">
                <a:ea typeface="ＭＳ Ｐゴシック" pitchFamily="34" charset="-128"/>
              </a:rPr>
              <a:t>SSI (S-SSI): surgical site infection</a:t>
            </a:r>
            <a:endParaRPr lang="en-GB" altLang="en-US">
              <a:ea typeface="ＭＳ Ｐゴシック" pitchFamily="34" charset="-128"/>
            </a:endParaRPr>
          </a:p>
          <a:p>
            <a:pPr lvl="1"/>
            <a:r>
              <a:rPr lang="en-GB" altLang="en-US">
                <a:ea typeface="ＭＳ Ｐゴシック" pitchFamily="34" charset="-128"/>
              </a:rPr>
              <a:t>Skin and soft tissue (S-SST)</a:t>
            </a:r>
          </a:p>
          <a:p>
            <a:pPr lvl="1"/>
            <a:r>
              <a:rPr lang="en-GB" altLang="en-US">
                <a:ea typeface="ＭＳ Ｐゴシック" pitchFamily="34" charset="-128"/>
              </a:rPr>
              <a:t>Other (S-OTH)</a:t>
            </a:r>
          </a:p>
          <a:p>
            <a:r>
              <a:rPr lang="en-GB" altLang="en-US">
                <a:ea typeface="ＭＳ Ｐゴシック" pitchFamily="34" charset="-128"/>
              </a:rPr>
              <a:t> </a:t>
            </a:r>
            <a:r>
              <a:rPr lang="en-GB" altLang="en-US" u="sng">
                <a:ea typeface="ＭＳ Ｐゴシック" pitchFamily="34" charset="-128"/>
              </a:rPr>
              <a:t>Unknown origin (UO)</a:t>
            </a:r>
            <a:r>
              <a:rPr lang="en-GB" altLang="en-US">
                <a:ea typeface="ＭＳ Ｐゴシック" pitchFamily="34" charset="-128"/>
              </a:rPr>
              <a:t>: None of the above, bloodstream infection of unknown origin (no source found)</a:t>
            </a:r>
          </a:p>
          <a:p>
            <a:r>
              <a:rPr lang="en-GB" altLang="en-US">
                <a:ea typeface="ＭＳ Ｐゴシック" pitchFamily="34" charset="-128"/>
              </a:rPr>
              <a:t> </a:t>
            </a:r>
            <a:r>
              <a:rPr lang="en-GB" altLang="en-US" u="sng">
                <a:ea typeface="ＭＳ Ｐゴシック" pitchFamily="34" charset="-128"/>
              </a:rPr>
              <a:t>Unknown (UNK)</a:t>
            </a:r>
            <a:r>
              <a:rPr lang="en-GB" altLang="en-US">
                <a:ea typeface="ＭＳ Ｐゴシック" pitchFamily="34" charset="-128"/>
              </a:rPr>
              <a:t>: No information available about the source of the bloodstream infection or information missing</a:t>
            </a:r>
          </a:p>
          <a:p>
            <a:r>
              <a:rPr lang="en-GB" altLang="en-US">
                <a:ea typeface="ＭＳ Ｐゴシック" pitchFamily="34" charset="-128"/>
              </a:rPr>
              <a:t> </a:t>
            </a:r>
          </a:p>
          <a:p>
            <a:r>
              <a:rPr lang="en-GB" altLang="en-US" u="sng">
                <a:ea typeface="ＭＳ Ｐゴシック" pitchFamily="34" charset="-128"/>
              </a:rPr>
              <a:t>Note</a:t>
            </a:r>
            <a:r>
              <a:rPr lang="en-GB" altLang="en-US">
                <a:ea typeface="ＭＳ Ｐゴシック" pitchFamily="34" charset="-128"/>
              </a:rPr>
              <a:t>: </a:t>
            </a:r>
          </a:p>
          <a:p>
            <a:r>
              <a:rPr lang="en-GB" altLang="en-US">
                <a:ea typeface="ＭＳ Ｐゴシック" pitchFamily="34" charset="-128"/>
              </a:rPr>
              <a:t>primary bloodstream infections include catheter-related  BSI and BSI of unknown origin</a:t>
            </a:r>
          </a:p>
          <a:p>
            <a:r>
              <a:rPr lang="en-GB" altLang="en-US">
                <a:ea typeface="ＭＳ Ｐゴシック" pitchFamily="34" charset="-128"/>
              </a:rPr>
              <a:t>a CVC-associated bloodstream infection according to CDC/NHSN definitions (different from CVC-related BSI) is a primary BSI with central venous catheter use (even intermittent) in the 48 hours preceding the onset of the infection: therefore the presence of “the relevant device” (in this case the central vascular catheter, not peripheral catheters) in the 48 hours before onset of infection is collected even in the absence of microbiological confirmation. (also see AJIC, 1997;25:112-6)</a:t>
            </a:r>
          </a:p>
          <a:p>
            <a:pPr eaLnBrk="1" hangingPunct="1">
              <a:lnSpc>
                <a:spcPct val="80000"/>
              </a:lnSpc>
            </a:pPr>
            <a:br>
              <a:rPr lang="en-US" altLang="en-US" sz="700">
                <a:ea typeface="ＭＳ Ｐゴシック" pitchFamily="34" charset="-128"/>
              </a:rPr>
            </a:br>
            <a:endParaRPr lang="en-US" altLang="en-US" sz="700">
              <a:ea typeface="ＭＳ Ｐゴシック" pitchFamily="34" charset="-128"/>
            </a:endParaRPr>
          </a:p>
        </p:txBody>
      </p:sp>
      <p:sp>
        <p:nvSpPr>
          <p:cNvPr id="74756" name="Slide Number Placeholder 3"/>
          <p:cNvSpPr txBox="1">
            <a:spLocks noGrp="1"/>
          </p:cNvSpPr>
          <p:nvPr/>
        </p:nvSpPr>
        <p:spPr bwMode="auto">
          <a:xfrm>
            <a:off x="3977352" y="8841635"/>
            <a:ext cx="3044109" cy="46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itchFamily="18" charset="0"/>
                <a:ea typeface="ＭＳ Ｐゴシック" pitchFamily="34" charset="-128"/>
              </a:defRPr>
            </a:lvl1pPr>
            <a:lvl2pPr marL="742950" indent="-285750">
              <a:spcBef>
                <a:spcPct val="30000"/>
              </a:spcBef>
              <a:defRPr sz="1200">
                <a:solidFill>
                  <a:schemeClr val="tx1"/>
                </a:solidFill>
                <a:latin typeface="Times" pitchFamily="18" charset="0"/>
                <a:ea typeface="ＭＳ Ｐゴシック" pitchFamily="34" charset="-128"/>
              </a:defRPr>
            </a:lvl2pPr>
            <a:lvl3pPr marL="1143000" indent="-228600">
              <a:spcBef>
                <a:spcPct val="30000"/>
              </a:spcBef>
              <a:defRPr sz="1200">
                <a:solidFill>
                  <a:schemeClr val="tx1"/>
                </a:solidFill>
                <a:latin typeface="Times" pitchFamily="18" charset="0"/>
                <a:ea typeface="ＭＳ Ｐゴシック" pitchFamily="34" charset="-128"/>
              </a:defRPr>
            </a:lvl3pPr>
            <a:lvl4pPr marL="1600200" indent="-228600">
              <a:spcBef>
                <a:spcPct val="30000"/>
              </a:spcBef>
              <a:defRPr sz="1200">
                <a:solidFill>
                  <a:schemeClr val="tx1"/>
                </a:solidFill>
                <a:latin typeface="Times" pitchFamily="18" charset="0"/>
                <a:ea typeface="ＭＳ Ｐゴシック" pitchFamily="34" charset="-128"/>
              </a:defRPr>
            </a:lvl4pPr>
            <a:lvl5pPr marL="2057400" indent="-228600">
              <a:spcBef>
                <a:spcPct val="30000"/>
              </a:spcBef>
              <a:defRPr sz="1200">
                <a:solidFill>
                  <a:schemeClr val="tx1"/>
                </a:solidFill>
                <a:latin typeface="Times"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9pPr>
          </a:lstStyle>
          <a:p>
            <a:pPr algn="ctr">
              <a:lnSpc>
                <a:spcPct val="85000"/>
              </a:lnSpc>
              <a:spcBef>
                <a:spcPct val="0"/>
              </a:spcBef>
            </a:pPr>
            <a:fld id="{48F962C1-7055-46F9-82C4-A498CCE3DA61}" type="slidenum">
              <a:rPr lang="en-US" altLang="en-US" sz="1400">
                <a:latin typeface="Tahoma" pitchFamily="34" charset="0"/>
              </a:rPr>
              <a:pPr algn="ctr">
                <a:lnSpc>
                  <a:spcPct val="85000"/>
                </a:lnSpc>
                <a:spcBef>
                  <a:spcPct val="0"/>
                </a:spcBef>
              </a:pPr>
              <a:t>38</a:t>
            </a:fld>
            <a:endParaRPr lang="en-US" altLang="en-US" sz="1400">
              <a:latin typeface="Tahoma"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xfrm>
            <a:off x="330200" y="534988"/>
            <a:ext cx="4221163" cy="2374900"/>
          </a:xfrm>
          <a:ln/>
        </p:spPr>
      </p:sp>
      <p:sp>
        <p:nvSpPr>
          <p:cNvPr id="768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GB" altLang="en-US" sz="800" b="1">
                <a:ea typeface="ＭＳ Ｐゴシック" pitchFamily="34" charset="-128"/>
              </a:rPr>
              <a:t> </a:t>
            </a:r>
            <a:endParaRPr lang="en-GB" altLang="en-US" sz="800">
              <a:ea typeface="ＭＳ Ｐゴシック" pitchFamily="34" charset="-128"/>
            </a:endParaRPr>
          </a:p>
          <a:p>
            <a:pPr eaLnBrk="1" hangingPunct="1">
              <a:lnSpc>
                <a:spcPct val="80000"/>
              </a:lnSpc>
            </a:pPr>
            <a:r>
              <a:rPr lang="en-GB" altLang="en-US" sz="800" b="1">
                <a:ea typeface="ＭＳ Ｐゴシック" pitchFamily="34" charset="-128"/>
              </a:rPr>
              <a:t>CRI1: Local CVC-related infection</a:t>
            </a:r>
            <a:r>
              <a:rPr lang="en-GB" altLang="en-US" sz="800">
                <a:ea typeface="ＭＳ Ｐゴシック" pitchFamily="34" charset="-128"/>
              </a:rPr>
              <a:t> (no positive blood culture)</a:t>
            </a:r>
          </a:p>
          <a:p>
            <a:pPr eaLnBrk="1" hangingPunct="1">
              <a:lnSpc>
                <a:spcPct val="80000"/>
              </a:lnSpc>
            </a:pPr>
            <a:r>
              <a:rPr lang="en-GB" altLang="en-US" sz="800">
                <a:ea typeface="ＭＳ Ｐゴシック" pitchFamily="34" charset="-128"/>
              </a:rPr>
              <a:t> </a:t>
            </a:r>
          </a:p>
          <a:p>
            <a:pPr eaLnBrk="1" hangingPunct="1">
              <a:lnSpc>
                <a:spcPct val="80000"/>
              </a:lnSpc>
            </a:pPr>
            <a:r>
              <a:rPr lang="fr-BE" altLang="en-US" sz="800">
                <a:ea typeface="ＭＳ Ｐゴシック" pitchFamily="34" charset="-128"/>
              </a:rPr>
              <a:t>quantitative CVC culture  </a:t>
            </a:r>
            <a:r>
              <a:rPr lang="en-GB" altLang="en-US" sz="800">
                <a:ea typeface="ＭＳ Ｐゴシック" pitchFamily="34" charset="-128"/>
                <a:sym typeface="Symbol" pitchFamily="18" charset="2"/>
              </a:rPr>
              <a:t></a:t>
            </a:r>
            <a:r>
              <a:rPr lang="fr-BE" altLang="en-US" sz="800">
                <a:ea typeface="ＭＳ Ｐゴシック" pitchFamily="34" charset="-128"/>
              </a:rPr>
              <a:t> 103 CFU/ml (3) or semi-quantitative CVC culture &gt; 15 CFU (4) </a:t>
            </a:r>
            <a:endParaRPr lang="en-GB" altLang="en-US" sz="800">
              <a:ea typeface="ＭＳ Ｐゴシック" pitchFamily="34" charset="-128"/>
            </a:endParaRPr>
          </a:p>
          <a:p>
            <a:pPr eaLnBrk="1" hangingPunct="1">
              <a:lnSpc>
                <a:spcPct val="80000"/>
              </a:lnSpc>
            </a:pPr>
            <a:r>
              <a:rPr lang="en-GB" altLang="en-US" sz="800" u="sng">
                <a:ea typeface="ＭＳ Ｐゴシック" pitchFamily="34" charset="-128"/>
              </a:rPr>
              <a:t>and </a:t>
            </a:r>
            <a:endParaRPr lang="en-GB" altLang="en-US" sz="800">
              <a:ea typeface="ＭＳ Ｐゴシック" pitchFamily="34" charset="-128"/>
            </a:endParaRPr>
          </a:p>
          <a:p>
            <a:pPr eaLnBrk="1" hangingPunct="1">
              <a:lnSpc>
                <a:spcPct val="80000"/>
              </a:lnSpc>
            </a:pPr>
            <a:r>
              <a:rPr lang="en-GB" altLang="en-US" sz="800">
                <a:ea typeface="ＭＳ Ｐゴシック" pitchFamily="34" charset="-128"/>
              </a:rPr>
              <a:t>pus/inflammation at the insertion site or tunnel</a:t>
            </a:r>
          </a:p>
          <a:p>
            <a:pPr eaLnBrk="1" hangingPunct="1">
              <a:lnSpc>
                <a:spcPct val="80000"/>
              </a:lnSpc>
            </a:pPr>
            <a:r>
              <a:rPr lang="en-GB" altLang="en-US" sz="800">
                <a:ea typeface="ＭＳ Ｐゴシック" pitchFamily="34" charset="-128"/>
              </a:rPr>
              <a:t> </a:t>
            </a:r>
          </a:p>
          <a:p>
            <a:pPr eaLnBrk="1" hangingPunct="1">
              <a:lnSpc>
                <a:spcPct val="80000"/>
              </a:lnSpc>
            </a:pPr>
            <a:r>
              <a:rPr lang="en-GB" altLang="en-US" sz="800">
                <a:ea typeface="ＭＳ Ｐゴシック" pitchFamily="34" charset="-128"/>
              </a:rPr>
              <a:t> </a:t>
            </a:r>
          </a:p>
          <a:p>
            <a:pPr eaLnBrk="1" hangingPunct="1">
              <a:lnSpc>
                <a:spcPct val="80000"/>
              </a:lnSpc>
            </a:pPr>
            <a:r>
              <a:rPr lang="en-GB" altLang="en-US" sz="800" b="1">
                <a:ea typeface="ＭＳ Ｐゴシック" pitchFamily="34" charset="-128"/>
              </a:rPr>
              <a:t>CRI2: General CVC-related infection</a:t>
            </a:r>
            <a:r>
              <a:rPr lang="en-GB" altLang="en-US" sz="800">
                <a:ea typeface="ＭＳ Ｐゴシック" pitchFamily="34" charset="-128"/>
              </a:rPr>
              <a:t> (no positive blood culture)</a:t>
            </a:r>
          </a:p>
          <a:p>
            <a:pPr eaLnBrk="1" hangingPunct="1">
              <a:lnSpc>
                <a:spcPct val="80000"/>
              </a:lnSpc>
            </a:pPr>
            <a:r>
              <a:rPr lang="en-GB" altLang="en-US" sz="800">
                <a:ea typeface="ＭＳ Ｐゴシック" pitchFamily="34" charset="-128"/>
              </a:rPr>
              <a:t> </a:t>
            </a:r>
          </a:p>
          <a:p>
            <a:pPr eaLnBrk="1" hangingPunct="1">
              <a:lnSpc>
                <a:spcPct val="80000"/>
              </a:lnSpc>
            </a:pPr>
            <a:r>
              <a:rPr lang="en-GB" altLang="en-US" sz="800">
                <a:ea typeface="ＭＳ Ｐゴシック" pitchFamily="34" charset="-128"/>
              </a:rPr>
              <a:t>quantitative CVC culture  </a:t>
            </a:r>
            <a:r>
              <a:rPr lang="en-GB" altLang="en-US" sz="800">
                <a:ea typeface="ＭＳ Ｐゴシック" pitchFamily="34" charset="-128"/>
                <a:sym typeface="Symbol" pitchFamily="18" charset="2"/>
              </a:rPr>
              <a:t></a:t>
            </a:r>
            <a:r>
              <a:rPr lang="en-GB" altLang="en-US" sz="800">
                <a:ea typeface="ＭＳ Ｐゴシック" pitchFamily="34" charset="-128"/>
              </a:rPr>
              <a:t> 103 CFU/ml or semi-quantitative CVC culture &gt; 15 CFU </a:t>
            </a:r>
          </a:p>
          <a:p>
            <a:pPr eaLnBrk="1" hangingPunct="1">
              <a:lnSpc>
                <a:spcPct val="80000"/>
              </a:lnSpc>
            </a:pPr>
            <a:r>
              <a:rPr lang="en-GB" altLang="en-US" sz="800" u="sng">
                <a:ea typeface="ＭＳ Ｐゴシック" pitchFamily="34" charset="-128"/>
              </a:rPr>
              <a:t>and</a:t>
            </a:r>
            <a:endParaRPr lang="en-GB" altLang="en-US" sz="800">
              <a:ea typeface="ＭＳ Ｐゴシック" pitchFamily="34" charset="-128"/>
            </a:endParaRPr>
          </a:p>
          <a:p>
            <a:pPr eaLnBrk="1" hangingPunct="1">
              <a:lnSpc>
                <a:spcPct val="80000"/>
              </a:lnSpc>
            </a:pPr>
            <a:r>
              <a:rPr lang="en-GB" altLang="en-US" sz="800">
                <a:ea typeface="ＭＳ Ｐゴシック" pitchFamily="34" charset="-128"/>
              </a:rPr>
              <a:t>clinical signs improve within 48 hours after catheter removal</a:t>
            </a:r>
          </a:p>
          <a:p>
            <a:pPr eaLnBrk="1" hangingPunct="1">
              <a:lnSpc>
                <a:spcPct val="80000"/>
              </a:lnSpc>
            </a:pPr>
            <a:r>
              <a:rPr lang="en-GB" altLang="en-US" sz="800">
                <a:ea typeface="ＭＳ Ｐゴシック" pitchFamily="34" charset="-128"/>
              </a:rPr>
              <a:t> </a:t>
            </a:r>
          </a:p>
          <a:p>
            <a:pPr eaLnBrk="1" hangingPunct="1">
              <a:lnSpc>
                <a:spcPct val="80000"/>
              </a:lnSpc>
            </a:pPr>
            <a:r>
              <a:rPr lang="en-GB" altLang="en-US" sz="800" b="1">
                <a:ea typeface="ＭＳ Ｐゴシック" pitchFamily="34" charset="-128"/>
              </a:rPr>
              <a:t> </a:t>
            </a:r>
            <a:endParaRPr lang="en-GB" altLang="en-US" sz="800">
              <a:ea typeface="ＭＳ Ｐゴシック" pitchFamily="34" charset="-128"/>
            </a:endParaRPr>
          </a:p>
          <a:p>
            <a:pPr eaLnBrk="1" hangingPunct="1">
              <a:lnSpc>
                <a:spcPct val="80000"/>
              </a:lnSpc>
            </a:pPr>
            <a:r>
              <a:rPr lang="en-GB" altLang="en-US" sz="800" b="1">
                <a:ea typeface="ＭＳ Ｐゴシック" pitchFamily="34" charset="-128"/>
              </a:rPr>
              <a:t>CRI3: microbiologically confirmed CVC-related bloodstream infection</a:t>
            </a:r>
            <a:endParaRPr lang="en-GB" altLang="en-US" sz="800">
              <a:ea typeface="ＭＳ Ｐゴシック" pitchFamily="34" charset="-128"/>
            </a:endParaRPr>
          </a:p>
          <a:p>
            <a:pPr eaLnBrk="1" hangingPunct="1">
              <a:lnSpc>
                <a:spcPct val="80000"/>
              </a:lnSpc>
            </a:pPr>
            <a:r>
              <a:rPr lang="en-GB" altLang="en-US" sz="800" b="1">
                <a:ea typeface="ＭＳ Ｐゴシック" pitchFamily="34" charset="-128"/>
              </a:rPr>
              <a:t> </a:t>
            </a:r>
            <a:endParaRPr lang="en-GB" altLang="en-US" sz="800">
              <a:ea typeface="ＭＳ Ｐゴシック" pitchFamily="34" charset="-128"/>
            </a:endParaRPr>
          </a:p>
          <a:p>
            <a:pPr eaLnBrk="1" hangingPunct="1">
              <a:lnSpc>
                <a:spcPct val="80000"/>
              </a:lnSpc>
            </a:pPr>
            <a:r>
              <a:rPr lang="en-GB" altLang="en-US" sz="800">
                <a:ea typeface="ＭＳ Ｐゴシック" pitchFamily="34" charset="-128"/>
              </a:rPr>
              <a:t>BSI occurring 48 hours before or after catheter removal</a:t>
            </a:r>
          </a:p>
          <a:p>
            <a:pPr eaLnBrk="1" hangingPunct="1">
              <a:lnSpc>
                <a:spcPct val="80000"/>
              </a:lnSpc>
            </a:pPr>
            <a:r>
              <a:rPr lang="en-GB" altLang="en-US" sz="800" u="sng">
                <a:ea typeface="ＭＳ Ｐゴシック" pitchFamily="34" charset="-128"/>
              </a:rPr>
              <a:t>and </a:t>
            </a:r>
            <a:r>
              <a:rPr lang="en-GB" altLang="en-US" sz="800">
                <a:ea typeface="ＭＳ Ｐゴシック" pitchFamily="34" charset="-128"/>
              </a:rPr>
              <a:t>positive culture with the same micro-organism of </a:t>
            </a:r>
            <a:r>
              <a:rPr lang="en-GB" altLang="en-US" sz="800" u="sng">
                <a:ea typeface="ＭＳ Ｐゴシック" pitchFamily="34" charset="-128"/>
              </a:rPr>
              <a:t>either</a:t>
            </a:r>
            <a:r>
              <a:rPr lang="en-GB" altLang="en-US" sz="800">
                <a:ea typeface="ＭＳ Ｐゴシック" pitchFamily="34" charset="-128"/>
              </a:rPr>
              <a:t>:</a:t>
            </a:r>
          </a:p>
          <a:p>
            <a:pPr eaLnBrk="1" hangingPunct="1">
              <a:lnSpc>
                <a:spcPct val="80000"/>
              </a:lnSpc>
            </a:pPr>
            <a:r>
              <a:rPr lang="fr-BE" altLang="en-US" sz="800">
                <a:ea typeface="ＭＳ Ｐゴシック" pitchFamily="34" charset="-128"/>
              </a:rPr>
              <a:t>quantitative CVC culture  </a:t>
            </a:r>
            <a:r>
              <a:rPr lang="en-GB" altLang="en-US" sz="800">
                <a:ea typeface="ＭＳ Ｐゴシック" pitchFamily="34" charset="-128"/>
                <a:sym typeface="Symbol" pitchFamily="18" charset="2"/>
              </a:rPr>
              <a:t></a:t>
            </a:r>
            <a:r>
              <a:rPr lang="fr-BE" altLang="en-US" sz="800">
                <a:ea typeface="ＭＳ Ｐゴシック" pitchFamily="34" charset="-128"/>
              </a:rPr>
              <a:t> 103 CFU/ml or semi-quantitative CVC culture &gt; 15 CFU </a:t>
            </a:r>
            <a:endParaRPr lang="en-GB" altLang="en-US" sz="800">
              <a:ea typeface="ＭＳ Ｐゴシック" pitchFamily="34" charset="-128"/>
            </a:endParaRPr>
          </a:p>
          <a:p>
            <a:pPr eaLnBrk="1" hangingPunct="1">
              <a:lnSpc>
                <a:spcPct val="80000"/>
              </a:lnSpc>
            </a:pPr>
            <a:r>
              <a:rPr lang="en-GB" altLang="en-US" sz="800">
                <a:ea typeface="ＭＳ Ｐゴシック" pitchFamily="34" charset="-128"/>
              </a:rPr>
              <a:t>quantitive blood culture ratio CVC blood sample/peripheral blood sample&gt; 5 (5)</a:t>
            </a:r>
          </a:p>
          <a:p>
            <a:pPr eaLnBrk="1" hangingPunct="1">
              <a:lnSpc>
                <a:spcPct val="80000"/>
              </a:lnSpc>
            </a:pPr>
            <a:r>
              <a:rPr lang="en-GB" altLang="en-US" sz="800">
                <a:ea typeface="ＭＳ Ｐゴシック" pitchFamily="34" charset="-128"/>
              </a:rPr>
              <a:t>differential delay of positivity of blood cultures (6): CVC blood sample culture positive 2 hours or less before peripheral blood culture (blood samples drawn at the same time)</a:t>
            </a:r>
          </a:p>
          <a:p>
            <a:pPr eaLnBrk="1" hangingPunct="1">
              <a:lnSpc>
                <a:spcPct val="80000"/>
              </a:lnSpc>
            </a:pPr>
            <a:r>
              <a:rPr lang="en-GB" altLang="en-US" sz="800">
                <a:ea typeface="ＭＳ Ｐゴシック" pitchFamily="34" charset="-128"/>
              </a:rPr>
              <a:t>positive culture with the same micro-organism from pus from insertion site</a:t>
            </a:r>
          </a:p>
          <a:p>
            <a:pPr eaLnBrk="1" hangingPunct="1">
              <a:lnSpc>
                <a:spcPct val="80000"/>
              </a:lnSpc>
            </a:pPr>
            <a:r>
              <a:rPr lang="en-GB" altLang="en-US" sz="800" b="1">
                <a:ea typeface="ＭＳ Ｐゴシック" pitchFamily="34" charset="-128"/>
              </a:rPr>
              <a:t> </a:t>
            </a:r>
            <a:endParaRPr lang="en-GB" altLang="en-US" sz="800">
              <a:ea typeface="ＭＳ Ｐゴシック" pitchFamily="34" charset="-128"/>
            </a:endParaRPr>
          </a:p>
          <a:p>
            <a:pPr eaLnBrk="1" hangingPunct="1">
              <a:lnSpc>
                <a:spcPct val="80000"/>
              </a:lnSpc>
            </a:pPr>
            <a:r>
              <a:rPr lang="en-GB" altLang="en-US" sz="800" b="1">
                <a:ea typeface="ＭＳ Ｐゴシック" pitchFamily="34" charset="-128"/>
              </a:rPr>
              <a:t> </a:t>
            </a:r>
            <a:endParaRPr lang="en-GB" altLang="en-US" sz="800">
              <a:ea typeface="ＭＳ Ｐゴシック" pitchFamily="34" charset="-128"/>
            </a:endParaRPr>
          </a:p>
          <a:p>
            <a:pPr eaLnBrk="1" hangingPunct="1">
              <a:lnSpc>
                <a:spcPct val="80000"/>
              </a:lnSpc>
            </a:pPr>
            <a:r>
              <a:rPr lang="en-GB" altLang="en-US" sz="800" b="1">
                <a:ea typeface="ＭＳ Ｐゴシック" pitchFamily="34" charset="-128"/>
              </a:rPr>
              <a:t>Note: </a:t>
            </a:r>
            <a:endParaRPr lang="en-GB" altLang="en-US" sz="800">
              <a:ea typeface="ＭＳ Ｐゴシック" pitchFamily="34" charset="-128"/>
            </a:endParaRPr>
          </a:p>
          <a:p>
            <a:pPr eaLnBrk="1" hangingPunct="1">
              <a:lnSpc>
                <a:spcPct val="80000"/>
              </a:lnSpc>
            </a:pPr>
            <a:r>
              <a:rPr lang="en-GB" altLang="en-US" sz="800">
                <a:ea typeface="ＭＳ Ｐゴシック" pitchFamily="34" charset="-128"/>
              </a:rPr>
              <a:t>central vascular catheter colonisation should not be reported</a:t>
            </a:r>
          </a:p>
          <a:p>
            <a:pPr eaLnBrk="1" hangingPunct="1">
              <a:lnSpc>
                <a:spcPct val="80000"/>
              </a:lnSpc>
            </a:pPr>
            <a:r>
              <a:rPr lang="en-GB" altLang="en-US" sz="800">
                <a:ea typeface="ＭＳ Ｐゴシック" pitchFamily="34" charset="-128"/>
              </a:rPr>
              <a:t> A CRI3 is also a bloodstream infection with source C-CVC; however when a CRI3 is reported, the BSI should not be reported in the point prevalence survey; microbiologically confirmed C-CVC BSI should be reported as CRI3</a:t>
            </a:r>
          </a:p>
          <a:p>
            <a:pPr eaLnBrk="1" hangingPunct="1">
              <a:lnSpc>
                <a:spcPct val="80000"/>
              </a:lnSpc>
            </a:pPr>
            <a:endParaRPr lang="en-US" altLang="en-US" sz="800">
              <a:ea typeface="ＭＳ Ｐゴシック" pitchFamily="34" charset="-128"/>
            </a:endParaRPr>
          </a:p>
          <a:p>
            <a:pPr eaLnBrk="1" hangingPunct="1">
              <a:lnSpc>
                <a:spcPct val="80000"/>
              </a:lnSpc>
            </a:pPr>
            <a:r>
              <a:rPr lang="en-US" altLang="en-US" sz="800">
                <a:ea typeface="ＭＳ Ｐゴシック" pitchFamily="34" charset="-128"/>
              </a:rPr>
              <a:t>** Refer the participants to the CVC-RI algorithm at this point</a:t>
            </a:r>
          </a:p>
        </p:txBody>
      </p:sp>
      <p:sp>
        <p:nvSpPr>
          <p:cNvPr id="76804" name="Slide Number Placeholder 3"/>
          <p:cNvSpPr txBox="1">
            <a:spLocks noGrp="1"/>
          </p:cNvSpPr>
          <p:nvPr/>
        </p:nvSpPr>
        <p:spPr bwMode="auto">
          <a:xfrm>
            <a:off x="3977352" y="8841635"/>
            <a:ext cx="3044109" cy="46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itchFamily="18" charset="0"/>
                <a:ea typeface="ＭＳ Ｐゴシック" pitchFamily="34" charset="-128"/>
              </a:defRPr>
            </a:lvl1pPr>
            <a:lvl2pPr marL="742950" indent="-285750">
              <a:spcBef>
                <a:spcPct val="30000"/>
              </a:spcBef>
              <a:defRPr sz="1200">
                <a:solidFill>
                  <a:schemeClr val="tx1"/>
                </a:solidFill>
                <a:latin typeface="Times" pitchFamily="18" charset="0"/>
                <a:ea typeface="ＭＳ Ｐゴシック" pitchFamily="34" charset="-128"/>
              </a:defRPr>
            </a:lvl2pPr>
            <a:lvl3pPr marL="1143000" indent="-228600">
              <a:spcBef>
                <a:spcPct val="30000"/>
              </a:spcBef>
              <a:defRPr sz="1200">
                <a:solidFill>
                  <a:schemeClr val="tx1"/>
                </a:solidFill>
                <a:latin typeface="Times" pitchFamily="18" charset="0"/>
                <a:ea typeface="ＭＳ Ｐゴシック" pitchFamily="34" charset="-128"/>
              </a:defRPr>
            </a:lvl3pPr>
            <a:lvl4pPr marL="1600200" indent="-228600">
              <a:spcBef>
                <a:spcPct val="30000"/>
              </a:spcBef>
              <a:defRPr sz="1200">
                <a:solidFill>
                  <a:schemeClr val="tx1"/>
                </a:solidFill>
                <a:latin typeface="Times" pitchFamily="18" charset="0"/>
                <a:ea typeface="ＭＳ Ｐゴシック" pitchFamily="34" charset="-128"/>
              </a:defRPr>
            </a:lvl4pPr>
            <a:lvl5pPr marL="2057400" indent="-228600">
              <a:spcBef>
                <a:spcPct val="30000"/>
              </a:spcBef>
              <a:defRPr sz="1200">
                <a:solidFill>
                  <a:schemeClr val="tx1"/>
                </a:solidFill>
                <a:latin typeface="Times"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9pPr>
          </a:lstStyle>
          <a:p>
            <a:pPr algn="ctr">
              <a:lnSpc>
                <a:spcPct val="85000"/>
              </a:lnSpc>
              <a:spcBef>
                <a:spcPct val="0"/>
              </a:spcBef>
            </a:pPr>
            <a:fld id="{49494BA6-BF5D-4941-AC3D-36CAE5D3CDC0}" type="slidenum">
              <a:rPr lang="en-US" altLang="en-US" sz="1400">
                <a:latin typeface="Tahoma" pitchFamily="34" charset="0"/>
              </a:rPr>
              <a:pPr algn="ctr">
                <a:lnSpc>
                  <a:spcPct val="85000"/>
                </a:lnSpc>
                <a:spcBef>
                  <a:spcPct val="0"/>
                </a:spcBef>
              </a:pPr>
              <a:t>39</a:t>
            </a:fld>
            <a:endParaRPr lang="en-US" altLang="en-US" sz="1400">
              <a:latin typeface="Tahoma"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xfrm>
            <a:off x="330200" y="534988"/>
            <a:ext cx="4221163" cy="2374900"/>
          </a:xfrm>
          <a:ln/>
        </p:spPr>
      </p:sp>
      <p:sp>
        <p:nvSpPr>
          <p:cNvPr id="788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GB" altLang="en-US" sz="800" b="1">
                <a:ea typeface="ＭＳ Ｐゴシック" pitchFamily="34" charset="-128"/>
              </a:rPr>
              <a:t> </a:t>
            </a:r>
            <a:endParaRPr lang="en-GB" altLang="en-US" sz="800">
              <a:ea typeface="ＭＳ Ｐゴシック" pitchFamily="34" charset="-128"/>
            </a:endParaRPr>
          </a:p>
          <a:p>
            <a:pPr eaLnBrk="1" hangingPunct="1">
              <a:lnSpc>
                <a:spcPct val="80000"/>
              </a:lnSpc>
            </a:pPr>
            <a:r>
              <a:rPr lang="en-GB" altLang="en-US" sz="800" b="1">
                <a:ea typeface="ＭＳ Ｐゴシック" pitchFamily="34" charset="-128"/>
              </a:rPr>
              <a:t>CRI1: Local PVC-related infection</a:t>
            </a:r>
            <a:r>
              <a:rPr lang="en-GB" altLang="en-US" sz="800">
                <a:ea typeface="ＭＳ Ｐゴシック" pitchFamily="34" charset="-128"/>
              </a:rPr>
              <a:t> (no positive blood culture)</a:t>
            </a:r>
          </a:p>
          <a:p>
            <a:pPr eaLnBrk="1" hangingPunct="1">
              <a:lnSpc>
                <a:spcPct val="80000"/>
              </a:lnSpc>
            </a:pPr>
            <a:r>
              <a:rPr lang="en-GB" altLang="en-US" sz="800">
                <a:ea typeface="ＭＳ Ｐゴシック" pitchFamily="34" charset="-128"/>
              </a:rPr>
              <a:t> </a:t>
            </a:r>
          </a:p>
          <a:p>
            <a:pPr eaLnBrk="1" hangingPunct="1">
              <a:lnSpc>
                <a:spcPct val="80000"/>
              </a:lnSpc>
            </a:pPr>
            <a:r>
              <a:rPr lang="fr-BE" altLang="en-US" sz="800">
                <a:ea typeface="ＭＳ Ｐゴシック" pitchFamily="34" charset="-128"/>
              </a:rPr>
              <a:t>quantitative PVC culture  </a:t>
            </a:r>
            <a:r>
              <a:rPr lang="en-GB" altLang="en-US" sz="800">
                <a:ea typeface="ＭＳ Ｐゴシック" pitchFamily="34" charset="-128"/>
                <a:sym typeface="Symbol" pitchFamily="18" charset="2"/>
              </a:rPr>
              <a:t></a:t>
            </a:r>
            <a:r>
              <a:rPr lang="fr-BE" altLang="en-US" sz="800">
                <a:ea typeface="ＭＳ Ｐゴシック" pitchFamily="34" charset="-128"/>
              </a:rPr>
              <a:t> 103 CFU/ml (3) or semi-quantitative PVC culture &gt; 15 CFU (4) </a:t>
            </a:r>
            <a:endParaRPr lang="en-GB" altLang="en-US" sz="800">
              <a:ea typeface="ＭＳ Ｐゴシック" pitchFamily="34" charset="-128"/>
            </a:endParaRPr>
          </a:p>
          <a:p>
            <a:pPr eaLnBrk="1" hangingPunct="1">
              <a:lnSpc>
                <a:spcPct val="80000"/>
              </a:lnSpc>
            </a:pPr>
            <a:r>
              <a:rPr lang="en-GB" altLang="en-US" sz="800" u="sng">
                <a:ea typeface="ＭＳ Ｐゴシック" pitchFamily="34" charset="-128"/>
              </a:rPr>
              <a:t>and </a:t>
            </a:r>
            <a:endParaRPr lang="en-GB" altLang="en-US" sz="800">
              <a:ea typeface="ＭＳ Ｐゴシック" pitchFamily="34" charset="-128"/>
            </a:endParaRPr>
          </a:p>
          <a:p>
            <a:pPr eaLnBrk="1" hangingPunct="1">
              <a:lnSpc>
                <a:spcPct val="80000"/>
              </a:lnSpc>
            </a:pPr>
            <a:r>
              <a:rPr lang="en-GB" altLang="en-US" sz="800">
                <a:ea typeface="ＭＳ Ｐゴシック" pitchFamily="34" charset="-128"/>
              </a:rPr>
              <a:t>pus/inflammation at the insertion site or tunnel</a:t>
            </a:r>
          </a:p>
          <a:p>
            <a:pPr eaLnBrk="1" hangingPunct="1">
              <a:lnSpc>
                <a:spcPct val="80000"/>
              </a:lnSpc>
            </a:pPr>
            <a:r>
              <a:rPr lang="en-GB" altLang="en-US" sz="800">
                <a:ea typeface="ＭＳ Ｐゴシック" pitchFamily="34" charset="-128"/>
              </a:rPr>
              <a:t> </a:t>
            </a:r>
          </a:p>
          <a:p>
            <a:pPr eaLnBrk="1" hangingPunct="1">
              <a:lnSpc>
                <a:spcPct val="80000"/>
              </a:lnSpc>
            </a:pPr>
            <a:r>
              <a:rPr lang="en-GB" altLang="en-US" sz="800">
                <a:ea typeface="ＭＳ Ｐゴシック" pitchFamily="34" charset="-128"/>
              </a:rPr>
              <a:t> </a:t>
            </a:r>
          </a:p>
          <a:p>
            <a:pPr eaLnBrk="1" hangingPunct="1">
              <a:lnSpc>
                <a:spcPct val="80000"/>
              </a:lnSpc>
            </a:pPr>
            <a:r>
              <a:rPr lang="en-GB" altLang="en-US" sz="800" b="1">
                <a:ea typeface="ＭＳ Ｐゴシック" pitchFamily="34" charset="-128"/>
              </a:rPr>
              <a:t>CRI2: General PVC-related infection</a:t>
            </a:r>
            <a:r>
              <a:rPr lang="en-GB" altLang="en-US" sz="800">
                <a:ea typeface="ＭＳ Ｐゴシック" pitchFamily="34" charset="-128"/>
              </a:rPr>
              <a:t> (no positive blood culture)</a:t>
            </a:r>
          </a:p>
          <a:p>
            <a:pPr eaLnBrk="1" hangingPunct="1">
              <a:lnSpc>
                <a:spcPct val="80000"/>
              </a:lnSpc>
            </a:pPr>
            <a:r>
              <a:rPr lang="en-GB" altLang="en-US" sz="800">
                <a:ea typeface="ＭＳ Ｐゴシック" pitchFamily="34" charset="-128"/>
              </a:rPr>
              <a:t> </a:t>
            </a:r>
          </a:p>
          <a:p>
            <a:pPr eaLnBrk="1" hangingPunct="1">
              <a:lnSpc>
                <a:spcPct val="80000"/>
              </a:lnSpc>
            </a:pPr>
            <a:r>
              <a:rPr lang="en-GB" altLang="en-US" sz="800">
                <a:ea typeface="ＭＳ Ｐゴシック" pitchFamily="34" charset="-128"/>
              </a:rPr>
              <a:t>quantitative PVC culture  </a:t>
            </a:r>
            <a:r>
              <a:rPr lang="en-GB" altLang="en-US" sz="800">
                <a:ea typeface="ＭＳ Ｐゴシック" pitchFamily="34" charset="-128"/>
                <a:sym typeface="Symbol" pitchFamily="18" charset="2"/>
              </a:rPr>
              <a:t></a:t>
            </a:r>
            <a:r>
              <a:rPr lang="en-GB" altLang="en-US" sz="800">
                <a:ea typeface="ＭＳ Ｐゴシック" pitchFamily="34" charset="-128"/>
              </a:rPr>
              <a:t> 103 CFU/ml or semi-quantitative PVC culture &gt; 15 CFU </a:t>
            </a:r>
          </a:p>
          <a:p>
            <a:pPr eaLnBrk="1" hangingPunct="1">
              <a:lnSpc>
                <a:spcPct val="80000"/>
              </a:lnSpc>
            </a:pPr>
            <a:r>
              <a:rPr lang="en-GB" altLang="en-US" sz="800" u="sng">
                <a:ea typeface="ＭＳ Ｐゴシック" pitchFamily="34" charset="-128"/>
              </a:rPr>
              <a:t>and</a:t>
            </a:r>
            <a:endParaRPr lang="en-GB" altLang="en-US" sz="800">
              <a:ea typeface="ＭＳ Ｐゴシック" pitchFamily="34" charset="-128"/>
            </a:endParaRPr>
          </a:p>
          <a:p>
            <a:pPr eaLnBrk="1" hangingPunct="1">
              <a:lnSpc>
                <a:spcPct val="80000"/>
              </a:lnSpc>
            </a:pPr>
            <a:r>
              <a:rPr lang="en-GB" altLang="en-US" sz="800">
                <a:ea typeface="ＭＳ Ｐゴシック" pitchFamily="34" charset="-128"/>
              </a:rPr>
              <a:t>clinical signs improve within 48 hours after catheter removal</a:t>
            </a:r>
          </a:p>
          <a:p>
            <a:pPr eaLnBrk="1" hangingPunct="1">
              <a:lnSpc>
                <a:spcPct val="80000"/>
              </a:lnSpc>
            </a:pPr>
            <a:r>
              <a:rPr lang="en-GB" altLang="en-US" sz="800">
                <a:ea typeface="ＭＳ Ｐゴシック" pitchFamily="34" charset="-128"/>
              </a:rPr>
              <a:t> </a:t>
            </a:r>
          </a:p>
          <a:p>
            <a:pPr eaLnBrk="1" hangingPunct="1">
              <a:lnSpc>
                <a:spcPct val="80000"/>
              </a:lnSpc>
            </a:pPr>
            <a:r>
              <a:rPr lang="en-GB" altLang="en-US" sz="800" b="1">
                <a:ea typeface="ＭＳ Ｐゴシック" pitchFamily="34" charset="-128"/>
              </a:rPr>
              <a:t> </a:t>
            </a:r>
            <a:endParaRPr lang="en-GB" altLang="en-US" sz="800">
              <a:ea typeface="ＭＳ Ｐゴシック" pitchFamily="34" charset="-128"/>
            </a:endParaRPr>
          </a:p>
          <a:p>
            <a:pPr eaLnBrk="1" hangingPunct="1">
              <a:lnSpc>
                <a:spcPct val="80000"/>
              </a:lnSpc>
            </a:pPr>
            <a:r>
              <a:rPr lang="en-GB" altLang="en-US" sz="800" b="1">
                <a:ea typeface="ＭＳ Ｐゴシック" pitchFamily="34" charset="-128"/>
              </a:rPr>
              <a:t>CRI3: microbiologically confirmed PVC-related bloodstream infection</a:t>
            </a:r>
            <a:endParaRPr lang="en-GB" altLang="en-US" sz="800">
              <a:ea typeface="ＭＳ Ｐゴシック" pitchFamily="34" charset="-128"/>
            </a:endParaRPr>
          </a:p>
          <a:p>
            <a:pPr eaLnBrk="1" hangingPunct="1">
              <a:lnSpc>
                <a:spcPct val="80000"/>
              </a:lnSpc>
            </a:pPr>
            <a:r>
              <a:rPr lang="en-GB" altLang="en-US" sz="800" b="1">
                <a:ea typeface="ＭＳ Ｐゴシック" pitchFamily="34" charset="-128"/>
              </a:rPr>
              <a:t> </a:t>
            </a:r>
            <a:endParaRPr lang="en-GB" altLang="en-US" sz="800">
              <a:ea typeface="ＭＳ Ｐゴシック" pitchFamily="34" charset="-128"/>
            </a:endParaRPr>
          </a:p>
          <a:p>
            <a:pPr eaLnBrk="1" hangingPunct="1">
              <a:lnSpc>
                <a:spcPct val="80000"/>
              </a:lnSpc>
            </a:pPr>
            <a:r>
              <a:rPr lang="en-GB" altLang="en-US" sz="800">
                <a:ea typeface="ＭＳ Ｐゴシック" pitchFamily="34" charset="-128"/>
              </a:rPr>
              <a:t>BSI occurring 48 hours before or after catheter removal</a:t>
            </a:r>
          </a:p>
          <a:p>
            <a:pPr eaLnBrk="1" hangingPunct="1">
              <a:lnSpc>
                <a:spcPct val="80000"/>
              </a:lnSpc>
            </a:pPr>
            <a:r>
              <a:rPr lang="en-GB" altLang="en-US" sz="800" u="sng">
                <a:ea typeface="ＭＳ Ｐゴシック" pitchFamily="34" charset="-128"/>
              </a:rPr>
              <a:t>and </a:t>
            </a:r>
            <a:r>
              <a:rPr lang="en-GB" altLang="en-US" sz="800">
                <a:ea typeface="ＭＳ Ｐゴシック" pitchFamily="34" charset="-128"/>
              </a:rPr>
              <a:t>positive culture with the same micro-organism of </a:t>
            </a:r>
            <a:r>
              <a:rPr lang="en-GB" altLang="en-US" sz="800" u="sng">
                <a:ea typeface="ＭＳ Ｐゴシック" pitchFamily="34" charset="-128"/>
              </a:rPr>
              <a:t>either</a:t>
            </a:r>
            <a:r>
              <a:rPr lang="en-GB" altLang="en-US" sz="800">
                <a:ea typeface="ＭＳ Ｐゴシック" pitchFamily="34" charset="-128"/>
              </a:rPr>
              <a:t>:</a:t>
            </a:r>
          </a:p>
          <a:p>
            <a:pPr eaLnBrk="1" hangingPunct="1">
              <a:lnSpc>
                <a:spcPct val="80000"/>
              </a:lnSpc>
            </a:pPr>
            <a:r>
              <a:rPr lang="fr-BE" altLang="en-US" sz="800">
                <a:ea typeface="ＭＳ Ｐゴシック" pitchFamily="34" charset="-128"/>
              </a:rPr>
              <a:t>quantitative PVC culture  </a:t>
            </a:r>
            <a:r>
              <a:rPr lang="en-GB" altLang="en-US" sz="800">
                <a:ea typeface="ＭＳ Ｐゴシック" pitchFamily="34" charset="-128"/>
                <a:sym typeface="Symbol" pitchFamily="18" charset="2"/>
              </a:rPr>
              <a:t></a:t>
            </a:r>
            <a:r>
              <a:rPr lang="fr-BE" altLang="en-US" sz="800">
                <a:ea typeface="ＭＳ Ｐゴシック" pitchFamily="34" charset="-128"/>
              </a:rPr>
              <a:t> 103 CFU/ml or semi-quantitative PVC culture &gt; 15 CFU </a:t>
            </a:r>
            <a:endParaRPr lang="en-GB" altLang="en-US" sz="800">
              <a:ea typeface="ＭＳ Ｐゴシック" pitchFamily="34" charset="-128"/>
            </a:endParaRPr>
          </a:p>
          <a:p>
            <a:pPr eaLnBrk="1" hangingPunct="1">
              <a:lnSpc>
                <a:spcPct val="80000"/>
              </a:lnSpc>
            </a:pPr>
            <a:r>
              <a:rPr lang="en-GB" altLang="en-US" sz="800">
                <a:ea typeface="ＭＳ Ｐゴシック" pitchFamily="34" charset="-128"/>
              </a:rPr>
              <a:t>positive culture with the same micro-organism from pus from insertion site</a:t>
            </a:r>
          </a:p>
          <a:p>
            <a:pPr eaLnBrk="1" hangingPunct="1">
              <a:lnSpc>
                <a:spcPct val="80000"/>
              </a:lnSpc>
            </a:pPr>
            <a:r>
              <a:rPr lang="en-GB" altLang="en-US" sz="800" b="1">
                <a:ea typeface="ＭＳ Ｐゴシック" pitchFamily="34" charset="-128"/>
              </a:rPr>
              <a:t> </a:t>
            </a:r>
            <a:endParaRPr lang="en-GB" altLang="en-US" sz="800">
              <a:ea typeface="ＭＳ Ｐゴシック" pitchFamily="34" charset="-128"/>
            </a:endParaRPr>
          </a:p>
          <a:p>
            <a:pPr eaLnBrk="1" hangingPunct="1">
              <a:lnSpc>
                <a:spcPct val="80000"/>
              </a:lnSpc>
            </a:pPr>
            <a:r>
              <a:rPr lang="en-GB" altLang="en-US" sz="800" b="1">
                <a:ea typeface="ＭＳ Ｐゴシック" pitchFamily="34" charset="-128"/>
              </a:rPr>
              <a:t> </a:t>
            </a:r>
            <a:endParaRPr lang="en-GB" altLang="en-US" sz="800">
              <a:ea typeface="ＭＳ Ｐゴシック" pitchFamily="34" charset="-128"/>
            </a:endParaRPr>
          </a:p>
          <a:p>
            <a:pPr eaLnBrk="1" hangingPunct="1">
              <a:lnSpc>
                <a:spcPct val="80000"/>
              </a:lnSpc>
            </a:pPr>
            <a:r>
              <a:rPr lang="en-GB" altLang="en-US" sz="800" b="1">
                <a:ea typeface="ＭＳ Ｐゴシック" pitchFamily="34" charset="-128"/>
              </a:rPr>
              <a:t>Note: </a:t>
            </a:r>
            <a:endParaRPr lang="en-GB" altLang="en-US" sz="800">
              <a:ea typeface="ＭＳ Ｐゴシック" pitchFamily="34" charset="-128"/>
            </a:endParaRPr>
          </a:p>
          <a:p>
            <a:pPr eaLnBrk="1" hangingPunct="1">
              <a:lnSpc>
                <a:spcPct val="80000"/>
              </a:lnSpc>
            </a:pPr>
            <a:r>
              <a:rPr lang="en-GB" altLang="en-US" sz="800">
                <a:ea typeface="ＭＳ Ｐゴシック" pitchFamily="34" charset="-128"/>
              </a:rPr>
              <a:t>central vascular catheter colonisation should not be reported</a:t>
            </a:r>
          </a:p>
          <a:p>
            <a:pPr eaLnBrk="1" hangingPunct="1">
              <a:lnSpc>
                <a:spcPct val="80000"/>
              </a:lnSpc>
            </a:pPr>
            <a:r>
              <a:rPr lang="en-GB" altLang="en-US" sz="800">
                <a:ea typeface="ＭＳ Ｐゴシック" pitchFamily="34" charset="-128"/>
              </a:rPr>
              <a:t> A CRI3 is also a bloodstream infection with source C-PVC; however when a CRI3 is reported, the BSI should not be reported in the point prevalence survey; microbiologically confirmed C-PVC BSI should be reported as CRI3</a:t>
            </a:r>
          </a:p>
          <a:p>
            <a:pPr eaLnBrk="1" hangingPunct="1">
              <a:lnSpc>
                <a:spcPct val="80000"/>
              </a:lnSpc>
            </a:pPr>
            <a:endParaRPr lang="en-US" altLang="en-US" sz="800">
              <a:ea typeface="ＭＳ Ｐゴシック" pitchFamily="34" charset="-128"/>
            </a:endParaRPr>
          </a:p>
          <a:p>
            <a:pPr eaLnBrk="1" hangingPunct="1">
              <a:lnSpc>
                <a:spcPct val="80000"/>
              </a:lnSpc>
            </a:pPr>
            <a:r>
              <a:rPr lang="en-US" altLang="en-US" sz="800">
                <a:ea typeface="ＭＳ Ｐゴシック" pitchFamily="34" charset="-128"/>
              </a:rPr>
              <a:t>** Refer the participants to the CVC-RI algorithm at this point</a:t>
            </a:r>
          </a:p>
        </p:txBody>
      </p:sp>
      <p:sp>
        <p:nvSpPr>
          <p:cNvPr id="78852" name="Slide Number Placeholder 3"/>
          <p:cNvSpPr txBox="1">
            <a:spLocks noGrp="1"/>
          </p:cNvSpPr>
          <p:nvPr/>
        </p:nvSpPr>
        <p:spPr bwMode="auto">
          <a:xfrm>
            <a:off x="3977352" y="8841635"/>
            <a:ext cx="3044109" cy="46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itchFamily="18" charset="0"/>
                <a:ea typeface="ＭＳ Ｐゴシック" pitchFamily="34" charset="-128"/>
              </a:defRPr>
            </a:lvl1pPr>
            <a:lvl2pPr marL="742950" indent="-285750">
              <a:spcBef>
                <a:spcPct val="30000"/>
              </a:spcBef>
              <a:defRPr sz="1200">
                <a:solidFill>
                  <a:schemeClr val="tx1"/>
                </a:solidFill>
                <a:latin typeface="Times" pitchFamily="18" charset="0"/>
                <a:ea typeface="ＭＳ Ｐゴシック" pitchFamily="34" charset="-128"/>
              </a:defRPr>
            </a:lvl2pPr>
            <a:lvl3pPr marL="1143000" indent="-228600">
              <a:spcBef>
                <a:spcPct val="30000"/>
              </a:spcBef>
              <a:defRPr sz="1200">
                <a:solidFill>
                  <a:schemeClr val="tx1"/>
                </a:solidFill>
                <a:latin typeface="Times" pitchFamily="18" charset="0"/>
                <a:ea typeface="ＭＳ Ｐゴシック" pitchFamily="34" charset="-128"/>
              </a:defRPr>
            </a:lvl3pPr>
            <a:lvl4pPr marL="1600200" indent="-228600">
              <a:spcBef>
                <a:spcPct val="30000"/>
              </a:spcBef>
              <a:defRPr sz="1200">
                <a:solidFill>
                  <a:schemeClr val="tx1"/>
                </a:solidFill>
                <a:latin typeface="Times" pitchFamily="18" charset="0"/>
                <a:ea typeface="ＭＳ Ｐゴシック" pitchFamily="34" charset="-128"/>
              </a:defRPr>
            </a:lvl4pPr>
            <a:lvl5pPr marL="2057400" indent="-228600">
              <a:spcBef>
                <a:spcPct val="30000"/>
              </a:spcBef>
              <a:defRPr sz="1200">
                <a:solidFill>
                  <a:schemeClr val="tx1"/>
                </a:solidFill>
                <a:latin typeface="Times"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9pPr>
          </a:lstStyle>
          <a:p>
            <a:pPr algn="ctr">
              <a:lnSpc>
                <a:spcPct val="85000"/>
              </a:lnSpc>
              <a:spcBef>
                <a:spcPct val="0"/>
              </a:spcBef>
            </a:pPr>
            <a:fld id="{26E21F1F-7752-4A63-A44D-17E6E0AFDDA9}" type="slidenum">
              <a:rPr lang="en-US" altLang="en-US" sz="1400">
                <a:latin typeface="Tahoma" pitchFamily="34" charset="0"/>
              </a:rPr>
              <a:pPr algn="ctr">
                <a:lnSpc>
                  <a:spcPct val="85000"/>
                </a:lnSpc>
                <a:spcBef>
                  <a:spcPct val="0"/>
                </a:spcBef>
              </a:pPr>
              <a:t>40</a:t>
            </a:fld>
            <a:endParaRPr lang="en-US" altLang="en-US" sz="1400">
              <a:latin typeface="Tahoma"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xfrm>
            <a:off x="330200" y="534988"/>
            <a:ext cx="4221163" cy="2374900"/>
          </a:xfrm>
          <a:ln/>
        </p:spPr>
      </p:sp>
      <p:sp>
        <p:nvSpPr>
          <p:cNvPr id="808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US" altLang="en-US" sz="300" b="1">
                <a:ea typeface="ＭＳ Ｐゴシック" pitchFamily="34" charset="-128"/>
              </a:rPr>
              <a:t>CVS-CARDIOVASCULAR SYSTEM INFECTION </a:t>
            </a:r>
            <a:endParaRPr lang="en-GB" altLang="en-US" sz="3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b="1">
                <a:ea typeface="ＭＳ Ｐゴシック" pitchFamily="34" charset="-128"/>
              </a:rPr>
              <a:t>VASC-Arterial or venous infection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Arterial or venous infection must meet at least 1 of the following criteria: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organisms cultured from arteries or veins removed during a surgical operation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blood culture not done or no organisms cultured from blood.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evidence of arterial or venous infection seen during a surgical operation or histopathologic examination.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at least 1 of the following signs or symptoms with no other recognized cause: fever (&gt;38 C), pain, erythema, or heat at involved vascular site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more than 15 colonies cultured from intravascular cannula tip using semiquantitative culture method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blood culture not done or no organisms cultured from blood.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purulent drainage at involved vascular site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blood culture not done or no organisms cultured from blood.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Reporting instructions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Report infections of an arteriovenous graft, shunt, or fistula or intravascular cannulation site without organisms cultured from blood as CVS-VASC.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b="1">
                <a:ea typeface="ＭＳ Ｐゴシック" pitchFamily="34" charset="-128"/>
              </a:rPr>
              <a:t>ENDO-Endocarditis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Endocarditis of a natural or prosthetic heart valve must meet at least 1 of the following criteria: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organisms cultured from valve or vegetation.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2 or more of the following signs or symptoms with no other recognized cause: fever (&gt;38 C), new or changing murmur, embolic phenomena, skin manifestations (ie, petechiae, splinter hemorrhages, painful subcutaneous nodules), congestive heart failure, or cardiac conduction abnormality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at least 1 of the following: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organisms cultured from 2 or more blood cultures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organisms seen on Gram’s stain of valve when culture is negative or not done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valvular vegetation seen during a surgical operation or autopsy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positive antigen test on blood or urine (eg, </a:t>
            </a:r>
            <a:r>
              <a:rPr lang="en-US" altLang="en-US" sz="300" i="1">
                <a:ea typeface="ＭＳ Ｐゴシック" pitchFamily="34" charset="-128"/>
              </a:rPr>
              <a:t>H influenzae</a:t>
            </a:r>
            <a:r>
              <a:rPr lang="en-US" altLang="en-US" sz="300">
                <a:ea typeface="ＭＳ Ｐゴシック" pitchFamily="34" charset="-128"/>
              </a:rPr>
              <a:t>, </a:t>
            </a:r>
            <a:r>
              <a:rPr lang="en-US" altLang="en-US" sz="300" i="1">
                <a:ea typeface="ＭＳ Ｐゴシック" pitchFamily="34" charset="-128"/>
              </a:rPr>
              <a:t>S pneumoniae</a:t>
            </a:r>
            <a:r>
              <a:rPr lang="en-US" altLang="en-US" sz="300">
                <a:ea typeface="ＭＳ Ｐゴシック" pitchFamily="34" charset="-128"/>
              </a:rPr>
              <a:t>, </a:t>
            </a:r>
            <a:r>
              <a:rPr lang="en-US" altLang="en-US" sz="300" i="1">
                <a:ea typeface="ＭＳ Ｐゴシック" pitchFamily="34" charset="-128"/>
              </a:rPr>
              <a:t>N meningitidis</a:t>
            </a:r>
            <a:r>
              <a:rPr lang="en-US" altLang="en-US" sz="300">
                <a:ea typeface="ＭＳ Ｐゴシック" pitchFamily="34" charset="-128"/>
              </a:rPr>
              <a:t>, or Group B </a:t>
            </a:r>
            <a:r>
              <a:rPr lang="en-US" altLang="en-US" sz="300" i="1">
                <a:ea typeface="ＭＳ Ｐゴシック" pitchFamily="34" charset="-128"/>
              </a:rPr>
              <a:t>Streptococcus</a:t>
            </a: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evidence of new vegetation seen on echocardiogram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if diagnosis is made antemortem, physician institutes appropriate antimicrobial therapy.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b="1">
                <a:ea typeface="ＭＳ Ｐゴシック" pitchFamily="34" charset="-128"/>
              </a:rPr>
              <a:t>CARD-Myocarditis or pericarditis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Myocarditis or pericarditis must meet at least 1 of the following criteria: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organisms cultured from pericardial tissue or fluid obtained by needle aspiration or during a surgical operation.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at least 2 of the following signs or symptoms with no other recognized cause: fever (&gt;38 C), chest pain, paradoxical pulse, or increased heart size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at least 1 of the following: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abnormal EKG consistent with myocarditis or pericarditis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positive antigen test on blood (eg, </a:t>
            </a:r>
            <a:r>
              <a:rPr lang="en-US" altLang="en-US" sz="300" i="1">
                <a:ea typeface="ＭＳ Ｐゴシック" pitchFamily="34" charset="-128"/>
              </a:rPr>
              <a:t>H influenzae</a:t>
            </a:r>
            <a:r>
              <a:rPr lang="en-US" altLang="en-US" sz="300">
                <a:ea typeface="ＭＳ Ｐゴシック" pitchFamily="34" charset="-128"/>
              </a:rPr>
              <a:t>, </a:t>
            </a:r>
            <a:r>
              <a:rPr lang="en-US" altLang="en-US" sz="300" i="1">
                <a:ea typeface="ＭＳ Ｐゴシック" pitchFamily="34" charset="-128"/>
              </a:rPr>
              <a:t>S pneumoniae</a:t>
            </a: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evidence of myocarditis or pericarditis on histologic examination of heart tissue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4-fold rise in type-specific antibody with or without isolation of virus from pharynx or feces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pericardial effusion identified by echocardiogram, CT scan, MRI, or angiography.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Comment </a:t>
            </a:r>
            <a:endParaRPr lang="en-GB" altLang="en-US" sz="400">
              <a:ea typeface="ＭＳ Ｐゴシック" pitchFamily="34" charset="-128"/>
            </a:endParaRPr>
          </a:p>
          <a:p>
            <a:pPr lvl="1" eaLnBrk="1" hangingPunct="1">
              <a:lnSpc>
                <a:spcPct val="80000"/>
              </a:lnSpc>
            </a:pPr>
            <a:r>
              <a:rPr lang="en-US" altLang="en-US" sz="300">
                <a:ea typeface="ＭＳ Ｐゴシック" pitchFamily="34" charset="-128"/>
              </a:rPr>
              <a:t>Most cases of postcardiac surgery or postmyocardial infarction pericarditis are not infectious.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b="1">
                <a:ea typeface="ＭＳ Ｐゴシック" pitchFamily="34" charset="-128"/>
              </a:rPr>
              <a:t>MED-Mediastinitis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Mediastinitis must meet at least 1 of the following criteria: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organisms cultured from mediastinal tissue or fluid obtained during a surgical operation or needle aspiration.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evidence of mediastinitis seen during a surgical operation or histopathologic examination.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at least 1 of the following signs or symptoms with no other recognized cause: fever (&gt;38 C), chest pain, or sternal instability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at least 1 of the following: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purulent discharge from mediastinal area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organisms cultured from blood or discharge from mediastinal area</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mediastinal widening on x-ray.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Reporting instruction </a:t>
            </a:r>
            <a:endParaRPr lang="en-GB" altLang="en-US" sz="400">
              <a:ea typeface="ＭＳ Ｐゴシック" pitchFamily="34" charset="-128"/>
            </a:endParaRPr>
          </a:p>
          <a:p>
            <a:pPr lvl="1" eaLnBrk="1" hangingPunct="1">
              <a:lnSpc>
                <a:spcPct val="80000"/>
              </a:lnSpc>
            </a:pPr>
            <a:r>
              <a:rPr lang="en-US" altLang="en-US" sz="300">
                <a:ea typeface="ＭＳ Ｐゴシック" pitchFamily="34" charset="-128"/>
              </a:rPr>
              <a:t>Report mediastinitis following cardiac surgery that is accompanied by osteomyelitis as SSI-MED rather than SSI-BONE. </a:t>
            </a:r>
            <a:endParaRPr lang="en-GB" altLang="en-US" sz="400">
              <a:ea typeface="ＭＳ Ｐゴシック" pitchFamily="34" charset="-128"/>
            </a:endParaRPr>
          </a:p>
          <a:p>
            <a:pPr eaLnBrk="1" hangingPunct="1">
              <a:lnSpc>
                <a:spcPct val="80000"/>
              </a:lnSpc>
            </a:pPr>
            <a:br>
              <a:rPr lang="en-US" altLang="en-US" sz="300">
                <a:ea typeface="ＭＳ Ｐゴシック" pitchFamily="34" charset="-128"/>
              </a:rPr>
            </a:br>
            <a:endParaRPr lang="en-US" altLang="en-US" sz="300">
              <a:ea typeface="ＭＳ Ｐゴシック" pitchFamily="34" charset="-128"/>
            </a:endParaRPr>
          </a:p>
        </p:txBody>
      </p:sp>
      <p:sp>
        <p:nvSpPr>
          <p:cNvPr id="80900" name="Slide Number Placeholder 3"/>
          <p:cNvSpPr txBox="1">
            <a:spLocks noGrp="1"/>
          </p:cNvSpPr>
          <p:nvPr/>
        </p:nvSpPr>
        <p:spPr bwMode="auto">
          <a:xfrm>
            <a:off x="3977352" y="8841635"/>
            <a:ext cx="3044109" cy="46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itchFamily="18" charset="0"/>
                <a:ea typeface="ＭＳ Ｐゴシック" pitchFamily="34" charset="-128"/>
              </a:defRPr>
            </a:lvl1pPr>
            <a:lvl2pPr marL="742950" indent="-285750">
              <a:spcBef>
                <a:spcPct val="30000"/>
              </a:spcBef>
              <a:defRPr sz="1200">
                <a:solidFill>
                  <a:schemeClr val="tx1"/>
                </a:solidFill>
                <a:latin typeface="Times" pitchFamily="18" charset="0"/>
                <a:ea typeface="ＭＳ Ｐゴシック" pitchFamily="34" charset="-128"/>
              </a:defRPr>
            </a:lvl2pPr>
            <a:lvl3pPr marL="1143000" indent="-228600">
              <a:spcBef>
                <a:spcPct val="30000"/>
              </a:spcBef>
              <a:defRPr sz="1200">
                <a:solidFill>
                  <a:schemeClr val="tx1"/>
                </a:solidFill>
                <a:latin typeface="Times" pitchFamily="18" charset="0"/>
                <a:ea typeface="ＭＳ Ｐゴシック" pitchFamily="34" charset="-128"/>
              </a:defRPr>
            </a:lvl3pPr>
            <a:lvl4pPr marL="1600200" indent="-228600">
              <a:spcBef>
                <a:spcPct val="30000"/>
              </a:spcBef>
              <a:defRPr sz="1200">
                <a:solidFill>
                  <a:schemeClr val="tx1"/>
                </a:solidFill>
                <a:latin typeface="Times" pitchFamily="18" charset="0"/>
                <a:ea typeface="ＭＳ Ｐゴシック" pitchFamily="34" charset="-128"/>
              </a:defRPr>
            </a:lvl4pPr>
            <a:lvl5pPr marL="2057400" indent="-228600">
              <a:spcBef>
                <a:spcPct val="30000"/>
              </a:spcBef>
              <a:defRPr sz="1200">
                <a:solidFill>
                  <a:schemeClr val="tx1"/>
                </a:solidFill>
                <a:latin typeface="Times"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9pPr>
          </a:lstStyle>
          <a:p>
            <a:pPr algn="ctr">
              <a:lnSpc>
                <a:spcPct val="85000"/>
              </a:lnSpc>
              <a:spcBef>
                <a:spcPct val="0"/>
              </a:spcBef>
            </a:pPr>
            <a:fld id="{9A7BFB35-6D57-4FCF-B816-3D62F00E4261}" type="slidenum">
              <a:rPr lang="en-US" altLang="en-US" sz="1400">
                <a:latin typeface="Tahoma" pitchFamily="34" charset="0"/>
              </a:rPr>
              <a:pPr algn="ctr">
                <a:lnSpc>
                  <a:spcPct val="85000"/>
                </a:lnSpc>
                <a:spcBef>
                  <a:spcPct val="0"/>
                </a:spcBef>
              </a:pPr>
              <a:t>41</a:t>
            </a:fld>
            <a:endParaRPr lang="en-US" altLang="en-US" sz="1400">
              <a:latin typeface="Tahoma"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xfrm>
            <a:off x="330200" y="534988"/>
            <a:ext cx="4221163" cy="2374900"/>
          </a:xfrm>
          <a:ln/>
        </p:spPr>
      </p:sp>
      <p:sp>
        <p:nvSpPr>
          <p:cNvPr id="839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ea typeface="ＭＳ Ｐゴシック" pitchFamily="34" charset="-128"/>
              </a:rPr>
              <a:t>Go through each one in turn and ask for suggestions</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xfrm>
            <a:off x="330200" y="534988"/>
            <a:ext cx="4221163" cy="2374900"/>
          </a:xfrm>
          <a:ln/>
        </p:spPr>
      </p:sp>
      <p:sp>
        <p:nvSpPr>
          <p:cNvPr id="860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b="1">
                <a:ea typeface="ＭＳ Ｐゴシック" pitchFamily="34" charset="-128"/>
              </a:rPr>
              <a:t>SYS-CSEP: Clinical sepsis in adults and children</a:t>
            </a:r>
            <a:endParaRPr lang="en-GB" altLang="en-US">
              <a:ea typeface="ＭＳ Ｐゴシック" pitchFamily="34" charset="-128"/>
            </a:endParaRPr>
          </a:p>
          <a:p>
            <a:r>
              <a:rPr lang="en-GB" altLang="en-US">
                <a:ea typeface="ＭＳ Ｐゴシック" pitchFamily="34" charset="-128"/>
              </a:rPr>
              <a:t> </a:t>
            </a:r>
            <a:endParaRPr lang="en-GB" altLang="en-US" sz="1400">
              <a:ea typeface="ＭＳ Ｐゴシック" pitchFamily="34" charset="-128"/>
            </a:endParaRPr>
          </a:p>
          <a:p>
            <a:r>
              <a:rPr lang="en-GB" altLang="en-US">
                <a:ea typeface="ＭＳ Ｐゴシック" pitchFamily="34" charset="-128"/>
              </a:rPr>
              <a:t>Patient has at least one of the following</a:t>
            </a:r>
            <a:endParaRPr lang="en-GB" altLang="en-US" sz="1400">
              <a:ea typeface="ＭＳ Ｐゴシック" pitchFamily="34" charset="-128"/>
            </a:endParaRPr>
          </a:p>
          <a:p>
            <a:pPr marL="37931725" lvl="1" indent="-37474525"/>
            <a:r>
              <a:rPr lang="en-GB" altLang="en-US">
                <a:ea typeface="ＭＳ Ｐゴシック" pitchFamily="34" charset="-128"/>
              </a:rPr>
              <a:t>clinical signs or symptoms with no other recognized cause</a:t>
            </a:r>
            <a:endParaRPr lang="en-GB" altLang="en-US" sz="1400">
              <a:ea typeface="ＭＳ Ｐゴシック" pitchFamily="34" charset="-128"/>
            </a:endParaRPr>
          </a:p>
          <a:p>
            <a:pPr marL="37931725" lvl="1" indent="-37474525"/>
            <a:r>
              <a:rPr lang="fr-FR" altLang="en-US">
                <a:ea typeface="ＭＳ Ｐゴシック" pitchFamily="34" charset="-128"/>
              </a:rPr>
              <a:t>fever (38° C)</a:t>
            </a:r>
            <a:endParaRPr lang="en-GB" altLang="en-US" sz="1400">
              <a:ea typeface="ＭＳ Ｐゴシック" pitchFamily="34" charset="-128"/>
            </a:endParaRPr>
          </a:p>
          <a:p>
            <a:pPr marL="37931725" lvl="1" indent="-37474525"/>
            <a:r>
              <a:rPr lang="fr-FR" altLang="en-US">
                <a:ea typeface="ＭＳ Ｐゴシック" pitchFamily="34" charset="-128"/>
              </a:rPr>
              <a:t>hypotension (systolic pressure &lt;90 mm),</a:t>
            </a:r>
            <a:endParaRPr lang="en-GB" altLang="en-US" sz="1400">
              <a:ea typeface="ＭＳ Ｐゴシック" pitchFamily="34" charset="-128"/>
            </a:endParaRPr>
          </a:p>
          <a:p>
            <a:pPr marL="37931725" lvl="1" indent="-37474525"/>
            <a:r>
              <a:rPr lang="en-GB" altLang="en-US">
                <a:ea typeface="ＭＳ Ｐゴシック" pitchFamily="34" charset="-128"/>
              </a:rPr>
              <a:t>or oliguria (20 cm3(ml)/hr)</a:t>
            </a:r>
            <a:endParaRPr lang="en-GB" altLang="en-US" sz="1400">
              <a:ea typeface="ＭＳ Ｐゴシック" pitchFamily="34" charset="-128"/>
            </a:endParaRPr>
          </a:p>
          <a:p>
            <a:r>
              <a:rPr lang="en-GB" altLang="en-US">
                <a:ea typeface="ＭＳ Ｐゴシック" pitchFamily="34" charset="-128"/>
              </a:rPr>
              <a:t>And blood culture not done or no organisms or antigen detected in blood</a:t>
            </a:r>
            <a:endParaRPr lang="en-GB" altLang="en-US" sz="1400">
              <a:ea typeface="ＭＳ Ｐゴシック" pitchFamily="34" charset="-128"/>
            </a:endParaRPr>
          </a:p>
          <a:p>
            <a:r>
              <a:rPr lang="en-GB" altLang="en-US">
                <a:ea typeface="ＭＳ Ｐゴシック" pitchFamily="34" charset="-128"/>
              </a:rPr>
              <a:t>And no apparent infection at another site</a:t>
            </a:r>
            <a:endParaRPr lang="en-GB" altLang="en-US" sz="1400">
              <a:ea typeface="ＭＳ Ｐゴシック" pitchFamily="34" charset="-128"/>
            </a:endParaRPr>
          </a:p>
          <a:p>
            <a:r>
              <a:rPr lang="en-GB" altLang="en-US">
                <a:ea typeface="ＭＳ Ｐゴシック" pitchFamily="34" charset="-128"/>
              </a:rPr>
              <a:t>And physician institutes treatment for sepsis</a:t>
            </a:r>
            <a:endParaRPr lang="en-GB" altLang="en-US" sz="1400">
              <a:ea typeface="ＭＳ Ｐゴシック" pitchFamily="34" charset="-128"/>
            </a:endParaRPr>
          </a:p>
          <a:p>
            <a:r>
              <a:rPr lang="en-GB" altLang="en-US">
                <a:ea typeface="ＭＳ Ｐゴシック" pitchFamily="34" charset="-128"/>
              </a:rPr>
              <a:t> </a:t>
            </a:r>
            <a:endParaRPr lang="en-GB" altLang="en-US" sz="1400">
              <a:ea typeface="ＭＳ Ｐゴシック" pitchFamily="34" charset="-128"/>
            </a:endParaRPr>
          </a:p>
          <a:p>
            <a:r>
              <a:rPr lang="en-GB" altLang="en-US">
                <a:ea typeface="ＭＳ Ｐゴシック" pitchFamily="34" charset="-128"/>
              </a:rPr>
              <a:t>Reporting instructions: </a:t>
            </a:r>
            <a:endParaRPr lang="en-GB" altLang="en-US" sz="1400">
              <a:ea typeface="ＭＳ Ｐゴシック" pitchFamily="34" charset="-128"/>
            </a:endParaRPr>
          </a:p>
          <a:p>
            <a:r>
              <a:rPr lang="en-GB" altLang="en-US" u="sng">
                <a:ea typeface="ＭＳ Ｐゴシック" pitchFamily="34" charset="-128"/>
              </a:rPr>
              <a:t>Do not use this code unless absolutely needed! </a:t>
            </a:r>
            <a:r>
              <a:rPr lang="en-GB" altLang="en-US">
                <a:ea typeface="ＭＳ Ｐゴシック" pitchFamily="34" charset="-128"/>
              </a:rPr>
              <a:t>(last resort definition)</a:t>
            </a:r>
            <a:endParaRPr lang="en-GB" altLang="en-US" sz="1400">
              <a:ea typeface="ＭＳ Ｐゴシック" pitchFamily="34" charset="-128"/>
            </a:endParaRPr>
          </a:p>
          <a:p>
            <a:r>
              <a:rPr lang="en-GB" altLang="en-US">
                <a:ea typeface="ＭＳ Ｐゴシック" pitchFamily="34" charset="-128"/>
              </a:rPr>
              <a:t>For CSEP in neonates, use NEO-CSEP case definition (see below)</a:t>
            </a:r>
            <a:endParaRPr lang="en-GB" altLang="en-US" sz="1400">
              <a:ea typeface="ＭＳ Ｐゴシック" pitchFamily="34" charset="-128"/>
            </a:endParaRPr>
          </a:p>
          <a:p>
            <a:pPr eaLnBrk="1" hangingPunct="1">
              <a:lnSpc>
                <a:spcPct val="80000"/>
              </a:lnSpc>
            </a:pPr>
            <a:br>
              <a:rPr lang="en-US" altLang="en-US" sz="700">
                <a:ea typeface="ＭＳ Ｐゴシック" pitchFamily="34" charset="-128"/>
              </a:rPr>
            </a:br>
            <a:endParaRPr lang="en-US" altLang="en-US" sz="700">
              <a:ea typeface="ＭＳ Ｐゴシック" pitchFamily="34" charset="-128"/>
            </a:endParaRPr>
          </a:p>
        </p:txBody>
      </p:sp>
      <p:sp>
        <p:nvSpPr>
          <p:cNvPr id="86020" name="Slide Number Placeholder 3"/>
          <p:cNvSpPr txBox="1">
            <a:spLocks noGrp="1"/>
          </p:cNvSpPr>
          <p:nvPr/>
        </p:nvSpPr>
        <p:spPr bwMode="auto">
          <a:xfrm>
            <a:off x="3977352" y="8841635"/>
            <a:ext cx="3044109" cy="46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itchFamily="18" charset="0"/>
                <a:ea typeface="ＭＳ Ｐゴシック" pitchFamily="34" charset="-128"/>
              </a:defRPr>
            </a:lvl1pPr>
            <a:lvl2pPr marL="742950" indent="-285750">
              <a:spcBef>
                <a:spcPct val="30000"/>
              </a:spcBef>
              <a:defRPr sz="1200">
                <a:solidFill>
                  <a:schemeClr val="tx1"/>
                </a:solidFill>
                <a:latin typeface="Times" pitchFamily="18" charset="0"/>
                <a:ea typeface="ＭＳ Ｐゴシック" pitchFamily="34" charset="-128"/>
              </a:defRPr>
            </a:lvl2pPr>
            <a:lvl3pPr marL="1143000" indent="-228600">
              <a:spcBef>
                <a:spcPct val="30000"/>
              </a:spcBef>
              <a:defRPr sz="1200">
                <a:solidFill>
                  <a:schemeClr val="tx1"/>
                </a:solidFill>
                <a:latin typeface="Times" pitchFamily="18" charset="0"/>
                <a:ea typeface="ＭＳ Ｐゴシック" pitchFamily="34" charset="-128"/>
              </a:defRPr>
            </a:lvl3pPr>
            <a:lvl4pPr marL="1600200" indent="-228600">
              <a:spcBef>
                <a:spcPct val="30000"/>
              </a:spcBef>
              <a:defRPr sz="1200">
                <a:solidFill>
                  <a:schemeClr val="tx1"/>
                </a:solidFill>
                <a:latin typeface="Times" pitchFamily="18" charset="0"/>
                <a:ea typeface="ＭＳ Ｐゴシック" pitchFamily="34" charset="-128"/>
              </a:defRPr>
            </a:lvl4pPr>
            <a:lvl5pPr marL="2057400" indent="-228600">
              <a:spcBef>
                <a:spcPct val="30000"/>
              </a:spcBef>
              <a:defRPr sz="1200">
                <a:solidFill>
                  <a:schemeClr val="tx1"/>
                </a:solidFill>
                <a:latin typeface="Times"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9pPr>
          </a:lstStyle>
          <a:p>
            <a:pPr algn="ctr">
              <a:lnSpc>
                <a:spcPct val="85000"/>
              </a:lnSpc>
              <a:spcBef>
                <a:spcPct val="0"/>
              </a:spcBef>
            </a:pPr>
            <a:fld id="{3FF9A473-1CE0-42A9-9F7F-7CE7EDF4B056}" type="slidenum">
              <a:rPr lang="en-US" altLang="en-US" sz="1400">
                <a:latin typeface="Tahoma" pitchFamily="34" charset="0"/>
              </a:rPr>
              <a:pPr algn="ctr">
                <a:lnSpc>
                  <a:spcPct val="85000"/>
                </a:lnSpc>
                <a:spcBef>
                  <a:spcPct val="0"/>
                </a:spcBef>
              </a:pPr>
              <a:t>44</a:t>
            </a:fld>
            <a:endParaRPr lang="en-US" altLang="en-US" sz="1400">
              <a:latin typeface="Tahoma"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5459174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r>
              <a:rPr lang="en-GB" dirty="0"/>
              <a:t>Facilitator notes:</a:t>
            </a:r>
          </a:p>
          <a:p>
            <a:endParaRPr lang="en-GB" dirty="0"/>
          </a:p>
        </p:txBody>
      </p:sp>
    </p:spTree>
    <p:extLst>
      <p:ext uri="{BB962C8B-B14F-4D97-AF65-F5344CB8AC3E}">
        <p14:creationId xmlns:p14="http://schemas.microsoft.com/office/powerpoint/2010/main" val="144556548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24482966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a:xfrm>
            <a:off x="330200" y="534988"/>
            <a:ext cx="4221163" cy="2374900"/>
          </a:xfrm>
          <a:ln/>
        </p:spPr>
      </p:sp>
      <p:sp>
        <p:nvSpPr>
          <p:cNvPr id="942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GB" altLang="en-US" sz="500" b="1">
                <a:ea typeface="ＭＳ Ｐゴシック" pitchFamily="34" charset="-128"/>
              </a:rPr>
              <a:t>BJ-BONE AND JOINT INFECTION </a:t>
            </a:r>
            <a:endParaRPr lang="en-GB" altLang="en-US" sz="400">
              <a:ea typeface="ＭＳ Ｐゴシック" pitchFamily="34" charset="-128"/>
            </a:endParaRPr>
          </a:p>
          <a:p>
            <a:pPr eaLnBrk="1" hangingPunct="1">
              <a:lnSpc>
                <a:spcPct val="80000"/>
              </a:lnSpc>
            </a:pPr>
            <a:r>
              <a:rPr lang="en-US" altLang="en-US" sz="500" b="1">
                <a:ea typeface="ＭＳ Ｐゴシック" pitchFamily="34" charset="-128"/>
              </a:rPr>
              <a:t> </a:t>
            </a:r>
            <a:endParaRPr lang="en-GB" altLang="en-US" sz="600">
              <a:ea typeface="ＭＳ Ｐゴシック" pitchFamily="34" charset="-128"/>
            </a:endParaRPr>
          </a:p>
          <a:p>
            <a:pPr eaLnBrk="1" hangingPunct="1">
              <a:lnSpc>
                <a:spcPct val="80000"/>
              </a:lnSpc>
            </a:pPr>
            <a:r>
              <a:rPr lang="en-US" altLang="en-US" sz="500" b="1">
                <a:ea typeface="ＭＳ Ｐゴシック" pitchFamily="34" charset="-128"/>
              </a:rPr>
              <a:t> </a:t>
            </a:r>
            <a:endParaRPr lang="en-GB" altLang="en-US" sz="600">
              <a:ea typeface="ＭＳ Ｐゴシック" pitchFamily="34" charset="-128"/>
            </a:endParaRPr>
          </a:p>
          <a:p>
            <a:pPr eaLnBrk="1" hangingPunct="1">
              <a:lnSpc>
                <a:spcPct val="80000"/>
              </a:lnSpc>
            </a:pPr>
            <a:r>
              <a:rPr lang="en-US" altLang="en-US" sz="500" b="1">
                <a:ea typeface="ＭＳ Ｐゴシック" pitchFamily="34" charset="-128"/>
              </a:rPr>
              <a:t>BONE-Osteomyelitis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Osteomyelitis must meet at least 1 of the following criteria: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Patient has organisms cultured from bone.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Patient has evidence of osteomyelitis on direct examination of the bone during a surgical operation or histopathologic examination.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Patient has at least 2 of the following signs or symptoms with no other recognized cause: fever (&gt;38 C), localized swelling, tenderness, heat, or drainage at suspected site of bone infection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and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at least 1 of the following: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organisms cultured from blood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positive blood antigen test (eg, </a:t>
            </a:r>
            <a:r>
              <a:rPr lang="en-US" altLang="en-US" sz="500" i="1">
                <a:ea typeface="ＭＳ Ｐゴシック" pitchFamily="34" charset="-128"/>
              </a:rPr>
              <a:t>H influenzae, S pneumoniae</a:t>
            </a:r>
            <a:r>
              <a:rPr lang="en-US" altLang="en-US" sz="500">
                <a:ea typeface="ＭＳ Ｐゴシック" pitchFamily="34" charset="-128"/>
              </a:rPr>
              <a:t>)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radiographic evidence of infection (eg, abnormal findings on x-ray, CT scan, MRI, radiolabel scan [gallium, technetium, etc]).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Reporting instruction </a:t>
            </a:r>
            <a:endParaRPr lang="en-GB" altLang="en-US" sz="600">
              <a:ea typeface="ＭＳ Ｐゴシック" pitchFamily="34" charset="-128"/>
            </a:endParaRPr>
          </a:p>
          <a:p>
            <a:pPr marL="37931725" lvl="1" indent="-37474525" eaLnBrk="1" hangingPunct="1">
              <a:lnSpc>
                <a:spcPct val="80000"/>
              </a:lnSpc>
            </a:pPr>
            <a:r>
              <a:rPr lang="en-US" altLang="en-US" sz="500">
                <a:ea typeface="ＭＳ Ｐゴシック" pitchFamily="34" charset="-128"/>
              </a:rPr>
              <a:t>Report mediastinitis following cardiac surgery that is accompanied by osteomyelitis as surgical site infection-mediastinitis rather than surgical site infection-bone.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 </a:t>
            </a:r>
            <a:endParaRPr lang="en-GB" altLang="en-US" sz="600">
              <a:ea typeface="ＭＳ Ｐゴシック" pitchFamily="34" charset="-128"/>
            </a:endParaRPr>
          </a:p>
          <a:p>
            <a:pPr eaLnBrk="1" hangingPunct="1">
              <a:lnSpc>
                <a:spcPct val="80000"/>
              </a:lnSpc>
            </a:pPr>
            <a:r>
              <a:rPr lang="en-US" altLang="en-US" sz="500" b="1">
                <a:ea typeface="ＭＳ Ｐゴシック" pitchFamily="34" charset="-128"/>
              </a:rPr>
              <a:t>JNT-Joint or bursa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Joint or bursa infections must meet at least 1 of the following criteria: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Patient has organisms cultured from joint fluid or synovial biopsy.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Patient has evidence of joint or bursa infection seen during a surgical operation or histopathologic examination.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Patient has at least 2 of the following signs or symptoms with no other recognized cause: joint pain, swelling, tenderness, heat, evidence of effusion or limitation of motion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and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at least 1 of the following: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organisms and white blood cells seen on Gram’s stain of joint fluid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positive antigen test on blood, urine, or joint fluid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cellular profile and chemistries of joint fluid compatible with infection and not explained by an underlying rheumatologic disorder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radiographic evidence of infection (eg, abnormal findings on x-ray, CT scan, MRI, radiolabel scan [gallium, technetium, etc]).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 </a:t>
            </a:r>
            <a:endParaRPr lang="en-GB" altLang="en-US" sz="600">
              <a:ea typeface="ＭＳ Ｐゴシック" pitchFamily="34" charset="-128"/>
            </a:endParaRPr>
          </a:p>
          <a:p>
            <a:pPr eaLnBrk="1" hangingPunct="1">
              <a:lnSpc>
                <a:spcPct val="80000"/>
              </a:lnSpc>
            </a:pPr>
            <a:r>
              <a:rPr lang="en-US" altLang="en-US" sz="500" b="1">
                <a:ea typeface="ＭＳ Ｐゴシック" pitchFamily="34" charset="-128"/>
              </a:rPr>
              <a:t>DISC-Disc space infection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Vertebral disc space infection must meet at least 1 of the following criteria: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Patient has organisms cultured from vertebral disc space tissue obtained during a surgical operation or needle aspiration.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Patient has evidence of vertebral disc space infection seen during a surgical operation or histopathologic examination.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Patient has fever (&gt;38 C) with no other recognized cause or pain at the involved vertebral disc space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and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radiographic evidence of infection, (eg, abnormal findings on x-ray, CT scan, MRI, radiolabel scan [gallium, technetium, etc]).</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Patient has fever (&gt;38 C) with no other recognized cause and pain at the involved vertebral disc space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and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positive antigen test on blood or urine (eg, </a:t>
            </a:r>
            <a:r>
              <a:rPr lang="en-US" altLang="en-US" sz="500" i="1">
                <a:ea typeface="ＭＳ Ｐゴシック" pitchFamily="34" charset="-128"/>
              </a:rPr>
              <a:t>H influenzae, S pneumoniae, N meningitidis, </a:t>
            </a:r>
            <a:r>
              <a:rPr lang="en-US" altLang="en-US" sz="500">
                <a:ea typeface="ＭＳ Ｐゴシック" pitchFamily="34" charset="-128"/>
              </a:rPr>
              <a:t>or Group B</a:t>
            </a:r>
            <a:r>
              <a:rPr lang="en-US" altLang="en-US" sz="500" i="1">
                <a:ea typeface="ＭＳ Ｐゴシック" pitchFamily="34" charset="-128"/>
              </a:rPr>
              <a:t> Streptococcus</a:t>
            </a:r>
            <a:r>
              <a:rPr lang="en-US" altLang="en-US" sz="500">
                <a:ea typeface="ＭＳ Ｐゴシック" pitchFamily="34" charset="-128"/>
              </a:rPr>
              <a:t>). </a:t>
            </a:r>
            <a:endParaRPr lang="en-GB" altLang="en-US" sz="500">
              <a:ea typeface="ＭＳ Ｐゴシック" pitchFamily="34" charset="-128"/>
            </a:endParaRPr>
          </a:p>
          <a:p>
            <a:pPr eaLnBrk="1" hangingPunct="1">
              <a:lnSpc>
                <a:spcPct val="80000"/>
              </a:lnSpc>
            </a:pPr>
            <a:endParaRPr lang="en-US" altLang="en-US" sz="500">
              <a:ea typeface="ＭＳ Ｐゴシック" pitchFamily="34" charset="-128"/>
            </a:endParaRPr>
          </a:p>
        </p:txBody>
      </p:sp>
      <p:sp>
        <p:nvSpPr>
          <p:cNvPr id="94212" name="Slide Number Placeholder 3"/>
          <p:cNvSpPr txBox="1">
            <a:spLocks noGrp="1"/>
          </p:cNvSpPr>
          <p:nvPr/>
        </p:nvSpPr>
        <p:spPr bwMode="auto">
          <a:xfrm>
            <a:off x="3977352" y="8841635"/>
            <a:ext cx="3044109" cy="46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itchFamily="18" charset="0"/>
                <a:ea typeface="ＭＳ Ｐゴシック" pitchFamily="34" charset="-128"/>
              </a:defRPr>
            </a:lvl1pPr>
            <a:lvl2pPr marL="742950" indent="-285750">
              <a:spcBef>
                <a:spcPct val="30000"/>
              </a:spcBef>
              <a:defRPr sz="1200">
                <a:solidFill>
                  <a:schemeClr val="tx1"/>
                </a:solidFill>
                <a:latin typeface="Times" pitchFamily="18" charset="0"/>
                <a:ea typeface="ＭＳ Ｐゴシック" pitchFamily="34" charset="-128"/>
              </a:defRPr>
            </a:lvl2pPr>
            <a:lvl3pPr marL="1143000" indent="-228600">
              <a:spcBef>
                <a:spcPct val="30000"/>
              </a:spcBef>
              <a:defRPr sz="1200">
                <a:solidFill>
                  <a:schemeClr val="tx1"/>
                </a:solidFill>
                <a:latin typeface="Times" pitchFamily="18" charset="0"/>
                <a:ea typeface="ＭＳ Ｐゴシック" pitchFamily="34" charset="-128"/>
              </a:defRPr>
            </a:lvl3pPr>
            <a:lvl4pPr marL="1600200" indent="-228600">
              <a:spcBef>
                <a:spcPct val="30000"/>
              </a:spcBef>
              <a:defRPr sz="1200">
                <a:solidFill>
                  <a:schemeClr val="tx1"/>
                </a:solidFill>
                <a:latin typeface="Times" pitchFamily="18" charset="0"/>
                <a:ea typeface="ＭＳ Ｐゴシック" pitchFamily="34" charset="-128"/>
              </a:defRPr>
            </a:lvl4pPr>
            <a:lvl5pPr marL="2057400" indent="-228600">
              <a:spcBef>
                <a:spcPct val="30000"/>
              </a:spcBef>
              <a:defRPr sz="1200">
                <a:solidFill>
                  <a:schemeClr val="tx1"/>
                </a:solidFill>
                <a:latin typeface="Times"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9pPr>
          </a:lstStyle>
          <a:p>
            <a:pPr algn="ctr">
              <a:lnSpc>
                <a:spcPct val="85000"/>
              </a:lnSpc>
              <a:spcBef>
                <a:spcPct val="0"/>
              </a:spcBef>
            </a:pPr>
            <a:fld id="{D63031B7-286D-4700-A08E-756719B12C55}" type="slidenum">
              <a:rPr lang="en-US" altLang="en-US" sz="1400">
                <a:latin typeface="Tahoma" pitchFamily="34" charset="0"/>
              </a:rPr>
              <a:pPr algn="ctr">
                <a:lnSpc>
                  <a:spcPct val="85000"/>
                </a:lnSpc>
                <a:spcBef>
                  <a:spcPct val="0"/>
                </a:spcBef>
              </a:pPr>
              <a:t>49</a:t>
            </a:fld>
            <a:endParaRPr lang="en-US" altLang="en-US" sz="1400">
              <a:latin typeface="Tahoma" pitchFamily="34"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a:xfrm>
            <a:off x="330200" y="534988"/>
            <a:ext cx="4221163" cy="2374900"/>
          </a:xfrm>
          <a:ln/>
        </p:spPr>
      </p:sp>
      <p:sp>
        <p:nvSpPr>
          <p:cNvPr id="962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US" altLang="en-US" sz="400" b="1">
                <a:ea typeface="ＭＳ Ｐゴシック" pitchFamily="34" charset="-128"/>
              </a:rPr>
              <a:t>CNS-CENTRAL NERVOUS SYSTEM INFECTION </a:t>
            </a:r>
            <a:endParaRPr lang="en-GB" altLang="en-US" sz="400">
              <a:ea typeface="ＭＳ Ｐゴシック" pitchFamily="34" charset="-128"/>
            </a:endParaRPr>
          </a:p>
          <a:p>
            <a:pPr eaLnBrk="1" hangingPunct="1">
              <a:lnSpc>
                <a:spcPct val="80000"/>
              </a:lnSpc>
            </a:pPr>
            <a:r>
              <a:rPr lang="en-US" altLang="en-US" sz="400">
                <a:ea typeface="ＭＳ Ｐゴシック" pitchFamily="34" charset="-128"/>
              </a:rPr>
              <a:t>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 </a:t>
            </a:r>
            <a:endParaRPr lang="en-GB" altLang="en-US" sz="500">
              <a:ea typeface="ＭＳ Ｐゴシック" pitchFamily="34" charset="-128"/>
            </a:endParaRPr>
          </a:p>
          <a:p>
            <a:pPr eaLnBrk="1" hangingPunct="1">
              <a:lnSpc>
                <a:spcPct val="80000"/>
              </a:lnSpc>
            </a:pPr>
            <a:r>
              <a:rPr lang="en-US" altLang="en-US" sz="400" b="1">
                <a:ea typeface="ＭＳ Ｐゴシック" pitchFamily="34" charset="-128"/>
              </a:rPr>
              <a:t>IC-Intracranial infection (brain abscess, subdural or epidural infection, encephalitis)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Intracranial infection must meet at least 1 of the following criteria: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Patient has organisms cultured from brain tissue or dura.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Patient has an abscess or evidence of intracranial infection seen during a surgical operation or histopathologic examination.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Patient has at least 2 of the following signs or symptoms with no other recognized cause: headache, dizziness, fever (&gt;38 C), localizing neurologic signs, changing level of consciousness, or confusion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and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at least 1 of the following: </a:t>
            </a:r>
            <a:endParaRPr lang="en-GB" altLang="en-US" sz="500">
              <a:ea typeface="ＭＳ Ｐゴシック" pitchFamily="34" charset="-128"/>
            </a:endParaRPr>
          </a:p>
          <a:p>
            <a:pPr marL="37931725" lvl="1" indent="-37474525" eaLnBrk="1" hangingPunct="1">
              <a:lnSpc>
                <a:spcPct val="80000"/>
              </a:lnSpc>
            </a:pPr>
            <a:r>
              <a:rPr lang="en-US" altLang="en-US" sz="400">
                <a:ea typeface="ＭＳ Ｐゴシック" pitchFamily="34" charset="-128"/>
              </a:rPr>
              <a:t>organisms seen on microscopic examination of brain or abscess tissue obtained by needle aspiration or by biopsy during a surgical operation or autopsy </a:t>
            </a:r>
            <a:endParaRPr lang="en-GB" altLang="en-US" sz="500">
              <a:ea typeface="ＭＳ Ｐゴシック" pitchFamily="34" charset="-128"/>
            </a:endParaRPr>
          </a:p>
          <a:p>
            <a:pPr marL="37931725" lvl="1" indent="-37474525" eaLnBrk="1" hangingPunct="1">
              <a:lnSpc>
                <a:spcPct val="80000"/>
              </a:lnSpc>
            </a:pPr>
            <a:r>
              <a:rPr lang="en-US" altLang="en-US" sz="400">
                <a:ea typeface="ＭＳ Ｐゴシック" pitchFamily="34" charset="-128"/>
              </a:rPr>
              <a:t>positive antigen test on blood or urine </a:t>
            </a:r>
            <a:endParaRPr lang="en-GB" altLang="en-US" sz="500">
              <a:ea typeface="ＭＳ Ｐゴシック" pitchFamily="34" charset="-128"/>
            </a:endParaRPr>
          </a:p>
          <a:p>
            <a:pPr marL="37931725" lvl="1" indent="-37474525" eaLnBrk="1" hangingPunct="1">
              <a:lnSpc>
                <a:spcPct val="80000"/>
              </a:lnSpc>
            </a:pPr>
            <a:r>
              <a:rPr lang="en-US" altLang="en-US" sz="400">
                <a:ea typeface="ＭＳ Ｐゴシック" pitchFamily="34" charset="-128"/>
              </a:rPr>
              <a:t>radiographic evidence of infection, (eg, abnormal findings on ultrasound, CT scan, MRI, radionuclide brain scan, or arteriogram) </a:t>
            </a:r>
            <a:endParaRPr lang="en-GB" altLang="en-US" sz="500">
              <a:ea typeface="ＭＳ Ｐゴシック" pitchFamily="34" charset="-128"/>
            </a:endParaRPr>
          </a:p>
          <a:p>
            <a:pPr marL="37931725" lvl="1" indent="-37474525" eaLnBrk="1" hangingPunct="1">
              <a:lnSpc>
                <a:spcPct val="80000"/>
              </a:lnSpc>
            </a:pPr>
            <a:r>
              <a:rPr lang="en-US" altLang="en-US" sz="400">
                <a:ea typeface="ＭＳ Ｐゴシック" pitchFamily="34" charset="-128"/>
              </a:rPr>
              <a:t>diagnostic single antibody titer (IgM) or 4fold increase in paired sera (IgG) for pathogen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and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if diagnosis is made antemortem, physician institutes appropriate antimicrobial therapy.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Reporting instruction </a:t>
            </a:r>
            <a:endParaRPr lang="en-GB" altLang="en-US" sz="500">
              <a:ea typeface="ＭＳ Ｐゴシック" pitchFamily="34" charset="-128"/>
            </a:endParaRPr>
          </a:p>
          <a:p>
            <a:pPr marL="37931725" lvl="1" indent="-37474525" eaLnBrk="1" hangingPunct="1">
              <a:lnSpc>
                <a:spcPct val="80000"/>
              </a:lnSpc>
            </a:pPr>
            <a:r>
              <a:rPr lang="en-US" altLang="en-US" sz="400">
                <a:ea typeface="ＭＳ Ｐゴシック" pitchFamily="34" charset="-128"/>
              </a:rPr>
              <a:t>If meningitis and a brain abscess are present together, report the infection as IC.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 </a:t>
            </a:r>
            <a:endParaRPr lang="en-GB" altLang="en-US" sz="500">
              <a:ea typeface="ＭＳ Ｐゴシック" pitchFamily="34" charset="-128"/>
            </a:endParaRPr>
          </a:p>
          <a:p>
            <a:pPr eaLnBrk="1" hangingPunct="1">
              <a:lnSpc>
                <a:spcPct val="80000"/>
              </a:lnSpc>
            </a:pPr>
            <a:r>
              <a:rPr lang="en-US" altLang="en-US" sz="400" b="1">
                <a:ea typeface="ＭＳ Ｐゴシック" pitchFamily="34" charset="-128"/>
              </a:rPr>
              <a:t>MEN-Meningitis or ventriculitis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Meningitis or ventriculitis must meet at least 1 of the following criteria: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Patient has organisms cultured from cerebrospinal fluid (CSF).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Patient has at least 1 of the following signs or symptoms with no other recognized cause: fever (&gt;38 C), headache, stiff neck, meningeal signs, cranial nerve signs, or irritability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and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at least 1 of the following: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increased white cells, elevated protein, and/ or decreased glucose in CSF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organisms seen on Gram’s stain of CSF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organisms cultured from blood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positive antigen test of CSF, blood, or urine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diagnostic single antibody titer (IgM) or 4-fold increase in paired sera (IgG) for pathogen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and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if diagnosis is made antemortem, physician institutes appropriate antimicrobial therapy.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Reporting instructions </a:t>
            </a:r>
            <a:endParaRPr lang="en-GB" altLang="en-US" sz="500">
              <a:ea typeface="ＭＳ Ｐゴシック" pitchFamily="34" charset="-128"/>
            </a:endParaRPr>
          </a:p>
          <a:p>
            <a:pPr marL="37931725" lvl="1" indent="-37474525" eaLnBrk="1" hangingPunct="1">
              <a:lnSpc>
                <a:spcPct val="80000"/>
              </a:lnSpc>
            </a:pPr>
            <a:r>
              <a:rPr lang="en-GB" altLang="en-US" sz="400">
                <a:ea typeface="ＭＳ Ｐゴシック" pitchFamily="34" charset="-128"/>
              </a:rPr>
              <a:t>Report meningoencephalitis as MEN. </a:t>
            </a:r>
            <a:endParaRPr lang="en-GB" altLang="en-US" sz="500">
              <a:ea typeface="ＭＳ Ｐゴシック" pitchFamily="34" charset="-128"/>
            </a:endParaRPr>
          </a:p>
          <a:p>
            <a:pPr marL="37931725" lvl="1" indent="-37474525" eaLnBrk="1" hangingPunct="1">
              <a:lnSpc>
                <a:spcPct val="80000"/>
              </a:lnSpc>
            </a:pPr>
            <a:r>
              <a:rPr lang="en-US" altLang="en-US" sz="400">
                <a:ea typeface="ＭＳ Ｐゴシック" pitchFamily="34" charset="-128"/>
              </a:rPr>
              <a:t>Report spinal abscess with meningitis as MEN.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 </a:t>
            </a:r>
            <a:endParaRPr lang="en-GB" altLang="en-US" sz="500">
              <a:ea typeface="ＭＳ Ｐゴシック" pitchFamily="34" charset="-128"/>
            </a:endParaRPr>
          </a:p>
          <a:p>
            <a:pPr eaLnBrk="1" hangingPunct="1">
              <a:lnSpc>
                <a:spcPct val="80000"/>
              </a:lnSpc>
            </a:pPr>
            <a:br>
              <a:rPr lang="en-US" altLang="en-US" sz="400" b="1">
                <a:ea typeface="ＭＳ Ｐゴシック" pitchFamily="34" charset="-128"/>
              </a:rPr>
            </a:br>
            <a:r>
              <a:rPr lang="en-US" altLang="en-US" sz="400" b="1">
                <a:ea typeface="ＭＳ Ｐゴシック" pitchFamily="34" charset="-128"/>
              </a:rPr>
              <a:t>SA-Spinal abscess without meningitis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An abscess of the spinal epidural or subdural space, without involvement of the cerebrospinal fluid or adjacent bone structures, must meet at least 1 of the following criteria: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Patient has organisms cultured from abscess in the spinal epidural or subdural space.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Patient has an abscess in the spinal epidural or subdural space seen during a surgical operation or at autopsy or evidence of an abscess seen during a histopathologic examination.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Patient has at least 1 of the following signs or symptoms with no other recognized cause: fever (&gt;38 C), back pain, focal tenderness, radiculitis, paraparesis, or paraplegia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and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at least 1 of the following: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organisms cultured from blood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radiographic evidence of a spinal abscess (eg, abnormal findings on myelography, ultrasound, CT scan, MRI, or other scans [gallium, technetium, etc]).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and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if diagnosis is made antemortem, physician institutes appropriate antimicrobial therapy.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Reporting instruction </a:t>
            </a:r>
            <a:endParaRPr lang="en-GB" altLang="en-US" sz="500">
              <a:ea typeface="ＭＳ Ｐゴシック" pitchFamily="34" charset="-128"/>
            </a:endParaRPr>
          </a:p>
          <a:p>
            <a:pPr eaLnBrk="1" hangingPunct="1">
              <a:lnSpc>
                <a:spcPct val="80000"/>
              </a:lnSpc>
            </a:pPr>
            <a:r>
              <a:rPr lang="en-US" altLang="en-US" sz="400">
                <a:ea typeface="ＭＳ Ｐゴシック" pitchFamily="34" charset="-128"/>
              </a:rPr>
              <a:t>Report spinal abscess with meningitis as meningitis </a:t>
            </a:r>
            <a:endParaRPr lang="en-GB" altLang="en-US" sz="500">
              <a:ea typeface="ＭＳ Ｐゴシック" pitchFamily="34" charset="-128"/>
            </a:endParaRPr>
          </a:p>
          <a:p>
            <a:pPr eaLnBrk="1" hangingPunct="1">
              <a:lnSpc>
                <a:spcPct val="80000"/>
              </a:lnSpc>
            </a:pPr>
            <a:r>
              <a:rPr lang="en-US" altLang="en-US" sz="400" b="1">
                <a:ea typeface="ＭＳ Ｐゴシック" pitchFamily="34" charset="-128"/>
              </a:rPr>
              <a:t> </a:t>
            </a:r>
            <a:endParaRPr lang="en-GB" altLang="en-US" sz="400">
              <a:ea typeface="ＭＳ Ｐゴシック" pitchFamily="34" charset="-128"/>
            </a:endParaRPr>
          </a:p>
          <a:p>
            <a:pPr eaLnBrk="1" hangingPunct="1">
              <a:lnSpc>
                <a:spcPct val="80000"/>
              </a:lnSpc>
            </a:pPr>
            <a:endParaRPr lang="en-US" altLang="en-US" sz="400">
              <a:ea typeface="ＭＳ Ｐゴシック" pitchFamily="34" charset="-128"/>
            </a:endParaRPr>
          </a:p>
        </p:txBody>
      </p:sp>
      <p:sp>
        <p:nvSpPr>
          <p:cNvPr id="96260" name="Slide Number Placeholder 3"/>
          <p:cNvSpPr txBox="1">
            <a:spLocks noGrp="1"/>
          </p:cNvSpPr>
          <p:nvPr/>
        </p:nvSpPr>
        <p:spPr bwMode="auto">
          <a:xfrm>
            <a:off x="3977352" y="8841635"/>
            <a:ext cx="3044109" cy="46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itchFamily="18" charset="0"/>
                <a:ea typeface="ＭＳ Ｐゴシック" pitchFamily="34" charset="-128"/>
              </a:defRPr>
            </a:lvl1pPr>
            <a:lvl2pPr marL="742950" indent="-285750">
              <a:spcBef>
                <a:spcPct val="30000"/>
              </a:spcBef>
              <a:defRPr sz="1200">
                <a:solidFill>
                  <a:schemeClr val="tx1"/>
                </a:solidFill>
                <a:latin typeface="Times" pitchFamily="18" charset="0"/>
                <a:ea typeface="ＭＳ Ｐゴシック" pitchFamily="34" charset="-128"/>
              </a:defRPr>
            </a:lvl2pPr>
            <a:lvl3pPr marL="1143000" indent="-228600">
              <a:spcBef>
                <a:spcPct val="30000"/>
              </a:spcBef>
              <a:defRPr sz="1200">
                <a:solidFill>
                  <a:schemeClr val="tx1"/>
                </a:solidFill>
                <a:latin typeface="Times" pitchFamily="18" charset="0"/>
                <a:ea typeface="ＭＳ Ｐゴシック" pitchFamily="34" charset="-128"/>
              </a:defRPr>
            </a:lvl3pPr>
            <a:lvl4pPr marL="1600200" indent="-228600">
              <a:spcBef>
                <a:spcPct val="30000"/>
              </a:spcBef>
              <a:defRPr sz="1200">
                <a:solidFill>
                  <a:schemeClr val="tx1"/>
                </a:solidFill>
                <a:latin typeface="Times" pitchFamily="18" charset="0"/>
                <a:ea typeface="ＭＳ Ｐゴシック" pitchFamily="34" charset="-128"/>
              </a:defRPr>
            </a:lvl4pPr>
            <a:lvl5pPr marL="2057400" indent="-228600">
              <a:spcBef>
                <a:spcPct val="30000"/>
              </a:spcBef>
              <a:defRPr sz="1200">
                <a:solidFill>
                  <a:schemeClr val="tx1"/>
                </a:solidFill>
                <a:latin typeface="Times"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9pPr>
          </a:lstStyle>
          <a:p>
            <a:pPr algn="ctr">
              <a:lnSpc>
                <a:spcPct val="85000"/>
              </a:lnSpc>
              <a:spcBef>
                <a:spcPct val="0"/>
              </a:spcBef>
            </a:pPr>
            <a:fld id="{6E01E0DE-BD1F-4142-A820-2E98E27844B3}" type="slidenum">
              <a:rPr lang="en-US" altLang="en-US" sz="1400">
                <a:latin typeface="Tahoma" pitchFamily="34" charset="0"/>
              </a:rPr>
              <a:pPr algn="ctr">
                <a:lnSpc>
                  <a:spcPct val="85000"/>
                </a:lnSpc>
                <a:spcBef>
                  <a:spcPct val="0"/>
                </a:spcBef>
              </a:pPr>
              <a:t>50</a:t>
            </a:fld>
            <a:endParaRPr lang="en-US" altLang="en-US" sz="1400">
              <a:latin typeface="Tahoma" pitchFamily="34"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42531410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a:xfrm>
            <a:off x="330200" y="534988"/>
            <a:ext cx="4221163" cy="2374900"/>
          </a:xfrm>
          <a:ln/>
        </p:spPr>
      </p:sp>
      <p:sp>
        <p:nvSpPr>
          <p:cNvPr id="1003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US" altLang="en-US" sz="300" b="1">
                <a:ea typeface="ＭＳ Ｐゴシック" pitchFamily="34" charset="-128"/>
              </a:rPr>
              <a:t>CVS-CARDIOVASCULAR SYSTEM INFECTION </a:t>
            </a:r>
            <a:endParaRPr lang="en-GB" altLang="en-US" sz="3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b="1">
                <a:ea typeface="ＭＳ Ｐゴシック" pitchFamily="34" charset="-128"/>
              </a:rPr>
              <a:t>VASC-Arterial or venous infection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Arterial or venous infection must meet at least 1 of the following criteria: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organisms cultured from arteries or veins removed during a surgical operation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blood culture not done or no organisms cultured from blood.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evidence of arterial or venous infection seen during a surgical operation or histopathologic examination.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at least 1 of the following signs or symptoms with no other recognized cause: fever (&gt;38 C), pain, erythema, or heat at involved vascular site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more than 15 colonies cultured from intravascular cannula tip using semiquantitative culture method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blood culture not done or no organisms cultured from blood.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purulent drainage at involved vascular site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blood culture not done or no organisms cultured from blood.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Reporting instructions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Report infections of an arteriovenous graft, shunt, or fistula or intravascular cannulation site without organisms cultured from blood as CVS-VASC.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b="1">
                <a:ea typeface="ＭＳ Ｐゴシック" pitchFamily="34" charset="-128"/>
              </a:rPr>
              <a:t>ENDO-Endocarditis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Endocarditis of a natural or prosthetic heart valve must meet at least 1 of the following criteria: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organisms cultured from valve or vegetation.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2 or more of the following signs or symptoms with no other recognized cause: fever (&gt;38 C), new or changing murmur, embolic phenomena, skin manifestations (ie, petechiae, splinter hemorrhages, painful subcutaneous nodules), congestive heart failure, or cardiac conduction abnormality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at least 1 of the following: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organisms cultured from 2 or more blood cultures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organisms seen on Gram’s stain of valve when culture is negative or not done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valvular vegetation seen during a surgical operation or autopsy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positive antigen test on blood or urine (eg, </a:t>
            </a:r>
            <a:r>
              <a:rPr lang="en-US" altLang="en-US" sz="300" i="1">
                <a:ea typeface="ＭＳ Ｐゴシック" pitchFamily="34" charset="-128"/>
              </a:rPr>
              <a:t>H influenzae</a:t>
            </a:r>
            <a:r>
              <a:rPr lang="en-US" altLang="en-US" sz="300">
                <a:ea typeface="ＭＳ Ｐゴシック" pitchFamily="34" charset="-128"/>
              </a:rPr>
              <a:t>, </a:t>
            </a:r>
            <a:r>
              <a:rPr lang="en-US" altLang="en-US" sz="300" i="1">
                <a:ea typeface="ＭＳ Ｐゴシック" pitchFamily="34" charset="-128"/>
              </a:rPr>
              <a:t>S pneumoniae</a:t>
            </a:r>
            <a:r>
              <a:rPr lang="en-US" altLang="en-US" sz="300">
                <a:ea typeface="ＭＳ Ｐゴシック" pitchFamily="34" charset="-128"/>
              </a:rPr>
              <a:t>, </a:t>
            </a:r>
            <a:r>
              <a:rPr lang="en-US" altLang="en-US" sz="300" i="1">
                <a:ea typeface="ＭＳ Ｐゴシック" pitchFamily="34" charset="-128"/>
              </a:rPr>
              <a:t>N meningitidis</a:t>
            </a:r>
            <a:r>
              <a:rPr lang="en-US" altLang="en-US" sz="300">
                <a:ea typeface="ＭＳ Ｐゴシック" pitchFamily="34" charset="-128"/>
              </a:rPr>
              <a:t>, or Group B </a:t>
            </a:r>
            <a:r>
              <a:rPr lang="en-US" altLang="en-US" sz="300" i="1">
                <a:ea typeface="ＭＳ Ｐゴシック" pitchFamily="34" charset="-128"/>
              </a:rPr>
              <a:t>Streptococcus</a:t>
            </a: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evidence of new vegetation seen on echocardiogram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if diagnosis is made antemortem, physician institutes appropriate antimicrobial therapy.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b="1">
                <a:ea typeface="ＭＳ Ｐゴシック" pitchFamily="34" charset="-128"/>
              </a:rPr>
              <a:t>CARD-Myocarditis or pericarditis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Myocarditis or pericarditis must meet at least 1 of the following criteria: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organisms cultured from pericardial tissue or fluid obtained by needle aspiration or during a surgical operation.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at least 2 of the following signs or symptoms with no other recognized cause: fever (&gt;38 C), chest pain, paradoxical pulse, or increased heart size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at least 1 of the following: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abnormal EKG consistent with myocarditis or pericarditis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positive antigen test on blood (eg, </a:t>
            </a:r>
            <a:r>
              <a:rPr lang="en-US" altLang="en-US" sz="300" i="1">
                <a:ea typeface="ＭＳ Ｐゴシック" pitchFamily="34" charset="-128"/>
              </a:rPr>
              <a:t>H influenzae</a:t>
            </a:r>
            <a:r>
              <a:rPr lang="en-US" altLang="en-US" sz="300">
                <a:ea typeface="ＭＳ Ｐゴシック" pitchFamily="34" charset="-128"/>
              </a:rPr>
              <a:t>, </a:t>
            </a:r>
            <a:r>
              <a:rPr lang="en-US" altLang="en-US" sz="300" i="1">
                <a:ea typeface="ＭＳ Ｐゴシック" pitchFamily="34" charset="-128"/>
              </a:rPr>
              <a:t>S pneumoniae</a:t>
            </a: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evidence of myocarditis or pericarditis on histologic examination of heart tissue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4-fold rise in type-specific antibody with or without isolation of virus from pharynx or feces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pericardial effusion identified by echocardiogram, CT scan, MRI, or angiography.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Comment </a:t>
            </a:r>
            <a:endParaRPr lang="en-GB" altLang="en-US" sz="400">
              <a:ea typeface="ＭＳ Ｐゴシック" pitchFamily="34" charset="-128"/>
            </a:endParaRPr>
          </a:p>
          <a:p>
            <a:pPr marL="37931725" lvl="1" indent="-37474525" eaLnBrk="1" hangingPunct="1">
              <a:lnSpc>
                <a:spcPct val="80000"/>
              </a:lnSpc>
            </a:pPr>
            <a:r>
              <a:rPr lang="en-US" altLang="en-US" sz="300">
                <a:ea typeface="ＭＳ Ｐゴシック" pitchFamily="34" charset="-128"/>
              </a:rPr>
              <a:t>Most cases of postcardiac surgery or postmyocardial infarction pericarditis are not infectious.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b="1">
                <a:ea typeface="ＭＳ Ｐゴシック" pitchFamily="34" charset="-128"/>
              </a:rPr>
              <a:t>MED-Mediastinitis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Mediastinitis must meet at least 1 of the following criteria: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organisms cultured from mediastinal tissue or fluid obtained during a surgical operation or needle aspiration.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evidence of mediastinitis seen during a surgical operation or histopathologic examination.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at least 1 of the following signs or symptoms with no other recognized cause: fever (&gt;38 C), chest pain, or sternal instability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at least 1 of the following: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purulent discharge from mediastinal area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organisms cultured from blood or discharge from mediastinal area</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mediastinal widening on x-ray.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Reporting instruction </a:t>
            </a:r>
            <a:endParaRPr lang="en-GB" altLang="en-US" sz="400">
              <a:ea typeface="ＭＳ Ｐゴシック" pitchFamily="34" charset="-128"/>
            </a:endParaRPr>
          </a:p>
          <a:p>
            <a:pPr marL="37931725" lvl="1" indent="-37474525" eaLnBrk="1" hangingPunct="1">
              <a:lnSpc>
                <a:spcPct val="80000"/>
              </a:lnSpc>
            </a:pPr>
            <a:r>
              <a:rPr lang="en-US" altLang="en-US" sz="300">
                <a:ea typeface="ＭＳ Ｐゴシック" pitchFamily="34" charset="-128"/>
              </a:rPr>
              <a:t>Report mediastinitis following cardiac surgery that is accompanied by osteomyelitis as SSI-MED rather than SSI-BONE. </a:t>
            </a:r>
            <a:endParaRPr lang="en-GB" altLang="en-US" sz="400">
              <a:ea typeface="ＭＳ Ｐゴシック" pitchFamily="34" charset="-128"/>
            </a:endParaRPr>
          </a:p>
          <a:p>
            <a:pPr eaLnBrk="1" hangingPunct="1">
              <a:lnSpc>
                <a:spcPct val="80000"/>
              </a:lnSpc>
            </a:pPr>
            <a:br>
              <a:rPr lang="en-US" altLang="en-US" sz="300">
                <a:ea typeface="ＭＳ Ｐゴシック" pitchFamily="34" charset="-128"/>
              </a:rPr>
            </a:br>
            <a:endParaRPr lang="en-US" altLang="en-US" sz="300">
              <a:ea typeface="ＭＳ Ｐゴシック" pitchFamily="34" charset="-128"/>
            </a:endParaRPr>
          </a:p>
        </p:txBody>
      </p:sp>
      <p:sp>
        <p:nvSpPr>
          <p:cNvPr id="100356" name="Slide Number Placeholder 3"/>
          <p:cNvSpPr txBox="1">
            <a:spLocks noGrp="1"/>
          </p:cNvSpPr>
          <p:nvPr/>
        </p:nvSpPr>
        <p:spPr bwMode="auto">
          <a:xfrm>
            <a:off x="3977352" y="8841635"/>
            <a:ext cx="3044109" cy="46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itchFamily="18" charset="0"/>
                <a:ea typeface="ＭＳ Ｐゴシック" pitchFamily="34" charset="-128"/>
              </a:defRPr>
            </a:lvl1pPr>
            <a:lvl2pPr marL="742950" indent="-285750">
              <a:spcBef>
                <a:spcPct val="30000"/>
              </a:spcBef>
              <a:defRPr sz="1200">
                <a:solidFill>
                  <a:schemeClr val="tx1"/>
                </a:solidFill>
                <a:latin typeface="Times" pitchFamily="18" charset="0"/>
                <a:ea typeface="ＭＳ Ｐゴシック" pitchFamily="34" charset="-128"/>
              </a:defRPr>
            </a:lvl2pPr>
            <a:lvl3pPr marL="1143000" indent="-228600">
              <a:spcBef>
                <a:spcPct val="30000"/>
              </a:spcBef>
              <a:defRPr sz="1200">
                <a:solidFill>
                  <a:schemeClr val="tx1"/>
                </a:solidFill>
                <a:latin typeface="Times" pitchFamily="18" charset="0"/>
                <a:ea typeface="ＭＳ Ｐゴシック" pitchFamily="34" charset="-128"/>
              </a:defRPr>
            </a:lvl3pPr>
            <a:lvl4pPr marL="1600200" indent="-228600">
              <a:spcBef>
                <a:spcPct val="30000"/>
              </a:spcBef>
              <a:defRPr sz="1200">
                <a:solidFill>
                  <a:schemeClr val="tx1"/>
                </a:solidFill>
                <a:latin typeface="Times" pitchFamily="18" charset="0"/>
                <a:ea typeface="ＭＳ Ｐゴシック" pitchFamily="34" charset="-128"/>
              </a:defRPr>
            </a:lvl4pPr>
            <a:lvl5pPr marL="2057400" indent="-228600">
              <a:spcBef>
                <a:spcPct val="30000"/>
              </a:spcBef>
              <a:defRPr sz="1200">
                <a:solidFill>
                  <a:schemeClr val="tx1"/>
                </a:solidFill>
                <a:latin typeface="Times"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9pPr>
          </a:lstStyle>
          <a:p>
            <a:pPr algn="ctr">
              <a:lnSpc>
                <a:spcPct val="85000"/>
              </a:lnSpc>
              <a:spcBef>
                <a:spcPct val="0"/>
              </a:spcBef>
            </a:pPr>
            <a:fld id="{6371E5FE-B50E-40CD-80B6-955F1FFF4E28}" type="slidenum">
              <a:rPr lang="en-US" altLang="en-US" sz="1400">
                <a:latin typeface="Tahoma" pitchFamily="34" charset="0"/>
              </a:rPr>
              <a:pPr algn="ctr">
                <a:lnSpc>
                  <a:spcPct val="85000"/>
                </a:lnSpc>
                <a:spcBef>
                  <a:spcPct val="0"/>
                </a:spcBef>
              </a:pPr>
              <a:t>52</a:t>
            </a:fld>
            <a:endParaRPr lang="en-US" altLang="en-US" sz="1400">
              <a:latin typeface="Tahoma" pitchFamily="34"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a:xfrm>
            <a:off x="330200" y="534988"/>
            <a:ext cx="4221163" cy="2374900"/>
          </a:xfrm>
          <a:ln/>
        </p:spPr>
      </p:sp>
      <p:sp>
        <p:nvSpPr>
          <p:cNvPr id="1024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ea typeface="ＭＳ Ｐゴシック" pitchFamily="34" charset="-128"/>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a:xfrm>
            <a:off x="330200" y="534988"/>
            <a:ext cx="4221163" cy="2374900"/>
          </a:xfrm>
          <a:ln/>
        </p:spPr>
      </p:sp>
      <p:sp>
        <p:nvSpPr>
          <p:cNvPr id="1044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US" altLang="en-US" sz="300" b="1">
                <a:ea typeface="ＭＳ Ｐゴシック" pitchFamily="34" charset="-128"/>
              </a:rPr>
              <a:t>EENT-EYE, EAR, NOSE, THROAT, OR MOUTH INFECTION </a:t>
            </a:r>
            <a:endParaRPr lang="en-GB" altLang="en-US" sz="3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b="1">
                <a:ea typeface="ＭＳ Ｐゴシック" pitchFamily="34" charset="-128"/>
              </a:rPr>
              <a:t>CONJ-Conjunctivitis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Conjunctivitis must meet at least 1 of the following criteria: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pathogens cultured from purulent exudate obtained from the conjunctiva or contiguous tissues, such as eyelid, cornea, meibomian glands, or lacrimal glands.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pain or redness of conjunctiva or around eye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at least 1 of the following: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WBCs and organisms seen on Gram’s stain of exudate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purulent exudate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positive antigen test (eg, ELISA or IF for </a:t>
            </a:r>
            <a:r>
              <a:rPr lang="en-US" altLang="en-US" sz="300" i="1">
                <a:ea typeface="ＭＳ Ｐゴシック" pitchFamily="34" charset="-128"/>
              </a:rPr>
              <a:t>Chlamydia trachomatis</a:t>
            </a:r>
            <a:r>
              <a:rPr lang="en-US" altLang="en-US" sz="300">
                <a:ea typeface="ＭＳ Ｐゴシック" pitchFamily="34" charset="-128"/>
              </a:rPr>
              <a:t>, herpes simplex virus, adenovirus) on exudate or conjunctival scraping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multinucleated giant cells seen on microscopic examination of conjunctival exudate or scrapings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positive viral culture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diagnostic single antibody titer (IgM) or 4-fold increase in paired sera (IgG) for pathogen.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Reporting instructions </a:t>
            </a:r>
            <a:endParaRPr lang="en-GB" altLang="en-US" sz="400">
              <a:ea typeface="ＭＳ Ｐゴシック" pitchFamily="34" charset="-128"/>
            </a:endParaRPr>
          </a:p>
          <a:p>
            <a:pPr marL="37931725" lvl="1" indent="-37474525" eaLnBrk="1" hangingPunct="1">
              <a:lnSpc>
                <a:spcPct val="80000"/>
              </a:lnSpc>
            </a:pPr>
            <a:r>
              <a:rPr lang="en-US" altLang="en-US" sz="300">
                <a:ea typeface="ＭＳ Ｐゴシック" pitchFamily="34" charset="-128"/>
              </a:rPr>
              <a:t>Report other infections of the eye as EYE. </a:t>
            </a:r>
            <a:endParaRPr lang="en-GB" altLang="en-US" sz="400">
              <a:ea typeface="ＭＳ Ｐゴシック" pitchFamily="34" charset="-128"/>
            </a:endParaRPr>
          </a:p>
          <a:p>
            <a:pPr marL="37931725" lvl="1" indent="-37474525" eaLnBrk="1" hangingPunct="1">
              <a:lnSpc>
                <a:spcPct val="80000"/>
              </a:lnSpc>
            </a:pPr>
            <a:r>
              <a:rPr lang="en-US" altLang="en-US" sz="300">
                <a:ea typeface="ＭＳ Ｐゴシック" pitchFamily="34" charset="-128"/>
              </a:rPr>
              <a:t>Do not report chemical conjunctivitis caused by silver nitrate (AgNO3) as a health care–associated infection. </a:t>
            </a:r>
            <a:endParaRPr lang="en-GB" altLang="en-US" sz="400">
              <a:ea typeface="ＭＳ Ｐゴシック" pitchFamily="34" charset="-128"/>
            </a:endParaRPr>
          </a:p>
          <a:p>
            <a:pPr marL="37931725" lvl="1" indent="-37474525" eaLnBrk="1" hangingPunct="1">
              <a:lnSpc>
                <a:spcPct val="80000"/>
              </a:lnSpc>
            </a:pPr>
            <a:r>
              <a:rPr lang="en-US" altLang="en-US" sz="300">
                <a:ea typeface="ＭＳ Ｐゴシック" pitchFamily="34" charset="-128"/>
              </a:rPr>
              <a:t>Do not report conjunctivitis that occurs as a part of a more widely disseminated viral illness (such as measles, chickenpox, or a URI).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b="1">
                <a:ea typeface="ＭＳ Ｐゴシック" pitchFamily="34" charset="-128"/>
              </a:rPr>
              <a:t>EYE-Eye, other than conjunctivitis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 infection of the eye, other than conjunctivitis, must meet at least 1 of the following criteria: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organisms cultured from anterior or posterior chamber or vitreous fluid.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at least 2 of the following signs or symptoms with no other recognized cause: eye pain, visual disturbance, or hypopyon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at least 1 of the following: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physician diagnosis of an eye infection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positive antigen test on blood (eg, </a:t>
            </a:r>
            <a:r>
              <a:rPr lang="en-US" altLang="en-US" sz="300" i="1">
                <a:ea typeface="ＭＳ Ｐゴシック" pitchFamily="34" charset="-128"/>
              </a:rPr>
              <a:t>H influenzae, S pneumoniae</a:t>
            </a: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organisms cultured from blood.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b="1">
                <a:ea typeface="ＭＳ Ｐゴシック" pitchFamily="34" charset="-128"/>
              </a:rPr>
              <a:t>EAR-Ear mastoid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Ear and mastoid infections must meet at least 1 of the following criteria: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Otitis externa must meet at least 1 of the following criteria: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pathogens cultured from purulent drainage from ear canal.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at least 1 of the following signs or symptoms with no other recognized cause: fever (&gt;38 C), pain, redness, or drainage from ear canal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organisms seen on Gram’s stain of purulent drainage.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Otitis media must meet at least 1 of the following criteria: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organisms cultured from fluid from middle ear obtained by tympanocentesis or at surgical operation.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at least 2 of the following signs or symptoms with no other recognized cause: fever (&gt;38 C), pain in the eardrum, inflammation, retraction or decreased mobility of eardrum, or fluid behind eardrum.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Otitis interna must meet at least 1 of the following criteria: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organisms cultured from fluid from inner ear obtained at surgical operation.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 physician diagnosis of inner ear infection.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Mastoiditis must meet at least 1 of the following criteria: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organisms cultured from purulent drainage from mastoid.</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at least 2 of the following signs or symptoms with no other recognized cause: fever (&gt;38 C), pain, tenderness, erythema, headache, or facial paralysis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at least 1 of the following: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 organisms seen on Gram’s stain of purulent material from mastoid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b. positive antigen test on blood.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b="1">
                <a:ea typeface="ＭＳ Ｐゴシック" pitchFamily="34" charset="-128"/>
              </a:rPr>
              <a:t>ORAL-Oral cavity (mouth, tongue, or gums)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Oral cavity infections must meet at least 1 of the following criteria: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organisms cultured from purulent material from tissues of oral cavity.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an abscess or other evidence of oral cavity infection seen on direct examination, during a surgical operation, or during a histopathologic examination.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at least 1 of the following signs or symptoms with no other recognized cause: abscess, ulceration, or raised white patches on inflamed mucosa, or plaques on oral mucosa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at least 1 of the following: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organisms seen on Gram’s stain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positive KOH (potassium hydroxide) stain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multinucleated giant cells seen on microscopic examination of mucosal scrapings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positive antigen test on oral secretions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diagnostic single antibody titer (IgM) or 4fold increase in paired sera (IgG) for pathogen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physician diagnosis of infection and treatment with topical or oral antifungal therapy.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Reporting instruction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Report health care–associated primary herpes simplex infections of the oral cavity as ORAL; recurrent herpes infections are not healthcare–associated.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b="1">
                <a:ea typeface="ＭＳ Ｐゴシック" pitchFamily="34" charset="-128"/>
              </a:rPr>
              <a:t>SINU-Sinusitis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Sinusitis must meet at least 1 of the following criteria: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organisms cultured from purulent material obtained from sinus cavity.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at least 1 of the following signs or symptoms with no other recognized cause: fever (&gt;38 C), pain or tenderness over the involved sinus, headache, purulent exudate, or nasal obstruction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at least 1 of the following: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positive transillumination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positive radiographic examination (including CT scan). </a:t>
            </a:r>
            <a:endParaRPr lang="en-GB" altLang="en-US" sz="400">
              <a:ea typeface="ＭＳ Ｐゴシック" pitchFamily="34" charset="-128"/>
            </a:endParaRPr>
          </a:p>
          <a:p>
            <a:pPr eaLnBrk="1" hangingPunct="1">
              <a:lnSpc>
                <a:spcPct val="80000"/>
              </a:lnSpc>
            </a:pPr>
            <a:r>
              <a:rPr lang="en-US" altLang="en-US" sz="300" b="1">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b="1">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b="1">
                <a:ea typeface="ＭＳ Ｐゴシック" pitchFamily="34" charset="-128"/>
              </a:rPr>
              <a:t>UR-Upper respiratory tract, pharyngitis, laryngitis, epiglottitis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Upper respiratory tract infections must meet at least 1 of the following criteria: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at least 2 of the following signs or symptoms with no other recognized cause: fever (&gt;38 C), erythema of pharynx, sore throat, cough, hoarseness, or purulent exudate in throat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at least 1 of the following: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organisms cultured from the specific site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organisms cultured from blood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positive antigen test on blood or respiratory secretions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diagnostic single antibody titer (IgM) or 4fold increase in paired sera (IgG) for pathogen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physician diagnosis of an upper respiratory infection.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an abscess seen on direct examination, during a surgical operation, or during a histopathologic examination. </a:t>
            </a:r>
            <a:endParaRPr lang="en-GB" altLang="en-US" sz="400">
              <a:ea typeface="ＭＳ Ｐゴシック" pitchFamily="34" charset="-128"/>
            </a:endParaRPr>
          </a:p>
          <a:p>
            <a:pPr eaLnBrk="1" hangingPunct="1">
              <a:lnSpc>
                <a:spcPct val="80000"/>
              </a:lnSpc>
            </a:pPr>
            <a:endParaRPr lang="en-US" altLang="en-US" sz="300">
              <a:ea typeface="ＭＳ Ｐゴシック" pitchFamily="34" charset="-128"/>
            </a:endParaRPr>
          </a:p>
        </p:txBody>
      </p:sp>
      <p:sp>
        <p:nvSpPr>
          <p:cNvPr id="104452" name="Slide Number Placeholder 3"/>
          <p:cNvSpPr txBox="1">
            <a:spLocks noGrp="1"/>
          </p:cNvSpPr>
          <p:nvPr/>
        </p:nvSpPr>
        <p:spPr bwMode="auto">
          <a:xfrm>
            <a:off x="3977352" y="8841635"/>
            <a:ext cx="3044109" cy="46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itchFamily="18" charset="0"/>
                <a:ea typeface="ＭＳ Ｐゴシック" pitchFamily="34" charset="-128"/>
              </a:defRPr>
            </a:lvl1pPr>
            <a:lvl2pPr marL="742950" indent="-285750">
              <a:spcBef>
                <a:spcPct val="30000"/>
              </a:spcBef>
              <a:defRPr sz="1200">
                <a:solidFill>
                  <a:schemeClr val="tx1"/>
                </a:solidFill>
                <a:latin typeface="Times" pitchFamily="18" charset="0"/>
                <a:ea typeface="ＭＳ Ｐゴシック" pitchFamily="34" charset="-128"/>
              </a:defRPr>
            </a:lvl2pPr>
            <a:lvl3pPr marL="1143000" indent="-228600">
              <a:spcBef>
                <a:spcPct val="30000"/>
              </a:spcBef>
              <a:defRPr sz="1200">
                <a:solidFill>
                  <a:schemeClr val="tx1"/>
                </a:solidFill>
                <a:latin typeface="Times" pitchFamily="18" charset="0"/>
                <a:ea typeface="ＭＳ Ｐゴシック" pitchFamily="34" charset="-128"/>
              </a:defRPr>
            </a:lvl3pPr>
            <a:lvl4pPr marL="1600200" indent="-228600">
              <a:spcBef>
                <a:spcPct val="30000"/>
              </a:spcBef>
              <a:defRPr sz="1200">
                <a:solidFill>
                  <a:schemeClr val="tx1"/>
                </a:solidFill>
                <a:latin typeface="Times" pitchFamily="18" charset="0"/>
                <a:ea typeface="ＭＳ Ｐゴシック" pitchFamily="34" charset="-128"/>
              </a:defRPr>
            </a:lvl4pPr>
            <a:lvl5pPr marL="2057400" indent="-228600">
              <a:spcBef>
                <a:spcPct val="30000"/>
              </a:spcBef>
              <a:defRPr sz="1200">
                <a:solidFill>
                  <a:schemeClr val="tx1"/>
                </a:solidFill>
                <a:latin typeface="Times"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9pPr>
          </a:lstStyle>
          <a:p>
            <a:pPr algn="ctr">
              <a:lnSpc>
                <a:spcPct val="85000"/>
              </a:lnSpc>
              <a:spcBef>
                <a:spcPct val="0"/>
              </a:spcBef>
            </a:pPr>
            <a:fld id="{65E9FDA3-C9F5-4D0C-BF3C-D09349E63022}" type="slidenum">
              <a:rPr lang="en-US" altLang="en-US" sz="1400">
                <a:latin typeface="Tahoma" pitchFamily="34" charset="0"/>
              </a:rPr>
              <a:pPr algn="ctr">
                <a:lnSpc>
                  <a:spcPct val="85000"/>
                </a:lnSpc>
                <a:spcBef>
                  <a:spcPct val="0"/>
                </a:spcBef>
              </a:pPr>
              <a:t>54</a:t>
            </a:fld>
            <a:endParaRPr lang="en-US" altLang="en-US" sz="1400">
              <a:latin typeface="Tahoma" pitchFamily="34"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a:xfrm>
            <a:off x="330200" y="534988"/>
            <a:ext cx="4221163" cy="2374900"/>
          </a:xfrm>
          <a:ln/>
        </p:spPr>
      </p:sp>
      <p:sp>
        <p:nvSpPr>
          <p:cNvPr id="1064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US" altLang="en-US" sz="300" b="1">
                <a:ea typeface="ＭＳ Ｐゴシック" pitchFamily="34" charset="-128"/>
              </a:rPr>
              <a:t>EENT-EYE, EAR, NOSE, THROAT, OR MOUTH INFECTION </a:t>
            </a:r>
            <a:endParaRPr lang="en-GB" altLang="en-US" sz="3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b="1">
                <a:ea typeface="ＭＳ Ｐゴシック" pitchFamily="34" charset="-128"/>
              </a:rPr>
              <a:t>EAR-Ear mastoid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Ear and mastoid infections must meet at least 1 of the following criteria: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Otitis externa must meet at least 1 of the following criteria: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pathogens cultured from purulent drainage from ear canal.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at least 1 of the following signs or symptoms with no other recognized cause: fever (&gt;38 C), pain, redness, or drainage from ear canal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organisms seen on Gram’s stain of purulent drainage.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Otitis media must meet at least 1 of the following criteria: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organisms cultured from fluid from middle ear obtained by tympanocentesis or at surgical operation.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at least 2 of the following signs or symptoms with no other recognized cause: fever (&gt;38 C), pain in the eardrum, inflammation, retraction or decreased mobility of eardrum, or fluid behind eardrum.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Otitis interna must meet at least 1 of the following criteria: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organisms cultured from fluid from inner ear obtained at surgical operation.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 physician diagnosis of inner ear infection.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Mastoiditis must meet at least 1 of the following criteria: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organisms cultured from purulent drainage from mastoid.</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at least 2 of the following signs or symptoms with no other recognized cause: fever (&gt;38 C), pain, tenderness, erythema, headache, or facial paralysis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at least 1 of the following: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 organisms seen on Gram’s stain of purulent material from mastoid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b. positive antigen test on blood.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b="1">
                <a:ea typeface="ＭＳ Ｐゴシック" pitchFamily="34" charset="-128"/>
              </a:rPr>
              <a:t>ORAL-Oral cavity (mouth, tongue, or gums)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Oral cavity infections must meet at least 1 of the following criteria: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organisms cultured from purulent material from tissues of oral cavity.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an abscess or other evidence of oral cavity infection seen on direct examination, during a surgical operation, or during a histopathologic examination.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at least 1 of the following signs or symptoms with no other recognized cause: abscess, ulceration, or raised white patches on inflamed mucosa, or plaques on oral mucosa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at least 1 of the following: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organisms seen on Gram’s stain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positive KOH (potassium hydroxide) stain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multinucleated giant cells seen on microscopic examination of mucosal scrapings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positive antigen test on oral secretions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diagnostic single antibody titer (IgM) or 4fold increase in paired sera (IgG) for pathogen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physician diagnosis of infection and treatment with topical or oral antifungal therapy.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Reporting instruction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Report health care–associated primary herpes simplex infections of the oral cavity as ORAL; recurrent herpes infections are not healthcare–associated.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b="1">
                <a:ea typeface="ＭＳ Ｐゴシック" pitchFamily="34" charset="-128"/>
              </a:rPr>
              <a:t>SINU-Sinusitis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Sinusitis must meet at least 1 of the following criteria: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organisms cultured from purulent material obtained from sinus cavity.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at least 1 of the following signs or symptoms with no other recognized cause: fever (&gt;38 C), pain or tenderness over the involved sinus, headache, purulent exudate, or nasal obstruction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at least 1 of the following: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positive transillumination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positive radiographic examination (including CT scan). </a:t>
            </a:r>
            <a:endParaRPr lang="en-GB" altLang="en-US" sz="400">
              <a:ea typeface="ＭＳ Ｐゴシック" pitchFamily="34" charset="-128"/>
            </a:endParaRPr>
          </a:p>
          <a:p>
            <a:pPr eaLnBrk="1" hangingPunct="1">
              <a:lnSpc>
                <a:spcPct val="80000"/>
              </a:lnSpc>
            </a:pPr>
            <a:r>
              <a:rPr lang="en-US" altLang="en-US" sz="300" b="1">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b="1">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b="1">
                <a:ea typeface="ＭＳ Ｐゴシック" pitchFamily="34" charset="-128"/>
              </a:rPr>
              <a:t>UR-Upper respiratory tract, pharyngitis, laryngitis, epiglottitis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Upper respiratory tract infections must meet at least 1 of the following criteria: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at least 2 of the following signs or symptoms with no other recognized cause: fever (&gt;38 C), erythema of pharynx, sore throat, cough, hoarseness, or purulent exudate in throat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at least 1 of the following: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organisms cultured from the specific site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organisms cultured from blood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positive antigen test on blood or respiratory secretions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diagnostic single antibody titer (IgM) or 4fold increase in paired sera (IgG) for pathogen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physician diagnosis of an upper respiratory infection.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an abscess seen on direct examination, during a surgical operation, or during a histopathologic examination. </a:t>
            </a:r>
            <a:endParaRPr lang="en-GB" altLang="en-US" sz="400">
              <a:ea typeface="ＭＳ Ｐゴシック" pitchFamily="34" charset="-128"/>
            </a:endParaRPr>
          </a:p>
          <a:p>
            <a:pPr eaLnBrk="1" hangingPunct="1">
              <a:lnSpc>
                <a:spcPct val="80000"/>
              </a:lnSpc>
            </a:pPr>
            <a:endParaRPr lang="en-US" altLang="en-US" sz="300">
              <a:ea typeface="ＭＳ Ｐゴシック" pitchFamily="34" charset="-128"/>
            </a:endParaRPr>
          </a:p>
        </p:txBody>
      </p:sp>
      <p:sp>
        <p:nvSpPr>
          <p:cNvPr id="106500" name="Slide Number Placeholder 3"/>
          <p:cNvSpPr txBox="1">
            <a:spLocks noGrp="1"/>
          </p:cNvSpPr>
          <p:nvPr/>
        </p:nvSpPr>
        <p:spPr bwMode="auto">
          <a:xfrm>
            <a:off x="3977352" y="8841635"/>
            <a:ext cx="3044109" cy="46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itchFamily="18" charset="0"/>
                <a:ea typeface="ＭＳ Ｐゴシック" pitchFamily="34" charset="-128"/>
              </a:defRPr>
            </a:lvl1pPr>
            <a:lvl2pPr marL="742950" indent="-285750">
              <a:spcBef>
                <a:spcPct val="30000"/>
              </a:spcBef>
              <a:defRPr sz="1200">
                <a:solidFill>
                  <a:schemeClr val="tx1"/>
                </a:solidFill>
                <a:latin typeface="Times" pitchFamily="18" charset="0"/>
                <a:ea typeface="ＭＳ Ｐゴシック" pitchFamily="34" charset="-128"/>
              </a:defRPr>
            </a:lvl2pPr>
            <a:lvl3pPr marL="1143000" indent="-228600">
              <a:spcBef>
                <a:spcPct val="30000"/>
              </a:spcBef>
              <a:defRPr sz="1200">
                <a:solidFill>
                  <a:schemeClr val="tx1"/>
                </a:solidFill>
                <a:latin typeface="Times" pitchFamily="18" charset="0"/>
                <a:ea typeface="ＭＳ Ｐゴシック" pitchFamily="34" charset="-128"/>
              </a:defRPr>
            </a:lvl3pPr>
            <a:lvl4pPr marL="1600200" indent="-228600">
              <a:spcBef>
                <a:spcPct val="30000"/>
              </a:spcBef>
              <a:defRPr sz="1200">
                <a:solidFill>
                  <a:schemeClr val="tx1"/>
                </a:solidFill>
                <a:latin typeface="Times" pitchFamily="18" charset="0"/>
                <a:ea typeface="ＭＳ Ｐゴシック" pitchFamily="34" charset="-128"/>
              </a:defRPr>
            </a:lvl4pPr>
            <a:lvl5pPr marL="2057400" indent="-228600">
              <a:spcBef>
                <a:spcPct val="30000"/>
              </a:spcBef>
              <a:defRPr sz="1200">
                <a:solidFill>
                  <a:schemeClr val="tx1"/>
                </a:solidFill>
                <a:latin typeface="Times"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9pPr>
          </a:lstStyle>
          <a:p>
            <a:pPr algn="ctr">
              <a:lnSpc>
                <a:spcPct val="85000"/>
              </a:lnSpc>
              <a:spcBef>
                <a:spcPct val="0"/>
              </a:spcBef>
            </a:pPr>
            <a:fld id="{45B43003-6F08-4F0C-80FF-E64F2F68119D}" type="slidenum">
              <a:rPr lang="en-US" altLang="en-US" sz="1400">
                <a:latin typeface="Tahoma" pitchFamily="34" charset="0"/>
              </a:rPr>
              <a:pPr algn="ctr">
                <a:lnSpc>
                  <a:spcPct val="85000"/>
                </a:lnSpc>
                <a:spcBef>
                  <a:spcPct val="0"/>
                </a:spcBef>
              </a:pPr>
              <a:t>55</a:t>
            </a:fld>
            <a:endParaRPr lang="en-US" altLang="en-US" sz="1400">
              <a:latin typeface="Tahoma" pitchFamily="34" charset="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a:xfrm>
            <a:off x="330200" y="534988"/>
            <a:ext cx="4221163" cy="2374900"/>
          </a:xfrm>
          <a:ln/>
        </p:spPr>
      </p:sp>
      <p:sp>
        <p:nvSpPr>
          <p:cNvPr id="1085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br>
              <a:rPr lang="en-US" altLang="en-US" sz="300" b="1">
                <a:ea typeface="ＭＳ Ｐゴシック" pitchFamily="34" charset="-128"/>
              </a:rPr>
            </a:br>
            <a:r>
              <a:rPr lang="en-US" altLang="en-US" sz="300" b="1">
                <a:ea typeface="ＭＳ Ｐゴシック" pitchFamily="34" charset="-128"/>
              </a:rPr>
              <a:t>HEP-Hepatitis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Hepatitis must meet the following criterion: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at least 2 of the following signs or symptoms with no other recognized cause: fever (&gt;38 C), anorexia, nausea, vomiting, abdominal pain, jaundice, or history of transfusion within the previous 3 months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at least 1 of the following: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positive antigen or antibody test for hepatitis A, hepatitis B, hepatitis C, or delta hepatitis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abnormal liver function tests (eg, elevated ALT/ AST, bilirubin)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cytomegalovirus (CMV) detected in urine or oropharyngeal secretions.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Reporting instructions </a:t>
            </a:r>
            <a:endParaRPr lang="en-GB" altLang="en-US" sz="400">
              <a:ea typeface="ＭＳ Ｐゴシック" pitchFamily="34" charset="-128"/>
            </a:endParaRPr>
          </a:p>
          <a:p>
            <a:pPr marL="37931725" lvl="1" indent="-37474525" eaLnBrk="1" hangingPunct="1">
              <a:lnSpc>
                <a:spcPct val="80000"/>
              </a:lnSpc>
            </a:pPr>
            <a:r>
              <a:rPr lang="en-US" altLang="en-US" sz="300">
                <a:ea typeface="ＭＳ Ｐゴシック" pitchFamily="34" charset="-128"/>
              </a:rPr>
              <a:t>Do not report hepatitis or jaundice of noninfectious origin (alpha-1 antitrypsin deficiency, etc). </a:t>
            </a:r>
            <a:endParaRPr lang="en-GB" altLang="en-US" sz="400">
              <a:ea typeface="ＭＳ Ｐゴシック" pitchFamily="34" charset="-128"/>
            </a:endParaRPr>
          </a:p>
          <a:p>
            <a:pPr marL="37931725" lvl="1" indent="-37474525" eaLnBrk="1" hangingPunct="1">
              <a:lnSpc>
                <a:spcPct val="80000"/>
              </a:lnSpc>
            </a:pPr>
            <a:r>
              <a:rPr lang="en-US" altLang="en-US" sz="300">
                <a:ea typeface="ＭＳ Ｐゴシック" pitchFamily="34" charset="-128"/>
              </a:rPr>
              <a:t>Do not report hepatitis or jaundice that results from exposure to hepatotoxins (alcoholic or acetaminophen-induced hepatitis, etc). </a:t>
            </a:r>
            <a:endParaRPr lang="en-GB" altLang="en-US" sz="400">
              <a:ea typeface="ＭＳ Ｐゴシック" pitchFamily="34" charset="-128"/>
            </a:endParaRPr>
          </a:p>
          <a:p>
            <a:pPr marL="37931725" lvl="1" indent="-37474525" eaLnBrk="1" hangingPunct="1">
              <a:lnSpc>
                <a:spcPct val="80000"/>
              </a:lnSpc>
            </a:pPr>
            <a:r>
              <a:rPr lang="en-US" altLang="en-US" sz="300">
                <a:ea typeface="ＭＳ Ｐゴシック" pitchFamily="34" charset="-128"/>
              </a:rPr>
              <a:t>Do not report hepatitis or jaundice that results from biliary obstruction (cholecystitis).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b="1">
                <a:ea typeface="ＭＳ Ｐゴシック" pitchFamily="34" charset="-128"/>
              </a:rPr>
              <a:t>IAB-Intraabdominal, not specified elsewhere including gallbladder, bile ducts, liver (excluding viral hepatitis), spleen, pancreas, peritoneum, subphrenic or subdiaphragmatic space, or other intraabdominal tissue or area not specified elsewhere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Intraabdominal infections must meet at least 1 of the following criteria: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organisms cultured from purulent material from intraabdominal space obtained during a surgical operation or needle aspiration.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abscess or other evidence of intraabdominal infection seen during a surgical operation or histopathologic examination.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Patient has at least 2 of the following signs or symptoms with no other recognized cause: fever (&gt;38 C), nausea, vomiting, abdominal pain, or jaundice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and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at least 1 of the following: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organisms cultured from drainage from surgically placed drain (eg, closed suction drainage system, open drain, T-tube drain)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organisms seen on Gram’s stain of drainage or tissue obtained during surgical operation or needle aspiration</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organisms cultured from blood and radiographic evidence of infection (eg, abnormal findings on ultrasound, CT scan, MRI, or radiolabel scans [gallium, technetium, etc] or on abdominal x-ray).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Reporting instruction </a:t>
            </a:r>
            <a:endParaRPr lang="en-GB" altLang="en-US" sz="400">
              <a:ea typeface="ＭＳ Ｐゴシック" pitchFamily="34" charset="-128"/>
            </a:endParaRPr>
          </a:p>
          <a:p>
            <a:pPr eaLnBrk="1" hangingPunct="1">
              <a:lnSpc>
                <a:spcPct val="80000"/>
              </a:lnSpc>
            </a:pPr>
            <a:r>
              <a:rPr lang="en-US" altLang="en-US" sz="300">
                <a:ea typeface="ＭＳ Ｐゴシック" pitchFamily="34" charset="-128"/>
              </a:rPr>
              <a:t>Do not report pancreatitis (an inflammatory syndrome characterized by abdominal pain, nausea, and vomiting associated with high serum levels of pancreatic enzymes) unless it is determined to be infectious in origin. </a:t>
            </a:r>
            <a:endParaRPr lang="en-GB" altLang="en-US" sz="40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spect="1" noChangeArrowheads="1" noTextEdit="1"/>
          </p:cNvSpPr>
          <p:nvPr>
            <p:ph type="sldImg"/>
          </p:nvPr>
        </p:nvSpPr>
        <p:spPr>
          <a:xfrm>
            <a:off x="330200" y="534988"/>
            <a:ext cx="4221163" cy="2374900"/>
          </a:xfrm>
          <a:ln/>
        </p:spPr>
      </p:sp>
      <p:sp>
        <p:nvSpPr>
          <p:cNvPr id="122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itchFamily="34" charset="-128"/>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a:xfrm>
            <a:off x="330200" y="534988"/>
            <a:ext cx="4221163" cy="2374900"/>
          </a:xfrm>
          <a:ln/>
        </p:spPr>
      </p:sp>
      <p:sp>
        <p:nvSpPr>
          <p:cNvPr id="1105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US" altLang="en-US" sz="500" b="1">
                <a:ea typeface="ＭＳ Ｐゴシック" pitchFamily="34" charset="-128"/>
              </a:rPr>
              <a:t>EMET-Endometritis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Endometritis must meet at least 1 of the following criteria: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Patient has organisms cultured from fluid or tissue from endometrium obtained during surgical operation, by needle aspiration, or by brush biopsy.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Patient has at least 2 of the following signs or symptoms with no other recognized cause: fever (&gt;38 C), abdominal pain, uterine tenderness, or purulent drainage from uterus.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Reporting instruction </a:t>
            </a:r>
            <a:endParaRPr lang="en-GB" altLang="en-US" sz="600">
              <a:ea typeface="ＭＳ Ｐゴシック" pitchFamily="34" charset="-128"/>
            </a:endParaRPr>
          </a:p>
          <a:p>
            <a:pPr marL="37931725" lvl="1" indent="-37474525" eaLnBrk="1" hangingPunct="1">
              <a:lnSpc>
                <a:spcPct val="80000"/>
              </a:lnSpc>
            </a:pPr>
            <a:r>
              <a:rPr lang="en-US" altLang="en-US" sz="500">
                <a:ea typeface="ＭＳ Ｐゴシック" pitchFamily="34" charset="-128"/>
              </a:rPr>
              <a:t>Report postpartum endometritis as a health care–associated infection unless the amniotic fluid is infected at the time of admission or the patient was admitted 48 hours after rupture of the membrane.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 </a:t>
            </a:r>
            <a:endParaRPr lang="en-GB" altLang="en-US" sz="600">
              <a:ea typeface="ＭＳ Ｐゴシック" pitchFamily="34" charset="-128"/>
            </a:endParaRPr>
          </a:p>
          <a:p>
            <a:pPr eaLnBrk="1" hangingPunct="1">
              <a:lnSpc>
                <a:spcPct val="80000"/>
              </a:lnSpc>
            </a:pPr>
            <a:r>
              <a:rPr lang="en-US" altLang="en-US" sz="500" b="1">
                <a:ea typeface="ＭＳ Ｐゴシック" pitchFamily="34" charset="-128"/>
              </a:rPr>
              <a:t>EPIS-Episiotomy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Episiotomy infections must meet at least 1 of the following criteria: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Postvaginal delivery patient has purulent drainage from the episiotomy.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Postvaginal delivery patient has an episiotomy abscess.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 </a:t>
            </a:r>
            <a:endParaRPr lang="en-GB" altLang="en-US" sz="600">
              <a:ea typeface="ＭＳ Ｐゴシック" pitchFamily="34" charset="-128"/>
            </a:endParaRPr>
          </a:p>
          <a:p>
            <a:pPr eaLnBrk="1" hangingPunct="1">
              <a:lnSpc>
                <a:spcPct val="80000"/>
              </a:lnSpc>
            </a:pPr>
            <a:r>
              <a:rPr lang="en-US" altLang="en-US" sz="500" b="1">
                <a:ea typeface="ＭＳ Ｐゴシック" pitchFamily="34" charset="-128"/>
              </a:rPr>
              <a:t>VCUF-Vaginal cuff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Vaginal cuff infections must meet at least 1 of the following criteria: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Posthysterectomy patient has purulent drainage from the vaginal cuff.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Posthysterectomy patient has an abscess at the vaginal cuff.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Posthysterectomy patient has pathogens cultured from fluid or tissue obtained from the vaginal cuff.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Reporting instruction </a:t>
            </a:r>
            <a:endParaRPr lang="en-GB" altLang="en-US" sz="600">
              <a:ea typeface="ＭＳ Ｐゴシック" pitchFamily="34" charset="-128"/>
            </a:endParaRPr>
          </a:p>
          <a:p>
            <a:pPr marL="37931725" lvl="1" indent="-37474525" eaLnBrk="1" hangingPunct="1">
              <a:lnSpc>
                <a:spcPct val="80000"/>
              </a:lnSpc>
            </a:pPr>
            <a:r>
              <a:rPr lang="en-US" altLang="en-US" sz="500">
                <a:ea typeface="ＭＳ Ｐゴシック" pitchFamily="34" charset="-128"/>
              </a:rPr>
              <a:t>Report vaginal cuff infections as SSI-VCUF.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 </a:t>
            </a:r>
            <a:endParaRPr lang="en-GB" altLang="en-US" sz="600">
              <a:ea typeface="ＭＳ Ｐゴシック" pitchFamily="34" charset="-128"/>
            </a:endParaRPr>
          </a:p>
          <a:p>
            <a:pPr eaLnBrk="1" hangingPunct="1">
              <a:lnSpc>
                <a:spcPct val="80000"/>
              </a:lnSpc>
            </a:pPr>
            <a:r>
              <a:rPr lang="en-US" altLang="en-US" sz="500" b="1">
                <a:ea typeface="ＭＳ Ｐゴシック" pitchFamily="34" charset="-128"/>
              </a:rPr>
              <a:t>OREP-Other infections of the male or female reproductive tract (epididymis, testes, prostate, vagina, ovaries, uterus, or other deep pelvic tissues, excluding endometritis or vaginal cuff infections)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Other infections of the male or female reproductive tract must meet at least 1 of the following criteria: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Patient has organisms cultured from tissue or fluid from affected site.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Patient has an abscess or other evidence of infection of affected site seen during a surgical operation or histopathologic examination.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Patient has 2 of the following signs or symptoms with no other recognized cause: fever (&gt;38 C), nausea, vomiting, pain, tenderness, or dysuria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and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at least 1 of the following: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organisms cultured from blood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physician diagnosis.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 </a:t>
            </a:r>
            <a:endParaRPr lang="en-GB" altLang="en-US" sz="600">
              <a:ea typeface="ＭＳ Ｐゴシック" pitchFamily="34" charset="-128"/>
            </a:endParaRPr>
          </a:p>
          <a:p>
            <a:pPr eaLnBrk="1" hangingPunct="1">
              <a:lnSpc>
                <a:spcPct val="80000"/>
              </a:lnSpc>
            </a:pPr>
            <a:r>
              <a:rPr lang="en-US" altLang="en-US" sz="500">
                <a:ea typeface="ＭＳ Ｐゴシック" pitchFamily="34" charset="-128"/>
              </a:rPr>
              <a:t>Reporting instructions </a:t>
            </a:r>
            <a:endParaRPr lang="en-GB" altLang="en-US" sz="600">
              <a:ea typeface="ＭＳ Ｐゴシック" pitchFamily="34" charset="-128"/>
            </a:endParaRPr>
          </a:p>
          <a:p>
            <a:pPr marL="37931725" lvl="1" indent="-37474525" eaLnBrk="1" hangingPunct="1">
              <a:lnSpc>
                <a:spcPct val="80000"/>
              </a:lnSpc>
            </a:pPr>
            <a:r>
              <a:rPr lang="en-US" altLang="en-US" sz="500">
                <a:ea typeface="ＭＳ Ｐゴシック" pitchFamily="34" charset="-128"/>
              </a:rPr>
              <a:t>Report endometritis as EMET. </a:t>
            </a:r>
            <a:endParaRPr lang="en-GB" altLang="en-US" sz="600">
              <a:ea typeface="ＭＳ Ｐゴシック" pitchFamily="34" charset="-128"/>
            </a:endParaRPr>
          </a:p>
          <a:p>
            <a:pPr marL="37931725" lvl="1" indent="-37474525" eaLnBrk="1" hangingPunct="1">
              <a:lnSpc>
                <a:spcPct val="80000"/>
              </a:lnSpc>
            </a:pPr>
            <a:r>
              <a:rPr lang="en-US" altLang="en-US" sz="500">
                <a:ea typeface="ＭＳ Ｐゴシック" pitchFamily="34" charset="-128"/>
              </a:rPr>
              <a:t>Report vaginal cuff infections as VCUF. </a:t>
            </a:r>
            <a:endParaRPr lang="en-GB" altLang="en-US" sz="600">
              <a:ea typeface="ＭＳ Ｐゴシック" pitchFamily="34" charset="-128"/>
            </a:endParaRPr>
          </a:p>
          <a:p>
            <a:pPr eaLnBrk="1" hangingPunct="1">
              <a:lnSpc>
                <a:spcPct val="80000"/>
              </a:lnSpc>
            </a:pPr>
            <a:br>
              <a:rPr lang="en-US" altLang="en-US" sz="500">
                <a:ea typeface="ＭＳ Ｐゴシック" pitchFamily="34" charset="-128"/>
              </a:rPr>
            </a:br>
            <a:endParaRPr lang="en-US" altLang="en-US" sz="500">
              <a:ea typeface="ＭＳ Ｐゴシック" pitchFamily="34" charset="-128"/>
            </a:endParaRPr>
          </a:p>
        </p:txBody>
      </p:sp>
      <p:sp>
        <p:nvSpPr>
          <p:cNvPr id="110596" name="Slide Number Placeholder 3"/>
          <p:cNvSpPr txBox="1">
            <a:spLocks noGrp="1"/>
          </p:cNvSpPr>
          <p:nvPr/>
        </p:nvSpPr>
        <p:spPr bwMode="auto">
          <a:xfrm>
            <a:off x="3977352" y="8841635"/>
            <a:ext cx="3044109" cy="46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itchFamily="18" charset="0"/>
                <a:ea typeface="ＭＳ Ｐゴシック" pitchFamily="34" charset="-128"/>
              </a:defRPr>
            </a:lvl1pPr>
            <a:lvl2pPr marL="742950" indent="-285750">
              <a:spcBef>
                <a:spcPct val="30000"/>
              </a:spcBef>
              <a:defRPr sz="1200">
                <a:solidFill>
                  <a:schemeClr val="tx1"/>
                </a:solidFill>
                <a:latin typeface="Times" pitchFamily="18" charset="0"/>
                <a:ea typeface="ＭＳ Ｐゴシック" pitchFamily="34" charset="-128"/>
              </a:defRPr>
            </a:lvl2pPr>
            <a:lvl3pPr marL="1143000" indent="-228600">
              <a:spcBef>
                <a:spcPct val="30000"/>
              </a:spcBef>
              <a:defRPr sz="1200">
                <a:solidFill>
                  <a:schemeClr val="tx1"/>
                </a:solidFill>
                <a:latin typeface="Times" pitchFamily="18" charset="0"/>
                <a:ea typeface="ＭＳ Ｐゴシック" pitchFamily="34" charset="-128"/>
              </a:defRPr>
            </a:lvl3pPr>
            <a:lvl4pPr marL="1600200" indent="-228600">
              <a:spcBef>
                <a:spcPct val="30000"/>
              </a:spcBef>
              <a:defRPr sz="1200">
                <a:solidFill>
                  <a:schemeClr val="tx1"/>
                </a:solidFill>
                <a:latin typeface="Times" pitchFamily="18" charset="0"/>
                <a:ea typeface="ＭＳ Ｐゴシック" pitchFamily="34" charset="-128"/>
              </a:defRPr>
            </a:lvl4pPr>
            <a:lvl5pPr marL="2057400" indent="-228600">
              <a:spcBef>
                <a:spcPct val="30000"/>
              </a:spcBef>
              <a:defRPr sz="1200">
                <a:solidFill>
                  <a:schemeClr val="tx1"/>
                </a:solidFill>
                <a:latin typeface="Times"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9pPr>
          </a:lstStyle>
          <a:p>
            <a:pPr algn="ctr">
              <a:lnSpc>
                <a:spcPct val="85000"/>
              </a:lnSpc>
              <a:spcBef>
                <a:spcPct val="0"/>
              </a:spcBef>
            </a:pPr>
            <a:fld id="{E0B59720-B1FF-4A2D-8A5B-BFCC8DA64E54}" type="slidenum">
              <a:rPr lang="en-US" altLang="en-US" sz="1400">
                <a:latin typeface="Tahoma" pitchFamily="34" charset="0"/>
              </a:rPr>
              <a:pPr algn="ctr">
                <a:lnSpc>
                  <a:spcPct val="85000"/>
                </a:lnSpc>
                <a:spcBef>
                  <a:spcPct val="0"/>
                </a:spcBef>
              </a:pPr>
              <a:t>57</a:t>
            </a:fld>
            <a:endParaRPr lang="en-US" altLang="en-US" sz="1400">
              <a:latin typeface="Tahoma" pitchFamily="34" charset="0"/>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a:xfrm>
            <a:off x="330200" y="534988"/>
            <a:ext cx="4221163" cy="2374900"/>
          </a:xfrm>
          <a:ln/>
        </p:spPr>
      </p:sp>
      <p:sp>
        <p:nvSpPr>
          <p:cNvPr id="1126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US" altLang="en-US" sz="300">
              <a:ea typeface="ＭＳ Ｐゴシック" pitchFamily="34" charset="-128"/>
            </a:endParaRPr>
          </a:p>
        </p:txBody>
      </p:sp>
      <p:sp>
        <p:nvSpPr>
          <p:cNvPr id="112644" name="Slide Number Placeholder 3"/>
          <p:cNvSpPr txBox="1">
            <a:spLocks noGrp="1"/>
          </p:cNvSpPr>
          <p:nvPr/>
        </p:nvSpPr>
        <p:spPr bwMode="auto">
          <a:xfrm>
            <a:off x="3977352" y="8841635"/>
            <a:ext cx="3044109" cy="46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itchFamily="18" charset="0"/>
                <a:ea typeface="ＭＳ Ｐゴシック" pitchFamily="34" charset="-128"/>
              </a:defRPr>
            </a:lvl1pPr>
            <a:lvl2pPr marL="742950" indent="-285750">
              <a:spcBef>
                <a:spcPct val="30000"/>
              </a:spcBef>
              <a:defRPr sz="1200">
                <a:solidFill>
                  <a:schemeClr val="tx1"/>
                </a:solidFill>
                <a:latin typeface="Times" pitchFamily="18" charset="0"/>
                <a:ea typeface="ＭＳ Ｐゴシック" pitchFamily="34" charset="-128"/>
              </a:defRPr>
            </a:lvl2pPr>
            <a:lvl3pPr marL="1143000" indent="-228600">
              <a:spcBef>
                <a:spcPct val="30000"/>
              </a:spcBef>
              <a:defRPr sz="1200">
                <a:solidFill>
                  <a:schemeClr val="tx1"/>
                </a:solidFill>
                <a:latin typeface="Times" pitchFamily="18" charset="0"/>
                <a:ea typeface="ＭＳ Ｐゴシック" pitchFamily="34" charset="-128"/>
              </a:defRPr>
            </a:lvl3pPr>
            <a:lvl4pPr marL="1600200" indent="-228600">
              <a:spcBef>
                <a:spcPct val="30000"/>
              </a:spcBef>
              <a:defRPr sz="1200">
                <a:solidFill>
                  <a:schemeClr val="tx1"/>
                </a:solidFill>
                <a:latin typeface="Times" pitchFamily="18" charset="0"/>
                <a:ea typeface="ＭＳ Ｐゴシック" pitchFamily="34" charset="-128"/>
              </a:defRPr>
            </a:lvl4pPr>
            <a:lvl5pPr marL="2057400" indent="-228600">
              <a:spcBef>
                <a:spcPct val="30000"/>
              </a:spcBef>
              <a:defRPr sz="1200">
                <a:solidFill>
                  <a:schemeClr val="tx1"/>
                </a:solidFill>
                <a:latin typeface="Times"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9pPr>
          </a:lstStyle>
          <a:p>
            <a:pPr algn="ctr">
              <a:lnSpc>
                <a:spcPct val="85000"/>
              </a:lnSpc>
              <a:spcBef>
                <a:spcPct val="0"/>
              </a:spcBef>
            </a:pPr>
            <a:fld id="{8451B165-F302-4FE6-A521-193BD8F5BCA2}" type="slidenum">
              <a:rPr lang="en-US" altLang="en-US" sz="1400">
                <a:latin typeface="Tahoma" pitchFamily="34" charset="0"/>
              </a:rPr>
              <a:pPr algn="ctr">
                <a:lnSpc>
                  <a:spcPct val="85000"/>
                </a:lnSpc>
                <a:spcBef>
                  <a:spcPct val="0"/>
                </a:spcBef>
              </a:pPr>
              <a:t>58</a:t>
            </a:fld>
            <a:endParaRPr lang="en-US" altLang="en-US" sz="1400">
              <a:latin typeface="Tahoma" pitchFamily="34" charset="0"/>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a:xfrm>
            <a:off x="330200" y="534988"/>
            <a:ext cx="4221163" cy="2374900"/>
          </a:xfrm>
          <a:ln/>
        </p:spPr>
      </p:sp>
      <p:sp>
        <p:nvSpPr>
          <p:cNvPr id="1146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US" altLang="en-US" sz="300">
              <a:ea typeface="ＭＳ Ｐゴシック" pitchFamily="34" charset="-128"/>
            </a:endParaRPr>
          </a:p>
        </p:txBody>
      </p:sp>
      <p:sp>
        <p:nvSpPr>
          <p:cNvPr id="114692" name="Slide Number Placeholder 3"/>
          <p:cNvSpPr txBox="1">
            <a:spLocks noGrp="1"/>
          </p:cNvSpPr>
          <p:nvPr/>
        </p:nvSpPr>
        <p:spPr bwMode="auto">
          <a:xfrm>
            <a:off x="3977352" y="8841635"/>
            <a:ext cx="3044109" cy="46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itchFamily="18" charset="0"/>
                <a:ea typeface="ＭＳ Ｐゴシック" pitchFamily="34" charset="-128"/>
              </a:defRPr>
            </a:lvl1pPr>
            <a:lvl2pPr marL="742950" indent="-285750">
              <a:spcBef>
                <a:spcPct val="30000"/>
              </a:spcBef>
              <a:defRPr sz="1200">
                <a:solidFill>
                  <a:schemeClr val="tx1"/>
                </a:solidFill>
                <a:latin typeface="Times" pitchFamily="18" charset="0"/>
                <a:ea typeface="ＭＳ Ｐゴシック" pitchFamily="34" charset="-128"/>
              </a:defRPr>
            </a:lvl2pPr>
            <a:lvl3pPr marL="1143000" indent="-228600">
              <a:spcBef>
                <a:spcPct val="30000"/>
              </a:spcBef>
              <a:defRPr sz="1200">
                <a:solidFill>
                  <a:schemeClr val="tx1"/>
                </a:solidFill>
                <a:latin typeface="Times" pitchFamily="18" charset="0"/>
                <a:ea typeface="ＭＳ Ｐゴシック" pitchFamily="34" charset="-128"/>
              </a:defRPr>
            </a:lvl3pPr>
            <a:lvl4pPr marL="1600200" indent="-228600">
              <a:spcBef>
                <a:spcPct val="30000"/>
              </a:spcBef>
              <a:defRPr sz="1200">
                <a:solidFill>
                  <a:schemeClr val="tx1"/>
                </a:solidFill>
                <a:latin typeface="Times" pitchFamily="18" charset="0"/>
                <a:ea typeface="ＭＳ Ｐゴシック" pitchFamily="34" charset="-128"/>
              </a:defRPr>
            </a:lvl4pPr>
            <a:lvl5pPr marL="2057400" indent="-228600">
              <a:spcBef>
                <a:spcPct val="30000"/>
              </a:spcBef>
              <a:defRPr sz="1200">
                <a:solidFill>
                  <a:schemeClr val="tx1"/>
                </a:solidFill>
                <a:latin typeface="Times"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9pPr>
          </a:lstStyle>
          <a:p>
            <a:pPr algn="ctr">
              <a:lnSpc>
                <a:spcPct val="85000"/>
              </a:lnSpc>
              <a:spcBef>
                <a:spcPct val="0"/>
              </a:spcBef>
            </a:pPr>
            <a:fld id="{02DC139C-7CA5-4D88-BC57-14613A711191}" type="slidenum">
              <a:rPr lang="en-US" altLang="en-US" sz="1400">
                <a:latin typeface="Tahoma" pitchFamily="34" charset="0"/>
              </a:rPr>
              <a:pPr algn="ctr">
                <a:lnSpc>
                  <a:spcPct val="85000"/>
                </a:lnSpc>
                <a:spcBef>
                  <a:spcPct val="0"/>
                </a:spcBef>
              </a:pPr>
              <a:t>59</a:t>
            </a:fld>
            <a:endParaRPr lang="en-US" altLang="en-US" sz="1400">
              <a:latin typeface="Tahoma" pitchFamily="34" charset="0"/>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a:xfrm>
            <a:off x="330200" y="534988"/>
            <a:ext cx="4221163" cy="2374900"/>
          </a:xfrm>
          <a:ln/>
        </p:spPr>
      </p:sp>
      <p:sp>
        <p:nvSpPr>
          <p:cNvPr id="1167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US" altLang="en-US" sz="300">
              <a:ea typeface="ＭＳ Ｐゴシック" pitchFamily="34" charset="-128"/>
            </a:endParaRPr>
          </a:p>
        </p:txBody>
      </p:sp>
      <p:sp>
        <p:nvSpPr>
          <p:cNvPr id="116740" name="Slide Number Placeholder 3"/>
          <p:cNvSpPr txBox="1">
            <a:spLocks noGrp="1"/>
          </p:cNvSpPr>
          <p:nvPr/>
        </p:nvSpPr>
        <p:spPr bwMode="auto">
          <a:xfrm>
            <a:off x="3977352" y="8841635"/>
            <a:ext cx="3044109" cy="46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itchFamily="18" charset="0"/>
                <a:ea typeface="ＭＳ Ｐゴシック" pitchFamily="34" charset="-128"/>
              </a:defRPr>
            </a:lvl1pPr>
            <a:lvl2pPr marL="742950" indent="-285750">
              <a:spcBef>
                <a:spcPct val="30000"/>
              </a:spcBef>
              <a:defRPr sz="1200">
                <a:solidFill>
                  <a:schemeClr val="tx1"/>
                </a:solidFill>
                <a:latin typeface="Times" pitchFamily="18" charset="0"/>
                <a:ea typeface="ＭＳ Ｐゴシック" pitchFamily="34" charset="-128"/>
              </a:defRPr>
            </a:lvl2pPr>
            <a:lvl3pPr marL="1143000" indent="-228600">
              <a:spcBef>
                <a:spcPct val="30000"/>
              </a:spcBef>
              <a:defRPr sz="1200">
                <a:solidFill>
                  <a:schemeClr val="tx1"/>
                </a:solidFill>
                <a:latin typeface="Times" pitchFamily="18" charset="0"/>
                <a:ea typeface="ＭＳ Ｐゴシック" pitchFamily="34" charset="-128"/>
              </a:defRPr>
            </a:lvl3pPr>
            <a:lvl4pPr marL="1600200" indent="-228600">
              <a:spcBef>
                <a:spcPct val="30000"/>
              </a:spcBef>
              <a:defRPr sz="1200">
                <a:solidFill>
                  <a:schemeClr val="tx1"/>
                </a:solidFill>
                <a:latin typeface="Times" pitchFamily="18" charset="0"/>
                <a:ea typeface="ＭＳ Ｐゴシック" pitchFamily="34" charset="-128"/>
              </a:defRPr>
            </a:lvl4pPr>
            <a:lvl5pPr marL="2057400" indent="-228600">
              <a:spcBef>
                <a:spcPct val="30000"/>
              </a:spcBef>
              <a:defRPr sz="1200">
                <a:solidFill>
                  <a:schemeClr val="tx1"/>
                </a:solidFill>
                <a:latin typeface="Times"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9pPr>
          </a:lstStyle>
          <a:p>
            <a:pPr algn="ctr">
              <a:lnSpc>
                <a:spcPct val="85000"/>
              </a:lnSpc>
              <a:spcBef>
                <a:spcPct val="0"/>
              </a:spcBef>
            </a:pPr>
            <a:fld id="{04A0D0A4-B39C-4A51-AC5A-D581F6ABFA9C}" type="slidenum">
              <a:rPr lang="en-US" altLang="en-US" sz="1400">
                <a:latin typeface="Tahoma" pitchFamily="34" charset="0"/>
              </a:rPr>
              <a:pPr algn="ctr">
                <a:lnSpc>
                  <a:spcPct val="85000"/>
                </a:lnSpc>
                <a:spcBef>
                  <a:spcPct val="0"/>
                </a:spcBef>
              </a:pPr>
              <a:t>60</a:t>
            </a:fld>
            <a:endParaRPr lang="en-US" altLang="en-US" sz="1400">
              <a:latin typeface="Tahoma" pitchFamily="34" charset="0"/>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p:cNvSpPr>
            <a:spLocks noGrp="1" noRot="1" noChangeAspect="1" noTextEdit="1"/>
          </p:cNvSpPr>
          <p:nvPr>
            <p:ph type="sldImg"/>
          </p:nvPr>
        </p:nvSpPr>
        <p:spPr>
          <a:xfrm>
            <a:off x="330200" y="534988"/>
            <a:ext cx="4221163" cy="2374900"/>
          </a:xfrm>
          <a:ln/>
        </p:spPr>
      </p:sp>
      <p:sp>
        <p:nvSpPr>
          <p:cNvPr id="1187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US" altLang="en-US" sz="500">
              <a:ea typeface="ＭＳ Ｐゴシック" pitchFamily="34" charset="-128"/>
            </a:endParaRPr>
          </a:p>
        </p:txBody>
      </p:sp>
      <p:sp>
        <p:nvSpPr>
          <p:cNvPr id="118788" name="Slide Number Placeholder 3"/>
          <p:cNvSpPr txBox="1">
            <a:spLocks noGrp="1"/>
          </p:cNvSpPr>
          <p:nvPr/>
        </p:nvSpPr>
        <p:spPr bwMode="auto">
          <a:xfrm>
            <a:off x="3977352" y="8841635"/>
            <a:ext cx="3044109" cy="46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itchFamily="18" charset="0"/>
                <a:ea typeface="ＭＳ Ｐゴシック" pitchFamily="34" charset="-128"/>
              </a:defRPr>
            </a:lvl1pPr>
            <a:lvl2pPr marL="742950" indent="-285750">
              <a:spcBef>
                <a:spcPct val="30000"/>
              </a:spcBef>
              <a:defRPr sz="1200">
                <a:solidFill>
                  <a:schemeClr val="tx1"/>
                </a:solidFill>
                <a:latin typeface="Times" pitchFamily="18" charset="0"/>
                <a:ea typeface="ＭＳ Ｐゴシック" pitchFamily="34" charset="-128"/>
              </a:defRPr>
            </a:lvl2pPr>
            <a:lvl3pPr marL="1143000" indent="-228600">
              <a:spcBef>
                <a:spcPct val="30000"/>
              </a:spcBef>
              <a:defRPr sz="1200">
                <a:solidFill>
                  <a:schemeClr val="tx1"/>
                </a:solidFill>
                <a:latin typeface="Times" pitchFamily="18" charset="0"/>
                <a:ea typeface="ＭＳ Ｐゴシック" pitchFamily="34" charset="-128"/>
              </a:defRPr>
            </a:lvl3pPr>
            <a:lvl4pPr marL="1600200" indent="-228600">
              <a:spcBef>
                <a:spcPct val="30000"/>
              </a:spcBef>
              <a:defRPr sz="1200">
                <a:solidFill>
                  <a:schemeClr val="tx1"/>
                </a:solidFill>
                <a:latin typeface="Times" pitchFamily="18" charset="0"/>
                <a:ea typeface="ＭＳ Ｐゴシック" pitchFamily="34" charset="-128"/>
              </a:defRPr>
            </a:lvl4pPr>
            <a:lvl5pPr marL="2057400" indent="-228600">
              <a:spcBef>
                <a:spcPct val="30000"/>
              </a:spcBef>
              <a:defRPr sz="1200">
                <a:solidFill>
                  <a:schemeClr val="tx1"/>
                </a:solidFill>
                <a:latin typeface="Times"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9pPr>
          </a:lstStyle>
          <a:p>
            <a:pPr algn="ctr">
              <a:lnSpc>
                <a:spcPct val="85000"/>
              </a:lnSpc>
              <a:spcBef>
                <a:spcPct val="0"/>
              </a:spcBef>
            </a:pPr>
            <a:fld id="{32B7C513-50F8-4B2D-86A7-7A6451AD6038}" type="slidenum">
              <a:rPr lang="en-US" altLang="en-US" sz="1400">
                <a:latin typeface="Tahoma" pitchFamily="34" charset="0"/>
              </a:rPr>
              <a:pPr algn="ctr">
                <a:lnSpc>
                  <a:spcPct val="85000"/>
                </a:lnSpc>
                <a:spcBef>
                  <a:spcPct val="0"/>
                </a:spcBef>
              </a:pPr>
              <a:t>61</a:t>
            </a:fld>
            <a:endParaRPr lang="en-US" altLang="en-US" sz="1400">
              <a:latin typeface="Tahoma" pitchFamily="34" charset="0"/>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
        <p:nvSpPr>
          <p:cNvPr id="4" name="Slide Number Placeholder 3"/>
          <p:cNvSpPr>
            <a:spLocks noGrp="1"/>
          </p:cNvSpPr>
          <p:nvPr>
            <p:ph type="sldNum" sz="quarter" idx="10"/>
          </p:nvPr>
        </p:nvSpPr>
        <p:spPr/>
        <p:txBody>
          <a:bodyPr/>
          <a:lstStyle/>
          <a:p>
            <a:fld id="{D0D18800-03A3-4371-B392-80B672D011D5}" type="slidenum">
              <a:rPr lang="en-GB" smtClean="0"/>
              <a:t>62</a:t>
            </a:fld>
            <a:endParaRPr lang="en-GB"/>
          </a:p>
        </p:txBody>
      </p:sp>
    </p:spTree>
    <p:extLst>
      <p:ext uri="{BB962C8B-B14F-4D97-AF65-F5344CB8AC3E}">
        <p14:creationId xmlns:p14="http://schemas.microsoft.com/office/powerpoint/2010/main" val="32525539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xfrm>
            <a:off x="330200" y="534988"/>
            <a:ext cx="4221163" cy="2374900"/>
          </a:xfrm>
          <a:ln/>
        </p:spPr>
      </p:sp>
      <p:sp>
        <p:nvSpPr>
          <p:cNvPr id="143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xfrm>
            <a:off x="330200" y="534988"/>
            <a:ext cx="4221163" cy="2374900"/>
          </a:xfrm>
          <a:ln/>
        </p:spPr>
      </p:sp>
      <p:sp>
        <p:nvSpPr>
          <p:cNvPr id="143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xfrm>
            <a:off x="330200" y="534988"/>
            <a:ext cx="4221163" cy="2374900"/>
          </a:xfrm>
          <a:ln/>
        </p:spPr>
      </p:sp>
      <p:sp>
        <p:nvSpPr>
          <p:cNvPr id="184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ea typeface="ＭＳ Ｐゴシック" pitchFamily="34" charset="-128"/>
              </a:rPr>
              <a:t>These are the definitions for antibiotic use. As individuals may be on antibiotics for suspected/confirmed infections AND for community/ hospital acquired infections, only some individuals who are on antibiotics for these indications will go on to meet the much more standardised case definitions for HAI. The HAI definitions are discussed in detail shortly</a:t>
            </a:r>
          </a:p>
        </p:txBody>
      </p:sp>
      <p:sp>
        <p:nvSpPr>
          <p:cNvPr id="18436" name="Slide Number Placeholder 3"/>
          <p:cNvSpPr txBox="1">
            <a:spLocks noGrp="1"/>
          </p:cNvSpPr>
          <p:nvPr/>
        </p:nvSpPr>
        <p:spPr bwMode="auto">
          <a:xfrm>
            <a:off x="3977352" y="8841635"/>
            <a:ext cx="3044109" cy="46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itchFamily="18" charset="0"/>
                <a:ea typeface="ＭＳ Ｐゴシック" pitchFamily="34" charset="-128"/>
              </a:defRPr>
            </a:lvl1pPr>
            <a:lvl2pPr marL="742950" indent="-285750">
              <a:spcBef>
                <a:spcPct val="30000"/>
              </a:spcBef>
              <a:defRPr sz="1200">
                <a:solidFill>
                  <a:schemeClr val="tx1"/>
                </a:solidFill>
                <a:latin typeface="Times" pitchFamily="18" charset="0"/>
                <a:ea typeface="ＭＳ Ｐゴシック" pitchFamily="34" charset="-128"/>
              </a:defRPr>
            </a:lvl2pPr>
            <a:lvl3pPr marL="1143000" indent="-228600">
              <a:spcBef>
                <a:spcPct val="30000"/>
              </a:spcBef>
              <a:defRPr sz="1200">
                <a:solidFill>
                  <a:schemeClr val="tx1"/>
                </a:solidFill>
                <a:latin typeface="Times" pitchFamily="18" charset="0"/>
                <a:ea typeface="ＭＳ Ｐゴシック" pitchFamily="34" charset="-128"/>
              </a:defRPr>
            </a:lvl3pPr>
            <a:lvl4pPr marL="1600200" indent="-228600">
              <a:spcBef>
                <a:spcPct val="30000"/>
              </a:spcBef>
              <a:defRPr sz="1200">
                <a:solidFill>
                  <a:schemeClr val="tx1"/>
                </a:solidFill>
                <a:latin typeface="Times" pitchFamily="18" charset="0"/>
                <a:ea typeface="ＭＳ Ｐゴシック" pitchFamily="34" charset="-128"/>
              </a:defRPr>
            </a:lvl4pPr>
            <a:lvl5pPr marL="2057400" indent="-228600">
              <a:spcBef>
                <a:spcPct val="30000"/>
              </a:spcBef>
              <a:defRPr sz="1200">
                <a:solidFill>
                  <a:schemeClr val="tx1"/>
                </a:solidFill>
                <a:latin typeface="Times"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9pPr>
          </a:lstStyle>
          <a:p>
            <a:pPr algn="ctr">
              <a:lnSpc>
                <a:spcPct val="85000"/>
              </a:lnSpc>
              <a:spcBef>
                <a:spcPct val="0"/>
              </a:spcBef>
            </a:pPr>
            <a:fld id="{BCFFD6BF-7ECE-476C-BDA7-0F8AA9552907}" type="slidenum">
              <a:rPr lang="en-US" altLang="en-US" sz="1400">
                <a:latin typeface="Tahoma" pitchFamily="34" charset="0"/>
              </a:rPr>
              <a:pPr algn="ctr">
                <a:lnSpc>
                  <a:spcPct val="85000"/>
                </a:lnSpc>
                <a:spcBef>
                  <a:spcPct val="0"/>
                </a:spcBef>
              </a:pPr>
              <a:t>9</a:t>
            </a:fld>
            <a:endParaRPr lang="en-US" altLang="en-US" sz="1400">
              <a:latin typeface="Tahoma"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xfrm>
            <a:off x="330200" y="534988"/>
            <a:ext cx="4221163" cy="2374900"/>
          </a:xfrm>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pic>
        <p:nvPicPr>
          <p:cNvPr id="6" name="Picture 11"/>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7145"/>
            <a:ext cx="12192000" cy="6857999"/>
          </a:xfrm>
          <a:prstGeom prst="rect">
            <a:avLst/>
          </a:prstGeom>
          <a:noFill/>
        </p:spPr>
      </p:pic>
      <p:sp>
        <p:nvSpPr>
          <p:cNvPr id="181250" name="Rectangle 2"/>
          <p:cNvSpPr>
            <a:spLocks noGrp="1" noChangeArrowheads="1"/>
          </p:cNvSpPr>
          <p:nvPr>
            <p:ph type="ctrTitle"/>
          </p:nvPr>
        </p:nvSpPr>
        <p:spPr>
          <a:xfrm>
            <a:off x="431803" y="3598863"/>
            <a:ext cx="11275484" cy="514350"/>
          </a:xfrm>
        </p:spPr>
        <p:txBody>
          <a:bodyPr/>
          <a:lstStyle>
            <a:lvl1pPr>
              <a:defRPr sz="3200" b="0">
                <a:solidFill>
                  <a:schemeClr val="bg1"/>
                </a:solidFill>
                <a:latin typeface="Tahoma" pitchFamily="34" charset="0"/>
                <a:cs typeface="Tahoma" pitchFamily="34" charset="0"/>
              </a:defRPr>
            </a:lvl1pPr>
          </a:lstStyle>
          <a:p>
            <a:r>
              <a:rPr lang="hu-HU"/>
              <a:t>Mintacím szerkesztése</a:t>
            </a:r>
            <a:endParaRPr lang="en-GB" dirty="0"/>
          </a:p>
        </p:txBody>
      </p:sp>
      <p:sp>
        <p:nvSpPr>
          <p:cNvPr id="181251" name="Rectangle 3"/>
          <p:cNvSpPr>
            <a:spLocks noGrp="1" noChangeArrowheads="1"/>
          </p:cNvSpPr>
          <p:nvPr>
            <p:ph type="subTitle" idx="1"/>
          </p:nvPr>
        </p:nvSpPr>
        <p:spPr>
          <a:xfrm>
            <a:off x="431803" y="4318000"/>
            <a:ext cx="11275484" cy="1421618"/>
          </a:xfrm>
        </p:spPr>
        <p:txBody>
          <a:bodyPr/>
          <a:lstStyle>
            <a:lvl1pPr marL="0" indent="0">
              <a:lnSpc>
                <a:spcPct val="90000"/>
              </a:lnSpc>
              <a:spcBef>
                <a:spcPts val="0"/>
              </a:spcBef>
              <a:spcAft>
                <a:spcPts val="0"/>
              </a:spcAft>
              <a:defRPr sz="4000" b="1">
                <a:solidFill>
                  <a:schemeClr val="bg1"/>
                </a:solidFill>
                <a:latin typeface="Tahoma" pitchFamily="34" charset="0"/>
                <a:cs typeface="Tahoma" pitchFamily="34" charset="0"/>
              </a:defRPr>
            </a:lvl1pPr>
          </a:lstStyle>
          <a:p>
            <a:r>
              <a:rPr lang="hu-HU"/>
              <a:t>Alcím mintájának szerkesztése</a:t>
            </a:r>
            <a:endParaRPr lang="en-GB" dirty="0"/>
          </a:p>
        </p:txBody>
      </p:sp>
      <p:pic>
        <p:nvPicPr>
          <p:cNvPr id="8" name="Picture 12"/>
          <p:cNvPicPr>
            <a:picLocks noChangeArrowheads="1"/>
          </p:cNvPicPr>
          <p:nvPr userDrawn="1"/>
        </p:nvPicPr>
        <p:blipFill>
          <a:blip r:embed="rId3" cstate="print">
            <a:clrChange>
              <a:clrFrom>
                <a:srgbClr val="FFFFFF"/>
              </a:clrFrom>
              <a:clrTo>
                <a:srgbClr val="FFFFFF">
                  <a:alpha val="0"/>
                </a:srgbClr>
              </a:clrTo>
            </a:clrChange>
            <a:lum bright="-6000"/>
          </a:blip>
          <a:srcRect/>
          <a:stretch>
            <a:fillRect/>
          </a:stretch>
        </p:blipFill>
        <p:spPr bwMode="auto">
          <a:xfrm>
            <a:off x="10318749" y="504825"/>
            <a:ext cx="1263651" cy="1136650"/>
          </a:xfrm>
          <a:prstGeom prst="rect">
            <a:avLst/>
          </a:prstGeom>
          <a:noFill/>
        </p:spPr>
      </p:pic>
      <p:sp>
        <p:nvSpPr>
          <p:cNvPr id="2" name="Slide Number Placeholder 1"/>
          <p:cNvSpPr>
            <a:spLocks noGrp="1"/>
          </p:cNvSpPr>
          <p:nvPr>
            <p:ph type="sldNum" sz="quarter" idx="10"/>
          </p:nvPr>
        </p:nvSpPr>
        <p:spPr>
          <a:xfrm>
            <a:off x="9108000" y="6480000"/>
            <a:ext cx="2556000" cy="365125"/>
          </a:xfrm>
        </p:spPr>
        <p:txBody>
          <a:bodyPr/>
          <a:lstStyle>
            <a:lvl1pPr>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solidFill>
                  <a:prstClr val="white"/>
                </a:solidFill>
              </a:rPr>
              <a:pPr/>
              <a:t>‹nr.›</a:t>
            </a:fld>
            <a:endParaRPr lang="en-GB" dirty="0">
              <a:solidFill>
                <a:prstClr val="white"/>
              </a:solidFill>
            </a:endParaRPr>
          </a:p>
        </p:txBody>
      </p:sp>
    </p:spTree>
    <p:extLst>
      <p:ext uri="{BB962C8B-B14F-4D97-AF65-F5344CB8AC3E}">
        <p14:creationId xmlns:p14="http://schemas.microsoft.com/office/powerpoint/2010/main" val="616950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solidFill>
                  <a:prstClr val="white"/>
                </a:solidFill>
              </a:rPr>
              <a:pPr/>
              <a:t>‹nr.›</a:t>
            </a:fld>
            <a:endParaRPr lang="en-GB" dirty="0">
              <a:solidFill>
                <a:prstClr val="white"/>
              </a:solidFill>
            </a:endParaRPr>
          </a:p>
        </p:txBody>
      </p:sp>
    </p:spTree>
    <p:extLst>
      <p:ext uri="{BB962C8B-B14F-4D97-AF65-F5344CB8AC3E}">
        <p14:creationId xmlns:p14="http://schemas.microsoft.com/office/powerpoint/2010/main" val="7156899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solidFill>
                  <a:prstClr val="white"/>
                </a:solidFill>
              </a:rPr>
              <a:pPr/>
              <a:t>‹nr.›</a:t>
            </a:fld>
            <a:endParaRPr lang="en-GB" dirty="0">
              <a:solidFill>
                <a:prstClr val="white"/>
              </a:solidFill>
            </a:endParaRPr>
          </a:p>
        </p:txBody>
      </p:sp>
    </p:spTree>
    <p:extLst>
      <p:ext uri="{BB962C8B-B14F-4D97-AF65-F5344CB8AC3E}">
        <p14:creationId xmlns:p14="http://schemas.microsoft.com/office/powerpoint/2010/main" val="2700626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solidFill>
                  <a:prstClr val="white"/>
                </a:solidFill>
              </a:rPr>
              <a:pPr/>
              <a:t>‹nr.›</a:t>
            </a:fld>
            <a:endParaRPr lang="en-GB" dirty="0">
              <a:solidFill>
                <a:prstClr val="white"/>
              </a:solidFill>
            </a:endParaRPr>
          </a:p>
        </p:txBody>
      </p:sp>
    </p:spTree>
    <p:extLst>
      <p:ext uri="{BB962C8B-B14F-4D97-AF65-F5344CB8AC3E}">
        <p14:creationId xmlns:p14="http://schemas.microsoft.com/office/powerpoint/2010/main" val="28313085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pic>
        <p:nvPicPr>
          <p:cNvPr id="6" name="Picture 11"/>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7145"/>
            <a:ext cx="12192000" cy="6857999"/>
          </a:xfrm>
          <a:prstGeom prst="rect">
            <a:avLst/>
          </a:prstGeom>
          <a:noFill/>
        </p:spPr>
      </p:pic>
      <p:sp>
        <p:nvSpPr>
          <p:cNvPr id="181250" name="Rectangle 2"/>
          <p:cNvSpPr>
            <a:spLocks noGrp="1" noChangeArrowheads="1"/>
          </p:cNvSpPr>
          <p:nvPr>
            <p:ph type="ctrTitle"/>
          </p:nvPr>
        </p:nvSpPr>
        <p:spPr>
          <a:xfrm>
            <a:off x="431803" y="3598863"/>
            <a:ext cx="11275484" cy="514350"/>
          </a:xfrm>
        </p:spPr>
        <p:txBody>
          <a:bodyPr/>
          <a:lstStyle>
            <a:lvl1pPr>
              <a:defRPr sz="3200" b="0">
                <a:solidFill>
                  <a:schemeClr val="bg1"/>
                </a:solidFill>
                <a:latin typeface="Tahoma" pitchFamily="34" charset="0"/>
                <a:cs typeface="Tahoma" pitchFamily="34" charset="0"/>
              </a:defRPr>
            </a:lvl1pPr>
          </a:lstStyle>
          <a:p>
            <a:r>
              <a:rPr lang="hu-HU"/>
              <a:t>Mintacím szerkesztése</a:t>
            </a:r>
            <a:endParaRPr lang="en-GB" dirty="0"/>
          </a:p>
        </p:txBody>
      </p:sp>
      <p:sp>
        <p:nvSpPr>
          <p:cNvPr id="181251" name="Rectangle 3"/>
          <p:cNvSpPr>
            <a:spLocks noGrp="1" noChangeArrowheads="1"/>
          </p:cNvSpPr>
          <p:nvPr>
            <p:ph type="subTitle" idx="1"/>
          </p:nvPr>
        </p:nvSpPr>
        <p:spPr>
          <a:xfrm>
            <a:off x="431803" y="4318000"/>
            <a:ext cx="11275484" cy="1421618"/>
          </a:xfrm>
        </p:spPr>
        <p:txBody>
          <a:bodyPr/>
          <a:lstStyle>
            <a:lvl1pPr marL="0" indent="0">
              <a:lnSpc>
                <a:spcPct val="90000"/>
              </a:lnSpc>
              <a:spcBef>
                <a:spcPts val="0"/>
              </a:spcBef>
              <a:spcAft>
                <a:spcPts val="0"/>
              </a:spcAft>
              <a:defRPr sz="4000" b="1">
                <a:solidFill>
                  <a:schemeClr val="bg1"/>
                </a:solidFill>
                <a:latin typeface="Tahoma" pitchFamily="34" charset="0"/>
                <a:cs typeface="Tahoma" pitchFamily="34" charset="0"/>
              </a:defRPr>
            </a:lvl1pPr>
          </a:lstStyle>
          <a:p>
            <a:r>
              <a:rPr lang="hu-HU"/>
              <a:t>Alcím mintájának szerkesztése</a:t>
            </a:r>
            <a:endParaRPr lang="en-GB" dirty="0"/>
          </a:p>
        </p:txBody>
      </p:sp>
      <p:pic>
        <p:nvPicPr>
          <p:cNvPr id="8" name="Picture 12"/>
          <p:cNvPicPr>
            <a:picLocks noChangeArrowheads="1"/>
          </p:cNvPicPr>
          <p:nvPr userDrawn="1"/>
        </p:nvPicPr>
        <p:blipFill>
          <a:blip r:embed="rId3" cstate="print">
            <a:clrChange>
              <a:clrFrom>
                <a:srgbClr val="FFFFFF"/>
              </a:clrFrom>
              <a:clrTo>
                <a:srgbClr val="FFFFFF">
                  <a:alpha val="0"/>
                </a:srgbClr>
              </a:clrTo>
            </a:clrChange>
            <a:lum bright="-6000"/>
          </a:blip>
          <a:srcRect/>
          <a:stretch>
            <a:fillRect/>
          </a:stretch>
        </p:blipFill>
        <p:spPr bwMode="auto">
          <a:xfrm>
            <a:off x="10318749" y="504825"/>
            <a:ext cx="1263651" cy="1136650"/>
          </a:xfrm>
          <a:prstGeom prst="rect">
            <a:avLst/>
          </a:prstGeom>
          <a:noFill/>
        </p:spPr>
      </p:pic>
      <p:sp>
        <p:nvSpPr>
          <p:cNvPr id="2" name="Slide Number Placeholder 1"/>
          <p:cNvSpPr>
            <a:spLocks noGrp="1"/>
          </p:cNvSpPr>
          <p:nvPr>
            <p:ph type="sldNum" sz="quarter" idx="10"/>
          </p:nvPr>
        </p:nvSpPr>
        <p:spPr>
          <a:xfrm>
            <a:off x="9108000" y="6480000"/>
            <a:ext cx="2556000" cy="365125"/>
          </a:xfrm>
        </p:spPr>
        <p:txBody>
          <a:bodyPr/>
          <a:lstStyle>
            <a:lvl1pPr>
              <a:defRPr>
                <a:solidFill>
                  <a:schemeClr val="bg1"/>
                </a:solidFill>
              </a:defRPr>
            </a:lvl1pPr>
          </a:lstStyle>
          <a:p>
            <a:fld id="{0580567E-5E8F-47A5-90DF-8BFEB1A71525}" type="slidenum">
              <a:rPr lang="en-GB" smtClean="0">
                <a:solidFill>
                  <a:prstClr val="white"/>
                </a:solidFill>
              </a:rPr>
              <a:pPr/>
              <a:t>‹nr.›</a:t>
            </a:fld>
            <a:endParaRPr lang="en-GB" dirty="0">
              <a:solidFill>
                <a:prstClr val="white"/>
              </a:solidFill>
            </a:endParaRPr>
          </a:p>
        </p:txBody>
      </p:sp>
    </p:spTree>
    <p:extLst>
      <p:ext uri="{BB962C8B-B14F-4D97-AF65-F5344CB8AC3E}">
        <p14:creationId xmlns:p14="http://schemas.microsoft.com/office/powerpoint/2010/main" val="33787989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lvl1pPr>
              <a:lnSpc>
                <a:spcPct val="90000"/>
              </a:lnSpc>
              <a:spcBef>
                <a:spcPts val="300"/>
              </a:spcBef>
              <a:spcAft>
                <a:spcPts val="600"/>
              </a:spcAft>
              <a:defRPr sz="2400"/>
            </a:lvl1pPr>
            <a:lvl2pPr marL="269861" indent="-269861">
              <a:lnSpc>
                <a:spcPct val="90000"/>
              </a:lnSpc>
              <a:spcBef>
                <a:spcPts val="300"/>
              </a:spcBef>
              <a:spcAft>
                <a:spcPts val="600"/>
              </a:spcAft>
              <a:buFont typeface="Arial" pitchFamily="34" charset="0"/>
              <a:buChar char="•"/>
              <a:tabLst>
                <a:tab pos="269861" algn="l"/>
              </a:tabLst>
              <a:defRPr sz="2400">
                <a:latin typeface="Tahoma" pitchFamily="34" charset="0"/>
                <a:cs typeface="Tahoma" pitchFamily="34" charset="0"/>
              </a:defRPr>
            </a:lvl2pPr>
            <a:lvl3pPr marL="541312" indent="-271449">
              <a:lnSpc>
                <a:spcPct val="90000"/>
              </a:lnSpc>
              <a:spcBef>
                <a:spcPts val="300"/>
              </a:spcBef>
              <a:spcAft>
                <a:spcPts val="600"/>
              </a:spcAft>
              <a:buFont typeface="Tahoma" pitchFamily="34" charset="0"/>
              <a:buChar char="–"/>
              <a:tabLst>
                <a:tab pos="541312" algn="l"/>
              </a:tabLst>
              <a:defRPr sz="2400">
                <a:latin typeface="Tahoma" pitchFamily="34" charset="0"/>
                <a:cs typeface="Tahoma" pitchFamily="34" charset="0"/>
              </a:defRPr>
            </a:lvl3pPr>
            <a:lvl5pPr>
              <a:buNone/>
              <a:defRPr/>
            </a:lvl5pPr>
          </a:lstStyle>
          <a:p>
            <a:pPr lvl="0"/>
            <a:r>
              <a:rPr lang="hu-HU"/>
              <a:t>Mintaszöveg szerkesztése</a:t>
            </a:r>
          </a:p>
          <a:p>
            <a:pPr lvl="1"/>
            <a:r>
              <a:rPr lang="hu-HU"/>
              <a:t>Második szint</a:t>
            </a:r>
          </a:p>
          <a:p>
            <a:pPr lvl="2"/>
            <a:r>
              <a:rPr lang="hu-HU"/>
              <a:t>Harmadik szint</a:t>
            </a:r>
          </a:p>
        </p:txBody>
      </p:sp>
      <p:sp>
        <p:nvSpPr>
          <p:cNvPr id="5" name="Slide Number Placeholder 4"/>
          <p:cNvSpPr>
            <a:spLocks noGrp="1"/>
          </p:cNvSpPr>
          <p:nvPr>
            <p:ph type="sldNum" sz="quarter" idx="10"/>
          </p:nvPr>
        </p:nvSpPr>
        <p:spPr/>
        <p:txBody>
          <a:bodyPr/>
          <a:lstStyle>
            <a:lvl1pPr>
              <a:lnSpc>
                <a:spcPct val="100000"/>
              </a:lnSpc>
              <a:defRPr>
                <a:solidFill>
                  <a:schemeClr val="bg1"/>
                </a:solidFill>
              </a:defRPr>
            </a:lvl1pPr>
          </a:lstStyle>
          <a:p>
            <a:fld id="{0580567E-5E8F-47A5-90DF-8BFEB1A71525}" type="slidenum">
              <a:rPr lang="en-GB" smtClean="0">
                <a:solidFill>
                  <a:prstClr val="white"/>
                </a:solidFill>
              </a:rPr>
              <a:pPr/>
              <a:t>‹nr.›</a:t>
            </a:fld>
            <a:endParaRPr lang="en-GB" dirty="0">
              <a:solidFill>
                <a:prstClr val="white"/>
              </a:solidFill>
            </a:endParaRPr>
          </a:p>
        </p:txBody>
      </p:sp>
    </p:spTree>
    <p:extLst>
      <p:ext uri="{BB962C8B-B14F-4D97-AF65-F5344CB8AC3E}">
        <p14:creationId xmlns:p14="http://schemas.microsoft.com/office/powerpoint/2010/main" val="38507314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solidFill>
                  <a:prstClr val="white"/>
                </a:solidFill>
              </a:rPr>
              <a:pPr/>
              <a:t>‹nr.›</a:t>
            </a:fld>
            <a:endParaRPr lang="en-GB" dirty="0">
              <a:solidFill>
                <a:prstClr val="white"/>
              </a:solidFill>
            </a:endParaRPr>
          </a:p>
        </p:txBody>
      </p:sp>
    </p:spTree>
    <p:extLst>
      <p:ext uri="{BB962C8B-B14F-4D97-AF65-F5344CB8AC3E}">
        <p14:creationId xmlns:p14="http://schemas.microsoft.com/office/powerpoint/2010/main" val="29334034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13041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796112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lvl1pPr>
              <a:lnSpc>
                <a:spcPct val="90000"/>
              </a:lnSpc>
              <a:spcBef>
                <a:spcPts val="300"/>
              </a:spcBef>
              <a:spcAft>
                <a:spcPts val="600"/>
              </a:spcAft>
              <a:defRPr sz="2400"/>
            </a:lvl1pPr>
            <a:lvl2pPr marL="269861" indent="-269861">
              <a:lnSpc>
                <a:spcPct val="90000"/>
              </a:lnSpc>
              <a:spcBef>
                <a:spcPts val="300"/>
              </a:spcBef>
              <a:spcAft>
                <a:spcPts val="600"/>
              </a:spcAft>
              <a:buFont typeface="Arial" pitchFamily="34" charset="0"/>
              <a:buChar char="•"/>
              <a:tabLst>
                <a:tab pos="269861" algn="l"/>
              </a:tabLst>
              <a:defRPr sz="2400">
                <a:latin typeface="Tahoma" pitchFamily="34" charset="0"/>
                <a:cs typeface="Tahoma" pitchFamily="34" charset="0"/>
              </a:defRPr>
            </a:lvl2pPr>
            <a:lvl3pPr marL="541312" indent="-271449">
              <a:lnSpc>
                <a:spcPct val="90000"/>
              </a:lnSpc>
              <a:spcBef>
                <a:spcPts val="300"/>
              </a:spcBef>
              <a:spcAft>
                <a:spcPts val="600"/>
              </a:spcAft>
              <a:buFont typeface="Arial" panose="020B0604020202020204" pitchFamily="34" charset="0"/>
              <a:buChar char="•"/>
              <a:tabLst>
                <a:tab pos="541312" algn="l"/>
              </a:tabLst>
              <a:defRPr sz="2000">
                <a:latin typeface="Tahoma" pitchFamily="34" charset="0"/>
                <a:cs typeface="Tahoma" pitchFamily="34" charset="0"/>
              </a:defRPr>
            </a:lvl3pPr>
            <a:lvl5pPr>
              <a:buNone/>
              <a:defRPr/>
            </a:lvl5pPr>
          </a:lstStyle>
          <a:p>
            <a:pPr lvl="0"/>
            <a:r>
              <a:rPr lang="hu-HU" dirty="0"/>
              <a:t>Mintaszöveg szerkesztése</a:t>
            </a:r>
          </a:p>
          <a:p>
            <a:pPr lvl="1"/>
            <a:r>
              <a:rPr lang="hu-HU" dirty="0"/>
              <a:t>Második szint</a:t>
            </a:r>
          </a:p>
          <a:p>
            <a:pPr lvl="2"/>
            <a:r>
              <a:rPr lang="hu-HU" dirty="0"/>
              <a:t>Harmadik szint</a:t>
            </a:r>
          </a:p>
        </p:txBody>
      </p:sp>
      <p:sp>
        <p:nvSpPr>
          <p:cNvPr id="5" name="Slide Number Placeholder 4"/>
          <p:cNvSpPr>
            <a:spLocks noGrp="1"/>
          </p:cNvSpPr>
          <p:nvPr>
            <p:ph type="sldNum" sz="quarter" idx="10"/>
          </p:nvPr>
        </p:nvSpPr>
        <p:spPr/>
        <p:txBody>
          <a:bodyPr/>
          <a:lstStyle>
            <a:lvl1pPr>
              <a:lnSpc>
                <a:spcPct val="100000"/>
              </a:lnSpc>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1828073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1790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802902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261214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3102732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solidFill>
                  <a:prstClr val="white"/>
                </a:solidFill>
              </a:rPr>
              <a:pPr/>
              <a:t>‹nr.›</a:t>
            </a:fld>
            <a:endParaRPr lang="en-GB" dirty="0">
              <a:solidFill>
                <a:prstClr val="white"/>
              </a:solidFill>
            </a:endParaRPr>
          </a:p>
        </p:txBody>
      </p:sp>
    </p:spTree>
    <p:extLst>
      <p:ext uri="{BB962C8B-B14F-4D97-AF65-F5344CB8AC3E}">
        <p14:creationId xmlns:p14="http://schemas.microsoft.com/office/powerpoint/2010/main" val="3692382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solidFill>
                  <a:prstClr val="white"/>
                </a:solidFill>
              </a:rPr>
              <a:pPr/>
              <a:t>‹nr.›</a:t>
            </a:fld>
            <a:endParaRPr lang="en-GB" dirty="0">
              <a:solidFill>
                <a:prstClr val="white"/>
              </a:solidFill>
            </a:endParaRPr>
          </a:p>
        </p:txBody>
      </p:sp>
    </p:spTree>
    <p:extLst>
      <p:ext uri="{BB962C8B-B14F-4D97-AF65-F5344CB8AC3E}">
        <p14:creationId xmlns:p14="http://schemas.microsoft.com/office/powerpoint/2010/main" val="122830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5" Type="http://schemas.openxmlformats.org/officeDocument/2006/relationships/image" Target="../media/image2.jpeg"/><Relationship Id="rId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9.xml"/><Relationship Id="rId1" Type="http://schemas.openxmlformats.org/officeDocument/2006/relationships/slideLayout" Target="../slideLayouts/slideLayout8.xml"/><Relationship Id="rId5" Type="http://schemas.openxmlformats.org/officeDocument/2006/relationships/image" Target="../media/image2.jpeg"/><Relationship Id="rId4" Type="http://schemas.openxmlformats.org/officeDocument/2006/relationships/image" Target="../media/image5.pn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1.xml"/><Relationship Id="rId1" Type="http://schemas.openxmlformats.org/officeDocument/2006/relationships/slideLayout" Target="../slideLayouts/slideLayout10.xml"/><Relationship Id="rId5" Type="http://schemas.openxmlformats.org/officeDocument/2006/relationships/image" Target="../media/image2.jpeg"/><Relationship Id="rId4" Type="http://schemas.openxmlformats.org/officeDocument/2006/relationships/image" Target="../media/image5.pn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image" Target="../media/image2.jpeg"/><Relationship Id="rId4" Type="http://schemas.openxmlformats.org/officeDocument/2006/relationships/image" Target="../media/image5.png"/></Relationships>
</file>

<file path=ppt/slideMasters/_rels/slideMaster6.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Layout" Target="../slideLayouts/slideLayout16.xml"/><Relationship Id="rId7" Type="http://schemas.openxmlformats.org/officeDocument/2006/relationships/image" Target="../media/image1.png"/><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theme" Target="../theme/theme6.xml"/><Relationship Id="rId5" Type="http://schemas.openxmlformats.org/officeDocument/2006/relationships/slideLayout" Target="../slideLayouts/slideLayout18.xml"/><Relationship Id="rId4"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80226" name="Rectangle 2"/>
          <p:cNvSpPr>
            <a:spLocks noGrp="1" noChangeArrowheads="1"/>
          </p:cNvSpPr>
          <p:nvPr>
            <p:ph type="title"/>
          </p:nvPr>
        </p:nvSpPr>
        <p:spPr bwMode="auto">
          <a:xfrm>
            <a:off x="431801" y="334851"/>
            <a:ext cx="10318363" cy="79375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nl-NL" dirty="0"/>
              <a:t>Klik om stijl te bewerken</a:t>
            </a:r>
            <a:endParaRPr lang="en-GB" dirty="0"/>
          </a:p>
        </p:txBody>
      </p:sp>
      <p:sp>
        <p:nvSpPr>
          <p:cNvPr id="180227" name="Rectangle 3"/>
          <p:cNvSpPr>
            <a:spLocks noGrp="1" noChangeArrowheads="1"/>
          </p:cNvSpPr>
          <p:nvPr>
            <p:ph type="body" idx="1"/>
          </p:nvPr>
        </p:nvSpPr>
        <p:spPr bwMode="auto">
          <a:xfrm>
            <a:off x="431807" y="1268354"/>
            <a:ext cx="11368617" cy="497369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dirty="0"/>
              <a:t>Click to edit Master text styles</a:t>
            </a:r>
          </a:p>
          <a:p>
            <a:pPr lvl="1"/>
            <a:r>
              <a:rPr lang="en-US" dirty="0"/>
              <a:t>Second level</a:t>
            </a:r>
          </a:p>
          <a:p>
            <a:pPr lvl="2"/>
            <a:r>
              <a:rPr lang="en-US" dirty="0"/>
              <a:t>Third level</a:t>
            </a:r>
          </a:p>
          <a:p>
            <a:pPr lvl="0"/>
            <a:endParaRPr lang="en-GB" dirty="0"/>
          </a:p>
        </p:txBody>
      </p:sp>
      <p:sp>
        <p:nvSpPr>
          <p:cNvPr id="10" name="Slide Number Placeholder 9"/>
          <p:cNvSpPr>
            <a:spLocks noGrp="1"/>
          </p:cNvSpPr>
          <p:nvPr>
            <p:ph type="sldNum" sz="quarter" idx="4"/>
          </p:nvPr>
        </p:nvSpPr>
        <p:spPr>
          <a:xfrm>
            <a:off x="9108000" y="6480015"/>
            <a:ext cx="2556000" cy="365125"/>
          </a:xfrm>
          <a:prstGeom prst="rect">
            <a:avLst/>
          </a:prstGeom>
        </p:spPr>
        <p:txBody>
          <a:bodyPr vert="horz" lIns="91440" tIns="36000" rIns="91440" bIns="36000" rtlCol="0" anchor="ctr" anchorCtr="0"/>
          <a:lstStyle>
            <a:lvl1pPr algn="r">
              <a:lnSpc>
                <a:spcPct val="100000"/>
              </a:lnSpc>
              <a:defRPr sz="1200" b="0">
                <a:solidFill>
                  <a:schemeClr val="bg1"/>
                </a:solidFill>
              </a:defRPr>
            </a:lvl1pPr>
          </a:lstStyle>
          <a:p>
            <a:fld id="{0580567E-5E8F-47A5-90DF-8BFEB1A71525}" type="slidenum">
              <a:rPr lang="en-GB" smtClean="0"/>
              <a:pPr/>
              <a:t>‹nr.›</a:t>
            </a:fld>
            <a:endParaRPr lang="en-GB" dirty="0"/>
          </a:p>
        </p:txBody>
      </p:sp>
      <p:pic>
        <p:nvPicPr>
          <p:cNvPr id="7" name="Picture 8"/>
          <p:cNvPicPr>
            <a:picLocks noChangeArrowheads="1"/>
          </p:cNvPicPr>
          <p:nvPr/>
        </p:nvPicPr>
        <p:blipFill>
          <a:blip r:embed="rId8"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Tree>
  </p:cSld>
  <p:clrMap bg1="lt1" tx1="dk1" bg2="lt2" tx2="dk2" accent1="accent1" accent2="accent2" accent3="accent3" accent4="accent4" accent5="accent5" accent6="accent6" hlink="hlink" folHlink="folHlink"/>
  <p:sldLayoutIdLst>
    <p:sldLayoutId id="2147483652" r:id="rId1"/>
    <p:sldLayoutId id="2147483656" r:id="rId2"/>
    <p:sldLayoutId id="2147483671" r:id="rId3"/>
    <p:sldLayoutId id="2147483672" r:id="rId4"/>
    <p:sldLayoutId id="2147483673" r:id="rId5"/>
  </p:sldLayoutIdLst>
  <p:hf hdr="0" ftr="0" dt="0"/>
  <p:txStyles>
    <p:titleStyle>
      <a:lvl1pPr algn="l" rtl="0" eaLnBrk="1" fontAlgn="base" hangingPunct="1">
        <a:lnSpc>
          <a:spcPct val="90000"/>
        </a:lnSpc>
        <a:spcBef>
          <a:spcPct val="0"/>
        </a:spcBef>
        <a:spcAft>
          <a:spcPct val="0"/>
        </a:spcAft>
        <a:defRPr sz="28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800" b="1">
          <a:solidFill>
            <a:srgbClr val="333333"/>
          </a:solidFill>
          <a:latin typeface="Tahoma" pitchFamily="34" charset="0"/>
        </a:defRPr>
      </a:lvl2pPr>
      <a:lvl3pPr algn="l" rtl="0" eaLnBrk="1" fontAlgn="base" hangingPunct="1">
        <a:lnSpc>
          <a:spcPct val="90000"/>
        </a:lnSpc>
        <a:spcBef>
          <a:spcPct val="0"/>
        </a:spcBef>
        <a:spcAft>
          <a:spcPct val="0"/>
        </a:spcAft>
        <a:defRPr sz="2800" b="1">
          <a:solidFill>
            <a:srgbClr val="333333"/>
          </a:solidFill>
          <a:latin typeface="Tahoma" pitchFamily="34" charset="0"/>
        </a:defRPr>
      </a:lvl3pPr>
      <a:lvl4pPr algn="l" rtl="0" eaLnBrk="1" fontAlgn="base" hangingPunct="1">
        <a:lnSpc>
          <a:spcPct val="90000"/>
        </a:lnSpc>
        <a:spcBef>
          <a:spcPct val="0"/>
        </a:spcBef>
        <a:spcAft>
          <a:spcPct val="0"/>
        </a:spcAft>
        <a:defRPr sz="2800" b="1">
          <a:solidFill>
            <a:srgbClr val="333333"/>
          </a:solidFill>
          <a:latin typeface="Tahoma" pitchFamily="34" charset="0"/>
        </a:defRPr>
      </a:lvl4pPr>
      <a:lvl5pPr algn="l" rtl="0" eaLnBrk="1" fontAlgn="base" hangingPunct="1">
        <a:lnSpc>
          <a:spcPct val="90000"/>
        </a:lnSpc>
        <a:spcBef>
          <a:spcPct val="0"/>
        </a:spcBef>
        <a:spcAft>
          <a:spcPct val="0"/>
        </a:spcAft>
        <a:defRPr sz="2800" b="1">
          <a:solidFill>
            <a:srgbClr val="333333"/>
          </a:solidFill>
          <a:latin typeface="Tahoma" pitchFamily="34" charset="0"/>
        </a:defRPr>
      </a:lvl5pPr>
      <a:lvl6pPr marL="457178" algn="l" rtl="0" eaLnBrk="1" fontAlgn="base" hangingPunct="1">
        <a:lnSpc>
          <a:spcPct val="90000"/>
        </a:lnSpc>
        <a:spcBef>
          <a:spcPct val="0"/>
        </a:spcBef>
        <a:spcAft>
          <a:spcPct val="0"/>
        </a:spcAft>
        <a:defRPr sz="2800" b="1">
          <a:solidFill>
            <a:srgbClr val="333333"/>
          </a:solidFill>
          <a:latin typeface="Tahoma" pitchFamily="34" charset="0"/>
        </a:defRPr>
      </a:lvl6pPr>
      <a:lvl7pPr marL="914354" algn="l" rtl="0" eaLnBrk="1" fontAlgn="base" hangingPunct="1">
        <a:lnSpc>
          <a:spcPct val="90000"/>
        </a:lnSpc>
        <a:spcBef>
          <a:spcPct val="0"/>
        </a:spcBef>
        <a:spcAft>
          <a:spcPct val="0"/>
        </a:spcAft>
        <a:defRPr sz="2800" b="1">
          <a:solidFill>
            <a:srgbClr val="333333"/>
          </a:solidFill>
          <a:latin typeface="Tahoma" pitchFamily="34" charset="0"/>
        </a:defRPr>
      </a:lvl7pPr>
      <a:lvl8pPr marL="1371532" algn="l" rtl="0" eaLnBrk="1" fontAlgn="base" hangingPunct="1">
        <a:lnSpc>
          <a:spcPct val="90000"/>
        </a:lnSpc>
        <a:spcBef>
          <a:spcPct val="0"/>
        </a:spcBef>
        <a:spcAft>
          <a:spcPct val="0"/>
        </a:spcAft>
        <a:defRPr sz="2800" b="1">
          <a:solidFill>
            <a:srgbClr val="333333"/>
          </a:solidFill>
          <a:latin typeface="Tahoma" pitchFamily="34" charset="0"/>
        </a:defRPr>
      </a:lvl8pPr>
      <a:lvl9pPr marL="1828709" algn="l" rtl="0" eaLnBrk="1" fontAlgn="base" hangingPunct="1">
        <a:lnSpc>
          <a:spcPct val="90000"/>
        </a:lnSpc>
        <a:spcBef>
          <a:spcPct val="0"/>
        </a:spcBef>
        <a:spcAft>
          <a:spcPct val="0"/>
        </a:spcAft>
        <a:defRPr sz="2800" b="1">
          <a:solidFill>
            <a:srgbClr val="333333"/>
          </a:solidFill>
          <a:latin typeface="Tahoma" pitchFamily="34" charset="0"/>
        </a:defRPr>
      </a:lvl9pPr>
    </p:titleStyle>
    <p:bodyStyle>
      <a:lvl1pPr marL="0" indent="0" algn="l" rtl="0" eaLnBrk="1" fontAlgn="base" hangingPunct="1">
        <a:lnSpc>
          <a:spcPct val="90000"/>
        </a:lnSpc>
        <a:spcBef>
          <a:spcPts val="300"/>
        </a:spcBef>
        <a:spcAft>
          <a:spcPts val="600"/>
        </a:spcAft>
        <a:buFont typeface="Wingdings" pitchFamily="2" charset="2"/>
        <a:tabLst/>
        <a:defRPr sz="2400">
          <a:solidFill>
            <a:schemeClr val="tx1"/>
          </a:solidFill>
          <a:latin typeface="Tahoma" pitchFamily="34" charset="0"/>
          <a:ea typeface="+mn-ea"/>
          <a:cs typeface="Tahoma" pitchFamily="34" charset="0"/>
        </a:defRPr>
      </a:lvl1pPr>
      <a:lvl2pPr marL="269861" indent="-269861" algn="l" rtl="0" eaLnBrk="1" fontAlgn="base" hangingPunct="1">
        <a:lnSpc>
          <a:spcPct val="90000"/>
        </a:lnSpc>
        <a:spcBef>
          <a:spcPct val="0"/>
        </a:spcBef>
        <a:spcAft>
          <a:spcPts val="300"/>
        </a:spcAft>
        <a:buFont typeface="Arial" pitchFamily="34" charset="0"/>
        <a:buChar char="•"/>
        <a:defRPr sz="2400">
          <a:solidFill>
            <a:schemeClr val="tx1"/>
          </a:solidFill>
          <a:latin typeface="+mn-lt"/>
        </a:defRPr>
      </a:lvl2pPr>
      <a:lvl3pPr marL="541312" indent="-271449" algn="l" rtl="0" eaLnBrk="1" fontAlgn="base" hangingPunct="1">
        <a:lnSpc>
          <a:spcPct val="90000"/>
        </a:lnSpc>
        <a:spcBef>
          <a:spcPct val="20000"/>
        </a:spcBef>
        <a:spcAft>
          <a:spcPts val="300"/>
        </a:spcAft>
        <a:buFont typeface="Arial" panose="020B0604020202020204" pitchFamily="34" charset="0"/>
        <a:buChar char="•"/>
        <a:defRPr sz="2000">
          <a:solidFill>
            <a:schemeClr val="tx1"/>
          </a:solidFill>
          <a:latin typeface="+mn-lt"/>
        </a:defRPr>
      </a:lvl3pPr>
      <a:lvl4pPr marL="1600120" indent="-228589" algn="l" rtl="0" eaLnBrk="1" fontAlgn="base" hangingPunct="1">
        <a:spcBef>
          <a:spcPct val="20000"/>
        </a:spcBef>
        <a:spcAft>
          <a:spcPct val="0"/>
        </a:spcAft>
        <a:defRPr sz="1600">
          <a:solidFill>
            <a:schemeClr val="tx1"/>
          </a:solidFill>
          <a:latin typeface="+mn-lt"/>
        </a:defRPr>
      </a:lvl4pPr>
      <a:lvl5pPr marL="2057298" indent="-228589" algn="l" rtl="0" eaLnBrk="1" fontAlgn="base" hangingPunct="1">
        <a:spcBef>
          <a:spcPct val="20000"/>
        </a:spcBef>
        <a:spcAft>
          <a:spcPct val="0"/>
        </a:spcAft>
        <a:buChar char="»"/>
        <a:defRPr sz="1600">
          <a:solidFill>
            <a:schemeClr val="tx1"/>
          </a:solidFill>
          <a:latin typeface="+mn-lt"/>
        </a:defRPr>
      </a:lvl5pPr>
      <a:lvl6pPr marL="2514474" indent="-228589" algn="l" rtl="0" eaLnBrk="1" fontAlgn="base" hangingPunct="1">
        <a:spcBef>
          <a:spcPct val="20000"/>
        </a:spcBef>
        <a:spcAft>
          <a:spcPct val="0"/>
        </a:spcAft>
        <a:buChar char="»"/>
        <a:defRPr sz="1600">
          <a:solidFill>
            <a:schemeClr val="tx1"/>
          </a:solidFill>
          <a:latin typeface="+mn-lt"/>
        </a:defRPr>
      </a:lvl6pPr>
      <a:lvl7pPr marL="2971652" indent="-228589" algn="l" rtl="0" eaLnBrk="1" fontAlgn="base" hangingPunct="1">
        <a:spcBef>
          <a:spcPct val="20000"/>
        </a:spcBef>
        <a:spcAft>
          <a:spcPct val="0"/>
        </a:spcAft>
        <a:buChar char="»"/>
        <a:defRPr sz="1600">
          <a:solidFill>
            <a:schemeClr val="tx1"/>
          </a:solidFill>
          <a:latin typeface="+mn-lt"/>
        </a:defRPr>
      </a:lvl7pPr>
      <a:lvl8pPr marL="3428829" indent="-228589" algn="l" rtl="0" eaLnBrk="1" fontAlgn="base" hangingPunct="1">
        <a:spcBef>
          <a:spcPct val="20000"/>
        </a:spcBef>
        <a:spcAft>
          <a:spcPct val="0"/>
        </a:spcAft>
        <a:buChar char="»"/>
        <a:defRPr sz="1600">
          <a:solidFill>
            <a:schemeClr val="tx1"/>
          </a:solidFill>
          <a:latin typeface="+mn-lt"/>
        </a:defRPr>
      </a:lvl8pPr>
      <a:lvl9pPr marL="3886006" indent="-228589"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8" name="Title Placeholder 7"/>
          <p:cNvSpPr>
            <a:spLocks noGrp="1"/>
          </p:cNvSpPr>
          <p:nvPr>
            <p:ph type="title"/>
          </p:nvPr>
        </p:nvSpPr>
        <p:spPr>
          <a:xfrm>
            <a:off x="432000" y="4320014"/>
            <a:ext cx="10972800" cy="1941811"/>
          </a:xfrm>
          <a:prstGeom prst="rect">
            <a:avLst/>
          </a:prstGeom>
        </p:spPr>
        <p:txBody>
          <a:bodyPr vert="horz" lIns="0" tIns="0" rIns="0" bIns="0" rtlCol="0" anchor="t" anchorCtr="0">
            <a:normAutofit/>
          </a:bodyPr>
          <a:lstStyle/>
          <a:p>
            <a:r>
              <a:rPr lang="en-US" dirty="0"/>
              <a:t>Click to edit Master title style</a:t>
            </a:r>
            <a:endParaRPr lang="en-GB" dirty="0"/>
          </a:p>
        </p:txBody>
      </p:sp>
      <p:pic>
        <p:nvPicPr>
          <p:cNvPr id="7" name="Picture 8"/>
          <p:cNvPicPr>
            <a:picLocks noChangeArrowheads="1"/>
          </p:cNvPicPr>
          <p:nvPr/>
        </p:nvPicPr>
        <p:blipFill>
          <a:blip r:embed="rId5"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
        <p:nvSpPr>
          <p:cNvPr id="6" name="Slide Number Placeholder 4"/>
          <p:cNvSpPr>
            <a:spLocks noGrp="1"/>
          </p:cNvSpPr>
          <p:nvPr>
            <p:ph type="sldNum" sz="quarter" idx="4"/>
          </p:nvPr>
        </p:nvSpPr>
        <p:spPr>
          <a:xfrm>
            <a:off x="9108000" y="6480015"/>
            <a:ext cx="2556000" cy="365125"/>
          </a:xfrm>
          <a:prstGeom prst="rect">
            <a:avLst/>
          </a:prstGeom>
        </p:spPr>
        <p:txBody>
          <a:bodyPr tIns="36000" bIns="36000" anchor="ctr" anchorCtr="0"/>
          <a:lstStyle>
            <a:lvl1pPr algn="r">
              <a:lnSpc>
                <a:spcPct val="100000"/>
              </a:lnSpc>
              <a:defRPr sz="1200">
                <a:solidFill>
                  <a:schemeClr val="bg1"/>
                </a:solidFill>
              </a:defRPr>
            </a:lvl1pPr>
          </a:lstStyle>
          <a:p>
            <a:fld id="{0580567E-5E8F-47A5-90DF-8BFEB1A71525}" type="slidenum">
              <a:rPr lang="en-GB" smtClean="0"/>
              <a:pPr/>
              <a:t>‹nr.›</a:t>
            </a:fld>
            <a:endParaRPr lang="en-GB" dirty="0"/>
          </a:p>
        </p:txBody>
      </p:sp>
    </p:spTree>
  </p:cSld>
  <p:clrMap bg1="lt1" tx1="dk1" bg2="lt2" tx2="dk2" accent1="accent1" accent2="accent2" accent3="accent3" accent4="accent4" accent5="accent5" accent6="accent6" hlink="hlink" folHlink="folHlink"/>
  <p:sldLayoutIdLst>
    <p:sldLayoutId id="2147483668" r:id="rId1"/>
    <p:sldLayoutId id="2147483670" r:id="rId2"/>
  </p:sldLayoutIdLst>
  <p:hf hdr="0" dt="0"/>
  <p:txStyles>
    <p:titleStyle>
      <a:lvl1pPr algn="l" rtl="0" fontAlgn="base">
        <a:lnSpc>
          <a:spcPct val="90000"/>
        </a:lnSpc>
        <a:spcBef>
          <a:spcPct val="0"/>
        </a:spcBef>
        <a:spcAft>
          <a:spcPct val="0"/>
        </a:spcAft>
        <a:defRPr sz="4000" b="1">
          <a:solidFill>
            <a:schemeClr val="bg1"/>
          </a:solidFill>
          <a:latin typeface="Tahoma" pitchFamily="34" charset="0"/>
          <a:ea typeface="+mj-ea"/>
          <a:cs typeface="Tahoma" pitchFamily="34" charset="0"/>
        </a:defRPr>
      </a:lvl1pPr>
      <a:lvl2pPr algn="l" rtl="0" fontAlgn="base">
        <a:lnSpc>
          <a:spcPct val="90000"/>
        </a:lnSpc>
        <a:spcBef>
          <a:spcPct val="0"/>
        </a:spcBef>
        <a:spcAft>
          <a:spcPct val="0"/>
        </a:spcAft>
        <a:defRPr sz="3200">
          <a:solidFill>
            <a:schemeClr val="bg1"/>
          </a:solidFill>
          <a:latin typeface="Tahoma" pitchFamily="34" charset="0"/>
        </a:defRPr>
      </a:lvl2pPr>
      <a:lvl3pPr algn="l" rtl="0" fontAlgn="base">
        <a:lnSpc>
          <a:spcPct val="90000"/>
        </a:lnSpc>
        <a:spcBef>
          <a:spcPct val="0"/>
        </a:spcBef>
        <a:spcAft>
          <a:spcPct val="0"/>
        </a:spcAft>
        <a:defRPr sz="3200">
          <a:solidFill>
            <a:schemeClr val="bg1"/>
          </a:solidFill>
          <a:latin typeface="Tahoma" pitchFamily="34" charset="0"/>
        </a:defRPr>
      </a:lvl3pPr>
      <a:lvl4pPr algn="l" rtl="0" fontAlgn="base">
        <a:lnSpc>
          <a:spcPct val="90000"/>
        </a:lnSpc>
        <a:spcBef>
          <a:spcPct val="0"/>
        </a:spcBef>
        <a:spcAft>
          <a:spcPct val="0"/>
        </a:spcAft>
        <a:defRPr sz="3200">
          <a:solidFill>
            <a:schemeClr val="bg1"/>
          </a:solidFill>
          <a:latin typeface="Tahoma" pitchFamily="34" charset="0"/>
        </a:defRPr>
      </a:lvl4pPr>
      <a:lvl5pPr algn="l" rtl="0" fontAlgn="base">
        <a:lnSpc>
          <a:spcPct val="90000"/>
        </a:lnSpc>
        <a:spcBef>
          <a:spcPct val="0"/>
        </a:spcBef>
        <a:spcAft>
          <a:spcPct val="0"/>
        </a:spcAft>
        <a:defRPr sz="3200">
          <a:solidFill>
            <a:schemeClr val="bg1"/>
          </a:solidFill>
          <a:latin typeface="Tahoma" pitchFamily="34" charset="0"/>
        </a:defRPr>
      </a:lvl5pPr>
      <a:lvl6pPr marL="457178" algn="l" rtl="0" fontAlgn="base">
        <a:lnSpc>
          <a:spcPct val="90000"/>
        </a:lnSpc>
        <a:spcBef>
          <a:spcPct val="0"/>
        </a:spcBef>
        <a:spcAft>
          <a:spcPct val="0"/>
        </a:spcAft>
        <a:defRPr sz="3200">
          <a:solidFill>
            <a:schemeClr val="bg1"/>
          </a:solidFill>
          <a:latin typeface="Tahoma" pitchFamily="34" charset="0"/>
        </a:defRPr>
      </a:lvl6pPr>
      <a:lvl7pPr marL="914354" algn="l" rtl="0" fontAlgn="base">
        <a:lnSpc>
          <a:spcPct val="90000"/>
        </a:lnSpc>
        <a:spcBef>
          <a:spcPct val="0"/>
        </a:spcBef>
        <a:spcAft>
          <a:spcPct val="0"/>
        </a:spcAft>
        <a:defRPr sz="3200">
          <a:solidFill>
            <a:schemeClr val="bg1"/>
          </a:solidFill>
          <a:latin typeface="Tahoma" pitchFamily="34" charset="0"/>
        </a:defRPr>
      </a:lvl7pPr>
      <a:lvl8pPr marL="1371532" algn="l" rtl="0" fontAlgn="base">
        <a:lnSpc>
          <a:spcPct val="90000"/>
        </a:lnSpc>
        <a:spcBef>
          <a:spcPct val="0"/>
        </a:spcBef>
        <a:spcAft>
          <a:spcPct val="0"/>
        </a:spcAft>
        <a:defRPr sz="3200">
          <a:solidFill>
            <a:schemeClr val="bg1"/>
          </a:solidFill>
          <a:latin typeface="Tahoma" pitchFamily="34" charset="0"/>
        </a:defRPr>
      </a:lvl8pPr>
      <a:lvl9pPr marL="1828709" algn="l" rtl="0" fontAlgn="base">
        <a:lnSpc>
          <a:spcPct val="90000"/>
        </a:lnSpc>
        <a:spcBef>
          <a:spcPct val="0"/>
        </a:spcBef>
        <a:spcAft>
          <a:spcPct val="0"/>
        </a:spcAft>
        <a:defRPr sz="3200">
          <a:solidFill>
            <a:schemeClr val="bg1"/>
          </a:solidFill>
          <a:latin typeface="Tahoma" pitchFamily="34" charset="0"/>
        </a:defRPr>
      </a:lvl9pPr>
    </p:titleStyle>
    <p:bodyStyle>
      <a:lvl1pPr algn="l" rtl="0" fontAlgn="base">
        <a:lnSpc>
          <a:spcPct val="90000"/>
        </a:lnSpc>
        <a:spcBef>
          <a:spcPct val="0"/>
        </a:spcBef>
        <a:spcAft>
          <a:spcPct val="0"/>
        </a:spcAft>
        <a:defRPr sz="4000" b="1">
          <a:solidFill>
            <a:schemeClr val="bg1"/>
          </a:solidFill>
          <a:latin typeface="+mn-lt"/>
          <a:ea typeface="+mn-ea"/>
          <a:cs typeface="+mn-cs"/>
        </a:defRPr>
      </a:lvl1pPr>
      <a:lvl2pPr marL="822285" indent="-285737" algn="l" rtl="0" fontAlgn="base">
        <a:spcBef>
          <a:spcPct val="20000"/>
        </a:spcBef>
        <a:spcAft>
          <a:spcPct val="0"/>
        </a:spcAft>
        <a:buChar char="–"/>
        <a:defRPr sz="2800">
          <a:solidFill>
            <a:schemeClr val="tx1"/>
          </a:solidFill>
          <a:latin typeface="Arial" charset="0"/>
        </a:defRPr>
      </a:lvl2pPr>
      <a:lvl3pPr marL="1230252" indent="-228589" algn="l" rtl="0" fontAlgn="base">
        <a:spcBef>
          <a:spcPct val="20000"/>
        </a:spcBef>
        <a:spcAft>
          <a:spcPct val="0"/>
        </a:spcAft>
        <a:buChar char="•"/>
        <a:defRPr sz="2400">
          <a:solidFill>
            <a:schemeClr val="tx1"/>
          </a:solidFill>
          <a:latin typeface="Arial" charset="0"/>
        </a:defRPr>
      </a:lvl3pPr>
      <a:lvl4pPr marL="1638218" indent="-228589" algn="l" rtl="0" fontAlgn="base">
        <a:spcBef>
          <a:spcPct val="20000"/>
        </a:spcBef>
        <a:spcAft>
          <a:spcPct val="0"/>
        </a:spcAft>
        <a:buChar char="–"/>
        <a:defRPr sz="2000">
          <a:solidFill>
            <a:schemeClr val="tx1"/>
          </a:solidFill>
          <a:latin typeface="Arial" charset="0"/>
        </a:defRPr>
      </a:lvl4pPr>
      <a:lvl5pPr marL="2057298" indent="-228589" algn="l" rtl="0" fontAlgn="base">
        <a:spcBef>
          <a:spcPct val="20000"/>
        </a:spcBef>
        <a:spcAft>
          <a:spcPct val="0"/>
        </a:spcAft>
        <a:buChar char="»"/>
        <a:defRPr sz="2000">
          <a:solidFill>
            <a:schemeClr val="tx1"/>
          </a:solidFill>
          <a:latin typeface="Arial" charset="0"/>
        </a:defRPr>
      </a:lvl5pPr>
      <a:lvl6pPr marL="2514474" indent="-228589" algn="l" rtl="0" fontAlgn="base">
        <a:spcBef>
          <a:spcPct val="20000"/>
        </a:spcBef>
        <a:spcAft>
          <a:spcPct val="0"/>
        </a:spcAft>
        <a:buChar char="»"/>
        <a:defRPr sz="2000">
          <a:solidFill>
            <a:schemeClr val="tx1"/>
          </a:solidFill>
          <a:latin typeface="Arial" charset="0"/>
        </a:defRPr>
      </a:lvl6pPr>
      <a:lvl7pPr marL="2971652" indent="-228589" algn="l" rtl="0" fontAlgn="base">
        <a:spcBef>
          <a:spcPct val="20000"/>
        </a:spcBef>
        <a:spcAft>
          <a:spcPct val="0"/>
        </a:spcAft>
        <a:buChar char="»"/>
        <a:defRPr sz="2000">
          <a:solidFill>
            <a:schemeClr val="tx1"/>
          </a:solidFill>
          <a:latin typeface="Arial" charset="0"/>
        </a:defRPr>
      </a:lvl7pPr>
      <a:lvl8pPr marL="3428829" indent="-228589" algn="l" rtl="0" fontAlgn="base">
        <a:spcBef>
          <a:spcPct val="20000"/>
        </a:spcBef>
        <a:spcAft>
          <a:spcPct val="0"/>
        </a:spcAft>
        <a:buChar char="»"/>
        <a:defRPr sz="2000">
          <a:solidFill>
            <a:schemeClr val="tx1"/>
          </a:solidFill>
          <a:latin typeface="Arial" charset="0"/>
        </a:defRPr>
      </a:lvl8pPr>
      <a:lvl9pPr marL="3886006" indent="-228589"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8" name="Title Placeholder 7"/>
          <p:cNvSpPr>
            <a:spLocks noGrp="1"/>
          </p:cNvSpPr>
          <p:nvPr>
            <p:ph type="title"/>
          </p:nvPr>
        </p:nvSpPr>
        <p:spPr>
          <a:xfrm>
            <a:off x="432000" y="4320014"/>
            <a:ext cx="10972800" cy="1941811"/>
          </a:xfrm>
          <a:prstGeom prst="rect">
            <a:avLst/>
          </a:prstGeom>
        </p:spPr>
        <p:txBody>
          <a:bodyPr vert="horz" lIns="0" tIns="0" rIns="0" bIns="0" rtlCol="0" anchor="t" anchorCtr="0">
            <a:normAutofit/>
          </a:bodyPr>
          <a:lstStyle/>
          <a:p>
            <a:r>
              <a:rPr lang="en-US" dirty="0"/>
              <a:t>Click to edit Master title style</a:t>
            </a:r>
            <a:endParaRPr lang="en-GB" dirty="0"/>
          </a:p>
        </p:txBody>
      </p:sp>
      <p:pic>
        <p:nvPicPr>
          <p:cNvPr id="7" name="Picture 8"/>
          <p:cNvPicPr>
            <a:picLocks noChangeArrowheads="1"/>
          </p:cNvPicPr>
          <p:nvPr/>
        </p:nvPicPr>
        <p:blipFill>
          <a:blip r:embed="rId5"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
        <p:nvSpPr>
          <p:cNvPr id="6" name="Slide Number Placeholder 4"/>
          <p:cNvSpPr>
            <a:spLocks noGrp="1"/>
          </p:cNvSpPr>
          <p:nvPr>
            <p:ph type="sldNum" sz="quarter" idx="4"/>
          </p:nvPr>
        </p:nvSpPr>
        <p:spPr>
          <a:xfrm>
            <a:off x="9108000" y="6480015"/>
            <a:ext cx="2556000" cy="365125"/>
          </a:xfrm>
          <a:prstGeom prst="rect">
            <a:avLst/>
          </a:prstGeom>
        </p:spPr>
        <p:txBody>
          <a:bodyPr tIns="36000" bIns="36000" anchor="ctr" anchorCtr="0"/>
          <a:lstStyle>
            <a:lvl1pPr algn="r">
              <a:lnSpc>
                <a:spcPct val="100000"/>
              </a:lnSpc>
              <a:defRPr sz="1200">
                <a:solidFill>
                  <a:schemeClr val="bg1"/>
                </a:solidFill>
              </a:defRPr>
            </a:lvl1pPr>
          </a:lstStyle>
          <a:p>
            <a:fld id="{0580567E-5E8F-47A5-90DF-8BFEB1A71525}" type="slidenum">
              <a:rPr lang="en-GB" smtClean="0">
                <a:solidFill>
                  <a:prstClr val="white"/>
                </a:solidFill>
              </a:rPr>
              <a:pPr/>
              <a:t>‹nr.›</a:t>
            </a:fld>
            <a:endParaRPr lang="en-GB" dirty="0">
              <a:solidFill>
                <a:prstClr val="white"/>
              </a:solidFill>
            </a:endParaRPr>
          </a:p>
        </p:txBody>
      </p:sp>
    </p:spTree>
    <p:extLst>
      <p:ext uri="{BB962C8B-B14F-4D97-AF65-F5344CB8AC3E}">
        <p14:creationId xmlns:p14="http://schemas.microsoft.com/office/powerpoint/2010/main" val="1403085777"/>
      </p:ext>
    </p:extLst>
  </p:cSld>
  <p:clrMap bg1="lt1" tx1="dk1" bg2="lt2" tx2="dk2" accent1="accent1" accent2="accent2" accent3="accent3" accent4="accent4" accent5="accent5" accent6="accent6" hlink="hlink" folHlink="folHlink"/>
  <p:sldLayoutIdLst>
    <p:sldLayoutId id="2147483675" r:id="rId1"/>
    <p:sldLayoutId id="2147483676" r:id="rId2"/>
  </p:sldLayoutIdLst>
  <p:hf hdr="0" dt="0"/>
  <p:txStyles>
    <p:titleStyle>
      <a:lvl1pPr algn="l" rtl="0" fontAlgn="base">
        <a:lnSpc>
          <a:spcPct val="90000"/>
        </a:lnSpc>
        <a:spcBef>
          <a:spcPct val="0"/>
        </a:spcBef>
        <a:spcAft>
          <a:spcPct val="0"/>
        </a:spcAft>
        <a:defRPr sz="4000" b="1">
          <a:solidFill>
            <a:schemeClr val="bg1"/>
          </a:solidFill>
          <a:latin typeface="Tahoma" pitchFamily="34" charset="0"/>
          <a:ea typeface="+mj-ea"/>
          <a:cs typeface="Tahoma" pitchFamily="34" charset="0"/>
        </a:defRPr>
      </a:lvl1pPr>
      <a:lvl2pPr algn="l" rtl="0" fontAlgn="base">
        <a:lnSpc>
          <a:spcPct val="90000"/>
        </a:lnSpc>
        <a:spcBef>
          <a:spcPct val="0"/>
        </a:spcBef>
        <a:spcAft>
          <a:spcPct val="0"/>
        </a:spcAft>
        <a:defRPr sz="3200">
          <a:solidFill>
            <a:schemeClr val="bg1"/>
          </a:solidFill>
          <a:latin typeface="Tahoma" pitchFamily="34" charset="0"/>
        </a:defRPr>
      </a:lvl2pPr>
      <a:lvl3pPr algn="l" rtl="0" fontAlgn="base">
        <a:lnSpc>
          <a:spcPct val="90000"/>
        </a:lnSpc>
        <a:spcBef>
          <a:spcPct val="0"/>
        </a:spcBef>
        <a:spcAft>
          <a:spcPct val="0"/>
        </a:spcAft>
        <a:defRPr sz="3200">
          <a:solidFill>
            <a:schemeClr val="bg1"/>
          </a:solidFill>
          <a:latin typeface="Tahoma" pitchFamily="34" charset="0"/>
        </a:defRPr>
      </a:lvl3pPr>
      <a:lvl4pPr algn="l" rtl="0" fontAlgn="base">
        <a:lnSpc>
          <a:spcPct val="90000"/>
        </a:lnSpc>
        <a:spcBef>
          <a:spcPct val="0"/>
        </a:spcBef>
        <a:spcAft>
          <a:spcPct val="0"/>
        </a:spcAft>
        <a:defRPr sz="3200">
          <a:solidFill>
            <a:schemeClr val="bg1"/>
          </a:solidFill>
          <a:latin typeface="Tahoma" pitchFamily="34" charset="0"/>
        </a:defRPr>
      </a:lvl4pPr>
      <a:lvl5pPr algn="l" rtl="0" fontAlgn="base">
        <a:lnSpc>
          <a:spcPct val="90000"/>
        </a:lnSpc>
        <a:spcBef>
          <a:spcPct val="0"/>
        </a:spcBef>
        <a:spcAft>
          <a:spcPct val="0"/>
        </a:spcAft>
        <a:defRPr sz="3200">
          <a:solidFill>
            <a:schemeClr val="bg1"/>
          </a:solidFill>
          <a:latin typeface="Tahoma" pitchFamily="34" charset="0"/>
        </a:defRPr>
      </a:lvl5pPr>
      <a:lvl6pPr marL="457178" algn="l" rtl="0" fontAlgn="base">
        <a:lnSpc>
          <a:spcPct val="90000"/>
        </a:lnSpc>
        <a:spcBef>
          <a:spcPct val="0"/>
        </a:spcBef>
        <a:spcAft>
          <a:spcPct val="0"/>
        </a:spcAft>
        <a:defRPr sz="3200">
          <a:solidFill>
            <a:schemeClr val="bg1"/>
          </a:solidFill>
          <a:latin typeface="Tahoma" pitchFamily="34" charset="0"/>
        </a:defRPr>
      </a:lvl6pPr>
      <a:lvl7pPr marL="914354" algn="l" rtl="0" fontAlgn="base">
        <a:lnSpc>
          <a:spcPct val="90000"/>
        </a:lnSpc>
        <a:spcBef>
          <a:spcPct val="0"/>
        </a:spcBef>
        <a:spcAft>
          <a:spcPct val="0"/>
        </a:spcAft>
        <a:defRPr sz="3200">
          <a:solidFill>
            <a:schemeClr val="bg1"/>
          </a:solidFill>
          <a:latin typeface="Tahoma" pitchFamily="34" charset="0"/>
        </a:defRPr>
      </a:lvl7pPr>
      <a:lvl8pPr marL="1371532" algn="l" rtl="0" fontAlgn="base">
        <a:lnSpc>
          <a:spcPct val="90000"/>
        </a:lnSpc>
        <a:spcBef>
          <a:spcPct val="0"/>
        </a:spcBef>
        <a:spcAft>
          <a:spcPct val="0"/>
        </a:spcAft>
        <a:defRPr sz="3200">
          <a:solidFill>
            <a:schemeClr val="bg1"/>
          </a:solidFill>
          <a:latin typeface="Tahoma" pitchFamily="34" charset="0"/>
        </a:defRPr>
      </a:lvl8pPr>
      <a:lvl9pPr marL="1828709" algn="l" rtl="0" fontAlgn="base">
        <a:lnSpc>
          <a:spcPct val="90000"/>
        </a:lnSpc>
        <a:spcBef>
          <a:spcPct val="0"/>
        </a:spcBef>
        <a:spcAft>
          <a:spcPct val="0"/>
        </a:spcAft>
        <a:defRPr sz="3200">
          <a:solidFill>
            <a:schemeClr val="bg1"/>
          </a:solidFill>
          <a:latin typeface="Tahoma" pitchFamily="34" charset="0"/>
        </a:defRPr>
      </a:lvl9pPr>
    </p:titleStyle>
    <p:bodyStyle>
      <a:lvl1pPr algn="l" rtl="0" fontAlgn="base">
        <a:lnSpc>
          <a:spcPct val="90000"/>
        </a:lnSpc>
        <a:spcBef>
          <a:spcPct val="0"/>
        </a:spcBef>
        <a:spcAft>
          <a:spcPct val="0"/>
        </a:spcAft>
        <a:defRPr sz="4000" b="1">
          <a:solidFill>
            <a:schemeClr val="bg1"/>
          </a:solidFill>
          <a:latin typeface="+mn-lt"/>
          <a:ea typeface="+mn-ea"/>
          <a:cs typeface="+mn-cs"/>
        </a:defRPr>
      </a:lvl1pPr>
      <a:lvl2pPr marL="822285" indent="-285737" algn="l" rtl="0" fontAlgn="base">
        <a:spcBef>
          <a:spcPct val="20000"/>
        </a:spcBef>
        <a:spcAft>
          <a:spcPct val="0"/>
        </a:spcAft>
        <a:buChar char="–"/>
        <a:defRPr sz="2800">
          <a:solidFill>
            <a:schemeClr val="tx1"/>
          </a:solidFill>
          <a:latin typeface="Arial" charset="0"/>
        </a:defRPr>
      </a:lvl2pPr>
      <a:lvl3pPr marL="1230252" indent="-228589" algn="l" rtl="0" fontAlgn="base">
        <a:spcBef>
          <a:spcPct val="20000"/>
        </a:spcBef>
        <a:spcAft>
          <a:spcPct val="0"/>
        </a:spcAft>
        <a:buChar char="•"/>
        <a:defRPr sz="2400">
          <a:solidFill>
            <a:schemeClr val="tx1"/>
          </a:solidFill>
          <a:latin typeface="Arial" charset="0"/>
        </a:defRPr>
      </a:lvl3pPr>
      <a:lvl4pPr marL="1638218" indent="-228589" algn="l" rtl="0" fontAlgn="base">
        <a:spcBef>
          <a:spcPct val="20000"/>
        </a:spcBef>
        <a:spcAft>
          <a:spcPct val="0"/>
        </a:spcAft>
        <a:buChar char="–"/>
        <a:defRPr sz="2000">
          <a:solidFill>
            <a:schemeClr val="tx1"/>
          </a:solidFill>
          <a:latin typeface="Arial" charset="0"/>
        </a:defRPr>
      </a:lvl4pPr>
      <a:lvl5pPr marL="2057298" indent="-228589" algn="l" rtl="0" fontAlgn="base">
        <a:spcBef>
          <a:spcPct val="20000"/>
        </a:spcBef>
        <a:spcAft>
          <a:spcPct val="0"/>
        </a:spcAft>
        <a:buChar char="»"/>
        <a:defRPr sz="2000">
          <a:solidFill>
            <a:schemeClr val="tx1"/>
          </a:solidFill>
          <a:latin typeface="Arial" charset="0"/>
        </a:defRPr>
      </a:lvl5pPr>
      <a:lvl6pPr marL="2514474" indent="-228589" algn="l" rtl="0" fontAlgn="base">
        <a:spcBef>
          <a:spcPct val="20000"/>
        </a:spcBef>
        <a:spcAft>
          <a:spcPct val="0"/>
        </a:spcAft>
        <a:buChar char="»"/>
        <a:defRPr sz="2000">
          <a:solidFill>
            <a:schemeClr val="tx1"/>
          </a:solidFill>
          <a:latin typeface="Arial" charset="0"/>
        </a:defRPr>
      </a:lvl6pPr>
      <a:lvl7pPr marL="2971652" indent="-228589" algn="l" rtl="0" fontAlgn="base">
        <a:spcBef>
          <a:spcPct val="20000"/>
        </a:spcBef>
        <a:spcAft>
          <a:spcPct val="0"/>
        </a:spcAft>
        <a:buChar char="»"/>
        <a:defRPr sz="2000">
          <a:solidFill>
            <a:schemeClr val="tx1"/>
          </a:solidFill>
          <a:latin typeface="Arial" charset="0"/>
        </a:defRPr>
      </a:lvl7pPr>
      <a:lvl8pPr marL="3428829" indent="-228589" algn="l" rtl="0" fontAlgn="base">
        <a:spcBef>
          <a:spcPct val="20000"/>
        </a:spcBef>
        <a:spcAft>
          <a:spcPct val="0"/>
        </a:spcAft>
        <a:buChar char="»"/>
        <a:defRPr sz="2000">
          <a:solidFill>
            <a:schemeClr val="tx1"/>
          </a:solidFill>
          <a:latin typeface="Arial" charset="0"/>
        </a:defRPr>
      </a:lvl8pPr>
      <a:lvl9pPr marL="3886006" indent="-228589"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8" name="Title Placeholder 7"/>
          <p:cNvSpPr>
            <a:spLocks noGrp="1"/>
          </p:cNvSpPr>
          <p:nvPr>
            <p:ph type="title"/>
          </p:nvPr>
        </p:nvSpPr>
        <p:spPr>
          <a:xfrm>
            <a:off x="432000" y="4320014"/>
            <a:ext cx="10972800" cy="1941811"/>
          </a:xfrm>
          <a:prstGeom prst="rect">
            <a:avLst/>
          </a:prstGeom>
        </p:spPr>
        <p:txBody>
          <a:bodyPr vert="horz" lIns="0" tIns="0" rIns="0" bIns="0" rtlCol="0" anchor="t" anchorCtr="0">
            <a:normAutofit/>
          </a:bodyPr>
          <a:lstStyle/>
          <a:p>
            <a:r>
              <a:rPr lang="en-US" dirty="0"/>
              <a:t>Click to edit Master title style</a:t>
            </a:r>
            <a:endParaRPr lang="en-GB" dirty="0"/>
          </a:p>
        </p:txBody>
      </p:sp>
      <p:pic>
        <p:nvPicPr>
          <p:cNvPr id="7" name="Picture 8"/>
          <p:cNvPicPr>
            <a:picLocks noChangeArrowheads="1"/>
          </p:cNvPicPr>
          <p:nvPr/>
        </p:nvPicPr>
        <p:blipFill>
          <a:blip r:embed="rId5"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
        <p:nvSpPr>
          <p:cNvPr id="6" name="Slide Number Placeholder 4"/>
          <p:cNvSpPr>
            <a:spLocks noGrp="1"/>
          </p:cNvSpPr>
          <p:nvPr>
            <p:ph type="sldNum" sz="quarter" idx="4"/>
          </p:nvPr>
        </p:nvSpPr>
        <p:spPr>
          <a:xfrm>
            <a:off x="9108000" y="6480015"/>
            <a:ext cx="2556000" cy="365125"/>
          </a:xfrm>
          <a:prstGeom prst="rect">
            <a:avLst/>
          </a:prstGeom>
        </p:spPr>
        <p:txBody>
          <a:bodyPr tIns="36000" bIns="36000" anchor="ctr" anchorCtr="0"/>
          <a:lstStyle>
            <a:lvl1pPr algn="r">
              <a:lnSpc>
                <a:spcPct val="100000"/>
              </a:lnSpc>
              <a:defRPr sz="1200">
                <a:solidFill>
                  <a:schemeClr val="bg1"/>
                </a:solidFill>
              </a:defRPr>
            </a:lvl1pPr>
          </a:lstStyle>
          <a:p>
            <a:fld id="{0580567E-5E8F-47A5-90DF-8BFEB1A71525}" type="slidenum">
              <a:rPr lang="en-GB" smtClean="0">
                <a:solidFill>
                  <a:prstClr val="white"/>
                </a:solidFill>
              </a:rPr>
              <a:pPr/>
              <a:t>‹nr.›</a:t>
            </a:fld>
            <a:endParaRPr lang="en-GB" dirty="0">
              <a:solidFill>
                <a:prstClr val="white"/>
              </a:solidFill>
            </a:endParaRPr>
          </a:p>
        </p:txBody>
      </p:sp>
    </p:spTree>
    <p:extLst>
      <p:ext uri="{BB962C8B-B14F-4D97-AF65-F5344CB8AC3E}">
        <p14:creationId xmlns:p14="http://schemas.microsoft.com/office/powerpoint/2010/main" val="1174695301"/>
      </p:ext>
    </p:extLst>
  </p:cSld>
  <p:clrMap bg1="lt1" tx1="dk1" bg2="lt2" tx2="dk2" accent1="accent1" accent2="accent2" accent3="accent3" accent4="accent4" accent5="accent5" accent6="accent6" hlink="hlink" folHlink="folHlink"/>
  <p:sldLayoutIdLst>
    <p:sldLayoutId id="2147483678" r:id="rId1"/>
    <p:sldLayoutId id="2147483679" r:id="rId2"/>
  </p:sldLayoutIdLst>
  <p:hf hdr="0" dt="0"/>
  <p:txStyles>
    <p:titleStyle>
      <a:lvl1pPr algn="l" rtl="0" fontAlgn="base">
        <a:lnSpc>
          <a:spcPct val="90000"/>
        </a:lnSpc>
        <a:spcBef>
          <a:spcPct val="0"/>
        </a:spcBef>
        <a:spcAft>
          <a:spcPct val="0"/>
        </a:spcAft>
        <a:defRPr sz="4000" b="1">
          <a:solidFill>
            <a:schemeClr val="bg1"/>
          </a:solidFill>
          <a:latin typeface="Tahoma" pitchFamily="34" charset="0"/>
          <a:ea typeface="+mj-ea"/>
          <a:cs typeface="Tahoma" pitchFamily="34" charset="0"/>
        </a:defRPr>
      </a:lvl1pPr>
      <a:lvl2pPr algn="l" rtl="0" fontAlgn="base">
        <a:lnSpc>
          <a:spcPct val="90000"/>
        </a:lnSpc>
        <a:spcBef>
          <a:spcPct val="0"/>
        </a:spcBef>
        <a:spcAft>
          <a:spcPct val="0"/>
        </a:spcAft>
        <a:defRPr sz="3200">
          <a:solidFill>
            <a:schemeClr val="bg1"/>
          </a:solidFill>
          <a:latin typeface="Tahoma" pitchFamily="34" charset="0"/>
        </a:defRPr>
      </a:lvl2pPr>
      <a:lvl3pPr algn="l" rtl="0" fontAlgn="base">
        <a:lnSpc>
          <a:spcPct val="90000"/>
        </a:lnSpc>
        <a:spcBef>
          <a:spcPct val="0"/>
        </a:spcBef>
        <a:spcAft>
          <a:spcPct val="0"/>
        </a:spcAft>
        <a:defRPr sz="3200">
          <a:solidFill>
            <a:schemeClr val="bg1"/>
          </a:solidFill>
          <a:latin typeface="Tahoma" pitchFamily="34" charset="0"/>
        </a:defRPr>
      </a:lvl3pPr>
      <a:lvl4pPr algn="l" rtl="0" fontAlgn="base">
        <a:lnSpc>
          <a:spcPct val="90000"/>
        </a:lnSpc>
        <a:spcBef>
          <a:spcPct val="0"/>
        </a:spcBef>
        <a:spcAft>
          <a:spcPct val="0"/>
        </a:spcAft>
        <a:defRPr sz="3200">
          <a:solidFill>
            <a:schemeClr val="bg1"/>
          </a:solidFill>
          <a:latin typeface="Tahoma" pitchFamily="34" charset="0"/>
        </a:defRPr>
      </a:lvl4pPr>
      <a:lvl5pPr algn="l" rtl="0" fontAlgn="base">
        <a:lnSpc>
          <a:spcPct val="90000"/>
        </a:lnSpc>
        <a:spcBef>
          <a:spcPct val="0"/>
        </a:spcBef>
        <a:spcAft>
          <a:spcPct val="0"/>
        </a:spcAft>
        <a:defRPr sz="3200">
          <a:solidFill>
            <a:schemeClr val="bg1"/>
          </a:solidFill>
          <a:latin typeface="Tahoma" pitchFamily="34" charset="0"/>
        </a:defRPr>
      </a:lvl5pPr>
      <a:lvl6pPr marL="457178" algn="l" rtl="0" fontAlgn="base">
        <a:lnSpc>
          <a:spcPct val="90000"/>
        </a:lnSpc>
        <a:spcBef>
          <a:spcPct val="0"/>
        </a:spcBef>
        <a:spcAft>
          <a:spcPct val="0"/>
        </a:spcAft>
        <a:defRPr sz="3200">
          <a:solidFill>
            <a:schemeClr val="bg1"/>
          </a:solidFill>
          <a:latin typeface="Tahoma" pitchFamily="34" charset="0"/>
        </a:defRPr>
      </a:lvl6pPr>
      <a:lvl7pPr marL="914354" algn="l" rtl="0" fontAlgn="base">
        <a:lnSpc>
          <a:spcPct val="90000"/>
        </a:lnSpc>
        <a:spcBef>
          <a:spcPct val="0"/>
        </a:spcBef>
        <a:spcAft>
          <a:spcPct val="0"/>
        </a:spcAft>
        <a:defRPr sz="3200">
          <a:solidFill>
            <a:schemeClr val="bg1"/>
          </a:solidFill>
          <a:latin typeface="Tahoma" pitchFamily="34" charset="0"/>
        </a:defRPr>
      </a:lvl7pPr>
      <a:lvl8pPr marL="1371532" algn="l" rtl="0" fontAlgn="base">
        <a:lnSpc>
          <a:spcPct val="90000"/>
        </a:lnSpc>
        <a:spcBef>
          <a:spcPct val="0"/>
        </a:spcBef>
        <a:spcAft>
          <a:spcPct val="0"/>
        </a:spcAft>
        <a:defRPr sz="3200">
          <a:solidFill>
            <a:schemeClr val="bg1"/>
          </a:solidFill>
          <a:latin typeface="Tahoma" pitchFamily="34" charset="0"/>
        </a:defRPr>
      </a:lvl8pPr>
      <a:lvl9pPr marL="1828709" algn="l" rtl="0" fontAlgn="base">
        <a:lnSpc>
          <a:spcPct val="90000"/>
        </a:lnSpc>
        <a:spcBef>
          <a:spcPct val="0"/>
        </a:spcBef>
        <a:spcAft>
          <a:spcPct val="0"/>
        </a:spcAft>
        <a:defRPr sz="3200">
          <a:solidFill>
            <a:schemeClr val="bg1"/>
          </a:solidFill>
          <a:latin typeface="Tahoma" pitchFamily="34" charset="0"/>
        </a:defRPr>
      </a:lvl9pPr>
    </p:titleStyle>
    <p:bodyStyle>
      <a:lvl1pPr algn="l" rtl="0" fontAlgn="base">
        <a:lnSpc>
          <a:spcPct val="90000"/>
        </a:lnSpc>
        <a:spcBef>
          <a:spcPct val="0"/>
        </a:spcBef>
        <a:spcAft>
          <a:spcPct val="0"/>
        </a:spcAft>
        <a:defRPr sz="4000" b="1">
          <a:solidFill>
            <a:schemeClr val="bg1"/>
          </a:solidFill>
          <a:latin typeface="+mn-lt"/>
          <a:ea typeface="+mn-ea"/>
          <a:cs typeface="+mn-cs"/>
        </a:defRPr>
      </a:lvl1pPr>
      <a:lvl2pPr marL="822285" indent="-285737" algn="l" rtl="0" fontAlgn="base">
        <a:spcBef>
          <a:spcPct val="20000"/>
        </a:spcBef>
        <a:spcAft>
          <a:spcPct val="0"/>
        </a:spcAft>
        <a:buChar char="–"/>
        <a:defRPr sz="2800">
          <a:solidFill>
            <a:schemeClr val="tx1"/>
          </a:solidFill>
          <a:latin typeface="Arial" charset="0"/>
        </a:defRPr>
      </a:lvl2pPr>
      <a:lvl3pPr marL="1230252" indent="-228589" algn="l" rtl="0" fontAlgn="base">
        <a:spcBef>
          <a:spcPct val="20000"/>
        </a:spcBef>
        <a:spcAft>
          <a:spcPct val="0"/>
        </a:spcAft>
        <a:buChar char="•"/>
        <a:defRPr sz="2400">
          <a:solidFill>
            <a:schemeClr val="tx1"/>
          </a:solidFill>
          <a:latin typeface="Arial" charset="0"/>
        </a:defRPr>
      </a:lvl3pPr>
      <a:lvl4pPr marL="1638218" indent="-228589" algn="l" rtl="0" fontAlgn="base">
        <a:spcBef>
          <a:spcPct val="20000"/>
        </a:spcBef>
        <a:spcAft>
          <a:spcPct val="0"/>
        </a:spcAft>
        <a:buChar char="–"/>
        <a:defRPr sz="2000">
          <a:solidFill>
            <a:schemeClr val="tx1"/>
          </a:solidFill>
          <a:latin typeface="Arial" charset="0"/>
        </a:defRPr>
      </a:lvl4pPr>
      <a:lvl5pPr marL="2057298" indent="-228589" algn="l" rtl="0" fontAlgn="base">
        <a:spcBef>
          <a:spcPct val="20000"/>
        </a:spcBef>
        <a:spcAft>
          <a:spcPct val="0"/>
        </a:spcAft>
        <a:buChar char="»"/>
        <a:defRPr sz="2000">
          <a:solidFill>
            <a:schemeClr val="tx1"/>
          </a:solidFill>
          <a:latin typeface="Arial" charset="0"/>
        </a:defRPr>
      </a:lvl5pPr>
      <a:lvl6pPr marL="2514474" indent="-228589" algn="l" rtl="0" fontAlgn="base">
        <a:spcBef>
          <a:spcPct val="20000"/>
        </a:spcBef>
        <a:spcAft>
          <a:spcPct val="0"/>
        </a:spcAft>
        <a:buChar char="»"/>
        <a:defRPr sz="2000">
          <a:solidFill>
            <a:schemeClr val="tx1"/>
          </a:solidFill>
          <a:latin typeface="Arial" charset="0"/>
        </a:defRPr>
      </a:lvl6pPr>
      <a:lvl7pPr marL="2971652" indent="-228589" algn="l" rtl="0" fontAlgn="base">
        <a:spcBef>
          <a:spcPct val="20000"/>
        </a:spcBef>
        <a:spcAft>
          <a:spcPct val="0"/>
        </a:spcAft>
        <a:buChar char="»"/>
        <a:defRPr sz="2000">
          <a:solidFill>
            <a:schemeClr val="tx1"/>
          </a:solidFill>
          <a:latin typeface="Arial" charset="0"/>
        </a:defRPr>
      </a:lvl7pPr>
      <a:lvl8pPr marL="3428829" indent="-228589" algn="l" rtl="0" fontAlgn="base">
        <a:spcBef>
          <a:spcPct val="20000"/>
        </a:spcBef>
        <a:spcAft>
          <a:spcPct val="0"/>
        </a:spcAft>
        <a:buChar char="»"/>
        <a:defRPr sz="2000">
          <a:solidFill>
            <a:schemeClr val="tx1"/>
          </a:solidFill>
          <a:latin typeface="Arial" charset="0"/>
        </a:defRPr>
      </a:lvl8pPr>
      <a:lvl9pPr marL="3886006" indent="-228589"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8" name="Title Placeholder 7"/>
          <p:cNvSpPr>
            <a:spLocks noGrp="1"/>
          </p:cNvSpPr>
          <p:nvPr>
            <p:ph type="title"/>
          </p:nvPr>
        </p:nvSpPr>
        <p:spPr>
          <a:xfrm>
            <a:off x="432000" y="4320014"/>
            <a:ext cx="10972800" cy="1941811"/>
          </a:xfrm>
          <a:prstGeom prst="rect">
            <a:avLst/>
          </a:prstGeom>
        </p:spPr>
        <p:txBody>
          <a:bodyPr vert="horz" lIns="0" tIns="0" rIns="0" bIns="0" rtlCol="0" anchor="t" anchorCtr="0">
            <a:normAutofit/>
          </a:bodyPr>
          <a:lstStyle/>
          <a:p>
            <a:r>
              <a:rPr lang="en-US" dirty="0"/>
              <a:t>Click to edit Master title style</a:t>
            </a:r>
            <a:endParaRPr lang="en-GB" dirty="0"/>
          </a:p>
        </p:txBody>
      </p:sp>
      <p:pic>
        <p:nvPicPr>
          <p:cNvPr id="7" name="Picture 8"/>
          <p:cNvPicPr>
            <a:picLocks noChangeArrowheads="1"/>
          </p:cNvPicPr>
          <p:nvPr/>
        </p:nvPicPr>
        <p:blipFill>
          <a:blip r:embed="rId5"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
        <p:nvSpPr>
          <p:cNvPr id="6" name="Slide Number Placeholder 4"/>
          <p:cNvSpPr>
            <a:spLocks noGrp="1"/>
          </p:cNvSpPr>
          <p:nvPr>
            <p:ph type="sldNum" sz="quarter" idx="4"/>
          </p:nvPr>
        </p:nvSpPr>
        <p:spPr>
          <a:xfrm>
            <a:off x="9108000" y="6480015"/>
            <a:ext cx="2556000" cy="365125"/>
          </a:xfrm>
          <a:prstGeom prst="rect">
            <a:avLst/>
          </a:prstGeom>
        </p:spPr>
        <p:txBody>
          <a:bodyPr tIns="36000" bIns="36000" anchor="ctr" anchorCtr="0"/>
          <a:lstStyle>
            <a:lvl1pPr algn="r">
              <a:lnSpc>
                <a:spcPct val="100000"/>
              </a:lnSpc>
              <a:defRPr sz="1200">
                <a:solidFill>
                  <a:schemeClr val="bg1"/>
                </a:solidFill>
              </a:defRPr>
            </a:lvl1pPr>
          </a:lstStyle>
          <a:p>
            <a:fld id="{0580567E-5E8F-47A5-90DF-8BFEB1A71525}" type="slidenum">
              <a:rPr lang="en-GB" smtClean="0">
                <a:solidFill>
                  <a:prstClr val="white"/>
                </a:solidFill>
              </a:rPr>
              <a:pPr/>
              <a:t>‹nr.›</a:t>
            </a:fld>
            <a:endParaRPr lang="en-GB" dirty="0">
              <a:solidFill>
                <a:prstClr val="white"/>
              </a:solidFill>
            </a:endParaRPr>
          </a:p>
        </p:txBody>
      </p:sp>
    </p:spTree>
    <p:extLst>
      <p:ext uri="{BB962C8B-B14F-4D97-AF65-F5344CB8AC3E}">
        <p14:creationId xmlns:p14="http://schemas.microsoft.com/office/powerpoint/2010/main" val="341866529"/>
      </p:ext>
    </p:extLst>
  </p:cSld>
  <p:clrMap bg1="lt1" tx1="dk1" bg2="lt2" tx2="dk2" accent1="accent1" accent2="accent2" accent3="accent3" accent4="accent4" accent5="accent5" accent6="accent6" hlink="hlink" folHlink="folHlink"/>
  <p:sldLayoutIdLst>
    <p:sldLayoutId id="2147483681" r:id="rId1"/>
    <p:sldLayoutId id="2147483682" r:id="rId2"/>
  </p:sldLayoutIdLst>
  <p:hf hdr="0" dt="0"/>
  <p:txStyles>
    <p:titleStyle>
      <a:lvl1pPr algn="l" rtl="0" fontAlgn="base">
        <a:lnSpc>
          <a:spcPct val="90000"/>
        </a:lnSpc>
        <a:spcBef>
          <a:spcPct val="0"/>
        </a:spcBef>
        <a:spcAft>
          <a:spcPct val="0"/>
        </a:spcAft>
        <a:defRPr sz="4000" b="1">
          <a:solidFill>
            <a:schemeClr val="bg1"/>
          </a:solidFill>
          <a:latin typeface="Tahoma" pitchFamily="34" charset="0"/>
          <a:ea typeface="+mj-ea"/>
          <a:cs typeface="Tahoma" pitchFamily="34" charset="0"/>
        </a:defRPr>
      </a:lvl1pPr>
      <a:lvl2pPr algn="l" rtl="0" fontAlgn="base">
        <a:lnSpc>
          <a:spcPct val="90000"/>
        </a:lnSpc>
        <a:spcBef>
          <a:spcPct val="0"/>
        </a:spcBef>
        <a:spcAft>
          <a:spcPct val="0"/>
        </a:spcAft>
        <a:defRPr sz="3200">
          <a:solidFill>
            <a:schemeClr val="bg1"/>
          </a:solidFill>
          <a:latin typeface="Tahoma" pitchFamily="34" charset="0"/>
        </a:defRPr>
      </a:lvl2pPr>
      <a:lvl3pPr algn="l" rtl="0" fontAlgn="base">
        <a:lnSpc>
          <a:spcPct val="90000"/>
        </a:lnSpc>
        <a:spcBef>
          <a:spcPct val="0"/>
        </a:spcBef>
        <a:spcAft>
          <a:spcPct val="0"/>
        </a:spcAft>
        <a:defRPr sz="3200">
          <a:solidFill>
            <a:schemeClr val="bg1"/>
          </a:solidFill>
          <a:latin typeface="Tahoma" pitchFamily="34" charset="0"/>
        </a:defRPr>
      </a:lvl3pPr>
      <a:lvl4pPr algn="l" rtl="0" fontAlgn="base">
        <a:lnSpc>
          <a:spcPct val="90000"/>
        </a:lnSpc>
        <a:spcBef>
          <a:spcPct val="0"/>
        </a:spcBef>
        <a:spcAft>
          <a:spcPct val="0"/>
        </a:spcAft>
        <a:defRPr sz="3200">
          <a:solidFill>
            <a:schemeClr val="bg1"/>
          </a:solidFill>
          <a:latin typeface="Tahoma" pitchFamily="34" charset="0"/>
        </a:defRPr>
      </a:lvl4pPr>
      <a:lvl5pPr algn="l" rtl="0" fontAlgn="base">
        <a:lnSpc>
          <a:spcPct val="90000"/>
        </a:lnSpc>
        <a:spcBef>
          <a:spcPct val="0"/>
        </a:spcBef>
        <a:spcAft>
          <a:spcPct val="0"/>
        </a:spcAft>
        <a:defRPr sz="3200">
          <a:solidFill>
            <a:schemeClr val="bg1"/>
          </a:solidFill>
          <a:latin typeface="Tahoma" pitchFamily="34" charset="0"/>
        </a:defRPr>
      </a:lvl5pPr>
      <a:lvl6pPr marL="457178" algn="l" rtl="0" fontAlgn="base">
        <a:lnSpc>
          <a:spcPct val="90000"/>
        </a:lnSpc>
        <a:spcBef>
          <a:spcPct val="0"/>
        </a:spcBef>
        <a:spcAft>
          <a:spcPct val="0"/>
        </a:spcAft>
        <a:defRPr sz="3200">
          <a:solidFill>
            <a:schemeClr val="bg1"/>
          </a:solidFill>
          <a:latin typeface="Tahoma" pitchFamily="34" charset="0"/>
        </a:defRPr>
      </a:lvl6pPr>
      <a:lvl7pPr marL="914354" algn="l" rtl="0" fontAlgn="base">
        <a:lnSpc>
          <a:spcPct val="90000"/>
        </a:lnSpc>
        <a:spcBef>
          <a:spcPct val="0"/>
        </a:spcBef>
        <a:spcAft>
          <a:spcPct val="0"/>
        </a:spcAft>
        <a:defRPr sz="3200">
          <a:solidFill>
            <a:schemeClr val="bg1"/>
          </a:solidFill>
          <a:latin typeface="Tahoma" pitchFamily="34" charset="0"/>
        </a:defRPr>
      </a:lvl7pPr>
      <a:lvl8pPr marL="1371532" algn="l" rtl="0" fontAlgn="base">
        <a:lnSpc>
          <a:spcPct val="90000"/>
        </a:lnSpc>
        <a:spcBef>
          <a:spcPct val="0"/>
        </a:spcBef>
        <a:spcAft>
          <a:spcPct val="0"/>
        </a:spcAft>
        <a:defRPr sz="3200">
          <a:solidFill>
            <a:schemeClr val="bg1"/>
          </a:solidFill>
          <a:latin typeface="Tahoma" pitchFamily="34" charset="0"/>
        </a:defRPr>
      </a:lvl8pPr>
      <a:lvl9pPr marL="1828709" algn="l" rtl="0" fontAlgn="base">
        <a:lnSpc>
          <a:spcPct val="90000"/>
        </a:lnSpc>
        <a:spcBef>
          <a:spcPct val="0"/>
        </a:spcBef>
        <a:spcAft>
          <a:spcPct val="0"/>
        </a:spcAft>
        <a:defRPr sz="3200">
          <a:solidFill>
            <a:schemeClr val="bg1"/>
          </a:solidFill>
          <a:latin typeface="Tahoma" pitchFamily="34" charset="0"/>
        </a:defRPr>
      </a:lvl9pPr>
    </p:titleStyle>
    <p:bodyStyle>
      <a:lvl1pPr algn="l" rtl="0" fontAlgn="base">
        <a:lnSpc>
          <a:spcPct val="90000"/>
        </a:lnSpc>
        <a:spcBef>
          <a:spcPct val="0"/>
        </a:spcBef>
        <a:spcAft>
          <a:spcPct val="0"/>
        </a:spcAft>
        <a:defRPr sz="4000" b="1">
          <a:solidFill>
            <a:schemeClr val="bg1"/>
          </a:solidFill>
          <a:latin typeface="+mn-lt"/>
          <a:ea typeface="+mn-ea"/>
          <a:cs typeface="+mn-cs"/>
        </a:defRPr>
      </a:lvl1pPr>
      <a:lvl2pPr marL="822285" indent="-285737" algn="l" rtl="0" fontAlgn="base">
        <a:spcBef>
          <a:spcPct val="20000"/>
        </a:spcBef>
        <a:spcAft>
          <a:spcPct val="0"/>
        </a:spcAft>
        <a:buChar char="–"/>
        <a:defRPr sz="2800">
          <a:solidFill>
            <a:schemeClr val="tx1"/>
          </a:solidFill>
          <a:latin typeface="Arial" charset="0"/>
        </a:defRPr>
      </a:lvl2pPr>
      <a:lvl3pPr marL="1230252" indent="-228589" algn="l" rtl="0" fontAlgn="base">
        <a:spcBef>
          <a:spcPct val="20000"/>
        </a:spcBef>
        <a:spcAft>
          <a:spcPct val="0"/>
        </a:spcAft>
        <a:buChar char="•"/>
        <a:defRPr sz="2400">
          <a:solidFill>
            <a:schemeClr val="tx1"/>
          </a:solidFill>
          <a:latin typeface="Arial" charset="0"/>
        </a:defRPr>
      </a:lvl3pPr>
      <a:lvl4pPr marL="1638218" indent="-228589" algn="l" rtl="0" fontAlgn="base">
        <a:spcBef>
          <a:spcPct val="20000"/>
        </a:spcBef>
        <a:spcAft>
          <a:spcPct val="0"/>
        </a:spcAft>
        <a:buChar char="–"/>
        <a:defRPr sz="2000">
          <a:solidFill>
            <a:schemeClr val="tx1"/>
          </a:solidFill>
          <a:latin typeface="Arial" charset="0"/>
        </a:defRPr>
      </a:lvl4pPr>
      <a:lvl5pPr marL="2057298" indent="-228589" algn="l" rtl="0" fontAlgn="base">
        <a:spcBef>
          <a:spcPct val="20000"/>
        </a:spcBef>
        <a:spcAft>
          <a:spcPct val="0"/>
        </a:spcAft>
        <a:buChar char="»"/>
        <a:defRPr sz="2000">
          <a:solidFill>
            <a:schemeClr val="tx1"/>
          </a:solidFill>
          <a:latin typeface="Arial" charset="0"/>
        </a:defRPr>
      </a:lvl5pPr>
      <a:lvl6pPr marL="2514474" indent="-228589" algn="l" rtl="0" fontAlgn="base">
        <a:spcBef>
          <a:spcPct val="20000"/>
        </a:spcBef>
        <a:spcAft>
          <a:spcPct val="0"/>
        </a:spcAft>
        <a:buChar char="»"/>
        <a:defRPr sz="2000">
          <a:solidFill>
            <a:schemeClr val="tx1"/>
          </a:solidFill>
          <a:latin typeface="Arial" charset="0"/>
        </a:defRPr>
      </a:lvl6pPr>
      <a:lvl7pPr marL="2971652" indent="-228589" algn="l" rtl="0" fontAlgn="base">
        <a:spcBef>
          <a:spcPct val="20000"/>
        </a:spcBef>
        <a:spcAft>
          <a:spcPct val="0"/>
        </a:spcAft>
        <a:buChar char="»"/>
        <a:defRPr sz="2000">
          <a:solidFill>
            <a:schemeClr val="tx1"/>
          </a:solidFill>
          <a:latin typeface="Arial" charset="0"/>
        </a:defRPr>
      </a:lvl7pPr>
      <a:lvl8pPr marL="3428829" indent="-228589" algn="l" rtl="0" fontAlgn="base">
        <a:spcBef>
          <a:spcPct val="20000"/>
        </a:spcBef>
        <a:spcAft>
          <a:spcPct val="0"/>
        </a:spcAft>
        <a:buChar char="»"/>
        <a:defRPr sz="2000">
          <a:solidFill>
            <a:schemeClr val="tx1"/>
          </a:solidFill>
          <a:latin typeface="Arial" charset="0"/>
        </a:defRPr>
      </a:lvl8pPr>
      <a:lvl9pPr marL="3886006" indent="-228589"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80226" name="Rectangle 2"/>
          <p:cNvSpPr>
            <a:spLocks noGrp="1" noChangeArrowheads="1"/>
          </p:cNvSpPr>
          <p:nvPr>
            <p:ph type="title"/>
          </p:nvPr>
        </p:nvSpPr>
        <p:spPr bwMode="auto">
          <a:xfrm>
            <a:off x="431801" y="142890"/>
            <a:ext cx="10318363" cy="82232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nl-NL"/>
              <a:t>Klik om stijl te bewerken</a:t>
            </a:r>
            <a:endParaRPr lang="en-GB" dirty="0"/>
          </a:p>
        </p:txBody>
      </p:sp>
      <p:sp>
        <p:nvSpPr>
          <p:cNvPr id="180227" name="Rectangle 3"/>
          <p:cNvSpPr>
            <a:spLocks noGrp="1" noChangeArrowheads="1"/>
          </p:cNvSpPr>
          <p:nvPr>
            <p:ph type="body" idx="1"/>
          </p:nvPr>
        </p:nvSpPr>
        <p:spPr bwMode="auto">
          <a:xfrm>
            <a:off x="431807" y="1079500"/>
            <a:ext cx="11368617" cy="516255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dirty="0"/>
              <a:t>Click to edit Master text styles</a:t>
            </a:r>
          </a:p>
          <a:p>
            <a:pPr lvl="1"/>
            <a:r>
              <a:rPr lang="en-US" dirty="0"/>
              <a:t>Second level</a:t>
            </a:r>
          </a:p>
          <a:p>
            <a:pPr lvl="2"/>
            <a:r>
              <a:rPr lang="en-US" dirty="0"/>
              <a:t>Third level</a:t>
            </a:r>
          </a:p>
          <a:p>
            <a:pPr lvl="0"/>
            <a:endParaRPr lang="en-GB" dirty="0"/>
          </a:p>
        </p:txBody>
      </p:sp>
      <p:sp>
        <p:nvSpPr>
          <p:cNvPr id="10" name="Slide Number Placeholder 9"/>
          <p:cNvSpPr>
            <a:spLocks noGrp="1"/>
          </p:cNvSpPr>
          <p:nvPr>
            <p:ph type="sldNum" sz="quarter" idx="4"/>
          </p:nvPr>
        </p:nvSpPr>
        <p:spPr>
          <a:xfrm>
            <a:off x="9108000" y="6480015"/>
            <a:ext cx="2556000" cy="365125"/>
          </a:xfrm>
          <a:prstGeom prst="rect">
            <a:avLst/>
          </a:prstGeom>
        </p:spPr>
        <p:txBody>
          <a:bodyPr vert="horz" lIns="91440" tIns="36000" rIns="91440" bIns="36000" rtlCol="0" anchor="ctr" anchorCtr="0"/>
          <a:lstStyle>
            <a:lvl1pPr algn="r">
              <a:lnSpc>
                <a:spcPct val="100000"/>
              </a:lnSpc>
              <a:defRPr sz="1200" b="0">
                <a:solidFill>
                  <a:schemeClr val="bg1"/>
                </a:solidFill>
              </a:defRPr>
            </a:lvl1pPr>
          </a:lstStyle>
          <a:p>
            <a:fld id="{0580567E-5E8F-47A5-90DF-8BFEB1A71525}" type="slidenum">
              <a:rPr lang="en-GB" smtClean="0">
                <a:solidFill>
                  <a:prstClr val="white"/>
                </a:solidFill>
              </a:rPr>
              <a:pPr/>
              <a:t>‹nr.›</a:t>
            </a:fld>
            <a:endParaRPr lang="en-GB" dirty="0">
              <a:solidFill>
                <a:prstClr val="white"/>
              </a:solidFill>
            </a:endParaRPr>
          </a:p>
        </p:txBody>
      </p:sp>
      <p:pic>
        <p:nvPicPr>
          <p:cNvPr id="7" name="Picture 8"/>
          <p:cNvPicPr>
            <a:picLocks noChangeArrowheads="1"/>
          </p:cNvPicPr>
          <p:nvPr/>
        </p:nvPicPr>
        <p:blipFill>
          <a:blip r:embed="rId8"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Tree>
    <p:extLst>
      <p:ext uri="{BB962C8B-B14F-4D97-AF65-F5344CB8AC3E}">
        <p14:creationId xmlns:p14="http://schemas.microsoft.com/office/powerpoint/2010/main" val="3074185826"/>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Lst>
  <p:hf hdr="0" ftr="0" dt="0"/>
  <p:txStyles>
    <p:titleStyle>
      <a:lvl1pPr algn="l" rtl="0" eaLnBrk="1" fontAlgn="base" hangingPunct="1">
        <a:lnSpc>
          <a:spcPct val="90000"/>
        </a:lnSpc>
        <a:spcBef>
          <a:spcPct val="0"/>
        </a:spcBef>
        <a:spcAft>
          <a:spcPct val="0"/>
        </a:spcAft>
        <a:defRPr sz="28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800" b="1">
          <a:solidFill>
            <a:srgbClr val="333333"/>
          </a:solidFill>
          <a:latin typeface="Tahoma" pitchFamily="34" charset="0"/>
        </a:defRPr>
      </a:lvl2pPr>
      <a:lvl3pPr algn="l" rtl="0" eaLnBrk="1" fontAlgn="base" hangingPunct="1">
        <a:lnSpc>
          <a:spcPct val="90000"/>
        </a:lnSpc>
        <a:spcBef>
          <a:spcPct val="0"/>
        </a:spcBef>
        <a:spcAft>
          <a:spcPct val="0"/>
        </a:spcAft>
        <a:defRPr sz="2800" b="1">
          <a:solidFill>
            <a:srgbClr val="333333"/>
          </a:solidFill>
          <a:latin typeface="Tahoma" pitchFamily="34" charset="0"/>
        </a:defRPr>
      </a:lvl3pPr>
      <a:lvl4pPr algn="l" rtl="0" eaLnBrk="1" fontAlgn="base" hangingPunct="1">
        <a:lnSpc>
          <a:spcPct val="90000"/>
        </a:lnSpc>
        <a:spcBef>
          <a:spcPct val="0"/>
        </a:spcBef>
        <a:spcAft>
          <a:spcPct val="0"/>
        </a:spcAft>
        <a:defRPr sz="2800" b="1">
          <a:solidFill>
            <a:srgbClr val="333333"/>
          </a:solidFill>
          <a:latin typeface="Tahoma" pitchFamily="34" charset="0"/>
        </a:defRPr>
      </a:lvl4pPr>
      <a:lvl5pPr algn="l" rtl="0" eaLnBrk="1" fontAlgn="base" hangingPunct="1">
        <a:lnSpc>
          <a:spcPct val="90000"/>
        </a:lnSpc>
        <a:spcBef>
          <a:spcPct val="0"/>
        </a:spcBef>
        <a:spcAft>
          <a:spcPct val="0"/>
        </a:spcAft>
        <a:defRPr sz="2800" b="1">
          <a:solidFill>
            <a:srgbClr val="333333"/>
          </a:solidFill>
          <a:latin typeface="Tahoma" pitchFamily="34" charset="0"/>
        </a:defRPr>
      </a:lvl5pPr>
      <a:lvl6pPr marL="457178" algn="l" rtl="0" eaLnBrk="1" fontAlgn="base" hangingPunct="1">
        <a:lnSpc>
          <a:spcPct val="90000"/>
        </a:lnSpc>
        <a:spcBef>
          <a:spcPct val="0"/>
        </a:spcBef>
        <a:spcAft>
          <a:spcPct val="0"/>
        </a:spcAft>
        <a:defRPr sz="2800" b="1">
          <a:solidFill>
            <a:srgbClr val="333333"/>
          </a:solidFill>
          <a:latin typeface="Tahoma" pitchFamily="34" charset="0"/>
        </a:defRPr>
      </a:lvl6pPr>
      <a:lvl7pPr marL="914354" algn="l" rtl="0" eaLnBrk="1" fontAlgn="base" hangingPunct="1">
        <a:lnSpc>
          <a:spcPct val="90000"/>
        </a:lnSpc>
        <a:spcBef>
          <a:spcPct val="0"/>
        </a:spcBef>
        <a:spcAft>
          <a:spcPct val="0"/>
        </a:spcAft>
        <a:defRPr sz="2800" b="1">
          <a:solidFill>
            <a:srgbClr val="333333"/>
          </a:solidFill>
          <a:latin typeface="Tahoma" pitchFamily="34" charset="0"/>
        </a:defRPr>
      </a:lvl7pPr>
      <a:lvl8pPr marL="1371532" algn="l" rtl="0" eaLnBrk="1" fontAlgn="base" hangingPunct="1">
        <a:lnSpc>
          <a:spcPct val="90000"/>
        </a:lnSpc>
        <a:spcBef>
          <a:spcPct val="0"/>
        </a:spcBef>
        <a:spcAft>
          <a:spcPct val="0"/>
        </a:spcAft>
        <a:defRPr sz="2800" b="1">
          <a:solidFill>
            <a:srgbClr val="333333"/>
          </a:solidFill>
          <a:latin typeface="Tahoma" pitchFamily="34" charset="0"/>
        </a:defRPr>
      </a:lvl8pPr>
      <a:lvl9pPr marL="1828709" algn="l" rtl="0" eaLnBrk="1" fontAlgn="base" hangingPunct="1">
        <a:lnSpc>
          <a:spcPct val="90000"/>
        </a:lnSpc>
        <a:spcBef>
          <a:spcPct val="0"/>
        </a:spcBef>
        <a:spcAft>
          <a:spcPct val="0"/>
        </a:spcAft>
        <a:defRPr sz="2800" b="1">
          <a:solidFill>
            <a:srgbClr val="333333"/>
          </a:solidFill>
          <a:latin typeface="Tahoma" pitchFamily="34" charset="0"/>
        </a:defRPr>
      </a:lvl9pPr>
    </p:titleStyle>
    <p:bodyStyle>
      <a:lvl1pPr marL="0" indent="0" algn="l" rtl="0" eaLnBrk="1" fontAlgn="base" hangingPunct="1">
        <a:lnSpc>
          <a:spcPct val="90000"/>
        </a:lnSpc>
        <a:spcBef>
          <a:spcPts val="300"/>
        </a:spcBef>
        <a:spcAft>
          <a:spcPts val="600"/>
        </a:spcAft>
        <a:buFont typeface="Wingdings" pitchFamily="2" charset="2"/>
        <a:tabLst/>
        <a:defRPr sz="2400">
          <a:solidFill>
            <a:schemeClr val="tx1"/>
          </a:solidFill>
          <a:latin typeface="Tahoma" pitchFamily="34" charset="0"/>
          <a:ea typeface="+mn-ea"/>
          <a:cs typeface="Tahoma" pitchFamily="34" charset="0"/>
        </a:defRPr>
      </a:lvl1pPr>
      <a:lvl2pPr marL="269861" indent="-269861" algn="l" rtl="0" eaLnBrk="1" fontAlgn="base" hangingPunct="1">
        <a:lnSpc>
          <a:spcPct val="90000"/>
        </a:lnSpc>
        <a:spcBef>
          <a:spcPct val="0"/>
        </a:spcBef>
        <a:spcAft>
          <a:spcPts val="300"/>
        </a:spcAft>
        <a:buFont typeface="Arial" pitchFamily="34" charset="0"/>
        <a:buChar char="•"/>
        <a:defRPr sz="2400">
          <a:solidFill>
            <a:schemeClr val="tx1"/>
          </a:solidFill>
          <a:latin typeface="+mn-lt"/>
        </a:defRPr>
      </a:lvl2pPr>
      <a:lvl3pPr marL="541312" indent="-271449" algn="l" rtl="0" eaLnBrk="1" fontAlgn="base" hangingPunct="1">
        <a:lnSpc>
          <a:spcPct val="90000"/>
        </a:lnSpc>
        <a:spcBef>
          <a:spcPct val="20000"/>
        </a:spcBef>
        <a:spcAft>
          <a:spcPts val="300"/>
        </a:spcAft>
        <a:buFont typeface="Tahoma" pitchFamily="34" charset="0"/>
        <a:buChar char="–"/>
        <a:defRPr sz="2400">
          <a:solidFill>
            <a:schemeClr val="tx1"/>
          </a:solidFill>
          <a:latin typeface="+mn-lt"/>
        </a:defRPr>
      </a:lvl3pPr>
      <a:lvl4pPr marL="1600120" indent="-228589" algn="l" rtl="0" eaLnBrk="1" fontAlgn="base" hangingPunct="1">
        <a:spcBef>
          <a:spcPct val="20000"/>
        </a:spcBef>
        <a:spcAft>
          <a:spcPct val="0"/>
        </a:spcAft>
        <a:defRPr sz="1600">
          <a:solidFill>
            <a:schemeClr val="tx1"/>
          </a:solidFill>
          <a:latin typeface="+mn-lt"/>
        </a:defRPr>
      </a:lvl4pPr>
      <a:lvl5pPr marL="2057298" indent="-228589" algn="l" rtl="0" eaLnBrk="1" fontAlgn="base" hangingPunct="1">
        <a:spcBef>
          <a:spcPct val="20000"/>
        </a:spcBef>
        <a:spcAft>
          <a:spcPct val="0"/>
        </a:spcAft>
        <a:buChar char="»"/>
        <a:defRPr sz="1600">
          <a:solidFill>
            <a:schemeClr val="tx1"/>
          </a:solidFill>
          <a:latin typeface="+mn-lt"/>
        </a:defRPr>
      </a:lvl5pPr>
      <a:lvl6pPr marL="2514474" indent="-228589" algn="l" rtl="0" eaLnBrk="1" fontAlgn="base" hangingPunct="1">
        <a:spcBef>
          <a:spcPct val="20000"/>
        </a:spcBef>
        <a:spcAft>
          <a:spcPct val="0"/>
        </a:spcAft>
        <a:buChar char="»"/>
        <a:defRPr sz="1600">
          <a:solidFill>
            <a:schemeClr val="tx1"/>
          </a:solidFill>
          <a:latin typeface="+mn-lt"/>
        </a:defRPr>
      </a:lvl6pPr>
      <a:lvl7pPr marL="2971652" indent="-228589" algn="l" rtl="0" eaLnBrk="1" fontAlgn="base" hangingPunct="1">
        <a:spcBef>
          <a:spcPct val="20000"/>
        </a:spcBef>
        <a:spcAft>
          <a:spcPct val="0"/>
        </a:spcAft>
        <a:buChar char="»"/>
        <a:defRPr sz="1600">
          <a:solidFill>
            <a:schemeClr val="tx1"/>
          </a:solidFill>
          <a:latin typeface="+mn-lt"/>
        </a:defRPr>
      </a:lvl7pPr>
      <a:lvl8pPr marL="3428829" indent="-228589" algn="l" rtl="0" eaLnBrk="1" fontAlgn="base" hangingPunct="1">
        <a:spcBef>
          <a:spcPct val="20000"/>
        </a:spcBef>
        <a:spcAft>
          <a:spcPct val="0"/>
        </a:spcAft>
        <a:buChar char="»"/>
        <a:defRPr sz="1600">
          <a:solidFill>
            <a:schemeClr val="tx1"/>
          </a:solidFill>
          <a:latin typeface="+mn-lt"/>
        </a:defRPr>
      </a:lvl8pPr>
      <a:lvl9pPr marL="3886006" indent="-228589"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5.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ea typeface="ＭＳ Ｐゴシック" pitchFamily="34" charset="-128"/>
              </a:rPr>
              <a:t>Notes for </a:t>
            </a:r>
            <a:r>
              <a:rPr lang="hu-HU" altLang="en-US" dirty="0">
                <a:ea typeface="ＭＳ Ｐゴシック" pitchFamily="34" charset="-128"/>
              </a:rPr>
              <a:t>f</a:t>
            </a:r>
            <a:r>
              <a:rPr lang="en-GB" altLang="en-US" dirty="0" err="1">
                <a:ea typeface="ＭＳ Ｐゴシック" pitchFamily="34" charset="-128"/>
              </a:rPr>
              <a:t>acilitator</a:t>
            </a:r>
            <a:endParaRPr lang="en-GB" dirty="0"/>
          </a:p>
        </p:txBody>
      </p:sp>
      <p:sp>
        <p:nvSpPr>
          <p:cNvPr id="3" name="Content Placeholder 2"/>
          <p:cNvSpPr>
            <a:spLocks noGrp="1"/>
          </p:cNvSpPr>
          <p:nvPr>
            <p:ph idx="1"/>
          </p:nvPr>
        </p:nvSpPr>
        <p:spPr/>
        <p:txBody>
          <a:bodyPr/>
          <a:lstStyle/>
          <a:p>
            <a:r>
              <a:rPr lang="en-GB" altLang="en-US" b="1" dirty="0">
                <a:ea typeface="ＭＳ Ｐゴシック" pitchFamily="34" charset="-128"/>
              </a:rPr>
              <a:t>Presentation  1.5</a:t>
            </a:r>
            <a:r>
              <a:rPr lang="hu-HU" altLang="en-US" b="1" dirty="0">
                <a:ea typeface="ＭＳ Ｐゴシック" pitchFamily="34" charset="-128"/>
              </a:rPr>
              <a:t> </a:t>
            </a:r>
            <a:r>
              <a:rPr lang="en-GB" altLang="en-US" b="1" dirty="0">
                <a:ea typeface="ＭＳ Ｐゴシック" pitchFamily="34" charset="-128"/>
              </a:rPr>
              <a:t>- ECDC PPS HAI and </a:t>
            </a:r>
            <a:r>
              <a:rPr lang="hu-HU" altLang="en-US" b="1" dirty="0">
                <a:ea typeface="ＭＳ Ｐゴシック" pitchFamily="34" charset="-128"/>
              </a:rPr>
              <a:t>a</a:t>
            </a:r>
            <a:r>
              <a:rPr lang="en-GB" altLang="en-US" b="1" dirty="0" err="1">
                <a:ea typeface="ＭＳ Ｐゴシック" pitchFamily="34" charset="-128"/>
              </a:rPr>
              <a:t>ntimicrobial</a:t>
            </a:r>
            <a:r>
              <a:rPr lang="en-GB" altLang="en-US" b="1" dirty="0">
                <a:ea typeface="ＭＳ Ｐゴシック" pitchFamily="34" charset="-128"/>
              </a:rPr>
              <a:t> </a:t>
            </a:r>
            <a:r>
              <a:rPr lang="hu-HU" altLang="en-US" b="1" dirty="0">
                <a:ea typeface="ＭＳ Ｐゴシック" pitchFamily="34" charset="-128"/>
              </a:rPr>
              <a:t>d</a:t>
            </a:r>
            <a:r>
              <a:rPr lang="en-GB" altLang="en-US" b="1" dirty="0" err="1">
                <a:ea typeface="ＭＳ Ｐゴシック" pitchFamily="34" charset="-128"/>
              </a:rPr>
              <a:t>efinitions</a:t>
            </a:r>
            <a:r>
              <a:rPr lang="en-GB" altLang="en-US" b="1" dirty="0">
                <a:ea typeface="ＭＳ Ｐゴシック" pitchFamily="34" charset="-128"/>
              </a:rPr>
              <a:t>  </a:t>
            </a:r>
          </a:p>
          <a:p>
            <a:endParaRPr lang="en-GB" altLang="en-US" b="1" dirty="0">
              <a:ea typeface="ＭＳ Ｐゴシック" pitchFamily="34" charset="-128"/>
            </a:endParaRPr>
          </a:p>
          <a:p>
            <a:r>
              <a:rPr lang="en-GB" altLang="en-US" dirty="0">
                <a:ea typeface="ＭＳ Ｐゴシック" pitchFamily="34" charset="-128"/>
              </a:rPr>
              <a:t>One</a:t>
            </a:r>
            <a:r>
              <a:rPr lang="hu-HU" altLang="en-US">
                <a:ea typeface="ＭＳ Ｐゴシック" pitchFamily="34" charset="-128"/>
              </a:rPr>
              <a:t>-</a:t>
            </a:r>
            <a:r>
              <a:rPr lang="en-GB" altLang="en-US">
                <a:ea typeface="ＭＳ Ｐゴシック" pitchFamily="34" charset="-128"/>
              </a:rPr>
              <a:t>day </a:t>
            </a:r>
            <a:r>
              <a:rPr lang="en-GB" altLang="en-US" dirty="0">
                <a:ea typeface="ＭＳ Ｐゴシック" pitchFamily="34" charset="-128"/>
              </a:rPr>
              <a:t>training course for data collectors</a:t>
            </a:r>
          </a:p>
          <a:p>
            <a:pPr lvl="1"/>
            <a:r>
              <a:rPr lang="en-GB" altLang="en-US" dirty="0">
                <a:ea typeface="ＭＳ Ｐゴシック" pitchFamily="34" charset="-128"/>
              </a:rPr>
              <a:t>Lecture 5</a:t>
            </a:r>
          </a:p>
          <a:p>
            <a:endParaRPr lang="en-GB" altLang="en-US" dirty="0">
              <a:ea typeface="ＭＳ Ｐゴシック" pitchFamily="34" charset="-128"/>
            </a:endParaRPr>
          </a:p>
          <a:p>
            <a:r>
              <a:rPr lang="en-GB" altLang="en-US" dirty="0">
                <a:ea typeface="ＭＳ Ｐゴシック" pitchFamily="34" charset="-128"/>
              </a:rPr>
              <a:t>45 minutes</a:t>
            </a:r>
          </a:p>
          <a:p>
            <a:endParaRPr lang="en-GB" altLang="en-US" dirty="0">
              <a:ea typeface="ＭＳ Ｐゴシック" pitchFamily="34" charset="-128"/>
            </a:endParaRPr>
          </a:p>
          <a:p>
            <a:r>
              <a:rPr lang="en-GB" altLang="en-US" dirty="0">
                <a:ea typeface="ＭＳ Ｐゴシック" pitchFamily="34" charset="-128"/>
              </a:rPr>
              <a:t>Suggested time of delivery</a:t>
            </a:r>
            <a:r>
              <a:rPr lang="hu-HU" altLang="en-US" dirty="0">
                <a:ea typeface="ＭＳ Ｐゴシック" pitchFamily="34" charset="-128"/>
              </a:rPr>
              <a:t> </a:t>
            </a:r>
            <a:r>
              <a:rPr lang="en-GB" altLang="en-US" dirty="0">
                <a:ea typeface="ＭＳ Ｐゴシック" pitchFamily="34" charset="-128"/>
              </a:rPr>
              <a:t>– 11</a:t>
            </a:r>
            <a:r>
              <a:rPr lang="hu-HU" altLang="en-US" dirty="0">
                <a:ea typeface="ＭＳ Ｐゴシック" pitchFamily="34" charset="-128"/>
              </a:rPr>
              <a:t>:</a:t>
            </a:r>
            <a:r>
              <a:rPr lang="en-GB" altLang="en-US" dirty="0">
                <a:ea typeface="ＭＳ Ｐゴシック" pitchFamily="34" charset="-128"/>
              </a:rPr>
              <a:t>45</a:t>
            </a:r>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1</a:t>
            </a:fld>
            <a:endParaRPr lang="en-GB" dirty="0"/>
          </a:p>
        </p:txBody>
      </p:sp>
    </p:spTree>
    <p:extLst>
      <p:ext uri="{BB962C8B-B14F-4D97-AF65-F5344CB8AC3E}">
        <p14:creationId xmlns:p14="http://schemas.microsoft.com/office/powerpoint/2010/main" val="2847066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idx="4294967295"/>
          </p:nvPr>
        </p:nvSpPr>
        <p:spPr/>
        <p:txBody>
          <a:bodyPr/>
          <a:lstStyle/>
          <a:p>
            <a:r>
              <a:rPr lang="en-US" altLang="en-US">
                <a:ea typeface="ＭＳ Ｐゴシック" pitchFamily="34" charset="-128"/>
              </a:rPr>
              <a:t>Reason for antimicrobial in notes</a:t>
            </a:r>
          </a:p>
        </p:txBody>
      </p:sp>
      <p:sp>
        <p:nvSpPr>
          <p:cNvPr id="19459" name="Content Placeholder 2"/>
          <p:cNvSpPr>
            <a:spLocks noGrp="1"/>
          </p:cNvSpPr>
          <p:nvPr>
            <p:ph idx="4294967295"/>
          </p:nvPr>
        </p:nvSpPr>
        <p:spPr>
          <a:xfrm>
            <a:off x="488951" y="3884613"/>
            <a:ext cx="11368616" cy="918741"/>
          </a:xfrm>
          <a:ln>
            <a:solidFill>
              <a:srgbClr val="FF0000"/>
            </a:solidFill>
            <a:miter lim="800000"/>
            <a:headEnd/>
            <a:tailEnd/>
          </a:ln>
        </p:spPr>
        <p:txBody>
          <a:bodyPr/>
          <a:lstStyle/>
          <a:p>
            <a:r>
              <a:rPr lang="en-US" altLang="en-US" b="1" dirty="0">
                <a:ea typeface="ＭＳ Ｐゴシック" pitchFamily="34" charset="-128"/>
              </a:rPr>
              <a:t>Reason in notes</a:t>
            </a:r>
            <a:r>
              <a:rPr lang="hu-HU" altLang="en-US" dirty="0">
                <a:ea typeface="ＭＳ Ｐゴシック" pitchFamily="34" charset="-128"/>
              </a:rPr>
              <a:t>:</a:t>
            </a:r>
            <a:r>
              <a:rPr lang="en-US" altLang="en-US" dirty="0">
                <a:ea typeface="ＭＳ Ｐゴシック" pitchFamily="34" charset="-128"/>
              </a:rPr>
              <a:t> yes/no</a:t>
            </a:r>
          </a:p>
          <a:p>
            <a:r>
              <a:rPr lang="en-US" altLang="en-US" dirty="0">
                <a:ea typeface="ＭＳ Ｐゴシック" pitchFamily="34" charset="-128"/>
              </a:rPr>
              <a:t>Yes</a:t>
            </a:r>
            <a:r>
              <a:rPr lang="hu-HU" altLang="en-US" dirty="0">
                <a:ea typeface="ＭＳ Ｐゴシック" pitchFamily="34" charset="-128"/>
              </a:rPr>
              <a:t>,</a:t>
            </a:r>
            <a:r>
              <a:rPr lang="en-US" altLang="en-US" dirty="0">
                <a:ea typeface="ＭＳ Ｐゴシック" pitchFamily="34" charset="-128"/>
              </a:rPr>
              <a:t> if documented in patient chart</a:t>
            </a:r>
            <a:r>
              <a:rPr lang="hu-HU" altLang="en-US" dirty="0">
                <a:ea typeface="ＭＳ Ｐゴシック" pitchFamily="34" charset="-128"/>
              </a:rPr>
              <a:t> </a:t>
            </a:r>
            <a:r>
              <a:rPr lang="hu-HU" altLang="en-US" dirty="0" err="1">
                <a:ea typeface="ＭＳ Ｐゴシック" pitchFamily="34" charset="-128"/>
              </a:rPr>
              <a:t>or</a:t>
            </a:r>
            <a:r>
              <a:rPr lang="hu-HU" altLang="en-US" dirty="0">
                <a:ea typeface="ＭＳ Ｐゴシック" pitchFamily="34" charset="-128"/>
              </a:rPr>
              <a:t> </a:t>
            </a:r>
            <a:r>
              <a:rPr lang="en-US" altLang="en-US" dirty="0">
                <a:ea typeface="ＭＳ Ｐゴシック" pitchFamily="34" charset="-128"/>
              </a:rPr>
              <a:t>notes</a:t>
            </a:r>
            <a:r>
              <a:rPr lang="hu-HU" altLang="en-US" dirty="0">
                <a:ea typeface="ＭＳ Ｐゴシック" pitchFamily="34" charset="-128"/>
              </a:rPr>
              <a:t>.</a:t>
            </a:r>
            <a:endParaRPr lang="en-GB" altLang="en-US" dirty="0">
              <a:ea typeface="ＭＳ Ｐゴシック" pitchFamily="34" charset="-128"/>
            </a:endParaRPr>
          </a:p>
        </p:txBody>
      </p:sp>
      <p:cxnSp>
        <p:nvCxnSpPr>
          <p:cNvPr id="19460" name="Straight Arrow Connector 5"/>
          <p:cNvCxnSpPr>
            <a:cxnSpLocks noChangeShapeType="1"/>
          </p:cNvCxnSpPr>
          <p:nvPr/>
        </p:nvCxnSpPr>
        <p:spPr bwMode="auto">
          <a:xfrm>
            <a:off x="5123739" y="2168525"/>
            <a:ext cx="0" cy="1646238"/>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graphicFrame>
        <p:nvGraphicFramePr>
          <p:cNvPr id="7" name="Group 975"/>
          <p:cNvGraphicFramePr>
            <a:graphicFrameLocks noGrp="1"/>
          </p:cNvGraphicFramePr>
          <p:nvPr>
            <p:extLst>
              <p:ext uri="{D42A27DB-BD31-4B8C-83A1-F6EECF244321}">
                <p14:modId xmlns:p14="http://schemas.microsoft.com/office/powerpoint/2010/main" val="2763884144"/>
              </p:ext>
            </p:extLst>
          </p:nvPr>
        </p:nvGraphicFramePr>
        <p:xfrm>
          <a:off x="624418" y="954088"/>
          <a:ext cx="11097684" cy="2428874"/>
        </p:xfrm>
        <a:graphic>
          <a:graphicData uri="http://schemas.openxmlformats.org/drawingml/2006/table">
            <a:tbl>
              <a:tblPr/>
              <a:tblGrid>
                <a:gridCol w="2503800">
                  <a:extLst>
                    <a:ext uri="{9D8B030D-6E8A-4147-A177-3AD203B41FA5}">
                      <a16:colId xmlns:a16="http://schemas.microsoft.com/office/drawing/2014/main" val="20000"/>
                    </a:ext>
                  </a:extLst>
                </a:gridCol>
                <a:gridCol w="545188">
                  <a:extLst>
                    <a:ext uri="{9D8B030D-6E8A-4147-A177-3AD203B41FA5}">
                      <a16:colId xmlns:a16="http://schemas.microsoft.com/office/drawing/2014/main" val="20001"/>
                    </a:ext>
                  </a:extLst>
                </a:gridCol>
                <a:gridCol w="515696">
                  <a:extLst>
                    <a:ext uri="{9D8B030D-6E8A-4147-A177-3AD203B41FA5}">
                      <a16:colId xmlns:a16="http://schemas.microsoft.com/office/drawing/2014/main" val="20002"/>
                    </a:ext>
                  </a:extLst>
                </a:gridCol>
                <a:gridCol w="631608">
                  <a:extLst>
                    <a:ext uri="{9D8B030D-6E8A-4147-A177-3AD203B41FA5}">
                      <a16:colId xmlns:a16="http://schemas.microsoft.com/office/drawing/2014/main" val="20003"/>
                    </a:ext>
                  </a:extLst>
                </a:gridCol>
                <a:gridCol w="631608">
                  <a:extLst>
                    <a:ext uri="{9D8B030D-6E8A-4147-A177-3AD203B41FA5}">
                      <a16:colId xmlns:a16="http://schemas.microsoft.com/office/drawing/2014/main" val="20004"/>
                    </a:ext>
                  </a:extLst>
                </a:gridCol>
                <a:gridCol w="1579023">
                  <a:extLst>
                    <a:ext uri="{9D8B030D-6E8A-4147-A177-3AD203B41FA5}">
                      <a16:colId xmlns:a16="http://schemas.microsoft.com/office/drawing/2014/main" val="20005"/>
                    </a:ext>
                  </a:extLst>
                </a:gridCol>
                <a:gridCol w="729760">
                  <a:extLst>
                    <a:ext uri="{9D8B030D-6E8A-4147-A177-3AD203B41FA5}">
                      <a16:colId xmlns:a16="http://schemas.microsoft.com/office/drawing/2014/main" val="20006"/>
                    </a:ext>
                  </a:extLst>
                </a:gridCol>
                <a:gridCol w="1428968">
                  <a:extLst>
                    <a:ext uri="{9D8B030D-6E8A-4147-A177-3AD203B41FA5}">
                      <a16:colId xmlns:a16="http://schemas.microsoft.com/office/drawing/2014/main" val="20007"/>
                    </a:ext>
                  </a:extLst>
                </a:gridCol>
                <a:gridCol w="971201">
                  <a:extLst>
                    <a:ext uri="{9D8B030D-6E8A-4147-A177-3AD203B41FA5}">
                      <a16:colId xmlns:a16="http://schemas.microsoft.com/office/drawing/2014/main" val="20008"/>
                    </a:ext>
                  </a:extLst>
                </a:gridCol>
                <a:gridCol w="1045136">
                  <a:extLst>
                    <a:ext uri="{9D8B030D-6E8A-4147-A177-3AD203B41FA5}">
                      <a16:colId xmlns:a16="http://schemas.microsoft.com/office/drawing/2014/main" val="20009"/>
                    </a:ext>
                  </a:extLst>
                </a:gridCol>
                <a:gridCol w="515696">
                  <a:extLst>
                    <a:ext uri="{9D8B030D-6E8A-4147-A177-3AD203B41FA5}">
                      <a16:colId xmlns:a16="http://schemas.microsoft.com/office/drawing/2014/main" val="20010"/>
                    </a:ext>
                  </a:extLst>
                </a:gridCol>
              </a:tblGrid>
              <a:tr h="286989">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Antimicrobial</a:t>
                      </a:r>
                    </a:p>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(generic or brand name)</a:t>
                      </a:r>
                    </a:p>
                  </a:txBody>
                  <a:tcPr marL="121903" marR="121903" marT="45756" marB="45756"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Route</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Indication</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Diagnosis (site)</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Reason in notes</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0070C0"/>
                          </a:solidFill>
                          <a:effectLst/>
                          <a:latin typeface="Arial" charset="0"/>
                          <a:cs typeface="Arial" charset="0"/>
                        </a:rPr>
                        <a:t>Date start AM</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0070C0"/>
                          </a:solidFill>
                          <a:effectLst/>
                          <a:latin typeface="Arial" charset="0"/>
                          <a:cs typeface="Arial" charset="0"/>
                        </a:rPr>
                        <a:t>Changed? (+ reason)</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FF0000"/>
                          </a:solidFill>
                          <a:effectLst/>
                          <a:latin typeface="Arial" charset="0"/>
                          <a:cs typeface="Arial" charset="0"/>
                        </a:rPr>
                        <a:t>If changed: Date start 1</a:t>
                      </a:r>
                      <a:r>
                        <a:rPr kumimoji="0" lang="en-US" sz="1500" b="1" i="0" u="none" strike="noStrike" cap="none" normalizeH="0" baseline="30000" dirty="0">
                          <a:ln>
                            <a:noFill/>
                          </a:ln>
                          <a:solidFill>
                            <a:srgbClr val="FF0000"/>
                          </a:solidFill>
                          <a:effectLst/>
                          <a:latin typeface="Arial" charset="0"/>
                          <a:cs typeface="Arial" charset="0"/>
                        </a:rPr>
                        <a:t>st</a:t>
                      </a:r>
                      <a:r>
                        <a:rPr kumimoji="0" lang="en-US" sz="1500" b="1" i="0" u="none" strike="noStrike" cap="none" normalizeH="0" baseline="0" dirty="0">
                          <a:ln>
                            <a:noFill/>
                          </a:ln>
                          <a:solidFill>
                            <a:srgbClr val="FF0000"/>
                          </a:solidFill>
                          <a:effectLst/>
                          <a:latin typeface="Arial" charset="0"/>
                          <a:cs typeface="Arial" charset="0"/>
                        </a:rPr>
                        <a:t> AM</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gridSpan="3">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Dosage per day</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95552">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000" b="1" i="0" u="none" strike="noStrike" cap="none" normalizeH="0" baseline="0" dirty="0">
                        <a:ln>
                          <a:noFill/>
                        </a:ln>
                        <a:solidFill>
                          <a:schemeClr val="tx1"/>
                        </a:solidFill>
                        <a:effectLst/>
                        <a:latin typeface="Arial" charset="0"/>
                        <a:cs typeface="Arial" charset="0"/>
                      </a:endParaRPr>
                    </a:p>
                  </a:txBody>
                  <a:tcPr marT="45743" marB="4574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hu-HU" sz="1500" b="1" i="0" u="none" strike="noStrike" cap="none" normalizeH="0" baseline="0" dirty="0" err="1">
                          <a:ln>
                            <a:noFill/>
                          </a:ln>
                          <a:solidFill>
                            <a:srgbClr val="FF0000"/>
                          </a:solidFill>
                          <a:effectLst/>
                          <a:latin typeface="Arial" charset="0"/>
                          <a:cs typeface="Arial" charset="0"/>
                        </a:rPr>
                        <a:t>Number</a:t>
                      </a:r>
                      <a:r>
                        <a:rPr kumimoji="0" lang="hu-HU" sz="1500" b="1" i="0" u="none" strike="noStrike" cap="none" normalizeH="0" baseline="0" dirty="0">
                          <a:ln>
                            <a:noFill/>
                          </a:ln>
                          <a:solidFill>
                            <a:srgbClr val="FF0000"/>
                          </a:solidFill>
                          <a:effectLst/>
                          <a:latin typeface="Arial" charset="0"/>
                          <a:cs typeface="Arial" charset="0"/>
                        </a:rPr>
                        <a:t> of </a:t>
                      </a:r>
                      <a:r>
                        <a:rPr kumimoji="0" lang="hu-HU" sz="1500" b="1" i="0" u="none" strike="noStrike" cap="none" normalizeH="0" baseline="0" dirty="0" err="1">
                          <a:ln>
                            <a:noFill/>
                          </a:ln>
                          <a:solidFill>
                            <a:srgbClr val="FF0000"/>
                          </a:solidFill>
                          <a:effectLst/>
                          <a:latin typeface="Arial" charset="0"/>
                          <a:cs typeface="Arial" charset="0"/>
                        </a:rPr>
                        <a:t>doses</a:t>
                      </a:r>
                      <a:endParaRPr kumimoji="0" lang="en-US" sz="1500" b="1" i="0" u="none" strike="noStrike" cap="none" normalizeH="0" baseline="0" dirty="0">
                        <a:ln>
                          <a:noFill/>
                        </a:ln>
                        <a:solidFill>
                          <a:srgbClr val="FF0000"/>
                        </a:solidFill>
                        <a:effectLst/>
                        <a:latin typeface="Arial" charset="0"/>
                        <a:cs typeface="Arial" charset="0"/>
                      </a:endParaRP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Strength    of 1 dose</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mg/g/IU</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211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 </a:t>
                      </a: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0070C0"/>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chemeClr val="tx1"/>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36011" marB="3601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2111">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0070C0"/>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chemeClr val="tx1"/>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211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 </a:t>
                      </a: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0070C0"/>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chemeClr val="tx1"/>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1866917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idx="4294967295"/>
          </p:nvPr>
        </p:nvSpPr>
        <p:spPr/>
        <p:txBody>
          <a:bodyPr/>
          <a:lstStyle/>
          <a:p>
            <a:pPr marL="342900" indent="-342900"/>
            <a:r>
              <a:rPr lang="en-US" altLang="en-US">
                <a:ea typeface="ＭＳ Ｐゴシック" pitchFamily="34" charset="-128"/>
              </a:rPr>
              <a:t>Date start antimicrobial</a:t>
            </a:r>
            <a:br>
              <a:rPr lang="en-GB" altLang="en-US">
                <a:ea typeface="ＭＳ Ｐゴシック" pitchFamily="34" charset="-128"/>
              </a:rPr>
            </a:br>
            <a:endParaRPr lang="en-US" altLang="en-US">
              <a:ea typeface="ＭＳ Ｐゴシック" pitchFamily="34" charset="-128"/>
            </a:endParaRPr>
          </a:p>
        </p:txBody>
      </p:sp>
      <p:sp>
        <p:nvSpPr>
          <p:cNvPr id="21507" name="Content Placeholder 2"/>
          <p:cNvSpPr>
            <a:spLocks noGrp="1"/>
          </p:cNvSpPr>
          <p:nvPr>
            <p:ph idx="4294967295"/>
          </p:nvPr>
        </p:nvSpPr>
        <p:spPr>
          <a:xfrm>
            <a:off x="488951" y="3880102"/>
            <a:ext cx="11368616" cy="934269"/>
          </a:xfrm>
          <a:ln>
            <a:solidFill>
              <a:srgbClr val="FF0000"/>
            </a:solidFill>
            <a:miter lim="800000"/>
            <a:headEnd/>
            <a:tailEnd/>
          </a:ln>
        </p:spPr>
        <p:txBody>
          <a:bodyPr/>
          <a:lstStyle/>
          <a:p>
            <a:r>
              <a:rPr lang="en-GB" altLang="en-US" b="1" dirty="0">
                <a:ea typeface="ＭＳ Ｐゴシック" pitchFamily="34" charset="-128"/>
              </a:rPr>
              <a:t>Date start antimicrobial</a:t>
            </a:r>
            <a:r>
              <a:rPr lang="hu-HU" altLang="en-US" dirty="0">
                <a:ea typeface="ＭＳ Ｐゴシック" pitchFamily="34" charset="-128"/>
              </a:rPr>
              <a:t>:</a:t>
            </a:r>
            <a:r>
              <a:rPr lang="en-GB" altLang="en-US" dirty="0">
                <a:ea typeface="ＭＳ Ｐゴシック" pitchFamily="34" charset="-128"/>
              </a:rPr>
              <a:t> </a:t>
            </a:r>
            <a:r>
              <a:rPr lang="hu-HU" altLang="en-US" dirty="0">
                <a:ea typeface="ＭＳ Ｐゴシック" pitchFamily="34" charset="-128"/>
              </a:rPr>
              <a:t>s</a:t>
            </a:r>
            <a:r>
              <a:rPr lang="en-GB" altLang="en-US" dirty="0">
                <a:ea typeface="ＭＳ Ｐゴシック" pitchFamily="34" charset="-128"/>
              </a:rPr>
              <a:t>tart date of the current antimicrobial </a:t>
            </a:r>
            <a:endParaRPr lang="hu-HU" altLang="en-US" dirty="0">
              <a:ea typeface="ＭＳ Ｐゴシック" pitchFamily="34" charset="-128"/>
            </a:endParaRPr>
          </a:p>
          <a:p>
            <a:r>
              <a:rPr lang="en-GB" altLang="en-US" dirty="0">
                <a:ea typeface="ＭＳ Ｐゴシック" pitchFamily="34" charset="-128"/>
              </a:rPr>
              <a:t>If the patient received the antimicrobial on admission, record the date of admission</a:t>
            </a:r>
            <a:r>
              <a:rPr lang="hu-HU" altLang="en-US" dirty="0">
                <a:ea typeface="ＭＳ Ｐゴシック" pitchFamily="34" charset="-128"/>
              </a:rPr>
              <a:t>.</a:t>
            </a:r>
            <a:r>
              <a:rPr lang="en-GB" altLang="en-US" dirty="0">
                <a:ea typeface="ＭＳ Ｐゴシック" pitchFamily="34" charset="-128"/>
              </a:rPr>
              <a:t> </a:t>
            </a:r>
          </a:p>
        </p:txBody>
      </p:sp>
      <p:cxnSp>
        <p:nvCxnSpPr>
          <p:cNvPr id="21508" name="Straight Arrow Connector 5"/>
          <p:cNvCxnSpPr>
            <a:cxnSpLocks noChangeShapeType="1"/>
          </p:cNvCxnSpPr>
          <p:nvPr/>
        </p:nvCxnSpPr>
        <p:spPr bwMode="auto">
          <a:xfrm>
            <a:off x="5655320" y="2170323"/>
            <a:ext cx="0" cy="1586429"/>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graphicFrame>
        <p:nvGraphicFramePr>
          <p:cNvPr id="7" name="Group 975"/>
          <p:cNvGraphicFramePr>
            <a:graphicFrameLocks noGrp="1"/>
          </p:cNvGraphicFramePr>
          <p:nvPr>
            <p:extLst>
              <p:ext uri="{D42A27DB-BD31-4B8C-83A1-F6EECF244321}">
                <p14:modId xmlns:p14="http://schemas.microsoft.com/office/powerpoint/2010/main" val="2763884144"/>
              </p:ext>
            </p:extLst>
          </p:nvPr>
        </p:nvGraphicFramePr>
        <p:xfrm>
          <a:off x="624418" y="954088"/>
          <a:ext cx="11097684" cy="2428874"/>
        </p:xfrm>
        <a:graphic>
          <a:graphicData uri="http://schemas.openxmlformats.org/drawingml/2006/table">
            <a:tbl>
              <a:tblPr/>
              <a:tblGrid>
                <a:gridCol w="2503800">
                  <a:extLst>
                    <a:ext uri="{9D8B030D-6E8A-4147-A177-3AD203B41FA5}">
                      <a16:colId xmlns:a16="http://schemas.microsoft.com/office/drawing/2014/main" val="20000"/>
                    </a:ext>
                  </a:extLst>
                </a:gridCol>
                <a:gridCol w="545188">
                  <a:extLst>
                    <a:ext uri="{9D8B030D-6E8A-4147-A177-3AD203B41FA5}">
                      <a16:colId xmlns:a16="http://schemas.microsoft.com/office/drawing/2014/main" val="20001"/>
                    </a:ext>
                  </a:extLst>
                </a:gridCol>
                <a:gridCol w="515696">
                  <a:extLst>
                    <a:ext uri="{9D8B030D-6E8A-4147-A177-3AD203B41FA5}">
                      <a16:colId xmlns:a16="http://schemas.microsoft.com/office/drawing/2014/main" val="20002"/>
                    </a:ext>
                  </a:extLst>
                </a:gridCol>
                <a:gridCol w="631608">
                  <a:extLst>
                    <a:ext uri="{9D8B030D-6E8A-4147-A177-3AD203B41FA5}">
                      <a16:colId xmlns:a16="http://schemas.microsoft.com/office/drawing/2014/main" val="20003"/>
                    </a:ext>
                  </a:extLst>
                </a:gridCol>
                <a:gridCol w="631608">
                  <a:extLst>
                    <a:ext uri="{9D8B030D-6E8A-4147-A177-3AD203B41FA5}">
                      <a16:colId xmlns:a16="http://schemas.microsoft.com/office/drawing/2014/main" val="20004"/>
                    </a:ext>
                  </a:extLst>
                </a:gridCol>
                <a:gridCol w="1579023">
                  <a:extLst>
                    <a:ext uri="{9D8B030D-6E8A-4147-A177-3AD203B41FA5}">
                      <a16:colId xmlns:a16="http://schemas.microsoft.com/office/drawing/2014/main" val="20005"/>
                    </a:ext>
                  </a:extLst>
                </a:gridCol>
                <a:gridCol w="729760">
                  <a:extLst>
                    <a:ext uri="{9D8B030D-6E8A-4147-A177-3AD203B41FA5}">
                      <a16:colId xmlns:a16="http://schemas.microsoft.com/office/drawing/2014/main" val="20006"/>
                    </a:ext>
                  </a:extLst>
                </a:gridCol>
                <a:gridCol w="1428968">
                  <a:extLst>
                    <a:ext uri="{9D8B030D-6E8A-4147-A177-3AD203B41FA5}">
                      <a16:colId xmlns:a16="http://schemas.microsoft.com/office/drawing/2014/main" val="20007"/>
                    </a:ext>
                  </a:extLst>
                </a:gridCol>
                <a:gridCol w="971201">
                  <a:extLst>
                    <a:ext uri="{9D8B030D-6E8A-4147-A177-3AD203B41FA5}">
                      <a16:colId xmlns:a16="http://schemas.microsoft.com/office/drawing/2014/main" val="20008"/>
                    </a:ext>
                  </a:extLst>
                </a:gridCol>
                <a:gridCol w="1045136">
                  <a:extLst>
                    <a:ext uri="{9D8B030D-6E8A-4147-A177-3AD203B41FA5}">
                      <a16:colId xmlns:a16="http://schemas.microsoft.com/office/drawing/2014/main" val="20009"/>
                    </a:ext>
                  </a:extLst>
                </a:gridCol>
                <a:gridCol w="515696">
                  <a:extLst>
                    <a:ext uri="{9D8B030D-6E8A-4147-A177-3AD203B41FA5}">
                      <a16:colId xmlns:a16="http://schemas.microsoft.com/office/drawing/2014/main" val="20010"/>
                    </a:ext>
                  </a:extLst>
                </a:gridCol>
              </a:tblGrid>
              <a:tr h="286989">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Antimicrobial</a:t>
                      </a:r>
                    </a:p>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(generic or brand name)</a:t>
                      </a:r>
                    </a:p>
                  </a:txBody>
                  <a:tcPr marL="121903" marR="121903" marT="45756" marB="45756"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Route</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Indication</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Diagnosis (site)</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Reason in notes</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0070C0"/>
                          </a:solidFill>
                          <a:effectLst/>
                          <a:latin typeface="Arial" charset="0"/>
                          <a:cs typeface="Arial" charset="0"/>
                        </a:rPr>
                        <a:t>Date start AM</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0070C0"/>
                          </a:solidFill>
                          <a:effectLst/>
                          <a:latin typeface="Arial" charset="0"/>
                          <a:cs typeface="Arial" charset="0"/>
                        </a:rPr>
                        <a:t>Changed? (+ reason)</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FF0000"/>
                          </a:solidFill>
                          <a:effectLst/>
                          <a:latin typeface="Arial" charset="0"/>
                          <a:cs typeface="Arial" charset="0"/>
                        </a:rPr>
                        <a:t>If changed: Date start 1</a:t>
                      </a:r>
                      <a:r>
                        <a:rPr kumimoji="0" lang="en-US" sz="1500" b="1" i="0" u="none" strike="noStrike" cap="none" normalizeH="0" baseline="30000" dirty="0">
                          <a:ln>
                            <a:noFill/>
                          </a:ln>
                          <a:solidFill>
                            <a:srgbClr val="FF0000"/>
                          </a:solidFill>
                          <a:effectLst/>
                          <a:latin typeface="Arial" charset="0"/>
                          <a:cs typeface="Arial" charset="0"/>
                        </a:rPr>
                        <a:t>st</a:t>
                      </a:r>
                      <a:r>
                        <a:rPr kumimoji="0" lang="en-US" sz="1500" b="1" i="0" u="none" strike="noStrike" cap="none" normalizeH="0" baseline="0" dirty="0">
                          <a:ln>
                            <a:noFill/>
                          </a:ln>
                          <a:solidFill>
                            <a:srgbClr val="FF0000"/>
                          </a:solidFill>
                          <a:effectLst/>
                          <a:latin typeface="Arial" charset="0"/>
                          <a:cs typeface="Arial" charset="0"/>
                        </a:rPr>
                        <a:t> AM</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gridSpan="3">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Dosage per day</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95552">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000" b="1" i="0" u="none" strike="noStrike" cap="none" normalizeH="0" baseline="0" dirty="0">
                        <a:ln>
                          <a:noFill/>
                        </a:ln>
                        <a:solidFill>
                          <a:schemeClr val="tx1"/>
                        </a:solidFill>
                        <a:effectLst/>
                        <a:latin typeface="Arial" charset="0"/>
                        <a:cs typeface="Arial" charset="0"/>
                      </a:endParaRPr>
                    </a:p>
                  </a:txBody>
                  <a:tcPr marT="45743" marB="4574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hu-HU" sz="1500" b="1" i="0" u="none" strike="noStrike" cap="none" normalizeH="0" baseline="0" dirty="0" err="1">
                          <a:ln>
                            <a:noFill/>
                          </a:ln>
                          <a:solidFill>
                            <a:srgbClr val="FF0000"/>
                          </a:solidFill>
                          <a:effectLst/>
                          <a:latin typeface="Arial" charset="0"/>
                          <a:cs typeface="Arial" charset="0"/>
                        </a:rPr>
                        <a:t>Number</a:t>
                      </a:r>
                      <a:r>
                        <a:rPr kumimoji="0" lang="hu-HU" sz="1500" b="1" i="0" u="none" strike="noStrike" cap="none" normalizeH="0" baseline="0" dirty="0">
                          <a:ln>
                            <a:noFill/>
                          </a:ln>
                          <a:solidFill>
                            <a:srgbClr val="FF0000"/>
                          </a:solidFill>
                          <a:effectLst/>
                          <a:latin typeface="Arial" charset="0"/>
                          <a:cs typeface="Arial" charset="0"/>
                        </a:rPr>
                        <a:t> of </a:t>
                      </a:r>
                      <a:r>
                        <a:rPr kumimoji="0" lang="hu-HU" sz="1500" b="1" i="0" u="none" strike="noStrike" cap="none" normalizeH="0" baseline="0" dirty="0" err="1">
                          <a:ln>
                            <a:noFill/>
                          </a:ln>
                          <a:solidFill>
                            <a:srgbClr val="FF0000"/>
                          </a:solidFill>
                          <a:effectLst/>
                          <a:latin typeface="Arial" charset="0"/>
                          <a:cs typeface="Arial" charset="0"/>
                        </a:rPr>
                        <a:t>doses</a:t>
                      </a:r>
                      <a:endParaRPr kumimoji="0" lang="en-US" sz="1500" b="1" i="0" u="none" strike="noStrike" cap="none" normalizeH="0" baseline="0" dirty="0">
                        <a:ln>
                          <a:noFill/>
                        </a:ln>
                        <a:solidFill>
                          <a:srgbClr val="FF0000"/>
                        </a:solidFill>
                        <a:effectLst/>
                        <a:latin typeface="Arial" charset="0"/>
                        <a:cs typeface="Arial" charset="0"/>
                      </a:endParaRP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Strength    of 1 dose</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mg/g/IU</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211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 </a:t>
                      </a: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0070C0"/>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chemeClr val="tx1"/>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36011" marB="3601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2111">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0070C0"/>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chemeClr val="tx1"/>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211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 </a:t>
                      </a: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0070C0"/>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chemeClr val="tx1"/>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4943092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idx="4294967295"/>
          </p:nvPr>
        </p:nvSpPr>
        <p:spPr/>
        <p:txBody>
          <a:bodyPr/>
          <a:lstStyle/>
          <a:p>
            <a:pPr marL="342900" indent="-342900"/>
            <a:r>
              <a:rPr lang="en-US" altLang="en-US">
                <a:ea typeface="ＭＳ Ｐゴシック" pitchFamily="34" charset="-128"/>
              </a:rPr>
              <a:t>Antimicrobial changed (+reason)</a:t>
            </a:r>
            <a:br>
              <a:rPr lang="en-GB" altLang="en-US">
                <a:ea typeface="ＭＳ Ｐゴシック" pitchFamily="34" charset="-128"/>
              </a:rPr>
            </a:br>
            <a:endParaRPr lang="en-US" altLang="en-US">
              <a:ea typeface="ＭＳ Ｐゴシック" pitchFamily="34" charset="-128"/>
            </a:endParaRPr>
          </a:p>
        </p:txBody>
      </p:sp>
      <p:sp>
        <p:nvSpPr>
          <p:cNvPr id="23555" name="Content Placeholder 2"/>
          <p:cNvSpPr>
            <a:spLocks noGrp="1"/>
          </p:cNvSpPr>
          <p:nvPr>
            <p:ph idx="4294967295"/>
          </p:nvPr>
        </p:nvSpPr>
        <p:spPr>
          <a:xfrm>
            <a:off x="488951" y="3725863"/>
            <a:ext cx="11368616" cy="2002908"/>
          </a:xfrm>
          <a:ln>
            <a:solidFill>
              <a:srgbClr val="FF0000"/>
            </a:solidFill>
            <a:miter lim="800000"/>
            <a:headEnd/>
            <a:tailEnd/>
          </a:ln>
        </p:spPr>
        <p:txBody>
          <a:bodyPr/>
          <a:lstStyle/>
          <a:p>
            <a:r>
              <a:rPr lang="en-GB" altLang="en-US" b="1" dirty="0">
                <a:ea typeface="ＭＳ Ｐゴシック" pitchFamily="34" charset="-128"/>
              </a:rPr>
              <a:t>Antimicrobial changed? (+ reason)</a:t>
            </a:r>
            <a:r>
              <a:rPr lang="hu-HU" altLang="en-US" dirty="0">
                <a:ea typeface="ＭＳ Ｐゴシック" pitchFamily="34" charset="-128"/>
              </a:rPr>
              <a:t>:</a:t>
            </a:r>
            <a:r>
              <a:rPr lang="en-GB" altLang="en-US" dirty="0">
                <a:ea typeface="ＭＳ Ｐゴシック" pitchFamily="34" charset="-128"/>
              </a:rPr>
              <a:t> </a:t>
            </a:r>
            <a:r>
              <a:rPr lang="hu-HU" altLang="en-US" dirty="0">
                <a:ea typeface="ＭＳ Ｐゴシック" pitchFamily="34" charset="-128"/>
              </a:rPr>
              <a:t>w</a:t>
            </a:r>
            <a:r>
              <a:rPr lang="en-GB" altLang="en-US" dirty="0">
                <a:ea typeface="ＭＳ Ｐゴシック" pitchFamily="34" charset="-128"/>
              </a:rPr>
              <a:t>as the antimicrobial (or the route or antimicrobial regimen) changed for this infectious episode, and if so, what was the reason? If the antimicrobial was changed more than once for the current indication, report the reason of the last change.</a:t>
            </a:r>
            <a:endParaRPr lang="hu-HU" altLang="en-US" dirty="0">
              <a:ea typeface="ＭＳ Ｐゴシック" pitchFamily="34" charset="-128"/>
            </a:endParaRPr>
          </a:p>
          <a:p>
            <a:r>
              <a:rPr lang="en-GB" altLang="en-US" sz="1800" dirty="0">
                <a:ea typeface="ＭＳ Ｐゴシック" pitchFamily="34" charset="-128"/>
              </a:rPr>
              <a:t>N=no change</a:t>
            </a:r>
            <a:r>
              <a:rPr lang="hu-HU" altLang="en-US" sz="1800" dirty="0">
                <a:ea typeface="ＭＳ Ｐゴシック" pitchFamily="34" charset="-128"/>
              </a:rPr>
              <a:t>,</a:t>
            </a:r>
            <a:r>
              <a:rPr lang="en-GB" altLang="en-US" sz="1800" dirty="0">
                <a:ea typeface="ＭＳ Ｐゴシック" pitchFamily="34" charset="-128"/>
              </a:rPr>
              <a:t> E=escalation</a:t>
            </a:r>
            <a:r>
              <a:rPr lang="hu-HU" altLang="en-US" sz="1800" dirty="0">
                <a:ea typeface="ＭＳ Ｐゴシック" pitchFamily="34" charset="-128"/>
              </a:rPr>
              <a:t>,</a:t>
            </a:r>
            <a:r>
              <a:rPr lang="en-GB" altLang="en-US" sz="1800" dirty="0">
                <a:ea typeface="ＭＳ Ｐゴシック" pitchFamily="34" charset="-128"/>
              </a:rPr>
              <a:t> D=De-escalation</a:t>
            </a:r>
            <a:r>
              <a:rPr lang="hu-HU" altLang="en-US" sz="1800" dirty="0">
                <a:ea typeface="ＭＳ Ｐゴシック" pitchFamily="34" charset="-128"/>
              </a:rPr>
              <a:t>,</a:t>
            </a:r>
            <a:r>
              <a:rPr lang="en-GB" altLang="en-US" sz="1800" dirty="0">
                <a:ea typeface="ＭＳ Ｐゴシック" pitchFamily="34" charset="-128"/>
              </a:rPr>
              <a:t> S=switch </a:t>
            </a:r>
            <a:r>
              <a:rPr lang="hu-HU" altLang="en-US" sz="1800" dirty="0" err="1">
                <a:ea typeface="ＭＳ Ｐゴシック" pitchFamily="34" charset="-128"/>
              </a:rPr>
              <a:t>intravenous</a:t>
            </a:r>
            <a:r>
              <a:rPr lang="en-GB" altLang="en-US" sz="1800" dirty="0">
                <a:ea typeface="ＭＳ Ｐゴシック" pitchFamily="34" charset="-128"/>
              </a:rPr>
              <a:t> to oral</a:t>
            </a:r>
            <a:r>
              <a:rPr lang="hu-HU" altLang="en-US" sz="1800" dirty="0">
                <a:ea typeface="ＭＳ Ｐゴシック" pitchFamily="34" charset="-128"/>
              </a:rPr>
              <a:t>,</a:t>
            </a:r>
            <a:r>
              <a:rPr lang="en-GB" altLang="en-US" sz="1800" dirty="0">
                <a:ea typeface="ＭＳ Ｐゴシック" pitchFamily="34" charset="-128"/>
              </a:rPr>
              <a:t> A=adverse effects</a:t>
            </a:r>
            <a:r>
              <a:rPr lang="hu-HU" altLang="en-US" sz="1800" dirty="0">
                <a:ea typeface="ＭＳ Ｐゴシック" pitchFamily="34" charset="-128"/>
              </a:rPr>
              <a:t>,</a:t>
            </a:r>
            <a:r>
              <a:rPr lang="en-GB" altLang="en-US" sz="1800" dirty="0">
                <a:ea typeface="ＭＳ Ｐゴシック" pitchFamily="34" charset="-128"/>
              </a:rPr>
              <a:t> </a:t>
            </a:r>
            <a:r>
              <a:rPr lang="en-GB" altLang="en-US" sz="1800" dirty="0" err="1">
                <a:ea typeface="ＭＳ Ｐゴシック" pitchFamily="34" charset="-128"/>
              </a:rPr>
              <a:t>OU</a:t>
            </a:r>
            <a:r>
              <a:rPr lang="en-GB" altLang="en-US" sz="1800" dirty="0">
                <a:ea typeface="ＭＳ Ｐゴシック" pitchFamily="34" charset="-128"/>
              </a:rPr>
              <a:t>=change for other or unknown reason</a:t>
            </a:r>
            <a:r>
              <a:rPr lang="hu-HU" altLang="en-US" sz="1800" dirty="0">
                <a:ea typeface="ＭＳ Ｐゴシック" pitchFamily="34" charset="-128"/>
              </a:rPr>
              <a:t>,</a:t>
            </a:r>
            <a:r>
              <a:rPr lang="en-GB" altLang="en-US" sz="1800" dirty="0">
                <a:ea typeface="ＭＳ Ｐゴシック" pitchFamily="34" charset="-128"/>
              </a:rPr>
              <a:t> U=unknown: no information on whether the antimicrobial was changed or not</a:t>
            </a:r>
          </a:p>
        </p:txBody>
      </p:sp>
      <p:cxnSp>
        <p:nvCxnSpPr>
          <p:cNvPr id="23556" name="Straight Arrow Connector 5"/>
          <p:cNvCxnSpPr>
            <a:cxnSpLocks noChangeShapeType="1"/>
          </p:cNvCxnSpPr>
          <p:nvPr/>
        </p:nvCxnSpPr>
        <p:spPr bwMode="auto">
          <a:xfrm flipH="1">
            <a:off x="7198784" y="2176463"/>
            <a:ext cx="1" cy="1446212"/>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graphicFrame>
        <p:nvGraphicFramePr>
          <p:cNvPr id="7" name="Group 975"/>
          <p:cNvGraphicFramePr>
            <a:graphicFrameLocks noGrp="1"/>
          </p:cNvGraphicFramePr>
          <p:nvPr>
            <p:extLst>
              <p:ext uri="{D42A27DB-BD31-4B8C-83A1-F6EECF244321}">
                <p14:modId xmlns:p14="http://schemas.microsoft.com/office/powerpoint/2010/main" val="1424288873"/>
              </p:ext>
            </p:extLst>
          </p:nvPr>
        </p:nvGraphicFramePr>
        <p:xfrm>
          <a:off x="624418" y="954088"/>
          <a:ext cx="11097684" cy="2428874"/>
        </p:xfrm>
        <a:graphic>
          <a:graphicData uri="http://schemas.openxmlformats.org/drawingml/2006/table">
            <a:tbl>
              <a:tblPr/>
              <a:tblGrid>
                <a:gridCol w="2503800">
                  <a:extLst>
                    <a:ext uri="{9D8B030D-6E8A-4147-A177-3AD203B41FA5}">
                      <a16:colId xmlns:a16="http://schemas.microsoft.com/office/drawing/2014/main" val="20000"/>
                    </a:ext>
                  </a:extLst>
                </a:gridCol>
                <a:gridCol w="545188">
                  <a:extLst>
                    <a:ext uri="{9D8B030D-6E8A-4147-A177-3AD203B41FA5}">
                      <a16:colId xmlns:a16="http://schemas.microsoft.com/office/drawing/2014/main" val="20001"/>
                    </a:ext>
                  </a:extLst>
                </a:gridCol>
                <a:gridCol w="515696">
                  <a:extLst>
                    <a:ext uri="{9D8B030D-6E8A-4147-A177-3AD203B41FA5}">
                      <a16:colId xmlns:a16="http://schemas.microsoft.com/office/drawing/2014/main" val="20002"/>
                    </a:ext>
                  </a:extLst>
                </a:gridCol>
                <a:gridCol w="631608">
                  <a:extLst>
                    <a:ext uri="{9D8B030D-6E8A-4147-A177-3AD203B41FA5}">
                      <a16:colId xmlns:a16="http://schemas.microsoft.com/office/drawing/2014/main" val="20003"/>
                    </a:ext>
                  </a:extLst>
                </a:gridCol>
                <a:gridCol w="631608">
                  <a:extLst>
                    <a:ext uri="{9D8B030D-6E8A-4147-A177-3AD203B41FA5}">
                      <a16:colId xmlns:a16="http://schemas.microsoft.com/office/drawing/2014/main" val="20004"/>
                    </a:ext>
                  </a:extLst>
                </a:gridCol>
                <a:gridCol w="1579023">
                  <a:extLst>
                    <a:ext uri="{9D8B030D-6E8A-4147-A177-3AD203B41FA5}">
                      <a16:colId xmlns:a16="http://schemas.microsoft.com/office/drawing/2014/main" val="20005"/>
                    </a:ext>
                  </a:extLst>
                </a:gridCol>
                <a:gridCol w="729760">
                  <a:extLst>
                    <a:ext uri="{9D8B030D-6E8A-4147-A177-3AD203B41FA5}">
                      <a16:colId xmlns:a16="http://schemas.microsoft.com/office/drawing/2014/main" val="20006"/>
                    </a:ext>
                  </a:extLst>
                </a:gridCol>
                <a:gridCol w="1428968">
                  <a:extLst>
                    <a:ext uri="{9D8B030D-6E8A-4147-A177-3AD203B41FA5}">
                      <a16:colId xmlns:a16="http://schemas.microsoft.com/office/drawing/2014/main" val="20007"/>
                    </a:ext>
                  </a:extLst>
                </a:gridCol>
                <a:gridCol w="971201">
                  <a:extLst>
                    <a:ext uri="{9D8B030D-6E8A-4147-A177-3AD203B41FA5}">
                      <a16:colId xmlns:a16="http://schemas.microsoft.com/office/drawing/2014/main" val="20008"/>
                    </a:ext>
                  </a:extLst>
                </a:gridCol>
                <a:gridCol w="1045136">
                  <a:extLst>
                    <a:ext uri="{9D8B030D-6E8A-4147-A177-3AD203B41FA5}">
                      <a16:colId xmlns:a16="http://schemas.microsoft.com/office/drawing/2014/main" val="20009"/>
                    </a:ext>
                  </a:extLst>
                </a:gridCol>
                <a:gridCol w="515696">
                  <a:extLst>
                    <a:ext uri="{9D8B030D-6E8A-4147-A177-3AD203B41FA5}">
                      <a16:colId xmlns:a16="http://schemas.microsoft.com/office/drawing/2014/main" val="20010"/>
                    </a:ext>
                  </a:extLst>
                </a:gridCol>
              </a:tblGrid>
              <a:tr h="286989">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Antimicrobial</a:t>
                      </a:r>
                    </a:p>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(generic or brand name)</a:t>
                      </a:r>
                    </a:p>
                  </a:txBody>
                  <a:tcPr marL="121903" marR="121903" marT="45756" marB="45756"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Route</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Indication</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Diagnosis (site)</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Reason in notes</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0070C0"/>
                          </a:solidFill>
                          <a:effectLst/>
                          <a:latin typeface="Arial" charset="0"/>
                          <a:cs typeface="Arial" charset="0"/>
                        </a:rPr>
                        <a:t>Date start AM</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0070C0"/>
                          </a:solidFill>
                          <a:effectLst/>
                          <a:latin typeface="Arial" charset="0"/>
                          <a:cs typeface="Arial" charset="0"/>
                        </a:rPr>
                        <a:t>Changed? (+ reason)</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FF0000"/>
                          </a:solidFill>
                          <a:effectLst/>
                          <a:latin typeface="Arial" charset="0"/>
                          <a:cs typeface="Arial" charset="0"/>
                        </a:rPr>
                        <a:t>If changed: Date start 1</a:t>
                      </a:r>
                      <a:r>
                        <a:rPr kumimoji="0" lang="en-US" sz="1500" b="1" i="0" u="none" strike="noStrike" cap="none" normalizeH="0" baseline="30000" dirty="0">
                          <a:ln>
                            <a:noFill/>
                          </a:ln>
                          <a:solidFill>
                            <a:srgbClr val="FF0000"/>
                          </a:solidFill>
                          <a:effectLst/>
                          <a:latin typeface="Arial" charset="0"/>
                          <a:cs typeface="Arial" charset="0"/>
                        </a:rPr>
                        <a:t>st</a:t>
                      </a:r>
                      <a:r>
                        <a:rPr kumimoji="0" lang="en-US" sz="1500" b="1" i="0" u="none" strike="noStrike" cap="none" normalizeH="0" baseline="0" dirty="0">
                          <a:ln>
                            <a:noFill/>
                          </a:ln>
                          <a:solidFill>
                            <a:srgbClr val="FF0000"/>
                          </a:solidFill>
                          <a:effectLst/>
                          <a:latin typeface="Arial" charset="0"/>
                          <a:cs typeface="Arial" charset="0"/>
                        </a:rPr>
                        <a:t> AM</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gridSpan="3">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Dosage per day</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95552">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000" b="1" i="0" u="none" strike="noStrike" cap="none" normalizeH="0" baseline="0" dirty="0">
                        <a:ln>
                          <a:noFill/>
                        </a:ln>
                        <a:solidFill>
                          <a:schemeClr val="tx1"/>
                        </a:solidFill>
                        <a:effectLst/>
                        <a:latin typeface="Arial" charset="0"/>
                        <a:cs typeface="Arial" charset="0"/>
                      </a:endParaRPr>
                    </a:p>
                  </a:txBody>
                  <a:tcPr marT="45743" marB="4574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hu-HU" sz="1500" b="1" i="0" u="none" strike="noStrike" cap="none" normalizeH="0" baseline="0" dirty="0" err="1">
                          <a:ln>
                            <a:noFill/>
                          </a:ln>
                          <a:solidFill>
                            <a:srgbClr val="FF0000"/>
                          </a:solidFill>
                          <a:effectLst/>
                          <a:latin typeface="Arial" charset="0"/>
                          <a:cs typeface="Arial" charset="0"/>
                        </a:rPr>
                        <a:t>Number</a:t>
                      </a:r>
                      <a:r>
                        <a:rPr kumimoji="0" lang="hu-HU" sz="1500" b="1" i="0" u="none" strike="noStrike" cap="none" normalizeH="0" baseline="0" dirty="0">
                          <a:ln>
                            <a:noFill/>
                          </a:ln>
                          <a:solidFill>
                            <a:srgbClr val="FF0000"/>
                          </a:solidFill>
                          <a:effectLst/>
                          <a:latin typeface="Arial" charset="0"/>
                          <a:cs typeface="Arial" charset="0"/>
                        </a:rPr>
                        <a:t> of </a:t>
                      </a:r>
                      <a:r>
                        <a:rPr kumimoji="0" lang="hu-HU" sz="1500" b="1" i="0" u="none" strike="noStrike" cap="none" normalizeH="0" baseline="0" dirty="0" err="1">
                          <a:ln>
                            <a:noFill/>
                          </a:ln>
                          <a:solidFill>
                            <a:srgbClr val="FF0000"/>
                          </a:solidFill>
                          <a:effectLst/>
                          <a:latin typeface="Arial" charset="0"/>
                          <a:cs typeface="Arial" charset="0"/>
                        </a:rPr>
                        <a:t>doses</a:t>
                      </a:r>
                      <a:endParaRPr kumimoji="0" lang="en-US" sz="1500" b="1" i="0" u="none" strike="noStrike" cap="none" normalizeH="0" baseline="0" dirty="0">
                        <a:ln>
                          <a:noFill/>
                        </a:ln>
                        <a:solidFill>
                          <a:srgbClr val="FF0000"/>
                        </a:solidFill>
                        <a:effectLst/>
                        <a:latin typeface="Arial" charset="0"/>
                        <a:cs typeface="Arial" charset="0"/>
                      </a:endParaRP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Strength    of 1 dose</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mg/g/IU</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211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 </a:t>
                      </a: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0070C0"/>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chemeClr val="tx1"/>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36011" marB="3601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2111">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0070C0"/>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chemeClr val="tx1"/>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211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 </a:t>
                      </a: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0070C0"/>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chemeClr val="tx1"/>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6647334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idx="4294967295"/>
          </p:nvPr>
        </p:nvSpPr>
        <p:spPr/>
        <p:txBody>
          <a:bodyPr/>
          <a:lstStyle/>
          <a:p>
            <a:pPr marL="342900" indent="-342900"/>
            <a:r>
              <a:rPr lang="en-US" altLang="en-US" dirty="0">
                <a:ea typeface="ＭＳ Ｐゴシック" pitchFamily="34" charset="-128"/>
              </a:rPr>
              <a:t>Date start first antimicrobial</a:t>
            </a:r>
            <a:r>
              <a:rPr lang="hu-HU" altLang="en-US" dirty="0">
                <a:ea typeface="ＭＳ Ｐゴシック" pitchFamily="34" charset="-128"/>
              </a:rPr>
              <a:t>,</a:t>
            </a:r>
            <a:r>
              <a:rPr lang="en-US" altLang="en-US" dirty="0">
                <a:ea typeface="ＭＳ Ｐゴシック" pitchFamily="34" charset="-128"/>
              </a:rPr>
              <a:t> if change</a:t>
            </a:r>
            <a:br>
              <a:rPr lang="en-GB" altLang="en-US" dirty="0">
                <a:ea typeface="ＭＳ Ｐゴシック" pitchFamily="34" charset="-128"/>
              </a:rPr>
            </a:br>
            <a:endParaRPr lang="en-US" altLang="en-US" dirty="0">
              <a:ea typeface="ＭＳ Ｐゴシック" pitchFamily="34" charset="-128"/>
            </a:endParaRPr>
          </a:p>
        </p:txBody>
      </p:sp>
      <p:sp>
        <p:nvSpPr>
          <p:cNvPr id="25603" name="Content Placeholder 2"/>
          <p:cNvSpPr>
            <a:spLocks noGrp="1"/>
          </p:cNvSpPr>
          <p:nvPr>
            <p:ph idx="4294967295"/>
          </p:nvPr>
        </p:nvSpPr>
        <p:spPr>
          <a:xfrm>
            <a:off x="488951" y="3725865"/>
            <a:ext cx="11366500" cy="1782570"/>
          </a:xfrm>
          <a:ln>
            <a:solidFill>
              <a:srgbClr val="FF0000"/>
            </a:solidFill>
            <a:miter lim="800000"/>
            <a:headEnd/>
            <a:tailEnd/>
          </a:ln>
        </p:spPr>
        <p:txBody>
          <a:bodyPr/>
          <a:lstStyle/>
          <a:p>
            <a:r>
              <a:rPr lang="hu-HU" altLang="en-US" b="1" dirty="0" err="1">
                <a:ea typeface="ＭＳ Ｐゴシック" pitchFamily="34" charset="-128"/>
              </a:rPr>
              <a:t>If</a:t>
            </a:r>
            <a:r>
              <a:rPr lang="hu-HU" altLang="en-US" b="1" dirty="0">
                <a:ea typeface="ＭＳ Ｐゴシック" pitchFamily="34" charset="-128"/>
              </a:rPr>
              <a:t> </a:t>
            </a:r>
            <a:r>
              <a:rPr lang="hu-HU" altLang="en-US" b="1" dirty="0" err="1">
                <a:ea typeface="ＭＳ Ｐゴシック" pitchFamily="34" charset="-128"/>
              </a:rPr>
              <a:t>changed</a:t>
            </a:r>
            <a:r>
              <a:rPr lang="hu-HU" altLang="en-US" b="1" dirty="0">
                <a:ea typeface="ＭＳ Ｐゴシック" pitchFamily="34" charset="-128"/>
              </a:rPr>
              <a:t>: </a:t>
            </a:r>
            <a:r>
              <a:rPr lang="hu-HU" altLang="en-US" b="1" dirty="0" err="1">
                <a:ea typeface="ＭＳ Ｐゴシック" pitchFamily="34" charset="-128"/>
              </a:rPr>
              <a:t>Date</a:t>
            </a:r>
            <a:r>
              <a:rPr lang="hu-HU" altLang="en-US" b="1" dirty="0">
                <a:ea typeface="ＭＳ Ｐゴシック" pitchFamily="34" charset="-128"/>
              </a:rPr>
              <a:t> start </a:t>
            </a:r>
            <a:r>
              <a:rPr lang="hu-HU" altLang="en-US" b="1" dirty="0" err="1">
                <a:ea typeface="ＭＳ Ｐゴシック" pitchFamily="34" charset="-128"/>
              </a:rPr>
              <a:t>1st</a:t>
            </a:r>
            <a:r>
              <a:rPr lang="hu-HU" altLang="en-US" b="1" dirty="0">
                <a:ea typeface="ＭＳ Ｐゴシック" pitchFamily="34" charset="-128"/>
              </a:rPr>
              <a:t> </a:t>
            </a:r>
            <a:r>
              <a:rPr lang="hu-HU" altLang="en-US" b="1" dirty="0" err="1">
                <a:ea typeface="ＭＳ Ｐゴシック" pitchFamily="34" charset="-128"/>
              </a:rPr>
              <a:t>antimicrobial</a:t>
            </a:r>
            <a:r>
              <a:rPr lang="hu-HU" altLang="en-US" dirty="0">
                <a:ea typeface="ＭＳ Ｐゴシック" pitchFamily="34" charset="-128"/>
              </a:rPr>
              <a:t>: </a:t>
            </a:r>
            <a:r>
              <a:rPr lang="en-GB" altLang="en-US" dirty="0">
                <a:ea typeface="ＭＳ Ｐゴシック" pitchFamily="34" charset="-128"/>
              </a:rPr>
              <a:t>Start date of the first antimicrobial prescribed before the current antimicrobial for the same infectious episode where the current antimicrobial replaced the previous one. </a:t>
            </a:r>
            <a:endParaRPr lang="hu-HU" altLang="en-US" dirty="0">
              <a:ea typeface="ＭＳ Ｐゴシック" pitchFamily="34" charset="-128"/>
            </a:endParaRPr>
          </a:p>
          <a:p>
            <a:r>
              <a:rPr lang="en-GB" altLang="en-US" sz="1800" dirty="0">
                <a:ea typeface="ＭＳ Ｐゴシック" pitchFamily="34" charset="-128"/>
              </a:rPr>
              <a:t>If the antimicrobial was changed more than once for the current indication, report the start date of the first (not the previous) antimicrobial. If the patient received the antimicrobial on admission, record the date of admission.</a:t>
            </a:r>
          </a:p>
        </p:txBody>
      </p:sp>
      <p:cxnSp>
        <p:nvCxnSpPr>
          <p:cNvPr id="25604" name="Straight Arrow Connector 5"/>
          <p:cNvCxnSpPr>
            <a:cxnSpLocks noChangeShapeType="1"/>
          </p:cNvCxnSpPr>
          <p:nvPr/>
        </p:nvCxnSpPr>
        <p:spPr bwMode="auto">
          <a:xfrm>
            <a:off x="8003292" y="2193926"/>
            <a:ext cx="0" cy="1463675"/>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graphicFrame>
        <p:nvGraphicFramePr>
          <p:cNvPr id="7" name="Group 975"/>
          <p:cNvGraphicFramePr>
            <a:graphicFrameLocks noGrp="1"/>
          </p:cNvGraphicFramePr>
          <p:nvPr>
            <p:extLst>
              <p:ext uri="{D42A27DB-BD31-4B8C-83A1-F6EECF244321}">
                <p14:modId xmlns:p14="http://schemas.microsoft.com/office/powerpoint/2010/main" val="2093786190"/>
              </p:ext>
            </p:extLst>
          </p:nvPr>
        </p:nvGraphicFramePr>
        <p:xfrm>
          <a:off x="624418" y="954088"/>
          <a:ext cx="11097684" cy="2428874"/>
        </p:xfrm>
        <a:graphic>
          <a:graphicData uri="http://schemas.openxmlformats.org/drawingml/2006/table">
            <a:tbl>
              <a:tblPr/>
              <a:tblGrid>
                <a:gridCol w="2503800">
                  <a:extLst>
                    <a:ext uri="{9D8B030D-6E8A-4147-A177-3AD203B41FA5}">
                      <a16:colId xmlns:a16="http://schemas.microsoft.com/office/drawing/2014/main" val="20000"/>
                    </a:ext>
                  </a:extLst>
                </a:gridCol>
                <a:gridCol w="545188">
                  <a:extLst>
                    <a:ext uri="{9D8B030D-6E8A-4147-A177-3AD203B41FA5}">
                      <a16:colId xmlns:a16="http://schemas.microsoft.com/office/drawing/2014/main" val="20001"/>
                    </a:ext>
                  </a:extLst>
                </a:gridCol>
                <a:gridCol w="515696">
                  <a:extLst>
                    <a:ext uri="{9D8B030D-6E8A-4147-A177-3AD203B41FA5}">
                      <a16:colId xmlns:a16="http://schemas.microsoft.com/office/drawing/2014/main" val="20002"/>
                    </a:ext>
                  </a:extLst>
                </a:gridCol>
                <a:gridCol w="631608">
                  <a:extLst>
                    <a:ext uri="{9D8B030D-6E8A-4147-A177-3AD203B41FA5}">
                      <a16:colId xmlns:a16="http://schemas.microsoft.com/office/drawing/2014/main" val="20003"/>
                    </a:ext>
                  </a:extLst>
                </a:gridCol>
                <a:gridCol w="631608">
                  <a:extLst>
                    <a:ext uri="{9D8B030D-6E8A-4147-A177-3AD203B41FA5}">
                      <a16:colId xmlns:a16="http://schemas.microsoft.com/office/drawing/2014/main" val="20004"/>
                    </a:ext>
                  </a:extLst>
                </a:gridCol>
                <a:gridCol w="1579023">
                  <a:extLst>
                    <a:ext uri="{9D8B030D-6E8A-4147-A177-3AD203B41FA5}">
                      <a16:colId xmlns:a16="http://schemas.microsoft.com/office/drawing/2014/main" val="20005"/>
                    </a:ext>
                  </a:extLst>
                </a:gridCol>
                <a:gridCol w="729760">
                  <a:extLst>
                    <a:ext uri="{9D8B030D-6E8A-4147-A177-3AD203B41FA5}">
                      <a16:colId xmlns:a16="http://schemas.microsoft.com/office/drawing/2014/main" val="20006"/>
                    </a:ext>
                  </a:extLst>
                </a:gridCol>
                <a:gridCol w="1428968">
                  <a:extLst>
                    <a:ext uri="{9D8B030D-6E8A-4147-A177-3AD203B41FA5}">
                      <a16:colId xmlns:a16="http://schemas.microsoft.com/office/drawing/2014/main" val="20007"/>
                    </a:ext>
                  </a:extLst>
                </a:gridCol>
                <a:gridCol w="971201">
                  <a:extLst>
                    <a:ext uri="{9D8B030D-6E8A-4147-A177-3AD203B41FA5}">
                      <a16:colId xmlns:a16="http://schemas.microsoft.com/office/drawing/2014/main" val="20008"/>
                    </a:ext>
                  </a:extLst>
                </a:gridCol>
                <a:gridCol w="1045136">
                  <a:extLst>
                    <a:ext uri="{9D8B030D-6E8A-4147-A177-3AD203B41FA5}">
                      <a16:colId xmlns:a16="http://schemas.microsoft.com/office/drawing/2014/main" val="20009"/>
                    </a:ext>
                  </a:extLst>
                </a:gridCol>
                <a:gridCol w="515696">
                  <a:extLst>
                    <a:ext uri="{9D8B030D-6E8A-4147-A177-3AD203B41FA5}">
                      <a16:colId xmlns:a16="http://schemas.microsoft.com/office/drawing/2014/main" val="20010"/>
                    </a:ext>
                  </a:extLst>
                </a:gridCol>
              </a:tblGrid>
              <a:tr h="286989">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Antimicrobial</a:t>
                      </a:r>
                    </a:p>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(generic or brand name)</a:t>
                      </a:r>
                    </a:p>
                  </a:txBody>
                  <a:tcPr marL="121903" marR="121903" marT="45756" marB="45756"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Route</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Indication</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Diagnosis (site)</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Reason in notes</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0070C0"/>
                          </a:solidFill>
                          <a:effectLst/>
                          <a:latin typeface="Arial" charset="0"/>
                          <a:cs typeface="Arial" charset="0"/>
                        </a:rPr>
                        <a:t>Date start AM</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0070C0"/>
                          </a:solidFill>
                          <a:effectLst/>
                          <a:latin typeface="Arial" charset="0"/>
                          <a:cs typeface="Arial" charset="0"/>
                        </a:rPr>
                        <a:t>Changed? (+ reason)</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FF0000"/>
                          </a:solidFill>
                          <a:effectLst/>
                          <a:latin typeface="Arial" charset="0"/>
                          <a:cs typeface="Arial" charset="0"/>
                        </a:rPr>
                        <a:t>If changed: Date start 1</a:t>
                      </a:r>
                      <a:r>
                        <a:rPr kumimoji="0" lang="en-US" sz="1500" b="1" i="0" u="none" strike="noStrike" cap="none" normalizeH="0" baseline="30000" dirty="0">
                          <a:ln>
                            <a:noFill/>
                          </a:ln>
                          <a:solidFill>
                            <a:srgbClr val="FF0000"/>
                          </a:solidFill>
                          <a:effectLst/>
                          <a:latin typeface="Arial" charset="0"/>
                          <a:cs typeface="Arial" charset="0"/>
                        </a:rPr>
                        <a:t>st</a:t>
                      </a:r>
                      <a:r>
                        <a:rPr kumimoji="0" lang="en-US" sz="1500" b="1" i="0" u="none" strike="noStrike" cap="none" normalizeH="0" baseline="0" dirty="0">
                          <a:ln>
                            <a:noFill/>
                          </a:ln>
                          <a:solidFill>
                            <a:srgbClr val="FF0000"/>
                          </a:solidFill>
                          <a:effectLst/>
                          <a:latin typeface="Arial" charset="0"/>
                          <a:cs typeface="Arial" charset="0"/>
                        </a:rPr>
                        <a:t> AM</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gridSpan="3">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Dosage per day</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95552">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000" b="1" i="0" u="none" strike="noStrike" cap="none" normalizeH="0" baseline="0" dirty="0">
                        <a:ln>
                          <a:noFill/>
                        </a:ln>
                        <a:solidFill>
                          <a:schemeClr val="tx1"/>
                        </a:solidFill>
                        <a:effectLst/>
                        <a:latin typeface="Arial" charset="0"/>
                        <a:cs typeface="Arial" charset="0"/>
                      </a:endParaRPr>
                    </a:p>
                  </a:txBody>
                  <a:tcPr marT="45743" marB="4574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hu-HU" sz="1500" b="1" i="0" u="none" strike="noStrike" cap="none" normalizeH="0" baseline="0" dirty="0" err="1">
                          <a:ln>
                            <a:noFill/>
                          </a:ln>
                          <a:solidFill>
                            <a:srgbClr val="FF0000"/>
                          </a:solidFill>
                          <a:effectLst/>
                          <a:latin typeface="Arial" charset="0"/>
                          <a:cs typeface="Arial" charset="0"/>
                        </a:rPr>
                        <a:t>Number</a:t>
                      </a:r>
                      <a:r>
                        <a:rPr kumimoji="0" lang="hu-HU" sz="1500" b="1" i="0" u="none" strike="noStrike" cap="none" normalizeH="0" baseline="0" dirty="0">
                          <a:ln>
                            <a:noFill/>
                          </a:ln>
                          <a:solidFill>
                            <a:srgbClr val="FF0000"/>
                          </a:solidFill>
                          <a:effectLst/>
                          <a:latin typeface="Arial" charset="0"/>
                          <a:cs typeface="Arial" charset="0"/>
                        </a:rPr>
                        <a:t> of </a:t>
                      </a:r>
                      <a:r>
                        <a:rPr kumimoji="0" lang="hu-HU" sz="1500" b="1" i="0" u="none" strike="noStrike" cap="none" normalizeH="0" baseline="0" dirty="0" err="1">
                          <a:ln>
                            <a:noFill/>
                          </a:ln>
                          <a:solidFill>
                            <a:srgbClr val="FF0000"/>
                          </a:solidFill>
                          <a:effectLst/>
                          <a:latin typeface="Arial" charset="0"/>
                          <a:cs typeface="Arial" charset="0"/>
                        </a:rPr>
                        <a:t>doses</a:t>
                      </a:r>
                      <a:endParaRPr kumimoji="0" lang="en-US" sz="1500" b="1" i="0" u="none" strike="noStrike" cap="none" normalizeH="0" baseline="0" dirty="0">
                        <a:ln>
                          <a:noFill/>
                        </a:ln>
                        <a:solidFill>
                          <a:srgbClr val="FF0000"/>
                        </a:solidFill>
                        <a:effectLst/>
                        <a:latin typeface="Arial" charset="0"/>
                        <a:cs typeface="Arial" charset="0"/>
                      </a:endParaRP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Strength    of 1 dose</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mg/g/IU</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211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 </a:t>
                      </a: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0070C0"/>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chemeClr val="tx1"/>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36011" marB="3601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2111">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0070C0"/>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chemeClr val="tx1"/>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211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 </a:t>
                      </a: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0070C0"/>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chemeClr val="tx1"/>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9059336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idx="4294967295"/>
          </p:nvPr>
        </p:nvSpPr>
        <p:spPr/>
        <p:txBody>
          <a:bodyPr/>
          <a:lstStyle/>
          <a:p>
            <a:r>
              <a:rPr lang="en-US" altLang="en-US">
                <a:ea typeface="ＭＳ Ｐゴシック" pitchFamily="34" charset="-128"/>
              </a:rPr>
              <a:t>Dosage per day</a:t>
            </a:r>
          </a:p>
        </p:txBody>
      </p:sp>
      <p:sp>
        <p:nvSpPr>
          <p:cNvPr id="27651" name="Content Placeholder 2"/>
          <p:cNvSpPr>
            <a:spLocks noGrp="1"/>
          </p:cNvSpPr>
          <p:nvPr>
            <p:ph idx="4294967295"/>
          </p:nvPr>
        </p:nvSpPr>
        <p:spPr>
          <a:xfrm>
            <a:off x="488951" y="3778501"/>
            <a:ext cx="11368616" cy="825500"/>
          </a:xfrm>
          <a:ln>
            <a:solidFill>
              <a:srgbClr val="FF0000"/>
            </a:solidFill>
            <a:miter lim="800000"/>
            <a:headEnd/>
            <a:tailEnd/>
          </a:ln>
        </p:spPr>
        <p:txBody>
          <a:bodyPr/>
          <a:lstStyle/>
          <a:p>
            <a:r>
              <a:rPr lang="hu-HU" altLang="en-US" b="1" dirty="0" err="1">
                <a:ea typeface="ＭＳ Ｐゴシック" pitchFamily="34" charset="-128"/>
              </a:rPr>
              <a:t>Dosage</a:t>
            </a:r>
            <a:r>
              <a:rPr lang="hu-HU" altLang="en-US" b="1" dirty="0">
                <a:ea typeface="ＭＳ Ｐゴシック" pitchFamily="34" charset="-128"/>
              </a:rPr>
              <a:t> per </a:t>
            </a:r>
            <a:r>
              <a:rPr lang="hu-HU" altLang="en-US" b="1" dirty="0" err="1">
                <a:ea typeface="ＭＳ Ｐゴシック" pitchFamily="34" charset="-128"/>
              </a:rPr>
              <a:t>day</a:t>
            </a:r>
            <a:r>
              <a:rPr lang="hu-HU" altLang="en-US" dirty="0">
                <a:ea typeface="ＭＳ Ｐゴシック" pitchFamily="34" charset="-128"/>
              </a:rPr>
              <a:t>: n</a:t>
            </a:r>
            <a:r>
              <a:rPr lang="en-GB" altLang="en-US" dirty="0">
                <a:ea typeface="ＭＳ Ｐゴシック" pitchFamily="34" charset="-128"/>
              </a:rPr>
              <a:t>umber and strength of doses of the antimicrobial given per day. </a:t>
            </a:r>
            <a:endParaRPr lang="hu-HU" altLang="en-US" dirty="0">
              <a:ea typeface="ＭＳ Ｐゴシック" pitchFamily="34" charset="-128"/>
            </a:endParaRPr>
          </a:p>
          <a:p>
            <a:r>
              <a:rPr lang="en-GB" altLang="en-US" dirty="0">
                <a:ea typeface="ＭＳ Ｐゴシック" pitchFamily="34" charset="-128"/>
              </a:rPr>
              <a:t>Report as e.g. 4 x </a:t>
            </a:r>
            <a:r>
              <a:rPr lang="en-GB" altLang="en-US" dirty="0" err="1">
                <a:ea typeface="ＭＳ Ｐゴシック" pitchFamily="34" charset="-128"/>
              </a:rPr>
              <a:t>1g</a:t>
            </a:r>
            <a:r>
              <a:rPr lang="en-GB" altLang="en-US" dirty="0">
                <a:ea typeface="ＭＳ Ｐゴシック" pitchFamily="34" charset="-128"/>
              </a:rPr>
              <a:t> per day</a:t>
            </a:r>
          </a:p>
        </p:txBody>
      </p:sp>
      <p:cxnSp>
        <p:nvCxnSpPr>
          <p:cNvPr id="27652" name="Straight Arrow Connector 5"/>
          <p:cNvCxnSpPr>
            <a:cxnSpLocks noChangeShapeType="1"/>
          </p:cNvCxnSpPr>
          <p:nvPr/>
        </p:nvCxnSpPr>
        <p:spPr bwMode="auto">
          <a:xfrm flipH="1">
            <a:off x="9808480" y="2193447"/>
            <a:ext cx="1" cy="1408112"/>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graphicFrame>
        <p:nvGraphicFramePr>
          <p:cNvPr id="8" name="Group 975"/>
          <p:cNvGraphicFramePr>
            <a:graphicFrameLocks noGrp="1"/>
          </p:cNvGraphicFramePr>
          <p:nvPr>
            <p:extLst>
              <p:ext uri="{D42A27DB-BD31-4B8C-83A1-F6EECF244321}">
                <p14:modId xmlns:p14="http://schemas.microsoft.com/office/powerpoint/2010/main" val="2997075132"/>
              </p:ext>
            </p:extLst>
          </p:nvPr>
        </p:nvGraphicFramePr>
        <p:xfrm>
          <a:off x="624418" y="954088"/>
          <a:ext cx="11097684" cy="2428874"/>
        </p:xfrm>
        <a:graphic>
          <a:graphicData uri="http://schemas.openxmlformats.org/drawingml/2006/table">
            <a:tbl>
              <a:tblPr/>
              <a:tblGrid>
                <a:gridCol w="2503800">
                  <a:extLst>
                    <a:ext uri="{9D8B030D-6E8A-4147-A177-3AD203B41FA5}">
                      <a16:colId xmlns:a16="http://schemas.microsoft.com/office/drawing/2014/main" val="20000"/>
                    </a:ext>
                  </a:extLst>
                </a:gridCol>
                <a:gridCol w="545188">
                  <a:extLst>
                    <a:ext uri="{9D8B030D-6E8A-4147-A177-3AD203B41FA5}">
                      <a16:colId xmlns:a16="http://schemas.microsoft.com/office/drawing/2014/main" val="20001"/>
                    </a:ext>
                  </a:extLst>
                </a:gridCol>
                <a:gridCol w="515696">
                  <a:extLst>
                    <a:ext uri="{9D8B030D-6E8A-4147-A177-3AD203B41FA5}">
                      <a16:colId xmlns:a16="http://schemas.microsoft.com/office/drawing/2014/main" val="20002"/>
                    </a:ext>
                  </a:extLst>
                </a:gridCol>
                <a:gridCol w="631608">
                  <a:extLst>
                    <a:ext uri="{9D8B030D-6E8A-4147-A177-3AD203B41FA5}">
                      <a16:colId xmlns:a16="http://schemas.microsoft.com/office/drawing/2014/main" val="20003"/>
                    </a:ext>
                  </a:extLst>
                </a:gridCol>
                <a:gridCol w="631608">
                  <a:extLst>
                    <a:ext uri="{9D8B030D-6E8A-4147-A177-3AD203B41FA5}">
                      <a16:colId xmlns:a16="http://schemas.microsoft.com/office/drawing/2014/main" val="20004"/>
                    </a:ext>
                  </a:extLst>
                </a:gridCol>
                <a:gridCol w="1579023">
                  <a:extLst>
                    <a:ext uri="{9D8B030D-6E8A-4147-A177-3AD203B41FA5}">
                      <a16:colId xmlns:a16="http://schemas.microsoft.com/office/drawing/2014/main" val="20005"/>
                    </a:ext>
                  </a:extLst>
                </a:gridCol>
                <a:gridCol w="729760">
                  <a:extLst>
                    <a:ext uri="{9D8B030D-6E8A-4147-A177-3AD203B41FA5}">
                      <a16:colId xmlns:a16="http://schemas.microsoft.com/office/drawing/2014/main" val="20006"/>
                    </a:ext>
                  </a:extLst>
                </a:gridCol>
                <a:gridCol w="1428968">
                  <a:extLst>
                    <a:ext uri="{9D8B030D-6E8A-4147-A177-3AD203B41FA5}">
                      <a16:colId xmlns:a16="http://schemas.microsoft.com/office/drawing/2014/main" val="20007"/>
                    </a:ext>
                  </a:extLst>
                </a:gridCol>
                <a:gridCol w="971201">
                  <a:extLst>
                    <a:ext uri="{9D8B030D-6E8A-4147-A177-3AD203B41FA5}">
                      <a16:colId xmlns:a16="http://schemas.microsoft.com/office/drawing/2014/main" val="20008"/>
                    </a:ext>
                  </a:extLst>
                </a:gridCol>
                <a:gridCol w="1045136">
                  <a:extLst>
                    <a:ext uri="{9D8B030D-6E8A-4147-A177-3AD203B41FA5}">
                      <a16:colId xmlns:a16="http://schemas.microsoft.com/office/drawing/2014/main" val="20009"/>
                    </a:ext>
                  </a:extLst>
                </a:gridCol>
                <a:gridCol w="515696">
                  <a:extLst>
                    <a:ext uri="{9D8B030D-6E8A-4147-A177-3AD203B41FA5}">
                      <a16:colId xmlns:a16="http://schemas.microsoft.com/office/drawing/2014/main" val="20010"/>
                    </a:ext>
                  </a:extLst>
                </a:gridCol>
              </a:tblGrid>
              <a:tr h="286989">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Antimicrobial</a:t>
                      </a:r>
                    </a:p>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(generic or brand name)</a:t>
                      </a:r>
                    </a:p>
                  </a:txBody>
                  <a:tcPr marL="121903" marR="121903" marT="45756" marB="45756"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Route</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Indication</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Diagnosis (site)</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Reason in notes</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0070C0"/>
                          </a:solidFill>
                          <a:effectLst/>
                          <a:latin typeface="Arial" charset="0"/>
                          <a:cs typeface="Arial" charset="0"/>
                        </a:rPr>
                        <a:t>Date start AM</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0070C0"/>
                          </a:solidFill>
                          <a:effectLst/>
                          <a:latin typeface="Arial" charset="0"/>
                          <a:cs typeface="Arial" charset="0"/>
                        </a:rPr>
                        <a:t>Changed? (+ reason)</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FF0000"/>
                          </a:solidFill>
                          <a:effectLst/>
                          <a:latin typeface="Arial" charset="0"/>
                          <a:cs typeface="Arial" charset="0"/>
                        </a:rPr>
                        <a:t>If changed: Date start 1</a:t>
                      </a:r>
                      <a:r>
                        <a:rPr kumimoji="0" lang="en-US" sz="1500" b="1" i="0" u="none" strike="noStrike" cap="none" normalizeH="0" baseline="30000" dirty="0">
                          <a:ln>
                            <a:noFill/>
                          </a:ln>
                          <a:solidFill>
                            <a:srgbClr val="FF0000"/>
                          </a:solidFill>
                          <a:effectLst/>
                          <a:latin typeface="Arial" charset="0"/>
                          <a:cs typeface="Arial" charset="0"/>
                        </a:rPr>
                        <a:t>st</a:t>
                      </a:r>
                      <a:r>
                        <a:rPr kumimoji="0" lang="en-US" sz="1500" b="1" i="0" u="none" strike="noStrike" cap="none" normalizeH="0" baseline="0" dirty="0">
                          <a:ln>
                            <a:noFill/>
                          </a:ln>
                          <a:solidFill>
                            <a:srgbClr val="FF0000"/>
                          </a:solidFill>
                          <a:effectLst/>
                          <a:latin typeface="Arial" charset="0"/>
                          <a:cs typeface="Arial" charset="0"/>
                        </a:rPr>
                        <a:t> AM</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gridSpan="3">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Dosage per day</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95552">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000" b="1" i="0" u="none" strike="noStrike" cap="none" normalizeH="0" baseline="0" dirty="0">
                        <a:ln>
                          <a:noFill/>
                        </a:ln>
                        <a:solidFill>
                          <a:schemeClr val="tx1"/>
                        </a:solidFill>
                        <a:effectLst/>
                        <a:latin typeface="Arial" charset="0"/>
                        <a:cs typeface="Arial" charset="0"/>
                      </a:endParaRPr>
                    </a:p>
                  </a:txBody>
                  <a:tcPr marT="45743" marB="4574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hu-HU" sz="1500" b="1" i="0" u="none" strike="noStrike" cap="none" normalizeH="0" baseline="0" dirty="0" err="1">
                          <a:ln>
                            <a:noFill/>
                          </a:ln>
                          <a:solidFill>
                            <a:srgbClr val="FF0000"/>
                          </a:solidFill>
                          <a:effectLst/>
                          <a:latin typeface="Arial" charset="0"/>
                          <a:cs typeface="Arial" charset="0"/>
                        </a:rPr>
                        <a:t>Number</a:t>
                      </a:r>
                      <a:r>
                        <a:rPr kumimoji="0" lang="hu-HU" sz="1500" b="1" i="0" u="none" strike="noStrike" cap="none" normalizeH="0" baseline="0" dirty="0">
                          <a:ln>
                            <a:noFill/>
                          </a:ln>
                          <a:solidFill>
                            <a:srgbClr val="FF0000"/>
                          </a:solidFill>
                          <a:effectLst/>
                          <a:latin typeface="Arial" charset="0"/>
                          <a:cs typeface="Arial" charset="0"/>
                        </a:rPr>
                        <a:t> of </a:t>
                      </a:r>
                      <a:r>
                        <a:rPr kumimoji="0" lang="hu-HU" sz="1500" b="1" i="0" u="none" strike="noStrike" cap="none" normalizeH="0" baseline="0" dirty="0" err="1">
                          <a:ln>
                            <a:noFill/>
                          </a:ln>
                          <a:solidFill>
                            <a:srgbClr val="FF0000"/>
                          </a:solidFill>
                          <a:effectLst/>
                          <a:latin typeface="Arial" charset="0"/>
                          <a:cs typeface="Arial" charset="0"/>
                        </a:rPr>
                        <a:t>doses</a:t>
                      </a:r>
                      <a:endParaRPr kumimoji="0" lang="en-US" sz="1500" b="1" i="0" u="none" strike="noStrike" cap="none" normalizeH="0" baseline="0" dirty="0">
                        <a:ln>
                          <a:noFill/>
                        </a:ln>
                        <a:solidFill>
                          <a:srgbClr val="FF0000"/>
                        </a:solidFill>
                        <a:effectLst/>
                        <a:latin typeface="Arial" charset="0"/>
                        <a:cs typeface="Arial" charset="0"/>
                      </a:endParaRP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Strength    of 1 dose</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mg/g/IU</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211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 </a:t>
                      </a: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0070C0"/>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chemeClr val="tx1"/>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36011" marB="3601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2111">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0070C0"/>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chemeClr val="tx1"/>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211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 </a:t>
                      </a: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0070C0"/>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chemeClr val="tx1"/>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cxnSp>
        <p:nvCxnSpPr>
          <p:cNvPr id="9" name="Straight Arrow Connector 5"/>
          <p:cNvCxnSpPr>
            <a:cxnSpLocks noChangeShapeType="1"/>
          </p:cNvCxnSpPr>
          <p:nvPr/>
        </p:nvCxnSpPr>
        <p:spPr bwMode="auto">
          <a:xfrm flipH="1">
            <a:off x="10699019" y="2202626"/>
            <a:ext cx="1" cy="1408112"/>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cxnSp>
        <p:nvCxnSpPr>
          <p:cNvPr id="10" name="Straight Arrow Connector 5"/>
          <p:cNvCxnSpPr>
            <a:cxnSpLocks noChangeShapeType="1"/>
          </p:cNvCxnSpPr>
          <p:nvPr/>
        </p:nvCxnSpPr>
        <p:spPr bwMode="auto">
          <a:xfrm flipH="1">
            <a:off x="11457354" y="2189771"/>
            <a:ext cx="1" cy="1408112"/>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0297759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EB35C32-0D0B-4411-9F48-053B08CF1381}"/>
              </a:ext>
            </a:extLst>
          </p:cNvPr>
          <p:cNvSpPr>
            <a:spLocks noGrp="1"/>
          </p:cNvSpPr>
          <p:nvPr>
            <p:ph type="title"/>
          </p:nvPr>
        </p:nvSpPr>
        <p:spPr/>
        <p:txBody>
          <a:bodyPr/>
          <a:lstStyle/>
          <a:p>
            <a:r>
              <a:rPr lang="fi-FI" altLang="en-US" dirty="0">
                <a:ea typeface="ＭＳ Ｐゴシック" pitchFamily="34" charset="-128"/>
              </a:rPr>
              <a:t>Form in standard and light protocols</a:t>
            </a:r>
            <a:endParaRPr lang="nl-NL" dirty="0"/>
          </a:p>
        </p:txBody>
      </p:sp>
      <p:sp>
        <p:nvSpPr>
          <p:cNvPr id="3" name="Slide Number Placeholder 2"/>
          <p:cNvSpPr>
            <a:spLocks noGrp="1"/>
          </p:cNvSpPr>
          <p:nvPr>
            <p:ph type="sldNum" sz="quarter" idx="10"/>
          </p:nvPr>
        </p:nvSpPr>
        <p:spPr/>
        <p:txBody>
          <a:bodyPr/>
          <a:lstStyle/>
          <a:p>
            <a:fld id="{0580567E-5E8F-47A5-90DF-8BFEB1A71525}" type="slidenum">
              <a:rPr lang="en-GB" smtClean="0">
                <a:solidFill>
                  <a:prstClr val="white"/>
                </a:solidFill>
              </a:rPr>
              <a:pPr/>
              <a:t>15</a:t>
            </a:fld>
            <a:endParaRPr lang="en-GB" dirty="0">
              <a:solidFill>
                <a:prstClr val="white"/>
              </a:solidFill>
            </a:endParaRPr>
          </a:p>
        </p:txBody>
      </p:sp>
    </p:spTree>
    <p:extLst>
      <p:ext uri="{BB962C8B-B14F-4D97-AF65-F5344CB8AC3E}">
        <p14:creationId xmlns:p14="http://schemas.microsoft.com/office/powerpoint/2010/main" val="23575503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tx1"/>
                </a:solidFill>
                <a:ea typeface="ＭＳ Ｐゴシック" pitchFamily="34" charset="-128"/>
              </a:rPr>
              <a:t>Is an ACTIVE HAI* present?</a:t>
            </a:r>
            <a:br>
              <a:rPr lang="en-US" altLang="en-US" dirty="0">
                <a:solidFill>
                  <a:schemeClr val="tx1"/>
                </a:solidFill>
                <a:ea typeface="ＭＳ Ｐゴシック" pitchFamily="34" charset="-128"/>
              </a:rPr>
            </a:br>
            <a:r>
              <a:rPr lang="en-US" altLang="en-US" sz="2000" dirty="0">
                <a:solidFill>
                  <a:schemeClr val="tx1"/>
                </a:solidFill>
                <a:ea typeface="ＭＳ Ｐゴシック" pitchFamily="34" charset="-128"/>
              </a:rPr>
              <a:t>Protocol </a:t>
            </a:r>
            <a:r>
              <a:rPr lang="hu-HU" altLang="en-US" sz="2000" dirty="0">
                <a:solidFill>
                  <a:schemeClr val="tx1"/>
                </a:solidFill>
                <a:ea typeface="ＭＳ Ｐゴシック" pitchFamily="34" charset="-128"/>
              </a:rPr>
              <a:t>v</a:t>
            </a:r>
            <a:r>
              <a:rPr lang="en-US" altLang="en-US" sz="2000" dirty="0">
                <a:solidFill>
                  <a:schemeClr val="tx1"/>
                </a:solidFill>
                <a:ea typeface="ＭＳ Ｐゴシック" pitchFamily="34" charset="-128"/>
              </a:rPr>
              <a:t>5.</a:t>
            </a:r>
            <a:r>
              <a:rPr lang="hu-HU" altLang="en-US" sz="2000" dirty="0">
                <a:solidFill>
                  <a:schemeClr val="tx1"/>
                </a:solidFill>
                <a:ea typeface="ＭＳ Ｐゴシック" pitchFamily="34" charset="-128"/>
              </a:rPr>
              <a:t>3,</a:t>
            </a:r>
            <a:r>
              <a:rPr lang="en-US" altLang="en-US" sz="2000" dirty="0">
                <a:solidFill>
                  <a:schemeClr val="tx1"/>
                </a:solidFill>
                <a:ea typeface="ＭＳ Ｐゴシック" pitchFamily="34" charset="-128"/>
              </a:rPr>
              <a:t> </a:t>
            </a:r>
            <a:r>
              <a:rPr lang="en-GB" altLang="en-US" sz="2000" dirty="0">
                <a:solidFill>
                  <a:schemeClr val="tx1"/>
                </a:solidFill>
                <a:ea typeface="ＭＳ Ｐゴシック" pitchFamily="34" charset="-128"/>
              </a:rPr>
              <a:t>p</a:t>
            </a:r>
            <a:r>
              <a:rPr lang="hu-HU" altLang="en-US" sz="2000" dirty="0">
                <a:solidFill>
                  <a:schemeClr val="tx1"/>
                </a:solidFill>
                <a:ea typeface="ＭＳ Ｐゴシック" pitchFamily="34" charset="-128"/>
              </a:rPr>
              <a:t>.</a:t>
            </a:r>
            <a:r>
              <a:rPr lang="en-GB" altLang="en-US" sz="2000" dirty="0">
                <a:solidFill>
                  <a:schemeClr val="tx1"/>
                </a:solidFill>
                <a:ea typeface="ＭＳ Ｐゴシック" pitchFamily="34" charset="-128"/>
              </a:rPr>
              <a:t> 2</a:t>
            </a:r>
            <a:r>
              <a:rPr lang="hu-HU" altLang="en-US" sz="2000" dirty="0">
                <a:solidFill>
                  <a:schemeClr val="tx1"/>
                </a:solidFill>
                <a:ea typeface="ＭＳ Ｐゴシック" pitchFamily="34" charset="-128"/>
              </a:rPr>
              <a:t>4</a:t>
            </a:r>
            <a:endParaRPr lang="en-GB" dirty="0"/>
          </a:p>
        </p:txBody>
      </p:sp>
      <p:sp>
        <p:nvSpPr>
          <p:cNvPr id="3" name="Content Placeholder 2"/>
          <p:cNvSpPr>
            <a:spLocks noGrp="1"/>
          </p:cNvSpPr>
          <p:nvPr>
            <p:ph idx="1"/>
          </p:nvPr>
        </p:nvSpPr>
        <p:spPr/>
        <p:txBody>
          <a:bodyPr/>
          <a:lstStyle/>
          <a:p>
            <a:pPr>
              <a:lnSpc>
                <a:spcPct val="70000"/>
              </a:lnSpc>
            </a:pPr>
            <a:r>
              <a:rPr lang="en-GB" altLang="en-US" b="1" dirty="0">
                <a:ea typeface="ＭＳ Ｐゴシック" pitchFamily="34" charset="-128"/>
              </a:rPr>
              <a:t>ACTIVE=</a:t>
            </a:r>
          </a:p>
          <a:p>
            <a:pPr>
              <a:lnSpc>
                <a:spcPct val="70000"/>
              </a:lnSpc>
              <a:spcAft>
                <a:spcPts val="1200"/>
              </a:spcAft>
            </a:pPr>
            <a:r>
              <a:rPr lang="hu-HU" altLang="en-US" sz="2000" b="1" dirty="0">
                <a:ea typeface="ＭＳ Ｐゴシック" pitchFamily="34" charset="-128"/>
              </a:rPr>
              <a:t>s</a:t>
            </a:r>
            <a:r>
              <a:rPr lang="en-GB" altLang="en-US" sz="2000" b="1" dirty="0" err="1">
                <a:ea typeface="ＭＳ Ｐゴシック" pitchFamily="34" charset="-128"/>
              </a:rPr>
              <a:t>igns</a:t>
            </a:r>
            <a:r>
              <a:rPr lang="en-GB" altLang="en-US" sz="2000" b="1" dirty="0">
                <a:ea typeface="ＭＳ Ｐゴシック" pitchFamily="34" charset="-128"/>
              </a:rPr>
              <a:t> </a:t>
            </a:r>
            <a:r>
              <a:rPr lang="hu-HU" altLang="en-US" sz="2000" b="1" dirty="0">
                <a:ea typeface="ＭＳ Ｐゴシック" pitchFamily="34" charset="-128"/>
              </a:rPr>
              <a:t>and</a:t>
            </a:r>
            <a:r>
              <a:rPr lang="en-GB" altLang="en-US" sz="2000" b="1" dirty="0">
                <a:ea typeface="ＭＳ Ｐゴシック" pitchFamily="34" charset="-128"/>
              </a:rPr>
              <a:t> symptoms present OR </a:t>
            </a:r>
          </a:p>
          <a:p>
            <a:pPr>
              <a:lnSpc>
                <a:spcPct val="70000"/>
              </a:lnSpc>
              <a:spcAft>
                <a:spcPts val="1200"/>
              </a:spcAft>
            </a:pPr>
            <a:r>
              <a:rPr lang="en-GB" altLang="en-US" sz="2000" b="1" dirty="0">
                <a:ea typeface="ＭＳ Ｐゴシック" pitchFamily="34" charset="-128"/>
              </a:rPr>
              <a:t>signs </a:t>
            </a:r>
            <a:r>
              <a:rPr lang="hu-HU" altLang="en-US" sz="2000" b="1" dirty="0">
                <a:ea typeface="ＭＳ Ｐゴシック" pitchFamily="34" charset="-128"/>
              </a:rPr>
              <a:t>and</a:t>
            </a:r>
            <a:r>
              <a:rPr lang="en-GB" altLang="en-US" sz="2000" b="1" dirty="0">
                <a:ea typeface="ＭＳ Ｐゴシック" pitchFamily="34" charset="-128"/>
              </a:rPr>
              <a:t> symptoms were present </a:t>
            </a:r>
            <a:r>
              <a:rPr lang="hu-HU" altLang="en-US" sz="2000" b="1" dirty="0">
                <a:ea typeface="ＭＳ Ｐゴシック" pitchFamily="34" charset="-128"/>
              </a:rPr>
              <a:t>and</a:t>
            </a:r>
            <a:r>
              <a:rPr lang="en-GB" altLang="en-US" sz="2000" b="1" dirty="0">
                <a:ea typeface="ＭＳ Ｐゴシック" pitchFamily="34" charset="-128"/>
              </a:rPr>
              <a:t> currently receiving treatment</a:t>
            </a:r>
          </a:p>
          <a:p>
            <a:pPr>
              <a:lnSpc>
                <a:spcPct val="70000"/>
              </a:lnSpc>
              <a:spcAft>
                <a:spcPts val="1200"/>
              </a:spcAft>
            </a:pPr>
            <a:r>
              <a:rPr lang="en-GB" altLang="en-US" sz="1800" dirty="0">
                <a:ea typeface="ＭＳ Ｐゴシック" pitchFamily="34" charset="-128"/>
              </a:rPr>
              <a:t>Results of tests not available on survey date should </a:t>
            </a:r>
            <a:r>
              <a:rPr lang="en-GB" altLang="en-US" sz="1800" b="1" u="sng" dirty="0">
                <a:ea typeface="ＭＳ Ｐゴシック" pitchFamily="34" charset="-128"/>
              </a:rPr>
              <a:t>not</a:t>
            </a:r>
            <a:r>
              <a:rPr lang="en-GB" altLang="en-US" sz="1800" dirty="0">
                <a:ea typeface="ＭＳ Ｐゴシック" pitchFamily="34" charset="-128"/>
              </a:rPr>
              <a:t> be included</a:t>
            </a:r>
            <a:r>
              <a:rPr lang="hu-HU" altLang="en-US" sz="1800" dirty="0">
                <a:ea typeface="ＭＳ Ｐゴシック" pitchFamily="34" charset="-128"/>
              </a:rPr>
              <a:t>.</a:t>
            </a:r>
            <a:endParaRPr lang="en-GB" altLang="en-US" sz="1800" dirty="0">
              <a:ea typeface="ＭＳ Ｐゴシック" pitchFamily="34" charset="-128"/>
            </a:endParaRPr>
          </a:p>
          <a:p>
            <a:pPr>
              <a:lnSpc>
                <a:spcPct val="70000"/>
              </a:lnSpc>
              <a:spcAft>
                <a:spcPts val="1200"/>
              </a:spcAft>
            </a:pPr>
            <a:endParaRPr lang="en-GB" altLang="en-US" sz="2000" b="1" dirty="0">
              <a:ea typeface="ＭＳ Ｐゴシック" pitchFamily="34" charset="-128"/>
            </a:endParaRPr>
          </a:p>
          <a:p>
            <a:pPr>
              <a:lnSpc>
                <a:spcPct val="70000"/>
              </a:lnSpc>
              <a:spcAft>
                <a:spcPts val="1200"/>
              </a:spcAft>
            </a:pPr>
            <a:r>
              <a:rPr lang="en-GB" altLang="en-US" b="1" dirty="0">
                <a:ea typeface="ＭＳ Ｐゴシック" pitchFamily="34" charset="-128"/>
              </a:rPr>
              <a:t>Onset of symptoms: ANY of following</a:t>
            </a:r>
          </a:p>
          <a:p>
            <a:pPr lvl="1">
              <a:lnSpc>
                <a:spcPct val="70000"/>
              </a:lnSpc>
              <a:spcAft>
                <a:spcPts val="1200"/>
              </a:spcAft>
            </a:pPr>
            <a:r>
              <a:rPr lang="en-GB" altLang="en-US" sz="2000" dirty="0">
                <a:ea typeface="ＭＳ Ｐゴシック" pitchFamily="34" charset="-128"/>
              </a:rPr>
              <a:t>Day 3 or later (day of admission = Day 1) of current admission  </a:t>
            </a:r>
          </a:p>
          <a:p>
            <a:pPr lvl="1">
              <a:lnSpc>
                <a:spcPct val="70000"/>
              </a:lnSpc>
              <a:spcAft>
                <a:spcPts val="1200"/>
              </a:spcAft>
            </a:pPr>
            <a:r>
              <a:rPr lang="en-GB" altLang="en-US" sz="2000" dirty="0">
                <a:ea typeface="ＭＳ Ｐゴシック" pitchFamily="34" charset="-128"/>
              </a:rPr>
              <a:t>Readmission with infection &lt;2 days (&lt;48 hours) after discharge from acute hospital </a:t>
            </a:r>
          </a:p>
          <a:p>
            <a:pPr lvl="1">
              <a:lnSpc>
                <a:spcPct val="70000"/>
              </a:lnSpc>
              <a:spcAft>
                <a:spcPts val="1200"/>
              </a:spcAft>
            </a:pPr>
            <a:r>
              <a:rPr lang="en-GB" altLang="en-US" sz="2000" dirty="0">
                <a:ea typeface="ＭＳ Ｐゴシック" pitchFamily="34" charset="-128"/>
              </a:rPr>
              <a:t>With SSI, following surgery </a:t>
            </a:r>
            <a:r>
              <a:rPr lang="en-GB" altLang="en-US" sz="2000" dirty="0" err="1">
                <a:ea typeface="ＭＳ Ｐゴシック" pitchFamily="34" charset="-128"/>
              </a:rPr>
              <a:t>incl</a:t>
            </a:r>
            <a:r>
              <a:rPr lang="hu-HU" altLang="en-US" sz="2000" dirty="0" err="1">
                <a:ea typeface="ＭＳ Ｐゴシック" pitchFamily="34" charset="-128"/>
              </a:rPr>
              <a:t>uding</a:t>
            </a:r>
            <a:r>
              <a:rPr lang="en-GB" altLang="en-US" sz="2000" dirty="0">
                <a:ea typeface="ＭＳ Ｐゴシック" pitchFamily="34" charset="-128"/>
              </a:rPr>
              <a:t> day 1, 2 (</a:t>
            </a:r>
            <a:r>
              <a:rPr lang="en-GB" altLang="en-US" sz="2000" dirty="0" err="1">
                <a:ea typeface="ＭＳ Ｐゴシック" pitchFamily="34" charset="-128"/>
              </a:rPr>
              <a:t>acc</a:t>
            </a:r>
            <a:r>
              <a:rPr lang="hu-HU" altLang="en-US" sz="2000" dirty="0" err="1">
                <a:ea typeface="ＭＳ Ｐゴシック" pitchFamily="34" charset="-128"/>
              </a:rPr>
              <a:t>ording</a:t>
            </a:r>
            <a:r>
              <a:rPr lang="en-GB" altLang="en-US" sz="2000" dirty="0">
                <a:ea typeface="ＭＳ Ｐゴシック" pitchFamily="34" charset="-128"/>
              </a:rPr>
              <a:t> to case definitions </a:t>
            </a:r>
            <a:r>
              <a:rPr lang="hu-HU" altLang="en-US" sz="2000" dirty="0">
                <a:ea typeface="ＭＳ Ｐゴシック" pitchFamily="34" charset="-128"/>
              </a:rPr>
              <a:t>and</a:t>
            </a:r>
            <a:r>
              <a:rPr lang="en-GB" altLang="en-US" sz="2000" dirty="0">
                <a:ea typeface="ＭＳ Ｐゴシック" pitchFamily="34" charset="-128"/>
              </a:rPr>
              <a:t> ACTIVE)</a:t>
            </a:r>
          </a:p>
          <a:p>
            <a:pPr lvl="1">
              <a:lnSpc>
                <a:spcPct val="70000"/>
              </a:lnSpc>
              <a:spcAft>
                <a:spcPts val="1200"/>
              </a:spcAft>
            </a:pPr>
            <a:r>
              <a:rPr lang="en-GB" altLang="en-US" sz="2000" dirty="0">
                <a:ea typeface="ＭＳ Ｐゴシック" pitchFamily="34" charset="-128"/>
              </a:rPr>
              <a:t>With </a:t>
            </a:r>
            <a:r>
              <a:rPr lang="en-GB" altLang="en-US" sz="2000" i="1" dirty="0">
                <a:ea typeface="ＭＳ Ｐゴシック" pitchFamily="34" charset="-128"/>
              </a:rPr>
              <a:t>C. difficile</a:t>
            </a:r>
            <a:r>
              <a:rPr lang="en-GB" altLang="en-US" sz="2000" dirty="0">
                <a:ea typeface="ＭＳ Ｐゴシック" pitchFamily="34" charset="-128"/>
              </a:rPr>
              <a:t> infection &lt;28 days post</a:t>
            </a:r>
            <a:r>
              <a:rPr lang="hu-HU" altLang="en-US" sz="2000" dirty="0">
                <a:ea typeface="ＭＳ Ｐゴシック" pitchFamily="34" charset="-128"/>
              </a:rPr>
              <a:t>-</a:t>
            </a:r>
            <a:r>
              <a:rPr lang="en-GB" altLang="en-US" sz="2000" dirty="0">
                <a:ea typeface="ＭＳ Ｐゴシック" pitchFamily="34" charset="-128"/>
              </a:rPr>
              <a:t>discharge from acute </a:t>
            </a:r>
            <a:r>
              <a:rPr lang="hu-HU" altLang="en-US" sz="2000" dirty="0" err="1">
                <a:ea typeface="ＭＳ Ｐゴシック" pitchFamily="34" charset="-128"/>
              </a:rPr>
              <a:t>care</a:t>
            </a:r>
            <a:r>
              <a:rPr lang="en-GB" altLang="en-US" sz="2000" dirty="0">
                <a:ea typeface="ＭＳ Ｐゴシック" pitchFamily="34" charset="-128"/>
              </a:rPr>
              <a:t> hospital</a:t>
            </a:r>
          </a:p>
          <a:p>
            <a:pPr lvl="1">
              <a:lnSpc>
                <a:spcPct val="70000"/>
              </a:lnSpc>
              <a:spcAft>
                <a:spcPts val="1200"/>
              </a:spcAft>
            </a:pPr>
            <a:r>
              <a:rPr lang="en-GB" altLang="en-US" sz="2000" dirty="0">
                <a:ea typeface="ＭＳ Ｐゴシック" pitchFamily="34" charset="-128"/>
              </a:rPr>
              <a:t>With device-associated infection (pneumonia, </a:t>
            </a:r>
            <a:r>
              <a:rPr lang="en-GB" altLang="en-US" sz="2000" dirty="0" err="1">
                <a:ea typeface="ＭＳ Ｐゴシック" pitchFamily="34" charset="-128"/>
              </a:rPr>
              <a:t>UTI</a:t>
            </a:r>
            <a:r>
              <a:rPr lang="en-GB" altLang="en-US" sz="2000" dirty="0">
                <a:ea typeface="ＭＳ Ｐゴシック" pitchFamily="34" charset="-128"/>
              </a:rPr>
              <a:t>, bloodstream infection) following insertion of device (</a:t>
            </a:r>
            <a:r>
              <a:rPr lang="en-GB" altLang="en-US" sz="2000" dirty="0" err="1">
                <a:ea typeface="ＭＳ Ｐゴシック" pitchFamily="34" charset="-128"/>
              </a:rPr>
              <a:t>incl</a:t>
            </a:r>
            <a:r>
              <a:rPr lang="hu-HU" altLang="en-US" sz="2000" dirty="0" err="1">
                <a:ea typeface="ＭＳ Ｐゴシック" pitchFamily="34" charset="-128"/>
              </a:rPr>
              <a:t>uding</a:t>
            </a:r>
            <a:r>
              <a:rPr lang="en-GB" altLang="en-US" sz="2000" dirty="0">
                <a:ea typeface="ＭＳ Ｐゴシック" pitchFamily="34" charset="-128"/>
              </a:rPr>
              <a:t> day 1, 2 if post-insertion) or following device removal</a:t>
            </a:r>
          </a:p>
          <a:p>
            <a:pPr lvl="1">
              <a:lnSpc>
                <a:spcPct val="70000"/>
              </a:lnSpc>
              <a:spcAft>
                <a:spcPts val="1200"/>
              </a:spcAft>
            </a:pPr>
            <a:r>
              <a:rPr lang="fi-FI" altLang="en-US" sz="2000" dirty="0">
                <a:ea typeface="ＭＳ Ｐゴシック" pitchFamily="34" charset="-128"/>
              </a:rPr>
              <a:t>Day 1, 2 after birth for neonates (age ≤30 days)</a:t>
            </a:r>
            <a:endParaRPr lang="en-GB" altLang="en-US" sz="2000" dirty="0">
              <a:ea typeface="ＭＳ Ｐゴシック" pitchFamily="34" charset="-128"/>
            </a:endParaRPr>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solidFill>
                  <a:prstClr val="white"/>
                </a:solidFill>
              </a:rPr>
              <a:pPr/>
              <a:t>16</a:t>
            </a:fld>
            <a:endParaRPr lang="en-GB" dirty="0">
              <a:solidFill>
                <a:prstClr val="white"/>
              </a:solidFill>
            </a:endParaRPr>
          </a:p>
        </p:txBody>
      </p:sp>
      <p:sp>
        <p:nvSpPr>
          <p:cNvPr id="5" name="TextBox 3"/>
          <p:cNvSpPr txBox="1">
            <a:spLocks noChangeArrowheads="1"/>
          </p:cNvSpPr>
          <p:nvPr/>
        </p:nvSpPr>
        <p:spPr bwMode="auto">
          <a:xfrm>
            <a:off x="5299114" y="704372"/>
            <a:ext cx="5343180" cy="458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r">
              <a:lnSpc>
                <a:spcPct val="85000"/>
              </a:lnSpc>
              <a:spcAft>
                <a:spcPct val="0"/>
              </a:spcAft>
              <a:buFontTx/>
              <a:buNone/>
            </a:pPr>
            <a:r>
              <a:rPr lang="en-GB" altLang="en-US" sz="1400" dirty="0"/>
              <a:t>* </a:t>
            </a:r>
            <a:r>
              <a:rPr lang="en-GB" altLang="en-US" sz="1400" b="1" dirty="0"/>
              <a:t>HAI only associated with acute-care hospitals,</a:t>
            </a:r>
            <a:r>
              <a:rPr lang="hu-HU" altLang="en-US" sz="1400" b="1" dirty="0"/>
              <a:t>            </a:t>
            </a:r>
            <a:r>
              <a:rPr lang="en-GB" altLang="en-US" sz="1400" b="1" dirty="0"/>
              <a:t> </a:t>
            </a:r>
            <a:r>
              <a:rPr lang="en-GB" altLang="en-US" sz="1400" dirty="0"/>
              <a:t>not nursing/residential homes, community care</a:t>
            </a:r>
          </a:p>
        </p:txBody>
      </p:sp>
    </p:spTree>
    <p:extLst>
      <p:ext uri="{BB962C8B-B14F-4D97-AF65-F5344CB8AC3E}">
        <p14:creationId xmlns:p14="http://schemas.microsoft.com/office/powerpoint/2010/main" val="39813451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Grp="1" noChangeArrowheads="1"/>
          </p:cNvSpPr>
          <p:nvPr>
            <p:ph type="title"/>
          </p:nvPr>
        </p:nvSpPr>
        <p:spPr/>
        <p:txBody>
          <a:bodyPr/>
          <a:lstStyle/>
          <a:p>
            <a:r>
              <a:rPr lang="en-GB" altLang="en-US">
                <a:solidFill>
                  <a:srgbClr val="000000"/>
                </a:solidFill>
                <a:ea typeface="ＭＳ Ｐゴシック" pitchFamily="34" charset="-128"/>
              </a:rPr>
              <a:t>Active HAI… in other words</a:t>
            </a:r>
            <a:endParaRPr lang="en-GB" altLang="en-US">
              <a:ea typeface="ＭＳ Ｐゴシック" pitchFamily="34" charset="-128"/>
            </a:endParaRPr>
          </a:p>
        </p:txBody>
      </p:sp>
      <p:graphicFrame>
        <p:nvGraphicFramePr>
          <p:cNvPr id="91272" name="Group 136"/>
          <p:cNvGraphicFramePr>
            <a:graphicFrameLocks noGrp="1"/>
          </p:cNvGraphicFramePr>
          <p:nvPr>
            <p:ph idx="1"/>
            <p:extLst>
              <p:ext uri="{D42A27DB-BD31-4B8C-83A1-F6EECF244321}">
                <p14:modId xmlns:p14="http://schemas.microsoft.com/office/powerpoint/2010/main" val="1078639856"/>
              </p:ext>
            </p:extLst>
          </p:nvPr>
        </p:nvGraphicFramePr>
        <p:xfrm>
          <a:off x="391584" y="975872"/>
          <a:ext cx="11368616" cy="5327651"/>
        </p:xfrm>
        <a:graphic>
          <a:graphicData uri="http://schemas.openxmlformats.org/drawingml/2006/table">
            <a:tbl>
              <a:tblPr/>
              <a:tblGrid>
                <a:gridCol w="4957233">
                  <a:extLst>
                    <a:ext uri="{9D8B030D-6E8A-4147-A177-3AD203B41FA5}">
                      <a16:colId xmlns:a16="http://schemas.microsoft.com/office/drawing/2014/main" val="20000"/>
                    </a:ext>
                  </a:extLst>
                </a:gridCol>
                <a:gridCol w="1519767">
                  <a:extLst>
                    <a:ext uri="{9D8B030D-6E8A-4147-A177-3AD203B41FA5}">
                      <a16:colId xmlns:a16="http://schemas.microsoft.com/office/drawing/2014/main" val="20001"/>
                    </a:ext>
                  </a:extLst>
                </a:gridCol>
                <a:gridCol w="4891616">
                  <a:extLst>
                    <a:ext uri="{9D8B030D-6E8A-4147-A177-3AD203B41FA5}">
                      <a16:colId xmlns:a16="http://schemas.microsoft.com/office/drawing/2014/main" val="20002"/>
                    </a:ext>
                  </a:extLst>
                </a:gridCol>
              </a:tblGrid>
              <a:tr h="396882">
                <a:tc>
                  <a:txBody>
                    <a:bodyPr/>
                    <a:lstStyle/>
                    <a:p>
                      <a:pPr marL="0" marR="0" lvl="0" indent="0" algn="ctr" defTabSz="914400" rtl="0" eaLnBrk="0" fontAlgn="base" latinLnBrk="0" hangingPunct="0">
                        <a:lnSpc>
                          <a:spcPct val="90000"/>
                        </a:lnSpc>
                        <a:spcBef>
                          <a:spcPts val="1200"/>
                        </a:spcBef>
                        <a:spcAft>
                          <a:spcPct val="25000"/>
                        </a:spcAft>
                        <a:buClrTx/>
                        <a:buSzTx/>
                        <a:buFont typeface="Wingdings" charset="2"/>
                        <a:buNone/>
                        <a:tabLst/>
                      </a:pPr>
                      <a:r>
                        <a:rPr kumimoji="0" lang="en-GB" sz="1600" b="1" i="0" u="none" strike="noStrike" cap="none" normalizeH="0" baseline="0" dirty="0">
                          <a:ln>
                            <a:noFill/>
                          </a:ln>
                          <a:solidFill>
                            <a:schemeClr val="tx1"/>
                          </a:solidFill>
                          <a:effectLst/>
                          <a:latin typeface="Tahoma" charset="0"/>
                          <a:ea typeface="ＭＳ Ｐゴシック" charset="-128"/>
                          <a:cs typeface="Times New Roman" charset="0"/>
                        </a:rPr>
                        <a:t>ONSET OF HAI</a:t>
                      </a:r>
                      <a:endParaRPr kumimoji="0" lang="en-GB" sz="1600" b="0" i="0" u="none" strike="noStrike" cap="none" normalizeH="0" baseline="0" dirty="0">
                        <a:ln>
                          <a:noFill/>
                        </a:ln>
                        <a:solidFill>
                          <a:schemeClr val="tx1"/>
                        </a:solidFill>
                        <a:effectLst/>
                        <a:latin typeface="Tahoma"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0" fontAlgn="base" latinLnBrk="0" hangingPunct="0">
                        <a:lnSpc>
                          <a:spcPct val="90000"/>
                        </a:lnSpc>
                        <a:spcBef>
                          <a:spcPct val="0"/>
                        </a:spcBef>
                        <a:spcAft>
                          <a:spcPct val="25000"/>
                        </a:spcAft>
                        <a:buClrTx/>
                        <a:buSzTx/>
                        <a:buFont typeface="Wingdings" charset="2"/>
                        <a:buNone/>
                        <a:tabLst/>
                      </a:pPr>
                      <a:endParaRPr kumimoji="0" lang="en-GB" sz="1600" b="0" i="0" u="none" strike="noStrike" cap="none" normalizeH="0" baseline="0">
                        <a:ln>
                          <a:noFill/>
                        </a:ln>
                        <a:solidFill>
                          <a:schemeClr val="tx1"/>
                        </a:solidFill>
                        <a:effectLst/>
                        <a:latin typeface="Tahoma" charset="0"/>
                        <a:ea typeface="ＭＳ Ｐゴシック" charset="-128"/>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1" i="0" u="none" strike="noStrike" cap="none" normalizeH="0" baseline="0">
                          <a:ln>
                            <a:noFill/>
                          </a:ln>
                          <a:solidFill>
                            <a:schemeClr val="tx1"/>
                          </a:solidFill>
                          <a:effectLst/>
                          <a:latin typeface="Tahoma" charset="0"/>
                          <a:ea typeface="ＭＳ Ｐゴシック" charset="-128"/>
                          <a:cs typeface="Times New Roman" charset="0"/>
                        </a:rPr>
                        <a:t>CASE DEFINITION</a:t>
                      </a:r>
                      <a:endParaRPr kumimoji="0" lang="en-GB" sz="1600" b="0" i="0" u="none" strike="noStrike" cap="none" normalizeH="0" baseline="0">
                        <a:ln>
                          <a:noFill/>
                        </a:ln>
                        <a:solidFill>
                          <a:schemeClr val="tx1"/>
                        </a:solidFill>
                        <a:effectLst/>
                        <a:latin typeface="Tahoma" charset="0"/>
                        <a:ea typeface="ＭＳ Ｐゴシック" charset="-128"/>
                        <a:cs typeface="Times New Roman" charset="0"/>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0"/>
                  </a:ext>
                </a:extLst>
              </a:tr>
              <a:tr h="228604">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1" i="0" u="none" strike="noStrike" cap="none" normalizeH="0" baseline="0">
                          <a:ln>
                            <a:noFill/>
                          </a:ln>
                          <a:solidFill>
                            <a:schemeClr val="tx1"/>
                          </a:solidFill>
                          <a:effectLst/>
                          <a:latin typeface="Tahoma" charset="0"/>
                          <a:ea typeface="ＭＳ Ｐゴシック" charset="-128"/>
                          <a:cs typeface="Times New Roman" charset="0"/>
                        </a:rPr>
                        <a:t>Day 3 onwards</a:t>
                      </a:r>
                      <a:endParaRPr kumimoji="0" lang="en-GB" sz="1600" b="1" i="0" u="none" strike="noStrike" cap="none" normalizeH="0" baseline="0">
                        <a:ln>
                          <a:noFill/>
                        </a:ln>
                        <a:solidFill>
                          <a:schemeClr val="tx1"/>
                        </a:solidFill>
                        <a:effectLst/>
                        <a:latin typeface="Times New Roman"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12">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2000" b="0" i="0" u="none" strike="noStrike" cap="none" normalizeH="0" baseline="0" dirty="0">
                          <a:ln>
                            <a:noFill/>
                          </a:ln>
                          <a:solidFill>
                            <a:schemeClr val="tx1"/>
                          </a:solidFill>
                          <a:effectLst/>
                          <a:latin typeface="Tahoma" charset="0"/>
                          <a:ea typeface="ＭＳ Ｐゴシック" charset="-128"/>
                        </a:rPr>
                        <a:t>AND</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rowSpan="4">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0" i="0" u="none" strike="noStrike" cap="none" normalizeH="0" baseline="0">
                          <a:ln>
                            <a:noFill/>
                          </a:ln>
                          <a:solidFill>
                            <a:schemeClr val="tx1"/>
                          </a:solidFill>
                          <a:effectLst/>
                          <a:latin typeface="Tahoma" charset="0"/>
                          <a:ea typeface="ＭＳ Ｐゴシック" charset="-128"/>
                          <a:cs typeface="Times New Roman" charset="0"/>
                        </a:rPr>
                        <a:t>Meets the </a:t>
                      </a:r>
                      <a:r>
                        <a:rPr kumimoji="0" lang="en-GB" sz="1600" b="1" i="0" u="none" strike="noStrike" cap="none" normalizeH="0" baseline="0">
                          <a:ln>
                            <a:noFill/>
                          </a:ln>
                          <a:solidFill>
                            <a:schemeClr val="tx1"/>
                          </a:solidFill>
                          <a:effectLst/>
                          <a:latin typeface="Tahoma" charset="0"/>
                          <a:ea typeface="ＭＳ Ｐゴシック" charset="-128"/>
                          <a:cs typeface="Times New Roman" charset="0"/>
                        </a:rPr>
                        <a:t>case definition on the day</a:t>
                      </a:r>
                      <a:r>
                        <a:rPr kumimoji="0" lang="en-GB" sz="1600" b="0" i="0" u="none" strike="noStrike" cap="none" normalizeH="0" baseline="0">
                          <a:ln>
                            <a:noFill/>
                          </a:ln>
                          <a:solidFill>
                            <a:schemeClr val="tx1"/>
                          </a:solidFill>
                          <a:effectLst/>
                          <a:latin typeface="Tahoma" charset="0"/>
                          <a:ea typeface="ＭＳ Ｐゴシック" charset="-128"/>
                          <a:cs typeface="Times New Roman" charset="0"/>
                        </a:rPr>
                        <a:t> of survey</a:t>
                      </a:r>
                      <a:endParaRPr kumimoji="0" lang="en-GB" sz="1600" b="0" i="0" u="none" strike="noStrike" cap="none" normalizeH="0" baseline="0">
                        <a:ln>
                          <a:noFill/>
                        </a:ln>
                        <a:solidFill>
                          <a:schemeClr val="tx1"/>
                        </a:solidFill>
                        <a:effectLst/>
                        <a:latin typeface="Times New Roman" charset="0"/>
                        <a:ea typeface="ＭＳ Ｐゴシック" charset="-128"/>
                        <a:cs typeface="Times New Roman" charset="0"/>
                      </a:endParaRPr>
                    </a:p>
                    <a:p>
                      <a:pPr marL="0" marR="0" lvl="0" indent="0" algn="ctr" defTabSz="914400" rtl="0" eaLnBrk="0" fontAlgn="base" latinLnBrk="0" hangingPunct="0">
                        <a:lnSpc>
                          <a:spcPct val="90000"/>
                        </a:lnSpc>
                        <a:spcBef>
                          <a:spcPct val="0"/>
                        </a:spcBef>
                        <a:spcAft>
                          <a:spcPct val="25000"/>
                        </a:spcAft>
                        <a:buClrTx/>
                        <a:buSzTx/>
                        <a:buFont typeface="Wingdings" charset="2"/>
                        <a:buNone/>
                        <a:tabLst/>
                      </a:pPr>
                      <a:endParaRPr kumimoji="0" lang="en-GB" sz="2000" b="0" i="0" u="none" strike="noStrike" cap="none" normalizeH="0" baseline="0">
                        <a:ln>
                          <a:noFill/>
                        </a:ln>
                        <a:solidFill>
                          <a:schemeClr val="tx1"/>
                        </a:solidFill>
                        <a:effectLst/>
                        <a:latin typeface="Tahoma" charset="0"/>
                        <a:ea typeface="ＭＳ Ｐゴシック" charset="-128"/>
                        <a:cs typeface="Times New Roman" charset="0"/>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28604">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1" i="0" u="none" strike="noStrike" cap="none" normalizeH="0" baseline="0">
                          <a:ln>
                            <a:noFill/>
                          </a:ln>
                          <a:solidFill>
                            <a:schemeClr val="tx1"/>
                          </a:solidFill>
                          <a:effectLst/>
                          <a:latin typeface="Tahoma" charset="0"/>
                          <a:ea typeface="ＭＳ Ｐゴシック" charset="-128"/>
                          <a:cs typeface="Times New Roman" charset="0"/>
                        </a:rPr>
                        <a:t>OR</a:t>
                      </a:r>
                      <a:endParaRPr kumimoji="0" lang="en-GB" sz="1600" b="0" i="0" u="none" strike="noStrike" cap="none" normalizeH="0" baseline="0">
                        <a:ln>
                          <a:noFill/>
                        </a:ln>
                        <a:solidFill>
                          <a:schemeClr val="tx1"/>
                        </a:solidFill>
                        <a:effectLst/>
                        <a:latin typeface="Tahoma"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2"/>
                  </a:ext>
                </a:extLst>
              </a:tr>
              <a:tr h="763646">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0" i="0" u="none" strike="noStrike" cap="none" normalizeH="0" baseline="0" dirty="0">
                          <a:ln>
                            <a:noFill/>
                          </a:ln>
                          <a:solidFill>
                            <a:schemeClr val="tx1"/>
                          </a:solidFill>
                          <a:effectLst/>
                          <a:latin typeface="Tahoma" charset="0"/>
                          <a:ea typeface="ＭＳ Ｐゴシック" charset="-128"/>
                          <a:cs typeface="Times New Roman" charset="0"/>
                        </a:rPr>
                        <a:t>Day 1 (day of admission) or day 2: </a:t>
                      </a:r>
                      <a:r>
                        <a:rPr kumimoji="0" lang="en-GB" sz="1600" b="1" i="0" u="none" strike="noStrike" cap="none" normalizeH="0" baseline="0" dirty="0">
                          <a:ln>
                            <a:noFill/>
                          </a:ln>
                          <a:solidFill>
                            <a:schemeClr val="tx1"/>
                          </a:solidFill>
                          <a:effectLst/>
                          <a:latin typeface="Tahoma" charset="0"/>
                          <a:ea typeface="ＭＳ Ｐゴシック" charset="-128"/>
                          <a:cs typeface="Times New Roman" charset="0"/>
                        </a:rPr>
                        <a:t>SSI </a:t>
                      </a:r>
                      <a:r>
                        <a:rPr kumimoji="0" lang="en-GB" sz="1600" b="0" i="0" u="none" strike="noStrike" cap="none" normalizeH="0" baseline="0" dirty="0">
                          <a:ln>
                            <a:noFill/>
                          </a:ln>
                          <a:solidFill>
                            <a:schemeClr val="tx1"/>
                          </a:solidFill>
                          <a:effectLst/>
                          <a:latin typeface="Tahoma" charset="0"/>
                          <a:ea typeface="ＭＳ Ｐゴシック" charset="-128"/>
                          <a:cs typeface="Times New Roman" charset="0"/>
                        </a:rPr>
                        <a:t>criteria met at any time after admission (including previous surgery 30 d</a:t>
                      </a:r>
                      <a:r>
                        <a:rPr kumimoji="0" lang="hu-HU" sz="1600" b="0" i="0" u="none" strike="noStrike" cap="none" normalizeH="0" baseline="0" dirty="0" err="1">
                          <a:ln>
                            <a:noFill/>
                          </a:ln>
                          <a:solidFill>
                            <a:schemeClr val="tx1"/>
                          </a:solidFill>
                          <a:effectLst/>
                          <a:latin typeface="Tahoma" charset="0"/>
                          <a:ea typeface="ＭＳ Ｐゴシック" charset="-128"/>
                          <a:cs typeface="Times New Roman" charset="0"/>
                        </a:rPr>
                        <a:t>ays</a:t>
                      </a:r>
                      <a:r>
                        <a:rPr kumimoji="0" lang="hu-HU" sz="1600" b="0" i="0" u="none" strike="noStrike" cap="none" normalizeH="0" baseline="0" dirty="0">
                          <a:ln>
                            <a:noFill/>
                          </a:ln>
                          <a:solidFill>
                            <a:schemeClr val="tx1"/>
                          </a:solidFill>
                          <a:effectLst/>
                          <a:latin typeface="Tahoma" charset="0"/>
                          <a:ea typeface="ＭＳ Ｐゴシック" charset="-128"/>
                          <a:cs typeface="Times New Roman" charset="0"/>
                        </a:rPr>
                        <a:t> </a:t>
                      </a:r>
                      <a:r>
                        <a:rPr kumimoji="0" lang="en-GB" sz="1600" b="0" i="0" u="none" strike="noStrike" cap="none" normalizeH="0" baseline="0" dirty="0">
                          <a:ln>
                            <a:noFill/>
                          </a:ln>
                          <a:solidFill>
                            <a:schemeClr val="tx1"/>
                          </a:solidFill>
                          <a:effectLst/>
                          <a:latin typeface="Tahoma" charset="0"/>
                          <a:ea typeface="ＭＳ Ｐゴシック" charset="-128"/>
                          <a:cs typeface="Times New Roman" charset="0"/>
                        </a:rPr>
                        <a:t>/ 1 year) </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3"/>
                  </a:ext>
                </a:extLst>
              </a:tr>
              <a:tr h="150770">
                <a:tc rowSpan="2">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1" i="0" u="none" strike="noStrike" cap="none" normalizeH="0" baseline="0">
                          <a:ln>
                            <a:noFill/>
                          </a:ln>
                          <a:solidFill>
                            <a:schemeClr val="tx1"/>
                          </a:solidFill>
                          <a:effectLst/>
                          <a:latin typeface="Tahoma" charset="0"/>
                          <a:ea typeface="ＭＳ Ｐゴシック" charset="-128"/>
                          <a:cs typeface="Times New Roman" charset="0"/>
                        </a:rPr>
                        <a:t>OR</a:t>
                      </a:r>
                      <a:endParaRPr kumimoji="0" lang="en-GB" sz="1600" b="0" i="0" u="none" strike="noStrike" cap="none" normalizeH="0" baseline="0">
                        <a:ln>
                          <a:noFill/>
                        </a:ln>
                        <a:solidFill>
                          <a:schemeClr val="tx1"/>
                        </a:solidFill>
                        <a:effectLst/>
                        <a:latin typeface="Tahoma"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4"/>
                  </a:ext>
                </a:extLst>
              </a:tr>
              <a:tr h="84365">
                <a:tc vMerge="1">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endParaRPr kumimoji="0" lang="en-GB" sz="1600" b="0" i="0" u="none" strike="noStrike" cap="none" normalizeH="0" baseline="0">
                        <a:ln>
                          <a:noFill/>
                        </a:ln>
                        <a:solidFill>
                          <a:schemeClr val="tx1"/>
                        </a:solidFill>
                        <a:effectLst/>
                        <a:latin typeface="Tahoma"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rowSpan="3">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2000" b="1" i="0" u="none" strike="noStrike" cap="none" normalizeH="0" baseline="0">
                          <a:ln>
                            <a:noFill/>
                          </a:ln>
                          <a:solidFill>
                            <a:schemeClr val="tx1"/>
                          </a:solidFill>
                          <a:effectLst/>
                          <a:latin typeface="Tahoma" charset="0"/>
                          <a:ea typeface="ＭＳ Ｐゴシック" charset="-128"/>
                        </a:rPr>
                        <a:t>OR</a:t>
                      </a: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85812">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0" i="0" u="none" strike="noStrike" cap="none" normalizeH="0" baseline="0">
                          <a:ln>
                            <a:noFill/>
                          </a:ln>
                          <a:solidFill>
                            <a:schemeClr val="tx1"/>
                          </a:solidFill>
                          <a:effectLst/>
                          <a:latin typeface="Tahoma" charset="0"/>
                          <a:ea typeface="ＭＳ Ｐゴシック" charset="-128"/>
                          <a:cs typeface="Times New Roman" charset="0"/>
                        </a:rPr>
                        <a:t>Day 1 or day 2 AND </a:t>
                      </a:r>
                      <a:r>
                        <a:rPr kumimoji="0" lang="en-GB" sz="1600" b="1" i="0" u="none" strike="noStrike" cap="none" normalizeH="0" baseline="0">
                          <a:ln>
                            <a:noFill/>
                          </a:ln>
                          <a:solidFill>
                            <a:schemeClr val="tx1"/>
                          </a:solidFill>
                          <a:effectLst/>
                          <a:latin typeface="Tahoma" charset="0"/>
                          <a:ea typeface="ＭＳ Ｐゴシック" charset="-128"/>
                          <a:cs typeface="Times New Roman" charset="0"/>
                        </a:rPr>
                        <a:t>patient discharged</a:t>
                      </a:r>
                      <a:r>
                        <a:rPr kumimoji="0" lang="en-GB" sz="1600" b="0" i="0" u="none" strike="noStrike" cap="none" normalizeH="0" baseline="0">
                          <a:ln>
                            <a:noFill/>
                          </a:ln>
                          <a:solidFill>
                            <a:schemeClr val="tx1"/>
                          </a:solidFill>
                          <a:effectLst/>
                          <a:latin typeface="Tahoma" charset="0"/>
                          <a:ea typeface="ＭＳ Ｐゴシック" charset="-128"/>
                          <a:cs typeface="Times New Roman" charset="0"/>
                        </a:rPr>
                        <a:t> from acute care hospital in preceding 48 hours</a:t>
                      </a:r>
                      <a:endParaRPr kumimoji="0" lang="en-GB" sz="1600" b="0" i="0" u="none" strike="noStrike" cap="none" normalizeH="0" baseline="0">
                        <a:ln>
                          <a:noFill/>
                        </a:ln>
                        <a:solidFill>
                          <a:schemeClr val="tx1"/>
                        </a:solidFill>
                        <a:effectLst/>
                        <a:latin typeface="Times New Roman"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6"/>
                  </a:ext>
                </a:extLst>
              </a:tr>
              <a:tr h="228604">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1" i="0" u="none" strike="noStrike" cap="none" normalizeH="0" baseline="0">
                          <a:ln>
                            <a:noFill/>
                          </a:ln>
                          <a:solidFill>
                            <a:schemeClr val="tx1"/>
                          </a:solidFill>
                          <a:effectLst/>
                          <a:latin typeface="Tahoma" charset="0"/>
                          <a:ea typeface="ＭＳ Ｐゴシック" charset="-128"/>
                          <a:cs typeface="Times New Roman" charset="0"/>
                        </a:rPr>
                        <a:t>OR</a:t>
                      </a:r>
                      <a:endParaRPr kumimoji="0" lang="en-GB" sz="1600" b="0" i="0" u="none" strike="noStrike" cap="none" normalizeH="0" baseline="0">
                        <a:ln>
                          <a:noFill/>
                        </a:ln>
                        <a:solidFill>
                          <a:schemeClr val="tx1"/>
                        </a:solidFill>
                        <a:effectLst/>
                        <a:latin typeface="Tahoma"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7"/>
                  </a:ext>
                </a:extLst>
              </a:tr>
              <a:tr h="914416">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0" i="0" u="none" strike="noStrike" cap="none" normalizeH="0" baseline="0">
                          <a:ln>
                            <a:noFill/>
                          </a:ln>
                          <a:solidFill>
                            <a:schemeClr val="tx1"/>
                          </a:solidFill>
                          <a:effectLst/>
                          <a:latin typeface="Tahoma" charset="0"/>
                          <a:ea typeface="ＭＳ Ｐゴシック" charset="-128"/>
                          <a:cs typeface="Times New Roman" charset="0"/>
                        </a:rPr>
                        <a:t>Day 1 or day 2 AND patient discharged from acute care hospital in preceding 28 days if </a:t>
                      </a:r>
                      <a:r>
                        <a:rPr kumimoji="0" lang="en-GB" sz="1600" b="1" i="0" u="none" strike="noStrike" cap="none" normalizeH="0" baseline="0">
                          <a:ln>
                            <a:noFill/>
                          </a:ln>
                          <a:solidFill>
                            <a:schemeClr val="tx1"/>
                          </a:solidFill>
                          <a:effectLst/>
                          <a:latin typeface="Tahoma" charset="0"/>
                          <a:ea typeface="ＭＳ Ｐゴシック" charset="-128"/>
                          <a:cs typeface="Times New Roman" charset="0"/>
                        </a:rPr>
                        <a:t>CDI </a:t>
                      </a:r>
                      <a:r>
                        <a:rPr kumimoji="0" lang="en-GB" sz="1600" b="0" i="0" u="none" strike="noStrike" cap="none" normalizeH="0" baseline="0">
                          <a:ln>
                            <a:noFill/>
                          </a:ln>
                          <a:solidFill>
                            <a:schemeClr val="tx1"/>
                          </a:solidFill>
                          <a:effectLst/>
                          <a:latin typeface="Tahoma" charset="0"/>
                          <a:ea typeface="ＭＳ Ｐゴシック" charset="-128"/>
                          <a:cs typeface="Times New Roman" charset="0"/>
                        </a:rPr>
                        <a:t>present</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rowSpan="5">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0" i="0" u="none" strike="noStrike" cap="none" normalizeH="0" baseline="0" dirty="0">
                          <a:ln>
                            <a:noFill/>
                          </a:ln>
                          <a:solidFill>
                            <a:schemeClr val="tx1"/>
                          </a:solidFill>
                          <a:effectLst/>
                          <a:latin typeface="Tahoma" charset="0"/>
                          <a:ea typeface="ＭＳ Ｐゴシック" charset="-128"/>
                          <a:cs typeface="Times New Roman" charset="0"/>
                        </a:rPr>
                        <a:t>Patient is </a:t>
                      </a:r>
                      <a:r>
                        <a:rPr kumimoji="0" lang="en-GB" sz="1600" b="1" i="0" u="none" strike="noStrike" cap="none" normalizeH="0" baseline="0" dirty="0">
                          <a:ln>
                            <a:noFill/>
                          </a:ln>
                          <a:solidFill>
                            <a:schemeClr val="tx1"/>
                          </a:solidFill>
                          <a:effectLst/>
                          <a:latin typeface="Tahoma" charset="0"/>
                          <a:ea typeface="ＭＳ Ｐゴシック" charset="-128"/>
                          <a:cs typeface="Times New Roman" charset="0"/>
                        </a:rPr>
                        <a:t>receiving treatment* AND HAI</a:t>
                      </a:r>
                      <a:r>
                        <a:rPr kumimoji="0" lang="en-GB" sz="1600" b="0" i="0" u="none" strike="noStrike" cap="none" normalizeH="0" baseline="0" dirty="0">
                          <a:ln>
                            <a:noFill/>
                          </a:ln>
                          <a:solidFill>
                            <a:schemeClr val="tx1"/>
                          </a:solidFill>
                          <a:effectLst/>
                          <a:latin typeface="Tahoma" charset="0"/>
                          <a:ea typeface="ＭＳ Ｐゴシック" charset="-128"/>
                          <a:cs typeface="Times New Roman" charset="0"/>
                        </a:rPr>
                        <a:t> has previously met the case </a:t>
                      </a:r>
                      <a:r>
                        <a:rPr kumimoji="0" lang="en-GB" sz="1600" b="1" i="0" u="none" strike="noStrike" cap="none" normalizeH="0" baseline="0" dirty="0">
                          <a:ln>
                            <a:noFill/>
                          </a:ln>
                          <a:solidFill>
                            <a:schemeClr val="tx1"/>
                          </a:solidFill>
                          <a:effectLst/>
                          <a:latin typeface="Tahoma" charset="0"/>
                          <a:ea typeface="ＭＳ Ｐゴシック" charset="-128"/>
                          <a:cs typeface="Times New Roman" charset="0"/>
                        </a:rPr>
                        <a:t>definition between day 1 of treatment and survey day</a:t>
                      </a:r>
                      <a:endParaRPr kumimoji="0" lang="en-GB" sz="2000" b="1" i="0" u="none" strike="noStrike" cap="none" normalizeH="0" baseline="0" dirty="0">
                        <a:ln>
                          <a:noFill/>
                        </a:ln>
                        <a:solidFill>
                          <a:schemeClr val="tx1"/>
                        </a:solidFill>
                        <a:effectLst/>
                        <a:latin typeface="Tahoma" charset="0"/>
                        <a:ea typeface="ＭＳ Ｐゴシック" charset="-128"/>
                        <a:cs typeface="Times New Roman" charset="0"/>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78680">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1" i="0" u="none" strike="noStrike" cap="none" normalizeH="0" baseline="0" dirty="0">
                          <a:ln>
                            <a:noFill/>
                          </a:ln>
                          <a:solidFill>
                            <a:schemeClr val="tx1"/>
                          </a:solidFill>
                          <a:effectLst/>
                          <a:latin typeface="Tahoma" charset="0"/>
                          <a:ea typeface="ＭＳ Ｐゴシック" charset="-128"/>
                          <a:cs typeface="Times New Roman" charset="0"/>
                        </a:rPr>
                        <a:t>OR</a:t>
                      </a:r>
                      <a:endParaRPr kumimoji="0" lang="en-GB" sz="1600" b="0" i="0" u="none" strike="noStrike" cap="none" normalizeH="0" baseline="0" dirty="0">
                        <a:ln>
                          <a:noFill/>
                        </a:ln>
                        <a:solidFill>
                          <a:schemeClr val="tx1"/>
                        </a:solidFill>
                        <a:effectLst/>
                        <a:latin typeface="Tahoma"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9"/>
                  </a:ext>
                </a:extLst>
              </a:tr>
              <a:tr h="722823">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0" i="0" u="none" strike="noStrike" cap="none" normalizeH="0" baseline="0" dirty="0">
                          <a:ln>
                            <a:noFill/>
                          </a:ln>
                          <a:solidFill>
                            <a:schemeClr val="tx1"/>
                          </a:solidFill>
                          <a:effectLst/>
                          <a:latin typeface="Tahoma" charset="0"/>
                          <a:ea typeface="ＭＳ Ｐゴシック" charset="-128"/>
                          <a:cs typeface="Times New Roman" charset="0"/>
                        </a:rPr>
                        <a:t>Day 1 or day 2 AND patient has relevant </a:t>
                      </a:r>
                      <a:r>
                        <a:rPr kumimoji="0" lang="en-GB" sz="1600" b="1" i="0" u="none" strike="noStrike" cap="none" normalizeH="0" baseline="0" dirty="0">
                          <a:ln>
                            <a:noFill/>
                          </a:ln>
                          <a:solidFill>
                            <a:schemeClr val="tx1"/>
                          </a:solidFill>
                          <a:effectLst/>
                          <a:latin typeface="Tahoma" charset="0"/>
                          <a:ea typeface="ＭＳ Ｐゴシック" charset="-128"/>
                          <a:cs typeface="Times New Roman" charset="0"/>
                        </a:rPr>
                        <a:t>device inserted</a:t>
                      </a:r>
                      <a:r>
                        <a:rPr kumimoji="0" lang="en-GB" sz="1600" b="0" i="0" u="none" strike="noStrike" cap="none" normalizeH="0" baseline="0" dirty="0">
                          <a:ln>
                            <a:noFill/>
                          </a:ln>
                          <a:solidFill>
                            <a:schemeClr val="tx1"/>
                          </a:solidFill>
                          <a:effectLst/>
                          <a:latin typeface="Tahoma" charset="0"/>
                          <a:ea typeface="ＭＳ Ｐゴシック" charset="-128"/>
                          <a:cs typeface="Times New Roman" charset="0"/>
                        </a:rPr>
                        <a:t> on this admission prior to onset</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10"/>
                  </a:ext>
                </a:extLst>
              </a:tr>
              <a:tr h="287388">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1" i="0" u="none" strike="noStrike" cap="none" normalizeH="0" baseline="0" dirty="0">
                          <a:ln>
                            <a:noFill/>
                          </a:ln>
                          <a:solidFill>
                            <a:schemeClr val="tx1"/>
                          </a:solidFill>
                          <a:effectLst/>
                          <a:latin typeface="Tahoma" charset="0"/>
                          <a:ea typeface="ＭＳ Ｐゴシック" charset="-128"/>
                          <a:cs typeface="Times New Roman" charset="0"/>
                        </a:rPr>
                        <a:t>OR</a:t>
                      </a:r>
                      <a:endParaRPr kumimoji="0" lang="en-GB" sz="1600" b="0" i="0" u="none" strike="noStrike" cap="none" normalizeH="0" baseline="0" dirty="0">
                        <a:ln>
                          <a:noFill/>
                        </a:ln>
                        <a:solidFill>
                          <a:schemeClr val="tx1"/>
                        </a:solidFill>
                        <a:effectLst/>
                        <a:latin typeface="Tahoma"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endParaRPr kumimoji="0" lang="en-GB" sz="2000" b="0" i="0" u="none" strike="noStrike" cap="none" normalizeH="0" baseline="0" dirty="0">
                        <a:ln>
                          <a:noFill/>
                        </a:ln>
                        <a:solidFill>
                          <a:schemeClr val="tx1"/>
                        </a:solidFill>
                        <a:effectLst/>
                        <a:latin typeface="Tahoma" charset="0"/>
                        <a:ea typeface="ＭＳ Ｐゴシック" charset="-128"/>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endParaRPr kumimoji="0" lang="en-GB" sz="2000" b="1" i="0" u="none" strike="noStrike" cap="none" normalizeH="0" baseline="0" dirty="0">
                        <a:ln>
                          <a:noFill/>
                        </a:ln>
                        <a:solidFill>
                          <a:schemeClr val="tx1"/>
                        </a:solidFill>
                        <a:effectLst/>
                        <a:latin typeface="Tahoma" charset="0"/>
                        <a:ea typeface="ＭＳ Ｐゴシック" charset="-128"/>
                        <a:cs typeface="Times New Roman" charset="0"/>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357057">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fi-FI" sz="1600" b="0" i="0" u="none" strike="noStrike" cap="none" normalizeH="0" baseline="0" dirty="0">
                          <a:ln>
                            <a:noFill/>
                          </a:ln>
                          <a:solidFill>
                            <a:schemeClr val="tx1"/>
                          </a:solidFill>
                          <a:effectLst/>
                          <a:latin typeface="Tahoma" charset="0"/>
                          <a:ea typeface="ＭＳ Ｐゴシック" charset="-128"/>
                          <a:cs typeface="Times New Roman" charset="0"/>
                        </a:rPr>
                        <a:t>Day 1 or day 2 after birth for </a:t>
                      </a:r>
                      <a:r>
                        <a:rPr kumimoji="0" lang="fi-FI" sz="1600" b="1" i="0" u="none" strike="noStrike" cap="none" normalizeH="0" baseline="0" dirty="0">
                          <a:ln>
                            <a:noFill/>
                          </a:ln>
                          <a:solidFill>
                            <a:schemeClr val="tx1"/>
                          </a:solidFill>
                          <a:effectLst/>
                          <a:latin typeface="Tahoma" charset="0"/>
                          <a:ea typeface="ＭＳ Ｐゴシック" charset="-128"/>
                          <a:cs typeface="Times New Roman" charset="0"/>
                        </a:rPr>
                        <a:t>neonates</a:t>
                      </a:r>
                      <a:endParaRPr kumimoji="0" lang="en-GB" sz="1600" b="1" i="0" u="none" strike="noStrike" cap="none" normalizeH="0" baseline="0" dirty="0">
                        <a:ln>
                          <a:noFill/>
                        </a:ln>
                        <a:solidFill>
                          <a:schemeClr val="tx1"/>
                        </a:solidFill>
                        <a:effectLst/>
                        <a:latin typeface="Tahoma"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endParaRPr kumimoji="0" lang="en-GB" sz="2000" b="0" i="0" u="none" strike="noStrike" cap="none" normalizeH="0" baseline="0" dirty="0">
                        <a:ln>
                          <a:noFill/>
                        </a:ln>
                        <a:solidFill>
                          <a:schemeClr val="tx1"/>
                        </a:solidFill>
                        <a:effectLst/>
                        <a:latin typeface="Tahoma" charset="0"/>
                        <a:ea typeface="ＭＳ Ｐゴシック" charset="-128"/>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endParaRPr kumimoji="0" lang="en-GB" sz="2000" b="1" i="0" u="none" strike="noStrike" cap="none" normalizeH="0" baseline="0" dirty="0">
                        <a:ln>
                          <a:noFill/>
                        </a:ln>
                        <a:solidFill>
                          <a:schemeClr val="tx1"/>
                        </a:solidFill>
                        <a:effectLst/>
                        <a:latin typeface="Tahoma" charset="0"/>
                        <a:ea typeface="ＭＳ Ｐゴシック" charset="-128"/>
                        <a:cs typeface="Times New Roman" charset="0"/>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35453012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ea typeface="ＭＳ Ｐゴシック" pitchFamily="34" charset="-128"/>
              </a:rPr>
              <a:t>Exercise: Is an HAI present by date?</a:t>
            </a:r>
            <a:endParaRPr lang="en-GB" dirty="0"/>
          </a:p>
        </p:txBody>
      </p:sp>
      <p:sp>
        <p:nvSpPr>
          <p:cNvPr id="3" name="Content Placeholder 2"/>
          <p:cNvSpPr>
            <a:spLocks noGrp="1"/>
          </p:cNvSpPr>
          <p:nvPr>
            <p:ph idx="1"/>
          </p:nvPr>
        </p:nvSpPr>
        <p:spPr>
          <a:xfrm>
            <a:off x="431807" y="1128602"/>
            <a:ext cx="11368617" cy="5113448"/>
          </a:xfrm>
        </p:spPr>
        <p:txBody>
          <a:bodyPr/>
          <a:lstStyle/>
          <a:p>
            <a:pPr marL="457200" indent="-457200">
              <a:buFont typeface="Tahoma" pitchFamily="34" charset="0"/>
              <a:buAutoNum type="arabicPeriod"/>
            </a:pPr>
            <a:r>
              <a:rPr lang="en-GB" altLang="en-US" dirty="0">
                <a:ea typeface="ＭＳ Ｐゴシック" pitchFamily="34" charset="-128"/>
              </a:rPr>
              <a:t>Admitted 6</a:t>
            </a:r>
            <a:r>
              <a:rPr lang="hu-HU" altLang="en-US" dirty="0">
                <a:ea typeface="ＭＳ Ｐゴシック" pitchFamily="34" charset="-128"/>
              </a:rPr>
              <a:t> </a:t>
            </a:r>
            <a:r>
              <a:rPr lang="en-GB" altLang="en-US" dirty="0">
                <a:ea typeface="ＭＳ Ｐゴシック" pitchFamily="34" charset="-128"/>
              </a:rPr>
              <a:t>d</a:t>
            </a:r>
            <a:r>
              <a:rPr lang="hu-HU" altLang="en-US" dirty="0" err="1">
                <a:ea typeface="ＭＳ Ｐゴシック" pitchFamily="34" charset="-128"/>
              </a:rPr>
              <a:t>ays</a:t>
            </a:r>
            <a:r>
              <a:rPr lang="en-GB" altLang="en-US" dirty="0">
                <a:ea typeface="ＭＳ Ｐゴシック" pitchFamily="34" charset="-128"/>
              </a:rPr>
              <a:t> ago, case definition for </a:t>
            </a:r>
            <a:r>
              <a:rPr lang="en-GB" altLang="en-US" dirty="0" err="1">
                <a:ea typeface="ＭＳ Ｐゴシック" pitchFamily="34" charset="-128"/>
              </a:rPr>
              <a:t>UTI</a:t>
            </a:r>
            <a:r>
              <a:rPr lang="en-GB" altLang="en-US" dirty="0">
                <a:ea typeface="ＭＳ Ｐゴシック" pitchFamily="34" charset="-128"/>
              </a:rPr>
              <a:t>-A on day 5</a:t>
            </a:r>
            <a:endParaRPr lang="en-GB" altLang="en-US" i="1" dirty="0">
              <a:ea typeface="ＭＳ Ｐゴシック" pitchFamily="34" charset="-128"/>
            </a:endParaRPr>
          </a:p>
          <a:p>
            <a:pPr marL="457200" indent="-457200">
              <a:buFont typeface="Tahoma" pitchFamily="34" charset="0"/>
              <a:buAutoNum type="arabicPeriod"/>
            </a:pPr>
            <a:endParaRPr lang="en-GB" altLang="en-US" sz="1050" dirty="0">
              <a:ea typeface="ＭＳ Ｐゴシック" pitchFamily="34" charset="-128"/>
            </a:endParaRPr>
          </a:p>
          <a:p>
            <a:pPr marL="457200" indent="-457200">
              <a:buFont typeface="Tahoma" pitchFamily="34" charset="0"/>
              <a:buAutoNum type="arabicPeriod"/>
            </a:pPr>
            <a:r>
              <a:rPr lang="en-GB" altLang="en-US" dirty="0">
                <a:ea typeface="ＭＳ Ｐゴシック" pitchFamily="34" charset="-128"/>
              </a:rPr>
              <a:t>Admitted 1</a:t>
            </a:r>
            <a:r>
              <a:rPr lang="hu-HU" altLang="en-US" dirty="0">
                <a:ea typeface="ＭＳ Ｐゴシック" pitchFamily="34" charset="-128"/>
              </a:rPr>
              <a:t> </a:t>
            </a:r>
            <a:r>
              <a:rPr lang="hu-HU" altLang="en-US" dirty="0" err="1">
                <a:ea typeface="ＭＳ Ｐゴシック" pitchFamily="34" charset="-128"/>
              </a:rPr>
              <a:t>day</a:t>
            </a:r>
            <a:r>
              <a:rPr lang="en-GB" altLang="en-US" dirty="0">
                <a:ea typeface="ＭＳ Ｐゴシック" pitchFamily="34" charset="-128"/>
              </a:rPr>
              <a:t> ago with </a:t>
            </a:r>
            <a:r>
              <a:rPr lang="en-GB" altLang="en-US" i="1" dirty="0">
                <a:ea typeface="ＭＳ Ｐゴシック" pitchFamily="34" charset="-128"/>
              </a:rPr>
              <a:t>C</a:t>
            </a:r>
            <a:r>
              <a:rPr lang="hu-HU" altLang="en-US" i="1" dirty="0">
                <a:ea typeface="ＭＳ Ｐゴシック" pitchFamily="34" charset="-128"/>
              </a:rPr>
              <a:t>.</a:t>
            </a:r>
            <a:r>
              <a:rPr lang="en-GB" altLang="en-US" i="1" dirty="0">
                <a:ea typeface="ＭＳ Ｐゴシック" pitchFamily="34" charset="-128"/>
              </a:rPr>
              <a:t> difficile</a:t>
            </a:r>
            <a:r>
              <a:rPr lang="en-GB" altLang="en-US" dirty="0">
                <a:ea typeface="ＭＳ Ｐゴシック" pitchFamily="34" charset="-128"/>
              </a:rPr>
              <a:t> infection; last inpatient 6 weeks ago</a:t>
            </a:r>
          </a:p>
          <a:p>
            <a:pPr marL="457200" indent="-457200">
              <a:buFont typeface="Tahoma" pitchFamily="34" charset="0"/>
              <a:buAutoNum type="arabicPeriod"/>
            </a:pPr>
            <a:endParaRPr lang="en-GB" altLang="en-US" sz="1050" dirty="0">
              <a:ea typeface="ＭＳ Ｐゴシック" pitchFamily="34" charset="-128"/>
            </a:endParaRPr>
          </a:p>
          <a:p>
            <a:pPr marL="457200" indent="-457200">
              <a:buFont typeface="Tahoma" pitchFamily="34" charset="0"/>
              <a:buAutoNum type="arabicPeriod"/>
            </a:pPr>
            <a:r>
              <a:rPr lang="en-GB" altLang="en-US" dirty="0">
                <a:ea typeface="ＭＳ Ｐゴシック" pitchFamily="34" charset="-128"/>
              </a:rPr>
              <a:t>Admitted 2</a:t>
            </a:r>
            <a:r>
              <a:rPr lang="hu-HU" altLang="en-US" dirty="0">
                <a:ea typeface="ＭＳ Ｐゴシック" pitchFamily="34" charset="-128"/>
              </a:rPr>
              <a:t> </a:t>
            </a:r>
            <a:r>
              <a:rPr lang="hu-HU" altLang="en-US" dirty="0" err="1">
                <a:ea typeface="ＭＳ Ｐゴシック" pitchFamily="34" charset="-128"/>
              </a:rPr>
              <a:t>days</a:t>
            </a:r>
            <a:r>
              <a:rPr lang="en-GB" altLang="en-US" dirty="0">
                <a:ea typeface="ＭＳ Ｐゴシック" pitchFamily="34" charset="-128"/>
              </a:rPr>
              <a:t> ago for IV antibiotics for prosthetic joint infection (op</a:t>
            </a:r>
            <a:r>
              <a:rPr lang="hu-HU" altLang="en-US" dirty="0" err="1">
                <a:ea typeface="ＭＳ Ｐゴシック" pitchFamily="34" charset="-128"/>
              </a:rPr>
              <a:t>eration</a:t>
            </a:r>
            <a:r>
              <a:rPr lang="en-GB" altLang="en-US" dirty="0">
                <a:ea typeface="ＭＳ Ｐゴシック" pitchFamily="34" charset="-128"/>
              </a:rPr>
              <a:t> 2</a:t>
            </a:r>
            <a:r>
              <a:rPr lang="hu-HU" altLang="en-US" dirty="0">
                <a:ea typeface="ＭＳ Ｐゴシック" pitchFamily="34" charset="-128"/>
              </a:rPr>
              <a:t> </a:t>
            </a:r>
            <a:r>
              <a:rPr lang="hu-HU" altLang="en-US" dirty="0" err="1">
                <a:ea typeface="ＭＳ Ｐゴシック" pitchFamily="34" charset="-128"/>
              </a:rPr>
              <a:t>years</a:t>
            </a:r>
            <a:r>
              <a:rPr lang="en-GB" altLang="en-US" dirty="0">
                <a:ea typeface="ＭＳ Ｐゴシック" pitchFamily="34" charset="-128"/>
              </a:rPr>
              <a:t> ago)</a:t>
            </a:r>
          </a:p>
          <a:p>
            <a:pPr marL="457200" indent="-457200">
              <a:buFont typeface="Tahoma" pitchFamily="34" charset="0"/>
              <a:buAutoNum type="arabicPeriod"/>
            </a:pPr>
            <a:endParaRPr lang="en-GB" altLang="en-US" sz="1050" dirty="0">
              <a:ea typeface="ＭＳ Ｐゴシック" pitchFamily="34" charset="-128"/>
            </a:endParaRPr>
          </a:p>
          <a:p>
            <a:pPr marL="457200" indent="-457200">
              <a:buFont typeface="Tahoma" pitchFamily="34" charset="0"/>
              <a:buAutoNum type="arabicPeriod"/>
            </a:pPr>
            <a:r>
              <a:rPr lang="en-GB" altLang="en-US" dirty="0">
                <a:ea typeface="ＭＳ Ｐゴシック" pitchFamily="34" charset="-128"/>
              </a:rPr>
              <a:t>On d</a:t>
            </a:r>
            <a:r>
              <a:rPr lang="hu-HU" altLang="en-US" dirty="0" err="1">
                <a:ea typeface="ＭＳ Ｐゴシック" pitchFamily="34" charset="-128"/>
              </a:rPr>
              <a:t>ay</a:t>
            </a:r>
            <a:r>
              <a:rPr lang="hu-HU" altLang="en-US" dirty="0">
                <a:ea typeface="ＭＳ Ｐゴシック" pitchFamily="34" charset="-128"/>
              </a:rPr>
              <a:t> 5,</a:t>
            </a:r>
            <a:r>
              <a:rPr lang="en-GB" altLang="en-US" dirty="0">
                <a:ea typeface="ＭＳ Ｐゴシック" pitchFamily="34" charset="-128"/>
              </a:rPr>
              <a:t> IV antibiotics for </a:t>
            </a:r>
            <a:r>
              <a:rPr lang="hu-HU" altLang="en-US" dirty="0">
                <a:ea typeface="ＭＳ Ｐゴシック" pitchFamily="34" charset="-128"/>
              </a:rPr>
              <a:t>h</a:t>
            </a:r>
            <a:r>
              <a:rPr lang="en-GB" altLang="en-US" dirty="0" err="1">
                <a:ea typeface="ＭＳ Ｐゴシック" pitchFamily="34" charset="-128"/>
              </a:rPr>
              <a:t>ospital</a:t>
            </a:r>
            <a:r>
              <a:rPr lang="hu-HU" altLang="en-US" dirty="0">
                <a:ea typeface="ＭＳ Ｐゴシック" pitchFamily="34" charset="-128"/>
              </a:rPr>
              <a:t>-</a:t>
            </a:r>
            <a:r>
              <a:rPr lang="en-GB" altLang="en-US" dirty="0">
                <a:ea typeface="ＭＳ Ｐゴシック" pitchFamily="34" charset="-128"/>
              </a:rPr>
              <a:t>acquired pneumonia, </a:t>
            </a:r>
            <a:r>
              <a:rPr lang="en-GB" altLang="en-US" dirty="0" err="1">
                <a:ea typeface="ＭＳ Ｐゴシック" pitchFamily="34" charset="-128"/>
              </a:rPr>
              <a:t>PN</a:t>
            </a:r>
            <a:r>
              <a:rPr lang="en-GB" altLang="en-US" dirty="0">
                <a:ea typeface="ＭＳ Ｐゴシック" pitchFamily="34" charset="-128"/>
              </a:rPr>
              <a:t> definition not met</a:t>
            </a:r>
          </a:p>
          <a:p>
            <a:pPr marL="457200" indent="-457200">
              <a:buFont typeface="Tahoma" pitchFamily="34" charset="0"/>
              <a:buAutoNum type="arabicPeriod"/>
            </a:pPr>
            <a:endParaRPr lang="en-GB" altLang="en-US" sz="1050" dirty="0">
              <a:ea typeface="ＭＳ Ｐゴシック" pitchFamily="34" charset="-128"/>
            </a:endParaRPr>
          </a:p>
          <a:p>
            <a:pPr marL="457200" indent="-457200">
              <a:buFont typeface="Tahoma" pitchFamily="34" charset="0"/>
              <a:buAutoNum type="arabicPeriod"/>
            </a:pPr>
            <a:r>
              <a:rPr lang="en-GB" altLang="en-US" dirty="0">
                <a:ea typeface="ＭＳ Ｐゴシック" pitchFamily="34" charset="-128"/>
              </a:rPr>
              <a:t>CVC inserted in </a:t>
            </a:r>
            <a:r>
              <a:rPr lang="hu-HU" altLang="en-US" dirty="0" err="1">
                <a:ea typeface="ＭＳ Ｐゴシック" pitchFamily="34" charset="-128"/>
              </a:rPr>
              <a:t>emergency</a:t>
            </a:r>
            <a:r>
              <a:rPr lang="hu-HU" altLang="en-US" dirty="0">
                <a:ea typeface="ＭＳ Ｐゴシック" pitchFamily="34" charset="-128"/>
              </a:rPr>
              <a:t> </a:t>
            </a:r>
            <a:r>
              <a:rPr lang="hu-HU" altLang="en-US" dirty="0" err="1">
                <a:ea typeface="ＭＳ Ｐゴシック" pitchFamily="34" charset="-128"/>
              </a:rPr>
              <a:t>room</a:t>
            </a:r>
            <a:r>
              <a:rPr lang="en-GB" altLang="en-US" dirty="0">
                <a:ea typeface="ＭＳ Ｐゴシック" pitchFamily="34" charset="-128"/>
              </a:rPr>
              <a:t> on admission, </a:t>
            </a:r>
            <a:r>
              <a:rPr lang="en-GB" altLang="en-US" dirty="0" err="1">
                <a:ea typeface="ＭＳ Ｐゴシック" pitchFamily="34" charset="-128"/>
              </a:rPr>
              <a:t>CRI2</a:t>
            </a:r>
            <a:r>
              <a:rPr lang="en-GB" altLang="en-US" dirty="0">
                <a:ea typeface="ＭＳ Ｐゴシック" pitchFamily="34" charset="-128"/>
              </a:rPr>
              <a:t> </a:t>
            </a:r>
            <a:r>
              <a:rPr lang="hu-HU" altLang="en-US" dirty="0" err="1">
                <a:ea typeface="ＭＳ Ｐゴシック" pitchFamily="34" charset="-128"/>
              </a:rPr>
              <a:t>definition</a:t>
            </a:r>
            <a:r>
              <a:rPr lang="hu-HU" altLang="en-US" dirty="0">
                <a:ea typeface="ＭＳ Ｐゴシック" pitchFamily="34" charset="-128"/>
              </a:rPr>
              <a:t> </a:t>
            </a:r>
            <a:r>
              <a:rPr lang="en-GB" altLang="en-US" dirty="0">
                <a:ea typeface="ＭＳ Ｐゴシック" pitchFamily="34" charset="-128"/>
              </a:rPr>
              <a:t>met at exit site 24 hours later</a:t>
            </a:r>
          </a:p>
          <a:p>
            <a:pPr marL="457200" indent="-457200">
              <a:buFont typeface="Tahoma" pitchFamily="34" charset="0"/>
              <a:buAutoNum type="arabicPeriod"/>
            </a:pPr>
            <a:endParaRPr lang="en-GB" altLang="en-US" sz="1050" dirty="0">
              <a:ea typeface="ＭＳ Ｐゴシック" pitchFamily="34" charset="-128"/>
            </a:endParaRPr>
          </a:p>
          <a:p>
            <a:pPr marL="457200" indent="-457200">
              <a:buFont typeface="Tahoma" pitchFamily="34" charset="0"/>
              <a:buAutoNum type="arabicPeriod"/>
            </a:pPr>
            <a:r>
              <a:rPr lang="en-GB" altLang="en-US" dirty="0">
                <a:ea typeface="ＭＳ Ｐゴシック" pitchFamily="34" charset="-128"/>
              </a:rPr>
              <a:t>Meets definition of </a:t>
            </a:r>
            <a:r>
              <a:rPr lang="en-GB" altLang="en-US" dirty="0" err="1">
                <a:ea typeface="ＭＳ Ｐゴシック" pitchFamily="34" charset="-128"/>
              </a:rPr>
              <a:t>UTI</a:t>
            </a:r>
            <a:r>
              <a:rPr lang="en-GB" altLang="en-US" dirty="0">
                <a:ea typeface="ＭＳ Ｐゴシック" pitchFamily="34" charset="-128"/>
              </a:rPr>
              <a:t>-A 24 hours after admission, no urinary catheter</a:t>
            </a:r>
          </a:p>
          <a:p>
            <a:pPr marL="457200" indent="-457200">
              <a:buFont typeface="Tahoma" pitchFamily="34" charset="0"/>
              <a:buAutoNum type="arabicPeriod"/>
            </a:pPr>
            <a:endParaRPr lang="en-GB" altLang="en-US" sz="1050" dirty="0">
              <a:ea typeface="ＭＳ Ｐゴシック" pitchFamily="34" charset="-128"/>
            </a:endParaRPr>
          </a:p>
          <a:p>
            <a:pPr marL="457200" indent="-457200">
              <a:buFont typeface="Tahoma" pitchFamily="34" charset="0"/>
              <a:buAutoNum type="arabicPeriod"/>
            </a:pPr>
            <a:r>
              <a:rPr lang="en-GB" altLang="en-US" dirty="0">
                <a:ea typeface="ＭＳ Ｐゴシック" pitchFamily="34" charset="-128"/>
              </a:rPr>
              <a:t>Appendectomy </a:t>
            </a:r>
            <a:r>
              <a:rPr lang="hu-HU" altLang="en-US" dirty="0" err="1">
                <a:ea typeface="ＭＳ Ｐゴシック" pitchFamily="34" charset="-128"/>
              </a:rPr>
              <a:t>on</a:t>
            </a:r>
            <a:r>
              <a:rPr lang="hu-HU" altLang="en-US" dirty="0">
                <a:ea typeface="ＭＳ Ｐゴシック" pitchFamily="34" charset="-128"/>
              </a:rPr>
              <a:t> </a:t>
            </a:r>
            <a:r>
              <a:rPr lang="en-GB" altLang="en-US" dirty="0">
                <a:ea typeface="ＭＳ Ｐゴシック" pitchFamily="34" charset="-128"/>
              </a:rPr>
              <a:t>d</a:t>
            </a:r>
            <a:r>
              <a:rPr lang="hu-HU" altLang="en-US" dirty="0" err="1">
                <a:ea typeface="ＭＳ Ｐゴシック" pitchFamily="34" charset="-128"/>
              </a:rPr>
              <a:t>ay</a:t>
            </a:r>
            <a:r>
              <a:rPr lang="hu-HU" altLang="en-US" dirty="0">
                <a:ea typeface="ＭＳ Ｐゴシック" pitchFamily="34" charset="-128"/>
              </a:rPr>
              <a:t> </a:t>
            </a:r>
            <a:r>
              <a:rPr lang="en-GB" altLang="en-US" dirty="0">
                <a:ea typeface="ＭＳ Ｐゴシック" pitchFamily="34" charset="-128"/>
              </a:rPr>
              <a:t>1, 24 hours later SSI-S definition met</a:t>
            </a:r>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18</a:t>
            </a:fld>
            <a:endParaRPr lang="en-GB" dirty="0"/>
          </a:p>
        </p:txBody>
      </p:sp>
      <p:sp>
        <p:nvSpPr>
          <p:cNvPr id="5" name="Szövegdoboz 4"/>
          <p:cNvSpPr txBox="1"/>
          <p:nvPr/>
        </p:nvSpPr>
        <p:spPr>
          <a:xfrm>
            <a:off x="187286" y="6533002"/>
            <a:ext cx="7788925" cy="258532"/>
          </a:xfrm>
          <a:prstGeom prst="rect">
            <a:avLst/>
          </a:prstGeom>
          <a:noFill/>
        </p:spPr>
        <p:txBody>
          <a:bodyPr wrap="square" rtlCol="0">
            <a:spAutoFit/>
          </a:bodyPr>
          <a:lstStyle/>
          <a:p>
            <a:r>
              <a:rPr lang="hu-HU" sz="1200" dirty="0" err="1"/>
              <a:t>IV</a:t>
            </a:r>
            <a:r>
              <a:rPr lang="hu-HU" sz="1200" dirty="0"/>
              <a:t>: </a:t>
            </a:r>
            <a:r>
              <a:rPr lang="hu-HU" sz="1200" dirty="0" err="1"/>
              <a:t>intravenous</a:t>
            </a:r>
            <a:r>
              <a:rPr lang="hu-HU" sz="1200" dirty="0"/>
              <a:t>, </a:t>
            </a:r>
            <a:r>
              <a:rPr lang="hu-HU" sz="1200" dirty="0" err="1"/>
              <a:t>CVC</a:t>
            </a:r>
            <a:r>
              <a:rPr lang="hu-HU" sz="1200" dirty="0"/>
              <a:t>: </a:t>
            </a:r>
            <a:r>
              <a:rPr lang="hu-HU" sz="1200" dirty="0" err="1"/>
              <a:t>central</a:t>
            </a:r>
            <a:r>
              <a:rPr lang="hu-HU" sz="1200" dirty="0"/>
              <a:t> </a:t>
            </a:r>
            <a:r>
              <a:rPr lang="hu-HU" sz="1200" dirty="0" err="1"/>
              <a:t>venous</a:t>
            </a:r>
            <a:r>
              <a:rPr lang="hu-HU" sz="1200" dirty="0"/>
              <a:t> </a:t>
            </a:r>
            <a:r>
              <a:rPr lang="hu-HU" sz="1200" dirty="0" err="1"/>
              <a:t>catheter</a:t>
            </a:r>
            <a:r>
              <a:rPr lang="hu-HU" sz="1200" dirty="0"/>
              <a:t>, </a:t>
            </a:r>
            <a:r>
              <a:rPr lang="hu-HU" sz="1200" dirty="0" err="1"/>
              <a:t>HAI</a:t>
            </a:r>
            <a:r>
              <a:rPr lang="hu-HU" sz="1200" dirty="0"/>
              <a:t> </a:t>
            </a:r>
            <a:r>
              <a:rPr lang="hu-HU" sz="1200" dirty="0" err="1"/>
              <a:t>case</a:t>
            </a:r>
            <a:r>
              <a:rPr lang="hu-HU" sz="1200" dirty="0"/>
              <a:t> </a:t>
            </a:r>
            <a:r>
              <a:rPr lang="hu-HU" sz="1200" dirty="0" err="1"/>
              <a:t>definition</a:t>
            </a:r>
            <a:r>
              <a:rPr lang="hu-HU" sz="1200" dirty="0"/>
              <a:t> </a:t>
            </a:r>
            <a:r>
              <a:rPr lang="hu-HU" sz="1200" dirty="0" err="1"/>
              <a:t>codes</a:t>
            </a:r>
            <a:r>
              <a:rPr lang="hu-HU" sz="1200" dirty="0"/>
              <a:t>: </a:t>
            </a:r>
            <a:r>
              <a:rPr lang="hu-HU" sz="1200" dirty="0" err="1"/>
              <a:t>see</a:t>
            </a:r>
            <a:r>
              <a:rPr lang="hu-HU" sz="1200" dirty="0"/>
              <a:t> </a:t>
            </a:r>
            <a:r>
              <a:rPr lang="hu-HU" sz="1200" dirty="0" err="1"/>
              <a:t>Protocol</a:t>
            </a:r>
            <a:r>
              <a:rPr lang="hu-HU" sz="1200" dirty="0"/>
              <a:t> </a:t>
            </a:r>
            <a:r>
              <a:rPr lang="hu-HU" sz="1200" dirty="0" err="1"/>
              <a:t>v5.3</a:t>
            </a:r>
            <a:r>
              <a:rPr lang="hu-HU" sz="1200" dirty="0"/>
              <a:t>, p. 53-69 </a:t>
            </a:r>
          </a:p>
        </p:txBody>
      </p:sp>
    </p:spTree>
    <p:extLst>
      <p:ext uri="{BB962C8B-B14F-4D97-AF65-F5344CB8AC3E}">
        <p14:creationId xmlns:p14="http://schemas.microsoft.com/office/powerpoint/2010/main" val="710694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oup 990"/>
          <p:cNvGraphicFramePr>
            <a:graphicFrameLocks noGrp="1"/>
          </p:cNvGraphicFramePr>
          <p:nvPr>
            <p:extLst>
              <p:ext uri="{D42A27DB-BD31-4B8C-83A1-F6EECF244321}">
                <p14:modId xmlns:p14="http://schemas.microsoft.com/office/powerpoint/2010/main" val="3147791849"/>
              </p:ext>
            </p:extLst>
          </p:nvPr>
        </p:nvGraphicFramePr>
        <p:xfrm>
          <a:off x="1915585" y="330273"/>
          <a:ext cx="7528983" cy="5954103"/>
        </p:xfrm>
        <a:graphic>
          <a:graphicData uri="http://schemas.openxmlformats.org/drawingml/2006/table">
            <a:tbl>
              <a:tblPr/>
              <a:tblGrid>
                <a:gridCol w="2359809">
                  <a:extLst>
                    <a:ext uri="{9D8B030D-6E8A-4147-A177-3AD203B41FA5}">
                      <a16:colId xmlns:a16="http://schemas.microsoft.com/office/drawing/2014/main" val="20000"/>
                    </a:ext>
                  </a:extLst>
                </a:gridCol>
                <a:gridCol w="1011048">
                  <a:extLst>
                    <a:ext uri="{9D8B030D-6E8A-4147-A177-3AD203B41FA5}">
                      <a16:colId xmlns:a16="http://schemas.microsoft.com/office/drawing/2014/main" val="20001"/>
                    </a:ext>
                  </a:extLst>
                </a:gridCol>
                <a:gridCol w="786372">
                  <a:extLst>
                    <a:ext uri="{9D8B030D-6E8A-4147-A177-3AD203B41FA5}">
                      <a16:colId xmlns:a16="http://schemas.microsoft.com/office/drawing/2014/main" val="20002"/>
                    </a:ext>
                  </a:extLst>
                </a:gridCol>
                <a:gridCol w="449355">
                  <a:extLst>
                    <a:ext uri="{9D8B030D-6E8A-4147-A177-3AD203B41FA5}">
                      <a16:colId xmlns:a16="http://schemas.microsoft.com/office/drawing/2014/main" val="20003"/>
                    </a:ext>
                  </a:extLst>
                </a:gridCol>
                <a:gridCol w="337016">
                  <a:extLst>
                    <a:ext uri="{9D8B030D-6E8A-4147-A177-3AD203B41FA5}">
                      <a16:colId xmlns:a16="http://schemas.microsoft.com/office/drawing/2014/main" val="20004"/>
                    </a:ext>
                  </a:extLst>
                </a:gridCol>
                <a:gridCol w="1032305">
                  <a:extLst>
                    <a:ext uri="{9D8B030D-6E8A-4147-A177-3AD203B41FA5}">
                      <a16:colId xmlns:a16="http://schemas.microsoft.com/office/drawing/2014/main" val="20005"/>
                    </a:ext>
                  </a:extLst>
                </a:gridCol>
                <a:gridCol w="765115">
                  <a:extLst>
                    <a:ext uri="{9D8B030D-6E8A-4147-A177-3AD203B41FA5}">
                      <a16:colId xmlns:a16="http://schemas.microsoft.com/office/drawing/2014/main" val="20006"/>
                    </a:ext>
                  </a:extLst>
                </a:gridCol>
                <a:gridCol w="449355">
                  <a:extLst>
                    <a:ext uri="{9D8B030D-6E8A-4147-A177-3AD203B41FA5}">
                      <a16:colId xmlns:a16="http://schemas.microsoft.com/office/drawing/2014/main" val="20007"/>
                    </a:ext>
                  </a:extLst>
                </a:gridCol>
                <a:gridCol w="338608">
                  <a:extLst>
                    <a:ext uri="{9D8B030D-6E8A-4147-A177-3AD203B41FA5}">
                      <a16:colId xmlns:a16="http://schemas.microsoft.com/office/drawing/2014/main" val="20008"/>
                    </a:ext>
                  </a:extLst>
                </a:gridCol>
              </a:tblGrid>
              <a:tr h="3925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horzOverflow="overflow">
                    <a:lnL cap="flat">
                      <a:noFill/>
                    </a:lnL>
                    <a:lnR w="12700" cap="flat" cmpd="sng" algn="ctr">
                      <a:solidFill>
                        <a:srgbClr val="000000"/>
                      </a:solidFill>
                      <a:prstDash val="solid"/>
                      <a:round/>
                      <a:headEnd type="none" w="med" len="med"/>
                      <a:tailEnd type="none" w="med" len="med"/>
                    </a:lnR>
                    <a:lnT cap="flat">
                      <a:noFill/>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HAI 1</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HAI 2</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36798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Case definition code</a:t>
                      </a:r>
                      <a:endParaRPr kumimoji="0" lang="en-US" sz="1500" b="0" i="0" u="none" strike="noStrike" cap="none" normalizeH="0" baseline="0" dirty="0">
                        <a:ln>
                          <a:noFill/>
                        </a:ln>
                        <a:solidFill>
                          <a:srgbClr val="FF0000"/>
                        </a:solidFill>
                        <a:effectLst/>
                        <a:latin typeface="Arial" charset="0"/>
                        <a:cs typeface="Arial" charset="0"/>
                      </a:endParaRP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Arial" charset="0"/>
                          <a:cs typeface="Arial" charset="0"/>
                        </a:rPr>
                        <a:t> </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36798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Relevant device </a:t>
                      </a:r>
                      <a:r>
                        <a:rPr kumimoji="0" lang="en-US" sz="1500" b="1" i="0" u="none" strike="noStrike" cap="none" normalizeH="0" baseline="30000" dirty="0">
                          <a:ln>
                            <a:noFill/>
                          </a:ln>
                          <a:solidFill>
                            <a:schemeClr val="tx1"/>
                          </a:solidFill>
                          <a:effectLst/>
                          <a:latin typeface="Arial" charset="0"/>
                          <a:cs typeface="Arial" charset="0"/>
                        </a:rPr>
                        <a:t>(3)</a:t>
                      </a:r>
                    </a:p>
                  </a:txBody>
                  <a:tcPr marL="121936" marR="121936"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O Yes  O No  O Unknown</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O Yes  O No  O Unknown</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38005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Present on admission</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O Yes   O No</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O Yes   O No</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3"/>
                  </a:ext>
                </a:extLst>
              </a:tr>
              <a:tr h="36798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Date of onset </a:t>
                      </a:r>
                      <a:r>
                        <a:rPr kumimoji="0" lang="en-US" sz="1500" b="1" i="0" u="none" strike="noStrike" cap="none" normalizeH="0" baseline="30000" dirty="0">
                          <a:ln>
                            <a:noFill/>
                          </a:ln>
                          <a:solidFill>
                            <a:schemeClr val="tx1"/>
                          </a:solidFill>
                          <a:effectLst/>
                          <a:latin typeface="Arial" charset="0"/>
                          <a:cs typeface="Arial" charset="0"/>
                        </a:rPr>
                        <a:t>(4)</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          / </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          / </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4"/>
                  </a:ext>
                </a:extLst>
              </a:tr>
              <a:tr h="53971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Origin of infection</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O current hospital    O other hospital   O other origin/ </a:t>
                      </a:r>
                      <a:r>
                        <a:rPr kumimoji="0" lang="en-US" sz="1500" b="0" i="0" u="none" strike="noStrike" cap="none" normalizeH="0" baseline="0" dirty="0" err="1">
                          <a:ln>
                            <a:noFill/>
                          </a:ln>
                          <a:solidFill>
                            <a:schemeClr val="tx1"/>
                          </a:solidFill>
                          <a:effectLst/>
                          <a:latin typeface="Arial" charset="0"/>
                          <a:cs typeface="Arial" charset="0"/>
                        </a:rPr>
                        <a:t>unk</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O current hospital    O other hospital   O other origin/ </a:t>
                      </a:r>
                      <a:r>
                        <a:rPr kumimoji="0" lang="en-US" sz="1500" b="0" i="0" u="none" strike="noStrike" cap="none" normalizeH="0" baseline="0" dirty="0" err="1">
                          <a:ln>
                            <a:noFill/>
                          </a:ln>
                          <a:solidFill>
                            <a:schemeClr val="tx1"/>
                          </a:solidFill>
                          <a:effectLst/>
                          <a:latin typeface="Arial" charset="0"/>
                          <a:cs typeface="Arial" charset="0"/>
                        </a:rPr>
                        <a:t>unk</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5"/>
                  </a:ext>
                </a:extLst>
              </a:tr>
              <a:tr h="58878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FF0000"/>
                          </a:solidFill>
                          <a:effectLst/>
                          <a:latin typeface="Arial" charset="0"/>
                          <a:cs typeface="Arial" charset="0"/>
                        </a:rPr>
                        <a:t>HAI associated to current ward</a:t>
                      </a:r>
                      <a:endParaRPr kumimoji="0" lang="en-US" sz="1500" b="0" i="0" u="none" strike="noStrike" cap="none" normalizeH="0" baseline="0" dirty="0">
                        <a:ln>
                          <a:noFill/>
                        </a:ln>
                        <a:solidFill>
                          <a:srgbClr val="FF0000"/>
                        </a:solidFill>
                        <a:effectLst/>
                        <a:latin typeface="Arial" charset="0"/>
                        <a:cs typeface="Arial" charset="0"/>
                      </a:endParaRP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FF0000"/>
                          </a:solidFill>
                          <a:effectLst/>
                          <a:latin typeface="Arial" charset="0"/>
                          <a:cs typeface="Arial" charset="0"/>
                        </a:rPr>
                        <a:t>O Yes  O No  O Unknown</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FF0000"/>
                          </a:solidFill>
                          <a:effectLst/>
                          <a:latin typeface="Arial" charset="0"/>
                          <a:cs typeface="Arial" charset="0"/>
                        </a:rPr>
                        <a:t>O Yes  O No  O Unknown</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6"/>
                  </a:ext>
                </a:extLst>
              </a:tr>
              <a:tr h="39252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If BSI: source </a:t>
                      </a:r>
                      <a:r>
                        <a:rPr kumimoji="0" lang="en-US" sz="1500" b="1" i="0" u="none" strike="noStrike" cap="none" normalizeH="0" baseline="30000" dirty="0">
                          <a:ln>
                            <a:noFill/>
                          </a:ln>
                          <a:solidFill>
                            <a:schemeClr val="tx1"/>
                          </a:solidFill>
                          <a:effectLst/>
                          <a:latin typeface="Arial" charset="0"/>
                          <a:cs typeface="Arial" charset="0"/>
                        </a:rPr>
                        <a:t>(5)</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7"/>
                  </a:ext>
                </a:extLst>
              </a:tr>
              <a:tr h="367987">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anchor="b" horzOverflow="overflow">
                    <a:lnL cap="flat">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MO code</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FF0000"/>
                          </a:solidFill>
                          <a:effectLst/>
                          <a:latin typeface="Arial" charset="0"/>
                          <a:cs typeface="Arial" charset="0"/>
                        </a:rPr>
                        <a:t>AMR</a:t>
                      </a:r>
                      <a:endParaRPr kumimoji="0" lang="en-US" sz="1500" b="0" i="0" u="none" strike="noStrike" cap="none" normalizeH="0" baseline="30000" dirty="0">
                        <a:ln>
                          <a:noFill/>
                        </a:ln>
                        <a:solidFill>
                          <a:srgbClr val="FF0000"/>
                        </a:solidFill>
                        <a:effectLst/>
                        <a:latin typeface="Arial" charset="0"/>
                        <a:cs typeface="Arial" charset="0"/>
                      </a:endParaRP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rowSpan="2">
                  <a:txBody>
                    <a:bodyPr/>
                    <a:lstStyle/>
                    <a:p>
                      <a:r>
                        <a:rPr lang="en-GB" sz="1500" dirty="0">
                          <a:solidFill>
                            <a:srgbClr val="FF0000"/>
                          </a:solidFill>
                        </a:rPr>
                        <a:t>PDR</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MO code</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FF0000"/>
                          </a:solidFill>
                          <a:effectLst/>
                          <a:latin typeface="Arial" charset="0"/>
                          <a:cs typeface="Arial" charset="0"/>
                        </a:rPr>
                        <a:t>AMR</a:t>
                      </a:r>
                      <a:endParaRPr kumimoji="0" lang="en-US" sz="1500" b="0" i="0" u="none" strike="noStrike" cap="none" normalizeH="0" baseline="30000" dirty="0">
                        <a:ln>
                          <a:noFill/>
                        </a:ln>
                        <a:solidFill>
                          <a:srgbClr val="FF0000"/>
                        </a:solidFill>
                        <a:effectLst/>
                        <a:latin typeface="Arial" charset="0"/>
                        <a:cs typeface="Arial" charset="0"/>
                      </a:endParaRP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hMerge="1">
                  <a:txBody>
                    <a:bodyPr/>
                    <a:lstStyle/>
                    <a:p>
                      <a:endParaRPr lang="en-GB"/>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500" dirty="0">
                          <a:solidFill>
                            <a:srgbClr val="FF0000"/>
                          </a:solidFill>
                        </a:rPr>
                        <a:t>PDR</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extLst>
                  <a:ext uri="{0D108BD9-81ED-4DB2-BD59-A6C34878D82A}">
                    <a16:rowId xmlns:a16="http://schemas.microsoft.com/office/drawing/2014/main" val="10008"/>
                  </a:ext>
                </a:extLst>
              </a:tr>
              <a:tr h="367997">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30000" dirty="0">
                          <a:ln>
                            <a:noFill/>
                          </a:ln>
                          <a:solidFill>
                            <a:srgbClr val="FF0000"/>
                          </a:solidFill>
                          <a:effectLst/>
                          <a:latin typeface="Arial" charset="0"/>
                          <a:cs typeface="Arial" charset="0"/>
                        </a:rPr>
                        <a:t>AM (6)</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30000" dirty="0">
                          <a:ln>
                            <a:noFill/>
                          </a:ln>
                          <a:solidFill>
                            <a:srgbClr val="FF0000"/>
                          </a:solidFill>
                          <a:effectLst/>
                          <a:latin typeface="Arial" charset="0"/>
                          <a:cs typeface="Arial" charset="0"/>
                        </a:rPr>
                        <a:t>SIR</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30000" dirty="0">
                          <a:ln>
                            <a:noFill/>
                          </a:ln>
                          <a:solidFill>
                            <a:srgbClr val="FF0000"/>
                          </a:solidFill>
                          <a:effectLst/>
                          <a:latin typeface="Arial" charset="0"/>
                          <a:cs typeface="Arial" charset="0"/>
                        </a:rPr>
                        <a:t>AM (6)</a:t>
                      </a:r>
                    </a:p>
                  </a:txBody>
                  <a:tcPr marL="0" marR="0" marT="0" marB="0" anchor="b" horzOverflow="overflow"/>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30000" dirty="0">
                          <a:ln>
                            <a:noFill/>
                          </a:ln>
                          <a:solidFill>
                            <a:srgbClr val="FF0000"/>
                          </a:solidFill>
                          <a:effectLst/>
                          <a:latin typeface="Arial" charset="0"/>
                          <a:cs typeface="Arial" charset="0"/>
                        </a:rPr>
                        <a:t>SIR</a:t>
                      </a: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100" b="0" i="0" u="none" strike="noStrike" cap="none" normalizeH="0" baseline="3000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09"/>
                  </a:ext>
                </a:extLst>
              </a:tr>
              <a:tr h="256963">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Microorganism 1</a:t>
                      </a:r>
                      <a:endParaRPr kumimoji="0" lang="en-US" sz="1500" b="0" i="0" u="none" strike="noStrike" cap="none" normalizeH="0" baseline="0" dirty="0">
                        <a:ln>
                          <a:noFill/>
                        </a:ln>
                        <a:solidFill>
                          <a:schemeClr val="tx1"/>
                        </a:solidFill>
                        <a:effectLst/>
                        <a:latin typeface="Arial" charset="0"/>
                        <a:cs typeface="Arial" charset="0"/>
                      </a:endParaRPr>
                    </a:p>
                  </a:txBody>
                  <a:tcPr marL="60968" marR="60968" marT="45725" marB="457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0"/>
                  </a:ext>
                </a:extLst>
              </a:tr>
              <a:tr h="256963">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1"/>
                  </a:ext>
                </a:extLst>
              </a:tr>
              <a:tr h="256963">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Microorganism 2</a:t>
                      </a:r>
                      <a:endParaRPr kumimoji="0" lang="en-US" sz="1500" b="0" i="0" u="none" strike="noStrike" cap="none" normalizeH="0" baseline="0" dirty="0">
                        <a:ln>
                          <a:noFill/>
                        </a:ln>
                        <a:solidFill>
                          <a:schemeClr val="tx1"/>
                        </a:solidFill>
                        <a:effectLst/>
                        <a:latin typeface="Arial" charset="0"/>
                        <a:cs typeface="Arial" charset="0"/>
                      </a:endParaRPr>
                    </a:p>
                  </a:txBody>
                  <a:tcPr marL="60968" marR="60968" marT="45725" marB="457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2"/>
                  </a:ext>
                </a:extLst>
              </a:tr>
              <a:tr h="256963">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3"/>
                  </a:ext>
                </a:extLst>
              </a:tr>
              <a:tr h="256963">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Microorganism 3</a:t>
                      </a:r>
                      <a:endParaRPr kumimoji="0" lang="en-US" sz="1500" b="0" i="0" u="none" strike="noStrike" cap="none" normalizeH="0" baseline="0" dirty="0">
                        <a:ln>
                          <a:noFill/>
                        </a:ln>
                        <a:solidFill>
                          <a:schemeClr val="tx1"/>
                        </a:solidFill>
                        <a:effectLst/>
                        <a:latin typeface="Arial" charset="0"/>
                        <a:cs typeface="Arial" charset="0"/>
                      </a:endParaRPr>
                    </a:p>
                  </a:txBody>
                  <a:tcPr marL="60968" marR="60968" marT="45725" marB="457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4"/>
                  </a:ext>
                </a:extLst>
              </a:tr>
              <a:tr h="256963">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5"/>
                  </a:ext>
                </a:extLst>
              </a:tr>
            </a:tbl>
          </a:graphicData>
        </a:graphic>
      </p:graphicFrame>
      <p:sp>
        <p:nvSpPr>
          <p:cNvPr id="37009" name="TextBox 3"/>
          <p:cNvSpPr txBox="1">
            <a:spLocks noChangeArrowheads="1"/>
          </p:cNvSpPr>
          <p:nvPr/>
        </p:nvSpPr>
        <p:spPr bwMode="auto">
          <a:xfrm>
            <a:off x="1277957" y="2240191"/>
            <a:ext cx="9474506" cy="2185214"/>
          </a:xfrm>
          <a:prstGeom prst="rect">
            <a:avLst/>
          </a:prstGeom>
          <a:solidFill>
            <a:schemeClr val="bg1"/>
          </a:solidFill>
          <a:ln w="9525">
            <a:solidFill>
              <a:srgbClr val="FF0000"/>
            </a:solidFill>
            <a:miter lim="800000"/>
            <a:headEnd/>
            <a:tailEnd/>
          </a:ln>
        </p:spPr>
        <p:txBody>
          <a:bodyPr wrap="square">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endParaRPr lang="hu-HU" altLang="en-US" sz="3200" dirty="0"/>
          </a:p>
          <a:p>
            <a:pPr algn="ctr">
              <a:lnSpc>
                <a:spcPct val="85000"/>
              </a:lnSpc>
              <a:spcAft>
                <a:spcPct val="0"/>
              </a:spcAft>
              <a:buFontTx/>
              <a:buNone/>
            </a:pPr>
            <a:r>
              <a:rPr lang="en-US" altLang="en-US" sz="3200" b="1" dirty="0"/>
              <a:t>Case definition code</a:t>
            </a:r>
            <a:r>
              <a:rPr lang="en-US" altLang="en-US" sz="3200" dirty="0"/>
              <a:t>:</a:t>
            </a:r>
          </a:p>
          <a:p>
            <a:pPr algn="ctr">
              <a:lnSpc>
                <a:spcPct val="85000"/>
              </a:lnSpc>
              <a:spcAft>
                <a:spcPct val="0"/>
              </a:spcAft>
              <a:buFontTx/>
              <a:buNone/>
            </a:pPr>
            <a:endParaRPr lang="en-US" altLang="en-US" sz="3200" dirty="0"/>
          </a:p>
          <a:p>
            <a:pPr algn="ctr">
              <a:lnSpc>
                <a:spcPct val="85000"/>
              </a:lnSpc>
              <a:spcAft>
                <a:spcPct val="0"/>
              </a:spcAft>
              <a:buFontTx/>
              <a:buNone/>
            </a:pPr>
            <a:r>
              <a:rPr lang="en-US" altLang="en-US" sz="3200" dirty="0"/>
              <a:t>Case definitions explained in more detail shortly</a:t>
            </a:r>
          </a:p>
          <a:p>
            <a:pPr algn="ctr">
              <a:lnSpc>
                <a:spcPct val="85000"/>
              </a:lnSpc>
              <a:spcAft>
                <a:spcPct val="0"/>
              </a:spcAft>
              <a:buFontTx/>
              <a:buNone/>
            </a:pPr>
            <a:endParaRPr lang="en-US" altLang="en-US" sz="3200" dirty="0"/>
          </a:p>
        </p:txBody>
      </p:sp>
      <p:sp>
        <p:nvSpPr>
          <p:cNvPr id="6" name="Oval 2"/>
          <p:cNvSpPr>
            <a:spLocks noChangeArrowheads="1"/>
          </p:cNvSpPr>
          <p:nvPr/>
        </p:nvSpPr>
        <p:spPr bwMode="auto">
          <a:xfrm>
            <a:off x="973667" y="604091"/>
            <a:ext cx="9084733" cy="585729"/>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lvl1pPr algn="l">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gn="l">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lgn="l">
              <a:spcBef>
                <a:spcPct val="20000"/>
              </a:spcBef>
              <a:buChar char="•"/>
              <a:defRPr sz="2400">
                <a:solidFill>
                  <a:schemeClr val="tx1"/>
                </a:solidFill>
                <a:latin typeface="Tahoma" pitchFamily="34" charset="0"/>
                <a:ea typeface="ＭＳ Ｐゴシック" pitchFamily="34" charset="-128"/>
              </a:defRPr>
            </a:lvl3pPr>
            <a:lvl4pPr marL="1600200" indent="-228600" algn="l">
              <a:spcBef>
                <a:spcPct val="20000"/>
              </a:spcBef>
              <a:buChar char="–"/>
              <a:defRPr sz="1600">
                <a:solidFill>
                  <a:schemeClr val="tx1"/>
                </a:solidFill>
                <a:latin typeface="Tahoma" pitchFamily="34" charset="0"/>
                <a:ea typeface="ＭＳ Ｐゴシック" pitchFamily="34" charset="-128"/>
              </a:defRPr>
            </a:lvl4pPr>
            <a:lvl5pPr marL="2057400" indent="-228600" algn="l">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endParaRPr lang="en-US" altLang="hu-HU" sz="1400"/>
          </a:p>
        </p:txBody>
      </p:sp>
    </p:spTree>
    <p:extLst>
      <p:ext uri="{BB962C8B-B14F-4D97-AF65-F5344CB8AC3E}">
        <p14:creationId xmlns:p14="http://schemas.microsoft.com/office/powerpoint/2010/main" val="4279103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4057" y="4573392"/>
            <a:ext cx="10869432" cy="1146523"/>
          </a:xfrm>
        </p:spPr>
        <p:txBody>
          <a:bodyPr/>
          <a:lstStyle/>
          <a:p>
            <a:r>
              <a:rPr lang="en-GB" altLang="en-US" sz="4000" b="1" dirty="0">
                <a:ea typeface="ＭＳ Ｐゴシック" pitchFamily="34" charset="-128"/>
              </a:rPr>
              <a:t>ECDC PPS HAI and antimicrobial definitions </a:t>
            </a:r>
            <a:endParaRPr lang="en-GB" sz="4000" b="1" dirty="0"/>
          </a:p>
        </p:txBody>
      </p:sp>
      <p:sp>
        <p:nvSpPr>
          <p:cNvPr id="3" name="Subtitle 2"/>
          <p:cNvSpPr>
            <a:spLocks noGrp="1"/>
          </p:cNvSpPr>
          <p:nvPr>
            <p:ph type="subTitle" idx="1"/>
          </p:nvPr>
        </p:nvSpPr>
        <p:spPr>
          <a:xfrm>
            <a:off x="644057" y="3600010"/>
            <a:ext cx="10869432" cy="462721"/>
          </a:xfrm>
        </p:spPr>
        <p:txBody>
          <a:bodyPr/>
          <a:lstStyle/>
          <a:p>
            <a:r>
              <a:rPr lang="en-GB" sz="2800" b="0" dirty="0"/>
              <a:t>Epidemiological methods for point prevalence surveys of healthcare-associated infections and antimicrobial use in acute care hospitals</a:t>
            </a:r>
          </a:p>
        </p:txBody>
      </p:sp>
      <p:sp>
        <p:nvSpPr>
          <p:cNvPr id="4" name="Text Box 4"/>
          <p:cNvSpPr txBox="1">
            <a:spLocks noChangeArrowheads="1"/>
          </p:cNvSpPr>
          <p:nvPr/>
        </p:nvSpPr>
        <p:spPr bwMode="auto">
          <a:xfrm>
            <a:off x="644057" y="5652001"/>
            <a:ext cx="10869432" cy="998539"/>
          </a:xfrm>
          <a:prstGeom prst="rect">
            <a:avLst/>
          </a:prstGeom>
          <a:noFill/>
          <a:ln w="38100">
            <a:noFill/>
            <a:miter lim="800000"/>
            <a:headEnd/>
            <a:tailEnd/>
          </a:ln>
          <a:effectLst/>
        </p:spPr>
        <p:txBody>
          <a:bodyPr lIns="0" tIns="0" rIns="0" bIns="0"/>
          <a:lstStyle/>
          <a:p>
            <a:pPr eaLnBrk="0" hangingPunct="0">
              <a:spcAft>
                <a:spcPct val="30000"/>
              </a:spcAft>
            </a:pPr>
            <a:endParaRPr lang="en-GB" sz="2000" dirty="0">
              <a:solidFill>
                <a:schemeClr val="bg1"/>
              </a:solidFill>
            </a:endParaRPr>
          </a:p>
          <a:p>
            <a:pPr eaLnBrk="0" hangingPunct="0">
              <a:spcAft>
                <a:spcPct val="30000"/>
              </a:spcAft>
            </a:pPr>
            <a:r>
              <a:rPr lang="en-GB" sz="2000" dirty="0">
                <a:solidFill>
                  <a:schemeClr val="bg1"/>
                </a:solidFill>
              </a:rPr>
              <a:t>Version 2017</a:t>
            </a:r>
          </a:p>
          <a:p>
            <a:pPr eaLnBrk="0" hangingPunct="0">
              <a:spcAft>
                <a:spcPct val="30000"/>
              </a:spcAft>
            </a:pPr>
            <a:r>
              <a:rPr lang="nl-NL" sz="2000" dirty="0">
                <a:solidFill>
                  <a:schemeClr val="bg1"/>
                </a:solidFill>
              </a:rPr>
              <a:t>R</a:t>
            </a:r>
            <a:r>
              <a:rPr lang="en-GB" sz="2000" dirty="0" err="1">
                <a:solidFill>
                  <a:schemeClr val="bg1"/>
                </a:solidFill>
              </a:rPr>
              <a:t>evision</a:t>
            </a:r>
            <a:r>
              <a:rPr lang="en-GB" sz="2000" dirty="0">
                <a:solidFill>
                  <a:schemeClr val="bg1"/>
                </a:solidFill>
              </a:rPr>
              <a:t>: 2018</a:t>
            </a:r>
          </a:p>
        </p:txBody>
      </p:sp>
    </p:spTree>
    <p:extLst>
      <p:ext uri="{BB962C8B-B14F-4D97-AF65-F5344CB8AC3E}">
        <p14:creationId xmlns:p14="http://schemas.microsoft.com/office/powerpoint/2010/main" val="34750687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oup 990"/>
          <p:cNvGraphicFramePr>
            <a:graphicFrameLocks noGrp="1"/>
          </p:cNvGraphicFramePr>
          <p:nvPr>
            <p:extLst>
              <p:ext uri="{D42A27DB-BD31-4B8C-83A1-F6EECF244321}">
                <p14:modId xmlns:p14="http://schemas.microsoft.com/office/powerpoint/2010/main" val="3572623060"/>
              </p:ext>
            </p:extLst>
          </p:nvPr>
        </p:nvGraphicFramePr>
        <p:xfrm>
          <a:off x="1915585" y="330273"/>
          <a:ext cx="7528983" cy="5954103"/>
        </p:xfrm>
        <a:graphic>
          <a:graphicData uri="http://schemas.openxmlformats.org/drawingml/2006/table">
            <a:tbl>
              <a:tblPr/>
              <a:tblGrid>
                <a:gridCol w="2359809">
                  <a:extLst>
                    <a:ext uri="{9D8B030D-6E8A-4147-A177-3AD203B41FA5}">
                      <a16:colId xmlns:a16="http://schemas.microsoft.com/office/drawing/2014/main" val="20000"/>
                    </a:ext>
                  </a:extLst>
                </a:gridCol>
                <a:gridCol w="1011048">
                  <a:extLst>
                    <a:ext uri="{9D8B030D-6E8A-4147-A177-3AD203B41FA5}">
                      <a16:colId xmlns:a16="http://schemas.microsoft.com/office/drawing/2014/main" val="20001"/>
                    </a:ext>
                  </a:extLst>
                </a:gridCol>
                <a:gridCol w="786372">
                  <a:extLst>
                    <a:ext uri="{9D8B030D-6E8A-4147-A177-3AD203B41FA5}">
                      <a16:colId xmlns:a16="http://schemas.microsoft.com/office/drawing/2014/main" val="20002"/>
                    </a:ext>
                  </a:extLst>
                </a:gridCol>
                <a:gridCol w="449355">
                  <a:extLst>
                    <a:ext uri="{9D8B030D-6E8A-4147-A177-3AD203B41FA5}">
                      <a16:colId xmlns:a16="http://schemas.microsoft.com/office/drawing/2014/main" val="20003"/>
                    </a:ext>
                  </a:extLst>
                </a:gridCol>
                <a:gridCol w="337016">
                  <a:extLst>
                    <a:ext uri="{9D8B030D-6E8A-4147-A177-3AD203B41FA5}">
                      <a16:colId xmlns:a16="http://schemas.microsoft.com/office/drawing/2014/main" val="20004"/>
                    </a:ext>
                  </a:extLst>
                </a:gridCol>
                <a:gridCol w="1032305">
                  <a:extLst>
                    <a:ext uri="{9D8B030D-6E8A-4147-A177-3AD203B41FA5}">
                      <a16:colId xmlns:a16="http://schemas.microsoft.com/office/drawing/2014/main" val="20005"/>
                    </a:ext>
                  </a:extLst>
                </a:gridCol>
                <a:gridCol w="765115">
                  <a:extLst>
                    <a:ext uri="{9D8B030D-6E8A-4147-A177-3AD203B41FA5}">
                      <a16:colId xmlns:a16="http://schemas.microsoft.com/office/drawing/2014/main" val="20006"/>
                    </a:ext>
                  </a:extLst>
                </a:gridCol>
                <a:gridCol w="449355">
                  <a:extLst>
                    <a:ext uri="{9D8B030D-6E8A-4147-A177-3AD203B41FA5}">
                      <a16:colId xmlns:a16="http://schemas.microsoft.com/office/drawing/2014/main" val="20007"/>
                    </a:ext>
                  </a:extLst>
                </a:gridCol>
                <a:gridCol w="338608">
                  <a:extLst>
                    <a:ext uri="{9D8B030D-6E8A-4147-A177-3AD203B41FA5}">
                      <a16:colId xmlns:a16="http://schemas.microsoft.com/office/drawing/2014/main" val="20008"/>
                    </a:ext>
                  </a:extLst>
                </a:gridCol>
              </a:tblGrid>
              <a:tr h="3925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horzOverflow="overflow">
                    <a:lnL cap="flat">
                      <a:noFill/>
                    </a:lnL>
                    <a:lnR w="12700" cap="flat" cmpd="sng" algn="ctr">
                      <a:solidFill>
                        <a:srgbClr val="000000"/>
                      </a:solidFill>
                      <a:prstDash val="solid"/>
                      <a:round/>
                      <a:headEnd type="none" w="med" len="med"/>
                      <a:tailEnd type="none" w="med" len="med"/>
                    </a:lnR>
                    <a:lnT cap="flat">
                      <a:noFill/>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HAI 1</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HAI 2</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36798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Case definition code</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Arial" charset="0"/>
                          <a:cs typeface="Arial" charset="0"/>
                        </a:rPr>
                        <a:t> </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36798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Relevant device </a:t>
                      </a:r>
                      <a:r>
                        <a:rPr kumimoji="0" lang="en-US" sz="1500" b="1" i="0" u="none" strike="noStrike" cap="none" normalizeH="0" baseline="30000" dirty="0">
                          <a:ln>
                            <a:noFill/>
                          </a:ln>
                          <a:solidFill>
                            <a:srgbClr val="FF0000"/>
                          </a:solidFill>
                          <a:effectLst/>
                          <a:latin typeface="Arial" charset="0"/>
                          <a:cs typeface="Arial" charset="0"/>
                        </a:rPr>
                        <a:t>(3)</a:t>
                      </a:r>
                    </a:p>
                  </a:txBody>
                  <a:tcPr marL="121936" marR="121936"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FF0000"/>
                          </a:solidFill>
                          <a:effectLst/>
                          <a:latin typeface="Arial" charset="0"/>
                          <a:cs typeface="Arial" charset="0"/>
                        </a:rPr>
                        <a:t>O Yes  O No  O Unknown</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FF0000"/>
                          </a:solidFill>
                          <a:effectLst/>
                          <a:latin typeface="Arial" charset="0"/>
                          <a:cs typeface="Arial" charset="0"/>
                        </a:rPr>
                        <a:t>O Yes  O No  O Unknown</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38005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Present on admission</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O Yes   O No</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O Yes   O No</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3"/>
                  </a:ext>
                </a:extLst>
              </a:tr>
              <a:tr h="36798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Date of onset </a:t>
                      </a:r>
                      <a:r>
                        <a:rPr kumimoji="0" lang="en-US" sz="1500" b="1" i="0" u="none" strike="noStrike" cap="none" normalizeH="0" baseline="30000" dirty="0">
                          <a:ln>
                            <a:noFill/>
                          </a:ln>
                          <a:solidFill>
                            <a:schemeClr val="tx1"/>
                          </a:solidFill>
                          <a:effectLst/>
                          <a:latin typeface="Arial" charset="0"/>
                          <a:cs typeface="Arial" charset="0"/>
                        </a:rPr>
                        <a:t>(4)</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          / </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          / </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4"/>
                  </a:ext>
                </a:extLst>
              </a:tr>
              <a:tr h="53971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Origin of infection</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O current hospital    O other hospital   O other origin/ </a:t>
                      </a:r>
                      <a:r>
                        <a:rPr kumimoji="0" lang="en-US" sz="1500" b="0" i="0" u="none" strike="noStrike" cap="none" normalizeH="0" baseline="0" dirty="0" err="1">
                          <a:ln>
                            <a:noFill/>
                          </a:ln>
                          <a:solidFill>
                            <a:schemeClr val="tx1"/>
                          </a:solidFill>
                          <a:effectLst/>
                          <a:latin typeface="Arial" charset="0"/>
                          <a:cs typeface="Arial" charset="0"/>
                        </a:rPr>
                        <a:t>unk</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O current hospital    O other hospital   O other origin/ </a:t>
                      </a:r>
                      <a:r>
                        <a:rPr kumimoji="0" lang="en-US" sz="1500" b="0" i="0" u="none" strike="noStrike" cap="none" normalizeH="0" baseline="0" dirty="0" err="1">
                          <a:ln>
                            <a:noFill/>
                          </a:ln>
                          <a:solidFill>
                            <a:schemeClr val="tx1"/>
                          </a:solidFill>
                          <a:effectLst/>
                          <a:latin typeface="Arial" charset="0"/>
                          <a:cs typeface="Arial" charset="0"/>
                        </a:rPr>
                        <a:t>unk</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5"/>
                  </a:ext>
                </a:extLst>
              </a:tr>
              <a:tr h="58878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FF0000"/>
                          </a:solidFill>
                          <a:effectLst/>
                          <a:latin typeface="Arial" charset="0"/>
                          <a:cs typeface="Arial" charset="0"/>
                        </a:rPr>
                        <a:t>HAI associated to current ward</a:t>
                      </a:r>
                      <a:endParaRPr kumimoji="0" lang="en-US" sz="1500" b="0" i="0" u="none" strike="noStrike" cap="none" normalizeH="0" baseline="0" dirty="0">
                        <a:ln>
                          <a:noFill/>
                        </a:ln>
                        <a:solidFill>
                          <a:srgbClr val="FF0000"/>
                        </a:solidFill>
                        <a:effectLst/>
                        <a:latin typeface="Arial" charset="0"/>
                        <a:cs typeface="Arial" charset="0"/>
                      </a:endParaRP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FF0000"/>
                          </a:solidFill>
                          <a:effectLst/>
                          <a:latin typeface="Arial" charset="0"/>
                          <a:cs typeface="Arial" charset="0"/>
                        </a:rPr>
                        <a:t>O Yes  O No  O Unknown</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FF0000"/>
                          </a:solidFill>
                          <a:effectLst/>
                          <a:latin typeface="Arial" charset="0"/>
                          <a:cs typeface="Arial" charset="0"/>
                        </a:rPr>
                        <a:t>O Yes  O No  O Unknown</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6"/>
                  </a:ext>
                </a:extLst>
              </a:tr>
              <a:tr h="39252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If BSI: source </a:t>
                      </a:r>
                      <a:r>
                        <a:rPr kumimoji="0" lang="en-US" sz="1500" b="1" i="0" u="none" strike="noStrike" cap="none" normalizeH="0" baseline="30000" dirty="0">
                          <a:ln>
                            <a:noFill/>
                          </a:ln>
                          <a:solidFill>
                            <a:schemeClr val="tx1"/>
                          </a:solidFill>
                          <a:effectLst/>
                          <a:latin typeface="Arial" charset="0"/>
                          <a:cs typeface="Arial" charset="0"/>
                        </a:rPr>
                        <a:t>(5)</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7"/>
                  </a:ext>
                </a:extLst>
              </a:tr>
              <a:tr h="367987">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anchor="b" horzOverflow="overflow">
                    <a:lnL cap="flat">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MO code</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FF0000"/>
                          </a:solidFill>
                          <a:effectLst/>
                          <a:latin typeface="Arial" charset="0"/>
                          <a:cs typeface="Arial" charset="0"/>
                        </a:rPr>
                        <a:t>AMR</a:t>
                      </a:r>
                      <a:endParaRPr kumimoji="0" lang="en-US" sz="1500" b="0" i="0" u="none" strike="noStrike" cap="none" normalizeH="0" baseline="30000" dirty="0">
                        <a:ln>
                          <a:noFill/>
                        </a:ln>
                        <a:solidFill>
                          <a:srgbClr val="FF0000"/>
                        </a:solidFill>
                        <a:effectLst/>
                        <a:latin typeface="Arial" charset="0"/>
                        <a:cs typeface="Arial" charset="0"/>
                      </a:endParaRP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rowSpan="2">
                  <a:txBody>
                    <a:bodyPr/>
                    <a:lstStyle/>
                    <a:p>
                      <a:r>
                        <a:rPr lang="en-GB" sz="1500" dirty="0">
                          <a:solidFill>
                            <a:srgbClr val="FF0000"/>
                          </a:solidFill>
                        </a:rPr>
                        <a:t>PDR</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MO code</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FF0000"/>
                          </a:solidFill>
                          <a:effectLst/>
                          <a:latin typeface="Arial" charset="0"/>
                          <a:cs typeface="Arial" charset="0"/>
                        </a:rPr>
                        <a:t>AMR</a:t>
                      </a:r>
                      <a:endParaRPr kumimoji="0" lang="en-US" sz="1500" b="0" i="0" u="none" strike="noStrike" cap="none" normalizeH="0" baseline="30000" dirty="0">
                        <a:ln>
                          <a:noFill/>
                        </a:ln>
                        <a:solidFill>
                          <a:srgbClr val="FF0000"/>
                        </a:solidFill>
                        <a:effectLst/>
                        <a:latin typeface="Arial" charset="0"/>
                        <a:cs typeface="Arial" charset="0"/>
                      </a:endParaRP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hMerge="1">
                  <a:txBody>
                    <a:bodyPr/>
                    <a:lstStyle/>
                    <a:p>
                      <a:endParaRPr lang="en-GB"/>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500" dirty="0">
                          <a:solidFill>
                            <a:srgbClr val="FF0000"/>
                          </a:solidFill>
                        </a:rPr>
                        <a:t>PDR</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extLst>
                  <a:ext uri="{0D108BD9-81ED-4DB2-BD59-A6C34878D82A}">
                    <a16:rowId xmlns:a16="http://schemas.microsoft.com/office/drawing/2014/main" val="10008"/>
                  </a:ext>
                </a:extLst>
              </a:tr>
              <a:tr h="367997">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30000" dirty="0">
                          <a:ln>
                            <a:noFill/>
                          </a:ln>
                          <a:solidFill>
                            <a:srgbClr val="FF0000"/>
                          </a:solidFill>
                          <a:effectLst/>
                          <a:latin typeface="Arial" charset="0"/>
                          <a:cs typeface="Arial" charset="0"/>
                        </a:rPr>
                        <a:t>AM (6)</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30000" dirty="0">
                          <a:ln>
                            <a:noFill/>
                          </a:ln>
                          <a:solidFill>
                            <a:srgbClr val="FF0000"/>
                          </a:solidFill>
                          <a:effectLst/>
                          <a:latin typeface="Arial" charset="0"/>
                          <a:cs typeface="Arial" charset="0"/>
                        </a:rPr>
                        <a:t>SIR</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30000" dirty="0">
                          <a:ln>
                            <a:noFill/>
                          </a:ln>
                          <a:solidFill>
                            <a:srgbClr val="FF0000"/>
                          </a:solidFill>
                          <a:effectLst/>
                          <a:latin typeface="Arial" charset="0"/>
                          <a:cs typeface="Arial" charset="0"/>
                        </a:rPr>
                        <a:t>AM (6)</a:t>
                      </a:r>
                    </a:p>
                  </a:txBody>
                  <a:tcPr marL="0" marR="0" marT="0" marB="0" anchor="b" horzOverflow="overflow"/>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30000" dirty="0">
                          <a:ln>
                            <a:noFill/>
                          </a:ln>
                          <a:solidFill>
                            <a:srgbClr val="FF0000"/>
                          </a:solidFill>
                          <a:effectLst/>
                          <a:latin typeface="Arial" charset="0"/>
                          <a:cs typeface="Arial" charset="0"/>
                        </a:rPr>
                        <a:t>SIR</a:t>
                      </a: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100" b="0" i="0" u="none" strike="noStrike" cap="none" normalizeH="0" baseline="3000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09"/>
                  </a:ext>
                </a:extLst>
              </a:tr>
              <a:tr h="256963">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Microorganism 1</a:t>
                      </a:r>
                      <a:endParaRPr kumimoji="0" lang="en-US" sz="1500" b="0" i="0" u="none" strike="noStrike" cap="none" normalizeH="0" baseline="0" dirty="0">
                        <a:ln>
                          <a:noFill/>
                        </a:ln>
                        <a:solidFill>
                          <a:schemeClr val="tx1"/>
                        </a:solidFill>
                        <a:effectLst/>
                        <a:latin typeface="Arial" charset="0"/>
                        <a:cs typeface="Arial" charset="0"/>
                      </a:endParaRPr>
                    </a:p>
                  </a:txBody>
                  <a:tcPr marL="60968" marR="60968" marT="45725" marB="457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0"/>
                  </a:ext>
                </a:extLst>
              </a:tr>
              <a:tr h="256963">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1"/>
                  </a:ext>
                </a:extLst>
              </a:tr>
              <a:tr h="256963">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Microorganism 2</a:t>
                      </a:r>
                      <a:endParaRPr kumimoji="0" lang="en-US" sz="1500" b="0" i="0" u="none" strike="noStrike" cap="none" normalizeH="0" baseline="0" dirty="0">
                        <a:ln>
                          <a:noFill/>
                        </a:ln>
                        <a:solidFill>
                          <a:schemeClr val="tx1"/>
                        </a:solidFill>
                        <a:effectLst/>
                        <a:latin typeface="Arial" charset="0"/>
                        <a:cs typeface="Arial" charset="0"/>
                      </a:endParaRPr>
                    </a:p>
                  </a:txBody>
                  <a:tcPr marL="60968" marR="60968" marT="45725" marB="457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2"/>
                  </a:ext>
                </a:extLst>
              </a:tr>
              <a:tr h="256963">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3"/>
                  </a:ext>
                </a:extLst>
              </a:tr>
              <a:tr h="256963">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Microorganism 3</a:t>
                      </a:r>
                      <a:endParaRPr kumimoji="0" lang="en-US" sz="1500" b="0" i="0" u="none" strike="noStrike" cap="none" normalizeH="0" baseline="0" dirty="0">
                        <a:ln>
                          <a:noFill/>
                        </a:ln>
                        <a:solidFill>
                          <a:schemeClr val="tx1"/>
                        </a:solidFill>
                        <a:effectLst/>
                        <a:latin typeface="Arial" charset="0"/>
                        <a:cs typeface="Arial" charset="0"/>
                      </a:endParaRPr>
                    </a:p>
                  </a:txBody>
                  <a:tcPr marL="60968" marR="60968" marT="45725" marB="457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4"/>
                  </a:ext>
                </a:extLst>
              </a:tr>
              <a:tr h="256963">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5"/>
                  </a:ext>
                </a:extLst>
              </a:tr>
            </a:tbl>
          </a:graphicData>
        </a:graphic>
      </p:graphicFrame>
      <p:sp>
        <p:nvSpPr>
          <p:cNvPr id="6" name="Oval 2"/>
          <p:cNvSpPr>
            <a:spLocks noChangeArrowheads="1"/>
          </p:cNvSpPr>
          <p:nvPr/>
        </p:nvSpPr>
        <p:spPr bwMode="auto">
          <a:xfrm>
            <a:off x="973667" y="1022738"/>
            <a:ext cx="8963547" cy="46355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lvl1pPr algn="l">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gn="l">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lgn="l">
              <a:spcBef>
                <a:spcPct val="20000"/>
              </a:spcBef>
              <a:buChar char="•"/>
              <a:defRPr sz="2400">
                <a:solidFill>
                  <a:schemeClr val="tx1"/>
                </a:solidFill>
                <a:latin typeface="Tahoma" pitchFamily="34" charset="0"/>
                <a:ea typeface="ＭＳ Ｐゴシック" pitchFamily="34" charset="-128"/>
              </a:defRPr>
            </a:lvl3pPr>
            <a:lvl4pPr marL="1600200" indent="-228600" algn="l">
              <a:spcBef>
                <a:spcPct val="20000"/>
              </a:spcBef>
              <a:buChar char="–"/>
              <a:defRPr sz="1600">
                <a:solidFill>
                  <a:schemeClr val="tx1"/>
                </a:solidFill>
                <a:latin typeface="Tahoma" pitchFamily="34" charset="0"/>
                <a:ea typeface="ＭＳ Ｐゴシック" pitchFamily="34" charset="-128"/>
              </a:defRPr>
            </a:lvl4pPr>
            <a:lvl5pPr marL="2057400" indent="-228600" algn="l">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endParaRPr lang="en-US" altLang="hu-HU" sz="1400"/>
          </a:p>
        </p:txBody>
      </p:sp>
      <p:sp>
        <p:nvSpPr>
          <p:cNvPr id="7" name="TextBox 3"/>
          <p:cNvSpPr txBox="1">
            <a:spLocks noChangeArrowheads="1"/>
          </p:cNvSpPr>
          <p:nvPr/>
        </p:nvSpPr>
        <p:spPr bwMode="auto">
          <a:xfrm>
            <a:off x="1206780" y="2171089"/>
            <a:ext cx="9224433" cy="2308324"/>
          </a:xfrm>
          <a:prstGeom prst="rect">
            <a:avLst/>
          </a:prstGeom>
          <a:solidFill>
            <a:schemeClr val="bg1"/>
          </a:solidFill>
          <a:ln w="9525">
            <a:solidFill>
              <a:srgbClr val="FF0000"/>
            </a:solidFill>
            <a:miter lim="800000"/>
            <a:headEnd/>
            <a:tailEnd/>
          </a:ln>
        </p:spPr>
        <p:txBody>
          <a:bodyPr>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eaLnBrk="1" hangingPunct="1">
              <a:lnSpc>
                <a:spcPct val="85000"/>
              </a:lnSpc>
              <a:spcAft>
                <a:spcPts val="600"/>
              </a:spcAft>
              <a:buFontTx/>
              <a:buNone/>
            </a:pPr>
            <a:r>
              <a:rPr lang="fi-FI" altLang="en-US" sz="2000" b="1" dirty="0"/>
              <a:t>Relevant device:</a:t>
            </a:r>
            <a:r>
              <a:rPr lang="hu-HU" altLang="en-US" sz="2000" b="1" dirty="0"/>
              <a:t> </a:t>
            </a:r>
          </a:p>
          <a:p>
            <a:pPr algn="ctr" eaLnBrk="1" hangingPunct="1">
              <a:lnSpc>
                <a:spcPct val="85000"/>
              </a:lnSpc>
              <a:spcAft>
                <a:spcPts val="600"/>
              </a:spcAft>
              <a:buFontTx/>
              <a:buNone/>
            </a:pPr>
            <a:r>
              <a:rPr lang="hu-HU" altLang="en-US" sz="2000" dirty="0"/>
              <a:t>W</a:t>
            </a:r>
            <a:r>
              <a:rPr lang="en-GB" altLang="en-US" sz="2000" dirty="0"/>
              <a:t>here the device was used (even intermittently) in the 48 hours preceding the onset of the infection</a:t>
            </a:r>
            <a:r>
              <a:rPr lang="hu-HU" altLang="en-US" sz="2000" dirty="0"/>
              <a:t>.</a:t>
            </a:r>
            <a:endParaRPr lang="en-GB" altLang="en-US" sz="2000" dirty="0"/>
          </a:p>
          <a:p>
            <a:pPr algn="ctr" eaLnBrk="1" hangingPunct="1">
              <a:lnSpc>
                <a:spcPct val="85000"/>
              </a:lnSpc>
              <a:spcAft>
                <a:spcPts val="600"/>
              </a:spcAft>
              <a:buFontTx/>
              <a:buNone/>
            </a:pPr>
            <a:r>
              <a:rPr lang="en-GB" altLang="en-US" sz="2000" b="1" dirty="0"/>
              <a:t>Only used for </a:t>
            </a:r>
          </a:p>
          <a:p>
            <a:pPr lvl="1" algn="ctr" eaLnBrk="1" hangingPunct="1">
              <a:lnSpc>
                <a:spcPct val="85000"/>
              </a:lnSpc>
              <a:spcAft>
                <a:spcPts val="600"/>
              </a:spcAft>
              <a:buFontTx/>
              <a:buNone/>
            </a:pPr>
            <a:r>
              <a:rPr lang="en-GB" altLang="en-US" sz="2000" dirty="0"/>
              <a:t>pneumonia (intubation) </a:t>
            </a:r>
          </a:p>
          <a:p>
            <a:pPr lvl="1" algn="ctr" eaLnBrk="1" hangingPunct="1">
              <a:lnSpc>
                <a:spcPct val="85000"/>
              </a:lnSpc>
              <a:spcAft>
                <a:spcPts val="600"/>
              </a:spcAft>
              <a:buFontTx/>
              <a:buNone/>
            </a:pPr>
            <a:r>
              <a:rPr lang="en-GB" altLang="en-US" sz="2000" dirty="0"/>
              <a:t>bloodstream infection (CVC, PVC, arterial line) </a:t>
            </a:r>
          </a:p>
          <a:p>
            <a:pPr lvl="1" algn="ctr" eaLnBrk="1" hangingPunct="1">
              <a:lnSpc>
                <a:spcPct val="85000"/>
              </a:lnSpc>
              <a:spcAft>
                <a:spcPts val="600"/>
              </a:spcAft>
              <a:buFontTx/>
              <a:buNone/>
            </a:pPr>
            <a:r>
              <a:rPr lang="en-GB" altLang="en-US" sz="2000" dirty="0" err="1"/>
              <a:t>UTI</a:t>
            </a:r>
            <a:r>
              <a:rPr lang="en-GB" altLang="en-US" sz="2000" dirty="0"/>
              <a:t> (</a:t>
            </a:r>
            <a:r>
              <a:rPr lang="hu-HU" altLang="en-US" sz="2000" dirty="0" err="1"/>
              <a:t>urinary</a:t>
            </a:r>
            <a:r>
              <a:rPr lang="hu-HU" altLang="en-US" sz="2000" dirty="0"/>
              <a:t> </a:t>
            </a:r>
            <a:r>
              <a:rPr lang="hu-HU" altLang="en-US" sz="2000" dirty="0" err="1"/>
              <a:t>catheter</a:t>
            </a:r>
            <a:r>
              <a:rPr lang="en-GB" altLang="en-US" sz="2000" dirty="0"/>
              <a:t>)</a:t>
            </a:r>
            <a:endParaRPr lang="hu-HU" altLang="en-US" sz="2000" dirty="0"/>
          </a:p>
        </p:txBody>
      </p:sp>
      <p:sp>
        <p:nvSpPr>
          <p:cNvPr id="2" name="Szövegdoboz 1"/>
          <p:cNvSpPr txBox="1"/>
          <p:nvPr/>
        </p:nvSpPr>
        <p:spPr>
          <a:xfrm>
            <a:off x="187286" y="6533002"/>
            <a:ext cx="7304183" cy="258532"/>
          </a:xfrm>
          <a:prstGeom prst="rect">
            <a:avLst/>
          </a:prstGeom>
          <a:noFill/>
        </p:spPr>
        <p:txBody>
          <a:bodyPr wrap="square" rtlCol="0">
            <a:spAutoFit/>
          </a:bodyPr>
          <a:lstStyle/>
          <a:p>
            <a:r>
              <a:rPr lang="hu-HU" sz="1200" dirty="0" err="1"/>
              <a:t>CVC</a:t>
            </a:r>
            <a:r>
              <a:rPr lang="hu-HU" sz="1200" dirty="0"/>
              <a:t>: </a:t>
            </a:r>
            <a:r>
              <a:rPr lang="hu-HU" sz="1200" dirty="0" err="1"/>
              <a:t>central</a:t>
            </a:r>
            <a:r>
              <a:rPr lang="hu-HU" sz="1200" dirty="0"/>
              <a:t> </a:t>
            </a:r>
            <a:r>
              <a:rPr lang="hu-HU" sz="1200" dirty="0" err="1"/>
              <a:t>venous</a:t>
            </a:r>
            <a:r>
              <a:rPr lang="hu-HU" sz="1200" dirty="0"/>
              <a:t> </a:t>
            </a:r>
            <a:r>
              <a:rPr lang="hu-HU" sz="1200" dirty="0" err="1"/>
              <a:t>catheter</a:t>
            </a:r>
            <a:r>
              <a:rPr lang="hu-HU" sz="1200" dirty="0"/>
              <a:t>, PVC: </a:t>
            </a:r>
            <a:r>
              <a:rPr lang="hu-HU" sz="1200" dirty="0" err="1"/>
              <a:t>peripheral</a:t>
            </a:r>
            <a:r>
              <a:rPr lang="hu-HU" sz="1200" dirty="0"/>
              <a:t> </a:t>
            </a:r>
            <a:r>
              <a:rPr lang="hu-HU" sz="1200" dirty="0" err="1"/>
              <a:t>venous</a:t>
            </a:r>
            <a:r>
              <a:rPr lang="hu-HU" sz="1200" dirty="0"/>
              <a:t> </a:t>
            </a:r>
            <a:r>
              <a:rPr lang="hu-HU" sz="1200" dirty="0" err="1"/>
              <a:t>catheter</a:t>
            </a:r>
            <a:r>
              <a:rPr lang="hu-HU" sz="1200" dirty="0"/>
              <a:t>, </a:t>
            </a:r>
            <a:r>
              <a:rPr lang="hu-HU" sz="1200" dirty="0" err="1"/>
              <a:t>UTI</a:t>
            </a:r>
            <a:r>
              <a:rPr lang="hu-HU" sz="1200" dirty="0"/>
              <a:t>: </a:t>
            </a:r>
            <a:r>
              <a:rPr lang="hu-HU" sz="1200" dirty="0" err="1"/>
              <a:t>urinary</a:t>
            </a:r>
            <a:r>
              <a:rPr lang="hu-HU" sz="1200" dirty="0"/>
              <a:t> </a:t>
            </a:r>
            <a:r>
              <a:rPr lang="hu-HU" sz="1200" dirty="0" err="1"/>
              <a:t>tract</a:t>
            </a:r>
            <a:r>
              <a:rPr lang="hu-HU" sz="1200" dirty="0"/>
              <a:t> </a:t>
            </a:r>
            <a:r>
              <a:rPr lang="hu-HU" sz="1200" dirty="0" err="1"/>
              <a:t>infection</a:t>
            </a:r>
            <a:endParaRPr lang="hu-HU" sz="1200" dirty="0"/>
          </a:p>
        </p:txBody>
      </p:sp>
    </p:spTree>
    <p:extLst>
      <p:ext uri="{BB962C8B-B14F-4D97-AF65-F5344CB8AC3E}">
        <p14:creationId xmlns:p14="http://schemas.microsoft.com/office/powerpoint/2010/main" val="21869067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oup 990"/>
          <p:cNvGraphicFramePr>
            <a:graphicFrameLocks noGrp="1"/>
          </p:cNvGraphicFramePr>
          <p:nvPr>
            <p:extLst>
              <p:ext uri="{D42A27DB-BD31-4B8C-83A1-F6EECF244321}">
                <p14:modId xmlns:p14="http://schemas.microsoft.com/office/powerpoint/2010/main" val="2037848862"/>
              </p:ext>
            </p:extLst>
          </p:nvPr>
        </p:nvGraphicFramePr>
        <p:xfrm>
          <a:off x="1915585" y="330273"/>
          <a:ext cx="7528983" cy="5954103"/>
        </p:xfrm>
        <a:graphic>
          <a:graphicData uri="http://schemas.openxmlformats.org/drawingml/2006/table">
            <a:tbl>
              <a:tblPr/>
              <a:tblGrid>
                <a:gridCol w="2359809">
                  <a:extLst>
                    <a:ext uri="{9D8B030D-6E8A-4147-A177-3AD203B41FA5}">
                      <a16:colId xmlns:a16="http://schemas.microsoft.com/office/drawing/2014/main" val="20000"/>
                    </a:ext>
                  </a:extLst>
                </a:gridCol>
                <a:gridCol w="1011048">
                  <a:extLst>
                    <a:ext uri="{9D8B030D-6E8A-4147-A177-3AD203B41FA5}">
                      <a16:colId xmlns:a16="http://schemas.microsoft.com/office/drawing/2014/main" val="20001"/>
                    </a:ext>
                  </a:extLst>
                </a:gridCol>
                <a:gridCol w="786372">
                  <a:extLst>
                    <a:ext uri="{9D8B030D-6E8A-4147-A177-3AD203B41FA5}">
                      <a16:colId xmlns:a16="http://schemas.microsoft.com/office/drawing/2014/main" val="20002"/>
                    </a:ext>
                  </a:extLst>
                </a:gridCol>
                <a:gridCol w="449355">
                  <a:extLst>
                    <a:ext uri="{9D8B030D-6E8A-4147-A177-3AD203B41FA5}">
                      <a16:colId xmlns:a16="http://schemas.microsoft.com/office/drawing/2014/main" val="20003"/>
                    </a:ext>
                  </a:extLst>
                </a:gridCol>
                <a:gridCol w="337016">
                  <a:extLst>
                    <a:ext uri="{9D8B030D-6E8A-4147-A177-3AD203B41FA5}">
                      <a16:colId xmlns:a16="http://schemas.microsoft.com/office/drawing/2014/main" val="20004"/>
                    </a:ext>
                  </a:extLst>
                </a:gridCol>
                <a:gridCol w="1032305">
                  <a:extLst>
                    <a:ext uri="{9D8B030D-6E8A-4147-A177-3AD203B41FA5}">
                      <a16:colId xmlns:a16="http://schemas.microsoft.com/office/drawing/2014/main" val="20005"/>
                    </a:ext>
                  </a:extLst>
                </a:gridCol>
                <a:gridCol w="765115">
                  <a:extLst>
                    <a:ext uri="{9D8B030D-6E8A-4147-A177-3AD203B41FA5}">
                      <a16:colId xmlns:a16="http://schemas.microsoft.com/office/drawing/2014/main" val="20006"/>
                    </a:ext>
                  </a:extLst>
                </a:gridCol>
                <a:gridCol w="449355">
                  <a:extLst>
                    <a:ext uri="{9D8B030D-6E8A-4147-A177-3AD203B41FA5}">
                      <a16:colId xmlns:a16="http://schemas.microsoft.com/office/drawing/2014/main" val="20007"/>
                    </a:ext>
                  </a:extLst>
                </a:gridCol>
                <a:gridCol w="338608">
                  <a:extLst>
                    <a:ext uri="{9D8B030D-6E8A-4147-A177-3AD203B41FA5}">
                      <a16:colId xmlns:a16="http://schemas.microsoft.com/office/drawing/2014/main" val="20008"/>
                    </a:ext>
                  </a:extLst>
                </a:gridCol>
              </a:tblGrid>
              <a:tr h="3925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horzOverflow="overflow">
                    <a:lnL cap="flat">
                      <a:noFill/>
                    </a:lnL>
                    <a:lnR w="12700" cap="flat" cmpd="sng" algn="ctr">
                      <a:solidFill>
                        <a:srgbClr val="000000"/>
                      </a:solidFill>
                      <a:prstDash val="solid"/>
                      <a:round/>
                      <a:headEnd type="none" w="med" len="med"/>
                      <a:tailEnd type="none" w="med" len="med"/>
                    </a:lnR>
                    <a:lnT cap="flat">
                      <a:noFill/>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HAI 1</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HAI 2</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36798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Case definition code</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Arial" charset="0"/>
                          <a:cs typeface="Arial" charset="0"/>
                        </a:rPr>
                        <a:t> </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36798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Relevant device </a:t>
                      </a:r>
                      <a:r>
                        <a:rPr kumimoji="0" lang="en-US" sz="1500" b="1" i="0" u="none" strike="noStrike" cap="none" normalizeH="0" baseline="30000" dirty="0">
                          <a:ln>
                            <a:noFill/>
                          </a:ln>
                          <a:solidFill>
                            <a:schemeClr val="tx1"/>
                          </a:solidFill>
                          <a:effectLst/>
                          <a:latin typeface="Arial" charset="0"/>
                          <a:cs typeface="Arial" charset="0"/>
                        </a:rPr>
                        <a:t>(3)</a:t>
                      </a:r>
                    </a:p>
                  </a:txBody>
                  <a:tcPr marL="121936" marR="121936"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O Yes  O No  O Unknown</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O Yes  O No  O Unknown</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38005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Present on admission</a:t>
                      </a:r>
                      <a:endParaRPr kumimoji="0" lang="en-US" sz="1500" b="0" i="0" u="none" strike="noStrike" cap="none" normalizeH="0" baseline="0" dirty="0">
                        <a:ln>
                          <a:noFill/>
                        </a:ln>
                        <a:solidFill>
                          <a:srgbClr val="FF0000"/>
                        </a:solidFill>
                        <a:effectLst/>
                        <a:latin typeface="Arial" charset="0"/>
                        <a:cs typeface="Arial" charset="0"/>
                      </a:endParaRP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FF0000"/>
                          </a:solidFill>
                          <a:effectLst/>
                          <a:latin typeface="Arial" charset="0"/>
                          <a:cs typeface="Arial" charset="0"/>
                        </a:rPr>
                        <a:t>O Yes   O No</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FF0000"/>
                          </a:solidFill>
                          <a:effectLst/>
                          <a:latin typeface="Arial" charset="0"/>
                          <a:cs typeface="Arial" charset="0"/>
                        </a:rPr>
                        <a:t>O Yes   O No</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3"/>
                  </a:ext>
                </a:extLst>
              </a:tr>
              <a:tr h="36798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Date of onset </a:t>
                      </a:r>
                      <a:r>
                        <a:rPr kumimoji="0" lang="en-US" sz="1500" b="1" i="0" u="none" strike="noStrike" cap="none" normalizeH="0" baseline="30000" dirty="0">
                          <a:ln>
                            <a:noFill/>
                          </a:ln>
                          <a:solidFill>
                            <a:schemeClr val="tx1"/>
                          </a:solidFill>
                          <a:effectLst/>
                          <a:latin typeface="Arial" charset="0"/>
                          <a:cs typeface="Arial" charset="0"/>
                        </a:rPr>
                        <a:t>(4)</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          / </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          / </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4"/>
                  </a:ext>
                </a:extLst>
              </a:tr>
              <a:tr h="53971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Origin of infection</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O current hospital    O other hospital   O other origin/ </a:t>
                      </a:r>
                      <a:r>
                        <a:rPr kumimoji="0" lang="en-US" sz="1500" b="0" i="0" u="none" strike="noStrike" cap="none" normalizeH="0" baseline="0" dirty="0" err="1">
                          <a:ln>
                            <a:noFill/>
                          </a:ln>
                          <a:solidFill>
                            <a:schemeClr val="tx1"/>
                          </a:solidFill>
                          <a:effectLst/>
                          <a:latin typeface="Arial" charset="0"/>
                          <a:cs typeface="Arial" charset="0"/>
                        </a:rPr>
                        <a:t>unk</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O current hospital    O other hospital   O other origin/ </a:t>
                      </a:r>
                      <a:r>
                        <a:rPr kumimoji="0" lang="en-US" sz="1500" b="0" i="0" u="none" strike="noStrike" cap="none" normalizeH="0" baseline="0" dirty="0" err="1">
                          <a:ln>
                            <a:noFill/>
                          </a:ln>
                          <a:solidFill>
                            <a:schemeClr val="tx1"/>
                          </a:solidFill>
                          <a:effectLst/>
                          <a:latin typeface="Arial" charset="0"/>
                          <a:cs typeface="Arial" charset="0"/>
                        </a:rPr>
                        <a:t>unk</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5"/>
                  </a:ext>
                </a:extLst>
              </a:tr>
              <a:tr h="58878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FF0000"/>
                          </a:solidFill>
                          <a:effectLst/>
                          <a:latin typeface="Arial" charset="0"/>
                          <a:cs typeface="Arial" charset="0"/>
                        </a:rPr>
                        <a:t>HAI associated to current ward</a:t>
                      </a:r>
                      <a:endParaRPr kumimoji="0" lang="en-US" sz="1500" b="0" i="0" u="none" strike="noStrike" cap="none" normalizeH="0" baseline="0" dirty="0">
                        <a:ln>
                          <a:noFill/>
                        </a:ln>
                        <a:solidFill>
                          <a:srgbClr val="FF0000"/>
                        </a:solidFill>
                        <a:effectLst/>
                        <a:latin typeface="Arial" charset="0"/>
                        <a:cs typeface="Arial" charset="0"/>
                      </a:endParaRP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FF0000"/>
                          </a:solidFill>
                          <a:effectLst/>
                          <a:latin typeface="Arial" charset="0"/>
                          <a:cs typeface="Arial" charset="0"/>
                        </a:rPr>
                        <a:t>O Yes  O No  O Unknown</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FF0000"/>
                          </a:solidFill>
                          <a:effectLst/>
                          <a:latin typeface="Arial" charset="0"/>
                          <a:cs typeface="Arial" charset="0"/>
                        </a:rPr>
                        <a:t>O Yes  O No  O Unknown</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6"/>
                  </a:ext>
                </a:extLst>
              </a:tr>
              <a:tr h="39252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If BSI: source </a:t>
                      </a:r>
                      <a:r>
                        <a:rPr kumimoji="0" lang="en-US" sz="1500" b="1" i="0" u="none" strike="noStrike" cap="none" normalizeH="0" baseline="30000" dirty="0">
                          <a:ln>
                            <a:noFill/>
                          </a:ln>
                          <a:solidFill>
                            <a:schemeClr val="tx1"/>
                          </a:solidFill>
                          <a:effectLst/>
                          <a:latin typeface="Arial" charset="0"/>
                          <a:cs typeface="Arial" charset="0"/>
                        </a:rPr>
                        <a:t>(5)</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7"/>
                  </a:ext>
                </a:extLst>
              </a:tr>
              <a:tr h="367987">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anchor="b" horzOverflow="overflow">
                    <a:lnL cap="flat">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MO code</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FF0000"/>
                          </a:solidFill>
                          <a:effectLst/>
                          <a:latin typeface="Arial" charset="0"/>
                          <a:cs typeface="Arial" charset="0"/>
                        </a:rPr>
                        <a:t>AMR</a:t>
                      </a:r>
                      <a:endParaRPr kumimoji="0" lang="en-US" sz="1500" b="0" i="0" u="none" strike="noStrike" cap="none" normalizeH="0" baseline="30000" dirty="0">
                        <a:ln>
                          <a:noFill/>
                        </a:ln>
                        <a:solidFill>
                          <a:srgbClr val="FF0000"/>
                        </a:solidFill>
                        <a:effectLst/>
                        <a:latin typeface="Arial" charset="0"/>
                        <a:cs typeface="Arial" charset="0"/>
                      </a:endParaRP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rowSpan="2">
                  <a:txBody>
                    <a:bodyPr/>
                    <a:lstStyle/>
                    <a:p>
                      <a:r>
                        <a:rPr lang="en-GB" sz="1500" dirty="0">
                          <a:solidFill>
                            <a:srgbClr val="FF0000"/>
                          </a:solidFill>
                        </a:rPr>
                        <a:t>PDR</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MO code</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FF0000"/>
                          </a:solidFill>
                          <a:effectLst/>
                          <a:latin typeface="Arial" charset="0"/>
                          <a:cs typeface="Arial" charset="0"/>
                        </a:rPr>
                        <a:t>AMR</a:t>
                      </a:r>
                      <a:endParaRPr kumimoji="0" lang="en-US" sz="1500" b="0" i="0" u="none" strike="noStrike" cap="none" normalizeH="0" baseline="30000" dirty="0">
                        <a:ln>
                          <a:noFill/>
                        </a:ln>
                        <a:solidFill>
                          <a:srgbClr val="FF0000"/>
                        </a:solidFill>
                        <a:effectLst/>
                        <a:latin typeface="Arial" charset="0"/>
                        <a:cs typeface="Arial" charset="0"/>
                      </a:endParaRP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hMerge="1">
                  <a:txBody>
                    <a:bodyPr/>
                    <a:lstStyle/>
                    <a:p>
                      <a:endParaRPr lang="en-GB"/>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500" dirty="0">
                          <a:solidFill>
                            <a:srgbClr val="FF0000"/>
                          </a:solidFill>
                        </a:rPr>
                        <a:t>PDR</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extLst>
                  <a:ext uri="{0D108BD9-81ED-4DB2-BD59-A6C34878D82A}">
                    <a16:rowId xmlns:a16="http://schemas.microsoft.com/office/drawing/2014/main" val="10008"/>
                  </a:ext>
                </a:extLst>
              </a:tr>
              <a:tr h="367997">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30000" dirty="0">
                          <a:ln>
                            <a:noFill/>
                          </a:ln>
                          <a:solidFill>
                            <a:srgbClr val="FF0000"/>
                          </a:solidFill>
                          <a:effectLst/>
                          <a:latin typeface="Arial" charset="0"/>
                          <a:cs typeface="Arial" charset="0"/>
                        </a:rPr>
                        <a:t>AM (6)</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30000" dirty="0">
                          <a:ln>
                            <a:noFill/>
                          </a:ln>
                          <a:solidFill>
                            <a:srgbClr val="FF0000"/>
                          </a:solidFill>
                          <a:effectLst/>
                          <a:latin typeface="Arial" charset="0"/>
                          <a:cs typeface="Arial" charset="0"/>
                        </a:rPr>
                        <a:t>SIR</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30000" dirty="0">
                          <a:ln>
                            <a:noFill/>
                          </a:ln>
                          <a:solidFill>
                            <a:srgbClr val="FF0000"/>
                          </a:solidFill>
                          <a:effectLst/>
                          <a:latin typeface="Arial" charset="0"/>
                          <a:cs typeface="Arial" charset="0"/>
                        </a:rPr>
                        <a:t>AM (6)</a:t>
                      </a:r>
                    </a:p>
                  </a:txBody>
                  <a:tcPr marL="0" marR="0" marT="0" marB="0" anchor="b" horzOverflow="overflow"/>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30000" dirty="0">
                          <a:ln>
                            <a:noFill/>
                          </a:ln>
                          <a:solidFill>
                            <a:srgbClr val="FF0000"/>
                          </a:solidFill>
                          <a:effectLst/>
                          <a:latin typeface="Arial" charset="0"/>
                          <a:cs typeface="Arial" charset="0"/>
                        </a:rPr>
                        <a:t>SIR</a:t>
                      </a: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100" b="0" i="0" u="none" strike="noStrike" cap="none" normalizeH="0" baseline="3000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09"/>
                  </a:ext>
                </a:extLst>
              </a:tr>
              <a:tr h="256963">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Microorganism 1</a:t>
                      </a:r>
                      <a:endParaRPr kumimoji="0" lang="en-US" sz="1500" b="0" i="0" u="none" strike="noStrike" cap="none" normalizeH="0" baseline="0" dirty="0">
                        <a:ln>
                          <a:noFill/>
                        </a:ln>
                        <a:solidFill>
                          <a:schemeClr val="tx1"/>
                        </a:solidFill>
                        <a:effectLst/>
                        <a:latin typeface="Arial" charset="0"/>
                        <a:cs typeface="Arial" charset="0"/>
                      </a:endParaRPr>
                    </a:p>
                  </a:txBody>
                  <a:tcPr marL="60968" marR="60968" marT="45725" marB="457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0"/>
                  </a:ext>
                </a:extLst>
              </a:tr>
              <a:tr h="256963">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1"/>
                  </a:ext>
                </a:extLst>
              </a:tr>
              <a:tr h="256963">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Microorganism 2</a:t>
                      </a:r>
                      <a:endParaRPr kumimoji="0" lang="en-US" sz="1500" b="0" i="0" u="none" strike="noStrike" cap="none" normalizeH="0" baseline="0" dirty="0">
                        <a:ln>
                          <a:noFill/>
                        </a:ln>
                        <a:solidFill>
                          <a:schemeClr val="tx1"/>
                        </a:solidFill>
                        <a:effectLst/>
                        <a:latin typeface="Arial" charset="0"/>
                        <a:cs typeface="Arial" charset="0"/>
                      </a:endParaRPr>
                    </a:p>
                  </a:txBody>
                  <a:tcPr marL="60968" marR="60968" marT="45725" marB="457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2"/>
                  </a:ext>
                </a:extLst>
              </a:tr>
              <a:tr h="256963">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3"/>
                  </a:ext>
                </a:extLst>
              </a:tr>
              <a:tr h="256963">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Microorganism 3</a:t>
                      </a:r>
                      <a:endParaRPr kumimoji="0" lang="en-US" sz="1500" b="0" i="0" u="none" strike="noStrike" cap="none" normalizeH="0" baseline="0" dirty="0">
                        <a:ln>
                          <a:noFill/>
                        </a:ln>
                        <a:solidFill>
                          <a:schemeClr val="tx1"/>
                        </a:solidFill>
                        <a:effectLst/>
                        <a:latin typeface="Arial" charset="0"/>
                        <a:cs typeface="Arial" charset="0"/>
                      </a:endParaRPr>
                    </a:p>
                  </a:txBody>
                  <a:tcPr marL="60968" marR="60968" marT="45725" marB="457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4"/>
                  </a:ext>
                </a:extLst>
              </a:tr>
              <a:tr h="256963">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5"/>
                  </a:ext>
                </a:extLst>
              </a:tr>
            </a:tbl>
          </a:graphicData>
        </a:graphic>
      </p:graphicFrame>
      <p:sp>
        <p:nvSpPr>
          <p:cNvPr id="6" name="Oval 2"/>
          <p:cNvSpPr>
            <a:spLocks noChangeArrowheads="1"/>
          </p:cNvSpPr>
          <p:nvPr/>
        </p:nvSpPr>
        <p:spPr bwMode="auto">
          <a:xfrm>
            <a:off x="973667" y="1419350"/>
            <a:ext cx="8963547" cy="46355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lvl1pPr algn="l">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gn="l">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lgn="l">
              <a:spcBef>
                <a:spcPct val="20000"/>
              </a:spcBef>
              <a:buChar char="•"/>
              <a:defRPr sz="2400">
                <a:solidFill>
                  <a:schemeClr val="tx1"/>
                </a:solidFill>
                <a:latin typeface="Tahoma" pitchFamily="34" charset="0"/>
                <a:ea typeface="ＭＳ Ｐゴシック" pitchFamily="34" charset="-128"/>
              </a:defRPr>
            </a:lvl3pPr>
            <a:lvl4pPr marL="1600200" indent="-228600" algn="l">
              <a:spcBef>
                <a:spcPct val="20000"/>
              </a:spcBef>
              <a:buChar char="–"/>
              <a:defRPr sz="1600">
                <a:solidFill>
                  <a:schemeClr val="tx1"/>
                </a:solidFill>
                <a:latin typeface="Tahoma" pitchFamily="34" charset="0"/>
                <a:ea typeface="ＭＳ Ｐゴシック" pitchFamily="34" charset="-128"/>
              </a:defRPr>
            </a:lvl4pPr>
            <a:lvl5pPr marL="2057400" indent="-228600" algn="l">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endParaRPr lang="en-US" altLang="hu-HU" sz="1400"/>
          </a:p>
        </p:txBody>
      </p:sp>
      <p:sp>
        <p:nvSpPr>
          <p:cNvPr id="2" name="Szövegdoboz 1"/>
          <p:cNvSpPr txBox="1"/>
          <p:nvPr/>
        </p:nvSpPr>
        <p:spPr>
          <a:xfrm>
            <a:off x="187287" y="6533002"/>
            <a:ext cx="6103344" cy="258532"/>
          </a:xfrm>
          <a:prstGeom prst="rect">
            <a:avLst/>
          </a:prstGeom>
          <a:noFill/>
        </p:spPr>
        <p:txBody>
          <a:bodyPr wrap="square" rtlCol="0">
            <a:spAutoFit/>
          </a:bodyPr>
          <a:lstStyle/>
          <a:p>
            <a:r>
              <a:rPr lang="hu-HU" sz="1200" dirty="0" err="1"/>
              <a:t>CVC</a:t>
            </a:r>
            <a:r>
              <a:rPr lang="hu-HU" sz="1200" dirty="0"/>
              <a:t>: </a:t>
            </a:r>
            <a:r>
              <a:rPr lang="hu-HU" sz="1200" dirty="0" err="1"/>
              <a:t>central</a:t>
            </a:r>
            <a:r>
              <a:rPr lang="hu-HU" sz="1200" dirty="0"/>
              <a:t> </a:t>
            </a:r>
            <a:r>
              <a:rPr lang="hu-HU" sz="1200" dirty="0" err="1"/>
              <a:t>venous</a:t>
            </a:r>
            <a:r>
              <a:rPr lang="hu-HU" sz="1200" dirty="0"/>
              <a:t> </a:t>
            </a:r>
            <a:r>
              <a:rPr lang="hu-HU" sz="1200" dirty="0" err="1"/>
              <a:t>catheter</a:t>
            </a:r>
            <a:r>
              <a:rPr lang="hu-HU" sz="1200" dirty="0"/>
              <a:t>, PVC: </a:t>
            </a:r>
            <a:r>
              <a:rPr lang="hu-HU" sz="1200" dirty="0" err="1"/>
              <a:t>peripheral</a:t>
            </a:r>
            <a:r>
              <a:rPr lang="hu-HU" sz="1200" dirty="0"/>
              <a:t> </a:t>
            </a:r>
            <a:r>
              <a:rPr lang="hu-HU" sz="1200" dirty="0" err="1"/>
              <a:t>venous</a:t>
            </a:r>
            <a:r>
              <a:rPr lang="hu-HU" sz="1200" dirty="0"/>
              <a:t> </a:t>
            </a:r>
            <a:r>
              <a:rPr lang="hu-HU" sz="1200" dirty="0" err="1"/>
              <a:t>catheter</a:t>
            </a:r>
            <a:endParaRPr lang="hu-HU" sz="1200" dirty="0"/>
          </a:p>
        </p:txBody>
      </p:sp>
      <p:sp>
        <p:nvSpPr>
          <p:cNvPr id="8" name="TextBox 3"/>
          <p:cNvSpPr txBox="1">
            <a:spLocks noChangeArrowheads="1"/>
          </p:cNvSpPr>
          <p:nvPr/>
        </p:nvSpPr>
        <p:spPr bwMode="auto">
          <a:xfrm>
            <a:off x="1230729" y="2290947"/>
            <a:ext cx="9224433" cy="2230437"/>
          </a:xfrm>
          <a:prstGeom prst="rect">
            <a:avLst/>
          </a:prstGeom>
          <a:solidFill>
            <a:schemeClr val="bg1"/>
          </a:solidFill>
          <a:ln w="9525">
            <a:solidFill>
              <a:srgbClr val="FF0000"/>
            </a:solidFill>
            <a:miter lim="800000"/>
            <a:headEnd/>
            <a:tailEnd/>
          </a:ln>
        </p:spPr>
        <p:txBody>
          <a:bodyPr>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14375" indent="-265113">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eaLnBrk="1" hangingPunct="1">
              <a:lnSpc>
                <a:spcPct val="85000"/>
              </a:lnSpc>
              <a:spcAft>
                <a:spcPts val="600"/>
              </a:spcAft>
              <a:buFontTx/>
              <a:buNone/>
            </a:pPr>
            <a:r>
              <a:rPr lang="fi-FI" altLang="en-US" sz="2000" b="1" dirty="0"/>
              <a:t>Present on admission:</a:t>
            </a:r>
          </a:p>
          <a:p>
            <a:pPr algn="ctr" eaLnBrk="1" hangingPunct="1">
              <a:lnSpc>
                <a:spcPct val="85000"/>
              </a:lnSpc>
              <a:spcAft>
                <a:spcPts val="600"/>
              </a:spcAft>
              <a:buFontTx/>
              <a:buNone/>
            </a:pPr>
            <a:r>
              <a:rPr lang="en-GB" altLang="en-US" sz="2000" dirty="0"/>
              <a:t>Signs and symptoms were present at admission to the hospital; if not, provide date </a:t>
            </a:r>
            <a:r>
              <a:rPr lang="hu-HU" altLang="en-US" sz="2000" dirty="0"/>
              <a:t>of </a:t>
            </a:r>
            <a:r>
              <a:rPr lang="en-GB" altLang="en-US" sz="2000" dirty="0"/>
              <a:t>onset of infection.</a:t>
            </a:r>
          </a:p>
          <a:p>
            <a:pPr algn="ctr" eaLnBrk="1" hangingPunct="1">
              <a:lnSpc>
                <a:spcPct val="85000"/>
              </a:lnSpc>
              <a:spcAft>
                <a:spcPts val="600"/>
              </a:spcAft>
              <a:buFontTx/>
              <a:buNone/>
            </a:pPr>
            <a:endParaRPr lang="en-GB" altLang="en-US" sz="2000" dirty="0"/>
          </a:p>
          <a:p>
            <a:pPr algn="ctr" eaLnBrk="1" hangingPunct="1">
              <a:lnSpc>
                <a:spcPct val="85000"/>
              </a:lnSpc>
              <a:spcAft>
                <a:spcPts val="600"/>
              </a:spcAft>
              <a:buFontTx/>
              <a:buNone/>
            </a:pPr>
            <a:r>
              <a:rPr lang="en-GB" altLang="en-US" sz="2000" b="1" dirty="0"/>
              <a:t>Date of onset: </a:t>
            </a:r>
          </a:p>
          <a:p>
            <a:pPr algn="ctr">
              <a:lnSpc>
                <a:spcPct val="85000"/>
              </a:lnSpc>
              <a:spcAft>
                <a:spcPct val="0"/>
              </a:spcAft>
              <a:buFontTx/>
              <a:buNone/>
            </a:pPr>
            <a:r>
              <a:rPr lang="en-GB" altLang="en-US" sz="2000" dirty="0"/>
              <a:t>Date of onset of the infection (</a:t>
            </a:r>
            <a:r>
              <a:rPr lang="en-GB" altLang="en-US" sz="2000" dirty="0" err="1"/>
              <a:t>dd</a:t>
            </a:r>
            <a:r>
              <a:rPr lang="en-GB" altLang="en-US" sz="2000" dirty="0"/>
              <a:t>/mm/</a:t>
            </a:r>
            <a:r>
              <a:rPr lang="en-GB" altLang="en-US" sz="2000" dirty="0" err="1"/>
              <a:t>yyyy</a:t>
            </a:r>
            <a:r>
              <a:rPr lang="en-GB" altLang="en-US" sz="2000" dirty="0"/>
              <a:t>). Mandatory</a:t>
            </a:r>
            <a:r>
              <a:rPr lang="hu-HU" altLang="en-US" sz="2000" dirty="0"/>
              <a:t>,</a:t>
            </a:r>
            <a:r>
              <a:rPr lang="en-GB" altLang="en-US" sz="2000" dirty="0"/>
              <a:t> if onset </a:t>
            </a:r>
            <a:r>
              <a:rPr lang="hu-HU" altLang="en-US" sz="2000" dirty="0"/>
              <a:t>is </a:t>
            </a:r>
            <a:r>
              <a:rPr lang="en-GB" altLang="en-US" sz="2000" dirty="0"/>
              <a:t>during current hospitalisation.</a:t>
            </a:r>
          </a:p>
        </p:txBody>
      </p:sp>
    </p:spTree>
    <p:extLst>
      <p:ext uri="{BB962C8B-B14F-4D97-AF65-F5344CB8AC3E}">
        <p14:creationId xmlns:p14="http://schemas.microsoft.com/office/powerpoint/2010/main" val="14523995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oup 990"/>
          <p:cNvGraphicFramePr>
            <a:graphicFrameLocks noGrp="1"/>
          </p:cNvGraphicFramePr>
          <p:nvPr>
            <p:extLst>
              <p:ext uri="{D42A27DB-BD31-4B8C-83A1-F6EECF244321}">
                <p14:modId xmlns:p14="http://schemas.microsoft.com/office/powerpoint/2010/main" val="2600469401"/>
              </p:ext>
            </p:extLst>
          </p:nvPr>
        </p:nvGraphicFramePr>
        <p:xfrm>
          <a:off x="1915585" y="330273"/>
          <a:ext cx="7528983" cy="5954103"/>
        </p:xfrm>
        <a:graphic>
          <a:graphicData uri="http://schemas.openxmlformats.org/drawingml/2006/table">
            <a:tbl>
              <a:tblPr/>
              <a:tblGrid>
                <a:gridCol w="2359809">
                  <a:extLst>
                    <a:ext uri="{9D8B030D-6E8A-4147-A177-3AD203B41FA5}">
                      <a16:colId xmlns:a16="http://schemas.microsoft.com/office/drawing/2014/main" val="20000"/>
                    </a:ext>
                  </a:extLst>
                </a:gridCol>
                <a:gridCol w="1011048">
                  <a:extLst>
                    <a:ext uri="{9D8B030D-6E8A-4147-A177-3AD203B41FA5}">
                      <a16:colId xmlns:a16="http://schemas.microsoft.com/office/drawing/2014/main" val="20001"/>
                    </a:ext>
                  </a:extLst>
                </a:gridCol>
                <a:gridCol w="786372">
                  <a:extLst>
                    <a:ext uri="{9D8B030D-6E8A-4147-A177-3AD203B41FA5}">
                      <a16:colId xmlns:a16="http://schemas.microsoft.com/office/drawing/2014/main" val="20002"/>
                    </a:ext>
                  </a:extLst>
                </a:gridCol>
                <a:gridCol w="449355">
                  <a:extLst>
                    <a:ext uri="{9D8B030D-6E8A-4147-A177-3AD203B41FA5}">
                      <a16:colId xmlns:a16="http://schemas.microsoft.com/office/drawing/2014/main" val="20003"/>
                    </a:ext>
                  </a:extLst>
                </a:gridCol>
                <a:gridCol w="337016">
                  <a:extLst>
                    <a:ext uri="{9D8B030D-6E8A-4147-A177-3AD203B41FA5}">
                      <a16:colId xmlns:a16="http://schemas.microsoft.com/office/drawing/2014/main" val="20004"/>
                    </a:ext>
                  </a:extLst>
                </a:gridCol>
                <a:gridCol w="1032305">
                  <a:extLst>
                    <a:ext uri="{9D8B030D-6E8A-4147-A177-3AD203B41FA5}">
                      <a16:colId xmlns:a16="http://schemas.microsoft.com/office/drawing/2014/main" val="20005"/>
                    </a:ext>
                  </a:extLst>
                </a:gridCol>
                <a:gridCol w="765115">
                  <a:extLst>
                    <a:ext uri="{9D8B030D-6E8A-4147-A177-3AD203B41FA5}">
                      <a16:colId xmlns:a16="http://schemas.microsoft.com/office/drawing/2014/main" val="20006"/>
                    </a:ext>
                  </a:extLst>
                </a:gridCol>
                <a:gridCol w="449355">
                  <a:extLst>
                    <a:ext uri="{9D8B030D-6E8A-4147-A177-3AD203B41FA5}">
                      <a16:colId xmlns:a16="http://schemas.microsoft.com/office/drawing/2014/main" val="20007"/>
                    </a:ext>
                  </a:extLst>
                </a:gridCol>
                <a:gridCol w="338608">
                  <a:extLst>
                    <a:ext uri="{9D8B030D-6E8A-4147-A177-3AD203B41FA5}">
                      <a16:colId xmlns:a16="http://schemas.microsoft.com/office/drawing/2014/main" val="20008"/>
                    </a:ext>
                  </a:extLst>
                </a:gridCol>
              </a:tblGrid>
              <a:tr h="3925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horzOverflow="overflow">
                    <a:lnL cap="flat">
                      <a:noFill/>
                    </a:lnL>
                    <a:lnR w="12700" cap="flat" cmpd="sng" algn="ctr">
                      <a:solidFill>
                        <a:srgbClr val="000000"/>
                      </a:solidFill>
                      <a:prstDash val="solid"/>
                      <a:round/>
                      <a:headEnd type="none" w="med" len="med"/>
                      <a:tailEnd type="none" w="med" len="med"/>
                    </a:lnR>
                    <a:lnT cap="flat">
                      <a:noFill/>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HAI 1</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HAI 2</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36798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Case definition code</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Arial" charset="0"/>
                          <a:cs typeface="Arial" charset="0"/>
                        </a:rPr>
                        <a:t> </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36798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Relevant device </a:t>
                      </a:r>
                      <a:r>
                        <a:rPr kumimoji="0" lang="en-US" sz="1500" b="1" i="0" u="none" strike="noStrike" cap="none" normalizeH="0" baseline="30000" dirty="0">
                          <a:ln>
                            <a:noFill/>
                          </a:ln>
                          <a:solidFill>
                            <a:schemeClr val="tx1"/>
                          </a:solidFill>
                          <a:effectLst/>
                          <a:latin typeface="Arial" charset="0"/>
                          <a:cs typeface="Arial" charset="0"/>
                        </a:rPr>
                        <a:t>(3)</a:t>
                      </a:r>
                    </a:p>
                  </a:txBody>
                  <a:tcPr marL="121936" marR="121936"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O Yes  O No  O Unknown</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O Yes  O No  O Unknown</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38005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Present on admission</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O Yes   O No</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O Yes   O No</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3"/>
                  </a:ext>
                </a:extLst>
              </a:tr>
              <a:tr h="36798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Date of onset </a:t>
                      </a:r>
                      <a:r>
                        <a:rPr kumimoji="0" lang="en-US" sz="1500" b="1" i="0" u="none" strike="noStrike" cap="none" normalizeH="0" baseline="30000" dirty="0">
                          <a:ln>
                            <a:noFill/>
                          </a:ln>
                          <a:solidFill>
                            <a:schemeClr val="tx1"/>
                          </a:solidFill>
                          <a:effectLst/>
                          <a:latin typeface="Arial" charset="0"/>
                          <a:cs typeface="Arial" charset="0"/>
                        </a:rPr>
                        <a:t>(4)</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          / </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          / </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4"/>
                  </a:ext>
                </a:extLst>
              </a:tr>
              <a:tr h="53971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Origin of infection</a:t>
                      </a:r>
                      <a:endParaRPr kumimoji="0" lang="en-US" sz="1500" b="0" i="0" u="none" strike="noStrike" cap="none" normalizeH="0" baseline="0" dirty="0">
                        <a:ln>
                          <a:noFill/>
                        </a:ln>
                        <a:solidFill>
                          <a:srgbClr val="FF0000"/>
                        </a:solidFill>
                        <a:effectLst/>
                        <a:latin typeface="Arial" charset="0"/>
                        <a:cs typeface="Arial" charset="0"/>
                      </a:endParaRP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FF0000"/>
                          </a:solidFill>
                          <a:effectLst/>
                          <a:latin typeface="Arial" charset="0"/>
                          <a:cs typeface="Arial" charset="0"/>
                        </a:rPr>
                        <a:t>O current hospital    O other hospital   O other origin/ </a:t>
                      </a:r>
                      <a:r>
                        <a:rPr kumimoji="0" lang="en-US" sz="1500" b="0" i="0" u="none" strike="noStrike" cap="none" normalizeH="0" baseline="0" dirty="0" err="1">
                          <a:ln>
                            <a:noFill/>
                          </a:ln>
                          <a:solidFill>
                            <a:srgbClr val="FF0000"/>
                          </a:solidFill>
                          <a:effectLst/>
                          <a:latin typeface="Arial" charset="0"/>
                          <a:cs typeface="Arial" charset="0"/>
                        </a:rPr>
                        <a:t>unk</a:t>
                      </a:r>
                      <a:endParaRPr kumimoji="0" lang="en-US" sz="1500" b="0" i="0" u="none" strike="noStrike" cap="none" normalizeH="0" baseline="0" dirty="0">
                        <a:ln>
                          <a:noFill/>
                        </a:ln>
                        <a:solidFill>
                          <a:srgbClr val="FF0000"/>
                        </a:solidFill>
                        <a:effectLst/>
                        <a:latin typeface="Arial" charset="0"/>
                        <a:cs typeface="Arial" charset="0"/>
                      </a:endParaRP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FF0000"/>
                          </a:solidFill>
                          <a:effectLst/>
                          <a:latin typeface="Arial" charset="0"/>
                          <a:cs typeface="Arial" charset="0"/>
                        </a:rPr>
                        <a:t>O current hospital    O other hospital   O other origin/ </a:t>
                      </a:r>
                      <a:r>
                        <a:rPr kumimoji="0" lang="en-US" sz="1500" b="0" i="0" u="none" strike="noStrike" cap="none" normalizeH="0" baseline="0" dirty="0" err="1">
                          <a:ln>
                            <a:noFill/>
                          </a:ln>
                          <a:solidFill>
                            <a:srgbClr val="FF0000"/>
                          </a:solidFill>
                          <a:effectLst/>
                          <a:latin typeface="Arial" charset="0"/>
                          <a:cs typeface="Arial" charset="0"/>
                        </a:rPr>
                        <a:t>unk</a:t>
                      </a:r>
                      <a:endParaRPr kumimoji="0" lang="en-US" sz="1500" b="0" i="0" u="none" strike="noStrike" cap="none" normalizeH="0" baseline="0" dirty="0">
                        <a:ln>
                          <a:noFill/>
                        </a:ln>
                        <a:solidFill>
                          <a:srgbClr val="FF0000"/>
                        </a:solidFill>
                        <a:effectLst/>
                        <a:latin typeface="Arial" charset="0"/>
                        <a:cs typeface="Arial" charset="0"/>
                      </a:endParaRP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5"/>
                  </a:ext>
                </a:extLst>
              </a:tr>
              <a:tr h="58878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FF0000"/>
                          </a:solidFill>
                          <a:effectLst/>
                          <a:latin typeface="Arial" charset="0"/>
                          <a:cs typeface="Arial" charset="0"/>
                        </a:rPr>
                        <a:t>HAI associated to current ward</a:t>
                      </a:r>
                      <a:endParaRPr kumimoji="0" lang="en-US" sz="1500" b="0" i="0" u="none" strike="noStrike" cap="none" normalizeH="0" baseline="0" dirty="0">
                        <a:ln>
                          <a:noFill/>
                        </a:ln>
                        <a:solidFill>
                          <a:srgbClr val="FF0000"/>
                        </a:solidFill>
                        <a:effectLst/>
                        <a:latin typeface="Arial" charset="0"/>
                        <a:cs typeface="Arial" charset="0"/>
                      </a:endParaRP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FF0000"/>
                          </a:solidFill>
                          <a:effectLst/>
                          <a:latin typeface="Arial" charset="0"/>
                          <a:cs typeface="Arial" charset="0"/>
                        </a:rPr>
                        <a:t>O Yes  O No  O Unknown</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FF0000"/>
                          </a:solidFill>
                          <a:effectLst/>
                          <a:latin typeface="Arial" charset="0"/>
                          <a:cs typeface="Arial" charset="0"/>
                        </a:rPr>
                        <a:t>O Yes  O No  O Unknown</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6"/>
                  </a:ext>
                </a:extLst>
              </a:tr>
              <a:tr h="39252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If BSI: source </a:t>
                      </a:r>
                      <a:r>
                        <a:rPr kumimoji="0" lang="en-US" sz="1500" b="1" i="0" u="none" strike="noStrike" cap="none" normalizeH="0" baseline="30000" dirty="0">
                          <a:ln>
                            <a:noFill/>
                          </a:ln>
                          <a:solidFill>
                            <a:schemeClr val="tx1"/>
                          </a:solidFill>
                          <a:effectLst/>
                          <a:latin typeface="Arial" charset="0"/>
                          <a:cs typeface="Arial" charset="0"/>
                        </a:rPr>
                        <a:t>(5)</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7"/>
                  </a:ext>
                </a:extLst>
              </a:tr>
              <a:tr h="367987">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anchor="b" horzOverflow="overflow">
                    <a:lnL cap="flat">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MO code</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FF0000"/>
                          </a:solidFill>
                          <a:effectLst/>
                          <a:latin typeface="Arial" charset="0"/>
                          <a:cs typeface="Arial" charset="0"/>
                        </a:rPr>
                        <a:t>AMR</a:t>
                      </a:r>
                      <a:endParaRPr kumimoji="0" lang="en-US" sz="1500" b="0" i="0" u="none" strike="noStrike" cap="none" normalizeH="0" baseline="30000" dirty="0">
                        <a:ln>
                          <a:noFill/>
                        </a:ln>
                        <a:solidFill>
                          <a:srgbClr val="FF0000"/>
                        </a:solidFill>
                        <a:effectLst/>
                        <a:latin typeface="Arial" charset="0"/>
                        <a:cs typeface="Arial" charset="0"/>
                      </a:endParaRP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rowSpan="2">
                  <a:txBody>
                    <a:bodyPr/>
                    <a:lstStyle/>
                    <a:p>
                      <a:r>
                        <a:rPr lang="en-GB" sz="1500" dirty="0">
                          <a:solidFill>
                            <a:srgbClr val="FF0000"/>
                          </a:solidFill>
                        </a:rPr>
                        <a:t>PDR</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MO code</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FF0000"/>
                          </a:solidFill>
                          <a:effectLst/>
                          <a:latin typeface="Arial" charset="0"/>
                          <a:cs typeface="Arial" charset="0"/>
                        </a:rPr>
                        <a:t>AMR</a:t>
                      </a:r>
                      <a:endParaRPr kumimoji="0" lang="en-US" sz="1500" b="0" i="0" u="none" strike="noStrike" cap="none" normalizeH="0" baseline="30000" dirty="0">
                        <a:ln>
                          <a:noFill/>
                        </a:ln>
                        <a:solidFill>
                          <a:srgbClr val="FF0000"/>
                        </a:solidFill>
                        <a:effectLst/>
                        <a:latin typeface="Arial" charset="0"/>
                        <a:cs typeface="Arial" charset="0"/>
                      </a:endParaRP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hMerge="1">
                  <a:txBody>
                    <a:bodyPr/>
                    <a:lstStyle/>
                    <a:p>
                      <a:endParaRPr lang="en-GB"/>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500" dirty="0">
                          <a:solidFill>
                            <a:srgbClr val="FF0000"/>
                          </a:solidFill>
                        </a:rPr>
                        <a:t>PDR</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extLst>
                  <a:ext uri="{0D108BD9-81ED-4DB2-BD59-A6C34878D82A}">
                    <a16:rowId xmlns:a16="http://schemas.microsoft.com/office/drawing/2014/main" val="10008"/>
                  </a:ext>
                </a:extLst>
              </a:tr>
              <a:tr h="367997">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30000" dirty="0">
                          <a:ln>
                            <a:noFill/>
                          </a:ln>
                          <a:solidFill>
                            <a:srgbClr val="FF0000"/>
                          </a:solidFill>
                          <a:effectLst/>
                          <a:latin typeface="Arial" charset="0"/>
                          <a:cs typeface="Arial" charset="0"/>
                        </a:rPr>
                        <a:t>AM (6)</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30000" dirty="0">
                          <a:ln>
                            <a:noFill/>
                          </a:ln>
                          <a:solidFill>
                            <a:srgbClr val="FF0000"/>
                          </a:solidFill>
                          <a:effectLst/>
                          <a:latin typeface="Arial" charset="0"/>
                          <a:cs typeface="Arial" charset="0"/>
                        </a:rPr>
                        <a:t>SIR</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30000" dirty="0">
                          <a:ln>
                            <a:noFill/>
                          </a:ln>
                          <a:solidFill>
                            <a:srgbClr val="FF0000"/>
                          </a:solidFill>
                          <a:effectLst/>
                          <a:latin typeface="Arial" charset="0"/>
                          <a:cs typeface="Arial" charset="0"/>
                        </a:rPr>
                        <a:t>AM (6)</a:t>
                      </a:r>
                    </a:p>
                  </a:txBody>
                  <a:tcPr marL="0" marR="0" marT="0" marB="0" anchor="b" horzOverflow="overflow"/>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30000" dirty="0">
                          <a:ln>
                            <a:noFill/>
                          </a:ln>
                          <a:solidFill>
                            <a:srgbClr val="FF0000"/>
                          </a:solidFill>
                          <a:effectLst/>
                          <a:latin typeface="Arial" charset="0"/>
                          <a:cs typeface="Arial" charset="0"/>
                        </a:rPr>
                        <a:t>SIR</a:t>
                      </a: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100" b="0" i="0" u="none" strike="noStrike" cap="none" normalizeH="0" baseline="3000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09"/>
                  </a:ext>
                </a:extLst>
              </a:tr>
              <a:tr h="256963">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Microorganism 1</a:t>
                      </a:r>
                      <a:endParaRPr kumimoji="0" lang="en-US" sz="1500" b="0" i="0" u="none" strike="noStrike" cap="none" normalizeH="0" baseline="0" dirty="0">
                        <a:ln>
                          <a:noFill/>
                        </a:ln>
                        <a:solidFill>
                          <a:schemeClr val="tx1"/>
                        </a:solidFill>
                        <a:effectLst/>
                        <a:latin typeface="Arial" charset="0"/>
                        <a:cs typeface="Arial" charset="0"/>
                      </a:endParaRPr>
                    </a:p>
                  </a:txBody>
                  <a:tcPr marL="60968" marR="60968" marT="45725" marB="457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0"/>
                  </a:ext>
                </a:extLst>
              </a:tr>
              <a:tr h="256963">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1"/>
                  </a:ext>
                </a:extLst>
              </a:tr>
              <a:tr h="256963">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Microorganism 2</a:t>
                      </a:r>
                      <a:endParaRPr kumimoji="0" lang="en-US" sz="1500" b="0" i="0" u="none" strike="noStrike" cap="none" normalizeH="0" baseline="0" dirty="0">
                        <a:ln>
                          <a:noFill/>
                        </a:ln>
                        <a:solidFill>
                          <a:schemeClr val="tx1"/>
                        </a:solidFill>
                        <a:effectLst/>
                        <a:latin typeface="Arial" charset="0"/>
                        <a:cs typeface="Arial" charset="0"/>
                      </a:endParaRPr>
                    </a:p>
                  </a:txBody>
                  <a:tcPr marL="60968" marR="60968" marT="45725" marB="457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2"/>
                  </a:ext>
                </a:extLst>
              </a:tr>
              <a:tr h="256963">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3"/>
                  </a:ext>
                </a:extLst>
              </a:tr>
              <a:tr h="256963">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Microorganism 3</a:t>
                      </a:r>
                      <a:endParaRPr kumimoji="0" lang="en-US" sz="1500" b="0" i="0" u="none" strike="noStrike" cap="none" normalizeH="0" baseline="0" dirty="0">
                        <a:ln>
                          <a:noFill/>
                        </a:ln>
                        <a:solidFill>
                          <a:schemeClr val="tx1"/>
                        </a:solidFill>
                        <a:effectLst/>
                        <a:latin typeface="Arial" charset="0"/>
                        <a:cs typeface="Arial" charset="0"/>
                      </a:endParaRPr>
                    </a:p>
                  </a:txBody>
                  <a:tcPr marL="60968" marR="60968" marT="45725" marB="457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4"/>
                  </a:ext>
                </a:extLst>
              </a:tr>
              <a:tr h="256963">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5"/>
                  </a:ext>
                </a:extLst>
              </a:tr>
            </a:tbl>
          </a:graphicData>
        </a:graphic>
      </p:graphicFrame>
      <p:sp>
        <p:nvSpPr>
          <p:cNvPr id="6" name="Oval 2"/>
          <p:cNvSpPr>
            <a:spLocks noChangeArrowheads="1"/>
          </p:cNvSpPr>
          <p:nvPr/>
        </p:nvSpPr>
        <p:spPr bwMode="auto">
          <a:xfrm>
            <a:off x="973666" y="2025284"/>
            <a:ext cx="9371173" cy="183062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lvl1pPr algn="l">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gn="l">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lgn="l">
              <a:spcBef>
                <a:spcPct val="20000"/>
              </a:spcBef>
              <a:buChar char="•"/>
              <a:defRPr sz="2400">
                <a:solidFill>
                  <a:schemeClr val="tx1"/>
                </a:solidFill>
                <a:latin typeface="Tahoma" pitchFamily="34" charset="0"/>
                <a:ea typeface="ＭＳ Ｐゴシック" pitchFamily="34" charset="-128"/>
              </a:defRPr>
            </a:lvl3pPr>
            <a:lvl4pPr marL="1600200" indent="-228600" algn="l">
              <a:spcBef>
                <a:spcPct val="20000"/>
              </a:spcBef>
              <a:buChar char="–"/>
              <a:defRPr sz="1600">
                <a:solidFill>
                  <a:schemeClr val="tx1"/>
                </a:solidFill>
                <a:latin typeface="Tahoma" pitchFamily="34" charset="0"/>
                <a:ea typeface="ＭＳ Ｐゴシック" pitchFamily="34" charset="-128"/>
              </a:defRPr>
            </a:lvl4pPr>
            <a:lvl5pPr marL="2057400" indent="-228600" algn="l">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endParaRPr lang="en-US" altLang="hu-HU" sz="1400"/>
          </a:p>
        </p:txBody>
      </p:sp>
      <p:sp>
        <p:nvSpPr>
          <p:cNvPr id="7" name="TextBox 3"/>
          <p:cNvSpPr txBox="1">
            <a:spLocks noChangeArrowheads="1"/>
          </p:cNvSpPr>
          <p:nvPr/>
        </p:nvSpPr>
        <p:spPr bwMode="auto">
          <a:xfrm>
            <a:off x="1428752" y="4002089"/>
            <a:ext cx="9224433" cy="2154436"/>
          </a:xfrm>
          <a:prstGeom prst="rect">
            <a:avLst/>
          </a:prstGeom>
          <a:solidFill>
            <a:schemeClr val="bg1"/>
          </a:solidFill>
          <a:ln w="9525">
            <a:solidFill>
              <a:srgbClr val="FF0000"/>
            </a:solidFill>
            <a:miter lim="800000"/>
            <a:headEnd/>
            <a:tailEnd/>
          </a:ln>
        </p:spPr>
        <p:txBody>
          <a:bodyPr>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14375" indent="-265113">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eaLnBrk="1" hangingPunct="1">
              <a:lnSpc>
                <a:spcPct val="85000"/>
              </a:lnSpc>
              <a:spcAft>
                <a:spcPts val="600"/>
              </a:spcAft>
              <a:buFont typeface="Wingdings" pitchFamily="2" charset="2"/>
              <a:buNone/>
            </a:pPr>
            <a:r>
              <a:rPr lang="fi-FI" altLang="en-US" sz="2000" b="1" dirty="0"/>
              <a:t>Origin of infection:</a:t>
            </a:r>
          </a:p>
          <a:p>
            <a:pPr algn="ctr" eaLnBrk="1" hangingPunct="1">
              <a:lnSpc>
                <a:spcPct val="85000"/>
              </a:lnSpc>
              <a:spcAft>
                <a:spcPts val="600"/>
              </a:spcAft>
              <a:buFont typeface="Wingdings" pitchFamily="2" charset="2"/>
              <a:buNone/>
            </a:pPr>
            <a:r>
              <a:rPr lang="en-GB" altLang="en-US" sz="2000" dirty="0"/>
              <a:t>Infection is associated with (1) current hospital</a:t>
            </a:r>
            <a:r>
              <a:rPr lang="hu-HU" altLang="en-US" sz="2000" dirty="0"/>
              <a:t>,</a:t>
            </a:r>
            <a:r>
              <a:rPr lang="en-GB" altLang="en-US" sz="2000" dirty="0"/>
              <a:t> (2) another acute care hospital</a:t>
            </a:r>
            <a:r>
              <a:rPr lang="hu-HU" altLang="en-US" sz="2000" dirty="0"/>
              <a:t>,</a:t>
            </a:r>
            <a:r>
              <a:rPr lang="en-GB" altLang="en-US" sz="2000" dirty="0"/>
              <a:t> (3) other origin or unknown</a:t>
            </a:r>
            <a:r>
              <a:rPr lang="hu-HU" altLang="en-US" sz="2000" dirty="0"/>
              <a:t>.</a:t>
            </a:r>
            <a:endParaRPr lang="fi-FI" altLang="en-US" sz="2000" b="1" dirty="0"/>
          </a:p>
          <a:p>
            <a:pPr algn="ctr" eaLnBrk="1" hangingPunct="1">
              <a:lnSpc>
                <a:spcPct val="85000"/>
              </a:lnSpc>
              <a:spcAft>
                <a:spcPts val="600"/>
              </a:spcAft>
              <a:buFontTx/>
              <a:buNone/>
            </a:pPr>
            <a:r>
              <a:rPr lang="fi-FI" altLang="en-US" sz="2000" b="1" dirty="0"/>
              <a:t>HAI associated to current ward:</a:t>
            </a:r>
          </a:p>
          <a:p>
            <a:pPr algn="ctr" eaLnBrk="1" hangingPunct="1">
              <a:lnSpc>
                <a:spcPct val="85000"/>
              </a:lnSpc>
              <a:spcAft>
                <a:spcPts val="600"/>
              </a:spcAft>
              <a:buFontTx/>
              <a:buNone/>
            </a:pPr>
            <a:r>
              <a:rPr lang="en-GB" altLang="en-US" sz="2000" dirty="0"/>
              <a:t> HAI is associated with the current ward if the infection started on day 3 or later after admission to the current ward OR if other conditions on attributing HAI to the ward apply. </a:t>
            </a:r>
            <a:endParaRPr lang="fi-FI" altLang="en-US" sz="2000" dirty="0"/>
          </a:p>
        </p:txBody>
      </p:sp>
    </p:spTree>
    <p:extLst>
      <p:ext uri="{BB962C8B-B14F-4D97-AF65-F5344CB8AC3E}">
        <p14:creationId xmlns:p14="http://schemas.microsoft.com/office/powerpoint/2010/main" val="13981594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oup 990"/>
          <p:cNvGraphicFramePr>
            <a:graphicFrameLocks noGrp="1"/>
          </p:cNvGraphicFramePr>
          <p:nvPr>
            <p:extLst>
              <p:ext uri="{D42A27DB-BD31-4B8C-83A1-F6EECF244321}">
                <p14:modId xmlns:p14="http://schemas.microsoft.com/office/powerpoint/2010/main" val="1000337540"/>
              </p:ext>
            </p:extLst>
          </p:nvPr>
        </p:nvGraphicFramePr>
        <p:xfrm>
          <a:off x="1915585" y="330273"/>
          <a:ext cx="7528983" cy="5954103"/>
        </p:xfrm>
        <a:graphic>
          <a:graphicData uri="http://schemas.openxmlformats.org/drawingml/2006/table">
            <a:tbl>
              <a:tblPr/>
              <a:tblGrid>
                <a:gridCol w="2359809">
                  <a:extLst>
                    <a:ext uri="{9D8B030D-6E8A-4147-A177-3AD203B41FA5}">
                      <a16:colId xmlns:a16="http://schemas.microsoft.com/office/drawing/2014/main" val="20000"/>
                    </a:ext>
                  </a:extLst>
                </a:gridCol>
                <a:gridCol w="1011048">
                  <a:extLst>
                    <a:ext uri="{9D8B030D-6E8A-4147-A177-3AD203B41FA5}">
                      <a16:colId xmlns:a16="http://schemas.microsoft.com/office/drawing/2014/main" val="20001"/>
                    </a:ext>
                  </a:extLst>
                </a:gridCol>
                <a:gridCol w="786372">
                  <a:extLst>
                    <a:ext uri="{9D8B030D-6E8A-4147-A177-3AD203B41FA5}">
                      <a16:colId xmlns:a16="http://schemas.microsoft.com/office/drawing/2014/main" val="20002"/>
                    </a:ext>
                  </a:extLst>
                </a:gridCol>
                <a:gridCol w="449355">
                  <a:extLst>
                    <a:ext uri="{9D8B030D-6E8A-4147-A177-3AD203B41FA5}">
                      <a16:colId xmlns:a16="http://schemas.microsoft.com/office/drawing/2014/main" val="20003"/>
                    </a:ext>
                  </a:extLst>
                </a:gridCol>
                <a:gridCol w="337016">
                  <a:extLst>
                    <a:ext uri="{9D8B030D-6E8A-4147-A177-3AD203B41FA5}">
                      <a16:colId xmlns:a16="http://schemas.microsoft.com/office/drawing/2014/main" val="20004"/>
                    </a:ext>
                  </a:extLst>
                </a:gridCol>
                <a:gridCol w="1032305">
                  <a:extLst>
                    <a:ext uri="{9D8B030D-6E8A-4147-A177-3AD203B41FA5}">
                      <a16:colId xmlns:a16="http://schemas.microsoft.com/office/drawing/2014/main" val="20005"/>
                    </a:ext>
                  </a:extLst>
                </a:gridCol>
                <a:gridCol w="765115">
                  <a:extLst>
                    <a:ext uri="{9D8B030D-6E8A-4147-A177-3AD203B41FA5}">
                      <a16:colId xmlns:a16="http://schemas.microsoft.com/office/drawing/2014/main" val="20006"/>
                    </a:ext>
                  </a:extLst>
                </a:gridCol>
                <a:gridCol w="449355">
                  <a:extLst>
                    <a:ext uri="{9D8B030D-6E8A-4147-A177-3AD203B41FA5}">
                      <a16:colId xmlns:a16="http://schemas.microsoft.com/office/drawing/2014/main" val="20007"/>
                    </a:ext>
                  </a:extLst>
                </a:gridCol>
                <a:gridCol w="338608">
                  <a:extLst>
                    <a:ext uri="{9D8B030D-6E8A-4147-A177-3AD203B41FA5}">
                      <a16:colId xmlns:a16="http://schemas.microsoft.com/office/drawing/2014/main" val="20008"/>
                    </a:ext>
                  </a:extLst>
                </a:gridCol>
              </a:tblGrid>
              <a:tr h="3925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horzOverflow="overflow">
                    <a:lnL cap="flat">
                      <a:noFill/>
                    </a:lnL>
                    <a:lnR w="12700" cap="flat" cmpd="sng" algn="ctr">
                      <a:solidFill>
                        <a:srgbClr val="000000"/>
                      </a:solidFill>
                      <a:prstDash val="solid"/>
                      <a:round/>
                      <a:headEnd type="none" w="med" len="med"/>
                      <a:tailEnd type="none" w="med" len="med"/>
                    </a:lnR>
                    <a:lnT cap="flat">
                      <a:noFill/>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HAI 1</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HAI 2</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36798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Case definition code</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Arial" charset="0"/>
                          <a:cs typeface="Arial" charset="0"/>
                        </a:rPr>
                        <a:t> </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36798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Relevant device </a:t>
                      </a:r>
                      <a:r>
                        <a:rPr kumimoji="0" lang="en-US" sz="1500" b="1" i="0" u="none" strike="noStrike" cap="none" normalizeH="0" baseline="30000" dirty="0">
                          <a:ln>
                            <a:noFill/>
                          </a:ln>
                          <a:solidFill>
                            <a:schemeClr val="tx1"/>
                          </a:solidFill>
                          <a:effectLst/>
                          <a:latin typeface="Arial" charset="0"/>
                          <a:cs typeface="Arial" charset="0"/>
                        </a:rPr>
                        <a:t>(3)</a:t>
                      </a:r>
                    </a:p>
                  </a:txBody>
                  <a:tcPr marL="121936" marR="121936"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O Yes  O No  O Unknown</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O Yes  O No  O Unknown</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38005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Present on admission</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O Yes   O No</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O Yes   O No</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3"/>
                  </a:ext>
                </a:extLst>
              </a:tr>
              <a:tr h="36798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Date of onset </a:t>
                      </a:r>
                      <a:r>
                        <a:rPr kumimoji="0" lang="en-US" sz="1500" b="1" i="0" u="none" strike="noStrike" cap="none" normalizeH="0" baseline="30000" dirty="0">
                          <a:ln>
                            <a:noFill/>
                          </a:ln>
                          <a:solidFill>
                            <a:schemeClr val="tx1"/>
                          </a:solidFill>
                          <a:effectLst/>
                          <a:latin typeface="Arial" charset="0"/>
                          <a:cs typeface="Arial" charset="0"/>
                        </a:rPr>
                        <a:t>(4)</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          / </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          / </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4"/>
                  </a:ext>
                </a:extLst>
              </a:tr>
              <a:tr h="53971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Origin of infection</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O current hospital    O other hospital   O other origin/ </a:t>
                      </a:r>
                      <a:r>
                        <a:rPr kumimoji="0" lang="en-US" sz="1500" b="0" i="0" u="none" strike="noStrike" cap="none" normalizeH="0" baseline="0" dirty="0" err="1">
                          <a:ln>
                            <a:noFill/>
                          </a:ln>
                          <a:solidFill>
                            <a:schemeClr val="tx1"/>
                          </a:solidFill>
                          <a:effectLst/>
                          <a:latin typeface="Arial" charset="0"/>
                          <a:cs typeface="Arial" charset="0"/>
                        </a:rPr>
                        <a:t>unk</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O current hospital    O other hospital   O other origin/ </a:t>
                      </a:r>
                      <a:r>
                        <a:rPr kumimoji="0" lang="en-US" sz="1500" b="0" i="0" u="none" strike="noStrike" cap="none" normalizeH="0" baseline="0" dirty="0" err="1">
                          <a:ln>
                            <a:noFill/>
                          </a:ln>
                          <a:solidFill>
                            <a:schemeClr val="tx1"/>
                          </a:solidFill>
                          <a:effectLst/>
                          <a:latin typeface="Arial" charset="0"/>
                          <a:cs typeface="Arial" charset="0"/>
                        </a:rPr>
                        <a:t>unk</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5"/>
                  </a:ext>
                </a:extLst>
              </a:tr>
              <a:tr h="58878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chemeClr val="tx1"/>
                          </a:solidFill>
                          <a:effectLst/>
                          <a:latin typeface="Arial" charset="0"/>
                          <a:cs typeface="Arial" charset="0"/>
                        </a:rPr>
                        <a:t>HAI associated to current ward</a:t>
                      </a:r>
                      <a:endParaRPr kumimoji="0" lang="en-US" sz="1500" b="0" i="0" u="none" strike="noStrike" cap="none" normalizeH="0" baseline="0" dirty="0">
                        <a:ln>
                          <a:noFill/>
                        </a:ln>
                        <a:solidFill>
                          <a:schemeClr val="tx1"/>
                        </a:solidFill>
                        <a:effectLst/>
                        <a:latin typeface="Arial" charset="0"/>
                        <a:cs typeface="Arial" charset="0"/>
                      </a:endParaRP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O Yes  O No  O Unknown</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O Yes  O No  O Unknown</a:t>
                      </a:r>
                    </a:p>
                  </a:txBody>
                  <a:tcPr marL="121936" marR="121936" marT="45722" marB="4572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6"/>
                  </a:ext>
                </a:extLst>
              </a:tr>
              <a:tr h="39252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If BSI: source </a:t>
                      </a:r>
                      <a:r>
                        <a:rPr kumimoji="0" lang="en-US" sz="1500" b="1" i="0" u="none" strike="noStrike" cap="none" normalizeH="0" baseline="30000" dirty="0">
                          <a:ln>
                            <a:noFill/>
                          </a:ln>
                          <a:solidFill>
                            <a:schemeClr val="tx1"/>
                          </a:solidFill>
                          <a:effectLst/>
                          <a:latin typeface="Arial" charset="0"/>
                          <a:cs typeface="Arial" charset="0"/>
                        </a:rPr>
                        <a:t>(5)</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7"/>
                  </a:ext>
                </a:extLst>
              </a:tr>
              <a:tr h="367987">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500" b="0" i="0" u="none" strike="noStrike" cap="none" normalizeH="0" baseline="0" dirty="0">
                        <a:ln>
                          <a:noFill/>
                        </a:ln>
                        <a:solidFill>
                          <a:srgbClr val="FF0000"/>
                        </a:solidFill>
                        <a:effectLst/>
                        <a:latin typeface="Arial" charset="0"/>
                        <a:cs typeface="Arial" charset="0"/>
                      </a:endParaRPr>
                    </a:p>
                  </a:txBody>
                  <a:tcPr marL="121936" marR="121936" marT="45722" marB="45722" anchor="b" horzOverflow="overflow">
                    <a:lnL cap="flat">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FF0000"/>
                          </a:solidFill>
                          <a:effectLst/>
                          <a:latin typeface="Arial" charset="0"/>
                          <a:cs typeface="Arial" charset="0"/>
                        </a:rPr>
                        <a:t>MO code</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FF0000"/>
                          </a:solidFill>
                          <a:effectLst/>
                          <a:latin typeface="Arial" charset="0"/>
                          <a:cs typeface="Arial" charset="0"/>
                        </a:rPr>
                        <a:t>AMR</a:t>
                      </a:r>
                      <a:endParaRPr kumimoji="0" lang="en-US" sz="1500" b="0" i="0" u="none" strike="noStrike" cap="none" normalizeH="0" baseline="30000" dirty="0">
                        <a:ln>
                          <a:noFill/>
                        </a:ln>
                        <a:solidFill>
                          <a:srgbClr val="FF0000"/>
                        </a:solidFill>
                        <a:effectLst/>
                        <a:latin typeface="Arial" charset="0"/>
                        <a:cs typeface="Arial" charset="0"/>
                      </a:endParaRP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rowSpan="2">
                  <a:txBody>
                    <a:bodyPr/>
                    <a:lstStyle/>
                    <a:p>
                      <a:r>
                        <a:rPr lang="en-GB" sz="1500" dirty="0">
                          <a:solidFill>
                            <a:srgbClr val="FF0000"/>
                          </a:solidFill>
                        </a:rPr>
                        <a:t>PDR</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FF0000"/>
                          </a:solidFill>
                          <a:effectLst/>
                          <a:latin typeface="Arial" charset="0"/>
                          <a:cs typeface="Arial" charset="0"/>
                        </a:rPr>
                        <a:t>MO code</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FF0000"/>
                          </a:solidFill>
                          <a:effectLst/>
                          <a:latin typeface="Arial" charset="0"/>
                          <a:cs typeface="Arial" charset="0"/>
                        </a:rPr>
                        <a:t>AMR</a:t>
                      </a:r>
                      <a:endParaRPr kumimoji="0" lang="en-US" sz="1500" b="0" i="0" u="none" strike="noStrike" cap="none" normalizeH="0" baseline="30000" dirty="0">
                        <a:ln>
                          <a:noFill/>
                        </a:ln>
                        <a:solidFill>
                          <a:srgbClr val="FF0000"/>
                        </a:solidFill>
                        <a:effectLst/>
                        <a:latin typeface="Arial" charset="0"/>
                        <a:cs typeface="Arial" charset="0"/>
                      </a:endParaRP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hMerge="1">
                  <a:txBody>
                    <a:bodyPr/>
                    <a:lstStyle/>
                    <a:p>
                      <a:endParaRPr lang="en-GB"/>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500" dirty="0">
                          <a:solidFill>
                            <a:srgbClr val="FF0000"/>
                          </a:solidFill>
                        </a:rPr>
                        <a:t>PDR</a:t>
                      </a:r>
                    </a:p>
                  </a:txBody>
                  <a:tcPr marL="121936" marR="121936" marT="45722" marB="4572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extLst>
                  <a:ext uri="{0D108BD9-81ED-4DB2-BD59-A6C34878D82A}">
                    <a16:rowId xmlns:a16="http://schemas.microsoft.com/office/drawing/2014/main" val="10008"/>
                  </a:ext>
                </a:extLst>
              </a:tr>
              <a:tr h="367997">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30000" dirty="0">
                          <a:ln>
                            <a:noFill/>
                          </a:ln>
                          <a:solidFill>
                            <a:srgbClr val="FF0000"/>
                          </a:solidFill>
                          <a:effectLst/>
                          <a:latin typeface="Arial" charset="0"/>
                          <a:cs typeface="Arial" charset="0"/>
                        </a:rPr>
                        <a:t>AM (6)</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30000" dirty="0">
                          <a:ln>
                            <a:noFill/>
                          </a:ln>
                          <a:solidFill>
                            <a:srgbClr val="FF0000"/>
                          </a:solidFill>
                          <a:effectLst/>
                          <a:latin typeface="Arial" charset="0"/>
                          <a:cs typeface="Arial" charset="0"/>
                        </a:rPr>
                        <a:t>SIR</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30000" dirty="0">
                          <a:ln>
                            <a:noFill/>
                          </a:ln>
                          <a:solidFill>
                            <a:srgbClr val="FF0000"/>
                          </a:solidFill>
                          <a:effectLst/>
                          <a:latin typeface="Arial" charset="0"/>
                          <a:cs typeface="Arial" charset="0"/>
                        </a:rPr>
                        <a:t>AM (6)</a:t>
                      </a:r>
                    </a:p>
                  </a:txBody>
                  <a:tcPr marL="0" marR="0" marT="0" marB="0" anchor="b" horzOverflow="overflow"/>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30000" dirty="0">
                          <a:ln>
                            <a:noFill/>
                          </a:ln>
                          <a:solidFill>
                            <a:srgbClr val="FF0000"/>
                          </a:solidFill>
                          <a:effectLst/>
                          <a:latin typeface="Arial" charset="0"/>
                          <a:cs typeface="Arial" charset="0"/>
                        </a:rPr>
                        <a:t>SIR</a:t>
                      </a: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100" b="0" i="0" u="none" strike="noStrike" cap="none" normalizeH="0" baseline="3000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09"/>
                  </a:ext>
                </a:extLst>
              </a:tr>
              <a:tr h="256963">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Microorganism 1</a:t>
                      </a:r>
                      <a:endParaRPr kumimoji="0" lang="en-US" sz="1500" b="0" i="0" u="none" strike="noStrike" cap="none" normalizeH="0" baseline="0" dirty="0">
                        <a:ln>
                          <a:noFill/>
                        </a:ln>
                        <a:solidFill>
                          <a:srgbClr val="FF0000"/>
                        </a:solidFill>
                        <a:effectLst/>
                        <a:latin typeface="Arial" charset="0"/>
                        <a:cs typeface="Arial" charset="0"/>
                      </a:endParaRPr>
                    </a:p>
                  </a:txBody>
                  <a:tcPr marL="60968" marR="60968" marT="45725" marB="457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FF0000"/>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FF0000"/>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rgbClr val="FF0000"/>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rgbClr val="FF0000"/>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FF0000"/>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FF0000"/>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rgbClr val="FF0000"/>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rgbClr val="FF0000"/>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0"/>
                  </a:ext>
                </a:extLst>
              </a:tr>
              <a:tr h="256963">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rgbClr val="FF0000"/>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rgbClr val="FF0000"/>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rgbClr val="FF0000"/>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rgbClr val="FF0000"/>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1"/>
                  </a:ext>
                </a:extLst>
              </a:tr>
              <a:tr h="256963">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Microorganism 2</a:t>
                      </a:r>
                      <a:endParaRPr kumimoji="0" lang="en-US" sz="1500" b="0" i="0" u="none" strike="noStrike" cap="none" normalizeH="0" baseline="0" dirty="0">
                        <a:ln>
                          <a:noFill/>
                        </a:ln>
                        <a:solidFill>
                          <a:srgbClr val="FF0000"/>
                        </a:solidFill>
                        <a:effectLst/>
                        <a:latin typeface="Arial" charset="0"/>
                        <a:cs typeface="Arial" charset="0"/>
                      </a:endParaRPr>
                    </a:p>
                  </a:txBody>
                  <a:tcPr marL="60968" marR="60968" marT="45725" marB="457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FF0000"/>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FF0000"/>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rgbClr val="FF0000"/>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rgbClr val="FF0000"/>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FF0000"/>
                          </a:solidFill>
                          <a:effectLst/>
                          <a:latin typeface="Arial" charset="0"/>
                          <a:cs typeface="Arial" charset="0"/>
                        </a:rPr>
                        <a:t> </a:t>
                      </a: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FF0000"/>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rgbClr val="FF0000"/>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rgbClr val="FF0000"/>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2"/>
                  </a:ext>
                </a:extLst>
              </a:tr>
              <a:tr h="256963">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rgbClr val="FF0000"/>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rgbClr val="FF0000"/>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rgbClr val="FF0000"/>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rgbClr val="FF0000"/>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3"/>
                  </a:ext>
                </a:extLst>
              </a:tr>
              <a:tr h="256963">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Microorganism 3</a:t>
                      </a:r>
                      <a:endParaRPr kumimoji="0" lang="en-US" sz="1500" b="0" i="0" u="none" strike="noStrike" cap="none" normalizeH="0" baseline="0" dirty="0">
                        <a:ln>
                          <a:noFill/>
                        </a:ln>
                        <a:solidFill>
                          <a:srgbClr val="FF0000"/>
                        </a:solidFill>
                        <a:effectLst/>
                        <a:latin typeface="Arial" charset="0"/>
                        <a:cs typeface="Arial" charset="0"/>
                      </a:endParaRPr>
                    </a:p>
                  </a:txBody>
                  <a:tcPr marL="60968" marR="60968" marT="45725" marB="457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FF0000"/>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rgbClr val="FF0000"/>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rgbClr val="FF0000"/>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rgbClr val="FF0000"/>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FF0000"/>
                          </a:solidFill>
                          <a:effectLst/>
                          <a:latin typeface="Arial" charset="0"/>
                          <a:cs typeface="Arial" charset="0"/>
                        </a:rPr>
                        <a:t> </a:t>
                      </a: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rgbClr val="FF0000"/>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rgbClr val="FF0000"/>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rgbClr val="FF0000"/>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4"/>
                  </a:ext>
                </a:extLst>
              </a:tr>
              <a:tr h="256963">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rgbClr val="FF0000"/>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rgbClr val="FF0000"/>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rgbClr val="FF0000"/>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rgbClr val="FF0000"/>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5"/>
                  </a:ext>
                </a:extLst>
              </a:tr>
            </a:tbl>
          </a:graphicData>
        </a:graphic>
      </p:graphicFrame>
      <p:sp>
        <p:nvSpPr>
          <p:cNvPr id="8" name="TextBox 3"/>
          <p:cNvSpPr txBox="1">
            <a:spLocks noChangeArrowheads="1"/>
          </p:cNvSpPr>
          <p:nvPr/>
        </p:nvSpPr>
        <p:spPr bwMode="auto">
          <a:xfrm>
            <a:off x="1311008" y="1690439"/>
            <a:ext cx="8802478" cy="2185214"/>
          </a:xfrm>
          <a:prstGeom prst="rect">
            <a:avLst/>
          </a:prstGeom>
          <a:solidFill>
            <a:schemeClr val="bg1"/>
          </a:solidFill>
          <a:ln w="9525">
            <a:solidFill>
              <a:srgbClr val="FF0000"/>
            </a:solidFill>
            <a:miter lim="800000"/>
            <a:headEnd/>
            <a:tailEnd/>
          </a:ln>
        </p:spPr>
        <p:txBody>
          <a:bodyPr wrap="square">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endParaRPr lang="en-US" altLang="en-US" sz="2000" dirty="0">
              <a:solidFill>
                <a:srgbClr val="000000"/>
              </a:solidFill>
            </a:endParaRPr>
          </a:p>
          <a:p>
            <a:pPr algn="ctr">
              <a:lnSpc>
                <a:spcPct val="85000"/>
              </a:lnSpc>
              <a:spcAft>
                <a:spcPct val="0"/>
              </a:spcAft>
              <a:buFontTx/>
              <a:buNone/>
            </a:pPr>
            <a:r>
              <a:rPr lang="en-US" altLang="en-US" sz="2000" b="1" dirty="0">
                <a:solidFill>
                  <a:srgbClr val="000000"/>
                </a:solidFill>
              </a:rPr>
              <a:t>Microorganism</a:t>
            </a:r>
            <a:r>
              <a:rPr lang="en-US" altLang="en-US" sz="2000" dirty="0">
                <a:solidFill>
                  <a:srgbClr val="000000"/>
                </a:solidFill>
              </a:rPr>
              <a:t> (</a:t>
            </a:r>
            <a:r>
              <a:rPr lang="hu-HU" altLang="en-US" sz="2000" dirty="0"/>
              <a:t>P</a:t>
            </a:r>
            <a:r>
              <a:rPr lang="en-US" altLang="en-US" sz="2000" dirty="0" err="1"/>
              <a:t>rotocol</a:t>
            </a:r>
            <a:r>
              <a:rPr lang="en-US" altLang="en-US" sz="2000" dirty="0"/>
              <a:t> </a:t>
            </a:r>
            <a:r>
              <a:rPr lang="hu-HU" altLang="en-US" sz="2000" dirty="0"/>
              <a:t>v</a:t>
            </a:r>
            <a:r>
              <a:rPr lang="en-US" altLang="en-US" sz="2000" dirty="0"/>
              <a:t>5.</a:t>
            </a:r>
            <a:r>
              <a:rPr lang="hu-HU" altLang="en-US" sz="2000" dirty="0"/>
              <a:t>3,</a:t>
            </a:r>
            <a:r>
              <a:rPr lang="en-US" altLang="en-US" sz="2000" dirty="0"/>
              <a:t> </a:t>
            </a:r>
            <a:r>
              <a:rPr lang="en-GB" altLang="en-US" sz="2000" dirty="0"/>
              <a:t>p</a:t>
            </a:r>
            <a:r>
              <a:rPr lang="hu-HU" altLang="en-US" sz="2000" dirty="0"/>
              <a:t>.</a:t>
            </a:r>
            <a:r>
              <a:rPr lang="en-GB" altLang="en-US" sz="2000" dirty="0"/>
              <a:t> 7</a:t>
            </a:r>
            <a:r>
              <a:rPr lang="hu-HU" altLang="en-US" sz="2000" dirty="0"/>
              <a:t>3</a:t>
            </a:r>
            <a:r>
              <a:rPr lang="en-GB" altLang="en-US" sz="2000" dirty="0"/>
              <a:t>)</a:t>
            </a:r>
            <a:endParaRPr lang="hu-HU" altLang="en-US" sz="2000" dirty="0"/>
          </a:p>
          <a:p>
            <a:pPr algn="ctr">
              <a:lnSpc>
                <a:spcPct val="85000"/>
              </a:lnSpc>
              <a:spcAft>
                <a:spcPct val="0"/>
              </a:spcAft>
              <a:buFontTx/>
              <a:buNone/>
            </a:pPr>
            <a:endParaRPr lang="en-US" altLang="en-US" sz="2000" dirty="0"/>
          </a:p>
          <a:p>
            <a:pPr algn="ctr">
              <a:lnSpc>
                <a:spcPct val="85000"/>
              </a:lnSpc>
              <a:spcAft>
                <a:spcPct val="0"/>
              </a:spcAft>
              <a:buFontTx/>
              <a:buNone/>
            </a:pPr>
            <a:r>
              <a:rPr lang="en-US" altLang="en-US" sz="2000" b="1" dirty="0"/>
              <a:t>Antimicrobial resistance markers and codes for each microorganism</a:t>
            </a:r>
            <a:r>
              <a:rPr lang="hu-HU" altLang="en-US" sz="2000" b="1" dirty="0"/>
              <a:t> </a:t>
            </a:r>
            <a:r>
              <a:rPr lang="en-US" altLang="en-US" sz="2000" dirty="0"/>
              <a:t>(Protocol </a:t>
            </a:r>
            <a:r>
              <a:rPr lang="hu-HU" altLang="en-US" sz="2000" dirty="0"/>
              <a:t>v</a:t>
            </a:r>
            <a:r>
              <a:rPr lang="en-US" altLang="en-US" sz="2000" dirty="0"/>
              <a:t>5.</a:t>
            </a:r>
            <a:r>
              <a:rPr lang="hu-HU" altLang="en-US" sz="2000" dirty="0"/>
              <a:t>3,</a:t>
            </a:r>
            <a:r>
              <a:rPr lang="en-US" altLang="en-US" sz="2000" dirty="0"/>
              <a:t> </a:t>
            </a:r>
            <a:r>
              <a:rPr lang="en-GB" altLang="en-US" sz="2000" dirty="0"/>
              <a:t>p</a:t>
            </a:r>
            <a:r>
              <a:rPr lang="hu-HU" altLang="en-US" sz="2000" dirty="0"/>
              <a:t>.</a:t>
            </a:r>
            <a:r>
              <a:rPr lang="en-GB" altLang="en-US" sz="2000" dirty="0"/>
              <a:t> 7</a:t>
            </a:r>
            <a:r>
              <a:rPr lang="hu-HU" altLang="en-US" sz="2000" dirty="0"/>
              <a:t>7</a:t>
            </a:r>
            <a:r>
              <a:rPr lang="en-GB" altLang="en-US" sz="2000" dirty="0"/>
              <a:t>)</a:t>
            </a:r>
            <a:endParaRPr lang="hu-HU" altLang="en-US" sz="2000" dirty="0"/>
          </a:p>
          <a:p>
            <a:pPr algn="ctr">
              <a:lnSpc>
                <a:spcPct val="85000"/>
              </a:lnSpc>
              <a:spcAft>
                <a:spcPct val="0"/>
              </a:spcAft>
              <a:buFontTx/>
              <a:buNone/>
            </a:pPr>
            <a:endParaRPr lang="en-US" altLang="en-US" sz="2000" dirty="0"/>
          </a:p>
          <a:p>
            <a:pPr algn="ctr">
              <a:lnSpc>
                <a:spcPct val="85000"/>
              </a:lnSpc>
              <a:spcAft>
                <a:spcPct val="0"/>
              </a:spcAft>
              <a:buFontTx/>
              <a:buNone/>
            </a:pPr>
            <a:r>
              <a:rPr lang="en-US" altLang="en-US" sz="2000" b="1" dirty="0"/>
              <a:t>Pan-drug resistance </a:t>
            </a:r>
            <a:r>
              <a:rPr lang="en-US" altLang="en-US" sz="2000" dirty="0"/>
              <a:t>(Protocol </a:t>
            </a:r>
            <a:r>
              <a:rPr lang="hu-HU" altLang="en-US" sz="2000" dirty="0"/>
              <a:t>v</a:t>
            </a:r>
            <a:r>
              <a:rPr lang="en-US" altLang="en-US" sz="2000" dirty="0"/>
              <a:t>5.</a:t>
            </a:r>
            <a:r>
              <a:rPr lang="hu-HU" altLang="en-US" sz="2000" dirty="0"/>
              <a:t>3,</a:t>
            </a:r>
            <a:r>
              <a:rPr lang="en-US" altLang="en-US" sz="2000" dirty="0"/>
              <a:t> </a:t>
            </a:r>
            <a:r>
              <a:rPr lang="en-GB" altLang="en-US" sz="2000" dirty="0"/>
              <a:t>p</a:t>
            </a:r>
            <a:r>
              <a:rPr lang="hu-HU" altLang="en-US" sz="2000" dirty="0"/>
              <a:t>.</a:t>
            </a:r>
            <a:r>
              <a:rPr lang="en-GB" altLang="en-US" sz="2000" dirty="0"/>
              <a:t> 2</a:t>
            </a:r>
            <a:r>
              <a:rPr lang="hu-HU" altLang="en-US" sz="2000" dirty="0"/>
              <a:t>6</a:t>
            </a:r>
            <a:r>
              <a:rPr lang="en-GB" altLang="en-US" sz="2000" dirty="0"/>
              <a:t>)</a:t>
            </a:r>
            <a:endParaRPr lang="en-US" altLang="en-US" sz="2000" dirty="0"/>
          </a:p>
          <a:p>
            <a:pPr algn="ctr">
              <a:lnSpc>
                <a:spcPct val="85000"/>
              </a:lnSpc>
              <a:spcAft>
                <a:spcPct val="0"/>
              </a:spcAft>
              <a:buFontTx/>
              <a:buNone/>
            </a:pPr>
            <a:endParaRPr lang="en-US" altLang="en-US" sz="2000" dirty="0">
              <a:solidFill>
                <a:srgbClr val="FF0000"/>
              </a:solidFill>
            </a:endParaRPr>
          </a:p>
        </p:txBody>
      </p:sp>
      <p:sp>
        <p:nvSpPr>
          <p:cNvPr id="9" name="Oval 2"/>
          <p:cNvSpPr>
            <a:spLocks noChangeArrowheads="1"/>
          </p:cNvSpPr>
          <p:nvPr/>
        </p:nvSpPr>
        <p:spPr bwMode="auto">
          <a:xfrm>
            <a:off x="973666" y="3876140"/>
            <a:ext cx="9811847" cy="273398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lvl1pPr algn="l">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gn="l">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lgn="l">
              <a:spcBef>
                <a:spcPct val="20000"/>
              </a:spcBef>
              <a:buChar char="•"/>
              <a:defRPr sz="2400">
                <a:solidFill>
                  <a:schemeClr val="tx1"/>
                </a:solidFill>
                <a:latin typeface="Tahoma" pitchFamily="34" charset="0"/>
                <a:ea typeface="ＭＳ Ｐゴシック" pitchFamily="34" charset="-128"/>
              </a:defRPr>
            </a:lvl3pPr>
            <a:lvl4pPr marL="1600200" indent="-228600" algn="l">
              <a:spcBef>
                <a:spcPct val="20000"/>
              </a:spcBef>
              <a:buChar char="–"/>
              <a:defRPr sz="1600">
                <a:solidFill>
                  <a:schemeClr val="tx1"/>
                </a:solidFill>
                <a:latin typeface="Tahoma" pitchFamily="34" charset="0"/>
                <a:ea typeface="ＭＳ Ｐゴシック" pitchFamily="34" charset="-128"/>
              </a:defRPr>
            </a:lvl4pPr>
            <a:lvl5pPr marL="2057400" indent="-228600" algn="l">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endParaRPr lang="en-US" altLang="hu-HU" sz="1400"/>
          </a:p>
        </p:txBody>
      </p:sp>
    </p:spTree>
    <p:extLst>
      <p:ext uri="{BB962C8B-B14F-4D97-AF65-F5344CB8AC3E}">
        <p14:creationId xmlns:p14="http://schemas.microsoft.com/office/powerpoint/2010/main" val="27528294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EB35C32-0D0B-4411-9F48-053B08CF1381}"/>
              </a:ext>
            </a:extLst>
          </p:cNvPr>
          <p:cNvSpPr>
            <a:spLocks noGrp="1"/>
          </p:cNvSpPr>
          <p:nvPr>
            <p:ph type="title"/>
          </p:nvPr>
        </p:nvSpPr>
        <p:spPr/>
        <p:txBody>
          <a:bodyPr/>
          <a:lstStyle/>
          <a:p>
            <a:r>
              <a:rPr lang="fi-FI" altLang="en-US" dirty="0">
                <a:ea typeface="ＭＳ Ｐゴシック" pitchFamily="34" charset="-128"/>
              </a:rPr>
              <a:t>HAI case definition codes</a:t>
            </a:r>
            <a:br>
              <a:rPr lang="fi-FI" altLang="en-US" dirty="0">
                <a:ea typeface="ＭＳ Ｐゴシック" pitchFamily="34" charset="-128"/>
              </a:rPr>
            </a:br>
            <a:r>
              <a:rPr lang="en-US" altLang="en-US" sz="2800" dirty="0">
                <a:ea typeface="ＭＳ Ｐゴシック" pitchFamily="34" charset="-128"/>
              </a:rPr>
              <a:t>Protocol </a:t>
            </a:r>
            <a:r>
              <a:rPr lang="hu-HU" altLang="en-US" sz="2800" dirty="0">
                <a:ea typeface="ＭＳ Ｐゴシック" pitchFamily="34" charset="-128"/>
              </a:rPr>
              <a:t>v</a:t>
            </a:r>
            <a:r>
              <a:rPr lang="en-US" altLang="en-US" sz="2800" dirty="0">
                <a:ea typeface="ＭＳ Ｐゴシック" pitchFamily="34" charset="-128"/>
              </a:rPr>
              <a:t>5.</a:t>
            </a:r>
            <a:r>
              <a:rPr lang="hu-HU" altLang="en-US" sz="2800" dirty="0">
                <a:ea typeface="ＭＳ Ｐゴシック" pitchFamily="34" charset="-128"/>
              </a:rPr>
              <a:t>3,</a:t>
            </a:r>
            <a:r>
              <a:rPr lang="en-US" altLang="en-US" sz="2800" dirty="0">
                <a:ea typeface="ＭＳ Ｐゴシック" pitchFamily="34" charset="-128"/>
              </a:rPr>
              <a:t> </a:t>
            </a:r>
            <a:r>
              <a:rPr lang="en-GB" altLang="en-US" sz="2800" dirty="0">
                <a:ea typeface="ＭＳ Ｐゴシック" pitchFamily="34" charset="-128"/>
              </a:rPr>
              <a:t>p</a:t>
            </a:r>
            <a:r>
              <a:rPr lang="hu-HU" altLang="en-US" sz="2800" dirty="0">
                <a:ea typeface="ＭＳ Ｐゴシック" pitchFamily="34" charset="-128"/>
              </a:rPr>
              <a:t>.</a:t>
            </a:r>
            <a:r>
              <a:rPr lang="en-GB" altLang="en-US" sz="2800" dirty="0">
                <a:ea typeface="ＭＳ Ｐゴシック" pitchFamily="34" charset="-128"/>
              </a:rPr>
              <a:t> 53-6</a:t>
            </a:r>
            <a:r>
              <a:rPr lang="hu-HU" altLang="en-US" sz="2800" dirty="0">
                <a:ea typeface="ＭＳ Ｐゴシック" pitchFamily="34" charset="-128"/>
              </a:rPr>
              <a:t>9</a:t>
            </a:r>
            <a:endParaRPr lang="nl-NL" dirty="0"/>
          </a:p>
        </p:txBody>
      </p:sp>
      <p:sp>
        <p:nvSpPr>
          <p:cNvPr id="3" name="Slide Number Placeholder 2"/>
          <p:cNvSpPr>
            <a:spLocks noGrp="1"/>
          </p:cNvSpPr>
          <p:nvPr>
            <p:ph type="sldNum" sz="quarter" idx="10"/>
          </p:nvPr>
        </p:nvSpPr>
        <p:spPr/>
        <p:txBody>
          <a:bodyPr/>
          <a:lstStyle/>
          <a:p>
            <a:fld id="{0580567E-5E8F-47A5-90DF-8BFEB1A71525}" type="slidenum">
              <a:rPr lang="en-GB" smtClean="0">
                <a:solidFill>
                  <a:prstClr val="white"/>
                </a:solidFill>
              </a:rPr>
              <a:pPr/>
              <a:t>24</a:t>
            </a:fld>
            <a:endParaRPr lang="en-GB" dirty="0">
              <a:solidFill>
                <a:prstClr val="white"/>
              </a:solidFill>
            </a:endParaRPr>
          </a:p>
        </p:txBody>
      </p:sp>
    </p:spTree>
    <p:extLst>
      <p:ext uri="{BB962C8B-B14F-4D97-AF65-F5344CB8AC3E}">
        <p14:creationId xmlns:p14="http://schemas.microsoft.com/office/powerpoint/2010/main" val="24949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ea typeface="ＭＳ Ｐゴシック" pitchFamily="34" charset="-128"/>
              </a:rPr>
              <a:t>Case definition codes</a:t>
            </a:r>
            <a:endParaRPr lang="en-GB" dirty="0"/>
          </a:p>
        </p:txBody>
      </p:sp>
      <p:sp>
        <p:nvSpPr>
          <p:cNvPr id="3" name="Content Placeholder 2"/>
          <p:cNvSpPr>
            <a:spLocks noGrp="1"/>
          </p:cNvSpPr>
          <p:nvPr>
            <p:ph idx="1"/>
          </p:nvPr>
        </p:nvSpPr>
        <p:spPr/>
        <p:txBody>
          <a:bodyPr/>
          <a:lstStyle/>
          <a:p>
            <a:r>
              <a:rPr lang="en-US" altLang="en-US" dirty="0">
                <a:ea typeface="ＭＳ Ｐゴシック" pitchFamily="34" charset="-128"/>
              </a:rPr>
              <a:t>Surgical Site Infection (SSI)</a:t>
            </a:r>
          </a:p>
          <a:p>
            <a:r>
              <a:rPr lang="en-US" altLang="en-US" dirty="0">
                <a:ea typeface="ＭＳ Ｐゴシック" pitchFamily="34" charset="-128"/>
              </a:rPr>
              <a:t>Pneumonia (</a:t>
            </a:r>
            <a:r>
              <a:rPr lang="en-US" altLang="en-US" dirty="0" err="1">
                <a:ea typeface="ＭＳ Ｐゴシック" pitchFamily="34" charset="-128"/>
              </a:rPr>
              <a:t>PN</a:t>
            </a:r>
            <a:r>
              <a:rPr lang="en-US" altLang="en-US" dirty="0">
                <a:ea typeface="ＭＳ Ｐゴシック" pitchFamily="34" charset="-128"/>
              </a:rPr>
              <a:t>)</a:t>
            </a:r>
          </a:p>
          <a:p>
            <a:r>
              <a:rPr lang="en-US" altLang="en-US" dirty="0">
                <a:ea typeface="ＭＳ Ｐゴシック" pitchFamily="34" charset="-128"/>
              </a:rPr>
              <a:t>Urinary Tract Infection (</a:t>
            </a:r>
            <a:r>
              <a:rPr lang="en-US" altLang="en-US" dirty="0" err="1">
                <a:ea typeface="ＭＳ Ｐゴシック" pitchFamily="34" charset="-128"/>
              </a:rPr>
              <a:t>UTI</a:t>
            </a:r>
            <a:r>
              <a:rPr lang="en-US" altLang="en-US" dirty="0">
                <a:ea typeface="ＭＳ Ｐゴシック" pitchFamily="34" charset="-128"/>
              </a:rPr>
              <a:t>)</a:t>
            </a:r>
          </a:p>
          <a:p>
            <a:r>
              <a:rPr lang="en-US" altLang="en-US" dirty="0">
                <a:ea typeface="ＭＳ Ｐゴシック" pitchFamily="34" charset="-128"/>
              </a:rPr>
              <a:t>Bloodstream infection (BSI)</a:t>
            </a:r>
          </a:p>
          <a:p>
            <a:r>
              <a:rPr lang="en-US" altLang="en-US" dirty="0">
                <a:ea typeface="ＭＳ Ｐゴシック" pitchFamily="34" charset="-128"/>
              </a:rPr>
              <a:t>Catheter-related infection (CRI)</a:t>
            </a:r>
          </a:p>
          <a:p>
            <a:r>
              <a:rPr lang="en-US" altLang="en-US" dirty="0">
                <a:ea typeface="ＭＳ Ｐゴシック" pitchFamily="34" charset="-128"/>
              </a:rPr>
              <a:t>Arterial or venous infection (CVS-</a:t>
            </a:r>
            <a:r>
              <a:rPr lang="en-US" altLang="en-US" dirty="0" err="1">
                <a:ea typeface="ＭＳ Ｐゴシック" pitchFamily="34" charset="-128"/>
              </a:rPr>
              <a:t>VASC</a:t>
            </a:r>
            <a:r>
              <a:rPr lang="en-US" altLang="en-US" dirty="0">
                <a:ea typeface="ＭＳ Ｐゴシック" pitchFamily="34" charset="-128"/>
              </a:rPr>
              <a:t>)</a:t>
            </a:r>
          </a:p>
          <a:p>
            <a:r>
              <a:rPr lang="en-US" altLang="en-US" dirty="0">
                <a:ea typeface="ＭＳ Ｐゴシック" pitchFamily="34" charset="-128"/>
              </a:rPr>
              <a:t>Gastrointestinal system infections (GI)</a:t>
            </a:r>
          </a:p>
          <a:p>
            <a:r>
              <a:rPr lang="en-US" altLang="en-US" dirty="0">
                <a:ea typeface="ＭＳ Ｐゴシック" pitchFamily="34" charset="-128"/>
              </a:rPr>
              <a:t>Lower respiratory tract infection, other than pneumonia (</a:t>
            </a:r>
            <a:r>
              <a:rPr lang="en-US" altLang="en-US" dirty="0" err="1">
                <a:ea typeface="ＭＳ Ｐゴシック" pitchFamily="34" charset="-128"/>
              </a:rPr>
              <a:t>LRI</a:t>
            </a:r>
            <a:r>
              <a:rPr lang="en-US" altLang="en-US" dirty="0">
                <a:ea typeface="ＭＳ Ｐゴシック" pitchFamily="34" charset="-128"/>
              </a:rPr>
              <a:t>)</a:t>
            </a:r>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solidFill>
                  <a:prstClr val="white"/>
                </a:solidFill>
              </a:rPr>
              <a:pPr/>
              <a:t>25</a:t>
            </a:fld>
            <a:endParaRPr lang="en-GB" dirty="0">
              <a:solidFill>
                <a:prstClr val="white"/>
              </a:solidFill>
            </a:endParaRPr>
          </a:p>
        </p:txBody>
      </p:sp>
    </p:spTree>
    <p:extLst>
      <p:ext uri="{BB962C8B-B14F-4D97-AF65-F5344CB8AC3E}">
        <p14:creationId xmlns:p14="http://schemas.microsoft.com/office/powerpoint/2010/main" val="26760990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ea typeface="ＭＳ Ｐゴシック" pitchFamily="34" charset="-128"/>
              </a:rPr>
              <a:t>Case definition codes</a:t>
            </a:r>
            <a:endParaRPr lang="en-GB" dirty="0"/>
          </a:p>
        </p:txBody>
      </p:sp>
      <p:sp>
        <p:nvSpPr>
          <p:cNvPr id="3" name="Content Placeholder 2"/>
          <p:cNvSpPr>
            <a:spLocks noGrp="1"/>
          </p:cNvSpPr>
          <p:nvPr>
            <p:ph idx="1"/>
          </p:nvPr>
        </p:nvSpPr>
        <p:spPr/>
        <p:txBody>
          <a:bodyPr/>
          <a:lstStyle/>
          <a:p>
            <a:pPr>
              <a:lnSpc>
                <a:spcPct val="80000"/>
              </a:lnSpc>
            </a:pPr>
            <a:r>
              <a:rPr lang="en-US" altLang="en-US" sz="2000" dirty="0">
                <a:ea typeface="ＭＳ Ｐゴシック" pitchFamily="34" charset="-128"/>
              </a:rPr>
              <a:t>Bone and </a:t>
            </a:r>
            <a:r>
              <a:rPr lang="hu-HU" altLang="en-US" sz="2000" dirty="0">
                <a:ea typeface="ＭＳ Ｐゴシック" pitchFamily="34" charset="-128"/>
              </a:rPr>
              <a:t>j</a:t>
            </a:r>
            <a:r>
              <a:rPr lang="en-US" altLang="en-US" sz="2000" dirty="0" err="1">
                <a:ea typeface="ＭＳ Ｐゴシック" pitchFamily="34" charset="-128"/>
              </a:rPr>
              <a:t>oint</a:t>
            </a:r>
            <a:r>
              <a:rPr lang="en-US" altLang="en-US" sz="2000" dirty="0">
                <a:ea typeface="ＭＳ Ｐゴシック" pitchFamily="34" charset="-128"/>
              </a:rPr>
              <a:t> </a:t>
            </a:r>
            <a:r>
              <a:rPr lang="hu-HU" altLang="en-US" sz="2000" dirty="0">
                <a:ea typeface="ＭＳ Ｐゴシック" pitchFamily="34" charset="-128"/>
              </a:rPr>
              <a:t>i</a:t>
            </a:r>
            <a:r>
              <a:rPr lang="en-US" altLang="en-US" sz="2000" dirty="0" err="1">
                <a:ea typeface="ＭＳ Ｐゴシック" pitchFamily="34" charset="-128"/>
              </a:rPr>
              <a:t>nfection</a:t>
            </a:r>
            <a:r>
              <a:rPr lang="en-US" altLang="en-US" sz="2000" dirty="0">
                <a:ea typeface="ＭＳ Ｐゴシック" pitchFamily="34" charset="-128"/>
              </a:rPr>
              <a:t> (BJ)</a:t>
            </a:r>
          </a:p>
          <a:p>
            <a:pPr>
              <a:lnSpc>
                <a:spcPct val="80000"/>
              </a:lnSpc>
            </a:pPr>
            <a:r>
              <a:rPr lang="en-US" altLang="en-US" sz="2000" dirty="0">
                <a:ea typeface="ＭＳ Ｐゴシック" pitchFamily="34" charset="-128"/>
              </a:rPr>
              <a:t>Central nervous system infection (CNS)</a:t>
            </a:r>
          </a:p>
          <a:p>
            <a:pPr>
              <a:lnSpc>
                <a:spcPct val="80000"/>
              </a:lnSpc>
            </a:pPr>
            <a:r>
              <a:rPr lang="en-US" altLang="en-US" sz="2000" dirty="0">
                <a:ea typeface="ＭＳ Ｐゴシック" pitchFamily="34" charset="-128"/>
              </a:rPr>
              <a:t>Cardiovascular system infection (CVS)</a:t>
            </a:r>
          </a:p>
          <a:p>
            <a:pPr>
              <a:lnSpc>
                <a:spcPct val="80000"/>
              </a:lnSpc>
            </a:pPr>
            <a:r>
              <a:rPr lang="en-US" altLang="en-US" sz="2000" dirty="0">
                <a:ea typeface="ＭＳ Ｐゴシック" pitchFamily="34" charset="-128"/>
              </a:rPr>
              <a:t>Eye, </a:t>
            </a:r>
            <a:r>
              <a:rPr lang="hu-HU" altLang="en-US" sz="2000" dirty="0">
                <a:ea typeface="ＭＳ Ｐゴシック" pitchFamily="34" charset="-128"/>
              </a:rPr>
              <a:t>e</a:t>
            </a:r>
            <a:r>
              <a:rPr lang="en-US" altLang="en-US" sz="2000" dirty="0" err="1">
                <a:ea typeface="ＭＳ Ｐゴシック" pitchFamily="34" charset="-128"/>
              </a:rPr>
              <a:t>ar</a:t>
            </a:r>
            <a:r>
              <a:rPr lang="en-US" altLang="en-US" sz="2000" dirty="0">
                <a:ea typeface="ＭＳ Ｐゴシック" pitchFamily="34" charset="-128"/>
              </a:rPr>
              <a:t>, </a:t>
            </a:r>
            <a:r>
              <a:rPr lang="hu-HU" altLang="en-US" sz="2000" dirty="0">
                <a:ea typeface="ＭＳ Ｐゴシック" pitchFamily="34" charset="-128"/>
              </a:rPr>
              <a:t>n</a:t>
            </a:r>
            <a:r>
              <a:rPr lang="en-US" altLang="en-US" sz="2000" dirty="0" err="1">
                <a:ea typeface="ＭＳ Ｐゴシック" pitchFamily="34" charset="-128"/>
              </a:rPr>
              <a:t>ose</a:t>
            </a:r>
            <a:r>
              <a:rPr lang="en-US" altLang="en-US" sz="2000" dirty="0">
                <a:ea typeface="ＭＳ Ｐゴシック" pitchFamily="34" charset="-128"/>
              </a:rPr>
              <a:t> or </a:t>
            </a:r>
            <a:r>
              <a:rPr lang="hu-HU" altLang="en-US" sz="2000" dirty="0">
                <a:ea typeface="ＭＳ Ｐゴシック" pitchFamily="34" charset="-128"/>
              </a:rPr>
              <a:t>m</a:t>
            </a:r>
            <a:r>
              <a:rPr lang="en-US" altLang="en-US" sz="2000" dirty="0" err="1">
                <a:ea typeface="ＭＳ Ｐゴシック" pitchFamily="34" charset="-128"/>
              </a:rPr>
              <a:t>outh</a:t>
            </a:r>
            <a:r>
              <a:rPr lang="en-US" altLang="en-US" sz="2000" dirty="0">
                <a:ea typeface="ＭＳ Ｐゴシック" pitchFamily="34" charset="-128"/>
              </a:rPr>
              <a:t> </a:t>
            </a:r>
            <a:r>
              <a:rPr lang="hu-HU" altLang="en-US" sz="2000" dirty="0">
                <a:ea typeface="ＭＳ Ｐゴシック" pitchFamily="34" charset="-128"/>
              </a:rPr>
              <a:t>i</a:t>
            </a:r>
            <a:r>
              <a:rPr lang="en-US" altLang="en-US" sz="2000" dirty="0" err="1">
                <a:ea typeface="ＭＳ Ｐゴシック" pitchFamily="34" charset="-128"/>
              </a:rPr>
              <a:t>nfection</a:t>
            </a:r>
            <a:r>
              <a:rPr lang="en-US" altLang="en-US" sz="2000" dirty="0">
                <a:ea typeface="ＭＳ Ｐゴシック" pitchFamily="34" charset="-128"/>
              </a:rPr>
              <a:t> (EENT)   </a:t>
            </a:r>
          </a:p>
          <a:p>
            <a:pPr>
              <a:lnSpc>
                <a:spcPct val="80000"/>
              </a:lnSpc>
            </a:pPr>
            <a:r>
              <a:rPr lang="en-US" altLang="en-US" sz="2000" dirty="0">
                <a:ea typeface="ＭＳ Ｐゴシック" pitchFamily="34" charset="-128"/>
              </a:rPr>
              <a:t>Reproductive tract infection (</a:t>
            </a:r>
            <a:r>
              <a:rPr lang="en-US" altLang="en-US" sz="2000" dirty="0" err="1">
                <a:ea typeface="ＭＳ Ｐゴシック" pitchFamily="34" charset="-128"/>
              </a:rPr>
              <a:t>REPR</a:t>
            </a:r>
            <a:r>
              <a:rPr lang="en-US" altLang="en-US" sz="2000" dirty="0">
                <a:ea typeface="ＭＳ Ｐゴシック" pitchFamily="34" charset="-128"/>
              </a:rPr>
              <a:t>)</a:t>
            </a:r>
          </a:p>
          <a:p>
            <a:pPr>
              <a:lnSpc>
                <a:spcPct val="80000"/>
              </a:lnSpc>
            </a:pPr>
            <a:r>
              <a:rPr lang="en-US" altLang="en-US" sz="2000" dirty="0">
                <a:ea typeface="ＭＳ Ｐゴシック" pitchFamily="34" charset="-128"/>
              </a:rPr>
              <a:t>Skin </a:t>
            </a:r>
            <a:r>
              <a:rPr lang="hu-HU" altLang="en-US" sz="2000" dirty="0">
                <a:ea typeface="ＭＳ Ｐゴシック" pitchFamily="34" charset="-128"/>
              </a:rPr>
              <a:t>and</a:t>
            </a:r>
            <a:r>
              <a:rPr lang="en-US" altLang="en-US" sz="2000" dirty="0">
                <a:ea typeface="ＭＳ Ｐゴシック" pitchFamily="34" charset="-128"/>
              </a:rPr>
              <a:t> soft tissue infections (SST)</a:t>
            </a:r>
          </a:p>
          <a:p>
            <a:pPr>
              <a:lnSpc>
                <a:spcPct val="80000"/>
              </a:lnSpc>
            </a:pPr>
            <a:r>
              <a:rPr lang="en-US" altLang="en-US" sz="2000" dirty="0">
                <a:ea typeface="ＭＳ Ｐゴシック" pitchFamily="34" charset="-128"/>
              </a:rPr>
              <a:t>Systemic infections (SYS)	</a:t>
            </a:r>
            <a:r>
              <a:rPr lang="en-US" altLang="en-US" dirty="0">
                <a:ea typeface="ＭＳ Ｐゴシック" pitchFamily="34" charset="-128"/>
              </a:rPr>
              <a:t>		</a:t>
            </a:r>
          </a:p>
          <a:p>
            <a:pPr>
              <a:lnSpc>
                <a:spcPct val="80000"/>
              </a:lnSpc>
            </a:pPr>
            <a:endParaRPr lang="en-US" altLang="en-US" dirty="0">
              <a:ea typeface="ＭＳ Ｐゴシック" pitchFamily="34" charset="-128"/>
            </a:endParaRPr>
          </a:p>
          <a:p>
            <a:pPr>
              <a:lnSpc>
                <a:spcPct val="80000"/>
              </a:lnSpc>
            </a:pPr>
            <a:r>
              <a:rPr lang="en-US" altLang="en-US" sz="2000" dirty="0">
                <a:ea typeface="ＭＳ Ｐゴシック" pitchFamily="34" charset="-128"/>
              </a:rPr>
              <a:t>Specific definitions for neonates (NEO)	</a:t>
            </a:r>
          </a:p>
          <a:p>
            <a:pPr lvl="1">
              <a:lnSpc>
                <a:spcPct val="80000"/>
              </a:lnSpc>
            </a:pPr>
            <a:r>
              <a:rPr lang="en-US" altLang="en-US" sz="1800" dirty="0">
                <a:ea typeface="ＭＳ Ｐゴシック" pitchFamily="34" charset="-128"/>
              </a:rPr>
              <a:t>Clinical sepsis (</a:t>
            </a:r>
            <a:r>
              <a:rPr lang="en-US" altLang="en-US" sz="1800" dirty="0" err="1">
                <a:ea typeface="ＭＳ Ｐゴシック" pitchFamily="34" charset="-128"/>
              </a:rPr>
              <a:t>CSEP</a:t>
            </a:r>
            <a:r>
              <a:rPr lang="en-US" altLang="en-US" sz="1800" dirty="0">
                <a:ea typeface="ＭＳ Ｐゴシック" pitchFamily="34" charset="-128"/>
              </a:rPr>
              <a:t>)</a:t>
            </a:r>
          </a:p>
          <a:p>
            <a:pPr lvl="1">
              <a:lnSpc>
                <a:spcPct val="80000"/>
              </a:lnSpc>
            </a:pPr>
            <a:r>
              <a:rPr lang="en-US" altLang="en-US" sz="1800" dirty="0">
                <a:ea typeface="ＭＳ Ｐゴシック" pitchFamily="34" charset="-128"/>
              </a:rPr>
              <a:t>Lab confirmed BSI (</a:t>
            </a:r>
            <a:r>
              <a:rPr lang="en-US" altLang="en-US" sz="1800" dirty="0" err="1">
                <a:ea typeface="ＭＳ Ｐゴシック" pitchFamily="34" charset="-128"/>
              </a:rPr>
              <a:t>LCBI</a:t>
            </a:r>
            <a:r>
              <a:rPr lang="en-US" altLang="en-US" sz="1800" dirty="0">
                <a:ea typeface="ＭＳ Ｐゴシック" pitchFamily="34" charset="-128"/>
              </a:rPr>
              <a:t>)</a:t>
            </a:r>
          </a:p>
          <a:p>
            <a:pPr lvl="1">
              <a:lnSpc>
                <a:spcPct val="80000"/>
              </a:lnSpc>
            </a:pPr>
            <a:r>
              <a:rPr lang="en-US" altLang="en-US" sz="1800" dirty="0">
                <a:ea typeface="ＭＳ Ｐゴシック" pitchFamily="34" charset="-128"/>
              </a:rPr>
              <a:t>Lab confirmed BSI with CNS (</a:t>
            </a:r>
            <a:r>
              <a:rPr lang="en-US" altLang="en-US" sz="1800" dirty="0" err="1">
                <a:ea typeface="ＭＳ Ｐゴシック" pitchFamily="34" charset="-128"/>
              </a:rPr>
              <a:t>CNSB</a:t>
            </a:r>
            <a:r>
              <a:rPr lang="en-US" altLang="en-US" sz="1800" dirty="0">
                <a:ea typeface="ＭＳ Ｐゴシック" pitchFamily="34" charset="-128"/>
              </a:rPr>
              <a:t>)</a:t>
            </a:r>
          </a:p>
          <a:p>
            <a:pPr lvl="1">
              <a:lnSpc>
                <a:spcPct val="80000"/>
              </a:lnSpc>
            </a:pPr>
            <a:r>
              <a:rPr lang="en-US" altLang="en-US" sz="1800" dirty="0">
                <a:ea typeface="ＭＳ Ｐゴシック" pitchFamily="34" charset="-128"/>
              </a:rPr>
              <a:t>Pneumonia (</a:t>
            </a:r>
            <a:r>
              <a:rPr lang="en-US" altLang="en-US" sz="1800" dirty="0" err="1">
                <a:ea typeface="ＭＳ Ｐゴシック" pitchFamily="34" charset="-128"/>
              </a:rPr>
              <a:t>PNEU</a:t>
            </a:r>
            <a:r>
              <a:rPr lang="en-US" altLang="en-US" sz="1800" dirty="0">
                <a:ea typeface="ＭＳ Ｐゴシック" pitchFamily="34" charset="-128"/>
              </a:rPr>
              <a:t>)</a:t>
            </a:r>
          </a:p>
          <a:p>
            <a:pPr lvl="1">
              <a:lnSpc>
                <a:spcPct val="80000"/>
              </a:lnSpc>
            </a:pPr>
            <a:r>
              <a:rPr lang="en-US" altLang="en-US" sz="1800" dirty="0" err="1">
                <a:ea typeface="ＭＳ Ｐゴシック" pitchFamily="34" charset="-128"/>
              </a:rPr>
              <a:t>Necrotising</a:t>
            </a:r>
            <a:r>
              <a:rPr lang="en-US" altLang="en-US" sz="1800" dirty="0">
                <a:ea typeface="ＭＳ Ｐゴシック" pitchFamily="34" charset="-128"/>
              </a:rPr>
              <a:t> enterocolitis (NEC)</a:t>
            </a:r>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solidFill>
                  <a:prstClr val="white"/>
                </a:solidFill>
              </a:rPr>
              <a:pPr/>
              <a:t>26</a:t>
            </a:fld>
            <a:endParaRPr lang="en-GB" dirty="0">
              <a:solidFill>
                <a:prstClr val="white"/>
              </a:solidFill>
            </a:endParaRPr>
          </a:p>
        </p:txBody>
      </p:sp>
    </p:spTree>
    <p:extLst>
      <p:ext uri="{BB962C8B-B14F-4D97-AF65-F5344CB8AC3E}">
        <p14:creationId xmlns:p14="http://schemas.microsoft.com/office/powerpoint/2010/main" val="5346820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ea typeface="ＭＳ Ｐゴシック" pitchFamily="34" charset="-128"/>
              </a:rPr>
              <a:t>Principles of HAI definitions</a:t>
            </a:r>
            <a:endParaRPr lang="en-GB" dirty="0"/>
          </a:p>
        </p:txBody>
      </p:sp>
      <p:sp>
        <p:nvSpPr>
          <p:cNvPr id="3" name="Content Placeholder 2"/>
          <p:cNvSpPr>
            <a:spLocks noGrp="1"/>
          </p:cNvSpPr>
          <p:nvPr>
            <p:ph idx="1"/>
          </p:nvPr>
        </p:nvSpPr>
        <p:spPr/>
        <p:txBody>
          <a:bodyPr/>
          <a:lstStyle/>
          <a:p>
            <a:pPr>
              <a:spcAft>
                <a:spcPts val="1325"/>
              </a:spcAft>
            </a:pPr>
            <a:r>
              <a:rPr lang="en-US" altLang="en-US" dirty="0">
                <a:ea typeface="ＭＳ Ｐゴシック" pitchFamily="34" charset="-128"/>
              </a:rPr>
              <a:t>Must meet the overall definition of HAI</a:t>
            </a:r>
          </a:p>
          <a:p>
            <a:pPr>
              <a:spcAft>
                <a:spcPts val="1325"/>
              </a:spcAft>
            </a:pPr>
            <a:r>
              <a:rPr lang="en-US" altLang="en-US" dirty="0">
                <a:ea typeface="ＭＳ Ｐゴシック" pitchFamily="34" charset="-128"/>
              </a:rPr>
              <a:t>Must meet the definition of the site of HAI</a:t>
            </a:r>
          </a:p>
          <a:p>
            <a:pPr lvl="1">
              <a:spcAft>
                <a:spcPts val="1325"/>
              </a:spcAft>
            </a:pPr>
            <a:r>
              <a:rPr lang="en-US" altLang="en-US" dirty="0">
                <a:ea typeface="ＭＳ Ｐゴシック" pitchFamily="34" charset="-128"/>
              </a:rPr>
              <a:t>Clinical, microbiological and radiological aspects</a:t>
            </a:r>
          </a:p>
          <a:p>
            <a:pPr lvl="1">
              <a:spcAft>
                <a:spcPts val="1325"/>
              </a:spcAft>
            </a:pPr>
            <a:r>
              <a:rPr lang="en-US" altLang="en-US" dirty="0">
                <a:ea typeface="ＭＳ Ｐゴシック" pitchFamily="34" charset="-128"/>
              </a:rPr>
              <a:t>May include a category for physician diagnosed/treated </a:t>
            </a:r>
          </a:p>
          <a:p>
            <a:pPr lvl="1">
              <a:spcAft>
                <a:spcPts val="1325"/>
              </a:spcAft>
            </a:pPr>
            <a:endParaRPr lang="en-US" altLang="en-US" i="1" dirty="0">
              <a:ea typeface="ＭＳ Ｐゴシック" pitchFamily="34" charset="-128"/>
            </a:endParaRPr>
          </a:p>
          <a:p>
            <a:pPr>
              <a:spcAft>
                <a:spcPts val="1325"/>
              </a:spcAft>
            </a:pPr>
            <a:r>
              <a:rPr lang="en-US" altLang="en-US" dirty="0">
                <a:ea typeface="ＭＳ Ｐゴシック" pitchFamily="34" charset="-128"/>
              </a:rPr>
              <a:t>Must be sub-coded as stated in the codebook</a:t>
            </a:r>
          </a:p>
          <a:p>
            <a:pPr>
              <a:spcAft>
                <a:spcPts val="1325"/>
              </a:spcAft>
            </a:pPr>
            <a:r>
              <a:rPr lang="en-US" altLang="en-US" dirty="0">
                <a:ea typeface="ＭＳ Ｐゴシック" pitchFamily="34" charset="-128"/>
              </a:rPr>
              <a:t>Some definitions are more complex than others</a:t>
            </a:r>
          </a:p>
          <a:p>
            <a:pPr>
              <a:spcAft>
                <a:spcPts val="1325"/>
              </a:spcAft>
            </a:pPr>
            <a:r>
              <a:rPr lang="hu-HU" altLang="en-US" dirty="0">
                <a:ea typeface="ＭＳ Ｐゴシック" pitchFamily="34" charset="-128"/>
              </a:rPr>
              <a:t>N</a:t>
            </a:r>
            <a:r>
              <a:rPr lang="en-US" altLang="en-US" dirty="0" err="1">
                <a:ea typeface="ＭＳ Ｐゴシック" pitchFamily="34" charset="-128"/>
              </a:rPr>
              <a:t>ext</a:t>
            </a:r>
            <a:r>
              <a:rPr lang="en-US" altLang="en-US" dirty="0">
                <a:ea typeface="ＭＳ Ｐゴシック" pitchFamily="34" charset="-128"/>
              </a:rPr>
              <a:t> session </a:t>
            </a:r>
            <a:r>
              <a:rPr lang="en-US" altLang="en-US" dirty="0" err="1">
                <a:ea typeface="ＭＳ Ｐゴシック" pitchFamily="34" charset="-128"/>
              </a:rPr>
              <a:t>wi</a:t>
            </a:r>
            <a:r>
              <a:rPr lang="hu-HU" altLang="en-US" dirty="0" err="1">
                <a:ea typeface="ＭＳ Ｐゴシック" pitchFamily="34" charset="-128"/>
              </a:rPr>
              <a:t>ll</a:t>
            </a:r>
            <a:r>
              <a:rPr lang="en-US" altLang="en-US" dirty="0">
                <a:ea typeface="ＭＳ Ｐゴシック" pitchFamily="34" charset="-128"/>
              </a:rPr>
              <a:t> </a:t>
            </a:r>
            <a:r>
              <a:rPr lang="hu-HU" altLang="en-US" dirty="0" err="1">
                <a:ea typeface="ＭＳ Ｐゴシック" pitchFamily="34" charset="-128"/>
              </a:rPr>
              <a:t>include</a:t>
            </a:r>
            <a:r>
              <a:rPr lang="hu-HU" altLang="en-US" dirty="0">
                <a:ea typeface="ＭＳ Ｐゴシック" pitchFamily="34" charset="-128"/>
              </a:rPr>
              <a:t> </a:t>
            </a:r>
            <a:r>
              <a:rPr lang="en-US" altLang="en-US" dirty="0">
                <a:ea typeface="ＭＳ Ｐゴシック" pitchFamily="34" charset="-128"/>
              </a:rPr>
              <a:t>practice</a:t>
            </a:r>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solidFill>
                  <a:prstClr val="white"/>
                </a:solidFill>
              </a:rPr>
              <a:pPr/>
              <a:t>27</a:t>
            </a:fld>
            <a:endParaRPr lang="en-GB" dirty="0">
              <a:solidFill>
                <a:prstClr val="white"/>
              </a:solidFill>
            </a:endParaRPr>
          </a:p>
        </p:txBody>
      </p:sp>
    </p:spTree>
    <p:extLst>
      <p:ext uri="{BB962C8B-B14F-4D97-AF65-F5344CB8AC3E}">
        <p14:creationId xmlns:p14="http://schemas.microsoft.com/office/powerpoint/2010/main" val="25775875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ea typeface="ＭＳ Ｐゴシック" pitchFamily="34" charset="-128"/>
              </a:rPr>
              <a:t>Case definition codes</a:t>
            </a:r>
            <a:endParaRPr lang="en-GB" dirty="0"/>
          </a:p>
        </p:txBody>
      </p:sp>
      <p:sp>
        <p:nvSpPr>
          <p:cNvPr id="3" name="Content Placeholder 2"/>
          <p:cNvSpPr>
            <a:spLocks noGrp="1"/>
          </p:cNvSpPr>
          <p:nvPr>
            <p:ph idx="1"/>
          </p:nvPr>
        </p:nvSpPr>
        <p:spPr/>
        <p:txBody>
          <a:bodyPr/>
          <a:lstStyle/>
          <a:p>
            <a:r>
              <a:rPr lang="en-US" altLang="en-US" dirty="0">
                <a:ea typeface="ＭＳ Ｐゴシック" pitchFamily="34" charset="-128"/>
              </a:rPr>
              <a:t>Surgical </a:t>
            </a:r>
            <a:r>
              <a:rPr lang="hu-HU" altLang="en-US" dirty="0">
                <a:ea typeface="ＭＳ Ｐゴシック" pitchFamily="34" charset="-128"/>
              </a:rPr>
              <a:t>s</a:t>
            </a:r>
            <a:r>
              <a:rPr lang="en-US" altLang="en-US" dirty="0" err="1">
                <a:ea typeface="ＭＳ Ｐゴシック" pitchFamily="34" charset="-128"/>
              </a:rPr>
              <a:t>ite</a:t>
            </a:r>
            <a:r>
              <a:rPr lang="en-US" altLang="en-US" dirty="0">
                <a:ea typeface="ＭＳ Ｐゴシック" pitchFamily="34" charset="-128"/>
              </a:rPr>
              <a:t> </a:t>
            </a:r>
            <a:r>
              <a:rPr lang="hu-HU" altLang="en-US" dirty="0">
                <a:ea typeface="ＭＳ Ｐゴシック" pitchFamily="34" charset="-128"/>
              </a:rPr>
              <a:t>i</a:t>
            </a:r>
            <a:r>
              <a:rPr lang="en-US" altLang="en-US" dirty="0" err="1">
                <a:ea typeface="ＭＳ Ｐゴシック" pitchFamily="34" charset="-128"/>
              </a:rPr>
              <a:t>nfection</a:t>
            </a:r>
            <a:r>
              <a:rPr lang="en-US" altLang="en-US" dirty="0">
                <a:ea typeface="ＭＳ Ｐゴシック" pitchFamily="34" charset="-128"/>
              </a:rPr>
              <a:t> (SSI)</a:t>
            </a:r>
          </a:p>
          <a:p>
            <a:r>
              <a:rPr lang="en-US" altLang="en-US" dirty="0">
                <a:ea typeface="ＭＳ Ｐゴシック" pitchFamily="34" charset="-128"/>
              </a:rPr>
              <a:t>Pneumonia (PN)</a:t>
            </a:r>
          </a:p>
          <a:p>
            <a:r>
              <a:rPr lang="en-US" altLang="en-US" dirty="0">
                <a:ea typeface="ＭＳ Ｐゴシック" pitchFamily="34" charset="-128"/>
              </a:rPr>
              <a:t>Urinary </a:t>
            </a:r>
            <a:r>
              <a:rPr lang="hu-HU" altLang="en-US" dirty="0">
                <a:ea typeface="ＭＳ Ｐゴシック" pitchFamily="34" charset="-128"/>
              </a:rPr>
              <a:t>t</a:t>
            </a:r>
            <a:r>
              <a:rPr lang="en-US" altLang="en-US" dirty="0" err="1">
                <a:ea typeface="ＭＳ Ｐゴシック" pitchFamily="34" charset="-128"/>
              </a:rPr>
              <a:t>ract</a:t>
            </a:r>
            <a:r>
              <a:rPr lang="en-US" altLang="en-US" dirty="0">
                <a:ea typeface="ＭＳ Ｐゴシック" pitchFamily="34" charset="-128"/>
              </a:rPr>
              <a:t> </a:t>
            </a:r>
            <a:r>
              <a:rPr lang="hu-HU" altLang="en-US" dirty="0">
                <a:ea typeface="ＭＳ Ｐゴシック" pitchFamily="34" charset="-128"/>
              </a:rPr>
              <a:t>i</a:t>
            </a:r>
            <a:r>
              <a:rPr lang="en-US" altLang="en-US" dirty="0" err="1">
                <a:ea typeface="ＭＳ Ｐゴシック" pitchFamily="34" charset="-128"/>
              </a:rPr>
              <a:t>nfection</a:t>
            </a:r>
            <a:r>
              <a:rPr lang="en-US" altLang="en-US" dirty="0">
                <a:ea typeface="ＭＳ Ｐゴシック" pitchFamily="34" charset="-128"/>
              </a:rPr>
              <a:t> (UTI)</a:t>
            </a:r>
          </a:p>
          <a:p>
            <a:r>
              <a:rPr lang="en-US" altLang="en-US" dirty="0">
                <a:ea typeface="ＭＳ Ｐゴシック" pitchFamily="34" charset="-128"/>
              </a:rPr>
              <a:t>Bloodstream infection (BSI)</a:t>
            </a:r>
          </a:p>
          <a:p>
            <a:r>
              <a:rPr lang="en-US" altLang="en-US" dirty="0">
                <a:ea typeface="ＭＳ Ｐゴシック" pitchFamily="34" charset="-128"/>
              </a:rPr>
              <a:t>Catheter-related infection (CRI)</a:t>
            </a:r>
          </a:p>
          <a:p>
            <a:r>
              <a:rPr lang="en-US" altLang="en-US" dirty="0">
                <a:ea typeface="ＭＳ Ｐゴシック" pitchFamily="34" charset="-128"/>
              </a:rPr>
              <a:t>Arterial or venous infection (CVS-VASC)</a:t>
            </a:r>
          </a:p>
          <a:p>
            <a:r>
              <a:rPr lang="en-US" altLang="en-US" dirty="0">
                <a:ea typeface="ＭＳ Ｐゴシック" pitchFamily="34" charset="-128"/>
              </a:rPr>
              <a:t>Gastrointestinal system infections (GI)</a:t>
            </a:r>
          </a:p>
          <a:p>
            <a:r>
              <a:rPr lang="en-US" altLang="en-US" dirty="0">
                <a:ea typeface="ＭＳ Ｐゴシック" pitchFamily="34" charset="-128"/>
              </a:rPr>
              <a:t>Lower respiratory tract infection, other than pneumonia (LRI)</a:t>
            </a:r>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solidFill>
                  <a:prstClr val="white"/>
                </a:solidFill>
              </a:rPr>
              <a:pPr/>
              <a:t>28</a:t>
            </a:fld>
            <a:endParaRPr lang="en-GB" dirty="0">
              <a:solidFill>
                <a:prstClr val="white"/>
              </a:solidFill>
            </a:endParaRPr>
          </a:p>
        </p:txBody>
      </p:sp>
    </p:spTree>
    <p:extLst>
      <p:ext uri="{BB962C8B-B14F-4D97-AF65-F5344CB8AC3E}">
        <p14:creationId xmlns:p14="http://schemas.microsoft.com/office/powerpoint/2010/main" val="38581201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idx="4294967295"/>
          </p:nvPr>
        </p:nvSpPr>
        <p:spPr/>
        <p:txBody>
          <a:bodyPr/>
          <a:lstStyle/>
          <a:p>
            <a:pPr eaLnBrk="1" hangingPunct="1"/>
            <a:r>
              <a:rPr lang="en-GB" altLang="en-US" dirty="0">
                <a:ea typeface="ＭＳ Ｐゴシック" pitchFamily="34" charset="-128"/>
              </a:rPr>
              <a:t>Surgical site infection </a:t>
            </a:r>
            <a:r>
              <a:rPr lang="hu-HU" altLang="en-US" dirty="0">
                <a:ea typeface="ＭＳ Ｐゴシック" pitchFamily="34" charset="-128"/>
              </a:rPr>
              <a:t>(SSI)</a:t>
            </a:r>
            <a:br>
              <a:rPr lang="en-GB" altLang="en-US" dirty="0">
                <a:ea typeface="ＭＳ Ｐゴシック" pitchFamily="34" charset="-128"/>
              </a:rPr>
            </a:br>
            <a:r>
              <a:rPr lang="en-US" altLang="en-US" sz="2000" dirty="0">
                <a:ea typeface="ＭＳ Ｐゴシック" pitchFamily="34" charset="-128"/>
              </a:rPr>
              <a:t>Protocol </a:t>
            </a:r>
            <a:r>
              <a:rPr lang="hu-HU" altLang="en-US" sz="2000" dirty="0">
                <a:ea typeface="ＭＳ Ｐゴシック" pitchFamily="34" charset="-128"/>
              </a:rPr>
              <a:t>v</a:t>
            </a:r>
            <a:r>
              <a:rPr lang="en-US" altLang="en-US" sz="2000" dirty="0">
                <a:ea typeface="ＭＳ Ｐゴシック" pitchFamily="34" charset="-128"/>
              </a:rPr>
              <a:t>5.</a:t>
            </a:r>
            <a:r>
              <a:rPr lang="hu-HU" altLang="en-US" sz="2000" dirty="0">
                <a:ea typeface="ＭＳ Ｐゴシック" pitchFamily="34" charset="-128"/>
              </a:rPr>
              <a:t>3,</a:t>
            </a:r>
            <a:r>
              <a:rPr lang="en-US" altLang="en-US" sz="2000" dirty="0">
                <a:ea typeface="ＭＳ Ｐゴシック" pitchFamily="34" charset="-128"/>
              </a:rPr>
              <a:t> </a:t>
            </a:r>
            <a:r>
              <a:rPr lang="en-GB" altLang="en-US" sz="2000" dirty="0">
                <a:ea typeface="ＭＳ Ｐゴシック" pitchFamily="34" charset="-128"/>
              </a:rPr>
              <a:t>p</a:t>
            </a:r>
            <a:r>
              <a:rPr lang="hu-HU" altLang="en-US" sz="2000" dirty="0">
                <a:ea typeface="ＭＳ Ｐゴシック" pitchFamily="34" charset="-128"/>
              </a:rPr>
              <a:t>.</a:t>
            </a:r>
            <a:r>
              <a:rPr lang="en-GB" altLang="en-US" sz="2000" dirty="0">
                <a:ea typeface="ＭＳ Ｐゴシック" pitchFamily="34" charset="-128"/>
              </a:rPr>
              <a:t> 53</a:t>
            </a:r>
            <a:endParaRPr lang="en-US" altLang="en-US" sz="2000" dirty="0">
              <a:ea typeface="ＭＳ Ｐゴシック" pitchFamily="34" charset="-128"/>
            </a:endParaRPr>
          </a:p>
        </p:txBody>
      </p:sp>
      <p:graphicFrame>
        <p:nvGraphicFramePr>
          <p:cNvPr id="238595" name="Group 3"/>
          <p:cNvGraphicFramePr>
            <a:graphicFrameLocks noGrp="1"/>
          </p:cNvGraphicFramePr>
          <p:nvPr>
            <p:ph idx="4294967295"/>
            <p:extLst>
              <p:ext uri="{D42A27DB-BD31-4B8C-83A1-F6EECF244321}">
                <p14:modId xmlns:p14="http://schemas.microsoft.com/office/powerpoint/2010/main" val="2389522072"/>
              </p:ext>
            </p:extLst>
          </p:nvPr>
        </p:nvGraphicFramePr>
        <p:xfrm>
          <a:off x="0" y="951963"/>
          <a:ext cx="12192000" cy="5394744"/>
        </p:xfrm>
        <a:graphic>
          <a:graphicData uri="http://schemas.openxmlformats.org/drawingml/2006/table">
            <a:tbl>
              <a:tblPr/>
              <a:tblGrid>
                <a:gridCol w="4142317">
                  <a:extLst>
                    <a:ext uri="{9D8B030D-6E8A-4147-A177-3AD203B41FA5}">
                      <a16:colId xmlns:a16="http://schemas.microsoft.com/office/drawing/2014/main" val="20000"/>
                    </a:ext>
                  </a:extLst>
                </a:gridCol>
                <a:gridCol w="4142316">
                  <a:extLst>
                    <a:ext uri="{9D8B030D-6E8A-4147-A177-3AD203B41FA5}">
                      <a16:colId xmlns:a16="http://schemas.microsoft.com/office/drawing/2014/main" val="20001"/>
                    </a:ext>
                  </a:extLst>
                </a:gridCol>
                <a:gridCol w="3907367">
                  <a:extLst>
                    <a:ext uri="{9D8B030D-6E8A-4147-A177-3AD203B41FA5}">
                      <a16:colId xmlns:a16="http://schemas.microsoft.com/office/drawing/2014/main" val="20002"/>
                    </a:ext>
                  </a:extLst>
                </a:gridCol>
              </a:tblGrid>
              <a:tr h="36563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Tahoma" pitchFamily="34" charset="0"/>
                          <a:ea typeface="ＭＳ Ｐゴシック" charset="-128"/>
                        </a:rPr>
                        <a:t>SSI-S</a:t>
                      </a:r>
                    </a:p>
                  </a:txBody>
                  <a:tcPr marL="121920" marR="121920" marT="45666" marB="456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Tahoma" pitchFamily="34" charset="0"/>
                          <a:ea typeface="ＭＳ Ｐゴシック" charset="-128"/>
                        </a:rPr>
                        <a:t>SSI-D</a:t>
                      </a:r>
                    </a:p>
                  </a:txBody>
                  <a:tcPr marL="121920" marR="121920" marT="45666" marB="456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Tahoma" pitchFamily="34" charset="0"/>
                          <a:ea typeface="ＭＳ Ｐゴシック" charset="-128"/>
                        </a:rPr>
                        <a:t>SSI-0</a:t>
                      </a:r>
                    </a:p>
                  </a:txBody>
                  <a:tcPr marL="121920" marR="121920" marT="45666" marB="456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extLst>
                  <a:ext uri="{0D108BD9-81ED-4DB2-BD59-A6C34878D82A}">
                    <a16:rowId xmlns:a16="http://schemas.microsoft.com/office/drawing/2014/main" val="10000"/>
                  </a:ext>
                </a:extLst>
              </a:tr>
              <a:tr h="5028694">
                <a:tc>
                  <a:txBody>
                    <a:bodyPr/>
                    <a:lstStyle/>
                    <a:p>
                      <a:pPr marL="0" marR="0" lvl="1"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&lt;30 d</a:t>
                      </a:r>
                      <a:r>
                        <a:rPr kumimoji="0" lang="hu-HU" sz="1800" b="0" i="0" u="none" strike="noStrike" cap="none" normalizeH="0" baseline="0" dirty="0" err="1">
                          <a:ln>
                            <a:noFill/>
                          </a:ln>
                          <a:solidFill>
                            <a:srgbClr val="000000"/>
                          </a:solidFill>
                          <a:effectLst/>
                          <a:latin typeface="Tahoma" pitchFamily="34" charset="0"/>
                          <a:ea typeface="ＭＳ Ｐゴシック" charset="-128"/>
                        </a:rPr>
                        <a:t>ays</a:t>
                      </a:r>
                      <a:r>
                        <a:rPr kumimoji="0" lang="en-US" sz="1800" b="0" i="0" u="none" strike="noStrike" cap="none" normalizeH="0" baseline="0" dirty="0">
                          <a:ln>
                            <a:noFill/>
                          </a:ln>
                          <a:solidFill>
                            <a:srgbClr val="000000"/>
                          </a:solidFill>
                          <a:effectLst/>
                          <a:latin typeface="Tahoma" pitchFamily="34" charset="0"/>
                          <a:ea typeface="ＭＳ Ｐゴシック" charset="-128"/>
                        </a:rPr>
                        <a:t> post-op</a:t>
                      </a:r>
                      <a:r>
                        <a:rPr kumimoji="0" lang="hu-HU" sz="1800" b="0" i="0" u="none" strike="noStrike" cap="none" normalizeH="0" baseline="0" dirty="0" err="1">
                          <a:ln>
                            <a:noFill/>
                          </a:ln>
                          <a:solidFill>
                            <a:srgbClr val="000000"/>
                          </a:solidFill>
                          <a:effectLst/>
                          <a:latin typeface="Tahoma" pitchFamily="34" charset="0"/>
                          <a:ea typeface="ＭＳ Ｐゴシック" charset="-128"/>
                        </a:rPr>
                        <a:t>eratively</a:t>
                      </a:r>
                      <a:r>
                        <a:rPr kumimoji="0" lang="en-US" sz="1800" b="0" i="0" u="none" strike="noStrike" cap="none" normalizeH="0" baseline="0" dirty="0">
                          <a:ln>
                            <a:noFill/>
                          </a:ln>
                          <a:solidFill>
                            <a:srgbClr val="000000"/>
                          </a:solidFill>
                          <a:effectLst/>
                          <a:latin typeface="Tahoma" pitchFamily="34" charset="0"/>
                          <a:ea typeface="ＭＳ Ｐゴシック" charset="-128"/>
                        </a:rPr>
                        <a:t> AND </a:t>
                      </a:r>
                    </a:p>
                    <a:p>
                      <a:pPr marL="0" marR="0" lvl="1"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only skin/subcutaneous tissue </a:t>
                      </a:r>
                      <a:r>
                        <a:rPr kumimoji="0" lang="hu-HU" sz="1800" b="0" i="0" u="none" strike="noStrike" cap="none" normalizeH="0" baseline="0" dirty="0" err="1">
                          <a:ln>
                            <a:noFill/>
                          </a:ln>
                          <a:solidFill>
                            <a:srgbClr val="000000"/>
                          </a:solidFill>
                          <a:effectLst/>
                          <a:latin typeface="Tahoma" pitchFamily="34" charset="0"/>
                          <a:ea typeface="ＭＳ Ｐゴシック" charset="-128"/>
                        </a:rPr>
                        <a:t>involved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AND ≥</a:t>
                      </a:r>
                      <a:r>
                        <a:rPr kumimoji="0" lang="hu-HU" sz="1800" b="0" i="0" u="none" strike="noStrike" cap="none" normalizeH="0" baseline="0" dirty="0">
                          <a:ln>
                            <a:noFill/>
                          </a:ln>
                          <a:solidFill>
                            <a:srgbClr val="000000"/>
                          </a:solidFill>
                          <a:effectLst/>
                          <a:latin typeface="Tahoma" pitchFamily="34" charset="0"/>
                          <a:ea typeface="ＭＳ Ｐゴシック" charset="-128"/>
                        </a:rPr>
                        <a:t>1</a:t>
                      </a:r>
                      <a:r>
                        <a:rPr kumimoji="0" lang="en-US" sz="1800" b="0" i="0" u="none" strike="noStrike" cap="none" normalizeH="0" baseline="0" dirty="0">
                          <a:ln>
                            <a:noFill/>
                          </a:ln>
                          <a:solidFill>
                            <a:srgbClr val="000000"/>
                          </a:solidFill>
                          <a:effectLst/>
                          <a:latin typeface="Tahoma" pitchFamily="34" charset="0"/>
                          <a:ea typeface="ＭＳ Ｐゴシック" charset="-128"/>
                        </a:rPr>
                        <a:t> of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800" b="0" i="0" u="none" strike="noStrike" cap="none" normalizeH="0" baseline="0" dirty="0">
                          <a:ln>
                            <a:noFill/>
                          </a:ln>
                          <a:solidFill>
                            <a:srgbClr val="000000"/>
                          </a:solidFill>
                          <a:effectLst/>
                          <a:latin typeface="Tahoma" pitchFamily="34" charset="0"/>
                          <a:ea typeface="ＭＳ Ｐゴシック" charset="-128"/>
                        </a:rPr>
                        <a:t>:</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0" marR="0" lvl="1"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0" marR="0" lvl="1"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0" marR="0" lvl="1"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342900" marR="0" lvl="2" indent="-34290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Purulent drainage +/-</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lab</a:t>
                      </a:r>
                      <a:r>
                        <a:rPr kumimoji="0" lang="hu-HU" sz="1800" b="0" i="0" u="none" strike="noStrike" cap="none" normalizeH="0" baseline="0" dirty="0" err="1">
                          <a:ln>
                            <a:noFill/>
                          </a:ln>
                          <a:solidFill>
                            <a:srgbClr val="000000"/>
                          </a:solidFill>
                          <a:effectLst/>
                          <a:latin typeface="Tahoma" pitchFamily="34" charset="0"/>
                          <a:ea typeface="ＭＳ Ｐゴシック" charset="-128"/>
                        </a:rPr>
                        <a:t>oratory</a:t>
                      </a:r>
                      <a:r>
                        <a:rPr kumimoji="0" lang="en-US" sz="1800" b="0" i="0" u="none" strike="noStrike" cap="none" normalizeH="0" baseline="0" dirty="0">
                          <a:ln>
                            <a:noFill/>
                          </a:ln>
                          <a:solidFill>
                            <a:srgbClr val="000000"/>
                          </a:solidFill>
                          <a:effectLst/>
                          <a:latin typeface="Tahoma" pitchFamily="34" charset="0"/>
                          <a:ea typeface="ＭＳ Ｐゴシック" charset="-128"/>
                        </a:rPr>
                        <a:t> confirmation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from</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superficial</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incision</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342900" marR="0" lvl="2" indent="-34290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Organisms </a:t>
                      </a:r>
                      <a:r>
                        <a:rPr kumimoji="0" lang="hu-HU" sz="1800" b="0" i="0" u="none" strike="noStrike" cap="none" normalizeH="0" baseline="0" dirty="0" err="1">
                          <a:ln>
                            <a:noFill/>
                          </a:ln>
                          <a:solidFill>
                            <a:srgbClr val="000000"/>
                          </a:solidFill>
                          <a:effectLst/>
                          <a:latin typeface="Tahoma" pitchFamily="34" charset="0"/>
                          <a:ea typeface="ＭＳ Ｐゴシック" charset="-128"/>
                        </a:rPr>
                        <a:t>isolated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from </a:t>
                      </a:r>
                      <a:r>
                        <a:rPr kumimoji="0" lang="hu-HU" sz="1800" b="0" i="0" u="none" strike="noStrike" cap="none" normalizeH="0" baseline="0" dirty="0">
                          <a:ln>
                            <a:noFill/>
                          </a:ln>
                          <a:solidFill>
                            <a:srgbClr val="000000"/>
                          </a:solidFill>
                          <a:effectLst/>
                          <a:latin typeface="Tahoma" pitchFamily="34" charset="0"/>
                          <a:ea typeface="ＭＳ Ｐゴシック" charset="-128"/>
                        </a:rPr>
                        <a:t>an </a:t>
                      </a:r>
                      <a:r>
                        <a:rPr kumimoji="0" lang="en-US" sz="1800" b="0" i="0" u="none" strike="noStrike" cap="none" normalizeH="0" baseline="0" dirty="0">
                          <a:ln>
                            <a:noFill/>
                          </a:ln>
                          <a:solidFill>
                            <a:srgbClr val="000000"/>
                          </a:solidFill>
                          <a:effectLst/>
                          <a:latin typeface="Tahoma" pitchFamily="34" charset="0"/>
                          <a:ea typeface="ＭＳ Ｐゴシック" charset="-128"/>
                        </a:rPr>
                        <a:t>aseptically obtained </a:t>
                      </a:r>
                      <a:r>
                        <a:rPr kumimoji="0" lang="hu-HU" sz="1800" b="0" i="0" u="none" strike="noStrike" cap="none" normalizeH="0" baseline="0" dirty="0" err="1">
                          <a:ln>
                            <a:noFill/>
                          </a:ln>
                          <a:solidFill>
                            <a:srgbClr val="000000"/>
                          </a:solidFill>
                          <a:effectLst/>
                          <a:latin typeface="Tahoma" pitchFamily="34" charset="0"/>
                          <a:ea typeface="ＭＳ Ｐゴシック" charset="-128"/>
                        </a:rPr>
                        <a:t>culture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of fluid/tissue </a:t>
                      </a:r>
                      <a:r>
                        <a:rPr kumimoji="0" lang="hu-HU" sz="1800" b="0" i="0" u="none" strike="noStrike" cap="none" normalizeH="0" baseline="0" dirty="0" err="1">
                          <a:ln>
                            <a:noFill/>
                          </a:ln>
                          <a:solidFill>
                            <a:srgbClr val="000000"/>
                          </a:solidFill>
                          <a:effectLst/>
                          <a:latin typeface="Tahoma" pitchFamily="34" charset="0"/>
                          <a:ea typeface="ＭＳ Ｐゴシック" charset="-128"/>
                        </a:rPr>
                        <a:t>from</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superficial</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incision</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342900" marR="0" lvl="2" indent="-34290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≥1 signs/symptoms AND surgeon opens incision</a:t>
                      </a:r>
                      <a:r>
                        <a:rPr kumimoji="0" lang="hu-HU" sz="1800" b="0" i="0" u="none" strike="noStrike" cap="none" normalizeH="0" baseline="0" dirty="0">
                          <a:ln>
                            <a:noFill/>
                          </a:ln>
                          <a:solidFill>
                            <a:srgbClr val="000000"/>
                          </a:solidFill>
                          <a:effectLst/>
                          <a:latin typeface="Tahoma" pitchFamily="34" charset="0"/>
                          <a:ea typeface="ＭＳ Ｐゴシック" charset="-128"/>
                        </a:rPr>
                        <a:t>,</a:t>
                      </a:r>
                      <a:r>
                        <a:rPr kumimoji="0" lang="en-US" sz="1800" b="0" i="0" u="none" strike="noStrike" cap="none" normalizeH="0" baseline="0" dirty="0">
                          <a:ln>
                            <a:noFill/>
                          </a:ln>
                          <a:solidFill>
                            <a:srgbClr val="000000"/>
                          </a:solidFill>
                          <a:effectLst/>
                          <a:latin typeface="Tahoma" pitchFamily="34" charset="0"/>
                          <a:ea typeface="ＭＳ Ｐゴシック" charset="-128"/>
                        </a:rPr>
                        <a:t> UNLESS </a:t>
                      </a:r>
                      <a:r>
                        <a:rPr kumimoji="0" lang="hu-HU" sz="1800" b="0" i="0" u="none" strike="noStrike" cap="none" normalizeH="0" baseline="0" dirty="0" err="1">
                          <a:ln>
                            <a:noFill/>
                          </a:ln>
                          <a:solidFill>
                            <a:srgbClr val="000000"/>
                          </a:solidFill>
                          <a:effectLst/>
                          <a:latin typeface="Tahoma" pitchFamily="34" charset="0"/>
                          <a:ea typeface="ＭＳ Ｐゴシック" charset="-128"/>
                        </a:rPr>
                        <a:t>incision</a:t>
                      </a:r>
                      <a:r>
                        <a:rPr kumimoji="0" lang="hu-HU" sz="1800" b="0" i="0" u="none" strike="noStrike" cap="none" normalizeH="0" baseline="0" dirty="0">
                          <a:ln>
                            <a:noFill/>
                          </a:ln>
                          <a:solidFill>
                            <a:srgbClr val="000000"/>
                          </a:solidFill>
                          <a:effectLst/>
                          <a:latin typeface="Tahoma" pitchFamily="34" charset="0"/>
                          <a:ea typeface="ＭＳ Ｐゴシック" charset="-128"/>
                        </a:rPr>
                        <a:t> is </a:t>
                      </a:r>
                      <a:r>
                        <a:rPr kumimoji="0" lang="hu-HU" sz="1800" b="0" i="0" u="none" strike="noStrike" cap="none" normalizeH="0" baseline="0" dirty="0" err="1">
                          <a:ln>
                            <a:noFill/>
                          </a:ln>
                          <a:solidFill>
                            <a:srgbClr val="000000"/>
                          </a:solidFill>
                          <a:effectLst/>
                          <a:latin typeface="Tahoma" pitchFamily="34" charset="0"/>
                          <a:ea typeface="ＭＳ Ｐゴシック" charset="-128"/>
                        </a:rPr>
                        <a:t>culture-negative</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342900" marR="0" lvl="2" indent="-34290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1" u="none" strike="noStrike" cap="none" normalizeH="0" baseline="0" dirty="0">
                          <a:ln>
                            <a:noFill/>
                          </a:ln>
                          <a:solidFill>
                            <a:srgbClr val="000000"/>
                          </a:solidFill>
                          <a:effectLst/>
                          <a:latin typeface="Tahoma" pitchFamily="34" charset="0"/>
                          <a:ea typeface="ＭＳ Ｐゴシック" charset="-128"/>
                        </a:rPr>
                        <a:t>Physician/surgeon diagnosis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txBody>
                  <a:tcPr marL="121920" marR="121920" marT="45666" marB="456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&lt;30 days </a:t>
                      </a:r>
                      <a:r>
                        <a:rPr kumimoji="0" lang="hu-HU" sz="1800" b="0" i="0" u="none" strike="noStrike" cap="none" normalizeH="0" baseline="0" dirty="0" err="1">
                          <a:ln>
                            <a:noFill/>
                          </a:ln>
                          <a:solidFill>
                            <a:srgbClr val="000000"/>
                          </a:solidFill>
                          <a:effectLst/>
                          <a:latin typeface="Tahoma" pitchFamily="34" charset="0"/>
                          <a:ea typeface="ＭＳ Ｐゴシック" charset="-128"/>
                        </a:rPr>
                        <a:t>without</a:t>
                      </a:r>
                      <a:r>
                        <a:rPr kumimoji="0" lang="en-US" sz="1800" b="0" i="0" u="none" strike="noStrike" cap="none" normalizeH="0" baseline="0" dirty="0">
                          <a:ln>
                            <a:noFill/>
                          </a:ln>
                          <a:solidFill>
                            <a:srgbClr val="000000"/>
                          </a:solidFill>
                          <a:effectLst/>
                          <a:latin typeface="Tahoma" pitchFamily="34" charset="0"/>
                          <a:ea typeface="ＭＳ Ｐゴシック" charset="-128"/>
                        </a:rPr>
                        <a:t> implant OR</a:t>
                      </a: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&lt;90 days </a:t>
                      </a:r>
                      <a:r>
                        <a:rPr kumimoji="0" lang="hu-HU" sz="1800" b="0" i="0" u="none" strike="noStrike" cap="none" normalizeH="0" baseline="0" dirty="0" err="1">
                          <a:ln>
                            <a:noFill/>
                          </a:ln>
                          <a:solidFill>
                            <a:srgbClr val="000000"/>
                          </a:solidFill>
                          <a:effectLst/>
                          <a:latin typeface="Tahoma" pitchFamily="34" charset="0"/>
                          <a:ea typeface="ＭＳ Ｐゴシック" charset="-128"/>
                        </a:rPr>
                        <a:t>with</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implant AND</a:t>
                      </a:r>
                      <a:br>
                        <a:rPr kumimoji="0" lang="en-US" sz="1800" b="0" i="0" u="none" strike="noStrike" cap="none" normalizeH="0" baseline="0" dirty="0">
                          <a:ln>
                            <a:noFill/>
                          </a:ln>
                          <a:solidFill>
                            <a:srgbClr val="000000"/>
                          </a:solidFill>
                          <a:effectLst/>
                          <a:latin typeface="Tahoma" pitchFamily="34" charset="0"/>
                          <a:ea typeface="ＭＳ Ｐゴシック" charset="-128"/>
                        </a:rPr>
                      </a:br>
                      <a:r>
                        <a:rPr kumimoji="0" lang="en-US" sz="1800" b="0" i="0" u="none" strike="noStrike" cap="none" normalizeH="0" baseline="0" dirty="0">
                          <a:ln>
                            <a:noFill/>
                          </a:ln>
                          <a:solidFill>
                            <a:srgbClr val="000000"/>
                          </a:solidFill>
                          <a:effectLst/>
                          <a:latin typeface="Tahoma" pitchFamily="34" charset="0"/>
                          <a:ea typeface="ＭＳ Ｐゴシック" charset="-128"/>
                        </a:rPr>
                        <a:t>infection related to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op</a:t>
                      </a:r>
                      <a:r>
                        <a:rPr kumimoji="0" lang="hu-HU" sz="1800" b="0" i="0" u="none" strike="noStrike" cap="none" normalizeH="0" baseline="0" dirty="0" err="1">
                          <a:ln>
                            <a:noFill/>
                          </a:ln>
                          <a:solidFill>
                            <a:srgbClr val="000000"/>
                          </a:solidFill>
                          <a:effectLst/>
                          <a:latin typeface="Tahoma" pitchFamily="34" charset="0"/>
                          <a:ea typeface="ＭＳ Ｐゴシック" charset="-128"/>
                        </a:rPr>
                        <a:t>eration</a:t>
                      </a:r>
                      <a:r>
                        <a:rPr kumimoji="0" lang="en-US" sz="1800" b="0" i="0" u="none" strike="noStrike" cap="none" normalizeH="0" baseline="0" dirty="0">
                          <a:ln>
                            <a:noFill/>
                          </a:ln>
                          <a:solidFill>
                            <a:srgbClr val="000000"/>
                          </a:solidFill>
                          <a:effectLst/>
                          <a:latin typeface="Tahoma" pitchFamily="34" charset="0"/>
                          <a:ea typeface="ＭＳ Ｐゴシック" charset="-128"/>
                        </a:rPr>
                        <a:t> AND deep soft tissue </a:t>
                      </a:r>
                      <a:r>
                        <a:rPr kumimoji="0" lang="hu-HU" sz="1800" b="0" i="0" u="none" strike="noStrike" cap="none" normalizeH="0" baseline="0" dirty="0" err="1">
                          <a:ln>
                            <a:noFill/>
                          </a:ln>
                          <a:solidFill>
                            <a:srgbClr val="000000"/>
                          </a:solidFill>
                          <a:effectLst/>
                          <a:latin typeface="Tahoma" pitchFamily="34" charset="0"/>
                          <a:ea typeface="ＭＳ Ｐゴシック" charset="-128"/>
                        </a:rPr>
                        <a:t>involved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AND ≥</a:t>
                      </a:r>
                      <a:r>
                        <a:rPr kumimoji="0" lang="hu-HU" sz="1800" b="0" i="0" u="none" strike="noStrike" cap="none" normalizeH="0" baseline="0" dirty="0">
                          <a:ln>
                            <a:noFill/>
                          </a:ln>
                          <a:solidFill>
                            <a:srgbClr val="000000"/>
                          </a:solidFill>
                          <a:effectLst/>
                          <a:latin typeface="Tahoma" pitchFamily="34" charset="0"/>
                          <a:ea typeface="ＭＳ Ｐゴシック" charset="-128"/>
                        </a:rPr>
                        <a:t>1</a:t>
                      </a:r>
                      <a:r>
                        <a:rPr kumimoji="0" lang="en-US" sz="1800" b="0" i="0" u="none" strike="noStrike" cap="none" normalizeH="0" baseline="0" dirty="0">
                          <a:ln>
                            <a:noFill/>
                          </a:ln>
                          <a:solidFill>
                            <a:srgbClr val="000000"/>
                          </a:solidFill>
                          <a:effectLst/>
                          <a:latin typeface="Tahoma" pitchFamily="34" charset="0"/>
                          <a:ea typeface="ＭＳ Ｐゴシック" charset="-128"/>
                        </a:rPr>
                        <a:t> of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800" b="0" i="0" u="none" strike="noStrike" cap="none" normalizeH="0" baseline="0" dirty="0">
                          <a:ln>
                            <a:noFill/>
                          </a:ln>
                          <a:solidFill>
                            <a:srgbClr val="000000"/>
                          </a:solidFill>
                          <a:effectLst/>
                          <a:latin typeface="Tahoma" pitchFamily="34" charset="0"/>
                          <a:ea typeface="ＭＳ Ｐゴシック" charset="-128"/>
                        </a:rPr>
                        <a:t>:</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342900" marR="0" lvl="1" indent="-34290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Purulent drainage </a:t>
                      </a:r>
                      <a:r>
                        <a:rPr kumimoji="0" lang="hu-HU" sz="1800" b="0" i="0" u="none" strike="noStrike" cap="none" normalizeH="0" baseline="0" dirty="0" err="1">
                          <a:ln>
                            <a:noFill/>
                          </a:ln>
                          <a:solidFill>
                            <a:srgbClr val="000000"/>
                          </a:solidFill>
                          <a:effectLst/>
                          <a:latin typeface="Tahoma" pitchFamily="34" charset="0"/>
                          <a:ea typeface="ＭＳ Ｐゴシック" charset="-128"/>
                        </a:rPr>
                        <a:t>from</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deep incision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but</a:t>
                      </a:r>
                      <a:r>
                        <a:rPr kumimoji="0" lang="en-US" sz="1800" b="0" i="0" u="none" strike="noStrike" cap="none" normalizeH="0" baseline="0" dirty="0">
                          <a:ln>
                            <a:noFill/>
                          </a:ln>
                          <a:solidFill>
                            <a:srgbClr val="000000"/>
                          </a:solidFill>
                          <a:effectLst/>
                          <a:latin typeface="Tahoma" pitchFamily="34" charset="0"/>
                          <a:ea typeface="ＭＳ Ｐゴシック" charset="-128"/>
                        </a:rPr>
                        <a:t> NOT organ/space</a:t>
                      </a:r>
                    </a:p>
                    <a:p>
                      <a:pPr marL="342900" marR="0" lvl="1" indent="-34290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Deep incision dehisces/opened with ≥1 of signs/symptoms</a:t>
                      </a:r>
                      <a:r>
                        <a:rPr kumimoji="0" lang="hu-HU" sz="1800" b="0" i="0" u="none" strike="noStrike" cap="none" normalizeH="0" baseline="0" dirty="0">
                          <a:ln>
                            <a:noFill/>
                          </a:ln>
                          <a:solidFill>
                            <a:srgbClr val="000000"/>
                          </a:solidFill>
                          <a:effectLst/>
                          <a:latin typeface="Tahoma" pitchFamily="34" charset="0"/>
                          <a:ea typeface="ＭＳ Ｐゴシック" charset="-128"/>
                        </a:rPr>
                        <a:t>,</a:t>
                      </a:r>
                      <a:r>
                        <a:rPr kumimoji="0" lang="en-US" sz="1800" b="0" i="0" u="none" strike="noStrike" cap="none" normalizeH="0" baseline="0" dirty="0">
                          <a:ln>
                            <a:noFill/>
                          </a:ln>
                          <a:solidFill>
                            <a:srgbClr val="000000"/>
                          </a:solidFill>
                          <a:effectLst/>
                          <a:latin typeface="Tahoma" pitchFamily="34" charset="0"/>
                          <a:ea typeface="ＭＳ Ｐゴシック" charset="-128"/>
                        </a:rPr>
                        <a:t> UNLESS </a:t>
                      </a:r>
                      <a:r>
                        <a:rPr kumimoji="0" lang="hu-HU" sz="1800" b="0" i="0" u="none" strike="noStrike" cap="none" normalizeH="0" baseline="0" dirty="0" err="1">
                          <a:ln>
                            <a:noFill/>
                          </a:ln>
                          <a:solidFill>
                            <a:srgbClr val="000000"/>
                          </a:solidFill>
                          <a:effectLst/>
                          <a:latin typeface="Tahoma" pitchFamily="34" charset="0"/>
                          <a:ea typeface="ＭＳ Ｐゴシック" charset="-128"/>
                        </a:rPr>
                        <a:t>incision</a:t>
                      </a:r>
                      <a:r>
                        <a:rPr kumimoji="0" lang="hu-HU" sz="1800" b="0" i="0" u="none" strike="noStrike" cap="none" normalizeH="0" baseline="0" dirty="0">
                          <a:ln>
                            <a:noFill/>
                          </a:ln>
                          <a:solidFill>
                            <a:srgbClr val="000000"/>
                          </a:solidFill>
                          <a:effectLst/>
                          <a:latin typeface="Tahoma" pitchFamily="34" charset="0"/>
                          <a:ea typeface="ＭＳ Ｐゴシック" charset="-128"/>
                        </a:rPr>
                        <a:t> is </a:t>
                      </a:r>
                      <a:r>
                        <a:rPr kumimoji="0" lang="en-US" sz="1800" b="0" i="0" u="none" strike="noStrike" cap="none" normalizeH="0" baseline="0" dirty="0">
                          <a:ln>
                            <a:noFill/>
                          </a:ln>
                          <a:solidFill>
                            <a:srgbClr val="000000"/>
                          </a:solidFill>
                          <a:effectLst/>
                          <a:latin typeface="Tahoma" pitchFamily="34" charset="0"/>
                          <a:ea typeface="ＭＳ Ｐゴシック" charset="-128"/>
                        </a:rPr>
                        <a:t>culture</a:t>
                      </a:r>
                      <a:r>
                        <a:rPr kumimoji="0" lang="hu-HU" sz="1800" b="0" i="0" u="none" strike="noStrike" cap="none" normalizeH="0" baseline="0" dirty="0">
                          <a:ln>
                            <a:noFill/>
                          </a:ln>
                          <a:solidFill>
                            <a:srgbClr val="000000"/>
                          </a:solidFill>
                          <a:effectLst/>
                          <a:latin typeface="Tahoma" pitchFamily="34" charset="0"/>
                          <a:ea typeface="ＭＳ Ｐゴシック" charset="-128"/>
                        </a:rPr>
                        <a:t>-</a:t>
                      </a:r>
                      <a:r>
                        <a:rPr kumimoji="0" lang="en-US" sz="1800" b="0" i="0" u="none" strike="noStrike" cap="none" normalizeH="0" baseline="0" dirty="0">
                          <a:ln>
                            <a:noFill/>
                          </a:ln>
                          <a:solidFill>
                            <a:srgbClr val="000000"/>
                          </a:solidFill>
                          <a:effectLst/>
                          <a:latin typeface="Tahoma" pitchFamily="34" charset="0"/>
                          <a:ea typeface="ＭＳ Ｐゴシック" charset="-128"/>
                        </a:rPr>
                        <a:t>negative</a:t>
                      </a:r>
                    </a:p>
                    <a:p>
                      <a:pPr marL="342900" marR="0" lvl="1" indent="-34290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Abscess/infection on direct exam</a:t>
                      </a:r>
                      <a:r>
                        <a:rPr kumimoji="0" lang="hu-HU" sz="1800" b="0" i="0" u="none" strike="noStrike" cap="none" normalizeH="0" baseline="0" dirty="0" err="1">
                          <a:ln>
                            <a:noFill/>
                          </a:ln>
                          <a:solidFill>
                            <a:srgbClr val="000000"/>
                          </a:solidFill>
                          <a:effectLst/>
                          <a:latin typeface="Tahoma" pitchFamily="34" charset="0"/>
                          <a:ea typeface="ＭＳ Ｐゴシック" charset="-128"/>
                        </a:rPr>
                        <a:t>ination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during re-op</a:t>
                      </a:r>
                      <a:r>
                        <a:rPr kumimoji="0" lang="hu-HU" sz="1800" b="0" i="0" u="none" strike="noStrike" cap="none" normalizeH="0" baseline="0" dirty="0" err="1">
                          <a:ln>
                            <a:noFill/>
                          </a:ln>
                          <a:solidFill>
                            <a:srgbClr val="000000"/>
                          </a:solidFill>
                          <a:effectLst/>
                          <a:latin typeface="Tahoma" pitchFamily="34" charset="0"/>
                          <a:ea typeface="ＭＳ Ｐゴシック" charset="-128"/>
                        </a:rPr>
                        <a:t>eration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by</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err="1">
                          <a:ln>
                            <a:noFill/>
                          </a:ln>
                          <a:solidFill>
                            <a:srgbClr val="000000"/>
                          </a:solidFill>
                          <a:effectLst/>
                          <a:latin typeface="Tahoma" pitchFamily="34" charset="0"/>
                          <a:ea typeface="ＭＳ Ｐゴシック" charset="-128"/>
                        </a:rPr>
                        <a:t>histopath</a:t>
                      </a:r>
                      <a:r>
                        <a:rPr kumimoji="0" lang="hu-HU" sz="1800" b="0" i="0" u="none" strike="noStrike" cap="none" normalizeH="0" baseline="0" dirty="0" err="1">
                          <a:ln>
                            <a:noFill/>
                          </a:ln>
                          <a:solidFill>
                            <a:srgbClr val="000000"/>
                          </a:solidFill>
                          <a:effectLst/>
                          <a:latin typeface="Tahoma" pitchFamily="34" charset="0"/>
                          <a:ea typeface="ＭＳ Ｐゴシック" charset="-128"/>
                        </a:rPr>
                        <a:t>ological</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err="1">
                          <a:ln>
                            <a:noFill/>
                          </a:ln>
                          <a:solidFill>
                            <a:srgbClr val="000000"/>
                          </a:solidFill>
                          <a:effectLst/>
                          <a:latin typeface="Tahoma" pitchFamily="34" charset="0"/>
                          <a:ea typeface="ＭＳ Ｐゴシック" charset="-128"/>
                        </a:rPr>
                        <a:t>radiol</a:t>
                      </a:r>
                      <a:r>
                        <a:rPr kumimoji="0" lang="hu-HU" sz="1800" b="0" i="0" u="none" strike="noStrike" cap="none" normalizeH="0" baseline="0" dirty="0" err="1">
                          <a:ln>
                            <a:noFill/>
                          </a:ln>
                          <a:solidFill>
                            <a:srgbClr val="000000"/>
                          </a:solidFill>
                          <a:effectLst/>
                          <a:latin typeface="Tahoma" pitchFamily="34" charset="0"/>
                          <a:ea typeface="ＭＳ Ｐゴシック" charset="-128"/>
                        </a:rPr>
                        <a:t>ogical</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examination</a:t>
                      </a: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342900" marR="0" lvl="1" indent="-34290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1" u="none" strike="noStrike" cap="none" normalizeH="0" baseline="0" dirty="0">
                          <a:ln>
                            <a:noFill/>
                          </a:ln>
                          <a:solidFill>
                            <a:srgbClr val="000000"/>
                          </a:solidFill>
                          <a:effectLst/>
                          <a:latin typeface="Tahoma" pitchFamily="34" charset="0"/>
                          <a:ea typeface="ＭＳ Ｐゴシック" charset="-128"/>
                        </a:rPr>
                        <a:t>Physician/surgeon diagnosis</a:t>
                      </a:r>
                    </a:p>
                    <a:p>
                      <a:pPr marL="342900" marR="0" lvl="1" indent="-342900" algn="l" defTabSz="914400" rtl="0" eaLnBrk="1" fontAlgn="base" latinLnBrk="0" hangingPunct="1">
                        <a:lnSpc>
                          <a:spcPct val="100000"/>
                        </a:lnSpc>
                        <a:spcBef>
                          <a:spcPct val="0"/>
                        </a:spcBef>
                        <a:spcAft>
                          <a:spcPct val="0"/>
                        </a:spcAft>
                        <a:buClrTx/>
                        <a:buSzTx/>
                        <a:buFont typeface="Wingdings" pitchFamily="2" charset="2"/>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txBody>
                  <a:tcPr marL="121920" marR="121920" marT="45666" marB="456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&lt;30 days </a:t>
                      </a:r>
                      <a:r>
                        <a:rPr kumimoji="0" lang="hu-HU" sz="1800" b="0" i="0" u="none" strike="noStrike" cap="none" normalizeH="0" baseline="0" dirty="0" err="1">
                          <a:ln>
                            <a:noFill/>
                          </a:ln>
                          <a:solidFill>
                            <a:srgbClr val="000000"/>
                          </a:solidFill>
                          <a:effectLst/>
                          <a:latin typeface="Tahoma" pitchFamily="34" charset="0"/>
                          <a:ea typeface="ＭＳ Ｐゴシック" charset="-128"/>
                        </a:rPr>
                        <a:t>without</a:t>
                      </a:r>
                      <a:r>
                        <a:rPr kumimoji="0" lang="en-US" sz="1800" b="0" i="0" u="none" strike="noStrike" cap="none" normalizeH="0" baseline="0" dirty="0">
                          <a:ln>
                            <a:noFill/>
                          </a:ln>
                          <a:solidFill>
                            <a:srgbClr val="000000"/>
                          </a:solidFill>
                          <a:effectLst/>
                          <a:latin typeface="Tahoma" pitchFamily="34" charset="0"/>
                          <a:ea typeface="ＭＳ Ｐゴシック" charset="-128"/>
                        </a:rPr>
                        <a:t> implant OR </a:t>
                      </a: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&lt;90 days </a:t>
                      </a:r>
                      <a:r>
                        <a:rPr kumimoji="0" lang="hu-HU" sz="1800" b="0" i="0" u="none" strike="noStrike" cap="none" normalizeH="0" baseline="0" dirty="0" err="1">
                          <a:ln>
                            <a:noFill/>
                          </a:ln>
                          <a:solidFill>
                            <a:srgbClr val="000000"/>
                          </a:solidFill>
                          <a:effectLst/>
                          <a:latin typeface="Tahoma" pitchFamily="34" charset="0"/>
                          <a:ea typeface="ＭＳ Ｐゴシック" charset="-128"/>
                        </a:rPr>
                        <a:t>with</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implant AND</a:t>
                      </a: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infection related to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op</a:t>
                      </a:r>
                      <a:r>
                        <a:rPr kumimoji="0" lang="hu-HU" sz="1800" b="0" i="0" u="none" strike="noStrike" cap="none" normalizeH="0" baseline="0" dirty="0" err="1">
                          <a:ln>
                            <a:noFill/>
                          </a:ln>
                          <a:solidFill>
                            <a:srgbClr val="000000"/>
                          </a:solidFill>
                          <a:effectLst/>
                          <a:latin typeface="Tahoma" pitchFamily="34" charset="0"/>
                          <a:ea typeface="ＭＳ Ｐゴシック" charset="-128"/>
                        </a:rPr>
                        <a:t>eration</a:t>
                      </a:r>
                      <a:r>
                        <a:rPr kumimoji="0" lang="en-US" sz="1800" b="0" i="0" u="none" strike="noStrike" cap="none" normalizeH="0" baseline="0" dirty="0">
                          <a:ln>
                            <a:noFill/>
                          </a:ln>
                          <a:solidFill>
                            <a:srgbClr val="000000"/>
                          </a:solidFill>
                          <a:effectLst/>
                          <a:latin typeface="Tahoma" pitchFamily="34" charset="0"/>
                          <a:ea typeface="ＭＳ Ｐゴシック" charset="-128"/>
                        </a:rPr>
                        <a:t> AND </a:t>
                      </a:r>
                      <a:r>
                        <a:rPr kumimoji="0" lang="en-US" sz="1800" b="0" i="0" u="none" strike="noStrike" cap="none" normalizeH="0" baseline="0" dirty="0" err="1">
                          <a:ln>
                            <a:noFill/>
                          </a:ln>
                          <a:solidFill>
                            <a:srgbClr val="000000"/>
                          </a:solidFill>
                          <a:effectLst/>
                          <a:latin typeface="Tahoma" pitchFamily="34" charset="0"/>
                          <a:ea typeface="ＭＳ Ｐゴシック" charset="-128"/>
                        </a:rPr>
                        <a:t>anat</a:t>
                      </a:r>
                      <a:r>
                        <a:rPr kumimoji="0" lang="hu-HU" sz="1800" b="0" i="0" u="none" strike="noStrike" cap="none" normalizeH="0" baseline="0" dirty="0" err="1">
                          <a:ln>
                            <a:noFill/>
                          </a:ln>
                          <a:solidFill>
                            <a:srgbClr val="000000"/>
                          </a:solidFill>
                          <a:effectLst/>
                          <a:latin typeface="Tahoma" pitchFamily="34" charset="0"/>
                          <a:ea typeface="ＭＳ Ｐゴシック" charset="-128"/>
                        </a:rPr>
                        <a:t>omy</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organ</a:t>
                      </a:r>
                      <a:r>
                        <a:rPr kumimoji="0" lang="hu-HU" sz="1800" b="0" i="0" u="none" strike="noStrike" cap="none" normalizeH="0" baseline="0" dirty="0">
                          <a:ln>
                            <a:noFill/>
                          </a:ln>
                          <a:solidFill>
                            <a:srgbClr val="000000"/>
                          </a:solidFill>
                          <a:effectLst/>
                          <a:latin typeface="Tahoma" pitchFamily="34" charset="0"/>
                          <a:ea typeface="ＭＳ Ｐゴシック" charset="-128"/>
                        </a:rPr>
                        <a:t>/</a:t>
                      </a:r>
                      <a:r>
                        <a:rPr kumimoji="0" lang="hu-HU" sz="1800" b="0" i="0" u="none" strike="noStrike" cap="none" normalizeH="0" baseline="0" dirty="0" err="1">
                          <a:ln>
                            <a:noFill/>
                          </a:ln>
                          <a:solidFill>
                            <a:srgbClr val="000000"/>
                          </a:solidFill>
                          <a:effectLst/>
                          <a:latin typeface="Tahoma" pitchFamily="34" charset="0"/>
                          <a:ea typeface="ＭＳ Ｐゴシック" charset="-128"/>
                        </a:rPr>
                        <a:t>space</a:t>
                      </a:r>
                      <a:r>
                        <a:rPr kumimoji="0" lang="hu-HU" sz="1800" b="0" i="0" u="none" strike="noStrike" cap="none" normalizeH="0" baseline="0" dirty="0">
                          <a:ln>
                            <a:noFill/>
                          </a:ln>
                          <a:solidFill>
                            <a:srgbClr val="000000"/>
                          </a:solidFill>
                          <a:effectLst/>
                          <a:latin typeface="Tahoma" pitchFamily="34" charset="0"/>
                          <a:ea typeface="ＭＳ Ｐゴシック" charset="-128"/>
                        </a:rPr>
                        <a:t>)</a:t>
                      </a:r>
                      <a:r>
                        <a:rPr kumimoji="0" lang="en-US"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involved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AND ≥</a:t>
                      </a:r>
                      <a:r>
                        <a:rPr kumimoji="0" lang="hu-HU" sz="1800" b="0" i="0" u="none" strike="noStrike" cap="none" normalizeH="0" baseline="0" dirty="0">
                          <a:ln>
                            <a:noFill/>
                          </a:ln>
                          <a:solidFill>
                            <a:srgbClr val="000000"/>
                          </a:solidFill>
                          <a:effectLst/>
                          <a:latin typeface="Tahoma" pitchFamily="34" charset="0"/>
                          <a:ea typeface="ＭＳ Ｐゴシック" charset="-128"/>
                        </a:rPr>
                        <a:t>1</a:t>
                      </a:r>
                      <a:r>
                        <a:rPr kumimoji="0" lang="en-US" sz="1800" b="0" i="0" u="none" strike="noStrike" cap="none" normalizeH="0" baseline="0" dirty="0">
                          <a:ln>
                            <a:noFill/>
                          </a:ln>
                          <a:solidFill>
                            <a:srgbClr val="000000"/>
                          </a:solidFill>
                          <a:effectLst/>
                          <a:latin typeface="Tahoma" pitchFamily="34" charset="0"/>
                          <a:ea typeface="ＭＳ Ｐゴシック" charset="-128"/>
                        </a:rPr>
                        <a:t> of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800" b="0" i="0" u="none" strike="noStrike" cap="none" normalizeH="0" baseline="0" dirty="0">
                          <a:ln>
                            <a:noFill/>
                          </a:ln>
                          <a:solidFill>
                            <a:srgbClr val="000000"/>
                          </a:solidFill>
                          <a:effectLst/>
                          <a:latin typeface="Tahoma" pitchFamily="34" charset="0"/>
                          <a:ea typeface="ＭＳ Ｐゴシック" charset="-128"/>
                        </a:rPr>
                        <a:t>:</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342900" marR="0" lvl="1" indent="-34290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Purulent drainage from </a:t>
                      </a:r>
                      <a:r>
                        <a:rPr kumimoji="0" lang="hu-HU" sz="1800" b="0" i="0" u="none" strike="noStrike" cap="none" normalizeH="0" baseline="0" dirty="0">
                          <a:ln>
                            <a:noFill/>
                          </a:ln>
                          <a:solidFill>
                            <a:srgbClr val="000000"/>
                          </a:solidFill>
                          <a:effectLst/>
                          <a:latin typeface="Tahoma" pitchFamily="34" charset="0"/>
                          <a:ea typeface="ＭＳ Ｐゴシック" charset="-128"/>
                        </a:rPr>
                        <a:t>a </a:t>
                      </a:r>
                      <a:r>
                        <a:rPr kumimoji="0" lang="en-US" sz="1800" b="0" i="0" u="none" strike="noStrike" cap="none" normalizeH="0" baseline="0" dirty="0">
                          <a:ln>
                            <a:noFill/>
                          </a:ln>
                          <a:solidFill>
                            <a:srgbClr val="000000"/>
                          </a:solidFill>
                          <a:effectLst/>
                          <a:latin typeface="Tahoma" pitchFamily="34" charset="0"/>
                          <a:ea typeface="ＭＳ Ｐゴシック" charset="-128"/>
                        </a:rPr>
                        <a:t>drain </a:t>
                      </a:r>
                      <a:r>
                        <a:rPr kumimoji="0" lang="hu-HU" sz="1800" b="0" i="0" u="none" strike="noStrike" cap="none" normalizeH="0" baseline="0" dirty="0" err="1">
                          <a:ln>
                            <a:noFill/>
                          </a:ln>
                          <a:solidFill>
                            <a:srgbClr val="000000"/>
                          </a:solidFill>
                          <a:effectLst/>
                          <a:latin typeface="Tahoma" pitchFamily="34" charset="0"/>
                          <a:ea typeface="ＭＳ Ｐゴシック" charset="-128"/>
                        </a:rPr>
                        <a:t>placed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through a stab wound </a:t>
                      </a:r>
                      <a:r>
                        <a:rPr kumimoji="0" lang="hu-HU" sz="1800" b="0" i="0" u="none" strike="noStrike" cap="none" normalizeH="0" baseline="0" dirty="0">
                          <a:ln>
                            <a:noFill/>
                          </a:ln>
                          <a:solidFill>
                            <a:srgbClr val="000000"/>
                          </a:solidFill>
                          <a:effectLst/>
                          <a:latin typeface="Tahoma" pitchFamily="34" charset="0"/>
                          <a:ea typeface="ＭＳ Ｐゴシック" charset="-128"/>
                        </a:rPr>
                        <a:t>in</a:t>
                      </a:r>
                      <a:r>
                        <a:rPr kumimoji="0" lang="en-US" sz="1800" b="0" i="0" u="none" strike="noStrike" cap="none" normalizeH="0" baseline="0" dirty="0">
                          <a:ln>
                            <a:noFill/>
                          </a:ln>
                          <a:solidFill>
                            <a:srgbClr val="000000"/>
                          </a:solidFill>
                          <a:effectLst/>
                          <a:latin typeface="Tahoma" pitchFamily="34" charset="0"/>
                          <a:ea typeface="ＭＳ Ｐゴシック" charset="-128"/>
                        </a:rPr>
                        <a:t>to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organ/space</a:t>
                      </a:r>
                    </a:p>
                    <a:p>
                      <a:pPr marL="342900" marR="0" lvl="1" indent="-34290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Organisms isolated </a:t>
                      </a:r>
                      <a:r>
                        <a:rPr kumimoji="0" lang="hu-HU" sz="1800" b="0" i="0" u="none" strike="noStrike" cap="none" normalizeH="0" baseline="0" dirty="0" err="1">
                          <a:ln>
                            <a:noFill/>
                          </a:ln>
                          <a:solidFill>
                            <a:srgbClr val="000000"/>
                          </a:solidFill>
                          <a:effectLst/>
                          <a:latin typeface="Tahoma" pitchFamily="34" charset="0"/>
                          <a:ea typeface="ＭＳ Ｐゴシック" charset="-128"/>
                        </a:rPr>
                        <a:t>from</a:t>
                      </a:r>
                      <a:r>
                        <a:rPr kumimoji="0" lang="hu-HU" sz="1800" b="0" i="0" u="none" strike="noStrike" cap="none" normalizeH="0" baseline="0" dirty="0">
                          <a:ln>
                            <a:noFill/>
                          </a:ln>
                          <a:solidFill>
                            <a:srgbClr val="000000"/>
                          </a:solidFill>
                          <a:effectLst/>
                          <a:latin typeface="Tahoma" pitchFamily="34" charset="0"/>
                          <a:ea typeface="ＭＳ Ｐゴシック" charset="-128"/>
                        </a:rPr>
                        <a:t> an </a:t>
                      </a:r>
                      <a:r>
                        <a:rPr kumimoji="0" lang="en-US" sz="1800" b="0" i="0" u="none" strike="noStrike" cap="none" normalizeH="0" baseline="0" dirty="0">
                          <a:ln>
                            <a:noFill/>
                          </a:ln>
                          <a:solidFill>
                            <a:srgbClr val="000000"/>
                          </a:solidFill>
                          <a:effectLst/>
                          <a:latin typeface="Tahoma" pitchFamily="34" charset="0"/>
                          <a:ea typeface="ＭＳ Ｐゴシック" charset="-128"/>
                        </a:rPr>
                        <a:t>aseptic</a:t>
                      </a:r>
                      <a:r>
                        <a:rPr kumimoji="0" lang="hu-HU" sz="1800" b="0" i="0" u="none" strike="noStrike" cap="none" normalizeH="0" baseline="0" dirty="0" err="1">
                          <a:ln>
                            <a:noFill/>
                          </a:ln>
                          <a:solidFill>
                            <a:srgbClr val="000000"/>
                          </a:solidFill>
                          <a:effectLst/>
                          <a:latin typeface="Tahoma" pitchFamily="34" charset="0"/>
                          <a:ea typeface="ＭＳ Ｐゴシック" charset="-128"/>
                        </a:rPr>
                        <a:t>ally</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obtained</a:t>
                      </a:r>
                      <a:r>
                        <a:rPr kumimoji="0" lang="en-US" sz="1800" b="0" i="0" u="none" strike="noStrike" cap="none" normalizeH="0" baseline="0" dirty="0">
                          <a:ln>
                            <a:noFill/>
                          </a:ln>
                          <a:solidFill>
                            <a:srgbClr val="000000"/>
                          </a:solidFill>
                          <a:effectLst/>
                          <a:latin typeface="Tahoma" pitchFamily="34" charset="0"/>
                          <a:ea typeface="ＭＳ Ｐゴシック" charset="-128"/>
                        </a:rPr>
                        <a:t> culture of fluid/tissue</a:t>
                      </a:r>
                      <a:r>
                        <a:rPr kumimoji="0" lang="hu-HU" sz="1800" b="0" i="0" u="none" strike="noStrike" cap="none" normalizeH="0" baseline="0" dirty="0">
                          <a:ln>
                            <a:noFill/>
                          </a:ln>
                          <a:solidFill>
                            <a:srgbClr val="000000"/>
                          </a:solidFill>
                          <a:effectLst/>
                          <a:latin typeface="Tahoma" pitchFamily="34" charset="0"/>
                          <a:ea typeface="ＭＳ Ｐゴシック" charset="-128"/>
                        </a:rPr>
                        <a:t> in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organ</a:t>
                      </a:r>
                      <a:r>
                        <a:rPr kumimoji="0" lang="hu-HU" sz="1800" b="0" i="0" u="none" strike="noStrike" cap="none" normalizeH="0" baseline="0" dirty="0">
                          <a:ln>
                            <a:noFill/>
                          </a:ln>
                          <a:solidFill>
                            <a:srgbClr val="000000"/>
                          </a:solidFill>
                          <a:effectLst/>
                          <a:latin typeface="Tahoma" pitchFamily="34" charset="0"/>
                          <a:ea typeface="ＭＳ Ｐゴシック" charset="-128"/>
                        </a:rPr>
                        <a:t>/</a:t>
                      </a:r>
                      <a:r>
                        <a:rPr kumimoji="0" lang="hu-HU" sz="1800" b="0" i="0" u="none" strike="noStrike" cap="none" normalizeH="0" baseline="0" dirty="0" err="1">
                          <a:ln>
                            <a:noFill/>
                          </a:ln>
                          <a:solidFill>
                            <a:srgbClr val="000000"/>
                          </a:solidFill>
                          <a:effectLst/>
                          <a:latin typeface="Tahoma" pitchFamily="34" charset="0"/>
                          <a:ea typeface="ＭＳ Ｐゴシック" charset="-128"/>
                        </a:rPr>
                        <a:t>space</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342900" marR="0" lvl="1" indent="-34290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Abscess</a:t>
                      </a:r>
                      <a:r>
                        <a:rPr kumimoji="0" lang="hu-HU" sz="1800" b="0" i="0" u="none" strike="noStrike" cap="none" normalizeH="0" baseline="0" dirty="0">
                          <a:ln>
                            <a:noFill/>
                          </a:ln>
                          <a:solidFill>
                            <a:srgbClr val="000000"/>
                          </a:solidFill>
                          <a:effectLst/>
                          <a:latin typeface="Tahoma" pitchFamily="34" charset="0"/>
                          <a:ea typeface="ＭＳ Ｐゴシック" charset="-128"/>
                        </a:rPr>
                        <a:t>/</a:t>
                      </a:r>
                      <a:r>
                        <a:rPr kumimoji="0" lang="en-US" sz="1800" b="0" i="0" u="none" strike="noStrike" cap="none" normalizeH="0" baseline="0" dirty="0">
                          <a:ln>
                            <a:noFill/>
                          </a:ln>
                          <a:solidFill>
                            <a:srgbClr val="000000"/>
                          </a:solidFill>
                          <a:effectLst/>
                          <a:latin typeface="Tahoma" pitchFamily="34" charset="0"/>
                          <a:ea typeface="ＭＳ Ｐゴシック" charset="-128"/>
                        </a:rPr>
                        <a:t>infection on direct exam</a:t>
                      </a:r>
                      <a:r>
                        <a:rPr kumimoji="0" lang="hu-HU" sz="1800" b="0" i="0" u="none" strike="noStrike" cap="none" normalizeH="0" baseline="0" dirty="0" err="1">
                          <a:ln>
                            <a:noFill/>
                          </a:ln>
                          <a:solidFill>
                            <a:srgbClr val="000000"/>
                          </a:solidFill>
                          <a:effectLst/>
                          <a:latin typeface="Tahoma" pitchFamily="34" charset="0"/>
                          <a:ea typeface="ＭＳ Ｐゴシック" charset="-128"/>
                        </a:rPr>
                        <a:t>ination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during re-op</a:t>
                      </a:r>
                      <a:r>
                        <a:rPr kumimoji="0" lang="hu-HU" sz="1800" b="0" i="0" u="none" strike="noStrike" cap="none" normalizeH="0" baseline="0" dirty="0" err="1">
                          <a:ln>
                            <a:noFill/>
                          </a:ln>
                          <a:solidFill>
                            <a:srgbClr val="000000"/>
                          </a:solidFill>
                          <a:effectLst/>
                          <a:latin typeface="Tahoma" pitchFamily="34" charset="0"/>
                          <a:ea typeface="ＭＳ Ｐゴシック" charset="-128"/>
                        </a:rPr>
                        <a:t>eration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by</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err="1">
                          <a:ln>
                            <a:noFill/>
                          </a:ln>
                          <a:solidFill>
                            <a:srgbClr val="000000"/>
                          </a:solidFill>
                          <a:effectLst/>
                          <a:latin typeface="Tahoma" pitchFamily="34" charset="0"/>
                          <a:ea typeface="ＭＳ Ｐゴシック" charset="-128"/>
                        </a:rPr>
                        <a:t>histopath</a:t>
                      </a:r>
                      <a:r>
                        <a:rPr kumimoji="0" lang="hu-HU" sz="1800" b="0" i="0" u="none" strike="noStrike" cap="none" normalizeH="0" baseline="0" dirty="0" err="1">
                          <a:ln>
                            <a:noFill/>
                          </a:ln>
                          <a:solidFill>
                            <a:srgbClr val="000000"/>
                          </a:solidFill>
                          <a:effectLst/>
                          <a:latin typeface="Tahoma" pitchFamily="34" charset="0"/>
                          <a:ea typeface="ＭＳ Ｐゴシック" charset="-128"/>
                        </a:rPr>
                        <a:t>ological</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err="1">
                          <a:ln>
                            <a:noFill/>
                          </a:ln>
                          <a:solidFill>
                            <a:srgbClr val="000000"/>
                          </a:solidFill>
                          <a:effectLst/>
                          <a:latin typeface="Tahoma" pitchFamily="34" charset="0"/>
                          <a:ea typeface="ＭＳ Ｐゴシック" charset="-128"/>
                        </a:rPr>
                        <a:t>radiol</a:t>
                      </a:r>
                      <a:r>
                        <a:rPr kumimoji="0" lang="hu-HU" sz="1800" b="0" i="0" u="none" strike="noStrike" cap="none" normalizeH="0" baseline="0" dirty="0" err="1">
                          <a:ln>
                            <a:noFill/>
                          </a:ln>
                          <a:solidFill>
                            <a:srgbClr val="000000"/>
                          </a:solidFill>
                          <a:effectLst/>
                          <a:latin typeface="Tahoma" pitchFamily="34" charset="0"/>
                          <a:ea typeface="ＭＳ Ｐゴシック" charset="-128"/>
                        </a:rPr>
                        <a:t>ogical</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examination</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342900" marR="0" lvl="1" indent="-34290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1" u="none" strike="noStrike" cap="none" normalizeH="0" baseline="0" dirty="0">
                          <a:ln>
                            <a:noFill/>
                          </a:ln>
                          <a:solidFill>
                            <a:srgbClr val="000000"/>
                          </a:solidFill>
                          <a:effectLst/>
                          <a:latin typeface="Tahoma" pitchFamily="34" charset="0"/>
                          <a:ea typeface="ＭＳ Ｐゴシック" charset="-128"/>
                        </a:rPr>
                        <a:t>Physician/surgeon diagnosis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txBody>
                  <a:tcPr marL="121920" marR="121920" marT="45666" marB="456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695118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Objectives</a:t>
            </a:r>
          </a:p>
        </p:txBody>
      </p:sp>
      <p:sp>
        <p:nvSpPr>
          <p:cNvPr id="3" name="Content Placeholder 2"/>
          <p:cNvSpPr>
            <a:spLocks noGrp="1"/>
          </p:cNvSpPr>
          <p:nvPr>
            <p:ph idx="1"/>
          </p:nvPr>
        </p:nvSpPr>
        <p:spPr/>
        <p:txBody>
          <a:bodyPr/>
          <a:lstStyle/>
          <a:p>
            <a:r>
              <a:rPr lang="en-GB" dirty="0"/>
              <a:t>Specific objectives of this session:</a:t>
            </a:r>
          </a:p>
          <a:p>
            <a:pPr marL="457200" indent="-457200">
              <a:buAutoNum type="arabicPeriod"/>
            </a:pPr>
            <a:r>
              <a:rPr lang="en-GB" dirty="0"/>
              <a:t>Learn about </a:t>
            </a:r>
            <a:r>
              <a:rPr lang="hu-HU" dirty="0" err="1"/>
              <a:t>the</a:t>
            </a:r>
            <a:r>
              <a:rPr lang="hu-HU" dirty="0"/>
              <a:t> </a:t>
            </a:r>
            <a:r>
              <a:rPr lang="hu-HU" dirty="0" err="1"/>
              <a:t>patient-data</a:t>
            </a:r>
            <a:r>
              <a:rPr lang="hu-HU" dirty="0"/>
              <a:t> </a:t>
            </a:r>
            <a:r>
              <a:rPr lang="hu-HU" dirty="0" err="1"/>
              <a:t>form</a:t>
            </a:r>
            <a:r>
              <a:rPr lang="hu-HU" dirty="0"/>
              <a:t> of </a:t>
            </a:r>
            <a:r>
              <a:rPr lang="hu-HU" dirty="0" err="1"/>
              <a:t>the</a:t>
            </a:r>
            <a:r>
              <a:rPr lang="hu-HU" dirty="0"/>
              <a:t> ECDC PPS 2016-2017</a:t>
            </a:r>
            <a:endParaRPr lang="en-GB" dirty="0"/>
          </a:p>
          <a:p>
            <a:pPr marL="457200" indent="-457200">
              <a:buAutoNum type="arabicPeriod"/>
            </a:pPr>
            <a:r>
              <a:rPr lang="en-GB" dirty="0"/>
              <a:t>Learn about </a:t>
            </a:r>
            <a:r>
              <a:rPr lang="hu-HU" dirty="0" err="1"/>
              <a:t>antimicrobial</a:t>
            </a:r>
            <a:r>
              <a:rPr lang="hu-HU" dirty="0"/>
              <a:t> </a:t>
            </a:r>
            <a:r>
              <a:rPr lang="hu-HU" dirty="0" err="1"/>
              <a:t>definitions</a:t>
            </a:r>
            <a:r>
              <a:rPr lang="hu-HU" dirty="0"/>
              <a:t> and </a:t>
            </a:r>
            <a:r>
              <a:rPr lang="hu-HU" dirty="0" err="1"/>
              <a:t>how</a:t>
            </a:r>
            <a:r>
              <a:rPr lang="hu-HU" dirty="0"/>
              <a:t> </a:t>
            </a:r>
            <a:r>
              <a:rPr lang="hu-HU" dirty="0" err="1"/>
              <a:t>to</a:t>
            </a:r>
            <a:r>
              <a:rPr lang="hu-HU" dirty="0"/>
              <a:t> </a:t>
            </a:r>
            <a:r>
              <a:rPr lang="hu-HU" dirty="0" err="1"/>
              <a:t>apply</a:t>
            </a:r>
            <a:r>
              <a:rPr lang="hu-HU" dirty="0"/>
              <a:t> </a:t>
            </a:r>
            <a:r>
              <a:rPr lang="hu-HU" dirty="0" err="1"/>
              <a:t>them</a:t>
            </a:r>
            <a:endParaRPr lang="hu-HU" dirty="0"/>
          </a:p>
          <a:p>
            <a:pPr marL="457200" indent="-457200">
              <a:buAutoNum type="arabicPeriod"/>
            </a:pPr>
            <a:r>
              <a:rPr lang="hu-HU" dirty="0" err="1"/>
              <a:t>Learn</a:t>
            </a:r>
            <a:r>
              <a:rPr lang="hu-HU" dirty="0"/>
              <a:t> </a:t>
            </a:r>
            <a:r>
              <a:rPr lang="hu-HU" dirty="0" err="1"/>
              <a:t>about</a:t>
            </a:r>
            <a:r>
              <a:rPr lang="hu-HU" dirty="0"/>
              <a:t> HAI </a:t>
            </a:r>
            <a:r>
              <a:rPr lang="hu-HU" dirty="0" err="1"/>
              <a:t>case</a:t>
            </a:r>
            <a:r>
              <a:rPr lang="hu-HU" dirty="0"/>
              <a:t> </a:t>
            </a:r>
            <a:r>
              <a:rPr lang="hu-HU" dirty="0" err="1"/>
              <a:t>definitions</a:t>
            </a:r>
            <a:r>
              <a:rPr lang="hu-HU" dirty="0"/>
              <a:t> and </a:t>
            </a:r>
            <a:r>
              <a:rPr lang="hu-HU" dirty="0" err="1"/>
              <a:t>how</a:t>
            </a:r>
            <a:r>
              <a:rPr lang="hu-HU" dirty="0"/>
              <a:t> </a:t>
            </a:r>
            <a:r>
              <a:rPr lang="hu-HU" dirty="0" err="1"/>
              <a:t>to</a:t>
            </a:r>
            <a:r>
              <a:rPr lang="hu-HU" dirty="0"/>
              <a:t> </a:t>
            </a:r>
            <a:r>
              <a:rPr lang="hu-HU" dirty="0" err="1"/>
              <a:t>apply</a:t>
            </a:r>
            <a:r>
              <a:rPr lang="hu-HU" dirty="0"/>
              <a:t> </a:t>
            </a:r>
            <a:r>
              <a:rPr lang="hu-HU" dirty="0" err="1"/>
              <a:t>them</a:t>
            </a:r>
            <a:endParaRPr lang="hu-HU" dirty="0"/>
          </a:p>
          <a:p>
            <a:endParaRPr lang="en-GB" dirty="0"/>
          </a:p>
          <a:p>
            <a:r>
              <a:rPr lang="en-GB" dirty="0"/>
              <a:t>Related to the course objectives:</a:t>
            </a:r>
          </a:p>
          <a:p>
            <a:pPr marL="457200" indent="-457200">
              <a:buAutoNum type="alphaUcPeriod"/>
            </a:pPr>
            <a:r>
              <a:rPr lang="en-GB" dirty="0"/>
              <a:t>Describe the ECDC PPS data collection process</a:t>
            </a:r>
            <a:endParaRPr lang="hu-HU" dirty="0"/>
          </a:p>
          <a:p>
            <a:pPr marL="457200" indent="-457200">
              <a:buAutoNum type="alphaUcPeriod"/>
            </a:pPr>
            <a:r>
              <a:rPr lang="en-GB" dirty="0"/>
              <a:t>Describe </a:t>
            </a:r>
            <a:r>
              <a:rPr lang="hu-HU" dirty="0"/>
              <a:t>and </a:t>
            </a:r>
            <a:r>
              <a:rPr lang="hu-HU" dirty="0" err="1"/>
              <a:t>apply</a:t>
            </a:r>
            <a:r>
              <a:rPr lang="hu-HU" dirty="0"/>
              <a:t> </a:t>
            </a:r>
            <a:r>
              <a:rPr lang="en-GB" dirty="0"/>
              <a:t>the E</a:t>
            </a:r>
            <a:r>
              <a:rPr lang="hu-HU" dirty="0"/>
              <a:t>CDC</a:t>
            </a:r>
            <a:r>
              <a:rPr lang="en-GB" dirty="0"/>
              <a:t> PPS case definitions</a:t>
            </a:r>
            <a:endParaRPr lang="hu-HU" dirty="0"/>
          </a:p>
          <a:p>
            <a:endParaRPr lang="en-GB" dirty="0"/>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3</a:t>
            </a:fld>
            <a:endParaRPr lang="en-GB" dirty="0"/>
          </a:p>
        </p:txBody>
      </p:sp>
    </p:spTree>
    <p:extLst>
      <p:ext uri="{BB962C8B-B14F-4D97-AF65-F5344CB8AC3E}">
        <p14:creationId xmlns:p14="http://schemas.microsoft.com/office/powerpoint/2010/main" val="26504405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tx1"/>
                </a:solidFill>
                <a:ea typeface="ＭＳ Ｐゴシック" pitchFamily="34" charset="-128"/>
              </a:rPr>
              <a:t>Extra info on SSI</a:t>
            </a:r>
            <a:endParaRPr lang="en-GB" dirty="0">
              <a:solidFill>
                <a:schemeClr val="tx1"/>
              </a:solidFill>
            </a:endParaRPr>
          </a:p>
        </p:txBody>
      </p:sp>
      <p:sp>
        <p:nvSpPr>
          <p:cNvPr id="4" name="Slide Number Placeholder 3"/>
          <p:cNvSpPr>
            <a:spLocks noGrp="1"/>
          </p:cNvSpPr>
          <p:nvPr>
            <p:ph type="sldNum" sz="quarter" idx="10"/>
          </p:nvPr>
        </p:nvSpPr>
        <p:spPr/>
        <p:txBody>
          <a:bodyPr/>
          <a:lstStyle/>
          <a:p>
            <a:fld id="{0580567E-5E8F-47A5-90DF-8BFEB1A71525}" type="slidenum">
              <a:rPr lang="en-GB" smtClean="0">
                <a:solidFill>
                  <a:prstClr val="white"/>
                </a:solidFill>
              </a:rPr>
              <a:pPr/>
              <a:t>30</a:t>
            </a:fld>
            <a:endParaRPr lang="en-GB" dirty="0">
              <a:solidFill>
                <a:prstClr val="white"/>
              </a:solidFill>
            </a:endParaRPr>
          </a:p>
        </p:txBody>
      </p:sp>
      <p:sp>
        <p:nvSpPr>
          <p:cNvPr id="5" name="Content Placeholder 4">
            <a:extLst>
              <a:ext uri="{FF2B5EF4-FFF2-40B4-BE49-F238E27FC236}">
                <a16:creationId xmlns:a16="http://schemas.microsoft.com/office/drawing/2014/main" id="{A72F3C4D-5B8B-4564-AF22-B5F5B273F2F3}"/>
              </a:ext>
            </a:extLst>
          </p:cNvPr>
          <p:cNvSpPr txBox="1">
            <a:spLocks/>
          </p:cNvSpPr>
          <p:nvPr/>
        </p:nvSpPr>
        <p:spPr bwMode="auto">
          <a:xfrm>
            <a:off x="431800" y="1079500"/>
            <a:ext cx="5581651" cy="516255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marL="0" indent="0" algn="l" rtl="0" eaLnBrk="1" fontAlgn="base" hangingPunct="1">
              <a:lnSpc>
                <a:spcPct val="90000"/>
              </a:lnSpc>
              <a:spcBef>
                <a:spcPts val="300"/>
              </a:spcBef>
              <a:spcAft>
                <a:spcPts val="600"/>
              </a:spcAft>
              <a:buFont typeface="Wingdings" pitchFamily="2" charset="2"/>
              <a:tabLst/>
              <a:defRPr sz="2400">
                <a:solidFill>
                  <a:schemeClr val="tx1"/>
                </a:solidFill>
                <a:latin typeface="Tahoma" pitchFamily="34" charset="0"/>
                <a:ea typeface="+mn-ea"/>
                <a:cs typeface="Tahoma" pitchFamily="34" charset="0"/>
              </a:defRPr>
            </a:lvl1pPr>
            <a:lvl2pPr marL="269861" indent="-269861" algn="l" rtl="0" eaLnBrk="1" fontAlgn="base" hangingPunct="1">
              <a:lnSpc>
                <a:spcPct val="90000"/>
              </a:lnSpc>
              <a:spcBef>
                <a:spcPct val="0"/>
              </a:spcBef>
              <a:spcAft>
                <a:spcPts val="300"/>
              </a:spcAft>
              <a:buFont typeface="Arial" pitchFamily="34" charset="0"/>
              <a:buChar char="•"/>
              <a:defRPr sz="2400">
                <a:solidFill>
                  <a:schemeClr val="tx1"/>
                </a:solidFill>
                <a:latin typeface="+mn-lt"/>
              </a:defRPr>
            </a:lvl2pPr>
            <a:lvl3pPr marL="541312" indent="-271449" algn="l" rtl="0" eaLnBrk="1" fontAlgn="base" hangingPunct="1">
              <a:lnSpc>
                <a:spcPct val="90000"/>
              </a:lnSpc>
              <a:spcBef>
                <a:spcPct val="20000"/>
              </a:spcBef>
              <a:spcAft>
                <a:spcPts val="300"/>
              </a:spcAft>
              <a:buFont typeface="Tahoma" pitchFamily="34" charset="0"/>
              <a:buChar char="–"/>
              <a:defRPr sz="2400">
                <a:solidFill>
                  <a:schemeClr val="tx1"/>
                </a:solidFill>
                <a:latin typeface="+mn-lt"/>
              </a:defRPr>
            </a:lvl3pPr>
            <a:lvl4pPr marL="1600120" indent="-228589" algn="l" rtl="0" eaLnBrk="1" fontAlgn="base" hangingPunct="1">
              <a:spcBef>
                <a:spcPct val="20000"/>
              </a:spcBef>
              <a:spcAft>
                <a:spcPct val="0"/>
              </a:spcAft>
              <a:defRPr sz="1600">
                <a:solidFill>
                  <a:schemeClr val="tx1"/>
                </a:solidFill>
                <a:latin typeface="+mn-lt"/>
              </a:defRPr>
            </a:lvl4pPr>
            <a:lvl5pPr marL="2057298" indent="-228589" algn="l" rtl="0" eaLnBrk="1" fontAlgn="base" hangingPunct="1">
              <a:spcBef>
                <a:spcPct val="20000"/>
              </a:spcBef>
              <a:spcAft>
                <a:spcPct val="0"/>
              </a:spcAft>
              <a:buChar char="»"/>
              <a:defRPr sz="1600">
                <a:solidFill>
                  <a:schemeClr val="tx1"/>
                </a:solidFill>
                <a:latin typeface="+mn-lt"/>
              </a:defRPr>
            </a:lvl5pPr>
            <a:lvl6pPr marL="2514474" indent="-228589" algn="l" rtl="0" eaLnBrk="1" fontAlgn="base" hangingPunct="1">
              <a:spcBef>
                <a:spcPct val="20000"/>
              </a:spcBef>
              <a:spcAft>
                <a:spcPct val="0"/>
              </a:spcAft>
              <a:buChar char="»"/>
              <a:defRPr sz="1600">
                <a:solidFill>
                  <a:schemeClr val="tx1"/>
                </a:solidFill>
                <a:latin typeface="+mn-lt"/>
              </a:defRPr>
            </a:lvl6pPr>
            <a:lvl7pPr marL="2971652" indent="-228589" algn="l" rtl="0" eaLnBrk="1" fontAlgn="base" hangingPunct="1">
              <a:spcBef>
                <a:spcPct val="20000"/>
              </a:spcBef>
              <a:spcAft>
                <a:spcPct val="0"/>
              </a:spcAft>
              <a:buChar char="»"/>
              <a:defRPr sz="1600">
                <a:solidFill>
                  <a:schemeClr val="tx1"/>
                </a:solidFill>
                <a:latin typeface="+mn-lt"/>
              </a:defRPr>
            </a:lvl7pPr>
            <a:lvl8pPr marL="3428829" indent="-228589" algn="l" rtl="0" eaLnBrk="1" fontAlgn="base" hangingPunct="1">
              <a:spcBef>
                <a:spcPct val="20000"/>
              </a:spcBef>
              <a:spcAft>
                <a:spcPct val="0"/>
              </a:spcAft>
              <a:buChar char="»"/>
              <a:defRPr sz="1600">
                <a:solidFill>
                  <a:schemeClr val="tx1"/>
                </a:solidFill>
                <a:latin typeface="+mn-lt"/>
              </a:defRPr>
            </a:lvl8pPr>
            <a:lvl9pPr marL="3886006" indent="-228589" algn="l" rtl="0" eaLnBrk="1" fontAlgn="base" hangingPunct="1">
              <a:spcBef>
                <a:spcPct val="20000"/>
              </a:spcBef>
              <a:spcAft>
                <a:spcPct val="0"/>
              </a:spcAft>
              <a:buChar char="»"/>
              <a:defRPr sz="1600">
                <a:solidFill>
                  <a:schemeClr val="tx1"/>
                </a:solidFill>
                <a:latin typeface="+mn-lt"/>
              </a:defRPr>
            </a:lvl9pPr>
          </a:lstStyle>
          <a:p>
            <a:pPr>
              <a:buFont typeface="Arial" pitchFamily="34" charset="0"/>
              <a:buNone/>
            </a:pPr>
            <a:r>
              <a:rPr lang="en-US" altLang="en-US" sz="2800" b="1" kern="0" dirty="0">
                <a:ea typeface="ＭＳ Ｐゴシック" pitchFamily="34" charset="-128"/>
              </a:rPr>
              <a:t>Implant</a:t>
            </a:r>
          </a:p>
          <a:p>
            <a:pPr>
              <a:spcAft>
                <a:spcPts val="1200"/>
              </a:spcAft>
            </a:pPr>
            <a:r>
              <a:rPr lang="en-US" altLang="en-US" sz="2000" kern="0" dirty="0">
                <a:ea typeface="ＭＳ Ｐゴシック" pitchFamily="34" charset="-128"/>
              </a:rPr>
              <a:t>Vascular graft</a:t>
            </a:r>
          </a:p>
          <a:p>
            <a:pPr>
              <a:spcAft>
                <a:spcPts val="1200"/>
              </a:spcAft>
            </a:pPr>
            <a:r>
              <a:rPr lang="en-US" altLang="en-US" sz="2000" kern="0" dirty="0">
                <a:ea typeface="ＭＳ Ｐゴシック" pitchFamily="34" charset="-128"/>
              </a:rPr>
              <a:t>Any internal/</a:t>
            </a:r>
            <a:r>
              <a:rPr lang="en-US" altLang="en-US" sz="2000" kern="0" dirty="0" err="1">
                <a:ea typeface="ＭＳ Ｐゴシック" pitchFamily="34" charset="-128"/>
              </a:rPr>
              <a:t>ext</a:t>
            </a:r>
            <a:r>
              <a:rPr lang="hu-HU" altLang="en-US" sz="2000" kern="0" dirty="0" err="1">
                <a:ea typeface="ＭＳ Ｐゴシック" pitchFamily="34" charset="-128"/>
              </a:rPr>
              <a:t>ernal</a:t>
            </a:r>
            <a:r>
              <a:rPr lang="en-US" altLang="en-US" sz="2000" kern="0" dirty="0">
                <a:ea typeface="ＭＳ Ｐゴシック" pitchFamily="34" charset="-128"/>
              </a:rPr>
              <a:t> fixation</a:t>
            </a:r>
          </a:p>
          <a:p>
            <a:pPr>
              <a:spcAft>
                <a:spcPts val="1200"/>
              </a:spcAft>
            </a:pPr>
            <a:r>
              <a:rPr lang="en-US" altLang="en-US" sz="2000" kern="0" dirty="0">
                <a:ea typeface="ＭＳ Ｐゴシック" pitchFamily="34" charset="-128"/>
              </a:rPr>
              <a:t>Joint replacement</a:t>
            </a:r>
          </a:p>
          <a:p>
            <a:pPr>
              <a:spcAft>
                <a:spcPts val="1200"/>
              </a:spcAft>
            </a:pPr>
            <a:r>
              <a:rPr lang="en-US" altLang="en-US" sz="2000" kern="0" dirty="0">
                <a:ea typeface="ＭＳ Ｐゴシック" pitchFamily="34" charset="-128"/>
              </a:rPr>
              <a:t>Valve replacement</a:t>
            </a:r>
          </a:p>
          <a:p>
            <a:pPr>
              <a:spcAft>
                <a:spcPts val="1200"/>
              </a:spcAft>
            </a:pPr>
            <a:r>
              <a:rPr lang="en-US" altLang="en-US" sz="2000" kern="0" dirty="0">
                <a:ea typeface="ＭＳ Ｐゴシック" pitchFamily="34" charset="-128"/>
              </a:rPr>
              <a:t>V</a:t>
            </a:r>
            <a:r>
              <a:rPr lang="hu-HU" altLang="en-US" sz="2000" kern="0" dirty="0" err="1">
                <a:ea typeface="ＭＳ Ｐゴシック" pitchFamily="34" charset="-128"/>
              </a:rPr>
              <a:t>entriculoperitoneal</a:t>
            </a:r>
            <a:r>
              <a:rPr lang="en-US" altLang="en-US" sz="2000" kern="0" dirty="0">
                <a:ea typeface="ＭＳ Ｐゴシック" pitchFamily="34" charset="-128"/>
              </a:rPr>
              <a:t> shunt</a:t>
            </a:r>
          </a:p>
        </p:txBody>
      </p:sp>
      <p:sp>
        <p:nvSpPr>
          <p:cNvPr id="6" name="Content Placeholder 5">
            <a:extLst>
              <a:ext uri="{FF2B5EF4-FFF2-40B4-BE49-F238E27FC236}">
                <a16:creationId xmlns:a16="http://schemas.microsoft.com/office/drawing/2014/main" id="{56332BD1-292C-42D4-A6EE-A5C73755C495}"/>
              </a:ext>
            </a:extLst>
          </p:cNvPr>
          <p:cNvSpPr txBox="1">
            <a:spLocks/>
          </p:cNvSpPr>
          <p:nvPr/>
        </p:nvSpPr>
        <p:spPr bwMode="auto">
          <a:xfrm>
            <a:off x="5560484" y="1079500"/>
            <a:ext cx="6239933" cy="3996083"/>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marL="0" indent="0" algn="l" rtl="0" eaLnBrk="1" fontAlgn="base" hangingPunct="1">
              <a:lnSpc>
                <a:spcPct val="90000"/>
              </a:lnSpc>
              <a:spcBef>
                <a:spcPts val="300"/>
              </a:spcBef>
              <a:spcAft>
                <a:spcPts val="600"/>
              </a:spcAft>
              <a:buFont typeface="Wingdings" pitchFamily="2" charset="2"/>
              <a:tabLst/>
              <a:defRPr sz="2400">
                <a:solidFill>
                  <a:schemeClr val="tx1"/>
                </a:solidFill>
                <a:latin typeface="Tahoma" pitchFamily="34" charset="0"/>
                <a:ea typeface="+mn-ea"/>
                <a:cs typeface="Tahoma" pitchFamily="34" charset="0"/>
              </a:defRPr>
            </a:lvl1pPr>
            <a:lvl2pPr marL="269861" indent="-269861" algn="l" rtl="0" eaLnBrk="1" fontAlgn="base" hangingPunct="1">
              <a:lnSpc>
                <a:spcPct val="90000"/>
              </a:lnSpc>
              <a:spcBef>
                <a:spcPct val="0"/>
              </a:spcBef>
              <a:spcAft>
                <a:spcPts val="300"/>
              </a:spcAft>
              <a:buFont typeface="Arial" pitchFamily="34" charset="0"/>
              <a:buChar char="•"/>
              <a:defRPr sz="2400">
                <a:solidFill>
                  <a:schemeClr val="tx1"/>
                </a:solidFill>
                <a:latin typeface="+mn-lt"/>
              </a:defRPr>
            </a:lvl2pPr>
            <a:lvl3pPr marL="541312" indent="-271449" algn="l" rtl="0" eaLnBrk="1" fontAlgn="base" hangingPunct="1">
              <a:lnSpc>
                <a:spcPct val="90000"/>
              </a:lnSpc>
              <a:spcBef>
                <a:spcPct val="20000"/>
              </a:spcBef>
              <a:spcAft>
                <a:spcPts val="300"/>
              </a:spcAft>
              <a:buFont typeface="Tahoma" pitchFamily="34" charset="0"/>
              <a:buChar char="–"/>
              <a:defRPr sz="2400">
                <a:solidFill>
                  <a:schemeClr val="tx1"/>
                </a:solidFill>
                <a:latin typeface="+mn-lt"/>
              </a:defRPr>
            </a:lvl3pPr>
            <a:lvl4pPr marL="1600120" indent="-228589" algn="l" rtl="0" eaLnBrk="1" fontAlgn="base" hangingPunct="1">
              <a:spcBef>
                <a:spcPct val="20000"/>
              </a:spcBef>
              <a:spcAft>
                <a:spcPct val="0"/>
              </a:spcAft>
              <a:defRPr sz="1600">
                <a:solidFill>
                  <a:schemeClr val="tx1"/>
                </a:solidFill>
                <a:latin typeface="+mn-lt"/>
              </a:defRPr>
            </a:lvl4pPr>
            <a:lvl5pPr marL="2057298" indent="-228589" algn="l" rtl="0" eaLnBrk="1" fontAlgn="base" hangingPunct="1">
              <a:spcBef>
                <a:spcPct val="20000"/>
              </a:spcBef>
              <a:spcAft>
                <a:spcPct val="0"/>
              </a:spcAft>
              <a:buChar char="»"/>
              <a:defRPr sz="1600">
                <a:solidFill>
                  <a:schemeClr val="tx1"/>
                </a:solidFill>
                <a:latin typeface="+mn-lt"/>
              </a:defRPr>
            </a:lvl5pPr>
            <a:lvl6pPr marL="2514474" indent="-228589" algn="l" rtl="0" eaLnBrk="1" fontAlgn="base" hangingPunct="1">
              <a:spcBef>
                <a:spcPct val="20000"/>
              </a:spcBef>
              <a:spcAft>
                <a:spcPct val="0"/>
              </a:spcAft>
              <a:buChar char="»"/>
              <a:defRPr sz="1600">
                <a:solidFill>
                  <a:schemeClr val="tx1"/>
                </a:solidFill>
                <a:latin typeface="+mn-lt"/>
              </a:defRPr>
            </a:lvl6pPr>
            <a:lvl7pPr marL="2971652" indent="-228589" algn="l" rtl="0" eaLnBrk="1" fontAlgn="base" hangingPunct="1">
              <a:spcBef>
                <a:spcPct val="20000"/>
              </a:spcBef>
              <a:spcAft>
                <a:spcPct val="0"/>
              </a:spcAft>
              <a:buChar char="»"/>
              <a:defRPr sz="1600">
                <a:solidFill>
                  <a:schemeClr val="tx1"/>
                </a:solidFill>
                <a:latin typeface="+mn-lt"/>
              </a:defRPr>
            </a:lvl7pPr>
            <a:lvl8pPr marL="3428829" indent="-228589" algn="l" rtl="0" eaLnBrk="1" fontAlgn="base" hangingPunct="1">
              <a:spcBef>
                <a:spcPct val="20000"/>
              </a:spcBef>
              <a:spcAft>
                <a:spcPct val="0"/>
              </a:spcAft>
              <a:buChar char="»"/>
              <a:defRPr sz="1600">
                <a:solidFill>
                  <a:schemeClr val="tx1"/>
                </a:solidFill>
                <a:latin typeface="+mn-lt"/>
              </a:defRPr>
            </a:lvl8pPr>
            <a:lvl9pPr marL="3886006" indent="-228589" algn="l" rtl="0" eaLnBrk="1" fontAlgn="base" hangingPunct="1">
              <a:spcBef>
                <a:spcPct val="20000"/>
              </a:spcBef>
              <a:spcAft>
                <a:spcPct val="0"/>
              </a:spcAft>
              <a:buChar char="»"/>
              <a:defRPr sz="1600">
                <a:solidFill>
                  <a:schemeClr val="tx1"/>
                </a:solidFill>
                <a:latin typeface="+mn-lt"/>
              </a:defRPr>
            </a:lvl9pPr>
          </a:lstStyle>
          <a:p>
            <a:pPr>
              <a:buFont typeface="Arial" pitchFamily="34" charset="0"/>
              <a:buNone/>
            </a:pPr>
            <a:r>
              <a:rPr lang="en-US" altLang="en-US" sz="2800" b="1" kern="0" dirty="0">
                <a:ea typeface="ＭＳ Ｐゴシック" pitchFamily="34" charset="-128"/>
              </a:rPr>
              <a:t>Surgery </a:t>
            </a:r>
            <a:r>
              <a:rPr lang="hu-HU" altLang="en-US" sz="2800" b="1" kern="0" dirty="0">
                <a:ea typeface="ＭＳ Ｐゴシック" pitchFamily="34" charset="-128"/>
              </a:rPr>
              <a:t>and</a:t>
            </a:r>
            <a:r>
              <a:rPr lang="en-US" altLang="en-US" sz="2800" b="1" kern="0" dirty="0">
                <a:ea typeface="ＭＳ Ｐゴシック" pitchFamily="34" charset="-128"/>
              </a:rPr>
              <a:t> Organ</a:t>
            </a:r>
            <a:r>
              <a:rPr lang="hu-HU" altLang="en-US" sz="2800" b="1" kern="0" dirty="0">
                <a:ea typeface="ＭＳ Ｐゴシック" pitchFamily="34" charset="-128"/>
              </a:rPr>
              <a:t>/</a:t>
            </a:r>
            <a:r>
              <a:rPr lang="en-US" altLang="en-US" sz="2800" b="1" kern="0" dirty="0">
                <a:ea typeface="ＭＳ Ｐゴシック" pitchFamily="34" charset="-128"/>
              </a:rPr>
              <a:t>space</a:t>
            </a:r>
          </a:p>
          <a:p>
            <a:pPr>
              <a:spcAft>
                <a:spcPts val="1200"/>
              </a:spcAft>
            </a:pPr>
            <a:r>
              <a:rPr lang="en-US" altLang="en-US" sz="2000" kern="0" dirty="0">
                <a:ea typeface="ＭＳ Ｐゴシック" pitchFamily="34" charset="-128"/>
              </a:rPr>
              <a:t>Breast – abscess or mastitis</a:t>
            </a:r>
          </a:p>
          <a:p>
            <a:pPr>
              <a:spcAft>
                <a:spcPts val="1200"/>
              </a:spcAft>
            </a:pPr>
            <a:r>
              <a:rPr lang="en-US" altLang="en-US" sz="2000" kern="0" dirty="0">
                <a:ea typeface="ＭＳ Ｐゴシック" pitchFamily="34" charset="-128"/>
              </a:rPr>
              <a:t>Liver – abscess</a:t>
            </a:r>
          </a:p>
          <a:p>
            <a:pPr>
              <a:spcAft>
                <a:spcPts val="1200"/>
              </a:spcAft>
            </a:pPr>
            <a:r>
              <a:rPr lang="en-US" altLang="en-US" sz="2000" kern="0" dirty="0" err="1">
                <a:ea typeface="ＭＳ Ｐゴシック" pitchFamily="34" charset="-128"/>
              </a:rPr>
              <a:t>Gyne</a:t>
            </a:r>
            <a:r>
              <a:rPr lang="hu-HU" altLang="en-US" sz="2000" kern="0" dirty="0" err="1">
                <a:ea typeface="ＭＳ Ｐゴシック" pitchFamily="34" charset="-128"/>
              </a:rPr>
              <a:t>cological</a:t>
            </a:r>
            <a:r>
              <a:rPr lang="en-US" altLang="en-US" sz="2000" kern="0" dirty="0">
                <a:ea typeface="ＭＳ Ｐゴシック" pitchFamily="34" charset="-128"/>
              </a:rPr>
              <a:t> – endometritis, ovary, tubes</a:t>
            </a:r>
          </a:p>
          <a:p>
            <a:pPr>
              <a:spcAft>
                <a:spcPts val="1200"/>
              </a:spcAft>
            </a:pPr>
            <a:r>
              <a:rPr lang="en-US" altLang="en-US" sz="2000" kern="0" dirty="0">
                <a:ea typeface="ＭＳ Ｐゴシック" pitchFamily="34" charset="-128"/>
              </a:rPr>
              <a:t>G</a:t>
            </a:r>
            <a:r>
              <a:rPr lang="hu-HU" altLang="en-US" sz="2000" kern="0" dirty="0" err="1">
                <a:ea typeface="ＭＳ Ｐゴシック" pitchFamily="34" charset="-128"/>
              </a:rPr>
              <a:t>astrointestinal</a:t>
            </a:r>
            <a:r>
              <a:rPr lang="en-US" altLang="en-US" sz="2000" kern="0" dirty="0">
                <a:ea typeface="ＭＳ Ｐゴシック" pitchFamily="34" charset="-128"/>
              </a:rPr>
              <a:t> – intrabdominal abscess</a:t>
            </a:r>
          </a:p>
          <a:p>
            <a:pPr>
              <a:spcAft>
                <a:spcPts val="1200"/>
              </a:spcAft>
            </a:pPr>
            <a:r>
              <a:rPr lang="en-US" altLang="en-US" sz="2000" kern="0" dirty="0">
                <a:ea typeface="ＭＳ Ｐゴシック" pitchFamily="34" charset="-128"/>
              </a:rPr>
              <a:t>Vascular – vessel, aneurysm</a:t>
            </a:r>
          </a:p>
          <a:p>
            <a:pPr>
              <a:spcAft>
                <a:spcPts val="1200"/>
              </a:spcAft>
            </a:pPr>
            <a:r>
              <a:rPr lang="en-US" altLang="en-US" sz="2000" kern="0" dirty="0">
                <a:ea typeface="ＭＳ Ｐゴシック" pitchFamily="34" charset="-128"/>
              </a:rPr>
              <a:t>Ortho</a:t>
            </a:r>
            <a:r>
              <a:rPr lang="hu-HU" altLang="en-US" sz="2000" kern="0" dirty="0" err="1">
                <a:ea typeface="ＭＳ Ｐゴシック" pitchFamily="34" charset="-128"/>
              </a:rPr>
              <a:t>pedic</a:t>
            </a:r>
            <a:r>
              <a:rPr lang="en-US" altLang="en-US" sz="2000" kern="0" dirty="0">
                <a:ea typeface="ＭＳ Ｐゴシック" pitchFamily="34" charset="-128"/>
              </a:rPr>
              <a:t> – joint, bursa, osteomyelitis</a:t>
            </a:r>
          </a:p>
          <a:p>
            <a:pPr>
              <a:buFont typeface="Arial" pitchFamily="34" charset="0"/>
              <a:buNone/>
            </a:pPr>
            <a:endParaRPr lang="en-US" altLang="en-US" sz="2800" kern="0" dirty="0">
              <a:ea typeface="ＭＳ Ｐゴシック" pitchFamily="34" charset="-128"/>
            </a:endParaRPr>
          </a:p>
          <a:p>
            <a:pPr>
              <a:buFont typeface="Arial" pitchFamily="34" charset="0"/>
              <a:buNone/>
            </a:pPr>
            <a:endParaRPr lang="en-US" altLang="en-US" sz="2800" kern="0" dirty="0">
              <a:ea typeface="ＭＳ Ｐゴシック" pitchFamily="34" charset="-128"/>
            </a:endParaRPr>
          </a:p>
        </p:txBody>
      </p:sp>
    </p:spTree>
    <p:extLst>
      <p:ext uri="{BB962C8B-B14F-4D97-AF65-F5344CB8AC3E}">
        <p14:creationId xmlns:p14="http://schemas.microsoft.com/office/powerpoint/2010/main" val="39549360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ea typeface="ＭＳ Ｐゴシック" pitchFamily="34" charset="-128"/>
              </a:rPr>
              <a:t>Lower respiratory tract infections </a:t>
            </a:r>
            <a:endParaRPr lang="en-GB" dirty="0"/>
          </a:p>
        </p:txBody>
      </p:sp>
      <p:sp>
        <p:nvSpPr>
          <p:cNvPr id="3" name="Content Placeholder 2"/>
          <p:cNvSpPr>
            <a:spLocks noGrp="1"/>
          </p:cNvSpPr>
          <p:nvPr>
            <p:ph idx="1"/>
          </p:nvPr>
        </p:nvSpPr>
        <p:spPr/>
        <p:txBody>
          <a:bodyPr/>
          <a:lstStyle/>
          <a:p>
            <a:r>
              <a:rPr lang="en-US" altLang="en-US" dirty="0">
                <a:ea typeface="ＭＳ Ｐゴシック" pitchFamily="34" charset="-128"/>
              </a:rPr>
              <a:t>Overall, lower respiratory tract </a:t>
            </a:r>
            <a:r>
              <a:rPr lang="hu-HU" altLang="en-US" dirty="0">
                <a:ea typeface="ＭＳ Ｐゴシック" pitchFamily="34" charset="-128"/>
              </a:rPr>
              <a:t>(LRT) </a:t>
            </a:r>
            <a:r>
              <a:rPr lang="en-US" altLang="en-US" dirty="0">
                <a:ea typeface="ＭＳ Ｐゴシック" pitchFamily="34" charset="-128"/>
              </a:rPr>
              <a:t>infections include:</a:t>
            </a:r>
            <a:endParaRPr lang="hu-HU" altLang="en-US" dirty="0">
              <a:ea typeface="ＭＳ Ｐゴシック" pitchFamily="34" charset="-128"/>
            </a:endParaRPr>
          </a:p>
          <a:p>
            <a:endParaRPr lang="en-US" altLang="en-US" dirty="0">
              <a:ea typeface="ＭＳ Ｐゴシック" pitchFamily="34" charset="-128"/>
            </a:endParaRPr>
          </a:p>
          <a:p>
            <a:pPr lvl="1"/>
            <a:r>
              <a:rPr lang="en-US" altLang="en-US" dirty="0">
                <a:ea typeface="ＭＳ Ｐゴシック" pitchFamily="34" charset="-128"/>
              </a:rPr>
              <a:t>Pneumonia (PN1-5)</a:t>
            </a:r>
          </a:p>
          <a:p>
            <a:pPr lvl="1"/>
            <a:endParaRPr lang="en-US" altLang="en-US" dirty="0">
              <a:ea typeface="ＭＳ Ｐゴシック" pitchFamily="34" charset="-128"/>
            </a:endParaRPr>
          </a:p>
          <a:p>
            <a:pPr lvl="1"/>
            <a:r>
              <a:rPr lang="en-US" altLang="en-US" dirty="0">
                <a:ea typeface="ＭＳ Ｐゴシック" pitchFamily="34" charset="-128"/>
              </a:rPr>
              <a:t>Bronchitis, tracheobronchitis, bronchiolitis, tracheitis without evidence of pneumonia (LRI-BRON)</a:t>
            </a:r>
          </a:p>
          <a:p>
            <a:pPr lvl="1"/>
            <a:endParaRPr lang="en-US" altLang="en-US" dirty="0">
              <a:ea typeface="ＭＳ Ｐゴシック" pitchFamily="34" charset="-128"/>
            </a:endParaRPr>
          </a:p>
          <a:p>
            <a:pPr lvl="1"/>
            <a:r>
              <a:rPr lang="en-US" altLang="en-US" dirty="0">
                <a:ea typeface="ＭＳ Ｐゴシック" pitchFamily="34" charset="-128"/>
              </a:rPr>
              <a:t>Other infections of the lower respiratory tract (LRI-LUNG)</a:t>
            </a:r>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solidFill>
                  <a:prstClr val="white"/>
                </a:solidFill>
              </a:rPr>
              <a:pPr/>
              <a:t>31</a:t>
            </a:fld>
            <a:endParaRPr lang="en-GB" dirty="0">
              <a:solidFill>
                <a:prstClr val="white"/>
              </a:solidFill>
            </a:endParaRPr>
          </a:p>
        </p:txBody>
      </p:sp>
    </p:spTree>
    <p:extLst>
      <p:ext uri="{BB962C8B-B14F-4D97-AF65-F5344CB8AC3E}">
        <p14:creationId xmlns:p14="http://schemas.microsoft.com/office/powerpoint/2010/main" val="12187201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idx="4294967295"/>
          </p:nvPr>
        </p:nvSpPr>
        <p:spPr>
          <a:xfrm>
            <a:off x="465667" y="185739"/>
            <a:ext cx="10566400" cy="928687"/>
          </a:xfrm>
        </p:spPr>
        <p:txBody>
          <a:bodyPr/>
          <a:lstStyle/>
          <a:p>
            <a:pPr eaLnBrk="1" hangingPunct="1"/>
            <a:r>
              <a:rPr lang="en-US" altLang="en-US" dirty="0">
                <a:ea typeface="ＭＳ Ｐゴシック" pitchFamily="34" charset="-128"/>
              </a:rPr>
              <a:t>Pneumonia (PN1-5)</a:t>
            </a:r>
            <a:br>
              <a:rPr lang="en-US" altLang="en-US" dirty="0">
                <a:ea typeface="ＭＳ Ｐゴシック" pitchFamily="34" charset="-128"/>
              </a:rPr>
            </a:br>
            <a:r>
              <a:rPr lang="en-US" altLang="en-US" sz="2000" dirty="0">
                <a:ea typeface="ＭＳ Ｐゴシック" pitchFamily="34" charset="-128"/>
              </a:rPr>
              <a:t>Protocol </a:t>
            </a:r>
            <a:r>
              <a:rPr lang="hu-HU" altLang="en-US" sz="2000" dirty="0">
                <a:ea typeface="ＭＳ Ｐゴシック" pitchFamily="34" charset="-128"/>
              </a:rPr>
              <a:t>v</a:t>
            </a:r>
            <a:r>
              <a:rPr lang="en-US" altLang="en-US" sz="2000" dirty="0">
                <a:ea typeface="ＭＳ Ｐゴシック" pitchFamily="34" charset="-128"/>
              </a:rPr>
              <a:t>5.</a:t>
            </a:r>
            <a:r>
              <a:rPr lang="hu-HU" altLang="en-US" sz="2000" dirty="0">
                <a:ea typeface="ＭＳ Ｐゴシック" pitchFamily="34" charset="-128"/>
              </a:rPr>
              <a:t>3,</a:t>
            </a:r>
            <a:r>
              <a:rPr lang="en-US" altLang="en-US" sz="2000" dirty="0">
                <a:ea typeface="ＭＳ Ｐゴシック" pitchFamily="34" charset="-128"/>
              </a:rPr>
              <a:t> </a:t>
            </a:r>
            <a:r>
              <a:rPr lang="en-GB" altLang="en-US" sz="2000" dirty="0">
                <a:ea typeface="ＭＳ Ｐゴシック" pitchFamily="34" charset="-128"/>
              </a:rPr>
              <a:t>p</a:t>
            </a:r>
            <a:r>
              <a:rPr lang="hu-HU" altLang="en-US" sz="2000" dirty="0">
                <a:ea typeface="ＭＳ Ｐゴシック" pitchFamily="34" charset="-128"/>
              </a:rPr>
              <a:t>.</a:t>
            </a:r>
            <a:r>
              <a:rPr lang="en-GB" altLang="en-US" sz="2000" dirty="0">
                <a:ea typeface="ＭＳ Ｐゴシック" pitchFamily="34" charset="-128"/>
              </a:rPr>
              <a:t> 54</a:t>
            </a:r>
            <a:endParaRPr lang="en-US" altLang="en-US" sz="2000" dirty="0">
              <a:ea typeface="ＭＳ Ｐゴシック" pitchFamily="34" charset="-128"/>
            </a:endParaRPr>
          </a:p>
        </p:txBody>
      </p:sp>
      <p:sp>
        <p:nvSpPr>
          <p:cNvPr id="62467" name="Content Placeholder 2"/>
          <p:cNvSpPr>
            <a:spLocks noGrp="1"/>
          </p:cNvSpPr>
          <p:nvPr>
            <p:ph idx="4294967295"/>
          </p:nvPr>
        </p:nvSpPr>
        <p:spPr>
          <a:xfrm>
            <a:off x="495483" y="1231900"/>
            <a:ext cx="11802533" cy="1487488"/>
          </a:xfrm>
        </p:spPr>
        <p:txBody>
          <a:bodyPr/>
          <a:lstStyle/>
          <a:p>
            <a:pPr eaLnBrk="1" hangingPunct="1">
              <a:buFont typeface="Arial" pitchFamily="34" charset="0"/>
              <a:buNone/>
            </a:pPr>
            <a:r>
              <a:rPr lang="en-GB" altLang="en-US" b="1" dirty="0">
                <a:ea typeface="ＭＳ Ｐゴシック" pitchFamily="34" charset="-128"/>
              </a:rPr>
              <a:t>Radiology</a:t>
            </a:r>
            <a:r>
              <a:rPr lang="en-GB" altLang="en-US" dirty="0">
                <a:ea typeface="ＭＳ Ｐゴシック" pitchFamily="34" charset="-128"/>
              </a:rPr>
              <a:t>:</a:t>
            </a:r>
            <a:r>
              <a:rPr lang="hu-HU" altLang="en-US" dirty="0">
                <a:ea typeface="ＭＳ Ｐゴシック" pitchFamily="34" charset="-128"/>
              </a:rPr>
              <a:t> </a:t>
            </a:r>
            <a:r>
              <a:rPr lang="hu-HU" altLang="en-US" dirty="0" err="1">
                <a:ea typeface="ＭＳ Ｐゴシック" pitchFamily="34" charset="-128"/>
              </a:rPr>
              <a:t>Chest</a:t>
            </a:r>
            <a:r>
              <a:rPr lang="hu-HU" altLang="en-US" dirty="0">
                <a:ea typeface="ＭＳ Ｐゴシック" pitchFamily="34" charset="-128"/>
              </a:rPr>
              <a:t> X-</a:t>
            </a:r>
            <a:r>
              <a:rPr lang="hu-HU" altLang="en-US" dirty="0" err="1">
                <a:ea typeface="ＭＳ Ｐゴシック" pitchFamily="34" charset="-128"/>
              </a:rPr>
              <a:t>ray</a:t>
            </a:r>
            <a:r>
              <a:rPr lang="hu-HU" altLang="en-US" dirty="0">
                <a:ea typeface="ＭＳ Ｐゴシック" pitchFamily="34" charset="-128"/>
              </a:rPr>
              <a:t> </a:t>
            </a:r>
            <a:r>
              <a:rPr lang="hu-HU" altLang="en-US" dirty="0" err="1">
                <a:ea typeface="ＭＳ Ｐゴシック" pitchFamily="34" charset="-128"/>
              </a:rPr>
              <a:t>or</a:t>
            </a:r>
            <a:r>
              <a:rPr lang="hu-HU" altLang="en-US" dirty="0">
                <a:ea typeface="ＭＳ Ｐゴシック" pitchFamily="34" charset="-128"/>
              </a:rPr>
              <a:t> CT </a:t>
            </a:r>
            <a:r>
              <a:rPr lang="hu-HU" altLang="en-US" dirty="0" err="1">
                <a:ea typeface="ＭＳ Ｐゴシック" pitchFamily="34" charset="-128"/>
              </a:rPr>
              <a:t>scan</a:t>
            </a:r>
            <a:r>
              <a:rPr lang="hu-HU" altLang="en-US" dirty="0">
                <a:ea typeface="ＭＳ Ｐゴシック" pitchFamily="34" charset="-128"/>
              </a:rPr>
              <a:t> </a:t>
            </a:r>
            <a:r>
              <a:rPr lang="hu-HU" altLang="en-US" dirty="0" err="1">
                <a:ea typeface="ＭＳ Ｐゴシック" pitchFamily="34" charset="-128"/>
              </a:rPr>
              <a:t>suggestive</a:t>
            </a:r>
            <a:r>
              <a:rPr lang="hu-HU" altLang="en-US" dirty="0">
                <a:ea typeface="ＭＳ Ｐゴシック" pitchFamily="34" charset="-128"/>
              </a:rPr>
              <a:t> of </a:t>
            </a:r>
            <a:r>
              <a:rPr lang="hu-HU" altLang="en-US" dirty="0" err="1">
                <a:ea typeface="ＭＳ Ｐゴシック" pitchFamily="34" charset="-128"/>
              </a:rPr>
              <a:t>pneumonia</a:t>
            </a:r>
            <a:endParaRPr lang="hu-HU" altLang="en-US" dirty="0">
              <a:ea typeface="ＭＳ Ｐゴシック" pitchFamily="34" charset="-128"/>
            </a:endParaRPr>
          </a:p>
          <a:p>
            <a:r>
              <a:rPr lang="hu-HU" altLang="en-US" sz="2000" dirty="0" err="1">
                <a:ea typeface="ＭＳ Ｐゴシック" pitchFamily="34" charset="-128"/>
              </a:rPr>
              <a:t>Patients</a:t>
            </a:r>
            <a:r>
              <a:rPr lang="hu-HU" altLang="en-US" sz="2000" dirty="0">
                <a:ea typeface="ＭＳ Ｐゴシック" pitchFamily="34" charset="-128"/>
              </a:rPr>
              <a:t> </a:t>
            </a:r>
            <a:r>
              <a:rPr lang="hu-HU" altLang="en-US" sz="2000" i="1" dirty="0" err="1">
                <a:ea typeface="ＭＳ Ｐゴシック" pitchFamily="34" charset="-128"/>
              </a:rPr>
              <a:t>with</a:t>
            </a:r>
            <a:r>
              <a:rPr lang="hu-HU" altLang="en-US" sz="2000" dirty="0">
                <a:ea typeface="ＭＳ Ｐゴシック" pitchFamily="34" charset="-128"/>
              </a:rPr>
              <a:t> </a:t>
            </a:r>
            <a:r>
              <a:rPr lang="hu-HU" altLang="en-US" sz="2000" dirty="0" err="1">
                <a:ea typeface="ＭＳ Ｐゴシック" pitchFamily="34" charset="-128"/>
              </a:rPr>
              <a:t>cardiac</a:t>
            </a:r>
            <a:r>
              <a:rPr lang="hu-HU" altLang="en-US" sz="2000" dirty="0">
                <a:ea typeface="ＭＳ Ｐゴシック" pitchFamily="34" charset="-128"/>
              </a:rPr>
              <a:t> </a:t>
            </a:r>
            <a:r>
              <a:rPr lang="hu-HU" altLang="en-US" sz="2000" dirty="0" err="1">
                <a:ea typeface="ＭＳ Ｐゴシック" pitchFamily="34" charset="-128"/>
              </a:rPr>
              <a:t>or</a:t>
            </a:r>
            <a:r>
              <a:rPr lang="hu-HU" altLang="en-US" sz="2000" dirty="0">
                <a:ea typeface="ＭＳ Ｐゴシック" pitchFamily="34" charset="-128"/>
              </a:rPr>
              <a:t> </a:t>
            </a:r>
            <a:r>
              <a:rPr lang="hu-HU" altLang="en-US" sz="2000" dirty="0" err="1">
                <a:ea typeface="ＭＳ Ｐゴシック" pitchFamily="34" charset="-128"/>
              </a:rPr>
              <a:t>pulmonary</a:t>
            </a:r>
            <a:r>
              <a:rPr lang="hu-HU" altLang="en-US" sz="2000" dirty="0">
                <a:ea typeface="ＭＳ Ｐゴシック" pitchFamily="34" charset="-128"/>
              </a:rPr>
              <a:t> </a:t>
            </a:r>
            <a:r>
              <a:rPr lang="hu-HU" altLang="en-US" sz="2000" dirty="0" err="1">
                <a:ea typeface="ＭＳ Ｐゴシック" pitchFamily="34" charset="-128"/>
              </a:rPr>
              <a:t>disease</a:t>
            </a:r>
            <a:r>
              <a:rPr lang="hu-HU" altLang="en-US" sz="2000" dirty="0">
                <a:ea typeface="ＭＳ Ｐゴシック" pitchFamily="34" charset="-128"/>
              </a:rPr>
              <a:t> (CPD): ≥2 </a:t>
            </a:r>
            <a:r>
              <a:rPr lang="hu-HU" altLang="en-US" sz="2000" dirty="0" err="1">
                <a:ea typeface="ＭＳ Ｐゴシック" pitchFamily="34" charset="-128"/>
              </a:rPr>
              <a:t>chest</a:t>
            </a:r>
            <a:r>
              <a:rPr lang="hu-HU" altLang="en-US" sz="2000" dirty="0">
                <a:ea typeface="ＭＳ Ｐゴシック" pitchFamily="34" charset="-128"/>
              </a:rPr>
              <a:t> X-</a:t>
            </a:r>
            <a:r>
              <a:rPr lang="hu-HU" altLang="en-US" sz="2000" dirty="0" err="1">
                <a:ea typeface="ＭＳ Ｐゴシック" pitchFamily="34" charset="-128"/>
              </a:rPr>
              <a:t>rays</a:t>
            </a:r>
            <a:r>
              <a:rPr lang="hu-HU" altLang="en-US" sz="2000" dirty="0">
                <a:ea typeface="ＭＳ Ｐゴシック" pitchFamily="34" charset="-128"/>
              </a:rPr>
              <a:t> </a:t>
            </a:r>
            <a:r>
              <a:rPr lang="hu-HU" altLang="en-US" sz="2000" dirty="0" err="1">
                <a:ea typeface="ＭＳ Ｐゴシック" pitchFamily="34" charset="-128"/>
              </a:rPr>
              <a:t>or</a:t>
            </a:r>
            <a:r>
              <a:rPr lang="hu-HU" altLang="en-US" sz="2000" dirty="0">
                <a:ea typeface="ＭＳ Ｐゴシック" pitchFamily="34" charset="-128"/>
              </a:rPr>
              <a:t> CT </a:t>
            </a:r>
            <a:r>
              <a:rPr lang="hu-HU" altLang="en-US" sz="2000" dirty="0" err="1">
                <a:ea typeface="ＭＳ Ｐゴシック" pitchFamily="34" charset="-128"/>
              </a:rPr>
              <a:t>scans</a:t>
            </a:r>
            <a:r>
              <a:rPr lang="hu-HU" altLang="en-US" sz="2000" dirty="0">
                <a:ea typeface="ＭＳ Ｐゴシック" pitchFamily="34" charset="-128"/>
              </a:rPr>
              <a:t>, </a:t>
            </a:r>
            <a:r>
              <a:rPr lang="hu-HU" altLang="en-US" sz="2000" dirty="0" err="1">
                <a:ea typeface="ＭＳ Ｐゴシック" pitchFamily="34" charset="-128"/>
              </a:rPr>
              <a:t>or</a:t>
            </a:r>
            <a:r>
              <a:rPr lang="hu-HU" altLang="en-US" sz="2000" dirty="0">
                <a:ea typeface="ＭＳ Ｐゴシック" pitchFamily="34" charset="-128"/>
              </a:rPr>
              <a:t> 1 </a:t>
            </a:r>
            <a:r>
              <a:rPr lang="hu-HU" altLang="en-US" sz="2000" dirty="0" err="1">
                <a:ea typeface="ＭＳ Ｐゴシック" pitchFamily="34" charset="-128"/>
              </a:rPr>
              <a:t>definitive</a:t>
            </a:r>
            <a:r>
              <a:rPr lang="hu-HU" altLang="en-US" sz="2000" dirty="0">
                <a:ea typeface="ＭＳ Ｐゴシック" pitchFamily="34" charset="-128"/>
              </a:rPr>
              <a:t> </a:t>
            </a:r>
            <a:r>
              <a:rPr lang="hu-HU" altLang="en-US" sz="2000" dirty="0" err="1">
                <a:ea typeface="ＭＳ Ｐゴシック" pitchFamily="34" charset="-128"/>
              </a:rPr>
              <a:t>if</a:t>
            </a:r>
            <a:r>
              <a:rPr lang="hu-HU" altLang="en-US" sz="2000" dirty="0">
                <a:ea typeface="ＭＳ Ｐゴシック" pitchFamily="34" charset="-128"/>
              </a:rPr>
              <a:t> </a:t>
            </a:r>
            <a:r>
              <a:rPr lang="hu-HU" altLang="en-US" sz="2000" dirty="0" err="1">
                <a:ea typeface="ＭＳ Ｐゴシック" pitchFamily="34" charset="-128"/>
              </a:rPr>
              <a:t>comparison</a:t>
            </a:r>
            <a:r>
              <a:rPr lang="hu-HU" altLang="en-US" sz="2000" dirty="0">
                <a:ea typeface="ＭＳ Ｐゴシック" pitchFamily="34" charset="-128"/>
              </a:rPr>
              <a:t> </a:t>
            </a:r>
            <a:r>
              <a:rPr lang="hu-HU" altLang="en-US" sz="2000" dirty="0" err="1">
                <a:ea typeface="ＭＳ Ｐゴシック" pitchFamily="34" charset="-128"/>
              </a:rPr>
              <a:t>with</a:t>
            </a:r>
            <a:r>
              <a:rPr lang="hu-HU" altLang="en-US" sz="2000" dirty="0">
                <a:ea typeface="ＭＳ Ｐゴシック" pitchFamily="34" charset="-128"/>
              </a:rPr>
              <a:t> </a:t>
            </a:r>
            <a:r>
              <a:rPr lang="hu-HU" altLang="en-US" sz="2000" dirty="0" err="1">
                <a:ea typeface="ＭＳ Ｐゴシック" pitchFamily="34" charset="-128"/>
              </a:rPr>
              <a:t>previous</a:t>
            </a:r>
            <a:r>
              <a:rPr lang="hu-HU" altLang="en-US" sz="2000" dirty="0">
                <a:ea typeface="ＭＳ Ｐゴシック" pitchFamily="34" charset="-128"/>
              </a:rPr>
              <a:t> x-</a:t>
            </a:r>
            <a:r>
              <a:rPr lang="hu-HU" altLang="en-US" sz="2000" dirty="0" err="1">
                <a:ea typeface="ＭＳ Ｐゴシック" pitchFamily="34" charset="-128"/>
              </a:rPr>
              <a:t>rays</a:t>
            </a:r>
            <a:r>
              <a:rPr lang="hu-HU" altLang="en-US" sz="2000" dirty="0">
                <a:ea typeface="ＭＳ Ｐゴシック" pitchFamily="34" charset="-128"/>
              </a:rPr>
              <a:t> </a:t>
            </a:r>
            <a:r>
              <a:rPr lang="hu-HU" altLang="en-US" sz="2000" dirty="0" err="1">
                <a:ea typeface="ＭＳ Ｐゴシック" pitchFamily="34" charset="-128"/>
              </a:rPr>
              <a:t>possible</a:t>
            </a:r>
            <a:r>
              <a:rPr lang="hu-HU" altLang="en-US" sz="2000" dirty="0">
                <a:ea typeface="ＭＳ Ｐゴシック" pitchFamily="34" charset="-128"/>
              </a:rPr>
              <a:t>.  </a:t>
            </a:r>
          </a:p>
          <a:p>
            <a:r>
              <a:rPr lang="hu-HU" altLang="en-US" sz="2000" dirty="0" err="1">
                <a:ea typeface="ＭＳ Ｐゴシック" pitchFamily="34" charset="-128"/>
              </a:rPr>
              <a:t>Patients</a:t>
            </a:r>
            <a:r>
              <a:rPr lang="hu-HU" altLang="en-US" sz="2000" dirty="0">
                <a:ea typeface="ＭＳ Ｐゴシック" pitchFamily="34" charset="-128"/>
              </a:rPr>
              <a:t> </a:t>
            </a:r>
            <a:r>
              <a:rPr lang="hu-HU" altLang="en-US" sz="2000" i="1" dirty="0" err="1">
                <a:ea typeface="ＭＳ Ｐゴシック" pitchFamily="34" charset="-128"/>
              </a:rPr>
              <a:t>without</a:t>
            </a:r>
            <a:r>
              <a:rPr lang="hu-HU" altLang="en-US" sz="2000" i="1" dirty="0">
                <a:ea typeface="ＭＳ Ｐゴシック" pitchFamily="34" charset="-128"/>
              </a:rPr>
              <a:t> </a:t>
            </a:r>
            <a:r>
              <a:rPr lang="hu-HU" altLang="en-US" sz="2000" dirty="0">
                <a:ea typeface="ＭＳ Ｐゴシック" pitchFamily="34" charset="-128"/>
              </a:rPr>
              <a:t>CPD: 1 </a:t>
            </a:r>
            <a:r>
              <a:rPr lang="hu-HU" altLang="en-US" sz="2000" dirty="0" err="1">
                <a:ea typeface="ＭＳ Ｐゴシック" pitchFamily="34" charset="-128"/>
              </a:rPr>
              <a:t>definitive</a:t>
            </a:r>
            <a:r>
              <a:rPr lang="hu-HU" altLang="en-US" sz="2000" dirty="0">
                <a:ea typeface="ＭＳ Ｐゴシック" pitchFamily="34" charset="-128"/>
              </a:rPr>
              <a:t> </a:t>
            </a:r>
            <a:r>
              <a:rPr lang="hu-HU" altLang="en-US" sz="2000" dirty="0" err="1">
                <a:ea typeface="ＭＳ Ｐゴシック" pitchFamily="34" charset="-128"/>
              </a:rPr>
              <a:t>chest</a:t>
            </a:r>
            <a:r>
              <a:rPr lang="hu-HU" altLang="en-US" sz="2000" dirty="0">
                <a:ea typeface="ＭＳ Ｐゴシック" pitchFamily="34" charset="-128"/>
              </a:rPr>
              <a:t> X-</a:t>
            </a:r>
            <a:r>
              <a:rPr lang="hu-HU" altLang="en-US" sz="2000" dirty="0" err="1">
                <a:ea typeface="ＭＳ Ｐゴシック" pitchFamily="34" charset="-128"/>
              </a:rPr>
              <a:t>ray</a:t>
            </a:r>
            <a:r>
              <a:rPr lang="hu-HU" altLang="en-US" sz="2000" dirty="0">
                <a:ea typeface="ＭＳ Ｐゴシック" pitchFamily="34" charset="-128"/>
              </a:rPr>
              <a:t> </a:t>
            </a:r>
            <a:r>
              <a:rPr lang="hu-HU" altLang="en-US" sz="2000" dirty="0" err="1">
                <a:ea typeface="ＭＳ Ｐゴシック" pitchFamily="34" charset="-128"/>
              </a:rPr>
              <a:t>or</a:t>
            </a:r>
            <a:r>
              <a:rPr lang="hu-HU" altLang="en-US" sz="2000" dirty="0">
                <a:ea typeface="ＭＳ Ｐゴシック" pitchFamily="34" charset="-128"/>
              </a:rPr>
              <a:t> CT </a:t>
            </a:r>
            <a:r>
              <a:rPr lang="hu-HU" altLang="en-US" sz="2000" dirty="0" err="1">
                <a:ea typeface="ＭＳ Ｐゴシック" pitchFamily="34" charset="-128"/>
              </a:rPr>
              <a:t>scan</a:t>
            </a:r>
            <a:r>
              <a:rPr lang="hu-HU" altLang="en-US" sz="2000" dirty="0">
                <a:ea typeface="ＭＳ Ｐゴシック" pitchFamily="34" charset="-128"/>
              </a:rPr>
              <a:t> is </a:t>
            </a:r>
            <a:r>
              <a:rPr lang="hu-HU" altLang="en-US" sz="2000" dirty="0" err="1">
                <a:ea typeface="ＭＳ Ｐゴシック" pitchFamily="34" charset="-128"/>
              </a:rPr>
              <a:t>sufficient</a:t>
            </a:r>
            <a:r>
              <a:rPr lang="hu-HU" altLang="en-US" sz="2000" dirty="0">
                <a:ea typeface="ＭＳ Ｐゴシック" pitchFamily="34" charset="-128"/>
              </a:rPr>
              <a:t>.</a:t>
            </a:r>
            <a:endParaRPr lang="en-GB" altLang="en-US" sz="2000" dirty="0">
              <a:ea typeface="ＭＳ Ｐゴシック" pitchFamily="34" charset="-128"/>
            </a:endParaRPr>
          </a:p>
          <a:p>
            <a:pPr eaLnBrk="1" hangingPunct="1">
              <a:buFont typeface="Arial" pitchFamily="34" charset="0"/>
              <a:buNone/>
            </a:pPr>
            <a:r>
              <a:rPr lang="en-GB" altLang="en-US" b="1" dirty="0">
                <a:ea typeface="ＭＳ Ｐゴシック" pitchFamily="34" charset="-128"/>
              </a:rPr>
              <a:t>AND</a:t>
            </a:r>
            <a:r>
              <a:rPr lang="en-GB" altLang="en-US" dirty="0">
                <a:ea typeface="ＭＳ Ｐゴシック" pitchFamily="34" charset="-128"/>
              </a:rPr>
              <a:t> ≥1 of</a:t>
            </a:r>
            <a:r>
              <a:rPr lang="hu-HU" altLang="en-US" dirty="0">
                <a:ea typeface="ＭＳ Ｐゴシック" pitchFamily="34" charset="-128"/>
              </a:rPr>
              <a:t> </a:t>
            </a:r>
            <a:r>
              <a:rPr lang="hu-HU" altLang="en-US" dirty="0" err="1">
                <a:ea typeface="ＭＳ Ｐゴシック" pitchFamily="34" charset="-128"/>
              </a:rPr>
              <a:t>the</a:t>
            </a:r>
            <a:r>
              <a:rPr lang="hu-HU" altLang="en-US" dirty="0">
                <a:ea typeface="ＭＳ Ｐゴシック" pitchFamily="34" charset="-128"/>
              </a:rPr>
              <a:t> </a:t>
            </a:r>
            <a:r>
              <a:rPr lang="hu-HU" altLang="en-US" dirty="0" err="1">
                <a:ea typeface="ＭＳ Ｐゴシック" pitchFamily="34" charset="-128"/>
              </a:rPr>
              <a:t>following</a:t>
            </a:r>
            <a:r>
              <a:rPr lang="en-GB" altLang="en-US" dirty="0">
                <a:ea typeface="ＭＳ Ｐゴシック" pitchFamily="34" charset="-128"/>
              </a:rPr>
              <a:t>: fever, </a:t>
            </a:r>
            <a:r>
              <a:rPr lang="hu-HU" altLang="en-US" dirty="0" err="1">
                <a:ea typeface="ＭＳ Ｐゴシック" pitchFamily="34" charset="-128"/>
              </a:rPr>
              <a:t>white</a:t>
            </a:r>
            <a:r>
              <a:rPr lang="hu-HU" altLang="en-US" dirty="0">
                <a:ea typeface="ＭＳ Ｐゴシック" pitchFamily="34" charset="-128"/>
              </a:rPr>
              <a:t> </a:t>
            </a:r>
            <a:r>
              <a:rPr lang="hu-HU" altLang="en-US" dirty="0" err="1">
                <a:ea typeface="ＭＳ Ｐゴシック" pitchFamily="34" charset="-128"/>
              </a:rPr>
              <a:t>cell</a:t>
            </a:r>
            <a:r>
              <a:rPr lang="hu-HU" altLang="en-US" dirty="0">
                <a:ea typeface="ＭＳ Ｐゴシック" pitchFamily="34" charset="-128"/>
              </a:rPr>
              <a:t> </a:t>
            </a:r>
            <a:r>
              <a:rPr lang="hu-HU" altLang="en-US" dirty="0" err="1">
                <a:ea typeface="ＭＳ Ｐゴシック" pitchFamily="34" charset="-128"/>
              </a:rPr>
              <a:t>count</a:t>
            </a:r>
            <a:r>
              <a:rPr lang="en-GB" altLang="en-US" dirty="0">
                <a:ea typeface="ＭＳ Ｐゴシック" pitchFamily="34" charset="-128"/>
              </a:rPr>
              <a:t> &lt;4 or ≥12 x 10</a:t>
            </a:r>
            <a:r>
              <a:rPr lang="en-GB" altLang="en-US" baseline="30000" dirty="0">
                <a:ea typeface="ＭＳ Ｐゴシック" pitchFamily="34" charset="-128"/>
              </a:rPr>
              <a:t>6</a:t>
            </a:r>
            <a:r>
              <a:rPr lang="en-GB" altLang="en-US" dirty="0">
                <a:ea typeface="ＭＳ Ｐゴシック" pitchFamily="34" charset="-128"/>
              </a:rPr>
              <a:t>/l</a:t>
            </a:r>
          </a:p>
          <a:p>
            <a:pPr eaLnBrk="1" hangingPunct="1">
              <a:buFont typeface="Arial" pitchFamily="34" charset="0"/>
              <a:buNone/>
            </a:pPr>
            <a:r>
              <a:rPr lang="en-GB" altLang="en-US" b="1" dirty="0">
                <a:ea typeface="ＭＳ Ｐゴシック" pitchFamily="34" charset="-128"/>
              </a:rPr>
              <a:t>AND</a:t>
            </a:r>
            <a:r>
              <a:rPr lang="en-GB" altLang="en-US" dirty="0">
                <a:ea typeface="ＭＳ Ｐゴシック" pitchFamily="34" charset="-128"/>
              </a:rPr>
              <a:t> symptoms:    PN1-3 ≥1          PN4-5</a:t>
            </a:r>
            <a:r>
              <a:rPr lang="hu-HU" altLang="en-US" dirty="0">
                <a:ea typeface="ＭＳ Ｐゴシック" pitchFamily="34" charset="-128"/>
              </a:rPr>
              <a:t> </a:t>
            </a:r>
            <a:r>
              <a:rPr lang="en-GB" altLang="en-US" dirty="0">
                <a:ea typeface="ＭＳ Ｐゴシック" pitchFamily="34" charset="-128"/>
              </a:rPr>
              <a:t>≥2</a:t>
            </a:r>
          </a:p>
          <a:p>
            <a:pPr eaLnBrk="1" hangingPunct="1">
              <a:buFont typeface="Arial" pitchFamily="34" charset="0"/>
              <a:buNone/>
            </a:pPr>
            <a:r>
              <a:rPr lang="en-GB" altLang="en-US" sz="1800" dirty="0">
                <a:ea typeface="ＭＳ Ｐゴシック" pitchFamily="34" charset="-128"/>
              </a:rPr>
              <a:t>new onset purulent sputum (or change), cough, dyspnoea, </a:t>
            </a:r>
            <a:r>
              <a:rPr lang="en-GB" altLang="en-US" sz="1800" dirty="0" err="1">
                <a:ea typeface="ＭＳ Ｐゴシック" pitchFamily="34" charset="-128"/>
              </a:rPr>
              <a:t>tachypnoe</a:t>
            </a:r>
            <a:r>
              <a:rPr lang="hu-HU" altLang="en-US" sz="1800" dirty="0">
                <a:ea typeface="ＭＳ Ｐゴシック" pitchFamily="34" charset="-128"/>
              </a:rPr>
              <a:t>a, </a:t>
            </a:r>
            <a:r>
              <a:rPr lang="en-GB" altLang="en-US" sz="1800" dirty="0">
                <a:ea typeface="ＭＳ Ｐゴシック" pitchFamily="34" charset="-128"/>
              </a:rPr>
              <a:t>auscultation (rales, </a:t>
            </a:r>
            <a:r>
              <a:rPr lang="en-GB" altLang="en-US" sz="1800" dirty="0" err="1">
                <a:ea typeface="ＭＳ Ｐゴシック" pitchFamily="34" charset="-128"/>
              </a:rPr>
              <a:t>ronchi</a:t>
            </a:r>
            <a:r>
              <a:rPr lang="en-GB" altLang="en-US" sz="1800" dirty="0">
                <a:ea typeface="ＭＳ Ｐゴシック" pitchFamily="34" charset="-128"/>
              </a:rPr>
              <a:t>, wheeze), worsening gas exchange </a:t>
            </a:r>
          </a:p>
          <a:p>
            <a:pPr eaLnBrk="1" hangingPunct="1">
              <a:buFont typeface="Arial" pitchFamily="34" charset="0"/>
              <a:buNone/>
            </a:pPr>
            <a:endParaRPr lang="en-GB" altLang="en-US" sz="1800" dirty="0">
              <a:ea typeface="ＭＳ Ｐゴシック" pitchFamily="34" charset="-128"/>
            </a:endParaRPr>
          </a:p>
        </p:txBody>
      </p:sp>
      <p:graphicFrame>
        <p:nvGraphicFramePr>
          <p:cNvPr id="4" name="Table 3"/>
          <p:cNvGraphicFramePr>
            <a:graphicFrameLocks noGrp="1"/>
          </p:cNvGraphicFramePr>
          <p:nvPr>
            <p:extLst>
              <p:ext uri="{D42A27DB-BD31-4B8C-83A1-F6EECF244321}">
                <p14:modId xmlns:p14="http://schemas.microsoft.com/office/powerpoint/2010/main" val="562599931"/>
              </p:ext>
            </p:extLst>
          </p:nvPr>
        </p:nvGraphicFramePr>
        <p:xfrm>
          <a:off x="495483" y="4335734"/>
          <a:ext cx="11100169" cy="1914432"/>
        </p:xfrm>
        <a:graphic>
          <a:graphicData uri="http://schemas.openxmlformats.org/drawingml/2006/table">
            <a:tbl>
              <a:tblPr/>
              <a:tblGrid>
                <a:gridCol w="2581995">
                  <a:extLst>
                    <a:ext uri="{9D8B030D-6E8A-4147-A177-3AD203B41FA5}">
                      <a16:colId xmlns:a16="http://schemas.microsoft.com/office/drawing/2014/main" val="20000"/>
                    </a:ext>
                  </a:extLst>
                </a:gridCol>
                <a:gridCol w="2111446">
                  <a:extLst>
                    <a:ext uri="{9D8B030D-6E8A-4147-A177-3AD203B41FA5}">
                      <a16:colId xmlns:a16="http://schemas.microsoft.com/office/drawing/2014/main" val="20001"/>
                    </a:ext>
                  </a:extLst>
                </a:gridCol>
                <a:gridCol w="2171772">
                  <a:extLst>
                    <a:ext uri="{9D8B030D-6E8A-4147-A177-3AD203B41FA5}">
                      <a16:colId xmlns:a16="http://schemas.microsoft.com/office/drawing/2014/main" val="20002"/>
                    </a:ext>
                  </a:extLst>
                </a:gridCol>
                <a:gridCol w="2195904">
                  <a:extLst>
                    <a:ext uri="{9D8B030D-6E8A-4147-A177-3AD203B41FA5}">
                      <a16:colId xmlns:a16="http://schemas.microsoft.com/office/drawing/2014/main" val="20003"/>
                    </a:ext>
                  </a:extLst>
                </a:gridCol>
                <a:gridCol w="2039052">
                  <a:extLst>
                    <a:ext uri="{9D8B030D-6E8A-4147-A177-3AD203B41FA5}">
                      <a16:colId xmlns:a16="http://schemas.microsoft.com/office/drawing/2014/main" val="20004"/>
                    </a:ext>
                  </a:extLst>
                </a:gridCol>
              </a:tblGrid>
              <a:tr h="33074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a:ln>
                            <a:noFill/>
                          </a:ln>
                          <a:solidFill>
                            <a:srgbClr val="FFFFFF"/>
                          </a:solidFill>
                          <a:effectLst/>
                          <a:latin typeface="Tahoma" pitchFamily="34" charset="0"/>
                          <a:ea typeface="ＭＳ Ｐゴシック" charset="-128"/>
                        </a:rPr>
                        <a:t>PN1</a:t>
                      </a:r>
                      <a:endParaRPr kumimoji="0" lang="en-US" sz="1800" b="1" i="0" u="none" strike="noStrike" cap="none" normalizeH="0" baseline="0" dirty="0">
                        <a:ln>
                          <a:noFill/>
                        </a:ln>
                        <a:solidFill>
                          <a:srgbClr val="FFFFFF"/>
                        </a:solidFill>
                        <a:effectLst/>
                        <a:latin typeface="Tahoma" pitchFamily="34" charset="0"/>
                        <a:ea typeface="ＭＳ Ｐゴシック" charset="-128"/>
                      </a:endParaRPr>
                    </a:p>
                  </a:txBody>
                  <a:tcPr marL="121920" marR="121920" marT="45661" marB="4566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a:ln>
                            <a:noFill/>
                          </a:ln>
                          <a:solidFill>
                            <a:srgbClr val="FFFFFF"/>
                          </a:solidFill>
                          <a:effectLst/>
                          <a:latin typeface="Tahoma" pitchFamily="34" charset="0"/>
                          <a:ea typeface="ＭＳ Ｐゴシック" charset="-128"/>
                        </a:rPr>
                        <a:t>PN2</a:t>
                      </a:r>
                      <a:endParaRPr kumimoji="0" lang="en-US" sz="1800" b="1" i="0" u="none" strike="noStrike" cap="none" normalizeH="0" baseline="0" dirty="0">
                        <a:ln>
                          <a:noFill/>
                        </a:ln>
                        <a:solidFill>
                          <a:srgbClr val="FFFFFF"/>
                        </a:solidFill>
                        <a:effectLst/>
                        <a:latin typeface="Tahoma" pitchFamily="34" charset="0"/>
                        <a:ea typeface="ＭＳ Ｐゴシック" charset="-128"/>
                      </a:endParaRPr>
                    </a:p>
                  </a:txBody>
                  <a:tcPr marL="121920" marR="121920" marT="45661" marB="4566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a:ln>
                            <a:noFill/>
                          </a:ln>
                          <a:solidFill>
                            <a:srgbClr val="FFFFFF"/>
                          </a:solidFill>
                          <a:effectLst/>
                          <a:latin typeface="Tahoma" pitchFamily="34" charset="0"/>
                          <a:ea typeface="ＭＳ Ｐゴシック" charset="-128"/>
                        </a:rPr>
                        <a:t>PN3</a:t>
                      </a:r>
                      <a:endParaRPr kumimoji="0" lang="en-US" sz="1800" b="1" i="0" u="none" strike="noStrike" cap="none" normalizeH="0" baseline="0">
                        <a:ln>
                          <a:noFill/>
                        </a:ln>
                        <a:solidFill>
                          <a:srgbClr val="FFFFFF"/>
                        </a:solidFill>
                        <a:effectLst/>
                        <a:latin typeface="Tahoma" pitchFamily="34" charset="0"/>
                        <a:ea typeface="ＭＳ Ｐゴシック" charset="-128"/>
                      </a:endParaRPr>
                    </a:p>
                  </a:txBody>
                  <a:tcPr marL="121920" marR="121920" marT="45661" marB="4566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a:ln>
                            <a:noFill/>
                          </a:ln>
                          <a:solidFill>
                            <a:srgbClr val="FFFFFF"/>
                          </a:solidFill>
                          <a:effectLst/>
                          <a:latin typeface="Tahoma" pitchFamily="34" charset="0"/>
                          <a:ea typeface="ＭＳ Ｐゴシック" charset="-128"/>
                        </a:rPr>
                        <a:t>PN4</a:t>
                      </a:r>
                      <a:endParaRPr kumimoji="0" lang="en-US" sz="1800" b="1" i="0" u="none" strike="noStrike" cap="none" normalizeH="0" baseline="0">
                        <a:ln>
                          <a:noFill/>
                        </a:ln>
                        <a:solidFill>
                          <a:srgbClr val="FFFFFF"/>
                        </a:solidFill>
                        <a:effectLst/>
                        <a:latin typeface="Tahoma" pitchFamily="34" charset="0"/>
                        <a:ea typeface="ＭＳ Ｐゴシック" charset="-128"/>
                      </a:endParaRPr>
                    </a:p>
                  </a:txBody>
                  <a:tcPr marL="121920" marR="121920" marT="45661" marB="4566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a:ln>
                            <a:noFill/>
                          </a:ln>
                          <a:solidFill>
                            <a:srgbClr val="FFFFFF"/>
                          </a:solidFill>
                          <a:effectLst/>
                          <a:latin typeface="Tahoma" pitchFamily="34" charset="0"/>
                          <a:ea typeface="ＭＳ Ｐゴシック" charset="-128"/>
                        </a:rPr>
                        <a:t>PN5</a:t>
                      </a:r>
                      <a:endParaRPr kumimoji="0" lang="en-US" sz="1800" b="1" i="0" u="none" strike="noStrike" cap="none" normalizeH="0" baseline="0">
                        <a:ln>
                          <a:noFill/>
                        </a:ln>
                        <a:solidFill>
                          <a:srgbClr val="FFFFFF"/>
                        </a:solidFill>
                        <a:effectLst/>
                        <a:latin typeface="Tahoma" pitchFamily="34" charset="0"/>
                        <a:ea typeface="ＭＳ Ｐゴシック" charset="-128"/>
                      </a:endParaRPr>
                    </a:p>
                  </a:txBody>
                  <a:tcPr marL="121920" marR="121920" marT="45661" marB="4566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extLst>
                  <a:ext uri="{0D108BD9-81ED-4DB2-BD59-A6C34878D82A}">
                    <a16:rowId xmlns:a16="http://schemas.microsoft.com/office/drawing/2014/main" val="10000"/>
                  </a:ext>
                </a:extLst>
              </a:tr>
              <a:tr h="154879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1700" b="0" i="0" u="none" strike="noStrike" cap="none" normalizeH="0" baseline="0" dirty="0" err="1">
                          <a:ln>
                            <a:noFill/>
                          </a:ln>
                          <a:solidFill>
                            <a:srgbClr val="000000"/>
                          </a:solidFill>
                          <a:effectLst/>
                          <a:latin typeface="Tahoma" pitchFamily="34" charset="0"/>
                          <a:ea typeface="ＭＳ Ｐゴシック" charset="-128"/>
                        </a:rPr>
                        <a:t>Positive</a:t>
                      </a:r>
                      <a:r>
                        <a:rPr kumimoji="0" lang="hu-HU" sz="1700" b="0" i="0" u="none" strike="noStrike" cap="none" normalizeH="0" baseline="0" dirty="0">
                          <a:ln>
                            <a:noFill/>
                          </a:ln>
                          <a:solidFill>
                            <a:srgbClr val="000000"/>
                          </a:solidFill>
                          <a:effectLst/>
                          <a:latin typeface="Tahoma" pitchFamily="34" charset="0"/>
                          <a:ea typeface="ＭＳ Ｐゴシック" charset="-128"/>
                        </a:rPr>
                        <a:t> q</a:t>
                      </a:r>
                      <a:r>
                        <a:rPr kumimoji="0" lang="en-GB" sz="1700" b="0" i="0" u="none" strike="noStrike" cap="none" normalizeH="0" baseline="0" dirty="0" err="1">
                          <a:ln>
                            <a:noFill/>
                          </a:ln>
                          <a:solidFill>
                            <a:srgbClr val="000000"/>
                          </a:solidFill>
                          <a:effectLst/>
                          <a:latin typeface="Tahoma" pitchFamily="34" charset="0"/>
                          <a:ea typeface="ＭＳ Ｐゴシック" charset="-128"/>
                        </a:rPr>
                        <a:t>uantitative</a:t>
                      </a:r>
                      <a:r>
                        <a:rPr kumimoji="0" lang="en-GB" sz="1700" b="0" i="0" u="none" strike="noStrike" cap="none" normalizeH="0" baseline="0" dirty="0">
                          <a:ln>
                            <a:noFill/>
                          </a:ln>
                          <a:solidFill>
                            <a:srgbClr val="000000"/>
                          </a:solidFill>
                          <a:effectLst/>
                          <a:latin typeface="Tahoma" pitchFamily="34" charset="0"/>
                          <a:ea typeface="ＭＳ Ｐゴシック" charset="-128"/>
                        </a:rPr>
                        <a:t> culture from </a:t>
                      </a:r>
                      <a:r>
                        <a:rPr kumimoji="0" lang="hu-HU" sz="1700" b="0" i="1" u="none" strike="noStrike" cap="none" normalizeH="0" baseline="0" dirty="0" err="1">
                          <a:ln>
                            <a:noFill/>
                          </a:ln>
                          <a:solidFill>
                            <a:srgbClr val="000000"/>
                          </a:solidFill>
                          <a:effectLst/>
                          <a:latin typeface="Tahoma" pitchFamily="34" charset="0"/>
                          <a:ea typeface="ＭＳ Ｐゴシック" charset="-128"/>
                        </a:rPr>
                        <a:t>minimally</a:t>
                      </a:r>
                      <a:r>
                        <a:rPr kumimoji="0" lang="hu-HU" sz="1700" b="0" i="1" u="none" strike="noStrike" cap="none" normalizeH="0" baseline="0" dirty="0">
                          <a:ln>
                            <a:noFill/>
                          </a:ln>
                          <a:solidFill>
                            <a:srgbClr val="000000"/>
                          </a:solidFill>
                          <a:effectLst/>
                          <a:latin typeface="Tahoma" pitchFamily="34" charset="0"/>
                          <a:ea typeface="ＭＳ Ｐゴシック" charset="-128"/>
                        </a:rPr>
                        <a:t> </a:t>
                      </a:r>
                      <a:r>
                        <a:rPr kumimoji="0" lang="hu-HU" sz="1700" b="0" i="1" u="none" strike="noStrike" cap="none" normalizeH="0" baseline="0" dirty="0" err="1">
                          <a:ln>
                            <a:noFill/>
                          </a:ln>
                          <a:solidFill>
                            <a:srgbClr val="000000"/>
                          </a:solidFill>
                          <a:effectLst/>
                          <a:latin typeface="Tahoma" pitchFamily="34" charset="0"/>
                          <a:ea typeface="ＭＳ Ｐゴシック" charset="-128"/>
                        </a:rPr>
                        <a:t>contaminated</a:t>
                      </a:r>
                      <a:r>
                        <a:rPr kumimoji="0" lang="hu-HU" sz="1700" b="0" i="1"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a:ln>
                            <a:noFill/>
                          </a:ln>
                          <a:solidFill>
                            <a:srgbClr val="000000"/>
                          </a:solidFill>
                          <a:effectLst/>
                          <a:latin typeface="Tahoma" pitchFamily="34" charset="0"/>
                          <a:ea typeface="ＭＳ Ｐゴシック" charset="-128"/>
                        </a:rPr>
                        <a:t>LRT specimen</a:t>
                      </a:r>
                      <a:r>
                        <a:rPr kumimoji="0" lang="en-GB" sz="1700" b="0" i="0" u="none" strike="noStrike" cap="none" normalizeH="0" baseline="0" dirty="0">
                          <a:ln>
                            <a:noFill/>
                          </a:ln>
                          <a:solidFill>
                            <a:srgbClr val="000000"/>
                          </a:solidFill>
                          <a:effectLst/>
                          <a:latin typeface="Tahoma" pitchFamily="34" charset="0"/>
                          <a:ea typeface="ＭＳ Ｐゴシック" charset="-128"/>
                        </a:rPr>
                        <a:t> (BAL, PB, DPA)</a:t>
                      </a:r>
                    </a:p>
                  </a:txBody>
                  <a:tcPr marL="121920" marR="121920" marT="45661" marB="4566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1700" b="0" i="0" u="none" strike="noStrike" cap="none" normalizeH="0" baseline="0" dirty="0" err="1">
                          <a:ln>
                            <a:noFill/>
                          </a:ln>
                          <a:solidFill>
                            <a:srgbClr val="000000"/>
                          </a:solidFill>
                          <a:effectLst/>
                          <a:latin typeface="Tahoma" pitchFamily="34" charset="0"/>
                          <a:ea typeface="ＭＳ Ｐゴシック" charset="-128"/>
                        </a:rPr>
                        <a:t>Positive</a:t>
                      </a:r>
                      <a:r>
                        <a:rPr kumimoji="0" lang="hu-HU" sz="1700" b="0" i="0" u="none" strike="noStrike" cap="none" normalizeH="0" baseline="0" dirty="0">
                          <a:ln>
                            <a:noFill/>
                          </a:ln>
                          <a:solidFill>
                            <a:srgbClr val="000000"/>
                          </a:solidFill>
                          <a:effectLst/>
                          <a:latin typeface="Tahoma" pitchFamily="34" charset="0"/>
                          <a:ea typeface="ＭＳ Ｐゴシック" charset="-128"/>
                        </a:rPr>
                        <a:t> q</a:t>
                      </a:r>
                      <a:r>
                        <a:rPr kumimoji="0" lang="en-GB" sz="1700" b="0" i="0" u="none" strike="noStrike" cap="none" normalizeH="0" baseline="0" dirty="0" err="1">
                          <a:ln>
                            <a:noFill/>
                          </a:ln>
                          <a:solidFill>
                            <a:srgbClr val="000000"/>
                          </a:solidFill>
                          <a:effectLst/>
                          <a:latin typeface="Tahoma" pitchFamily="34" charset="0"/>
                          <a:ea typeface="ＭＳ Ｐゴシック" charset="-128"/>
                        </a:rPr>
                        <a:t>uantitative</a:t>
                      </a:r>
                      <a:r>
                        <a:rPr kumimoji="0" lang="en-GB" sz="1700" b="0" i="0" u="none" strike="noStrike" cap="none" normalizeH="0" baseline="0" dirty="0">
                          <a:ln>
                            <a:noFill/>
                          </a:ln>
                          <a:solidFill>
                            <a:srgbClr val="000000"/>
                          </a:solidFill>
                          <a:effectLst/>
                          <a:latin typeface="Tahoma" pitchFamily="34" charset="0"/>
                          <a:ea typeface="ＭＳ Ｐゴシック" charset="-128"/>
                        </a:rPr>
                        <a:t> culture from </a:t>
                      </a:r>
                      <a:r>
                        <a:rPr kumimoji="0" lang="en-GB" sz="1700" b="0" i="1" u="none" strike="noStrike" cap="none" normalizeH="0" baseline="0" dirty="0">
                          <a:ln>
                            <a:noFill/>
                          </a:ln>
                          <a:solidFill>
                            <a:srgbClr val="000000"/>
                          </a:solidFill>
                          <a:effectLst/>
                          <a:latin typeface="Tahoma" pitchFamily="34" charset="0"/>
                          <a:ea typeface="ＭＳ Ｐゴシック" charset="-128"/>
                        </a:rPr>
                        <a:t>possibly contaminated </a:t>
                      </a:r>
                      <a:r>
                        <a:rPr kumimoji="0" lang="en-GB" sz="1700" b="0" i="0" u="none" strike="noStrike" cap="none" normalizeH="0" baseline="0" dirty="0">
                          <a:ln>
                            <a:noFill/>
                          </a:ln>
                          <a:solidFill>
                            <a:srgbClr val="000000"/>
                          </a:solidFill>
                          <a:effectLst/>
                          <a:latin typeface="Tahoma" pitchFamily="34" charset="0"/>
                          <a:ea typeface="ＭＳ Ｐゴシック" charset="-128"/>
                        </a:rPr>
                        <a:t>LRT</a:t>
                      </a:r>
                      <a:r>
                        <a:rPr kumimoji="0" lang="hu-HU" sz="1700" b="0" i="0" u="none" strike="noStrike" cap="none" normalizeH="0" baseline="0" dirty="0">
                          <a:ln>
                            <a:noFill/>
                          </a:ln>
                          <a:solidFill>
                            <a:srgbClr val="000000"/>
                          </a:solidFill>
                          <a:effectLst/>
                          <a:latin typeface="Tahoma" pitchFamily="34" charset="0"/>
                          <a:ea typeface="ＭＳ Ｐゴシック" charset="-128"/>
                        </a:rPr>
                        <a:t> specimen</a:t>
                      </a:r>
                      <a:r>
                        <a:rPr kumimoji="0" lang="en-GB" sz="1700" b="0" i="0" u="none" strike="noStrike" cap="none" normalizeH="0" baseline="0" dirty="0">
                          <a:ln>
                            <a:noFill/>
                          </a:ln>
                          <a:solidFill>
                            <a:srgbClr val="000000"/>
                          </a:solidFill>
                          <a:effectLst/>
                          <a:latin typeface="Tahoma" pitchFamily="34" charset="0"/>
                          <a:ea typeface="ＭＳ Ｐゴシック" charset="-128"/>
                        </a:rPr>
                        <a:t> (ETA)</a:t>
                      </a:r>
                    </a:p>
                  </a:txBody>
                  <a:tcPr marL="121920" marR="121920" marT="45661" marB="4566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1700" b="0" i="0" u="none" strike="noStrike" cap="none" normalizeH="0" baseline="0" dirty="0" err="1">
                          <a:ln>
                            <a:noFill/>
                          </a:ln>
                          <a:solidFill>
                            <a:srgbClr val="000000"/>
                          </a:solidFill>
                          <a:effectLst/>
                          <a:latin typeface="Tahoma" pitchFamily="34" charset="0"/>
                          <a:ea typeface="ＭＳ Ｐゴシック" charset="-128"/>
                        </a:rPr>
                        <a:t>Positive</a:t>
                      </a:r>
                      <a:r>
                        <a:rPr kumimoji="0" lang="hu-HU" sz="1700" b="0" i="0" u="none" strike="noStrike" cap="none" normalizeH="0" baseline="0" dirty="0">
                          <a:ln>
                            <a:noFill/>
                          </a:ln>
                          <a:solidFill>
                            <a:srgbClr val="000000"/>
                          </a:solidFill>
                          <a:effectLst/>
                          <a:latin typeface="Tahoma" pitchFamily="34" charset="0"/>
                          <a:ea typeface="ＭＳ Ｐゴシック" charset="-128"/>
                        </a:rPr>
                        <a:t> a</a:t>
                      </a:r>
                      <a:r>
                        <a:rPr kumimoji="0" lang="en-GB" sz="1700" b="0" i="0" u="none" strike="noStrike" cap="none" normalizeH="0" baseline="0" dirty="0" err="1">
                          <a:ln>
                            <a:noFill/>
                          </a:ln>
                          <a:solidFill>
                            <a:srgbClr val="000000"/>
                          </a:solidFill>
                          <a:effectLst/>
                          <a:latin typeface="Tahoma" pitchFamily="34" charset="0"/>
                          <a:ea typeface="ＭＳ Ｐゴシック" charset="-128"/>
                        </a:rPr>
                        <a:t>lternative</a:t>
                      </a:r>
                      <a:r>
                        <a:rPr kumimoji="0" lang="en-GB" sz="1700" b="0" i="0" u="none" strike="noStrike" cap="none" normalizeH="0" baseline="0" dirty="0">
                          <a:ln>
                            <a:noFill/>
                          </a:ln>
                          <a:solidFill>
                            <a:srgbClr val="000000"/>
                          </a:solidFill>
                          <a:effectLst/>
                          <a:latin typeface="Tahoma" pitchFamily="34" charset="0"/>
                          <a:ea typeface="ＭＳ Ｐゴシック" charset="-128"/>
                        </a:rPr>
                        <a:t> microbiology</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en-GB" sz="1700" b="0" i="0" u="none" strike="noStrike" cap="none" normalizeH="0" baseline="0" dirty="0">
                          <a:ln>
                            <a:noFill/>
                          </a:ln>
                          <a:solidFill>
                            <a:srgbClr val="000000"/>
                          </a:solidFill>
                          <a:effectLst/>
                          <a:latin typeface="Tahoma" pitchFamily="34" charset="0"/>
                          <a:ea typeface="ＭＳ Ｐゴシック" charset="-128"/>
                        </a:rPr>
                        <a:t>(other related sites, </a:t>
                      </a:r>
                      <a:r>
                        <a:rPr kumimoji="0" lang="en-GB" sz="1700" b="0" i="0" u="none" strike="noStrike" cap="none" normalizeH="0" baseline="0" dirty="0" err="1">
                          <a:ln>
                            <a:noFill/>
                          </a:ln>
                          <a:solidFill>
                            <a:srgbClr val="000000"/>
                          </a:solidFill>
                          <a:effectLst/>
                          <a:latin typeface="Tahoma" pitchFamily="34" charset="0"/>
                          <a:ea typeface="ＭＳ Ｐゴシック" charset="-128"/>
                        </a:rPr>
                        <a:t>histol</a:t>
                      </a:r>
                      <a:r>
                        <a:rPr kumimoji="0" lang="hu-HU" sz="1700" b="0" i="0" u="none" strike="noStrike" cap="none" normalizeH="0" baseline="0" dirty="0" err="1">
                          <a:ln>
                            <a:noFill/>
                          </a:ln>
                          <a:solidFill>
                            <a:srgbClr val="000000"/>
                          </a:solidFill>
                          <a:effectLst/>
                          <a:latin typeface="Tahoma" pitchFamily="34" charset="0"/>
                          <a:ea typeface="ＭＳ Ｐゴシック" charset="-128"/>
                        </a:rPr>
                        <a:t>ogic</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exam</a:t>
                      </a:r>
                      <a:r>
                        <a:rPr kumimoji="0" lang="en-GB" sz="1700" b="0" i="0" u="none" strike="noStrike" cap="none" normalizeH="0" baseline="0" dirty="0">
                          <a:ln>
                            <a:noFill/>
                          </a:ln>
                          <a:solidFill>
                            <a:srgbClr val="000000"/>
                          </a:solidFill>
                          <a:effectLst/>
                          <a:latin typeface="Tahoma" pitchFamily="34" charset="0"/>
                          <a:ea typeface="ＭＳ Ｐゴシック" charset="-128"/>
                        </a:rPr>
                        <a:t>, PCR, other)</a:t>
                      </a:r>
                    </a:p>
                  </a:txBody>
                  <a:tcPr marL="121920" marR="121920" marT="45661" marB="4566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1700" b="0" i="0" u="none" strike="noStrike" cap="none" normalizeH="0" baseline="0" dirty="0" err="1">
                          <a:ln>
                            <a:noFill/>
                          </a:ln>
                          <a:solidFill>
                            <a:srgbClr val="000000"/>
                          </a:solidFill>
                          <a:effectLst/>
                          <a:latin typeface="Tahoma" pitchFamily="34" charset="0"/>
                          <a:ea typeface="ＭＳ Ｐゴシック" charset="-128"/>
                        </a:rPr>
                        <a:t>Positive</a:t>
                      </a:r>
                      <a:r>
                        <a:rPr kumimoji="0" lang="hu-HU" sz="1700" b="0" i="0" u="none" strike="noStrike" cap="none" normalizeH="0" baseline="0" dirty="0">
                          <a:ln>
                            <a:noFill/>
                          </a:ln>
                          <a:solidFill>
                            <a:srgbClr val="000000"/>
                          </a:solidFill>
                          <a:effectLst/>
                          <a:latin typeface="Tahoma" pitchFamily="34" charset="0"/>
                          <a:ea typeface="ＭＳ Ｐゴシック" charset="-128"/>
                        </a:rPr>
                        <a:t> s</a:t>
                      </a:r>
                      <a:r>
                        <a:rPr kumimoji="0" lang="en-GB" sz="1700" b="0" i="0" u="none" strike="noStrike" cap="none" normalizeH="0" baseline="0" dirty="0" err="1">
                          <a:ln>
                            <a:noFill/>
                          </a:ln>
                          <a:solidFill>
                            <a:srgbClr val="000000"/>
                          </a:solidFill>
                          <a:effectLst/>
                          <a:latin typeface="Tahoma" pitchFamily="34" charset="0"/>
                          <a:ea typeface="ＭＳ Ｐゴシック" charset="-128"/>
                        </a:rPr>
                        <a:t>putum</a:t>
                      </a:r>
                      <a:r>
                        <a:rPr kumimoji="0" lang="en-GB" sz="1700" b="0" i="0" u="none" strike="noStrike" cap="none" normalizeH="0" baseline="0" dirty="0">
                          <a:ln>
                            <a:noFill/>
                          </a:ln>
                          <a:solidFill>
                            <a:srgbClr val="000000"/>
                          </a:solidFill>
                          <a:effectLst/>
                          <a:latin typeface="Tahoma" pitchFamily="34" charset="0"/>
                          <a:ea typeface="ＭＳ Ｐゴシック" charset="-128"/>
                        </a:rPr>
                        <a:t> culture/non-quantitative LRT specimen</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culture</a:t>
                      </a:r>
                      <a:endParaRPr kumimoji="0" lang="en-GB" sz="17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700" b="0" i="0" u="none" strike="noStrike" cap="none" normalizeH="0" baseline="0" dirty="0">
                        <a:ln>
                          <a:noFill/>
                        </a:ln>
                        <a:solidFill>
                          <a:srgbClr val="000000"/>
                        </a:solidFill>
                        <a:effectLst/>
                        <a:latin typeface="Tahoma" pitchFamily="34" charset="0"/>
                        <a:ea typeface="ＭＳ Ｐゴシック" charset="-128"/>
                      </a:endParaRPr>
                    </a:p>
                  </a:txBody>
                  <a:tcPr marL="121920" marR="121920" marT="45661" marB="4566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700" b="0" i="0" u="none" strike="noStrike" cap="none" normalizeH="0" baseline="0" dirty="0">
                          <a:ln>
                            <a:noFill/>
                          </a:ln>
                          <a:solidFill>
                            <a:srgbClr val="000000"/>
                          </a:solidFill>
                          <a:effectLst/>
                          <a:latin typeface="Tahoma" pitchFamily="34" charset="0"/>
                          <a:ea typeface="ＭＳ Ｐゴシック" charset="-128"/>
                        </a:rPr>
                        <a:t>No positive microbiology</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700" b="0" i="0" u="none" strike="noStrike" cap="none" normalizeH="0" baseline="0" dirty="0">
                        <a:ln>
                          <a:noFill/>
                        </a:ln>
                        <a:solidFill>
                          <a:srgbClr val="000000"/>
                        </a:solidFill>
                        <a:effectLst/>
                        <a:latin typeface="Tahoma" pitchFamily="34" charset="0"/>
                        <a:ea typeface="ＭＳ Ｐゴシック" charset="-128"/>
                      </a:endParaRPr>
                    </a:p>
                  </a:txBody>
                  <a:tcPr marL="121920" marR="121920" marT="45661" marB="4566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
        <p:nvSpPr>
          <p:cNvPr id="5" name="Szövegdoboz 4">
            <a:extLst>
              <a:ext uri="{FF2B5EF4-FFF2-40B4-BE49-F238E27FC236}">
                <a16:creationId xmlns:a16="http://schemas.microsoft.com/office/drawing/2014/main" id="{CB43D9F6-F992-4612-804A-732FC2A2E4A3}"/>
              </a:ext>
            </a:extLst>
          </p:cNvPr>
          <p:cNvSpPr txBox="1"/>
          <p:nvPr/>
        </p:nvSpPr>
        <p:spPr>
          <a:xfrm>
            <a:off x="187286" y="6533002"/>
            <a:ext cx="12004714" cy="258532"/>
          </a:xfrm>
          <a:prstGeom prst="rect">
            <a:avLst/>
          </a:prstGeom>
          <a:noFill/>
        </p:spPr>
        <p:txBody>
          <a:bodyPr wrap="square" rtlCol="0">
            <a:spAutoFit/>
          </a:bodyPr>
          <a:lstStyle/>
          <a:p>
            <a:r>
              <a:rPr lang="hu-HU" sz="1200" dirty="0"/>
              <a:t>CT: computer </a:t>
            </a:r>
            <a:r>
              <a:rPr lang="hu-HU" sz="1200" dirty="0" err="1"/>
              <a:t>tomography</a:t>
            </a:r>
            <a:r>
              <a:rPr lang="hu-HU" sz="1200" dirty="0"/>
              <a:t>, BAL: </a:t>
            </a:r>
            <a:r>
              <a:rPr lang="hu-HU" sz="1200" dirty="0" err="1"/>
              <a:t>broncho-alveolar</a:t>
            </a:r>
            <a:r>
              <a:rPr lang="hu-HU" sz="1200" dirty="0"/>
              <a:t> </a:t>
            </a:r>
            <a:r>
              <a:rPr lang="hu-HU" sz="1200" dirty="0" err="1"/>
              <a:t>lavage</a:t>
            </a:r>
            <a:r>
              <a:rPr lang="hu-HU" sz="1200" dirty="0"/>
              <a:t>, PB: </a:t>
            </a:r>
            <a:r>
              <a:rPr lang="hu-HU" sz="1200" dirty="0" err="1"/>
              <a:t>protected</a:t>
            </a:r>
            <a:r>
              <a:rPr lang="hu-HU" sz="1200" dirty="0"/>
              <a:t> </a:t>
            </a:r>
            <a:r>
              <a:rPr lang="hu-HU" sz="1200" dirty="0" err="1"/>
              <a:t>brush</a:t>
            </a:r>
            <a:r>
              <a:rPr lang="hu-HU" sz="1200" dirty="0"/>
              <a:t>, DPA: </a:t>
            </a:r>
            <a:r>
              <a:rPr lang="hu-HU" sz="1200" dirty="0" err="1"/>
              <a:t>distal</a:t>
            </a:r>
            <a:r>
              <a:rPr lang="hu-HU" sz="1200" dirty="0"/>
              <a:t> </a:t>
            </a:r>
            <a:r>
              <a:rPr lang="hu-HU" sz="1200" dirty="0" err="1"/>
              <a:t>protected</a:t>
            </a:r>
            <a:r>
              <a:rPr lang="hu-HU" sz="1200" dirty="0"/>
              <a:t> </a:t>
            </a:r>
            <a:r>
              <a:rPr lang="hu-HU" sz="1200" dirty="0" err="1"/>
              <a:t>aspirate</a:t>
            </a:r>
            <a:r>
              <a:rPr lang="hu-HU" sz="1200" dirty="0"/>
              <a:t>, ETA: </a:t>
            </a:r>
            <a:r>
              <a:rPr lang="hu-HU" sz="1200" dirty="0" err="1"/>
              <a:t>endotracheal</a:t>
            </a:r>
            <a:r>
              <a:rPr lang="hu-HU" sz="1200" dirty="0"/>
              <a:t> </a:t>
            </a:r>
            <a:r>
              <a:rPr lang="hu-HU" sz="1200" dirty="0" err="1"/>
              <a:t>aspirate</a:t>
            </a:r>
            <a:r>
              <a:rPr lang="hu-HU" sz="1200" dirty="0"/>
              <a:t>, PCR: </a:t>
            </a:r>
            <a:r>
              <a:rPr lang="hu-HU" sz="1200" dirty="0" err="1"/>
              <a:t>polymerase</a:t>
            </a:r>
            <a:r>
              <a:rPr lang="hu-HU" sz="1200" dirty="0"/>
              <a:t> </a:t>
            </a:r>
            <a:r>
              <a:rPr lang="hu-HU" sz="1200" dirty="0" err="1"/>
              <a:t>chain</a:t>
            </a:r>
            <a:r>
              <a:rPr lang="hu-HU" sz="1200" dirty="0"/>
              <a:t> </a:t>
            </a:r>
            <a:r>
              <a:rPr lang="hu-HU" sz="1200" dirty="0" err="1"/>
              <a:t>reaction</a:t>
            </a:r>
            <a:endParaRPr lang="hu-HU" sz="1200" dirty="0"/>
          </a:p>
        </p:txBody>
      </p:sp>
      <p:sp>
        <p:nvSpPr>
          <p:cNvPr id="6" name="Szövegdoboz 5">
            <a:extLst>
              <a:ext uri="{FF2B5EF4-FFF2-40B4-BE49-F238E27FC236}">
                <a16:creationId xmlns:a16="http://schemas.microsoft.com/office/drawing/2014/main" id="{98FBC90E-7488-4240-B283-9FB05A927DB3}"/>
              </a:ext>
            </a:extLst>
          </p:cNvPr>
          <p:cNvSpPr txBox="1"/>
          <p:nvPr/>
        </p:nvSpPr>
        <p:spPr>
          <a:xfrm>
            <a:off x="187286" y="6542995"/>
            <a:ext cx="12004714" cy="258532"/>
          </a:xfrm>
          <a:prstGeom prst="rect">
            <a:avLst/>
          </a:prstGeom>
          <a:noFill/>
        </p:spPr>
        <p:txBody>
          <a:bodyPr wrap="square" rtlCol="0">
            <a:spAutoFit/>
          </a:bodyPr>
          <a:lstStyle/>
          <a:p>
            <a:r>
              <a:rPr lang="hu-HU" sz="1200" dirty="0"/>
              <a:t>CT: computer </a:t>
            </a:r>
            <a:r>
              <a:rPr lang="hu-HU" sz="1200" dirty="0" err="1"/>
              <a:t>tomography</a:t>
            </a:r>
            <a:r>
              <a:rPr lang="hu-HU" sz="1200" dirty="0"/>
              <a:t>, BAL: </a:t>
            </a:r>
            <a:r>
              <a:rPr lang="hu-HU" sz="1200" dirty="0" err="1"/>
              <a:t>broncho-alveolar</a:t>
            </a:r>
            <a:r>
              <a:rPr lang="hu-HU" sz="1200" dirty="0"/>
              <a:t> </a:t>
            </a:r>
            <a:r>
              <a:rPr lang="hu-HU" sz="1200" dirty="0" err="1"/>
              <a:t>lavage</a:t>
            </a:r>
            <a:r>
              <a:rPr lang="hu-HU" sz="1200" dirty="0"/>
              <a:t>, PB: </a:t>
            </a:r>
            <a:r>
              <a:rPr lang="hu-HU" sz="1200" dirty="0" err="1"/>
              <a:t>protected</a:t>
            </a:r>
            <a:r>
              <a:rPr lang="hu-HU" sz="1200" dirty="0"/>
              <a:t> </a:t>
            </a:r>
            <a:r>
              <a:rPr lang="hu-HU" sz="1200" dirty="0" err="1"/>
              <a:t>brush</a:t>
            </a:r>
            <a:r>
              <a:rPr lang="hu-HU" sz="1200" dirty="0"/>
              <a:t>, DPA: </a:t>
            </a:r>
            <a:r>
              <a:rPr lang="hu-HU" sz="1200" dirty="0" err="1"/>
              <a:t>distal</a:t>
            </a:r>
            <a:r>
              <a:rPr lang="hu-HU" sz="1200" dirty="0"/>
              <a:t> </a:t>
            </a:r>
            <a:r>
              <a:rPr lang="hu-HU" sz="1200" dirty="0" err="1"/>
              <a:t>protected</a:t>
            </a:r>
            <a:r>
              <a:rPr lang="hu-HU" sz="1200" dirty="0"/>
              <a:t> </a:t>
            </a:r>
            <a:r>
              <a:rPr lang="hu-HU" sz="1200" dirty="0" err="1"/>
              <a:t>aspirate</a:t>
            </a:r>
            <a:r>
              <a:rPr lang="hu-HU" sz="1200" dirty="0"/>
              <a:t>, ETA: </a:t>
            </a:r>
            <a:r>
              <a:rPr lang="hu-HU" sz="1200" dirty="0" err="1"/>
              <a:t>endotracheal</a:t>
            </a:r>
            <a:r>
              <a:rPr lang="hu-HU" sz="1200" dirty="0"/>
              <a:t> </a:t>
            </a:r>
            <a:r>
              <a:rPr lang="hu-HU" sz="1200" dirty="0" err="1"/>
              <a:t>aspirate</a:t>
            </a:r>
            <a:r>
              <a:rPr lang="hu-HU" sz="1200" dirty="0"/>
              <a:t>, PCR: </a:t>
            </a:r>
            <a:r>
              <a:rPr lang="hu-HU" sz="1200" dirty="0" err="1"/>
              <a:t>polymerase</a:t>
            </a:r>
            <a:r>
              <a:rPr lang="hu-HU" sz="1200" dirty="0"/>
              <a:t> </a:t>
            </a:r>
            <a:r>
              <a:rPr lang="hu-HU" sz="1200" dirty="0" err="1"/>
              <a:t>chain</a:t>
            </a:r>
            <a:r>
              <a:rPr lang="hu-HU" sz="1200" dirty="0"/>
              <a:t> </a:t>
            </a:r>
            <a:r>
              <a:rPr lang="hu-HU" sz="1200" dirty="0" err="1"/>
              <a:t>reaction</a:t>
            </a:r>
            <a:endParaRPr lang="hu-HU" sz="1200" dirty="0"/>
          </a:p>
        </p:txBody>
      </p:sp>
    </p:spTree>
    <p:extLst>
      <p:ext uri="{BB962C8B-B14F-4D97-AF65-F5344CB8AC3E}">
        <p14:creationId xmlns:p14="http://schemas.microsoft.com/office/powerpoint/2010/main" val="30428119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idx="4294967295"/>
          </p:nvPr>
        </p:nvSpPr>
        <p:spPr/>
        <p:txBody>
          <a:bodyPr/>
          <a:lstStyle/>
          <a:p>
            <a:pPr eaLnBrk="1" hangingPunct="1"/>
            <a:r>
              <a:rPr lang="en-US" altLang="en-US" dirty="0">
                <a:ea typeface="ＭＳ Ｐゴシック" pitchFamily="34" charset="-128"/>
              </a:rPr>
              <a:t>Lower </a:t>
            </a:r>
            <a:r>
              <a:rPr lang="hu-HU" altLang="en-US" dirty="0">
                <a:ea typeface="ＭＳ Ｐゴシック" pitchFamily="34" charset="-128"/>
              </a:rPr>
              <a:t>r</a:t>
            </a:r>
            <a:r>
              <a:rPr lang="en-US" altLang="en-US" dirty="0" err="1">
                <a:ea typeface="ＭＳ Ｐゴシック" pitchFamily="34" charset="-128"/>
              </a:rPr>
              <a:t>espiratory</a:t>
            </a:r>
            <a:r>
              <a:rPr lang="en-US" altLang="en-US" dirty="0">
                <a:ea typeface="ＭＳ Ｐゴシック" pitchFamily="34" charset="-128"/>
              </a:rPr>
              <a:t> </a:t>
            </a:r>
            <a:r>
              <a:rPr lang="hu-HU" altLang="en-US" dirty="0">
                <a:ea typeface="ＭＳ Ｐゴシック" pitchFamily="34" charset="-128"/>
              </a:rPr>
              <a:t>t</a:t>
            </a:r>
            <a:r>
              <a:rPr lang="en-US" altLang="en-US" dirty="0" err="1">
                <a:ea typeface="ＭＳ Ｐゴシック" pitchFamily="34" charset="-128"/>
              </a:rPr>
              <a:t>ract</a:t>
            </a:r>
            <a:r>
              <a:rPr lang="en-US" altLang="en-US" dirty="0">
                <a:ea typeface="ＭＳ Ｐゴシック" pitchFamily="34" charset="-128"/>
              </a:rPr>
              <a:t> </a:t>
            </a:r>
            <a:r>
              <a:rPr lang="hu-HU" altLang="en-US" dirty="0">
                <a:ea typeface="ＭＳ Ｐゴシック" pitchFamily="34" charset="-128"/>
              </a:rPr>
              <a:t>i</a:t>
            </a:r>
            <a:r>
              <a:rPr lang="en-US" altLang="en-US" dirty="0" err="1">
                <a:ea typeface="ＭＳ Ｐゴシック" pitchFamily="34" charset="-128"/>
              </a:rPr>
              <a:t>nfection</a:t>
            </a:r>
            <a:r>
              <a:rPr lang="en-US" altLang="en-US" dirty="0">
                <a:ea typeface="ＭＳ Ｐゴシック" pitchFamily="34" charset="-128"/>
              </a:rPr>
              <a:t> (LRI), other than pneumonia</a:t>
            </a:r>
            <a:br>
              <a:rPr lang="en-US" altLang="en-US" dirty="0">
                <a:ea typeface="ＭＳ Ｐゴシック" pitchFamily="34" charset="-128"/>
              </a:rPr>
            </a:br>
            <a:r>
              <a:rPr lang="en-US" altLang="en-US" sz="2000" dirty="0">
                <a:ea typeface="ＭＳ Ｐゴシック" pitchFamily="34" charset="-128"/>
              </a:rPr>
              <a:t>Protocol </a:t>
            </a:r>
            <a:r>
              <a:rPr lang="hu-HU" altLang="en-US" sz="2000" dirty="0">
                <a:ea typeface="ＭＳ Ｐゴシック" pitchFamily="34" charset="-128"/>
              </a:rPr>
              <a:t>v</a:t>
            </a:r>
            <a:r>
              <a:rPr lang="en-US" altLang="en-US" sz="2000" dirty="0">
                <a:ea typeface="ＭＳ Ｐゴシック" pitchFamily="34" charset="-128"/>
              </a:rPr>
              <a:t>5.</a:t>
            </a:r>
            <a:r>
              <a:rPr lang="hu-HU" altLang="en-US" sz="2000" dirty="0">
                <a:ea typeface="ＭＳ Ｐゴシック" pitchFamily="34" charset="-128"/>
              </a:rPr>
              <a:t>3,</a:t>
            </a:r>
            <a:r>
              <a:rPr lang="en-US" altLang="en-US" sz="2000" dirty="0">
                <a:ea typeface="ＭＳ Ｐゴシック" pitchFamily="34" charset="-128"/>
              </a:rPr>
              <a:t> </a:t>
            </a:r>
            <a:r>
              <a:rPr lang="en-GB" altLang="en-US" sz="2000" dirty="0">
                <a:ea typeface="ＭＳ Ｐゴシック" pitchFamily="34" charset="-128"/>
              </a:rPr>
              <a:t>p</a:t>
            </a:r>
            <a:r>
              <a:rPr lang="hu-HU" altLang="en-US" sz="2000" dirty="0">
                <a:ea typeface="ＭＳ Ｐゴシック" pitchFamily="34" charset="-128"/>
              </a:rPr>
              <a:t>.</a:t>
            </a:r>
            <a:r>
              <a:rPr lang="en-GB" altLang="en-US" sz="2000" dirty="0">
                <a:ea typeface="ＭＳ Ｐゴシック" pitchFamily="34" charset="-128"/>
              </a:rPr>
              <a:t> 6</a:t>
            </a:r>
            <a:r>
              <a:rPr lang="hu-HU" altLang="en-US" sz="2000" dirty="0">
                <a:ea typeface="ＭＳ Ｐゴシック" pitchFamily="34" charset="-128"/>
              </a:rPr>
              <a:t>4</a:t>
            </a:r>
            <a:br>
              <a:rPr lang="en-GB" altLang="en-US" dirty="0">
                <a:solidFill>
                  <a:srgbClr val="FF0000"/>
                </a:solidFill>
                <a:ea typeface="ＭＳ Ｐゴシック" pitchFamily="34" charset="-128"/>
              </a:rPr>
            </a:br>
            <a:br>
              <a:rPr lang="en-GB" altLang="en-US" dirty="0">
                <a:solidFill>
                  <a:srgbClr val="FF0000"/>
                </a:solidFill>
                <a:ea typeface="ＭＳ Ｐゴシック" pitchFamily="34" charset="-128"/>
              </a:rPr>
            </a:br>
            <a:br>
              <a:rPr lang="en-GB" altLang="en-US" dirty="0">
                <a:solidFill>
                  <a:srgbClr val="FF0000"/>
                </a:solidFill>
                <a:ea typeface="ＭＳ Ｐゴシック" pitchFamily="34" charset="-128"/>
              </a:rPr>
            </a:br>
            <a:endParaRPr lang="en-US" altLang="en-US" dirty="0">
              <a:ea typeface="ＭＳ Ｐゴシック" pitchFamily="34" charset="-128"/>
            </a:endParaRPr>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2212367162"/>
              </p:ext>
            </p:extLst>
          </p:nvPr>
        </p:nvGraphicFramePr>
        <p:xfrm>
          <a:off x="431800" y="1244601"/>
          <a:ext cx="11256617" cy="5040313"/>
        </p:xfrm>
        <a:graphic>
          <a:graphicData uri="http://schemas.openxmlformats.org/drawingml/2006/table">
            <a:tbl>
              <a:tblPr/>
              <a:tblGrid>
                <a:gridCol w="5629356">
                  <a:extLst>
                    <a:ext uri="{9D8B030D-6E8A-4147-A177-3AD203B41FA5}">
                      <a16:colId xmlns:a16="http://schemas.microsoft.com/office/drawing/2014/main" val="20000"/>
                    </a:ext>
                  </a:extLst>
                </a:gridCol>
                <a:gridCol w="5627261">
                  <a:extLst>
                    <a:ext uri="{9D8B030D-6E8A-4147-A177-3AD203B41FA5}">
                      <a16:colId xmlns:a16="http://schemas.microsoft.com/office/drawing/2014/main" val="20001"/>
                    </a:ext>
                  </a:extLst>
                </a:gridCol>
              </a:tblGrid>
              <a:tr h="128992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LRI-</a:t>
                      </a:r>
                      <a:r>
                        <a:rPr kumimoji="0" lang="en-US" sz="2400" b="1" i="0" u="none" strike="noStrike" cap="none" normalizeH="0" baseline="0" dirty="0">
                          <a:ln>
                            <a:noFill/>
                          </a:ln>
                          <a:solidFill>
                            <a:srgbClr val="FFFFFF"/>
                          </a:solidFill>
                          <a:effectLst/>
                          <a:latin typeface="Tahoma" pitchFamily="34" charset="0"/>
                          <a:ea typeface="ＭＳ Ｐゴシック" charset="-128"/>
                        </a:rPr>
                        <a:t>BRON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Tahoma" pitchFamily="34" charset="0"/>
                          <a:ea typeface="ＭＳ Ｐゴシック" charset="-128"/>
                        </a:rPr>
                        <a:t>Bronchitis, tracheobronchitis, bronchiolitis, tracheitis, without evidence of pneumonia </a:t>
                      </a:r>
                      <a:endParaRPr kumimoji="0" lang="en-GB" sz="1400" b="1" i="0" u="none" strike="noStrike" cap="none" normalizeH="0" baseline="0" dirty="0">
                        <a:ln>
                          <a:noFill/>
                        </a:ln>
                        <a:solidFill>
                          <a:srgbClr val="FFFFFF"/>
                        </a:solidFill>
                        <a:effectLst/>
                        <a:latin typeface="Tahoma" pitchFamily="34" charset="0"/>
                        <a:ea typeface="ＭＳ Ｐゴシック" charset="-128"/>
                      </a:endParaRPr>
                    </a:p>
                  </a:txBody>
                  <a:tcPr marL="121920" marR="121920" marT="45737" marB="4573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LRI-</a:t>
                      </a:r>
                      <a:r>
                        <a:rPr kumimoji="0" lang="en-US" sz="2400" b="1" i="0" u="none" strike="noStrike" cap="none" normalizeH="0" baseline="0" dirty="0">
                          <a:ln>
                            <a:noFill/>
                          </a:ln>
                          <a:solidFill>
                            <a:srgbClr val="FFFFFF"/>
                          </a:solidFill>
                          <a:effectLst/>
                          <a:latin typeface="Tahoma" pitchFamily="34" charset="0"/>
                          <a:ea typeface="ＭＳ Ｐゴシック" charset="-128"/>
                        </a:rPr>
                        <a:t>LUNG</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Tahoma" pitchFamily="34" charset="0"/>
                          <a:ea typeface="ＭＳ Ｐゴシック" charset="-128"/>
                        </a:rPr>
                        <a:t>Other infections of the lower respiratory tract </a:t>
                      </a:r>
                      <a:endParaRPr kumimoji="0" lang="en-GB" sz="1400" b="1" i="0" u="none" strike="noStrike" cap="none" normalizeH="0" baseline="0" dirty="0">
                        <a:ln>
                          <a:noFill/>
                        </a:ln>
                        <a:solidFill>
                          <a:srgbClr val="FFFFFF"/>
                        </a:solidFill>
                        <a:effectLst/>
                        <a:latin typeface="Tahoma"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Tahoma" pitchFamily="34" charset="0"/>
                          <a:ea typeface="ＭＳ Ｐゴシック" charset="-128"/>
                        </a:rPr>
                        <a:t> </a:t>
                      </a:r>
                      <a:endParaRPr kumimoji="0" lang="en-GB" sz="1400" b="1" i="0" u="none" strike="noStrike" cap="none" normalizeH="0" baseline="0" dirty="0">
                        <a:ln>
                          <a:noFill/>
                        </a:ln>
                        <a:solidFill>
                          <a:srgbClr val="FFFFFF"/>
                        </a:solidFill>
                        <a:effectLst/>
                        <a:latin typeface="Tahoma" pitchFamily="34" charset="0"/>
                        <a:ea typeface="ＭＳ Ｐゴシック" charset="-128"/>
                      </a:endParaRPr>
                    </a:p>
                  </a:txBody>
                  <a:tcPr marL="121920" marR="121920" marT="45737" marB="4573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extLst>
                  <a:ext uri="{0D108BD9-81ED-4DB2-BD59-A6C34878D82A}">
                    <a16:rowId xmlns:a16="http://schemas.microsoft.com/office/drawing/2014/main" val="10000"/>
                  </a:ext>
                </a:extLst>
              </a:tr>
              <a:tr h="375039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N</a:t>
                      </a:r>
                      <a:r>
                        <a:rPr kumimoji="0" lang="hu-HU" sz="1800" b="0" i="0" u="none" strike="noStrike" cap="none" normalizeH="0" baseline="0" dirty="0">
                          <a:ln>
                            <a:noFill/>
                          </a:ln>
                          <a:solidFill>
                            <a:srgbClr val="000000"/>
                          </a:solidFill>
                          <a:effectLst/>
                          <a:latin typeface="Tahoma" pitchFamily="34" charset="0"/>
                          <a:ea typeface="ＭＳ Ｐゴシック" charset="-128"/>
                        </a:rPr>
                        <a:t>o</a:t>
                      </a:r>
                      <a:r>
                        <a:rPr kumimoji="0" lang="en-US" sz="1800" b="0" i="0" u="none" strike="noStrike" cap="none" normalizeH="0" baseline="0" dirty="0">
                          <a:ln>
                            <a:noFill/>
                          </a:ln>
                          <a:solidFill>
                            <a:srgbClr val="000000"/>
                          </a:solidFill>
                          <a:effectLst/>
                          <a:latin typeface="Tahoma" pitchFamily="34" charset="0"/>
                          <a:ea typeface="ＭＳ Ｐゴシック" charset="-128"/>
                        </a:rPr>
                        <a:t> clinical/radiographic</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evidence</a:t>
                      </a:r>
                      <a:r>
                        <a:rPr kumimoji="0" lang="hu-HU" sz="1800" b="0" i="0" u="none" strike="noStrike" cap="none" normalizeH="0" baseline="0" dirty="0">
                          <a:ln>
                            <a:noFill/>
                          </a:ln>
                          <a:solidFill>
                            <a:srgbClr val="000000"/>
                          </a:solidFill>
                          <a:effectLst/>
                          <a:latin typeface="Tahoma" pitchFamily="34" charset="0"/>
                          <a:ea typeface="ＭＳ Ｐゴシック" charset="-128"/>
                        </a:rPr>
                        <a:t> of</a:t>
                      </a:r>
                      <a:r>
                        <a:rPr kumimoji="0" lang="en-US" sz="1800" b="0" i="0" u="none" strike="noStrike" cap="none" normalizeH="0" baseline="0" dirty="0">
                          <a:ln>
                            <a:noFill/>
                          </a:ln>
                          <a:solidFill>
                            <a:srgbClr val="000000"/>
                          </a:solidFill>
                          <a:effectLst/>
                          <a:latin typeface="Tahoma" pitchFamily="34" charset="0"/>
                          <a:ea typeface="ＭＳ Ｐゴシック" charset="-128"/>
                        </a:rPr>
                        <a:t> pneumonia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AND</a:t>
                      </a:r>
                      <a:endParaRPr kumimoji="0" lang="en-GB"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≥2 of signs/symptoms</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dirty="0">
                          <a:ln>
                            <a:noFill/>
                          </a:ln>
                          <a:solidFill>
                            <a:srgbClr val="000000"/>
                          </a:solidFill>
                          <a:effectLst/>
                          <a:latin typeface="Tahoma" pitchFamily="34" charset="0"/>
                          <a:ea typeface="ＭＳ Ｐゴシック" charset="-128"/>
                        </a:rPr>
                        <a:t>AND</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 1 of </a:t>
                      </a:r>
                    </a:p>
                    <a:p>
                      <a:pPr marL="285750" marR="0" lvl="0" indent="-28575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Positive culture obtained by deep tracheal                  aspirate/bronchoscopy</a:t>
                      </a:r>
                      <a:endParaRPr kumimoji="0" lang="en-GB"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hu-HU" sz="1800" b="0" i="0" u="none" strike="noStrike" cap="none" normalizeH="0" baseline="0" dirty="0">
                          <a:ln>
                            <a:noFill/>
                          </a:ln>
                          <a:solidFill>
                            <a:srgbClr val="000000"/>
                          </a:solidFill>
                          <a:effectLst/>
                          <a:latin typeface="Tahoma" pitchFamily="34" charset="0"/>
                          <a:ea typeface="ＭＳ Ｐゴシック" charset="-128"/>
                        </a:rPr>
                        <a:t>P</a:t>
                      </a:r>
                      <a:r>
                        <a:rPr kumimoji="0" lang="en-US" sz="1800" b="0" i="0" u="none" strike="noStrike" cap="none" normalizeH="0" baseline="0" dirty="0" err="1">
                          <a:ln>
                            <a:noFill/>
                          </a:ln>
                          <a:solidFill>
                            <a:srgbClr val="000000"/>
                          </a:solidFill>
                          <a:effectLst/>
                          <a:latin typeface="Tahoma" pitchFamily="34" charset="0"/>
                          <a:ea typeface="ＭＳ Ｐゴシック" charset="-128"/>
                        </a:rPr>
                        <a:t>ositive</a:t>
                      </a:r>
                      <a:r>
                        <a:rPr kumimoji="0" lang="en-US" sz="1800" b="0" i="0" u="none" strike="noStrike" cap="none" normalizeH="0" baseline="0" dirty="0">
                          <a:ln>
                            <a:noFill/>
                          </a:ln>
                          <a:solidFill>
                            <a:srgbClr val="000000"/>
                          </a:solidFill>
                          <a:effectLst/>
                          <a:latin typeface="Tahoma" pitchFamily="34" charset="0"/>
                          <a:ea typeface="ＭＳ Ｐゴシック" charset="-128"/>
                        </a:rPr>
                        <a:t> antigen test on respiratory secretions </a:t>
                      </a:r>
                      <a:endParaRPr kumimoji="0" lang="en-GB"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 </a:t>
                      </a: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hu-HU" sz="1800" b="0" i="0" u="none" strike="noStrike" cap="none" normalizeH="0" baseline="0" dirty="0" err="1">
                          <a:ln>
                            <a:noFill/>
                          </a:ln>
                          <a:solidFill>
                            <a:srgbClr val="000000"/>
                          </a:solidFill>
                          <a:effectLst/>
                          <a:latin typeface="Tahoma" pitchFamily="34" charset="0"/>
                          <a:ea typeface="ＭＳ Ｐゴシック" charset="-128"/>
                        </a:rPr>
                        <a:t>Do</a:t>
                      </a:r>
                      <a:r>
                        <a:rPr kumimoji="0" lang="hu-HU" sz="1800" b="1" i="0" u="none" strike="noStrike" cap="none" normalizeH="0" baseline="0" dirty="0">
                          <a:ln>
                            <a:noFill/>
                          </a:ln>
                          <a:solidFill>
                            <a:srgbClr val="000000"/>
                          </a:solidFill>
                          <a:effectLst/>
                          <a:latin typeface="Tahoma" pitchFamily="34" charset="0"/>
                          <a:ea typeface="ＭＳ Ｐゴシック" charset="-128"/>
                        </a:rPr>
                        <a:t> </a:t>
                      </a:r>
                      <a:r>
                        <a:rPr kumimoji="0" lang="hu-HU" sz="1800" b="1" i="0" u="none" strike="noStrike" cap="none" normalizeH="0" baseline="0" dirty="0" err="1">
                          <a:ln>
                            <a:noFill/>
                          </a:ln>
                          <a:solidFill>
                            <a:srgbClr val="000000"/>
                          </a:solidFill>
                          <a:effectLst/>
                          <a:latin typeface="Tahoma" pitchFamily="34" charset="0"/>
                          <a:ea typeface="ＭＳ Ｐゴシック" charset="-128"/>
                        </a:rPr>
                        <a:t>not</a:t>
                      </a:r>
                      <a:r>
                        <a:rPr kumimoji="0" lang="hu-HU" sz="1800" b="1"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report</a:t>
                      </a:r>
                      <a:r>
                        <a:rPr kumimoji="0" lang="en-GB"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chronic bronchitis UNLESS acute secondary infection, manifested by change in organism</a:t>
                      </a:r>
                      <a:endParaRPr kumimoji="0" lang="en-GB" sz="1800" b="0" i="0" u="none" strike="noStrike" cap="none" normalizeH="0" baseline="0" dirty="0">
                        <a:ln>
                          <a:noFill/>
                        </a:ln>
                        <a:solidFill>
                          <a:srgbClr val="000000"/>
                        </a:solidFill>
                        <a:effectLst/>
                        <a:latin typeface="Tahoma" pitchFamily="34" charset="0"/>
                        <a:ea typeface="ＭＳ Ｐゴシック" charset="-128"/>
                      </a:endParaRPr>
                    </a:p>
                  </a:txBody>
                  <a:tcPr marL="121920" marR="121920" marT="45737" marB="4573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 1 of</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following</a:t>
                      </a:r>
                      <a:r>
                        <a:rPr kumimoji="0" lang="en-US" sz="1800" b="0" i="0" u="none" strike="noStrike" cap="none" normalizeH="0" baseline="0" dirty="0">
                          <a:ln>
                            <a:noFill/>
                          </a:ln>
                          <a:solidFill>
                            <a:srgbClr val="000000"/>
                          </a:solidFill>
                          <a:effectLst/>
                          <a:latin typeface="Tahoma" pitchFamily="34" charset="0"/>
                          <a:ea typeface="ＭＳ Ｐゴシック" charset="-128"/>
                        </a:rPr>
                        <a:t>:</a:t>
                      </a: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Organisms seen on smear or cultured from lung tissue or fluid, including pleural fluid</a:t>
                      </a:r>
                      <a:endParaRPr kumimoji="0" lang="en-GB"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Lung abscess/empyema seen at operation/histology</a:t>
                      </a:r>
                      <a:endParaRPr kumimoji="0" lang="en-GB"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Abscess cavity on radiology </a:t>
                      </a:r>
                      <a:endParaRPr kumimoji="0" lang="en-GB"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 </a:t>
                      </a: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000000"/>
                          </a:solidFill>
                          <a:effectLst/>
                          <a:latin typeface="Tahoma" pitchFamily="34" charset="0"/>
                          <a:ea typeface="ＭＳ Ｐゴシック" charset="-128"/>
                        </a:rPr>
                        <a:t>Report lung abscess or empyema without pneumonia as LUNG</a:t>
                      </a:r>
                      <a:endParaRPr kumimoji="0" lang="en-GB" sz="1800" b="1"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txBody>
                  <a:tcPr marL="121920" marR="121920" marT="45737" marB="4573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1459871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ea typeface="ＭＳ Ｐゴシック" pitchFamily="34" charset="-128"/>
              </a:rPr>
              <a:t>How to code these infections?</a:t>
            </a:r>
            <a:endParaRPr lang="en-GB" dirty="0"/>
          </a:p>
        </p:txBody>
      </p:sp>
      <p:sp>
        <p:nvSpPr>
          <p:cNvPr id="3" name="Content Placeholder 2"/>
          <p:cNvSpPr>
            <a:spLocks noGrp="1"/>
          </p:cNvSpPr>
          <p:nvPr>
            <p:ph idx="1"/>
          </p:nvPr>
        </p:nvSpPr>
        <p:spPr/>
        <p:txBody>
          <a:bodyPr/>
          <a:lstStyle/>
          <a:p>
            <a:pPr marL="457200" indent="-457200">
              <a:buFont typeface="Tahoma" pitchFamily="34" charset="0"/>
              <a:buAutoNum type="arabicPeriod"/>
            </a:pPr>
            <a:r>
              <a:rPr lang="en-US" altLang="en-US" dirty="0">
                <a:ea typeface="ＭＳ Ｐゴシック" pitchFamily="34" charset="-128"/>
              </a:rPr>
              <a:t>No co-morbidities, purulent sputum, fever, </a:t>
            </a:r>
            <a:r>
              <a:rPr lang="hu-HU" altLang="en-US" dirty="0" err="1">
                <a:ea typeface="ＭＳ Ｐゴシック" pitchFamily="34" charset="-128"/>
              </a:rPr>
              <a:t>chest</a:t>
            </a:r>
            <a:r>
              <a:rPr lang="hu-HU" altLang="en-US" dirty="0">
                <a:ea typeface="ＭＳ Ｐゴシック" pitchFamily="34" charset="-128"/>
              </a:rPr>
              <a:t> X-</a:t>
            </a:r>
            <a:r>
              <a:rPr lang="hu-HU" altLang="en-US" dirty="0" err="1">
                <a:ea typeface="ＭＳ Ｐゴシック" pitchFamily="34" charset="-128"/>
              </a:rPr>
              <a:t>ray</a:t>
            </a:r>
            <a:r>
              <a:rPr lang="hu-HU" altLang="en-US" dirty="0">
                <a:ea typeface="ＭＳ Ｐゴシック" pitchFamily="34" charset="-128"/>
              </a:rPr>
              <a:t>:</a:t>
            </a:r>
            <a:r>
              <a:rPr lang="en-US" altLang="en-US" dirty="0">
                <a:ea typeface="ＭＳ Ｐゴシック" pitchFamily="34" charset="-128"/>
              </a:rPr>
              <a:t> consolidation left lobe, pneumococcal urinary antigen positive</a:t>
            </a:r>
          </a:p>
          <a:p>
            <a:pPr marL="457200" indent="-457200">
              <a:buFont typeface="Tahoma" pitchFamily="34" charset="0"/>
              <a:buAutoNum type="arabicPeriod"/>
            </a:pPr>
            <a:endParaRPr lang="en-US" altLang="en-US" sz="1000" dirty="0">
              <a:ea typeface="ＭＳ Ｐゴシック" pitchFamily="34" charset="-128"/>
            </a:endParaRPr>
          </a:p>
          <a:p>
            <a:pPr marL="457200" indent="-457200">
              <a:buFont typeface="Tahoma" pitchFamily="34" charset="0"/>
              <a:buAutoNum type="arabicPeriod"/>
            </a:pPr>
            <a:r>
              <a:rPr lang="en-US" altLang="en-US" dirty="0">
                <a:ea typeface="ＭＳ Ｐゴシック" pitchFamily="34" charset="-128"/>
              </a:rPr>
              <a:t>Admitted with pulmonary </a:t>
            </a:r>
            <a:r>
              <a:rPr lang="en-US" altLang="en-US" dirty="0" err="1">
                <a:ea typeface="ＭＳ Ｐゴシック" pitchFamily="34" charset="-128"/>
              </a:rPr>
              <a:t>oedema</a:t>
            </a:r>
            <a:r>
              <a:rPr lang="en-US" altLang="en-US" dirty="0">
                <a:ea typeface="ＭＳ Ｐゴシック" pitchFamily="34" charset="-128"/>
              </a:rPr>
              <a:t>, new changes left upper lobe, </a:t>
            </a:r>
            <a:r>
              <a:rPr lang="hu-HU" altLang="en-US" dirty="0" err="1">
                <a:ea typeface="ＭＳ Ｐゴシック" pitchFamily="34" charset="-128"/>
              </a:rPr>
              <a:t>white</a:t>
            </a:r>
            <a:r>
              <a:rPr lang="hu-HU" altLang="en-US" dirty="0">
                <a:ea typeface="ＭＳ Ｐゴシック" pitchFamily="34" charset="-128"/>
              </a:rPr>
              <a:t> </a:t>
            </a:r>
            <a:r>
              <a:rPr lang="hu-HU" altLang="en-US" dirty="0" err="1">
                <a:ea typeface="ＭＳ Ｐゴシック" pitchFamily="34" charset="-128"/>
              </a:rPr>
              <a:t>cell</a:t>
            </a:r>
            <a:r>
              <a:rPr lang="hu-HU" altLang="en-US" dirty="0">
                <a:ea typeface="ＭＳ Ｐゴシック" pitchFamily="34" charset="-128"/>
              </a:rPr>
              <a:t> </a:t>
            </a:r>
            <a:r>
              <a:rPr lang="hu-HU" altLang="en-US" dirty="0" err="1">
                <a:ea typeface="ＭＳ Ｐゴシック" pitchFamily="34" charset="-128"/>
              </a:rPr>
              <a:t>count</a:t>
            </a:r>
            <a:r>
              <a:rPr lang="hu-HU" altLang="en-US" dirty="0">
                <a:ea typeface="ＭＳ Ｐゴシック" pitchFamily="34" charset="-128"/>
              </a:rPr>
              <a:t> is</a:t>
            </a:r>
            <a:r>
              <a:rPr lang="en-US" altLang="en-US" dirty="0">
                <a:ea typeface="ＭＳ Ｐゴシック" pitchFamily="34" charset="-128"/>
              </a:rPr>
              <a:t> 13</a:t>
            </a:r>
            <a:r>
              <a:rPr lang="hu-HU" altLang="en-US" dirty="0">
                <a:ea typeface="ＭＳ Ｐゴシック" pitchFamily="34" charset="-128"/>
              </a:rPr>
              <a:t> x </a:t>
            </a:r>
            <a:r>
              <a:rPr lang="en-GB" altLang="en-US" dirty="0">
                <a:ea typeface="ＭＳ Ｐゴシック" pitchFamily="34" charset="-128"/>
              </a:rPr>
              <a:t>10</a:t>
            </a:r>
            <a:r>
              <a:rPr lang="en-GB" altLang="en-US" baseline="30000" dirty="0">
                <a:ea typeface="ＭＳ Ｐゴシック" pitchFamily="34" charset="-128"/>
              </a:rPr>
              <a:t>6</a:t>
            </a:r>
            <a:r>
              <a:rPr lang="en-GB" altLang="en-US" dirty="0">
                <a:ea typeface="ＭＳ Ｐゴシック" pitchFamily="34" charset="-128"/>
              </a:rPr>
              <a:t>/l</a:t>
            </a:r>
            <a:r>
              <a:rPr lang="en-US" altLang="en-US" dirty="0">
                <a:ea typeface="ＭＳ Ｐゴシック" pitchFamily="34" charset="-128"/>
              </a:rPr>
              <a:t>, wheeze, </a:t>
            </a:r>
            <a:r>
              <a:rPr lang="hu-HU" altLang="en-US" dirty="0" err="1">
                <a:ea typeface="ＭＳ Ｐゴシック" pitchFamily="34" charset="-128"/>
              </a:rPr>
              <a:t>positive</a:t>
            </a:r>
            <a:r>
              <a:rPr lang="hu-HU" altLang="en-US" dirty="0">
                <a:ea typeface="ＭＳ Ｐゴシック" pitchFamily="34" charset="-128"/>
              </a:rPr>
              <a:t> </a:t>
            </a:r>
            <a:r>
              <a:rPr lang="en-US" altLang="en-US" dirty="0">
                <a:ea typeface="ＭＳ Ｐゴシック" pitchFamily="34" charset="-128"/>
              </a:rPr>
              <a:t>BAL </a:t>
            </a:r>
            <a:r>
              <a:rPr lang="hu-HU" altLang="en-US" dirty="0">
                <a:ea typeface="ＭＳ Ｐゴシック" pitchFamily="34" charset="-128"/>
              </a:rPr>
              <a:t>fluid </a:t>
            </a:r>
            <a:r>
              <a:rPr lang="hu-HU" altLang="en-US" dirty="0" err="1">
                <a:ea typeface="ＭＳ Ｐゴシック" pitchFamily="34" charset="-128"/>
              </a:rPr>
              <a:t>culture</a:t>
            </a:r>
            <a:r>
              <a:rPr lang="hu-HU" altLang="en-US" dirty="0">
                <a:ea typeface="ＭＳ Ｐゴシック" pitchFamily="34" charset="-128"/>
              </a:rPr>
              <a:t>:</a:t>
            </a:r>
            <a:r>
              <a:rPr lang="en-US" altLang="en-US" dirty="0">
                <a:ea typeface="ＭＳ Ｐゴシック" pitchFamily="34" charset="-128"/>
              </a:rPr>
              <a:t> </a:t>
            </a:r>
            <a:r>
              <a:rPr lang="en-US" altLang="en-US" i="1" dirty="0">
                <a:ea typeface="ＭＳ Ｐゴシック" pitchFamily="34" charset="-128"/>
              </a:rPr>
              <a:t>Aspergillus</a:t>
            </a:r>
            <a:r>
              <a:rPr lang="en-US" altLang="en-US" dirty="0">
                <a:ea typeface="ＭＳ Ｐゴシック" pitchFamily="34" charset="-128"/>
              </a:rPr>
              <a:t> </a:t>
            </a:r>
            <a:r>
              <a:rPr lang="en-US" altLang="en-US" dirty="0" err="1">
                <a:ea typeface="ＭＳ Ｐゴシック" pitchFamily="34" charset="-128"/>
              </a:rPr>
              <a:t>spp</a:t>
            </a:r>
            <a:r>
              <a:rPr lang="hu-HU" altLang="en-US" dirty="0">
                <a:ea typeface="ＭＳ Ｐゴシック" pitchFamily="34" charset="-128"/>
              </a:rPr>
              <a:t>.</a:t>
            </a:r>
            <a:endParaRPr lang="en-US" altLang="en-US" dirty="0">
              <a:ea typeface="ＭＳ Ｐゴシック" pitchFamily="34" charset="-128"/>
            </a:endParaRPr>
          </a:p>
          <a:p>
            <a:pPr marL="457200" indent="-457200">
              <a:buFont typeface="Tahoma" pitchFamily="34" charset="0"/>
              <a:buAutoNum type="arabicPeriod"/>
            </a:pPr>
            <a:endParaRPr lang="en-US" altLang="en-US" sz="1000" dirty="0">
              <a:ea typeface="ＭＳ Ｐゴシック" pitchFamily="34" charset="-128"/>
            </a:endParaRPr>
          </a:p>
          <a:p>
            <a:pPr marL="457200" indent="-457200">
              <a:buFont typeface="Tahoma" pitchFamily="34" charset="0"/>
              <a:buAutoNum type="arabicPeriod"/>
            </a:pPr>
            <a:r>
              <a:rPr lang="en-US" altLang="en-US" dirty="0">
                <a:ea typeface="ＭＳ Ｐゴシック" pitchFamily="34" charset="-128"/>
              </a:rPr>
              <a:t>New wheeze, purulent sputum, no chest </a:t>
            </a:r>
            <a:r>
              <a:rPr lang="hu-HU" altLang="en-US" dirty="0">
                <a:ea typeface="ＭＳ Ｐゴシック" pitchFamily="34" charset="-128"/>
              </a:rPr>
              <a:t>X-</a:t>
            </a:r>
            <a:r>
              <a:rPr lang="en-US" altLang="en-US" dirty="0">
                <a:ea typeface="ＭＳ Ｐゴシック" pitchFamily="34" charset="-128"/>
              </a:rPr>
              <a:t>ray, </a:t>
            </a:r>
            <a:r>
              <a:rPr lang="hu-HU" altLang="en-US" dirty="0" err="1">
                <a:ea typeface="ＭＳ Ｐゴシック" pitchFamily="34" charset="-128"/>
              </a:rPr>
              <a:t>positive</a:t>
            </a:r>
            <a:r>
              <a:rPr lang="hu-HU" altLang="en-US" dirty="0">
                <a:ea typeface="ＭＳ Ｐゴシック" pitchFamily="34" charset="-128"/>
              </a:rPr>
              <a:t> </a:t>
            </a:r>
            <a:r>
              <a:rPr lang="en-US" altLang="en-US" dirty="0">
                <a:ea typeface="ＭＳ Ｐゴシック" pitchFamily="34" charset="-128"/>
              </a:rPr>
              <a:t>BAL </a:t>
            </a:r>
            <a:r>
              <a:rPr lang="hu-HU" altLang="en-US" dirty="0">
                <a:ea typeface="ＭＳ Ｐゴシック" pitchFamily="34" charset="-128"/>
              </a:rPr>
              <a:t>fluid </a:t>
            </a:r>
            <a:r>
              <a:rPr lang="hu-HU" altLang="en-US" dirty="0" err="1">
                <a:ea typeface="ＭＳ Ｐゴシック" pitchFamily="34" charset="-128"/>
              </a:rPr>
              <a:t>culture</a:t>
            </a:r>
            <a:r>
              <a:rPr lang="hu-HU" altLang="en-US" dirty="0">
                <a:ea typeface="ＭＳ Ｐゴシック" pitchFamily="34" charset="-128"/>
              </a:rPr>
              <a:t>:</a:t>
            </a:r>
            <a:r>
              <a:rPr lang="en-US" altLang="en-US" dirty="0">
                <a:ea typeface="ＭＳ Ｐゴシック" pitchFamily="34" charset="-128"/>
              </a:rPr>
              <a:t> </a:t>
            </a:r>
            <a:r>
              <a:rPr lang="en-US" altLang="en-US" i="1" dirty="0">
                <a:ea typeface="ＭＳ Ｐゴシック" pitchFamily="34" charset="-128"/>
              </a:rPr>
              <a:t>E</a:t>
            </a:r>
            <a:r>
              <a:rPr lang="hu-HU" altLang="en-US" i="1" dirty="0">
                <a:ea typeface="ＭＳ Ｐゴシック" pitchFamily="34" charset="-128"/>
              </a:rPr>
              <a:t>.</a:t>
            </a:r>
            <a:r>
              <a:rPr lang="en-US" altLang="en-US" i="1" dirty="0">
                <a:ea typeface="ＭＳ Ｐゴシック" pitchFamily="34" charset="-128"/>
              </a:rPr>
              <a:t> coli</a:t>
            </a:r>
          </a:p>
          <a:p>
            <a:pPr marL="457200" indent="-457200">
              <a:buFont typeface="Tahoma" pitchFamily="34" charset="0"/>
              <a:buAutoNum type="arabicPeriod"/>
            </a:pPr>
            <a:endParaRPr lang="en-US" altLang="en-US" sz="1000" dirty="0">
              <a:ea typeface="ＭＳ Ｐゴシック" pitchFamily="34" charset="-128"/>
            </a:endParaRPr>
          </a:p>
          <a:p>
            <a:pPr marL="457200" indent="-457200">
              <a:buFont typeface="Tahoma" pitchFamily="34" charset="0"/>
              <a:buAutoNum type="arabicPeriod"/>
            </a:pPr>
            <a:r>
              <a:rPr lang="en-US" altLang="en-US" dirty="0">
                <a:ea typeface="ＭＳ Ｐゴシック" pitchFamily="34" charset="-128"/>
              </a:rPr>
              <a:t>Two serial </a:t>
            </a:r>
            <a:r>
              <a:rPr lang="hu-HU" altLang="en-US" dirty="0" err="1">
                <a:ea typeface="ＭＳ Ｐゴシック" pitchFamily="34" charset="-128"/>
              </a:rPr>
              <a:t>chest</a:t>
            </a:r>
            <a:r>
              <a:rPr lang="hu-HU" altLang="en-US" dirty="0">
                <a:ea typeface="ＭＳ Ｐゴシック" pitchFamily="34" charset="-128"/>
              </a:rPr>
              <a:t> X-</a:t>
            </a:r>
            <a:r>
              <a:rPr lang="hu-HU" altLang="en-US" dirty="0" err="1">
                <a:ea typeface="ＭＳ Ｐゴシック" pitchFamily="34" charset="-128"/>
              </a:rPr>
              <a:t>rays</a:t>
            </a:r>
            <a:r>
              <a:rPr lang="hu-HU" altLang="en-US" dirty="0">
                <a:ea typeface="ＭＳ Ｐゴシック" pitchFamily="34" charset="-128"/>
              </a:rPr>
              <a:t> </a:t>
            </a:r>
            <a:r>
              <a:rPr lang="hu-HU" altLang="en-US" dirty="0" err="1">
                <a:ea typeface="ＭＳ Ｐゴシック" pitchFamily="34" charset="-128"/>
              </a:rPr>
              <a:t>at</a:t>
            </a:r>
            <a:r>
              <a:rPr lang="hu-HU" altLang="en-US" dirty="0">
                <a:ea typeface="ＭＳ Ｐゴシック" pitchFamily="34" charset="-128"/>
              </a:rPr>
              <a:t> </a:t>
            </a:r>
            <a:r>
              <a:rPr lang="hu-HU" altLang="en-US" dirty="0" err="1">
                <a:ea typeface="ＭＳ Ｐゴシック" pitchFamily="34" charset="-128"/>
              </a:rPr>
              <a:t>the</a:t>
            </a:r>
            <a:r>
              <a:rPr lang="hu-HU" altLang="en-US" dirty="0">
                <a:ea typeface="ＭＳ Ｐゴシック" pitchFamily="34" charset="-128"/>
              </a:rPr>
              <a:t> </a:t>
            </a:r>
            <a:r>
              <a:rPr lang="hu-HU" altLang="en-US" dirty="0" err="1">
                <a:ea typeface="ＭＳ Ｐゴシック" pitchFamily="34" charset="-128"/>
              </a:rPr>
              <a:t>intensive</a:t>
            </a:r>
            <a:r>
              <a:rPr lang="hu-HU" altLang="en-US" dirty="0">
                <a:ea typeface="ＭＳ Ｐゴシック" pitchFamily="34" charset="-128"/>
              </a:rPr>
              <a:t> </a:t>
            </a:r>
            <a:r>
              <a:rPr lang="hu-HU" altLang="en-US" dirty="0" err="1">
                <a:ea typeface="ＭＳ Ｐゴシック" pitchFamily="34" charset="-128"/>
              </a:rPr>
              <a:t>care</a:t>
            </a:r>
            <a:r>
              <a:rPr lang="hu-HU" altLang="en-US" dirty="0">
                <a:ea typeface="ＭＳ Ｐゴシック" pitchFamily="34" charset="-128"/>
              </a:rPr>
              <a:t> unit</a:t>
            </a:r>
            <a:r>
              <a:rPr lang="en-US" altLang="en-US" dirty="0">
                <a:ea typeface="ＭＳ Ｐゴシック" pitchFamily="34" charset="-128"/>
              </a:rPr>
              <a:t> show air space shadowing, new fever, oxygen desaturations, increased sputum production, PB grows MRSA</a:t>
            </a:r>
          </a:p>
          <a:p>
            <a:pPr marL="457200" indent="-457200">
              <a:buFont typeface="Tahoma" pitchFamily="34" charset="0"/>
              <a:buAutoNum type="arabicPeriod"/>
            </a:pPr>
            <a:endParaRPr lang="en-US" altLang="en-US" sz="1000" dirty="0">
              <a:ea typeface="ＭＳ Ｐゴシック" pitchFamily="34" charset="-128"/>
            </a:endParaRPr>
          </a:p>
          <a:p>
            <a:pPr marL="457200" indent="-457200">
              <a:buFont typeface="Tahoma" pitchFamily="34" charset="0"/>
              <a:buAutoNum type="arabicPeriod"/>
            </a:pPr>
            <a:r>
              <a:rPr lang="en-US" altLang="en-US" dirty="0">
                <a:ea typeface="ＭＳ Ｐゴシック" pitchFamily="34" charset="-128"/>
              </a:rPr>
              <a:t>C</a:t>
            </a:r>
            <a:r>
              <a:rPr lang="hu-HU" altLang="en-US" dirty="0" err="1">
                <a:ea typeface="ＭＳ Ｐゴシック" pitchFamily="34" charset="-128"/>
              </a:rPr>
              <a:t>hest</a:t>
            </a:r>
            <a:r>
              <a:rPr lang="hu-HU" altLang="en-US" dirty="0">
                <a:ea typeface="ＭＳ Ｐゴシック" pitchFamily="34" charset="-128"/>
              </a:rPr>
              <a:t> X-</a:t>
            </a:r>
            <a:r>
              <a:rPr lang="hu-HU" altLang="en-US" dirty="0" err="1">
                <a:ea typeface="ＭＳ Ｐゴシック" pitchFamily="34" charset="-128"/>
              </a:rPr>
              <a:t>ray</a:t>
            </a:r>
            <a:r>
              <a:rPr lang="en-US" altLang="en-US" dirty="0">
                <a:ea typeface="ＭＳ Ｐゴシック" pitchFamily="34" charset="-128"/>
              </a:rPr>
              <a:t> shows 2 </a:t>
            </a:r>
            <a:r>
              <a:rPr lang="hu-HU" altLang="en-US" dirty="0" err="1">
                <a:ea typeface="ＭＳ Ｐゴシック" pitchFamily="34" charset="-128"/>
              </a:rPr>
              <a:t>times</a:t>
            </a:r>
            <a:r>
              <a:rPr lang="en-US" altLang="en-US" dirty="0">
                <a:ea typeface="ＭＳ Ｐゴシック" pitchFamily="34" charset="-128"/>
              </a:rPr>
              <a:t> cavity with fluid level</a:t>
            </a:r>
            <a:r>
              <a:rPr lang="hu-HU" altLang="en-US" dirty="0">
                <a:ea typeface="ＭＳ Ｐゴシック" pitchFamily="34" charset="-128"/>
              </a:rPr>
              <a:t>, f</a:t>
            </a:r>
            <a:r>
              <a:rPr lang="en-US" altLang="en-US" dirty="0">
                <a:ea typeface="ＭＳ Ｐゴシック" pitchFamily="34" charset="-128"/>
              </a:rPr>
              <a:t>ever</a:t>
            </a:r>
            <a:r>
              <a:rPr lang="hu-HU" altLang="en-US" dirty="0">
                <a:ea typeface="ＭＳ Ｐゴシック" pitchFamily="34" charset="-128"/>
              </a:rPr>
              <a:t>, n</a:t>
            </a:r>
            <a:r>
              <a:rPr lang="en-US" altLang="en-US" dirty="0">
                <a:ea typeface="ＭＳ Ｐゴシック" pitchFamily="34" charset="-128"/>
              </a:rPr>
              <a:t>o other symptoms</a:t>
            </a:r>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34</a:t>
            </a:fld>
            <a:endParaRPr lang="en-GB" dirty="0"/>
          </a:p>
        </p:txBody>
      </p:sp>
      <p:sp>
        <p:nvSpPr>
          <p:cNvPr id="5" name="TextBox 3">
            <a:extLst>
              <a:ext uri="{FF2B5EF4-FFF2-40B4-BE49-F238E27FC236}">
                <a16:creationId xmlns:a16="http://schemas.microsoft.com/office/drawing/2014/main" id="{61969608-59C7-4369-8B2B-227825B92911}"/>
              </a:ext>
            </a:extLst>
          </p:cNvPr>
          <p:cNvSpPr txBox="1">
            <a:spLocks noChangeArrowheads="1"/>
          </p:cNvSpPr>
          <p:nvPr/>
        </p:nvSpPr>
        <p:spPr bwMode="auto">
          <a:xfrm>
            <a:off x="258234" y="5749925"/>
            <a:ext cx="11705167" cy="509588"/>
          </a:xfrm>
          <a:prstGeom prst="rect">
            <a:avLst/>
          </a:prstGeom>
          <a:noFill/>
          <a:ln w="44450">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GB" altLang="en-US" sz="3200" b="1"/>
              <a:t>PN1   PN2   PN3   PN4   PN5   BRON  LUNG</a:t>
            </a:r>
          </a:p>
        </p:txBody>
      </p:sp>
      <p:sp>
        <p:nvSpPr>
          <p:cNvPr id="6" name="Szövegdoboz 5">
            <a:extLst>
              <a:ext uri="{FF2B5EF4-FFF2-40B4-BE49-F238E27FC236}">
                <a16:creationId xmlns:a16="http://schemas.microsoft.com/office/drawing/2014/main" id="{F85CAA74-DD67-40E6-AB43-552772AE7C6F}"/>
              </a:ext>
            </a:extLst>
          </p:cNvPr>
          <p:cNvSpPr txBox="1"/>
          <p:nvPr/>
        </p:nvSpPr>
        <p:spPr>
          <a:xfrm>
            <a:off x="187286" y="6533002"/>
            <a:ext cx="12004714" cy="258532"/>
          </a:xfrm>
          <a:prstGeom prst="rect">
            <a:avLst/>
          </a:prstGeom>
          <a:noFill/>
        </p:spPr>
        <p:txBody>
          <a:bodyPr wrap="square" rtlCol="0">
            <a:spAutoFit/>
          </a:bodyPr>
          <a:lstStyle/>
          <a:p>
            <a:r>
              <a:rPr lang="hu-HU" sz="1200" dirty="0"/>
              <a:t>BAL: </a:t>
            </a:r>
            <a:r>
              <a:rPr lang="hu-HU" sz="1200" dirty="0" err="1"/>
              <a:t>broncho-alveolar</a:t>
            </a:r>
            <a:r>
              <a:rPr lang="hu-HU" sz="1200" dirty="0"/>
              <a:t> </a:t>
            </a:r>
            <a:r>
              <a:rPr lang="hu-HU" sz="1200" dirty="0" err="1"/>
              <a:t>lavage</a:t>
            </a:r>
            <a:r>
              <a:rPr lang="hu-HU" sz="1200" dirty="0"/>
              <a:t>, PB: </a:t>
            </a:r>
            <a:r>
              <a:rPr lang="hu-HU" sz="1200" dirty="0" err="1"/>
              <a:t>protected</a:t>
            </a:r>
            <a:r>
              <a:rPr lang="hu-HU" sz="1200" dirty="0"/>
              <a:t> </a:t>
            </a:r>
            <a:r>
              <a:rPr lang="hu-HU" sz="1200" dirty="0" err="1"/>
              <a:t>brush</a:t>
            </a:r>
            <a:r>
              <a:rPr lang="hu-HU" sz="1200" dirty="0"/>
              <a:t>, </a:t>
            </a:r>
            <a:r>
              <a:rPr lang="hu-HU" sz="1200" dirty="0" err="1"/>
              <a:t>MRSA</a:t>
            </a:r>
            <a:r>
              <a:rPr lang="hu-HU" sz="1200" dirty="0"/>
              <a:t>: </a:t>
            </a:r>
            <a:r>
              <a:rPr lang="hu-HU" sz="1200" dirty="0" err="1"/>
              <a:t>methicillin-resistant</a:t>
            </a:r>
            <a:r>
              <a:rPr lang="hu-HU" sz="1200" i="1" dirty="0"/>
              <a:t> </a:t>
            </a:r>
            <a:r>
              <a:rPr lang="hu-HU" sz="1200" i="1" dirty="0" err="1"/>
              <a:t>Staphylococcus</a:t>
            </a:r>
            <a:r>
              <a:rPr lang="hu-HU" sz="1200" i="1" dirty="0"/>
              <a:t> aureus</a:t>
            </a:r>
            <a:r>
              <a:rPr lang="hu-HU" sz="1200" dirty="0"/>
              <a:t> </a:t>
            </a:r>
          </a:p>
        </p:txBody>
      </p:sp>
    </p:spTree>
    <p:extLst>
      <p:ext uri="{BB962C8B-B14F-4D97-AF65-F5344CB8AC3E}">
        <p14:creationId xmlns:p14="http://schemas.microsoft.com/office/powerpoint/2010/main" val="34934149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extBox 1"/>
          <p:cNvSpPr txBox="1">
            <a:spLocks noChangeArrowheads="1"/>
          </p:cNvSpPr>
          <p:nvPr/>
        </p:nvSpPr>
        <p:spPr bwMode="auto">
          <a:xfrm>
            <a:off x="313266" y="1106753"/>
            <a:ext cx="1608667" cy="3079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US" altLang="en-US" sz="1600" b="1" dirty="0"/>
              <a:t>Radiology</a:t>
            </a:r>
          </a:p>
        </p:txBody>
      </p:sp>
      <p:sp>
        <p:nvSpPr>
          <p:cNvPr id="67587" name="TextBox 2"/>
          <p:cNvSpPr txBox="1">
            <a:spLocks noChangeArrowheads="1"/>
          </p:cNvSpPr>
          <p:nvPr/>
        </p:nvSpPr>
        <p:spPr bwMode="auto">
          <a:xfrm>
            <a:off x="351367" y="2533651"/>
            <a:ext cx="1574800" cy="301621"/>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US" altLang="en-US" sz="1600" b="1" dirty="0"/>
              <a:t>Signs</a:t>
            </a:r>
          </a:p>
        </p:txBody>
      </p:sp>
      <p:sp>
        <p:nvSpPr>
          <p:cNvPr id="67588" name="TextBox 3"/>
          <p:cNvSpPr txBox="1">
            <a:spLocks noChangeArrowheads="1"/>
          </p:cNvSpPr>
          <p:nvPr/>
        </p:nvSpPr>
        <p:spPr bwMode="auto">
          <a:xfrm>
            <a:off x="317500" y="3586276"/>
            <a:ext cx="1604433" cy="301621"/>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US" altLang="en-US" sz="1600" b="1" dirty="0"/>
              <a:t>Symptoms</a:t>
            </a:r>
          </a:p>
        </p:txBody>
      </p:sp>
      <p:sp>
        <p:nvSpPr>
          <p:cNvPr id="67589" name="TextBox 4"/>
          <p:cNvSpPr txBox="1">
            <a:spLocks noChangeArrowheads="1"/>
          </p:cNvSpPr>
          <p:nvPr/>
        </p:nvSpPr>
        <p:spPr bwMode="auto">
          <a:xfrm>
            <a:off x="317500" y="4759463"/>
            <a:ext cx="1604433" cy="301621"/>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US" altLang="en-US" sz="1600" b="1"/>
              <a:t>Microbiology</a:t>
            </a:r>
          </a:p>
        </p:txBody>
      </p:sp>
      <p:sp>
        <p:nvSpPr>
          <p:cNvPr id="67590" name="TextBox 5"/>
          <p:cNvSpPr txBox="1">
            <a:spLocks noChangeArrowheads="1"/>
          </p:cNvSpPr>
          <p:nvPr/>
        </p:nvSpPr>
        <p:spPr bwMode="auto">
          <a:xfrm>
            <a:off x="2565400" y="1106753"/>
            <a:ext cx="3293532" cy="510909"/>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hu-HU" altLang="en-US" sz="1600" b="1" dirty="0" err="1"/>
              <a:t>Chest</a:t>
            </a:r>
            <a:r>
              <a:rPr lang="hu-HU" altLang="en-US" sz="1600" b="1" dirty="0"/>
              <a:t> X-</a:t>
            </a:r>
            <a:r>
              <a:rPr lang="hu-HU" altLang="en-US" sz="1600" b="1" dirty="0" err="1"/>
              <a:t>ray</a:t>
            </a:r>
            <a:r>
              <a:rPr lang="hu-HU" altLang="en-US" sz="1600" b="1" dirty="0"/>
              <a:t> </a:t>
            </a:r>
            <a:r>
              <a:rPr lang="en-US" altLang="en-US" sz="1600" b="1" dirty="0"/>
              <a:t>(1</a:t>
            </a:r>
            <a:r>
              <a:rPr lang="hu-HU" altLang="en-US" sz="1600" b="1" dirty="0"/>
              <a:t> </a:t>
            </a:r>
            <a:r>
              <a:rPr lang="hu-HU" altLang="en-US" sz="1600" b="1" dirty="0" err="1"/>
              <a:t>or</a:t>
            </a:r>
            <a:r>
              <a:rPr lang="hu-HU" altLang="en-US" sz="1600" b="1" dirty="0"/>
              <a:t> </a:t>
            </a:r>
            <a:r>
              <a:rPr lang="en-US" altLang="en-US" sz="1600" b="1" dirty="0"/>
              <a:t>2)</a:t>
            </a:r>
            <a:r>
              <a:rPr lang="hu-HU" altLang="en-US" sz="1600" b="1" dirty="0"/>
              <a:t> s</a:t>
            </a:r>
            <a:r>
              <a:rPr lang="en-US" altLang="en-US" sz="1600" b="1" dirty="0" err="1"/>
              <a:t>uggestive</a:t>
            </a:r>
            <a:r>
              <a:rPr lang="en-US" altLang="en-US" sz="1600" b="1" dirty="0"/>
              <a:t> </a:t>
            </a:r>
            <a:r>
              <a:rPr lang="hu-HU" altLang="en-US" sz="1600" b="1" dirty="0"/>
              <a:t>of p</a:t>
            </a:r>
            <a:r>
              <a:rPr lang="en-US" altLang="en-US" sz="1600" b="1" dirty="0" err="1"/>
              <a:t>neumonia</a:t>
            </a:r>
            <a:endParaRPr lang="en-US" altLang="en-US" sz="1600" b="1" dirty="0"/>
          </a:p>
        </p:txBody>
      </p:sp>
      <p:sp>
        <p:nvSpPr>
          <p:cNvPr id="67591" name="TextBox 6"/>
          <p:cNvSpPr txBox="1">
            <a:spLocks noChangeArrowheads="1"/>
          </p:cNvSpPr>
          <p:nvPr/>
        </p:nvSpPr>
        <p:spPr bwMode="auto">
          <a:xfrm>
            <a:off x="9186333" y="1114692"/>
            <a:ext cx="2387600" cy="510909"/>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US" altLang="en-US" sz="1600" b="1" dirty="0"/>
              <a:t>C</a:t>
            </a:r>
            <a:r>
              <a:rPr lang="hu-HU" altLang="en-US" sz="1600" b="1" dirty="0" err="1"/>
              <a:t>hest</a:t>
            </a:r>
            <a:r>
              <a:rPr lang="hu-HU" altLang="en-US" sz="1600" b="1" dirty="0"/>
              <a:t> X-</a:t>
            </a:r>
            <a:r>
              <a:rPr lang="hu-HU" altLang="en-US" sz="1600" b="1" dirty="0" err="1"/>
              <a:t>ray</a:t>
            </a:r>
            <a:r>
              <a:rPr lang="en-US" altLang="en-US" sz="1600" b="1" dirty="0"/>
              <a:t> </a:t>
            </a:r>
            <a:r>
              <a:rPr lang="hu-HU" altLang="en-US" sz="1600" b="1" dirty="0"/>
              <a:t>shows c</a:t>
            </a:r>
            <a:r>
              <a:rPr lang="en-US" altLang="en-US" sz="1600" b="1" dirty="0" err="1"/>
              <a:t>avity</a:t>
            </a:r>
            <a:endParaRPr lang="en-US" altLang="en-US" sz="1600" b="1" dirty="0"/>
          </a:p>
        </p:txBody>
      </p:sp>
      <p:sp>
        <p:nvSpPr>
          <p:cNvPr id="67592" name="TextBox 7"/>
          <p:cNvSpPr txBox="1">
            <a:spLocks noChangeArrowheads="1"/>
          </p:cNvSpPr>
          <p:nvPr/>
        </p:nvSpPr>
        <p:spPr bwMode="auto">
          <a:xfrm>
            <a:off x="6689404" y="1124216"/>
            <a:ext cx="2264833" cy="510909"/>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US" altLang="en-US" sz="1600" b="1" dirty="0"/>
              <a:t>Normal </a:t>
            </a:r>
            <a:r>
              <a:rPr lang="hu-HU" altLang="en-US" sz="1600" b="1" dirty="0" err="1"/>
              <a:t>chest</a:t>
            </a:r>
            <a:r>
              <a:rPr lang="hu-HU" altLang="en-US" sz="1600" b="1" dirty="0"/>
              <a:t> X-</a:t>
            </a:r>
            <a:r>
              <a:rPr lang="hu-HU" altLang="en-US" sz="1600" b="1" dirty="0" err="1"/>
              <a:t>ray</a:t>
            </a:r>
            <a:endParaRPr lang="en-US" altLang="en-US" sz="1600" b="1" dirty="0"/>
          </a:p>
          <a:p>
            <a:pPr algn="ctr">
              <a:lnSpc>
                <a:spcPct val="85000"/>
              </a:lnSpc>
              <a:spcAft>
                <a:spcPct val="0"/>
              </a:spcAft>
              <a:buFontTx/>
              <a:buNone/>
            </a:pPr>
            <a:r>
              <a:rPr lang="hu-HU" altLang="en-US" sz="1600" b="1" dirty="0"/>
              <a:t>o</a:t>
            </a:r>
            <a:r>
              <a:rPr lang="en-US" altLang="en-US" sz="1600" b="1" dirty="0"/>
              <a:t>r other changes</a:t>
            </a:r>
          </a:p>
        </p:txBody>
      </p:sp>
      <p:graphicFrame>
        <p:nvGraphicFramePr>
          <p:cNvPr id="9" name="Table 8"/>
          <p:cNvGraphicFramePr>
            <a:graphicFrameLocks noGrp="1"/>
          </p:cNvGraphicFramePr>
          <p:nvPr>
            <p:extLst>
              <p:ext uri="{D42A27DB-BD31-4B8C-83A1-F6EECF244321}">
                <p14:modId xmlns:p14="http://schemas.microsoft.com/office/powerpoint/2010/main" val="608396278"/>
              </p:ext>
            </p:extLst>
          </p:nvPr>
        </p:nvGraphicFramePr>
        <p:xfrm>
          <a:off x="2206489" y="4740756"/>
          <a:ext cx="9546165" cy="823018"/>
        </p:xfrm>
        <a:graphic>
          <a:graphicData uri="http://schemas.openxmlformats.org/drawingml/2006/table">
            <a:tbl>
              <a:tblPr/>
              <a:tblGrid>
                <a:gridCol w="1954695">
                  <a:extLst>
                    <a:ext uri="{9D8B030D-6E8A-4147-A177-3AD203B41FA5}">
                      <a16:colId xmlns:a16="http://schemas.microsoft.com/office/drawing/2014/main" val="20000"/>
                    </a:ext>
                  </a:extLst>
                </a:gridCol>
                <a:gridCol w="1863771">
                  <a:extLst>
                    <a:ext uri="{9D8B030D-6E8A-4147-A177-3AD203B41FA5}">
                      <a16:colId xmlns:a16="http://schemas.microsoft.com/office/drawing/2014/main" val="20001"/>
                    </a:ext>
                  </a:extLst>
                </a:gridCol>
                <a:gridCol w="1909233">
                  <a:extLst>
                    <a:ext uri="{9D8B030D-6E8A-4147-A177-3AD203B41FA5}">
                      <a16:colId xmlns:a16="http://schemas.microsoft.com/office/drawing/2014/main" val="20002"/>
                    </a:ext>
                  </a:extLst>
                </a:gridCol>
                <a:gridCol w="1907117">
                  <a:extLst>
                    <a:ext uri="{9D8B030D-6E8A-4147-A177-3AD203B41FA5}">
                      <a16:colId xmlns:a16="http://schemas.microsoft.com/office/drawing/2014/main" val="20003"/>
                    </a:ext>
                  </a:extLst>
                </a:gridCol>
                <a:gridCol w="1911349">
                  <a:extLst>
                    <a:ext uri="{9D8B030D-6E8A-4147-A177-3AD203B41FA5}">
                      <a16:colId xmlns:a16="http://schemas.microsoft.com/office/drawing/2014/main" val="20004"/>
                    </a:ext>
                  </a:extLst>
                </a:gridCol>
              </a:tblGrid>
              <a:tr h="81659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1200" b="0" i="0" u="none" strike="noStrike" cap="none" normalizeH="0" baseline="0" dirty="0" err="1">
                          <a:ln>
                            <a:noFill/>
                          </a:ln>
                          <a:solidFill>
                            <a:srgbClr val="000000"/>
                          </a:solidFill>
                          <a:effectLst/>
                          <a:latin typeface="Tahoma" pitchFamily="34" charset="0"/>
                          <a:ea typeface="ＭＳ Ｐゴシック" pitchFamily="-65" charset="-128"/>
                        </a:rPr>
                        <a:t>Positive</a:t>
                      </a:r>
                      <a:r>
                        <a:rPr kumimoji="0" lang="hu-HU" sz="1200" b="0" i="0" u="none" strike="noStrike" cap="none" normalizeH="0" baseline="0" dirty="0">
                          <a:ln>
                            <a:noFill/>
                          </a:ln>
                          <a:solidFill>
                            <a:srgbClr val="000000"/>
                          </a:solidFill>
                          <a:effectLst/>
                          <a:latin typeface="Tahoma" pitchFamily="34" charset="0"/>
                          <a:ea typeface="ＭＳ Ｐゴシック" pitchFamily="-65" charset="-128"/>
                        </a:rPr>
                        <a:t> q</a:t>
                      </a:r>
                      <a:r>
                        <a:rPr kumimoji="0" lang="en-GB" sz="1200" b="0" i="0" u="none" strike="noStrike" cap="none" normalizeH="0" baseline="0" dirty="0" err="1">
                          <a:ln>
                            <a:noFill/>
                          </a:ln>
                          <a:solidFill>
                            <a:srgbClr val="000000"/>
                          </a:solidFill>
                          <a:effectLst/>
                          <a:latin typeface="Tahoma" pitchFamily="34" charset="0"/>
                          <a:ea typeface="ＭＳ Ｐゴシック" pitchFamily="-65" charset="-128"/>
                        </a:rPr>
                        <a:t>uantita</a:t>
                      </a:r>
                      <a:r>
                        <a:rPr kumimoji="0" lang="hu-HU" sz="1200" b="0" i="0" u="none" strike="noStrike" cap="none" normalizeH="0" baseline="0" dirty="0" err="1">
                          <a:ln>
                            <a:noFill/>
                          </a:ln>
                          <a:solidFill>
                            <a:srgbClr val="000000"/>
                          </a:solidFill>
                          <a:effectLst/>
                          <a:latin typeface="Tahoma" pitchFamily="34" charset="0"/>
                          <a:ea typeface="ＭＳ Ｐゴシック" pitchFamily="-65" charset="-128"/>
                        </a:rPr>
                        <a:t>tive</a:t>
                      </a:r>
                      <a:r>
                        <a:rPr kumimoji="0" lang="en-GB" sz="1200" b="0" i="0" u="none" strike="noStrike" cap="none" normalizeH="0" baseline="0" dirty="0">
                          <a:ln>
                            <a:noFill/>
                          </a:ln>
                          <a:solidFill>
                            <a:srgbClr val="000000"/>
                          </a:solidFill>
                          <a:effectLst/>
                          <a:latin typeface="Tahoma" pitchFamily="34" charset="0"/>
                          <a:ea typeface="ＭＳ Ｐゴシック" pitchFamily="-65" charset="-128"/>
                        </a:rPr>
                        <a:t> culture from </a:t>
                      </a:r>
                      <a:r>
                        <a:rPr kumimoji="0" lang="hu-HU" sz="1200" b="0" i="1" u="none" strike="noStrike" cap="none" normalizeH="0" baseline="0" dirty="0" err="1">
                          <a:ln>
                            <a:noFill/>
                          </a:ln>
                          <a:solidFill>
                            <a:srgbClr val="000000"/>
                          </a:solidFill>
                          <a:effectLst/>
                          <a:latin typeface="Tahoma" pitchFamily="34" charset="0"/>
                          <a:ea typeface="ＭＳ Ｐゴシック" pitchFamily="-65" charset="-128"/>
                        </a:rPr>
                        <a:t>minimally</a:t>
                      </a:r>
                      <a:r>
                        <a:rPr kumimoji="0" lang="hu-HU" sz="1200" b="0" i="1" u="none" strike="noStrike" cap="none" normalizeH="0" baseline="0" dirty="0">
                          <a:ln>
                            <a:noFill/>
                          </a:ln>
                          <a:solidFill>
                            <a:srgbClr val="000000"/>
                          </a:solidFill>
                          <a:effectLst/>
                          <a:latin typeface="Tahoma" pitchFamily="34" charset="0"/>
                          <a:ea typeface="ＭＳ Ｐゴシック" pitchFamily="-65" charset="-128"/>
                        </a:rPr>
                        <a:t> </a:t>
                      </a:r>
                      <a:r>
                        <a:rPr kumimoji="0" lang="hu-HU" sz="1200" b="0" i="1" u="none" strike="noStrike" cap="none" normalizeH="0" baseline="0" dirty="0" err="1">
                          <a:ln>
                            <a:noFill/>
                          </a:ln>
                          <a:solidFill>
                            <a:srgbClr val="000000"/>
                          </a:solidFill>
                          <a:effectLst/>
                          <a:latin typeface="Tahoma" pitchFamily="34" charset="0"/>
                          <a:ea typeface="ＭＳ Ｐゴシック" pitchFamily="-65" charset="-128"/>
                        </a:rPr>
                        <a:t>contaminated</a:t>
                      </a:r>
                      <a:r>
                        <a:rPr kumimoji="0" lang="hu-HU" sz="1200" b="0" i="0" u="none" strike="noStrike" cap="none" normalizeH="0" baseline="0" dirty="0">
                          <a:ln>
                            <a:noFill/>
                          </a:ln>
                          <a:solidFill>
                            <a:srgbClr val="000000"/>
                          </a:solidFill>
                          <a:effectLst/>
                          <a:latin typeface="Tahoma" pitchFamily="34" charset="0"/>
                          <a:ea typeface="ＭＳ Ｐゴシック" pitchFamily="-65" charset="-128"/>
                        </a:rPr>
                        <a:t> </a:t>
                      </a:r>
                      <a:r>
                        <a:rPr kumimoji="0" lang="en-GB" sz="1200" b="0" i="0" u="none" strike="noStrike" cap="none" normalizeH="0" baseline="0" dirty="0">
                          <a:ln>
                            <a:noFill/>
                          </a:ln>
                          <a:solidFill>
                            <a:srgbClr val="000000"/>
                          </a:solidFill>
                          <a:effectLst/>
                          <a:latin typeface="Tahoma" pitchFamily="34" charset="0"/>
                          <a:ea typeface="ＭＳ Ｐゴシック" pitchFamily="-65" charset="-128"/>
                        </a:rPr>
                        <a:t>LRT </a:t>
                      </a:r>
                      <a:r>
                        <a:rPr kumimoji="0" lang="hu-HU" sz="1200" b="0" i="0" u="none" strike="noStrike" cap="none" normalizeH="0" baseline="0" dirty="0">
                          <a:ln>
                            <a:noFill/>
                          </a:ln>
                          <a:solidFill>
                            <a:srgbClr val="000000"/>
                          </a:solidFill>
                          <a:effectLst/>
                          <a:latin typeface="Tahoma" pitchFamily="34" charset="0"/>
                          <a:ea typeface="ＭＳ Ｐゴシック" pitchFamily="-65" charset="-128"/>
                        </a:rPr>
                        <a:t>specimen </a:t>
                      </a:r>
                      <a:r>
                        <a:rPr kumimoji="0" lang="en-GB" sz="1200" b="0" i="0" u="none" strike="noStrike" cap="none" normalizeH="0" baseline="0" dirty="0">
                          <a:ln>
                            <a:noFill/>
                          </a:ln>
                          <a:solidFill>
                            <a:srgbClr val="000000"/>
                          </a:solidFill>
                          <a:effectLst/>
                          <a:latin typeface="Tahoma" pitchFamily="34" charset="0"/>
                          <a:ea typeface="ＭＳ Ｐゴシック" pitchFamily="-65" charset="-128"/>
                        </a:rPr>
                        <a:t>(BAL, PB, DPA)</a:t>
                      </a:r>
                    </a:p>
                  </a:txBody>
                  <a:tcPr marL="121920" marR="121920" marT="45749" marB="4574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1200" b="0" i="0" u="none" strike="noStrike" cap="none" normalizeH="0" baseline="0" dirty="0" err="1">
                          <a:ln>
                            <a:noFill/>
                          </a:ln>
                          <a:solidFill>
                            <a:srgbClr val="000000"/>
                          </a:solidFill>
                          <a:effectLst/>
                          <a:latin typeface="Tahoma" pitchFamily="34" charset="0"/>
                          <a:ea typeface="ＭＳ Ｐゴシック" pitchFamily="-65" charset="-128"/>
                        </a:rPr>
                        <a:t>Positive</a:t>
                      </a:r>
                      <a:r>
                        <a:rPr kumimoji="0" lang="hu-HU" sz="1200" b="0" i="0" u="none" strike="noStrike" cap="none" normalizeH="0" baseline="0" dirty="0">
                          <a:ln>
                            <a:noFill/>
                          </a:ln>
                          <a:solidFill>
                            <a:srgbClr val="000000"/>
                          </a:solidFill>
                          <a:effectLst/>
                          <a:latin typeface="Tahoma" pitchFamily="34" charset="0"/>
                          <a:ea typeface="ＭＳ Ｐゴシック" pitchFamily="-65" charset="-128"/>
                        </a:rPr>
                        <a:t> q</a:t>
                      </a:r>
                      <a:r>
                        <a:rPr kumimoji="0" lang="en-GB" sz="1200" b="0" i="0" u="none" strike="noStrike" cap="none" normalizeH="0" baseline="0" dirty="0" err="1">
                          <a:ln>
                            <a:noFill/>
                          </a:ln>
                          <a:solidFill>
                            <a:srgbClr val="000000"/>
                          </a:solidFill>
                          <a:effectLst/>
                          <a:latin typeface="Tahoma" pitchFamily="34" charset="0"/>
                          <a:ea typeface="ＭＳ Ｐゴシック" pitchFamily="-65" charset="-128"/>
                        </a:rPr>
                        <a:t>uantitat</a:t>
                      </a:r>
                      <a:r>
                        <a:rPr kumimoji="0" lang="hu-HU" sz="1200" b="0" i="0" u="none" strike="noStrike" cap="none" normalizeH="0" baseline="0" dirty="0" err="1">
                          <a:ln>
                            <a:noFill/>
                          </a:ln>
                          <a:solidFill>
                            <a:srgbClr val="000000"/>
                          </a:solidFill>
                          <a:effectLst/>
                          <a:latin typeface="Tahoma" pitchFamily="34" charset="0"/>
                          <a:ea typeface="ＭＳ Ｐゴシック" pitchFamily="-65" charset="-128"/>
                        </a:rPr>
                        <a:t>ive</a:t>
                      </a:r>
                      <a:r>
                        <a:rPr kumimoji="0" lang="en-GB" sz="1200" b="0" i="0" u="none" strike="noStrike" cap="none" normalizeH="0" baseline="0" dirty="0">
                          <a:ln>
                            <a:noFill/>
                          </a:ln>
                          <a:solidFill>
                            <a:srgbClr val="000000"/>
                          </a:solidFill>
                          <a:effectLst/>
                          <a:latin typeface="Tahoma" pitchFamily="34" charset="0"/>
                          <a:ea typeface="ＭＳ Ｐゴシック" pitchFamily="-65" charset="-128"/>
                        </a:rPr>
                        <a:t> culture from </a:t>
                      </a:r>
                      <a:r>
                        <a:rPr kumimoji="0" lang="en-GB" sz="1200" b="0" i="1" u="none" strike="noStrike" cap="none" normalizeH="0" baseline="0" dirty="0">
                          <a:ln>
                            <a:noFill/>
                          </a:ln>
                          <a:solidFill>
                            <a:srgbClr val="000000"/>
                          </a:solidFill>
                          <a:effectLst/>
                          <a:latin typeface="Tahoma" pitchFamily="34" charset="0"/>
                          <a:ea typeface="ＭＳ Ｐゴシック" pitchFamily="-65" charset="-128"/>
                        </a:rPr>
                        <a:t>possibly</a:t>
                      </a:r>
                      <a:r>
                        <a:rPr kumimoji="0" lang="en-GB" sz="1200" b="0" i="0" u="none" strike="noStrike" cap="none" normalizeH="0" baseline="0" dirty="0">
                          <a:ln>
                            <a:noFill/>
                          </a:ln>
                          <a:solidFill>
                            <a:srgbClr val="000000"/>
                          </a:solidFill>
                          <a:effectLst/>
                          <a:latin typeface="Tahoma" pitchFamily="34" charset="0"/>
                          <a:ea typeface="ＭＳ Ｐゴシック" pitchFamily="-65" charset="-128"/>
                        </a:rPr>
                        <a:t> </a:t>
                      </a:r>
                      <a:r>
                        <a:rPr kumimoji="0" lang="en-GB" sz="1200" b="0" i="1" u="none" strike="noStrike" cap="none" normalizeH="0" baseline="0" dirty="0">
                          <a:ln>
                            <a:noFill/>
                          </a:ln>
                          <a:solidFill>
                            <a:srgbClr val="000000"/>
                          </a:solidFill>
                          <a:effectLst/>
                          <a:latin typeface="Tahoma" pitchFamily="34" charset="0"/>
                          <a:ea typeface="ＭＳ Ｐゴシック" pitchFamily="-65" charset="-128"/>
                        </a:rPr>
                        <a:t>contaminated</a:t>
                      </a:r>
                      <a:r>
                        <a:rPr kumimoji="0" lang="en-GB" sz="1200" b="0" i="0" u="none" strike="noStrike" cap="none" normalizeH="0" baseline="0" dirty="0">
                          <a:ln>
                            <a:noFill/>
                          </a:ln>
                          <a:solidFill>
                            <a:srgbClr val="000000"/>
                          </a:solidFill>
                          <a:effectLst/>
                          <a:latin typeface="Tahoma" pitchFamily="34" charset="0"/>
                          <a:ea typeface="ＭＳ Ｐゴシック" pitchFamily="-65" charset="-128"/>
                        </a:rPr>
                        <a:t>  LRT</a:t>
                      </a:r>
                      <a:r>
                        <a:rPr kumimoji="0" lang="hu-HU" sz="1200" b="0" i="0" u="none" strike="noStrike" cap="none" normalizeH="0" baseline="0" dirty="0">
                          <a:ln>
                            <a:noFill/>
                          </a:ln>
                          <a:solidFill>
                            <a:srgbClr val="000000"/>
                          </a:solidFill>
                          <a:effectLst/>
                          <a:latin typeface="Tahoma" pitchFamily="34" charset="0"/>
                          <a:ea typeface="ＭＳ Ｐゴシック" pitchFamily="-65" charset="-128"/>
                        </a:rPr>
                        <a:t> specimen</a:t>
                      </a:r>
                      <a:r>
                        <a:rPr kumimoji="0" lang="en-GB" sz="1200" b="0" i="0" u="none" strike="noStrike" cap="none" normalizeH="0" baseline="0" dirty="0">
                          <a:ln>
                            <a:noFill/>
                          </a:ln>
                          <a:solidFill>
                            <a:srgbClr val="000000"/>
                          </a:solidFill>
                          <a:effectLst/>
                          <a:latin typeface="Tahoma" pitchFamily="34" charset="0"/>
                          <a:ea typeface="ＭＳ Ｐゴシック" pitchFamily="-65" charset="-128"/>
                        </a:rPr>
                        <a:t> (ETA)</a:t>
                      </a:r>
                    </a:p>
                  </a:txBody>
                  <a:tcPr marL="121920" marR="121920" marT="45749" marB="4574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1200" b="0" i="0" u="none" strike="noStrike" cap="none" normalizeH="0" baseline="0" dirty="0" err="1">
                          <a:ln>
                            <a:noFill/>
                          </a:ln>
                          <a:solidFill>
                            <a:srgbClr val="000000"/>
                          </a:solidFill>
                          <a:effectLst/>
                          <a:latin typeface="Tahoma" pitchFamily="34" charset="0"/>
                          <a:ea typeface="ＭＳ Ｐゴシック" pitchFamily="-65" charset="-128"/>
                        </a:rPr>
                        <a:t>Positive</a:t>
                      </a:r>
                      <a:r>
                        <a:rPr kumimoji="0" lang="hu-HU" sz="1200" b="0" i="0" u="none" strike="noStrike" cap="none" normalizeH="0" baseline="0" dirty="0">
                          <a:ln>
                            <a:noFill/>
                          </a:ln>
                          <a:solidFill>
                            <a:srgbClr val="000000"/>
                          </a:solidFill>
                          <a:effectLst/>
                          <a:latin typeface="Tahoma" pitchFamily="34" charset="0"/>
                          <a:ea typeface="ＭＳ Ｐゴシック" pitchFamily="-65" charset="-128"/>
                        </a:rPr>
                        <a:t> a</a:t>
                      </a:r>
                      <a:r>
                        <a:rPr kumimoji="0" lang="en-GB" sz="1200" b="0" i="0" u="none" strike="noStrike" cap="none" normalizeH="0" baseline="0" dirty="0" err="1">
                          <a:ln>
                            <a:noFill/>
                          </a:ln>
                          <a:solidFill>
                            <a:srgbClr val="000000"/>
                          </a:solidFill>
                          <a:effectLst/>
                          <a:latin typeface="Tahoma" pitchFamily="34" charset="0"/>
                          <a:ea typeface="ＭＳ Ｐゴシック" pitchFamily="-65" charset="-128"/>
                        </a:rPr>
                        <a:t>lternative</a:t>
                      </a:r>
                      <a:r>
                        <a:rPr kumimoji="0" lang="en-GB" sz="1200" b="0" i="0" u="none" strike="noStrike" cap="none" normalizeH="0" baseline="0" dirty="0">
                          <a:ln>
                            <a:noFill/>
                          </a:ln>
                          <a:solidFill>
                            <a:srgbClr val="000000"/>
                          </a:solidFill>
                          <a:effectLst/>
                          <a:latin typeface="Tahoma" pitchFamily="34" charset="0"/>
                          <a:ea typeface="ＭＳ Ｐゴシック" pitchFamily="-65" charset="-128"/>
                        </a:rPr>
                        <a:t> </a:t>
                      </a:r>
                      <a:r>
                        <a:rPr kumimoji="0" lang="en-GB" sz="1200" b="0" i="0" u="none" strike="noStrike" cap="none" normalizeH="0" baseline="0" dirty="0" err="1">
                          <a:ln>
                            <a:noFill/>
                          </a:ln>
                          <a:solidFill>
                            <a:srgbClr val="000000"/>
                          </a:solidFill>
                          <a:effectLst/>
                          <a:latin typeface="Tahoma" pitchFamily="34" charset="0"/>
                          <a:ea typeface="ＭＳ Ｐゴシック" pitchFamily="-65" charset="-128"/>
                        </a:rPr>
                        <a:t>microbiol</a:t>
                      </a:r>
                      <a:r>
                        <a:rPr kumimoji="0" lang="hu-HU" sz="1200" b="0" i="0" u="none" strike="noStrike" cap="none" normalizeH="0" baseline="0" dirty="0" err="1">
                          <a:ln>
                            <a:noFill/>
                          </a:ln>
                          <a:solidFill>
                            <a:srgbClr val="000000"/>
                          </a:solidFill>
                          <a:effectLst/>
                          <a:latin typeface="Tahoma" pitchFamily="34" charset="0"/>
                          <a:ea typeface="ＭＳ Ｐゴシック" pitchFamily="-65" charset="-128"/>
                        </a:rPr>
                        <a:t>ogy</a:t>
                      </a:r>
                      <a:r>
                        <a:rPr kumimoji="0" lang="en-GB" sz="1200" b="0" i="0" u="none" strike="noStrike" cap="none" normalizeH="0" baseline="0" dirty="0">
                          <a:ln>
                            <a:noFill/>
                          </a:ln>
                          <a:solidFill>
                            <a:srgbClr val="000000"/>
                          </a:solidFill>
                          <a:effectLst/>
                          <a:latin typeface="Tahoma" pitchFamily="34" charset="0"/>
                          <a:ea typeface="ＭＳ Ｐゴシック" pitchFamily="-65" charset="-128"/>
                        </a:rPr>
                        <a:t> (other related sites, </a:t>
                      </a:r>
                      <a:r>
                        <a:rPr kumimoji="0" lang="en-GB" sz="1200" b="0" i="0" u="none" strike="noStrike" cap="none" normalizeH="0" baseline="0" dirty="0" err="1">
                          <a:ln>
                            <a:noFill/>
                          </a:ln>
                          <a:solidFill>
                            <a:srgbClr val="000000"/>
                          </a:solidFill>
                          <a:effectLst/>
                          <a:latin typeface="Tahoma" pitchFamily="34" charset="0"/>
                          <a:ea typeface="ＭＳ Ｐゴシック" pitchFamily="-65" charset="-128"/>
                        </a:rPr>
                        <a:t>histol</a:t>
                      </a:r>
                      <a:r>
                        <a:rPr kumimoji="0" lang="hu-HU" sz="1200" b="0" i="0" u="none" strike="noStrike" cap="none" normalizeH="0" baseline="0" dirty="0" err="1">
                          <a:ln>
                            <a:noFill/>
                          </a:ln>
                          <a:solidFill>
                            <a:srgbClr val="000000"/>
                          </a:solidFill>
                          <a:effectLst/>
                          <a:latin typeface="Tahoma" pitchFamily="34" charset="0"/>
                          <a:ea typeface="ＭＳ Ｐゴシック" pitchFamily="-65" charset="-128"/>
                        </a:rPr>
                        <a:t>ogic</a:t>
                      </a:r>
                      <a:r>
                        <a:rPr kumimoji="0" lang="hu-HU" sz="1200" b="0" i="0" u="none" strike="noStrike" cap="none" normalizeH="0" baseline="0" dirty="0">
                          <a:ln>
                            <a:noFill/>
                          </a:ln>
                          <a:solidFill>
                            <a:srgbClr val="000000"/>
                          </a:solidFill>
                          <a:effectLst/>
                          <a:latin typeface="Tahoma" pitchFamily="34" charset="0"/>
                          <a:ea typeface="ＭＳ Ｐゴシック" pitchFamily="-65" charset="-128"/>
                        </a:rPr>
                        <a:t> </a:t>
                      </a:r>
                      <a:r>
                        <a:rPr kumimoji="0" lang="hu-HU" sz="1200" b="0" i="0" u="none" strike="noStrike" cap="none" normalizeH="0" baseline="0" dirty="0" err="1">
                          <a:ln>
                            <a:noFill/>
                          </a:ln>
                          <a:solidFill>
                            <a:srgbClr val="000000"/>
                          </a:solidFill>
                          <a:effectLst/>
                          <a:latin typeface="Tahoma" pitchFamily="34" charset="0"/>
                          <a:ea typeface="ＭＳ Ｐゴシック" pitchFamily="-65" charset="-128"/>
                        </a:rPr>
                        <a:t>exam</a:t>
                      </a:r>
                      <a:r>
                        <a:rPr kumimoji="0" lang="en-GB" sz="1200" b="0" i="0" u="none" strike="noStrike" cap="none" normalizeH="0" baseline="0" dirty="0">
                          <a:ln>
                            <a:noFill/>
                          </a:ln>
                          <a:solidFill>
                            <a:srgbClr val="000000"/>
                          </a:solidFill>
                          <a:effectLst/>
                          <a:latin typeface="Tahoma" pitchFamily="34" charset="0"/>
                          <a:ea typeface="ＭＳ Ｐゴシック" pitchFamily="-65" charset="-128"/>
                        </a:rPr>
                        <a:t>, PCR, other)</a:t>
                      </a:r>
                    </a:p>
                  </a:txBody>
                  <a:tcPr marL="121920" marR="121920" marT="45749" marB="4574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1200" b="0" i="0" u="none" strike="noStrike" cap="none" normalizeH="0" baseline="0" dirty="0" err="1">
                          <a:ln>
                            <a:noFill/>
                          </a:ln>
                          <a:solidFill>
                            <a:srgbClr val="000000"/>
                          </a:solidFill>
                          <a:effectLst/>
                          <a:latin typeface="Tahoma" pitchFamily="34" charset="0"/>
                          <a:ea typeface="ＭＳ Ｐゴシック" pitchFamily="-65" charset="-128"/>
                        </a:rPr>
                        <a:t>Positive</a:t>
                      </a:r>
                      <a:r>
                        <a:rPr kumimoji="0" lang="hu-HU" sz="1200" b="0" i="0" u="none" strike="noStrike" cap="none" normalizeH="0" baseline="0" dirty="0">
                          <a:ln>
                            <a:noFill/>
                          </a:ln>
                          <a:solidFill>
                            <a:srgbClr val="000000"/>
                          </a:solidFill>
                          <a:effectLst/>
                          <a:latin typeface="Tahoma" pitchFamily="34" charset="0"/>
                          <a:ea typeface="ＭＳ Ｐゴシック" pitchFamily="-65" charset="-128"/>
                        </a:rPr>
                        <a:t> s</a:t>
                      </a:r>
                      <a:r>
                        <a:rPr kumimoji="0" lang="en-GB" sz="1200" b="0" i="0" u="none" strike="noStrike" cap="none" normalizeH="0" baseline="0" dirty="0" err="1">
                          <a:ln>
                            <a:noFill/>
                          </a:ln>
                          <a:solidFill>
                            <a:srgbClr val="000000"/>
                          </a:solidFill>
                          <a:effectLst/>
                          <a:latin typeface="Tahoma" pitchFamily="34" charset="0"/>
                          <a:ea typeface="ＭＳ Ｐゴシック" pitchFamily="-65" charset="-128"/>
                        </a:rPr>
                        <a:t>putum</a:t>
                      </a:r>
                      <a:r>
                        <a:rPr kumimoji="0" lang="en-GB" sz="1200" b="0" i="0" u="none" strike="noStrike" cap="none" normalizeH="0" baseline="0" dirty="0">
                          <a:ln>
                            <a:noFill/>
                          </a:ln>
                          <a:solidFill>
                            <a:srgbClr val="000000"/>
                          </a:solidFill>
                          <a:effectLst/>
                          <a:latin typeface="Tahoma" pitchFamily="34" charset="0"/>
                          <a:ea typeface="ＭＳ Ｐゴシック" pitchFamily="-65" charset="-128"/>
                        </a:rPr>
                        <a:t> culture/non-</a:t>
                      </a:r>
                      <a:r>
                        <a:rPr kumimoji="0" lang="en-GB" sz="1200" b="0" i="0" u="none" strike="noStrike" cap="none" normalizeH="0" baseline="0" dirty="0" err="1">
                          <a:ln>
                            <a:noFill/>
                          </a:ln>
                          <a:solidFill>
                            <a:srgbClr val="000000"/>
                          </a:solidFill>
                          <a:effectLst/>
                          <a:latin typeface="Tahoma" pitchFamily="34" charset="0"/>
                          <a:ea typeface="ＭＳ Ｐゴシック" pitchFamily="-65" charset="-128"/>
                        </a:rPr>
                        <a:t>quantitat</a:t>
                      </a:r>
                      <a:r>
                        <a:rPr kumimoji="0" lang="hu-HU" sz="1200" b="0" i="0" u="none" strike="noStrike" cap="none" normalizeH="0" baseline="0" dirty="0" err="1">
                          <a:ln>
                            <a:noFill/>
                          </a:ln>
                          <a:solidFill>
                            <a:srgbClr val="000000"/>
                          </a:solidFill>
                          <a:effectLst/>
                          <a:latin typeface="Tahoma" pitchFamily="34" charset="0"/>
                          <a:ea typeface="ＭＳ Ｐゴシック" pitchFamily="-65" charset="-128"/>
                        </a:rPr>
                        <a:t>ive</a:t>
                      </a:r>
                      <a:r>
                        <a:rPr kumimoji="0" lang="en-GB" sz="1200" b="0" i="0" u="none" strike="noStrike" cap="none" normalizeH="0" baseline="0" dirty="0">
                          <a:ln>
                            <a:noFill/>
                          </a:ln>
                          <a:solidFill>
                            <a:srgbClr val="000000"/>
                          </a:solidFill>
                          <a:effectLst/>
                          <a:latin typeface="Tahoma" pitchFamily="34" charset="0"/>
                          <a:ea typeface="ＭＳ Ｐゴシック" pitchFamily="-65" charset="-128"/>
                        </a:rPr>
                        <a:t> LRT specimen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000000"/>
                        </a:solidFill>
                        <a:effectLst/>
                        <a:latin typeface="Tahoma" pitchFamily="34" charset="0"/>
                        <a:ea typeface="ＭＳ Ｐゴシック" pitchFamily="-65" charset="-128"/>
                      </a:endParaRPr>
                    </a:p>
                  </a:txBody>
                  <a:tcPr marL="121920" marR="121920" marT="45749" marB="4574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rgbClr val="000000"/>
                          </a:solidFill>
                          <a:effectLst/>
                          <a:latin typeface="Tahoma" pitchFamily="34" charset="0"/>
                          <a:ea typeface="ＭＳ Ｐゴシック" pitchFamily="-65" charset="-128"/>
                        </a:rPr>
                        <a:t>No positive microbiology</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000000"/>
                        </a:solidFill>
                        <a:effectLst/>
                        <a:latin typeface="Tahoma" pitchFamily="34" charset="0"/>
                        <a:ea typeface="ＭＳ Ｐゴシック" pitchFamily="-65" charset="-128"/>
                      </a:endParaRPr>
                    </a:p>
                  </a:txBody>
                  <a:tcPr marL="121920" marR="121920" marT="45749" marB="4574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0"/>
                  </a:ext>
                </a:extLst>
              </a:tr>
            </a:tbl>
          </a:graphicData>
        </a:graphic>
      </p:graphicFrame>
      <p:sp>
        <p:nvSpPr>
          <p:cNvPr id="67607" name="TextBox 10"/>
          <p:cNvSpPr txBox="1">
            <a:spLocks noChangeArrowheads="1"/>
          </p:cNvSpPr>
          <p:nvPr/>
        </p:nvSpPr>
        <p:spPr bwMode="auto">
          <a:xfrm>
            <a:off x="2565399" y="2505075"/>
            <a:ext cx="3293533" cy="510909"/>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None/>
            </a:pPr>
            <a:r>
              <a:rPr lang="en-US" altLang="en-US" sz="1600" b="1" dirty="0">
                <a:solidFill>
                  <a:srgbClr val="000000"/>
                </a:solidFill>
              </a:rPr>
              <a:t>≥1</a:t>
            </a:r>
            <a:r>
              <a:rPr lang="hu-HU" altLang="en-US" sz="1600" b="1" dirty="0"/>
              <a:t>: </a:t>
            </a:r>
            <a:r>
              <a:rPr lang="en-US" altLang="en-US" sz="1600" b="1" dirty="0" err="1">
                <a:solidFill>
                  <a:srgbClr val="000000"/>
                </a:solidFill>
              </a:rPr>
              <a:t>feve</a:t>
            </a:r>
            <a:r>
              <a:rPr lang="hu-HU" altLang="en-US" sz="1600" b="1" dirty="0">
                <a:solidFill>
                  <a:srgbClr val="000000"/>
                </a:solidFill>
              </a:rPr>
              <a:t>r, </a:t>
            </a:r>
            <a:r>
              <a:rPr lang="hu-HU" altLang="en-US" sz="1600" b="1" dirty="0" err="1">
                <a:solidFill>
                  <a:srgbClr val="000000"/>
                </a:solidFill>
              </a:rPr>
              <a:t>leucopenia</a:t>
            </a:r>
            <a:r>
              <a:rPr lang="hu-HU" altLang="en-US" sz="1600" b="1" dirty="0">
                <a:solidFill>
                  <a:srgbClr val="000000"/>
                </a:solidFill>
              </a:rPr>
              <a:t>/</a:t>
            </a:r>
            <a:r>
              <a:rPr lang="hu-HU" altLang="en-US" sz="1600" b="1" dirty="0" err="1">
                <a:solidFill>
                  <a:srgbClr val="000000"/>
                </a:solidFill>
              </a:rPr>
              <a:t>leucocytosis</a:t>
            </a:r>
            <a:r>
              <a:rPr lang="hu-HU" altLang="en-US" sz="1600" b="1" dirty="0">
                <a:solidFill>
                  <a:srgbClr val="000000"/>
                </a:solidFill>
              </a:rPr>
              <a:t> </a:t>
            </a:r>
            <a:endParaRPr lang="en-US" altLang="en-US" sz="1600" b="1" dirty="0"/>
          </a:p>
        </p:txBody>
      </p:sp>
      <p:sp>
        <p:nvSpPr>
          <p:cNvPr id="67608" name="TextBox 11"/>
          <p:cNvSpPr txBox="1">
            <a:spLocks noChangeArrowheads="1"/>
          </p:cNvSpPr>
          <p:nvPr/>
        </p:nvSpPr>
        <p:spPr bwMode="auto">
          <a:xfrm>
            <a:off x="3525814" y="3584726"/>
            <a:ext cx="1540933" cy="3079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US" altLang="en-US" sz="1600" b="1" dirty="0">
                <a:solidFill>
                  <a:srgbClr val="000000"/>
                </a:solidFill>
              </a:rPr>
              <a:t>≥ 1</a:t>
            </a:r>
            <a:endParaRPr lang="en-US" altLang="en-US" sz="1600" b="1" dirty="0"/>
          </a:p>
        </p:txBody>
      </p:sp>
      <p:sp>
        <p:nvSpPr>
          <p:cNvPr id="67609" name="TextBox 12"/>
          <p:cNvSpPr txBox="1">
            <a:spLocks noChangeArrowheads="1"/>
          </p:cNvSpPr>
          <p:nvPr/>
        </p:nvSpPr>
        <p:spPr bwMode="auto">
          <a:xfrm>
            <a:off x="7585277" y="3579922"/>
            <a:ext cx="1540933" cy="3079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US" altLang="en-US" sz="1600" b="1">
                <a:solidFill>
                  <a:srgbClr val="000000"/>
                </a:solidFill>
              </a:rPr>
              <a:t>≥ 2</a:t>
            </a:r>
            <a:endParaRPr lang="en-US" altLang="en-US" sz="1600" b="1"/>
          </a:p>
        </p:txBody>
      </p:sp>
      <p:cxnSp>
        <p:nvCxnSpPr>
          <p:cNvPr id="15" name="Straight Arrow Connector 14"/>
          <p:cNvCxnSpPr>
            <a:cxnSpLocks/>
          </p:cNvCxnSpPr>
          <p:nvPr/>
        </p:nvCxnSpPr>
        <p:spPr bwMode="auto">
          <a:xfrm flipH="1">
            <a:off x="3096661" y="4080372"/>
            <a:ext cx="997654" cy="582573"/>
          </a:xfrm>
          <a:prstGeom prst="straightConnector1">
            <a:avLst/>
          </a:prstGeom>
          <a:noFill/>
          <a:ln w="38100" cap="flat" cmpd="sng" algn="ctr">
            <a:solidFill>
              <a:schemeClr val="tx1">
                <a:lumMod val="95000"/>
                <a:lumOff val="5000"/>
              </a:schemeClr>
            </a:solidFill>
            <a:prstDash val="solid"/>
            <a:round/>
            <a:headEnd type="none" w="med" len="med"/>
            <a:tailEnd type="arrow"/>
          </a:ln>
          <a:effectLst/>
        </p:spPr>
      </p:cxnSp>
      <p:cxnSp>
        <p:nvCxnSpPr>
          <p:cNvPr id="18" name="Straight Arrow Connector 17"/>
          <p:cNvCxnSpPr>
            <a:cxnSpLocks/>
          </p:cNvCxnSpPr>
          <p:nvPr/>
        </p:nvCxnSpPr>
        <p:spPr bwMode="auto">
          <a:xfrm>
            <a:off x="4725190" y="4088309"/>
            <a:ext cx="1768465" cy="574636"/>
          </a:xfrm>
          <a:prstGeom prst="straightConnector1">
            <a:avLst/>
          </a:prstGeom>
          <a:noFill/>
          <a:ln w="38100" cap="flat" cmpd="sng" algn="ctr">
            <a:solidFill>
              <a:schemeClr val="tx1">
                <a:lumMod val="95000"/>
                <a:lumOff val="5000"/>
              </a:schemeClr>
            </a:solidFill>
            <a:prstDash val="solid"/>
            <a:round/>
            <a:headEnd type="none" w="med" len="med"/>
            <a:tailEnd type="arrow"/>
          </a:ln>
          <a:effectLst/>
        </p:spPr>
      </p:cxnSp>
      <p:cxnSp>
        <p:nvCxnSpPr>
          <p:cNvPr id="19" name="Straight Arrow Connector 18"/>
          <p:cNvCxnSpPr>
            <a:cxnSpLocks/>
          </p:cNvCxnSpPr>
          <p:nvPr/>
        </p:nvCxnSpPr>
        <p:spPr bwMode="auto">
          <a:xfrm>
            <a:off x="4409752" y="4059465"/>
            <a:ext cx="0" cy="662467"/>
          </a:xfrm>
          <a:prstGeom prst="straightConnector1">
            <a:avLst/>
          </a:prstGeom>
          <a:noFill/>
          <a:ln w="38100" cap="flat" cmpd="sng" algn="ctr">
            <a:solidFill>
              <a:schemeClr val="tx1">
                <a:lumMod val="95000"/>
                <a:lumOff val="5000"/>
              </a:schemeClr>
            </a:solidFill>
            <a:prstDash val="solid"/>
            <a:round/>
            <a:headEnd type="none" w="med" len="med"/>
            <a:tailEnd type="arrow"/>
          </a:ln>
          <a:effectLst/>
        </p:spPr>
      </p:cxnSp>
      <p:cxnSp>
        <p:nvCxnSpPr>
          <p:cNvPr id="23" name="Straight Arrow Connector 22"/>
          <p:cNvCxnSpPr/>
          <p:nvPr/>
        </p:nvCxnSpPr>
        <p:spPr bwMode="auto">
          <a:xfrm rot="5400000">
            <a:off x="3899406" y="2032000"/>
            <a:ext cx="793750" cy="0"/>
          </a:xfrm>
          <a:prstGeom prst="straightConnector1">
            <a:avLst/>
          </a:prstGeom>
          <a:noFill/>
          <a:ln w="38100" cap="flat" cmpd="sng" algn="ctr">
            <a:solidFill>
              <a:schemeClr val="tx1">
                <a:lumMod val="95000"/>
                <a:lumOff val="5000"/>
              </a:schemeClr>
            </a:solidFill>
            <a:prstDash val="solid"/>
            <a:round/>
            <a:headEnd type="none" w="med" len="med"/>
            <a:tailEnd type="arrow"/>
          </a:ln>
          <a:effectLst/>
        </p:spPr>
      </p:cxnSp>
      <p:cxnSp>
        <p:nvCxnSpPr>
          <p:cNvPr id="39" name="Straight Arrow Connector 38"/>
          <p:cNvCxnSpPr>
            <a:cxnSpLocks/>
          </p:cNvCxnSpPr>
          <p:nvPr/>
        </p:nvCxnSpPr>
        <p:spPr bwMode="auto">
          <a:xfrm>
            <a:off x="8635224" y="3948702"/>
            <a:ext cx="1744909" cy="731249"/>
          </a:xfrm>
          <a:prstGeom prst="straightConnector1">
            <a:avLst/>
          </a:prstGeom>
          <a:noFill/>
          <a:ln w="38100" cap="flat" cmpd="sng" algn="ctr">
            <a:solidFill>
              <a:schemeClr val="tx1">
                <a:lumMod val="95000"/>
                <a:lumOff val="5000"/>
              </a:schemeClr>
            </a:solidFill>
            <a:prstDash val="solid"/>
            <a:round/>
            <a:headEnd type="none" w="med" len="med"/>
            <a:tailEnd type="arrow"/>
          </a:ln>
          <a:effectLst/>
        </p:spPr>
      </p:cxnSp>
      <p:cxnSp>
        <p:nvCxnSpPr>
          <p:cNvPr id="40" name="Straight Arrow Connector 39"/>
          <p:cNvCxnSpPr>
            <a:cxnSpLocks/>
          </p:cNvCxnSpPr>
          <p:nvPr/>
        </p:nvCxnSpPr>
        <p:spPr bwMode="auto">
          <a:xfrm>
            <a:off x="5993296" y="2683357"/>
            <a:ext cx="2107980" cy="760821"/>
          </a:xfrm>
          <a:prstGeom prst="straightConnector1">
            <a:avLst/>
          </a:prstGeom>
          <a:noFill/>
          <a:ln w="38100" cap="flat" cmpd="sng" algn="ctr">
            <a:solidFill>
              <a:schemeClr val="tx1">
                <a:lumMod val="95000"/>
                <a:lumOff val="5000"/>
              </a:schemeClr>
            </a:solidFill>
            <a:prstDash val="solid"/>
            <a:round/>
            <a:headEnd type="none" w="med" len="med"/>
            <a:tailEnd type="arrow"/>
          </a:ln>
          <a:effectLst/>
        </p:spPr>
      </p:cxnSp>
      <p:cxnSp>
        <p:nvCxnSpPr>
          <p:cNvPr id="42" name="Straight Arrow Connector 41"/>
          <p:cNvCxnSpPr>
            <a:cxnSpLocks/>
          </p:cNvCxnSpPr>
          <p:nvPr/>
        </p:nvCxnSpPr>
        <p:spPr bwMode="auto">
          <a:xfrm>
            <a:off x="8355744" y="3941556"/>
            <a:ext cx="4564" cy="768797"/>
          </a:xfrm>
          <a:prstGeom prst="straightConnector1">
            <a:avLst/>
          </a:prstGeom>
          <a:noFill/>
          <a:ln w="38100" cap="flat" cmpd="sng" algn="ctr">
            <a:solidFill>
              <a:schemeClr val="tx1">
                <a:lumMod val="95000"/>
                <a:lumOff val="5000"/>
              </a:schemeClr>
            </a:solidFill>
            <a:prstDash val="solid"/>
            <a:round/>
            <a:headEnd type="none" w="med" len="med"/>
            <a:tailEnd type="arrow"/>
          </a:ln>
          <a:effectLst/>
        </p:spPr>
      </p:cxnSp>
      <p:cxnSp>
        <p:nvCxnSpPr>
          <p:cNvPr id="67618" name="Straight Arrow Connector 43"/>
          <p:cNvCxnSpPr>
            <a:cxnSpLocks noChangeShapeType="1"/>
          </p:cNvCxnSpPr>
          <p:nvPr/>
        </p:nvCxnSpPr>
        <p:spPr bwMode="auto">
          <a:xfrm flipH="1">
            <a:off x="8333223" y="1696721"/>
            <a:ext cx="1" cy="1712015"/>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cxnSp>
        <p:nvCxnSpPr>
          <p:cNvPr id="67619" name="Straight Arrow Connector 48"/>
          <p:cNvCxnSpPr>
            <a:cxnSpLocks noChangeShapeType="1"/>
          </p:cNvCxnSpPr>
          <p:nvPr/>
        </p:nvCxnSpPr>
        <p:spPr bwMode="auto">
          <a:xfrm flipH="1">
            <a:off x="3693402" y="3949111"/>
            <a:ext cx="4391991" cy="621651"/>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cxnSp>
        <p:nvCxnSpPr>
          <p:cNvPr id="67620" name="Straight Arrow Connector 51"/>
          <p:cNvCxnSpPr>
            <a:cxnSpLocks noChangeShapeType="1"/>
          </p:cNvCxnSpPr>
          <p:nvPr/>
        </p:nvCxnSpPr>
        <p:spPr bwMode="auto">
          <a:xfrm>
            <a:off x="10769675" y="1656364"/>
            <a:ext cx="11229" cy="3053989"/>
          </a:xfrm>
          <a:prstGeom prst="straightConnector1">
            <a:avLst/>
          </a:prstGeom>
          <a:noFill/>
          <a:ln w="38100">
            <a:solidFill>
              <a:srgbClr val="669900"/>
            </a:solidFill>
            <a:round/>
            <a:headEnd/>
            <a:tailEnd type="arrow" w="med" len="med"/>
          </a:ln>
          <a:extLst>
            <a:ext uri="{909E8E84-426E-40DD-AFC4-6F175D3DCCD1}">
              <a14:hiddenFill xmlns:a14="http://schemas.microsoft.com/office/drawing/2010/main">
                <a:noFill/>
              </a14:hiddenFill>
            </a:ext>
          </a:extLst>
        </p:spPr>
      </p:cxnSp>
      <p:sp>
        <p:nvSpPr>
          <p:cNvPr id="67621" name="TextBox 57"/>
          <p:cNvSpPr txBox="1">
            <a:spLocks noChangeArrowheads="1"/>
          </p:cNvSpPr>
          <p:nvPr/>
        </p:nvSpPr>
        <p:spPr bwMode="auto">
          <a:xfrm>
            <a:off x="2417143" y="5658483"/>
            <a:ext cx="1540933" cy="5175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US" altLang="en-US" sz="1600" b="1">
                <a:solidFill>
                  <a:srgbClr val="000000"/>
                </a:solidFill>
              </a:rPr>
              <a:t>PN1</a:t>
            </a:r>
          </a:p>
          <a:p>
            <a:pPr algn="ctr">
              <a:lnSpc>
                <a:spcPct val="85000"/>
              </a:lnSpc>
              <a:spcAft>
                <a:spcPct val="0"/>
              </a:spcAft>
              <a:buFontTx/>
              <a:buNone/>
            </a:pPr>
            <a:r>
              <a:rPr lang="en-US" altLang="en-US" sz="1600" b="1">
                <a:solidFill>
                  <a:srgbClr val="FF0000"/>
                </a:solidFill>
              </a:rPr>
              <a:t>BRON</a:t>
            </a:r>
          </a:p>
        </p:txBody>
      </p:sp>
      <p:sp>
        <p:nvSpPr>
          <p:cNvPr id="67622" name="TextBox 58"/>
          <p:cNvSpPr txBox="1">
            <a:spLocks noChangeArrowheads="1"/>
          </p:cNvSpPr>
          <p:nvPr/>
        </p:nvSpPr>
        <p:spPr bwMode="auto">
          <a:xfrm>
            <a:off x="8085393" y="5738045"/>
            <a:ext cx="1540933" cy="3079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US" altLang="en-US" sz="1600" b="1">
                <a:solidFill>
                  <a:srgbClr val="000000"/>
                </a:solidFill>
              </a:rPr>
              <a:t>PN4</a:t>
            </a:r>
          </a:p>
        </p:txBody>
      </p:sp>
      <p:sp>
        <p:nvSpPr>
          <p:cNvPr id="67623" name="TextBox 60"/>
          <p:cNvSpPr txBox="1">
            <a:spLocks noChangeArrowheads="1"/>
          </p:cNvSpPr>
          <p:nvPr/>
        </p:nvSpPr>
        <p:spPr bwMode="auto">
          <a:xfrm>
            <a:off x="4281925" y="5749000"/>
            <a:ext cx="1540933" cy="3079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US" altLang="en-US" sz="1600" b="1">
                <a:solidFill>
                  <a:srgbClr val="000000"/>
                </a:solidFill>
              </a:rPr>
              <a:t>PN2</a:t>
            </a:r>
          </a:p>
        </p:txBody>
      </p:sp>
      <p:sp>
        <p:nvSpPr>
          <p:cNvPr id="67624" name="TextBox 61"/>
          <p:cNvSpPr txBox="1">
            <a:spLocks noChangeArrowheads="1"/>
          </p:cNvSpPr>
          <p:nvPr/>
        </p:nvSpPr>
        <p:spPr bwMode="auto">
          <a:xfrm>
            <a:off x="9982937" y="5658483"/>
            <a:ext cx="1540933" cy="5175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US" altLang="en-US" sz="1600" b="1">
                <a:solidFill>
                  <a:srgbClr val="000000"/>
                </a:solidFill>
              </a:rPr>
              <a:t>PN5</a:t>
            </a:r>
          </a:p>
          <a:p>
            <a:pPr algn="ctr">
              <a:lnSpc>
                <a:spcPct val="85000"/>
              </a:lnSpc>
              <a:spcAft>
                <a:spcPct val="0"/>
              </a:spcAft>
              <a:buFontTx/>
              <a:buNone/>
            </a:pPr>
            <a:r>
              <a:rPr lang="en-US" altLang="en-US" sz="1600" b="1">
                <a:solidFill>
                  <a:srgbClr val="669900"/>
                </a:solidFill>
              </a:rPr>
              <a:t>LUNG</a:t>
            </a:r>
          </a:p>
        </p:txBody>
      </p:sp>
      <p:cxnSp>
        <p:nvCxnSpPr>
          <p:cNvPr id="67625" name="Straight Arrow Connector 62"/>
          <p:cNvCxnSpPr>
            <a:cxnSpLocks noChangeShapeType="1"/>
          </p:cNvCxnSpPr>
          <p:nvPr/>
        </p:nvCxnSpPr>
        <p:spPr bwMode="auto">
          <a:xfrm flipH="1">
            <a:off x="6995853" y="1665528"/>
            <a:ext cx="20291" cy="3056404"/>
          </a:xfrm>
          <a:prstGeom prst="straightConnector1">
            <a:avLst/>
          </a:prstGeom>
          <a:noFill/>
          <a:ln w="38100">
            <a:solidFill>
              <a:srgbClr val="669900"/>
            </a:solidFill>
            <a:round/>
            <a:headEnd/>
            <a:tailEnd type="arrow" w="med" len="med"/>
          </a:ln>
          <a:extLst>
            <a:ext uri="{909E8E84-426E-40DD-AFC4-6F175D3DCCD1}">
              <a14:hiddenFill xmlns:a14="http://schemas.microsoft.com/office/drawing/2010/main">
                <a:noFill/>
              </a14:hiddenFill>
            </a:ext>
          </a:extLst>
        </p:spPr>
      </p:cxnSp>
      <p:sp>
        <p:nvSpPr>
          <p:cNvPr id="67626" name="TextBox 63"/>
          <p:cNvSpPr txBox="1">
            <a:spLocks noChangeArrowheads="1"/>
          </p:cNvSpPr>
          <p:nvPr/>
        </p:nvSpPr>
        <p:spPr bwMode="auto">
          <a:xfrm>
            <a:off x="6254294" y="5641020"/>
            <a:ext cx="1540933" cy="5175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US" altLang="en-US" sz="1600" b="1">
                <a:solidFill>
                  <a:srgbClr val="000000"/>
                </a:solidFill>
              </a:rPr>
              <a:t>PN3</a:t>
            </a:r>
          </a:p>
          <a:p>
            <a:pPr algn="ctr">
              <a:lnSpc>
                <a:spcPct val="85000"/>
              </a:lnSpc>
              <a:spcAft>
                <a:spcPct val="0"/>
              </a:spcAft>
              <a:buFontTx/>
              <a:buNone/>
            </a:pPr>
            <a:r>
              <a:rPr lang="en-US" altLang="en-US" sz="1600" b="1">
                <a:solidFill>
                  <a:srgbClr val="669900"/>
                </a:solidFill>
              </a:rPr>
              <a:t>LUNG</a:t>
            </a:r>
          </a:p>
        </p:txBody>
      </p:sp>
      <p:sp>
        <p:nvSpPr>
          <p:cNvPr id="67627" name="Title 68"/>
          <p:cNvSpPr>
            <a:spLocks noGrp="1"/>
          </p:cNvSpPr>
          <p:nvPr>
            <p:ph type="title"/>
          </p:nvPr>
        </p:nvSpPr>
        <p:spPr/>
        <p:txBody>
          <a:bodyPr/>
          <a:lstStyle/>
          <a:p>
            <a:r>
              <a:rPr lang="en-US" altLang="en-US" dirty="0">
                <a:ea typeface="ＭＳ Ｐゴシック" pitchFamily="34" charset="-128"/>
              </a:rPr>
              <a:t>Overall </a:t>
            </a:r>
            <a:r>
              <a:rPr lang="hu-HU" altLang="en-US" dirty="0">
                <a:ea typeface="ＭＳ Ｐゴシック" pitchFamily="34" charset="-128"/>
              </a:rPr>
              <a:t>r</a:t>
            </a:r>
            <a:r>
              <a:rPr lang="en-US" altLang="en-US" dirty="0" err="1">
                <a:ea typeface="ＭＳ Ｐゴシック" pitchFamily="34" charset="-128"/>
              </a:rPr>
              <a:t>espiratory</a:t>
            </a:r>
            <a:r>
              <a:rPr lang="en-US" altLang="en-US" dirty="0">
                <a:ea typeface="ＭＳ Ｐゴシック" pitchFamily="34" charset="-128"/>
              </a:rPr>
              <a:t> </a:t>
            </a:r>
            <a:r>
              <a:rPr lang="hu-HU" altLang="en-US" dirty="0">
                <a:ea typeface="ＭＳ Ｐゴシック" pitchFamily="34" charset="-128"/>
              </a:rPr>
              <a:t>a</a:t>
            </a:r>
            <a:r>
              <a:rPr lang="en-US" altLang="en-US" dirty="0" err="1">
                <a:ea typeface="ＭＳ Ｐゴシック" pitchFamily="34" charset="-128"/>
              </a:rPr>
              <a:t>lgorithm</a:t>
            </a:r>
            <a:endParaRPr lang="en-US" altLang="en-US" dirty="0">
              <a:ea typeface="ＭＳ Ｐゴシック" pitchFamily="34" charset="-128"/>
            </a:endParaRPr>
          </a:p>
        </p:txBody>
      </p:sp>
      <p:sp>
        <p:nvSpPr>
          <p:cNvPr id="33" name="Szövegdoboz 32">
            <a:extLst>
              <a:ext uri="{FF2B5EF4-FFF2-40B4-BE49-F238E27FC236}">
                <a16:creationId xmlns:a16="http://schemas.microsoft.com/office/drawing/2014/main" id="{7A45D939-A4C6-43F0-9DC5-3AD553CAD41D}"/>
              </a:ext>
            </a:extLst>
          </p:cNvPr>
          <p:cNvSpPr txBox="1"/>
          <p:nvPr/>
        </p:nvSpPr>
        <p:spPr>
          <a:xfrm>
            <a:off x="187286" y="6533002"/>
            <a:ext cx="12004714" cy="258532"/>
          </a:xfrm>
          <a:prstGeom prst="rect">
            <a:avLst/>
          </a:prstGeom>
          <a:noFill/>
        </p:spPr>
        <p:txBody>
          <a:bodyPr wrap="square" rtlCol="0">
            <a:spAutoFit/>
          </a:bodyPr>
          <a:lstStyle/>
          <a:p>
            <a:r>
              <a:rPr lang="hu-HU" sz="1200" dirty="0"/>
              <a:t>BAL: </a:t>
            </a:r>
            <a:r>
              <a:rPr lang="hu-HU" sz="1200" dirty="0" err="1"/>
              <a:t>broncho-alveolar</a:t>
            </a:r>
            <a:r>
              <a:rPr lang="hu-HU" sz="1200" dirty="0"/>
              <a:t> </a:t>
            </a:r>
            <a:r>
              <a:rPr lang="hu-HU" sz="1200" dirty="0" err="1"/>
              <a:t>lavage</a:t>
            </a:r>
            <a:r>
              <a:rPr lang="hu-HU" sz="1200" dirty="0"/>
              <a:t>, PB: </a:t>
            </a:r>
            <a:r>
              <a:rPr lang="hu-HU" sz="1200" dirty="0" err="1"/>
              <a:t>protected</a:t>
            </a:r>
            <a:r>
              <a:rPr lang="hu-HU" sz="1200" dirty="0"/>
              <a:t> </a:t>
            </a:r>
            <a:r>
              <a:rPr lang="hu-HU" sz="1200" dirty="0" err="1"/>
              <a:t>brush</a:t>
            </a:r>
            <a:r>
              <a:rPr lang="hu-HU" sz="1200" dirty="0"/>
              <a:t>, DPA: </a:t>
            </a:r>
            <a:r>
              <a:rPr lang="hu-HU" sz="1200" dirty="0" err="1"/>
              <a:t>distal</a:t>
            </a:r>
            <a:r>
              <a:rPr lang="hu-HU" sz="1200" dirty="0"/>
              <a:t> </a:t>
            </a:r>
            <a:r>
              <a:rPr lang="hu-HU" sz="1200" dirty="0" err="1"/>
              <a:t>protected</a:t>
            </a:r>
            <a:r>
              <a:rPr lang="hu-HU" sz="1200" dirty="0"/>
              <a:t> </a:t>
            </a:r>
            <a:r>
              <a:rPr lang="hu-HU" sz="1200" dirty="0" err="1"/>
              <a:t>aspirate</a:t>
            </a:r>
            <a:r>
              <a:rPr lang="hu-HU" sz="1200" dirty="0"/>
              <a:t>, ETA: </a:t>
            </a:r>
            <a:r>
              <a:rPr lang="hu-HU" sz="1200" dirty="0" err="1"/>
              <a:t>endotracheal</a:t>
            </a:r>
            <a:r>
              <a:rPr lang="hu-HU" sz="1200" dirty="0"/>
              <a:t> </a:t>
            </a:r>
            <a:r>
              <a:rPr lang="hu-HU" sz="1200" dirty="0" err="1"/>
              <a:t>aspirate</a:t>
            </a:r>
            <a:r>
              <a:rPr lang="hu-HU" sz="1200" dirty="0"/>
              <a:t>, PCR: </a:t>
            </a:r>
            <a:r>
              <a:rPr lang="hu-HU" sz="1200" dirty="0" err="1"/>
              <a:t>polymerase</a:t>
            </a:r>
            <a:r>
              <a:rPr lang="hu-HU" sz="1200" dirty="0"/>
              <a:t> </a:t>
            </a:r>
            <a:r>
              <a:rPr lang="hu-HU" sz="1200" dirty="0" err="1"/>
              <a:t>chain</a:t>
            </a:r>
            <a:r>
              <a:rPr lang="hu-HU" sz="1200" dirty="0"/>
              <a:t> </a:t>
            </a:r>
            <a:r>
              <a:rPr lang="hu-HU" sz="1200" dirty="0" err="1"/>
              <a:t>reaction</a:t>
            </a:r>
            <a:endParaRPr lang="hu-HU" sz="1200" dirty="0"/>
          </a:p>
        </p:txBody>
      </p:sp>
      <p:cxnSp>
        <p:nvCxnSpPr>
          <p:cNvPr id="66" name="Straight Arrow Connector 22">
            <a:extLst>
              <a:ext uri="{FF2B5EF4-FFF2-40B4-BE49-F238E27FC236}">
                <a16:creationId xmlns:a16="http://schemas.microsoft.com/office/drawing/2014/main" id="{CE6E9A35-F5FD-4C4D-AB50-27F704F8400E}"/>
              </a:ext>
            </a:extLst>
          </p:cNvPr>
          <p:cNvCxnSpPr>
            <a:cxnSpLocks/>
          </p:cNvCxnSpPr>
          <p:nvPr/>
        </p:nvCxnSpPr>
        <p:spPr bwMode="auto">
          <a:xfrm>
            <a:off x="4312108" y="3117098"/>
            <a:ext cx="0" cy="403604"/>
          </a:xfrm>
          <a:prstGeom prst="straightConnector1">
            <a:avLst/>
          </a:prstGeom>
          <a:noFill/>
          <a:ln w="38100" cap="flat" cmpd="sng" algn="ctr">
            <a:solidFill>
              <a:schemeClr val="tx1">
                <a:lumMod val="95000"/>
                <a:lumOff val="5000"/>
              </a:schemeClr>
            </a:solidFill>
            <a:prstDash val="solid"/>
            <a:round/>
            <a:headEnd type="none" w="med" len="med"/>
            <a:tailEnd type="arrow"/>
          </a:ln>
          <a:effectLst/>
        </p:spPr>
      </p:cxnSp>
    </p:spTree>
    <p:extLst>
      <p:ext uri="{BB962C8B-B14F-4D97-AF65-F5344CB8AC3E}">
        <p14:creationId xmlns:p14="http://schemas.microsoft.com/office/powerpoint/2010/main" val="23031831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ea typeface="ＭＳ Ｐゴシック" pitchFamily="34" charset="-128"/>
              </a:rPr>
              <a:t>Key issues with Pneumonia</a:t>
            </a:r>
            <a:r>
              <a:rPr lang="hu-HU" altLang="en-US" dirty="0">
                <a:ea typeface="ＭＳ Ｐゴシック" pitchFamily="34" charset="-128"/>
              </a:rPr>
              <a:t> (PN)</a:t>
            </a:r>
            <a:endParaRPr lang="en-GB" dirty="0"/>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altLang="en-US" dirty="0">
                <a:ea typeface="ＭＳ Ｐゴシック" pitchFamily="34" charset="-128"/>
              </a:rPr>
              <a:t>Essential to know if </a:t>
            </a:r>
            <a:r>
              <a:rPr lang="hu-HU" altLang="en-US" dirty="0" err="1">
                <a:ea typeface="ＭＳ Ｐゴシック" pitchFamily="34" charset="-128"/>
              </a:rPr>
              <a:t>there</a:t>
            </a:r>
            <a:r>
              <a:rPr lang="hu-HU" altLang="en-US" dirty="0">
                <a:ea typeface="ＭＳ Ｐゴシック" pitchFamily="34" charset="-128"/>
              </a:rPr>
              <a:t> is an </a:t>
            </a:r>
            <a:r>
              <a:rPr lang="en-US" altLang="en-US" dirty="0">
                <a:ea typeface="ＭＳ Ｐゴシック" pitchFamily="34" charset="-128"/>
              </a:rPr>
              <a:t>underlying cardiac or respiratory disease</a:t>
            </a:r>
            <a:r>
              <a:rPr lang="hu-HU" altLang="en-US" dirty="0">
                <a:ea typeface="ＭＳ Ｐゴシック" pitchFamily="34" charset="-128"/>
              </a:rPr>
              <a:t>:</a:t>
            </a:r>
            <a:endParaRPr lang="en-US" altLang="en-US" dirty="0">
              <a:ea typeface="ＭＳ Ｐゴシック" pitchFamily="34" charset="-128"/>
            </a:endParaRPr>
          </a:p>
          <a:p>
            <a:pPr lvl="2"/>
            <a:r>
              <a:rPr lang="hu-HU" altLang="en-US" dirty="0">
                <a:ea typeface="ＭＳ Ｐゴシック" pitchFamily="34" charset="-128"/>
              </a:rPr>
              <a:t>e</a:t>
            </a:r>
            <a:r>
              <a:rPr lang="en-US" altLang="en-US" dirty="0">
                <a:ea typeface="ＭＳ Ｐゴシック" pitchFamily="34" charset="-128"/>
              </a:rPr>
              <a:t>.g. </a:t>
            </a:r>
            <a:r>
              <a:rPr lang="hu-HU" altLang="en-US" dirty="0" err="1">
                <a:ea typeface="ＭＳ Ｐゴシック" pitchFamily="34" charset="-128"/>
              </a:rPr>
              <a:t>congestive</a:t>
            </a:r>
            <a:r>
              <a:rPr lang="hu-HU" altLang="en-US" dirty="0">
                <a:ea typeface="ＭＳ Ｐゴシック" pitchFamily="34" charset="-128"/>
              </a:rPr>
              <a:t> </a:t>
            </a:r>
            <a:r>
              <a:rPr lang="hu-HU" altLang="en-US" dirty="0" err="1">
                <a:ea typeface="ＭＳ Ｐゴシック" pitchFamily="34" charset="-128"/>
              </a:rPr>
              <a:t>cardiac</a:t>
            </a:r>
            <a:r>
              <a:rPr lang="hu-HU" altLang="en-US" dirty="0">
                <a:ea typeface="ＭＳ Ｐゴシック" pitchFamily="34" charset="-128"/>
              </a:rPr>
              <a:t> </a:t>
            </a:r>
            <a:r>
              <a:rPr lang="hu-HU" altLang="en-US" dirty="0" err="1">
                <a:ea typeface="ＭＳ Ｐゴシック" pitchFamily="34" charset="-128"/>
              </a:rPr>
              <a:t>failure</a:t>
            </a:r>
            <a:r>
              <a:rPr lang="en-US" altLang="en-US" dirty="0">
                <a:ea typeface="ＭＳ Ｐゴシック" pitchFamily="34" charset="-128"/>
              </a:rPr>
              <a:t>, </a:t>
            </a:r>
            <a:r>
              <a:rPr lang="hu-HU" altLang="en-US" dirty="0" err="1">
                <a:ea typeface="ＭＳ Ｐゴシック" pitchFamily="34" charset="-128"/>
              </a:rPr>
              <a:t>ischemic</a:t>
            </a:r>
            <a:r>
              <a:rPr lang="hu-HU" altLang="en-US" dirty="0">
                <a:ea typeface="ＭＳ Ｐゴシック" pitchFamily="34" charset="-128"/>
              </a:rPr>
              <a:t> </a:t>
            </a:r>
            <a:r>
              <a:rPr lang="hu-HU" altLang="en-US" dirty="0" err="1">
                <a:ea typeface="ＭＳ Ｐゴシック" pitchFamily="34" charset="-128"/>
              </a:rPr>
              <a:t>heart</a:t>
            </a:r>
            <a:r>
              <a:rPr lang="hu-HU" altLang="en-US" dirty="0">
                <a:ea typeface="ＭＳ Ｐゴシック" pitchFamily="34" charset="-128"/>
              </a:rPr>
              <a:t> </a:t>
            </a:r>
            <a:r>
              <a:rPr lang="hu-HU" altLang="en-US" dirty="0" err="1">
                <a:ea typeface="ＭＳ Ｐゴシック" pitchFamily="34" charset="-128"/>
              </a:rPr>
              <a:t>disease</a:t>
            </a:r>
            <a:r>
              <a:rPr lang="en-US" altLang="en-US" dirty="0">
                <a:ea typeface="ＭＳ Ｐゴシック" pitchFamily="34" charset="-128"/>
              </a:rPr>
              <a:t>, </a:t>
            </a:r>
            <a:r>
              <a:rPr lang="hu-HU" altLang="en-US" dirty="0">
                <a:ea typeface="ＭＳ Ｐゴシック" pitchFamily="34" charset="-128"/>
              </a:rPr>
              <a:t>p</a:t>
            </a:r>
            <a:r>
              <a:rPr lang="en-US" altLang="en-US" dirty="0" err="1">
                <a:ea typeface="ＭＳ Ｐゴシック" pitchFamily="34" charset="-128"/>
              </a:rPr>
              <a:t>ulmonary</a:t>
            </a:r>
            <a:r>
              <a:rPr lang="en-US" altLang="en-US" dirty="0">
                <a:ea typeface="ＭＳ Ｐゴシック" pitchFamily="34" charset="-128"/>
              </a:rPr>
              <a:t> hypertension, </a:t>
            </a:r>
            <a:r>
              <a:rPr lang="hu-HU" altLang="en-US" dirty="0" err="1">
                <a:ea typeface="ＭＳ Ｐゴシック" pitchFamily="34" charset="-128"/>
              </a:rPr>
              <a:t>chronic</a:t>
            </a:r>
            <a:r>
              <a:rPr lang="hu-HU" altLang="en-US" dirty="0">
                <a:ea typeface="ＭＳ Ｐゴシック" pitchFamily="34" charset="-128"/>
              </a:rPr>
              <a:t> </a:t>
            </a:r>
            <a:r>
              <a:rPr lang="hu-HU" altLang="en-US" dirty="0" err="1">
                <a:ea typeface="ＭＳ Ｐゴシック" pitchFamily="34" charset="-128"/>
              </a:rPr>
              <a:t>obstructive</a:t>
            </a:r>
            <a:r>
              <a:rPr lang="hu-HU" altLang="en-US" dirty="0">
                <a:ea typeface="ＭＳ Ｐゴシック" pitchFamily="34" charset="-128"/>
              </a:rPr>
              <a:t> </a:t>
            </a:r>
            <a:r>
              <a:rPr lang="hu-HU" altLang="en-US" dirty="0" err="1">
                <a:ea typeface="ＭＳ Ｐゴシック" pitchFamily="34" charset="-128"/>
              </a:rPr>
              <a:t>pulmonary</a:t>
            </a:r>
            <a:r>
              <a:rPr lang="hu-HU" altLang="en-US" dirty="0">
                <a:ea typeface="ＭＳ Ｐゴシック" pitchFamily="34" charset="-128"/>
              </a:rPr>
              <a:t> </a:t>
            </a:r>
            <a:r>
              <a:rPr lang="hu-HU" altLang="en-US" dirty="0" err="1">
                <a:ea typeface="ＭＳ Ｐゴシック" pitchFamily="34" charset="-128"/>
              </a:rPr>
              <a:t>disease</a:t>
            </a:r>
            <a:endParaRPr lang="en-US" altLang="en-US" dirty="0">
              <a:ea typeface="ＭＳ Ｐゴシック" pitchFamily="34" charset="-128"/>
            </a:endParaRPr>
          </a:p>
          <a:p>
            <a:pPr marL="342900" indent="-342900">
              <a:buFont typeface="Arial" panose="020B0604020202020204" pitchFamily="34" charset="0"/>
              <a:buChar char="•"/>
            </a:pPr>
            <a:r>
              <a:rPr lang="en-US" altLang="en-US" dirty="0">
                <a:ea typeface="ＭＳ Ｐゴシック" pitchFamily="34" charset="-128"/>
              </a:rPr>
              <a:t>5 categories allows the comparison of similar entities</a:t>
            </a:r>
          </a:p>
          <a:p>
            <a:pPr marL="342900" indent="-342900">
              <a:buFont typeface="Arial" panose="020B0604020202020204" pitchFamily="34" charset="0"/>
              <a:buChar char="•"/>
            </a:pPr>
            <a:r>
              <a:rPr lang="en-GB" altLang="en-US" dirty="0">
                <a:ea typeface="ＭＳ Ｐゴシック" pitchFamily="34" charset="-128"/>
              </a:rPr>
              <a:t>Essential to report PN5</a:t>
            </a:r>
            <a:r>
              <a:rPr lang="hu-HU" altLang="en-US" dirty="0">
                <a:ea typeface="ＭＳ Ｐゴシック" pitchFamily="34" charset="-128"/>
              </a:rPr>
              <a:t>:</a:t>
            </a:r>
            <a:endParaRPr lang="en-GB" altLang="en-US" dirty="0">
              <a:ea typeface="ＭＳ Ｐゴシック" pitchFamily="34" charset="-128"/>
            </a:endParaRPr>
          </a:p>
          <a:p>
            <a:pPr lvl="2"/>
            <a:r>
              <a:rPr lang="en-GB" altLang="en-US" dirty="0">
                <a:ea typeface="ＭＳ Ｐゴシック" pitchFamily="34" charset="-128"/>
              </a:rPr>
              <a:t>clinical pneumonia (without any positive micro</a:t>
            </a:r>
            <a:r>
              <a:rPr lang="hu-HU" altLang="en-US" dirty="0" err="1">
                <a:ea typeface="ＭＳ Ｐゴシック" pitchFamily="34" charset="-128"/>
              </a:rPr>
              <a:t>biological</a:t>
            </a:r>
            <a:r>
              <a:rPr lang="en-GB" altLang="en-US" dirty="0">
                <a:ea typeface="ＭＳ Ｐゴシック" pitchFamily="34" charset="-128"/>
              </a:rPr>
              <a:t> results)</a:t>
            </a:r>
          </a:p>
          <a:p>
            <a:pPr lvl="2"/>
            <a:r>
              <a:rPr lang="en-GB" altLang="en-US" dirty="0">
                <a:ea typeface="ＭＳ Ｐゴシック" pitchFamily="34" charset="-128"/>
              </a:rPr>
              <a:t>when microbiological tests performed AND results </a:t>
            </a:r>
            <a:r>
              <a:rPr lang="hu-HU" altLang="en-US" dirty="0" err="1">
                <a:ea typeface="ＭＳ Ｐゴシック" pitchFamily="34" charset="-128"/>
              </a:rPr>
              <a:t>are</a:t>
            </a:r>
            <a:r>
              <a:rPr lang="hu-HU" altLang="en-US" dirty="0">
                <a:ea typeface="ＭＳ Ｐゴシック" pitchFamily="34" charset="-128"/>
              </a:rPr>
              <a:t> </a:t>
            </a:r>
            <a:r>
              <a:rPr lang="en-GB" altLang="en-US" dirty="0">
                <a:ea typeface="ＭＳ Ｐゴシック" pitchFamily="34" charset="-128"/>
              </a:rPr>
              <a:t>negative</a:t>
            </a:r>
          </a:p>
          <a:p>
            <a:pPr marL="342900" indent="-342900">
              <a:buFont typeface="Arial" panose="020B0604020202020204" pitchFamily="34" charset="0"/>
              <a:buChar char="•"/>
            </a:pPr>
            <a:r>
              <a:rPr lang="en-GB" altLang="en-US" dirty="0">
                <a:ea typeface="ＭＳ Ｐゴシック" pitchFamily="34" charset="-128"/>
              </a:rPr>
              <a:t>Should promote microbiological confirmation (PN1-3) in </a:t>
            </a:r>
            <a:r>
              <a:rPr lang="hu-HU" altLang="en-US" dirty="0" err="1">
                <a:ea typeface="ＭＳ Ｐゴシック" pitchFamily="34" charset="-128"/>
              </a:rPr>
              <a:t>intensive</a:t>
            </a:r>
            <a:r>
              <a:rPr lang="hu-HU" altLang="en-US" dirty="0">
                <a:ea typeface="ＭＳ Ｐゴシック" pitchFamily="34" charset="-128"/>
              </a:rPr>
              <a:t> </a:t>
            </a:r>
            <a:r>
              <a:rPr lang="hu-HU" altLang="en-US" dirty="0" err="1">
                <a:ea typeface="ＭＳ Ｐゴシック" pitchFamily="34" charset="-128"/>
              </a:rPr>
              <a:t>care</a:t>
            </a:r>
            <a:r>
              <a:rPr lang="hu-HU" altLang="en-US" dirty="0">
                <a:ea typeface="ＭＳ Ｐゴシック" pitchFamily="34" charset="-128"/>
              </a:rPr>
              <a:t> </a:t>
            </a:r>
            <a:r>
              <a:rPr lang="hu-HU" altLang="en-US" dirty="0" err="1">
                <a:ea typeface="ＭＳ Ｐゴシック" pitchFamily="34" charset="-128"/>
              </a:rPr>
              <a:t>units</a:t>
            </a:r>
            <a:endParaRPr lang="en-GB" altLang="en-US" dirty="0">
              <a:ea typeface="ＭＳ Ｐゴシック" pitchFamily="34" charset="-128"/>
            </a:endParaRPr>
          </a:p>
          <a:p>
            <a:endParaRPr lang="en-GB" altLang="en-US" dirty="0">
              <a:ea typeface="ＭＳ Ｐゴシック" pitchFamily="34" charset="-128"/>
            </a:endParaRPr>
          </a:p>
          <a:p>
            <a:r>
              <a:rPr lang="en-GB" altLang="en-US" u="sng" dirty="0">
                <a:ea typeface="ＭＳ Ｐゴシック" pitchFamily="34" charset="-128"/>
              </a:rPr>
              <a:t>Intubation-associated pneumonia (IAP)</a:t>
            </a:r>
          </a:p>
          <a:p>
            <a:r>
              <a:rPr lang="en-GB" altLang="en-US" dirty="0">
                <a:ea typeface="ＭＳ Ｐゴシック" pitchFamily="34" charset="-128"/>
              </a:rPr>
              <a:t>Defined if an invasive respiratory device was present (even intermittently) in the 48 hours preceding the onset of infection</a:t>
            </a:r>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36</a:t>
            </a:fld>
            <a:endParaRPr lang="en-GB" dirty="0"/>
          </a:p>
        </p:txBody>
      </p:sp>
    </p:spTree>
    <p:extLst>
      <p:ext uri="{BB962C8B-B14F-4D97-AF65-F5344CB8AC3E}">
        <p14:creationId xmlns:p14="http://schemas.microsoft.com/office/powerpoint/2010/main" val="22779759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p:cNvSpPr>
            <a:spLocks noGrp="1"/>
          </p:cNvSpPr>
          <p:nvPr>
            <p:ph type="title" idx="4294967295"/>
          </p:nvPr>
        </p:nvSpPr>
        <p:spPr/>
        <p:txBody>
          <a:bodyPr/>
          <a:lstStyle/>
          <a:p>
            <a:pPr eaLnBrk="1" hangingPunct="1"/>
            <a:r>
              <a:rPr lang="en-US" altLang="en-US" dirty="0">
                <a:ea typeface="ＭＳ Ｐゴシック" pitchFamily="34" charset="-128"/>
              </a:rPr>
              <a:t>Urinary </a:t>
            </a:r>
            <a:r>
              <a:rPr lang="hu-HU" altLang="en-US" dirty="0">
                <a:ea typeface="ＭＳ Ｐゴシック" pitchFamily="34" charset="-128"/>
              </a:rPr>
              <a:t>t</a:t>
            </a:r>
            <a:r>
              <a:rPr lang="en-US" altLang="en-US" dirty="0" err="1">
                <a:ea typeface="ＭＳ Ｐゴシック" pitchFamily="34" charset="-128"/>
              </a:rPr>
              <a:t>ract</a:t>
            </a:r>
            <a:r>
              <a:rPr lang="en-US" altLang="en-US" dirty="0">
                <a:ea typeface="ＭＳ Ｐゴシック" pitchFamily="34" charset="-128"/>
              </a:rPr>
              <a:t> </a:t>
            </a:r>
            <a:r>
              <a:rPr lang="hu-HU" altLang="en-US" dirty="0">
                <a:ea typeface="ＭＳ Ｐゴシック" pitchFamily="34" charset="-128"/>
              </a:rPr>
              <a:t>i</a:t>
            </a:r>
            <a:r>
              <a:rPr lang="en-US" altLang="en-US" dirty="0" err="1">
                <a:ea typeface="ＭＳ Ｐゴシック" pitchFamily="34" charset="-128"/>
              </a:rPr>
              <a:t>nfection</a:t>
            </a:r>
            <a:r>
              <a:rPr lang="en-US" altLang="en-US" dirty="0">
                <a:ea typeface="ＭＳ Ｐゴシック" pitchFamily="34" charset="-128"/>
              </a:rPr>
              <a:t> (UTI)</a:t>
            </a:r>
            <a:br>
              <a:rPr lang="en-US" altLang="en-US" dirty="0">
                <a:ea typeface="ＭＳ Ｐゴシック" pitchFamily="34" charset="-128"/>
              </a:rPr>
            </a:br>
            <a:r>
              <a:rPr lang="en-US" altLang="en-US" sz="2000" dirty="0">
                <a:ea typeface="ＭＳ Ｐゴシック" pitchFamily="34" charset="-128"/>
              </a:rPr>
              <a:t>Protocol </a:t>
            </a:r>
            <a:r>
              <a:rPr lang="hu-HU" altLang="en-US" sz="2000" dirty="0">
                <a:ea typeface="ＭＳ Ｐゴシック" pitchFamily="34" charset="-128"/>
              </a:rPr>
              <a:t>v</a:t>
            </a:r>
            <a:r>
              <a:rPr lang="en-US" altLang="en-US" sz="2000" dirty="0">
                <a:ea typeface="ＭＳ Ｐゴシック" pitchFamily="34" charset="-128"/>
              </a:rPr>
              <a:t>5.</a:t>
            </a:r>
            <a:r>
              <a:rPr lang="hu-HU" altLang="en-US" sz="2000" dirty="0">
                <a:ea typeface="ＭＳ Ｐゴシック" pitchFamily="34" charset="-128"/>
              </a:rPr>
              <a:t>3,</a:t>
            </a:r>
            <a:r>
              <a:rPr lang="en-US" altLang="en-US" sz="2000" dirty="0">
                <a:ea typeface="ＭＳ Ｐゴシック" pitchFamily="34" charset="-128"/>
              </a:rPr>
              <a:t> </a:t>
            </a:r>
            <a:r>
              <a:rPr lang="en-GB" altLang="en-US" sz="2000" dirty="0">
                <a:ea typeface="ＭＳ Ｐゴシック" pitchFamily="34" charset="-128"/>
              </a:rPr>
              <a:t>p</a:t>
            </a:r>
            <a:r>
              <a:rPr lang="hu-HU" altLang="en-US" sz="2000" dirty="0">
                <a:ea typeface="ＭＳ Ｐゴシック" pitchFamily="34" charset="-128"/>
              </a:rPr>
              <a:t>.</a:t>
            </a:r>
            <a:r>
              <a:rPr lang="en-GB" altLang="en-US" sz="2000" dirty="0">
                <a:ea typeface="ＭＳ Ｐゴシック" pitchFamily="34" charset="-128"/>
              </a:rPr>
              <a:t> 55</a:t>
            </a:r>
            <a:endParaRPr lang="en-US" altLang="en-US" sz="2000" dirty="0">
              <a:ea typeface="ＭＳ Ｐゴシック" pitchFamily="34" charset="-128"/>
            </a:endParaRPr>
          </a:p>
        </p:txBody>
      </p:sp>
      <p:graphicFrame>
        <p:nvGraphicFramePr>
          <p:cNvPr id="250883" name="Group 3"/>
          <p:cNvGraphicFramePr>
            <a:graphicFrameLocks noGrp="1"/>
          </p:cNvGraphicFramePr>
          <p:nvPr>
            <p:ph idx="4294967295"/>
            <p:extLst>
              <p:ext uri="{D42A27DB-BD31-4B8C-83A1-F6EECF244321}">
                <p14:modId xmlns:p14="http://schemas.microsoft.com/office/powerpoint/2010/main" val="2184831060"/>
              </p:ext>
            </p:extLst>
          </p:nvPr>
        </p:nvGraphicFramePr>
        <p:xfrm>
          <a:off x="0" y="961269"/>
          <a:ext cx="12192000" cy="6096020"/>
        </p:xfrm>
        <a:graphic>
          <a:graphicData uri="http://schemas.openxmlformats.org/drawingml/2006/table">
            <a:tbl>
              <a:tblPr/>
              <a:tblGrid>
                <a:gridCol w="4426226">
                  <a:extLst>
                    <a:ext uri="{9D8B030D-6E8A-4147-A177-3AD203B41FA5}">
                      <a16:colId xmlns:a16="http://schemas.microsoft.com/office/drawing/2014/main" val="20000"/>
                    </a:ext>
                  </a:extLst>
                </a:gridCol>
                <a:gridCol w="5128591">
                  <a:extLst>
                    <a:ext uri="{9D8B030D-6E8A-4147-A177-3AD203B41FA5}">
                      <a16:colId xmlns:a16="http://schemas.microsoft.com/office/drawing/2014/main" val="20001"/>
                    </a:ext>
                  </a:extLst>
                </a:gridCol>
                <a:gridCol w="2637183">
                  <a:extLst>
                    <a:ext uri="{9D8B030D-6E8A-4147-A177-3AD203B41FA5}">
                      <a16:colId xmlns:a16="http://schemas.microsoft.com/office/drawing/2014/main" val="20002"/>
                    </a:ext>
                  </a:extLst>
                </a:gridCol>
              </a:tblGrid>
              <a:tr h="35053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FFFFFF"/>
                          </a:solidFill>
                          <a:effectLst/>
                          <a:latin typeface="Tahoma" pitchFamily="34" charset="0"/>
                          <a:ea typeface="ＭＳ Ｐゴシック" charset="-128"/>
                        </a:rPr>
                        <a:t>UTI-A</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Microbiologically confirmed</a:t>
                      </a:r>
                      <a:r>
                        <a:rPr kumimoji="0" lang="hu-HU" sz="2000" b="1" i="0" u="none" strike="noStrike" cap="none" normalizeH="0" baseline="0" dirty="0">
                          <a:ln>
                            <a:noFill/>
                          </a:ln>
                          <a:solidFill>
                            <a:srgbClr val="FFFFFF"/>
                          </a:solidFill>
                          <a:effectLst/>
                          <a:latin typeface="Tahoma" pitchFamily="34" charset="0"/>
                          <a:ea typeface="ＭＳ Ｐゴシック" charset="-128"/>
                        </a:rPr>
                        <a:t>,</a:t>
                      </a:r>
                      <a:endParaRPr kumimoji="0" lang="en-US" sz="2000" b="1" i="0" u="none" strike="noStrike" cap="none" normalizeH="0" baseline="0" dirty="0">
                        <a:ln>
                          <a:noFill/>
                        </a:ln>
                        <a:solidFill>
                          <a:srgbClr val="FFFFFF"/>
                        </a:solidFill>
                        <a:effectLst/>
                        <a:latin typeface="Tahoma"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hu-HU" sz="2000" b="1" i="0" u="none" strike="noStrike" cap="none" normalizeH="0" baseline="0" dirty="0">
                          <a:ln>
                            <a:noFill/>
                          </a:ln>
                          <a:solidFill>
                            <a:srgbClr val="FFFFFF"/>
                          </a:solidFill>
                          <a:effectLst/>
                          <a:latin typeface="Tahoma" pitchFamily="34" charset="0"/>
                          <a:ea typeface="ＭＳ Ｐゴシック" charset="-128"/>
                        </a:rPr>
                        <a:t>s</a:t>
                      </a:r>
                      <a:r>
                        <a:rPr kumimoji="0" lang="en-US" sz="2000" b="1" i="0" u="none" strike="noStrike" cap="none" normalizeH="0" baseline="0" dirty="0" err="1">
                          <a:ln>
                            <a:noFill/>
                          </a:ln>
                          <a:solidFill>
                            <a:srgbClr val="FFFFFF"/>
                          </a:solidFill>
                          <a:effectLst/>
                          <a:latin typeface="Tahoma" pitchFamily="34" charset="0"/>
                          <a:ea typeface="ＭＳ Ｐゴシック" charset="-128"/>
                        </a:rPr>
                        <a:t>ymptomatic</a:t>
                      </a:r>
                      <a:r>
                        <a:rPr kumimoji="0" lang="en-US" sz="2000" b="1" i="0" u="none" strike="noStrike" cap="none" normalizeH="0" baseline="0" dirty="0">
                          <a:ln>
                            <a:noFill/>
                          </a:ln>
                          <a:solidFill>
                            <a:srgbClr val="FFFFFF"/>
                          </a:solidFill>
                          <a:effectLst/>
                          <a:latin typeface="Tahoma" pitchFamily="34" charset="0"/>
                          <a:ea typeface="ＭＳ Ｐゴシック" charset="-128"/>
                        </a:rPr>
                        <a:t> UTI</a:t>
                      </a:r>
                    </a:p>
                  </a:txBody>
                  <a:tcPr marL="121920" marR="121920" marT="45725" marB="4572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FFFFFF"/>
                          </a:solidFill>
                          <a:effectLst/>
                          <a:latin typeface="Tahoma" pitchFamily="34" charset="0"/>
                          <a:ea typeface="ＭＳ Ｐゴシック" charset="-128"/>
                        </a:rPr>
                        <a:t>UTI-B</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Microbiologically unconfirmed</a:t>
                      </a:r>
                      <a:r>
                        <a:rPr kumimoji="0" lang="hu-HU" sz="2000" b="1" i="0" u="none" strike="noStrike" cap="none" normalizeH="0" baseline="0" dirty="0">
                          <a:ln>
                            <a:noFill/>
                          </a:ln>
                          <a:solidFill>
                            <a:srgbClr val="FFFFFF"/>
                          </a:solidFill>
                          <a:effectLst/>
                          <a:latin typeface="Tahoma" pitchFamily="34" charset="0"/>
                          <a:ea typeface="ＭＳ Ｐゴシック" charset="-128"/>
                        </a:rPr>
                        <a:t>,</a:t>
                      </a:r>
                      <a:endParaRPr kumimoji="0" lang="en-US" sz="2000" b="1" i="0" u="none" strike="noStrike" cap="none" normalizeH="0" baseline="0" dirty="0">
                        <a:ln>
                          <a:noFill/>
                        </a:ln>
                        <a:solidFill>
                          <a:srgbClr val="FFFFFF"/>
                        </a:solidFill>
                        <a:effectLst/>
                        <a:latin typeface="Tahoma"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hu-HU" sz="2000" b="1" i="0" u="none" strike="noStrike" cap="none" normalizeH="0" baseline="0" dirty="0">
                          <a:ln>
                            <a:noFill/>
                          </a:ln>
                          <a:solidFill>
                            <a:srgbClr val="FFFFFF"/>
                          </a:solidFill>
                          <a:effectLst/>
                          <a:latin typeface="Tahoma" pitchFamily="34" charset="0"/>
                          <a:ea typeface="ＭＳ Ｐゴシック" charset="-128"/>
                        </a:rPr>
                        <a:t>s</a:t>
                      </a:r>
                      <a:r>
                        <a:rPr kumimoji="0" lang="en-US" sz="2000" b="1" i="0" u="none" strike="noStrike" cap="none" normalizeH="0" baseline="0" dirty="0" err="1">
                          <a:ln>
                            <a:noFill/>
                          </a:ln>
                          <a:solidFill>
                            <a:srgbClr val="FFFFFF"/>
                          </a:solidFill>
                          <a:effectLst/>
                          <a:latin typeface="Tahoma" pitchFamily="34" charset="0"/>
                          <a:ea typeface="ＭＳ Ｐゴシック" charset="-128"/>
                        </a:rPr>
                        <a:t>ymptomatic</a:t>
                      </a:r>
                      <a:r>
                        <a:rPr kumimoji="0" lang="en-US" sz="2000" b="1" i="0" u="none" strike="noStrike" cap="none" normalizeH="0" baseline="0" dirty="0">
                          <a:ln>
                            <a:noFill/>
                          </a:ln>
                          <a:solidFill>
                            <a:srgbClr val="FFFFFF"/>
                          </a:solidFill>
                          <a:effectLst/>
                          <a:latin typeface="Tahoma" pitchFamily="34" charset="0"/>
                          <a:ea typeface="ＭＳ Ｐゴシック" charset="-128"/>
                        </a:rPr>
                        <a:t> UTI</a:t>
                      </a:r>
                    </a:p>
                  </a:txBody>
                  <a:tcPr marL="121920" marR="121920" marT="45725" marB="4572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FFFFFF"/>
                          </a:solidFill>
                          <a:effectLst/>
                          <a:latin typeface="Tahoma" pitchFamily="34" charset="0"/>
                          <a:ea typeface="ＭＳ Ｐゴシック" charset="-128"/>
                        </a:rPr>
                        <a:t>UTI-C</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Asymptomatic </a:t>
                      </a:r>
                      <a:r>
                        <a:rPr kumimoji="0" lang="en-US" sz="2000" b="1" i="0" u="none" strike="noStrike" cap="none" normalizeH="0" baseline="0" dirty="0" err="1">
                          <a:ln>
                            <a:noFill/>
                          </a:ln>
                          <a:solidFill>
                            <a:srgbClr val="FFFFFF"/>
                          </a:solidFill>
                          <a:effectLst/>
                          <a:latin typeface="Tahoma" pitchFamily="34" charset="0"/>
                          <a:ea typeface="ＭＳ Ｐゴシック" charset="-128"/>
                        </a:rPr>
                        <a:t>bacteruria</a:t>
                      </a:r>
                      <a:br>
                        <a:rPr kumimoji="0" lang="en-US" sz="1800" b="1" i="0" u="none" strike="noStrike" cap="none" normalizeH="0" baseline="0" dirty="0">
                          <a:ln>
                            <a:noFill/>
                          </a:ln>
                          <a:solidFill>
                            <a:srgbClr val="FFFFFF"/>
                          </a:solidFill>
                          <a:effectLst/>
                          <a:latin typeface="Tahoma" pitchFamily="34" charset="0"/>
                          <a:ea typeface="ＭＳ Ｐゴシック" charset="-128"/>
                        </a:rPr>
                      </a:br>
                      <a:endParaRPr kumimoji="0" lang="en-US" sz="1800" b="1" i="0" u="none" strike="noStrike" cap="none" normalizeH="0" baseline="0" dirty="0">
                        <a:ln>
                          <a:noFill/>
                        </a:ln>
                        <a:solidFill>
                          <a:srgbClr val="FFFFFF"/>
                        </a:solidFill>
                        <a:effectLst/>
                        <a:latin typeface="Tahoma" pitchFamily="34" charset="0"/>
                        <a:ea typeface="ＭＳ Ｐゴシック" charset="-128"/>
                      </a:endParaRPr>
                    </a:p>
                  </a:txBody>
                  <a:tcPr marL="121920" marR="121920" marT="45725" marB="4572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extLst>
                  <a:ext uri="{0D108BD9-81ED-4DB2-BD59-A6C34878D82A}">
                    <a16:rowId xmlns:a16="http://schemas.microsoft.com/office/drawing/2014/main" val="10000"/>
                  </a:ext>
                </a:extLst>
              </a:tr>
              <a:tr h="420673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≥1 of following (no other cause):</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Fever (&gt;38</a:t>
                      </a:r>
                      <a:r>
                        <a:rPr kumimoji="0" lang="en-US" sz="1800" b="0" i="0" u="none" strike="noStrike" cap="none" normalizeH="0" baseline="30000" dirty="0">
                          <a:ln>
                            <a:noFill/>
                          </a:ln>
                          <a:solidFill>
                            <a:srgbClr val="000000"/>
                          </a:solidFill>
                          <a:effectLst/>
                          <a:latin typeface="Tahoma" pitchFamily="34" charset="0"/>
                          <a:ea typeface="ＭＳ Ｐゴシック" charset="-128"/>
                        </a:rPr>
                        <a:t>o</a:t>
                      </a:r>
                      <a:r>
                        <a:rPr kumimoji="0" lang="en-US" sz="1800" b="0" i="0" u="none" strike="noStrike" cap="none" normalizeH="0" baseline="0" dirty="0">
                          <a:ln>
                            <a:noFill/>
                          </a:ln>
                          <a:solidFill>
                            <a:srgbClr val="000000"/>
                          </a:solidFill>
                          <a:effectLst/>
                          <a:latin typeface="Tahoma" pitchFamily="34" charset="0"/>
                          <a:ea typeface="ＭＳ Ｐゴシック" charset="-128"/>
                        </a:rPr>
                        <a:t>C)</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Urgency</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Frequency</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Suprapubic tenderness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AND</a:t>
                      </a:r>
                      <a:br>
                        <a:rPr kumimoji="0" lang="en-US" sz="1800" b="0" i="0" u="none" strike="noStrike" cap="none" normalizeH="0" baseline="0" dirty="0">
                          <a:ln>
                            <a:noFill/>
                          </a:ln>
                          <a:solidFill>
                            <a:srgbClr val="000000"/>
                          </a:solidFill>
                          <a:effectLst/>
                          <a:latin typeface="Tahoma" pitchFamily="34" charset="0"/>
                          <a:ea typeface="ＭＳ Ｐゴシック" charset="-128"/>
                        </a:rPr>
                      </a:br>
                      <a:r>
                        <a:rPr kumimoji="0" lang="en-US" sz="1800" b="0" i="0" u="none" strike="noStrike" cap="none" normalizeH="0" baseline="0" dirty="0">
                          <a:ln>
                            <a:noFill/>
                          </a:ln>
                          <a:solidFill>
                            <a:srgbClr val="000000"/>
                          </a:solidFill>
                          <a:effectLst/>
                          <a:latin typeface="Tahoma" pitchFamily="34" charset="0"/>
                          <a:ea typeface="ＭＳ Ｐゴシック" charset="-128"/>
                        </a:rPr>
                        <a:t>Positive urine culture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(≥10</a:t>
                      </a:r>
                      <a:r>
                        <a:rPr kumimoji="0" lang="en-US" sz="1800" b="0" i="0" u="none" strike="noStrike" cap="none" normalizeH="0" baseline="30000" dirty="0">
                          <a:ln>
                            <a:noFill/>
                          </a:ln>
                          <a:solidFill>
                            <a:srgbClr val="000000"/>
                          </a:solidFill>
                          <a:effectLst/>
                          <a:latin typeface="Tahoma" pitchFamily="34" charset="0"/>
                          <a:ea typeface="ＭＳ Ｐゴシック" charset="-128"/>
                        </a:rPr>
                        <a:t>5</a:t>
                      </a:r>
                      <a:r>
                        <a:rPr kumimoji="0" lang="en-US"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err="1">
                          <a:ln>
                            <a:noFill/>
                          </a:ln>
                          <a:solidFill>
                            <a:srgbClr val="000000"/>
                          </a:solidFill>
                          <a:effectLst/>
                          <a:latin typeface="Tahoma" pitchFamily="34" charset="0"/>
                          <a:ea typeface="ＭＳ Ｐゴシック" charset="-128"/>
                        </a:rPr>
                        <a:t>microorg</a:t>
                      </a:r>
                      <a:r>
                        <a:rPr kumimoji="0" lang="hu-HU" sz="1800" b="0" i="0" u="none" strike="noStrike" cap="none" normalizeH="0" baseline="0" dirty="0" err="1">
                          <a:ln>
                            <a:noFill/>
                          </a:ln>
                          <a:solidFill>
                            <a:srgbClr val="000000"/>
                          </a:solidFill>
                          <a:effectLst/>
                          <a:latin typeface="Tahoma" pitchFamily="34" charset="0"/>
                          <a:ea typeface="ＭＳ Ｐゴシック" charset="-128"/>
                        </a:rPr>
                        <a:t>anisms</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(≤2 species)/ml)</a:t>
                      </a:r>
                    </a:p>
                  </a:txBody>
                  <a:tcPr marL="121920" marR="121920" marT="45725" marB="4572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≥2 of following (no other cause):</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Fever (&gt;38</a:t>
                      </a:r>
                      <a:r>
                        <a:rPr kumimoji="0" lang="en-US" sz="1800" b="0" i="0" u="none" strike="noStrike" cap="none" normalizeH="0" baseline="30000" dirty="0">
                          <a:ln>
                            <a:noFill/>
                          </a:ln>
                          <a:solidFill>
                            <a:srgbClr val="000000"/>
                          </a:solidFill>
                          <a:effectLst/>
                          <a:latin typeface="Tahoma" pitchFamily="34" charset="0"/>
                          <a:ea typeface="ＭＳ Ｐゴシック" charset="-128"/>
                        </a:rPr>
                        <a:t>o</a:t>
                      </a:r>
                      <a:r>
                        <a:rPr kumimoji="0" lang="en-US" sz="1800" b="0" i="0" u="none" strike="noStrike" cap="none" normalizeH="0" baseline="0" dirty="0">
                          <a:ln>
                            <a:noFill/>
                          </a:ln>
                          <a:solidFill>
                            <a:srgbClr val="000000"/>
                          </a:solidFill>
                          <a:effectLst/>
                          <a:latin typeface="Tahoma" pitchFamily="34" charset="0"/>
                          <a:ea typeface="ＭＳ Ｐゴシック" charset="-128"/>
                        </a:rPr>
                        <a:t>C)</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Urgency</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Frequency</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Suprapubic tenderness</a:t>
                      </a:r>
                    </a:p>
                    <a:p>
                      <a:pPr marL="0" marR="0" lvl="0" indent="0" algn="l" defTabSz="914400" rtl="0" eaLnBrk="1" fontAlgn="base" latinLnBrk="0" hangingPunct="1">
                        <a:lnSpc>
                          <a:spcPct val="100000"/>
                        </a:lnSpc>
                        <a:spcBef>
                          <a:spcPct val="0"/>
                        </a:spcBef>
                        <a:spcAft>
                          <a:spcPct val="0"/>
                        </a:spcAft>
                        <a:buClrTx/>
                        <a:buSzTx/>
                        <a:buFontTx/>
                        <a:buNone/>
                        <a:tabLst/>
                      </a:pPr>
                      <a:br>
                        <a:rPr kumimoji="0" lang="en-US" sz="1800" b="0" i="0" u="none" strike="noStrike" cap="none" normalizeH="0" baseline="0" dirty="0">
                          <a:ln>
                            <a:noFill/>
                          </a:ln>
                          <a:solidFill>
                            <a:srgbClr val="000000"/>
                          </a:solidFill>
                          <a:effectLst/>
                          <a:latin typeface="Tahoma" pitchFamily="34" charset="0"/>
                          <a:ea typeface="ＭＳ Ｐゴシック" charset="-128"/>
                        </a:rPr>
                      </a:br>
                      <a:r>
                        <a:rPr kumimoji="0" lang="en-US" sz="1800" b="0" i="0" u="none" strike="noStrike" cap="none" normalizeH="0" baseline="0" dirty="0">
                          <a:ln>
                            <a:noFill/>
                          </a:ln>
                          <a:solidFill>
                            <a:srgbClr val="000000"/>
                          </a:solidFill>
                          <a:effectLst/>
                          <a:latin typeface="Tahoma" pitchFamily="34" charset="0"/>
                          <a:ea typeface="ＭＳ Ｐゴシック" charset="-128"/>
                        </a:rPr>
                        <a:t>AND ≥1 of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following</a:t>
                      </a:r>
                      <a:r>
                        <a:rPr kumimoji="0" lang="hu-HU" sz="1800" b="0" i="0" u="none" strike="noStrike" cap="none" normalizeH="0" baseline="0" dirty="0">
                          <a:ln>
                            <a:noFill/>
                          </a:ln>
                          <a:solidFill>
                            <a:srgbClr val="000000"/>
                          </a:solidFill>
                          <a:effectLst/>
                          <a:latin typeface="Tahoma" pitchFamily="34" charset="0"/>
                          <a:ea typeface="ＭＳ Ｐゴシック" charset="-128"/>
                        </a:rPr>
                        <a:t>:</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Positive dipstick </a:t>
                      </a:r>
                      <a:r>
                        <a:rPr lang="en-US" dirty="0"/>
                        <a:t>for leukocyte esterase</a:t>
                      </a:r>
                      <a:r>
                        <a:rPr lang="hu-HU" dirty="0"/>
                        <a:t>/</a:t>
                      </a:r>
                      <a:r>
                        <a:rPr lang="en-US" dirty="0"/>
                        <a:t>nitrate</a:t>
                      </a: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Pyuria (≥10</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white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blood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cells</a:t>
                      </a:r>
                      <a:r>
                        <a:rPr kumimoji="0" lang="en-US" sz="1800" b="0" i="0" u="none" strike="noStrike" cap="none" normalizeH="0" baseline="0" dirty="0">
                          <a:ln>
                            <a:noFill/>
                          </a:ln>
                          <a:solidFill>
                            <a:srgbClr val="000000"/>
                          </a:solidFill>
                          <a:effectLst/>
                          <a:latin typeface="Tahoma" pitchFamily="34" charset="0"/>
                          <a:ea typeface="ＭＳ Ｐゴシック" charset="-128"/>
                        </a:rPr>
                        <a:t>/ml)</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Organisms </a:t>
                      </a:r>
                      <a:r>
                        <a:rPr kumimoji="0" lang="hu-HU" sz="1800" b="0" i="0" u="none" strike="noStrike" cap="none" normalizeH="0" baseline="0" dirty="0" err="1">
                          <a:ln>
                            <a:noFill/>
                          </a:ln>
                          <a:solidFill>
                            <a:srgbClr val="000000"/>
                          </a:solidFill>
                          <a:effectLst/>
                          <a:latin typeface="Tahoma" pitchFamily="34" charset="0"/>
                          <a:ea typeface="ＭＳ Ｐゴシック" charset="-128"/>
                        </a:rPr>
                        <a:t>on</a:t>
                      </a:r>
                      <a:r>
                        <a:rPr kumimoji="0" lang="hu-HU" sz="1800" b="0" i="0" u="none" strike="noStrike" cap="none" normalizeH="0" baseline="0" dirty="0">
                          <a:ln>
                            <a:noFill/>
                          </a:ln>
                          <a:solidFill>
                            <a:srgbClr val="000000"/>
                          </a:solidFill>
                          <a:effectLst/>
                          <a:latin typeface="Tahoma" pitchFamily="34" charset="0"/>
                          <a:ea typeface="ＭＳ Ｐゴシック" charset="-128"/>
                        </a:rPr>
                        <a:t> G</a:t>
                      </a:r>
                      <a:r>
                        <a:rPr kumimoji="0" lang="en-US" sz="1800" b="0" i="0" u="none" strike="noStrike" cap="none" normalizeH="0" baseline="0" dirty="0">
                          <a:ln>
                            <a:noFill/>
                          </a:ln>
                          <a:solidFill>
                            <a:srgbClr val="000000"/>
                          </a:solidFill>
                          <a:effectLst/>
                          <a:latin typeface="Tahoma" pitchFamily="34" charset="0"/>
                          <a:ea typeface="ＭＳ Ｐゴシック" charset="-128"/>
                        </a:rPr>
                        <a:t>ram </a:t>
                      </a:r>
                      <a:r>
                        <a:rPr kumimoji="0" lang="hu-HU" sz="1800" b="0" i="0" u="none" strike="noStrike" cap="none" normalizeH="0" baseline="0" dirty="0" err="1">
                          <a:ln>
                            <a:noFill/>
                          </a:ln>
                          <a:solidFill>
                            <a:srgbClr val="000000"/>
                          </a:solidFill>
                          <a:effectLst/>
                          <a:latin typeface="Tahoma" pitchFamily="34" charset="0"/>
                          <a:ea typeface="ＭＳ Ｐゴシック" charset="-128"/>
                        </a:rPr>
                        <a:t>stain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of unspun urine</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≥2 urine cultures </a:t>
                      </a:r>
                      <a:r>
                        <a:rPr kumimoji="0" lang="hu-HU" sz="1800" b="0" i="0" u="none" strike="noStrike" cap="none" normalizeH="0" baseline="0" dirty="0">
                          <a:ln>
                            <a:noFill/>
                          </a:ln>
                          <a:solidFill>
                            <a:srgbClr val="000000"/>
                          </a:solidFill>
                          <a:effectLst/>
                          <a:latin typeface="Tahoma" pitchFamily="34" charset="0"/>
                          <a:ea typeface="ＭＳ Ｐゴシック" charset="-128"/>
                        </a:rPr>
                        <a:t>of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same </a:t>
                      </a:r>
                      <a:r>
                        <a:rPr kumimoji="0" lang="en-US" sz="1800" b="0" i="0" u="none" strike="noStrike" cap="none" normalizeH="0" baseline="0" dirty="0" err="1">
                          <a:ln>
                            <a:noFill/>
                          </a:ln>
                          <a:solidFill>
                            <a:srgbClr val="000000"/>
                          </a:solidFill>
                          <a:effectLst/>
                          <a:latin typeface="Tahoma" pitchFamily="34" charset="0"/>
                          <a:ea typeface="ＭＳ Ｐゴシック" charset="-128"/>
                        </a:rPr>
                        <a:t>uropathogen</a:t>
                      </a:r>
                      <a:r>
                        <a:rPr kumimoji="0" lang="en-US"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with</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≥10</a:t>
                      </a:r>
                      <a:r>
                        <a:rPr kumimoji="0" lang="hu-HU" sz="1800" b="0" i="0" u="none" strike="noStrike" cap="none" normalizeH="0" baseline="30000" dirty="0">
                          <a:ln>
                            <a:noFill/>
                          </a:ln>
                          <a:solidFill>
                            <a:srgbClr val="000000"/>
                          </a:solidFill>
                          <a:effectLst/>
                          <a:latin typeface="Tahoma" pitchFamily="34" charset="0"/>
                          <a:ea typeface="ＭＳ Ｐゴシック" charset="-128"/>
                        </a:rPr>
                        <a:t>2 </a:t>
                      </a:r>
                      <a:r>
                        <a:rPr kumimoji="0" lang="hu-HU" sz="1800" b="0" i="0" u="none" strike="noStrike" cap="none" normalizeH="0" baseline="0" dirty="0" err="1">
                          <a:ln>
                            <a:noFill/>
                          </a:ln>
                          <a:solidFill>
                            <a:srgbClr val="000000"/>
                          </a:solidFill>
                          <a:effectLst/>
                          <a:latin typeface="Tahoma" pitchFamily="34" charset="0"/>
                          <a:ea typeface="ＭＳ Ｐゴシック" charset="-128"/>
                        </a:rPr>
                        <a:t>colonies</a:t>
                      </a:r>
                      <a:r>
                        <a:rPr kumimoji="0" lang="en-US" sz="1800" b="0" i="0" u="none" strike="noStrike" cap="none" normalizeH="0" baseline="0" dirty="0">
                          <a:ln>
                            <a:noFill/>
                          </a:ln>
                          <a:solidFill>
                            <a:srgbClr val="000000"/>
                          </a:solidFill>
                          <a:effectLst/>
                          <a:latin typeface="Tahoma" pitchFamily="34" charset="0"/>
                          <a:ea typeface="ＭＳ Ｐゴシック" charset="-128"/>
                        </a:rPr>
                        <a:t>/ml</a:t>
                      </a: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≤10</a:t>
                      </a:r>
                      <a:r>
                        <a:rPr kumimoji="0" lang="hu-HU" sz="1800" b="0" i="0" u="none" strike="noStrike" cap="none" normalizeH="0" baseline="30000" dirty="0">
                          <a:ln>
                            <a:noFill/>
                          </a:ln>
                          <a:solidFill>
                            <a:srgbClr val="000000"/>
                          </a:solidFill>
                          <a:effectLst/>
                          <a:latin typeface="Tahoma" pitchFamily="34" charset="0"/>
                          <a:ea typeface="ＭＳ Ｐゴシック" charset="-128"/>
                        </a:rPr>
                        <a:t>5 </a:t>
                      </a:r>
                      <a:r>
                        <a:rPr kumimoji="0" lang="hu-HU" sz="1800" b="0" i="0" u="none" strike="noStrike" cap="none" normalizeH="0" baseline="0" dirty="0" err="1">
                          <a:ln>
                            <a:noFill/>
                          </a:ln>
                          <a:solidFill>
                            <a:srgbClr val="000000"/>
                          </a:solidFill>
                          <a:effectLst/>
                          <a:latin typeface="Tahoma" pitchFamily="34" charset="0"/>
                          <a:ea typeface="ＭＳ Ｐゴシック" charset="-128"/>
                        </a:rPr>
                        <a:t>colonies</a:t>
                      </a:r>
                      <a:r>
                        <a:rPr kumimoji="0" lang="en-US" sz="1800" b="0" i="0" u="none" strike="noStrike" cap="none" normalizeH="0" baseline="0" dirty="0">
                          <a:ln>
                            <a:noFill/>
                          </a:ln>
                          <a:solidFill>
                            <a:srgbClr val="000000"/>
                          </a:solidFill>
                          <a:effectLst/>
                          <a:latin typeface="Tahoma" pitchFamily="34" charset="0"/>
                          <a:ea typeface="ＭＳ Ｐゴシック" charset="-128"/>
                        </a:rPr>
                        <a:t>/ml</a:t>
                      </a:r>
                      <a:r>
                        <a:rPr kumimoji="0" lang="hu-HU" sz="1800" b="0" i="0" u="none" strike="noStrike" cap="none" normalizeH="0" baseline="0" dirty="0">
                          <a:ln>
                            <a:noFill/>
                          </a:ln>
                          <a:solidFill>
                            <a:srgbClr val="000000"/>
                          </a:solidFill>
                          <a:effectLst/>
                          <a:latin typeface="Tahoma" pitchFamily="34" charset="0"/>
                          <a:ea typeface="ＭＳ Ｐゴシック" charset="-128"/>
                        </a:rPr>
                        <a:t> of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same </a:t>
                      </a:r>
                      <a:r>
                        <a:rPr kumimoji="0" lang="en-US" sz="1800" b="0" i="0" u="none" strike="noStrike" cap="none" normalizeH="0" baseline="0" dirty="0" err="1">
                          <a:ln>
                            <a:noFill/>
                          </a:ln>
                          <a:solidFill>
                            <a:srgbClr val="000000"/>
                          </a:solidFill>
                          <a:effectLst/>
                          <a:latin typeface="Tahoma" pitchFamily="34" charset="0"/>
                          <a:ea typeface="ＭＳ Ｐゴシック" charset="-128"/>
                        </a:rPr>
                        <a:t>uropathogen</a:t>
                      </a:r>
                      <a:r>
                        <a:rPr kumimoji="0" lang="en-US"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if</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patient</a:t>
                      </a:r>
                      <a:r>
                        <a:rPr kumimoji="0" lang="hu-HU" sz="1800" b="0" i="0" u="none" strike="noStrike" cap="none" normalizeH="0" baseline="0" dirty="0">
                          <a:ln>
                            <a:noFill/>
                          </a:ln>
                          <a:solidFill>
                            <a:srgbClr val="000000"/>
                          </a:solidFill>
                          <a:effectLst/>
                          <a:latin typeface="Tahoma" pitchFamily="34" charset="0"/>
                          <a:ea typeface="ＭＳ Ｐゴシック" charset="-128"/>
                        </a:rPr>
                        <a:t> is </a:t>
                      </a:r>
                      <a:r>
                        <a:rPr kumimoji="0" lang="hu-HU" sz="1800" b="0" i="0" u="none" strike="noStrike" cap="none" normalizeH="0" baseline="0" dirty="0" err="1">
                          <a:ln>
                            <a:noFill/>
                          </a:ln>
                          <a:solidFill>
                            <a:srgbClr val="000000"/>
                          </a:solidFill>
                          <a:effectLst/>
                          <a:latin typeface="Tahoma" pitchFamily="34" charset="0"/>
                          <a:ea typeface="ＭＳ Ｐゴシック" charset="-128"/>
                        </a:rPr>
                        <a:t>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effective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antimicrobial</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treatment</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1" u="none" strike="noStrike" cap="none" normalizeH="0" baseline="0" dirty="0">
                          <a:ln>
                            <a:noFill/>
                          </a:ln>
                          <a:solidFill>
                            <a:srgbClr val="000000"/>
                          </a:solidFill>
                          <a:effectLst/>
                          <a:latin typeface="Tahoma" pitchFamily="34" charset="0"/>
                          <a:ea typeface="ＭＳ Ｐゴシック" charset="-128"/>
                        </a:rPr>
                        <a:t>Physician diagnosis of UTI</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hu-HU" sz="1800" b="0" i="1" u="none" strike="noStrike" cap="none" normalizeH="0" baseline="0" dirty="0">
                          <a:ln>
                            <a:noFill/>
                          </a:ln>
                          <a:solidFill>
                            <a:srgbClr val="000000"/>
                          </a:solidFill>
                          <a:effectLst/>
                          <a:latin typeface="Tahoma" pitchFamily="34" charset="0"/>
                          <a:ea typeface="ＭＳ Ｐゴシック" charset="-128"/>
                        </a:rPr>
                        <a:t>P</a:t>
                      </a:r>
                      <a:r>
                        <a:rPr kumimoji="0" lang="en-US" sz="1800" b="0" i="1" u="none" strike="noStrike" cap="none" normalizeH="0" baseline="0" dirty="0" err="1">
                          <a:ln>
                            <a:noFill/>
                          </a:ln>
                          <a:solidFill>
                            <a:srgbClr val="000000"/>
                          </a:solidFill>
                          <a:effectLst/>
                          <a:latin typeface="Tahoma" pitchFamily="34" charset="0"/>
                          <a:ea typeface="ＭＳ Ｐゴシック" charset="-128"/>
                        </a:rPr>
                        <a:t>hysician</a:t>
                      </a:r>
                      <a:r>
                        <a:rPr kumimoji="0" lang="en-US" sz="1800" b="0" i="1" u="none" strike="noStrike" cap="none" normalizeH="0" baseline="0" dirty="0">
                          <a:ln>
                            <a:noFill/>
                          </a:ln>
                          <a:solidFill>
                            <a:srgbClr val="000000"/>
                          </a:solidFill>
                          <a:effectLst/>
                          <a:latin typeface="Tahoma" pitchFamily="34" charset="0"/>
                          <a:ea typeface="ＭＳ Ｐゴシック" charset="-128"/>
                        </a:rPr>
                        <a:t> treatment of UTI</a:t>
                      </a:r>
                    </a:p>
                  </a:txBody>
                  <a:tcPr marL="121920" marR="121920" marT="45725" marB="4572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No symptoms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cap="none" normalizeH="0" baseline="0" dirty="0">
                          <a:ln>
                            <a:noFill/>
                          </a:ln>
                          <a:solidFill>
                            <a:srgbClr val="FF0000"/>
                          </a:solidFill>
                          <a:effectLst/>
                          <a:latin typeface="Tahoma" pitchFamily="34" charset="0"/>
                          <a:ea typeface="ＭＳ Ｐゴシック" charset="-128"/>
                        </a:rPr>
                        <a:t>DO NOT REPORT FOR PPS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txBody>
                  <a:tcPr marL="121920" marR="121920" marT="45725" marB="4572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
        <p:nvSpPr>
          <p:cNvPr id="71697" name="TextBox 4"/>
          <p:cNvSpPr txBox="1">
            <a:spLocks noChangeArrowheads="1"/>
          </p:cNvSpPr>
          <p:nvPr/>
        </p:nvSpPr>
        <p:spPr bwMode="auto">
          <a:xfrm>
            <a:off x="9817101" y="3705225"/>
            <a:ext cx="2374900" cy="1557349"/>
          </a:xfrm>
          <a:prstGeom prst="rect">
            <a:avLst/>
          </a:prstGeom>
          <a:solidFill>
            <a:schemeClr val="bg1"/>
          </a:solidFill>
          <a:ln w="38100">
            <a:solidFill>
              <a:schemeClr val="tx1"/>
            </a:solidFill>
            <a:miter lim="800000"/>
            <a:headEnd/>
            <a:tailEnd/>
          </a:ln>
        </p:spPr>
        <p:txBody>
          <a:bodyPr>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US" altLang="en-US" sz="1600" b="1" dirty="0">
                <a:solidFill>
                  <a:srgbClr val="669900"/>
                </a:solidFill>
              </a:rPr>
              <a:t>Note: </a:t>
            </a:r>
          </a:p>
          <a:p>
            <a:pPr algn="ctr">
              <a:lnSpc>
                <a:spcPct val="85000"/>
              </a:lnSpc>
              <a:spcAft>
                <a:spcPct val="0"/>
              </a:spcAft>
              <a:buFontTx/>
              <a:buNone/>
            </a:pPr>
            <a:r>
              <a:rPr lang="en-US" altLang="en-US" sz="1600" b="1" dirty="0">
                <a:solidFill>
                  <a:srgbClr val="669900"/>
                </a:solidFill>
              </a:rPr>
              <a:t>BSI secondary to UTI or asymptomatic bacteriuria are reported BSI and S-UTI rather than UTI code</a:t>
            </a:r>
          </a:p>
        </p:txBody>
      </p:sp>
    </p:spTree>
    <p:extLst>
      <p:ext uri="{BB962C8B-B14F-4D97-AF65-F5344CB8AC3E}">
        <p14:creationId xmlns:p14="http://schemas.microsoft.com/office/powerpoint/2010/main" val="26702265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1"/>
          <p:cNvSpPr>
            <a:spLocks noGrp="1"/>
          </p:cNvSpPr>
          <p:nvPr>
            <p:ph type="title" idx="4294967295"/>
          </p:nvPr>
        </p:nvSpPr>
        <p:spPr/>
        <p:txBody>
          <a:bodyPr/>
          <a:lstStyle/>
          <a:p>
            <a:pPr eaLnBrk="1" hangingPunct="1"/>
            <a:r>
              <a:rPr lang="en-US" altLang="en-US" dirty="0">
                <a:ea typeface="ＭＳ Ｐゴシック" pitchFamily="34" charset="-128"/>
              </a:rPr>
              <a:t>Bloodstream infection (BSI)</a:t>
            </a:r>
            <a:br>
              <a:rPr lang="en-US" altLang="en-US" dirty="0">
                <a:ea typeface="ＭＳ Ｐゴシック" pitchFamily="34" charset="-128"/>
              </a:rPr>
            </a:br>
            <a:r>
              <a:rPr lang="en-US" altLang="en-US" sz="2000" dirty="0">
                <a:ea typeface="ＭＳ Ｐゴシック" pitchFamily="34" charset="-128"/>
              </a:rPr>
              <a:t>Protocol </a:t>
            </a:r>
            <a:r>
              <a:rPr lang="hu-HU" altLang="en-US" sz="2000" dirty="0">
                <a:ea typeface="ＭＳ Ｐゴシック" pitchFamily="34" charset="-128"/>
              </a:rPr>
              <a:t>v</a:t>
            </a:r>
            <a:r>
              <a:rPr lang="en-US" altLang="en-US" sz="2000" dirty="0">
                <a:ea typeface="ＭＳ Ｐゴシック" pitchFamily="34" charset="-128"/>
              </a:rPr>
              <a:t>5.</a:t>
            </a:r>
            <a:r>
              <a:rPr lang="hu-HU" altLang="en-US" sz="2000" dirty="0">
                <a:ea typeface="ＭＳ Ｐゴシック" pitchFamily="34" charset="-128"/>
              </a:rPr>
              <a:t>3,</a:t>
            </a:r>
            <a:r>
              <a:rPr lang="en-US" altLang="en-US" sz="2000" dirty="0">
                <a:ea typeface="ＭＳ Ｐゴシック" pitchFamily="34" charset="-128"/>
              </a:rPr>
              <a:t> </a:t>
            </a:r>
            <a:r>
              <a:rPr lang="en-GB" altLang="en-US" sz="2000" dirty="0">
                <a:ea typeface="ＭＳ Ｐゴシック" pitchFamily="34" charset="-128"/>
              </a:rPr>
              <a:t>p</a:t>
            </a:r>
            <a:r>
              <a:rPr lang="hu-HU" altLang="en-US" sz="2000" dirty="0">
                <a:ea typeface="ＭＳ Ｐゴシック" pitchFamily="34" charset="-128"/>
              </a:rPr>
              <a:t>.</a:t>
            </a:r>
            <a:r>
              <a:rPr lang="en-GB" altLang="en-US" sz="2000" dirty="0">
                <a:ea typeface="ＭＳ Ｐゴシック" pitchFamily="34" charset="-128"/>
              </a:rPr>
              <a:t> 5</a:t>
            </a:r>
            <a:r>
              <a:rPr lang="hu-HU" altLang="en-US" sz="2000" dirty="0">
                <a:ea typeface="ＭＳ Ｐゴシック" pitchFamily="34" charset="-128"/>
              </a:rPr>
              <a:t>6</a:t>
            </a:r>
            <a:endParaRPr lang="en-US" altLang="en-US" sz="2000" dirty="0">
              <a:ea typeface="ＭＳ Ｐゴシック" pitchFamily="34" charset="-128"/>
            </a:endParaRPr>
          </a:p>
        </p:txBody>
      </p:sp>
      <p:sp>
        <p:nvSpPr>
          <p:cNvPr id="73731" name="Content Placeholder 2"/>
          <p:cNvSpPr>
            <a:spLocks noGrp="1"/>
          </p:cNvSpPr>
          <p:nvPr>
            <p:ph idx="4294967295"/>
          </p:nvPr>
        </p:nvSpPr>
        <p:spPr>
          <a:xfrm>
            <a:off x="431801" y="1215940"/>
            <a:ext cx="10972800" cy="2454275"/>
          </a:xfrm>
        </p:spPr>
        <p:txBody>
          <a:bodyPr/>
          <a:lstStyle/>
          <a:p>
            <a:pPr eaLnBrk="1" hangingPunct="1"/>
            <a:r>
              <a:rPr lang="en-GB" altLang="en-US" dirty="0">
                <a:ea typeface="ＭＳ Ｐゴシック" pitchFamily="34" charset="-128"/>
              </a:rPr>
              <a:t>Blood cultures:</a:t>
            </a:r>
          </a:p>
          <a:p>
            <a:pPr eaLnBrk="1" hangingPunct="1"/>
            <a:r>
              <a:rPr lang="en-GB" altLang="en-US" dirty="0">
                <a:ea typeface="ＭＳ Ｐゴシック" pitchFamily="34" charset="-128"/>
              </a:rPr>
              <a:t>≥1 with recognised pathogen </a:t>
            </a:r>
            <a:r>
              <a:rPr lang="en-GB" altLang="en-US" b="1" dirty="0">
                <a:ea typeface="ＭＳ Ｐゴシック" pitchFamily="34" charset="-128"/>
              </a:rPr>
              <a:t>OR</a:t>
            </a:r>
          </a:p>
          <a:p>
            <a:pPr eaLnBrk="1" hangingPunct="1"/>
            <a:r>
              <a:rPr lang="en-GB" altLang="en-US" dirty="0">
                <a:ea typeface="ＭＳ Ｐゴシック" pitchFamily="34" charset="-128"/>
              </a:rPr>
              <a:t>≥2 with skin contaminant* AND</a:t>
            </a:r>
            <a:r>
              <a:rPr lang="en-GB" altLang="en-US" b="1" dirty="0">
                <a:ea typeface="ＭＳ Ｐゴシック" pitchFamily="34" charset="-128"/>
              </a:rPr>
              <a:t> </a:t>
            </a:r>
            <a:r>
              <a:rPr lang="en-GB" altLang="en-US" dirty="0">
                <a:ea typeface="ＭＳ Ｐゴシック" pitchFamily="34" charset="-128"/>
              </a:rPr>
              <a:t>≥ 1 sign/symptom: fever (&gt;38</a:t>
            </a:r>
            <a:r>
              <a:rPr lang="en-GB" altLang="en-US" dirty="0">
                <a:ea typeface="ＭＳ Ｐゴシック" pitchFamily="34" charset="-128"/>
                <a:sym typeface="Symbol" panose="05050102010706020507" pitchFamily="18" charset="2"/>
              </a:rPr>
              <a:t></a:t>
            </a:r>
            <a:r>
              <a:rPr lang="en-GB" altLang="en-US" dirty="0">
                <a:ea typeface="ＭＳ Ｐゴシック" pitchFamily="34" charset="-128"/>
              </a:rPr>
              <a:t>C), chills, or hypotension </a:t>
            </a:r>
          </a:p>
          <a:p>
            <a:pPr eaLnBrk="1" hangingPunct="1">
              <a:buFont typeface="Wingdings" pitchFamily="2" charset="2"/>
              <a:buNone/>
            </a:pPr>
            <a:r>
              <a:rPr lang="en-GB" altLang="en-US" sz="1600" dirty="0">
                <a:ea typeface="ＭＳ Ｐゴシック" pitchFamily="34" charset="-128"/>
              </a:rPr>
              <a:t>* 2 separate </a:t>
            </a:r>
            <a:r>
              <a:rPr lang="hu-HU" altLang="en-US" sz="1600" dirty="0" err="1">
                <a:ea typeface="ＭＳ Ｐゴシック" pitchFamily="34" charset="-128"/>
              </a:rPr>
              <a:t>blood</a:t>
            </a:r>
            <a:r>
              <a:rPr lang="hu-HU" altLang="en-US" sz="1600" dirty="0">
                <a:ea typeface="ＭＳ Ｐゴシック" pitchFamily="34" charset="-128"/>
              </a:rPr>
              <a:t> </a:t>
            </a:r>
            <a:r>
              <a:rPr lang="hu-HU" altLang="en-US" sz="1600" dirty="0" err="1">
                <a:ea typeface="ＭＳ Ｐゴシック" pitchFamily="34" charset="-128"/>
              </a:rPr>
              <a:t>cultures</a:t>
            </a:r>
            <a:r>
              <a:rPr lang="en-GB" altLang="en-US" sz="1600" dirty="0">
                <a:ea typeface="ＭＳ Ｐゴシック" pitchFamily="34" charset="-128"/>
              </a:rPr>
              <a:t>, usually within 48 hours with skin contaminants = coagulase-negative staphylococci</a:t>
            </a:r>
            <a:r>
              <a:rPr lang="en-GB" altLang="en-US" sz="1600" i="1" dirty="0">
                <a:ea typeface="ＭＳ Ｐゴシック" pitchFamily="34" charset="-128"/>
              </a:rPr>
              <a:t>, Micrococcus sp., Propionibacterium acnes, Bacillus sp., Corynebacterium </a:t>
            </a:r>
            <a:r>
              <a:rPr lang="en-GB" altLang="en-US" sz="1600" i="1" dirty="0" err="1">
                <a:ea typeface="ＭＳ Ｐゴシック" pitchFamily="34" charset="-128"/>
              </a:rPr>
              <a:t>sp</a:t>
            </a:r>
            <a:r>
              <a:rPr lang="hu-HU" altLang="en-US" sz="1600" i="1" dirty="0">
                <a:ea typeface="ＭＳ Ｐゴシック" pitchFamily="34" charset="-128"/>
              </a:rPr>
              <a:t>.</a:t>
            </a:r>
            <a:endParaRPr lang="en-GB" altLang="en-US" sz="1600" i="1" dirty="0">
              <a:ea typeface="ＭＳ Ｐゴシック" pitchFamily="34" charset="-128"/>
            </a:endParaRPr>
          </a:p>
          <a:p>
            <a:pPr eaLnBrk="1" hangingPunct="1"/>
            <a:endParaRPr lang="en-GB" altLang="en-US" sz="1600" dirty="0">
              <a:ea typeface="ＭＳ Ｐゴシック" pitchFamily="34" charset="-128"/>
            </a:endParaRPr>
          </a:p>
          <a:p>
            <a:pPr eaLnBrk="1" hangingPunct="1"/>
            <a:endParaRPr lang="en-US" altLang="en-US" dirty="0">
              <a:ea typeface="ＭＳ Ｐゴシック" pitchFamily="34" charset="-128"/>
            </a:endParaRPr>
          </a:p>
        </p:txBody>
      </p:sp>
      <p:graphicFrame>
        <p:nvGraphicFramePr>
          <p:cNvPr id="4" name="Table 3"/>
          <p:cNvGraphicFramePr>
            <a:graphicFrameLocks noGrp="1"/>
          </p:cNvGraphicFramePr>
          <p:nvPr>
            <p:extLst>
              <p:ext uri="{D42A27DB-BD31-4B8C-83A1-F6EECF244321}">
                <p14:modId xmlns:p14="http://schemas.microsoft.com/office/powerpoint/2010/main" val="566536565"/>
              </p:ext>
            </p:extLst>
          </p:nvPr>
        </p:nvGraphicFramePr>
        <p:xfrm>
          <a:off x="0" y="3619500"/>
          <a:ext cx="12192000" cy="2011464"/>
        </p:xfrm>
        <a:graphic>
          <a:graphicData uri="http://schemas.openxmlformats.org/drawingml/2006/table">
            <a:tbl>
              <a:tblPr/>
              <a:tblGrid>
                <a:gridCol w="3329517">
                  <a:extLst>
                    <a:ext uri="{9D8B030D-6E8A-4147-A177-3AD203B41FA5}">
                      <a16:colId xmlns:a16="http://schemas.microsoft.com/office/drawing/2014/main" val="20000"/>
                    </a:ext>
                  </a:extLst>
                </a:gridCol>
                <a:gridCol w="1547283">
                  <a:extLst>
                    <a:ext uri="{9D8B030D-6E8A-4147-A177-3AD203B41FA5}">
                      <a16:colId xmlns:a16="http://schemas.microsoft.com/office/drawing/2014/main" val="20001"/>
                    </a:ext>
                  </a:extLst>
                </a:gridCol>
                <a:gridCol w="3683000">
                  <a:extLst>
                    <a:ext uri="{9D8B030D-6E8A-4147-A177-3AD203B41FA5}">
                      <a16:colId xmlns:a16="http://schemas.microsoft.com/office/drawing/2014/main" val="20002"/>
                    </a:ext>
                  </a:extLst>
                </a:gridCol>
                <a:gridCol w="1653117">
                  <a:extLst>
                    <a:ext uri="{9D8B030D-6E8A-4147-A177-3AD203B41FA5}">
                      <a16:colId xmlns:a16="http://schemas.microsoft.com/office/drawing/2014/main" val="20003"/>
                    </a:ext>
                  </a:extLst>
                </a:gridCol>
                <a:gridCol w="1979083">
                  <a:extLst>
                    <a:ext uri="{9D8B030D-6E8A-4147-A177-3AD203B41FA5}">
                      <a16:colId xmlns:a16="http://schemas.microsoft.com/office/drawing/2014/main" val="20004"/>
                    </a:ext>
                  </a:extLst>
                </a:gridCol>
              </a:tblGrid>
              <a:tr h="457072">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FFFFFF"/>
                          </a:solidFill>
                          <a:effectLst/>
                          <a:latin typeface="Tahoma" pitchFamily="34" charset="0"/>
                          <a:ea typeface="ＭＳ Ｐゴシック" charset="-128"/>
                        </a:rPr>
                        <a:t>Source of</a:t>
                      </a:r>
                      <a:r>
                        <a:rPr kumimoji="0" lang="hu-HU" sz="2400" b="1" i="0" u="none" strike="noStrike" cap="none" normalizeH="0" baseline="0" dirty="0">
                          <a:ln>
                            <a:noFill/>
                          </a:ln>
                          <a:solidFill>
                            <a:srgbClr val="FFFFFF"/>
                          </a:solidFill>
                          <a:effectLst/>
                          <a:latin typeface="Tahoma" pitchFamily="34" charset="0"/>
                          <a:ea typeface="ＭＳ Ｐゴシック" charset="-128"/>
                        </a:rPr>
                        <a:t> </a:t>
                      </a:r>
                      <a:r>
                        <a:rPr kumimoji="0" lang="hu-HU" sz="2400" b="1" i="0" u="none" strike="noStrike" cap="none" normalizeH="0" baseline="0" dirty="0" err="1">
                          <a:ln>
                            <a:noFill/>
                          </a:ln>
                          <a:solidFill>
                            <a:srgbClr val="FFFFFF"/>
                          </a:solidFill>
                          <a:effectLst/>
                          <a:latin typeface="Tahoma" pitchFamily="34" charset="0"/>
                          <a:ea typeface="ＭＳ Ｐゴシック" charset="-128"/>
                        </a:rPr>
                        <a:t>bloodstream</a:t>
                      </a:r>
                      <a:r>
                        <a:rPr kumimoji="0" lang="hu-HU" sz="2400" b="1" i="0" u="none" strike="noStrike" cap="none" normalizeH="0" baseline="0" dirty="0">
                          <a:ln>
                            <a:noFill/>
                          </a:ln>
                          <a:solidFill>
                            <a:srgbClr val="FFFFFF"/>
                          </a:solidFill>
                          <a:effectLst/>
                          <a:latin typeface="Tahoma" pitchFamily="34" charset="0"/>
                          <a:ea typeface="ＭＳ Ｐゴシック" charset="-128"/>
                        </a:rPr>
                        <a:t> </a:t>
                      </a:r>
                      <a:r>
                        <a:rPr kumimoji="0" lang="hu-HU" sz="2400" b="1" i="0" u="none" strike="noStrike" cap="none" normalizeH="0" baseline="0" dirty="0" err="1">
                          <a:ln>
                            <a:noFill/>
                          </a:ln>
                          <a:solidFill>
                            <a:srgbClr val="FFFFFF"/>
                          </a:solidFill>
                          <a:effectLst/>
                          <a:latin typeface="Tahoma" pitchFamily="34" charset="0"/>
                          <a:ea typeface="ＭＳ Ｐゴシック" charset="-128"/>
                        </a:rPr>
                        <a:t>infection</a:t>
                      </a:r>
                      <a:endParaRPr kumimoji="0" lang="en-US" sz="2400" b="1" i="0" u="none" strike="noStrike" cap="none" normalizeH="0" baseline="0" dirty="0">
                        <a:ln>
                          <a:noFill/>
                        </a:ln>
                        <a:solidFill>
                          <a:srgbClr val="FFFFFF"/>
                        </a:solidFill>
                        <a:effectLst/>
                        <a:latin typeface="Tahoma" pitchFamily="34" charset="0"/>
                        <a:ea typeface="ＭＳ Ｐゴシック" charset="-128"/>
                      </a:endParaRPr>
                    </a:p>
                  </a:txBody>
                  <a:tcPr marL="121920" marR="121920" marT="45666" marB="456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155429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000000"/>
                          </a:solidFill>
                          <a:effectLst/>
                          <a:latin typeface="Tahoma" pitchFamily="34" charset="0"/>
                          <a:ea typeface="ＭＳ Ｐゴシック" charset="-128"/>
                        </a:rPr>
                        <a:t>Catheter</a:t>
                      </a:r>
                      <a:r>
                        <a:rPr kumimoji="0" lang="hu-HU" sz="1800" b="1" i="0" u="none" strike="noStrike" cap="none" normalizeH="0" baseline="0" dirty="0">
                          <a:ln>
                            <a:noFill/>
                          </a:ln>
                          <a:solidFill>
                            <a:srgbClr val="000000"/>
                          </a:solidFill>
                          <a:effectLst/>
                          <a:latin typeface="Tahoma" pitchFamily="34" charset="0"/>
                          <a:ea typeface="ＭＳ Ｐゴシック" charset="-128"/>
                        </a:rPr>
                        <a:t>-</a:t>
                      </a:r>
                      <a:r>
                        <a:rPr kumimoji="0" lang="en-US" sz="1800" b="1" i="0" u="none" strike="noStrike" cap="none" normalizeH="0" baseline="0" dirty="0">
                          <a:ln>
                            <a:noFill/>
                          </a:ln>
                          <a:solidFill>
                            <a:srgbClr val="000000"/>
                          </a:solidFill>
                          <a:effectLst/>
                          <a:latin typeface="Tahoma" pitchFamily="34" charset="0"/>
                          <a:ea typeface="ＭＳ Ｐゴシック" charset="-128"/>
                        </a:rPr>
                        <a:t>related</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rgbClr val="000000"/>
                          </a:solidFill>
                          <a:effectLst/>
                          <a:latin typeface="Tahoma" pitchFamily="34" charset="0"/>
                          <a:ea typeface="ＭＳ Ｐゴシック" charset="-128"/>
                        </a:rPr>
                        <a:t>Same microorganism from catheter OR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rgbClr val="000000"/>
                          </a:solidFill>
                          <a:effectLst/>
                          <a:latin typeface="Tahoma" pitchFamily="34" charset="0"/>
                          <a:ea typeface="ＭＳ Ｐゴシック" charset="-128"/>
                        </a:rPr>
                        <a:t>symptoms improved &lt;48 </a:t>
                      </a:r>
                      <a:r>
                        <a:rPr kumimoji="0" lang="en-US" sz="1600" b="0" i="0" u="none" strike="noStrike" cap="none" normalizeH="0" baseline="0" dirty="0" err="1">
                          <a:ln>
                            <a:noFill/>
                          </a:ln>
                          <a:solidFill>
                            <a:srgbClr val="000000"/>
                          </a:solidFill>
                          <a:effectLst/>
                          <a:latin typeface="Tahoma" pitchFamily="34" charset="0"/>
                          <a:ea typeface="ＭＳ Ｐゴシック" charset="-128"/>
                        </a:rPr>
                        <a:t>hrs</a:t>
                      </a:r>
                      <a:r>
                        <a:rPr kumimoji="0" lang="en-US" sz="1600" b="0" i="0" u="none" strike="noStrike" cap="none" normalizeH="0" baseline="0" dirty="0">
                          <a:ln>
                            <a:noFill/>
                          </a:ln>
                          <a:solidFill>
                            <a:srgbClr val="000000"/>
                          </a:solidFill>
                          <a:effectLst/>
                          <a:latin typeface="Tahoma" pitchFamily="34" charset="0"/>
                          <a:ea typeface="ＭＳ Ｐゴシック" charset="-128"/>
                        </a:rPr>
                        <a:t> from </a:t>
                      </a:r>
                      <a:r>
                        <a:rPr kumimoji="0" lang="hu-HU" sz="1600" b="0" i="0" u="none" strike="noStrike" cap="none" normalizeH="0" baseline="0" dirty="0" err="1">
                          <a:ln>
                            <a:noFill/>
                          </a:ln>
                          <a:solidFill>
                            <a:srgbClr val="000000"/>
                          </a:solidFill>
                          <a:effectLst/>
                          <a:latin typeface="Tahoma" pitchFamily="34" charset="0"/>
                          <a:ea typeface="ＭＳ Ｐゴシック" charset="-128"/>
                        </a:rPr>
                        <a:t>catheter</a:t>
                      </a:r>
                      <a:r>
                        <a:rPr kumimoji="0" lang="en-US" sz="1600" b="0" i="0" u="none" strike="noStrike" cap="none" normalizeH="0" baseline="0" dirty="0">
                          <a:ln>
                            <a:noFill/>
                          </a:ln>
                          <a:solidFill>
                            <a:srgbClr val="000000"/>
                          </a:solidFill>
                          <a:effectLst/>
                          <a:latin typeface="Tahoma" pitchFamily="34" charset="0"/>
                          <a:ea typeface="ＭＳ Ｐゴシック" charset="-128"/>
                        </a:rPr>
                        <a:t> removal</a:t>
                      </a:r>
                    </a:p>
                  </a:txBody>
                  <a:tcPr marL="121920" marR="121920" marT="45666" marB="456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rgbClr val="000000"/>
                          </a:solidFill>
                          <a:effectLst/>
                          <a:latin typeface="Tahoma" pitchFamily="34" charset="0"/>
                          <a:ea typeface="ＭＳ Ｐゴシック" charset="-128"/>
                        </a:rPr>
                        <a:t>C-CVC*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rgbClr val="000000"/>
                          </a:solidFill>
                          <a:effectLst/>
                          <a:latin typeface="Tahoma" pitchFamily="34" charset="0"/>
                          <a:ea typeface="ＭＳ Ｐゴシック" charset="-128"/>
                        </a:rPr>
                        <a:t>C-PVC</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rgbClr val="000000"/>
                        </a:solidFill>
                        <a:effectLst/>
                        <a:latin typeface="Tahoma" pitchFamily="34" charset="0"/>
                        <a:ea typeface="ＭＳ Ｐゴシック" charset="-128"/>
                      </a:endParaRPr>
                    </a:p>
                  </a:txBody>
                  <a:tcPr marL="121920" marR="121920" marT="45666" marB="456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000000"/>
                          </a:solidFill>
                          <a:effectLst/>
                          <a:latin typeface="Tahoma" pitchFamily="34" charset="0"/>
                          <a:ea typeface="ＭＳ Ｐゴシック" charset="-128"/>
                        </a:rPr>
                        <a:t>Secondary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rgbClr val="000000"/>
                          </a:solidFill>
                          <a:effectLst/>
                          <a:latin typeface="Tahoma" pitchFamily="34" charset="0"/>
                          <a:ea typeface="ＭＳ Ｐゴシック" charset="-128"/>
                        </a:rPr>
                        <a:t>Same microorganism from another site OR </a:t>
                      </a:r>
                      <a:br>
                        <a:rPr kumimoji="0" lang="en-US" sz="1600" b="0" i="0" u="none" strike="noStrike" cap="none" normalizeH="0" baseline="0" dirty="0">
                          <a:ln>
                            <a:noFill/>
                          </a:ln>
                          <a:solidFill>
                            <a:srgbClr val="000000"/>
                          </a:solidFill>
                          <a:effectLst/>
                          <a:latin typeface="Tahoma" pitchFamily="34" charset="0"/>
                          <a:ea typeface="ＭＳ Ｐゴシック" charset="-128"/>
                        </a:rPr>
                      </a:br>
                      <a:r>
                        <a:rPr kumimoji="0" lang="en-US" sz="1600" b="0" i="0" u="none" strike="noStrike" cap="none" normalizeH="0" baseline="0" dirty="0">
                          <a:ln>
                            <a:noFill/>
                          </a:ln>
                          <a:solidFill>
                            <a:srgbClr val="000000"/>
                          </a:solidFill>
                          <a:effectLst/>
                          <a:latin typeface="Tahoma" pitchFamily="34" charset="0"/>
                          <a:ea typeface="ＭＳ Ｐゴシック" charset="-128"/>
                        </a:rPr>
                        <a:t>strong clinical evidence that BSI secondary to other site</a:t>
                      </a:r>
                    </a:p>
                  </a:txBody>
                  <a:tcPr marL="121920" marR="121920" marT="45666" marB="456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rgbClr val="000000"/>
                          </a:solidFill>
                          <a:effectLst/>
                          <a:latin typeface="Tahoma" pitchFamily="34" charset="0"/>
                          <a:ea typeface="ＭＳ Ｐゴシック" charset="-128"/>
                        </a:rPr>
                        <a:t>S-PUL</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rgbClr val="000000"/>
                          </a:solidFill>
                          <a:effectLst/>
                          <a:latin typeface="Tahoma" pitchFamily="34" charset="0"/>
                          <a:ea typeface="ＭＳ Ｐゴシック" charset="-128"/>
                        </a:rPr>
                        <a:t>S-UTI</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rgbClr val="000000"/>
                          </a:solidFill>
                          <a:effectLst/>
                          <a:latin typeface="Tahoma" pitchFamily="34" charset="0"/>
                          <a:ea typeface="ＭＳ Ｐゴシック" charset="-128"/>
                        </a:rPr>
                        <a:t>S-DIG</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rgbClr val="000000"/>
                          </a:solidFill>
                          <a:effectLst/>
                          <a:latin typeface="Tahoma" pitchFamily="34" charset="0"/>
                          <a:ea typeface="ＭＳ Ｐゴシック" charset="-128"/>
                        </a:rPr>
                        <a:t>S-SSI</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rgbClr val="000000"/>
                          </a:solidFill>
                          <a:effectLst/>
                          <a:latin typeface="Tahoma" pitchFamily="34" charset="0"/>
                          <a:ea typeface="ＭＳ Ｐゴシック" charset="-128"/>
                        </a:rPr>
                        <a:t>S-SST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rgbClr val="000000"/>
                          </a:solidFill>
                          <a:effectLst/>
                          <a:latin typeface="Tahoma" pitchFamily="34" charset="0"/>
                          <a:ea typeface="ＭＳ Ｐゴシック" charset="-128"/>
                        </a:rPr>
                        <a:t>S-OTH</a:t>
                      </a:r>
                    </a:p>
                  </a:txBody>
                  <a:tcPr marL="121920" marR="121920" marT="45666" marB="456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000000"/>
                          </a:solidFill>
                          <a:effectLst/>
                          <a:latin typeface="Tahoma" pitchFamily="34" charset="0"/>
                          <a:ea typeface="ＭＳ Ｐゴシック" charset="-128"/>
                        </a:rPr>
                        <a:t>Unknown </a:t>
                      </a:r>
                      <a:endParaRPr kumimoji="0" lang="hu-HU" sz="1800" b="1"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hu-HU" sz="1600" b="0" i="0" u="none" strike="noStrike" cap="none" normalizeH="0" baseline="0" dirty="0">
                          <a:ln>
                            <a:noFill/>
                          </a:ln>
                          <a:solidFill>
                            <a:srgbClr val="000000"/>
                          </a:solidFill>
                          <a:effectLst/>
                          <a:latin typeface="Tahoma" pitchFamily="34" charset="0"/>
                          <a:ea typeface="ＭＳ Ｐゴシック" charset="-128"/>
                        </a:rPr>
                        <a:t>N</a:t>
                      </a:r>
                      <a:r>
                        <a:rPr kumimoji="0" lang="en-US" sz="1600" b="0" i="0" u="none" strike="noStrike" cap="none" normalizeH="0" baseline="0" dirty="0">
                          <a:ln>
                            <a:noFill/>
                          </a:ln>
                          <a:solidFill>
                            <a:srgbClr val="000000"/>
                          </a:solidFill>
                          <a:effectLst/>
                          <a:latin typeface="Tahoma" pitchFamily="34" charset="0"/>
                          <a:ea typeface="ＭＳ Ｐゴシック" charset="-128"/>
                        </a:rPr>
                        <a:t>one of</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the</a:t>
                      </a:r>
                      <a:r>
                        <a:rPr kumimoji="0" lang="en-US" sz="1600" b="0" i="0" u="none" strike="noStrike" cap="none" normalizeH="0" baseline="0" dirty="0">
                          <a:ln>
                            <a:noFill/>
                          </a:ln>
                          <a:solidFill>
                            <a:srgbClr val="000000"/>
                          </a:solidFill>
                          <a:effectLst/>
                          <a:latin typeface="Tahoma" pitchFamily="34" charset="0"/>
                          <a:ea typeface="ＭＳ Ｐゴシック" charset="-128"/>
                        </a:rPr>
                        <a:t> other categories</a:t>
                      </a:r>
                    </a:p>
                  </a:txBody>
                  <a:tcPr marL="121920" marR="121920" marT="45666" marB="456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
        <p:nvSpPr>
          <p:cNvPr id="73748" name="TextBox 4"/>
          <p:cNvSpPr txBox="1">
            <a:spLocks noChangeArrowheads="1"/>
          </p:cNvSpPr>
          <p:nvPr/>
        </p:nvSpPr>
        <p:spPr bwMode="auto">
          <a:xfrm>
            <a:off x="1077384" y="5881689"/>
            <a:ext cx="992928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US" altLang="en-US" sz="1400" b="1" dirty="0">
                <a:solidFill>
                  <a:srgbClr val="669900"/>
                </a:solidFill>
              </a:rPr>
              <a:t>*If meets criteria for CRI-3, report as CRI-3</a:t>
            </a:r>
            <a:r>
              <a:rPr lang="hu-HU" altLang="en-US" sz="1400" b="1" dirty="0">
                <a:solidFill>
                  <a:srgbClr val="669900"/>
                </a:solidFill>
              </a:rPr>
              <a:t> (NOT</a:t>
            </a:r>
            <a:r>
              <a:rPr lang="en-US" altLang="en-US" sz="1400" b="1" dirty="0">
                <a:solidFill>
                  <a:srgbClr val="669900"/>
                </a:solidFill>
              </a:rPr>
              <a:t> BSI</a:t>
            </a:r>
            <a:r>
              <a:rPr lang="hu-HU" altLang="en-US" sz="1400" b="1" dirty="0">
                <a:solidFill>
                  <a:srgbClr val="669900"/>
                </a:solidFill>
              </a:rPr>
              <a:t> </a:t>
            </a:r>
            <a:r>
              <a:rPr lang="hu-HU" altLang="en-US" sz="1400" b="1" dirty="0" err="1">
                <a:solidFill>
                  <a:srgbClr val="669900"/>
                </a:solidFill>
              </a:rPr>
              <a:t>with</a:t>
            </a:r>
            <a:r>
              <a:rPr lang="hu-HU" altLang="en-US" sz="1400" b="1" dirty="0">
                <a:solidFill>
                  <a:srgbClr val="669900"/>
                </a:solidFill>
              </a:rPr>
              <a:t> </a:t>
            </a:r>
            <a:r>
              <a:rPr lang="en-US" altLang="en-US" sz="1400" b="1" dirty="0">
                <a:solidFill>
                  <a:srgbClr val="669900"/>
                </a:solidFill>
              </a:rPr>
              <a:t>C-CVC</a:t>
            </a:r>
            <a:r>
              <a:rPr lang="hu-HU" altLang="en-US" sz="1400" b="1" dirty="0">
                <a:solidFill>
                  <a:srgbClr val="669900"/>
                </a:solidFill>
              </a:rPr>
              <a:t> </a:t>
            </a:r>
            <a:r>
              <a:rPr lang="hu-HU" altLang="en-US" sz="1400" b="1" dirty="0" err="1">
                <a:solidFill>
                  <a:srgbClr val="669900"/>
                </a:solidFill>
              </a:rPr>
              <a:t>as</a:t>
            </a:r>
            <a:r>
              <a:rPr lang="hu-HU" altLang="en-US" sz="1400" b="1" dirty="0">
                <a:solidFill>
                  <a:srgbClr val="669900"/>
                </a:solidFill>
              </a:rPr>
              <a:t> </a:t>
            </a:r>
            <a:r>
              <a:rPr lang="hu-HU" altLang="en-US" sz="1400" b="1" dirty="0" err="1">
                <a:solidFill>
                  <a:srgbClr val="669900"/>
                </a:solidFill>
              </a:rPr>
              <a:t>relevant</a:t>
            </a:r>
            <a:r>
              <a:rPr lang="hu-HU" altLang="en-US" sz="1400" b="1" dirty="0">
                <a:solidFill>
                  <a:srgbClr val="669900"/>
                </a:solidFill>
              </a:rPr>
              <a:t> </a:t>
            </a:r>
            <a:r>
              <a:rPr lang="hu-HU" altLang="en-US" sz="1400" b="1" dirty="0" err="1">
                <a:solidFill>
                  <a:srgbClr val="669900"/>
                </a:solidFill>
              </a:rPr>
              <a:t>device</a:t>
            </a:r>
            <a:r>
              <a:rPr lang="en-US" altLang="en-US" sz="1400" b="1" dirty="0">
                <a:solidFill>
                  <a:srgbClr val="669900"/>
                </a:solidFill>
              </a:rPr>
              <a:t> </a:t>
            </a:r>
            <a:r>
              <a:rPr lang="hu-HU" altLang="en-US" sz="1400" b="1" dirty="0">
                <a:solidFill>
                  <a:srgbClr val="669900"/>
                </a:solidFill>
              </a:rPr>
              <a:t>)</a:t>
            </a:r>
            <a:endParaRPr lang="en-US" altLang="en-US" sz="1400" b="1" dirty="0">
              <a:solidFill>
                <a:srgbClr val="669900"/>
              </a:solidFill>
            </a:endParaRPr>
          </a:p>
        </p:txBody>
      </p:sp>
      <p:sp>
        <p:nvSpPr>
          <p:cNvPr id="2" name="Szövegdoboz 1"/>
          <p:cNvSpPr txBox="1"/>
          <p:nvPr/>
        </p:nvSpPr>
        <p:spPr>
          <a:xfrm>
            <a:off x="0" y="6521986"/>
            <a:ext cx="11920251" cy="258532"/>
          </a:xfrm>
          <a:prstGeom prst="rect">
            <a:avLst/>
          </a:prstGeom>
          <a:noFill/>
        </p:spPr>
        <p:txBody>
          <a:bodyPr wrap="square" rtlCol="0">
            <a:spAutoFit/>
          </a:bodyPr>
          <a:lstStyle/>
          <a:p>
            <a:r>
              <a:rPr lang="hu-HU" sz="1200" dirty="0" err="1"/>
              <a:t>PUL</a:t>
            </a:r>
            <a:r>
              <a:rPr lang="hu-HU" sz="1200" dirty="0"/>
              <a:t>: </a:t>
            </a:r>
            <a:r>
              <a:rPr lang="hu-HU" sz="1200" dirty="0" err="1"/>
              <a:t>pulmonary</a:t>
            </a:r>
            <a:r>
              <a:rPr lang="hu-HU" sz="1200" dirty="0"/>
              <a:t>, </a:t>
            </a:r>
            <a:r>
              <a:rPr lang="hu-HU" sz="1200" dirty="0" err="1"/>
              <a:t>UTI</a:t>
            </a:r>
            <a:r>
              <a:rPr lang="hu-HU" sz="1200" dirty="0"/>
              <a:t>: </a:t>
            </a:r>
            <a:r>
              <a:rPr lang="hu-HU" sz="1200" dirty="0" err="1"/>
              <a:t>urinary</a:t>
            </a:r>
            <a:r>
              <a:rPr lang="hu-HU" sz="1200" dirty="0"/>
              <a:t> </a:t>
            </a:r>
            <a:r>
              <a:rPr lang="hu-HU" sz="1200" dirty="0" err="1"/>
              <a:t>tract</a:t>
            </a:r>
            <a:r>
              <a:rPr lang="hu-HU" sz="1200" dirty="0"/>
              <a:t> </a:t>
            </a:r>
            <a:r>
              <a:rPr lang="hu-HU" sz="1200" dirty="0" err="1"/>
              <a:t>infection</a:t>
            </a:r>
            <a:r>
              <a:rPr lang="hu-HU" sz="1200" dirty="0"/>
              <a:t>, </a:t>
            </a:r>
            <a:r>
              <a:rPr lang="hu-HU" sz="1200" dirty="0" err="1"/>
              <a:t>DIG</a:t>
            </a:r>
            <a:r>
              <a:rPr lang="hu-HU" sz="1200" dirty="0"/>
              <a:t>: </a:t>
            </a:r>
            <a:r>
              <a:rPr lang="hu-HU" sz="1200" dirty="0" err="1"/>
              <a:t>digestive</a:t>
            </a:r>
            <a:r>
              <a:rPr lang="hu-HU" sz="1200" dirty="0"/>
              <a:t> </a:t>
            </a:r>
            <a:r>
              <a:rPr lang="hu-HU" sz="1200" dirty="0" err="1"/>
              <a:t>tract</a:t>
            </a:r>
            <a:r>
              <a:rPr lang="hu-HU" sz="1200" dirty="0"/>
              <a:t> </a:t>
            </a:r>
            <a:r>
              <a:rPr lang="hu-HU" sz="1200" dirty="0" err="1"/>
              <a:t>infection</a:t>
            </a:r>
            <a:r>
              <a:rPr lang="hu-HU" sz="1200" dirty="0"/>
              <a:t>, </a:t>
            </a:r>
            <a:r>
              <a:rPr lang="hu-HU" sz="1200" dirty="0" err="1"/>
              <a:t>SSI</a:t>
            </a:r>
            <a:r>
              <a:rPr lang="hu-HU" sz="1200" dirty="0"/>
              <a:t>: </a:t>
            </a:r>
            <a:r>
              <a:rPr lang="hu-HU" sz="1200" dirty="0" err="1"/>
              <a:t>surgical</a:t>
            </a:r>
            <a:r>
              <a:rPr lang="hu-HU" sz="1200" dirty="0"/>
              <a:t> site </a:t>
            </a:r>
            <a:r>
              <a:rPr lang="hu-HU" sz="1200" dirty="0" err="1"/>
              <a:t>infection</a:t>
            </a:r>
            <a:r>
              <a:rPr lang="hu-HU" sz="1200" dirty="0"/>
              <a:t>, </a:t>
            </a:r>
            <a:r>
              <a:rPr lang="hu-HU" sz="1200" dirty="0" err="1"/>
              <a:t>SST</a:t>
            </a:r>
            <a:r>
              <a:rPr lang="hu-HU" sz="1200" dirty="0"/>
              <a:t>: </a:t>
            </a:r>
            <a:r>
              <a:rPr lang="hu-HU" sz="1200" dirty="0" err="1"/>
              <a:t>skin</a:t>
            </a:r>
            <a:r>
              <a:rPr lang="hu-HU" sz="1200" dirty="0"/>
              <a:t> and </a:t>
            </a:r>
            <a:r>
              <a:rPr lang="hu-HU" sz="1200" dirty="0" err="1"/>
              <a:t>soft</a:t>
            </a:r>
            <a:r>
              <a:rPr lang="hu-HU" sz="1200" dirty="0"/>
              <a:t> </a:t>
            </a:r>
            <a:r>
              <a:rPr lang="hu-HU" sz="1200" dirty="0" err="1"/>
              <a:t>tissue</a:t>
            </a:r>
            <a:r>
              <a:rPr lang="hu-HU" sz="1200" dirty="0"/>
              <a:t>, OTH: </a:t>
            </a:r>
            <a:r>
              <a:rPr lang="hu-HU" sz="1200" dirty="0" err="1"/>
              <a:t>other</a:t>
            </a:r>
            <a:r>
              <a:rPr lang="hu-HU" sz="1200" dirty="0"/>
              <a:t>  </a:t>
            </a:r>
          </a:p>
        </p:txBody>
      </p:sp>
    </p:spTree>
    <p:extLst>
      <p:ext uri="{BB962C8B-B14F-4D97-AF65-F5344CB8AC3E}">
        <p14:creationId xmlns:p14="http://schemas.microsoft.com/office/powerpoint/2010/main" val="8031446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1"/>
          <p:cNvSpPr>
            <a:spLocks noGrp="1"/>
          </p:cNvSpPr>
          <p:nvPr>
            <p:ph type="title" idx="4294967295"/>
          </p:nvPr>
        </p:nvSpPr>
        <p:spPr>
          <a:xfrm>
            <a:off x="397566" y="186082"/>
            <a:ext cx="10972800" cy="1143000"/>
          </a:xfrm>
        </p:spPr>
        <p:txBody>
          <a:bodyPr/>
          <a:lstStyle/>
          <a:p>
            <a:pPr eaLnBrk="1" hangingPunct="1"/>
            <a:r>
              <a:rPr lang="en-US" altLang="en-US" dirty="0">
                <a:ea typeface="ＭＳ Ｐゴシック" pitchFamily="34" charset="-128"/>
              </a:rPr>
              <a:t>Catheter-related infection (CRI)</a:t>
            </a:r>
            <a:br>
              <a:rPr lang="en-US" altLang="en-US" dirty="0">
                <a:ea typeface="ＭＳ Ｐゴシック" pitchFamily="34" charset="-128"/>
              </a:rPr>
            </a:br>
            <a:r>
              <a:rPr lang="en-US" altLang="en-US" sz="2600" dirty="0">
                <a:ea typeface="ＭＳ Ｐゴシック" pitchFamily="34" charset="-128"/>
              </a:rPr>
              <a:t>(</a:t>
            </a:r>
            <a:r>
              <a:rPr lang="hu-HU" altLang="en-US" sz="2600" dirty="0">
                <a:ea typeface="ＭＳ Ｐゴシック" pitchFamily="34" charset="-128"/>
              </a:rPr>
              <a:t>c</a:t>
            </a:r>
            <a:r>
              <a:rPr lang="en-US" altLang="en-US" sz="2600" dirty="0" err="1">
                <a:ea typeface="ＭＳ Ｐゴシック" pitchFamily="34" charset="-128"/>
              </a:rPr>
              <a:t>entral</a:t>
            </a:r>
            <a:r>
              <a:rPr lang="en-US" altLang="en-US" sz="2600" dirty="0">
                <a:ea typeface="ＭＳ Ｐゴシック" pitchFamily="34" charset="-128"/>
              </a:rPr>
              <a:t> </a:t>
            </a:r>
            <a:r>
              <a:rPr lang="hu-HU" altLang="en-US" sz="2600" dirty="0">
                <a:ea typeface="ＭＳ Ｐゴシック" pitchFamily="34" charset="-128"/>
              </a:rPr>
              <a:t>v</a:t>
            </a:r>
            <a:r>
              <a:rPr lang="en-US" altLang="en-US" sz="2600" dirty="0" err="1">
                <a:ea typeface="ＭＳ Ｐゴシック" pitchFamily="34" charset="-128"/>
              </a:rPr>
              <a:t>ascular</a:t>
            </a:r>
            <a:r>
              <a:rPr lang="en-US" altLang="en-US" sz="2600" dirty="0">
                <a:ea typeface="ＭＳ Ｐゴシック" pitchFamily="34" charset="-128"/>
              </a:rPr>
              <a:t> </a:t>
            </a:r>
            <a:r>
              <a:rPr lang="hu-HU" altLang="en-US" sz="2600" dirty="0">
                <a:ea typeface="ＭＳ Ｐゴシック" pitchFamily="34" charset="-128"/>
              </a:rPr>
              <a:t>c</a:t>
            </a:r>
            <a:r>
              <a:rPr lang="en-US" altLang="en-US" sz="2600" dirty="0" err="1">
                <a:ea typeface="ＭＳ Ｐゴシック" pitchFamily="34" charset="-128"/>
              </a:rPr>
              <a:t>atheter</a:t>
            </a:r>
            <a:r>
              <a:rPr lang="en-US" altLang="en-US" sz="2600" dirty="0">
                <a:ea typeface="ＭＳ Ｐゴシック" pitchFamily="34" charset="-128"/>
              </a:rPr>
              <a:t>, CVC)</a:t>
            </a:r>
            <a:br>
              <a:rPr lang="en-US" altLang="en-US" dirty="0">
                <a:ea typeface="ＭＳ Ｐゴシック" pitchFamily="34" charset="-128"/>
              </a:rPr>
            </a:br>
            <a:r>
              <a:rPr lang="en-US" altLang="en-US" sz="2000" dirty="0">
                <a:ea typeface="ＭＳ Ｐゴシック" pitchFamily="34" charset="-128"/>
              </a:rPr>
              <a:t>Protocol </a:t>
            </a:r>
            <a:r>
              <a:rPr lang="hu-HU" altLang="en-US" sz="2000" dirty="0">
                <a:ea typeface="ＭＳ Ｐゴシック" pitchFamily="34" charset="-128"/>
              </a:rPr>
              <a:t>v</a:t>
            </a:r>
            <a:r>
              <a:rPr lang="en-US" altLang="en-US" sz="2000" dirty="0">
                <a:ea typeface="ＭＳ Ｐゴシック" pitchFamily="34" charset="-128"/>
              </a:rPr>
              <a:t>5.</a:t>
            </a:r>
            <a:r>
              <a:rPr lang="hu-HU" altLang="en-US" sz="2000" dirty="0">
                <a:ea typeface="ＭＳ Ｐゴシック" pitchFamily="34" charset="-128"/>
              </a:rPr>
              <a:t>3,</a:t>
            </a:r>
            <a:r>
              <a:rPr lang="en-US" altLang="en-US" sz="2000" dirty="0">
                <a:ea typeface="ＭＳ Ｐゴシック" pitchFamily="34" charset="-128"/>
              </a:rPr>
              <a:t> </a:t>
            </a:r>
            <a:r>
              <a:rPr lang="en-GB" altLang="en-US" sz="2000" dirty="0">
                <a:ea typeface="ＭＳ Ｐゴシック" pitchFamily="34" charset="-128"/>
              </a:rPr>
              <a:t>p</a:t>
            </a:r>
            <a:r>
              <a:rPr lang="hu-HU" altLang="en-US" sz="2000" dirty="0">
                <a:ea typeface="ＭＳ Ｐゴシック" pitchFamily="34" charset="-128"/>
              </a:rPr>
              <a:t>.</a:t>
            </a:r>
            <a:r>
              <a:rPr lang="en-GB" altLang="en-US" sz="2000" dirty="0">
                <a:ea typeface="ＭＳ Ｐゴシック" pitchFamily="34" charset="-128"/>
              </a:rPr>
              <a:t> 56-57</a:t>
            </a:r>
            <a:endParaRPr lang="en-GB" altLang="en-US" sz="2000" dirty="0">
              <a:solidFill>
                <a:srgbClr val="FF0000"/>
              </a:solidFill>
              <a:ea typeface="ＭＳ Ｐゴシック" pitchFamily="34" charset="-128"/>
            </a:endParaRPr>
          </a:p>
        </p:txBody>
      </p:sp>
      <p:graphicFrame>
        <p:nvGraphicFramePr>
          <p:cNvPr id="4" name="Table 3"/>
          <p:cNvGraphicFramePr>
            <a:graphicFrameLocks noGrp="1"/>
          </p:cNvGraphicFramePr>
          <p:nvPr>
            <p:extLst>
              <p:ext uri="{D42A27DB-BD31-4B8C-83A1-F6EECF244321}">
                <p14:modId xmlns:p14="http://schemas.microsoft.com/office/powerpoint/2010/main" val="240566737"/>
              </p:ext>
            </p:extLst>
          </p:nvPr>
        </p:nvGraphicFramePr>
        <p:xfrm>
          <a:off x="0" y="1407907"/>
          <a:ext cx="12192000" cy="4608195"/>
        </p:xfrm>
        <a:graphic>
          <a:graphicData uri="http://schemas.openxmlformats.org/drawingml/2006/table">
            <a:tbl>
              <a:tblPr/>
              <a:tblGrid>
                <a:gridCol w="3816626">
                  <a:extLst>
                    <a:ext uri="{9D8B030D-6E8A-4147-A177-3AD203B41FA5}">
                      <a16:colId xmlns:a16="http://schemas.microsoft.com/office/drawing/2014/main" val="20000"/>
                    </a:ext>
                  </a:extLst>
                </a:gridCol>
                <a:gridCol w="4125107">
                  <a:extLst>
                    <a:ext uri="{9D8B030D-6E8A-4147-A177-3AD203B41FA5}">
                      <a16:colId xmlns:a16="http://schemas.microsoft.com/office/drawing/2014/main" val="20001"/>
                    </a:ext>
                  </a:extLst>
                </a:gridCol>
                <a:gridCol w="4250267">
                  <a:extLst>
                    <a:ext uri="{9D8B030D-6E8A-4147-A177-3AD203B41FA5}">
                      <a16:colId xmlns:a16="http://schemas.microsoft.com/office/drawing/2014/main" val="20002"/>
                    </a:ext>
                  </a:extLst>
                </a:gridCol>
              </a:tblGrid>
              <a:tr h="1133475">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CRI1</a:t>
                      </a:r>
                      <a:r>
                        <a:rPr kumimoji="0" lang="hu-HU" sz="2000" b="1" i="0" u="none" strike="noStrike" cap="none" normalizeH="0" baseline="0" dirty="0">
                          <a:ln>
                            <a:noFill/>
                          </a:ln>
                          <a:solidFill>
                            <a:srgbClr val="FFFFFF"/>
                          </a:solidFill>
                          <a:effectLst/>
                          <a:latin typeface="Tahoma" pitchFamily="34" charset="0"/>
                          <a:ea typeface="ＭＳ Ｐゴシック" charset="-128"/>
                        </a:rPr>
                        <a:t>-CVC</a:t>
                      </a:r>
                      <a:r>
                        <a:rPr kumimoji="0" lang="en-US" sz="2000" b="1" i="0" u="none" strike="noStrike" cap="none" normalizeH="0" baseline="0" dirty="0">
                          <a:ln>
                            <a:noFill/>
                          </a:ln>
                          <a:solidFill>
                            <a:srgbClr val="FFFFFF"/>
                          </a:solidFill>
                          <a:effectLst/>
                          <a:latin typeface="Tahoma" pitchFamily="34" charset="0"/>
                          <a:ea typeface="ＭＳ Ｐゴシック" charset="-128"/>
                        </a:rPr>
                        <a:t>:</a:t>
                      </a:r>
                    </a:p>
                    <a:p>
                      <a:pPr marL="0" marR="0" lvl="0" indent="0" algn="ctr" defTabSz="4572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Local CVC</a:t>
                      </a:r>
                      <a:r>
                        <a:rPr kumimoji="0" lang="hu-HU" sz="2000" b="1" i="0" u="none" strike="noStrike" cap="none" normalizeH="0" baseline="0" dirty="0">
                          <a:ln>
                            <a:noFill/>
                          </a:ln>
                          <a:solidFill>
                            <a:srgbClr val="FFFFFF"/>
                          </a:solidFill>
                          <a:effectLst/>
                          <a:latin typeface="Tahoma" pitchFamily="34" charset="0"/>
                          <a:ea typeface="ＭＳ Ｐゴシック" charset="-128"/>
                        </a:rPr>
                        <a:t>-</a:t>
                      </a:r>
                      <a:r>
                        <a:rPr kumimoji="0" lang="hu-HU" sz="2000" b="1" i="0" u="none" strike="noStrike" cap="none" normalizeH="0" baseline="0" dirty="0" err="1">
                          <a:ln>
                            <a:noFill/>
                          </a:ln>
                          <a:solidFill>
                            <a:srgbClr val="FFFFFF"/>
                          </a:solidFill>
                          <a:effectLst/>
                          <a:latin typeface="Tahoma" pitchFamily="34" charset="0"/>
                          <a:ea typeface="ＭＳ Ｐゴシック" charset="-128"/>
                        </a:rPr>
                        <a:t>related</a:t>
                      </a:r>
                      <a:r>
                        <a:rPr kumimoji="0" lang="en-US" sz="2000" b="1" i="0" u="none" strike="noStrike" cap="none" normalizeH="0" baseline="0" dirty="0">
                          <a:ln>
                            <a:noFill/>
                          </a:ln>
                          <a:solidFill>
                            <a:srgbClr val="FFFFFF"/>
                          </a:solidFill>
                          <a:effectLst/>
                          <a:latin typeface="Tahoma" pitchFamily="34" charset="0"/>
                          <a:ea typeface="ＭＳ Ｐゴシック" charset="-128"/>
                        </a:rPr>
                        <a:t> infection </a:t>
                      </a:r>
                      <a:r>
                        <a:rPr kumimoji="0" lang="hu-HU" sz="2000" b="1" i="0" u="none" strike="noStrike" cap="none" normalizeH="0" baseline="0" dirty="0">
                          <a:ln>
                            <a:noFill/>
                          </a:ln>
                          <a:solidFill>
                            <a:srgbClr val="FFFFFF"/>
                          </a:solidFill>
                          <a:effectLst/>
                          <a:latin typeface="Tahoma" pitchFamily="34" charset="0"/>
                          <a:ea typeface="ＭＳ Ｐゴシック" charset="-128"/>
                        </a:rPr>
                        <a:t>                    </a:t>
                      </a:r>
                      <a:r>
                        <a:rPr kumimoji="0" lang="en-US" sz="2000" b="1" i="0" u="none" strike="noStrike" cap="none" normalizeH="0" baseline="0" dirty="0">
                          <a:ln>
                            <a:noFill/>
                          </a:ln>
                          <a:solidFill>
                            <a:srgbClr val="FFFFFF"/>
                          </a:solidFill>
                          <a:effectLst/>
                          <a:latin typeface="Tahoma" pitchFamily="34" charset="0"/>
                          <a:ea typeface="ＭＳ Ｐゴシック" charset="-128"/>
                        </a:rPr>
                        <a:t>(no </a:t>
                      </a:r>
                      <a:r>
                        <a:rPr kumimoji="0" lang="hu-HU" sz="2000" b="1" i="0" u="none" strike="noStrike" cap="none" normalizeH="0" baseline="0" dirty="0" err="1">
                          <a:ln>
                            <a:noFill/>
                          </a:ln>
                          <a:solidFill>
                            <a:srgbClr val="FFFFFF"/>
                          </a:solidFill>
                          <a:effectLst/>
                          <a:latin typeface="Tahoma" pitchFamily="34" charset="0"/>
                          <a:ea typeface="ＭＳ Ｐゴシック" charset="-128"/>
                        </a:rPr>
                        <a:t>positive</a:t>
                      </a:r>
                      <a:r>
                        <a:rPr kumimoji="0" lang="hu-HU" sz="2000" b="1" i="0" u="none" strike="noStrike" cap="none" normalizeH="0" baseline="0" dirty="0">
                          <a:ln>
                            <a:noFill/>
                          </a:ln>
                          <a:solidFill>
                            <a:srgbClr val="FFFFFF"/>
                          </a:solidFill>
                          <a:effectLst/>
                          <a:latin typeface="Tahoma" pitchFamily="34" charset="0"/>
                          <a:ea typeface="ＭＳ Ｐゴシック" charset="-128"/>
                        </a:rPr>
                        <a:t> </a:t>
                      </a:r>
                      <a:r>
                        <a:rPr kumimoji="0" lang="hu-HU" sz="2000" b="1" i="0" u="none" strike="noStrike" cap="none" normalizeH="0" baseline="0" dirty="0" err="1">
                          <a:ln>
                            <a:noFill/>
                          </a:ln>
                          <a:solidFill>
                            <a:srgbClr val="FFFFFF"/>
                          </a:solidFill>
                          <a:effectLst/>
                          <a:latin typeface="Tahoma" pitchFamily="34" charset="0"/>
                          <a:ea typeface="ＭＳ Ｐゴシック" charset="-128"/>
                        </a:rPr>
                        <a:t>blood</a:t>
                      </a:r>
                      <a:r>
                        <a:rPr kumimoji="0" lang="hu-HU" sz="2000" b="1" i="0" u="none" strike="noStrike" cap="none" normalizeH="0" baseline="0" dirty="0">
                          <a:ln>
                            <a:noFill/>
                          </a:ln>
                          <a:solidFill>
                            <a:srgbClr val="FFFFFF"/>
                          </a:solidFill>
                          <a:effectLst/>
                          <a:latin typeface="Tahoma" pitchFamily="34" charset="0"/>
                          <a:ea typeface="ＭＳ Ｐゴシック" charset="-128"/>
                        </a:rPr>
                        <a:t> </a:t>
                      </a:r>
                      <a:r>
                        <a:rPr kumimoji="0" lang="hu-HU" sz="2000" b="1" i="0" u="none" strike="noStrike" cap="none" normalizeH="0" baseline="0" dirty="0" err="1">
                          <a:ln>
                            <a:noFill/>
                          </a:ln>
                          <a:solidFill>
                            <a:srgbClr val="FFFFFF"/>
                          </a:solidFill>
                          <a:effectLst/>
                          <a:latin typeface="Tahoma" pitchFamily="34" charset="0"/>
                          <a:ea typeface="ＭＳ Ｐゴシック" charset="-128"/>
                        </a:rPr>
                        <a:t>culture</a:t>
                      </a:r>
                      <a:r>
                        <a:rPr kumimoji="0" lang="en-US" sz="2000" b="1" i="0" u="none" strike="noStrike" cap="none" normalizeH="0" baseline="0" dirty="0">
                          <a:ln>
                            <a:noFill/>
                          </a:ln>
                          <a:solidFill>
                            <a:srgbClr val="FFFFFF"/>
                          </a:solidFill>
                          <a:effectLst/>
                          <a:latin typeface="Tahoma" pitchFamily="34" charset="0"/>
                          <a:ea typeface="ＭＳ Ｐゴシック" charset="-128"/>
                        </a:rPr>
                        <a:t>)</a:t>
                      </a: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CRI2</a:t>
                      </a:r>
                      <a:r>
                        <a:rPr kumimoji="0" lang="hu-HU" sz="2000" b="1" i="0" u="none" strike="noStrike" cap="none" normalizeH="0" baseline="0" dirty="0">
                          <a:ln>
                            <a:noFill/>
                          </a:ln>
                          <a:solidFill>
                            <a:srgbClr val="FFFFFF"/>
                          </a:solidFill>
                          <a:effectLst/>
                          <a:latin typeface="Tahoma" pitchFamily="34" charset="0"/>
                          <a:ea typeface="ＭＳ Ｐゴシック" charset="-128"/>
                        </a:rPr>
                        <a:t>-CVC</a:t>
                      </a:r>
                      <a:r>
                        <a:rPr kumimoji="0" lang="en-US" sz="2000" b="1" i="0" u="none" strike="noStrike" cap="none" normalizeH="0" baseline="0" dirty="0">
                          <a:ln>
                            <a:noFill/>
                          </a:ln>
                          <a:solidFill>
                            <a:srgbClr val="FFFFFF"/>
                          </a:solidFill>
                          <a:effectLst/>
                          <a:latin typeface="Tahoma" pitchFamily="34" charset="0"/>
                          <a:ea typeface="ＭＳ Ｐゴシック" charset="-128"/>
                        </a:rPr>
                        <a:t>:</a:t>
                      </a:r>
                    </a:p>
                    <a:p>
                      <a:pPr marL="0" marR="0" lvl="0" indent="0" algn="ctr" defTabSz="4572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General CVC</a:t>
                      </a:r>
                      <a:r>
                        <a:rPr kumimoji="0" lang="hu-HU" sz="2000" b="1" i="0" u="none" strike="noStrike" cap="none" normalizeH="0" baseline="0" dirty="0">
                          <a:ln>
                            <a:noFill/>
                          </a:ln>
                          <a:solidFill>
                            <a:srgbClr val="FFFFFF"/>
                          </a:solidFill>
                          <a:effectLst/>
                          <a:latin typeface="Tahoma" pitchFamily="34" charset="0"/>
                          <a:ea typeface="ＭＳ Ｐゴシック" charset="-128"/>
                        </a:rPr>
                        <a:t>-</a:t>
                      </a:r>
                      <a:r>
                        <a:rPr kumimoji="0" lang="en-US" sz="2000" b="1" i="0" u="none" strike="noStrike" cap="none" normalizeH="0" baseline="0" dirty="0">
                          <a:ln>
                            <a:noFill/>
                          </a:ln>
                          <a:solidFill>
                            <a:srgbClr val="FFFFFF"/>
                          </a:solidFill>
                          <a:effectLst/>
                          <a:latin typeface="Tahoma" pitchFamily="34" charset="0"/>
                          <a:ea typeface="ＭＳ Ｐゴシック" charset="-128"/>
                        </a:rPr>
                        <a:t>related infection (no </a:t>
                      </a:r>
                      <a:r>
                        <a:rPr kumimoji="0" lang="hu-HU" sz="2000" b="1" i="0" u="none" strike="noStrike" cap="none" normalizeH="0" baseline="0" dirty="0" err="1">
                          <a:ln>
                            <a:noFill/>
                          </a:ln>
                          <a:solidFill>
                            <a:srgbClr val="FFFFFF"/>
                          </a:solidFill>
                          <a:effectLst/>
                          <a:latin typeface="Tahoma" pitchFamily="34" charset="0"/>
                          <a:ea typeface="ＭＳ Ｐゴシック" charset="-128"/>
                        </a:rPr>
                        <a:t>positive</a:t>
                      </a:r>
                      <a:r>
                        <a:rPr kumimoji="0" lang="hu-HU" sz="2000" b="1" i="0" u="none" strike="noStrike" cap="none" normalizeH="0" baseline="0" dirty="0">
                          <a:ln>
                            <a:noFill/>
                          </a:ln>
                          <a:solidFill>
                            <a:srgbClr val="FFFFFF"/>
                          </a:solidFill>
                          <a:effectLst/>
                          <a:latin typeface="Tahoma" pitchFamily="34" charset="0"/>
                          <a:ea typeface="ＭＳ Ｐゴシック" charset="-128"/>
                        </a:rPr>
                        <a:t> </a:t>
                      </a:r>
                      <a:r>
                        <a:rPr kumimoji="0" lang="hu-HU" sz="2000" b="1" i="0" u="none" strike="noStrike" cap="none" normalizeH="0" baseline="0" dirty="0" err="1">
                          <a:ln>
                            <a:noFill/>
                          </a:ln>
                          <a:solidFill>
                            <a:srgbClr val="FFFFFF"/>
                          </a:solidFill>
                          <a:effectLst/>
                          <a:latin typeface="Tahoma" pitchFamily="34" charset="0"/>
                          <a:ea typeface="ＭＳ Ｐゴシック" charset="-128"/>
                        </a:rPr>
                        <a:t>blood</a:t>
                      </a:r>
                      <a:r>
                        <a:rPr kumimoji="0" lang="hu-HU" sz="2000" b="1" i="0" u="none" strike="noStrike" cap="none" normalizeH="0" baseline="0" dirty="0">
                          <a:ln>
                            <a:noFill/>
                          </a:ln>
                          <a:solidFill>
                            <a:srgbClr val="FFFFFF"/>
                          </a:solidFill>
                          <a:effectLst/>
                          <a:latin typeface="Tahoma" pitchFamily="34" charset="0"/>
                          <a:ea typeface="ＭＳ Ｐゴシック" charset="-128"/>
                        </a:rPr>
                        <a:t> </a:t>
                      </a:r>
                      <a:r>
                        <a:rPr kumimoji="0" lang="hu-HU" sz="2000" b="1" i="0" u="none" strike="noStrike" cap="none" normalizeH="0" baseline="0" dirty="0" err="1">
                          <a:ln>
                            <a:noFill/>
                          </a:ln>
                          <a:solidFill>
                            <a:srgbClr val="FFFFFF"/>
                          </a:solidFill>
                          <a:effectLst/>
                          <a:latin typeface="Tahoma" pitchFamily="34" charset="0"/>
                          <a:ea typeface="ＭＳ Ｐゴシック" charset="-128"/>
                        </a:rPr>
                        <a:t>culture</a:t>
                      </a:r>
                      <a:r>
                        <a:rPr kumimoji="0" lang="en-US" sz="2000" b="1" i="0" u="none" strike="noStrike" cap="none" normalizeH="0" baseline="0" dirty="0">
                          <a:ln>
                            <a:noFill/>
                          </a:ln>
                          <a:solidFill>
                            <a:srgbClr val="FFFFFF"/>
                          </a:solidFill>
                          <a:effectLst/>
                          <a:latin typeface="Tahoma" pitchFamily="34" charset="0"/>
                          <a:ea typeface="ＭＳ Ｐゴシック" charset="-128"/>
                        </a:rPr>
                        <a:t>)</a:t>
                      </a: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CRI</a:t>
                      </a:r>
                      <a:r>
                        <a:rPr kumimoji="0" lang="hu-HU" sz="2000" b="1" i="0" u="none" strike="noStrike" cap="none" normalizeH="0" baseline="0" dirty="0">
                          <a:ln>
                            <a:noFill/>
                          </a:ln>
                          <a:solidFill>
                            <a:srgbClr val="FFFFFF"/>
                          </a:solidFill>
                          <a:effectLst/>
                          <a:latin typeface="Tahoma" pitchFamily="34" charset="0"/>
                          <a:ea typeface="ＭＳ Ｐゴシック" charset="-128"/>
                        </a:rPr>
                        <a:t>3-CVC:</a:t>
                      </a:r>
                      <a:endParaRPr kumimoji="0" lang="en-US" sz="2000" b="1" i="0" u="none" strike="noStrike" cap="none" normalizeH="0" baseline="0" dirty="0">
                        <a:ln>
                          <a:noFill/>
                        </a:ln>
                        <a:solidFill>
                          <a:srgbClr val="FFFFFF"/>
                        </a:solidFill>
                        <a:effectLst/>
                        <a:latin typeface="Tahoma" pitchFamily="34" charset="0"/>
                        <a:ea typeface="ＭＳ Ｐゴシック" charset="-128"/>
                      </a:endParaRPr>
                    </a:p>
                    <a:p>
                      <a:pPr marL="0" marR="0" lvl="0" indent="0" algn="ctr" defTabSz="457200" rtl="0" eaLnBrk="1" fontAlgn="base" latinLnBrk="0" hangingPunct="1">
                        <a:lnSpc>
                          <a:spcPct val="100000"/>
                        </a:lnSpc>
                        <a:spcBef>
                          <a:spcPct val="0"/>
                        </a:spcBef>
                        <a:spcAft>
                          <a:spcPct val="0"/>
                        </a:spcAft>
                        <a:buClrTx/>
                        <a:buSzTx/>
                        <a:buFontTx/>
                        <a:buNone/>
                        <a:tabLst/>
                      </a:pPr>
                      <a:r>
                        <a:rPr kumimoji="0" lang="hu-HU" sz="2000" b="1" i="0" u="none" strike="noStrike" cap="none" normalizeH="0" baseline="0" dirty="0" err="1">
                          <a:ln>
                            <a:noFill/>
                          </a:ln>
                          <a:solidFill>
                            <a:srgbClr val="FFFFFF"/>
                          </a:solidFill>
                          <a:effectLst/>
                          <a:latin typeface="Tahoma" pitchFamily="34" charset="0"/>
                          <a:ea typeface="ＭＳ Ｐゴシック" charset="-128"/>
                        </a:rPr>
                        <a:t>Microbiologically</a:t>
                      </a:r>
                      <a:r>
                        <a:rPr kumimoji="0" lang="hu-HU" sz="2000" b="1" i="0" u="none" strike="noStrike" cap="none" normalizeH="0" baseline="0" dirty="0">
                          <a:ln>
                            <a:noFill/>
                          </a:ln>
                          <a:solidFill>
                            <a:srgbClr val="FFFFFF"/>
                          </a:solidFill>
                          <a:effectLst/>
                          <a:latin typeface="Tahoma" pitchFamily="34" charset="0"/>
                          <a:ea typeface="ＭＳ Ｐゴシック" charset="-128"/>
                        </a:rPr>
                        <a:t> </a:t>
                      </a:r>
                      <a:r>
                        <a:rPr kumimoji="0" lang="hu-HU" sz="2000" b="1" i="0" u="none" strike="noStrike" cap="none" normalizeH="0" baseline="0" dirty="0" err="1">
                          <a:ln>
                            <a:noFill/>
                          </a:ln>
                          <a:solidFill>
                            <a:srgbClr val="FFFFFF"/>
                          </a:solidFill>
                          <a:effectLst/>
                          <a:latin typeface="Tahoma" pitchFamily="34" charset="0"/>
                          <a:ea typeface="ＭＳ Ｐゴシック" charset="-128"/>
                        </a:rPr>
                        <a:t>confirmed</a:t>
                      </a:r>
                      <a:r>
                        <a:rPr kumimoji="0" lang="hu-HU" sz="2000" b="1" i="0" u="none" strike="noStrike" cap="none" normalizeH="0" baseline="0" dirty="0">
                          <a:ln>
                            <a:noFill/>
                          </a:ln>
                          <a:solidFill>
                            <a:srgbClr val="FFFFFF"/>
                          </a:solidFill>
                          <a:effectLst/>
                          <a:latin typeface="Tahoma" pitchFamily="34" charset="0"/>
                          <a:ea typeface="ＭＳ Ｐゴシック" charset="-128"/>
                        </a:rPr>
                        <a:t> </a:t>
                      </a:r>
                      <a:r>
                        <a:rPr kumimoji="0" lang="en-US" sz="2000" b="1" i="0" u="none" strike="noStrike" cap="none" normalizeH="0" baseline="0" dirty="0">
                          <a:ln>
                            <a:noFill/>
                          </a:ln>
                          <a:solidFill>
                            <a:srgbClr val="FFFFFF"/>
                          </a:solidFill>
                          <a:effectLst/>
                          <a:latin typeface="Tahoma" pitchFamily="34" charset="0"/>
                          <a:ea typeface="ＭＳ Ｐゴシック" charset="-128"/>
                        </a:rPr>
                        <a:t>CVC</a:t>
                      </a:r>
                      <a:r>
                        <a:rPr kumimoji="0" lang="hu-HU" sz="2000" b="1" i="0" u="none" strike="noStrike" cap="none" normalizeH="0" baseline="0" dirty="0">
                          <a:ln>
                            <a:noFill/>
                          </a:ln>
                          <a:solidFill>
                            <a:srgbClr val="FFFFFF"/>
                          </a:solidFill>
                          <a:effectLst/>
                          <a:latin typeface="Tahoma" pitchFamily="34" charset="0"/>
                          <a:ea typeface="ＭＳ Ｐゴシック" charset="-128"/>
                        </a:rPr>
                        <a:t>-</a:t>
                      </a:r>
                      <a:r>
                        <a:rPr kumimoji="0" lang="en-US" sz="2000" b="1" i="0" u="none" strike="noStrike" cap="none" normalizeH="0" baseline="0" dirty="0">
                          <a:ln>
                            <a:noFill/>
                          </a:ln>
                          <a:solidFill>
                            <a:srgbClr val="FFFFFF"/>
                          </a:solidFill>
                          <a:effectLst/>
                          <a:latin typeface="Tahoma" pitchFamily="34" charset="0"/>
                          <a:ea typeface="ＭＳ Ｐゴシック" charset="-128"/>
                        </a:rPr>
                        <a:t>related BSI</a:t>
                      </a: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extLst>
                  <a:ext uri="{0D108BD9-81ED-4DB2-BD59-A6C34878D82A}">
                    <a16:rowId xmlns:a16="http://schemas.microsoft.com/office/drawing/2014/main" val="10000"/>
                  </a:ext>
                </a:extLst>
              </a:tr>
              <a:tr h="31257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Quantitative CVC &gt;10</a:t>
                      </a:r>
                      <a:r>
                        <a:rPr kumimoji="0" lang="en-US" sz="2000" b="0" i="0" u="none" strike="noStrike" cap="none" normalizeH="0" baseline="30000" dirty="0">
                          <a:ln>
                            <a:noFill/>
                          </a:ln>
                          <a:solidFill>
                            <a:srgbClr val="000000"/>
                          </a:solidFill>
                          <a:effectLst/>
                          <a:latin typeface="Tahoma" pitchFamily="34" charset="0"/>
                          <a:ea typeface="ＭＳ Ｐゴシック" charset="-128"/>
                        </a:rPr>
                        <a:t>3</a:t>
                      </a:r>
                      <a:r>
                        <a:rPr kumimoji="0" lang="en-US" sz="2000" b="0" i="0" u="none" strike="noStrike" cap="none" normalizeH="0" baseline="0" dirty="0">
                          <a:ln>
                            <a:noFill/>
                          </a:ln>
                          <a:solidFill>
                            <a:srgbClr val="000000"/>
                          </a:solidFill>
                          <a:effectLst/>
                          <a:latin typeface="Tahoma" pitchFamily="34" charset="0"/>
                          <a:ea typeface="ＭＳ Ｐゴシック" charset="-128"/>
                        </a:rPr>
                        <a:t> CFU/ml OR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Semi-quant</a:t>
                      </a:r>
                      <a:r>
                        <a:rPr kumimoji="0" lang="hu-HU" sz="2000" b="0" i="0" u="none" strike="noStrike" cap="none" normalizeH="0" baseline="0" dirty="0">
                          <a:ln>
                            <a:noFill/>
                          </a:ln>
                          <a:solidFill>
                            <a:srgbClr val="000000"/>
                          </a:solidFill>
                          <a:effectLst/>
                          <a:latin typeface="Tahoma" pitchFamily="34" charset="0"/>
                          <a:ea typeface="ＭＳ Ｐゴシック" charset="-128"/>
                        </a:rPr>
                        <a:t>.</a:t>
                      </a:r>
                      <a:r>
                        <a:rPr kumimoji="0" lang="en-US" sz="2000" b="0" i="0" u="none" strike="noStrike" cap="none" normalizeH="0" baseline="0" dirty="0">
                          <a:ln>
                            <a:noFill/>
                          </a:ln>
                          <a:solidFill>
                            <a:srgbClr val="000000"/>
                          </a:solidFill>
                          <a:effectLst/>
                          <a:latin typeface="Tahoma" pitchFamily="34" charset="0"/>
                          <a:ea typeface="ＭＳ Ｐゴシック" charset="-128"/>
                        </a:rPr>
                        <a:t> CVC &gt;15 CFU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AND</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Pus/inflammation at insertion site/tunnel</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rgbClr val="000000"/>
                        </a:solidFill>
                        <a:effectLst/>
                        <a:latin typeface="Tahoma" pitchFamily="34" charset="0"/>
                        <a:ea typeface="ＭＳ Ｐゴシック" charset="-128"/>
                      </a:endParaRP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Quantitative CVC &gt;10</a:t>
                      </a:r>
                      <a:r>
                        <a:rPr kumimoji="0" lang="en-US" sz="2000" b="0" i="0" u="none" strike="noStrike" cap="none" normalizeH="0" baseline="30000" dirty="0">
                          <a:ln>
                            <a:noFill/>
                          </a:ln>
                          <a:solidFill>
                            <a:srgbClr val="000000"/>
                          </a:solidFill>
                          <a:effectLst/>
                          <a:latin typeface="Tahoma" pitchFamily="34" charset="0"/>
                          <a:ea typeface="ＭＳ Ｐゴシック" charset="-128"/>
                        </a:rPr>
                        <a:t>3</a:t>
                      </a:r>
                      <a:r>
                        <a:rPr kumimoji="0" lang="en-US" sz="2000" b="0" i="0" u="none" strike="noStrike" cap="none" normalizeH="0" baseline="0" dirty="0">
                          <a:ln>
                            <a:noFill/>
                          </a:ln>
                          <a:solidFill>
                            <a:srgbClr val="000000"/>
                          </a:solidFill>
                          <a:effectLst/>
                          <a:latin typeface="Tahoma" pitchFamily="34" charset="0"/>
                          <a:ea typeface="ＭＳ Ｐゴシック" charset="-128"/>
                        </a:rPr>
                        <a:t> </a:t>
                      </a:r>
                      <a:r>
                        <a:rPr kumimoji="0" lang="en-US" sz="2000" b="0" i="0" u="none" strike="noStrike" cap="none" normalizeH="0" baseline="0" dirty="0" err="1">
                          <a:ln>
                            <a:noFill/>
                          </a:ln>
                          <a:solidFill>
                            <a:srgbClr val="000000"/>
                          </a:solidFill>
                          <a:effectLst/>
                          <a:latin typeface="Tahoma" pitchFamily="34" charset="0"/>
                          <a:ea typeface="ＭＳ Ｐゴシック" charset="-128"/>
                        </a:rPr>
                        <a:t>CFU</a:t>
                      </a:r>
                      <a:r>
                        <a:rPr kumimoji="0" lang="en-US" sz="2000" b="0" i="0" u="none" strike="noStrike" cap="none" normalizeH="0" baseline="0" dirty="0">
                          <a:ln>
                            <a:noFill/>
                          </a:ln>
                          <a:solidFill>
                            <a:srgbClr val="000000"/>
                          </a:solidFill>
                          <a:effectLst/>
                          <a:latin typeface="Tahoma" pitchFamily="34" charset="0"/>
                          <a:ea typeface="ＭＳ Ｐゴシック" charset="-128"/>
                        </a:rPr>
                        <a:t>/ml </a:t>
                      </a:r>
                      <a:endParaRPr kumimoji="0" lang="hu-HU" sz="20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OR</a:t>
                      </a:r>
                      <a:br>
                        <a:rPr kumimoji="0" lang="en-US" sz="2000" b="0" i="0" u="none" strike="noStrike" cap="none" normalizeH="0" baseline="0" dirty="0">
                          <a:ln>
                            <a:noFill/>
                          </a:ln>
                          <a:solidFill>
                            <a:srgbClr val="000000"/>
                          </a:solidFill>
                          <a:effectLst/>
                          <a:latin typeface="Tahoma" pitchFamily="34" charset="0"/>
                          <a:ea typeface="ＭＳ Ｐゴシック" charset="-128"/>
                        </a:rPr>
                      </a:br>
                      <a:r>
                        <a:rPr kumimoji="0" lang="en-US" sz="2000" b="0" i="0" u="none" strike="noStrike" cap="none" normalizeH="0" baseline="0" dirty="0">
                          <a:ln>
                            <a:noFill/>
                          </a:ln>
                          <a:solidFill>
                            <a:srgbClr val="000000"/>
                          </a:solidFill>
                          <a:effectLst/>
                          <a:latin typeface="Tahoma" pitchFamily="34" charset="0"/>
                          <a:ea typeface="ＭＳ Ｐゴシック" charset="-128"/>
                        </a:rPr>
                        <a:t>Semi-quant</a:t>
                      </a:r>
                      <a:r>
                        <a:rPr kumimoji="0" lang="hu-HU" sz="2000" b="0" i="0" u="none" strike="noStrike" cap="none" normalizeH="0" baseline="0" dirty="0">
                          <a:ln>
                            <a:noFill/>
                          </a:ln>
                          <a:solidFill>
                            <a:srgbClr val="000000"/>
                          </a:solidFill>
                          <a:effectLst/>
                          <a:latin typeface="Tahoma" pitchFamily="34" charset="0"/>
                          <a:ea typeface="ＭＳ Ｐゴシック" charset="-128"/>
                        </a:rPr>
                        <a:t>.</a:t>
                      </a:r>
                      <a:r>
                        <a:rPr kumimoji="0" lang="en-US" sz="2000" b="0" i="0" u="none" strike="noStrike" cap="none" normalizeH="0" baseline="0" dirty="0">
                          <a:ln>
                            <a:noFill/>
                          </a:ln>
                          <a:solidFill>
                            <a:srgbClr val="000000"/>
                          </a:solidFill>
                          <a:effectLst/>
                          <a:latin typeface="Tahoma" pitchFamily="34" charset="0"/>
                          <a:ea typeface="ＭＳ Ｐゴシック" charset="-128"/>
                        </a:rPr>
                        <a:t> CVC &gt;15 CFU</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AND</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Clinical signs improve &lt;48 hours after CVC removal</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rgbClr val="000000"/>
                        </a:solidFill>
                        <a:effectLst/>
                        <a:latin typeface="Tahoma" pitchFamily="34" charset="0"/>
                        <a:ea typeface="ＭＳ Ｐゴシック" charset="-128"/>
                      </a:endParaRP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B</a:t>
                      </a:r>
                      <a:r>
                        <a:rPr kumimoji="0" lang="hu-HU" sz="2000" b="0" i="0" u="none" strike="noStrike" cap="none" normalizeH="0" baseline="0" dirty="0" err="1">
                          <a:ln>
                            <a:noFill/>
                          </a:ln>
                          <a:solidFill>
                            <a:srgbClr val="000000"/>
                          </a:solidFill>
                          <a:effectLst/>
                          <a:latin typeface="Tahoma" pitchFamily="34" charset="0"/>
                          <a:ea typeface="ＭＳ Ｐゴシック" charset="-128"/>
                        </a:rPr>
                        <a:t>loodstream</a:t>
                      </a:r>
                      <a:r>
                        <a:rPr kumimoji="0" lang="hu-HU" sz="2000" b="0" i="0" u="none" strike="noStrike" cap="none" normalizeH="0" baseline="0" dirty="0">
                          <a:ln>
                            <a:noFill/>
                          </a:ln>
                          <a:solidFill>
                            <a:srgbClr val="000000"/>
                          </a:solidFill>
                          <a:effectLst/>
                          <a:latin typeface="Tahoma" pitchFamily="34" charset="0"/>
                          <a:ea typeface="ＭＳ Ｐゴシック" charset="-128"/>
                        </a:rPr>
                        <a:t> </a:t>
                      </a:r>
                      <a:r>
                        <a:rPr kumimoji="0" lang="hu-HU" sz="2000" b="0" i="0" u="none" strike="noStrike" cap="none" normalizeH="0" baseline="0" dirty="0" err="1">
                          <a:ln>
                            <a:noFill/>
                          </a:ln>
                          <a:solidFill>
                            <a:srgbClr val="000000"/>
                          </a:solidFill>
                          <a:effectLst/>
                          <a:latin typeface="Tahoma" pitchFamily="34" charset="0"/>
                          <a:ea typeface="ＭＳ Ｐゴシック" charset="-128"/>
                        </a:rPr>
                        <a:t>infection</a:t>
                      </a:r>
                      <a:r>
                        <a:rPr kumimoji="0" lang="en-US" sz="2000" b="0" i="0" u="none" strike="noStrike" cap="none" normalizeH="0" baseline="0" dirty="0">
                          <a:ln>
                            <a:noFill/>
                          </a:ln>
                          <a:solidFill>
                            <a:srgbClr val="000000"/>
                          </a:solidFill>
                          <a:effectLst/>
                          <a:latin typeface="Tahoma" pitchFamily="34" charset="0"/>
                          <a:ea typeface="ＭＳ Ｐゴシック" charset="-128"/>
                        </a:rPr>
                        <a:t> occurring </a:t>
                      </a:r>
                      <a:r>
                        <a:rPr kumimoji="0" lang="hu-HU" sz="2000" b="0" i="0" u="none" strike="noStrike" cap="none" normalizeH="0" baseline="0" dirty="0">
                          <a:ln>
                            <a:noFill/>
                          </a:ln>
                          <a:solidFill>
                            <a:srgbClr val="000000"/>
                          </a:solidFill>
                          <a:effectLst/>
                          <a:latin typeface="Tahoma" pitchFamily="34" charset="0"/>
                          <a:ea typeface="ＭＳ Ｐゴシック" charset="-128"/>
                        </a:rPr>
                        <a:t>   </a:t>
                      </a:r>
                      <a:r>
                        <a:rPr kumimoji="0" lang="en-US" sz="2000" b="0" i="0" u="none" strike="noStrike" cap="none" normalizeH="0" baseline="0" dirty="0">
                          <a:ln>
                            <a:noFill/>
                          </a:ln>
                          <a:solidFill>
                            <a:srgbClr val="000000"/>
                          </a:solidFill>
                          <a:effectLst/>
                          <a:latin typeface="Tahoma" pitchFamily="34" charset="0"/>
                          <a:ea typeface="ＭＳ Ｐゴシック" charset="-128"/>
                        </a:rPr>
                        <a:t>48 </a:t>
                      </a:r>
                      <a:r>
                        <a:rPr kumimoji="0" lang="en-US" sz="2000" b="0" i="0" u="none" strike="noStrike" cap="none" normalizeH="0" baseline="0" dirty="0" err="1">
                          <a:ln>
                            <a:noFill/>
                          </a:ln>
                          <a:solidFill>
                            <a:srgbClr val="000000"/>
                          </a:solidFill>
                          <a:effectLst/>
                          <a:latin typeface="Tahoma" pitchFamily="34" charset="0"/>
                          <a:ea typeface="ＭＳ Ｐゴシック" charset="-128"/>
                        </a:rPr>
                        <a:t>hrs</a:t>
                      </a:r>
                      <a:r>
                        <a:rPr kumimoji="0" lang="en-US" sz="2000" b="0" i="0" u="none" strike="noStrike" cap="none" normalizeH="0" baseline="0" dirty="0">
                          <a:ln>
                            <a:noFill/>
                          </a:ln>
                          <a:solidFill>
                            <a:srgbClr val="000000"/>
                          </a:solidFill>
                          <a:effectLst/>
                          <a:latin typeface="Tahoma" pitchFamily="34" charset="0"/>
                          <a:ea typeface="ＭＳ Ｐゴシック" charset="-128"/>
                        </a:rPr>
                        <a:t> before /after CVC removal </a:t>
                      </a:r>
                      <a:endParaRPr kumimoji="0" lang="hu-HU" sz="20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hu-HU" sz="20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AND</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POSITIVE culture with same organism from ANY of: </a:t>
                      </a:r>
                    </a:p>
                    <a:p>
                      <a:pPr marL="285750" marR="0" lvl="0" indent="-285750" algn="l" defTabSz="914400" rtl="0" eaLnBrk="1" fontAlgn="base" latinLnBrk="0" hangingPunct="1">
                        <a:lnSpc>
                          <a:spcPct val="100000"/>
                        </a:lnSpc>
                        <a:spcBef>
                          <a:spcPct val="0"/>
                        </a:spcBef>
                        <a:spcAft>
                          <a:spcPct val="0"/>
                        </a:spcAft>
                        <a:buClrTx/>
                        <a:buSzPct val="11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Quantitative CVC &gt;10</a:t>
                      </a:r>
                      <a:r>
                        <a:rPr kumimoji="0" lang="en-US" sz="1800" b="0" i="0" u="none" strike="noStrike" cap="none" normalizeH="0" baseline="30000" dirty="0">
                          <a:ln>
                            <a:noFill/>
                          </a:ln>
                          <a:solidFill>
                            <a:srgbClr val="000000"/>
                          </a:solidFill>
                          <a:effectLst/>
                          <a:latin typeface="Tahoma" pitchFamily="34" charset="0"/>
                          <a:ea typeface="ＭＳ Ｐゴシック" charset="-128"/>
                        </a:rPr>
                        <a:t>3</a:t>
                      </a:r>
                      <a:r>
                        <a:rPr kumimoji="0" lang="en-US" sz="1800" b="0" i="0" u="none" strike="noStrike" cap="none" normalizeH="0" baseline="0" dirty="0">
                          <a:ln>
                            <a:noFill/>
                          </a:ln>
                          <a:solidFill>
                            <a:srgbClr val="000000"/>
                          </a:solidFill>
                          <a:effectLst/>
                          <a:latin typeface="Tahoma" pitchFamily="34" charset="0"/>
                          <a:ea typeface="ＭＳ Ｐゴシック" charset="-128"/>
                        </a:rPr>
                        <a:t> CFU/ml </a:t>
                      </a:r>
                    </a:p>
                    <a:p>
                      <a:pPr marL="285750" marR="0" lvl="0" indent="-285750" algn="l" defTabSz="914400" rtl="0" eaLnBrk="1" fontAlgn="base" latinLnBrk="0" hangingPunct="1">
                        <a:lnSpc>
                          <a:spcPct val="100000"/>
                        </a:lnSpc>
                        <a:spcBef>
                          <a:spcPct val="0"/>
                        </a:spcBef>
                        <a:spcAft>
                          <a:spcPct val="0"/>
                        </a:spcAft>
                        <a:buClrTx/>
                        <a:buSzPct val="11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Semi-quant</a:t>
                      </a:r>
                      <a:r>
                        <a:rPr kumimoji="0" lang="hu-HU" sz="1800" b="0" i="0" u="none" strike="noStrike" cap="none" normalizeH="0" baseline="0" dirty="0">
                          <a:ln>
                            <a:noFill/>
                          </a:ln>
                          <a:solidFill>
                            <a:srgbClr val="000000"/>
                          </a:solidFill>
                          <a:effectLst/>
                          <a:latin typeface="Tahoma" pitchFamily="34" charset="0"/>
                          <a:ea typeface="ＭＳ Ｐゴシック" charset="-128"/>
                        </a:rPr>
                        <a:t>.</a:t>
                      </a:r>
                      <a:r>
                        <a:rPr kumimoji="0" lang="en-US" sz="1800" b="0" i="0" u="none" strike="noStrike" cap="none" normalizeH="0" baseline="0" dirty="0">
                          <a:ln>
                            <a:noFill/>
                          </a:ln>
                          <a:solidFill>
                            <a:srgbClr val="000000"/>
                          </a:solidFill>
                          <a:effectLst/>
                          <a:latin typeface="Tahoma" pitchFamily="34" charset="0"/>
                          <a:ea typeface="ＭＳ Ｐゴシック" charset="-128"/>
                        </a:rPr>
                        <a:t> CVC &gt;15 CFU  </a:t>
                      </a:r>
                    </a:p>
                    <a:p>
                      <a:pPr marL="285750" marR="0" lvl="0" indent="-285750" algn="l" defTabSz="914400" rtl="0" eaLnBrk="1" fontAlgn="base" latinLnBrk="0" hangingPunct="1">
                        <a:lnSpc>
                          <a:spcPct val="100000"/>
                        </a:lnSpc>
                        <a:spcBef>
                          <a:spcPct val="0"/>
                        </a:spcBef>
                        <a:spcAft>
                          <a:spcPct val="0"/>
                        </a:spcAft>
                        <a:buClrTx/>
                        <a:buSzPct val="11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Quant</a:t>
                      </a:r>
                      <a:r>
                        <a:rPr kumimoji="0" lang="hu-HU" sz="1800" b="0" i="0" u="none" strike="noStrike" cap="none" normalizeH="0" baseline="0" dirty="0">
                          <a:ln>
                            <a:noFill/>
                          </a:ln>
                          <a:solidFill>
                            <a:srgbClr val="000000"/>
                          </a:solidFill>
                          <a:effectLst/>
                          <a:latin typeface="Tahoma" pitchFamily="34" charset="0"/>
                          <a:ea typeface="ＭＳ Ｐゴシック" charset="-128"/>
                        </a:rPr>
                        <a:t>. ratio</a:t>
                      </a:r>
                      <a:r>
                        <a:rPr kumimoji="0" lang="en-US" sz="1800" b="0" i="0" u="none" strike="noStrike" cap="none" normalizeH="0" baseline="0" dirty="0">
                          <a:ln>
                            <a:noFill/>
                          </a:ln>
                          <a:solidFill>
                            <a:srgbClr val="000000"/>
                          </a:solidFill>
                          <a:effectLst/>
                          <a:latin typeface="Tahoma" pitchFamily="34" charset="0"/>
                          <a:ea typeface="ＭＳ Ｐゴシック" charset="-128"/>
                        </a:rPr>
                        <a:t> CVC</a:t>
                      </a:r>
                      <a:r>
                        <a:rPr kumimoji="0" lang="hu-HU" sz="1800" b="0" i="0" u="none" strike="noStrike" cap="none" normalizeH="0" baseline="0" dirty="0">
                          <a:ln>
                            <a:noFill/>
                          </a:ln>
                          <a:solidFill>
                            <a:srgbClr val="000000"/>
                          </a:solidFill>
                          <a:effectLst/>
                          <a:latin typeface="Tahoma" pitchFamily="34" charset="0"/>
                          <a:ea typeface="ＭＳ Ｐゴシック" charset="-128"/>
                        </a:rPr>
                        <a:t>-</a:t>
                      </a:r>
                      <a:r>
                        <a:rPr kumimoji="0" lang="en-US" sz="1800" b="0" i="0" u="none" strike="noStrike" cap="none" normalizeH="0" baseline="0" dirty="0">
                          <a:ln>
                            <a:noFill/>
                          </a:ln>
                          <a:solidFill>
                            <a:srgbClr val="000000"/>
                          </a:solidFill>
                          <a:effectLst/>
                          <a:latin typeface="Tahoma" pitchFamily="34" charset="0"/>
                          <a:ea typeface="ＭＳ Ｐゴシック" charset="-128"/>
                        </a:rPr>
                        <a:t>BC: P-BC &gt;5 </a:t>
                      </a:r>
                    </a:p>
                    <a:p>
                      <a:pPr marL="285750" marR="0" lvl="0" indent="-285750" algn="l" defTabSz="914400" rtl="0" eaLnBrk="1" fontAlgn="base" latinLnBrk="0" hangingPunct="1">
                        <a:lnSpc>
                          <a:spcPct val="100000"/>
                        </a:lnSpc>
                        <a:spcBef>
                          <a:spcPct val="0"/>
                        </a:spcBef>
                        <a:spcAft>
                          <a:spcPct val="0"/>
                        </a:spcAft>
                        <a:buClrTx/>
                        <a:buSzPct val="11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CVC BC </a:t>
                      </a:r>
                      <a:r>
                        <a:rPr kumimoji="0" lang="hu-HU" sz="1800" b="0" i="0" u="none" strike="noStrike" cap="none" normalizeH="0" baseline="0" dirty="0" err="1">
                          <a:ln>
                            <a:noFill/>
                          </a:ln>
                          <a:solidFill>
                            <a:srgbClr val="000000"/>
                          </a:solidFill>
                          <a:effectLst/>
                          <a:latin typeface="Tahoma" pitchFamily="34" charset="0"/>
                          <a:ea typeface="ＭＳ Ｐゴシック" charset="-128"/>
                        </a:rPr>
                        <a:t>pos</a:t>
                      </a:r>
                      <a:r>
                        <a:rPr kumimoji="0" lang="hu-HU" sz="1800" b="0" i="0" u="none" strike="noStrike" cap="none" normalizeH="0" baseline="0" dirty="0">
                          <a:ln>
                            <a:noFill/>
                          </a:ln>
                          <a:solidFill>
                            <a:srgbClr val="000000"/>
                          </a:solidFill>
                          <a:effectLst/>
                          <a:latin typeface="Tahoma" pitchFamily="34" charset="0"/>
                          <a:ea typeface="ＭＳ Ｐゴシック" charset="-128"/>
                        </a:rPr>
                        <a:t>.</a:t>
                      </a:r>
                      <a:r>
                        <a:rPr kumimoji="0" lang="en-US" sz="1800" b="0" i="0" u="none" strike="noStrike" cap="none" normalizeH="0" baseline="0" dirty="0">
                          <a:ln>
                            <a:noFill/>
                          </a:ln>
                          <a:solidFill>
                            <a:srgbClr val="000000"/>
                          </a:solidFill>
                          <a:effectLst/>
                          <a:latin typeface="Tahoma" pitchFamily="34" charset="0"/>
                          <a:ea typeface="ＭＳ Ｐゴシック" charset="-128"/>
                        </a:rPr>
                        <a:t> ≥2</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err="1">
                          <a:ln>
                            <a:noFill/>
                          </a:ln>
                          <a:solidFill>
                            <a:srgbClr val="000000"/>
                          </a:solidFill>
                          <a:effectLst/>
                          <a:latin typeface="Tahoma" pitchFamily="34" charset="0"/>
                          <a:ea typeface="ＭＳ Ｐゴシック" charset="-128"/>
                        </a:rPr>
                        <a:t>hrs</a:t>
                      </a:r>
                      <a:r>
                        <a:rPr kumimoji="0" lang="en-US" sz="1800" b="0" i="0" u="none" strike="noStrike" cap="none" normalizeH="0" baseline="0" dirty="0">
                          <a:ln>
                            <a:noFill/>
                          </a:ln>
                          <a:solidFill>
                            <a:srgbClr val="000000"/>
                          </a:solidFill>
                          <a:effectLst/>
                          <a:latin typeface="Tahoma" pitchFamily="34" charset="0"/>
                          <a:ea typeface="ＭＳ Ｐゴシック" charset="-128"/>
                        </a:rPr>
                        <a:t> before P-BC </a:t>
                      </a:r>
                    </a:p>
                    <a:p>
                      <a:pPr marL="285750" marR="0" lvl="0" indent="-285750" algn="l" defTabSz="914400" rtl="0" eaLnBrk="1" fontAlgn="base" latinLnBrk="0" hangingPunct="1">
                        <a:lnSpc>
                          <a:spcPct val="100000"/>
                        </a:lnSpc>
                        <a:spcBef>
                          <a:spcPct val="0"/>
                        </a:spcBef>
                        <a:spcAft>
                          <a:spcPct val="0"/>
                        </a:spcAft>
                        <a:buClrTx/>
                        <a:buSzPct val="11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Same organism grown from pus at insertion site/tunnel</a:t>
                      </a: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
        <p:nvSpPr>
          <p:cNvPr id="5" name="Szövegdoboz 4">
            <a:extLst>
              <a:ext uri="{FF2B5EF4-FFF2-40B4-BE49-F238E27FC236}">
                <a16:creationId xmlns:a16="http://schemas.microsoft.com/office/drawing/2014/main" id="{510BFE58-5222-4E48-98DF-5095D289E8E3}"/>
              </a:ext>
            </a:extLst>
          </p:cNvPr>
          <p:cNvSpPr txBox="1"/>
          <p:nvPr/>
        </p:nvSpPr>
        <p:spPr>
          <a:xfrm>
            <a:off x="187286" y="6533002"/>
            <a:ext cx="12004714" cy="258532"/>
          </a:xfrm>
          <a:prstGeom prst="rect">
            <a:avLst/>
          </a:prstGeom>
          <a:noFill/>
        </p:spPr>
        <p:txBody>
          <a:bodyPr wrap="square" rtlCol="0">
            <a:spAutoFit/>
          </a:bodyPr>
          <a:lstStyle/>
          <a:p>
            <a:r>
              <a:rPr lang="hu-HU" sz="1200" dirty="0"/>
              <a:t>CFU: </a:t>
            </a:r>
            <a:r>
              <a:rPr lang="hu-HU" sz="1200" dirty="0" err="1"/>
              <a:t>colony</a:t>
            </a:r>
            <a:r>
              <a:rPr lang="hu-HU" sz="1200" dirty="0"/>
              <a:t> </a:t>
            </a:r>
            <a:r>
              <a:rPr lang="hu-HU" sz="1200" dirty="0" err="1"/>
              <a:t>forming</a:t>
            </a:r>
            <a:r>
              <a:rPr lang="hu-HU" sz="1200" dirty="0"/>
              <a:t> unit, CVC-BC: CVC </a:t>
            </a:r>
            <a:r>
              <a:rPr lang="hu-HU" sz="1200" dirty="0" err="1"/>
              <a:t>blood</a:t>
            </a:r>
            <a:r>
              <a:rPr lang="hu-HU" sz="1200" dirty="0"/>
              <a:t> </a:t>
            </a:r>
            <a:r>
              <a:rPr lang="hu-HU" sz="1200" dirty="0" err="1"/>
              <a:t>culture</a:t>
            </a:r>
            <a:r>
              <a:rPr lang="hu-HU" sz="1200" dirty="0"/>
              <a:t>, P-BC: </a:t>
            </a:r>
            <a:r>
              <a:rPr lang="hu-HU" sz="1200" dirty="0" err="1"/>
              <a:t>peripheral</a:t>
            </a:r>
            <a:r>
              <a:rPr lang="hu-HU" sz="1200" dirty="0"/>
              <a:t> </a:t>
            </a:r>
            <a:r>
              <a:rPr lang="hu-HU" sz="1200" dirty="0" err="1"/>
              <a:t>blood</a:t>
            </a:r>
            <a:r>
              <a:rPr lang="hu-HU" sz="1200" dirty="0"/>
              <a:t> </a:t>
            </a:r>
            <a:r>
              <a:rPr lang="hu-HU" sz="1200" dirty="0" err="1"/>
              <a:t>culture</a:t>
            </a:r>
            <a:r>
              <a:rPr lang="hu-HU" sz="1200" dirty="0"/>
              <a:t> </a:t>
            </a:r>
          </a:p>
        </p:txBody>
      </p:sp>
    </p:spTree>
    <p:extLst>
      <p:ext uri="{BB962C8B-B14F-4D97-AF65-F5344CB8AC3E}">
        <p14:creationId xmlns:p14="http://schemas.microsoft.com/office/powerpoint/2010/main" val="2774031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Outline</a:t>
            </a:r>
          </a:p>
        </p:txBody>
      </p:sp>
      <p:sp>
        <p:nvSpPr>
          <p:cNvPr id="3" name="Content Placeholder 2"/>
          <p:cNvSpPr>
            <a:spLocks noGrp="1"/>
          </p:cNvSpPr>
          <p:nvPr>
            <p:ph idx="1"/>
          </p:nvPr>
        </p:nvSpPr>
        <p:spPr/>
        <p:txBody>
          <a:bodyPr/>
          <a:lstStyle/>
          <a:p>
            <a:r>
              <a:rPr lang="en-GB" dirty="0"/>
              <a:t>This session consists of the following elements</a:t>
            </a:r>
          </a:p>
          <a:p>
            <a:endParaRPr lang="en-GB" dirty="0"/>
          </a:p>
          <a:p>
            <a:pPr marL="457200" indent="-457200">
              <a:buFont typeface="Wingdings" pitchFamily="2" charset="2"/>
              <a:buAutoNum type="arabicPeriod"/>
            </a:pPr>
            <a:r>
              <a:rPr lang="en-GB" altLang="en-US" dirty="0">
                <a:ea typeface="ＭＳ Ｐゴシック" pitchFamily="34" charset="-128"/>
              </a:rPr>
              <a:t>Overview of antimicrobial definitions </a:t>
            </a:r>
            <a:endParaRPr lang="hu-HU" altLang="en-US" dirty="0">
              <a:ea typeface="ＭＳ Ｐゴシック" pitchFamily="34" charset="-128"/>
            </a:endParaRPr>
          </a:p>
          <a:p>
            <a:pPr marL="457200" indent="-457200">
              <a:buFont typeface="Wingdings" pitchFamily="2" charset="2"/>
              <a:buAutoNum type="arabicPeriod"/>
            </a:pPr>
            <a:r>
              <a:rPr lang="en-GB" altLang="en-US" dirty="0">
                <a:ea typeface="ＭＳ Ｐゴシック" pitchFamily="34" charset="-128"/>
              </a:rPr>
              <a:t>Overview of HAI case definitions</a:t>
            </a:r>
          </a:p>
          <a:p>
            <a:pPr marL="720000" lvl="1"/>
            <a:r>
              <a:rPr lang="fi-FI" altLang="en-US" dirty="0">
                <a:ea typeface="ＭＳ Ｐゴシック" pitchFamily="34" charset="-128"/>
              </a:rPr>
              <a:t>Including the </a:t>
            </a:r>
            <a:r>
              <a:rPr lang="en-GB" altLang="en-US" dirty="0">
                <a:ea typeface="ＭＳ Ｐゴシック" pitchFamily="34" charset="-128"/>
              </a:rPr>
              <a:t>definition of active prevalent HAI</a:t>
            </a:r>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4</a:t>
            </a:fld>
            <a:endParaRPr lang="en-GB" dirty="0"/>
          </a:p>
        </p:txBody>
      </p:sp>
    </p:spTree>
    <p:extLst>
      <p:ext uri="{BB962C8B-B14F-4D97-AF65-F5344CB8AC3E}">
        <p14:creationId xmlns:p14="http://schemas.microsoft.com/office/powerpoint/2010/main" val="18364364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1"/>
          <p:cNvSpPr>
            <a:spLocks noGrp="1"/>
          </p:cNvSpPr>
          <p:nvPr>
            <p:ph type="title" idx="4294967295"/>
          </p:nvPr>
        </p:nvSpPr>
        <p:spPr>
          <a:xfrm>
            <a:off x="397565" y="199335"/>
            <a:ext cx="10972800" cy="1143000"/>
          </a:xfrm>
        </p:spPr>
        <p:txBody>
          <a:bodyPr/>
          <a:lstStyle/>
          <a:p>
            <a:pPr eaLnBrk="1" hangingPunct="1"/>
            <a:r>
              <a:rPr lang="en-US" altLang="en-US" dirty="0">
                <a:ea typeface="ＭＳ Ｐゴシック" pitchFamily="34" charset="-128"/>
              </a:rPr>
              <a:t>Catheter-related infection (CRI)</a:t>
            </a:r>
            <a:br>
              <a:rPr lang="hu-HU" altLang="en-US" dirty="0">
                <a:ea typeface="ＭＳ Ｐゴシック" pitchFamily="34" charset="-128"/>
              </a:rPr>
            </a:br>
            <a:r>
              <a:rPr lang="hu-HU" altLang="en-US" dirty="0">
                <a:ea typeface="ＭＳ Ｐゴシック" pitchFamily="34" charset="-128"/>
              </a:rPr>
              <a:t>(</a:t>
            </a:r>
            <a:r>
              <a:rPr lang="hu-HU" altLang="en-US" sz="2600" dirty="0">
                <a:ea typeface="ＭＳ Ｐゴシック" pitchFamily="34" charset="-128"/>
              </a:rPr>
              <a:t>p</a:t>
            </a:r>
            <a:r>
              <a:rPr lang="en-US" altLang="en-US" sz="2600" dirty="0" err="1">
                <a:ea typeface="ＭＳ Ｐゴシック" pitchFamily="34" charset="-128"/>
              </a:rPr>
              <a:t>eripheral</a:t>
            </a:r>
            <a:r>
              <a:rPr lang="en-US" altLang="en-US" sz="2600" dirty="0">
                <a:ea typeface="ＭＳ Ｐゴシック" pitchFamily="34" charset="-128"/>
              </a:rPr>
              <a:t> </a:t>
            </a:r>
            <a:r>
              <a:rPr lang="hu-HU" altLang="en-US" sz="2600" dirty="0">
                <a:ea typeface="ＭＳ Ｐゴシック" pitchFamily="34" charset="-128"/>
              </a:rPr>
              <a:t>v</a:t>
            </a:r>
            <a:r>
              <a:rPr lang="en-US" altLang="en-US" sz="2600" dirty="0" err="1">
                <a:ea typeface="ＭＳ Ｐゴシック" pitchFamily="34" charset="-128"/>
              </a:rPr>
              <a:t>ascular</a:t>
            </a:r>
            <a:r>
              <a:rPr lang="en-US" altLang="en-US" sz="2600" dirty="0">
                <a:ea typeface="ＭＳ Ｐゴシック" pitchFamily="34" charset="-128"/>
              </a:rPr>
              <a:t> </a:t>
            </a:r>
            <a:r>
              <a:rPr lang="hu-HU" altLang="en-US" sz="2600" dirty="0">
                <a:ea typeface="ＭＳ Ｐゴシック" pitchFamily="34" charset="-128"/>
              </a:rPr>
              <a:t>c</a:t>
            </a:r>
            <a:r>
              <a:rPr lang="en-US" altLang="en-US" sz="2600" dirty="0" err="1">
                <a:ea typeface="ＭＳ Ｐゴシック" pitchFamily="34" charset="-128"/>
              </a:rPr>
              <a:t>atheter</a:t>
            </a:r>
            <a:r>
              <a:rPr lang="en-US" altLang="en-US" sz="2600" dirty="0">
                <a:ea typeface="ＭＳ Ｐゴシック" pitchFamily="34" charset="-128"/>
              </a:rPr>
              <a:t>, PVC)</a:t>
            </a:r>
            <a:br>
              <a:rPr lang="en-US" altLang="en-US" dirty="0">
                <a:ea typeface="ＭＳ Ｐゴシック" pitchFamily="34" charset="-128"/>
              </a:rPr>
            </a:br>
            <a:r>
              <a:rPr lang="en-US" altLang="en-US" sz="2000" dirty="0">
                <a:ea typeface="ＭＳ Ｐゴシック" pitchFamily="34" charset="-128"/>
              </a:rPr>
              <a:t>Protocol </a:t>
            </a:r>
            <a:r>
              <a:rPr lang="hu-HU" altLang="en-US" sz="2000" dirty="0">
                <a:ea typeface="ＭＳ Ｐゴシック" pitchFamily="34" charset="-128"/>
              </a:rPr>
              <a:t>v</a:t>
            </a:r>
            <a:r>
              <a:rPr lang="en-US" altLang="en-US" sz="2000" dirty="0">
                <a:ea typeface="ＭＳ Ｐゴシック" pitchFamily="34" charset="-128"/>
              </a:rPr>
              <a:t>5.</a:t>
            </a:r>
            <a:r>
              <a:rPr lang="hu-HU" altLang="en-US" sz="2000" dirty="0">
                <a:ea typeface="ＭＳ Ｐゴシック" pitchFamily="34" charset="-128"/>
              </a:rPr>
              <a:t>3,</a:t>
            </a:r>
            <a:r>
              <a:rPr lang="en-US" altLang="en-US" sz="2000" dirty="0">
                <a:ea typeface="ＭＳ Ｐゴシック" pitchFamily="34" charset="-128"/>
              </a:rPr>
              <a:t> </a:t>
            </a:r>
            <a:r>
              <a:rPr lang="en-GB" altLang="en-US" sz="2000" dirty="0">
                <a:ea typeface="ＭＳ Ｐゴシック" pitchFamily="34" charset="-128"/>
              </a:rPr>
              <a:t>p</a:t>
            </a:r>
            <a:r>
              <a:rPr lang="hu-HU" altLang="en-US" sz="2000" dirty="0">
                <a:ea typeface="ＭＳ Ｐゴシック" pitchFamily="34" charset="-128"/>
              </a:rPr>
              <a:t>.</a:t>
            </a:r>
            <a:r>
              <a:rPr lang="en-GB" altLang="en-US" sz="2000" dirty="0">
                <a:ea typeface="ＭＳ Ｐゴシック" pitchFamily="34" charset="-128"/>
              </a:rPr>
              <a:t> 56-57</a:t>
            </a:r>
            <a:endParaRPr lang="en-GB" altLang="en-US" sz="2000" dirty="0">
              <a:solidFill>
                <a:srgbClr val="FF0000"/>
              </a:solidFill>
              <a:ea typeface="ＭＳ Ｐゴシック" pitchFamily="34" charset="-128"/>
            </a:endParaRPr>
          </a:p>
        </p:txBody>
      </p:sp>
      <p:graphicFrame>
        <p:nvGraphicFramePr>
          <p:cNvPr id="4" name="Table 3"/>
          <p:cNvGraphicFramePr>
            <a:graphicFrameLocks noGrp="1"/>
          </p:cNvGraphicFramePr>
          <p:nvPr>
            <p:extLst>
              <p:ext uri="{D42A27DB-BD31-4B8C-83A1-F6EECF244321}">
                <p14:modId xmlns:p14="http://schemas.microsoft.com/office/powerpoint/2010/main" val="3954736850"/>
              </p:ext>
            </p:extLst>
          </p:nvPr>
        </p:nvGraphicFramePr>
        <p:xfrm>
          <a:off x="0" y="1447663"/>
          <a:ext cx="12192000" cy="4272915"/>
        </p:xfrm>
        <a:graphic>
          <a:graphicData uri="http://schemas.openxmlformats.org/drawingml/2006/table">
            <a:tbl>
              <a:tblPr/>
              <a:tblGrid>
                <a:gridCol w="3913717">
                  <a:extLst>
                    <a:ext uri="{9D8B030D-6E8A-4147-A177-3AD203B41FA5}">
                      <a16:colId xmlns:a16="http://schemas.microsoft.com/office/drawing/2014/main" val="20000"/>
                    </a:ext>
                  </a:extLst>
                </a:gridCol>
                <a:gridCol w="4028016">
                  <a:extLst>
                    <a:ext uri="{9D8B030D-6E8A-4147-A177-3AD203B41FA5}">
                      <a16:colId xmlns:a16="http://schemas.microsoft.com/office/drawing/2014/main" val="20001"/>
                    </a:ext>
                  </a:extLst>
                </a:gridCol>
                <a:gridCol w="4250267">
                  <a:extLst>
                    <a:ext uri="{9D8B030D-6E8A-4147-A177-3AD203B41FA5}">
                      <a16:colId xmlns:a16="http://schemas.microsoft.com/office/drawing/2014/main" val="20002"/>
                    </a:ext>
                  </a:extLst>
                </a:gridCol>
              </a:tblGrid>
              <a:tr h="1133475">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CRI1</a:t>
                      </a:r>
                      <a:r>
                        <a:rPr kumimoji="0" lang="hu-HU" sz="2000" b="1" i="0" u="none" strike="noStrike" cap="none" normalizeH="0" baseline="0" dirty="0">
                          <a:ln>
                            <a:noFill/>
                          </a:ln>
                          <a:solidFill>
                            <a:srgbClr val="FFFFFF"/>
                          </a:solidFill>
                          <a:effectLst/>
                          <a:latin typeface="Tahoma" pitchFamily="34" charset="0"/>
                          <a:ea typeface="ＭＳ Ｐゴシック" charset="-128"/>
                        </a:rPr>
                        <a:t>-PVC</a:t>
                      </a:r>
                      <a:r>
                        <a:rPr kumimoji="0" lang="en-US" sz="2000" b="1" i="0" u="none" strike="noStrike" cap="none" normalizeH="0" baseline="0" dirty="0">
                          <a:ln>
                            <a:noFill/>
                          </a:ln>
                          <a:solidFill>
                            <a:srgbClr val="FFFFFF"/>
                          </a:solidFill>
                          <a:effectLst/>
                          <a:latin typeface="Tahoma" pitchFamily="34" charset="0"/>
                          <a:ea typeface="ＭＳ Ｐゴシック" charset="-128"/>
                        </a:rPr>
                        <a:t>:</a:t>
                      </a:r>
                    </a:p>
                    <a:p>
                      <a:pPr marL="0" marR="0" lvl="0" indent="0" algn="ctr" defTabSz="4572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Local PVC</a:t>
                      </a:r>
                      <a:r>
                        <a:rPr kumimoji="0" lang="hu-HU" sz="2000" b="1" i="0" u="none" strike="noStrike" cap="none" normalizeH="0" baseline="0" dirty="0">
                          <a:ln>
                            <a:noFill/>
                          </a:ln>
                          <a:solidFill>
                            <a:srgbClr val="FFFFFF"/>
                          </a:solidFill>
                          <a:effectLst/>
                          <a:latin typeface="Tahoma" pitchFamily="34" charset="0"/>
                          <a:ea typeface="ＭＳ Ｐゴシック" charset="-128"/>
                        </a:rPr>
                        <a:t>-</a:t>
                      </a:r>
                      <a:r>
                        <a:rPr kumimoji="0" lang="hu-HU" sz="2000" b="1" i="0" u="none" strike="noStrike" cap="none" normalizeH="0" baseline="0" dirty="0" err="1">
                          <a:ln>
                            <a:noFill/>
                          </a:ln>
                          <a:solidFill>
                            <a:srgbClr val="FFFFFF"/>
                          </a:solidFill>
                          <a:effectLst/>
                          <a:latin typeface="Tahoma" pitchFamily="34" charset="0"/>
                          <a:ea typeface="ＭＳ Ｐゴシック" charset="-128"/>
                        </a:rPr>
                        <a:t>related</a:t>
                      </a:r>
                      <a:r>
                        <a:rPr kumimoji="0" lang="en-US" sz="2000" b="1" i="0" u="none" strike="noStrike" cap="none" normalizeH="0" baseline="0" dirty="0">
                          <a:ln>
                            <a:noFill/>
                          </a:ln>
                          <a:solidFill>
                            <a:srgbClr val="FFFFFF"/>
                          </a:solidFill>
                          <a:effectLst/>
                          <a:latin typeface="Tahoma" pitchFamily="34" charset="0"/>
                          <a:ea typeface="ＭＳ Ｐゴシック" charset="-128"/>
                        </a:rPr>
                        <a:t> infection</a:t>
                      </a:r>
                      <a:r>
                        <a:rPr kumimoji="0" lang="hu-HU" sz="2000" b="1" i="0" u="none" strike="noStrike" cap="none" normalizeH="0" baseline="0" dirty="0">
                          <a:ln>
                            <a:noFill/>
                          </a:ln>
                          <a:solidFill>
                            <a:srgbClr val="FFFFFF"/>
                          </a:solidFill>
                          <a:effectLst/>
                          <a:latin typeface="Tahoma" pitchFamily="34" charset="0"/>
                          <a:ea typeface="ＭＳ Ｐゴシック" charset="-128"/>
                        </a:rPr>
                        <a:t>                         </a:t>
                      </a:r>
                      <a:r>
                        <a:rPr kumimoji="0" lang="en-US" sz="2000" b="1" i="0" u="none" strike="noStrike" cap="none" normalizeH="0" baseline="0" dirty="0">
                          <a:ln>
                            <a:noFill/>
                          </a:ln>
                          <a:solidFill>
                            <a:srgbClr val="FFFFFF"/>
                          </a:solidFill>
                          <a:effectLst/>
                          <a:latin typeface="Tahoma" pitchFamily="34" charset="0"/>
                          <a:ea typeface="ＭＳ Ｐゴシック" charset="-128"/>
                        </a:rPr>
                        <a:t> (no </a:t>
                      </a:r>
                      <a:r>
                        <a:rPr kumimoji="0" lang="hu-HU" sz="2000" b="1" i="0" u="none" strike="noStrike" cap="none" normalizeH="0" baseline="0" dirty="0" err="1">
                          <a:ln>
                            <a:noFill/>
                          </a:ln>
                          <a:solidFill>
                            <a:srgbClr val="FFFFFF"/>
                          </a:solidFill>
                          <a:effectLst/>
                          <a:latin typeface="Tahoma" pitchFamily="34" charset="0"/>
                          <a:ea typeface="ＭＳ Ｐゴシック" charset="-128"/>
                        </a:rPr>
                        <a:t>positive</a:t>
                      </a:r>
                      <a:r>
                        <a:rPr kumimoji="0" lang="hu-HU" sz="2000" b="1" i="0" u="none" strike="noStrike" cap="none" normalizeH="0" baseline="0" dirty="0">
                          <a:ln>
                            <a:noFill/>
                          </a:ln>
                          <a:solidFill>
                            <a:srgbClr val="FFFFFF"/>
                          </a:solidFill>
                          <a:effectLst/>
                          <a:latin typeface="Tahoma" pitchFamily="34" charset="0"/>
                          <a:ea typeface="ＭＳ Ｐゴシック" charset="-128"/>
                        </a:rPr>
                        <a:t> </a:t>
                      </a:r>
                      <a:r>
                        <a:rPr kumimoji="0" lang="hu-HU" sz="2000" b="1" i="0" u="none" strike="noStrike" cap="none" normalizeH="0" baseline="0" dirty="0" err="1">
                          <a:ln>
                            <a:noFill/>
                          </a:ln>
                          <a:solidFill>
                            <a:srgbClr val="FFFFFF"/>
                          </a:solidFill>
                          <a:effectLst/>
                          <a:latin typeface="Tahoma" pitchFamily="34" charset="0"/>
                          <a:ea typeface="ＭＳ Ｐゴシック" charset="-128"/>
                        </a:rPr>
                        <a:t>blood</a:t>
                      </a:r>
                      <a:r>
                        <a:rPr kumimoji="0" lang="hu-HU" sz="2000" b="1" i="0" u="none" strike="noStrike" cap="none" normalizeH="0" baseline="0" dirty="0">
                          <a:ln>
                            <a:noFill/>
                          </a:ln>
                          <a:solidFill>
                            <a:srgbClr val="FFFFFF"/>
                          </a:solidFill>
                          <a:effectLst/>
                          <a:latin typeface="Tahoma" pitchFamily="34" charset="0"/>
                          <a:ea typeface="ＭＳ Ｐゴシック" charset="-128"/>
                        </a:rPr>
                        <a:t> </a:t>
                      </a:r>
                      <a:r>
                        <a:rPr kumimoji="0" lang="hu-HU" sz="2000" b="1" i="0" u="none" strike="noStrike" cap="none" normalizeH="0" baseline="0" dirty="0" err="1">
                          <a:ln>
                            <a:noFill/>
                          </a:ln>
                          <a:solidFill>
                            <a:srgbClr val="FFFFFF"/>
                          </a:solidFill>
                          <a:effectLst/>
                          <a:latin typeface="Tahoma" pitchFamily="34" charset="0"/>
                          <a:ea typeface="ＭＳ Ｐゴシック" charset="-128"/>
                        </a:rPr>
                        <a:t>culture</a:t>
                      </a:r>
                      <a:r>
                        <a:rPr kumimoji="0" lang="en-US" sz="2000" b="1" i="0" u="none" strike="noStrike" cap="none" normalizeH="0" baseline="0" dirty="0">
                          <a:ln>
                            <a:noFill/>
                          </a:ln>
                          <a:solidFill>
                            <a:srgbClr val="FFFFFF"/>
                          </a:solidFill>
                          <a:effectLst/>
                          <a:latin typeface="Tahoma" pitchFamily="34" charset="0"/>
                          <a:ea typeface="ＭＳ Ｐゴシック" charset="-128"/>
                        </a:rPr>
                        <a:t>)</a:t>
                      </a: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CRI2</a:t>
                      </a:r>
                      <a:r>
                        <a:rPr kumimoji="0" lang="hu-HU" sz="2000" b="1" i="0" u="none" strike="noStrike" cap="none" normalizeH="0" baseline="0" dirty="0">
                          <a:ln>
                            <a:noFill/>
                          </a:ln>
                          <a:solidFill>
                            <a:srgbClr val="FFFFFF"/>
                          </a:solidFill>
                          <a:effectLst/>
                          <a:latin typeface="Tahoma" pitchFamily="34" charset="0"/>
                          <a:ea typeface="ＭＳ Ｐゴシック" charset="-128"/>
                        </a:rPr>
                        <a:t>-PVC</a:t>
                      </a:r>
                      <a:r>
                        <a:rPr kumimoji="0" lang="en-US" sz="2000" b="1" i="0" u="none" strike="noStrike" cap="none" normalizeH="0" baseline="0" dirty="0">
                          <a:ln>
                            <a:noFill/>
                          </a:ln>
                          <a:solidFill>
                            <a:srgbClr val="FFFFFF"/>
                          </a:solidFill>
                          <a:effectLst/>
                          <a:latin typeface="Tahoma" pitchFamily="34" charset="0"/>
                          <a:ea typeface="ＭＳ Ｐゴシック" charset="-128"/>
                        </a:rPr>
                        <a:t>:</a:t>
                      </a:r>
                    </a:p>
                    <a:p>
                      <a:pPr marL="0" marR="0" lvl="0" indent="0" algn="ctr" defTabSz="4572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General PVC</a:t>
                      </a:r>
                      <a:r>
                        <a:rPr kumimoji="0" lang="hu-HU" sz="2000" b="1" i="0" u="none" strike="noStrike" cap="none" normalizeH="0" baseline="0" dirty="0">
                          <a:ln>
                            <a:noFill/>
                          </a:ln>
                          <a:solidFill>
                            <a:srgbClr val="FFFFFF"/>
                          </a:solidFill>
                          <a:effectLst/>
                          <a:latin typeface="Tahoma" pitchFamily="34" charset="0"/>
                          <a:ea typeface="ＭＳ Ｐゴシック" charset="-128"/>
                        </a:rPr>
                        <a:t>-</a:t>
                      </a:r>
                      <a:r>
                        <a:rPr kumimoji="0" lang="en-US" sz="2000" b="1" i="0" u="none" strike="noStrike" cap="none" normalizeH="0" baseline="0" dirty="0">
                          <a:ln>
                            <a:noFill/>
                          </a:ln>
                          <a:solidFill>
                            <a:srgbClr val="FFFFFF"/>
                          </a:solidFill>
                          <a:effectLst/>
                          <a:latin typeface="Tahoma" pitchFamily="34" charset="0"/>
                          <a:ea typeface="ＭＳ Ｐゴシック" charset="-128"/>
                        </a:rPr>
                        <a:t>related infection (no </a:t>
                      </a:r>
                      <a:r>
                        <a:rPr kumimoji="0" lang="hu-HU" sz="2000" b="1" i="0" u="none" strike="noStrike" cap="none" normalizeH="0" baseline="0" dirty="0" err="1">
                          <a:ln>
                            <a:noFill/>
                          </a:ln>
                          <a:solidFill>
                            <a:srgbClr val="FFFFFF"/>
                          </a:solidFill>
                          <a:effectLst/>
                          <a:latin typeface="Tahoma" pitchFamily="34" charset="0"/>
                          <a:ea typeface="ＭＳ Ｐゴシック" charset="-128"/>
                        </a:rPr>
                        <a:t>positive</a:t>
                      </a:r>
                      <a:r>
                        <a:rPr kumimoji="0" lang="hu-HU" sz="2000" b="1" i="0" u="none" strike="noStrike" cap="none" normalizeH="0" baseline="0" dirty="0">
                          <a:ln>
                            <a:noFill/>
                          </a:ln>
                          <a:solidFill>
                            <a:srgbClr val="FFFFFF"/>
                          </a:solidFill>
                          <a:effectLst/>
                          <a:latin typeface="Tahoma" pitchFamily="34" charset="0"/>
                          <a:ea typeface="ＭＳ Ｐゴシック" charset="-128"/>
                        </a:rPr>
                        <a:t> </a:t>
                      </a:r>
                      <a:r>
                        <a:rPr kumimoji="0" lang="hu-HU" sz="2000" b="1" i="0" u="none" strike="noStrike" cap="none" normalizeH="0" baseline="0" dirty="0" err="1">
                          <a:ln>
                            <a:noFill/>
                          </a:ln>
                          <a:solidFill>
                            <a:srgbClr val="FFFFFF"/>
                          </a:solidFill>
                          <a:effectLst/>
                          <a:latin typeface="Tahoma" pitchFamily="34" charset="0"/>
                          <a:ea typeface="ＭＳ Ｐゴシック" charset="-128"/>
                        </a:rPr>
                        <a:t>blood</a:t>
                      </a:r>
                      <a:r>
                        <a:rPr kumimoji="0" lang="hu-HU" sz="2000" b="1" i="0" u="none" strike="noStrike" cap="none" normalizeH="0" baseline="0" dirty="0">
                          <a:ln>
                            <a:noFill/>
                          </a:ln>
                          <a:solidFill>
                            <a:srgbClr val="FFFFFF"/>
                          </a:solidFill>
                          <a:effectLst/>
                          <a:latin typeface="Tahoma" pitchFamily="34" charset="0"/>
                          <a:ea typeface="ＭＳ Ｐゴシック" charset="-128"/>
                        </a:rPr>
                        <a:t> </a:t>
                      </a:r>
                      <a:r>
                        <a:rPr kumimoji="0" lang="hu-HU" sz="2000" b="1" i="0" u="none" strike="noStrike" cap="none" normalizeH="0" baseline="0" dirty="0" err="1">
                          <a:ln>
                            <a:noFill/>
                          </a:ln>
                          <a:solidFill>
                            <a:srgbClr val="FFFFFF"/>
                          </a:solidFill>
                          <a:effectLst/>
                          <a:latin typeface="Tahoma" pitchFamily="34" charset="0"/>
                          <a:ea typeface="ＭＳ Ｐゴシック" charset="-128"/>
                        </a:rPr>
                        <a:t>culture</a:t>
                      </a:r>
                      <a:r>
                        <a:rPr kumimoji="0" lang="en-US" sz="2000" b="1" i="0" u="none" strike="noStrike" cap="none" normalizeH="0" baseline="0" dirty="0">
                          <a:ln>
                            <a:noFill/>
                          </a:ln>
                          <a:solidFill>
                            <a:srgbClr val="FFFFFF"/>
                          </a:solidFill>
                          <a:effectLst/>
                          <a:latin typeface="Tahoma" pitchFamily="34" charset="0"/>
                          <a:ea typeface="ＭＳ Ｐゴシック" charset="-128"/>
                        </a:rPr>
                        <a:t>)</a:t>
                      </a: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CRI</a:t>
                      </a:r>
                      <a:r>
                        <a:rPr kumimoji="0" lang="hu-HU" sz="2000" b="1" i="0" u="none" strike="noStrike" cap="none" normalizeH="0" baseline="0" dirty="0">
                          <a:ln>
                            <a:noFill/>
                          </a:ln>
                          <a:solidFill>
                            <a:srgbClr val="FFFFFF"/>
                          </a:solidFill>
                          <a:effectLst/>
                          <a:latin typeface="Tahoma" pitchFamily="34" charset="0"/>
                          <a:ea typeface="ＭＳ Ｐゴシック" charset="-128"/>
                        </a:rPr>
                        <a:t>3-PVC</a:t>
                      </a:r>
                      <a:endParaRPr kumimoji="0" lang="en-US" sz="2000" b="1" i="0" u="none" strike="noStrike" cap="none" normalizeH="0" baseline="0" dirty="0">
                        <a:ln>
                          <a:noFill/>
                        </a:ln>
                        <a:solidFill>
                          <a:srgbClr val="FFFFFF"/>
                        </a:solidFill>
                        <a:effectLst/>
                        <a:latin typeface="Tahoma" pitchFamily="34" charset="0"/>
                        <a:ea typeface="ＭＳ Ｐゴシック" charset="-128"/>
                      </a:endParaRPr>
                    </a:p>
                    <a:p>
                      <a:pPr marL="0" marR="0" lvl="0" indent="0" algn="ctr" defTabSz="457200" rtl="0" eaLnBrk="1" fontAlgn="base" latinLnBrk="0" hangingPunct="1">
                        <a:lnSpc>
                          <a:spcPct val="100000"/>
                        </a:lnSpc>
                        <a:spcBef>
                          <a:spcPct val="0"/>
                        </a:spcBef>
                        <a:spcAft>
                          <a:spcPct val="0"/>
                        </a:spcAft>
                        <a:buClrTx/>
                        <a:buSzTx/>
                        <a:buFontTx/>
                        <a:buNone/>
                        <a:tabLst/>
                      </a:pPr>
                      <a:r>
                        <a:rPr kumimoji="0" lang="hu-HU" sz="2000" b="1" i="0" u="none" strike="noStrike" cap="none" normalizeH="0" baseline="0" dirty="0" err="1">
                          <a:ln>
                            <a:noFill/>
                          </a:ln>
                          <a:solidFill>
                            <a:srgbClr val="FFFFFF"/>
                          </a:solidFill>
                          <a:effectLst/>
                          <a:latin typeface="Tahoma" pitchFamily="34" charset="0"/>
                          <a:ea typeface="ＭＳ Ｐゴシック" charset="-128"/>
                        </a:rPr>
                        <a:t>Microbiologically</a:t>
                      </a:r>
                      <a:r>
                        <a:rPr kumimoji="0" lang="hu-HU" sz="2000" b="1" i="0" u="none" strike="noStrike" cap="none" normalizeH="0" baseline="0" dirty="0">
                          <a:ln>
                            <a:noFill/>
                          </a:ln>
                          <a:solidFill>
                            <a:srgbClr val="FFFFFF"/>
                          </a:solidFill>
                          <a:effectLst/>
                          <a:latin typeface="Tahoma" pitchFamily="34" charset="0"/>
                          <a:ea typeface="ＭＳ Ｐゴシック" charset="-128"/>
                        </a:rPr>
                        <a:t> </a:t>
                      </a:r>
                      <a:r>
                        <a:rPr kumimoji="0" lang="hu-HU" sz="2000" b="1" i="0" u="none" strike="noStrike" cap="none" normalizeH="0" baseline="0" dirty="0" err="1">
                          <a:ln>
                            <a:noFill/>
                          </a:ln>
                          <a:solidFill>
                            <a:srgbClr val="FFFFFF"/>
                          </a:solidFill>
                          <a:effectLst/>
                          <a:latin typeface="Tahoma" pitchFamily="34" charset="0"/>
                          <a:ea typeface="ＭＳ Ｐゴシック" charset="-128"/>
                        </a:rPr>
                        <a:t>confirmed</a:t>
                      </a:r>
                      <a:r>
                        <a:rPr kumimoji="0" lang="hu-HU" sz="2000" b="1" i="0" u="none" strike="noStrike" cap="none" normalizeH="0" baseline="0" dirty="0">
                          <a:ln>
                            <a:noFill/>
                          </a:ln>
                          <a:solidFill>
                            <a:srgbClr val="FFFFFF"/>
                          </a:solidFill>
                          <a:effectLst/>
                          <a:latin typeface="Tahoma" pitchFamily="34" charset="0"/>
                          <a:ea typeface="ＭＳ Ｐゴシック" charset="-128"/>
                        </a:rPr>
                        <a:t> </a:t>
                      </a:r>
                      <a:r>
                        <a:rPr kumimoji="0" lang="en-US" sz="2000" b="1" i="0" u="none" strike="noStrike" cap="none" normalizeH="0" baseline="0" dirty="0">
                          <a:ln>
                            <a:noFill/>
                          </a:ln>
                          <a:solidFill>
                            <a:srgbClr val="FFFFFF"/>
                          </a:solidFill>
                          <a:effectLst/>
                          <a:latin typeface="Tahoma" pitchFamily="34" charset="0"/>
                          <a:ea typeface="ＭＳ Ｐゴシック" charset="-128"/>
                        </a:rPr>
                        <a:t>PVC</a:t>
                      </a:r>
                      <a:r>
                        <a:rPr kumimoji="0" lang="hu-HU" sz="2000" b="1" i="0" u="none" strike="noStrike" cap="none" normalizeH="0" baseline="0" dirty="0">
                          <a:ln>
                            <a:noFill/>
                          </a:ln>
                          <a:solidFill>
                            <a:srgbClr val="FFFFFF"/>
                          </a:solidFill>
                          <a:effectLst/>
                          <a:latin typeface="Tahoma" pitchFamily="34" charset="0"/>
                          <a:ea typeface="ＭＳ Ｐゴシック" charset="-128"/>
                        </a:rPr>
                        <a:t>-</a:t>
                      </a:r>
                      <a:r>
                        <a:rPr kumimoji="0" lang="en-US" sz="2000" b="1" i="0" u="none" strike="noStrike" cap="none" normalizeH="0" baseline="0" dirty="0">
                          <a:ln>
                            <a:noFill/>
                          </a:ln>
                          <a:solidFill>
                            <a:srgbClr val="FFFFFF"/>
                          </a:solidFill>
                          <a:effectLst/>
                          <a:latin typeface="Tahoma" pitchFamily="34" charset="0"/>
                          <a:ea typeface="ＭＳ Ｐゴシック" charset="-128"/>
                        </a:rPr>
                        <a:t>related BSI</a:t>
                      </a: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extLst>
                  <a:ext uri="{0D108BD9-81ED-4DB2-BD59-A6C34878D82A}">
                    <a16:rowId xmlns:a16="http://schemas.microsoft.com/office/drawing/2014/main" val="10000"/>
                  </a:ext>
                </a:extLst>
              </a:tr>
              <a:tr h="31257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Quantitative PVC &gt;10</a:t>
                      </a:r>
                      <a:r>
                        <a:rPr kumimoji="0" lang="en-US" sz="2000" b="0" i="0" u="none" strike="noStrike" cap="none" normalizeH="0" baseline="30000" dirty="0">
                          <a:ln>
                            <a:noFill/>
                          </a:ln>
                          <a:solidFill>
                            <a:srgbClr val="000000"/>
                          </a:solidFill>
                          <a:effectLst/>
                          <a:latin typeface="Tahoma" pitchFamily="34" charset="0"/>
                          <a:ea typeface="ＭＳ Ｐゴシック" charset="-128"/>
                        </a:rPr>
                        <a:t>3</a:t>
                      </a:r>
                      <a:r>
                        <a:rPr kumimoji="0" lang="en-US" sz="2000" b="0" i="0" u="none" strike="noStrike" cap="none" normalizeH="0" baseline="0" dirty="0">
                          <a:ln>
                            <a:noFill/>
                          </a:ln>
                          <a:solidFill>
                            <a:srgbClr val="000000"/>
                          </a:solidFill>
                          <a:effectLst/>
                          <a:latin typeface="Tahoma" pitchFamily="34" charset="0"/>
                          <a:ea typeface="ＭＳ Ｐゴシック" charset="-128"/>
                        </a:rPr>
                        <a:t> CFU/ml OR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Semi-quant</a:t>
                      </a:r>
                      <a:r>
                        <a:rPr kumimoji="0" lang="hu-HU" sz="2000" b="0" i="0" u="none" strike="noStrike" cap="none" normalizeH="0" baseline="0" dirty="0">
                          <a:ln>
                            <a:noFill/>
                          </a:ln>
                          <a:solidFill>
                            <a:srgbClr val="000000"/>
                          </a:solidFill>
                          <a:effectLst/>
                          <a:latin typeface="Tahoma" pitchFamily="34" charset="0"/>
                          <a:ea typeface="ＭＳ Ｐゴシック" charset="-128"/>
                        </a:rPr>
                        <a:t>.</a:t>
                      </a:r>
                      <a:r>
                        <a:rPr kumimoji="0" lang="en-US" sz="2000" b="0" i="0" u="none" strike="noStrike" cap="none" normalizeH="0" baseline="0" dirty="0">
                          <a:ln>
                            <a:noFill/>
                          </a:ln>
                          <a:solidFill>
                            <a:srgbClr val="000000"/>
                          </a:solidFill>
                          <a:effectLst/>
                          <a:latin typeface="Tahoma" pitchFamily="34" charset="0"/>
                          <a:ea typeface="ＭＳ Ｐゴシック" charset="-128"/>
                        </a:rPr>
                        <a:t> PVC &gt;15 CFU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AND</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Pus/inflammation at insertion site/tunnel</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rgbClr val="000000"/>
                        </a:solidFill>
                        <a:effectLst/>
                        <a:latin typeface="Tahoma" pitchFamily="34" charset="0"/>
                        <a:ea typeface="ＭＳ Ｐゴシック" charset="-128"/>
                      </a:endParaRP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Quantitative PVC &gt;10</a:t>
                      </a:r>
                      <a:r>
                        <a:rPr kumimoji="0" lang="en-US" sz="2000" b="0" i="0" u="none" strike="noStrike" cap="none" normalizeH="0" baseline="30000" dirty="0">
                          <a:ln>
                            <a:noFill/>
                          </a:ln>
                          <a:solidFill>
                            <a:srgbClr val="000000"/>
                          </a:solidFill>
                          <a:effectLst/>
                          <a:latin typeface="Tahoma" pitchFamily="34" charset="0"/>
                          <a:ea typeface="ＭＳ Ｐゴシック" charset="-128"/>
                        </a:rPr>
                        <a:t>3</a:t>
                      </a:r>
                      <a:r>
                        <a:rPr kumimoji="0" lang="en-US" sz="2000" b="0" i="0" u="none" strike="noStrike" cap="none" normalizeH="0" baseline="0" dirty="0">
                          <a:ln>
                            <a:noFill/>
                          </a:ln>
                          <a:solidFill>
                            <a:srgbClr val="000000"/>
                          </a:solidFill>
                          <a:effectLst/>
                          <a:latin typeface="Tahoma" pitchFamily="34" charset="0"/>
                          <a:ea typeface="ＭＳ Ｐゴシック" charset="-128"/>
                        </a:rPr>
                        <a:t> CFU/ml OR</a:t>
                      </a:r>
                      <a:br>
                        <a:rPr kumimoji="0" lang="en-US" sz="2000" b="0" i="0" u="none" strike="noStrike" cap="none" normalizeH="0" baseline="0" dirty="0">
                          <a:ln>
                            <a:noFill/>
                          </a:ln>
                          <a:solidFill>
                            <a:srgbClr val="000000"/>
                          </a:solidFill>
                          <a:effectLst/>
                          <a:latin typeface="Tahoma" pitchFamily="34" charset="0"/>
                          <a:ea typeface="ＭＳ Ｐゴシック" charset="-128"/>
                        </a:rPr>
                      </a:br>
                      <a:r>
                        <a:rPr kumimoji="0" lang="en-US" sz="2000" b="0" i="0" u="none" strike="noStrike" cap="none" normalizeH="0" baseline="0" dirty="0">
                          <a:ln>
                            <a:noFill/>
                          </a:ln>
                          <a:solidFill>
                            <a:srgbClr val="000000"/>
                          </a:solidFill>
                          <a:effectLst/>
                          <a:latin typeface="Tahoma" pitchFamily="34" charset="0"/>
                          <a:ea typeface="ＭＳ Ｐゴシック" charset="-128"/>
                        </a:rPr>
                        <a:t>Semi-quant</a:t>
                      </a:r>
                      <a:r>
                        <a:rPr kumimoji="0" lang="hu-HU" sz="2000" b="0" i="0" u="none" strike="noStrike" cap="none" normalizeH="0" baseline="0" dirty="0">
                          <a:ln>
                            <a:noFill/>
                          </a:ln>
                          <a:solidFill>
                            <a:srgbClr val="000000"/>
                          </a:solidFill>
                          <a:effectLst/>
                          <a:latin typeface="Tahoma" pitchFamily="34" charset="0"/>
                          <a:ea typeface="ＭＳ Ｐゴシック" charset="-128"/>
                        </a:rPr>
                        <a:t>.</a:t>
                      </a:r>
                      <a:r>
                        <a:rPr kumimoji="0" lang="en-US" sz="2000" b="0" i="0" u="none" strike="noStrike" cap="none" normalizeH="0" baseline="0" dirty="0">
                          <a:ln>
                            <a:noFill/>
                          </a:ln>
                          <a:solidFill>
                            <a:srgbClr val="000000"/>
                          </a:solidFill>
                          <a:effectLst/>
                          <a:latin typeface="Tahoma" pitchFamily="34" charset="0"/>
                          <a:ea typeface="ＭＳ Ｐゴシック" charset="-128"/>
                        </a:rPr>
                        <a:t> PVC &gt;15 CFU</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AND</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Clinical signs improve &lt;48 hours after PVC removal</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rgbClr val="000000"/>
                        </a:solidFill>
                        <a:effectLst/>
                        <a:latin typeface="Tahoma" pitchFamily="34" charset="0"/>
                        <a:ea typeface="ＭＳ Ｐゴシック" charset="-128"/>
                      </a:endParaRP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B</a:t>
                      </a:r>
                      <a:r>
                        <a:rPr kumimoji="0" lang="hu-HU" sz="2000" b="0" i="0" u="none" strike="noStrike" cap="none" normalizeH="0" baseline="0" dirty="0" err="1">
                          <a:ln>
                            <a:noFill/>
                          </a:ln>
                          <a:solidFill>
                            <a:srgbClr val="000000"/>
                          </a:solidFill>
                          <a:effectLst/>
                          <a:latin typeface="Tahoma" pitchFamily="34" charset="0"/>
                          <a:ea typeface="ＭＳ Ｐゴシック" charset="-128"/>
                        </a:rPr>
                        <a:t>loodstream</a:t>
                      </a:r>
                      <a:r>
                        <a:rPr kumimoji="0" lang="hu-HU" sz="2000" b="0" i="0" u="none" strike="noStrike" cap="none" normalizeH="0" baseline="0" dirty="0">
                          <a:ln>
                            <a:noFill/>
                          </a:ln>
                          <a:solidFill>
                            <a:srgbClr val="000000"/>
                          </a:solidFill>
                          <a:effectLst/>
                          <a:latin typeface="Tahoma" pitchFamily="34" charset="0"/>
                          <a:ea typeface="ＭＳ Ｐゴシック" charset="-128"/>
                        </a:rPr>
                        <a:t> </a:t>
                      </a:r>
                      <a:r>
                        <a:rPr kumimoji="0" lang="hu-HU" sz="2000" b="0" i="0" u="none" strike="noStrike" cap="none" normalizeH="0" baseline="0" dirty="0" err="1">
                          <a:ln>
                            <a:noFill/>
                          </a:ln>
                          <a:solidFill>
                            <a:srgbClr val="000000"/>
                          </a:solidFill>
                          <a:effectLst/>
                          <a:latin typeface="Tahoma" pitchFamily="34" charset="0"/>
                          <a:ea typeface="ＭＳ Ｐゴシック" charset="-128"/>
                        </a:rPr>
                        <a:t>infection</a:t>
                      </a:r>
                      <a:r>
                        <a:rPr kumimoji="0" lang="en-US" sz="2000" b="0" i="0" u="none" strike="noStrike" cap="none" normalizeH="0" baseline="0" dirty="0">
                          <a:ln>
                            <a:noFill/>
                          </a:ln>
                          <a:solidFill>
                            <a:srgbClr val="000000"/>
                          </a:solidFill>
                          <a:effectLst/>
                          <a:latin typeface="Tahoma" pitchFamily="34" charset="0"/>
                          <a:ea typeface="ＭＳ Ｐゴシック" charset="-128"/>
                        </a:rPr>
                        <a:t> occurring</a:t>
                      </a:r>
                      <a:r>
                        <a:rPr kumimoji="0" lang="hu-HU" sz="2000" b="0" i="0" u="none" strike="noStrike" cap="none" normalizeH="0" baseline="0" dirty="0">
                          <a:ln>
                            <a:noFill/>
                          </a:ln>
                          <a:solidFill>
                            <a:srgbClr val="000000"/>
                          </a:solidFill>
                          <a:effectLst/>
                          <a:latin typeface="Tahoma" pitchFamily="34" charset="0"/>
                          <a:ea typeface="ＭＳ Ｐゴシック" charset="-128"/>
                        </a:rPr>
                        <a:t>               </a:t>
                      </a:r>
                      <a:r>
                        <a:rPr kumimoji="0" lang="en-US" sz="2000" b="0" i="0" u="none" strike="noStrike" cap="none" normalizeH="0" baseline="0" dirty="0">
                          <a:ln>
                            <a:noFill/>
                          </a:ln>
                          <a:solidFill>
                            <a:srgbClr val="000000"/>
                          </a:solidFill>
                          <a:effectLst/>
                          <a:latin typeface="Tahoma" pitchFamily="34" charset="0"/>
                          <a:ea typeface="ＭＳ Ｐゴシック" charset="-128"/>
                        </a:rPr>
                        <a:t> 48 </a:t>
                      </a:r>
                      <a:r>
                        <a:rPr kumimoji="0" lang="en-US" sz="2000" b="0" i="0" u="none" strike="noStrike" cap="none" normalizeH="0" baseline="0" dirty="0" err="1">
                          <a:ln>
                            <a:noFill/>
                          </a:ln>
                          <a:solidFill>
                            <a:srgbClr val="000000"/>
                          </a:solidFill>
                          <a:effectLst/>
                          <a:latin typeface="Tahoma" pitchFamily="34" charset="0"/>
                          <a:ea typeface="ＭＳ Ｐゴシック" charset="-128"/>
                        </a:rPr>
                        <a:t>hrs</a:t>
                      </a:r>
                      <a:r>
                        <a:rPr kumimoji="0" lang="en-US" sz="2000" b="0" i="0" u="none" strike="noStrike" cap="none" normalizeH="0" baseline="0" dirty="0">
                          <a:ln>
                            <a:noFill/>
                          </a:ln>
                          <a:solidFill>
                            <a:srgbClr val="000000"/>
                          </a:solidFill>
                          <a:effectLst/>
                          <a:latin typeface="Tahoma" pitchFamily="34" charset="0"/>
                          <a:ea typeface="ＭＳ Ｐゴシック" charset="-128"/>
                        </a:rPr>
                        <a:t> before/after PVC removal </a:t>
                      </a:r>
                      <a:endParaRPr kumimoji="0" lang="hu-HU" sz="20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hu-HU" sz="20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AND</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POSITIVE culture with same organism from ANY of: </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2000" b="0" i="0" u="none" strike="noStrike" cap="none" normalizeH="0" baseline="0" dirty="0">
                          <a:ln>
                            <a:noFill/>
                          </a:ln>
                          <a:solidFill>
                            <a:srgbClr val="000000"/>
                          </a:solidFill>
                          <a:effectLst/>
                          <a:latin typeface="Tahoma" pitchFamily="34" charset="0"/>
                          <a:ea typeface="ＭＳ Ｐゴシック" charset="-128"/>
                        </a:rPr>
                        <a:t>Quantitative PVC &gt;10</a:t>
                      </a:r>
                      <a:r>
                        <a:rPr kumimoji="0" lang="en-US" sz="2000" b="0" i="0" u="none" strike="noStrike" cap="none" normalizeH="0" baseline="30000" dirty="0">
                          <a:ln>
                            <a:noFill/>
                          </a:ln>
                          <a:solidFill>
                            <a:srgbClr val="000000"/>
                          </a:solidFill>
                          <a:effectLst/>
                          <a:latin typeface="Tahoma" pitchFamily="34" charset="0"/>
                          <a:ea typeface="ＭＳ Ｐゴシック" charset="-128"/>
                        </a:rPr>
                        <a:t>3</a:t>
                      </a:r>
                      <a:r>
                        <a:rPr kumimoji="0" lang="en-US" sz="2000" b="0" i="0" u="none" strike="noStrike" cap="none" normalizeH="0" baseline="0" dirty="0">
                          <a:ln>
                            <a:noFill/>
                          </a:ln>
                          <a:solidFill>
                            <a:srgbClr val="000000"/>
                          </a:solidFill>
                          <a:effectLst/>
                          <a:latin typeface="Tahoma" pitchFamily="34" charset="0"/>
                          <a:ea typeface="ＭＳ Ｐゴシック" charset="-128"/>
                        </a:rPr>
                        <a:t> CFU/ml </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2000" b="0" i="0" u="none" strike="noStrike" cap="none" normalizeH="0" baseline="0" dirty="0">
                          <a:ln>
                            <a:noFill/>
                          </a:ln>
                          <a:solidFill>
                            <a:srgbClr val="000000"/>
                          </a:solidFill>
                          <a:effectLst/>
                          <a:latin typeface="Tahoma" pitchFamily="34" charset="0"/>
                          <a:ea typeface="ＭＳ Ｐゴシック" charset="-128"/>
                        </a:rPr>
                        <a:t>Semi-quant</a:t>
                      </a:r>
                      <a:r>
                        <a:rPr kumimoji="0" lang="hu-HU" sz="2000" b="0" i="0" u="none" strike="noStrike" cap="none" normalizeH="0" baseline="0" dirty="0">
                          <a:ln>
                            <a:noFill/>
                          </a:ln>
                          <a:solidFill>
                            <a:srgbClr val="000000"/>
                          </a:solidFill>
                          <a:effectLst/>
                          <a:latin typeface="Tahoma" pitchFamily="34" charset="0"/>
                          <a:ea typeface="ＭＳ Ｐゴシック" charset="-128"/>
                        </a:rPr>
                        <a:t>.</a:t>
                      </a:r>
                      <a:r>
                        <a:rPr kumimoji="0" lang="en-US" sz="2000" b="0" i="0" u="none" strike="noStrike" cap="none" normalizeH="0" baseline="0" dirty="0">
                          <a:ln>
                            <a:noFill/>
                          </a:ln>
                          <a:solidFill>
                            <a:srgbClr val="000000"/>
                          </a:solidFill>
                          <a:effectLst/>
                          <a:latin typeface="Tahoma" pitchFamily="34" charset="0"/>
                          <a:ea typeface="ＭＳ Ｐゴシック" charset="-128"/>
                        </a:rPr>
                        <a:t> </a:t>
                      </a:r>
                      <a:r>
                        <a:rPr kumimoji="0" lang="hu-HU" sz="2000" b="0" i="0" u="none" strike="noStrike" cap="none" normalizeH="0" baseline="0" dirty="0">
                          <a:ln>
                            <a:noFill/>
                          </a:ln>
                          <a:solidFill>
                            <a:srgbClr val="000000"/>
                          </a:solidFill>
                          <a:effectLst/>
                          <a:latin typeface="Tahoma" pitchFamily="34" charset="0"/>
                          <a:ea typeface="ＭＳ Ｐゴシック" charset="-128"/>
                        </a:rPr>
                        <a:t>P</a:t>
                      </a:r>
                      <a:r>
                        <a:rPr kumimoji="0" lang="en-US" sz="2000" b="0" i="0" u="none" strike="noStrike" cap="none" normalizeH="0" baseline="0" dirty="0">
                          <a:ln>
                            <a:noFill/>
                          </a:ln>
                          <a:solidFill>
                            <a:srgbClr val="000000"/>
                          </a:solidFill>
                          <a:effectLst/>
                          <a:latin typeface="Tahoma" pitchFamily="34" charset="0"/>
                          <a:ea typeface="ＭＳ Ｐゴシック" charset="-128"/>
                        </a:rPr>
                        <a:t>VC &gt;15 CFU  </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2000" b="0" i="0" u="none" strike="noStrike" cap="none" normalizeH="0" baseline="0" dirty="0">
                          <a:ln>
                            <a:noFill/>
                          </a:ln>
                          <a:solidFill>
                            <a:srgbClr val="000000"/>
                          </a:solidFill>
                          <a:effectLst/>
                          <a:latin typeface="Tahoma" pitchFamily="34" charset="0"/>
                          <a:ea typeface="ＭＳ Ｐゴシック" charset="-128"/>
                        </a:rPr>
                        <a:t>Same organism grown from pus at insertion site/tunnel</a:t>
                      </a: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
        <p:nvSpPr>
          <p:cNvPr id="5" name="Szövegdoboz 4">
            <a:extLst>
              <a:ext uri="{FF2B5EF4-FFF2-40B4-BE49-F238E27FC236}">
                <a16:creationId xmlns:a16="http://schemas.microsoft.com/office/drawing/2014/main" id="{392856B7-6600-45F1-95B6-1FB241D3157C}"/>
              </a:ext>
            </a:extLst>
          </p:cNvPr>
          <p:cNvSpPr txBox="1"/>
          <p:nvPr/>
        </p:nvSpPr>
        <p:spPr>
          <a:xfrm>
            <a:off x="200538" y="6533002"/>
            <a:ext cx="12004714" cy="258532"/>
          </a:xfrm>
          <a:prstGeom prst="rect">
            <a:avLst/>
          </a:prstGeom>
          <a:noFill/>
        </p:spPr>
        <p:txBody>
          <a:bodyPr wrap="square" rtlCol="0">
            <a:spAutoFit/>
          </a:bodyPr>
          <a:lstStyle/>
          <a:p>
            <a:r>
              <a:rPr lang="hu-HU" sz="1200" dirty="0"/>
              <a:t>CFU: </a:t>
            </a:r>
            <a:r>
              <a:rPr lang="hu-HU" sz="1200" dirty="0" err="1"/>
              <a:t>colony</a:t>
            </a:r>
            <a:r>
              <a:rPr lang="hu-HU" sz="1200" dirty="0"/>
              <a:t> </a:t>
            </a:r>
            <a:r>
              <a:rPr lang="hu-HU" sz="1200" dirty="0" err="1"/>
              <a:t>forming</a:t>
            </a:r>
            <a:r>
              <a:rPr lang="hu-HU" sz="1200" dirty="0"/>
              <a:t> unit </a:t>
            </a:r>
          </a:p>
        </p:txBody>
      </p:sp>
    </p:spTree>
    <p:extLst>
      <p:ext uri="{BB962C8B-B14F-4D97-AF65-F5344CB8AC3E}">
        <p14:creationId xmlns:p14="http://schemas.microsoft.com/office/powerpoint/2010/main" val="230959015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idx="4294967295"/>
          </p:nvPr>
        </p:nvSpPr>
        <p:spPr>
          <a:xfrm>
            <a:off x="497417" y="241301"/>
            <a:ext cx="10972800" cy="822325"/>
          </a:xfrm>
        </p:spPr>
        <p:txBody>
          <a:bodyPr/>
          <a:lstStyle/>
          <a:p>
            <a:pPr eaLnBrk="1" hangingPunct="1"/>
            <a:r>
              <a:rPr lang="en-US" altLang="en-US" dirty="0">
                <a:ea typeface="ＭＳ Ｐゴシック" pitchFamily="34" charset="-128"/>
              </a:rPr>
              <a:t>Arterial or venous infection (CVS-VASC)</a:t>
            </a:r>
            <a:br>
              <a:rPr lang="en-US" altLang="en-US" dirty="0">
                <a:ea typeface="ＭＳ Ｐゴシック" pitchFamily="34" charset="-128"/>
              </a:rPr>
            </a:br>
            <a:r>
              <a:rPr lang="en-US" altLang="en-US" sz="2000" dirty="0">
                <a:ea typeface="ＭＳ Ｐゴシック" pitchFamily="34" charset="-128"/>
              </a:rPr>
              <a:t>Protocol </a:t>
            </a:r>
            <a:r>
              <a:rPr lang="hu-HU" altLang="en-US" sz="2000" dirty="0">
                <a:ea typeface="ＭＳ Ｐゴシック" pitchFamily="34" charset="-128"/>
              </a:rPr>
              <a:t>v</a:t>
            </a:r>
            <a:r>
              <a:rPr lang="en-US" altLang="en-US" sz="2000" dirty="0">
                <a:ea typeface="ＭＳ Ｐゴシック" pitchFamily="34" charset="-128"/>
              </a:rPr>
              <a:t>5.</a:t>
            </a:r>
            <a:r>
              <a:rPr lang="hu-HU" altLang="en-US" sz="2000" dirty="0">
                <a:ea typeface="ＭＳ Ｐゴシック" pitchFamily="34" charset="-128"/>
              </a:rPr>
              <a:t>3,</a:t>
            </a:r>
            <a:r>
              <a:rPr lang="en-US" altLang="en-US" sz="2000" dirty="0">
                <a:ea typeface="ＭＳ Ｐゴシック" pitchFamily="34" charset="-128"/>
              </a:rPr>
              <a:t> </a:t>
            </a:r>
            <a:r>
              <a:rPr lang="en-GB" altLang="en-US" sz="2000" dirty="0">
                <a:ea typeface="ＭＳ Ｐゴシック" pitchFamily="34" charset="-128"/>
              </a:rPr>
              <a:t>p</a:t>
            </a:r>
            <a:r>
              <a:rPr lang="hu-HU" altLang="en-US" sz="2000" dirty="0">
                <a:ea typeface="ＭＳ Ｐゴシック" pitchFamily="34" charset="-128"/>
              </a:rPr>
              <a:t>.</a:t>
            </a:r>
            <a:r>
              <a:rPr lang="en-GB" altLang="en-US" sz="2000" dirty="0">
                <a:ea typeface="ＭＳ Ｐゴシック" pitchFamily="34" charset="-128"/>
              </a:rPr>
              <a:t> </a:t>
            </a:r>
            <a:r>
              <a:rPr lang="hu-HU" altLang="en-US" sz="2000" dirty="0">
                <a:ea typeface="ＭＳ Ｐゴシック" pitchFamily="34" charset="-128"/>
              </a:rPr>
              <a:t>60</a:t>
            </a:r>
            <a:br>
              <a:rPr lang="en-US" altLang="en-US" dirty="0">
                <a:ea typeface="ＭＳ Ｐゴシック" pitchFamily="34" charset="-128"/>
              </a:rPr>
            </a:br>
            <a:endParaRPr lang="en-US" altLang="en-US" dirty="0">
              <a:ea typeface="ＭＳ Ｐゴシック" pitchFamily="34" charset="-128"/>
            </a:endParaRPr>
          </a:p>
        </p:txBody>
      </p:sp>
      <p:graphicFrame>
        <p:nvGraphicFramePr>
          <p:cNvPr id="258051" name="Group 3"/>
          <p:cNvGraphicFramePr>
            <a:graphicFrameLocks noGrp="1"/>
          </p:cNvGraphicFramePr>
          <p:nvPr>
            <p:extLst>
              <p:ext uri="{D42A27DB-BD31-4B8C-83A1-F6EECF244321}">
                <p14:modId xmlns:p14="http://schemas.microsoft.com/office/powerpoint/2010/main" val="2543865384"/>
              </p:ext>
            </p:extLst>
          </p:nvPr>
        </p:nvGraphicFramePr>
        <p:xfrm>
          <a:off x="921947" y="1550111"/>
          <a:ext cx="9211733" cy="3818738"/>
        </p:xfrm>
        <a:graphic>
          <a:graphicData uri="http://schemas.openxmlformats.org/drawingml/2006/table">
            <a:tbl>
              <a:tblPr/>
              <a:tblGrid>
                <a:gridCol w="9211733">
                  <a:extLst>
                    <a:ext uri="{9D8B030D-6E8A-4147-A177-3AD203B41FA5}">
                      <a16:colId xmlns:a16="http://schemas.microsoft.com/office/drawing/2014/main" val="20000"/>
                    </a:ext>
                  </a:extLst>
                </a:gridCol>
              </a:tblGrid>
              <a:tr h="60006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pitchFamily="-65" charset="-128"/>
                        </a:rPr>
                        <a:t>CVS-</a:t>
                      </a:r>
                      <a:r>
                        <a:rPr kumimoji="0" lang="en-US" sz="2400" b="1" i="0" u="none" strike="noStrike" cap="none" normalizeH="0" baseline="0" dirty="0">
                          <a:ln>
                            <a:noFill/>
                          </a:ln>
                          <a:solidFill>
                            <a:srgbClr val="FFFFFF"/>
                          </a:solidFill>
                          <a:effectLst/>
                          <a:latin typeface="Tahoma" pitchFamily="34" charset="0"/>
                          <a:ea typeface="ＭＳ Ｐゴシック" pitchFamily="-65" charset="-128"/>
                        </a:rPr>
                        <a:t>VASC</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pitchFamily="-65" charset="-128"/>
                        </a:rPr>
                        <a:t>Arterial or venous infection </a:t>
                      </a:r>
                    </a:p>
                  </a:txBody>
                  <a:tcPr marL="121920" marR="121920"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extLst>
                  <a:ext uri="{0D108BD9-81ED-4DB2-BD59-A6C34878D82A}">
                    <a16:rowId xmlns:a16="http://schemas.microsoft.com/office/drawing/2014/main" val="10000"/>
                  </a:ext>
                </a:extLst>
              </a:tr>
              <a:tr h="3056724">
                <a:tc>
                  <a:txBody>
                    <a:bodyPr/>
                    <a:lstStyle/>
                    <a:p>
                      <a:pPr marL="0" marR="0" lvl="0" indent="0" algn="l" defTabSz="914400" rtl="0" eaLnBrk="1" fontAlgn="base" latinLnBrk="0" hangingPunct="1">
                        <a:lnSpc>
                          <a:spcPct val="80000"/>
                        </a:lnSpc>
                        <a:spcBef>
                          <a:spcPct val="0"/>
                        </a:spcBef>
                        <a:spcAft>
                          <a:spcPct val="0"/>
                        </a:spcAft>
                        <a:buClrTx/>
                        <a:buSzTx/>
                        <a:buFontTx/>
                        <a:buNone/>
                        <a:tabLst/>
                        <a:defRPr/>
                      </a:pPr>
                      <a:r>
                        <a:rPr kumimoji="0" lang="en-US" sz="2000" b="0" i="0" u="none" strike="noStrike" cap="none" normalizeH="0" baseline="0" dirty="0">
                          <a:ln>
                            <a:noFill/>
                          </a:ln>
                          <a:solidFill>
                            <a:srgbClr val="000000"/>
                          </a:solidFill>
                          <a:effectLst/>
                          <a:latin typeface="Tahoma" pitchFamily="34" charset="0"/>
                          <a:ea typeface="ＭＳ Ｐゴシック" charset="-128"/>
                        </a:rPr>
                        <a:t>≥ 1 of</a:t>
                      </a:r>
                      <a:r>
                        <a:rPr kumimoji="0" lang="hu-HU" sz="2000" b="0" i="0" u="none" strike="noStrike" cap="none" normalizeH="0" baseline="0" dirty="0">
                          <a:ln>
                            <a:noFill/>
                          </a:ln>
                          <a:solidFill>
                            <a:srgbClr val="000000"/>
                          </a:solidFill>
                          <a:effectLst/>
                          <a:latin typeface="Tahoma" pitchFamily="34" charset="0"/>
                          <a:ea typeface="ＭＳ Ｐゴシック" charset="-128"/>
                        </a:rPr>
                        <a:t> </a:t>
                      </a:r>
                      <a:r>
                        <a:rPr kumimoji="0" lang="hu-HU" sz="2000" b="0" i="0" u="none" strike="noStrike" cap="none" normalizeH="0" baseline="0" dirty="0" err="1">
                          <a:ln>
                            <a:noFill/>
                          </a:ln>
                          <a:solidFill>
                            <a:srgbClr val="000000"/>
                          </a:solidFill>
                          <a:effectLst/>
                          <a:latin typeface="Tahoma" pitchFamily="34" charset="0"/>
                          <a:ea typeface="ＭＳ Ｐゴシック" charset="-128"/>
                        </a:rPr>
                        <a:t>the</a:t>
                      </a:r>
                      <a:r>
                        <a:rPr kumimoji="0" lang="hu-HU" sz="2000" b="0" i="0" u="none" strike="noStrike" cap="none" normalizeH="0" baseline="0" dirty="0">
                          <a:ln>
                            <a:noFill/>
                          </a:ln>
                          <a:solidFill>
                            <a:srgbClr val="000000"/>
                          </a:solidFill>
                          <a:effectLst/>
                          <a:latin typeface="Tahoma" pitchFamily="34" charset="0"/>
                          <a:ea typeface="ＭＳ Ｐゴシック" charset="-128"/>
                        </a:rPr>
                        <a:t> </a:t>
                      </a:r>
                      <a:r>
                        <a:rPr kumimoji="0" lang="hu-HU" sz="2000" b="0" i="0" u="none" strike="noStrike" cap="none" normalizeH="0" baseline="0" dirty="0" err="1">
                          <a:ln>
                            <a:noFill/>
                          </a:ln>
                          <a:solidFill>
                            <a:srgbClr val="000000"/>
                          </a:solidFill>
                          <a:effectLst/>
                          <a:latin typeface="Tahoma" pitchFamily="34" charset="0"/>
                          <a:ea typeface="ＭＳ Ｐゴシック" charset="-128"/>
                        </a:rPr>
                        <a:t>following</a:t>
                      </a:r>
                      <a:r>
                        <a:rPr kumimoji="0" lang="en-US" sz="2000" b="0" i="0" u="none" strike="noStrike" cap="none" normalizeH="0" baseline="0" dirty="0">
                          <a:ln>
                            <a:noFill/>
                          </a:ln>
                          <a:solidFill>
                            <a:srgbClr val="000000"/>
                          </a:solidFill>
                          <a:effectLst/>
                          <a:latin typeface="Tahoma" pitchFamily="34" charset="0"/>
                          <a:ea typeface="ＭＳ Ｐゴシック" charset="-128"/>
                        </a:rPr>
                        <a:t>:</a:t>
                      </a:r>
                      <a:endParaRPr kumimoji="0" lang="hu-HU" sz="2000" b="0" i="0" u="none" strike="noStrike" cap="none" normalizeH="0" baseline="0" dirty="0">
                        <a:ln>
                          <a:noFill/>
                        </a:ln>
                        <a:solidFill>
                          <a:srgbClr val="000000"/>
                        </a:solidFill>
                        <a:effectLst/>
                        <a:latin typeface="Tahoma" pitchFamily="34" charset="0"/>
                        <a:ea typeface="ＭＳ Ｐゴシック" pitchFamily="-65" charset="-128"/>
                      </a:endParaRPr>
                    </a:p>
                    <a:p>
                      <a:pPr marL="0" marR="0" lvl="0" indent="0" algn="l" defTabSz="914400" rtl="0" eaLnBrk="1" fontAlgn="base" latinLnBrk="0" hangingPunct="1">
                        <a:lnSpc>
                          <a:spcPct val="80000"/>
                        </a:lnSpc>
                        <a:spcBef>
                          <a:spcPct val="0"/>
                        </a:spcBef>
                        <a:spcAft>
                          <a:spcPct val="0"/>
                        </a:spcAft>
                        <a:buClrTx/>
                        <a:buSzTx/>
                        <a:buFontTx/>
                        <a:buNone/>
                        <a:tabLst/>
                      </a:pPr>
                      <a:endParaRPr kumimoji="0" lang="hu-HU" sz="2000" b="0" i="0" u="none" strike="noStrike" cap="none" normalizeH="0" baseline="0" dirty="0">
                        <a:ln>
                          <a:noFill/>
                        </a:ln>
                        <a:solidFill>
                          <a:srgbClr val="000000"/>
                        </a:solidFill>
                        <a:effectLst/>
                        <a:latin typeface="Tahoma" pitchFamily="34" charset="0"/>
                        <a:ea typeface="ＭＳ Ｐゴシック" pitchFamily="-65" charset="-128"/>
                      </a:endParaRPr>
                    </a:p>
                    <a:p>
                      <a:pPr marL="285750" marR="0" lvl="0" indent="-285750" algn="l" defTabSz="914400" rtl="0" eaLnBrk="1" fontAlgn="base" latinLnBrk="0" hangingPunct="1">
                        <a:lnSpc>
                          <a:spcPct val="80000"/>
                        </a:lnSpc>
                        <a:spcBef>
                          <a:spcPct val="0"/>
                        </a:spcBef>
                        <a:spcAft>
                          <a:spcPct val="0"/>
                        </a:spcAft>
                        <a:buClrTx/>
                        <a:buSzPct val="100000"/>
                        <a:buFont typeface="Arial" panose="020B0604020202020204" pitchFamily="34" charset="0"/>
                        <a:buChar char="•"/>
                        <a:tabLst/>
                      </a:pPr>
                      <a:r>
                        <a:rPr kumimoji="0" lang="hu-HU" sz="2000" b="0" i="0" u="none" strike="noStrike" cap="none" normalizeH="0" baseline="0" dirty="0">
                          <a:ln>
                            <a:noFill/>
                          </a:ln>
                          <a:solidFill>
                            <a:srgbClr val="000000"/>
                          </a:solidFill>
                          <a:effectLst/>
                          <a:latin typeface="Tahoma" pitchFamily="34" charset="0"/>
                          <a:ea typeface="ＭＳ Ｐゴシック" pitchFamily="-65" charset="-128"/>
                        </a:rPr>
                        <a:t>O</a:t>
                      </a:r>
                      <a:r>
                        <a:rPr kumimoji="0" lang="en-US" sz="2000" b="0" i="0" u="none" strike="noStrike" cap="none" normalizeH="0" baseline="0" dirty="0" err="1">
                          <a:ln>
                            <a:noFill/>
                          </a:ln>
                          <a:solidFill>
                            <a:srgbClr val="000000"/>
                          </a:solidFill>
                          <a:effectLst/>
                          <a:latin typeface="Tahoma" pitchFamily="34" charset="0"/>
                          <a:ea typeface="ＭＳ Ｐゴシック" pitchFamily="-65" charset="-128"/>
                        </a:rPr>
                        <a:t>rganism</a:t>
                      </a:r>
                      <a:r>
                        <a:rPr kumimoji="0" lang="hu-HU" sz="2000" b="0" i="0" u="none" strike="noStrike" cap="none" normalizeH="0" baseline="0" dirty="0">
                          <a:ln>
                            <a:noFill/>
                          </a:ln>
                          <a:solidFill>
                            <a:srgbClr val="000000"/>
                          </a:solidFill>
                          <a:effectLst/>
                          <a:latin typeface="Tahoma" pitchFamily="34" charset="0"/>
                          <a:ea typeface="ＭＳ Ｐゴシック" pitchFamily="-65" charset="-128"/>
                        </a:rPr>
                        <a:t>s</a:t>
                      </a:r>
                      <a:r>
                        <a:rPr kumimoji="0" lang="en-US" sz="2000" b="0" i="0" u="none" strike="noStrike" cap="none" normalizeH="0" baseline="0" dirty="0">
                          <a:ln>
                            <a:noFill/>
                          </a:ln>
                          <a:solidFill>
                            <a:srgbClr val="000000"/>
                          </a:solidFill>
                          <a:effectLst/>
                          <a:latin typeface="Tahoma" pitchFamily="34" charset="0"/>
                          <a:ea typeface="ＭＳ Ｐゴシック" pitchFamily="-65" charset="-128"/>
                        </a:rPr>
                        <a:t> cultured from vessel </a:t>
                      </a:r>
                      <a:r>
                        <a:rPr kumimoji="0" lang="hu-HU" sz="2000" b="0" i="0" u="none" strike="noStrike" cap="none" normalizeH="0" baseline="0" dirty="0" err="1">
                          <a:ln>
                            <a:noFill/>
                          </a:ln>
                          <a:solidFill>
                            <a:srgbClr val="000000"/>
                          </a:solidFill>
                          <a:effectLst/>
                          <a:latin typeface="Tahoma" pitchFamily="34" charset="0"/>
                          <a:ea typeface="ＭＳ Ｐゴシック" pitchFamily="-65" charset="-128"/>
                        </a:rPr>
                        <a:t>removed</a:t>
                      </a:r>
                      <a:r>
                        <a:rPr kumimoji="0" lang="hu-HU" sz="2000" b="0" i="0" u="none" strike="noStrike" cap="none" normalizeH="0" baseline="0" dirty="0">
                          <a:ln>
                            <a:noFill/>
                          </a:ln>
                          <a:solidFill>
                            <a:srgbClr val="000000"/>
                          </a:solidFill>
                          <a:effectLst/>
                          <a:latin typeface="Tahoma" pitchFamily="34" charset="0"/>
                          <a:ea typeface="ＭＳ Ｐゴシック" pitchFamily="-65" charset="-128"/>
                        </a:rPr>
                        <a:t> </a:t>
                      </a:r>
                      <a:r>
                        <a:rPr kumimoji="0" lang="hu-HU" sz="2000" b="0" i="0" u="none" strike="noStrike" cap="none" normalizeH="0" baseline="0" dirty="0" err="1">
                          <a:ln>
                            <a:noFill/>
                          </a:ln>
                          <a:solidFill>
                            <a:srgbClr val="000000"/>
                          </a:solidFill>
                          <a:effectLst/>
                          <a:latin typeface="Tahoma" pitchFamily="34" charset="0"/>
                          <a:ea typeface="ＭＳ Ｐゴシック" pitchFamily="-65" charset="-128"/>
                        </a:rPr>
                        <a:t>during</a:t>
                      </a:r>
                      <a:r>
                        <a:rPr kumimoji="0" lang="hu-HU" sz="2000" b="0" i="0" u="none" strike="noStrike" cap="none" normalizeH="0" baseline="0" dirty="0">
                          <a:ln>
                            <a:noFill/>
                          </a:ln>
                          <a:solidFill>
                            <a:srgbClr val="000000"/>
                          </a:solidFill>
                          <a:effectLst/>
                          <a:latin typeface="Tahoma" pitchFamily="34" charset="0"/>
                          <a:ea typeface="ＭＳ Ｐゴシック" pitchFamily="-65" charset="-128"/>
                        </a:rPr>
                        <a:t> </a:t>
                      </a:r>
                      <a:r>
                        <a:rPr kumimoji="0" lang="hu-HU" sz="2000" b="0" i="0" u="none" strike="noStrike" cap="none" normalizeH="0" baseline="0" dirty="0" err="1">
                          <a:ln>
                            <a:noFill/>
                          </a:ln>
                          <a:solidFill>
                            <a:srgbClr val="000000"/>
                          </a:solidFill>
                          <a:effectLst/>
                          <a:latin typeface="Tahoma" pitchFamily="34" charset="0"/>
                          <a:ea typeface="ＭＳ Ｐゴシック" pitchFamily="-65" charset="-128"/>
                        </a:rPr>
                        <a:t>surgical</a:t>
                      </a:r>
                      <a:r>
                        <a:rPr kumimoji="0" lang="hu-HU" sz="2000" b="0" i="0" u="none" strike="noStrike" cap="none" normalizeH="0" baseline="0" dirty="0">
                          <a:ln>
                            <a:noFill/>
                          </a:ln>
                          <a:solidFill>
                            <a:srgbClr val="000000"/>
                          </a:solidFill>
                          <a:effectLst/>
                          <a:latin typeface="Tahoma" pitchFamily="34" charset="0"/>
                          <a:ea typeface="ＭＳ Ｐゴシック" pitchFamily="-65" charset="-128"/>
                        </a:rPr>
                        <a:t> </a:t>
                      </a:r>
                      <a:r>
                        <a:rPr kumimoji="0" lang="en-US" sz="2000" b="0" i="0" u="none" strike="noStrike" cap="none" normalizeH="0" baseline="0" dirty="0">
                          <a:ln>
                            <a:noFill/>
                          </a:ln>
                          <a:solidFill>
                            <a:srgbClr val="000000"/>
                          </a:solidFill>
                          <a:effectLst/>
                          <a:latin typeface="Tahoma" pitchFamily="34" charset="0"/>
                          <a:ea typeface="ＭＳ Ｐゴシック" pitchFamily="-65" charset="-128"/>
                        </a:rPr>
                        <a:t>op</a:t>
                      </a:r>
                      <a:r>
                        <a:rPr kumimoji="0" lang="hu-HU" sz="2000" b="0" i="0" u="none" strike="noStrike" cap="none" normalizeH="0" baseline="0" dirty="0" err="1">
                          <a:ln>
                            <a:noFill/>
                          </a:ln>
                          <a:solidFill>
                            <a:srgbClr val="000000"/>
                          </a:solidFill>
                          <a:effectLst/>
                          <a:latin typeface="Tahoma" pitchFamily="34" charset="0"/>
                          <a:ea typeface="ＭＳ Ｐゴシック" pitchFamily="-65" charset="-128"/>
                        </a:rPr>
                        <a:t>eration</a:t>
                      </a:r>
                      <a:r>
                        <a:rPr kumimoji="0" lang="en-US" sz="2000" b="0" i="0" u="none" strike="noStrike" cap="none" normalizeH="0" baseline="0" dirty="0">
                          <a:ln>
                            <a:noFill/>
                          </a:ln>
                          <a:solidFill>
                            <a:srgbClr val="000000"/>
                          </a:solidFill>
                          <a:effectLst/>
                          <a:latin typeface="Tahoma" pitchFamily="34" charset="0"/>
                          <a:ea typeface="ＭＳ Ｐゴシック" pitchFamily="-65" charset="-128"/>
                        </a:rPr>
                        <a:t> </a:t>
                      </a:r>
                      <a:r>
                        <a:rPr kumimoji="0" lang="en-GB" sz="2000" b="0" i="0" u="none" strike="noStrike" cap="none" normalizeH="0" baseline="0" dirty="0">
                          <a:ln>
                            <a:noFill/>
                          </a:ln>
                          <a:solidFill>
                            <a:srgbClr val="000000"/>
                          </a:solidFill>
                          <a:effectLst/>
                          <a:latin typeface="Tahoma" pitchFamily="34" charset="0"/>
                          <a:ea typeface="ＭＳ Ｐゴシック" pitchFamily="-65" charset="-128"/>
                        </a:rPr>
                        <a:t>AND </a:t>
                      </a:r>
                      <a:r>
                        <a:rPr kumimoji="0" lang="en-US" sz="2000" b="0" i="0" u="none" strike="noStrike" cap="none" normalizeH="0" baseline="0" dirty="0">
                          <a:ln>
                            <a:noFill/>
                          </a:ln>
                          <a:solidFill>
                            <a:srgbClr val="000000"/>
                          </a:solidFill>
                          <a:effectLst/>
                          <a:latin typeface="Tahoma" pitchFamily="34" charset="0"/>
                          <a:ea typeface="ＭＳ Ｐゴシック" pitchFamily="-65" charset="-128"/>
                        </a:rPr>
                        <a:t>blood culture not done or negative</a:t>
                      </a:r>
                      <a:br>
                        <a:rPr kumimoji="0" lang="en-US" sz="2000" b="0" i="0" u="none" strike="noStrike" cap="none" normalizeH="0" baseline="0" dirty="0">
                          <a:ln>
                            <a:noFill/>
                          </a:ln>
                          <a:solidFill>
                            <a:srgbClr val="000000"/>
                          </a:solidFill>
                          <a:effectLst/>
                          <a:latin typeface="Tahoma" pitchFamily="34" charset="0"/>
                          <a:ea typeface="ＭＳ Ｐゴシック" pitchFamily="-65" charset="-128"/>
                        </a:rPr>
                      </a:br>
                      <a:endParaRPr kumimoji="0" lang="en-US" sz="2000" b="0" i="0" u="none" strike="noStrike" cap="none" normalizeH="0" baseline="0" dirty="0">
                        <a:ln>
                          <a:noFill/>
                        </a:ln>
                        <a:solidFill>
                          <a:srgbClr val="000000"/>
                        </a:solidFill>
                        <a:effectLst/>
                        <a:latin typeface="Tahoma" pitchFamily="34" charset="0"/>
                        <a:ea typeface="ＭＳ Ｐゴシック" pitchFamily="-65" charset="-128"/>
                      </a:endParaRPr>
                    </a:p>
                    <a:p>
                      <a:pPr marL="342900" marR="0" lvl="0" indent="-342900" algn="l" defTabSz="914400" rtl="0" eaLnBrk="1" fontAlgn="base" latinLnBrk="0" hangingPunct="1">
                        <a:lnSpc>
                          <a:spcPct val="80000"/>
                        </a:lnSpc>
                        <a:spcBef>
                          <a:spcPct val="0"/>
                        </a:spcBef>
                        <a:spcAft>
                          <a:spcPct val="0"/>
                        </a:spcAft>
                        <a:buClrTx/>
                        <a:buSzPct val="100000"/>
                        <a:buFont typeface="Arial" panose="020B0604020202020204" pitchFamily="34" charset="0"/>
                        <a:buChar char="•"/>
                        <a:tabLst/>
                      </a:pPr>
                      <a:r>
                        <a:rPr kumimoji="0" lang="en-US" sz="2000" b="0" i="0" u="none" strike="noStrike" cap="none" normalizeH="0" baseline="0" dirty="0">
                          <a:ln>
                            <a:noFill/>
                          </a:ln>
                          <a:solidFill>
                            <a:srgbClr val="000000"/>
                          </a:solidFill>
                          <a:effectLst/>
                          <a:latin typeface="Tahoma" pitchFamily="34" charset="0"/>
                          <a:ea typeface="ＭＳ Ｐゴシック" pitchFamily="-65" charset="-128"/>
                        </a:rPr>
                        <a:t>Evidence of vessel infection </a:t>
                      </a:r>
                      <a:r>
                        <a:rPr kumimoji="0" lang="hu-HU" sz="2000" b="0" i="0" u="none" strike="noStrike" cap="none" normalizeH="0" baseline="0" dirty="0" err="1">
                          <a:ln>
                            <a:noFill/>
                          </a:ln>
                          <a:solidFill>
                            <a:srgbClr val="000000"/>
                          </a:solidFill>
                          <a:effectLst/>
                          <a:latin typeface="Tahoma" pitchFamily="34" charset="0"/>
                          <a:ea typeface="ＭＳ Ｐゴシック" pitchFamily="-65" charset="-128"/>
                        </a:rPr>
                        <a:t>seen</a:t>
                      </a:r>
                      <a:r>
                        <a:rPr kumimoji="0" lang="hu-HU" sz="2000" b="0" i="0" u="none" strike="noStrike" cap="none" normalizeH="0" baseline="0" dirty="0">
                          <a:ln>
                            <a:noFill/>
                          </a:ln>
                          <a:solidFill>
                            <a:srgbClr val="000000"/>
                          </a:solidFill>
                          <a:effectLst/>
                          <a:latin typeface="Tahoma" pitchFamily="34" charset="0"/>
                          <a:ea typeface="ＭＳ Ｐゴシック" pitchFamily="-65" charset="-128"/>
                        </a:rPr>
                        <a:t> </a:t>
                      </a:r>
                      <a:r>
                        <a:rPr kumimoji="0" lang="hu-HU" sz="2000" b="0" i="0" u="none" strike="noStrike" cap="none" normalizeH="0" baseline="0" dirty="0" err="1">
                          <a:ln>
                            <a:noFill/>
                          </a:ln>
                          <a:solidFill>
                            <a:srgbClr val="000000"/>
                          </a:solidFill>
                          <a:effectLst/>
                          <a:latin typeface="Tahoma" pitchFamily="34" charset="0"/>
                          <a:ea typeface="ＭＳ Ｐゴシック" pitchFamily="-65" charset="-128"/>
                        </a:rPr>
                        <a:t>during</a:t>
                      </a:r>
                      <a:r>
                        <a:rPr kumimoji="0" lang="en-US" sz="2000" b="0" i="0" u="none" strike="noStrike" cap="none" normalizeH="0" baseline="0" dirty="0">
                          <a:ln>
                            <a:noFill/>
                          </a:ln>
                          <a:solidFill>
                            <a:srgbClr val="000000"/>
                          </a:solidFill>
                          <a:effectLst/>
                          <a:latin typeface="Tahoma" pitchFamily="34" charset="0"/>
                          <a:ea typeface="ＭＳ Ｐゴシック" pitchFamily="-65" charset="-128"/>
                        </a:rPr>
                        <a:t> op</a:t>
                      </a:r>
                      <a:r>
                        <a:rPr kumimoji="0" lang="hu-HU" sz="2000" b="0" i="0" u="none" strike="noStrike" cap="none" normalizeH="0" baseline="0" dirty="0" err="1">
                          <a:ln>
                            <a:noFill/>
                          </a:ln>
                          <a:solidFill>
                            <a:srgbClr val="000000"/>
                          </a:solidFill>
                          <a:effectLst/>
                          <a:latin typeface="Tahoma" pitchFamily="34" charset="0"/>
                          <a:ea typeface="ＭＳ Ｐゴシック" pitchFamily="-65" charset="-128"/>
                        </a:rPr>
                        <a:t>eration</a:t>
                      </a:r>
                      <a:r>
                        <a:rPr kumimoji="0" lang="en-US" sz="2000" b="0" i="0" u="none" strike="noStrike" cap="none" normalizeH="0" baseline="0" dirty="0">
                          <a:ln>
                            <a:noFill/>
                          </a:ln>
                          <a:solidFill>
                            <a:srgbClr val="000000"/>
                          </a:solidFill>
                          <a:effectLst/>
                          <a:latin typeface="Tahoma" pitchFamily="34" charset="0"/>
                          <a:ea typeface="ＭＳ Ｐゴシック" pitchFamily="-65" charset="-128"/>
                        </a:rPr>
                        <a:t>/</a:t>
                      </a:r>
                      <a:r>
                        <a:rPr kumimoji="0" lang="en-US" sz="2000" b="0" i="0" u="none" strike="noStrike" cap="none" normalizeH="0" baseline="0" dirty="0" err="1">
                          <a:ln>
                            <a:noFill/>
                          </a:ln>
                          <a:solidFill>
                            <a:srgbClr val="000000"/>
                          </a:solidFill>
                          <a:effectLst/>
                          <a:latin typeface="Tahoma" pitchFamily="34" charset="0"/>
                          <a:ea typeface="ＭＳ Ｐゴシック" pitchFamily="-65" charset="-128"/>
                        </a:rPr>
                        <a:t>histol</a:t>
                      </a:r>
                      <a:r>
                        <a:rPr kumimoji="0" lang="hu-HU" sz="2000" b="0" i="0" u="none" strike="noStrike" cap="none" normalizeH="0" baseline="0" dirty="0" err="1">
                          <a:ln>
                            <a:noFill/>
                          </a:ln>
                          <a:solidFill>
                            <a:srgbClr val="000000"/>
                          </a:solidFill>
                          <a:effectLst/>
                          <a:latin typeface="Tahoma" pitchFamily="34" charset="0"/>
                          <a:ea typeface="ＭＳ Ｐゴシック" pitchFamily="-65" charset="-128"/>
                        </a:rPr>
                        <a:t>ogical</a:t>
                      </a:r>
                      <a:r>
                        <a:rPr kumimoji="0" lang="hu-HU" sz="2000" b="0" i="0" u="none" strike="noStrike" cap="none" normalizeH="0" baseline="0" dirty="0">
                          <a:ln>
                            <a:noFill/>
                          </a:ln>
                          <a:solidFill>
                            <a:srgbClr val="000000"/>
                          </a:solidFill>
                          <a:effectLst/>
                          <a:latin typeface="Tahoma" pitchFamily="34" charset="0"/>
                          <a:ea typeface="ＭＳ Ｐゴシック" pitchFamily="-65" charset="-128"/>
                        </a:rPr>
                        <a:t> </a:t>
                      </a:r>
                      <a:r>
                        <a:rPr kumimoji="0" lang="hu-HU" sz="2000" b="0" i="0" u="none" strike="noStrike" cap="none" normalizeH="0" baseline="0" dirty="0" err="1">
                          <a:ln>
                            <a:noFill/>
                          </a:ln>
                          <a:solidFill>
                            <a:srgbClr val="000000"/>
                          </a:solidFill>
                          <a:effectLst/>
                          <a:latin typeface="Tahoma" pitchFamily="34" charset="0"/>
                          <a:ea typeface="ＭＳ Ｐゴシック" pitchFamily="-65" charset="-128"/>
                        </a:rPr>
                        <a:t>examination</a:t>
                      </a:r>
                      <a:endParaRPr kumimoji="0" lang="en-US" sz="2000" b="0" i="0" u="none" strike="noStrike" cap="none" normalizeH="0" baseline="0" dirty="0">
                        <a:ln>
                          <a:noFill/>
                        </a:ln>
                        <a:solidFill>
                          <a:srgbClr val="000000"/>
                        </a:solidFill>
                        <a:effectLst/>
                        <a:latin typeface="Tahoma" pitchFamily="34" charset="0"/>
                        <a:ea typeface="ＭＳ Ｐゴシック" pitchFamily="-65" charset="-128"/>
                      </a:endParaRPr>
                    </a:p>
                    <a:p>
                      <a:pPr marL="342900" marR="0" lvl="0" indent="-342900" algn="l" defTabSz="914400" rtl="0" eaLnBrk="1" fontAlgn="base" latinLnBrk="0" hangingPunct="1">
                        <a:lnSpc>
                          <a:spcPct val="80000"/>
                        </a:lnSpc>
                        <a:spcBef>
                          <a:spcPct val="0"/>
                        </a:spcBef>
                        <a:spcAft>
                          <a:spcPct val="0"/>
                        </a:spcAft>
                        <a:buClrTx/>
                        <a:buSzPct val="100000"/>
                        <a:buFont typeface="Arial" panose="020B0604020202020204" pitchFamily="34" charset="0"/>
                        <a:buChar char="•"/>
                        <a:tabLst/>
                      </a:pPr>
                      <a:endParaRPr kumimoji="0" lang="en-US" sz="2000" b="0" i="0" u="none" strike="noStrike" cap="none" normalizeH="0" baseline="0" dirty="0">
                        <a:ln>
                          <a:noFill/>
                        </a:ln>
                        <a:solidFill>
                          <a:srgbClr val="000000"/>
                        </a:solidFill>
                        <a:effectLst/>
                        <a:latin typeface="Tahoma" pitchFamily="34" charset="0"/>
                        <a:ea typeface="ＭＳ Ｐゴシック" pitchFamily="-65" charset="-128"/>
                      </a:endParaRPr>
                    </a:p>
                    <a:p>
                      <a:pPr marL="342900" marR="0" lvl="0" indent="-342900" algn="l" defTabSz="914400" rtl="0" eaLnBrk="1" fontAlgn="base" latinLnBrk="0" hangingPunct="1">
                        <a:lnSpc>
                          <a:spcPct val="80000"/>
                        </a:lnSpc>
                        <a:spcBef>
                          <a:spcPct val="0"/>
                        </a:spcBef>
                        <a:spcAft>
                          <a:spcPct val="0"/>
                        </a:spcAft>
                        <a:buClrTx/>
                        <a:buSzPct val="100000"/>
                        <a:buFont typeface="Arial" panose="020B0604020202020204" pitchFamily="34" charset="0"/>
                        <a:buChar char="•"/>
                        <a:tabLst/>
                      </a:pPr>
                      <a:r>
                        <a:rPr kumimoji="0" lang="en-US" sz="2000" b="0" i="0" u="none" strike="noStrike" cap="none" normalizeH="0" baseline="0" dirty="0">
                          <a:ln>
                            <a:noFill/>
                          </a:ln>
                          <a:solidFill>
                            <a:srgbClr val="000000"/>
                          </a:solidFill>
                          <a:effectLst/>
                          <a:latin typeface="Tahoma" pitchFamily="34" charset="0"/>
                          <a:ea typeface="ＭＳ Ｐゴシック" pitchFamily="-65" charset="-128"/>
                        </a:rPr>
                        <a:t>≥1 of signs/symptoms </a:t>
                      </a:r>
                      <a:r>
                        <a:rPr kumimoji="0" lang="en-GB" sz="2000" b="0" i="0" u="none" strike="noStrike" cap="none" normalizeH="0" baseline="0" dirty="0">
                          <a:ln>
                            <a:noFill/>
                          </a:ln>
                          <a:solidFill>
                            <a:srgbClr val="000000"/>
                          </a:solidFill>
                          <a:effectLst/>
                          <a:latin typeface="Tahoma" pitchFamily="34" charset="0"/>
                          <a:ea typeface="ＭＳ Ｐゴシック" pitchFamily="-65" charset="-128"/>
                        </a:rPr>
                        <a:t> AND </a:t>
                      </a:r>
                      <a:r>
                        <a:rPr kumimoji="0" lang="en-US" sz="2000" b="0" i="0" u="none" strike="noStrike" cap="none" normalizeH="0" baseline="0" dirty="0">
                          <a:ln>
                            <a:noFill/>
                          </a:ln>
                          <a:solidFill>
                            <a:srgbClr val="000000"/>
                          </a:solidFill>
                          <a:effectLst/>
                          <a:latin typeface="Tahoma" pitchFamily="34" charset="0"/>
                          <a:ea typeface="ＭＳ Ｐゴシック" pitchFamily="-65" charset="-128"/>
                        </a:rPr>
                        <a:t>&gt;15 colonies cultured from intravascular cannula tip using semi</a:t>
                      </a:r>
                      <a:r>
                        <a:rPr kumimoji="0" lang="hu-HU" sz="2000" b="0" i="0" u="none" strike="noStrike" cap="none" normalizeH="0" baseline="0" dirty="0">
                          <a:ln>
                            <a:noFill/>
                          </a:ln>
                          <a:solidFill>
                            <a:srgbClr val="000000"/>
                          </a:solidFill>
                          <a:effectLst/>
                          <a:latin typeface="Tahoma" pitchFamily="34" charset="0"/>
                          <a:ea typeface="ＭＳ Ｐゴシック" pitchFamily="-65" charset="-128"/>
                        </a:rPr>
                        <a:t>-</a:t>
                      </a:r>
                      <a:r>
                        <a:rPr kumimoji="0" lang="en-US" sz="2000" b="0" i="0" u="none" strike="noStrike" cap="none" normalizeH="0" baseline="0" dirty="0">
                          <a:ln>
                            <a:noFill/>
                          </a:ln>
                          <a:solidFill>
                            <a:srgbClr val="000000"/>
                          </a:solidFill>
                          <a:effectLst/>
                          <a:latin typeface="Tahoma" pitchFamily="34" charset="0"/>
                          <a:ea typeface="ＭＳ Ｐゴシック" pitchFamily="-65" charset="-128"/>
                        </a:rPr>
                        <a:t>quantitative culture </a:t>
                      </a:r>
                      <a:r>
                        <a:rPr kumimoji="0" lang="en-GB" sz="2000" b="0" i="0" u="none" strike="noStrike" cap="none" normalizeH="0" baseline="0" dirty="0">
                          <a:ln>
                            <a:noFill/>
                          </a:ln>
                          <a:solidFill>
                            <a:srgbClr val="000000"/>
                          </a:solidFill>
                          <a:effectLst/>
                          <a:latin typeface="Tahoma" pitchFamily="34" charset="0"/>
                          <a:ea typeface="ＭＳ Ｐゴシック" pitchFamily="-65" charset="-128"/>
                        </a:rPr>
                        <a:t>AND </a:t>
                      </a:r>
                      <a:r>
                        <a:rPr kumimoji="0" lang="en-US" sz="2000" b="0" i="0" u="none" strike="noStrike" cap="none" normalizeH="0" baseline="0" dirty="0">
                          <a:ln>
                            <a:noFill/>
                          </a:ln>
                          <a:solidFill>
                            <a:srgbClr val="000000"/>
                          </a:solidFill>
                          <a:effectLst/>
                          <a:latin typeface="Tahoma" pitchFamily="34" charset="0"/>
                          <a:ea typeface="ＭＳ Ｐゴシック" pitchFamily="-65" charset="-128"/>
                        </a:rPr>
                        <a:t>blood culture not done or negative</a:t>
                      </a:r>
                    </a:p>
                    <a:p>
                      <a:pPr marL="342900" marR="0" lvl="0" indent="-342900" algn="l" defTabSz="914400" rtl="0" eaLnBrk="1" fontAlgn="base" latinLnBrk="0" hangingPunct="1">
                        <a:lnSpc>
                          <a:spcPct val="80000"/>
                        </a:lnSpc>
                        <a:spcBef>
                          <a:spcPct val="0"/>
                        </a:spcBef>
                        <a:spcAft>
                          <a:spcPct val="0"/>
                        </a:spcAft>
                        <a:buClrTx/>
                        <a:buSzPct val="100000"/>
                        <a:buFont typeface="Arial" panose="020B0604020202020204" pitchFamily="34" charset="0"/>
                        <a:buChar char="•"/>
                        <a:tabLst/>
                      </a:pPr>
                      <a:endParaRPr kumimoji="0" lang="en-GB" sz="2000" b="0" i="0" u="none" strike="noStrike" cap="none" normalizeH="0" baseline="0" dirty="0">
                        <a:ln>
                          <a:noFill/>
                        </a:ln>
                        <a:solidFill>
                          <a:srgbClr val="000000"/>
                        </a:solidFill>
                        <a:effectLst/>
                        <a:latin typeface="Tahoma" pitchFamily="34" charset="0"/>
                        <a:ea typeface="ＭＳ Ｐゴシック" pitchFamily="-65" charset="-128"/>
                      </a:endParaRPr>
                    </a:p>
                    <a:p>
                      <a:pPr marL="342900" marR="0" lvl="0" indent="-342900" algn="l" defTabSz="914400" rtl="0" eaLnBrk="1" fontAlgn="base" latinLnBrk="0" hangingPunct="1">
                        <a:lnSpc>
                          <a:spcPct val="80000"/>
                        </a:lnSpc>
                        <a:spcBef>
                          <a:spcPct val="0"/>
                        </a:spcBef>
                        <a:spcAft>
                          <a:spcPct val="0"/>
                        </a:spcAft>
                        <a:buClrTx/>
                        <a:buSzPct val="100000"/>
                        <a:buFont typeface="Arial" panose="020B0604020202020204" pitchFamily="34" charset="0"/>
                        <a:buChar char="•"/>
                        <a:tabLst/>
                      </a:pPr>
                      <a:r>
                        <a:rPr kumimoji="0" lang="en-US" sz="2000" b="0" i="0" u="none" strike="noStrike" cap="none" normalizeH="0" baseline="0" dirty="0">
                          <a:ln>
                            <a:noFill/>
                          </a:ln>
                          <a:solidFill>
                            <a:srgbClr val="000000"/>
                          </a:solidFill>
                          <a:effectLst/>
                          <a:latin typeface="Tahoma" pitchFamily="34" charset="0"/>
                          <a:ea typeface="ＭＳ Ｐゴシック" pitchFamily="-65" charset="-128"/>
                        </a:rPr>
                        <a:t>Purulent drainage at vascular site </a:t>
                      </a:r>
                      <a:r>
                        <a:rPr kumimoji="0" lang="en-GB" sz="2000" b="0" i="0" u="none" strike="noStrike" cap="none" normalizeH="0" baseline="0" dirty="0">
                          <a:ln>
                            <a:noFill/>
                          </a:ln>
                          <a:solidFill>
                            <a:srgbClr val="000000"/>
                          </a:solidFill>
                          <a:effectLst/>
                          <a:latin typeface="Tahoma" pitchFamily="34" charset="0"/>
                          <a:ea typeface="ＭＳ Ｐゴシック" pitchFamily="-65" charset="-128"/>
                        </a:rPr>
                        <a:t>AND </a:t>
                      </a:r>
                      <a:r>
                        <a:rPr kumimoji="0" lang="en-US" sz="2000" b="0" i="0" u="none" strike="noStrike" cap="none" normalizeH="0" baseline="0" dirty="0">
                          <a:ln>
                            <a:noFill/>
                          </a:ln>
                          <a:solidFill>
                            <a:srgbClr val="000000"/>
                          </a:solidFill>
                          <a:effectLst/>
                          <a:latin typeface="Tahoma" pitchFamily="34" charset="0"/>
                          <a:ea typeface="ＭＳ Ｐゴシック" pitchFamily="-65" charset="-128"/>
                        </a:rPr>
                        <a:t>blood culture not done or negative</a:t>
                      </a:r>
                      <a:endParaRPr kumimoji="0" lang="en-GB" sz="2000" b="0" i="0" u="none" strike="noStrike" cap="none" normalizeH="0" baseline="0" dirty="0">
                        <a:ln>
                          <a:noFill/>
                        </a:ln>
                        <a:solidFill>
                          <a:srgbClr val="000000"/>
                        </a:solidFill>
                        <a:effectLst/>
                        <a:latin typeface="Tahoma" pitchFamily="34" charset="0"/>
                        <a:ea typeface="ＭＳ Ｐゴシック" pitchFamily="-65" charset="-128"/>
                      </a:endParaRPr>
                    </a:p>
                  </a:txBody>
                  <a:tcPr marL="121920" marR="121920"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
        <p:nvSpPr>
          <p:cNvPr id="79883" name="TextBox 1"/>
          <p:cNvSpPr txBox="1">
            <a:spLocks noChangeArrowheads="1"/>
          </p:cNvSpPr>
          <p:nvPr/>
        </p:nvSpPr>
        <p:spPr bwMode="auto">
          <a:xfrm>
            <a:off x="921947" y="5615195"/>
            <a:ext cx="1064683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nSpc>
                <a:spcPct val="100000"/>
              </a:lnSpc>
              <a:spcAft>
                <a:spcPct val="0"/>
              </a:spcAft>
              <a:buFontTx/>
              <a:buNone/>
            </a:pPr>
            <a:r>
              <a:rPr lang="fi-FI" altLang="en-US" sz="1600" dirty="0"/>
              <a:t>Note: Report infections of an intravascular cannulation site without organisms cultured from blood</a:t>
            </a:r>
            <a:r>
              <a:rPr lang="hu-HU" altLang="en-US" sz="1600" dirty="0"/>
              <a:t>                                     </a:t>
            </a:r>
            <a:r>
              <a:rPr lang="fi-FI" altLang="en-US" sz="1600" dirty="0"/>
              <a:t> AND without matching CRI as CVS-VASC</a:t>
            </a:r>
            <a:endParaRPr lang="en-GB" altLang="en-US" sz="1600" dirty="0"/>
          </a:p>
        </p:txBody>
      </p:sp>
    </p:spTree>
    <p:extLst>
      <p:ext uri="{BB962C8B-B14F-4D97-AF65-F5344CB8AC3E}">
        <p14:creationId xmlns:p14="http://schemas.microsoft.com/office/powerpoint/2010/main" val="392386046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Line 18"/>
          <p:cNvSpPr>
            <a:spLocks noChangeShapeType="1"/>
          </p:cNvSpPr>
          <p:nvPr/>
        </p:nvSpPr>
        <p:spPr bwMode="auto">
          <a:xfrm flipH="1">
            <a:off x="5300133" y="673099"/>
            <a:ext cx="0" cy="459105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hu-HU"/>
          </a:p>
        </p:txBody>
      </p:sp>
      <p:sp>
        <p:nvSpPr>
          <p:cNvPr id="81925" name="Line 34"/>
          <p:cNvSpPr>
            <a:spLocks noChangeShapeType="1"/>
          </p:cNvSpPr>
          <p:nvPr/>
        </p:nvSpPr>
        <p:spPr bwMode="auto">
          <a:xfrm>
            <a:off x="543984" y="5867400"/>
            <a:ext cx="1047961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hu-HU"/>
          </a:p>
        </p:txBody>
      </p:sp>
      <p:grpSp>
        <p:nvGrpSpPr>
          <p:cNvPr id="81926" name="Group 37"/>
          <p:cNvGrpSpPr>
            <a:grpSpLocks/>
          </p:cNvGrpSpPr>
          <p:nvPr/>
        </p:nvGrpSpPr>
        <p:grpSpPr bwMode="auto">
          <a:xfrm>
            <a:off x="543984" y="673100"/>
            <a:ext cx="10492317" cy="5194300"/>
            <a:chOff x="272" y="430"/>
            <a:chExt cx="4957" cy="3272"/>
          </a:xfrm>
        </p:grpSpPr>
        <p:sp>
          <p:nvSpPr>
            <p:cNvPr id="81928" name="AutoShape 5"/>
            <p:cNvSpPr>
              <a:spLocks noChangeAspect="1" noChangeArrowheads="1"/>
            </p:cNvSpPr>
            <p:nvPr/>
          </p:nvSpPr>
          <p:spPr bwMode="auto">
            <a:xfrm>
              <a:off x="272" y="430"/>
              <a:ext cx="4957" cy="327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endParaRPr lang="en-US" altLang="en-US" sz="1400"/>
            </a:p>
          </p:txBody>
        </p:sp>
        <p:sp>
          <p:nvSpPr>
            <p:cNvPr id="81929" name="Text Box 6"/>
            <p:cNvSpPr txBox="1">
              <a:spLocks noChangeArrowheads="1"/>
            </p:cNvSpPr>
            <p:nvPr/>
          </p:nvSpPr>
          <p:spPr bwMode="auto">
            <a:xfrm>
              <a:off x="1301" y="554"/>
              <a:ext cx="999" cy="325"/>
            </a:xfrm>
            <a:prstGeom prst="rect">
              <a:avLst/>
            </a:prstGeom>
            <a:solidFill>
              <a:srgbClr val="FFFF00"/>
            </a:solidFill>
            <a:ln w="9525">
              <a:solidFill>
                <a:srgbClr val="000000"/>
              </a:solidFill>
              <a:miter lim="800000"/>
              <a:headEnd/>
              <a:tailEnd/>
            </a:ln>
          </p:spPr>
          <p:txBody>
            <a:bodyPr lIns="76535" tIns="38268" rIns="76535" bIns="38268"/>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GB" altLang="en-US" sz="1600" b="1">
                  <a:latin typeface="Arial" pitchFamily="34" charset="0"/>
                </a:rPr>
                <a:t>Positive blood culture</a:t>
              </a:r>
              <a:endParaRPr lang="en-GB" altLang="en-US" sz="1600" b="1"/>
            </a:p>
          </p:txBody>
        </p:sp>
        <p:sp>
          <p:nvSpPr>
            <p:cNvPr id="81930" name="Text Box 7"/>
            <p:cNvSpPr txBox="1">
              <a:spLocks noChangeArrowheads="1"/>
            </p:cNvSpPr>
            <p:nvPr/>
          </p:nvSpPr>
          <p:spPr bwMode="auto">
            <a:xfrm>
              <a:off x="4441" y="1824"/>
              <a:ext cx="550" cy="640"/>
            </a:xfrm>
            <a:prstGeom prst="rect">
              <a:avLst/>
            </a:prstGeom>
            <a:solidFill>
              <a:srgbClr val="FFFFFF"/>
            </a:solidFill>
            <a:ln w="9525">
              <a:solidFill>
                <a:srgbClr val="000000"/>
              </a:solidFill>
              <a:miter lim="800000"/>
              <a:headEnd/>
              <a:tailEnd/>
            </a:ln>
          </p:spPr>
          <p:txBody>
            <a:bodyPr lIns="76535" tIns="38268" rIns="76535" bIns="38268"/>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GB" altLang="en-US" sz="1400">
                  <a:latin typeface="Arial" pitchFamily="34" charset="0"/>
                </a:rPr>
                <a:t>Purulent drainage at involved vascular site</a:t>
              </a:r>
            </a:p>
            <a:p>
              <a:pPr algn="ctr">
                <a:lnSpc>
                  <a:spcPct val="85000"/>
                </a:lnSpc>
                <a:spcAft>
                  <a:spcPct val="0"/>
                </a:spcAft>
                <a:buFontTx/>
                <a:buNone/>
              </a:pPr>
              <a:endParaRPr lang="en-GB" altLang="en-US" sz="1400"/>
            </a:p>
          </p:txBody>
        </p:sp>
        <p:sp>
          <p:nvSpPr>
            <p:cNvPr id="81931" name="Text Box 8"/>
            <p:cNvSpPr txBox="1">
              <a:spLocks noChangeArrowheads="1"/>
            </p:cNvSpPr>
            <p:nvPr/>
          </p:nvSpPr>
          <p:spPr bwMode="auto">
            <a:xfrm>
              <a:off x="1060" y="2606"/>
              <a:ext cx="482" cy="181"/>
            </a:xfrm>
            <a:prstGeom prst="rect">
              <a:avLst/>
            </a:prstGeom>
            <a:solidFill>
              <a:srgbClr val="FFFFFF"/>
            </a:solidFill>
            <a:ln w="9525">
              <a:solidFill>
                <a:srgbClr val="000000"/>
              </a:solidFill>
              <a:miter lim="800000"/>
              <a:headEnd/>
              <a:tailEnd/>
            </a:ln>
          </p:spPr>
          <p:txBody>
            <a:bodyPr lIns="76535" tIns="38268" rIns="76535" bIns="38268"/>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GB" altLang="en-US" sz="1600" b="1">
                  <a:solidFill>
                    <a:srgbClr val="FF0000"/>
                  </a:solidFill>
                  <a:latin typeface="Arial" pitchFamily="34" charset="0"/>
                </a:rPr>
                <a:t>CRI3</a:t>
              </a:r>
              <a:endParaRPr lang="en-GB" altLang="en-US" sz="1600"/>
            </a:p>
          </p:txBody>
        </p:sp>
        <p:sp>
          <p:nvSpPr>
            <p:cNvPr id="81932" name="Text Box 9"/>
            <p:cNvSpPr txBox="1">
              <a:spLocks noChangeArrowheads="1"/>
            </p:cNvSpPr>
            <p:nvPr/>
          </p:nvSpPr>
          <p:spPr bwMode="auto">
            <a:xfrm>
              <a:off x="2957" y="1238"/>
              <a:ext cx="841" cy="306"/>
            </a:xfrm>
            <a:prstGeom prst="rect">
              <a:avLst/>
            </a:prstGeom>
            <a:solidFill>
              <a:srgbClr val="FFFFFF"/>
            </a:solidFill>
            <a:ln w="9525">
              <a:solidFill>
                <a:srgbClr val="000000"/>
              </a:solidFill>
              <a:miter lim="800000"/>
              <a:headEnd/>
              <a:tailEnd/>
            </a:ln>
          </p:spPr>
          <p:txBody>
            <a:bodyPr lIns="76535" tIns="38268" rIns="76535" bIns="38268"/>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GB" altLang="en-US" sz="1400" dirty="0">
                  <a:latin typeface="Arial" pitchFamily="34" charset="0"/>
                </a:rPr>
                <a:t>Positive tip culture</a:t>
              </a:r>
              <a:endParaRPr lang="en-GB" altLang="en-US" sz="1400" dirty="0"/>
            </a:p>
          </p:txBody>
        </p:sp>
        <p:sp>
          <p:nvSpPr>
            <p:cNvPr id="81933" name="Text Box 10"/>
            <p:cNvSpPr txBox="1">
              <a:spLocks noChangeArrowheads="1"/>
            </p:cNvSpPr>
            <p:nvPr/>
          </p:nvSpPr>
          <p:spPr bwMode="auto">
            <a:xfrm>
              <a:off x="1782" y="2588"/>
              <a:ext cx="595" cy="425"/>
            </a:xfrm>
            <a:prstGeom prst="rect">
              <a:avLst/>
            </a:prstGeom>
            <a:solidFill>
              <a:srgbClr val="FFFFFF"/>
            </a:solidFill>
            <a:ln w="9525">
              <a:solidFill>
                <a:srgbClr val="000000"/>
              </a:solidFill>
              <a:miter lim="800000"/>
              <a:headEnd/>
              <a:tailEnd/>
            </a:ln>
          </p:spPr>
          <p:txBody>
            <a:bodyPr lIns="76535" tIns="38268" rIns="76535" bIns="38268"/>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GB" altLang="en-US" sz="1600" b="1" dirty="0">
                  <a:solidFill>
                    <a:srgbClr val="FF0000"/>
                  </a:solidFill>
                  <a:latin typeface="Arial" pitchFamily="34" charset="0"/>
                </a:rPr>
                <a:t>BSI, origin C-CVC or</a:t>
              </a:r>
            </a:p>
            <a:p>
              <a:pPr algn="ctr">
                <a:lnSpc>
                  <a:spcPct val="85000"/>
                </a:lnSpc>
                <a:spcAft>
                  <a:spcPct val="0"/>
                </a:spcAft>
                <a:buFontTx/>
                <a:buNone/>
              </a:pPr>
              <a:r>
                <a:rPr lang="en-GB" altLang="en-US" sz="1600" b="1" dirty="0">
                  <a:solidFill>
                    <a:srgbClr val="FF0000"/>
                  </a:solidFill>
                  <a:latin typeface="Arial" pitchFamily="34" charset="0"/>
                </a:rPr>
                <a:t>C-PVC</a:t>
              </a:r>
              <a:endParaRPr lang="en-GB" altLang="en-US" sz="1600" dirty="0"/>
            </a:p>
          </p:txBody>
        </p:sp>
        <p:sp>
          <p:nvSpPr>
            <p:cNvPr id="81934" name="Text Box 11"/>
            <p:cNvSpPr txBox="1">
              <a:spLocks noChangeArrowheads="1"/>
            </p:cNvSpPr>
            <p:nvPr/>
          </p:nvSpPr>
          <p:spPr bwMode="auto">
            <a:xfrm>
              <a:off x="1085" y="1178"/>
              <a:ext cx="482" cy="389"/>
            </a:xfrm>
            <a:prstGeom prst="rect">
              <a:avLst/>
            </a:prstGeom>
            <a:solidFill>
              <a:srgbClr val="FFFFFF"/>
            </a:solidFill>
            <a:ln w="9525">
              <a:solidFill>
                <a:srgbClr val="000000"/>
              </a:solidFill>
              <a:miter lim="800000"/>
              <a:headEnd/>
              <a:tailEnd/>
            </a:ln>
          </p:spPr>
          <p:txBody>
            <a:bodyPr lIns="76535" tIns="38268" rIns="76535" bIns="38268"/>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nSpc>
                  <a:spcPct val="85000"/>
                </a:lnSpc>
                <a:spcAft>
                  <a:spcPct val="0"/>
                </a:spcAft>
                <a:buFontTx/>
                <a:buNone/>
              </a:pPr>
              <a:r>
                <a:rPr lang="en-GB" altLang="en-US" sz="1400" dirty="0">
                  <a:latin typeface="Arial" pitchFamily="34" charset="0"/>
                </a:rPr>
                <a:t>Positive tip culture</a:t>
              </a:r>
              <a:endParaRPr lang="en-GB" altLang="en-US" sz="1400" dirty="0"/>
            </a:p>
          </p:txBody>
        </p:sp>
        <p:sp>
          <p:nvSpPr>
            <p:cNvPr id="81935" name="Text Box 12"/>
            <p:cNvSpPr txBox="1">
              <a:spLocks noChangeArrowheads="1"/>
            </p:cNvSpPr>
            <p:nvPr/>
          </p:nvSpPr>
          <p:spPr bwMode="auto">
            <a:xfrm>
              <a:off x="1784" y="1843"/>
              <a:ext cx="621" cy="536"/>
            </a:xfrm>
            <a:prstGeom prst="rect">
              <a:avLst/>
            </a:prstGeom>
            <a:solidFill>
              <a:srgbClr val="FFFFFF"/>
            </a:solidFill>
            <a:ln w="9525">
              <a:solidFill>
                <a:srgbClr val="000000"/>
              </a:solidFill>
              <a:miter lim="800000"/>
              <a:headEnd/>
              <a:tailEnd/>
            </a:ln>
          </p:spPr>
          <p:txBody>
            <a:bodyPr lIns="76535" tIns="38268" rIns="76535" bIns="38268"/>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GB" altLang="en-US" sz="1400" dirty="0">
                  <a:latin typeface="Arial" pitchFamily="34" charset="0"/>
                </a:rPr>
                <a:t>Symptoms improve within 48 hours of removal</a:t>
              </a:r>
              <a:endParaRPr lang="en-GB" altLang="en-US" sz="1400" dirty="0"/>
            </a:p>
          </p:txBody>
        </p:sp>
        <p:sp>
          <p:nvSpPr>
            <p:cNvPr id="81936" name="Text Box 13"/>
            <p:cNvSpPr txBox="1">
              <a:spLocks noChangeArrowheads="1"/>
            </p:cNvSpPr>
            <p:nvPr/>
          </p:nvSpPr>
          <p:spPr bwMode="auto">
            <a:xfrm>
              <a:off x="2651" y="1843"/>
              <a:ext cx="608" cy="424"/>
            </a:xfrm>
            <a:prstGeom prst="rect">
              <a:avLst/>
            </a:prstGeom>
            <a:solidFill>
              <a:srgbClr val="FFFFFF"/>
            </a:solidFill>
            <a:ln w="9525">
              <a:solidFill>
                <a:srgbClr val="000000"/>
              </a:solidFill>
              <a:miter lim="800000"/>
              <a:headEnd/>
              <a:tailEnd/>
            </a:ln>
          </p:spPr>
          <p:txBody>
            <a:bodyPr lIns="76535" tIns="38268" rIns="76535" bIns="38268"/>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GB" altLang="en-US" sz="1400" dirty="0">
                  <a:latin typeface="Arial" pitchFamily="34" charset="0"/>
                </a:rPr>
                <a:t>Pus or inflammation at tunnel site</a:t>
              </a:r>
              <a:endParaRPr lang="en-GB" altLang="en-US" sz="1400" dirty="0"/>
            </a:p>
          </p:txBody>
        </p:sp>
        <p:sp>
          <p:nvSpPr>
            <p:cNvPr id="81937" name="Text Box 14"/>
            <p:cNvSpPr txBox="1">
              <a:spLocks noChangeArrowheads="1"/>
            </p:cNvSpPr>
            <p:nvPr/>
          </p:nvSpPr>
          <p:spPr bwMode="auto">
            <a:xfrm>
              <a:off x="3508" y="1843"/>
              <a:ext cx="595" cy="634"/>
            </a:xfrm>
            <a:prstGeom prst="rect">
              <a:avLst/>
            </a:prstGeom>
            <a:solidFill>
              <a:srgbClr val="FFFFFF"/>
            </a:solidFill>
            <a:ln w="9525">
              <a:solidFill>
                <a:srgbClr val="000000"/>
              </a:solidFill>
              <a:miter lim="800000"/>
              <a:headEnd/>
              <a:tailEnd/>
            </a:ln>
          </p:spPr>
          <p:txBody>
            <a:bodyPr lIns="76535" tIns="38268" rIns="76535" bIns="38268"/>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GB" altLang="en-US" sz="1400" dirty="0">
                  <a:latin typeface="Arial" pitchFamily="34" charset="0"/>
                </a:rPr>
                <a:t>Clinical signs improve within 48 hours of removal</a:t>
              </a:r>
              <a:endParaRPr lang="en-GB" altLang="en-US" sz="1400" dirty="0"/>
            </a:p>
          </p:txBody>
        </p:sp>
        <p:sp>
          <p:nvSpPr>
            <p:cNvPr id="81938" name="Text Box 15"/>
            <p:cNvSpPr txBox="1">
              <a:spLocks noChangeArrowheads="1"/>
            </p:cNvSpPr>
            <p:nvPr/>
          </p:nvSpPr>
          <p:spPr bwMode="auto">
            <a:xfrm>
              <a:off x="2690" y="2606"/>
              <a:ext cx="479" cy="179"/>
            </a:xfrm>
            <a:prstGeom prst="rect">
              <a:avLst/>
            </a:prstGeom>
            <a:solidFill>
              <a:srgbClr val="FFFFFF"/>
            </a:solidFill>
            <a:ln w="9525">
              <a:solidFill>
                <a:srgbClr val="000000"/>
              </a:solidFill>
              <a:miter lim="800000"/>
              <a:headEnd/>
              <a:tailEnd/>
            </a:ln>
          </p:spPr>
          <p:txBody>
            <a:bodyPr lIns="76535" tIns="38268" rIns="76535" bIns="38268"/>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GB" altLang="en-US" sz="1600" b="1">
                  <a:solidFill>
                    <a:srgbClr val="FF0000"/>
                  </a:solidFill>
                  <a:latin typeface="Arial" pitchFamily="34" charset="0"/>
                </a:rPr>
                <a:t>CRI1</a:t>
              </a:r>
              <a:endParaRPr lang="en-GB" altLang="en-US" sz="1600"/>
            </a:p>
          </p:txBody>
        </p:sp>
        <p:sp>
          <p:nvSpPr>
            <p:cNvPr id="81939" name="Text Box 16"/>
            <p:cNvSpPr txBox="1">
              <a:spLocks noChangeArrowheads="1"/>
            </p:cNvSpPr>
            <p:nvPr/>
          </p:nvSpPr>
          <p:spPr bwMode="auto">
            <a:xfrm>
              <a:off x="3596" y="2587"/>
              <a:ext cx="482" cy="179"/>
            </a:xfrm>
            <a:prstGeom prst="rect">
              <a:avLst/>
            </a:prstGeom>
            <a:solidFill>
              <a:srgbClr val="FFFFFF"/>
            </a:solidFill>
            <a:ln w="9525">
              <a:solidFill>
                <a:srgbClr val="000000"/>
              </a:solidFill>
              <a:miter lim="800000"/>
              <a:headEnd/>
              <a:tailEnd/>
            </a:ln>
          </p:spPr>
          <p:txBody>
            <a:bodyPr lIns="76535" tIns="38268" rIns="76535" bIns="38268"/>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GB" altLang="en-US" sz="1600" b="1">
                  <a:solidFill>
                    <a:srgbClr val="FF0000"/>
                  </a:solidFill>
                  <a:latin typeface="Arial" pitchFamily="34" charset="0"/>
                </a:rPr>
                <a:t>CRI2</a:t>
              </a:r>
              <a:endParaRPr lang="en-GB" altLang="en-US" sz="1600"/>
            </a:p>
          </p:txBody>
        </p:sp>
        <p:sp>
          <p:nvSpPr>
            <p:cNvPr id="81940" name="Text Box 17"/>
            <p:cNvSpPr txBox="1">
              <a:spLocks noChangeArrowheads="1"/>
            </p:cNvSpPr>
            <p:nvPr/>
          </p:nvSpPr>
          <p:spPr bwMode="auto">
            <a:xfrm>
              <a:off x="4441" y="2587"/>
              <a:ext cx="525" cy="279"/>
            </a:xfrm>
            <a:prstGeom prst="rect">
              <a:avLst/>
            </a:prstGeom>
            <a:solidFill>
              <a:srgbClr val="FFFFFF"/>
            </a:solidFill>
            <a:ln w="9525">
              <a:solidFill>
                <a:srgbClr val="000000"/>
              </a:solidFill>
              <a:miter lim="800000"/>
              <a:headEnd/>
              <a:tailEnd/>
            </a:ln>
          </p:spPr>
          <p:txBody>
            <a:bodyPr lIns="76535" tIns="38268" rIns="76535" bIns="38268"/>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GB" altLang="en-US" sz="1600" b="1">
                  <a:solidFill>
                    <a:srgbClr val="FF0000"/>
                  </a:solidFill>
                  <a:latin typeface="Arial" pitchFamily="34" charset="0"/>
                </a:rPr>
                <a:t>CVS-VASC </a:t>
              </a:r>
              <a:endParaRPr lang="en-GB" altLang="en-US" sz="1600"/>
            </a:p>
          </p:txBody>
        </p:sp>
        <p:sp>
          <p:nvSpPr>
            <p:cNvPr id="81941" name="Text Box 19"/>
            <p:cNvSpPr txBox="1">
              <a:spLocks noChangeArrowheads="1"/>
            </p:cNvSpPr>
            <p:nvPr/>
          </p:nvSpPr>
          <p:spPr bwMode="auto">
            <a:xfrm>
              <a:off x="309" y="573"/>
              <a:ext cx="718" cy="381"/>
            </a:xfrm>
            <a:prstGeom prst="rect">
              <a:avLst/>
            </a:prstGeom>
            <a:solidFill>
              <a:srgbClr val="FFFFFF"/>
            </a:solidFill>
            <a:ln w="9525">
              <a:solidFill>
                <a:srgbClr val="000000"/>
              </a:solidFill>
              <a:miter lim="800000"/>
              <a:headEnd/>
              <a:tailEnd/>
            </a:ln>
          </p:spPr>
          <p:txBody>
            <a:bodyPr lIns="76535" tIns="38268" rIns="76535" bIns="38268"/>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nSpc>
                  <a:spcPct val="85000"/>
                </a:lnSpc>
                <a:spcAft>
                  <a:spcPct val="0"/>
                </a:spcAft>
                <a:buFontTx/>
                <a:buNone/>
              </a:pPr>
              <a:r>
                <a:rPr lang="en-GB" altLang="en-US" sz="1600" b="1" dirty="0">
                  <a:latin typeface="Arial" pitchFamily="34" charset="0"/>
                </a:rPr>
                <a:t>Blood culture criteria</a:t>
              </a:r>
              <a:endParaRPr lang="en-GB" altLang="en-US" sz="1600" b="1" dirty="0"/>
            </a:p>
          </p:txBody>
        </p:sp>
        <p:sp>
          <p:nvSpPr>
            <p:cNvPr id="81942" name="Text Box 20"/>
            <p:cNvSpPr txBox="1">
              <a:spLocks noChangeArrowheads="1"/>
            </p:cNvSpPr>
            <p:nvPr/>
          </p:nvSpPr>
          <p:spPr bwMode="auto">
            <a:xfrm>
              <a:off x="310" y="1117"/>
              <a:ext cx="704" cy="617"/>
            </a:xfrm>
            <a:prstGeom prst="rect">
              <a:avLst/>
            </a:prstGeom>
            <a:solidFill>
              <a:srgbClr val="FFFFFF"/>
            </a:solidFill>
            <a:ln w="9525">
              <a:solidFill>
                <a:srgbClr val="000000"/>
              </a:solidFill>
              <a:miter lim="800000"/>
              <a:headEnd/>
              <a:tailEnd/>
            </a:ln>
          </p:spPr>
          <p:txBody>
            <a:bodyPr lIns="76535" tIns="38268" rIns="76535" bIns="38268"/>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nSpc>
                  <a:spcPct val="85000"/>
                </a:lnSpc>
                <a:spcAft>
                  <a:spcPct val="0"/>
                </a:spcAft>
                <a:buFontTx/>
                <a:buNone/>
              </a:pPr>
              <a:r>
                <a:rPr lang="en-GB" altLang="en-US" sz="1600" b="1">
                  <a:latin typeface="Arial" pitchFamily="34" charset="0"/>
                </a:rPr>
                <a:t>Tip/</a:t>
              </a:r>
            </a:p>
            <a:p>
              <a:pPr>
                <a:lnSpc>
                  <a:spcPct val="85000"/>
                </a:lnSpc>
                <a:spcAft>
                  <a:spcPct val="0"/>
                </a:spcAft>
                <a:buFontTx/>
                <a:buNone/>
              </a:pPr>
              <a:r>
                <a:rPr lang="en-GB" altLang="en-US" sz="1600" b="1">
                  <a:latin typeface="Arial" pitchFamily="34" charset="0"/>
                </a:rPr>
                <a:t>insertion site culture criteria</a:t>
              </a:r>
              <a:endParaRPr lang="en-GB" altLang="en-US" sz="1600" b="1"/>
            </a:p>
          </p:txBody>
        </p:sp>
        <p:sp>
          <p:nvSpPr>
            <p:cNvPr id="81943" name="Text Box 21"/>
            <p:cNvSpPr txBox="1">
              <a:spLocks noChangeArrowheads="1"/>
            </p:cNvSpPr>
            <p:nvPr/>
          </p:nvSpPr>
          <p:spPr bwMode="auto">
            <a:xfrm>
              <a:off x="309" y="1920"/>
              <a:ext cx="685" cy="363"/>
            </a:xfrm>
            <a:prstGeom prst="rect">
              <a:avLst/>
            </a:prstGeom>
            <a:solidFill>
              <a:srgbClr val="FFFFFF"/>
            </a:solidFill>
            <a:ln w="9525">
              <a:solidFill>
                <a:srgbClr val="000000"/>
              </a:solidFill>
              <a:miter lim="800000"/>
              <a:headEnd/>
              <a:tailEnd/>
            </a:ln>
          </p:spPr>
          <p:txBody>
            <a:bodyPr lIns="76535" tIns="38268" rIns="76535" bIns="38268"/>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nSpc>
                  <a:spcPct val="85000"/>
                </a:lnSpc>
                <a:spcAft>
                  <a:spcPct val="0"/>
                </a:spcAft>
                <a:buFontTx/>
                <a:buNone/>
              </a:pPr>
              <a:r>
                <a:rPr lang="en-GB" altLang="en-US" sz="1600" b="1">
                  <a:latin typeface="Arial" pitchFamily="34" charset="0"/>
                </a:rPr>
                <a:t>Other criteria</a:t>
              </a:r>
              <a:endParaRPr lang="en-GB" altLang="en-US" sz="1600" b="1"/>
            </a:p>
          </p:txBody>
        </p:sp>
        <p:sp>
          <p:nvSpPr>
            <p:cNvPr id="81944" name="Line 22"/>
            <p:cNvSpPr>
              <a:spLocks noChangeShapeType="1"/>
            </p:cNvSpPr>
            <p:nvPr/>
          </p:nvSpPr>
          <p:spPr bwMode="auto">
            <a:xfrm flipH="1">
              <a:off x="1664" y="879"/>
              <a:ext cx="4" cy="245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hu-HU"/>
            </a:p>
          </p:txBody>
        </p:sp>
        <p:sp>
          <p:nvSpPr>
            <p:cNvPr id="81945" name="Line 23"/>
            <p:cNvSpPr>
              <a:spLocks noChangeShapeType="1"/>
            </p:cNvSpPr>
            <p:nvPr/>
          </p:nvSpPr>
          <p:spPr bwMode="auto">
            <a:xfrm>
              <a:off x="275" y="3034"/>
              <a:ext cx="4951"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hu-HU"/>
            </a:p>
          </p:txBody>
        </p:sp>
        <p:sp>
          <p:nvSpPr>
            <p:cNvPr id="81946" name="Text Box 24"/>
            <p:cNvSpPr txBox="1">
              <a:spLocks noChangeArrowheads="1"/>
            </p:cNvSpPr>
            <p:nvPr/>
          </p:nvSpPr>
          <p:spPr bwMode="auto">
            <a:xfrm>
              <a:off x="1821" y="1129"/>
              <a:ext cx="583" cy="526"/>
            </a:xfrm>
            <a:prstGeom prst="rect">
              <a:avLst/>
            </a:prstGeom>
            <a:solidFill>
              <a:srgbClr val="FFFFFF"/>
            </a:solidFill>
            <a:ln w="9525">
              <a:solidFill>
                <a:srgbClr val="000000"/>
              </a:solidFill>
              <a:miter lim="800000"/>
              <a:headEnd/>
              <a:tailEnd/>
            </a:ln>
          </p:spPr>
          <p:txBody>
            <a:bodyPr lIns="76535" tIns="38268" rIns="76535" bIns="38268"/>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GB" altLang="en-US" sz="1400" dirty="0">
                  <a:latin typeface="Arial" pitchFamily="34" charset="0"/>
                </a:rPr>
                <a:t>Negative tip culture or tip culture not done</a:t>
              </a:r>
              <a:endParaRPr lang="en-GB" altLang="en-US" sz="1400" dirty="0"/>
            </a:p>
          </p:txBody>
        </p:sp>
        <p:sp>
          <p:nvSpPr>
            <p:cNvPr id="81948" name="Line 27"/>
            <p:cNvSpPr>
              <a:spLocks noChangeShapeType="1"/>
            </p:cNvSpPr>
            <p:nvPr/>
          </p:nvSpPr>
          <p:spPr bwMode="auto">
            <a:xfrm>
              <a:off x="1204" y="3384"/>
              <a:ext cx="3624" cy="1"/>
            </a:xfrm>
            <a:prstGeom prst="line">
              <a:avLst/>
            </a:prstGeom>
            <a:noFill/>
            <a:ln w="889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hu-HU"/>
            </a:p>
          </p:txBody>
        </p:sp>
        <p:sp>
          <p:nvSpPr>
            <p:cNvPr id="81949" name="Text Box 28"/>
            <p:cNvSpPr txBox="1">
              <a:spLocks noChangeArrowheads="1"/>
            </p:cNvSpPr>
            <p:nvPr/>
          </p:nvSpPr>
          <p:spPr bwMode="auto">
            <a:xfrm>
              <a:off x="3475" y="554"/>
              <a:ext cx="1129" cy="437"/>
            </a:xfrm>
            <a:prstGeom prst="rect">
              <a:avLst/>
            </a:prstGeom>
            <a:solidFill>
              <a:srgbClr val="00B0F0"/>
            </a:solidFill>
            <a:ln w="9525">
              <a:solidFill>
                <a:srgbClr val="000000"/>
              </a:solidFill>
              <a:miter lim="800000"/>
              <a:headEnd/>
              <a:tailEnd/>
            </a:ln>
          </p:spPr>
          <p:txBody>
            <a:bodyPr lIns="76535" tIns="38268" rIns="76535" bIns="38268"/>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GB" altLang="en-US" sz="1600" b="1" dirty="0">
                  <a:latin typeface="Arial" pitchFamily="34" charset="0"/>
                </a:rPr>
                <a:t>Negative blood culture </a:t>
              </a:r>
            </a:p>
            <a:p>
              <a:pPr algn="ctr">
                <a:lnSpc>
                  <a:spcPct val="85000"/>
                </a:lnSpc>
                <a:spcAft>
                  <a:spcPct val="0"/>
                </a:spcAft>
                <a:buFontTx/>
                <a:buNone/>
              </a:pPr>
              <a:r>
                <a:rPr lang="en-GB" altLang="en-US" sz="1600" b="1" dirty="0">
                  <a:latin typeface="Arial" pitchFamily="34" charset="0"/>
                </a:rPr>
                <a:t>(or not done)</a:t>
              </a:r>
              <a:endParaRPr lang="en-GB" altLang="en-US" sz="1600" b="1" dirty="0"/>
            </a:p>
          </p:txBody>
        </p:sp>
        <p:sp>
          <p:nvSpPr>
            <p:cNvPr id="81950" name="Line 29"/>
            <p:cNvSpPr>
              <a:spLocks noChangeShapeType="1"/>
            </p:cNvSpPr>
            <p:nvPr/>
          </p:nvSpPr>
          <p:spPr bwMode="auto">
            <a:xfrm flipH="1">
              <a:off x="4201" y="991"/>
              <a:ext cx="4" cy="240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hu-HU"/>
            </a:p>
          </p:txBody>
        </p:sp>
        <p:sp>
          <p:nvSpPr>
            <p:cNvPr id="81951" name="Text Box 30"/>
            <p:cNvSpPr txBox="1">
              <a:spLocks noChangeArrowheads="1"/>
            </p:cNvSpPr>
            <p:nvPr/>
          </p:nvSpPr>
          <p:spPr bwMode="auto">
            <a:xfrm>
              <a:off x="282" y="3247"/>
              <a:ext cx="912" cy="269"/>
            </a:xfrm>
            <a:prstGeom prst="rect">
              <a:avLst/>
            </a:prstGeom>
            <a:solidFill>
              <a:srgbClr val="FFFFFF"/>
            </a:solidFill>
            <a:ln w="9525">
              <a:solidFill>
                <a:srgbClr val="000000"/>
              </a:solidFill>
              <a:miter lim="800000"/>
              <a:headEnd/>
              <a:tailEnd/>
            </a:ln>
          </p:spPr>
          <p:txBody>
            <a:bodyPr lIns="76535" tIns="38268" rIns="76535" bIns="38268"/>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nSpc>
                  <a:spcPct val="85000"/>
                </a:lnSpc>
                <a:spcAft>
                  <a:spcPct val="0"/>
                </a:spcAft>
                <a:buFontTx/>
                <a:buNone/>
              </a:pPr>
              <a:r>
                <a:rPr lang="en-GB" altLang="en-US" sz="1600" b="1" dirty="0">
                  <a:latin typeface="Arial" pitchFamily="34" charset="0"/>
                </a:rPr>
                <a:t>Hierarchy</a:t>
              </a:r>
              <a:endParaRPr lang="en-GB" altLang="en-US" sz="1600" dirty="0"/>
            </a:p>
          </p:txBody>
        </p:sp>
        <p:sp>
          <p:nvSpPr>
            <p:cNvPr id="81952" name="Text Box 32"/>
            <p:cNvSpPr txBox="1">
              <a:spLocks noChangeArrowheads="1"/>
            </p:cNvSpPr>
            <p:nvPr/>
          </p:nvSpPr>
          <p:spPr bwMode="auto">
            <a:xfrm>
              <a:off x="291" y="2601"/>
              <a:ext cx="703" cy="302"/>
            </a:xfrm>
            <a:prstGeom prst="rect">
              <a:avLst/>
            </a:prstGeom>
            <a:solidFill>
              <a:srgbClr val="FFFFFF"/>
            </a:solidFill>
            <a:ln w="9525">
              <a:solidFill>
                <a:srgbClr val="000000"/>
              </a:solidFill>
              <a:miter lim="800000"/>
              <a:headEnd/>
              <a:tailEnd/>
            </a:ln>
          </p:spPr>
          <p:txBody>
            <a:bodyPr lIns="76535" tIns="38268" rIns="76535" bIns="38268"/>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nSpc>
                  <a:spcPct val="85000"/>
                </a:lnSpc>
                <a:spcAft>
                  <a:spcPct val="0"/>
                </a:spcAft>
                <a:buFontTx/>
                <a:buNone/>
              </a:pPr>
              <a:r>
                <a:rPr lang="en-GB" altLang="en-US" sz="1600" b="1">
                  <a:latin typeface="Arial" pitchFamily="34" charset="0"/>
                </a:rPr>
                <a:t>HAI type</a:t>
              </a:r>
              <a:endParaRPr lang="en-GB" altLang="en-US" sz="1600"/>
            </a:p>
          </p:txBody>
        </p:sp>
        <p:sp>
          <p:nvSpPr>
            <p:cNvPr id="81953" name="Text Box 33"/>
            <p:cNvSpPr txBox="1">
              <a:spLocks noChangeArrowheads="1"/>
            </p:cNvSpPr>
            <p:nvPr/>
          </p:nvSpPr>
          <p:spPr bwMode="auto">
            <a:xfrm>
              <a:off x="4441" y="1159"/>
              <a:ext cx="617" cy="544"/>
            </a:xfrm>
            <a:prstGeom prst="rect">
              <a:avLst/>
            </a:prstGeom>
            <a:solidFill>
              <a:srgbClr val="FFFFFF"/>
            </a:solidFill>
            <a:ln w="9525">
              <a:solidFill>
                <a:srgbClr val="000000"/>
              </a:solidFill>
              <a:miter lim="800000"/>
              <a:headEnd/>
              <a:tailEnd/>
            </a:ln>
          </p:spPr>
          <p:txBody>
            <a:bodyPr lIns="76535" tIns="38268" rIns="76535" bIns="38268"/>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a:lnSpc>
                  <a:spcPct val="85000"/>
                </a:lnSpc>
                <a:spcAft>
                  <a:spcPct val="0"/>
                </a:spcAft>
                <a:buFontTx/>
                <a:buNone/>
              </a:pPr>
              <a:r>
                <a:rPr lang="en-GB" altLang="en-US" sz="1400">
                  <a:latin typeface="Arial" pitchFamily="34" charset="0"/>
                </a:rPr>
                <a:t>Negative tip culture or tip culture not done</a:t>
              </a:r>
              <a:endParaRPr lang="en-GB" altLang="en-US" sz="1400"/>
            </a:p>
          </p:txBody>
        </p:sp>
        <p:sp>
          <p:nvSpPr>
            <p:cNvPr id="81954" name="Line 36"/>
            <p:cNvSpPr>
              <a:spLocks noChangeShapeType="1"/>
            </p:cNvSpPr>
            <p:nvPr/>
          </p:nvSpPr>
          <p:spPr bwMode="auto">
            <a:xfrm>
              <a:off x="3415" y="1582"/>
              <a:ext cx="0" cy="145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hu-HU"/>
            </a:p>
          </p:txBody>
        </p:sp>
      </p:grpSp>
      <p:sp>
        <p:nvSpPr>
          <p:cNvPr id="81927" name="Title 33"/>
          <p:cNvSpPr>
            <a:spLocks noGrp="1"/>
          </p:cNvSpPr>
          <p:nvPr>
            <p:ph type="title"/>
          </p:nvPr>
        </p:nvSpPr>
        <p:spPr/>
        <p:txBody>
          <a:bodyPr/>
          <a:lstStyle/>
          <a:p>
            <a:r>
              <a:rPr lang="en-US" altLang="en-US">
                <a:ea typeface="ＭＳ Ｐゴシック" pitchFamily="34" charset="-128"/>
              </a:rPr>
              <a:t>Overall CVC algorithm</a:t>
            </a:r>
          </a:p>
        </p:txBody>
      </p:sp>
    </p:spTree>
    <p:extLst>
      <p:ext uri="{BB962C8B-B14F-4D97-AF65-F5344CB8AC3E}">
        <p14:creationId xmlns:p14="http://schemas.microsoft.com/office/powerpoint/2010/main" val="18895164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le 1"/>
          <p:cNvSpPr>
            <a:spLocks noGrp="1"/>
          </p:cNvSpPr>
          <p:nvPr>
            <p:ph type="title"/>
          </p:nvPr>
        </p:nvSpPr>
        <p:spPr/>
        <p:txBody>
          <a:bodyPr/>
          <a:lstStyle/>
          <a:p>
            <a:r>
              <a:rPr lang="en-US" altLang="en-US">
                <a:ea typeface="ＭＳ Ｐゴシック" pitchFamily="34" charset="-128"/>
              </a:rPr>
              <a:t>How to code these infections?</a:t>
            </a:r>
          </a:p>
        </p:txBody>
      </p:sp>
      <p:sp>
        <p:nvSpPr>
          <p:cNvPr id="82947" name="Content Placeholder 2"/>
          <p:cNvSpPr>
            <a:spLocks noGrp="1"/>
          </p:cNvSpPr>
          <p:nvPr>
            <p:ph idx="1"/>
          </p:nvPr>
        </p:nvSpPr>
        <p:spPr>
          <a:xfrm>
            <a:off x="416984" y="954088"/>
            <a:ext cx="11368616" cy="5162550"/>
          </a:xfrm>
        </p:spPr>
        <p:txBody>
          <a:bodyPr/>
          <a:lstStyle/>
          <a:p>
            <a:pPr marL="457200" indent="-457200">
              <a:buFont typeface="Tahoma" pitchFamily="34" charset="0"/>
              <a:buAutoNum type="arabicPeriod"/>
            </a:pPr>
            <a:r>
              <a:rPr lang="en-US" altLang="en-US" dirty="0">
                <a:ea typeface="ＭＳ Ｐゴシック" pitchFamily="34" charset="-128"/>
              </a:rPr>
              <a:t>Blood culture grows </a:t>
            </a:r>
            <a:r>
              <a:rPr lang="en-US" altLang="en-US" i="1" dirty="0">
                <a:ea typeface="ＭＳ Ｐゴシック" pitchFamily="34" charset="-128"/>
              </a:rPr>
              <a:t>S. aureus </a:t>
            </a:r>
            <a:r>
              <a:rPr lang="en-US" altLang="en-US" dirty="0">
                <a:ea typeface="ＭＳ Ｐゴシック" pitchFamily="34" charset="-128"/>
              </a:rPr>
              <a:t>24 hours after CVC removal, CVC tip negative, symptoms improve 24h later</a:t>
            </a:r>
          </a:p>
          <a:p>
            <a:pPr marL="457200" indent="-457200">
              <a:buFont typeface="Tahoma" pitchFamily="34" charset="0"/>
              <a:buAutoNum type="arabicPeriod"/>
            </a:pPr>
            <a:endParaRPr lang="en-US" altLang="en-US" sz="1000" dirty="0">
              <a:ea typeface="ＭＳ Ｐゴシック" pitchFamily="34" charset="-128"/>
            </a:endParaRPr>
          </a:p>
          <a:p>
            <a:pPr marL="457200" indent="-457200">
              <a:buFont typeface="Tahoma" pitchFamily="34" charset="0"/>
              <a:buAutoNum type="arabicPeriod"/>
            </a:pPr>
            <a:r>
              <a:rPr lang="en-US" altLang="en-US" dirty="0">
                <a:ea typeface="ＭＳ Ｐゴシック" pitchFamily="34" charset="-128"/>
              </a:rPr>
              <a:t>Blood culture grows </a:t>
            </a:r>
            <a:r>
              <a:rPr lang="en-US" altLang="en-US" i="1" dirty="0">
                <a:ea typeface="ＭＳ Ｐゴシック" pitchFamily="34" charset="-128"/>
              </a:rPr>
              <a:t>S. aureus</a:t>
            </a:r>
            <a:r>
              <a:rPr lang="en-US" altLang="en-US" dirty="0">
                <a:ea typeface="ＭＳ Ｐゴシック" pitchFamily="34" charset="-128"/>
              </a:rPr>
              <a:t> 24 hours after CVC removal and </a:t>
            </a:r>
            <a:r>
              <a:rPr lang="en-US" altLang="en-US" i="1" dirty="0">
                <a:ea typeface="ＭＳ Ｐゴシック" pitchFamily="34" charset="-128"/>
              </a:rPr>
              <a:t>S. aureus</a:t>
            </a:r>
            <a:r>
              <a:rPr lang="en-US" altLang="en-US" dirty="0">
                <a:ea typeface="ＭＳ Ｐゴシック" pitchFamily="34" charset="-128"/>
              </a:rPr>
              <a:t> isolated from CVC tip (&gt;15 colonies)</a:t>
            </a:r>
          </a:p>
          <a:p>
            <a:pPr marL="457200" indent="-457200">
              <a:buFont typeface="Tahoma" pitchFamily="34" charset="0"/>
              <a:buAutoNum type="arabicPeriod"/>
            </a:pPr>
            <a:endParaRPr lang="en-US" altLang="en-US" sz="1000" dirty="0">
              <a:ea typeface="ＭＳ Ｐゴシック" pitchFamily="34" charset="-128"/>
            </a:endParaRPr>
          </a:p>
          <a:p>
            <a:pPr marL="457200" indent="-457200">
              <a:buFont typeface="Tahoma" pitchFamily="34" charset="0"/>
              <a:buAutoNum type="arabicPeriod"/>
            </a:pPr>
            <a:r>
              <a:rPr lang="en-US" altLang="en-US" dirty="0">
                <a:ea typeface="ＭＳ Ｐゴシック" pitchFamily="34" charset="-128"/>
              </a:rPr>
              <a:t>Blood culture grows coagulase negative staphylococci (x1), line removed, </a:t>
            </a:r>
            <a:r>
              <a:rPr lang="hu-HU" altLang="en-US" dirty="0" err="1">
                <a:ea typeface="ＭＳ Ｐゴシック" pitchFamily="34" charset="-128"/>
              </a:rPr>
              <a:t>coagulase-negative</a:t>
            </a:r>
            <a:r>
              <a:rPr lang="hu-HU" altLang="en-US" i="1" dirty="0">
                <a:ea typeface="ＭＳ Ｐゴシック" pitchFamily="34" charset="-128"/>
              </a:rPr>
              <a:t> </a:t>
            </a:r>
            <a:r>
              <a:rPr lang="hu-HU" altLang="en-US" i="1" dirty="0" err="1">
                <a:ea typeface="ＭＳ Ｐゴシック" pitchFamily="34" charset="-128"/>
              </a:rPr>
              <a:t>Staphylococci</a:t>
            </a:r>
            <a:r>
              <a:rPr lang="en-US" altLang="en-US" i="1" dirty="0">
                <a:ea typeface="ＭＳ Ｐゴシック" pitchFamily="34" charset="-128"/>
              </a:rPr>
              <a:t> </a:t>
            </a:r>
            <a:r>
              <a:rPr lang="en-US" altLang="en-US" dirty="0">
                <a:ea typeface="ＭＳ Ｐゴシック" pitchFamily="34" charset="-128"/>
              </a:rPr>
              <a:t>&gt;15 colonies from line tip and patient afebrile 24 hours later after starting teicoplanin</a:t>
            </a:r>
          </a:p>
          <a:p>
            <a:pPr marL="457200" indent="-457200">
              <a:buFont typeface="Tahoma" pitchFamily="34" charset="0"/>
              <a:buAutoNum type="arabicPeriod"/>
            </a:pPr>
            <a:endParaRPr lang="en-US" altLang="en-US" sz="1000" dirty="0">
              <a:ea typeface="ＭＳ Ｐゴシック" pitchFamily="34" charset="-128"/>
            </a:endParaRPr>
          </a:p>
          <a:p>
            <a:pPr marL="457200" indent="-457200">
              <a:buFont typeface="Tahoma" pitchFamily="34" charset="0"/>
              <a:buAutoNum type="arabicPeriod"/>
            </a:pPr>
            <a:r>
              <a:rPr lang="en-US" altLang="en-US" dirty="0">
                <a:ea typeface="ＭＳ Ｐゴシック" pitchFamily="34" charset="-128"/>
              </a:rPr>
              <a:t>Blood culture not done, CVC removed, tip grows &gt;10</a:t>
            </a:r>
            <a:r>
              <a:rPr lang="en-US" altLang="en-US" baseline="30000" dirty="0">
                <a:ea typeface="ＭＳ Ｐゴシック" pitchFamily="34" charset="-128"/>
              </a:rPr>
              <a:t>5</a:t>
            </a:r>
            <a:r>
              <a:rPr lang="en-US" altLang="en-US" i="1" dirty="0">
                <a:ea typeface="ＭＳ Ｐゴシック" pitchFamily="34" charset="-128"/>
              </a:rPr>
              <a:t> E. coli</a:t>
            </a:r>
            <a:r>
              <a:rPr lang="en-US" altLang="en-US" dirty="0">
                <a:ea typeface="ＭＳ Ｐゴシック" pitchFamily="34" charset="-128"/>
              </a:rPr>
              <a:t>, pus at CVC site</a:t>
            </a:r>
          </a:p>
          <a:p>
            <a:pPr marL="457200" indent="-457200">
              <a:buFont typeface="Tahoma" pitchFamily="34" charset="0"/>
              <a:buAutoNum type="arabicPeriod"/>
            </a:pPr>
            <a:endParaRPr lang="en-US" altLang="en-US" sz="1000" dirty="0">
              <a:ea typeface="ＭＳ Ｐゴシック" pitchFamily="34" charset="-128"/>
            </a:endParaRPr>
          </a:p>
          <a:p>
            <a:pPr marL="457200" indent="-457200">
              <a:buFont typeface="Tahoma" pitchFamily="34" charset="0"/>
              <a:buAutoNum type="arabicPeriod"/>
            </a:pPr>
            <a:r>
              <a:rPr lang="en-US" altLang="en-US" dirty="0">
                <a:ea typeface="ＭＳ Ｐゴシック" pitchFamily="34" charset="-128"/>
              </a:rPr>
              <a:t>CVC removed, no microbiology sent, pus at site of CVC</a:t>
            </a:r>
          </a:p>
        </p:txBody>
      </p:sp>
      <p:sp>
        <p:nvSpPr>
          <p:cNvPr id="82948" name="TextBox 3"/>
          <p:cNvSpPr txBox="1">
            <a:spLocks noChangeArrowheads="1"/>
          </p:cNvSpPr>
          <p:nvPr/>
        </p:nvSpPr>
        <p:spPr bwMode="auto">
          <a:xfrm>
            <a:off x="1219201" y="5596730"/>
            <a:ext cx="9552378" cy="615553"/>
          </a:xfrm>
          <a:prstGeom prst="rect">
            <a:avLst/>
          </a:prstGeom>
          <a:noFill/>
          <a:ln w="4127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just">
              <a:lnSpc>
                <a:spcPct val="85000"/>
              </a:lnSpc>
              <a:spcAft>
                <a:spcPct val="0"/>
              </a:spcAft>
              <a:buFontTx/>
              <a:buNone/>
            </a:pPr>
            <a:r>
              <a:rPr lang="en-GB" altLang="en-US" sz="4000" dirty="0"/>
              <a:t>CRI3 </a:t>
            </a:r>
            <a:r>
              <a:rPr lang="hu-HU" altLang="en-US" sz="4000" dirty="0"/>
              <a:t>  </a:t>
            </a:r>
            <a:r>
              <a:rPr lang="en-GB" altLang="en-US" sz="4000" dirty="0"/>
              <a:t>  BSI  </a:t>
            </a:r>
            <a:r>
              <a:rPr lang="hu-HU" altLang="en-US" sz="4000" dirty="0"/>
              <a:t> </a:t>
            </a:r>
            <a:r>
              <a:rPr lang="en-GB" altLang="en-US" sz="4000" dirty="0"/>
              <a:t>  CRI1  </a:t>
            </a:r>
            <a:r>
              <a:rPr lang="hu-HU" altLang="en-US" sz="4000" dirty="0"/>
              <a:t>  </a:t>
            </a:r>
            <a:r>
              <a:rPr lang="en-GB" altLang="en-US" sz="4000" dirty="0"/>
              <a:t> CRI2</a:t>
            </a:r>
            <a:r>
              <a:rPr lang="hu-HU" altLang="en-US" sz="4000" dirty="0"/>
              <a:t> </a:t>
            </a:r>
            <a:r>
              <a:rPr lang="en-GB" altLang="en-US" sz="4000" dirty="0"/>
              <a:t>   CVS-VASC</a:t>
            </a:r>
          </a:p>
        </p:txBody>
      </p:sp>
    </p:spTree>
    <p:extLst>
      <p:ext uri="{BB962C8B-B14F-4D97-AF65-F5344CB8AC3E}">
        <p14:creationId xmlns:p14="http://schemas.microsoft.com/office/powerpoint/2010/main" val="2143144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tle 1"/>
          <p:cNvSpPr>
            <a:spLocks noGrp="1"/>
          </p:cNvSpPr>
          <p:nvPr>
            <p:ph type="title" idx="4294967295"/>
          </p:nvPr>
        </p:nvSpPr>
        <p:spPr/>
        <p:txBody>
          <a:bodyPr/>
          <a:lstStyle/>
          <a:p>
            <a:pPr eaLnBrk="1" hangingPunct="1"/>
            <a:r>
              <a:rPr lang="en-US" altLang="en-US" dirty="0">
                <a:ea typeface="ＭＳ Ｐゴシック" pitchFamily="34" charset="-128"/>
              </a:rPr>
              <a:t>Treated unidentified severe infection </a:t>
            </a:r>
            <a:br>
              <a:rPr lang="en-US" altLang="en-US" dirty="0">
                <a:ea typeface="ＭＳ Ｐゴシック" pitchFamily="34" charset="-128"/>
              </a:rPr>
            </a:br>
            <a:r>
              <a:rPr lang="en-US" altLang="en-US" dirty="0">
                <a:ea typeface="ＭＳ Ｐゴシック" pitchFamily="34" charset="-128"/>
              </a:rPr>
              <a:t>(SYS-CSEP) </a:t>
            </a:r>
            <a:r>
              <a:rPr lang="en-US" altLang="en-US" sz="2000" dirty="0">
                <a:ea typeface="ＭＳ Ｐゴシック" pitchFamily="34" charset="-128"/>
              </a:rPr>
              <a:t>Protocol </a:t>
            </a:r>
            <a:r>
              <a:rPr lang="hu-HU" altLang="en-US" sz="2000" dirty="0">
                <a:ea typeface="ＭＳ Ｐゴシック" pitchFamily="34" charset="-128"/>
              </a:rPr>
              <a:t>v</a:t>
            </a:r>
            <a:r>
              <a:rPr lang="en-US" altLang="en-US" sz="2000" dirty="0">
                <a:ea typeface="ＭＳ Ｐゴシック" pitchFamily="34" charset="-128"/>
              </a:rPr>
              <a:t>5.</a:t>
            </a:r>
            <a:r>
              <a:rPr lang="hu-HU" altLang="en-US" sz="2000" dirty="0">
                <a:ea typeface="ＭＳ Ｐゴシック" pitchFamily="34" charset="-128"/>
              </a:rPr>
              <a:t>3,</a:t>
            </a:r>
            <a:r>
              <a:rPr lang="en-US" altLang="en-US" sz="2000" dirty="0">
                <a:ea typeface="ＭＳ Ｐゴシック" pitchFamily="34" charset="-128"/>
              </a:rPr>
              <a:t> </a:t>
            </a:r>
            <a:r>
              <a:rPr lang="en-GB" altLang="en-US" sz="2000" dirty="0">
                <a:ea typeface="ＭＳ Ｐゴシック" pitchFamily="34" charset="-128"/>
              </a:rPr>
              <a:t>p</a:t>
            </a:r>
            <a:r>
              <a:rPr lang="hu-HU" altLang="en-US" sz="2000" dirty="0">
                <a:ea typeface="ＭＳ Ｐゴシック" pitchFamily="34" charset="-128"/>
              </a:rPr>
              <a:t>.</a:t>
            </a:r>
            <a:r>
              <a:rPr lang="en-GB" altLang="en-US" sz="2000" dirty="0">
                <a:ea typeface="ＭＳ Ｐゴシック" pitchFamily="34" charset="-128"/>
              </a:rPr>
              <a:t> 7</a:t>
            </a:r>
            <a:r>
              <a:rPr lang="hu-HU" altLang="en-US" sz="2000" dirty="0">
                <a:ea typeface="ＭＳ Ｐゴシック" pitchFamily="34" charset="-128"/>
              </a:rPr>
              <a:t>0</a:t>
            </a:r>
            <a:endParaRPr lang="en-US" altLang="en-US" sz="2000" dirty="0">
              <a:ea typeface="ＭＳ Ｐゴシック" pitchFamily="34" charset="-128"/>
            </a:endParaRPr>
          </a:p>
        </p:txBody>
      </p:sp>
      <p:sp>
        <p:nvSpPr>
          <p:cNvPr id="84995" name="Content Placeholder 2"/>
          <p:cNvSpPr>
            <a:spLocks noGrp="1"/>
          </p:cNvSpPr>
          <p:nvPr>
            <p:ph idx="4294967295"/>
          </p:nvPr>
        </p:nvSpPr>
        <p:spPr>
          <a:xfrm>
            <a:off x="370418" y="1301751"/>
            <a:ext cx="11821583" cy="2454275"/>
          </a:xfrm>
        </p:spPr>
        <p:txBody>
          <a:bodyPr/>
          <a:lstStyle/>
          <a:p>
            <a:pPr eaLnBrk="1" hangingPunct="1"/>
            <a:r>
              <a:rPr lang="hu-HU" altLang="en-US" b="1" dirty="0" err="1">
                <a:ea typeface="ＭＳ Ｐゴシック" pitchFamily="34" charset="-128"/>
              </a:rPr>
              <a:t>It</a:t>
            </a:r>
            <a:r>
              <a:rPr lang="hu-HU" altLang="en-US" b="1" dirty="0">
                <a:ea typeface="ＭＳ Ｐゴシック" pitchFamily="34" charset="-128"/>
              </a:rPr>
              <a:t> is n</a:t>
            </a:r>
            <a:r>
              <a:rPr lang="en-US" altLang="en-US" b="1" dirty="0" err="1">
                <a:ea typeface="ＭＳ Ｐゴシック" pitchFamily="34" charset="-128"/>
              </a:rPr>
              <a:t>ot</a:t>
            </a:r>
            <a:r>
              <a:rPr lang="en-US" altLang="en-US" b="1" dirty="0">
                <a:ea typeface="ＭＳ Ｐゴシック" pitchFamily="34" charset="-128"/>
              </a:rPr>
              <a:t> really a </a:t>
            </a:r>
            <a:r>
              <a:rPr lang="hu-HU" altLang="en-US" b="1" dirty="0" err="1">
                <a:ea typeface="ＭＳ Ｐゴシック" pitchFamily="34" charset="-128"/>
              </a:rPr>
              <a:t>bloodstream</a:t>
            </a:r>
            <a:r>
              <a:rPr lang="hu-HU" altLang="en-US" b="1" dirty="0">
                <a:ea typeface="ＭＳ Ｐゴシック" pitchFamily="34" charset="-128"/>
              </a:rPr>
              <a:t> </a:t>
            </a:r>
            <a:r>
              <a:rPr lang="hu-HU" altLang="en-US" b="1" dirty="0" err="1">
                <a:ea typeface="ＭＳ Ｐゴシック" pitchFamily="34" charset="-128"/>
              </a:rPr>
              <a:t>infection</a:t>
            </a:r>
            <a:r>
              <a:rPr lang="hu-HU" altLang="en-US" b="1" dirty="0">
                <a:ea typeface="ＭＳ Ｐゴシック" pitchFamily="34" charset="-128"/>
              </a:rPr>
              <a:t>.</a:t>
            </a:r>
            <a:endParaRPr lang="en-US" altLang="en-US" b="1" dirty="0">
              <a:ea typeface="ＭＳ Ｐゴシック" pitchFamily="34" charset="-128"/>
            </a:endParaRPr>
          </a:p>
          <a:p>
            <a:pPr eaLnBrk="1" hangingPunct="1"/>
            <a:r>
              <a:rPr lang="en-US" altLang="en-US" dirty="0">
                <a:ea typeface="ＭＳ Ｐゴシック" pitchFamily="34" charset="-128"/>
              </a:rPr>
              <a:t>LAST RESORT DEFINITION – USE ALL OTHERS BEFORE THIS</a:t>
            </a:r>
          </a:p>
          <a:p>
            <a:pPr eaLnBrk="1" hangingPunct="1"/>
            <a:r>
              <a:rPr lang="en-US" altLang="en-US" dirty="0">
                <a:ea typeface="ＭＳ Ｐゴシック" pitchFamily="34" charset="-128"/>
              </a:rPr>
              <a:t>USE NEO-CSEP FOR NEONATES</a:t>
            </a:r>
          </a:p>
        </p:txBody>
      </p:sp>
      <p:graphicFrame>
        <p:nvGraphicFramePr>
          <p:cNvPr id="4" name="Table 3"/>
          <p:cNvGraphicFramePr>
            <a:graphicFrameLocks noGrp="1"/>
          </p:cNvGraphicFramePr>
          <p:nvPr>
            <p:extLst>
              <p:ext uri="{D42A27DB-BD31-4B8C-83A1-F6EECF244321}">
                <p14:modId xmlns:p14="http://schemas.microsoft.com/office/powerpoint/2010/main" val="435574004"/>
              </p:ext>
            </p:extLst>
          </p:nvPr>
        </p:nvGraphicFramePr>
        <p:xfrm>
          <a:off x="423334" y="2925764"/>
          <a:ext cx="10178406" cy="3291957"/>
        </p:xfrm>
        <a:graphic>
          <a:graphicData uri="http://schemas.openxmlformats.org/drawingml/2006/table">
            <a:tbl>
              <a:tblPr/>
              <a:tblGrid>
                <a:gridCol w="10178406">
                  <a:extLst>
                    <a:ext uri="{9D8B030D-6E8A-4147-A177-3AD203B41FA5}">
                      <a16:colId xmlns:a16="http://schemas.microsoft.com/office/drawing/2014/main" val="20000"/>
                    </a:ext>
                  </a:extLst>
                </a:gridCol>
              </a:tblGrid>
              <a:tr h="45729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FFFFFF"/>
                          </a:solidFill>
                          <a:effectLst/>
                          <a:latin typeface="Tahoma" pitchFamily="34" charset="0"/>
                          <a:ea typeface="ＭＳ Ｐゴシック" charset="-128"/>
                        </a:rPr>
                        <a:t>SYS-CSEP</a:t>
                      </a:r>
                    </a:p>
                  </a:txBody>
                  <a:tcPr marL="121920" marR="121920" marT="45730" marB="4573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extLst>
                  <a:ext uri="{0D108BD9-81ED-4DB2-BD59-A6C34878D82A}">
                    <a16:rowId xmlns:a16="http://schemas.microsoft.com/office/drawing/2014/main" val="10000"/>
                  </a:ext>
                </a:extLst>
              </a:tr>
              <a:tr h="253037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dirty="0">
                          <a:ln>
                            <a:noFill/>
                          </a:ln>
                          <a:solidFill>
                            <a:schemeClr val="tx1"/>
                          </a:solidFill>
                          <a:effectLst/>
                          <a:latin typeface="Tahoma" pitchFamily="34" charset="0"/>
                          <a:ea typeface="ＭＳ Ｐゴシック" charset="-128"/>
                        </a:rPr>
                        <a:t>≥1 of the following</a:t>
                      </a:r>
                      <a:r>
                        <a:rPr kumimoji="0" lang="hu-HU" sz="2000" b="0" i="0" u="none" strike="noStrike" cap="none" normalizeH="0" baseline="0" dirty="0">
                          <a:ln>
                            <a:noFill/>
                          </a:ln>
                          <a:solidFill>
                            <a:schemeClr val="tx1"/>
                          </a:solidFill>
                          <a:effectLst/>
                          <a:latin typeface="Tahoma" pitchFamily="34" charset="0"/>
                          <a:ea typeface="ＭＳ Ｐゴシック" charset="-128"/>
                        </a:rPr>
                        <a:t>:</a:t>
                      </a:r>
                      <a:endParaRPr kumimoji="0" lang="en-GB" sz="2000" b="0" i="0" u="none" strike="noStrike" cap="none" normalizeH="0" baseline="0" dirty="0">
                        <a:ln>
                          <a:noFill/>
                        </a:ln>
                        <a:solidFill>
                          <a:schemeClr val="tx1"/>
                        </a:solidFill>
                        <a:effectLst/>
                        <a:latin typeface="Tahoma" pitchFamily="34" charset="0"/>
                        <a:ea typeface="ＭＳ Ｐゴシック" charset="-128"/>
                      </a:endParaRPr>
                    </a:p>
                    <a:p>
                      <a:pPr marL="800100" marR="0" lvl="1" indent="-34290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GB" sz="2000" b="0" i="0" u="none" strike="noStrike" cap="none" normalizeH="0" baseline="0" dirty="0">
                          <a:ln>
                            <a:noFill/>
                          </a:ln>
                          <a:solidFill>
                            <a:schemeClr val="tx1"/>
                          </a:solidFill>
                          <a:effectLst/>
                          <a:latin typeface="Tahoma" pitchFamily="34" charset="0"/>
                          <a:ea typeface="ＭＳ Ｐゴシック" charset="-128"/>
                        </a:rPr>
                        <a:t>clinical signs or symptoms of sepsis with no other recognized cause</a:t>
                      </a:r>
                    </a:p>
                    <a:p>
                      <a:pPr marL="800100" marR="0" lvl="1" indent="-34290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fr-FR" sz="2000" b="0" i="0" u="none" strike="noStrike" cap="none" normalizeH="0" baseline="0" dirty="0">
                          <a:ln>
                            <a:noFill/>
                          </a:ln>
                          <a:solidFill>
                            <a:schemeClr val="tx1"/>
                          </a:solidFill>
                          <a:effectLst/>
                          <a:latin typeface="Tahoma" pitchFamily="34" charset="0"/>
                          <a:ea typeface="ＭＳ Ｐゴシック" charset="-128"/>
                        </a:rPr>
                        <a:t>fever (38</a:t>
                      </a:r>
                      <a:r>
                        <a:rPr kumimoji="0" lang="fr-FR" sz="2000" b="0" i="0" u="none" strike="noStrike" cap="none" normalizeH="0" baseline="0" dirty="0">
                          <a:ln>
                            <a:noFill/>
                          </a:ln>
                          <a:solidFill>
                            <a:schemeClr val="tx1"/>
                          </a:solidFill>
                          <a:effectLst/>
                          <a:latin typeface="Tahoma" pitchFamily="34" charset="0"/>
                          <a:ea typeface="ＭＳ Ｐゴシック" charset="-128"/>
                          <a:sym typeface="Symbol" panose="05050102010706020507" pitchFamily="18" charset="2"/>
                        </a:rPr>
                        <a:t></a:t>
                      </a:r>
                      <a:r>
                        <a:rPr kumimoji="0" lang="fr-FR" sz="2000" b="0" i="0" u="none" strike="noStrike" cap="none" normalizeH="0" baseline="0" dirty="0">
                          <a:ln>
                            <a:noFill/>
                          </a:ln>
                          <a:solidFill>
                            <a:schemeClr val="tx1"/>
                          </a:solidFill>
                          <a:effectLst/>
                          <a:latin typeface="Tahoma" pitchFamily="34" charset="0"/>
                          <a:ea typeface="ＭＳ Ｐゴシック" charset="-128"/>
                        </a:rPr>
                        <a:t>C)</a:t>
                      </a:r>
                      <a:endParaRPr kumimoji="0" lang="en-GB" sz="2000" b="0" i="0" u="none" strike="noStrike" cap="none" normalizeH="0" baseline="0" dirty="0">
                        <a:ln>
                          <a:noFill/>
                        </a:ln>
                        <a:solidFill>
                          <a:schemeClr val="tx1"/>
                        </a:solidFill>
                        <a:effectLst/>
                        <a:latin typeface="Tahoma" pitchFamily="34" charset="0"/>
                        <a:ea typeface="ＭＳ Ｐゴシック" charset="-128"/>
                      </a:endParaRPr>
                    </a:p>
                    <a:p>
                      <a:pPr marL="800100" marR="0" lvl="1" indent="-34290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fr-FR" sz="2000" b="0" i="0" u="none" strike="noStrike" cap="none" normalizeH="0" baseline="0" dirty="0">
                          <a:ln>
                            <a:noFill/>
                          </a:ln>
                          <a:solidFill>
                            <a:schemeClr val="tx1"/>
                          </a:solidFill>
                          <a:effectLst/>
                          <a:latin typeface="Tahoma" pitchFamily="34" charset="0"/>
                          <a:ea typeface="ＭＳ Ｐゴシック" charset="-128"/>
                        </a:rPr>
                        <a:t>hypotension (systolic pressure &lt;90</a:t>
                      </a:r>
                      <a:r>
                        <a:rPr kumimoji="0" lang="hu-HU" sz="2000" b="0" i="0" u="none" strike="noStrike" cap="none" normalizeH="0" baseline="0" dirty="0" err="1">
                          <a:ln>
                            <a:noFill/>
                          </a:ln>
                          <a:solidFill>
                            <a:schemeClr val="tx1"/>
                          </a:solidFill>
                          <a:effectLst/>
                          <a:latin typeface="Tahoma" pitchFamily="34" charset="0"/>
                          <a:ea typeface="ＭＳ Ｐゴシック" charset="-128"/>
                        </a:rPr>
                        <a:t>Hg</a:t>
                      </a:r>
                      <a:r>
                        <a:rPr kumimoji="0" lang="fr-FR" sz="2000" b="0" i="0" u="none" strike="noStrike" cap="none" normalizeH="0" baseline="0" dirty="0">
                          <a:ln>
                            <a:noFill/>
                          </a:ln>
                          <a:solidFill>
                            <a:schemeClr val="tx1"/>
                          </a:solidFill>
                          <a:effectLst/>
                          <a:latin typeface="Tahoma" pitchFamily="34" charset="0"/>
                          <a:ea typeface="ＭＳ Ｐゴシック" charset="-128"/>
                        </a:rPr>
                        <a:t>mm),</a:t>
                      </a:r>
                      <a:endParaRPr kumimoji="0" lang="en-GB" sz="2000" b="0" i="0" u="none" strike="noStrike" cap="none" normalizeH="0" baseline="0" dirty="0">
                        <a:ln>
                          <a:noFill/>
                        </a:ln>
                        <a:solidFill>
                          <a:schemeClr val="tx1"/>
                        </a:solidFill>
                        <a:effectLst/>
                        <a:latin typeface="Tahoma" pitchFamily="34" charset="0"/>
                        <a:ea typeface="ＭＳ Ｐゴシック" charset="-128"/>
                      </a:endParaRPr>
                    </a:p>
                    <a:p>
                      <a:pPr marL="800100" marR="0" lvl="1" indent="-34290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GB" sz="2000" b="0" i="0" u="none" strike="noStrike" cap="none" normalizeH="0" baseline="0" dirty="0">
                          <a:ln>
                            <a:noFill/>
                          </a:ln>
                          <a:solidFill>
                            <a:schemeClr val="tx1"/>
                          </a:solidFill>
                          <a:effectLst/>
                          <a:latin typeface="Tahoma" pitchFamily="34" charset="0"/>
                          <a:ea typeface="ＭＳ Ｐゴシック" charset="-128"/>
                        </a:rPr>
                        <a:t>oliguria (&lt;20 cm3(ml)/hr)</a:t>
                      </a:r>
                      <a:endParaRPr kumimoji="0" lang="hu-HU" sz="2000" b="0" i="0" u="none" strike="noStrike" cap="none" normalizeH="0" baseline="0" dirty="0">
                        <a:ln>
                          <a:noFill/>
                        </a:ln>
                        <a:solidFill>
                          <a:schemeClr val="tx1"/>
                        </a:solidFill>
                        <a:effectLst/>
                        <a:latin typeface="Tahoma" pitchFamily="34" charset="0"/>
                        <a:ea typeface="ＭＳ Ｐゴシック" charset="-128"/>
                      </a:endParaRPr>
                    </a:p>
                    <a:p>
                      <a:pPr marL="457200" marR="0" lvl="1"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endParaRPr kumimoji="0" lang="en-GB" sz="2000" b="0" i="0" u="none" strike="noStrike" cap="none" normalizeH="0" baseline="0" dirty="0">
                        <a:ln>
                          <a:noFill/>
                        </a:ln>
                        <a:solidFill>
                          <a:schemeClr val="tx1"/>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dirty="0">
                          <a:ln>
                            <a:noFill/>
                          </a:ln>
                          <a:solidFill>
                            <a:schemeClr val="tx1"/>
                          </a:solidFill>
                          <a:effectLst/>
                          <a:latin typeface="Tahoma" pitchFamily="34" charset="0"/>
                          <a:ea typeface="ＭＳ Ｐゴシック" charset="-128"/>
                        </a:rPr>
                        <a:t>AND blood culture not done or no organisms or antigen detected in blood</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dirty="0">
                          <a:ln>
                            <a:noFill/>
                          </a:ln>
                          <a:solidFill>
                            <a:schemeClr val="tx1"/>
                          </a:solidFill>
                          <a:effectLst/>
                          <a:latin typeface="Tahoma" pitchFamily="34" charset="0"/>
                          <a:ea typeface="ＭＳ Ｐゴシック" charset="-128"/>
                        </a:rPr>
                        <a:t>AND no apparent infection at another site</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dirty="0">
                          <a:ln>
                            <a:noFill/>
                          </a:ln>
                          <a:solidFill>
                            <a:schemeClr val="tx1"/>
                          </a:solidFill>
                          <a:effectLst/>
                          <a:latin typeface="Tahoma" pitchFamily="34" charset="0"/>
                          <a:ea typeface="ＭＳ Ｐゴシック" charset="-128"/>
                        </a:rPr>
                        <a:t>AND physician institutes treatment for sepsis</a:t>
                      </a:r>
                    </a:p>
                  </a:txBody>
                  <a:tcPr marL="121920" marR="121920" marT="45730" marB="4573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84173963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US" altLang="en-US" dirty="0">
                <a:ea typeface="ＭＳ Ｐゴシック" pitchFamily="34" charset="-128"/>
              </a:rPr>
              <a:t>Gastrointestinal </a:t>
            </a:r>
            <a:r>
              <a:rPr lang="hu-HU" altLang="en-US" dirty="0">
                <a:ea typeface="ＭＳ Ｐゴシック" pitchFamily="34" charset="-128"/>
              </a:rPr>
              <a:t>s</a:t>
            </a:r>
            <a:r>
              <a:rPr lang="en-US" altLang="en-US" dirty="0" err="1">
                <a:ea typeface="ＭＳ Ｐゴシック" pitchFamily="34" charset="-128"/>
              </a:rPr>
              <a:t>ystem</a:t>
            </a:r>
            <a:r>
              <a:rPr lang="en-US" altLang="en-US" dirty="0">
                <a:ea typeface="ＭＳ Ｐゴシック" pitchFamily="34" charset="-128"/>
              </a:rPr>
              <a:t> </a:t>
            </a:r>
            <a:r>
              <a:rPr lang="hu-HU" altLang="en-US" dirty="0">
                <a:ea typeface="ＭＳ Ｐゴシック" pitchFamily="34" charset="-128"/>
              </a:rPr>
              <a:t>i</a:t>
            </a:r>
            <a:r>
              <a:rPr lang="en-US" altLang="en-US" dirty="0" err="1">
                <a:ea typeface="ＭＳ Ｐゴシック" pitchFamily="34" charset="-128"/>
              </a:rPr>
              <a:t>nfection</a:t>
            </a:r>
            <a:r>
              <a:rPr lang="en-US" altLang="en-US" dirty="0">
                <a:ea typeface="ＭＳ Ｐゴシック" pitchFamily="34" charset="-128"/>
              </a:rPr>
              <a:t> (GI)</a:t>
            </a:r>
            <a:br>
              <a:rPr lang="en-US" altLang="en-US" dirty="0">
                <a:ea typeface="ＭＳ Ｐゴシック" pitchFamily="34" charset="-128"/>
              </a:rPr>
            </a:br>
            <a:r>
              <a:rPr lang="en-US" altLang="en-US" sz="2000" dirty="0">
                <a:ea typeface="ＭＳ Ｐゴシック" pitchFamily="34" charset="-128"/>
              </a:rPr>
              <a:t>Protocol </a:t>
            </a:r>
            <a:r>
              <a:rPr lang="hu-HU" altLang="en-US" sz="2000" dirty="0">
                <a:ea typeface="ＭＳ Ｐゴシック" pitchFamily="34" charset="-128"/>
              </a:rPr>
              <a:t>v</a:t>
            </a:r>
            <a:r>
              <a:rPr lang="en-US" altLang="en-US" sz="2000" dirty="0">
                <a:ea typeface="ＭＳ Ｐゴシック" pitchFamily="34" charset="-128"/>
              </a:rPr>
              <a:t>5.</a:t>
            </a:r>
            <a:r>
              <a:rPr lang="hu-HU" altLang="en-US" sz="2000" dirty="0">
                <a:ea typeface="ＭＳ Ｐゴシック" pitchFamily="34" charset="-128"/>
              </a:rPr>
              <a:t>3,</a:t>
            </a:r>
            <a:r>
              <a:rPr lang="en-US" altLang="en-US" sz="2000" dirty="0">
                <a:ea typeface="ＭＳ Ｐゴシック" pitchFamily="34" charset="-128"/>
              </a:rPr>
              <a:t> </a:t>
            </a:r>
            <a:r>
              <a:rPr lang="en-GB" altLang="en-US" sz="2000" dirty="0">
                <a:ea typeface="ＭＳ Ｐゴシック" pitchFamily="34" charset="-128"/>
              </a:rPr>
              <a:t>p</a:t>
            </a:r>
            <a:r>
              <a:rPr lang="hu-HU" altLang="en-US" sz="2000" dirty="0">
                <a:ea typeface="ＭＳ Ｐゴシック" pitchFamily="34" charset="-128"/>
              </a:rPr>
              <a:t>.</a:t>
            </a:r>
            <a:r>
              <a:rPr lang="en-GB" altLang="en-US" sz="2000" dirty="0">
                <a:ea typeface="ＭＳ Ｐゴシック" pitchFamily="34" charset="-128"/>
              </a:rPr>
              <a:t> 6</a:t>
            </a:r>
            <a:r>
              <a:rPr lang="hu-HU" altLang="en-US" sz="2000" dirty="0">
                <a:ea typeface="ＭＳ Ｐゴシック" pitchFamily="34" charset="-128"/>
              </a:rPr>
              <a:t>5-66</a:t>
            </a:r>
            <a:endParaRPr lang="en-GB" altLang="en-US" sz="2000" dirty="0">
              <a:solidFill>
                <a:srgbClr val="FF0000"/>
              </a:solidFill>
              <a:ea typeface="ＭＳ Ｐゴシック" pitchFamily="34" charset="-128"/>
            </a:endParaRPr>
          </a:p>
        </p:txBody>
      </p:sp>
      <p:sp>
        <p:nvSpPr>
          <p:cNvPr id="87043" name="Rectangle 4"/>
          <p:cNvSpPr>
            <a:spLocks noChangeArrowheads="1"/>
          </p:cNvSpPr>
          <p:nvPr/>
        </p:nvSpPr>
        <p:spPr bwMode="auto">
          <a:xfrm>
            <a:off x="1152387" y="1209675"/>
            <a:ext cx="5002880" cy="1189038"/>
          </a:xfrm>
          <a:prstGeom prst="rect">
            <a:avLst/>
          </a:prstGeom>
          <a:solidFill>
            <a:srgbClr val="66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eaLnBrk="1" hangingPunct="1">
              <a:lnSpc>
                <a:spcPct val="100000"/>
              </a:lnSpc>
              <a:spcAft>
                <a:spcPct val="0"/>
              </a:spcAft>
              <a:buFontTx/>
              <a:buNone/>
            </a:pPr>
            <a:r>
              <a:rPr lang="hu-HU" altLang="en-US" b="1" dirty="0">
                <a:solidFill>
                  <a:srgbClr val="FFFFFF"/>
                </a:solidFill>
              </a:rPr>
              <a:t>GI-</a:t>
            </a:r>
            <a:r>
              <a:rPr lang="en-GB" altLang="en-US" b="1" dirty="0">
                <a:solidFill>
                  <a:srgbClr val="FFFFFF"/>
                </a:solidFill>
              </a:rPr>
              <a:t>CDI</a:t>
            </a:r>
          </a:p>
          <a:p>
            <a:pPr algn="ctr" eaLnBrk="1" hangingPunct="1">
              <a:lnSpc>
                <a:spcPct val="100000"/>
              </a:lnSpc>
              <a:spcAft>
                <a:spcPct val="0"/>
              </a:spcAft>
              <a:buFontTx/>
              <a:buNone/>
            </a:pPr>
            <a:r>
              <a:rPr lang="en-GB" altLang="en-US" sz="2000" b="1" i="1" dirty="0">
                <a:solidFill>
                  <a:srgbClr val="FFFFFF"/>
                </a:solidFill>
              </a:rPr>
              <a:t>Clostridium difficile</a:t>
            </a:r>
            <a:r>
              <a:rPr lang="en-GB" altLang="en-US" sz="2000" b="1" dirty="0">
                <a:solidFill>
                  <a:srgbClr val="FFFFFF"/>
                </a:solidFill>
              </a:rPr>
              <a:t> infection </a:t>
            </a:r>
          </a:p>
          <a:p>
            <a:pPr algn="ctr" eaLnBrk="1" hangingPunct="1">
              <a:lnSpc>
                <a:spcPct val="100000"/>
              </a:lnSpc>
              <a:spcAft>
                <a:spcPct val="0"/>
              </a:spcAft>
              <a:buFontTx/>
              <a:buNone/>
            </a:pPr>
            <a:endParaRPr lang="en-US" altLang="en-US" sz="1600" b="1" dirty="0">
              <a:solidFill>
                <a:srgbClr val="FFFFFF"/>
              </a:solidFill>
            </a:endParaRPr>
          </a:p>
        </p:txBody>
      </p:sp>
      <p:sp>
        <p:nvSpPr>
          <p:cNvPr id="87044" name="Rectangle 5"/>
          <p:cNvSpPr>
            <a:spLocks noChangeArrowheads="1"/>
          </p:cNvSpPr>
          <p:nvPr/>
        </p:nvSpPr>
        <p:spPr bwMode="auto">
          <a:xfrm>
            <a:off x="6150391" y="1209675"/>
            <a:ext cx="4835662" cy="1189038"/>
          </a:xfrm>
          <a:prstGeom prst="rect">
            <a:avLst/>
          </a:prstGeom>
          <a:solidFill>
            <a:srgbClr val="66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eaLnBrk="1" hangingPunct="1">
              <a:lnSpc>
                <a:spcPct val="100000"/>
              </a:lnSpc>
              <a:spcAft>
                <a:spcPct val="0"/>
              </a:spcAft>
              <a:buFontTx/>
              <a:buNone/>
            </a:pPr>
            <a:r>
              <a:rPr lang="en-GB" altLang="en-US" b="1" dirty="0">
                <a:solidFill>
                  <a:srgbClr val="FFFFFF"/>
                </a:solidFill>
              </a:rPr>
              <a:t>GI</a:t>
            </a:r>
            <a:r>
              <a:rPr lang="hu-HU" altLang="en-US" b="1" dirty="0">
                <a:solidFill>
                  <a:srgbClr val="FFFFFF"/>
                </a:solidFill>
              </a:rPr>
              <a:t>-GE</a:t>
            </a:r>
            <a:endParaRPr lang="en-GB" altLang="en-US" b="1" dirty="0">
              <a:solidFill>
                <a:srgbClr val="FFFFFF"/>
              </a:solidFill>
            </a:endParaRPr>
          </a:p>
          <a:p>
            <a:pPr algn="ctr" eaLnBrk="1" hangingPunct="1">
              <a:lnSpc>
                <a:spcPct val="100000"/>
              </a:lnSpc>
              <a:spcAft>
                <a:spcPct val="0"/>
              </a:spcAft>
              <a:buFontTx/>
              <a:buNone/>
            </a:pPr>
            <a:r>
              <a:rPr lang="en-GB" altLang="en-US" sz="2000" b="1" dirty="0">
                <a:solidFill>
                  <a:srgbClr val="FFFFFF"/>
                </a:solidFill>
              </a:rPr>
              <a:t>Gastroenteritis (excl. CDI)</a:t>
            </a:r>
          </a:p>
          <a:p>
            <a:pPr algn="ctr" eaLnBrk="1" hangingPunct="1">
              <a:lnSpc>
                <a:spcPct val="100000"/>
              </a:lnSpc>
              <a:spcAft>
                <a:spcPct val="0"/>
              </a:spcAft>
              <a:buFontTx/>
              <a:buNone/>
            </a:pPr>
            <a:endParaRPr lang="en-US" altLang="en-US" sz="1600" b="1" dirty="0">
              <a:solidFill>
                <a:srgbClr val="FFFFFF"/>
              </a:solidFill>
            </a:endParaRPr>
          </a:p>
        </p:txBody>
      </p:sp>
      <p:sp>
        <p:nvSpPr>
          <p:cNvPr id="87045" name="Rectangle 6"/>
          <p:cNvSpPr>
            <a:spLocks noChangeArrowheads="1"/>
          </p:cNvSpPr>
          <p:nvPr/>
        </p:nvSpPr>
        <p:spPr bwMode="auto">
          <a:xfrm>
            <a:off x="1139687" y="2387599"/>
            <a:ext cx="5002880" cy="3761409"/>
          </a:xfrm>
          <a:prstGeom prst="rect">
            <a:avLst/>
          </a:prstGeom>
          <a:solidFill>
            <a:srgbClr val="E7F3F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eaLnBrk="1" hangingPunct="1">
              <a:lnSpc>
                <a:spcPct val="80000"/>
              </a:lnSpc>
              <a:spcAft>
                <a:spcPct val="0"/>
              </a:spcAft>
              <a:buFontTx/>
              <a:buNone/>
            </a:pPr>
            <a:r>
              <a:rPr lang="en-GB" altLang="en-US" sz="1900" dirty="0">
                <a:solidFill>
                  <a:srgbClr val="000000"/>
                </a:solidFill>
              </a:rPr>
              <a:t>≥1 of </a:t>
            </a:r>
            <a:r>
              <a:rPr lang="hu-HU" altLang="en-US" sz="1900" dirty="0" err="1">
                <a:solidFill>
                  <a:srgbClr val="000000"/>
                </a:solidFill>
              </a:rPr>
              <a:t>the</a:t>
            </a:r>
            <a:r>
              <a:rPr lang="hu-HU" altLang="en-US" sz="1900" dirty="0">
                <a:solidFill>
                  <a:srgbClr val="000000"/>
                </a:solidFill>
              </a:rPr>
              <a:t> </a:t>
            </a:r>
            <a:r>
              <a:rPr lang="hu-HU" altLang="en-US" sz="1900" dirty="0" err="1">
                <a:solidFill>
                  <a:srgbClr val="000000"/>
                </a:solidFill>
              </a:rPr>
              <a:t>following</a:t>
            </a:r>
            <a:r>
              <a:rPr lang="hu-HU" altLang="en-US" sz="1900" dirty="0">
                <a:solidFill>
                  <a:srgbClr val="000000"/>
                </a:solidFill>
              </a:rPr>
              <a:t>:</a:t>
            </a:r>
          </a:p>
          <a:p>
            <a:pPr eaLnBrk="1" hangingPunct="1">
              <a:lnSpc>
                <a:spcPct val="80000"/>
              </a:lnSpc>
              <a:spcAft>
                <a:spcPct val="0"/>
              </a:spcAft>
              <a:buFontTx/>
              <a:buNone/>
            </a:pPr>
            <a:endParaRPr lang="en-GB" altLang="en-US" sz="1900" dirty="0">
              <a:solidFill>
                <a:srgbClr val="000000"/>
              </a:solidFill>
            </a:endParaRPr>
          </a:p>
          <a:p>
            <a:pPr marL="342900" indent="-342900">
              <a:buSzPct val="100000"/>
              <a:buFont typeface="Arial" panose="020B0604020202020204" pitchFamily="34" charset="0"/>
              <a:buChar char="•"/>
            </a:pPr>
            <a:r>
              <a:rPr lang="en-GB" altLang="en-US" sz="1900" dirty="0">
                <a:solidFill>
                  <a:srgbClr val="000000"/>
                </a:solidFill>
              </a:rPr>
              <a:t>Diarrhoeal stools/toxic megacolon</a:t>
            </a:r>
            <a:r>
              <a:rPr lang="hu-HU" altLang="en-US" sz="1900" dirty="0">
                <a:solidFill>
                  <a:srgbClr val="000000"/>
                </a:solidFill>
              </a:rPr>
              <a:t> </a:t>
            </a:r>
            <a:r>
              <a:rPr lang="en-GB" altLang="en-US" sz="1900" dirty="0">
                <a:solidFill>
                  <a:srgbClr val="000000"/>
                </a:solidFill>
              </a:rPr>
              <a:t>AND</a:t>
            </a:r>
            <a:r>
              <a:rPr lang="hu-HU" altLang="en-US" sz="1900" b="1" dirty="0">
                <a:solidFill>
                  <a:srgbClr val="000000"/>
                </a:solidFill>
              </a:rPr>
              <a:t>  </a:t>
            </a:r>
            <a:r>
              <a:rPr lang="hu-HU" altLang="en-US" sz="1900" dirty="0">
                <a:solidFill>
                  <a:srgbClr val="000000"/>
                </a:solidFill>
              </a:rPr>
              <a:t>                                                              </a:t>
            </a:r>
            <a:r>
              <a:rPr lang="hu-HU" altLang="en-US" sz="1900" dirty="0" err="1">
                <a:solidFill>
                  <a:srgbClr val="000000"/>
                </a:solidFill>
              </a:rPr>
              <a:t>positive</a:t>
            </a:r>
            <a:r>
              <a:rPr lang="en-GB" altLang="en-US" sz="1900" dirty="0">
                <a:solidFill>
                  <a:srgbClr val="000000"/>
                </a:solidFill>
              </a:rPr>
              <a:t> </a:t>
            </a:r>
            <a:r>
              <a:rPr lang="hu-HU" altLang="en-US" sz="1900" dirty="0" err="1">
                <a:solidFill>
                  <a:srgbClr val="000000"/>
                </a:solidFill>
              </a:rPr>
              <a:t>laboratory</a:t>
            </a:r>
            <a:r>
              <a:rPr lang="hu-HU" altLang="en-US" sz="1900" dirty="0">
                <a:solidFill>
                  <a:srgbClr val="000000"/>
                </a:solidFill>
              </a:rPr>
              <a:t> </a:t>
            </a:r>
            <a:r>
              <a:rPr lang="hu-HU" altLang="en-US" sz="1900" dirty="0" err="1">
                <a:solidFill>
                  <a:srgbClr val="000000"/>
                </a:solidFill>
              </a:rPr>
              <a:t>assay</a:t>
            </a:r>
            <a:r>
              <a:rPr lang="hu-HU" altLang="en-US" sz="1900" dirty="0">
                <a:solidFill>
                  <a:srgbClr val="000000"/>
                </a:solidFill>
              </a:rPr>
              <a:t> </a:t>
            </a:r>
            <a:r>
              <a:rPr lang="hu-HU" altLang="en-US" sz="1900" dirty="0" err="1">
                <a:solidFill>
                  <a:srgbClr val="000000"/>
                </a:solidFill>
              </a:rPr>
              <a:t>for</a:t>
            </a:r>
            <a:r>
              <a:rPr lang="hu-HU" altLang="en-US" sz="1900" dirty="0">
                <a:solidFill>
                  <a:srgbClr val="000000"/>
                </a:solidFill>
              </a:rPr>
              <a:t> </a:t>
            </a:r>
            <a:r>
              <a:rPr lang="en-GB" altLang="en-US" sz="1900" i="1" dirty="0">
                <a:solidFill>
                  <a:srgbClr val="000000"/>
                </a:solidFill>
              </a:rPr>
              <a:t>C. difficile</a:t>
            </a:r>
            <a:r>
              <a:rPr lang="en-GB" altLang="en-US" sz="1900" dirty="0">
                <a:solidFill>
                  <a:srgbClr val="000000"/>
                </a:solidFill>
              </a:rPr>
              <a:t> </a:t>
            </a:r>
            <a:r>
              <a:rPr lang="hu-HU" altLang="en-US" sz="1900" dirty="0">
                <a:solidFill>
                  <a:srgbClr val="000000"/>
                </a:solidFill>
              </a:rPr>
              <a:t>   </a:t>
            </a:r>
            <a:r>
              <a:rPr lang="en-GB" altLang="en-US" sz="1900" dirty="0">
                <a:solidFill>
                  <a:srgbClr val="000000"/>
                </a:solidFill>
              </a:rPr>
              <a:t>toxin A </a:t>
            </a:r>
            <a:r>
              <a:rPr lang="hu-HU" altLang="en-US" sz="1900" dirty="0">
                <a:solidFill>
                  <a:srgbClr val="000000"/>
                </a:solidFill>
              </a:rPr>
              <a:t>and/</a:t>
            </a:r>
            <a:r>
              <a:rPr lang="hu-HU" altLang="en-US" sz="1900" dirty="0" err="1">
                <a:solidFill>
                  <a:srgbClr val="000000"/>
                </a:solidFill>
              </a:rPr>
              <a:t>or</a:t>
            </a:r>
            <a:r>
              <a:rPr lang="hu-HU" altLang="en-US" sz="1900" dirty="0">
                <a:solidFill>
                  <a:srgbClr val="000000"/>
                </a:solidFill>
              </a:rPr>
              <a:t> </a:t>
            </a:r>
            <a:r>
              <a:rPr lang="en-GB" altLang="en-US" sz="1900" dirty="0">
                <a:solidFill>
                  <a:srgbClr val="000000"/>
                </a:solidFill>
              </a:rPr>
              <a:t>B </a:t>
            </a:r>
            <a:r>
              <a:rPr lang="en-US" sz="1900" dirty="0">
                <a:latin typeface="Arial" panose="020B0604020202020204" pitchFamily="34" charset="0"/>
              </a:rPr>
              <a:t>toxin</a:t>
            </a:r>
            <a:r>
              <a:rPr lang="hu-HU" sz="1900" dirty="0">
                <a:latin typeface="Arial" panose="020B0604020202020204" pitchFamily="34" charset="0"/>
              </a:rPr>
              <a:t> OR toxin-</a:t>
            </a:r>
            <a:r>
              <a:rPr lang="en-US" sz="1900" dirty="0">
                <a:latin typeface="Arial" panose="020B0604020202020204" pitchFamily="34" charset="0"/>
              </a:rPr>
              <a:t>producing</a:t>
            </a:r>
            <a:r>
              <a:rPr lang="hu-HU" sz="1900" dirty="0">
                <a:latin typeface="Arial" panose="020B0604020202020204" pitchFamily="34" charset="0"/>
              </a:rPr>
              <a:t> </a:t>
            </a:r>
            <a:r>
              <a:rPr lang="en-US" sz="1900" i="1" dirty="0">
                <a:latin typeface="Arial" panose="020B0604020202020204" pitchFamily="34" charset="0"/>
              </a:rPr>
              <a:t>C. difficile </a:t>
            </a:r>
            <a:r>
              <a:rPr lang="en-US" sz="1900" dirty="0">
                <a:latin typeface="Arial" panose="020B0604020202020204" pitchFamily="34" charset="0"/>
              </a:rPr>
              <a:t>detected in stool via culture or other means</a:t>
            </a:r>
            <a:endParaRPr lang="hu-HU" sz="1900" dirty="0">
              <a:solidFill>
                <a:srgbClr val="000000"/>
              </a:solidFill>
            </a:endParaRPr>
          </a:p>
          <a:p>
            <a:pPr marL="342900" indent="-342900">
              <a:buSzPct val="100000"/>
              <a:buFont typeface="Arial" panose="020B0604020202020204" pitchFamily="34" charset="0"/>
              <a:buChar char="•"/>
            </a:pPr>
            <a:r>
              <a:rPr lang="en-GB" altLang="en-US" sz="1900" dirty="0">
                <a:solidFill>
                  <a:srgbClr val="000000"/>
                </a:solidFill>
              </a:rPr>
              <a:t>Pseudomembranous colitis</a:t>
            </a:r>
            <a:r>
              <a:rPr lang="hu-HU" altLang="en-US" sz="1900" dirty="0">
                <a:solidFill>
                  <a:srgbClr val="000000"/>
                </a:solidFill>
              </a:rPr>
              <a:t> </a:t>
            </a:r>
            <a:r>
              <a:rPr lang="hu-HU" altLang="en-US" sz="1900" dirty="0" err="1">
                <a:solidFill>
                  <a:srgbClr val="000000"/>
                </a:solidFill>
              </a:rPr>
              <a:t>on</a:t>
            </a:r>
            <a:r>
              <a:rPr lang="hu-HU" altLang="en-US" sz="1900" dirty="0">
                <a:solidFill>
                  <a:srgbClr val="000000"/>
                </a:solidFill>
              </a:rPr>
              <a:t> </a:t>
            </a:r>
            <a:r>
              <a:rPr lang="hu-HU" altLang="en-US" sz="1900" dirty="0" err="1">
                <a:solidFill>
                  <a:srgbClr val="000000"/>
                </a:solidFill>
              </a:rPr>
              <a:t>endoscopy</a:t>
            </a:r>
            <a:endParaRPr lang="hu-HU" altLang="en-US" sz="1900" dirty="0">
              <a:solidFill>
                <a:srgbClr val="000000"/>
              </a:solidFill>
            </a:endParaRPr>
          </a:p>
          <a:p>
            <a:pPr marL="342900" indent="-342900">
              <a:buSzPct val="100000"/>
              <a:buFont typeface="Arial" panose="020B0604020202020204" pitchFamily="34" charset="0"/>
              <a:buChar char="•"/>
            </a:pPr>
            <a:r>
              <a:rPr lang="en-GB" altLang="en-US" sz="1900" dirty="0">
                <a:solidFill>
                  <a:srgbClr val="000000"/>
                </a:solidFill>
              </a:rPr>
              <a:t>Colonic histopathology characteristic of </a:t>
            </a:r>
            <a:r>
              <a:rPr lang="en-GB" altLang="en-US" sz="1900" i="1" dirty="0">
                <a:solidFill>
                  <a:srgbClr val="000000"/>
                </a:solidFill>
              </a:rPr>
              <a:t>C. difficile</a:t>
            </a:r>
            <a:r>
              <a:rPr lang="en-GB" altLang="en-US" sz="1900" dirty="0">
                <a:solidFill>
                  <a:srgbClr val="000000"/>
                </a:solidFill>
              </a:rPr>
              <a:t> infection</a:t>
            </a:r>
            <a:r>
              <a:rPr lang="hu-HU" altLang="en-US" sz="1900" dirty="0">
                <a:solidFill>
                  <a:srgbClr val="000000"/>
                </a:solidFill>
              </a:rPr>
              <a:t> </a:t>
            </a:r>
            <a:r>
              <a:rPr lang="hu-HU" altLang="en-US" sz="1900" dirty="0" err="1">
                <a:solidFill>
                  <a:srgbClr val="000000"/>
                </a:solidFill>
              </a:rPr>
              <a:t>on</a:t>
            </a:r>
            <a:r>
              <a:rPr lang="en-GB" altLang="en-US" sz="1900" dirty="0">
                <a:solidFill>
                  <a:srgbClr val="000000"/>
                </a:solidFill>
              </a:rPr>
              <a:t> endoscopy/ post</a:t>
            </a:r>
            <a:r>
              <a:rPr lang="hu-HU" altLang="en-US" sz="1900" dirty="0">
                <a:solidFill>
                  <a:srgbClr val="000000"/>
                </a:solidFill>
              </a:rPr>
              <a:t>-</a:t>
            </a:r>
            <a:r>
              <a:rPr lang="en-GB" altLang="en-US" sz="1900" dirty="0">
                <a:solidFill>
                  <a:srgbClr val="000000"/>
                </a:solidFill>
              </a:rPr>
              <a:t>mortem/colectomy</a:t>
            </a:r>
          </a:p>
          <a:p>
            <a:pPr eaLnBrk="1" hangingPunct="1">
              <a:lnSpc>
                <a:spcPct val="100000"/>
              </a:lnSpc>
              <a:spcAft>
                <a:spcPct val="0"/>
              </a:spcAft>
              <a:buSzPct val="100000"/>
              <a:buFontTx/>
              <a:buNone/>
            </a:pPr>
            <a:endParaRPr lang="en-US" altLang="en-US" sz="1600" dirty="0">
              <a:solidFill>
                <a:srgbClr val="000000"/>
              </a:solidFill>
            </a:endParaRPr>
          </a:p>
        </p:txBody>
      </p:sp>
      <p:sp>
        <p:nvSpPr>
          <p:cNvPr id="87046" name="Rectangle 7"/>
          <p:cNvSpPr>
            <a:spLocks noChangeArrowheads="1"/>
          </p:cNvSpPr>
          <p:nvPr/>
        </p:nvSpPr>
        <p:spPr bwMode="auto">
          <a:xfrm>
            <a:off x="6150391" y="2398714"/>
            <a:ext cx="4835662" cy="3750294"/>
          </a:xfrm>
          <a:prstGeom prst="rect">
            <a:avLst/>
          </a:prstGeom>
          <a:solidFill>
            <a:srgbClr val="E7F3F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eaLnBrk="1" hangingPunct="1">
              <a:lnSpc>
                <a:spcPct val="80000"/>
              </a:lnSpc>
              <a:spcAft>
                <a:spcPct val="0"/>
              </a:spcAft>
              <a:buFontTx/>
              <a:buNone/>
            </a:pPr>
            <a:r>
              <a:rPr lang="en-GB" altLang="en-US" sz="1900" dirty="0">
                <a:solidFill>
                  <a:srgbClr val="000000"/>
                </a:solidFill>
              </a:rPr>
              <a:t>≥1 of</a:t>
            </a:r>
            <a:r>
              <a:rPr lang="hu-HU" altLang="en-US" sz="1900" dirty="0">
                <a:solidFill>
                  <a:srgbClr val="000000"/>
                </a:solidFill>
              </a:rPr>
              <a:t> </a:t>
            </a:r>
            <a:r>
              <a:rPr lang="hu-HU" altLang="en-US" sz="1900" dirty="0" err="1">
                <a:solidFill>
                  <a:srgbClr val="000000"/>
                </a:solidFill>
              </a:rPr>
              <a:t>the</a:t>
            </a:r>
            <a:r>
              <a:rPr lang="hu-HU" altLang="en-US" sz="1900" dirty="0">
                <a:solidFill>
                  <a:srgbClr val="000000"/>
                </a:solidFill>
              </a:rPr>
              <a:t> </a:t>
            </a:r>
            <a:r>
              <a:rPr lang="hu-HU" altLang="en-US" sz="1900" dirty="0" err="1">
                <a:solidFill>
                  <a:srgbClr val="000000"/>
                </a:solidFill>
              </a:rPr>
              <a:t>following</a:t>
            </a:r>
            <a:r>
              <a:rPr lang="hu-HU" altLang="en-US" sz="1900" dirty="0">
                <a:solidFill>
                  <a:srgbClr val="000000"/>
                </a:solidFill>
              </a:rPr>
              <a:t>:</a:t>
            </a:r>
          </a:p>
          <a:p>
            <a:pPr eaLnBrk="1" hangingPunct="1">
              <a:lnSpc>
                <a:spcPct val="80000"/>
              </a:lnSpc>
              <a:spcAft>
                <a:spcPct val="0"/>
              </a:spcAft>
              <a:buFontTx/>
              <a:buNone/>
            </a:pPr>
            <a:r>
              <a:rPr lang="en-GB" altLang="en-US" sz="1900" dirty="0">
                <a:solidFill>
                  <a:srgbClr val="000000"/>
                </a:solidFill>
              </a:rPr>
              <a:t> </a:t>
            </a:r>
          </a:p>
          <a:p>
            <a:pPr marL="342900" indent="-342900">
              <a:lnSpc>
                <a:spcPct val="80000"/>
              </a:lnSpc>
              <a:spcAft>
                <a:spcPct val="0"/>
              </a:spcAft>
              <a:buSzPct val="100000"/>
              <a:buFont typeface="Arial" panose="020B0604020202020204" pitchFamily="34" charset="0"/>
              <a:buChar char="•"/>
            </a:pPr>
            <a:r>
              <a:rPr lang="en-US" altLang="en-US" sz="1900" dirty="0">
                <a:solidFill>
                  <a:srgbClr val="000000"/>
                </a:solidFill>
              </a:rPr>
              <a:t>Acute diarrhea</a:t>
            </a:r>
            <a:r>
              <a:rPr lang="hu-HU" altLang="en-US" sz="1900" dirty="0">
                <a:solidFill>
                  <a:srgbClr val="000000"/>
                </a:solidFill>
              </a:rPr>
              <a:t> </a:t>
            </a:r>
            <a:r>
              <a:rPr lang="hu-HU" altLang="en-US" sz="1900" dirty="0" err="1">
                <a:solidFill>
                  <a:srgbClr val="000000"/>
                </a:solidFill>
              </a:rPr>
              <a:t>with</a:t>
            </a:r>
            <a:r>
              <a:rPr lang="hu-HU" altLang="en-US" sz="1900" dirty="0">
                <a:solidFill>
                  <a:srgbClr val="000000"/>
                </a:solidFill>
              </a:rPr>
              <a:t> </a:t>
            </a:r>
            <a:r>
              <a:rPr lang="hu-HU" altLang="en-US" sz="1900" dirty="0" err="1">
                <a:solidFill>
                  <a:srgbClr val="000000"/>
                </a:solidFill>
              </a:rPr>
              <a:t>or</a:t>
            </a:r>
            <a:r>
              <a:rPr lang="hu-HU" altLang="en-US" sz="1900" dirty="0">
                <a:solidFill>
                  <a:srgbClr val="000000"/>
                </a:solidFill>
              </a:rPr>
              <a:t> </a:t>
            </a:r>
            <a:r>
              <a:rPr lang="hu-HU" altLang="en-US" sz="1900" dirty="0" err="1">
                <a:solidFill>
                  <a:srgbClr val="000000"/>
                </a:solidFill>
              </a:rPr>
              <a:t>without</a:t>
            </a:r>
            <a:r>
              <a:rPr lang="hu-HU" altLang="en-US" sz="1900" dirty="0">
                <a:solidFill>
                  <a:srgbClr val="000000"/>
                </a:solidFill>
              </a:rPr>
              <a:t> </a:t>
            </a:r>
            <a:r>
              <a:rPr lang="en-US" altLang="en-US" sz="1900" dirty="0">
                <a:solidFill>
                  <a:srgbClr val="000000"/>
                </a:solidFill>
              </a:rPr>
              <a:t>vomiting</a:t>
            </a:r>
            <a:r>
              <a:rPr lang="hu-HU" altLang="en-US" sz="1900" dirty="0">
                <a:solidFill>
                  <a:srgbClr val="000000"/>
                </a:solidFill>
              </a:rPr>
              <a:t> </a:t>
            </a:r>
            <a:r>
              <a:rPr lang="hu-HU" altLang="en-US" sz="1900" dirty="0" err="1">
                <a:solidFill>
                  <a:srgbClr val="000000"/>
                </a:solidFill>
              </a:rPr>
              <a:t>or</a:t>
            </a:r>
            <a:r>
              <a:rPr lang="hu-HU" altLang="en-US" sz="1900" dirty="0">
                <a:solidFill>
                  <a:srgbClr val="000000"/>
                </a:solidFill>
              </a:rPr>
              <a:t> </a:t>
            </a:r>
            <a:r>
              <a:rPr lang="en-US" altLang="en-US" sz="1900" dirty="0">
                <a:solidFill>
                  <a:srgbClr val="000000"/>
                </a:solidFill>
              </a:rPr>
              <a:t>fever AND no likely non</a:t>
            </a:r>
            <a:r>
              <a:rPr lang="hu-HU" altLang="en-US" sz="1900" dirty="0">
                <a:solidFill>
                  <a:srgbClr val="000000"/>
                </a:solidFill>
              </a:rPr>
              <a:t>-</a:t>
            </a:r>
            <a:r>
              <a:rPr lang="en-US" altLang="en-US" sz="1900" dirty="0">
                <a:solidFill>
                  <a:srgbClr val="000000"/>
                </a:solidFill>
              </a:rPr>
              <a:t>infectious cause</a:t>
            </a:r>
            <a:r>
              <a:rPr lang="hu-HU" altLang="en-US" sz="1900" dirty="0">
                <a:solidFill>
                  <a:srgbClr val="000000"/>
                </a:solidFill>
              </a:rPr>
              <a:t> (</a:t>
            </a:r>
            <a:r>
              <a:rPr lang="hu-HU" altLang="en-US" sz="1900" dirty="0" err="1">
                <a:solidFill>
                  <a:srgbClr val="000000"/>
                </a:solidFill>
              </a:rPr>
              <a:t>e.g</a:t>
            </a:r>
            <a:r>
              <a:rPr lang="hu-HU" altLang="en-US" sz="1900" dirty="0">
                <a:solidFill>
                  <a:srgbClr val="000000"/>
                </a:solidFill>
              </a:rPr>
              <a:t>. </a:t>
            </a:r>
            <a:r>
              <a:rPr lang="hu-HU" altLang="en-US" sz="1900" dirty="0" err="1">
                <a:solidFill>
                  <a:srgbClr val="000000"/>
                </a:solidFill>
              </a:rPr>
              <a:t>stress</a:t>
            </a:r>
            <a:r>
              <a:rPr lang="hu-HU" altLang="en-US" sz="1900" dirty="0">
                <a:solidFill>
                  <a:srgbClr val="000000"/>
                </a:solidFill>
              </a:rPr>
              <a:t>)</a:t>
            </a:r>
            <a:endParaRPr lang="en-GB" altLang="en-US" sz="1900" dirty="0">
              <a:solidFill>
                <a:srgbClr val="000000"/>
              </a:solidFill>
            </a:endParaRPr>
          </a:p>
          <a:p>
            <a:pPr marL="342900" indent="-342900" eaLnBrk="1" hangingPunct="1">
              <a:lnSpc>
                <a:spcPct val="80000"/>
              </a:lnSpc>
              <a:spcAft>
                <a:spcPct val="0"/>
              </a:spcAft>
              <a:buSzPct val="100000"/>
              <a:buFont typeface="Arial" panose="020B0604020202020204" pitchFamily="34" charset="0"/>
              <a:buChar char="•"/>
            </a:pPr>
            <a:r>
              <a:rPr lang="en-US" altLang="en-US" sz="1900" dirty="0">
                <a:solidFill>
                  <a:srgbClr val="000000"/>
                </a:solidFill>
              </a:rPr>
              <a:t>≥2 of signs/symptoms </a:t>
            </a:r>
            <a:r>
              <a:rPr lang="en-GB" altLang="en-US" sz="1900" dirty="0">
                <a:solidFill>
                  <a:srgbClr val="000000"/>
                </a:solidFill>
              </a:rPr>
              <a:t>AND</a:t>
            </a:r>
            <a:r>
              <a:rPr lang="hu-HU" altLang="en-US" sz="1900" b="1" dirty="0">
                <a:solidFill>
                  <a:srgbClr val="000000"/>
                </a:solidFill>
              </a:rPr>
              <a:t> </a:t>
            </a:r>
            <a:r>
              <a:rPr lang="en-GB" altLang="en-US" sz="1900" dirty="0">
                <a:solidFill>
                  <a:srgbClr val="000000"/>
                </a:solidFill>
              </a:rPr>
              <a:t>≥1 of </a:t>
            </a:r>
            <a:r>
              <a:rPr lang="hu-HU" altLang="en-US" sz="1900" dirty="0" err="1">
                <a:solidFill>
                  <a:srgbClr val="000000"/>
                </a:solidFill>
              </a:rPr>
              <a:t>the</a:t>
            </a:r>
            <a:r>
              <a:rPr lang="hu-HU" altLang="en-US" sz="1900" dirty="0">
                <a:solidFill>
                  <a:srgbClr val="000000"/>
                </a:solidFill>
              </a:rPr>
              <a:t> </a:t>
            </a:r>
            <a:r>
              <a:rPr lang="hu-HU" altLang="en-US" sz="1900" dirty="0" err="1">
                <a:solidFill>
                  <a:srgbClr val="000000"/>
                </a:solidFill>
              </a:rPr>
              <a:t>following</a:t>
            </a:r>
            <a:r>
              <a:rPr lang="hu-HU" altLang="en-US" sz="1900" dirty="0">
                <a:solidFill>
                  <a:srgbClr val="000000"/>
                </a:solidFill>
              </a:rPr>
              <a:t>:</a:t>
            </a:r>
            <a:endParaRPr lang="en-GB" altLang="en-US" sz="1900" dirty="0">
              <a:solidFill>
                <a:srgbClr val="000000"/>
              </a:solidFill>
            </a:endParaRPr>
          </a:p>
          <a:p>
            <a:pPr marL="1085850" lvl="1" indent="-342900">
              <a:lnSpc>
                <a:spcPct val="80000"/>
              </a:lnSpc>
              <a:spcAft>
                <a:spcPct val="0"/>
              </a:spcAft>
              <a:buFont typeface="Tahoma" panose="020B0604030504040204" pitchFamily="34" charset="0"/>
              <a:buChar char="–"/>
            </a:pPr>
            <a:r>
              <a:rPr lang="en-US" altLang="en-US" sz="1900" dirty="0">
                <a:solidFill>
                  <a:srgbClr val="000000"/>
                </a:solidFill>
              </a:rPr>
              <a:t>enteric pathogen culture</a:t>
            </a:r>
            <a:r>
              <a:rPr lang="hu-HU" altLang="en-US" sz="1900" dirty="0">
                <a:solidFill>
                  <a:srgbClr val="000000"/>
                </a:solidFill>
              </a:rPr>
              <a:t>d</a:t>
            </a:r>
            <a:endParaRPr lang="en-GB" altLang="en-US" sz="1900" dirty="0">
              <a:solidFill>
                <a:srgbClr val="000000"/>
              </a:solidFill>
            </a:endParaRPr>
          </a:p>
          <a:p>
            <a:pPr marL="1085850" lvl="1" indent="-342900">
              <a:lnSpc>
                <a:spcPct val="80000"/>
              </a:lnSpc>
              <a:spcAft>
                <a:spcPct val="0"/>
              </a:spcAft>
              <a:buFont typeface="Tahoma" panose="020B0604030504040204" pitchFamily="34" charset="0"/>
              <a:buChar char="–"/>
            </a:pPr>
            <a:r>
              <a:rPr lang="en-US" altLang="en-US" sz="1900" dirty="0">
                <a:solidFill>
                  <a:srgbClr val="000000"/>
                </a:solidFill>
              </a:rPr>
              <a:t>enteric pathogen</a:t>
            </a:r>
            <a:r>
              <a:rPr lang="hu-HU" altLang="en-US" sz="1900" dirty="0">
                <a:solidFill>
                  <a:srgbClr val="000000"/>
                </a:solidFill>
              </a:rPr>
              <a:t> </a:t>
            </a:r>
            <a:r>
              <a:rPr lang="hu-HU" altLang="en-US" sz="1900" dirty="0" err="1">
                <a:solidFill>
                  <a:srgbClr val="000000"/>
                </a:solidFill>
              </a:rPr>
              <a:t>detected</a:t>
            </a:r>
            <a:r>
              <a:rPr lang="hu-HU" altLang="en-US" sz="1900" dirty="0">
                <a:solidFill>
                  <a:srgbClr val="000000"/>
                </a:solidFill>
              </a:rPr>
              <a:t> </a:t>
            </a:r>
            <a:r>
              <a:rPr lang="hu-HU" altLang="en-US" sz="1900" dirty="0" err="1">
                <a:solidFill>
                  <a:srgbClr val="000000"/>
                </a:solidFill>
              </a:rPr>
              <a:t>by</a:t>
            </a:r>
            <a:r>
              <a:rPr lang="hu-HU" altLang="en-US" sz="1900" dirty="0">
                <a:solidFill>
                  <a:srgbClr val="000000"/>
                </a:solidFill>
              </a:rPr>
              <a:t> </a:t>
            </a:r>
            <a:r>
              <a:rPr lang="en-US" altLang="en-US" sz="1900" dirty="0">
                <a:solidFill>
                  <a:srgbClr val="000000"/>
                </a:solidFill>
              </a:rPr>
              <a:t> </a:t>
            </a:r>
            <a:r>
              <a:rPr lang="en-US" altLang="en-US" sz="1900" dirty="0" err="1">
                <a:solidFill>
                  <a:srgbClr val="000000"/>
                </a:solidFill>
              </a:rPr>
              <a:t>microscop</a:t>
            </a:r>
            <a:r>
              <a:rPr lang="hu-HU" altLang="en-US" sz="1900" dirty="0">
                <a:solidFill>
                  <a:srgbClr val="000000"/>
                </a:solidFill>
              </a:rPr>
              <a:t>y </a:t>
            </a:r>
            <a:r>
              <a:rPr lang="hu-HU" altLang="en-US" sz="1900" dirty="0" err="1">
                <a:solidFill>
                  <a:srgbClr val="000000"/>
                </a:solidFill>
              </a:rPr>
              <a:t>or</a:t>
            </a:r>
            <a:r>
              <a:rPr lang="hu-HU" altLang="en-US" sz="1900" dirty="0">
                <a:solidFill>
                  <a:srgbClr val="000000"/>
                </a:solidFill>
              </a:rPr>
              <a:t> </a:t>
            </a:r>
            <a:r>
              <a:rPr lang="hu-HU" altLang="en-US" sz="1900" dirty="0" err="1">
                <a:solidFill>
                  <a:srgbClr val="000000"/>
                </a:solidFill>
              </a:rPr>
              <a:t>antigen</a:t>
            </a:r>
            <a:r>
              <a:rPr lang="hu-HU" altLang="en-US" sz="1900" dirty="0">
                <a:solidFill>
                  <a:srgbClr val="000000"/>
                </a:solidFill>
              </a:rPr>
              <a:t>/</a:t>
            </a:r>
            <a:r>
              <a:rPr lang="hu-HU" altLang="en-US" sz="1900" dirty="0" err="1">
                <a:solidFill>
                  <a:srgbClr val="000000"/>
                </a:solidFill>
              </a:rPr>
              <a:t>antibody</a:t>
            </a:r>
            <a:r>
              <a:rPr lang="hu-HU" altLang="en-US" sz="1900" dirty="0">
                <a:solidFill>
                  <a:srgbClr val="000000"/>
                </a:solidFill>
              </a:rPr>
              <a:t> </a:t>
            </a:r>
            <a:r>
              <a:rPr lang="hu-HU" altLang="en-US" sz="1900" dirty="0" err="1">
                <a:solidFill>
                  <a:srgbClr val="000000"/>
                </a:solidFill>
              </a:rPr>
              <a:t>assay</a:t>
            </a:r>
            <a:r>
              <a:rPr lang="hu-HU" altLang="en-US" sz="1900" dirty="0">
                <a:solidFill>
                  <a:srgbClr val="000000"/>
                </a:solidFill>
              </a:rPr>
              <a:t> </a:t>
            </a:r>
            <a:r>
              <a:rPr lang="hu-HU" altLang="en-US" sz="1900" dirty="0" err="1">
                <a:solidFill>
                  <a:srgbClr val="000000"/>
                </a:solidFill>
              </a:rPr>
              <a:t>or</a:t>
            </a:r>
            <a:r>
              <a:rPr lang="hu-HU" altLang="en-US" sz="1900" dirty="0">
                <a:solidFill>
                  <a:srgbClr val="000000"/>
                </a:solidFill>
              </a:rPr>
              <a:t> </a:t>
            </a:r>
            <a:r>
              <a:rPr lang="en-US" altLang="en-US" sz="1900" dirty="0">
                <a:solidFill>
                  <a:srgbClr val="000000"/>
                </a:solidFill>
              </a:rPr>
              <a:t>toxin a</a:t>
            </a:r>
            <a:r>
              <a:rPr lang="hu-HU" altLang="en-US" sz="1900" dirty="0" err="1">
                <a:solidFill>
                  <a:srgbClr val="000000"/>
                </a:solidFill>
              </a:rPr>
              <a:t>ssay</a:t>
            </a:r>
            <a:r>
              <a:rPr lang="hu-HU" altLang="en-US" sz="1900" dirty="0">
                <a:solidFill>
                  <a:srgbClr val="000000"/>
                </a:solidFill>
              </a:rPr>
              <a:t>                                             </a:t>
            </a:r>
          </a:p>
          <a:p>
            <a:pPr marL="1085850" lvl="1" indent="-342900">
              <a:lnSpc>
                <a:spcPct val="80000"/>
              </a:lnSpc>
              <a:spcAft>
                <a:spcPct val="0"/>
              </a:spcAft>
              <a:buFont typeface="Tahoma" panose="020B0604030504040204" pitchFamily="34" charset="0"/>
              <a:buChar char="–"/>
            </a:pPr>
            <a:r>
              <a:rPr lang="en-US" sz="1900" dirty="0"/>
              <a:t>single antibody titer (IgM) or fourfold increase in paired sera (IgG) </a:t>
            </a:r>
            <a:r>
              <a:rPr lang="hu-HU" sz="1900" dirty="0" err="1"/>
              <a:t>for</a:t>
            </a:r>
            <a:r>
              <a:rPr lang="hu-HU" sz="1900" dirty="0"/>
              <a:t> </a:t>
            </a:r>
            <a:r>
              <a:rPr lang="hu-HU" sz="1900" dirty="0" err="1"/>
              <a:t>pathogen</a:t>
            </a:r>
            <a:endParaRPr lang="en-GB" altLang="en-US" sz="1900" dirty="0">
              <a:solidFill>
                <a:srgbClr val="000000"/>
              </a:solidFill>
            </a:endParaRPr>
          </a:p>
          <a:p>
            <a:pPr eaLnBrk="1" hangingPunct="1">
              <a:lnSpc>
                <a:spcPct val="100000"/>
              </a:lnSpc>
              <a:spcAft>
                <a:spcPct val="0"/>
              </a:spcAft>
              <a:buFontTx/>
              <a:buNone/>
            </a:pPr>
            <a:endParaRPr lang="en-US" altLang="en-US" sz="1600" dirty="0">
              <a:solidFill>
                <a:srgbClr val="000000"/>
              </a:solidFill>
            </a:endParaRPr>
          </a:p>
        </p:txBody>
      </p:sp>
    </p:spTree>
    <p:extLst>
      <p:ext uri="{BB962C8B-B14F-4D97-AF65-F5344CB8AC3E}">
        <p14:creationId xmlns:p14="http://schemas.microsoft.com/office/powerpoint/2010/main" val="275075848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 summary</a:t>
            </a:r>
          </a:p>
        </p:txBody>
      </p:sp>
      <p:sp>
        <p:nvSpPr>
          <p:cNvPr id="3" name="Content Placeholder 2"/>
          <p:cNvSpPr>
            <a:spLocks noGrp="1"/>
          </p:cNvSpPr>
          <p:nvPr>
            <p:ph idx="1"/>
          </p:nvPr>
        </p:nvSpPr>
        <p:spPr/>
        <p:txBody>
          <a:bodyPr/>
          <a:lstStyle/>
          <a:p>
            <a:r>
              <a:rPr lang="en-GB" dirty="0"/>
              <a:t>List of learning points in this session:</a:t>
            </a:r>
          </a:p>
          <a:p>
            <a:endParaRPr lang="en-GB" dirty="0"/>
          </a:p>
          <a:p>
            <a:pPr marL="342900" indent="-342900">
              <a:buSzPct val="140000"/>
              <a:buFont typeface="Arial" panose="020B0604020202020204" pitchFamily="34" charset="0"/>
              <a:buChar char="•"/>
            </a:pPr>
            <a:r>
              <a:rPr lang="en-US" altLang="en-US" dirty="0">
                <a:ea typeface="ＭＳ Ｐゴシック" pitchFamily="34" charset="-128"/>
              </a:rPr>
              <a:t>Case definitions are complex</a:t>
            </a:r>
            <a:r>
              <a:rPr lang="hu-HU" altLang="en-US" dirty="0">
                <a:ea typeface="ＭＳ Ｐゴシック" pitchFamily="34" charset="-128"/>
              </a:rPr>
              <a:t>.</a:t>
            </a:r>
            <a:endParaRPr lang="en-US" altLang="en-US" dirty="0">
              <a:ea typeface="ＭＳ Ｐゴシック" pitchFamily="34" charset="-128"/>
            </a:endParaRPr>
          </a:p>
          <a:p>
            <a:pPr marL="342900" indent="-342900">
              <a:buSzPct val="140000"/>
              <a:buFont typeface="Arial" panose="020B0604020202020204" pitchFamily="34" charset="0"/>
              <a:buChar char="•"/>
            </a:pPr>
            <a:endParaRPr lang="en-US" altLang="en-US" dirty="0">
              <a:ea typeface="ＭＳ Ｐゴシック" pitchFamily="34" charset="-128"/>
            </a:endParaRPr>
          </a:p>
          <a:p>
            <a:pPr marL="342900" indent="-342900">
              <a:buSzPct val="140000"/>
              <a:buFont typeface="Arial" panose="020B0604020202020204" pitchFamily="34" charset="0"/>
              <a:buChar char="•"/>
            </a:pPr>
            <a:r>
              <a:rPr lang="en-US" altLang="en-US" dirty="0">
                <a:ea typeface="ＭＳ Ｐゴシック" pitchFamily="34" charset="-128"/>
              </a:rPr>
              <a:t>Important to national coordinators to know them well</a:t>
            </a:r>
            <a:r>
              <a:rPr lang="hu-HU" altLang="en-US" dirty="0">
                <a:ea typeface="ＭＳ Ｐゴシック" pitchFamily="34" charset="-128"/>
              </a:rPr>
              <a:t>.</a:t>
            </a:r>
            <a:endParaRPr lang="en-US" altLang="en-US" dirty="0">
              <a:ea typeface="ＭＳ Ｐゴシック" pitchFamily="34" charset="-128"/>
            </a:endParaRPr>
          </a:p>
          <a:p>
            <a:pPr marL="342900" indent="-342900">
              <a:buSzPct val="140000"/>
              <a:buFont typeface="Arial" panose="020B0604020202020204" pitchFamily="34" charset="0"/>
              <a:buChar char="•"/>
            </a:pPr>
            <a:endParaRPr lang="en-US" altLang="en-US" dirty="0">
              <a:ea typeface="ＭＳ Ｐゴシック" pitchFamily="34" charset="-128"/>
            </a:endParaRPr>
          </a:p>
          <a:p>
            <a:pPr marL="342900" indent="-342900">
              <a:buSzPct val="140000"/>
              <a:buFont typeface="Arial" panose="020B0604020202020204" pitchFamily="34" charset="0"/>
              <a:buChar char="•"/>
            </a:pPr>
            <a:r>
              <a:rPr lang="en-US" altLang="en-US" dirty="0">
                <a:ea typeface="ＭＳ Ｐゴシック" pitchFamily="34" charset="-128"/>
              </a:rPr>
              <a:t>May need to be translated into your own languages</a:t>
            </a:r>
            <a:r>
              <a:rPr lang="hu-HU" altLang="en-US" dirty="0">
                <a:ea typeface="ＭＳ Ｐゴシック" pitchFamily="34" charset="-128"/>
              </a:rPr>
              <a:t>.</a:t>
            </a:r>
            <a:endParaRPr lang="en-US" altLang="en-US" dirty="0">
              <a:ea typeface="ＭＳ Ｐゴシック" pitchFamily="34" charset="-128"/>
            </a:endParaRPr>
          </a:p>
          <a:p>
            <a:pPr marL="342900" indent="-342900">
              <a:buSzPct val="140000"/>
              <a:buFont typeface="Arial" panose="020B0604020202020204" pitchFamily="34" charset="0"/>
              <a:buChar char="•"/>
            </a:pPr>
            <a:endParaRPr lang="en-US" altLang="en-US" dirty="0">
              <a:ea typeface="ＭＳ Ｐゴシック" pitchFamily="34" charset="-128"/>
            </a:endParaRPr>
          </a:p>
          <a:p>
            <a:pPr marL="342900" indent="-342900">
              <a:buSzPct val="140000"/>
              <a:buFont typeface="Arial" panose="020B0604020202020204" pitchFamily="34" charset="0"/>
              <a:buChar char="•"/>
            </a:pPr>
            <a:r>
              <a:rPr lang="en-US" altLang="en-US" dirty="0">
                <a:ea typeface="ＭＳ Ｐゴシック" pitchFamily="34" charset="-128"/>
              </a:rPr>
              <a:t>Workshop on using them today and further workshop tomorrow on difficult cases that you have brought</a:t>
            </a:r>
            <a:r>
              <a:rPr lang="hu-HU" altLang="en-US" dirty="0">
                <a:ea typeface="ＭＳ Ｐゴシック" pitchFamily="34" charset="-128"/>
              </a:rPr>
              <a:t>.</a:t>
            </a:r>
            <a:endParaRPr lang="en-US" altLang="en-US" dirty="0">
              <a:ea typeface="ＭＳ Ｐゴシック" pitchFamily="34" charset="-128"/>
            </a:endParaRPr>
          </a:p>
        </p:txBody>
      </p:sp>
      <p:sp>
        <p:nvSpPr>
          <p:cNvPr id="4" name="Slide Number Placeholder 3"/>
          <p:cNvSpPr>
            <a:spLocks noGrp="1"/>
          </p:cNvSpPr>
          <p:nvPr>
            <p:ph type="sldNum" sz="quarter" idx="10"/>
          </p:nvPr>
        </p:nvSpPr>
        <p:spPr/>
        <p:txBody>
          <a:bodyPr/>
          <a:lstStyle/>
          <a:p>
            <a:fld id="{0580567E-5E8F-47A5-90DF-8BFEB1A71525}" type="slidenum">
              <a:rPr lang="en-GB" smtClean="0"/>
              <a:pPr/>
              <a:t>46</a:t>
            </a:fld>
            <a:endParaRPr lang="en-GB" dirty="0"/>
          </a:p>
        </p:txBody>
      </p:sp>
    </p:spTree>
    <p:extLst>
      <p:ext uri="{BB962C8B-B14F-4D97-AF65-F5344CB8AC3E}">
        <p14:creationId xmlns:p14="http://schemas.microsoft.com/office/powerpoint/2010/main" val="142853614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EB35C32-0D0B-4411-9F48-053B08CF1381}"/>
              </a:ext>
            </a:extLst>
          </p:cNvPr>
          <p:cNvSpPr>
            <a:spLocks noGrp="1"/>
          </p:cNvSpPr>
          <p:nvPr>
            <p:ph type="title"/>
          </p:nvPr>
        </p:nvSpPr>
        <p:spPr/>
        <p:txBody>
          <a:bodyPr/>
          <a:lstStyle/>
          <a:p>
            <a:r>
              <a:rPr lang="en-GB" altLang="en-US" dirty="0">
                <a:ea typeface="ＭＳ Ｐゴシック" pitchFamily="34" charset="-128"/>
              </a:rPr>
              <a:t>Optional</a:t>
            </a:r>
            <a:r>
              <a:rPr lang="hu-HU" altLang="en-US" dirty="0">
                <a:ea typeface="ＭＳ Ｐゴシック" pitchFamily="34" charset="-128"/>
              </a:rPr>
              <a:t>: a</a:t>
            </a:r>
            <a:r>
              <a:rPr lang="en-GB" altLang="en-US" dirty="0" err="1">
                <a:ea typeface="ＭＳ Ｐゴシック" pitchFamily="34" charset="-128"/>
              </a:rPr>
              <a:t>dditional</a:t>
            </a:r>
            <a:r>
              <a:rPr lang="en-GB" altLang="en-US" dirty="0">
                <a:ea typeface="ＭＳ Ｐゴシック" pitchFamily="34" charset="-128"/>
              </a:rPr>
              <a:t> slides on case definitions</a:t>
            </a:r>
            <a:endParaRPr lang="nl-NL" dirty="0"/>
          </a:p>
        </p:txBody>
      </p:sp>
      <p:sp>
        <p:nvSpPr>
          <p:cNvPr id="3" name="Slide Number Placeholder 2"/>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47</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48940722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ea typeface="ＭＳ Ｐゴシック" pitchFamily="34" charset="-128"/>
              </a:rPr>
              <a:t>Case definition codes</a:t>
            </a:r>
            <a:endParaRPr lang="en-GB" dirty="0"/>
          </a:p>
        </p:txBody>
      </p:sp>
      <p:sp>
        <p:nvSpPr>
          <p:cNvPr id="3" name="Content Placeholder 2"/>
          <p:cNvSpPr>
            <a:spLocks noGrp="1"/>
          </p:cNvSpPr>
          <p:nvPr>
            <p:ph idx="1"/>
          </p:nvPr>
        </p:nvSpPr>
        <p:spPr/>
        <p:txBody>
          <a:bodyPr/>
          <a:lstStyle/>
          <a:p>
            <a:pPr>
              <a:lnSpc>
                <a:spcPct val="80000"/>
              </a:lnSpc>
            </a:pPr>
            <a:r>
              <a:rPr lang="en-US" altLang="en-US" sz="2000" dirty="0">
                <a:ea typeface="ＭＳ Ｐゴシック" pitchFamily="34" charset="-128"/>
              </a:rPr>
              <a:t>Bone and </a:t>
            </a:r>
            <a:r>
              <a:rPr lang="hu-HU" altLang="en-US" sz="2000" dirty="0">
                <a:ea typeface="ＭＳ Ｐゴシック" pitchFamily="34" charset="-128"/>
              </a:rPr>
              <a:t>j</a:t>
            </a:r>
            <a:r>
              <a:rPr lang="en-US" altLang="en-US" sz="2000" dirty="0" err="1">
                <a:ea typeface="ＭＳ Ｐゴシック" pitchFamily="34" charset="-128"/>
              </a:rPr>
              <a:t>oint</a:t>
            </a:r>
            <a:r>
              <a:rPr lang="en-US" altLang="en-US" sz="2000" dirty="0">
                <a:ea typeface="ＭＳ Ｐゴシック" pitchFamily="34" charset="-128"/>
              </a:rPr>
              <a:t> </a:t>
            </a:r>
            <a:r>
              <a:rPr lang="hu-HU" altLang="en-US" sz="2000" dirty="0">
                <a:ea typeface="ＭＳ Ｐゴシック" pitchFamily="34" charset="-128"/>
              </a:rPr>
              <a:t>i</a:t>
            </a:r>
            <a:r>
              <a:rPr lang="en-US" altLang="en-US" sz="2000" dirty="0" err="1">
                <a:ea typeface="ＭＳ Ｐゴシック" pitchFamily="34" charset="-128"/>
              </a:rPr>
              <a:t>nfection</a:t>
            </a:r>
            <a:r>
              <a:rPr lang="en-US" altLang="en-US" sz="2000" dirty="0">
                <a:ea typeface="ＭＳ Ｐゴシック" pitchFamily="34" charset="-128"/>
              </a:rPr>
              <a:t> (BJ)</a:t>
            </a:r>
          </a:p>
          <a:p>
            <a:pPr>
              <a:lnSpc>
                <a:spcPct val="80000"/>
              </a:lnSpc>
            </a:pPr>
            <a:r>
              <a:rPr lang="en-US" altLang="en-US" sz="2000" dirty="0">
                <a:ea typeface="ＭＳ Ｐゴシック" pitchFamily="34" charset="-128"/>
              </a:rPr>
              <a:t>Central nervous system infection (CNS)</a:t>
            </a:r>
          </a:p>
          <a:p>
            <a:pPr>
              <a:lnSpc>
                <a:spcPct val="80000"/>
              </a:lnSpc>
            </a:pPr>
            <a:r>
              <a:rPr lang="en-US" altLang="en-US" sz="2000" dirty="0">
                <a:ea typeface="ＭＳ Ｐゴシック" pitchFamily="34" charset="-128"/>
              </a:rPr>
              <a:t>Cardiovascular system infection (CVS)</a:t>
            </a:r>
          </a:p>
          <a:p>
            <a:pPr>
              <a:lnSpc>
                <a:spcPct val="80000"/>
              </a:lnSpc>
            </a:pPr>
            <a:r>
              <a:rPr lang="en-US" altLang="en-US" sz="2000" dirty="0">
                <a:ea typeface="ＭＳ Ｐゴシック" pitchFamily="34" charset="-128"/>
              </a:rPr>
              <a:t>Eye, </a:t>
            </a:r>
            <a:r>
              <a:rPr lang="hu-HU" altLang="en-US" sz="2000" dirty="0">
                <a:ea typeface="ＭＳ Ｐゴシック" pitchFamily="34" charset="-128"/>
              </a:rPr>
              <a:t>e</a:t>
            </a:r>
            <a:r>
              <a:rPr lang="en-US" altLang="en-US" sz="2000" dirty="0" err="1">
                <a:ea typeface="ＭＳ Ｐゴシック" pitchFamily="34" charset="-128"/>
              </a:rPr>
              <a:t>ar</a:t>
            </a:r>
            <a:r>
              <a:rPr lang="en-US" altLang="en-US" sz="2000" dirty="0">
                <a:ea typeface="ＭＳ Ｐゴシック" pitchFamily="34" charset="-128"/>
              </a:rPr>
              <a:t>, </a:t>
            </a:r>
            <a:r>
              <a:rPr lang="hu-HU" altLang="en-US" sz="2000" dirty="0">
                <a:ea typeface="ＭＳ Ｐゴシック" pitchFamily="34" charset="-128"/>
              </a:rPr>
              <a:t>n</a:t>
            </a:r>
            <a:r>
              <a:rPr lang="en-US" altLang="en-US" sz="2000" dirty="0" err="1">
                <a:ea typeface="ＭＳ Ｐゴシック" pitchFamily="34" charset="-128"/>
              </a:rPr>
              <a:t>ose</a:t>
            </a:r>
            <a:r>
              <a:rPr lang="en-US" altLang="en-US" sz="2000" dirty="0">
                <a:ea typeface="ＭＳ Ｐゴシック" pitchFamily="34" charset="-128"/>
              </a:rPr>
              <a:t> or </a:t>
            </a:r>
            <a:r>
              <a:rPr lang="hu-HU" altLang="en-US" sz="2000" dirty="0">
                <a:ea typeface="ＭＳ Ｐゴシック" pitchFamily="34" charset="-128"/>
              </a:rPr>
              <a:t>m</a:t>
            </a:r>
            <a:r>
              <a:rPr lang="en-US" altLang="en-US" sz="2000" dirty="0" err="1">
                <a:ea typeface="ＭＳ Ｐゴシック" pitchFamily="34" charset="-128"/>
              </a:rPr>
              <a:t>outh</a:t>
            </a:r>
            <a:r>
              <a:rPr lang="en-US" altLang="en-US" sz="2000" dirty="0">
                <a:ea typeface="ＭＳ Ｐゴシック" pitchFamily="34" charset="-128"/>
              </a:rPr>
              <a:t> Infection (EENT)   </a:t>
            </a:r>
          </a:p>
          <a:p>
            <a:pPr>
              <a:lnSpc>
                <a:spcPct val="80000"/>
              </a:lnSpc>
            </a:pPr>
            <a:r>
              <a:rPr lang="en-US" altLang="en-US" sz="2000" dirty="0">
                <a:ea typeface="ＭＳ Ｐゴシック" pitchFamily="34" charset="-128"/>
              </a:rPr>
              <a:t>Reproductive tract infection (</a:t>
            </a:r>
            <a:r>
              <a:rPr lang="en-US" altLang="en-US" sz="2000" dirty="0" err="1">
                <a:ea typeface="ＭＳ Ｐゴシック" pitchFamily="34" charset="-128"/>
              </a:rPr>
              <a:t>REPR</a:t>
            </a:r>
            <a:r>
              <a:rPr lang="en-US" altLang="en-US" sz="2000" dirty="0">
                <a:ea typeface="ＭＳ Ｐゴシック" pitchFamily="34" charset="-128"/>
              </a:rPr>
              <a:t>)</a:t>
            </a:r>
          </a:p>
          <a:p>
            <a:pPr>
              <a:lnSpc>
                <a:spcPct val="80000"/>
              </a:lnSpc>
            </a:pPr>
            <a:r>
              <a:rPr lang="en-US" altLang="en-US" sz="2000" dirty="0">
                <a:ea typeface="ＭＳ Ｐゴシック" pitchFamily="34" charset="-128"/>
              </a:rPr>
              <a:t>Skin </a:t>
            </a:r>
            <a:r>
              <a:rPr lang="hu-HU" altLang="en-US" sz="2000" dirty="0">
                <a:ea typeface="ＭＳ Ｐゴシック" pitchFamily="34" charset="-128"/>
              </a:rPr>
              <a:t>and</a:t>
            </a:r>
            <a:r>
              <a:rPr lang="en-US" altLang="en-US" sz="2000" dirty="0">
                <a:ea typeface="ＭＳ Ｐゴシック" pitchFamily="34" charset="-128"/>
              </a:rPr>
              <a:t> soft tissue infections (SST)</a:t>
            </a:r>
          </a:p>
          <a:p>
            <a:pPr>
              <a:lnSpc>
                <a:spcPct val="80000"/>
              </a:lnSpc>
            </a:pPr>
            <a:r>
              <a:rPr lang="en-US" altLang="en-US" sz="2000" dirty="0">
                <a:ea typeface="ＭＳ Ｐゴシック" pitchFamily="34" charset="-128"/>
              </a:rPr>
              <a:t>Systemic infections (SYS)	</a:t>
            </a:r>
            <a:r>
              <a:rPr lang="en-US" altLang="en-US" dirty="0">
                <a:ea typeface="ＭＳ Ｐゴシック" pitchFamily="34" charset="-128"/>
              </a:rPr>
              <a:t>		</a:t>
            </a:r>
          </a:p>
          <a:p>
            <a:pPr>
              <a:lnSpc>
                <a:spcPct val="80000"/>
              </a:lnSpc>
            </a:pPr>
            <a:endParaRPr lang="en-US" altLang="en-US" dirty="0">
              <a:ea typeface="ＭＳ Ｐゴシック" pitchFamily="34" charset="-128"/>
            </a:endParaRPr>
          </a:p>
          <a:p>
            <a:pPr>
              <a:lnSpc>
                <a:spcPct val="80000"/>
              </a:lnSpc>
            </a:pPr>
            <a:r>
              <a:rPr lang="en-US" altLang="en-US" sz="2000" dirty="0">
                <a:ea typeface="ＭＳ Ｐゴシック" pitchFamily="34" charset="-128"/>
              </a:rPr>
              <a:t>Specific definitions for neonates (NEO)	</a:t>
            </a:r>
          </a:p>
          <a:p>
            <a:pPr lvl="1">
              <a:lnSpc>
                <a:spcPct val="80000"/>
              </a:lnSpc>
            </a:pPr>
            <a:r>
              <a:rPr lang="en-US" altLang="en-US" sz="1800" dirty="0">
                <a:ea typeface="ＭＳ Ｐゴシック" pitchFamily="34" charset="-128"/>
              </a:rPr>
              <a:t>Clinical sepsis (</a:t>
            </a:r>
            <a:r>
              <a:rPr lang="en-US" altLang="en-US" sz="1800" dirty="0" err="1">
                <a:ea typeface="ＭＳ Ｐゴシック" pitchFamily="34" charset="-128"/>
              </a:rPr>
              <a:t>CSEP</a:t>
            </a:r>
            <a:r>
              <a:rPr lang="en-US" altLang="en-US" sz="1800" dirty="0">
                <a:ea typeface="ＭＳ Ｐゴシック" pitchFamily="34" charset="-128"/>
              </a:rPr>
              <a:t>)</a:t>
            </a:r>
          </a:p>
          <a:p>
            <a:pPr lvl="1">
              <a:lnSpc>
                <a:spcPct val="80000"/>
              </a:lnSpc>
            </a:pPr>
            <a:r>
              <a:rPr lang="en-US" altLang="en-US" sz="1800" dirty="0">
                <a:ea typeface="ＭＳ Ｐゴシック" pitchFamily="34" charset="-128"/>
              </a:rPr>
              <a:t>Lab confirmed BSI (</a:t>
            </a:r>
            <a:r>
              <a:rPr lang="en-US" altLang="en-US" sz="1800" dirty="0" err="1">
                <a:ea typeface="ＭＳ Ｐゴシック" pitchFamily="34" charset="-128"/>
              </a:rPr>
              <a:t>LCBI</a:t>
            </a:r>
            <a:r>
              <a:rPr lang="en-US" altLang="en-US" sz="1800" dirty="0">
                <a:ea typeface="ＭＳ Ｐゴシック" pitchFamily="34" charset="-128"/>
              </a:rPr>
              <a:t>)</a:t>
            </a:r>
          </a:p>
          <a:p>
            <a:pPr lvl="1">
              <a:lnSpc>
                <a:spcPct val="80000"/>
              </a:lnSpc>
            </a:pPr>
            <a:r>
              <a:rPr lang="en-US" altLang="en-US" sz="1800" dirty="0">
                <a:ea typeface="ＭＳ Ｐゴシック" pitchFamily="34" charset="-128"/>
              </a:rPr>
              <a:t>Lab confirmed BSI with CNS (</a:t>
            </a:r>
            <a:r>
              <a:rPr lang="en-US" altLang="en-US" sz="1800" dirty="0" err="1">
                <a:ea typeface="ＭＳ Ｐゴシック" pitchFamily="34" charset="-128"/>
              </a:rPr>
              <a:t>CNSB</a:t>
            </a:r>
            <a:r>
              <a:rPr lang="en-US" altLang="en-US" sz="1800" dirty="0">
                <a:ea typeface="ＭＳ Ｐゴシック" pitchFamily="34" charset="-128"/>
              </a:rPr>
              <a:t>)</a:t>
            </a:r>
          </a:p>
          <a:p>
            <a:pPr lvl="1">
              <a:lnSpc>
                <a:spcPct val="80000"/>
              </a:lnSpc>
            </a:pPr>
            <a:r>
              <a:rPr lang="en-US" altLang="en-US" sz="1800" dirty="0">
                <a:ea typeface="ＭＳ Ｐゴシック" pitchFamily="34" charset="-128"/>
              </a:rPr>
              <a:t>Pneumonia (</a:t>
            </a:r>
            <a:r>
              <a:rPr lang="en-US" altLang="en-US" sz="1800" dirty="0" err="1">
                <a:ea typeface="ＭＳ Ｐゴシック" pitchFamily="34" charset="-128"/>
              </a:rPr>
              <a:t>PNEU</a:t>
            </a:r>
            <a:r>
              <a:rPr lang="en-US" altLang="en-US" sz="1800" dirty="0">
                <a:ea typeface="ＭＳ Ｐゴシック" pitchFamily="34" charset="-128"/>
              </a:rPr>
              <a:t>)</a:t>
            </a:r>
          </a:p>
          <a:p>
            <a:pPr lvl="1">
              <a:lnSpc>
                <a:spcPct val="80000"/>
              </a:lnSpc>
            </a:pPr>
            <a:r>
              <a:rPr lang="en-US" altLang="en-US" sz="1800" dirty="0" err="1">
                <a:ea typeface="ＭＳ Ｐゴシック" pitchFamily="34" charset="-128"/>
              </a:rPr>
              <a:t>Necrotising</a:t>
            </a:r>
            <a:r>
              <a:rPr lang="en-US" altLang="en-US" sz="1800" dirty="0">
                <a:ea typeface="ＭＳ Ｐゴシック" pitchFamily="34" charset="-128"/>
              </a:rPr>
              <a:t> enterocolitis (NEC)</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48</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180462349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itle 1"/>
          <p:cNvSpPr>
            <a:spLocks noGrp="1"/>
          </p:cNvSpPr>
          <p:nvPr>
            <p:ph type="title" idx="4294967295"/>
          </p:nvPr>
        </p:nvSpPr>
        <p:spPr>
          <a:xfrm>
            <a:off x="319618" y="239713"/>
            <a:ext cx="10653183" cy="876300"/>
          </a:xfrm>
        </p:spPr>
        <p:txBody>
          <a:bodyPr/>
          <a:lstStyle/>
          <a:p>
            <a:pPr eaLnBrk="1" hangingPunct="1"/>
            <a:r>
              <a:rPr lang="en-US" altLang="en-US" dirty="0">
                <a:ea typeface="ＭＳ Ｐゴシック" pitchFamily="34" charset="-128"/>
              </a:rPr>
              <a:t>Bone and </a:t>
            </a:r>
            <a:r>
              <a:rPr lang="hu-HU" altLang="en-US" dirty="0">
                <a:ea typeface="ＭＳ Ｐゴシック" pitchFamily="34" charset="-128"/>
              </a:rPr>
              <a:t>j</a:t>
            </a:r>
            <a:r>
              <a:rPr lang="en-US" altLang="en-US" dirty="0" err="1">
                <a:ea typeface="ＭＳ Ｐゴシック" pitchFamily="34" charset="-128"/>
              </a:rPr>
              <a:t>oint</a:t>
            </a:r>
            <a:r>
              <a:rPr lang="en-US" altLang="en-US" dirty="0">
                <a:ea typeface="ＭＳ Ｐゴシック" pitchFamily="34" charset="-128"/>
              </a:rPr>
              <a:t> </a:t>
            </a:r>
            <a:r>
              <a:rPr lang="hu-HU" altLang="en-US" dirty="0">
                <a:ea typeface="ＭＳ Ｐゴシック" pitchFamily="34" charset="-128"/>
              </a:rPr>
              <a:t>i</a:t>
            </a:r>
            <a:r>
              <a:rPr lang="en-US" altLang="en-US" dirty="0" err="1">
                <a:ea typeface="ＭＳ Ｐゴシック" pitchFamily="34" charset="-128"/>
              </a:rPr>
              <a:t>nfection</a:t>
            </a:r>
            <a:r>
              <a:rPr lang="en-US" altLang="en-US" dirty="0">
                <a:ea typeface="ＭＳ Ｐゴシック" pitchFamily="34" charset="-128"/>
              </a:rPr>
              <a:t> (BJ)</a:t>
            </a:r>
            <a:br>
              <a:rPr lang="en-US" altLang="en-US" dirty="0">
                <a:ea typeface="ＭＳ Ｐゴシック" pitchFamily="34" charset="-128"/>
              </a:rPr>
            </a:br>
            <a:r>
              <a:rPr lang="en-US" altLang="en-US" sz="2000" dirty="0">
                <a:ea typeface="ＭＳ Ｐゴシック" pitchFamily="34" charset="-128"/>
              </a:rPr>
              <a:t>Protocol </a:t>
            </a:r>
            <a:r>
              <a:rPr lang="hu-HU" altLang="en-US" sz="2000" dirty="0">
                <a:ea typeface="ＭＳ Ｐゴシック" pitchFamily="34" charset="-128"/>
              </a:rPr>
              <a:t>v</a:t>
            </a:r>
            <a:r>
              <a:rPr lang="en-US" altLang="en-US" sz="2000" dirty="0">
                <a:ea typeface="ＭＳ Ｐゴシック" pitchFamily="34" charset="-128"/>
              </a:rPr>
              <a:t>5.1</a:t>
            </a:r>
            <a:r>
              <a:rPr lang="hu-HU" altLang="en-US" sz="2000" dirty="0">
                <a:ea typeface="ＭＳ Ｐゴシック" pitchFamily="34" charset="-128"/>
              </a:rPr>
              <a:t>,</a:t>
            </a:r>
            <a:r>
              <a:rPr lang="en-US" altLang="en-US" sz="2000" dirty="0">
                <a:ea typeface="ＭＳ Ｐゴシック" pitchFamily="34" charset="-128"/>
              </a:rPr>
              <a:t> </a:t>
            </a:r>
            <a:r>
              <a:rPr lang="en-GB" altLang="en-US" sz="2000" dirty="0">
                <a:ea typeface="ＭＳ Ｐゴシック" pitchFamily="34" charset="-128"/>
              </a:rPr>
              <a:t>p</a:t>
            </a:r>
            <a:r>
              <a:rPr lang="hu-HU" altLang="en-US" sz="2000" dirty="0">
                <a:ea typeface="ＭＳ Ｐゴシック" pitchFamily="34" charset="-128"/>
              </a:rPr>
              <a:t>.</a:t>
            </a:r>
            <a:r>
              <a:rPr lang="en-GB" altLang="en-US" sz="2000" dirty="0">
                <a:ea typeface="ＭＳ Ｐゴシック" pitchFamily="34" charset="-128"/>
              </a:rPr>
              <a:t> 57-58</a:t>
            </a:r>
            <a:endParaRPr lang="en-US" altLang="en-US" sz="2000" dirty="0">
              <a:ea typeface="ＭＳ Ｐゴシック" pitchFamily="34" charset="-128"/>
            </a:endParaRPr>
          </a:p>
        </p:txBody>
      </p:sp>
      <p:graphicFrame>
        <p:nvGraphicFramePr>
          <p:cNvPr id="252931" name="Group 3"/>
          <p:cNvGraphicFramePr>
            <a:graphicFrameLocks noGrp="1"/>
          </p:cNvGraphicFramePr>
          <p:nvPr>
            <p:extLst>
              <p:ext uri="{D42A27DB-BD31-4B8C-83A1-F6EECF244321}">
                <p14:modId xmlns:p14="http://schemas.microsoft.com/office/powerpoint/2010/main" val="267092191"/>
              </p:ext>
            </p:extLst>
          </p:nvPr>
        </p:nvGraphicFramePr>
        <p:xfrm>
          <a:off x="0" y="1052866"/>
          <a:ext cx="12192000" cy="5471060"/>
        </p:xfrm>
        <a:graphic>
          <a:graphicData uri="http://schemas.openxmlformats.org/drawingml/2006/table">
            <a:tbl>
              <a:tblPr/>
              <a:tblGrid>
                <a:gridCol w="4098275">
                  <a:extLst>
                    <a:ext uri="{9D8B030D-6E8A-4147-A177-3AD203B41FA5}">
                      <a16:colId xmlns:a16="http://schemas.microsoft.com/office/drawing/2014/main" val="20000"/>
                    </a:ext>
                  </a:extLst>
                </a:gridCol>
                <a:gridCol w="4087258">
                  <a:extLst>
                    <a:ext uri="{9D8B030D-6E8A-4147-A177-3AD203B41FA5}">
                      <a16:colId xmlns:a16="http://schemas.microsoft.com/office/drawing/2014/main" val="20001"/>
                    </a:ext>
                  </a:extLst>
                </a:gridCol>
                <a:gridCol w="4006467">
                  <a:extLst>
                    <a:ext uri="{9D8B030D-6E8A-4147-A177-3AD203B41FA5}">
                      <a16:colId xmlns:a16="http://schemas.microsoft.com/office/drawing/2014/main" val="20002"/>
                    </a:ext>
                  </a:extLst>
                </a:gridCol>
              </a:tblGrid>
              <a:tr h="66414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err="1">
                          <a:ln>
                            <a:noFill/>
                          </a:ln>
                          <a:solidFill>
                            <a:srgbClr val="FFFFFF"/>
                          </a:solidFill>
                          <a:effectLst/>
                          <a:latin typeface="Tahoma" pitchFamily="34" charset="0"/>
                          <a:ea typeface="ＭＳ Ｐゴシック" charset="-128"/>
                        </a:rPr>
                        <a:t>BJ-</a:t>
                      </a:r>
                      <a:r>
                        <a:rPr kumimoji="0" lang="en-US" sz="2400" b="1" i="0" u="none" strike="noStrike" cap="none" normalizeH="0" baseline="0" dirty="0">
                          <a:ln>
                            <a:noFill/>
                          </a:ln>
                          <a:solidFill>
                            <a:srgbClr val="FFFFFF"/>
                          </a:solidFill>
                          <a:effectLst/>
                          <a:latin typeface="Tahoma" pitchFamily="34" charset="0"/>
                          <a:ea typeface="ＭＳ Ｐゴシック" charset="-128"/>
                        </a:rPr>
                        <a:t>B</a:t>
                      </a:r>
                      <a:r>
                        <a:rPr kumimoji="0" lang="hu-HU" sz="2400" b="1" i="0" u="none" strike="noStrike" cap="none" normalizeH="0" baseline="0" dirty="0" err="1">
                          <a:ln>
                            <a:noFill/>
                          </a:ln>
                          <a:solidFill>
                            <a:srgbClr val="FFFFFF"/>
                          </a:solidFill>
                          <a:effectLst/>
                          <a:latin typeface="Tahoma" pitchFamily="34" charset="0"/>
                          <a:ea typeface="ＭＳ Ｐゴシック" charset="-128"/>
                        </a:rPr>
                        <a:t>ONE</a:t>
                      </a:r>
                      <a:endParaRPr kumimoji="0" lang="en-US" sz="2400" b="1" i="0" u="none" strike="noStrike" cap="none" normalizeH="0" baseline="0" dirty="0">
                        <a:ln>
                          <a:noFill/>
                        </a:ln>
                        <a:solidFill>
                          <a:srgbClr val="FFFFFF"/>
                        </a:solidFill>
                        <a:effectLst/>
                        <a:latin typeface="Tahoma"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Tahoma" pitchFamily="34" charset="0"/>
                          <a:ea typeface="ＭＳ Ｐゴシック" charset="-128"/>
                        </a:rPr>
                        <a:t>Osteomyelitis</a:t>
                      </a:r>
                    </a:p>
                  </a:txBody>
                  <a:tcPr marL="121920" marR="121920" marT="45695" marB="456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BJ-</a:t>
                      </a:r>
                      <a:r>
                        <a:rPr kumimoji="0" lang="en-US" sz="2400" b="1" i="0" u="none" strike="noStrike" cap="none" normalizeH="0" baseline="0" dirty="0">
                          <a:ln>
                            <a:noFill/>
                          </a:ln>
                          <a:solidFill>
                            <a:srgbClr val="FFFFFF"/>
                          </a:solidFill>
                          <a:effectLst/>
                          <a:latin typeface="Tahoma" pitchFamily="34" charset="0"/>
                          <a:ea typeface="ＭＳ Ｐゴシック" charset="-128"/>
                        </a:rPr>
                        <a:t>JNT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Tahoma" pitchFamily="34" charset="0"/>
                          <a:ea typeface="ＭＳ Ｐゴシック" charset="-128"/>
                        </a:rPr>
                        <a:t>Joint or bursa</a:t>
                      </a:r>
                    </a:p>
                  </a:txBody>
                  <a:tcPr marL="121920" marR="121920" marT="45695" marB="456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BJ-</a:t>
                      </a:r>
                      <a:r>
                        <a:rPr kumimoji="0" lang="en-US" sz="2400" b="1" i="0" u="none" strike="noStrike" cap="none" normalizeH="0" baseline="0" dirty="0">
                          <a:ln>
                            <a:noFill/>
                          </a:ln>
                          <a:solidFill>
                            <a:srgbClr val="FFFFFF"/>
                          </a:solidFill>
                          <a:effectLst/>
                          <a:latin typeface="Tahoma" pitchFamily="34" charset="0"/>
                          <a:ea typeface="ＭＳ Ｐゴシック" charset="-128"/>
                        </a:rPr>
                        <a:t>DISC</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Tahoma" pitchFamily="34" charset="0"/>
                          <a:ea typeface="ＭＳ Ｐゴシック" charset="-128"/>
                        </a:rPr>
                        <a:t>Disc space infection</a:t>
                      </a:r>
                    </a:p>
                  </a:txBody>
                  <a:tcPr marL="121920" marR="121920" marT="45695" marB="456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extLst>
                  <a:ext uri="{0D108BD9-81ED-4DB2-BD59-A6C34878D82A}">
                    <a16:rowId xmlns:a16="http://schemas.microsoft.com/office/drawing/2014/main" val="10000"/>
                  </a:ext>
                </a:extLst>
              </a:tr>
              <a:tr h="460667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a:ln>
                            <a:noFill/>
                          </a:ln>
                          <a:solidFill>
                            <a:srgbClr val="000000"/>
                          </a:solidFill>
                          <a:effectLst/>
                          <a:latin typeface="Tahoma" pitchFamily="34" charset="0"/>
                          <a:ea typeface="ＭＳ Ｐゴシック" charset="-128"/>
                        </a:rPr>
                        <a:t>≥1 of </a:t>
                      </a:r>
                      <a:r>
                        <a:rPr kumimoji="0" lang="hu-HU" sz="1700" b="0" i="0" u="none" strike="noStrike" cap="none" normalizeH="0" baseline="0" dirty="0" err="1">
                          <a:ln>
                            <a:noFill/>
                          </a:ln>
                          <a:solidFill>
                            <a:srgbClr val="000000"/>
                          </a:solidFill>
                          <a:effectLst/>
                          <a:latin typeface="Tahoma" pitchFamily="34" charset="0"/>
                          <a:ea typeface="ＭＳ Ｐゴシック" charset="-128"/>
                        </a:rPr>
                        <a:t>the</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following</a:t>
                      </a:r>
                      <a:r>
                        <a:rPr kumimoji="0" lang="en-US" sz="1700" b="0" i="0" u="none" strike="noStrike" cap="none" normalizeH="0" baseline="0" dirty="0">
                          <a:ln>
                            <a:noFill/>
                          </a:ln>
                          <a:solidFill>
                            <a:srgbClr val="000000"/>
                          </a:solidFill>
                          <a:effectLst/>
                          <a:latin typeface="Tahoma" pitchFamily="34" charset="0"/>
                          <a:ea typeface="ＭＳ Ｐゴシック" charset="-128"/>
                        </a:rPr>
                        <a:t>:</a:t>
                      </a:r>
                      <a:endParaRPr kumimoji="0" lang="hu-HU" sz="17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7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700" b="0" i="0" u="none" strike="noStrike" cap="none" normalizeH="0" baseline="0" dirty="0">
                          <a:ln>
                            <a:noFill/>
                          </a:ln>
                          <a:solidFill>
                            <a:srgbClr val="000000"/>
                          </a:solidFill>
                          <a:effectLst/>
                          <a:latin typeface="Tahoma" pitchFamily="34" charset="0"/>
                          <a:ea typeface="ＭＳ Ｐゴシック" charset="-128"/>
                        </a:rPr>
                        <a:t>Organisms cultured </a:t>
                      </a:r>
                      <a:r>
                        <a:rPr kumimoji="0" lang="hu-HU" sz="1700" b="0" i="0" u="none" strike="noStrike" cap="none" normalizeH="0" baseline="0" dirty="0" err="1">
                          <a:ln>
                            <a:noFill/>
                          </a:ln>
                          <a:solidFill>
                            <a:srgbClr val="000000"/>
                          </a:solidFill>
                          <a:effectLst/>
                          <a:latin typeface="Tahoma" pitchFamily="34" charset="0"/>
                          <a:ea typeface="ＭＳ Ｐゴシック" charset="-128"/>
                        </a:rPr>
                        <a:t>from</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en-US" sz="1700" b="0" i="0" u="none" strike="noStrike" cap="none" normalizeH="0" baseline="0" dirty="0">
                          <a:ln>
                            <a:noFill/>
                          </a:ln>
                          <a:solidFill>
                            <a:srgbClr val="000000"/>
                          </a:solidFill>
                          <a:effectLst/>
                          <a:latin typeface="Tahoma" pitchFamily="34" charset="0"/>
                          <a:ea typeface="ＭＳ Ｐゴシック" charset="-128"/>
                        </a:rPr>
                        <a:t>bone</a:t>
                      </a:r>
                      <a:endParaRPr kumimoji="0" lang="hu-HU" sz="17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endParaRPr kumimoji="0" lang="en-US" sz="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700" b="0" i="0" u="none" strike="noStrike" cap="none" normalizeH="0" baseline="0" dirty="0">
                          <a:ln>
                            <a:noFill/>
                          </a:ln>
                          <a:solidFill>
                            <a:srgbClr val="000000"/>
                          </a:solidFill>
                          <a:effectLst/>
                          <a:latin typeface="Tahoma" pitchFamily="34" charset="0"/>
                          <a:ea typeface="ＭＳ Ｐゴシック" charset="-128"/>
                        </a:rPr>
                        <a:t>Evidence </a:t>
                      </a:r>
                      <a:r>
                        <a:rPr kumimoji="0" lang="hu-HU" sz="1700" b="0" i="0" u="none" strike="noStrike" cap="none" normalizeH="0" baseline="0" dirty="0">
                          <a:ln>
                            <a:noFill/>
                          </a:ln>
                          <a:solidFill>
                            <a:srgbClr val="000000"/>
                          </a:solidFill>
                          <a:effectLst/>
                          <a:latin typeface="Tahoma" pitchFamily="34" charset="0"/>
                          <a:ea typeface="ＭＳ Ｐゴシック" charset="-128"/>
                        </a:rPr>
                        <a:t>of </a:t>
                      </a:r>
                      <a:r>
                        <a:rPr kumimoji="0" lang="hu-HU" sz="1700" b="0" i="0" u="none" strike="noStrike" cap="none" normalizeH="0" baseline="0" dirty="0" err="1">
                          <a:ln>
                            <a:noFill/>
                          </a:ln>
                          <a:solidFill>
                            <a:srgbClr val="000000"/>
                          </a:solidFill>
                          <a:effectLst/>
                          <a:latin typeface="Tahoma" pitchFamily="34" charset="0"/>
                          <a:ea typeface="ＭＳ Ｐゴシック" charset="-128"/>
                        </a:rPr>
                        <a:t>osteomyelitis</a:t>
                      </a:r>
                      <a:r>
                        <a:rPr kumimoji="0" lang="en-US"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on</a:t>
                      </a:r>
                      <a:r>
                        <a:rPr kumimoji="0" lang="en-US" sz="1700" b="0" i="0" u="none" strike="noStrike" cap="none" normalizeH="0" baseline="0" dirty="0">
                          <a:ln>
                            <a:noFill/>
                          </a:ln>
                          <a:solidFill>
                            <a:srgbClr val="000000"/>
                          </a:solidFill>
                          <a:effectLst/>
                          <a:latin typeface="Tahoma" pitchFamily="34" charset="0"/>
                          <a:ea typeface="ＭＳ Ｐゴシック" charset="-128"/>
                        </a:rPr>
                        <a:t> direct</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examination</a:t>
                      </a:r>
                      <a:r>
                        <a:rPr kumimoji="0" lang="en-US" sz="1700" b="0" i="0" u="none" strike="noStrike" cap="none" normalizeH="0" baseline="0" dirty="0">
                          <a:ln>
                            <a:noFill/>
                          </a:ln>
                          <a:solidFill>
                            <a:srgbClr val="000000"/>
                          </a:solidFill>
                          <a:effectLst/>
                          <a:latin typeface="Tahoma" pitchFamily="34" charset="0"/>
                          <a:ea typeface="ＭＳ Ｐゴシック" charset="-128"/>
                        </a:rPr>
                        <a:t>/</a:t>
                      </a:r>
                      <a:r>
                        <a:rPr kumimoji="0" lang="en-US" sz="1700" b="0" i="0" u="none" strike="noStrike" cap="none" normalizeH="0" baseline="0" dirty="0" err="1">
                          <a:ln>
                            <a:noFill/>
                          </a:ln>
                          <a:solidFill>
                            <a:srgbClr val="000000"/>
                          </a:solidFill>
                          <a:effectLst/>
                          <a:latin typeface="Tahoma" pitchFamily="34" charset="0"/>
                          <a:ea typeface="ＭＳ Ｐゴシック" charset="-128"/>
                        </a:rPr>
                        <a:t>histo</a:t>
                      </a:r>
                      <a:r>
                        <a:rPr kumimoji="0" lang="hu-HU" sz="1700" b="0" i="0" u="none" strike="noStrike" cap="none" normalizeH="0" baseline="0" dirty="0" err="1">
                          <a:ln>
                            <a:noFill/>
                          </a:ln>
                          <a:solidFill>
                            <a:srgbClr val="000000"/>
                          </a:solidFill>
                          <a:effectLst/>
                          <a:latin typeface="Tahoma" pitchFamily="34" charset="0"/>
                          <a:ea typeface="ＭＳ Ｐゴシック" charset="-128"/>
                        </a:rPr>
                        <a:t>pathological</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exam</a:t>
                      </a:r>
                      <a:endParaRPr kumimoji="0" lang="hu-HU" sz="17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endParaRPr kumimoji="0" lang="hu-HU" sz="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defRPr/>
                      </a:pPr>
                      <a:r>
                        <a:rPr kumimoji="0" lang="en-US" sz="1700" b="0" i="0" u="none" strike="noStrike" cap="none" normalizeH="0" baseline="0" dirty="0">
                          <a:ln>
                            <a:noFill/>
                          </a:ln>
                          <a:solidFill>
                            <a:srgbClr val="000000"/>
                          </a:solidFill>
                          <a:effectLst/>
                          <a:latin typeface="Tahoma" pitchFamily="34" charset="0"/>
                          <a:ea typeface="ＭＳ Ｐゴシック" charset="-128"/>
                        </a:rPr>
                        <a:t>≥2 of signs/symptoms with no other </a:t>
                      </a:r>
                      <a:r>
                        <a:rPr kumimoji="0" lang="en-US" sz="1700" b="0" i="0" u="none" strike="noStrike" cap="none" normalizeH="0" baseline="0" dirty="0" err="1">
                          <a:ln>
                            <a:noFill/>
                          </a:ln>
                          <a:solidFill>
                            <a:srgbClr val="000000"/>
                          </a:solidFill>
                          <a:effectLst/>
                          <a:latin typeface="Tahoma" pitchFamily="34" charset="0"/>
                          <a:ea typeface="ＭＳ Ｐゴシック" charset="-128"/>
                        </a:rPr>
                        <a:t>recognised</a:t>
                      </a:r>
                      <a:r>
                        <a:rPr kumimoji="0" lang="en-US"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cause</a:t>
                      </a:r>
                      <a:r>
                        <a:rPr kumimoji="0" lang="hu-HU" sz="1700" b="0" i="0" u="none" strike="noStrike" cap="none" normalizeH="0" baseline="0" dirty="0">
                          <a:ln>
                            <a:noFill/>
                          </a:ln>
                          <a:solidFill>
                            <a:srgbClr val="000000"/>
                          </a:solidFill>
                          <a:effectLst/>
                          <a:latin typeface="Tahoma" pitchFamily="34" charset="0"/>
                          <a:ea typeface="ＭＳ Ｐゴシック" charset="-128"/>
                        </a:rPr>
                        <a:t> (f</a:t>
                      </a:r>
                      <a:r>
                        <a:rPr kumimoji="0" lang="en-US" sz="1700" b="0" i="0" u="none" strike="noStrike" cap="none" normalizeH="0" baseline="0" dirty="0">
                          <a:ln>
                            <a:noFill/>
                          </a:ln>
                          <a:solidFill>
                            <a:srgbClr val="000000"/>
                          </a:solidFill>
                          <a:effectLst/>
                          <a:latin typeface="Tahoma (Body)" charset="0"/>
                          <a:ea typeface="ＭＳ Ｐゴシック" charset="-128"/>
                        </a:rPr>
                        <a:t>ever, swelling, tenderness, heat, pus</a:t>
                      </a:r>
                      <a:r>
                        <a:rPr kumimoji="0" lang="hu-HU" sz="1700" b="0" i="0" u="none" strike="noStrike" cap="none" normalizeH="0" baseline="0" dirty="0">
                          <a:ln>
                            <a:noFill/>
                          </a:ln>
                          <a:solidFill>
                            <a:srgbClr val="000000"/>
                          </a:solidFill>
                          <a:effectLst/>
                          <a:latin typeface="Tahoma" pitchFamily="34" charset="0"/>
                          <a:ea typeface="ＭＳ Ｐゴシック" charset="-128"/>
                        </a:rPr>
                        <a:t>) </a:t>
                      </a:r>
                    </a:p>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defRPr/>
                      </a:pP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en-US" sz="1700" b="0" i="0" u="none" strike="noStrike" cap="none" normalizeH="0" baseline="0" dirty="0">
                          <a:ln>
                            <a:noFill/>
                          </a:ln>
                          <a:solidFill>
                            <a:srgbClr val="000000"/>
                          </a:solidFill>
                          <a:effectLst/>
                          <a:latin typeface="Tahoma" pitchFamily="34" charset="0"/>
                          <a:ea typeface="ＭＳ Ｐゴシック" charset="-128"/>
                        </a:rPr>
                        <a:t>AND </a:t>
                      </a:r>
                      <a:endParaRPr kumimoji="0" lang="hu-HU" sz="17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defRPr/>
                      </a:pP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en-US" sz="1700" b="0" i="0" u="none" strike="noStrike" cap="none" normalizeH="0" baseline="0" dirty="0">
                          <a:ln>
                            <a:noFill/>
                          </a:ln>
                          <a:solidFill>
                            <a:srgbClr val="000000"/>
                          </a:solidFill>
                          <a:effectLst/>
                          <a:latin typeface="Tahoma" pitchFamily="34" charset="0"/>
                          <a:ea typeface="ＭＳ Ｐゴシック" charset="-128"/>
                        </a:rPr>
                        <a:t>either positive micro</a:t>
                      </a:r>
                      <a:r>
                        <a:rPr kumimoji="0" lang="hu-HU" sz="1700" b="0" i="0" u="none" strike="noStrike" cap="none" normalizeH="0" baseline="0" dirty="0" err="1">
                          <a:ln>
                            <a:noFill/>
                          </a:ln>
                          <a:solidFill>
                            <a:srgbClr val="000000"/>
                          </a:solidFill>
                          <a:effectLst/>
                          <a:latin typeface="Tahoma" pitchFamily="34" charset="0"/>
                          <a:ea typeface="ＭＳ Ｐゴシック" charset="-128"/>
                        </a:rPr>
                        <a:t>biology</a:t>
                      </a:r>
                      <a:r>
                        <a:rPr kumimoji="0" lang="en-US"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a:ln>
                            <a:noFill/>
                          </a:ln>
                          <a:solidFill>
                            <a:srgbClr val="000000"/>
                          </a:solidFill>
                          <a:effectLst/>
                          <a:latin typeface="Tahoma" pitchFamily="34" charset="0"/>
                          <a:ea typeface="ＭＳ Ｐゴシック" charset="-128"/>
                        </a:rPr>
                        <a:t>(</a:t>
                      </a:r>
                      <a:r>
                        <a:rPr kumimoji="0" lang="hu-HU" sz="1700" b="0" i="0" u="none" strike="noStrike" cap="none" normalizeH="0" baseline="0" dirty="0" err="1">
                          <a:ln>
                            <a:noFill/>
                          </a:ln>
                          <a:solidFill>
                            <a:srgbClr val="000000"/>
                          </a:solidFill>
                          <a:effectLst/>
                          <a:latin typeface="Tahoma" pitchFamily="34" charset="0"/>
                          <a:ea typeface="ＭＳ Ｐゴシック" charset="-128"/>
                        </a:rPr>
                        <a:t>blood</a:t>
                      </a:r>
                      <a:r>
                        <a:rPr kumimoji="0" lang="hu-HU" sz="1700" b="0" i="0" u="none" strike="noStrike" cap="none" normalizeH="0" baseline="0" dirty="0">
                          <a:ln>
                            <a:noFill/>
                          </a:ln>
                          <a:solidFill>
                            <a:srgbClr val="000000"/>
                          </a:solidFill>
                          <a:effectLst/>
                          <a:latin typeface="Tahoma" pitchFamily="34" charset="0"/>
                          <a:ea typeface="ＭＳ Ｐゴシック" charset="-128"/>
                        </a:rPr>
                        <a:t> </a:t>
                      </a:r>
                    </a:p>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defRPr/>
                      </a:pP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culture</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blood</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antigen</a:t>
                      </a:r>
                      <a:r>
                        <a:rPr kumimoji="0" lang="hu-HU" sz="1700" b="0" i="0" u="none" strike="noStrike" cap="none" normalizeH="0" baseline="0" dirty="0">
                          <a:ln>
                            <a:noFill/>
                          </a:ln>
                          <a:solidFill>
                            <a:srgbClr val="000000"/>
                          </a:solidFill>
                          <a:effectLst/>
                          <a:latin typeface="Tahoma" pitchFamily="34" charset="0"/>
                          <a:ea typeface="ＭＳ Ｐゴシック" charset="-128"/>
                        </a:rPr>
                        <a:t> test) </a:t>
                      </a:r>
                      <a:r>
                        <a:rPr kumimoji="0" lang="en-US" sz="1700" b="0" i="0" u="none" strike="noStrike" cap="none" normalizeH="0" baseline="0" dirty="0">
                          <a:ln>
                            <a:noFill/>
                          </a:ln>
                          <a:solidFill>
                            <a:srgbClr val="000000"/>
                          </a:solidFill>
                          <a:effectLst/>
                          <a:latin typeface="Tahoma" pitchFamily="34" charset="0"/>
                          <a:ea typeface="ＭＳ Ｐゴシック" charset="-128"/>
                        </a:rPr>
                        <a:t>OR </a:t>
                      </a:r>
                      <a:r>
                        <a:rPr kumimoji="0" lang="hu-HU" sz="1700" b="0" i="0" u="none" strike="noStrike" cap="none" normalizeH="0" baseline="0" dirty="0">
                          <a:ln>
                            <a:noFill/>
                          </a:ln>
                          <a:solidFill>
                            <a:srgbClr val="000000"/>
                          </a:solidFill>
                          <a:effectLst/>
                          <a:latin typeface="Tahoma" pitchFamily="34" charset="0"/>
                          <a:ea typeface="ＭＳ Ｐゴシック" charset="-128"/>
                        </a:rPr>
                        <a:t>      </a:t>
                      </a:r>
                    </a:p>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defRPr/>
                      </a:pP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en-US" sz="1700" b="0" i="0" u="none" strike="noStrike" cap="none" normalizeH="0" baseline="0" dirty="0">
                          <a:ln>
                            <a:noFill/>
                          </a:ln>
                          <a:solidFill>
                            <a:srgbClr val="000000"/>
                          </a:solidFill>
                          <a:effectLst/>
                          <a:latin typeface="Tahoma" pitchFamily="34" charset="0"/>
                          <a:ea typeface="ＭＳ Ｐゴシック" charset="-128"/>
                        </a:rPr>
                        <a:t>positive radiology</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en-US" sz="1700" b="0" i="0" u="none" strike="noStrike" cap="none" normalizeH="0" baseline="0" dirty="0">
                          <a:ln>
                            <a:noFill/>
                          </a:ln>
                          <a:solidFill>
                            <a:srgbClr val="000000"/>
                          </a:solidFill>
                          <a:effectLst/>
                          <a:latin typeface="Tahoma" pitchFamily="34" charset="0"/>
                          <a:ea typeface="ＭＳ Ｐゴシック" charset="-128"/>
                        </a:rPr>
                        <a:t>X</a:t>
                      </a:r>
                      <a:r>
                        <a:rPr kumimoji="0" lang="hu-HU" sz="1700" b="0" i="0" u="none" strike="noStrike" cap="none" normalizeH="0" baseline="0" dirty="0">
                          <a:ln>
                            <a:noFill/>
                          </a:ln>
                          <a:solidFill>
                            <a:srgbClr val="000000"/>
                          </a:solidFill>
                          <a:effectLst/>
                          <a:latin typeface="Tahoma" pitchFamily="34" charset="0"/>
                          <a:ea typeface="ＭＳ Ｐゴシック" charset="-128"/>
                        </a:rPr>
                        <a:t>-</a:t>
                      </a:r>
                      <a:r>
                        <a:rPr kumimoji="0" lang="hu-HU" sz="1700" b="0" i="0" u="none" strike="noStrike" cap="none" normalizeH="0" baseline="0" dirty="0" err="1">
                          <a:ln>
                            <a:noFill/>
                          </a:ln>
                          <a:solidFill>
                            <a:srgbClr val="000000"/>
                          </a:solidFill>
                          <a:effectLst/>
                          <a:latin typeface="Tahoma" pitchFamily="34" charset="0"/>
                          <a:ea typeface="ＭＳ Ｐゴシック" charset="-128"/>
                        </a:rPr>
                        <a:t>ray</a:t>
                      </a:r>
                      <a:r>
                        <a:rPr kumimoji="0" lang="en-US" sz="1700" b="0" i="0" u="none" strike="noStrike" cap="none" normalizeH="0" baseline="0" dirty="0">
                          <a:ln>
                            <a:noFill/>
                          </a:ln>
                          <a:solidFill>
                            <a:srgbClr val="000000"/>
                          </a:solidFill>
                          <a:effectLst/>
                          <a:latin typeface="Tahoma" pitchFamily="34" charset="0"/>
                          <a:ea typeface="ＭＳ Ｐゴシック" charset="-128"/>
                        </a:rPr>
                        <a:t>, CT, MRI, </a:t>
                      </a:r>
                      <a:r>
                        <a:rPr kumimoji="0" lang="hu-HU" sz="1700" b="0" i="0" u="none" strike="noStrike" cap="none" normalizeH="0" baseline="0" dirty="0">
                          <a:ln>
                            <a:noFill/>
                          </a:ln>
                          <a:solidFill>
                            <a:srgbClr val="000000"/>
                          </a:solidFill>
                          <a:effectLst/>
                          <a:latin typeface="Tahoma" pitchFamily="34" charset="0"/>
                          <a:ea typeface="ＭＳ Ｐゴシック" charset="-128"/>
                        </a:rPr>
                        <a:t> </a:t>
                      </a:r>
                    </a:p>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defRPr/>
                      </a:pP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en-US" sz="1700" b="0" i="0" u="none" strike="noStrike" cap="none" normalizeH="0" baseline="0" dirty="0">
                          <a:ln>
                            <a:noFill/>
                          </a:ln>
                          <a:solidFill>
                            <a:srgbClr val="000000"/>
                          </a:solidFill>
                          <a:effectLst/>
                          <a:latin typeface="Tahoma" pitchFamily="34" charset="0"/>
                          <a:ea typeface="ＭＳ Ｐゴシック" charset="-128"/>
                        </a:rPr>
                        <a:t>radiolabel scan</a:t>
                      </a:r>
                      <a:r>
                        <a:rPr kumimoji="0" lang="hu-HU" sz="1700" b="0" i="0" u="none" strike="noStrike" cap="none" normalizeH="0" baseline="0" dirty="0">
                          <a:ln>
                            <a:noFill/>
                          </a:ln>
                          <a:solidFill>
                            <a:srgbClr val="000000"/>
                          </a:solidFill>
                          <a:effectLst/>
                          <a:latin typeface="Tahoma" pitchFamily="34" charset="0"/>
                          <a:ea typeface="ＭＳ Ｐゴシック" charset="-128"/>
                        </a:rPr>
                        <a:t>)</a:t>
                      </a:r>
                      <a:endParaRPr kumimoji="0" lang="en-US" sz="1700" b="0" i="0" u="none" strike="noStrike" cap="none" normalizeH="0" baseline="0" dirty="0">
                        <a:ln>
                          <a:noFill/>
                        </a:ln>
                        <a:solidFill>
                          <a:srgbClr val="000000"/>
                        </a:solidFill>
                        <a:effectLst/>
                        <a:latin typeface="Tahoma" pitchFamily="34" charset="0"/>
                        <a:ea typeface="ＭＳ Ｐゴシック" charset="-128"/>
                      </a:endParaRPr>
                    </a:p>
                  </a:txBody>
                  <a:tcPr marL="121920" marR="121920" marT="45695" marB="456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a:ln>
                            <a:noFill/>
                          </a:ln>
                          <a:solidFill>
                            <a:srgbClr val="000000"/>
                          </a:solidFill>
                          <a:effectLst/>
                          <a:latin typeface="Tahoma" pitchFamily="34" charset="0"/>
                          <a:ea typeface="ＭＳ Ｐゴシック" charset="-128"/>
                        </a:rPr>
                        <a:t>≥1 of </a:t>
                      </a:r>
                      <a:r>
                        <a:rPr kumimoji="0" lang="hu-HU" sz="1700" b="0" i="0" u="none" strike="noStrike" cap="none" normalizeH="0" baseline="0" dirty="0" err="1">
                          <a:ln>
                            <a:noFill/>
                          </a:ln>
                          <a:solidFill>
                            <a:srgbClr val="000000"/>
                          </a:solidFill>
                          <a:effectLst/>
                          <a:latin typeface="Tahoma" pitchFamily="34" charset="0"/>
                          <a:ea typeface="ＭＳ Ｐゴシック" charset="-128"/>
                        </a:rPr>
                        <a:t>the</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700" b="0" i="0" u="none" strike="noStrike" cap="none" normalizeH="0" baseline="0" dirty="0">
                          <a:ln>
                            <a:noFill/>
                          </a:ln>
                          <a:solidFill>
                            <a:srgbClr val="000000"/>
                          </a:solidFill>
                          <a:effectLst/>
                          <a:latin typeface="Tahoma" pitchFamily="34" charset="0"/>
                          <a:ea typeface="ＭＳ Ｐゴシック" charset="-128"/>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7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700" b="0" i="0" u="none" strike="noStrike" cap="none" normalizeH="0" baseline="0" dirty="0">
                          <a:ln>
                            <a:noFill/>
                          </a:ln>
                          <a:solidFill>
                            <a:srgbClr val="000000"/>
                          </a:solidFill>
                          <a:effectLst/>
                          <a:latin typeface="Tahoma" pitchFamily="34" charset="0"/>
                          <a:ea typeface="ＭＳ Ｐゴシック" charset="-128"/>
                        </a:rPr>
                        <a:t>Organisms cultured </a:t>
                      </a:r>
                      <a:r>
                        <a:rPr kumimoji="0" lang="hu-HU" sz="1700" b="0" i="0" u="none" strike="noStrike" cap="none" normalizeH="0" baseline="0" dirty="0" err="1">
                          <a:ln>
                            <a:noFill/>
                          </a:ln>
                          <a:solidFill>
                            <a:srgbClr val="000000"/>
                          </a:solidFill>
                          <a:effectLst/>
                          <a:latin typeface="Tahoma" pitchFamily="34" charset="0"/>
                          <a:ea typeface="ＭＳ Ｐゴシック" charset="-128"/>
                        </a:rPr>
                        <a:t>from</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joint</a:t>
                      </a:r>
                      <a:r>
                        <a:rPr kumimoji="0" lang="hu-HU" sz="1700" b="0" i="0" u="none" strike="noStrike" cap="none" normalizeH="0" baseline="0" dirty="0">
                          <a:ln>
                            <a:noFill/>
                          </a:ln>
                          <a:solidFill>
                            <a:srgbClr val="000000"/>
                          </a:solidFill>
                          <a:effectLst/>
                          <a:latin typeface="Tahoma" pitchFamily="34" charset="0"/>
                          <a:ea typeface="ＭＳ Ｐゴシック" charset="-128"/>
                        </a:rPr>
                        <a:t> fluid/</a:t>
                      </a:r>
                      <a:r>
                        <a:rPr kumimoji="0" lang="hu-HU" sz="1700" b="0" i="0" u="none" strike="noStrike" cap="none" normalizeH="0" baseline="0" dirty="0" err="1">
                          <a:ln>
                            <a:noFill/>
                          </a:ln>
                          <a:solidFill>
                            <a:srgbClr val="000000"/>
                          </a:solidFill>
                          <a:effectLst/>
                          <a:latin typeface="Tahoma" pitchFamily="34" charset="0"/>
                          <a:ea typeface="ＭＳ Ｐゴシック" charset="-128"/>
                        </a:rPr>
                        <a:t>synovial</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biopsy</a:t>
                      </a:r>
                      <a:endParaRPr kumimoji="0" lang="hu-HU" sz="17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endParaRPr kumimoji="0" lang="en-US" sz="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700" b="0" i="0" u="none" strike="noStrike" cap="none" normalizeH="0" baseline="0" dirty="0">
                          <a:ln>
                            <a:noFill/>
                          </a:ln>
                          <a:solidFill>
                            <a:srgbClr val="000000"/>
                          </a:solidFill>
                          <a:effectLst/>
                          <a:latin typeface="Tahoma" pitchFamily="34" charset="0"/>
                          <a:ea typeface="ＭＳ Ｐゴシック" charset="-128"/>
                        </a:rPr>
                        <a:t>Evidence </a:t>
                      </a:r>
                      <a:r>
                        <a:rPr kumimoji="0" lang="hu-HU" sz="1700" b="0" i="0" u="none" strike="noStrike" cap="none" normalizeH="0" baseline="0" dirty="0">
                          <a:ln>
                            <a:noFill/>
                          </a:ln>
                          <a:solidFill>
                            <a:srgbClr val="000000"/>
                          </a:solidFill>
                          <a:effectLst/>
                          <a:latin typeface="Tahoma" pitchFamily="34" charset="0"/>
                          <a:ea typeface="ＭＳ Ｐゴシック" charset="-128"/>
                        </a:rPr>
                        <a:t>of </a:t>
                      </a:r>
                      <a:r>
                        <a:rPr kumimoji="0" lang="hu-HU" sz="1700" b="0" i="0" u="none" strike="noStrike" cap="none" normalizeH="0" baseline="0" dirty="0" err="1">
                          <a:ln>
                            <a:noFill/>
                          </a:ln>
                          <a:solidFill>
                            <a:srgbClr val="000000"/>
                          </a:solidFill>
                          <a:effectLst/>
                          <a:latin typeface="Tahoma" pitchFamily="34" charset="0"/>
                          <a:ea typeface="ＭＳ Ｐゴシック" charset="-128"/>
                        </a:rPr>
                        <a:t>joint</a:t>
                      </a:r>
                      <a:r>
                        <a:rPr kumimoji="0" lang="hu-HU" sz="1700" b="0" i="0" u="none" strike="noStrike" cap="none" normalizeH="0" baseline="0" dirty="0">
                          <a:ln>
                            <a:noFill/>
                          </a:ln>
                          <a:solidFill>
                            <a:srgbClr val="000000"/>
                          </a:solidFill>
                          <a:effectLst/>
                          <a:latin typeface="Tahoma" pitchFamily="34" charset="0"/>
                          <a:ea typeface="ＭＳ Ｐゴシック" charset="-128"/>
                        </a:rPr>
                        <a:t>/</a:t>
                      </a:r>
                      <a:r>
                        <a:rPr kumimoji="0" lang="hu-HU" sz="1700" b="0" i="0" u="none" strike="noStrike" cap="none" normalizeH="0" baseline="0" dirty="0" err="1">
                          <a:ln>
                            <a:noFill/>
                          </a:ln>
                          <a:solidFill>
                            <a:srgbClr val="000000"/>
                          </a:solidFill>
                          <a:effectLst/>
                          <a:latin typeface="Tahoma" pitchFamily="34" charset="0"/>
                          <a:ea typeface="ＭＳ Ｐゴシック" charset="-128"/>
                        </a:rPr>
                        <a:t>bursa</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infection</a:t>
                      </a:r>
                      <a:r>
                        <a:rPr kumimoji="0" lang="en-US"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during</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operation</a:t>
                      </a:r>
                      <a:r>
                        <a:rPr kumimoji="0" lang="en-US" sz="1700" b="0" i="0" u="none" strike="noStrike" cap="none" normalizeH="0" baseline="0" dirty="0">
                          <a:ln>
                            <a:noFill/>
                          </a:ln>
                          <a:solidFill>
                            <a:srgbClr val="000000"/>
                          </a:solidFill>
                          <a:effectLst/>
                          <a:latin typeface="Tahoma" pitchFamily="34" charset="0"/>
                          <a:ea typeface="ＭＳ Ｐゴシック" charset="-128"/>
                        </a:rPr>
                        <a:t>/</a:t>
                      </a:r>
                      <a:r>
                        <a:rPr kumimoji="0" lang="en-US" sz="1700" b="0" i="0" u="none" strike="noStrike" cap="none" normalizeH="0" baseline="0" dirty="0" err="1">
                          <a:ln>
                            <a:noFill/>
                          </a:ln>
                          <a:solidFill>
                            <a:srgbClr val="000000"/>
                          </a:solidFill>
                          <a:effectLst/>
                          <a:latin typeface="Tahoma" pitchFamily="34" charset="0"/>
                          <a:ea typeface="ＭＳ Ｐゴシック" charset="-128"/>
                        </a:rPr>
                        <a:t>histo</a:t>
                      </a:r>
                      <a:r>
                        <a:rPr kumimoji="0" lang="hu-HU" sz="1700" b="0" i="0" u="none" strike="noStrike" cap="none" normalizeH="0" baseline="0" dirty="0" err="1">
                          <a:ln>
                            <a:noFill/>
                          </a:ln>
                          <a:solidFill>
                            <a:srgbClr val="000000"/>
                          </a:solidFill>
                          <a:effectLst/>
                          <a:latin typeface="Tahoma" pitchFamily="34" charset="0"/>
                          <a:ea typeface="ＭＳ Ｐゴシック" charset="-128"/>
                        </a:rPr>
                        <a:t>pathol</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exam</a:t>
                      </a:r>
                      <a:endParaRPr kumimoji="0" lang="hu-HU" sz="17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endParaRPr kumimoji="0" lang="hu-HU" sz="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defRPr/>
                      </a:pPr>
                      <a:r>
                        <a:rPr kumimoji="0" lang="en-US" sz="1700" b="0" i="0" u="none" strike="noStrike" cap="none" normalizeH="0" baseline="0" dirty="0">
                          <a:ln>
                            <a:noFill/>
                          </a:ln>
                          <a:solidFill>
                            <a:srgbClr val="000000"/>
                          </a:solidFill>
                          <a:effectLst/>
                          <a:latin typeface="Tahoma" pitchFamily="34" charset="0"/>
                          <a:ea typeface="ＭＳ Ｐゴシック" charset="-128"/>
                        </a:rPr>
                        <a:t>≥2 of signs/symptoms with no other </a:t>
                      </a:r>
                      <a:r>
                        <a:rPr kumimoji="0" lang="en-US" sz="1700" b="0" i="0" u="none" strike="noStrike" cap="none" normalizeH="0" baseline="0" dirty="0" err="1">
                          <a:ln>
                            <a:noFill/>
                          </a:ln>
                          <a:solidFill>
                            <a:srgbClr val="000000"/>
                          </a:solidFill>
                          <a:effectLst/>
                          <a:latin typeface="Tahoma" pitchFamily="34" charset="0"/>
                          <a:ea typeface="ＭＳ Ｐゴシック" charset="-128"/>
                        </a:rPr>
                        <a:t>recognised</a:t>
                      </a:r>
                      <a:r>
                        <a:rPr kumimoji="0" lang="en-US"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cause</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joint</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pain</a:t>
                      </a:r>
                      <a:r>
                        <a:rPr kumimoji="0" lang="en-US" sz="1700" b="0" i="0" u="none" strike="noStrike" cap="none" normalizeH="0" baseline="0" dirty="0">
                          <a:ln>
                            <a:noFill/>
                          </a:ln>
                          <a:solidFill>
                            <a:srgbClr val="000000"/>
                          </a:solidFill>
                          <a:effectLst/>
                          <a:latin typeface="Tahoma (Body)" charset="0"/>
                          <a:ea typeface="ＭＳ Ｐゴシック" charset="-128"/>
                        </a:rPr>
                        <a:t>, swelling, tenderness, heat, </a:t>
                      </a:r>
                      <a:r>
                        <a:rPr kumimoji="0" lang="hu-HU" sz="1700" b="0" i="0" u="none" strike="noStrike" cap="none" normalizeH="0" baseline="0" dirty="0" err="1">
                          <a:ln>
                            <a:noFill/>
                          </a:ln>
                          <a:solidFill>
                            <a:srgbClr val="000000"/>
                          </a:solidFill>
                          <a:effectLst/>
                          <a:latin typeface="Tahoma (Body)" charset="0"/>
                          <a:ea typeface="ＭＳ Ｐゴシック" charset="-128"/>
                        </a:rPr>
                        <a:t>effusion</a:t>
                      </a:r>
                      <a:r>
                        <a:rPr kumimoji="0" lang="hu-HU" sz="1700" b="0" i="0" u="none" strike="noStrike" cap="none" normalizeH="0" baseline="0" dirty="0">
                          <a:ln>
                            <a:noFill/>
                          </a:ln>
                          <a:solidFill>
                            <a:srgbClr val="000000"/>
                          </a:solidFill>
                          <a:effectLst/>
                          <a:latin typeface="Tahoma (Body)" charset="0"/>
                          <a:ea typeface="ＭＳ Ｐゴシック" charset="-128"/>
                        </a:rPr>
                        <a:t>/limited </a:t>
                      </a:r>
                      <a:r>
                        <a:rPr kumimoji="0" lang="hu-HU" sz="1700" b="0" i="0" u="none" strike="noStrike" cap="none" normalizeH="0" baseline="0" dirty="0" err="1">
                          <a:ln>
                            <a:noFill/>
                          </a:ln>
                          <a:solidFill>
                            <a:srgbClr val="000000"/>
                          </a:solidFill>
                          <a:effectLst/>
                          <a:latin typeface="Tahoma (Body)" charset="0"/>
                          <a:ea typeface="ＭＳ Ｐゴシック" charset="-128"/>
                        </a:rPr>
                        <a:t>motion</a:t>
                      </a:r>
                      <a:r>
                        <a:rPr kumimoji="0" lang="hu-HU" sz="1700" b="0" i="0" u="none" strike="noStrike" cap="none" normalizeH="0" baseline="0" dirty="0">
                          <a:ln>
                            <a:noFill/>
                          </a:ln>
                          <a:solidFill>
                            <a:srgbClr val="000000"/>
                          </a:solidFill>
                          <a:effectLst/>
                          <a:latin typeface="Tahoma" pitchFamily="34" charset="0"/>
                          <a:ea typeface="ＭＳ Ｐゴシック" charset="-128"/>
                        </a:rPr>
                        <a:t>) </a:t>
                      </a:r>
                    </a:p>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defRPr/>
                      </a:pP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en-US" sz="1700" b="0" i="0" u="none" strike="noStrike" cap="none" normalizeH="0" baseline="0" dirty="0">
                          <a:ln>
                            <a:noFill/>
                          </a:ln>
                          <a:solidFill>
                            <a:srgbClr val="000000"/>
                          </a:solidFill>
                          <a:effectLst/>
                          <a:latin typeface="Tahoma" pitchFamily="34" charset="0"/>
                          <a:ea typeface="ＭＳ Ｐゴシック" charset="-128"/>
                        </a:rPr>
                        <a:t>AND </a:t>
                      </a:r>
                      <a:endParaRPr kumimoji="0" lang="hu-HU" sz="17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defRPr/>
                      </a:pP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en-US" sz="1700" b="0" i="0" u="none" strike="noStrike" cap="none" normalizeH="0" baseline="0" dirty="0">
                          <a:ln>
                            <a:noFill/>
                          </a:ln>
                          <a:solidFill>
                            <a:srgbClr val="000000"/>
                          </a:solidFill>
                          <a:effectLst/>
                          <a:latin typeface="Tahoma" pitchFamily="34" charset="0"/>
                          <a:ea typeface="ＭＳ Ｐゴシック" charset="-128"/>
                        </a:rPr>
                        <a:t>either positive </a:t>
                      </a:r>
                      <a:r>
                        <a:rPr kumimoji="0" lang="hu-HU" sz="1700" b="0" i="0" u="none" strike="noStrike" cap="none" normalizeH="0" baseline="0" dirty="0" err="1">
                          <a:ln>
                            <a:noFill/>
                          </a:ln>
                          <a:solidFill>
                            <a:srgbClr val="000000"/>
                          </a:solidFill>
                          <a:effectLst/>
                          <a:latin typeface="Tahoma" pitchFamily="34" charset="0"/>
                          <a:ea typeface="ＭＳ Ｐゴシック" charset="-128"/>
                        </a:rPr>
                        <a:t>laboratory</a:t>
                      </a:r>
                      <a:r>
                        <a:rPr kumimoji="0" lang="en-US"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a:ln>
                            <a:noFill/>
                          </a:ln>
                          <a:solidFill>
                            <a:srgbClr val="000000"/>
                          </a:solidFill>
                          <a:effectLst/>
                          <a:latin typeface="Tahoma" pitchFamily="34" charset="0"/>
                          <a:ea typeface="ＭＳ Ｐゴシック" charset="-128"/>
                        </a:rPr>
                        <a:t>(</a:t>
                      </a:r>
                      <a:r>
                        <a:rPr lang="en-US" sz="1700" dirty="0"/>
                        <a:t>Gram’s </a:t>
                      </a:r>
                      <a:endParaRPr lang="hu-HU" sz="1700" dirty="0"/>
                    </a:p>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defRPr/>
                      </a:pPr>
                      <a:r>
                        <a:rPr lang="hu-HU" sz="1700" dirty="0"/>
                        <a:t>    </a:t>
                      </a:r>
                      <a:r>
                        <a:rPr lang="en-US" sz="1700" dirty="0"/>
                        <a:t>stain of joint fluid</a:t>
                      </a:r>
                      <a:r>
                        <a:rPr lang="hu-HU" sz="1700" dirty="0"/>
                        <a:t>; </a:t>
                      </a:r>
                      <a:r>
                        <a:rPr lang="hu-HU" sz="1700" dirty="0" err="1"/>
                        <a:t>antigen</a:t>
                      </a:r>
                      <a:r>
                        <a:rPr lang="hu-HU" sz="1700" dirty="0"/>
                        <a:t> test </a:t>
                      </a:r>
                      <a:r>
                        <a:rPr lang="hu-HU" sz="1700" dirty="0" err="1"/>
                        <a:t>on</a:t>
                      </a:r>
                      <a:r>
                        <a:rPr lang="hu-HU" sz="1700" dirty="0"/>
                        <a:t>   </a:t>
                      </a:r>
                    </a:p>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defRPr/>
                      </a:pPr>
                      <a:r>
                        <a:rPr lang="hu-HU" sz="1700" dirty="0"/>
                        <a:t>    </a:t>
                      </a:r>
                      <a:r>
                        <a:rPr lang="hu-HU" sz="1700" dirty="0" err="1"/>
                        <a:t>blood</a:t>
                      </a:r>
                      <a:r>
                        <a:rPr lang="hu-HU" sz="1700" dirty="0"/>
                        <a:t>,</a:t>
                      </a:r>
                      <a:r>
                        <a:rPr lang="hu-HU" sz="1700" baseline="0" dirty="0"/>
                        <a:t> </a:t>
                      </a:r>
                      <a:r>
                        <a:rPr lang="hu-HU" sz="1700" baseline="0" dirty="0" err="1"/>
                        <a:t>urine</a:t>
                      </a:r>
                      <a:r>
                        <a:rPr lang="hu-HU" sz="1700" baseline="0" dirty="0"/>
                        <a:t>, </a:t>
                      </a:r>
                      <a:r>
                        <a:rPr lang="hu-HU" sz="1700" baseline="0" dirty="0" err="1"/>
                        <a:t>joint</a:t>
                      </a:r>
                      <a:r>
                        <a:rPr lang="hu-HU" sz="1700" baseline="0" dirty="0"/>
                        <a:t>; </a:t>
                      </a:r>
                      <a:r>
                        <a:rPr lang="hu-HU" sz="1700" baseline="0" dirty="0" err="1"/>
                        <a:t>cellular</a:t>
                      </a:r>
                      <a:r>
                        <a:rPr lang="hu-HU" sz="1700" baseline="0" dirty="0"/>
                        <a:t>  </a:t>
                      </a:r>
                    </a:p>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defRPr/>
                      </a:pPr>
                      <a:r>
                        <a:rPr lang="hu-HU" sz="1700" baseline="0" dirty="0"/>
                        <a:t>    </a:t>
                      </a:r>
                      <a:r>
                        <a:rPr lang="hu-HU" sz="1700" baseline="0" dirty="0" err="1"/>
                        <a:t>profile</a:t>
                      </a:r>
                      <a:r>
                        <a:rPr lang="hu-HU" sz="1700" baseline="0" dirty="0"/>
                        <a:t>/</a:t>
                      </a:r>
                      <a:r>
                        <a:rPr lang="hu-HU" sz="1700" baseline="0" dirty="0" err="1"/>
                        <a:t>chemistries</a:t>
                      </a:r>
                      <a:r>
                        <a:rPr lang="hu-HU" sz="1700" baseline="0" dirty="0"/>
                        <a:t>  of </a:t>
                      </a:r>
                      <a:r>
                        <a:rPr lang="hu-HU" sz="1700" baseline="0" dirty="0" err="1"/>
                        <a:t>joint</a:t>
                      </a:r>
                      <a:r>
                        <a:rPr lang="hu-HU" sz="1700" baseline="0" dirty="0"/>
                        <a:t> fluid </a:t>
                      </a:r>
                      <a:r>
                        <a:rPr lang="hu-HU" sz="1700" baseline="0" dirty="0" err="1"/>
                        <a:t>not</a:t>
                      </a:r>
                      <a:r>
                        <a:rPr lang="hu-HU" sz="1700" baseline="0" dirty="0"/>
                        <a:t> </a:t>
                      </a:r>
                    </a:p>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defRPr/>
                      </a:pPr>
                      <a:r>
                        <a:rPr lang="hu-HU" sz="1700" baseline="0"/>
                        <a:t>    explained</a:t>
                      </a:r>
                      <a:r>
                        <a:rPr lang="hu-HU" sz="1700" baseline="0" dirty="0"/>
                        <a:t> </a:t>
                      </a:r>
                      <a:r>
                        <a:rPr lang="hu-HU" sz="1700" baseline="0" dirty="0" err="1"/>
                        <a:t>by</a:t>
                      </a:r>
                      <a:r>
                        <a:rPr lang="hu-HU" sz="1700" baseline="0" dirty="0"/>
                        <a:t> </a:t>
                      </a:r>
                      <a:r>
                        <a:rPr lang="hu-HU" sz="1700" baseline="0" dirty="0" err="1"/>
                        <a:t>rheuma</a:t>
                      </a:r>
                      <a:r>
                        <a:rPr lang="hu-HU" sz="1700" baseline="0" dirty="0"/>
                        <a:t> </a:t>
                      </a:r>
                      <a:r>
                        <a:rPr lang="hu-HU" sz="1700" baseline="0" dirty="0" err="1"/>
                        <a:t>disorder</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en-US" sz="1700" b="0" i="0" u="none" strike="noStrike" cap="none" normalizeH="0" baseline="0" dirty="0">
                          <a:ln>
                            <a:noFill/>
                          </a:ln>
                          <a:solidFill>
                            <a:srgbClr val="000000"/>
                          </a:solidFill>
                          <a:effectLst/>
                          <a:latin typeface="Tahoma" pitchFamily="34" charset="0"/>
                          <a:ea typeface="ＭＳ Ｐゴシック" charset="-128"/>
                        </a:rPr>
                        <a:t>OR </a:t>
                      </a:r>
                      <a:r>
                        <a:rPr kumimoji="0" lang="hu-HU" sz="1700" b="0" i="0" u="none" strike="noStrike" cap="none" normalizeH="0" baseline="0" dirty="0">
                          <a:ln>
                            <a:noFill/>
                          </a:ln>
                          <a:solidFill>
                            <a:srgbClr val="000000"/>
                          </a:solidFill>
                          <a:effectLst/>
                          <a:latin typeface="Tahoma" pitchFamily="34" charset="0"/>
                          <a:ea typeface="ＭＳ Ｐゴシック" charset="-128"/>
                        </a:rPr>
                        <a:t>      </a:t>
                      </a:r>
                    </a:p>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defRPr/>
                      </a:pP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en-US" sz="1700" b="0" i="0" u="none" strike="noStrike" cap="none" normalizeH="0" baseline="0" dirty="0">
                          <a:ln>
                            <a:noFill/>
                          </a:ln>
                          <a:solidFill>
                            <a:srgbClr val="000000"/>
                          </a:solidFill>
                          <a:effectLst/>
                          <a:latin typeface="Tahoma" pitchFamily="34" charset="0"/>
                          <a:ea typeface="ＭＳ Ｐゴシック" charset="-128"/>
                        </a:rPr>
                        <a:t>positive radiology</a:t>
                      </a:r>
                      <a:r>
                        <a:rPr kumimoji="0" lang="hu-HU" sz="1700" b="0" i="0" u="none" strike="noStrike" cap="none" normalizeH="0" baseline="0" dirty="0">
                          <a:ln>
                            <a:noFill/>
                          </a:ln>
                          <a:solidFill>
                            <a:srgbClr val="000000"/>
                          </a:solidFill>
                          <a:effectLst/>
                          <a:latin typeface="Tahoma" pitchFamily="34" charset="0"/>
                          <a:ea typeface="ＭＳ Ｐゴシック" charset="-128"/>
                        </a:rPr>
                        <a:t> </a:t>
                      </a:r>
                    </a:p>
                  </a:txBody>
                  <a:tcPr marL="121920" marR="121920" marT="45695" marB="456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700" b="0" i="0" u="none" strike="noStrike" cap="none" normalizeH="0" baseline="0" dirty="0">
                          <a:ln>
                            <a:noFill/>
                          </a:ln>
                          <a:solidFill>
                            <a:srgbClr val="000000"/>
                          </a:solidFill>
                          <a:effectLst/>
                          <a:latin typeface="Tahoma" pitchFamily="34" charset="0"/>
                          <a:ea typeface="ＭＳ Ｐゴシック" charset="-128"/>
                        </a:rPr>
                        <a:t>≥1 of </a:t>
                      </a:r>
                      <a:r>
                        <a:rPr kumimoji="0" lang="hu-HU" sz="1700" b="0" i="0" u="none" strike="noStrike" cap="none" normalizeH="0" baseline="0" dirty="0" err="1">
                          <a:ln>
                            <a:noFill/>
                          </a:ln>
                          <a:solidFill>
                            <a:srgbClr val="000000"/>
                          </a:solidFill>
                          <a:effectLst/>
                          <a:latin typeface="Tahoma" pitchFamily="34" charset="0"/>
                          <a:ea typeface="ＭＳ Ｐゴシック" charset="-128"/>
                        </a:rPr>
                        <a:t>the</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700" b="0" i="0" u="none" strike="noStrike" cap="none" normalizeH="0" baseline="0" dirty="0">
                          <a:ln>
                            <a:noFill/>
                          </a:ln>
                          <a:solidFill>
                            <a:srgbClr val="000000"/>
                          </a:solidFill>
                          <a:effectLst/>
                          <a:latin typeface="Tahoma" pitchFamily="34" charset="0"/>
                          <a:ea typeface="ＭＳ Ｐゴシック" charset="-128"/>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7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700" b="0" i="0" u="none" strike="noStrike" cap="none" normalizeH="0" baseline="0" dirty="0">
                          <a:ln>
                            <a:noFill/>
                          </a:ln>
                          <a:solidFill>
                            <a:srgbClr val="000000"/>
                          </a:solidFill>
                          <a:effectLst/>
                          <a:latin typeface="Tahoma" pitchFamily="34" charset="0"/>
                          <a:ea typeface="ＭＳ Ｐゴシック" charset="-128"/>
                        </a:rPr>
                        <a:t>Organisms cultured </a:t>
                      </a:r>
                      <a:r>
                        <a:rPr kumimoji="0" lang="hu-HU" sz="1700" b="0" i="0" u="none" strike="noStrike" cap="none" normalizeH="0" baseline="0" dirty="0" err="1">
                          <a:ln>
                            <a:noFill/>
                          </a:ln>
                          <a:solidFill>
                            <a:srgbClr val="000000"/>
                          </a:solidFill>
                          <a:effectLst/>
                          <a:latin typeface="Tahoma" pitchFamily="34" charset="0"/>
                          <a:ea typeface="ＭＳ Ｐゴシック" charset="-128"/>
                        </a:rPr>
                        <a:t>from</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disc</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space</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tissue</a:t>
                      </a:r>
                      <a:endParaRPr kumimoji="0" lang="hu-HU" sz="17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endParaRPr kumimoji="0" lang="en-US" sz="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700" b="0" i="0" u="none" strike="noStrike" cap="none" normalizeH="0" baseline="0" dirty="0">
                          <a:ln>
                            <a:noFill/>
                          </a:ln>
                          <a:solidFill>
                            <a:srgbClr val="000000"/>
                          </a:solidFill>
                          <a:effectLst/>
                          <a:latin typeface="Tahoma" pitchFamily="34" charset="0"/>
                          <a:ea typeface="ＭＳ Ｐゴシック" charset="-128"/>
                        </a:rPr>
                        <a:t>Evidence </a:t>
                      </a:r>
                      <a:r>
                        <a:rPr kumimoji="0" lang="hu-HU" sz="1700" b="0" i="0" u="none" strike="noStrike" cap="none" normalizeH="0" baseline="0" dirty="0">
                          <a:ln>
                            <a:noFill/>
                          </a:ln>
                          <a:solidFill>
                            <a:srgbClr val="000000"/>
                          </a:solidFill>
                          <a:effectLst/>
                          <a:latin typeface="Tahoma" pitchFamily="34" charset="0"/>
                          <a:ea typeface="ＭＳ Ｐゴシック" charset="-128"/>
                        </a:rPr>
                        <a:t>of </a:t>
                      </a:r>
                      <a:r>
                        <a:rPr kumimoji="0" lang="hu-HU" sz="1700" b="0" i="0" u="none" strike="noStrike" cap="none" normalizeH="0" baseline="0" dirty="0" err="1">
                          <a:ln>
                            <a:noFill/>
                          </a:ln>
                          <a:solidFill>
                            <a:srgbClr val="000000"/>
                          </a:solidFill>
                          <a:effectLst/>
                          <a:latin typeface="Tahoma" pitchFamily="34" charset="0"/>
                          <a:ea typeface="ＭＳ Ｐゴシック" charset="-128"/>
                        </a:rPr>
                        <a:t>disc</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scape</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infection</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during</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operation</a:t>
                      </a:r>
                      <a:r>
                        <a:rPr kumimoji="0" lang="en-US" sz="1700" b="0" i="0" u="none" strike="noStrike" cap="none" normalizeH="0" baseline="0" dirty="0">
                          <a:ln>
                            <a:noFill/>
                          </a:ln>
                          <a:solidFill>
                            <a:srgbClr val="000000"/>
                          </a:solidFill>
                          <a:effectLst/>
                          <a:latin typeface="Tahoma" pitchFamily="34" charset="0"/>
                          <a:ea typeface="ＭＳ Ｐゴシック" charset="-128"/>
                        </a:rPr>
                        <a:t>/</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en-US" sz="1700" b="0" i="0" u="none" strike="noStrike" cap="none" normalizeH="0" baseline="0" dirty="0" err="1">
                          <a:ln>
                            <a:noFill/>
                          </a:ln>
                          <a:solidFill>
                            <a:srgbClr val="000000"/>
                          </a:solidFill>
                          <a:effectLst/>
                          <a:latin typeface="Tahoma" pitchFamily="34" charset="0"/>
                          <a:ea typeface="ＭＳ Ｐゴシック" charset="-128"/>
                        </a:rPr>
                        <a:t>histo</a:t>
                      </a:r>
                      <a:r>
                        <a:rPr kumimoji="0" lang="hu-HU" sz="1700" b="0" i="0" u="none" strike="noStrike" cap="none" normalizeH="0" baseline="0" dirty="0" err="1">
                          <a:ln>
                            <a:noFill/>
                          </a:ln>
                          <a:solidFill>
                            <a:srgbClr val="000000"/>
                          </a:solidFill>
                          <a:effectLst/>
                          <a:latin typeface="Tahoma" pitchFamily="34" charset="0"/>
                          <a:ea typeface="ＭＳ Ｐゴシック" charset="-128"/>
                        </a:rPr>
                        <a:t>pathol</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exam</a:t>
                      </a:r>
                      <a:endParaRPr kumimoji="0" lang="hu-HU" sz="17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endParaRPr kumimoji="0" lang="hu-HU" sz="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hu-HU" sz="1700" b="0" i="0" u="none" strike="noStrike" cap="none" normalizeH="0" baseline="0" dirty="0" err="1">
                          <a:ln>
                            <a:noFill/>
                          </a:ln>
                          <a:solidFill>
                            <a:srgbClr val="000000"/>
                          </a:solidFill>
                          <a:effectLst/>
                          <a:latin typeface="Tahoma" pitchFamily="34" charset="0"/>
                          <a:ea typeface="ＭＳ Ｐゴシック" charset="-128"/>
                        </a:rPr>
                        <a:t>Fever</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with</a:t>
                      </a:r>
                      <a:r>
                        <a:rPr kumimoji="0" lang="hu-HU" sz="1700" b="0" i="0" u="none" strike="noStrike" cap="none" normalizeH="0" baseline="0" dirty="0">
                          <a:ln>
                            <a:noFill/>
                          </a:ln>
                          <a:solidFill>
                            <a:srgbClr val="000000"/>
                          </a:solidFill>
                          <a:effectLst/>
                          <a:latin typeface="Tahoma" pitchFamily="34" charset="0"/>
                          <a:ea typeface="ＭＳ Ｐゴシック" charset="-128"/>
                        </a:rPr>
                        <a:t> no </a:t>
                      </a:r>
                      <a:r>
                        <a:rPr kumimoji="0" lang="hu-HU" sz="1700" b="0" i="0" u="none" strike="noStrike" cap="none" normalizeH="0" baseline="0" dirty="0" err="1">
                          <a:ln>
                            <a:noFill/>
                          </a:ln>
                          <a:solidFill>
                            <a:srgbClr val="000000"/>
                          </a:solidFill>
                          <a:effectLst/>
                          <a:latin typeface="Tahoma" pitchFamily="34" charset="0"/>
                          <a:ea typeface="ＭＳ Ｐゴシック" charset="-128"/>
                        </a:rPr>
                        <a:t>other</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recognised</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cause</a:t>
                      </a:r>
                      <a:r>
                        <a:rPr kumimoji="0" lang="hu-HU" sz="1700" b="0" i="0" u="none" strike="noStrike" cap="none" normalizeH="0" baseline="0" dirty="0">
                          <a:ln>
                            <a:noFill/>
                          </a:ln>
                          <a:solidFill>
                            <a:srgbClr val="000000"/>
                          </a:solidFill>
                          <a:effectLst/>
                          <a:latin typeface="Tahoma" pitchFamily="34" charset="0"/>
                          <a:ea typeface="ＭＳ Ｐゴシック" charset="-128"/>
                        </a:rPr>
                        <a:t> AND </a:t>
                      </a:r>
                      <a:r>
                        <a:rPr kumimoji="0" lang="hu-HU" sz="1700" b="0" i="0" u="none" strike="noStrike" cap="none" normalizeH="0" baseline="0" dirty="0" err="1">
                          <a:ln>
                            <a:noFill/>
                          </a:ln>
                          <a:solidFill>
                            <a:srgbClr val="000000"/>
                          </a:solidFill>
                          <a:effectLst/>
                          <a:latin typeface="Tahoma" pitchFamily="34" charset="0"/>
                          <a:ea typeface="ＭＳ Ｐゴシック" charset="-128"/>
                        </a:rPr>
                        <a:t>pain</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at</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disc</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scape</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AND</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positive</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radiology</a:t>
                      </a:r>
                      <a:endParaRPr kumimoji="0" lang="hu-HU" sz="17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endParaRPr kumimoji="0" lang="hu-HU" sz="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defRPr/>
                      </a:pPr>
                      <a:r>
                        <a:rPr kumimoji="0" lang="hu-HU" sz="1700" b="0" i="0" u="none" strike="noStrike" cap="none" normalizeH="0" baseline="0" dirty="0" err="1">
                          <a:ln>
                            <a:noFill/>
                          </a:ln>
                          <a:solidFill>
                            <a:srgbClr val="000000"/>
                          </a:solidFill>
                          <a:effectLst/>
                          <a:latin typeface="Tahoma" pitchFamily="34" charset="0"/>
                          <a:ea typeface="ＭＳ Ｐゴシック" charset="-128"/>
                        </a:rPr>
                        <a:t>Fever</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with</a:t>
                      </a:r>
                      <a:r>
                        <a:rPr kumimoji="0" lang="hu-HU" sz="1700" b="0" i="0" u="none" strike="noStrike" cap="none" normalizeH="0" baseline="0" dirty="0">
                          <a:ln>
                            <a:noFill/>
                          </a:ln>
                          <a:solidFill>
                            <a:srgbClr val="000000"/>
                          </a:solidFill>
                          <a:effectLst/>
                          <a:latin typeface="Tahoma" pitchFamily="34" charset="0"/>
                          <a:ea typeface="ＭＳ Ｐゴシック" charset="-128"/>
                        </a:rPr>
                        <a:t> no </a:t>
                      </a:r>
                      <a:r>
                        <a:rPr kumimoji="0" lang="hu-HU" sz="1700" b="0" i="0" u="none" strike="noStrike" cap="none" normalizeH="0" baseline="0" dirty="0" err="1">
                          <a:ln>
                            <a:noFill/>
                          </a:ln>
                          <a:solidFill>
                            <a:srgbClr val="000000"/>
                          </a:solidFill>
                          <a:effectLst/>
                          <a:latin typeface="Tahoma" pitchFamily="34" charset="0"/>
                          <a:ea typeface="ＭＳ Ｐゴシック" charset="-128"/>
                        </a:rPr>
                        <a:t>other</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recognised</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cause</a:t>
                      </a:r>
                      <a:r>
                        <a:rPr kumimoji="0" lang="hu-HU" sz="1700" b="0" i="0" u="none" strike="noStrike" cap="none" normalizeH="0" baseline="0" dirty="0">
                          <a:ln>
                            <a:noFill/>
                          </a:ln>
                          <a:solidFill>
                            <a:srgbClr val="000000"/>
                          </a:solidFill>
                          <a:effectLst/>
                          <a:latin typeface="Tahoma" pitchFamily="34" charset="0"/>
                          <a:ea typeface="ＭＳ Ｐゴシック" charset="-128"/>
                        </a:rPr>
                        <a:t> AND </a:t>
                      </a:r>
                      <a:r>
                        <a:rPr kumimoji="0" lang="hu-HU" sz="1700" b="0" i="0" u="none" strike="noStrike" cap="none" normalizeH="0" baseline="0" dirty="0" err="1">
                          <a:ln>
                            <a:noFill/>
                          </a:ln>
                          <a:solidFill>
                            <a:srgbClr val="000000"/>
                          </a:solidFill>
                          <a:effectLst/>
                          <a:latin typeface="Tahoma" pitchFamily="34" charset="0"/>
                          <a:ea typeface="ＭＳ Ｐゴシック" charset="-128"/>
                        </a:rPr>
                        <a:t>pain</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at</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disc</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scape</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AND</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positive</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antigen</a:t>
                      </a:r>
                      <a:r>
                        <a:rPr kumimoji="0" lang="hu-HU" sz="1700" b="0" i="0" u="none" strike="noStrike" cap="none" normalizeH="0" baseline="0" dirty="0">
                          <a:ln>
                            <a:noFill/>
                          </a:ln>
                          <a:solidFill>
                            <a:srgbClr val="000000"/>
                          </a:solidFill>
                          <a:effectLst/>
                          <a:latin typeface="Tahoma" pitchFamily="34" charset="0"/>
                          <a:ea typeface="ＭＳ Ｐゴシック" charset="-128"/>
                        </a:rPr>
                        <a:t> test </a:t>
                      </a:r>
                      <a:r>
                        <a:rPr kumimoji="0" lang="hu-HU" sz="1700" b="0" i="0" u="none" strike="noStrike" cap="none" normalizeH="0" baseline="0" dirty="0" err="1">
                          <a:ln>
                            <a:noFill/>
                          </a:ln>
                          <a:solidFill>
                            <a:srgbClr val="000000"/>
                          </a:solidFill>
                          <a:effectLst/>
                          <a:latin typeface="Tahoma" pitchFamily="34" charset="0"/>
                          <a:ea typeface="ＭＳ Ｐゴシック" charset="-128"/>
                        </a:rPr>
                        <a:t>on</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blood</a:t>
                      </a:r>
                      <a:r>
                        <a:rPr kumimoji="0" lang="hu-HU" sz="1700" b="0" i="0" u="none" strike="noStrike" cap="none" normalizeH="0" baseline="0" dirty="0">
                          <a:ln>
                            <a:noFill/>
                          </a:ln>
                          <a:solidFill>
                            <a:srgbClr val="000000"/>
                          </a:solidFill>
                          <a:effectLst/>
                          <a:latin typeface="Tahoma" pitchFamily="34" charset="0"/>
                          <a:ea typeface="ＭＳ Ｐゴシック" charset="-128"/>
                        </a:rPr>
                        <a:t>/</a:t>
                      </a:r>
                      <a:r>
                        <a:rPr kumimoji="0" lang="hu-HU" sz="1700" b="0" i="0" u="none" strike="noStrike" cap="none" normalizeH="0" baseline="0" dirty="0" err="1">
                          <a:ln>
                            <a:noFill/>
                          </a:ln>
                          <a:solidFill>
                            <a:srgbClr val="000000"/>
                          </a:solidFill>
                          <a:effectLst/>
                          <a:latin typeface="Tahoma" pitchFamily="34" charset="0"/>
                          <a:ea typeface="ＭＳ Ｐゴシック" charset="-128"/>
                        </a:rPr>
                        <a:t>urine</a:t>
                      </a:r>
                      <a:endParaRPr kumimoji="0" lang="en-US" sz="17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700" b="0" i="0" u="none" strike="noStrike" cap="none" normalizeH="0" baseline="0" dirty="0">
                        <a:ln>
                          <a:noFill/>
                        </a:ln>
                        <a:solidFill>
                          <a:srgbClr val="000000"/>
                        </a:solidFill>
                        <a:effectLst/>
                        <a:latin typeface="Tahoma" pitchFamily="34" charset="0"/>
                        <a:ea typeface="ＭＳ Ｐゴシック" charset="-128"/>
                      </a:endParaRPr>
                    </a:p>
                  </a:txBody>
                  <a:tcPr marL="121920" marR="121920" marT="45695" marB="456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863601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EB35C32-0D0B-4411-9F48-053B08CF1381}"/>
              </a:ext>
            </a:extLst>
          </p:cNvPr>
          <p:cNvSpPr>
            <a:spLocks noGrp="1"/>
          </p:cNvSpPr>
          <p:nvPr>
            <p:ph type="title"/>
          </p:nvPr>
        </p:nvSpPr>
        <p:spPr/>
        <p:txBody>
          <a:bodyPr>
            <a:normAutofit/>
          </a:bodyPr>
          <a:lstStyle/>
          <a:p>
            <a:r>
              <a:rPr lang="fi-FI" altLang="en-US" dirty="0">
                <a:ea typeface="ＭＳ Ｐゴシック" pitchFamily="34" charset="-128"/>
              </a:rPr>
              <a:t>Antimicrobial definitions:</a:t>
            </a:r>
            <a:br>
              <a:rPr lang="fi-FI" altLang="en-US" dirty="0">
                <a:ea typeface="ＭＳ Ｐゴシック" pitchFamily="34" charset="-128"/>
              </a:rPr>
            </a:br>
            <a:r>
              <a:rPr lang="hu-HU" altLang="en-US" dirty="0">
                <a:ea typeface="ＭＳ Ｐゴシック" pitchFamily="34" charset="-128"/>
              </a:rPr>
              <a:t>F</a:t>
            </a:r>
            <a:r>
              <a:rPr lang="fi-FI" altLang="en-US" dirty="0">
                <a:ea typeface="ＭＳ Ｐゴシック" pitchFamily="34" charset="-128"/>
              </a:rPr>
              <a:t>orm in standard and light protocols</a:t>
            </a:r>
            <a:br>
              <a:rPr lang="fi-FI" altLang="en-US" dirty="0">
                <a:ea typeface="ＭＳ Ｐゴシック" pitchFamily="34" charset="-128"/>
              </a:rPr>
            </a:br>
            <a:r>
              <a:rPr lang="fi-FI" altLang="en-US" sz="2800" dirty="0">
                <a:ea typeface="ＭＳ Ｐゴシック" pitchFamily="34" charset="-128"/>
              </a:rPr>
              <a:t>(Protocol </a:t>
            </a:r>
            <a:r>
              <a:rPr lang="hu-HU" altLang="en-US" sz="2800" dirty="0">
                <a:ea typeface="ＭＳ Ｐゴシック" pitchFamily="34" charset="-128"/>
              </a:rPr>
              <a:t>v</a:t>
            </a:r>
            <a:r>
              <a:rPr lang="fi-FI" altLang="en-US" sz="2800" dirty="0">
                <a:ea typeface="ＭＳ Ｐゴシック" pitchFamily="34" charset="-128"/>
              </a:rPr>
              <a:t>5.</a:t>
            </a:r>
            <a:r>
              <a:rPr lang="hu-HU" altLang="en-US" sz="2800" dirty="0">
                <a:ea typeface="ＭＳ Ｐゴシック" pitchFamily="34" charset="-128"/>
              </a:rPr>
              <a:t>3,</a:t>
            </a:r>
            <a:r>
              <a:rPr lang="fi-FI" altLang="en-US" sz="2800" dirty="0">
                <a:ea typeface="ＭＳ Ｐゴシック" pitchFamily="34" charset="-128"/>
              </a:rPr>
              <a:t> p. 2</a:t>
            </a:r>
            <a:r>
              <a:rPr lang="hu-HU" altLang="en-US" sz="2800" dirty="0">
                <a:ea typeface="ＭＳ Ｐゴシック" pitchFamily="34" charset="-128"/>
              </a:rPr>
              <a:t>3</a:t>
            </a:r>
            <a:r>
              <a:rPr lang="fi-FI" altLang="en-US" sz="2800" dirty="0">
                <a:ea typeface="ＭＳ Ｐゴシック" pitchFamily="34" charset="-128"/>
              </a:rPr>
              <a:t>-2</a:t>
            </a:r>
            <a:r>
              <a:rPr lang="hu-HU" altLang="en-US" sz="2800" dirty="0">
                <a:ea typeface="ＭＳ Ｐゴシック" pitchFamily="34" charset="-128"/>
              </a:rPr>
              <a:t>4</a:t>
            </a:r>
            <a:r>
              <a:rPr lang="fi-FI" altLang="en-US" sz="2800" dirty="0">
                <a:ea typeface="ＭＳ Ｐゴシック" pitchFamily="34" charset="-128"/>
              </a:rPr>
              <a:t>)</a:t>
            </a:r>
            <a:endParaRPr lang="nl-NL" dirty="0"/>
          </a:p>
        </p:txBody>
      </p:sp>
      <p:sp>
        <p:nvSpPr>
          <p:cNvPr id="3" name="Slide Number Placeholder 2"/>
          <p:cNvSpPr>
            <a:spLocks noGrp="1"/>
          </p:cNvSpPr>
          <p:nvPr>
            <p:ph type="sldNum" sz="quarter" idx="10"/>
          </p:nvPr>
        </p:nvSpPr>
        <p:spPr/>
        <p:txBody>
          <a:bodyPr/>
          <a:lstStyle/>
          <a:p>
            <a:fld id="{0580567E-5E8F-47A5-90DF-8BFEB1A71525}" type="slidenum">
              <a:rPr lang="en-GB" smtClean="0">
                <a:solidFill>
                  <a:prstClr val="white"/>
                </a:solidFill>
              </a:rPr>
              <a:pPr/>
              <a:t>5</a:t>
            </a:fld>
            <a:endParaRPr lang="en-GB" dirty="0">
              <a:solidFill>
                <a:prstClr val="white"/>
              </a:solidFill>
            </a:endParaRPr>
          </a:p>
        </p:txBody>
      </p:sp>
    </p:spTree>
    <p:extLst>
      <p:ext uri="{BB962C8B-B14F-4D97-AF65-F5344CB8AC3E}">
        <p14:creationId xmlns:p14="http://schemas.microsoft.com/office/powerpoint/2010/main" val="210403286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itle 1"/>
          <p:cNvSpPr>
            <a:spLocks noGrp="1"/>
          </p:cNvSpPr>
          <p:nvPr>
            <p:ph type="title" idx="4294967295"/>
          </p:nvPr>
        </p:nvSpPr>
        <p:spPr>
          <a:xfrm>
            <a:off x="298451" y="206376"/>
            <a:ext cx="11893549" cy="1190625"/>
          </a:xfrm>
        </p:spPr>
        <p:txBody>
          <a:bodyPr/>
          <a:lstStyle/>
          <a:p>
            <a:pPr eaLnBrk="1" hangingPunct="1"/>
            <a:r>
              <a:rPr lang="en-US" altLang="en-US" dirty="0">
                <a:ea typeface="ＭＳ Ｐゴシック" pitchFamily="34" charset="-128"/>
              </a:rPr>
              <a:t>Central </a:t>
            </a:r>
            <a:r>
              <a:rPr lang="hu-HU" altLang="en-US" dirty="0">
                <a:ea typeface="ＭＳ Ｐゴシック" pitchFamily="34" charset="-128"/>
              </a:rPr>
              <a:t>n</a:t>
            </a:r>
            <a:r>
              <a:rPr lang="en-US" altLang="en-US" dirty="0" err="1">
                <a:ea typeface="ＭＳ Ｐゴシック" pitchFamily="34" charset="-128"/>
              </a:rPr>
              <a:t>ervous</a:t>
            </a:r>
            <a:r>
              <a:rPr lang="en-US" altLang="en-US" dirty="0">
                <a:ea typeface="ＭＳ Ｐゴシック" pitchFamily="34" charset="-128"/>
              </a:rPr>
              <a:t> </a:t>
            </a:r>
            <a:r>
              <a:rPr lang="hu-HU" altLang="en-US" dirty="0">
                <a:ea typeface="ＭＳ Ｐゴシック" pitchFamily="34" charset="-128"/>
              </a:rPr>
              <a:t>s</a:t>
            </a:r>
            <a:r>
              <a:rPr lang="en-US" altLang="en-US" dirty="0" err="1">
                <a:ea typeface="ＭＳ Ｐゴシック" pitchFamily="34" charset="-128"/>
              </a:rPr>
              <a:t>ystem</a:t>
            </a:r>
            <a:r>
              <a:rPr lang="en-US" altLang="en-US" dirty="0">
                <a:ea typeface="ＭＳ Ｐゴシック" pitchFamily="34" charset="-128"/>
              </a:rPr>
              <a:t> </a:t>
            </a:r>
            <a:r>
              <a:rPr lang="hu-HU" altLang="en-US" dirty="0">
                <a:ea typeface="ＭＳ Ｐゴシック" pitchFamily="34" charset="-128"/>
              </a:rPr>
              <a:t>i</a:t>
            </a:r>
            <a:r>
              <a:rPr lang="en-US" altLang="en-US" dirty="0" err="1">
                <a:ea typeface="ＭＳ Ｐゴシック" pitchFamily="34" charset="-128"/>
              </a:rPr>
              <a:t>nfection</a:t>
            </a:r>
            <a:r>
              <a:rPr lang="en-US" altLang="en-US" dirty="0">
                <a:ea typeface="ＭＳ Ｐゴシック" pitchFamily="34" charset="-128"/>
              </a:rPr>
              <a:t> (CNS)</a:t>
            </a:r>
            <a:br>
              <a:rPr lang="en-GB" altLang="en-US" dirty="0">
                <a:solidFill>
                  <a:srgbClr val="FF0000"/>
                </a:solidFill>
                <a:ea typeface="ＭＳ Ｐゴシック" pitchFamily="34" charset="-128"/>
              </a:rPr>
            </a:br>
            <a:r>
              <a:rPr lang="en-US" altLang="en-US" sz="2000" dirty="0">
                <a:ea typeface="ＭＳ Ｐゴシック" pitchFamily="34" charset="-128"/>
              </a:rPr>
              <a:t>Protocol </a:t>
            </a:r>
            <a:r>
              <a:rPr lang="hu-HU" altLang="en-US" sz="2000" dirty="0">
                <a:ea typeface="ＭＳ Ｐゴシック" pitchFamily="34" charset="-128"/>
              </a:rPr>
              <a:t>v</a:t>
            </a:r>
            <a:r>
              <a:rPr lang="en-US" altLang="en-US" sz="2000" dirty="0">
                <a:ea typeface="ＭＳ Ｐゴシック" pitchFamily="34" charset="-128"/>
              </a:rPr>
              <a:t>5.</a:t>
            </a:r>
            <a:r>
              <a:rPr lang="hu-HU" altLang="en-US" sz="2000" dirty="0">
                <a:ea typeface="ＭＳ Ｐゴシック" pitchFamily="34" charset="-128"/>
              </a:rPr>
              <a:t>3,</a:t>
            </a:r>
            <a:r>
              <a:rPr lang="en-US" altLang="en-US" sz="2000" dirty="0">
                <a:ea typeface="ＭＳ Ｐゴシック" pitchFamily="34" charset="-128"/>
              </a:rPr>
              <a:t> </a:t>
            </a:r>
            <a:r>
              <a:rPr lang="en-GB" altLang="en-US" sz="2000" dirty="0">
                <a:ea typeface="ＭＳ Ｐゴシック" pitchFamily="34" charset="-128"/>
              </a:rPr>
              <a:t>p</a:t>
            </a:r>
            <a:r>
              <a:rPr lang="hu-HU" altLang="en-US" sz="2000" dirty="0">
                <a:ea typeface="ＭＳ Ｐゴシック" pitchFamily="34" charset="-128"/>
              </a:rPr>
              <a:t>.</a:t>
            </a:r>
            <a:r>
              <a:rPr lang="en-GB" altLang="en-US" sz="2000" dirty="0">
                <a:ea typeface="ＭＳ Ｐゴシック" pitchFamily="34" charset="-128"/>
              </a:rPr>
              <a:t> 59</a:t>
            </a:r>
            <a:endParaRPr lang="en-US" altLang="en-US" sz="2000" dirty="0">
              <a:ea typeface="ＭＳ Ｐゴシック" pitchFamily="34" charset="-128"/>
            </a:endParaRPr>
          </a:p>
        </p:txBody>
      </p:sp>
      <p:graphicFrame>
        <p:nvGraphicFramePr>
          <p:cNvPr id="254979" name="Group 3"/>
          <p:cNvGraphicFramePr>
            <a:graphicFrameLocks noGrp="1"/>
          </p:cNvGraphicFramePr>
          <p:nvPr>
            <p:extLst>
              <p:ext uri="{D42A27DB-BD31-4B8C-83A1-F6EECF244321}">
                <p14:modId xmlns:p14="http://schemas.microsoft.com/office/powerpoint/2010/main" val="250821853"/>
              </p:ext>
            </p:extLst>
          </p:nvPr>
        </p:nvGraphicFramePr>
        <p:xfrm>
          <a:off x="0" y="986183"/>
          <a:ext cx="12192000" cy="5308600"/>
        </p:xfrm>
        <a:graphic>
          <a:graphicData uri="http://schemas.openxmlformats.org/drawingml/2006/table">
            <a:tbl>
              <a:tblPr/>
              <a:tblGrid>
                <a:gridCol w="4147930">
                  <a:extLst>
                    <a:ext uri="{9D8B030D-6E8A-4147-A177-3AD203B41FA5}">
                      <a16:colId xmlns:a16="http://schemas.microsoft.com/office/drawing/2014/main" val="20000"/>
                    </a:ext>
                  </a:extLst>
                </a:gridCol>
                <a:gridCol w="4187687">
                  <a:extLst>
                    <a:ext uri="{9D8B030D-6E8A-4147-A177-3AD203B41FA5}">
                      <a16:colId xmlns:a16="http://schemas.microsoft.com/office/drawing/2014/main" val="20001"/>
                    </a:ext>
                  </a:extLst>
                </a:gridCol>
                <a:gridCol w="3856383">
                  <a:extLst>
                    <a:ext uri="{9D8B030D-6E8A-4147-A177-3AD203B41FA5}">
                      <a16:colId xmlns:a16="http://schemas.microsoft.com/office/drawing/2014/main" val="20002"/>
                    </a:ext>
                  </a:extLst>
                </a:gridCol>
              </a:tblGrid>
              <a:tr h="114381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rgbClr val="FFFFFF"/>
                          </a:solidFill>
                          <a:effectLst/>
                          <a:latin typeface="Tahoma" pitchFamily="34" charset="0"/>
                          <a:ea typeface="ＭＳ Ｐゴシック" charset="-128"/>
                        </a:rPr>
                        <a:t>CNS-IC (intracranial)</a:t>
                      </a:r>
                      <a:br>
                        <a:rPr kumimoji="0" lang="en-US" sz="1800" b="1" i="0" u="none" strike="noStrike" cap="none" normalizeH="0" baseline="0" dirty="0">
                          <a:ln>
                            <a:noFill/>
                          </a:ln>
                          <a:solidFill>
                            <a:srgbClr val="FFFFFF"/>
                          </a:solidFill>
                          <a:effectLst/>
                          <a:latin typeface="Tahoma" pitchFamily="34" charset="0"/>
                          <a:ea typeface="ＭＳ Ｐゴシック" charset="-128"/>
                        </a:rPr>
                      </a:br>
                      <a:r>
                        <a:rPr kumimoji="0" lang="en-US" sz="2000" b="1" i="0" u="none" strike="noStrike" cap="none" normalizeH="0" baseline="0" dirty="0">
                          <a:ln>
                            <a:noFill/>
                          </a:ln>
                          <a:solidFill>
                            <a:srgbClr val="FFFFFF"/>
                          </a:solidFill>
                          <a:effectLst/>
                          <a:latin typeface="Tahoma" pitchFamily="34" charset="0"/>
                          <a:ea typeface="ＭＳ Ｐゴシック" charset="-128"/>
                        </a:rPr>
                        <a:t>Brain abscess, sub/epidural</a:t>
                      </a:r>
                      <a:r>
                        <a:rPr kumimoji="0" lang="hu-HU" sz="2000" b="1" i="0" u="none" strike="noStrike" cap="none" normalizeH="0" baseline="0" dirty="0">
                          <a:ln>
                            <a:noFill/>
                          </a:ln>
                          <a:solidFill>
                            <a:srgbClr val="FFFFFF"/>
                          </a:solidFill>
                          <a:effectLst/>
                          <a:latin typeface="Tahoma" pitchFamily="34" charset="0"/>
                          <a:ea typeface="ＭＳ Ｐゴシック" charset="-128"/>
                        </a:rPr>
                        <a:t> </a:t>
                      </a:r>
                      <a:r>
                        <a:rPr kumimoji="0" lang="hu-HU" sz="2000" b="1" i="0" u="none" strike="noStrike" cap="none" normalizeH="0" baseline="0" dirty="0" err="1">
                          <a:ln>
                            <a:noFill/>
                          </a:ln>
                          <a:solidFill>
                            <a:srgbClr val="FFFFFF"/>
                          </a:solidFill>
                          <a:effectLst/>
                          <a:latin typeface="Tahoma" pitchFamily="34" charset="0"/>
                          <a:ea typeface="ＭＳ Ｐゴシック" charset="-128"/>
                        </a:rPr>
                        <a:t>infection</a:t>
                      </a:r>
                      <a:r>
                        <a:rPr kumimoji="0" lang="en-US" sz="2000" b="1" i="0" u="none" strike="noStrike" cap="none" normalizeH="0" baseline="0" dirty="0">
                          <a:ln>
                            <a:noFill/>
                          </a:ln>
                          <a:solidFill>
                            <a:srgbClr val="FFFFFF"/>
                          </a:solidFill>
                          <a:effectLst/>
                          <a:latin typeface="Tahoma" pitchFamily="34" charset="0"/>
                          <a:ea typeface="ＭＳ Ｐゴシック" charset="-128"/>
                        </a:rPr>
                        <a:t>, encephalitis</a:t>
                      </a:r>
                    </a:p>
                  </a:txBody>
                  <a:tcPr marL="121920" marR="121920"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rgbClr val="FFFFFF"/>
                          </a:solidFill>
                          <a:effectLst/>
                          <a:latin typeface="Tahoma" pitchFamily="34" charset="0"/>
                          <a:ea typeface="ＭＳ Ｐゴシック" charset="-128"/>
                        </a:rPr>
                        <a:t>CNS-MEN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Meningitis or ventriculitis</a:t>
                      </a:r>
                    </a:p>
                  </a:txBody>
                  <a:tcPr marL="121920" marR="121920"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rgbClr val="FFFFFF"/>
                          </a:solidFill>
                          <a:effectLst/>
                          <a:latin typeface="Tahoma" pitchFamily="34" charset="0"/>
                          <a:ea typeface="ＭＳ Ｐゴシック" charset="-128"/>
                        </a:rPr>
                        <a:t>CNS-SA</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Spinal abscess without meningitis</a:t>
                      </a:r>
                    </a:p>
                  </a:txBody>
                  <a:tcPr marL="121920" marR="121920"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extLst>
                  <a:ext uri="{0D108BD9-81ED-4DB2-BD59-A6C34878D82A}">
                    <a16:rowId xmlns:a16="http://schemas.microsoft.com/office/drawing/2014/main" val="10000"/>
                  </a:ext>
                </a:extLst>
              </a:tr>
              <a:tr h="416478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≥1 of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following</a:t>
                      </a:r>
                      <a:r>
                        <a:rPr kumimoji="0" lang="hu-HU" sz="1800" b="0" i="0" u="none" strike="noStrike" cap="none" normalizeH="0" baseline="0" dirty="0">
                          <a:ln>
                            <a:noFill/>
                          </a:ln>
                          <a:solidFill>
                            <a:srgbClr val="000000"/>
                          </a:solidFill>
                          <a:effectLst/>
                          <a:latin typeface="Tahoma" pitchFamily="34" charset="0"/>
                          <a:ea typeface="ＭＳ Ｐゴシック" charset="-128"/>
                        </a:rPr>
                        <a:t>:</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Organisms </a:t>
                      </a:r>
                      <a:r>
                        <a:rPr kumimoji="0" lang="hu-HU" sz="1800" b="0" i="0" u="none" strike="noStrike" cap="none" normalizeH="0" baseline="0" dirty="0" err="1">
                          <a:ln>
                            <a:noFill/>
                          </a:ln>
                          <a:solidFill>
                            <a:srgbClr val="000000"/>
                          </a:solidFill>
                          <a:effectLst/>
                          <a:latin typeface="Tahoma" pitchFamily="34" charset="0"/>
                          <a:ea typeface="ＭＳ Ｐゴシック" charset="-128"/>
                        </a:rPr>
                        <a:t>cultured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from</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brain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tissue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dura</a:t>
                      </a:r>
                    </a:p>
                    <a:p>
                      <a:pPr marL="285750" marR="0" lvl="0" indent="-28575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Abscess</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infection </a:t>
                      </a:r>
                      <a:r>
                        <a:rPr kumimoji="0" lang="hu-HU" sz="1800" b="0" i="0" u="none" strike="noStrike" cap="none" normalizeH="0" baseline="0" dirty="0" err="1">
                          <a:ln>
                            <a:noFill/>
                          </a:ln>
                          <a:solidFill>
                            <a:srgbClr val="000000"/>
                          </a:solidFill>
                          <a:effectLst/>
                          <a:latin typeface="Tahoma" pitchFamily="34" charset="0"/>
                          <a:ea typeface="ＭＳ Ｐゴシック" charset="-128"/>
                        </a:rPr>
                        <a:t>seen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during</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operation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err="1">
                          <a:ln>
                            <a:noFill/>
                          </a:ln>
                          <a:solidFill>
                            <a:srgbClr val="000000"/>
                          </a:solidFill>
                          <a:effectLst/>
                          <a:latin typeface="Tahoma" pitchFamily="34" charset="0"/>
                          <a:ea typeface="ＭＳ Ｐゴシック" charset="-128"/>
                        </a:rPr>
                        <a:t>histo</a:t>
                      </a:r>
                      <a:r>
                        <a:rPr kumimoji="0" lang="hu-HU" sz="1800" b="0" i="0" u="none" strike="noStrike" cap="none" normalizeH="0" baseline="0" dirty="0" err="1">
                          <a:ln>
                            <a:noFill/>
                          </a:ln>
                          <a:solidFill>
                            <a:srgbClr val="000000"/>
                          </a:solidFill>
                          <a:effectLst/>
                          <a:latin typeface="Tahoma" pitchFamily="34" charset="0"/>
                          <a:ea typeface="ＭＳ Ｐゴシック" charset="-128"/>
                        </a:rPr>
                        <a:t>pathologic</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examination</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≥2 of signs/symptoms</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with</a:t>
                      </a:r>
                      <a:r>
                        <a:rPr kumimoji="0" lang="hu-HU" sz="1800" b="0" i="0" u="none" strike="noStrike" cap="none" normalizeH="0" baseline="0" dirty="0">
                          <a:ln>
                            <a:noFill/>
                          </a:ln>
                          <a:solidFill>
                            <a:srgbClr val="000000"/>
                          </a:solidFill>
                          <a:effectLst/>
                          <a:latin typeface="Tahoma" pitchFamily="34" charset="0"/>
                          <a:ea typeface="ＭＳ Ｐゴシック" charset="-128"/>
                        </a:rPr>
                        <a:t> no </a:t>
                      </a:r>
                      <a:r>
                        <a:rPr kumimoji="0" lang="hu-HU" sz="1800" b="0" i="0" u="none" strike="noStrike" cap="none" normalizeH="0" baseline="0" dirty="0" err="1">
                          <a:ln>
                            <a:noFill/>
                          </a:ln>
                          <a:solidFill>
                            <a:srgbClr val="000000"/>
                          </a:solidFill>
                          <a:effectLst/>
                          <a:latin typeface="Tahoma" pitchFamily="34" charset="0"/>
                          <a:ea typeface="ＭＳ Ｐゴシック" charset="-128"/>
                        </a:rPr>
                        <a:t>other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cause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e.g</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headache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fever</a:t>
                      </a:r>
                      <a:r>
                        <a:rPr kumimoji="0" lang="hu-HU" sz="1800" b="0" i="0" u="none" strike="noStrike" cap="none" normalizeH="0" baseline="0" dirty="0">
                          <a:ln>
                            <a:noFill/>
                          </a:ln>
                          <a:solidFill>
                            <a:srgbClr val="000000"/>
                          </a:solidFill>
                          <a:effectLst/>
                          <a:latin typeface="Tahoma" pitchFamily="34" charset="0"/>
                          <a:ea typeface="ＭＳ Ｐゴシック" charset="-128"/>
                        </a:rPr>
                        <a:t>)</a:t>
                      </a:r>
                      <a:r>
                        <a:rPr kumimoji="0" lang="en-US"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a:ln>
                            <a:noFill/>
                          </a:ln>
                          <a:solidFill>
                            <a:srgbClr val="000000"/>
                          </a:solidFill>
                          <a:effectLst/>
                          <a:latin typeface="Tahoma" pitchFamily="34" charset="0"/>
                          <a:ea typeface="ＭＳ Ｐゴシック" charset="-128"/>
                        </a:rPr>
                        <a:t> </a:t>
                      </a:r>
                    </a:p>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AND either positive micro</a:t>
                      </a:r>
                      <a:r>
                        <a:rPr kumimoji="0" lang="hu-HU" sz="1800" b="0" i="0" u="none" strike="noStrike" cap="none" normalizeH="0" baseline="0" dirty="0" err="1">
                          <a:ln>
                            <a:noFill/>
                          </a:ln>
                          <a:solidFill>
                            <a:srgbClr val="000000"/>
                          </a:solidFill>
                          <a:effectLst/>
                          <a:latin typeface="Tahoma" pitchFamily="34" charset="0"/>
                          <a:ea typeface="ＭＳ Ｐゴシック" charset="-128"/>
                        </a:rPr>
                        <a:t>biology</a:t>
                      </a:r>
                      <a:r>
                        <a:rPr kumimoji="0" lang="hu-HU" sz="1800" b="0" i="0" u="none" strike="noStrike" cap="none" normalizeH="0" baseline="0" dirty="0">
                          <a:ln>
                            <a:noFill/>
                          </a:ln>
                          <a:solidFill>
                            <a:srgbClr val="000000"/>
                          </a:solidFill>
                          <a:effectLst/>
                          <a:latin typeface="Tahoma" pitchFamily="34" charset="0"/>
                          <a:ea typeface="ＭＳ Ｐゴシック" charset="-128"/>
                        </a:rPr>
                        <a:t>    </a:t>
                      </a:r>
                    </a:p>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e.g</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organism</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detected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by</a:t>
                      </a:r>
                      <a:r>
                        <a:rPr kumimoji="0" lang="hu-HU" sz="1800" b="0" i="0" u="none" strike="noStrike" cap="none" normalizeH="0" baseline="0" dirty="0">
                          <a:ln>
                            <a:noFill/>
                          </a:ln>
                          <a:solidFill>
                            <a:srgbClr val="000000"/>
                          </a:solidFill>
                          <a:effectLst/>
                          <a:latin typeface="Tahoma" pitchFamily="34" charset="0"/>
                          <a:ea typeface="ＭＳ Ｐゴシック" charset="-128"/>
                        </a:rPr>
                        <a:t>    </a:t>
                      </a:r>
                    </a:p>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microscopy</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OR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positive radiology</a:t>
                      </a:r>
                      <a:r>
                        <a:rPr kumimoji="0" lang="hu-HU" sz="1800" b="0" i="0" u="none" strike="noStrike" cap="none" normalizeH="0" baseline="0" dirty="0">
                          <a:ln>
                            <a:noFill/>
                          </a:ln>
                          <a:solidFill>
                            <a:srgbClr val="000000"/>
                          </a:solidFill>
                          <a:effectLst/>
                          <a:latin typeface="Tahoma" pitchFamily="34" charset="0"/>
                          <a:ea typeface="ＭＳ Ｐゴシック" charset="-128"/>
                        </a:rPr>
                        <a:t> </a:t>
                      </a:r>
                    </a:p>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pP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e.g</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ultrasound</a:t>
                      </a:r>
                      <a:r>
                        <a:rPr kumimoji="0" lang="en-US" sz="1800" b="0" i="0" u="none" strike="noStrike" cap="none" normalizeH="0" baseline="0" dirty="0">
                          <a:ln>
                            <a:noFill/>
                          </a:ln>
                          <a:solidFill>
                            <a:srgbClr val="000000"/>
                          </a:solidFill>
                          <a:effectLst/>
                          <a:latin typeface="Tahoma" pitchFamily="34" charset="0"/>
                          <a:ea typeface="ＭＳ Ｐゴシック" charset="-128"/>
                        </a:rPr>
                        <a:t>,</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CT,</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MRI</a:t>
                      </a:r>
                      <a:r>
                        <a:rPr kumimoji="0" lang="hu-HU" sz="1800" b="0" i="0" u="none" strike="noStrike" cap="none" normalizeH="0" baseline="0" dirty="0">
                          <a:ln>
                            <a:noFill/>
                          </a:ln>
                          <a:solidFill>
                            <a:srgbClr val="000000"/>
                          </a:solidFill>
                          <a:effectLst/>
                          <a:latin typeface="Tahoma" pitchFamily="34" charset="0"/>
                          <a:ea typeface="ＭＳ Ｐゴシック" charset="-128"/>
                        </a:rPr>
                        <a:t>) </a:t>
                      </a:r>
                    </a:p>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defRPr/>
                      </a:pPr>
                      <a:r>
                        <a:rPr kumimoji="0" lang="hu-HU" sz="1800" b="0" i="0" u="none" strike="noStrike" cap="none" normalizeH="0" baseline="0" dirty="0">
                          <a:ln>
                            <a:noFill/>
                          </a:ln>
                          <a:solidFill>
                            <a:srgbClr val="000000"/>
                          </a:solidFill>
                          <a:effectLst/>
                          <a:latin typeface="Tahoma" pitchFamily="34" charset="0"/>
                          <a:ea typeface="ＭＳ Ｐゴシック" charset="-128"/>
                        </a:rPr>
                        <a:t>    AND </a:t>
                      </a:r>
                      <a:r>
                        <a:rPr kumimoji="0" lang="en-US" sz="1800" b="0" i="1" u="none" strike="noStrike" cap="none" normalizeH="0" baseline="0" dirty="0">
                          <a:ln>
                            <a:noFill/>
                          </a:ln>
                          <a:solidFill>
                            <a:srgbClr val="000000"/>
                          </a:solidFill>
                          <a:effectLst/>
                          <a:latin typeface="Tahoma" pitchFamily="34" charset="0"/>
                          <a:ea typeface="ＭＳ Ｐゴシック" charset="-128"/>
                        </a:rPr>
                        <a:t>physician institutes </a:t>
                      </a:r>
                      <a:r>
                        <a:rPr kumimoji="0" lang="hu-HU" sz="1800" b="0" i="1" u="none" strike="noStrike" cap="none" normalizeH="0" baseline="0" dirty="0">
                          <a:ln>
                            <a:noFill/>
                          </a:ln>
                          <a:solidFill>
                            <a:srgbClr val="000000"/>
                          </a:solidFill>
                          <a:effectLst/>
                          <a:latin typeface="Tahoma" pitchFamily="34" charset="0"/>
                          <a:ea typeface="ＭＳ Ｐゴシック" charset="-128"/>
                        </a:rPr>
                        <a:t>  </a:t>
                      </a:r>
                    </a:p>
                    <a:p>
                      <a:pPr marL="0" marR="0" lvl="0" indent="0" algn="l" defTabSz="914400" rtl="0" eaLnBrk="1" fontAlgn="base" latinLnBrk="0" hangingPunct="1">
                        <a:lnSpc>
                          <a:spcPct val="100000"/>
                        </a:lnSpc>
                        <a:spcBef>
                          <a:spcPct val="0"/>
                        </a:spcBef>
                        <a:spcAft>
                          <a:spcPct val="0"/>
                        </a:spcAft>
                        <a:buClrTx/>
                        <a:buSzPct val="100000"/>
                        <a:buFont typeface="Arial" panose="020B0604020202020204" pitchFamily="34" charset="0"/>
                        <a:buNone/>
                        <a:tabLst/>
                        <a:defRPr/>
                      </a:pPr>
                      <a:r>
                        <a:rPr kumimoji="0" lang="hu-HU" sz="1800" b="0" i="1" u="none" strike="noStrike" cap="none" normalizeH="0" baseline="0" dirty="0">
                          <a:ln>
                            <a:noFill/>
                          </a:ln>
                          <a:solidFill>
                            <a:srgbClr val="000000"/>
                          </a:solidFill>
                          <a:effectLst/>
                          <a:latin typeface="Tahoma" pitchFamily="34" charset="0"/>
                          <a:ea typeface="ＭＳ Ｐゴシック" charset="-128"/>
                        </a:rPr>
                        <a:t>    </a:t>
                      </a:r>
                      <a:r>
                        <a:rPr kumimoji="0" lang="en-US" sz="1800" b="0" i="1" u="none" strike="noStrike" cap="none" normalizeH="0" baseline="0" dirty="0">
                          <a:ln>
                            <a:noFill/>
                          </a:ln>
                          <a:solidFill>
                            <a:srgbClr val="000000"/>
                          </a:solidFill>
                          <a:effectLst/>
                          <a:latin typeface="Tahoma" pitchFamily="34" charset="0"/>
                          <a:ea typeface="ＭＳ Ｐゴシック" charset="-128"/>
                        </a:rPr>
                        <a:t>appropriate antibiotic therapy</a:t>
                      </a:r>
                    </a:p>
                  </a:txBody>
                  <a:tcPr marL="121920" marR="121920"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≥1 of the following</a:t>
                      </a:r>
                      <a:r>
                        <a:rPr kumimoji="0" lang="hu-HU" sz="1800" b="0" i="0" u="none" strike="noStrike" cap="none" normalizeH="0" baseline="0" dirty="0">
                          <a:ln>
                            <a:noFill/>
                          </a:ln>
                          <a:solidFill>
                            <a:srgbClr val="000000"/>
                          </a:solidFill>
                          <a:effectLst/>
                          <a:latin typeface="Tahoma" pitchFamily="34" charset="0"/>
                          <a:ea typeface="ＭＳ Ｐゴシック" charset="-128"/>
                        </a:rPr>
                        <a:t>:</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Organism</a:t>
                      </a:r>
                      <a:r>
                        <a:rPr kumimoji="0" lang="hu-HU" sz="1800" b="0" i="0" u="none" strike="noStrike" cap="none" normalizeH="0" baseline="0" dirty="0">
                          <a:ln>
                            <a:noFill/>
                          </a:ln>
                          <a:solidFill>
                            <a:srgbClr val="000000"/>
                          </a:solidFill>
                          <a:effectLst/>
                          <a:latin typeface="Tahoma" pitchFamily="34" charset="0"/>
                          <a:ea typeface="ＭＳ Ｐゴシック" charset="-128"/>
                        </a:rPr>
                        <a:t>s</a:t>
                      </a:r>
                      <a:r>
                        <a:rPr kumimoji="0" lang="en-US"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cultured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from</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cerebrospinal</a:t>
                      </a:r>
                      <a:r>
                        <a:rPr kumimoji="0" lang="hu-HU" sz="1800" b="0" i="0" u="none" strike="noStrike" cap="none" normalizeH="0" baseline="0" dirty="0">
                          <a:ln>
                            <a:noFill/>
                          </a:ln>
                          <a:solidFill>
                            <a:srgbClr val="000000"/>
                          </a:solidFill>
                          <a:effectLst/>
                          <a:latin typeface="Tahoma" pitchFamily="34" charset="0"/>
                          <a:ea typeface="ＭＳ Ｐゴシック" charset="-128"/>
                        </a:rPr>
                        <a:t> fluid (CSF)</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a:t>
                      </a:r>
                      <a:r>
                        <a:rPr kumimoji="0" lang="hu-HU" sz="1800" b="0" i="0" u="none" strike="noStrike" cap="none" normalizeH="0" baseline="0" dirty="0">
                          <a:ln>
                            <a:noFill/>
                          </a:ln>
                          <a:solidFill>
                            <a:srgbClr val="000000"/>
                          </a:solidFill>
                          <a:effectLst/>
                          <a:latin typeface="Tahoma" pitchFamily="34" charset="0"/>
                          <a:ea typeface="ＭＳ Ｐゴシック" charset="-128"/>
                        </a:rPr>
                        <a:t>1</a:t>
                      </a:r>
                      <a:r>
                        <a:rPr kumimoji="0" lang="en-US" sz="1800" b="0" i="0" u="none" strike="noStrike" cap="none" normalizeH="0" baseline="0" dirty="0">
                          <a:ln>
                            <a:noFill/>
                          </a:ln>
                          <a:solidFill>
                            <a:srgbClr val="000000"/>
                          </a:solidFill>
                          <a:effectLst/>
                          <a:latin typeface="Tahoma" pitchFamily="34" charset="0"/>
                          <a:ea typeface="ＭＳ Ｐゴシック" charset="-128"/>
                        </a:rPr>
                        <a:t> of signs</a:t>
                      </a:r>
                      <a:r>
                        <a:rPr kumimoji="0" lang="hu-HU" sz="1800" b="0" i="0" u="none" strike="noStrike" cap="none" normalizeH="0" baseline="0" dirty="0">
                          <a:ln>
                            <a:noFill/>
                          </a:ln>
                          <a:solidFill>
                            <a:srgbClr val="000000"/>
                          </a:solidFill>
                          <a:effectLst/>
                          <a:latin typeface="Tahoma" pitchFamily="34" charset="0"/>
                          <a:ea typeface="ＭＳ Ｐゴシック" charset="-128"/>
                        </a:rPr>
                        <a:t>/</a:t>
                      </a:r>
                      <a:r>
                        <a:rPr kumimoji="0" lang="en-US" sz="1800" b="0" i="0" u="none" strike="noStrike" cap="none" normalizeH="0" baseline="0" dirty="0">
                          <a:ln>
                            <a:noFill/>
                          </a:ln>
                          <a:solidFill>
                            <a:srgbClr val="000000"/>
                          </a:solidFill>
                          <a:effectLst/>
                          <a:latin typeface="Tahoma" pitchFamily="34" charset="0"/>
                          <a:ea typeface="ＭＳ Ｐゴシック" charset="-128"/>
                        </a:rPr>
                        <a:t>symptoms </a:t>
                      </a:r>
                      <a:r>
                        <a:rPr kumimoji="0" lang="hu-HU" sz="1800" b="0" i="0" u="none" strike="noStrike" cap="none" normalizeH="0" baseline="0" dirty="0" err="1">
                          <a:ln>
                            <a:noFill/>
                          </a:ln>
                          <a:solidFill>
                            <a:srgbClr val="000000"/>
                          </a:solidFill>
                          <a:effectLst/>
                          <a:latin typeface="Tahoma" pitchFamily="34" charset="0"/>
                          <a:ea typeface="ＭＳ Ｐゴシック" charset="-128"/>
                        </a:rPr>
                        <a:t>with</a:t>
                      </a:r>
                      <a:r>
                        <a:rPr kumimoji="0" lang="hu-HU" sz="1800" b="0" i="0" u="none" strike="noStrike" cap="none" normalizeH="0" baseline="0" dirty="0">
                          <a:ln>
                            <a:noFill/>
                          </a:ln>
                          <a:solidFill>
                            <a:srgbClr val="000000"/>
                          </a:solidFill>
                          <a:effectLst/>
                          <a:latin typeface="Tahoma" pitchFamily="34" charset="0"/>
                          <a:ea typeface="ＭＳ Ｐゴシック" charset="-128"/>
                        </a:rPr>
                        <a:t> no </a:t>
                      </a:r>
                      <a:r>
                        <a:rPr kumimoji="0" lang="hu-HU" sz="1800" b="0" i="0" u="none" strike="noStrike" cap="none" normalizeH="0" baseline="0" dirty="0" err="1">
                          <a:ln>
                            <a:noFill/>
                          </a:ln>
                          <a:solidFill>
                            <a:srgbClr val="000000"/>
                          </a:solidFill>
                          <a:effectLst/>
                          <a:latin typeface="Tahoma" pitchFamily="34" charset="0"/>
                          <a:ea typeface="ＭＳ Ｐゴシック" charset="-128"/>
                        </a:rPr>
                        <a:t>other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cause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e.g</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fever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stiff</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neck</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AND positive micro</a:t>
                      </a:r>
                      <a:r>
                        <a:rPr kumimoji="0" lang="hu-HU" sz="1800" b="0" i="0" u="none" strike="noStrike" cap="none" normalizeH="0" baseline="0" dirty="0" err="1">
                          <a:ln>
                            <a:noFill/>
                          </a:ln>
                          <a:solidFill>
                            <a:srgbClr val="000000"/>
                          </a:solidFill>
                          <a:effectLst/>
                          <a:latin typeface="Tahoma" pitchFamily="34" charset="0"/>
                          <a:ea typeface="ＭＳ Ｐゴシック" charset="-128"/>
                        </a:rPr>
                        <a:t>biology</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e.g</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increased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white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cells</a:t>
                      </a:r>
                      <a:r>
                        <a:rPr kumimoji="0" lang="en-US"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a:ln>
                            <a:noFill/>
                          </a:ln>
                          <a:solidFill>
                            <a:srgbClr val="000000"/>
                          </a:solidFill>
                          <a:effectLst/>
                          <a:latin typeface="Tahoma" pitchFamily="34" charset="0"/>
                          <a:ea typeface="ＭＳ Ｐゴシック" charset="-128"/>
                        </a:rPr>
                        <a:t>in CSF, </a:t>
                      </a:r>
                      <a:r>
                        <a:rPr kumimoji="0" lang="hu-HU" sz="1800" b="0" i="0" u="none" strike="noStrike" cap="none" normalizeH="0" baseline="0" dirty="0" err="1">
                          <a:ln>
                            <a:noFill/>
                          </a:ln>
                          <a:solidFill>
                            <a:srgbClr val="000000"/>
                          </a:solidFill>
                          <a:effectLst/>
                          <a:latin typeface="Tahoma" pitchFamily="34" charset="0"/>
                          <a:ea typeface="ＭＳ Ｐゴシック" charset="-128"/>
                        </a:rPr>
                        <a:t>positive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blood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culture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AND </a:t>
                      </a:r>
                      <a:r>
                        <a:rPr kumimoji="0" lang="en-US" sz="1800" b="0" i="1" u="none" strike="noStrike" cap="none" normalizeH="0" baseline="0" dirty="0">
                          <a:ln>
                            <a:noFill/>
                          </a:ln>
                          <a:solidFill>
                            <a:srgbClr val="000000"/>
                          </a:solidFill>
                          <a:effectLst/>
                          <a:latin typeface="Tahoma" pitchFamily="34" charset="0"/>
                          <a:ea typeface="ＭＳ Ｐゴシック" charset="-128"/>
                        </a:rPr>
                        <a:t>physician institutes appropriate antibiotic therapy</a:t>
                      </a:r>
                    </a:p>
                    <a:p>
                      <a:pPr marL="0" marR="0" lvl="0" indent="0" algn="l" defTabSz="914400" rtl="0" eaLnBrk="1" fontAlgn="base" latinLnBrk="0" hangingPunct="1">
                        <a:lnSpc>
                          <a:spcPct val="100000"/>
                        </a:lnSpc>
                        <a:spcBef>
                          <a:spcPct val="0"/>
                        </a:spcBef>
                        <a:spcAft>
                          <a:spcPct val="0"/>
                        </a:spcAft>
                        <a:buClrTx/>
                        <a:buSzTx/>
                        <a:buFont typeface="+mj-lt" charset="0"/>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 typeface="+mj-lt" charset="0"/>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CSF shunt infection=</a:t>
                      </a:r>
                      <a:r>
                        <a:rPr kumimoji="0" lang="en-US" sz="1800" b="1" i="0" u="none" strike="noStrike" cap="none" normalizeH="0" baseline="0" dirty="0">
                          <a:ln>
                            <a:noFill/>
                          </a:ln>
                          <a:solidFill>
                            <a:srgbClr val="000000"/>
                          </a:solidFill>
                          <a:effectLst/>
                          <a:latin typeface="Tahoma" pitchFamily="34" charset="0"/>
                          <a:ea typeface="ＭＳ Ｐゴシック" charset="-128"/>
                        </a:rPr>
                        <a:t>SS</a:t>
                      </a:r>
                      <a:r>
                        <a:rPr kumimoji="0" lang="hu-HU" sz="1800" b="1" i="0" u="none" strike="noStrike" cap="none" normalizeH="0" baseline="0" dirty="0">
                          <a:ln>
                            <a:noFill/>
                          </a:ln>
                          <a:solidFill>
                            <a:srgbClr val="000000"/>
                          </a:solidFill>
                          <a:effectLst/>
                          <a:latin typeface="Tahoma" pitchFamily="34" charset="0"/>
                          <a:ea typeface="ＭＳ Ｐゴシック" charset="-128"/>
                        </a:rPr>
                        <a:t>I</a:t>
                      </a:r>
                      <a:r>
                        <a:rPr kumimoji="0" lang="en-US" sz="1800" b="0" i="0" u="none" strike="noStrike" cap="none" normalizeH="0" baseline="0" dirty="0">
                          <a:ln>
                            <a:noFill/>
                          </a:ln>
                          <a:solidFill>
                            <a:srgbClr val="000000"/>
                          </a:solidFill>
                          <a:effectLst/>
                          <a:latin typeface="Tahoma" pitchFamily="34" charset="0"/>
                          <a:ea typeface="ＭＳ Ｐゴシック" charset="-128"/>
                        </a:rPr>
                        <a:t> if ≤</a:t>
                      </a:r>
                      <a:r>
                        <a:rPr kumimoji="0" lang="hu-HU" sz="1800" b="0" i="0" u="none" strike="noStrike" cap="none" normalizeH="0" baseline="0" dirty="0">
                          <a:ln>
                            <a:noFill/>
                          </a:ln>
                          <a:solidFill>
                            <a:srgbClr val="000000"/>
                          </a:solidFill>
                          <a:effectLst/>
                          <a:latin typeface="Tahoma" pitchFamily="34" charset="0"/>
                          <a:ea typeface="ＭＳ Ｐゴシック" charset="-128"/>
                        </a:rPr>
                        <a:t>90 </a:t>
                      </a:r>
                      <a:r>
                        <a:rPr kumimoji="0" lang="hu-HU" sz="1800" b="0" i="0" u="none" strike="noStrike" cap="none" normalizeH="0" baseline="0" dirty="0" err="1">
                          <a:ln>
                            <a:noFill/>
                          </a:ln>
                          <a:solidFill>
                            <a:srgbClr val="000000"/>
                          </a:solidFill>
                          <a:effectLst/>
                          <a:latin typeface="Tahoma" pitchFamily="34" charset="0"/>
                          <a:ea typeface="ＭＳ Ｐゴシック" charset="-128"/>
                        </a:rPr>
                        <a:t>days</a:t>
                      </a:r>
                      <a:r>
                        <a:rPr kumimoji="0" lang="en-US" sz="1800" b="0" i="0" u="none" strike="noStrike" cap="none" normalizeH="0" baseline="0" dirty="0">
                          <a:ln>
                            <a:noFill/>
                          </a:ln>
                          <a:solidFill>
                            <a:srgbClr val="000000"/>
                          </a:solidFill>
                          <a:effectLst/>
                          <a:latin typeface="Tahoma" pitchFamily="34" charset="0"/>
                          <a:ea typeface="ＭＳ Ｐゴシック" charset="-128"/>
                        </a:rPr>
                        <a:t> </a:t>
                      </a: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 typeface="+mj-lt" charset="0"/>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Meningoencephalitis=</a:t>
                      </a:r>
                      <a:r>
                        <a:rPr kumimoji="0" lang="en-US" sz="1800" b="1" i="0" u="none" strike="noStrike" cap="none" normalizeH="0" baseline="0" dirty="0">
                          <a:ln>
                            <a:noFill/>
                          </a:ln>
                          <a:solidFill>
                            <a:srgbClr val="000000"/>
                          </a:solidFill>
                          <a:effectLst/>
                          <a:latin typeface="Tahoma" pitchFamily="34" charset="0"/>
                          <a:ea typeface="ＭＳ Ｐゴシック" charset="-128"/>
                        </a:rPr>
                        <a:t>MEN</a:t>
                      </a:r>
                    </a:p>
                    <a:p>
                      <a:pPr marL="0" marR="0" lvl="0" indent="0" algn="l" defTabSz="914400" rtl="0" eaLnBrk="1" fontAlgn="base" latinLnBrk="0" hangingPunct="1">
                        <a:lnSpc>
                          <a:spcPct val="100000"/>
                        </a:lnSpc>
                        <a:spcBef>
                          <a:spcPct val="0"/>
                        </a:spcBef>
                        <a:spcAft>
                          <a:spcPct val="0"/>
                        </a:spcAft>
                        <a:buClrTx/>
                        <a:buSzTx/>
                        <a:buFont typeface="+mj-lt" charset="0"/>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Spinal </a:t>
                      </a:r>
                      <a:r>
                        <a:rPr kumimoji="0" lang="hu-HU" sz="1800" b="0" i="0" u="none" strike="noStrike" cap="none" normalizeH="0" baseline="0" dirty="0">
                          <a:ln>
                            <a:noFill/>
                          </a:ln>
                          <a:solidFill>
                            <a:srgbClr val="000000"/>
                          </a:solidFill>
                          <a:effectLst/>
                          <a:latin typeface="Tahoma" pitchFamily="34" charset="0"/>
                          <a:ea typeface="ＭＳ Ｐゴシック" charset="-128"/>
                        </a:rPr>
                        <a:t>a</a:t>
                      </a:r>
                      <a:r>
                        <a:rPr kumimoji="0" lang="en-US" sz="1800" b="0" i="0" u="none" strike="noStrike" cap="none" normalizeH="0" baseline="0" dirty="0">
                          <a:ln>
                            <a:noFill/>
                          </a:ln>
                          <a:solidFill>
                            <a:srgbClr val="000000"/>
                          </a:solidFill>
                          <a:effectLst/>
                          <a:latin typeface="Tahoma" pitchFamily="34" charset="0"/>
                          <a:ea typeface="ＭＳ Ｐゴシック" charset="-128"/>
                        </a:rPr>
                        <a:t>b</a:t>
                      </a:r>
                      <a:r>
                        <a:rPr kumimoji="0" lang="hu-HU" sz="1800" b="0" i="0" u="none" strike="noStrike" cap="none" normalizeH="0" baseline="0" dirty="0" err="1">
                          <a:ln>
                            <a:noFill/>
                          </a:ln>
                          <a:solidFill>
                            <a:srgbClr val="000000"/>
                          </a:solidFill>
                          <a:effectLst/>
                          <a:latin typeface="Tahoma" pitchFamily="34" charset="0"/>
                          <a:ea typeface="ＭＳ Ｐゴシック" charset="-128"/>
                        </a:rPr>
                        <a:t>sc</a:t>
                      </a:r>
                      <a:r>
                        <a:rPr kumimoji="0" lang="en-US" sz="1800" b="0" i="0" u="none" strike="noStrike" cap="none" normalizeH="0" baseline="0" dirty="0" err="1">
                          <a:ln>
                            <a:noFill/>
                          </a:ln>
                          <a:solidFill>
                            <a:srgbClr val="000000"/>
                          </a:solidFill>
                          <a:effectLst/>
                          <a:latin typeface="Tahoma" pitchFamily="34" charset="0"/>
                          <a:ea typeface="ＭＳ Ｐゴシック" charset="-128"/>
                        </a:rPr>
                        <a:t>ess</a:t>
                      </a:r>
                      <a:r>
                        <a:rPr kumimoji="0" lang="en-US" sz="1800" b="0" i="0" u="none" strike="noStrike" cap="none" normalizeH="0" baseline="0" dirty="0">
                          <a:ln>
                            <a:noFill/>
                          </a:ln>
                          <a:solidFill>
                            <a:srgbClr val="000000"/>
                          </a:solidFill>
                          <a:effectLst/>
                          <a:latin typeface="Tahoma" pitchFamily="34" charset="0"/>
                          <a:ea typeface="ＭＳ Ｐゴシック" charset="-128"/>
                        </a:rPr>
                        <a:t> with </a:t>
                      </a:r>
                      <a:r>
                        <a:rPr kumimoji="0" lang="hu-HU" sz="1800" b="0" i="0" u="none" strike="noStrike" cap="none" normalizeH="0" baseline="0" dirty="0">
                          <a:ln>
                            <a:noFill/>
                          </a:ln>
                          <a:solidFill>
                            <a:srgbClr val="000000"/>
                          </a:solidFill>
                          <a:effectLst/>
                          <a:latin typeface="Tahoma" pitchFamily="34" charset="0"/>
                          <a:ea typeface="ＭＳ Ｐゴシック" charset="-128"/>
                        </a:rPr>
                        <a:t>m</a:t>
                      </a:r>
                      <a:r>
                        <a:rPr kumimoji="0" lang="en-US" sz="1800" b="0" i="0" u="none" strike="noStrike" cap="none" normalizeH="0" baseline="0" dirty="0" err="1">
                          <a:ln>
                            <a:noFill/>
                          </a:ln>
                          <a:solidFill>
                            <a:srgbClr val="000000"/>
                          </a:solidFill>
                          <a:effectLst/>
                          <a:latin typeface="Tahoma" pitchFamily="34" charset="0"/>
                          <a:ea typeface="ＭＳ Ｐゴシック" charset="-128"/>
                        </a:rPr>
                        <a:t>eningitis</a:t>
                      </a:r>
                      <a:r>
                        <a:rPr kumimoji="0" lang="en-US" sz="1800" b="0" i="0" u="none" strike="noStrike" cap="none" normalizeH="0" baseline="0" dirty="0">
                          <a:ln>
                            <a:noFill/>
                          </a:ln>
                          <a:solidFill>
                            <a:srgbClr val="000000"/>
                          </a:solidFill>
                          <a:effectLst/>
                          <a:latin typeface="Tahoma" pitchFamily="34" charset="0"/>
                          <a:ea typeface="ＭＳ Ｐゴシック" charset="-128"/>
                        </a:rPr>
                        <a:t>=</a:t>
                      </a:r>
                      <a:r>
                        <a:rPr kumimoji="0" lang="en-US" sz="1800" b="1" i="0" u="none" strike="noStrike" cap="none" normalizeH="0" baseline="0" dirty="0">
                          <a:ln>
                            <a:noFill/>
                          </a:ln>
                          <a:solidFill>
                            <a:srgbClr val="000000"/>
                          </a:solidFill>
                          <a:effectLst/>
                          <a:latin typeface="Tahoma" pitchFamily="34" charset="0"/>
                          <a:ea typeface="ＭＳ Ｐゴシック" charset="-128"/>
                        </a:rPr>
                        <a:t>MEN</a:t>
                      </a:r>
                    </a:p>
                  </a:txBody>
                  <a:tcPr marL="121920" marR="121920"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≥1 of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following</a:t>
                      </a:r>
                      <a:r>
                        <a:rPr kumimoji="0" lang="hu-HU" sz="1800" b="0" i="0" u="none" strike="noStrike" cap="none" normalizeH="0" baseline="0" dirty="0">
                          <a:ln>
                            <a:noFill/>
                          </a:ln>
                          <a:solidFill>
                            <a:srgbClr val="000000"/>
                          </a:solidFill>
                          <a:effectLst/>
                          <a:latin typeface="Tahoma" pitchFamily="34" charset="0"/>
                          <a:ea typeface="ＭＳ Ｐゴシック" charset="-128"/>
                        </a:rPr>
                        <a:t>:</a:t>
                      </a:r>
                    </a:p>
                    <a:p>
                      <a:pPr marL="285750" marR="0" lvl="0" indent="-28575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Organisms </a:t>
                      </a:r>
                      <a:r>
                        <a:rPr kumimoji="0" lang="hu-HU" sz="1800" b="0" i="0" u="none" strike="noStrike" cap="none" normalizeH="0" baseline="0" dirty="0" err="1">
                          <a:ln>
                            <a:noFill/>
                          </a:ln>
                          <a:solidFill>
                            <a:srgbClr val="000000"/>
                          </a:solidFill>
                          <a:effectLst/>
                          <a:latin typeface="Tahoma" pitchFamily="34" charset="0"/>
                          <a:ea typeface="ＭＳ Ｐゴシック" charset="-128"/>
                        </a:rPr>
                        <a:t>cultured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from</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abscess</a:t>
                      </a:r>
                      <a:r>
                        <a:rPr kumimoji="0" lang="hu-HU" sz="1800" b="0" i="0" u="none" strike="noStrike" cap="none" normalizeH="0" baseline="0" dirty="0">
                          <a:ln>
                            <a:noFill/>
                          </a:ln>
                          <a:solidFill>
                            <a:srgbClr val="000000"/>
                          </a:solidFill>
                          <a:effectLst/>
                          <a:latin typeface="Tahoma" pitchFamily="34" charset="0"/>
                          <a:ea typeface="ＭＳ Ｐゴシック" charset="-128"/>
                        </a:rPr>
                        <a:t> in </a:t>
                      </a:r>
                      <a:r>
                        <a:rPr kumimoji="0" lang="en-US" sz="1800" b="0" i="0" u="none" strike="noStrike" cap="none" normalizeH="0" baseline="0" dirty="0">
                          <a:ln>
                            <a:noFill/>
                          </a:ln>
                          <a:solidFill>
                            <a:srgbClr val="000000"/>
                          </a:solidFill>
                          <a:effectLst/>
                          <a:latin typeface="Tahoma" pitchFamily="34" charset="0"/>
                          <a:ea typeface="ＭＳ Ｐゴシック" charset="-128"/>
                        </a:rPr>
                        <a:t>spinal epi/subdural</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space</a:t>
                      </a: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Abscess </a:t>
                      </a:r>
                      <a:r>
                        <a:rPr kumimoji="0" lang="hu-HU" sz="1800" b="0" i="0" u="none" strike="noStrike" cap="none" normalizeH="0" baseline="0" dirty="0" err="1">
                          <a:ln>
                            <a:noFill/>
                          </a:ln>
                          <a:solidFill>
                            <a:srgbClr val="000000"/>
                          </a:solidFill>
                          <a:effectLst/>
                          <a:latin typeface="Tahoma" pitchFamily="34" charset="0"/>
                          <a:ea typeface="ＭＳ Ｐゴシック" charset="-128"/>
                        </a:rPr>
                        <a:t>seen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during</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operation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autopsy</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err="1">
                          <a:ln>
                            <a:noFill/>
                          </a:ln>
                          <a:solidFill>
                            <a:srgbClr val="000000"/>
                          </a:solidFill>
                          <a:effectLst/>
                          <a:latin typeface="Tahoma" pitchFamily="34" charset="0"/>
                          <a:ea typeface="ＭＳ Ｐゴシック" charset="-128"/>
                        </a:rPr>
                        <a:t>histo</a:t>
                      </a:r>
                      <a:r>
                        <a:rPr kumimoji="0" lang="hu-HU" sz="1800" b="0" i="0" u="none" strike="noStrike" cap="none" normalizeH="0" baseline="0" dirty="0" err="1">
                          <a:ln>
                            <a:noFill/>
                          </a:ln>
                          <a:solidFill>
                            <a:srgbClr val="000000"/>
                          </a:solidFill>
                          <a:effectLst/>
                          <a:latin typeface="Tahoma" pitchFamily="34" charset="0"/>
                          <a:ea typeface="ＭＳ Ｐゴシック" charset="-128"/>
                        </a:rPr>
                        <a:t>path</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exam</a:t>
                      </a:r>
                      <a:r>
                        <a:rPr kumimoji="0" lang="hu-HU" sz="1800" b="0" i="0" u="none" strike="noStrike" cap="none" normalizeH="0" baseline="0" dirty="0">
                          <a:ln>
                            <a:noFill/>
                          </a:ln>
                          <a:solidFill>
                            <a:srgbClr val="000000"/>
                          </a:solidFill>
                          <a:effectLst/>
                          <a:latin typeface="Tahoma" pitchFamily="34" charset="0"/>
                          <a:ea typeface="ＭＳ Ｐゴシック" charset="-128"/>
                        </a:rPr>
                        <a:t>.</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defRPr/>
                      </a:pPr>
                      <a:r>
                        <a:rPr kumimoji="0" lang="en-US" sz="1800" b="0" i="0" u="none" strike="noStrike" cap="none" normalizeH="0" baseline="0" dirty="0">
                          <a:ln>
                            <a:noFill/>
                          </a:ln>
                          <a:solidFill>
                            <a:srgbClr val="000000"/>
                          </a:solidFill>
                          <a:effectLst/>
                          <a:latin typeface="Tahoma" pitchFamily="34" charset="0"/>
                          <a:ea typeface="ＭＳ Ｐゴシック" charset="-128"/>
                        </a:rPr>
                        <a:t>≥</a:t>
                      </a:r>
                      <a:r>
                        <a:rPr kumimoji="0" lang="hu-HU" sz="1800" b="0" i="0" u="none" strike="noStrike" cap="none" normalizeH="0" baseline="0" dirty="0">
                          <a:ln>
                            <a:noFill/>
                          </a:ln>
                          <a:solidFill>
                            <a:srgbClr val="000000"/>
                          </a:solidFill>
                          <a:effectLst/>
                          <a:latin typeface="Tahoma" pitchFamily="34" charset="0"/>
                          <a:ea typeface="ＭＳ Ｐゴシック" charset="-128"/>
                        </a:rPr>
                        <a:t>1</a:t>
                      </a:r>
                      <a:r>
                        <a:rPr kumimoji="0" lang="en-US" sz="1800" b="0" i="0" u="none" strike="noStrike" cap="none" normalizeH="0" baseline="0" dirty="0">
                          <a:ln>
                            <a:noFill/>
                          </a:ln>
                          <a:solidFill>
                            <a:srgbClr val="000000"/>
                          </a:solidFill>
                          <a:effectLst/>
                          <a:latin typeface="Tahoma" pitchFamily="34" charset="0"/>
                          <a:ea typeface="ＭＳ Ｐゴシック" charset="-128"/>
                        </a:rPr>
                        <a:t> of signs/symptoms </a:t>
                      </a:r>
                      <a:r>
                        <a:rPr kumimoji="0" lang="hu-HU" sz="1800" b="0" i="0" u="none" strike="noStrike" cap="none" normalizeH="0" baseline="0" dirty="0" err="1">
                          <a:ln>
                            <a:noFill/>
                          </a:ln>
                          <a:solidFill>
                            <a:srgbClr val="000000"/>
                          </a:solidFill>
                          <a:effectLst/>
                          <a:latin typeface="Tahoma" pitchFamily="34" charset="0"/>
                          <a:ea typeface="ＭＳ Ｐゴシック" charset="-128"/>
                        </a:rPr>
                        <a:t>with</a:t>
                      </a:r>
                      <a:r>
                        <a:rPr kumimoji="0" lang="hu-HU" sz="1800" b="0" i="0" u="none" strike="noStrike" cap="none" normalizeH="0" baseline="0" dirty="0">
                          <a:ln>
                            <a:noFill/>
                          </a:ln>
                          <a:solidFill>
                            <a:srgbClr val="000000"/>
                          </a:solidFill>
                          <a:effectLst/>
                          <a:latin typeface="Tahoma" pitchFamily="34" charset="0"/>
                          <a:ea typeface="ＭＳ Ｐゴシック" charset="-128"/>
                        </a:rPr>
                        <a:t> no </a:t>
                      </a:r>
                      <a:r>
                        <a:rPr kumimoji="0" lang="hu-HU" sz="1800" b="0" i="0" u="none" strike="noStrike" cap="none" normalizeH="0" baseline="0" dirty="0" err="1">
                          <a:ln>
                            <a:noFill/>
                          </a:ln>
                          <a:solidFill>
                            <a:srgbClr val="000000"/>
                          </a:solidFill>
                          <a:effectLst/>
                          <a:latin typeface="Tahoma" pitchFamily="34" charset="0"/>
                          <a:ea typeface="ＭＳ Ｐゴシック" charset="-128"/>
                        </a:rPr>
                        <a:t>other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cause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e.g</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fever</a:t>
                      </a:r>
                      <a:r>
                        <a:rPr kumimoji="0" lang="hu-HU" sz="1800" b="0" i="0" u="none" strike="noStrike" cap="none" normalizeH="0" baseline="0" dirty="0">
                          <a:ln>
                            <a:noFill/>
                          </a:ln>
                          <a:solidFill>
                            <a:srgbClr val="000000"/>
                          </a:solidFill>
                          <a:effectLst/>
                          <a:latin typeface="Tahoma" pitchFamily="34" charset="0"/>
                          <a:ea typeface="ＭＳ Ｐゴシック" charset="-128"/>
                        </a:rPr>
                        <a:t>, back </a:t>
                      </a:r>
                      <a:r>
                        <a:rPr kumimoji="0" lang="hu-HU" sz="1800" b="0" i="0" u="none" strike="noStrike" cap="none" normalizeH="0" baseline="0" dirty="0" err="1">
                          <a:ln>
                            <a:noFill/>
                          </a:ln>
                          <a:solidFill>
                            <a:srgbClr val="000000"/>
                          </a:solidFill>
                          <a:effectLst/>
                          <a:latin typeface="Tahoma" pitchFamily="34" charset="0"/>
                          <a:ea typeface="ＭＳ Ｐゴシック" charset="-128"/>
                        </a:rPr>
                        <a:t>pain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AND </a:t>
                      </a:r>
                      <a:r>
                        <a:rPr kumimoji="0" lang="hu-HU" sz="1800" b="0" i="0" u="none" strike="noStrike" cap="none" normalizeH="0" baseline="0" dirty="0" err="1">
                          <a:ln>
                            <a:noFill/>
                          </a:ln>
                          <a:solidFill>
                            <a:srgbClr val="000000"/>
                          </a:solidFill>
                          <a:effectLst/>
                          <a:latin typeface="Tahoma" pitchFamily="34" charset="0"/>
                          <a:ea typeface="ＭＳ Ｐゴシック" charset="-128"/>
                        </a:rPr>
                        <a:t>either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positive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blood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culture</a:t>
                      </a:r>
                      <a:r>
                        <a:rPr kumimoji="0" lang="en-US" sz="1800" b="0" i="0" u="none" strike="noStrike" cap="none" normalizeH="0" baseline="0" dirty="0">
                          <a:ln>
                            <a:noFill/>
                          </a:ln>
                          <a:solidFill>
                            <a:srgbClr val="000000"/>
                          </a:solidFill>
                          <a:effectLst/>
                          <a:latin typeface="Tahoma" pitchFamily="34" charset="0"/>
                          <a:ea typeface="ＭＳ Ｐゴシック" charset="-128"/>
                        </a:rPr>
                        <a:t> OR positive radiology</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e.g</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ultrasound</a:t>
                      </a:r>
                      <a:r>
                        <a:rPr kumimoji="0" lang="hu-HU" sz="1800" b="0" i="0" u="none" strike="noStrike" cap="none" normalizeH="0" baseline="0" dirty="0">
                          <a:ln>
                            <a:noFill/>
                          </a:ln>
                          <a:solidFill>
                            <a:srgbClr val="000000"/>
                          </a:solidFill>
                          <a:effectLst/>
                          <a:latin typeface="Tahoma" pitchFamily="34" charset="0"/>
                          <a:ea typeface="ＭＳ Ｐゴシック" charset="-128"/>
                        </a:rPr>
                        <a:t>, CT, </a:t>
                      </a:r>
                      <a:r>
                        <a:rPr kumimoji="0" lang="en-US" sz="1800" b="0" i="0" u="none" strike="noStrike" cap="none" normalizeH="0" baseline="0" dirty="0">
                          <a:ln>
                            <a:noFill/>
                          </a:ln>
                          <a:solidFill>
                            <a:srgbClr val="000000"/>
                          </a:solidFill>
                          <a:effectLst/>
                          <a:latin typeface="Tahoma" pitchFamily="34" charset="0"/>
                          <a:ea typeface="ＭＳ Ｐゴシック" charset="-128"/>
                        </a:rPr>
                        <a:t>MRI, radiolabel scan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AND </a:t>
                      </a:r>
                      <a:r>
                        <a:rPr kumimoji="0" lang="en-US" sz="1800" b="0" i="1" u="none" strike="noStrike" cap="none" normalizeH="0" baseline="0" dirty="0">
                          <a:ln>
                            <a:noFill/>
                          </a:ln>
                          <a:solidFill>
                            <a:srgbClr val="000000"/>
                          </a:solidFill>
                          <a:effectLst/>
                          <a:latin typeface="Tahoma" pitchFamily="34" charset="0"/>
                          <a:ea typeface="ＭＳ Ｐゴシック" charset="-128"/>
                        </a:rPr>
                        <a:t>physician institutes appropriate antibiotic therapy</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txBody>
                  <a:tcPr marL="121920" marR="121920"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
        <p:nvSpPr>
          <p:cNvPr id="5" name="Szövegdoboz 4">
            <a:extLst>
              <a:ext uri="{FF2B5EF4-FFF2-40B4-BE49-F238E27FC236}">
                <a16:creationId xmlns:a16="http://schemas.microsoft.com/office/drawing/2014/main" id="{25171769-A62E-45B1-9CC3-EFB1D8315259}"/>
              </a:ext>
            </a:extLst>
          </p:cNvPr>
          <p:cNvSpPr txBox="1"/>
          <p:nvPr/>
        </p:nvSpPr>
        <p:spPr>
          <a:xfrm>
            <a:off x="187286" y="6542995"/>
            <a:ext cx="12004714" cy="258532"/>
          </a:xfrm>
          <a:prstGeom prst="rect">
            <a:avLst/>
          </a:prstGeom>
          <a:noFill/>
        </p:spPr>
        <p:txBody>
          <a:bodyPr wrap="square" rtlCol="0">
            <a:spAutoFit/>
          </a:bodyPr>
          <a:lstStyle/>
          <a:p>
            <a:r>
              <a:rPr lang="hu-HU" sz="1200" dirty="0"/>
              <a:t>CT: computer </a:t>
            </a:r>
            <a:r>
              <a:rPr lang="hu-HU" sz="1200" dirty="0" err="1"/>
              <a:t>tomography</a:t>
            </a:r>
            <a:r>
              <a:rPr lang="hu-HU" sz="1200" dirty="0"/>
              <a:t>, MRI: </a:t>
            </a:r>
            <a:r>
              <a:rPr lang="hu-HU" sz="1200" dirty="0" err="1"/>
              <a:t>magnetic</a:t>
            </a:r>
            <a:r>
              <a:rPr lang="hu-HU" sz="1200" dirty="0"/>
              <a:t> </a:t>
            </a:r>
            <a:r>
              <a:rPr lang="hu-HU" sz="1200" dirty="0" err="1"/>
              <a:t>resonance</a:t>
            </a:r>
            <a:r>
              <a:rPr lang="hu-HU" sz="1200" dirty="0"/>
              <a:t> </a:t>
            </a:r>
            <a:r>
              <a:rPr lang="hu-HU" sz="1200" dirty="0" err="1"/>
              <a:t>imaging</a:t>
            </a:r>
            <a:endParaRPr lang="hu-HU" sz="1200" dirty="0"/>
          </a:p>
        </p:txBody>
      </p:sp>
    </p:spTree>
    <p:extLst>
      <p:ext uri="{BB962C8B-B14F-4D97-AF65-F5344CB8AC3E}">
        <p14:creationId xmlns:p14="http://schemas.microsoft.com/office/powerpoint/2010/main" val="287753599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ea typeface="ＭＳ Ｐゴシック" pitchFamily="34" charset="-128"/>
              </a:rPr>
              <a:t>CNS infections</a:t>
            </a:r>
            <a:r>
              <a:rPr lang="hu-HU" altLang="en-US" dirty="0">
                <a:ea typeface="ＭＳ Ｐゴシック" pitchFamily="34" charset="-128"/>
              </a:rPr>
              <a:t>: i</a:t>
            </a:r>
            <a:r>
              <a:rPr lang="en-US" altLang="en-US" dirty="0" err="1">
                <a:ea typeface="ＭＳ Ｐゴシック" pitchFamily="34" charset="-128"/>
              </a:rPr>
              <a:t>mportant</a:t>
            </a:r>
            <a:r>
              <a:rPr lang="en-US" altLang="en-US" dirty="0">
                <a:ea typeface="ＭＳ Ｐゴシック" pitchFamily="34" charset="-128"/>
              </a:rPr>
              <a:t> signs and symptoms</a:t>
            </a:r>
            <a:endParaRPr lang="en-GB" dirty="0"/>
          </a:p>
        </p:txBody>
      </p:sp>
      <p:sp>
        <p:nvSpPr>
          <p:cNvPr id="3" name="Content Placeholder 2"/>
          <p:cNvSpPr>
            <a:spLocks noGrp="1"/>
          </p:cNvSpPr>
          <p:nvPr>
            <p:ph idx="1"/>
          </p:nvPr>
        </p:nvSpPr>
        <p:spPr/>
        <p:txBody>
          <a:bodyPr/>
          <a:lstStyle/>
          <a:p>
            <a:pPr>
              <a:lnSpc>
                <a:spcPct val="100000"/>
              </a:lnSpc>
              <a:spcAft>
                <a:spcPct val="0"/>
              </a:spcAft>
            </a:pPr>
            <a:r>
              <a:rPr lang="en-US" altLang="en-US" dirty="0">
                <a:solidFill>
                  <a:srgbClr val="000000"/>
                </a:solidFill>
                <a:ea typeface="ＭＳ Ｐゴシック" pitchFamily="34" charset="-128"/>
              </a:rPr>
              <a:t>Signs/</a:t>
            </a:r>
            <a:r>
              <a:rPr lang="hu-HU" altLang="en-US" dirty="0">
                <a:solidFill>
                  <a:srgbClr val="000000"/>
                </a:solidFill>
                <a:ea typeface="ＭＳ Ｐゴシック" pitchFamily="34" charset="-128"/>
              </a:rPr>
              <a:t>s</a:t>
            </a:r>
            <a:r>
              <a:rPr lang="en-US" altLang="en-US" dirty="0" err="1">
                <a:solidFill>
                  <a:srgbClr val="000000"/>
                </a:solidFill>
                <a:ea typeface="ＭＳ Ｐゴシック" pitchFamily="34" charset="-128"/>
              </a:rPr>
              <a:t>ymptoms</a:t>
            </a:r>
            <a:r>
              <a:rPr lang="hu-HU" altLang="en-US" dirty="0">
                <a:solidFill>
                  <a:srgbClr val="000000"/>
                </a:solidFill>
                <a:ea typeface="ＭＳ Ｐゴシック" pitchFamily="34" charset="-128"/>
              </a:rPr>
              <a:t> of </a:t>
            </a:r>
            <a:r>
              <a:rPr lang="hu-HU" altLang="en-US" dirty="0" err="1">
                <a:solidFill>
                  <a:srgbClr val="000000"/>
                </a:solidFill>
                <a:ea typeface="ＭＳ Ｐゴシック" pitchFamily="34" charset="-128"/>
              </a:rPr>
              <a:t>intracranial</a:t>
            </a:r>
            <a:r>
              <a:rPr lang="hu-HU" altLang="en-US" dirty="0">
                <a:solidFill>
                  <a:srgbClr val="000000"/>
                </a:solidFill>
                <a:ea typeface="ＭＳ Ｐゴシック" pitchFamily="34" charset="-128"/>
              </a:rPr>
              <a:t> </a:t>
            </a:r>
            <a:r>
              <a:rPr lang="hu-HU" altLang="en-US" dirty="0" err="1">
                <a:solidFill>
                  <a:srgbClr val="000000"/>
                </a:solidFill>
                <a:ea typeface="ＭＳ Ｐゴシック" pitchFamily="34" charset="-128"/>
              </a:rPr>
              <a:t>infections</a:t>
            </a:r>
            <a:r>
              <a:rPr lang="hu-HU" altLang="en-US" dirty="0">
                <a:solidFill>
                  <a:srgbClr val="000000"/>
                </a:solidFill>
                <a:ea typeface="ＭＳ Ｐゴシック" pitchFamily="34" charset="-128"/>
              </a:rPr>
              <a:t> (CNS-IC)</a:t>
            </a:r>
            <a:r>
              <a:rPr lang="en-US" altLang="en-US" dirty="0">
                <a:solidFill>
                  <a:srgbClr val="000000"/>
                </a:solidFill>
                <a:ea typeface="ＭＳ Ｐゴシック" pitchFamily="34" charset="-128"/>
              </a:rPr>
              <a:t>:</a:t>
            </a:r>
          </a:p>
          <a:p>
            <a:pPr>
              <a:lnSpc>
                <a:spcPct val="100000"/>
              </a:lnSpc>
              <a:spcAft>
                <a:spcPct val="0"/>
              </a:spcAft>
            </a:pPr>
            <a:r>
              <a:rPr lang="en-US" altLang="en-US" dirty="0">
                <a:solidFill>
                  <a:srgbClr val="000000"/>
                </a:solidFill>
                <a:ea typeface="ＭＳ Ｐゴシック" pitchFamily="34" charset="-128"/>
              </a:rPr>
              <a:t>Headache, dizziness, fever, </a:t>
            </a:r>
            <a:r>
              <a:rPr lang="en-US" altLang="en-US" dirty="0" err="1">
                <a:solidFill>
                  <a:srgbClr val="000000"/>
                </a:solidFill>
                <a:ea typeface="ＭＳ Ｐゴシック" pitchFamily="34" charset="-128"/>
              </a:rPr>
              <a:t>localising</a:t>
            </a:r>
            <a:r>
              <a:rPr lang="en-US" altLang="en-US" dirty="0">
                <a:solidFill>
                  <a:srgbClr val="000000"/>
                </a:solidFill>
                <a:ea typeface="ＭＳ Ｐゴシック" pitchFamily="34" charset="-128"/>
              </a:rPr>
              <a:t> neuro</a:t>
            </a:r>
            <a:r>
              <a:rPr lang="hu-HU" altLang="en-US" dirty="0" err="1">
                <a:solidFill>
                  <a:srgbClr val="000000"/>
                </a:solidFill>
                <a:ea typeface="ＭＳ Ｐゴシック" pitchFamily="34" charset="-128"/>
              </a:rPr>
              <a:t>logic</a:t>
            </a:r>
            <a:r>
              <a:rPr lang="hu-HU" altLang="en-US" dirty="0">
                <a:solidFill>
                  <a:srgbClr val="000000"/>
                </a:solidFill>
                <a:ea typeface="ＭＳ Ｐゴシック" pitchFamily="34" charset="-128"/>
              </a:rPr>
              <a:t> </a:t>
            </a:r>
            <a:r>
              <a:rPr lang="hu-HU" altLang="en-US" dirty="0" err="1">
                <a:solidFill>
                  <a:srgbClr val="000000"/>
                </a:solidFill>
                <a:ea typeface="ＭＳ Ｐゴシック" pitchFamily="34" charset="-128"/>
              </a:rPr>
              <a:t>signs</a:t>
            </a:r>
            <a:r>
              <a:rPr lang="en-US" altLang="en-US" dirty="0">
                <a:solidFill>
                  <a:srgbClr val="000000"/>
                </a:solidFill>
                <a:ea typeface="ＭＳ Ｐゴシック" pitchFamily="34" charset="-128"/>
              </a:rPr>
              <a:t>, changing level of conscious, confusion</a:t>
            </a:r>
          </a:p>
          <a:p>
            <a:pPr>
              <a:lnSpc>
                <a:spcPct val="100000"/>
              </a:lnSpc>
              <a:spcAft>
                <a:spcPct val="0"/>
              </a:spcAft>
            </a:pPr>
            <a:endParaRPr lang="hu-HU" altLang="en-US" dirty="0">
              <a:solidFill>
                <a:srgbClr val="000000"/>
              </a:solidFill>
              <a:ea typeface="ＭＳ Ｐゴシック" pitchFamily="34" charset="-128"/>
            </a:endParaRPr>
          </a:p>
          <a:p>
            <a:pPr>
              <a:lnSpc>
                <a:spcPct val="100000"/>
              </a:lnSpc>
              <a:spcAft>
                <a:spcPct val="0"/>
              </a:spcAft>
            </a:pPr>
            <a:r>
              <a:rPr lang="hu-HU" altLang="en-US" dirty="0" err="1">
                <a:solidFill>
                  <a:srgbClr val="000000"/>
                </a:solidFill>
                <a:ea typeface="ＭＳ Ｐゴシック" pitchFamily="34" charset="-128"/>
              </a:rPr>
              <a:t>Signs</a:t>
            </a:r>
            <a:r>
              <a:rPr lang="hu-HU" altLang="en-US" dirty="0">
                <a:solidFill>
                  <a:srgbClr val="000000"/>
                </a:solidFill>
                <a:ea typeface="ＭＳ Ｐゴシック" pitchFamily="34" charset="-128"/>
              </a:rPr>
              <a:t>/</a:t>
            </a:r>
            <a:r>
              <a:rPr lang="hu-HU" altLang="en-US" dirty="0" err="1">
                <a:solidFill>
                  <a:srgbClr val="000000"/>
                </a:solidFill>
                <a:ea typeface="ＭＳ Ｐゴシック" pitchFamily="34" charset="-128"/>
              </a:rPr>
              <a:t>symptoms</a:t>
            </a:r>
            <a:r>
              <a:rPr lang="hu-HU" altLang="en-US" dirty="0">
                <a:solidFill>
                  <a:srgbClr val="000000"/>
                </a:solidFill>
                <a:ea typeface="ＭＳ Ｐゴシック" pitchFamily="34" charset="-128"/>
              </a:rPr>
              <a:t> of </a:t>
            </a:r>
            <a:r>
              <a:rPr lang="hu-HU" altLang="en-US" dirty="0" err="1">
                <a:solidFill>
                  <a:srgbClr val="000000"/>
                </a:solidFill>
                <a:ea typeface="ＭＳ Ｐゴシック" pitchFamily="34" charset="-128"/>
              </a:rPr>
              <a:t>meningitis</a:t>
            </a:r>
            <a:r>
              <a:rPr lang="hu-HU" altLang="en-US" dirty="0">
                <a:solidFill>
                  <a:srgbClr val="000000"/>
                </a:solidFill>
                <a:ea typeface="ＭＳ Ｐゴシック" pitchFamily="34" charset="-128"/>
              </a:rPr>
              <a:t> </a:t>
            </a:r>
            <a:r>
              <a:rPr lang="hu-HU" altLang="en-US" dirty="0" err="1">
                <a:solidFill>
                  <a:srgbClr val="000000"/>
                </a:solidFill>
                <a:ea typeface="ＭＳ Ｐゴシック" pitchFamily="34" charset="-128"/>
              </a:rPr>
              <a:t>or</a:t>
            </a:r>
            <a:r>
              <a:rPr lang="hu-HU" altLang="en-US" dirty="0">
                <a:solidFill>
                  <a:srgbClr val="000000"/>
                </a:solidFill>
                <a:ea typeface="ＭＳ Ｐゴシック" pitchFamily="34" charset="-128"/>
              </a:rPr>
              <a:t> </a:t>
            </a:r>
            <a:r>
              <a:rPr lang="hu-HU" altLang="en-US" dirty="0" err="1">
                <a:solidFill>
                  <a:srgbClr val="000000"/>
                </a:solidFill>
                <a:ea typeface="ＭＳ Ｐゴシック" pitchFamily="34" charset="-128"/>
              </a:rPr>
              <a:t>ventriculitis</a:t>
            </a:r>
            <a:r>
              <a:rPr lang="hu-HU" altLang="en-US" dirty="0">
                <a:solidFill>
                  <a:srgbClr val="000000"/>
                </a:solidFill>
                <a:ea typeface="ＭＳ Ｐゴシック" pitchFamily="34" charset="-128"/>
              </a:rPr>
              <a:t> (CNS-MEN):</a:t>
            </a:r>
          </a:p>
          <a:p>
            <a:pPr>
              <a:lnSpc>
                <a:spcPct val="100000"/>
              </a:lnSpc>
              <a:spcAft>
                <a:spcPct val="0"/>
              </a:spcAft>
            </a:pPr>
            <a:r>
              <a:rPr lang="hu-HU" altLang="en-US" dirty="0" err="1">
                <a:solidFill>
                  <a:srgbClr val="000000"/>
                </a:solidFill>
                <a:ea typeface="ＭＳ Ｐゴシック" pitchFamily="34" charset="-128"/>
              </a:rPr>
              <a:t>Fever</a:t>
            </a:r>
            <a:r>
              <a:rPr lang="hu-HU" altLang="en-US" dirty="0">
                <a:solidFill>
                  <a:srgbClr val="000000"/>
                </a:solidFill>
                <a:ea typeface="ＭＳ Ｐゴシック" pitchFamily="34" charset="-128"/>
              </a:rPr>
              <a:t>, </a:t>
            </a:r>
            <a:r>
              <a:rPr lang="hu-HU" altLang="en-US" dirty="0" err="1">
                <a:solidFill>
                  <a:srgbClr val="000000"/>
                </a:solidFill>
                <a:ea typeface="ＭＳ Ｐゴシック" pitchFamily="34" charset="-128"/>
              </a:rPr>
              <a:t>headache</a:t>
            </a:r>
            <a:r>
              <a:rPr lang="hu-HU" altLang="en-US" dirty="0">
                <a:solidFill>
                  <a:srgbClr val="000000"/>
                </a:solidFill>
                <a:ea typeface="ＭＳ Ｐゴシック" pitchFamily="34" charset="-128"/>
              </a:rPr>
              <a:t>, </a:t>
            </a:r>
            <a:r>
              <a:rPr lang="hu-HU" altLang="en-US" dirty="0" err="1">
                <a:solidFill>
                  <a:srgbClr val="000000"/>
                </a:solidFill>
                <a:ea typeface="ＭＳ Ｐゴシック" pitchFamily="34" charset="-128"/>
              </a:rPr>
              <a:t>stiff</a:t>
            </a:r>
            <a:r>
              <a:rPr lang="hu-HU" altLang="en-US" dirty="0">
                <a:solidFill>
                  <a:srgbClr val="000000"/>
                </a:solidFill>
                <a:ea typeface="ＭＳ Ｐゴシック" pitchFamily="34" charset="-128"/>
              </a:rPr>
              <a:t> </a:t>
            </a:r>
            <a:r>
              <a:rPr lang="hu-HU" altLang="en-US" dirty="0" err="1">
                <a:solidFill>
                  <a:srgbClr val="000000"/>
                </a:solidFill>
                <a:ea typeface="ＭＳ Ｐゴシック" pitchFamily="34" charset="-128"/>
              </a:rPr>
              <a:t>neck</a:t>
            </a:r>
            <a:r>
              <a:rPr lang="hu-HU" altLang="en-US" dirty="0">
                <a:solidFill>
                  <a:srgbClr val="000000"/>
                </a:solidFill>
                <a:ea typeface="ＭＳ Ｐゴシック" pitchFamily="34" charset="-128"/>
              </a:rPr>
              <a:t>, </a:t>
            </a:r>
            <a:r>
              <a:rPr lang="hu-HU" altLang="en-US" dirty="0" err="1">
                <a:solidFill>
                  <a:srgbClr val="000000"/>
                </a:solidFill>
                <a:ea typeface="ＭＳ Ｐゴシック" pitchFamily="34" charset="-128"/>
              </a:rPr>
              <a:t>meningeal</a:t>
            </a:r>
            <a:r>
              <a:rPr lang="hu-HU" altLang="en-US" dirty="0">
                <a:solidFill>
                  <a:srgbClr val="000000"/>
                </a:solidFill>
                <a:ea typeface="ＭＳ Ｐゴシック" pitchFamily="34" charset="-128"/>
              </a:rPr>
              <a:t> </a:t>
            </a:r>
            <a:r>
              <a:rPr lang="hu-HU" altLang="en-US" dirty="0" err="1">
                <a:solidFill>
                  <a:srgbClr val="000000"/>
                </a:solidFill>
                <a:ea typeface="ＭＳ Ｐゴシック" pitchFamily="34" charset="-128"/>
              </a:rPr>
              <a:t>signs</a:t>
            </a:r>
            <a:r>
              <a:rPr lang="hu-HU" altLang="en-US" dirty="0">
                <a:solidFill>
                  <a:srgbClr val="000000"/>
                </a:solidFill>
                <a:ea typeface="ＭＳ Ｐゴシック" pitchFamily="34" charset="-128"/>
              </a:rPr>
              <a:t>, </a:t>
            </a:r>
            <a:r>
              <a:rPr lang="hu-HU" altLang="en-US" dirty="0" err="1">
                <a:solidFill>
                  <a:srgbClr val="000000"/>
                </a:solidFill>
                <a:ea typeface="ＭＳ Ｐゴシック" pitchFamily="34" charset="-128"/>
              </a:rPr>
              <a:t>cranial</a:t>
            </a:r>
            <a:r>
              <a:rPr lang="hu-HU" altLang="en-US" dirty="0">
                <a:solidFill>
                  <a:srgbClr val="000000"/>
                </a:solidFill>
                <a:ea typeface="ＭＳ Ｐゴシック" pitchFamily="34" charset="-128"/>
              </a:rPr>
              <a:t> </a:t>
            </a:r>
            <a:r>
              <a:rPr lang="hu-HU" altLang="en-US" dirty="0" err="1">
                <a:solidFill>
                  <a:srgbClr val="000000"/>
                </a:solidFill>
                <a:ea typeface="ＭＳ Ｐゴシック" pitchFamily="34" charset="-128"/>
              </a:rPr>
              <a:t>nerve</a:t>
            </a:r>
            <a:r>
              <a:rPr lang="hu-HU" altLang="en-US" dirty="0">
                <a:solidFill>
                  <a:srgbClr val="000000"/>
                </a:solidFill>
                <a:ea typeface="ＭＳ Ｐゴシック" pitchFamily="34" charset="-128"/>
              </a:rPr>
              <a:t> </a:t>
            </a:r>
            <a:r>
              <a:rPr lang="hu-HU" altLang="en-US" dirty="0" err="1">
                <a:solidFill>
                  <a:srgbClr val="000000"/>
                </a:solidFill>
                <a:ea typeface="ＭＳ Ｐゴシック" pitchFamily="34" charset="-128"/>
              </a:rPr>
              <a:t>signs</a:t>
            </a:r>
            <a:r>
              <a:rPr lang="hu-HU" altLang="en-US" dirty="0">
                <a:solidFill>
                  <a:srgbClr val="000000"/>
                </a:solidFill>
                <a:ea typeface="ＭＳ Ｐゴシック" pitchFamily="34" charset="-128"/>
              </a:rPr>
              <a:t>, </a:t>
            </a:r>
            <a:r>
              <a:rPr lang="hu-HU" altLang="en-US" dirty="0" err="1">
                <a:solidFill>
                  <a:srgbClr val="000000"/>
                </a:solidFill>
                <a:ea typeface="ＭＳ Ｐゴシック" pitchFamily="34" charset="-128"/>
              </a:rPr>
              <a:t>irritability</a:t>
            </a:r>
            <a:endParaRPr lang="hu-HU" altLang="en-US" dirty="0">
              <a:solidFill>
                <a:srgbClr val="000000"/>
              </a:solidFill>
              <a:ea typeface="ＭＳ Ｐゴシック" pitchFamily="34" charset="-128"/>
            </a:endParaRPr>
          </a:p>
          <a:p>
            <a:pPr>
              <a:lnSpc>
                <a:spcPct val="100000"/>
              </a:lnSpc>
              <a:spcAft>
                <a:spcPct val="0"/>
              </a:spcAft>
            </a:pPr>
            <a:endParaRPr lang="en-US" altLang="en-US" dirty="0">
              <a:solidFill>
                <a:srgbClr val="000000"/>
              </a:solidFill>
              <a:ea typeface="ＭＳ Ｐゴシック" pitchFamily="34" charset="-128"/>
            </a:endParaRPr>
          </a:p>
          <a:p>
            <a:pPr>
              <a:lnSpc>
                <a:spcPct val="100000"/>
              </a:lnSpc>
              <a:spcAft>
                <a:spcPct val="0"/>
              </a:spcAft>
            </a:pPr>
            <a:r>
              <a:rPr lang="en-US" altLang="en-US" dirty="0">
                <a:solidFill>
                  <a:srgbClr val="000000"/>
                </a:solidFill>
                <a:ea typeface="ＭＳ Ｐゴシック" pitchFamily="34" charset="-128"/>
              </a:rPr>
              <a:t>Signs/</a:t>
            </a:r>
            <a:r>
              <a:rPr lang="hu-HU" altLang="en-US" dirty="0">
                <a:solidFill>
                  <a:srgbClr val="000000"/>
                </a:solidFill>
                <a:ea typeface="ＭＳ Ｐゴシック" pitchFamily="34" charset="-128"/>
              </a:rPr>
              <a:t>s</a:t>
            </a:r>
            <a:r>
              <a:rPr lang="en-US" altLang="en-US" dirty="0" err="1">
                <a:solidFill>
                  <a:srgbClr val="000000"/>
                </a:solidFill>
                <a:ea typeface="ＭＳ Ｐゴシック" pitchFamily="34" charset="-128"/>
              </a:rPr>
              <a:t>ymptoms</a:t>
            </a:r>
            <a:r>
              <a:rPr lang="hu-HU" altLang="en-US" dirty="0">
                <a:solidFill>
                  <a:srgbClr val="000000"/>
                </a:solidFill>
                <a:ea typeface="ＭＳ Ｐゴシック" pitchFamily="34" charset="-128"/>
              </a:rPr>
              <a:t> of </a:t>
            </a:r>
            <a:r>
              <a:rPr lang="hu-HU" altLang="en-US" dirty="0" err="1">
                <a:solidFill>
                  <a:srgbClr val="000000"/>
                </a:solidFill>
                <a:ea typeface="ＭＳ Ｐゴシック" pitchFamily="34" charset="-128"/>
              </a:rPr>
              <a:t>spinal</a:t>
            </a:r>
            <a:r>
              <a:rPr lang="hu-HU" altLang="en-US" dirty="0">
                <a:solidFill>
                  <a:srgbClr val="000000"/>
                </a:solidFill>
                <a:ea typeface="ＭＳ Ｐゴシック" pitchFamily="34" charset="-128"/>
              </a:rPr>
              <a:t> </a:t>
            </a:r>
            <a:r>
              <a:rPr lang="hu-HU" altLang="en-US" dirty="0" err="1">
                <a:solidFill>
                  <a:srgbClr val="000000"/>
                </a:solidFill>
                <a:ea typeface="ＭＳ Ｐゴシック" pitchFamily="34" charset="-128"/>
              </a:rPr>
              <a:t>abscess</a:t>
            </a:r>
            <a:r>
              <a:rPr lang="hu-HU" altLang="en-US" dirty="0">
                <a:solidFill>
                  <a:srgbClr val="000000"/>
                </a:solidFill>
                <a:ea typeface="ＭＳ Ｐゴシック" pitchFamily="34" charset="-128"/>
              </a:rPr>
              <a:t> </a:t>
            </a:r>
            <a:r>
              <a:rPr lang="hu-HU" altLang="en-US" dirty="0" err="1">
                <a:solidFill>
                  <a:srgbClr val="000000"/>
                </a:solidFill>
                <a:ea typeface="ＭＳ Ｐゴシック" pitchFamily="34" charset="-128"/>
              </a:rPr>
              <a:t>without</a:t>
            </a:r>
            <a:r>
              <a:rPr lang="hu-HU" altLang="en-US" dirty="0">
                <a:solidFill>
                  <a:srgbClr val="000000"/>
                </a:solidFill>
                <a:ea typeface="ＭＳ Ｐゴシック" pitchFamily="34" charset="-128"/>
              </a:rPr>
              <a:t> </a:t>
            </a:r>
            <a:r>
              <a:rPr lang="hu-HU" altLang="en-US" dirty="0" err="1">
                <a:solidFill>
                  <a:srgbClr val="000000"/>
                </a:solidFill>
                <a:ea typeface="ＭＳ Ｐゴシック" pitchFamily="34" charset="-128"/>
              </a:rPr>
              <a:t>meningitis</a:t>
            </a:r>
            <a:r>
              <a:rPr lang="hu-HU" altLang="en-US" dirty="0">
                <a:solidFill>
                  <a:srgbClr val="000000"/>
                </a:solidFill>
                <a:ea typeface="ＭＳ Ｐゴシック" pitchFamily="34" charset="-128"/>
              </a:rPr>
              <a:t> (CNS-SA)</a:t>
            </a:r>
            <a:r>
              <a:rPr lang="en-US" altLang="en-US" dirty="0">
                <a:solidFill>
                  <a:srgbClr val="000000"/>
                </a:solidFill>
                <a:ea typeface="ＭＳ Ｐゴシック" pitchFamily="34" charset="-128"/>
              </a:rPr>
              <a:t>:</a:t>
            </a:r>
          </a:p>
          <a:p>
            <a:pPr>
              <a:lnSpc>
                <a:spcPct val="100000"/>
              </a:lnSpc>
              <a:spcAft>
                <a:spcPct val="0"/>
              </a:spcAft>
            </a:pPr>
            <a:r>
              <a:rPr lang="en-US" altLang="en-US" dirty="0">
                <a:solidFill>
                  <a:srgbClr val="000000"/>
                </a:solidFill>
                <a:ea typeface="ＭＳ Ｐゴシック" pitchFamily="34" charset="-128"/>
              </a:rPr>
              <a:t>Fever, back pain, tenderness, radiculitis, paraparesis/</a:t>
            </a:r>
            <a:r>
              <a:rPr lang="en-US" altLang="en-US" dirty="0" err="1">
                <a:solidFill>
                  <a:srgbClr val="000000"/>
                </a:solidFill>
                <a:ea typeface="ＭＳ Ｐゴシック" pitchFamily="34" charset="-128"/>
              </a:rPr>
              <a:t>plegia</a:t>
            </a:r>
            <a:endParaRPr lang="en-US" altLang="en-US" dirty="0">
              <a:solidFill>
                <a:srgbClr val="000000"/>
              </a:solidFill>
              <a:ea typeface="ＭＳ Ｐゴシック" pitchFamily="34" charset="-128"/>
            </a:endParaRPr>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51</a:t>
            </a:fld>
            <a:endParaRPr lang="en-GB" dirty="0"/>
          </a:p>
        </p:txBody>
      </p:sp>
    </p:spTree>
    <p:extLst>
      <p:ext uri="{BB962C8B-B14F-4D97-AF65-F5344CB8AC3E}">
        <p14:creationId xmlns:p14="http://schemas.microsoft.com/office/powerpoint/2010/main" val="56462413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idx="4294967295"/>
          </p:nvPr>
        </p:nvSpPr>
        <p:spPr>
          <a:xfrm>
            <a:off x="497417" y="241301"/>
            <a:ext cx="10972800" cy="822325"/>
          </a:xfrm>
        </p:spPr>
        <p:txBody>
          <a:bodyPr/>
          <a:lstStyle/>
          <a:p>
            <a:pPr eaLnBrk="1" hangingPunct="1"/>
            <a:r>
              <a:rPr lang="en-US" altLang="en-US" dirty="0">
                <a:ea typeface="ＭＳ Ｐゴシック" pitchFamily="34" charset="-128"/>
              </a:rPr>
              <a:t>Cardiovascular </a:t>
            </a:r>
            <a:r>
              <a:rPr lang="hu-HU" altLang="en-US" dirty="0">
                <a:ea typeface="ＭＳ Ｐゴシック" pitchFamily="34" charset="-128"/>
              </a:rPr>
              <a:t>s</a:t>
            </a:r>
            <a:r>
              <a:rPr lang="en-US" altLang="en-US" dirty="0" err="1">
                <a:ea typeface="ＭＳ Ｐゴシック" pitchFamily="34" charset="-128"/>
              </a:rPr>
              <a:t>ystem</a:t>
            </a:r>
            <a:r>
              <a:rPr lang="en-US" altLang="en-US" dirty="0">
                <a:ea typeface="ＭＳ Ｐゴシック" pitchFamily="34" charset="-128"/>
              </a:rPr>
              <a:t> </a:t>
            </a:r>
            <a:r>
              <a:rPr lang="hu-HU" altLang="en-US" dirty="0">
                <a:ea typeface="ＭＳ Ｐゴシック" pitchFamily="34" charset="-128"/>
              </a:rPr>
              <a:t>i</a:t>
            </a:r>
            <a:r>
              <a:rPr lang="en-US" altLang="en-US" dirty="0" err="1">
                <a:ea typeface="ＭＳ Ｐゴシック" pitchFamily="34" charset="-128"/>
              </a:rPr>
              <a:t>nfection</a:t>
            </a:r>
            <a:r>
              <a:rPr lang="en-US" altLang="en-US" dirty="0">
                <a:ea typeface="ＭＳ Ｐゴシック" pitchFamily="34" charset="-128"/>
              </a:rPr>
              <a:t> (CVS)</a:t>
            </a:r>
            <a:br>
              <a:rPr lang="en-US" altLang="en-US" dirty="0">
                <a:ea typeface="ＭＳ Ｐゴシック" pitchFamily="34" charset="-128"/>
              </a:rPr>
            </a:br>
            <a:r>
              <a:rPr lang="en-US" altLang="en-US" sz="2000" dirty="0">
                <a:ea typeface="ＭＳ Ｐゴシック" pitchFamily="34" charset="-128"/>
              </a:rPr>
              <a:t>Protocol </a:t>
            </a:r>
            <a:r>
              <a:rPr lang="hu-HU" altLang="en-US" sz="2000" dirty="0">
                <a:ea typeface="ＭＳ Ｐゴシック" pitchFamily="34" charset="-128"/>
              </a:rPr>
              <a:t>v</a:t>
            </a:r>
            <a:r>
              <a:rPr lang="en-US" altLang="en-US" sz="2000" dirty="0">
                <a:ea typeface="ＭＳ Ｐゴシック" pitchFamily="34" charset="-128"/>
              </a:rPr>
              <a:t>5.</a:t>
            </a:r>
            <a:r>
              <a:rPr lang="hu-HU" altLang="en-US" sz="2000" dirty="0">
                <a:ea typeface="ＭＳ Ｐゴシック" pitchFamily="34" charset="-128"/>
              </a:rPr>
              <a:t>3,</a:t>
            </a:r>
            <a:r>
              <a:rPr lang="en-US" altLang="en-US" sz="2000" dirty="0">
                <a:ea typeface="ＭＳ Ｐゴシック" pitchFamily="34" charset="-128"/>
              </a:rPr>
              <a:t> </a:t>
            </a:r>
            <a:r>
              <a:rPr lang="en-GB" altLang="en-US" sz="2000" dirty="0">
                <a:ea typeface="ＭＳ Ｐゴシック" pitchFamily="34" charset="-128"/>
              </a:rPr>
              <a:t>p</a:t>
            </a:r>
            <a:r>
              <a:rPr lang="hu-HU" altLang="en-US" sz="2000" dirty="0">
                <a:ea typeface="ＭＳ Ｐゴシック" pitchFamily="34" charset="-128"/>
              </a:rPr>
              <a:t>.</a:t>
            </a:r>
            <a:r>
              <a:rPr lang="en-GB" altLang="en-US" sz="2000" dirty="0">
                <a:ea typeface="ＭＳ Ｐゴシック" pitchFamily="34" charset="-128"/>
              </a:rPr>
              <a:t> </a:t>
            </a:r>
            <a:r>
              <a:rPr lang="hu-HU" altLang="en-US" sz="2000" dirty="0">
                <a:ea typeface="ＭＳ Ｐゴシック" pitchFamily="34" charset="-128"/>
              </a:rPr>
              <a:t>60</a:t>
            </a:r>
            <a:r>
              <a:rPr lang="en-GB" altLang="en-US" sz="2000" dirty="0">
                <a:ea typeface="ＭＳ Ｐゴシック" pitchFamily="34" charset="-128"/>
              </a:rPr>
              <a:t>-6</a:t>
            </a:r>
            <a:r>
              <a:rPr lang="hu-HU" altLang="en-US" sz="2000" dirty="0">
                <a:ea typeface="ＭＳ Ｐゴシック" pitchFamily="34" charset="-128"/>
              </a:rPr>
              <a:t>1</a:t>
            </a:r>
            <a:endParaRPr lang="en-US" altLang="en-US" sz="2000" dirty="0">
              <a:ea typeface="ＭＳ Ｐゴシック" pitchFamily="34" charset="-128"/>
            </a:endParaRPr>
          </a:p>
        </p:txBody>
      </p:sp>
      <p:graphicFrame>
        <p:nvGraphicFramePr>
          <p:cNvPr id="258051" name="Group 3"/>
          <p:cNvGraphicFramePr>
            <a:graphicFrameLocks noGrp="1"/>
          </p:cNvGraphicFramePr>
          <p:nvPr>
            <p:extLst>
              <p:ext uri="{D42A27DB-BD31-4B8C-83A1-F6EECF244321}">
                <p14:modId xmlns:p14="http://schemas.microsoft.com/office/powerpoint/2010/main" val="1156911309"/>
              </p:ext>
            </p:extLst>
          </p:nvPr>
        </p:nvGraphicFramePr>
        <p:xfrm>
          <a:off x="702365" y="1759575"/>
          <a:ext cx="10428908" cy="3925856"/>
        </p:xfrm>
        <a:graphic>
          <a:graphicData uri="http://schemas.openxmlformats.org/drawingml/2006/table">
            <a:tbl>
              <a:tblPr/>
              <a:tblGrid>
                <a:gridCol w="10428908">
                  <a:extLst>
                    <a:ext uri="{9D8B030D-6E8A-4147-A177-3AD203B41FA5}">
                      <a16:colId xmlns:a16="http://schemas.microsoft.com/office/drawing/2014/main" val="20000"/>
                    </a:ext>
                  </a:extLst>
                </a:gridCol>
              </a:tblGrid>
              <a:tr h="72691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CVS-</a:t>
                      </a:r>
                      <a:r>
                        <a:rPr kumimoji="0" lang="en-US" sz="2400" b="1" i="0" u="none" strike="noStrike" cap="none" normalizeH="0" baseline="0" dirty="0">
                          <a:ln>
                            <a:noFill/>
                          </a:ln>
                          <a:solidFill>
                            <a:srgbClr val="FFFFFF"/>
                          </a:solidFill>
                          <a:effectLst/>
                          <a:latin typeface="Tahoma" pitchFamily="34" charset="0"/>
                          <a:ea typeface="ＭＳ Ｐゴシック" charset="-128"/>
                        </a:rPr>
                        <a:t>ENDO</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err="1">
                          <a:ln>
                            <a:noFill/>
                          </a:ln>
                          <a:solidFill>
                            <a:srgbClr val="FFFFFF"/>
                          </a:solidFill>
                          <a:effectLst/>
                          <a:latin typeface="Tahoma" pitchFamily="34" charset="0"/>
                          <a:ea typeface="ＭＳ Ｐゴシック" charset="-128"/>
                        </a:rPr>
                        <a:t>Endocardits</a:t>
                      </a:r>
                      <a:r>
                        <a:rPr kumimoji="0" lang="en-US" sz="2000" b="1" i="0" u="none" strike="noStrike" cap="none" normalizeH="0" baseline="0" dirty="0">
                          <a:ln>
                            <a:noFill/>
                          </a:ln>
                          <a:solidFill>
                            <a:srgbClr val="FFFFFF"/>
                          </a:solidFill>
                          <a:effectLst/>
                          <a:latin typeface="Tahoma" pitchFamily="34" charset="0"/>
                          <a:ea typeface="ＭＳ Ｐゴシック" charset="-128"/>
                        </a:rPr>
                        <a:t> (heart valve)</a:t>
                      </a:r>
                    </a:p>
                  </a:txBody>
                  <a:tcPr marL="121927" marR="121927"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extLst>
                  <a:ext uri="{0D108BD9-81ED-4DB2-BD59-A6C34878D82A}">
                    <a16:rowId xmlns:a16="http://schemas.microsoft.com/office/drawing/2014/main" val="10000"/>
                  </a:ext>
                </a:extLst>
              </a:tr>
              <a:tr h="2180699">
                <a:tc>
                  <a:txBody>
                    <a:bodyPr/>
                    <a:lstStyle/>
                    <a:p>
                      <a:pPr marL="342900" marR="0" lvl="0" indent="-342900" algn="l" defTabSz="914400" rtl="0" eaLnBrk="1" fontAlgn="base" latinLnBrk="0" hangingPunct="1">
                        <a:lnSpc>
                          <a:spcPct val="8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≥1 of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following</a:t>
                      </a:r>
                      <a:r>
                        <a:rPr kumimoji="0" lang="hu-HU" sz="1800" b="0" i="0" u="none" strike="noStrike" cap="none" normalizeH="0" baseline="0" dirty="0">
                          <a:ln>
                            <a:noFill/>
                          </a:ln>
                          <a:solidFill>
                            <a:srgbClr val="000000"/>
                          </a:solidFill>
                          <a:effectLst/>
                          <a:latin typeface="Tahoma" pitchFamily="34" charset="0"/>
                          <a:ea typeface="ＭＳ Ｐゴシック" charset="-128"/>
                        </a:rPr>
                        <a:t>:</a:t>
                      </a:r>
                      <a:br>
                        <a:rPr kumimoji="0" lang="en-US" sz="1800" b="0" i="0" u="none" strike="noStrike" cap="none" normalizeH="0" baseline="0" dirty="0">
                          <a:ln>
                            <a:noFill/>
                          </a:ln>
                          <a:solidFill>
                            <a:srgbClr val="000000"/>
                          </a:solidFill>
                          <a:effectLst/>
                          <a:latin typeface="Tahoma" pitchFamily="34" charset="0"/>
                          <a:ea typeface="ＭＳ Ｐゴシック" charset="-128"/>
                        </a:rPr>
                      </a:b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342900" marR="0" lvl="0" indent="-342900" algn="l" defTabSz="914400" rtl="0" eaLnBrk="1" fontAlgn="base" latinLnBrk="0" hangingPunct="1">
                        <a:lnSpc>
                          <a:spcPct val="8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Organisms cultured </a:t>
                      </a:r>
                      <a:r>
                        <a:rPr kumimoji="0" lang="hu-HU" sz="1800" b="0" i="0" u="none" strike="noStrike" cap="none" normalizeH="0" baseline="0" dirty="0" err="1">
                          <a:ln>
                            <a:noFill/>
                          </a:ln>
                          <a:solidFill>
                            <a:srgbClr val="000000"/>
                          </a:solidFill>
                          <a:effectLst/>
                          <a:latin typeface="Tahoma" pitchFamily="34" charset="0"/>
                          <a:ea typeface="ＭＳ Ｐゴシック" charset="-128"/>
                        </a:rPr>
                        <a:t>from</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valve/vegetation</a:t>
                      </a: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80000"/>
                        </a:lnSpc>
                        <a:spcBef>
                          <a:spcPct val="0"/>
                        </a:spcBef>
                        <a:spcAft>
                          <a:spcPct val="0"/>
                        </a:spcAft>
                        <a:buClrTx/>
                        <a:buSzPct val="100000"/>
                        <a:buFont typeface="Arial" panose="020B0604020202020204" pitchFamily="34" charset="0"/>
                        <a:buChar char="•"/>
                        <a:tabLst/>
                      </a:pP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342900" marR="0" lvl="0" indent="-342900" algn="l" defTabSz="914400" rtl="0" eaLnBrk="1" fontAlgn="base" latinLnBrk="0" hangingPunct="1">
                        <a:lnSpc>
                          <a:spcPct val="8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≥2 of symptoms/signs</a:t>
                      </a:r>
                      <a:r>
                        <a:rPr kumimoji="0" lang="hu-HU" sz="1800" b="0" i="0" u="none" strike="noStrike" cap="none" normalizeH="0" baseline="0" dirty="0">
                          <a:ln>
                            <a:noFill/>
                          </a:ln>
                          <a:solidFill>
                            <a:srgbClr val="000000"/>
                          </a:solidFill>
                          <a:effectLst/>
                          <a:latin typeface="Tahoma" pitchFamily="34" charset="0"/>
                          <a:ea typeface="ＭＳ Ｐゴシック" charset="-128"/>
                        </a:rPr>
                        <a:t> of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with</a:t>
                      </a:r>
                      <a:r>
                        <a:rPr kumimoji="0" lang="hu-HU" sz="1800" b="0" i="0" u="none" strike="noStrike" cap="none" normalizeH="0" baseline="0" dirty="0">
                          <a:ln>
                            <a:noFill/>
                          </a:ln>
                          <a:solidFill>
                            <a:srgbClr val="000000"/>
                          </a:solidFill>
                          <a:effectLst/>
                          <a:latin typeface="Tahoma" pitchFamily="34" charset="0"/>
                          <a:ea typeface="ＭＳ Ｐゴシック" charset="-128"/>
                        </a:rPr>
                        <a:t> no </a:t>
                      </a:r>
                      <a:r>
                        <a:rPr kumimoji="0" lang="hu-HU" sz="1800" b="0" i="0" u="none" strike="noStrike" cap="none" normalizeH="0" baseline="0" dirty="0" err="1">
                          <a:ln>
                            <a:noFill/>
                          </a:ln>
                          <a:solidFill>
                            <a:srgbClr val="000000"/>
                          </a:solidFill>
                          <a:effectLst/>
                          <a:latin typeface="Tahoma" pitchFamily="34" charset="0"/>
                          <a:ea typeface="ＭＳ Ｐゴシック" charset="-128"/>
                        </a:rPr>
                        <a:t>other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recognised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cause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fever (&gt;38</a:t>
                      </a:r>
                      <a:r>
                        <a:rPr kumimoji="0" lang="en-US" sz="1800" b="0" i="0" u="none" strike="noStrike" cap="none" normalizeH="0" baseline="0" dirty="0">
                          <a:ln>
                            <a:noFill/>
                          </a:ln>
                          <a:solidFill>
                            <a:srgbClr val="000000"/>
                          </a:solidFill>
                          <a:effectLst/>
                          <a:latin typeface="Tahoma" pitchFamily="34" charset="0"/>
                          <a:ea typeface="ＭＳ Ｐゴシック" charset="-128"/>
                          <a:sym typeface="Symbol" panose="05050102010706020507" pitchFamily="18" charset="2"/>
                        </a:rPr>
                        <a:t></a:t>
                      </a:r>
                      <a:r>
                        <a:rPr kumimoji="0" lang="en-US" sz="1800" b="0" i="0" u="none" strike="noStrike" cap="none" normalizeH="0" baseline="0" dirty="0">
                          <a:ln>
                            <a:noFill/>
                          </a:ln>
                          <a:solidFill>
                            <a:srgbClr val="000000"/>
                          </a:solidFill>
                          <a:effectLst/>
                          <a:latin typeface="Tahoma" pitchFamily="34" charset="0"/>
                          <a:ea typeface="ＭＳ Ｐゴシック" charset="-128"/>
                        </a:rPr>
                        <a:t>C), new or changing murmur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embolic phenomena</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skin manifestations</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congestive heart failure, cardiac conduction abnormality </a:t>
                      </a:r>
                      <a:endParaRPr kumimoji="0" lang="en-GB" sz="1800" b="0" i="0" u="none" strike="noStrike" cap="none" normalizeH="0" baseline="0" dirty="0">
                        <a:ln>
                          <a:noFill/>
                        </a:ln>
                        <a:solidFill>
                          <a:srgbClr val="000000"/>
                        </a:solidFill>
                        <a:effectLst/>
                        <a:latin typeface="Tahoma" pitchFamily="34" charset="0"/>
                        <a:ea typeface="ＭＳ Ｐゴシック" charset="-128"/>
                      </a:endParaRPr>
                    </a:p>
                    <a:p>
                      <a:pPr marL="342900" marR="0" lvl="0" indent="-342900" algn="l" defTabSz="914400" rtl="0" eaLnBrk="1" fontAlgn="base" latinLnBrk="0" hangingPunct="1">
                        <a:lnSpc>
                          <a:spcPct val="80000"/>
                        </a:lnSpc>
                        <a:spcBef>
                          <a:spcPct val="0"/>
                        </a:spcBef>
                        <a:spcAft>
                          <a:spcPct val="0"/>
                        </a:spcAft>
                        <a:buClrTx/>
                        <a:buSzTx/>
                        <a:buFontTx/>
                        <a:buNone/>
                        <a:tabLst/>
                      </a:pPr>
                      <a:r>
                        <a:rPr kumimoji="0" lang="hu-HU" sz="1800" b="1" i="0" u="none" strike="noStrike" cap="none" normalizeH="0" baseline="0" dirty="0">
                          <a:ln>
                            <a:noFill/>
                          </a:ln>
                          <a:solidFill>
                            <a:srgbClr val="000000"/>
                          </a:solidFill>
                          <a:effectLst/>
                          <a:latin typeface="Tahoma" pitchFamily="34" charset="0"/>
                          <a:ea typeface="ＭＳ Ｐゴシック" charset="-128"/>
                        </a:rPr>
                        <a:t>     </a:t>
                      </a:r>
                    </a:p>
                    <a:p>
                      <a:pPr marL="342900" marR="0" lvl="0" indent="-342900" algn="l" defTabSz="914400" rtl="0" eaLnBrk="1" fontAlgn="base" latinLnBrk="0" hangingPunct="1">
                        <a:lnSpc>
                          <a:spcPct val="80000"/>
                        </a:lnSpc>
                        <a:spcBef>
                          <a:spcPct val="0"/>
                        </a:spcBef>
                        <a:spcAft>
                          <a:spcPct val="0"/>
                        </a:spcAft>
                        <a:buClrTx/>
                        <a:buSzTx/>
                        <a:buFontTx/>
                        <a:buNone/>
                        <a:tabLst/>
                      </a:pPr>
                      <a:r>
                        <a:rPr kumimoji="0" lang="hu-HU" sz="1800" b="1" i="0" u="none" strike="noStrike" cap="none" normalizeH="0" baseline="0" dirty="0">
                          <a:ln>
                            <a:noFill/>
                          </a:ln>
                          <a:solidFill>
                            <a:srgbClr val="000000"/>
                          </a:solidFill>
                          <a:effectLst/>
                          <a:latin typeface="Tahoma" pitchFamily="34" charset="0"/>
                          <a:ea typeface="ＭＳ Ｐゴシック" charset="-128"/>
                        </a:rPr>
                        <a:t>     </a:t>
                      </a:r>
                      <a:r>
                        <a:rPr kumimoji="0" lang="en-GB" sz="1800" b="0" i="0" u="none" strike="noStrike" cap="none" normalizeH="0" baseline="0" dirty="0">
                          <a:ln>
                            <a:noFill/>
                          </a:ln>
                          <a:solidFill>
                            <a:srgbClr val="000000"/>
                          </a:solidFill>
                          <a:effectLst/>
                          <a:latin typeface="Tahoma" pitchFamily="34" charset="0"/>
                          <a:ea typeface="ＭＳ Ｐゴシック" charset="-128"/>
                        </a:rPr>
                        <a:t>AND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≥1 of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800" b="0" i="0" u="none" strike="noStrike" cap="none" normalizeH="0" baseline="0" dirty="0">
                          <a:ln>
                            <a:noFill/>
                          </a:ln>
                          <a:solidFill>
                            <a:srgbClr val="000000"/>
                          </a:solidFill>
                          <a:effectLst/>
                          <a:latin typeface="Tahoma" pitchFamily="34" charset="0"/>
                          <a:ea typeface="ＭＳ Ｐゴシック" charset="-128"/>
                        </a:rPr>
                        <a:t>:</a:t>
                      </a:r>
                    </a:p>
                    <a:p>
                      <a:pPr marL="800078" marR="0" lvl="1" indent="-342900" algn="l" defTabSz="914400" rtl="0" eaLnBrk="1" fontAlgn="base" latinLnBrk="0" hangingPunct="1">
                        <a:lnSpc>
                          <a:spcPct val="80000"/>
                        </a:lnSpc>
                        <a:spcBef>
                          <a:spcPct val="0"/>
                        </a:spcBef>
                        <a:spcAft>
                          <a:spcPct val="0"/>
                        </a:spcAft>
                        <a:buClrTx/>
                        <a:buSzTx/>
                        <a:buFont typeface="Symbol" panose="05050102010706020507" pitchFamily="18" charset="2"/>
                        <a:buChar char="-"/>
                        <a:tabLst/>
                      </a:pPr>
                      <a:r>
                        <a:rPr kumimoji="0" lang="hu-HU" sz="1800" b="0" i="0" u="none" strike="noStrike" cap="none" normalizeH="0" baseline="0" dirty="0" err="1">
                          <a:ln>
                            <a:noFill/>
                          </a:ln>
                          <a:solidFill>
                            <a:srgbClr val="000000"/>
                          </a:solidFill>
                          <a:effectLst/>
                          <a:latin typeface="Tahoma" pitchFamily="34" charset="0"/>
                          <a:ea typeface="ＭＳ Ｐゴシック" charset="-128"/>
                        </a:rPr>
                        <a:t>positive</a:t>
                      </a:r>
                      <a:r>
                        <a:rPr kumimoji="0" lang="hu-HU" sz="1800" b="0" i="0" u="none" strike="noStrike" cap="none" normalizeH="0" baseline="0" dirty="0">
                          <a:ln>
                            <a:noFill/>
                          </a:ln>
                          <a:solidFill>
                            <a:srgbClr val="000000"/>
                          </a:solidFill>
                          <a:effectLst/>
                          <a:latin typeface="Tahoma" pitchFamily="34" charset="0"/>
                          <a:ea typeface="ＭＳ Ｐゴシック" charset="-128"/>
                        </a:rPr>
                        <a:t> m</a:t>
                      </a:r>
                      <a:r>
                        <a:rPr kumimoji="0" lang="en-GB" sz="1800" b="0" i="0" u="none" strike="noStrike" cap="none" normalizeH="0" baseline="0" dirty="0" err="1">
                          <a:ln>
                            <a:noFill/>
                          </a:ln>
                          <a:solidFill>
                            <a:srgbClr val="000000"/>
                          </a:solidFill>
                          <a:effectLst/>
                          <a:latin typeface="Tahoma" pitchFamily="34" charset="0"/>
                          <a:ea typeface="ＭＳ Ｐゴシック" charset="-128"/>
                        </a:rPr>
                        <a:t>icrobiology</a:t>
                      </a:r>
                      <a:r>
                        <a:rPr kumimoji="0" lang="en-GB"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e.g</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≥2 </a:t>
                      </a:r>
                      <a:r>
                        <a:rPr kumimoji="0" lang="hu-HU" sz="1800" b="0" i="0" u="none" strike="noStrike" cap="none" normalizeH="0" baseline="0" dirty="0" err="1">
                          <a:ln>
                            <a:noFill/>
                          </a:ln>
                          <a:solidFill>
                            <a:srgbClr val="000000"/>
                          </a:solidFill>
                          <a:effectLst/>
                          <a:latin typeface="Tahoma" pitchFamily="34" charset="0"/>
                          <a:ea typeface="ＭＳ Ｐゴシック" charset="-128"/>
                        </a:rPr>
                        <a:t>blood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culture</a:t>
                      </a:r>
                      <a:r>
                        <a:rPr kumimoji="0" lang="en-GB" sz="1800" b="0" i="0" u="none" strike="noStrike" cap="none" normalizeH="0" baseline="0" dirty="0">
                          <a:ln>
                            <a:noFill/>
                          </a:ln>
                          <a:solidFill>
                            <a:srgbClr val="000000"/>
                          </a:solidFill>
                          <a:effectLst/>
                          <a:latin typeface="Tahoma" pitchFamily="34" charset="0"/>
                          <a:ea typeface="ＭＳ Ｐゴシック" charset="-128"/>
                        </a:rPr>
                        <a:t>, antigen</a:t>
                      </a:r>
                      <a:r>
                        <a:rPr kumimoji="0" lang="hu-HU" sz="1800" b="0" i="0" u="none" strike="noStrike" cap="none" normalizeH="0" baseline="0" dirty="0">
                          <a:ln>
                            <a:noFill/>
                          </a:ln>
                          <a:solidFill>
                            <a:srgbClr val="000000"/>
                          </a:solidFill>
                          <a:effectLst/>
                          <a:latin typeface="Tahoma" pitchFamily="34" charset="0"/>
                          <a:ea typeface="ＭＳ Ｐゴシック" charset="-128"/>
                        </a:rPr>
                        <a:t> test </a:t>
                      </a:r>
                      <a:r>
                        <a:rPr kumimoji="0" lang="hu-HU" sz="1800" b="0" i="0" u="none" strike="noStrike" cap="none" normalizeH="0" baseline="0" dirty="0" err="1">
                          <a:ln>
                            <a:noFill/>
                          </a:ln>
                          <a:solidFill>
                            <a:srgbClr val="000000"/>
                          </a:solidFill>
                          <a:effectLst/>
                          <a:latin typeface="Tahoma" pitchFamily="34" charset="0"/>
                          <a:ea typeface="ＭＳ Ｐゴシック" charset="-128"/>
                        </a:rPr>
                        <a:t>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blood</a:t>
                      </a:r>
                      <a:r>
                        <a:rPr kumimoji="0" lang="hu-HU" sz="1800" b="0" i="0" u="none" strike="noStrike" cap="none" normalizeH="0" baseline="0" dirty="0">
                          <a:ln>
                            <a:noFill/>
                          </a:ln>
                          <a:solidFill>
                            <a:srgbClr val="000000"/>
                          </a:solidFill>
                          <a:effectLst/>
                          <a:latin typeface="Tahoma" pitchFamily="34" charset="0"/>
                          <a:ea typeface="ＭＳ Ｐゴシック" charset="-128"/>
                        </a:rPr>
                        <a:t>/</a:t>
                      </a:r>
                      <a:r>
                        <a:rPr kumimoji="0" lang="hu-HU" sz="1800" b="0" i="0" u="none" strike="noStrike" cap="none" normalizeH="0" baseline="0" dirty="0" err="1">
                          <a:ln>
                            <a:noFill/>
                          </a:ln>
                          <a:solidFill>
                            <a:srgbClr val="000000"/>
                          </a:solidFill>
                          <a:effectLst/>
                          <a:latin typeface="Tahoma" pitchFamily="34" charset="0"/>
                          <a:ea typeface="ＭＳ Ｐゴシック" charset="-128"/>
                        </a:rPr>
                        <a:t>urine</a:t>
                      </a:r>
                      <a:r>
                        <a:rPr kumimoji="0" lang="en-GB" sz="1800" b="0" i="0" u="none" strike="noStrike" cap="none" normalizeH="0" baseline="0" dirty="0">
                          <a:ln>
                            <a:noFill/>
                          </a:ln>
                          <a:solidFill>
                            <a:srgbClr val="000000"/>
                          </a:solidFill>
                          <a:effectLst/>
                          <a:latin typeface="Tahoma" pitchFamily="34" charset="0"/>
                          <a:ea typeface="ＭＳ Ｐゴシック" charset="-128"/>
                        </a:rPr>
                        <a:t>)</a:t>
                      </a: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800078" marR="0" lvl="1" indent="-342900" algn="l" defTabSz="914400" rtl="0" eaLnBrk="1" fontAlgn="base" latinLnBrk="0" hangingPunct="1">
                        <a:lnSpc>
                          <a:spcPct val="80000"/>
                        </a:lnSpc>
                        <a:spcBef>
                          <a:spcPct val="0"/>
                        </a:spcBef>
                        <a:spcAft>
                          <a:spcPct val="0"/>
                        </a:spcAft>
                        <a:buClrTx/>
                        <a:buSzTx/>
                        <a:buFont typeface="Symbol" panose="05050102010706020507" pitchFamily="18" charset="2"/>
                        <a:buChar char="-"/>
                        <a:tabLst/>
                      </a:pPr>
                      <a:r>
                        <a:rPr kumimoji="0" lang="hu-HU" sz="1800" b="0" i="0" u="none" strike="noStrike" cap="none" normalizeH="0" baseline="0" dirty="0" err="1">
                          <a:ln>
                            <a:noFill/>
                          </a:ln>
                          <a:solidFill>
                            <a:srgbClr val="000000"/>
                          </a:solidFill>
                          <a:effectLst/>
                          <a:latin typeface="Tahoma" pitchFamily="34" charset="0"/>
                          <a:ea typeface="ＭＳ Ｐゴシック" charset="-128"/>
                        </a:rPr>
                        <a:t>valvular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vegetation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seen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during</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operation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autopsy</a:t>
                      </a:r>
                      <a:endParaRPr kumimoji="0" lang="en-GB" sz="1800" b="0" i="0" u="none" strike="noStrike" cap="none" normalizeH="0" baseline="0" dirty="0">
                        <a:ln>
                          <a:noFill/>
                        </a:ln>
                        <a:solidFill>
                          <a:srgbClr val="000000"/>
                        </a:solidFill>
                        <a:effectLst/>
                        <a:latin typeface="Tahoma" pitchFamily="34" charset="0"/>
                        <a:ea typeface="ＭＳ Ｐゴシック" charset="-128"/>
                      </a:endParaRPr>
                    </a:p>
                    <a:p>
                      <a:pPr marL="742928" marR="0" lvl="1" indent="-285750" algn="l" defTabSz="914400" rtl="0" eaLnBrk="1" fontAlgn="base" latinLnBrk="0" hangingPunct="1">
                        <a:lnSpc>
                          <a:spcPct val="80000"/>
                        </a:lnSpc>
                        <a:spcBef>
                          <a:spcPct val="0"/>
                        </a:spcBef>
                        <a:spcAft>
                          <a:spcPct val="0"/>
                        </a:spcAft>
                        <a:buClrTx/>
                        <a:buSzTx/>
                        <a:buFont typeface="Symbol" panose="05050102010706020507" pitchFamily="18" charset="2"/>
                        <a:buChar char="-"/>
                        <a:tabLst/>
                      </a:pPr>
                      <a:r>
                        <a:rPr kumimoji="0" lang="hu-HU" sz="1800" b="0" i="0" u="none" strike="noStrike" cap="none" normalizeH="0" baseline="0" dirty="0">
                          <a:ln>
                            <a:noFill/>
                          </a:ln>
                          <a:solidFill>
                            <a:srgbClr val="000000"/>
                          </a:solidFill>
                          <a:effectLst/>
                          <a:latin typeface="Tahoma" pitchFamily="34" charset="0"/>
                          <a:ea typeface="ＭＳ Ｐゴシック" charset="-128"/>
                        </a:rPr>
                        <a:t> e</a:t>
                      </a:r>
                      <a:r>
                        <a:rPr kumimoji="0" lang="en-US" sz="1800" b="0" i="0" u="none" strike="noStrike" cap="none" normalizeH="0" baseline="0" dirty="0" err="1">
                          <a:ln>
                            <a:noFill/>
                          </a:ln>
                          <a:solidFill>
                            <a:srgbClr val="000000"/>
                          </a:solidFill>
                          <a:effectLst/>
                          <a:latin typeface="Tahoma" pitchFamily="34" charset="0"/>
                          <a:ea typeface="ＭＳ Ｐゴシック" charset="-128"/>
                        </a:rPr>
                        <a:t>vidence</a:t>
                      </a:r>
                      <a:r>
                        <a:rPr kumimoji="0" lang="en-US" sz="1800" b="0" i="0" u="none" strike="noStrike" cap="none" normalizeH="0" baseline="0" dirty="0">
                          <a:ln>
                            <a:noFill/>
                          </a:ln>
                          <a:solidFill>
                            <a:srgbClr val="000000"/>
                          </a:solidFill>
                          <a:effectLst/>
                          <a:latin typeface="Tahoma" pitchFamily="34" charset="0"/>
                          <a:ea typeface="ＭＳ Ｐゴシック" charset="-128"/>
                        </a:rPr>
                        <a:t> of new vegetation on echo</a:t>
                      </a:r>
                      <a:r>
                        <a:rPr kumimoji="0" lang="hu-HU" sz="1800" b="0" i="0" u="none" strike="noStrike" cap="none" normalizeH="0" baseline="0" dirty="0" err="1">
                          <a:ln>
                            <a:noFill/>
                          </a:ln>
                          <a:solidFill>
                            <a:srgbClr val="000000"/>
                          </a:solidFill>
                          <a:effectLst/>
                          <a:latin typeface="Tahoma" pitchFamily="34" charset="0"/>
                          <a:ea typeface="ＭＳ Ｐゴシック" charset="-128"/>
                        </a:rPr>
                        <a:t>cardiogramme</a:t>
                      </a: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80000"/>
                        </a:lnSpc>
                        <a:spcBef>
                          <a:spcPct val="0"/>
                        </a:spcBef>
                        <a:spcAft>
                          <a:spcPct val="0"/>
                        </a:spcAft>
                        <a:buClrTx/>
                        <a:buSzTx/>
                        <a:buFont typeface="Arial" pitchFamily="34" charset="0"/>
                        <a:buNone/>
                        <a:tabLst/>
                      </a:pPr>
                      <a:endParaRPr kumimoji="0" lang="en-GB" sz="1800" b="0" i="0" u="none" strike="noStrike" cap="none" normalizeH="0" baseline="0" dirty="0">
                        <a:ln>
                          <a:noFill/>
                        </a:ln>
                        <a:solidFill>
                          <a:srgbClr val="000000"/>
                        </a:solidFill>
                        <a:effectLst/>
                        <a:latin typeface="Tahoma" pitchFamily="34" charset="0"/>
                        <a:ea typeface="ＭＳ Ｐゴシック" charset="-128"/>
                      </a:endParaRPr>
                    </a:p>
                    <a:p>
                      <a:pPr marL="342900" marR="0" lvl="0" indent="-342900" algn="l" defTabSz="914400" rtl="0" eaLnBrk="1" fontAlgn="base" latinLnBrk="0" hangingPunct="1">
                        <a:lnSpc>
                          <a:spcPct val="80000"/>
                        </a:lnSpc>
                        <a:spcBef>
                          <a:spcPct val="0"/>
                        </a:spcBef>
                        <a:spcAft>
                          <a:spcPct val="0"/>
                        </a:spcAft>
                        <a:buClrTx/>
                        <a:buSzTx/>
                        <a:buFont typeface="Arial" pitchFamily="34" charset="0"/>
                        <a:buNone/>
                        <a:tabLst/>
                      </a:pP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GB" sz="1800" b="0" i="0" u="none" strike="noStrike" cap="none" normalizeH="0" baseline="0" dirty="0">
                          <a:ln>
                            <a:noFill/>
                          </a:ln>
                          <a:solidFill>
                            <a:srgbClr val="000000"/>
                          </a:solidFill>
                          <a:effectLst/>
                          <a:latin typeface="Tahoma" pitchFamily="34" charset="0"/>
                          <a:ea typeface="ＭＳ Ｐゴシック" charset="-128"/>
                        </a:rPr>
                        <a:t>AND </a:t>
                      </a:r>
                      <a:r>
                        <a:rPr kumimoji="0" lang="hu-HU" sz="1800" b="0" i="0" u="none" strike="noStrike" cap="none" normalizeH="0" baseline="0" dirty="0">
                          <a:ln>
                            <a:noFill/>
                          </a:ln>
                          <a:solidFill>
                            <a:srgbClr val="000000"/>
                          </a:solidFill>
                          <a:effectLst/>
                          <a:latin typeface="Tahoma" pitchFamily="34" charset="0"/>
                          <a:ea typeface="ＭＳ Ｐゴシック" charset="-128"/>
                        </a:rPr>
                        <a:t>i</a:t>
                      </a:r>
                      <a:r>
                        <a:rPr kumimoji="0" lang="en-US" sz="1800" b="0" i="1" u="none" strike="noStrike" cap="none" normalizeH="0" baseline="0" dirty="0">
                          <a:ln>
                            <a:noFill/>
                          </a:ln>
                          <a:solidFill>
                            <a:srgbClr val="000000"/>
                          </a:solidFill>
                          <a:effectLst/>
                          <a:latin typeface="Tahoma" pitchFamily="34" charset="0"/>
                          <a:ea typeface="ＭＳ Ｐゴシック" charset="-128"/>
                        </a:rPr>
                        <a:t>f antemortem, physician institutes appropriate antimicrobial therapy</a:t>
                      </a:r>
                      <a:endParaRPr kumimoji="0" lang="en-GB" sz="1800" b="0" i="1" u="none" strike="noStrike" cap="none" normalizeH="0" baseline="0" dirty="0">
                        <a:ln>
                          <a:noFill/>
                        </a:ln>
                        <a:solidFill>
                          <a:srgbClr val="000000"/>
                        </a:solidFill>
                        <a:effectLst/>
                        <a:latin typeface="Tahoma" pitchFamily="34" charset="0"/>
                        <a:ea typeface="ＭＳ Ｐゴシック" charset="-128"/>
                      </a:endParaRPr>
                    </a:p>
                  </a:txBody>
                  <a:tcPr marL="121927" marR="121927" marT="45728" marB="4572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
        <p:nvSpPr>
          <p:cNvPr id="99339" name="Rectangle 3"/>
          <p:cNvSpPr>
            <a:spLocks noChangeArrowheads="1"/>
          </p:cNvSpPr>
          <p:nvPr/>
        </p:nvSpPr>
        <p:spPr bwMode="auto">
          <a:xfrm>
            <a:off x="323850" y="1063626"/>
            <a:ext cx="11544300" cy="584775"/>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eaLnBrk="1" hangingPunct="1">
              <a:lnSpc>
                <a:spcPct val="80000"/>
              </a:lnSpc>
              <a:spcAft>
                <a:spcPct val="0"/>
              </a:spcAft>
              <a:buFontTx/>
              <a:buNone/>
            </a:pPr>
            <a:r>
              <a:rPr lang="en-US" altLang="en-US" sz="2000" b="1" dirty="0">
                <a:solidFill>
                  <a:srgbClr val="FF0000"/>
                </a:solidFill>
              </a:rPr>
              <a:t>Report infections arteriovenous graft, shunt, or fistula or intravascular cannulation site without positive blood culture as CVS-VASC</a:t>
            </a:r>
            <a:r>
              <a:rPr lang="en-US" altLang="en-US" sz="2000" b="1" dirty="0">
                <a:solidFill>
                  <a:srgbClr val="669900"/>
                </a:solidFill>
              </a:rPr>
              <a:t> </a:t>
            </a:r>
            <a:r>
              <a:rPr lang="en-US" altLang="en-US" sz="2000" dirty="0"/>
              <a:t>(discussed previously)</a:t>
            </a:r>
            <a:endParaRPr lang="en-GB" altLang="en-US" sz="2000" dirty="0"/>
          </a:p>
        </p:txBody>
      </p:sp>
    </p:spTree>
    <p:extLst>
      <p:ext uri="{BB962C8B-B14F-4D97-AF65-F5344CB8AC3E}">
        <p14:creationId xmlns:p14="http://schemas.microsoft.com/office/powerpoint/2010/main" val="348950794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9"/>
          <p:cNvSpPr>
            <a:spLocks noGrp="1"/>
          </p:cNvSpPr>
          <p:nvPr>
            <p:ph type="title" idx="4294967295"/>
          </p:nvPr>
        </p:nvSpPr>
        <p:spPr/>
        <p:txBody>
          <a:bodyPr/>
          <a:lstStyle/>
          <a:p>
            <a:r>
              <a:rPr lang="en-US" altLang="en-US" dirty="0">
                <a:ea typeface="ＭＳ Ｐゴシック" pitchFamily="34" charset="-128"/>
              </a:rPr>
              <a:t>Cardiovascular </a:t>
            </a:r>
            <a:r>
              <a:rPr lang="hu-HU" altLang="en-US" dirty="0">
                <a:ea typeface="ＭＳ Ｐゴシック" pitchFamily="34" charset="-128"/>
              </a:rPr>
              <a:t>s</a:t>
            </a:r>
            <a:r>
              <a:rPr lang="en-US" altLang="en-US" dirty="0" err="1">
                <a:ea typeface="ＭＳ Ｐゴシック" pitchFamily="34" charset="-128"/>
              </a:rPr>
              <a:t>ystem</a:t>
            </a:r>
            <a:r>
              <a:rPr lang="en-US" altLang="en-US" dirty="0">
                <a:ea typeface="ＭＳ Ｐゴシック" pitchFamily="34" charset="-128"/>
              </a:rPr>
              <a:t> </a:t>
            </a:r>
            <a:r>
              <a:rPr lang="hu-HU" altLang="en-US" dirty="0">
                <a:ea typeface="ＭＳ Ｐゴシック" pitchFamily="34" charset="-128"/>
              </a:rPr>
              <a:t>i</a:t>
            </a:r>
            <a:r>
              <a:rPr lang="en-US" altLang="en-US" dirty="0" err="1">
                <a:ea typeface="ＭＳ Ｐゴシック" pitchFamily="34" charset="-128"/>
              </a:rPr>
              <a:t>nfection</a:t>
            </a:r>
            <a:r>
              <a:rPr lang="en-US" altLang="en-US" dirty="0">
                <a:ea typeface="ＭＳ Ｐゴシック" pitchFamily="34" charset="-128"/>
              </a:rPr>
              <a:t> (CVS)</a:t>
            </a:r>
            <a:br>
              <a:rPr lang="en-US" altLang="en-US" dirty="0">
                <a:ea typeface="ＭＳ Ｐゴシック" pitchFamily="34" charset="-128"/>
              </a:rPr>
            </a:br>
            <a:r>
              <a:rPr lang="en-US" altLang="en-US" sz="2000" dirty="0">
                <a:ea typeface="ＭＳ Ｐゴシック" pitchFamily="34" charset="-128"/>
              </a:rPr>
              <a:t>Protocol </a:t>
            </a:r>
            <a:r>
              <a:rPr lang="hu-HU" altLang="en-US" sz="2000" dirty="0">
                <a:ea typeface="ＭＳ Ｐゴシック" pitchFamily="34" charset="-128"/>
              </a:rPr>
              <a:t>v</a:t>
            </a:r>
            <a:r>
              <a:rPr lang="en-US" altLang="en-US" sz="2000" dirty="0">
                <a:ea typeface="ＭＳ Ｐゴシック" pitchFamily="34" charset="-128"/>
              </a:rPr>
              <a:t>5.</a:t>
            </a:r>
            <a:r>
              <a:rPr lang="hu-HU" altLang="en-US" sz="2000" dirty="0">
                <a:ea typeface="ＭＳ Ｐゴシック" pitchFamily="34" charset="-128"/>
              </a:rPr>
              <a:t>3,</a:t>
            </a:r>
            <a:r>
              <a:rPr lang="en-US" altLang="en-US" sz="2000" dirty="0">
                <a:ea typeface="ＭＳ Ｐゴシック" pitchFamily="34" charset="-128"/>
              </a:rPr>
              <a:t> </a:t>
            </a:r>
            <a:r>
              <a:rPr lang="en-GB" altLang="en-US" sz="2000" dirty="0">
                <a:ea typeface="ＭＳ Ｐゴシック" pitchFamily="34" charset="-128"/>
              </a:rPr>
              <a:t>p</a:t>
            </a:r>
            <a:r>
              <a:rPr lang="hu-HU" altLang="en-US" sz="2000" dirty="0">
                <a:ea typeface="ＭＳ Ｐゴシック" pitchFamily="34" charset="-128"/>
              </a:rPr>
              <a:t>.</a:t>
            </a:r>
            <a:r>
              <a:rPr lang="en-GB" altLang="en-US" sz="2000" dirty="0">
                <a:ea typeface="ＭＳ Ｐゴシック" pitchFamily="34" charset="-128"/>
              </a:rPr>
              <a:t> </a:t>
            </a:r>
            <a:r>
              <a:rPr lang="hu-HU" altLang="en-US" sz="2000" dirty="0">
                <a:ea typeface="ＭＳ Ｐゴシック" pitchFamily="34" charset="-128"/>
              </a:rPr>
              <a:t>60</a:t>
            </a:r>
            <a:r>
              <a:rPr lang="en-GB" altLang="en-US" sz="2000" dirty="0">
                <a:ea typeface="ＭＳ Ｐゴシック" pitchFamily="34" charset="-128"/>
              </a:rPr>
              <a:t>-6</a:t>
            </a:r>
            <a:r>
              <a:rPr lang="hu-HU" altLang="en-US" sz="2000" dirty="0">
                <a:ea typeface="ＭＳ Ｐゴシック" pitchFamily="34" charset="-128"/>
              </a:rPr>
              <a:t>1</a:t>
            </a:r>
            <a:endParaRPr lang="en-US" altLang="en-US" sz="2000" b="0" dirty="0">
              <a:ea typeface="ＭＳ Ｐゴシック" pitchFamily="34" charset="-128"/>
            </a:endParaRPr>
          </a:p>
        </p:txBody>
      </p:sp>
      <p:graphicFrame>
        <p:nvGraphicFramePr>
          <p:cNvPr id="260099" name="Group 3"/>
          <p:cNvGraphicFramePr>
            <a:graphicFrameLocks noGrp="1"/>
          </p:cNvGraphicFramePr>
          <p:nvPr>
            <p:ph idx="4294967295"/>
            <p:extLst>
              <p:ext uri="{D42A27DB-BD31-4B8C-83A1-F6EECF244321}">
                <p14:modId xmlns:p14="http://schemas.microsoft.com/office/powerpoint/2010/main" val="1453377351"/>
              </p:ext>
            </p:extLst>
          </p:nvPr>
        </p:nvGraphicFramePr>
        <p:xfrm>
          <a:off x="0" y="1436688"/>
          <a:ext cx="12192000" cy="4858095"/>
        </p:xfrm>
        <a:graphic>
          <a:graphicData uri="http://schemas.openxmlformats.org/drawingml/2006/table">
            <a:tbl>
              <a:tblPr/>
              <a:tblGrid>
                <a:gridCol w="6007100">
                  <a:extLst>
                    <a:ext uri="{9D8B030D-6E8A-4147-A177-3AD203B41FA5}">
                      <a16:colId xmlns:a16="http://schemas.microsoft.com/office/drawing/2014/main" val="20000"/>
                    </a:ext>
                  </a:extLst>
                </a:gridCol>
                <a:gridCol w="6184900">
                  <a:extLst>
                    <a:ext uri="{9D8B030D-6E8A-4147-A177-3AD203B41FA5}">
                      <a16:colId xmlns:a16="http://schemas.microsoft.com/office/drawing/2014/main" val="20001"/>
                    </a:ext>
                  </a:extLst>
                </a:gridCol>
              </a:tblGrid>
              <a:tr h="78062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CVS-</a:t>
                      </a:r>
                      <a:r>
                        <a:rPr kumimoji="0" lang="en-US" sz="2400" b="1" i="0" u="none" strike="noStrike" cap="none" normalizeH="0" baseline="0" dirty="0">
                          <a:ln>
                            <a:noFill/>
                          </a:ln>
                          <a:solidFill>
                            <a:srgbClr val="FFFFFF"/>
                          </a:solidFill>
                          <a:effectLst/>
                          <a:latin typeface="Tahoma" pitchFamily="34" charset="0"/>
                          <a:ea typeface="ＭＳ Ｐゴシック" charset="-128"/>
                        </a:rPr>
                        <a:t>CARD</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Myocarditis or pericarditis </a:t>
                      </a:r>
                      <a:endParaRPr kumimoji="0" lang="en-GB" sz="2000" b="1" i="0" u="none" strike="noStrike" cap="none" normalizeH="0" baseline="0" dirty="0">
                        <a:ln>
                          <a:noFill/>
                        </a:ln>
                        <a:solidFill>
                          <a:srgbClr val="FFFFFF"/>
                        </a:solidFill>
                        <a:effectLst/>
                        <a:latin typeface="Tahoma" pitchFamily="34" charset="0"/>
                        <a:ea typeface="ＭＳ Ｐゴシック" charset="-128"/>
                      </a:endParaRPr>
                    </a:p>
                  </a:txBody>
                  <a:tcPr marL="121920" marR="121920" marT="45709" marB="4570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CVS-</a:t>
                      </a:r>
                      <a:r>
                        <a:rPr kumimoji="0" lang="en-US" sz="2400" b="1" i="0" u="none" strike="noStrike" cap="none" normalizeH="0" baseline="0" dirty="0">
                          <a:ln>
                            <a:noFill/>
                          </a:ln>
                          <a:solidFill>
                            <a:srgbClr val="FFFFFF"/>
                          </a:solidFill>
                          <a:effectLst/>
                          <a:latin typeface="Tahoma" pitchFamily="34" charset="0"/>
                          <a:ea typeface="ＭＳ Ｐゴシック" charset="-128"/>
                        </a:rPr>
                        <a:t>MED</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Mediastinitis</a:t>
                      </a:r>
                      <a:endParaRPr kumimoji="0" lang="en-GB" sz="2000" b="1" i="0" u="none" strike="noStrike" cap="none" normalizeH="0" baseline="0" dirty="0">
                        <a:ln>
                          <a:noFill/>
                        </a:ln>
                        <a:solidFill>
                          <a:srgbClr val="FFFFFF"/>
                        </a:solidFill>
                        <a:effectLst/>
                        <a:latin typeface="Tahoma" pitchFamily="34" charset="0"/>
                        <a:ea typeface="ＭＳ Ｐゴシック" charset="-128"/>
                      </a:endParaRPr>
                    </a:p>
                  </a:txBody>
                  <a:tcPr marL="121920" marR="121920" marT="45709" marB="4570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extLst>
                  <a:ext uri="{0D108BD9-81ED-4DB2-BD59-A6C34878D82A}">
                    <a16:rowId xmlns:a16="http://schemas.microsoft.com/office/drawing/2014/main" val="10000"/>
                  </a:ext>
                </a:extLst>
              </a:tr>
              <a:tr h="4077474">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≥1 of</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800" b="0" i="0" u="none" strike="noStrike" cap="none" normalizeH="0" baseline="0" dirty="0">
                          <a:ln>
                            <a:noFill/>
                          </a:ln>
                          <a:solidFill>
                            <a:srgbClr val="000000"/>
                          </a:solidFill>
                          <a:effectLst/>
                          <a:latin typeface="Tahoma" pitchFamily="34" charset="0"/>
                          <a:ea typeface="ＭＳ Ｐゴシック" charset="-128"/>
                        </a:rPr>
                        <a:t>:</a:t>
                      </a:r>
                    </a:p>
                    <a:p>
                      <a:pPr marL="0" marR="0" lvl="0" indent="0" algn="l" defTabSz="914400" rtl="0" eaLnBrk="1" fontAlgn="base" latinLnBrk="0" hangingPunct="1">
                        <a:lnSpc>
                          <a:spcPct val="8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80000"/>
                        </a:lnSpc>
                        <a:spcBef>
                          <a:spcPct val="0"/>
                        </a:spcBef>
                        <a:spcAft>
                          <a:spcPct val="0"/>
                        </a:spcAft>
                        <a:buClrTx/>
                        <a:buSzTx/>
                        <a:buFont typeface="Arial" panose="020B0604020202020204" pitchFamily="34" charset="0"/>
                        <a:buChar char="•"/>
                        <a:tabLst/>
                      </a:pPr>
                      <a:r>
                        <a:rPr kumimoji="0" lang="hu-HU" sz="1800" b="0" i="0" u="none" strike="noStrike" cap="none" normalizeH="0" baseline="0" dirty="0" err="1">
                          <a:ln>
                            <a:noFill/>
                          </a:ln>
                          <a:solidFill>
                            <a:srgbClr val="000000"/>
                          </a:solidFill>
                          <a:effectLst/>
                          <a:latin typeface="Tahoma" pitchFamily="34" charset="0"/>
                          <a:ea typeface="ＭＳ Ｐゴシック" charset="-128"/>
                        </a:rPr>
                        <a:t>Organism</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cultured</a:t>
                      </a:r>
                      <a:r>
                        <a:rPr kumimoji="0" lang="en-US"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from</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pericardial tissue </a:t>
                      </a:r>
                      <a:r>
                        <a:rPr kumimoji="0" lang="hu-HU" sz="1800" b="0" i="0" u="none" strike="noStrike" cap="none" normalizeH="0" baseline="0" dirty="0" err="1">
                          <a:ln>
                            <a:noFill/>
                          </a:ln>
                          <a:solidFill>
                            <a:srgbClr val="000000"/>
                          </a:solidFill>
                          <a:effectLst/>
                          <a:latin typeface="Tahoma" pitchFamily="34" charset="0"/>
                          <a:ea typeface="ＭＳ Ｐゴシック" charset="-128"/>
                        </a:rPr>
                        <a:t>or</a:t>
                      </a:r>
                      <a:r>
                        <a:rPr kumimoji="0" lang="hu-HU" sz="1800" b="0" i="0" u="none" strike="noStrike" cap="none" normalizeH="0" baseline="0" dirty="0">
                          <a:ln>
                            <a:noFill/>
                          </a:ln>
                          <a:solidFill>
                            <a:srgbClr val="000000"/>
                          </a:solidFill>
                          <a:effectLst/>
                          <a:latin typeface="Tahoma" pitchFamily="34" charset="0"/>
                          <a:ea typeface="ＭＳ Ｐゴシック" charset="-128"/>
                        </a:rPr>
                        <a:t> fluid</a:t>
                      </a:r>
                      <a:endParaRPr kumimoji="0" lang="hu-HU" sz="1800" b="1"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80000"/>
                        </a:lnSpc>
                        <a:spcBef>
                          <a:spcPct val="0"/>
                        </a:spcBef>
                        <a:spcAft>
                          <a:spcPct val="0"/>
                        </a:spcAft>
                        <a:buClrTx/>
                        <a:buSzTx/>
                        <a:buFontTx/>
                        <a:buNone/>
                        <a:tabLst/>
                      </a:pPr>
                      <a:endParaRPr kumimoji="0" lang="en-US" sz="1800" b="1"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80000"/>
                        </a:lnSpc>
                        <a:spcBef>
                          <a:spcPct val="0"/>
                        </a:spcBef>
                        <a:spcAft>
                          <a:spcPct val="0"/>
                        </a:spcAft>
                        <a:buClrTx/>
                        <a:buSzTx/>
                        <a:buFont typeface="Arial" panose="020B0604020202020204" pitchFamily="34" charset="0"/>
                        <a:buChar char="•"/>
                        <a:tabLst/>
                      </a:pPr>
                      <a:r>
                        <a:rPr kumimoji="0" lang="en-GB" sz="1800" b="0" i="0" u="none" strike="noStrike" cap="none" normalizeH="0" baseline="0" dirty="0">
                          <a:ln>
                            <a:noFill/>
                          </a:ln>
                          <a:solidFill>
                            <a:srgbClr val="000000"/>
                          </a:solidFill>
                          <a:effectLst/>
                          <a:latin typeface="Tahoma" pitchFamily="34" charset="0"/>
                          <a:ea typeface="ＭＳ Ｐゴシック" charset="-128"/>
                        </a:rPr>
                        <a:t>≥2 symptoms</a:t>
                      </a:r>
                      <a:r>
                        <a:rPr kumimoji="0" lang="hu-HU" sz="1800" b="0" i="0" u="none" strike="noStrike" cap="none" normalizeH="0" baseline="0" dirty="0">
                          <a:ln>
                            <a:noFill/>
                          </a:ln>
                          <a:solidFill>
                            <a:srgbClr val="000000"/>
                          </a:solidFill>
                          <a:effectLst/>
                          <a:latin typeface="Tahoma" pitchFamily="34" charset="0"/>
                          <a:ea typeface="ＭＳ Ｐゴシック" charset="-128"/>
                        </a:rPr>
                        <a:t>/</a:t>
                      </a:r>
                      <a:r>
                        <a:rPr kumimoji="0" lang="en-GB" sz="1800" b="0" i="0" u="none" strike="noStrike" cap="none" normalizeH="0" baseline="0" dirty="0">
                          <a:ln>
                            <a:noFill/>
                          </a:ln>
                          <a:solidFill>
                            <a:srgbClr val="000000"/>
                          </a:solidFill>
                          <a:effectLst/>
                          <a:latin typeface="Tahoma" pitchFamily="34" charset="0"/>
                          <a:ea typeface="ＭＳ Ｐゴシック" charset="-128"/>
                        </a:rPr>
                        <a:t>signs</a:t>
                      </a:r>
                      <a:r>
                        <a:rPr kumimoji="0" lang="hu-HU" sz="1800" b="0" i="0" u="none" strike="noStrike" cap="none" normalizeH="0" baseline="0" dirty="0">
                          <a:ln>
                            <a:noFill/>
                          </a:ln>
                          <a:solidFill>
                            <a:srgbClr val="000000"/>
                          </a:solidFill>
                          <a:effectLst/>
                          <a:latin typeface="Tahoma" pitchFamily="34" charset="0"/>
                          <a:ea typeface="ＭＳ Ｐゴシック" charset="-128"/>
                        </a:rPr>
                        <a:t> of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fever (&gt;38</a:t>
                      </a:r>
                      <a:r>
                        <a:rPr kumimoji="0" lang="en-US" sz="1800" b="0" i="0" u="none" strike="noStrike" cap="none" normalizeH="0" baseline="0" dirty="0">
                          <a:ln>
                            <a:noFill/>
                          </a:ln>
                          <a:solidFill>
                            <a:srgbClr val="000000"/>
                          </a:solidFill>
                          <a:effectLst/>
                          <a:latin typeface="Tahoma" pitchFamily="34" charset="0"/>
                          <a:ea typeface="ＭＳ Ｐゴシック" charset="-128"/>
                          <a:sym typeface="Symbol" panose="05050102010706020507" pitchFamily="18" charset="2"/>
                        </a:rPr>
                        <a:t></a:t>
                      </a:r>
                      <a:r>
                        <a:rPr kumimoji="0" lang="en-US" sz="1800" b="0" i="0" u="none" strike="noStrike" cap="none" normalizeH="0" baseline="0" dirty="0">
                          <a:ln>
                            <a:noFill/>
                          </a:ln>
                          <a:solidFill>
                            <a:srgbClr val="000000"/>
                          </a:solidFill>
                          <a:effectLst/>
                          <a:latin typeface="Tahoma" pitchFamily="34" charset="0"/>
                          <a:ea typeface="ＭＳ Ｐゴシック" charset="-128"/>
                        </a:rPr>
                        <a:t>C),</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chest pain, paradoxical pulse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increased heart size </a:t>
                      </a:r>
                      <a:r>
                        <a:rPr kumimoji="0" lang="en-GB" sz="1800" b="0" i="0" u="none" strike="noStrike" cap="none" normalizeH="0" baseline="0" dirty="0">
                          <a:ln>
                            <a:noFill/>
                          </a:ln>
                          <a:solidFill>
                            <a:srgbClr val="000000"/>
                          </a:solidFill>
                          <a:effectLst/>
                          <a:latin typeface="Tahoma" pitchFamily="34" charset="0"/>
                          <a:ea typeface="ＭＳ Ｐゴシック" charset="-128"/>
                        </a:rPr>
                        <a:t>AND</a:t>
                      </a:r>
                    </a:p>
                    <a:p>
                      <a:pPr marL="0" marR="0" lvl="0" indent="0" algn="l" defTabSz="914400" rtl="0" eaLnBrk="1" fontAlgn="base" latinLnBrk="0" hangingPunct="1">
                        <a:lnSpc>
                          <a:spcPct val="80000"/>
                        </a:lnSpc>
                        <a:spcBef>
                          <a:spcPct val="0"/>
                        </a:spcBef>
                        <a:spcAft>
                          <a:spcPct val="0"/>
                        </a:spcAft>
                        <a:buClrTx/>
                        <a:buSzTx/>
                        <a:buFontTx/>
                        <a:buNone/>
                        <a:tabLst/>
                      </a:pP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GB" sz="1800" b="0" i="0" u="none" strike="noStrike" cap="none" normalizeH="0" baseline="0" dirty="0">
                          <a:ln>
                            <a:noFill/>
                          </a:ln>
                          <a:solidFill>
                            <a:srgbClr val="000000"/>
                          </a:solidFill>
                          <a:effectLst/>
                          <a:latin typeface="Tahoma" pitchFamily="34" charset="0"/>
                          <a:ea typeface="ＭＳ Ｐゴシック" charset="-128"/>
                        </a:rPr>
                        <a:t>≥</a:t>
                      </a:r>
                      <a:r>
                        <a:rPr kumimoji="0" lang="hu-HU" sz="1800" b="0" i="0" u="none" strike="noStrike" cap="none" normalizeH="0" baseline="0" dirty="0">
                          <a:ln>
                            <a:noFill/>
                          </a:ln>
                          <a:solidFill>
                            <a:srgbClr val="000000"/>
                          </a:solidFill>
                          <a:effectLst/>
                          <a:latin typeface="Tahoma" pitchFamily="34" charset="0"/>
                          <a:ea typeface="ＭＳ Ｐゴシック" charset="-128"/>
                        </a:rPr>
                        <a:t>1</a:t>
                      </a:r>
                      <a:r>
                        <a:rPr kumimoji="0" lang="en-GB" sz="1800" b="0" i="0" u="none" strike="noStrike" cap="none" normalizeH="0" baseline="0" dirty="0">
                          <a:ln>
                            <a:noFill/>
                          </a:ln>
                          <a:solidFill>
                            <a:srgbClr val="000000"/>
                          </a:solidFill>
                          <a:effectLst/>
                          <a:latin typeface="Tahoma" pitchFamily="34" charset="0"/>
                          <a:ea typeface="ＭＳ Ｐゴシック" charset="-128"/>
                        </a:rPr>
                        <a:t> of</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800" b="0" i="0" u="none" strike="noStrike" cap="none" normalizeH="0" baseline="0" dirty="0">
                          <a:ln>
                            <a:noFill/>
                          </a:ln>
                          <a:solidFill>
                            <a:srgbClr val="000000"/>
                          </a:solidFill>
                          <a:effectLst/>
                          <a:latin typeface="Tahoma" pitchFamily="34" charset="0"/>
                          <a:ea typeface="ＭＳ Ｐゴシック" charset="-128"/>
                        </a:rPr>
                        <a:t>:</a:t>
                      </a:r>
                      <a:endParaRPr kumimoji="0" lang="en-GB" sz="1800" b="0" i="0" u="none" strike="noStrike" cap="none" normalizeH="0" baseline="0" dirty="0">
                        <a:ln>
                          <a:noFill/>
                        </a:ln>
                        <a:solidFill>
                          <a:srgbClr val="000000"/>
                        </a:solidFill>
                        <a:effectLst/>
                        <a:latin typeface="Tahoma" pitchFamily="34" charset="0"/>
                        <a:ea typeface="ＭＳ Ｐゴシック" charset="-128"/>
                      </a:endParaRPr>
                    </a:p>
                    <a:p>
                      <a:pPr marL="742928" marR="0" lvl="1" indent="-285750" algn="l" defTabSz="914400" rtl="0" eaLnBrk="1" fontAlgn="base" latinLnBrk="0" hangingPunct="1">
                        <a:lnSpc>
                          <a:spcPct val="80000"/>
                        </a:lnSpc>
                        <a:spcBef>
                          <a:spcPct val="0"/>
                        </a:spcBef>
                        <a:spcAft>
                          <a:spcPct val="0"/>
                        </a:spcAft>
                        <a:buClrTx/>
                        <a:buSzTx/>
                        <a:buFont typeface="Symbol" panose="05050102010706020507" pitchFamily="18" charset="2"/>
                        <a:buChar char="-"/>
                        <a:tabLst/>
                      </a:pPr>
                      <a:r>
                        <a:rPr kumimoji="0" lang="hu-HU" sz="1800" b="0" i="0" u="none" strike="noStrike" cap="none" normalizeH="0" baseline="0" dirty="0">
                          <a:ln>
                            <a:noFill/>
                          </a:ln>
                          <a:solidFill>
                            <a:srgbClr val="000000"/>
                          </a:solidFill>
                          <a:effectLst/>
                          <a:latin typeface="Tahoma" pitchFamily="34" charset="0"/>
                          <a:ea typeface="ＭＳ Ｐゴシック" charset="-128"/>
                        </a:rPr>
                        <a:t>a</a:t>
                      </a:r>
                      <a:r>
                        <a:rPr kumimoji="0" lang="en-US" sz="1800" b="0" i="0" u="none" strike="noStrike" cap="none" normalizeH="0" baseline="0" dirty="0" err="1">
                          <a:ln>
                            <a:noFill/>
                          </a:ln>
                          <a:solidFill>
                            <a:srgbClr val="000000"/>
                          </a:solidFill>
                          <a:effectLst/>
                          <a:latin typeface="Tahoma" pitchFamily="34" charset="0"/>
                          <a:ea typeface="ＭＳ Ｐゴシック" charset="-128"/>
                        </a:rPr>
                        <a:t>bnormal</a:t>
                      </a:r>
                      <a:r>
                        <a:rPr kumimoji="0" lang="en-US"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a:ln>
                            <a:noFill/>
                          </a:ln>
                          <a:solidFill>
                            <a:srgbClr val="000000"/>
                          </a:solidFill>
                          <a:effectLst/>
                          <a:latin typeface="Tahoma" pitchFamily="34" charset="0"/>
                          <a:ea typeface="ＭＳ Ｐゴシック" charset="-128"/>
                        </a:rPr>
                        <a:t>ECG/</a:t>
                      </a:r>
                      <a:r>
                        <a:rPr kumimoji="0" lang="en-US" sz="1800" b="0" i="0" u="none" strike="noStrike" cap="none" normalizeH="0" baseline="0" dirty="0">
                          <a:ln>
                            <a:noFill/>
                          </a:ln>
                          <a:solidFill>
                            <a:srgbClr val="000000"/>
                          </a:solidFill>
                          <a:effectLst/>
                          <a:latin typeface="Tahoma" pitchFamily="34" charset="0"/>
                          <a:ea typeface="ＭＳ Ｐゴシック" charset="-128"/>
                        </a:rPr>
                        <a:t>EKG consistent with infection</a:t>
                      </a:r>
                      <a:endParaRPr kumimoji="0" lang="en-GB" sz="1800" b="0" i="0" u="none" strike="noStrike" cap="none" normalizeH="0" baseline="0" dirty="0">
                        <a:ln>
                          <a:noFill/>
                        </a:ln>
                        <a:solidFill>
                          <a:srgbClr val="000000"/>
                        </a:solidFill>
                        <a:effectLst/>
                        <a:latin typeface="Tahoma" pitchFamily="34" charset="0"/>
                        <a:ea typeface="ＭＳ Ｐゴシック" charset="-128"/>
                      </a:endParaRPr>
                    </a:p>
                    <a:p>
                      <a:pPr marL="742928" marR="0" lvl="1" indent="-285750" algn="l" defTabSz="914400" rtl="0" eaLnBrk="1" fontAlgn="base" latinLnBrk="0" hangingPunct="1">
                        <a:lnSpc>
                          <a:spcPct val="80000"/>
                        </a:lnSpc>
                        <a:spcBef>
                          <a:spcPct val="0"/>
                        </a:spcBef>
                        <a:spcAft>
                          <a:spcPct val="0"/>
                        </a:spcAft>
                        <a:buClrTx/>
                        <a:buSzTx/>
                        <a:buFont typeface="Symbol" panose="05050102010706020507" pitchFamily="18" charset="2"/>
                        <a:buChar char="-"/>
                        <a:tabLst/>
                      </a:pPr>
                      <a:r>
                        <a:rPr kumimoji="0" lang="hu-HU" sz="1800" b="0" i="0" u="none" strike="noStrike" cap="none" normalizeH="0" baseline="0" dirty="0" err="1">
                          <a:ln>
                            <a:noFill/>
                          </a:ln>
                          <a:solidFill>
                            <a:srgbClr val="000000"/>
                          </a:solidFill>
                          <a:effectLst/>
                          <a:latin typeface="Tahoma" pitchFamily="34" charset="0"/>
                          <a:ea typeface="ＭＳ Ｐゴシック" charset="-128"/>
                        </a:rPr>
                        <a:t>positive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antigen</a:t>
                      </a:r>
                      <a:r>
                        <a:rPr kumimoji="0" lang="hu-HU" sz="1800" b="0" i="0" u="none" strike="noStrike" cap="none" normalizeH="0" baseline="0" dirty="0">
                          <a:ln>
                            <a:noFill/>
                          </a:ln>
                          <a:solidFill>
                            <a:srgbClr val="000000"/>
                          </a:solidFill>
                          <a:effectLst/>
                          <a:latin typeface="Tahoma" pitchFamily="34" charset="0"/>
                          <a:ea typeface="ＭＳ Ｐゴシック" charset="-128"/>
                        </a:rPr>
                        <a:t> test </a:t>
                      </a:r>
                      <a:r>
                        <a:rPr kumimoji="0" lang="hu-HU" sz="1800" b="0" i="0" u="none" strike="noStrike" cap="none" normalizeH="0" baseline="0" dirty="0" err="1">
                          <a:ln>
                            <a:noFill/>
                          </a:ln>
                          <a:solidFill>
                            <a:srgbClr val="000000"/>
                          </a:solidFill>
                          <a:effectLst/>
                          <a:latin typeface="Tahoma" pitchFamily="34" charset="0"/>
                          <a:ea typeface="ＭＳ Ｐゴシック" charset="-128"/>
                        </a:rPr>
                        <a:t>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blood</a:t>
                      </a: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742928" marR="0" lvl="1" indent="-285750" algn="l" defTabSz="914400" rtl="0" eaLnBrk="1" fontAlgn="base" latinLnBrk="0" hangingPunct="1">
                        <a:lnSpc>
                          <a:spcPct val="80000"/>
                        </a:lnSpc>
                        <a:spcBef>
                          <a:spcPct val="0"/>
                        </a:spcBef>
                        <a:spcAft>
                          <a:spcPct val="0"/>
                        </a:spcAft>
                        <a:buClrTx/>
                        <a:buSzTx/>
                        <a:buFont typeface="Symbol" panose="05050102010706020507" pitchFamily="18" charset="2"/>
                        <a:buChar char="-"/>
                        <a:tabLst/>
                      </a:pPr>
                      <a:r>
                        <a:rPr kumimoji="0" lang="hu-HU" sz="1800" b="0" i="0" u="none" strike="noStrike" cap="none" normalizeH="0" baseline="0" dirty="0" err="1">
                          <a:ln>
                            <a:noFill/>
                          </a:ln>
                          <a:solidFill>
                            <a:srgbClr val="000000"/>
                          </a:solidFill>
                          <a:effectLst/>
                          <a:latin typeface="Tahoma" pitchFamily="34" charset="0"/>
                          <a:ea typeface="ＭＳ Ｐゴシック" charset="-128"/>
                        </a:rPr>
                        <a:t>evidence</a:t>
                      </a:r>
                      <a:r>
                        <a:rPr kumimoji="0" lang="hu-HU" sz="1800" b="0" i="0" u="none" strike="noStrike" cap="none" normalizeH="0" baseline="0" dirty="0">
                          <a:ln>
                            <a:noFill/>
                          </a:ln>
                          <a:solidFill>
                            <a:srgbClr val="000000"/>
                          </a:solidFill>
                          <a:effectLst/>
                          <a:latin typeface="Tahoma" pitchFamily="34" charset="0"/>
                          <a:ea typeface="ＭＳ Ｐゴシック" charset="-128"/>
                        </a:rPr>
                        <a:t> of </a:t>
                      </a:r>
                      <a:r>
                        <a:rPr kumimoji="0" lang="hu-HU" sz="1800" b="0" i="0" u="none" strike="noStrike" cap="none" normalizeH="0" baseline="0" dirty="0" err="1">
                          <a:ln>
                            <a:noFill/>
                          </a:ln>
                          <a:solidFill>
                            <a:srgbClr val="000000"/>
                          </a:solidFill>
                          <a:effectLst/>
                          <a:latin typeface="Tahoma" pitchFamily="34" charset="0"/>
                          <a:ea typeface="ＭＳ Ｐゴシック" charset="-128"/>
                        </a:rPr>
                        <a:t>infection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by</a:t>
                      </a:r>
                      <a:r>
                        <a:rPr kumimoji="0" lang="hu-HU" sz="1800" b="0" i="0" u="none" strike="noStrike" cap="none" normalizeH="0" baseline="0" dirty="0">
                          <a:ln>
                            <a:noFill/>
                          </a:ln>
                          <a:solidFill>
                            <a:srgbClr val="000000"/>
                          </a:solidFill>
                          <a:effectLst/>
                          <a:latin typeface="Tahoma" pitchFamily="34" charset="0"/>
                          <a:ea typeface="ＭＳ Ｐゴシック" charset="-128"/>
                        </a:rPr>
                        <a:t> h</a:t>
                      </a:r>
                      <a:r>
                        <a:rPr kumimoji="0" lang="en-US" sz="1800" b="0" i="0" u="none" strike="noStrike" cap="none" normalizeH="0" baseline="0" dirty="0" err="1">
                          <a:ln>
                            <a:noFill/>
                          </a:ln>
                          <a:solidFill>
                            <a:srgbClr val="000000"/>
                          </a:solidFill>
                          <a:effectLst/>
                          <a:latin typeface="Tahoma" pitchFamily="34" charset="0"/>
                          <a:ea typeface="ＭＳ Ｐゴシック" charset="-128"/>
                        </a:rPr>
                        <a:t>istologic</a:t>
                      </a:r>
                      <a:r>
                        <a:rPr kumimoji="0" lang="en-US" sz="1800" b="0" i="0" u="none" strike="noStrike" cap="none" normalizeH="0" baseline="0" dirty="0">
                          <a:ln>
                            <a:noFill/>
                          </a:ln>
                          <a:solidFill>
                            <a:srgbClr val="000000"/>
                          </a:solidFill>
                          <a:effectLst/>
                          <a:latin typeface="Tahoma" pitchFamily="34" charset="0"/>
                          <a:ea typeface="ＭＳ Ｐゴシック" charset="-128"/>
                        </a:rPr>
                        <a:t> examination of heart tissue </a:t>
                      </a: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742928" marR="0" lvl="1" indent="-285750" algn="l" defTabSz="914400" rtl="0" eaLnBrk="1" fontAlgn="base" latinLnBrk="0" hangingPunct="1">
                        <a:lnSpc>
                          <a:spcPct val="80000"/>
                        </a:lnSpc>
                        <a:spcBef>
                          <a:spcPct val="0"/>
                        </a:spcBef>
                        <a:spcAft>
                          <a:spcPct val="0"/>
                        </a:spcAft>
                        <a:buClrTx/>
                        <a:buSzTx/>
                        <a:buFont typeface="Symbol" panose="05050102010706020507" pitchFamily="18" charset="2"/>
                        <a:buChar char="-"/>
                        <a:tabLst/>
                      </a:pPr>
                      <a:r>
                        <a:rPr kumimoji="0" lang="hu-HU" sz="1800" b="0" i="0" u="none" strike="noStrike" cap="none" normalizeH="0" baseline="0" dirty="0" err="1">
                          <a:ln>
                            <a:noFill/>
                          </a:ln>
                          <a:solidFill>
                            <a:srgbClr val="000000"/>
                          </a:solidFill>
                          <a:effectLst/>
                          <a:latin typeface="Tahoma" pitchFamily="34" charset="0"/>
                          <a:ea typeface="ＭＳ Ｐゴシック" charset="-128"/>
                        </a:rPr>
                        <a:t>fourfold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rise</a:t>
                      </a:r>
                      <a:r>
                        <a:rPr kumimoji="0" lang="hu-HU" sz="1800" b="0" i="0" u="none" strike="noStrike" cap="none" normalizeH="0" baseline="0" dirty="0">
                          <a:ln>
                            <a:noFill/>
                          </a:ln>
                          <a:solidFill>
                            <a:srgbClr val="000000"/>
                          </a:solidFill>
                          <a:effectLst/>
                          <a:latin typeface="Tahoma" pitchFamily="34" charset="0"/>
                          <a:ea typeface="ＭＳ Ｐゴシック" charset="-128"/>
                        </a:rPr>
                        <a:t> in </a:t>
                      </a:r>
                      <a:r>
                        <a:rPr kumimoji="0" lang="hu-HU" sz="1800" b="0" i="0" u="none" strike="noStrike" cap="none" normalizeH="0" baseline="0" dirty="0" err="1">
                          <a:ln>
                            <a:noFill/>
                          </a:ln>
                          <a:solidFill>
                            <a:srgbClr val="000000"/>
                          </a:solidFill>
                          <a:effectLst/>
                          <a:latin typeface="Tahoma" pitchFamily="34" charset="0"/>
                          <a:ea typeface="ＭＳ Ｐゴシック" charset="-128"/>
                        </a:rPr>
                        <a:t>type-specific</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antibody</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742928" marR="0" lvl="1" indent="-285750" algn="l" defTabSz="914400" rtl="0" eaLnBrk="1" fontAlgn="base" latinLnBrk="0" hangingPunct="1">
                        <a:lnSpc>
                          <a:spcPct val="80000"/>
                        </a:lnSpc>
                        <a:spcBef>
                          <a:spcPct val="0"/>
                        </a:spcBef>
                        <a:spcAft>
                          <a:spcPct val="0"/>
                        </a:spcAft>
                        <a:buClrTx/>
                        <a:buSzTx/>
                        <a:buFont typeface="Symbol" panose="05050102010706020507" pitchFamily="18" charset="2"/>
                        <a:buChar char="-"/>
                        <a:tabLst/>
                      </a:pPr>
                      <a:r>
                        <a:rPr kumimoji="0" lang="hu-HU" sz="1800" b="0" i="0" u="none" strike="noStrike" cap="none" normalizeH="0" baseline="0" dirty="0">
                          <a:ln>
                            <a:noFill/>
                          </a:ln>
                          <a:solidFill>
                            <a:srgbClr val="000000"/>
                          </a:solidFill>
                          <a:effectLst/>
                          <a:latin typeface="Tahoma" pitchFamily="34" charset="0"/>
                          <a:ea typeface="ＭＳ Ｐゴシック" charset="-128"/>
                        </a:rPr>
                        <a:t>p</a:t>
                      </a:r>
                      <a:r>
                        <a:rPr kumimoji="0" lang="en-US" sz="1800" b="0" i="0" u="none" strike="noStrike" cap="none" normalizeH="0" baseline="0" dirty="0" err="1">
                          <a:ln>
                            <a:noFill/>
                          </a:ln>
                          <a:solidFill>
                            <a:srgbClr val="000000"/>
                          </a:solidFill>
                          <a:effectLst/>
                          <a:latin typeface="Tahoma" pitchFamily="34" charset="0"/>
                          <a:ea typeface="ＭＳ Ｐゴシック" charset="-128"/>
                        </a:rPr>
                        <a:t>ericardial</a:t>
                      </a:r>
                      <a:r>
                        <a:rPr kumimoji="0" lang="en-US" sz="1800" b="0" i="0" u="none" strike="noStrike" cap="none" normalizeH="0" baseline="0" dirty="0">
                          <a:ln>
                            <a:noFill/>
                          </a:ln>
                          <a:solidFill>
                            <a:srgbClr val="000000"/>
                          </a:solidFill>
                          <a:effectLst/>
                          <a:latin typeface="Tahoma" pitchFamily="34" charset="0"/>
                          <a:ea typeface="ＭＳ Ｐゴシック" charset="-128"/>
                        </a:rPr>
                        <a:t> effusion identified by imaging</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e.g</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echocardiogramme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angiography</a:t>
                      </a:r>
                      <a:r>
                        <a:rPr kumimoji="0" lang="hu-HU" sz="1800" b="0" i="0" u="none" strike="noStrike" cap="none" normalizeH="0" baseline="0" dirty="0">
                          <a:ln>
                            <a:noFill/>
                          </a:ln>
                          <a:solidFill>
                            <a:srgbClr val="000000"/>
                          </a:solidFill>
                          <a:effectLst/>
                          <a:latin typeface="Tahoma" pitchFamily="34" charset="0"/>
                          <a:ea typeface="ＭＳ Ｐゴシック" charset="-128"/>
                        </a:rPr>
                        <a:t>)</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txBody>
                  <a:tcPr marL="121920" marR="121920" marT="45709" marB="4570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GB" sz="1800" b="0" i="0" u="none" strike="noStrike" cap="none" normalizeH="0" baseline="0" dirty="0">
                          <a:ln>
                            <a:noFill/>
                          </a:ln>
                          <a:solidFill>
                            <a:srgbClr val="000000"/>
                          </a:solidFill>
                          <a:effectLst/>
                          <a:latin typeface="Tahoma" pitchFamily="34" charset="0"/>
                          <a:ea typeface="ＭＳ Ｐゴシック" charset="-128"/>
                        </a:rPr>
                        <a:t>≥1 of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800" b="0" i="0" u="none" strike="noStrike" cap="none" normalizeH="0" baseline="0" dirty="0">
                          <a:ln>
                            <a:noFill/>
                          </a:ln>
                          <a:solidFill>
                            <a:srgbClr val="000000"/>
                          </a:solidFill>
                          <a:effectLst/>
                          <a:latin typeface="Tahoma" pitchFamily="34" charset="0"/>
                          <a:ea typeface="ＭＳ Ｐゴシック" charset="-128"/>
                        </a:rPr>
                        <a:t>:</a:t>
                      </a:r>
                    </a:p>
                    <a:p>
                      <a:pPr marL="0" marR="0" lvl="0" indent="0" algn="l" defTabSz="914400" rtl="0" eaLnBrk="1" fontAlgn="base" latinLnBrk="0" hangingPunct="1">
                        <a:lnSpc>
                          <a:spcPct val="80000"/>
                        </a:lnSpc>
                        <a:spcBef>
                          <a:spcPct val="0"/>
                        </a:spcBef>
                        <a:spcAft>
                          <a:spcPct val="0"/>
                        </a:spcAft>
                        <a:buClrTx/>
                        <a:buSzTx/>
                        <a:buFontTx/>
                        <a:buNone/>
                        <a:tabLst/>
                      </a:pPr>
                      <a:endParaRPr kumimoji="0" lang="en-GB"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80000"/>
                        </a:lnSpc>
                        <a:spcBef>
                          <a:spcPct val="0"/>
                        </a:spcBef>
                        <a:spcAft>
                          <a:spcPct val="0"/>
                        </a:spcAft>
                        <a:buClrTx/>
                        <a:buSzTx/>
                        <a:buFont typeface="Arial" panose="020B0604020202020204" pitchFamily="34" charset="0"/>
                        <a:buChar char="•"/>
                        <a:tabLst/>
                      </a:pPr>
                      <a:r>
                        <a:rPr kumimoji="0" lang="hu-HU" sz="1800" b="0" i="0" u="none" strike="noStrike" cap="none" normalizeH="0" baseline="0" dirty="0" err="1">
                          <a:ln>
                            <a:noFill/>
                          </a:ln>
                          <a:solidFill>
                            <a:srgbClr val="000000"/>
                          </a:solidFill>
                          <a:effectLst/>
                          <a:latin typeface="Tahoma" pitchFamily="34" charset="0"/>
                          <a:ea typeface="ＭＳ Ｐゴシック" charset="-128"/>
                        </a:rPr>
                        <a:t>Organism</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cultured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from</a:t>
                      </a:r>
                      <a:r>
                        <a:rPr kumimoji="0" lang="en-US" sz="1800" b="0" i="0" u="none" strike="noStrike" cap="none" normalizeH="0" baseline="0" dirty="0">
                          <a:ln>
                            <a:noFill/>
                          </a:ln>
                          <a:solidFill>
                            <a:srgbClr val="000000"/>
                          </a:solidFill>
                          <a:effectLst/>
                          <a:latin typeface="Tahoma" pitchFamily="34" charset="0"/>
                          <a:ea typeface="ＭＳ Ｐゴシック" charset="-128"/>
                        </a:rPr>
                        <a:t> mediastinal tissue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a:t>
                      </a:r>
                      <a:r>
                        <a:rPr kumimoji="0" lang="hu-HU" sz="1800" b="0" i="0" u="none" strike="noStrike" cap="none" normalizeH="0" baseline="0" dirty="0">
                          <a:ln>
                            <a:noFill/>
                          </a:ln>
                          <a:solidFill>
                            <a:srgbClr val="000000"/>
                          </a:solidFill>
                          <a:effectLst/>
                          <a:latin typeface="Tahoma" pitchFamily="34" charset="0"/>
                          <a:ea typeface="ＭＳ Ｐゴシック" charset="-128"/>
                        </a:rPr>
                        <a:t> fluid</a:t>
                      </a:r>
                    </a:p>
                    <a:p>
                      <a:pPr marL="0" marR="0" lvl="0" indent="0" algn="l" defTabSz="914400" rtl="0" eaLnBrk="1" fontAlgn="base" latinLnBrk="0" hangingPunct="1">
                        <a:lnSpc>
                          <a:spcPct val="80000"/>
                        </a:lnSpc>
                        <a:spcBef>
                          <a:spcPct val="0"/>
                        </a:spcBef>
                        <a:spcAft>
                          <a:spcPct val="0"/>
                        </a:spcAft>
                        <a:buClrTx/>
                        <a:buSzTx/>
                        <a:buFont typeface="Arial" panose="020B0604020202020204" pitchFamily="34" charset="0"/>
                        <a:buNone/>
                        <a:tabLst/>
                      </a:pPr>
                      <a:endParaRPr kumimoji="0" lang="en-GB" sz="1800" b="1"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8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Evidence </a:t>
                      </a:r>
                      <a:r>
                        <a:rPr kumimoji="0" lang="hu-HU" sz="1800" b="0" i="0" u="none" strike="noStrike" cap="none" normalizeH="0" baseline="0" dirty="0">
                          <a:ln>
                            <a:noFill/>
                          </a:ln>
                          <a:solidFill>
                            <a:srgbClr val="000000"/>
                          </a:solidFill>
                          <a:effectLst/>
                          <a:latin typeface="Tahoma" pitchFamily="34" charset="0"/>
                          <a:ea typeface="ＭＳ Ｐゴシック" charset="-128"/>
                        </a:rPr>
                        <a:t>of </a:t>
                      </a:r>
                      <a:r>
                        <a:rPr kumimoji="0" lang="en-US" sz="1800" b="0" i="0" u="none" strike="noStrike" cap="none" normalizeH="0" baseline="0" dirty="0">
                          <a:ln>
                            <a:noFill/>
                          </a:ln>
                          <a:solidFill>
                            <a:srgbClr val="000000"/>
                          </a:solidFill>
                          <a:effectLst/>
                          <a:latin typeface="Tahoma" pitchFamily="34" charset="0"/>
                          <a:ea typeface="ＭＳ Ｐゴシック" charset="-128"/>
                        </a:rPr>
                        <a:t>mediastinitis </a:t>
                      </a:r>
                      <a:r>
                        <a:rPr kumimoji="0" lang="hu-HU" sz="1800" b="0" i="0" u="none" strike="noStrike" cap="none" normalizeH="0" baseline="0" dirty="0" err="1">
                          <a:ln>
                            <a:noFill/>
                          </a:ln>
                          <a:solidFill>
                            <a:srgbClr val="000000"/>
                          </a:solidFill>
                          <a:effectLst/>
                          <a:latin typeface="Tahoma" pitchFamily="34" charset="0"/>
                          <a:ea typeface="ＭＳ Ｐゴシック" charset="-128"/>
                        </a:rPr>
                        <a:t>seen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during op</a:t>
                      </a:r>
                      <a:r>
                        <a:rPr kumimoji="0" lang="hu-HU" sz="1800" b="0" i="0" u="none" strike="noStrike" cap="none" normalizeH="0" baseline="0" dirty="0" err="1">
                          <a:ln>
                            <a:noFill/>
                          </a:ln>
                          <a:solidFill>
                            <a:srgbClr val="000000"/>
                          </a:solidFill>
                          <a:effectLst/>
                          <a:latin typeface="Tahoma" pitchFamily="34" charset="0"/>
                          <a:ea typeface="ＭＳ Ｐゴシック" charset="-128"/>
                        </a:rPr>
                        <a:t>eration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a:t>
                      </a:r>
                      <a:r>
                        <a:rPr kumimoji="0" lang="hu-HU" sz="1800" b="0" i="0" u="none" strike="noStrike" cap="none" normalizeH="0" baseline="0" dirty="0">
                          <a:ln>
                            <a:noFill/>
                          </a:ln>
                          <a:solidFill>
                            <a:srgbClr val="000000"/>
                          </a:solidFill>
                          <a:effectLst/>
                          <a:latin typeface="Tahoma" pitchFamily="34" charset="0"/>
                          <a:ea typeface="ＭＳ Ｐゴシック" charset="-128"/>
                        </a:rPr>
                        <a:t> h</a:t>
                      </a:r>
                      <a:r>
                        <a:rPr kumimoji="0" lang="en-US" sz="1800" b="0" i="0" u="none" strike="noStrike" cap="none" normalizeH="0" baseline="0" dirty="0" err="1">
                          <a:ln>
                            <a:noFill/>
                          </a:ln>
                          <a:solidFill>
                            <a:srgbClr val="000000"/>
                          </a:solidFill>
                          <a:effectLst/>
                          <a:latin typeface="Tahoma" pitchFamily="34" charset="0"/>
                          <a:ea typeface="ＭＳ Ｐゴシック" charset="-128"/>
                        </a:rPr>
                        <a:t>isto</a:t>
                      </a:r>
                      <a:r>
                        <a:rPr kumimoji="0" lang="hu-HU" sz="1800" b="0" i="0" u="none" strike="noStrike" cap="none" normalizeH="0" baseline="0" dirty="0" err="1">
                          <a:ln>
                            <a:noFill/>
                          </a:ln>
                          <a:solidFill>
                            <a:srgbClr val="000000"/>
                          </a:solidFill>
                          <a:effectLst/>
                          <a:latin typeface="Tahoma" pitchFamily="34" charset="0"/>
                          <a:ea typeface="ＭＳ Ｐゴシック" charset="-128"/>
                        </a:rPr>
                        <a:t>pathologic</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examination</a:t>
                      </a:r>
                      <a:endParaRPr kumimoji="0" lang="hu-HU" sz="1800" b="1"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80000"/>
                        </a:lnSpc>
                        <a:spcBef>
                          <a:spcPct val="0"/>
                        </a:spcBef>
                        <a:spcAft>
                          <a:spcPct val="0"/>
                        </a:spcAft>
                        <a:buClrTx/>
                        <a:buSzTx/>
                        <a:buFont typeface="Arial" panose="020B0604020202020204" pitchFamily="34" charset="0"/>
                        <a:buNone/>
                        <a:tabLst/>
                      </a:pPr>
                      <a:endParaRPr kumimoji="0" lang="en-US" sz="1800" b="1"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80000"/>
                        </a:lnSpc>
                        <a:spcBef>
                          <a:spcPct val="0"/>
                        </a:spcBef>
                        <a:spcAft>
                          <a:spcPct val="0"/>
                        </a:spcAft>
                        <a:buClrTx/>
                        <a:buSzTx/>
                        <a:buFont typeface="Arial" panose="020B0604020202020204" pitchFamily="34" charset="0"/>
                        <a:buChar char="•"/>
                        <a:tabLst/>
                      </a:pPr>
                      <a:r>
                        <a:rPr kumimoji="0" lang="en-GB" sz="1800" b="0" i="0" u="none" strike="noStrike" cap="none" normalizeH="0" baseline="0" dirty="0">
                          <a:ln>
                            <a:noFill/>
                          </a:ln>
                          <a:solidFill>
                            <a:srgbClr val="000000"/>
                          </a:solidFill>
                          <a:effectLst/>
                          <a:latin typeface="Tahoma" pitchFamily="34" charset="0"/>
                          <a:ea typeface="ＭＳ Ｐゴシック" charset="-128"/>
                        </a:rPr>
                        <a:t>≥1 symptoms</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GB" sz="1800" b="0" i="0" u="none" strike="noStrike" cap="none" normalizeH="0" baseline="0" dirty="0">
                          <a:ln>
                            <a:noFill/>
                          </a:ln>
                          <a:solidFill>
                            <a:srgbClr val="000000"/>
                          </a:solidFill>
                          <a:effectLst/>
                          <a:latin typeface="Tahoma" pitchFamily="34" charset="0"/>
                          <a:ea typeface="ＭＳ Ｐゴシック" charset="-128"/>
                        </a:rPr>
                        <a:t>signs</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with</a:t>
                      </a:r>
                      <a:r>
                        <a:rPr kumimoji="0" lang="hu-HU" sz="1800" b="0" i="0" u="none" strike="noStrike" cap="none" normalizeH="0" baseline="0" dirty="0">
                          <a:ln>
                            <a:noFill/>
                          </a:ln>
                          <a:solidFill>
                            <a:srgbClr val="000000"/>
                          </a:solidFill>
                          <a:effectLst/>
                          <a:latin typeface="Tahoma" pitchFamily="34" charset="0"/>
                          <a:ea typeface="ＭＳ Ｐゴシック" charset="-128"/>
                        </a:rPr>
                        <a:t> no </a:t>
                      </a:r>
                      <a:r>
                        <a:rPr kumimoji="0" lang="hu-HU" sz="1800" b="0" i="0" u="none" strike="noStrike" cap="none" normalizeH="0" baseline="0" dirty="0" err="1">
                          <a:ln>
                            <a:noFill/>
                          </a:ln>
                          <a:solidFill>
                            <a:srgbClr val="000000"/>
                          </a:solidFill>
                          <a:effectLst/>
                          <a:latin typeface="Tahoma" pitchFamily="34" charset="0"/>
                          <a:ea typeface="ＭＳ Ｐゴシック" charset="-128"/>
                        </a:rPr>
                        <a:t>other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recognised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cause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fever (&gt;38</a:t>
                      </a:r>
                      <a:r>
                        <a:rPr kumimoji="0" lang="en-US" sz="1800" b="0" i="0" u="none" strike="noStrike" cap="none" normalizeH="0" baseline="0" dirty="0">
                          <a:ln>
                            <a:noFill/>
                          </a:ln>
                          <a:solidFill>
                            <a:srgbClr val="000000"/>
                          </a:solidFill>
                          <a:effectLst/>
                          <a:latin typeface="Tahoma" pitchFamily="34" charset="0"/>
                          <a:ea typeface="ＭＳ Ｐゴシック" charset="-128"/>
                          <a:sym typeface="Symbol" panose="05050102010706020507" pitchFamily="18" charset="2"/>
                        </a:rPr>
                        <a:t></a:t>
                      </a:r>
                      <a:r>
                        <a:rPr kumimoji="0" lang="en-US" sz="1800" b="0" i="0" u="none" strike="noStrike" cap="none" normalizeH="0" baseline="0" dirty="0">
                          <a:ln>
                            <a:noFill/>
                          </a:ln>
                          <a:solidFill>
                            <a:srgbClr val="000000"/>
                          </a:solidFill>
                          <a:effectLst/>
                          <a:latin typeface="Tahoma" pitchFamily="34" charset="0"/>
                          <a:ea typeface="ＭＳ Ｐゴシック" charset="-128"/>
                        </a:rPr>
                        <a:t>C)</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chest pain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sternal instability</a:t>
                      </a:r>
                      <a:r>
                        <a:rPr kumimoji="0" lang="hu-HU" sz="1800" b="0" i="0" u="none" strike="noStrike" cap="none" normalizeH="0" baseline="0" dirty="0">
                          <a:ln>
                            <a:noFill/>
                          </a:ln>
                          <a:solidFill>
                            <a:srgbClr val="000000"/>
                          </a:solidFill>
                          <a:effectLst/>
                          <a:latin typeface="Tahoma" pitchFamily="34" charset="0"/>
                          <a:ea typeface="ＭＳ Ｐゴシック" charset="-128"/>
                        </a:rPr>
                        <a:t> </a:t>
                      </a:r>
                    </a:p>
                    <a:p>
                      <a:pPr marL="0" marR="0" lvl="0" indent="0" algn="l" defTabSz="914400" rtl="0" eaLnBrk="1" fontAlgn="base" latinLnBrk="0" hangingPunct="1">
                        <a:lnSpc>
                          <a:spcPct val="80000"/>
                        </a:lnSpc>
                        <a:spcBef>
                          <a:spcPct val="0"/>
                        </a:spcBef>
                        <a:spcAft>
                          <a:spcPct val="0"/>
                        </a:spcAft>
                        <a:buClrTx/>
                        <a:buSzTx/>
                        <a:buFont typeface="Arial" panose="020B0604020202020204" pitchFamily="34" charset="0"/>
                        <a:buNone/>
                        <a:tabLst/>
                      </a:pP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GB" sz="1800" b="0" i="0" u="none" strike="noStrike" cap="none" normalizeH="0" baseline="0" dirty="0">
                          <a:ln>
                            <a:noFill/>
                          </a:ln>
                          <a:solidFill>
                            <a:srgbClr val="000000"/>
                          </a:solidFill>
                          <a:effectLst/>
                          <a:latin typeface="Tahoma" pitchFamily="34" charset="0"/>
                          <a:ea typeface="ＭＳ Ｐゴシック" charset="-128"/>
                        </a:rPr>
                        <a:t>AND ≥1 of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800" b="0" i="0" u="none" strike="noStrike" cap="none" normalizeH="0" baseline="0" dirty="0">
                          <a:ln>
                            <a:noFill/>
                          </a:ln>
                          <a:solidFill>
                            <a:srgbClr val="000000"/>
                          </a:solidFill>
                          <a:effectLst/>
                          <a:latin typeface="Tahoma" pitchFamily="34" charset="0"/>
                          <a:ea typeface="ＭＳ Ｐゴシック" charset="-128"/>
                        </a:rPr>
                        <a:t>:</a:t>
                      </a:r>
                      <a:endParaRPr kumimoji="0" lang="en-GB" sz="1800" b="0" i="0" u="none" strike="noStrike" cap="none" normalizeH="0" baseline="0" dirty="0">
                        <a:ln>
                          <a:noFill/>
                        </a:ln>
                        <a:solidFill>
                          <a:srgbClr val="000000"/>
                        </a:solidFill>
                        <a:effectLst/>
                        <a:latin typeface="Tahoma" pitchFamily="34" charset="0"/>
                        <a:ea typeface="ＭＳ Ｐゴシック" charset="-128"/>
                      </a:endParaRPr>
                    </a:p>
                    <a:p>
                      <a:pPr marL="742928" marR="0" lvl="1" indent="-285750" algn="l" defTabSz="914400" rtl="0" eaLnBrk="1" fontAlgn="base" latinLnBrk="0" hangingPunct="1">
                        <a:lnSpc>
                          <a:spcPct val="80000"/>
                        </a:lnSpc>
                        <a:spcBef>
                          <a:spcPct val="0"/>
                        </a:spcBef>
                        <a:spcAft>
                          <a:spcPct val="0"/>
                        </a:spcAft>
                        <a:buClrTx/>
                        <a:buSzTx/>
                        <a:buFont typeface="Symbol" panose="05050102010706020507" pitchFamily="18" charset="2"/>
                        <a:buChar char="-"/>
                        <a:tabLst/>
                      </a:pPr>
                      <a:r>
                        <a:rPr kumimoji="0" lang="hu-HU" sz="1800" b="0" i="0" u="none" strike="noStrike" cap="none" normalizeH="0" baseline="0" dirty="0">
                          <a:ln>
                            <a:noFill/>
                          </a:ln>
                          <a:solidFill>
                            <a:srgbClr val="000000"/>
                          </a:solidFill>
                          <a:effectLst/>
                          <a:latin typeface="Tahoma" pitchFamily="34" charset="0"/>
                          <a:ea typeface="ＭＳ Ｐゴシック" charset="-128"/>
                        </a:rPr>
                        <a:t>p</a:t>
                      </a:r>
                      <a:r>
                        <a:rPr kumimoji="0" lang="en-US" sz="1800" b="0" i="0" u="none" strike="noStrike" cap="none" normalizeH="0" baseline="0" dirty="0" err="1">
                          <a:ln>
                            <a:noFill/>
                          </a:ln>
                          <a:solidFill>
                            <a:srgbClr val="000000"/>
                          </a:solidFill>
                          <a:effectLst/>
                          <a:latin typeface="Tahoma" pitchFamily="34" charset="0"/>
                          <a:ea typeface="ＭＳ Ｐゴシック" charset="-128"/>
                        </a:rPr>
                        <a:t>urulent</a:t>
                      </a:r>
                      <a:r>
                        <a:rPr kumimoji="0" lang="en-US" sz="1800" b="0" i="0" u="none" strike="noStrike" cap="none" normalizeH="0" baseline="0" dirty="0">
                          <a:ln>
                            <a:noFill/>
                          </a:ln>
                          <a:solidFill>
                            <a:srgbClr val="000000"/>
                          </a:solidFill>
                          <a:effectLst/>
                          <a:latin typeface="Tahoma" pitchFamily="34" charset="0"/>
                          <a:ea typeface="ＭＳ Ｐゴシック" charset="-128"/>
                        </a:rPr>
                        <a:t> discharge from mediastinal area </a:t>
                      </a:r>
                      <a:endParaRPr kumimoji="0" lang="en-GB" sz="1800" b="0" i="0" u="none" strike="noStrike" cap="none" normalizeH="0" baseline="0" dirty="0">
                        <a:ln>
                          <a:noFill/>
                        </a:ln>
                        <a:solidFill>
                          <a:srgbClr val="000000"/>
                        </a:solidFill>
                        <a:effectLst/>
                        <a:latin typeface="Tahoma" pitchFamily="34" charset="0"/>
                        <a:ea typeface="ＭＳ Ｐゴシック" charset="-128"/>
                      </a:endParaRPr>
                    </a:p>
                    <a:p>
                      <a:pPr marL="742928" marR="0" lvl="1" indent="-285750" algn="l" defTabSz="914400" rtl="0" eaLnBrk="1" fontAlgn="base" latinLnBrk="0" hangingPunct="1">
                        <a:lnSpc>
                          <a:spcPct val="80000"/>
                        </a:lnSpc>
                        <a:spcBef>
                          <a:spcPct val="0"/>
                        </a:spcBef>
                        <a:spcAft>
                          <a:spcPct val="0"/>
                        </a:spcAft>
                        <a:buClrTx/>
                        <a:buSzTx/>
                        <a:buFont typeface="Symbol" panose="05050102010706020507" pitchFamily="18" charset="2"/>
                        <a:buChar char="-"/>
                        <a:tabLst/>
                      </a:pPr>
                      <a:r>
                        <a:rPr kumimoji="0" lang="hu-HU" sz="1800" b="0" i="0" u="none" strike="noStrike" cap="none" normalizeH="0" baseline="0" dirty="0" err="1">
                          <a:ln>
                            <a:noFill/>
                          </a:ln>
                          <a:solidFill>
                            <a:srgbClr val="000000"/>
                          </a:solidFill>
                          <a:effectLst/>
                          <a:latin typeface="Tahoma" pitchFamily="34" charset="0"/>
                          <a:ea typeface="ＭＳ Ｐゴシック" charset="-128"/>
                        </a:rPr>
                        <a:t>organisms</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cultured</a:t>
                      </a:r>
                      <a:r>
                        <a:rPr kumimoji="0" lang="en-US" sz="1800" b="0" i="0" u="none" strike="noStrike" cap="none" normalizeH="0" baseline="0" dirty="0">
                          <a:ln>
                            <a:noFill/>
                          </a:ln>
                          <a:solidFill>
                            <a:srgbClr val="000000"/>
                          </a:solidFill>
                          <a:effectLst/>
                          <a:latin typeface="Tahoma" pitchFamily="34" charset="0"/>
                          <a:ea typeface="ＭＳ Ｐゴシック" charset="-128"/>
                        </a:rPr>
                        <a:t> from </a:t>
                      </a:r>
                      <a:r>
                        <a:rPr kumimoji="0" lang="hu-HU" sz="1800" b="0" i="0" u="none" strike="noStrike" cap="none" normalizeH="0" baseline="0" dirty="0" err="1">
                          <a:ln>
                            <a:noFill/>
                          </a:ln>
                          <a:solidFill>
                            <a:srgbClr val="000000"/>
                          </a:solidFill>
                          <a:effectLst/>
                          <a:latin typeface="Tahoma" pitchFamily="34" charset="0"/>
                          <a:ea typeface="ＭＳ Ｐゴシック" charset="-128"/>
                        </a:rPr>
                        <a:t>blood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culture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a:t>
                      </a:r>
                      <a:r>
                        <a:rPr kumimoji="0" lang="hu-HU" sz="1800" b="0" i="0" u="none" strike="noStrike" cap="none" normalizeH="0" baseline="0" dirty="0">
                          <a:ln>
                            <a:noFill/>
                          </a:ln>
                          <a:solidFill>
                            <a:srgbClr val="000000"/>
                          </a:solidFill>
                          <a:effectLst/>
                          <a:latin typeface="Tahoma" pitchFamily="34" charset="0"/>
                          <a:ea typeface="ＭＳ Ｐゴシック" charset="-128"/>
                        </a:rPr>
                        <a:t> d</a:t>
                      </a:r>
                      <a:r>
                        <a:rPr kumimoji="0" lang="en-US" sz="1800" b="0" i="0" u="none" strike="noStrike" cap="none" normalizeH="0" baseline="0" dirty="0" err="1">
                          <a:ln>
                            <a:noFill/>
                          </a:ln>
                          <a:solidFill>
                            <a:srgbClr val="000000"/>
                          </a:solidFill>
                          <a:effectLst/>
                          <a:latin typeface="Tahoma" pitchFamily="34" charset="0"/>
                          <a:ea typeface="ＭＳ Ｐゴシック" charset="-128"/>
                        </a:rPr>
                        <a:t>ischarge</a:t>
                      </a:r>
                      <a:r>
                        <a:rPr kumimoji="0" lang="en-US" sz="1800" b="0" i="0" u="none" strike="noStrike" cap="none" normalizeH="0" baseline="0" dirty="0">
                          <a:ln>
                            <a:noFill/>
                          </a:ln>
                          <a:solidFill>
                            <a:srgbClr val="000000"/>
                          </a:solidFill>
                          <a:effectLst/>
                          <a:latin typeface="Tahoma" pitchFamily="34" charset="0"/>
                          <a:ea typeface="ＭＳ Ｐゴシック" charset="-128"/>
                        </a:rPr>
                        <a:t> from mediastinal area</a:t>
                      </a:r>
                      <a:endParaRPr kumimoji="0" lang="en-GB" sz="1800" b="0" i="0" u="none" strike="noStrike" cap="none" normalizeH="0" baseline="0" dirty="0">
                        <a:ln>
                          <a:noFill/>
                        </a:ln>
                        <a:solidFill>
                          <a:srgbClr val="000000"/>
                        </a:solidFill>
                        <a:effectLst/>
                        <a:latin typeface="Tahoma" pitchFamily="34" charset="0"/>
                        <a:ea typeface="ＭＳ Ｐゴシック" charset="-128"/>
                      </a:endParaRPr>
                    </a:p>
                    <a:p>
                      <a:pPr marL="742928" marR="0" lvl="1" indent="-285750" algn="l" defTabSz="914400" rtl="0" eaLnBrk="1" fontAlgn="base" latinLnBrk="0" hangingPunct="1">
                        <a:lnSpc>
                          <a:spcPct val="80000"/>
                        </a:lnSpc>
                        <a:spcBef>
                          <a:spcPct val="0"/>
                        </a:spcBef>
                        <a:spcAft>
                          <a:spcPct val="0"/>
                        </a:spcAft>
                        <a:buClrTx/>
                        <a:buSzTx/>
                        <a:buFont typeface="Symbol" panose="05050102010706020507" pitchFamily="18" charset="2"/>
                        <a:buChar char="-"/>
                        <a:tabLst/>
                      </a:pPr>
                      <a:r>
                        <a:rPr kumimoji="0" lang="hu-HU" sz="1800" b="0" i="0" u="none" strike="noStrike" cap="none" normalizeH="0" baseline="0" dirty="0">
                          <a:ln>
                            <a:noFill/>
                          </a:ln>
                          <a:solidFill>
                            <a:srgbClr val="000000"/>
                          </a:solidFill>
                          <a:effectLst/>
                          <a:latin typeface="Tahoma" pitchFamily="34" charset="0"/>
                          <a:ea typeface="ＭＳ Ｐゴシック" charset="-128"/>
                        </a:rPr>
                        <a:t>m</a:t>
                      </a:r>
                      <a:r>
                        <a:rPr kumimoji="0" lang="en-US" sz="1800" b="0" i="0" u="none" strike="noStrike" cap="none" normalizeH="0" baseline="0" dirty="0" err="1">
                          <a:ln>
                            <a:noFill/>
                          </a:ln>
                          <a:solidFill>
                            <a:srgbClr val="000000"/>
                          </a:solidFill>
                          <a:effectLst/>
                          <a:latin typeface="Tahoma" pitchFamily="34" charset="0"/>
                          <a:ea typeface="ＭＳ Ｐゴシック" charset="-128"/>
                        </a:rPr>
                        <a:t>ediastinal</a:t>
                      </a:r>
                      <a:r>
                        <a:rPr kumimoji="0" lang="en-US" sz="1800" b="0" i="0" u="none" strike="noStrike" cap="none" normalizeH="0" baseline="0" dirty="0">
                          <a:ln>
                            <a:noFill/>
                          </a:ln>
                          <a:solidFill>
                            <a:srgbClr val="000000"/>
                          </a:solidFill>
                          <a:effectLst/>
                          <a:latin typeface="Tahoma" pitchFamily="34" charset="0"/>
                          <a:ea typeface="ＭＳ Ｐゴシック" charset="-128"/>
                        </a:rPr>
                        <a:t> widening on x-ray</a:t>
                      </a:r>
                      <a:endParaRPr kumimoji="0" lang="en-GB"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8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 </a:t>
                      </a:r>
                    </a:p>
                    <a:p>
                      <a:pPr marL="0" marR="0" lvl="0" indent="0" algn="l" defTabSz="914400" rtl="0" eaLnBrk="1" fontAlgn="base" latinLnBrk="0" hangingPunct="1">
                        <a:lnSpc>
                          <a:spcPct val="80000"/>
                        </a:lnSpc>
                        <a:spcBef>
                          <a:spcPct val="0"/>
                        </a:spcBef>
                        <a:spcAft>
                          <a:spcPct val="0"/>
                        </a:spcAft>
                        <a:buClrTx/>
                        <a:buSzTx/>
                        <a:buFontTx/>
                        <a:buNone/>
                        <a:tabLst/>
                      </a:pPr>
                      <a:endParaRPr kumimoji="0" lang="en-GB"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ctr" defTabSz="914400" rtl="0" eaLnBrk="1" fontAlgn="base" latinLnBrk="0" hangingPunct="1">
                        <a:lnSpc>
                          <a:spcPct val="80000"/>
                        </a:lnSpc>
                        <a:spcBef>
                          <a:spcPct val="0"/>
                        </a:spcBef>
                        <a:spcAft>
                          <a:spcPct val="0"/>
                        </a:spcAft>
                        <a:buClrTx/>
                        <a:buSzTx/>
                        <a:buFontTx/>
                        <a:buNone/>
                        <a:tabLst/>
                      </a:pPr>
                      <a:r>
                        <a:rPr kumimoji="0" lang="hu-HU" sz="1800" b="1" i="0" u="none" strike="noStrike" cap="none" normalizeH="0" baseline="0" dirty="0" err="1">
                          <a:ln>
                            <a:noFill/>
                          </a:ln>
                          <a:solidFill>
                            <a:srgbClr val="000000"/>
                          </a:solidFill>
                          <a:effectLst/>
                          <a:latin typeface="Tahoma" pitchFamily="34" charset="0"/>
                          <a:ea typeface="ＭＳ Ｐゴシック" charset="-128"/>
                        </a:rPr>
                        <a:t>Report</a:t>
                      </a:r>
                      <a:r>
                        <a:rPr kumimoji="0" lang="hu-HU" sz="1800" b="1" i="0" u="none" strike="noStrike" cap="none" normalizeH="0" baseline="0" dirty="0">
                          <a:ln>
                            <a:noFill/>
                          </a:ln>
                          <a:solidFill>
                            <a:srgbClr val="000000"/>
                          </a:solidFill>
                          <a:effectLst/>
                          <a:latin typeface="Tahoma" pitchFamily="34" charset="0"/>
                          <a:ea typeface="ＭＳ Ｐゴシック" charset="-128"/>
                        </a:rPr>
                        <a:t> </a:t>
                      </a:r>
                      <a:r>
                        <a:rPr kumimoji="0" lang="hu-HU" sz="1800" b="1" i="0" u="none" strike="noStrike" cap="none" normalizeH="0" baseline="0" dirty="0" err="1">
                          <a:ln>
                            <a:noFill/>
                          </a:ln>
                          <a:solidFill>
                            <a:srgbClr val="000000"/>
                          </a:solidFill>
                          <a:effectLst/>
                          <a:latin typeface="Tahoma" pitchFamily="34" charset="0"/>
                          <a:ea typeface="ＭＳ Ｐゴシック" charset="-128"/>
                        </a:rPr>
                        <a:t>mediastinitis</a:t>
                      </a:r>
                      <a:r>
                        <a:rPr kumimoji="0" lang="hu-HU" sz="1800" b="1" i="0" u="none" strike="noStrike" cap="none" normalizeH="0" baseline="0" dirty="0">
                          <a:ln>
                            <a:noFill/>
                          </a:ln>
                          <a:solidFill>
                            <a:srgbClr val="000000"/>
                          </a:solidFill>
                          <a:effectLst/>
                          <a:latin typeface="Tahoma" pitchFamily="34" charset="0"/>
                          <a:ea typeface="ＭＳ Ｐゴシック" charset="-128"/>
                        </a:rPr>
                        <a:t> </a:t>
                      </a:r>
                      <a:r>
                        <a:rPr kumimoji="0" lang="hu-HU" sz="1800" b="1" i="0" u="none" strike="noStrike" cap="none" normalizeH="0" baseline="0" dirty="0" err="1">
                          <a:ln>
                            <a:noFill/>
                          </a:ln>
                          <a:solidFill>
                            <a:srgbClr val="000000"/>
                          </a:solidFill>
                          <a:effectLst/>
                          <a:latin typeface="Tahoma" pitchFamily="34" charset="0"/>
                          <a:ea typeface="ＭＳ Ｐゴシック" charset="-128"/>
                        </a:rPr>
                        <a:t>following</a:t>
                      </a:r>
                      <a:r>
                        <a:rPr kumimoji="0" lang="hu-HU" sz="1800" b="1" i="0" u="none" strike="noStrike" cap="none" normalizeH="0" baseline="0" dirty="0">
                          <a:ln>
                            <a:noFill/>
                          </a:ln>
                          <a:solidFill>
                            <a:srgbClr val="000000"/>
                          </a:solidFill>
                          <a:effectLst/>
                          <a:latin typeface="Tahoma" pitchFamily="34" charset="0"/>
                          <a:ea typeface="ＭＳ Ｐゴシック" charset="-128"/>
                        </a:rPr>
                        <a:t> </a:t>
                      </a:r>
                      <a:r>
                        <a:rPr kumimoji="0" lang="hu-HU" sz="1800" b="1" i="0" u="none" strike="noStrike" cap="none" normalizeH="0" baseline="0" dirty="0" err="1">
                          <a:ln>
                            <a:noFill/>
                          </a:ln>
                          <a:solidFill>
                            <a:srgbClr val="000000"/>
                          </a:solidFill>
                          <a:effectLst/>
                          <a:latin typeface="Tahoma" pitchFamily="34" charset="0"/>
                          <a:ea typeface="ＭＳ Ｐゴシック" charset="-128"/>
                        </a:rPr>
                        <a:t>cardiac</a:t>
                      </a:r>
                      <a:r>
                        <a:rPr kumimoji="0" lang="hu-HU" sz="1800" b="1" i="0" u="none" strike="noStrike" cap="none" normalizeH="0" baseline="0" dirty="0">
                          <a:ln>
                            <a:noFill/>
                          </a:ln>
                          <a:solidFill>
                            <a:srgbClr val="000000"/>
                          </a:solidFill>
                          <a:effectLst/>
                          <a:latin typeface="Tahoma" pitchFamily="34" charset="0"/>
                          <a:ea typeface="ＭＳ Ｐゴシック" charset="-128"/>
                        </a:rPr>
                        <a:t> </a:t>
                      </a:r>
                      <a:r>
                        <a:rPr kumimoji="0" lang="hu-HU" sz="1800" b="1" i="0" u="none" strike="noStrike" cap="none" normalizeH="0" baseline="0" dirty="0" err="1">
                          <a:ln>
                            <a:noFill/>
                          </a:ln>
                          <a:solidFill>
                            <a:srgbClr val="000000"/>
                          </a:solidFill>
                          <a:effectLst/>
                          <a:latin typeface="Tahoma" pitchFamily="34" charset="0"/>
                          <a:ea typeface="ＭＳ Ｐゴシック" charset="-128"/>
                        </a:rPr>
                        <a:t>surgery</a:t>
                      </a:r>
                      <a:r>
                        <a:rPr kumimoji="0" lang="hu-HU" sz="1800" b="1" i="0" u="none" strike="noStrike" cap="none" normalizeH="0" baseline="0" dirty="0">
                          <a:ln>
                            <a:noFill/>
                          </a:ln>
                          <a:solidFill>
                            <a:srgbClr val="000000"/>
                          </a:solidFill>
                          <a:effectLst/>
                          <a:latin typeface="Tahoma" pitchFamily="34" charset="0"/>
                          <a:ea typeface="ＭＳ Ｐゴシック" charset="-128"/>
                        </a:rPr>
                        <a:t> and </a:t>
                      </a:r>
                      <a:r>
                        <a:rPr kumimoji="0" lang="hu-HU" sz="1800" b="1" i="0" u="none" strike="noStrike" cap="none" normalizeH="0" baseline="0" dirty="0" err="1">
                          <a:ln>
                            <a:noFill/>
                          </a:ln>
                          <a:solidFill>
                            <a:srgbClr val="000000"/>
                          </a:solidFill>
                          <a:effectLst/>
                          <a:latin typeface="Tahoma" pitchFamily="34" charset="0"/>
                          <a:ea typeface="ＭＳ Ｐゴシック" charset="-128"/>
                        </a:rPr>
                        <a:t>accompanied</a:t>
                      </a:r>
                      <a:r>
                        <a:rPr kumimoji="0" lang="hu-HU" sz="1800" b="1" i="0" u="none" strike="noStrike" cap="none" normalizeH="0" baseline="0" dirty="0">
                          <a:ln>
                            <a:noFill/>
                          </a:ln>
                          <a:solidFill>
                            <a:srgbClr val="000000"/>
                          </a:solidFill>
                          <a:effectLst/>
                          <a:latin typeface="Tahoma" pitchFamily="34" charset="0"/>
                          <a:ea typeface="ＭＳ Ｐゴシック" charset="-128"/>
                        </a:rPr>
                        <a:t> </a:t>
                      </a:r>
                      <a:r>
                        <a:rPr kumimoji="0" lang="hu-HU" sz="1800" b="1" i="0" u="none" strike="noStrike" cap="none" normalizeH="0" baseline="0" dirty="0" err="1">
                          <a:ln>
                            <a:noFill/>
                          </a:ln>
                          <a:solidFill>
                            <a:srgbClr val="000000"/>
                          </a:solidFill>
                          <a:effectLst/>
                          <a:latin typeface="Tahoma" pitchFamily="34" charset="0"/>
                          <a:ea typeface="ＭＳ Ｐゴシック" charset="-128"/>
                        </a:rPr>
                        <a:t>by</a:t>
                      </a:r>
                      <a:r>
                        <a:rPr kumimoji="0" lang="hu-HU" sz="1800" b="1" i="0" u="none" strike="noStrike" cap="none" normalizeH="0" baseline="0" dirty="0">
                          <a:ln>
                            <a:noFill/>
                          </a:ln>
                          <a:solidFill>
                            <a:srgbClr val="000000"/>
                          </a:solidFill>
                          <a:effectLst/>
                          <a:latin typeface="Tahoma" pitchFamily="34" charset="0"/>
                          <a:ea typeface="ＭＳ Ｐゴシック" charset="-128"/>
                        </a:rPr>
                        <a:t> </a:t>
                      </a:r>
                      <a:r>
                        <a:rPr kumimoji="0" lang="hu-HU" sz="1800" b="1" i="0" u="none" strike="noStrike" cap="none" normalizeH="0" baseline="0" dirty="0" err="1">
                          <a:ln>
                            <a:noFill/>
                          </a:ln>
                          <a:solidFill>
                            <a:srgbClr val="000000"/>
                          </a:solidFill>
                          <a:effectLst/>
                          <a:latin typeface="Tahoma" pitchFamily="34" charset="0"/>
                          <a:ea typeface="ＭＳ Ｐゴシック" charset="-128"/>
                        </a:rPr>
                        <a:t>osteomyelitis</a:t>
                      </a:r>
                      <a:r>
                        <a:rPr kumimoji="0" lang="hu-HU" sz="1800" b="1" i="0" u="none" strike="noStrike" cap="none" normalizeH="0" baseline="0" dirty="0">
                          <a:ln>
                            <a:noFill/>
                          </a:ln>
                          <a:solidFill>
                            <a:srgbClr val="000000"/>
                          </a:solidFill>
                          <a:effectLst/>
                          <a:latin typeface="Tahoma" pitchFamily="34" charset="0"/>
                          <a:ea typeface="ＭＳ Ｐゴシック" charset="-128"/>
                        </a:rPr>
                        <a:t> </a:t>
                      </a:r>
                      <a:r>
                        <a:rPr kumimoji="0" lang="hu-HU" sz="1800" b="1" i="0" u="none" strike="noStrike" cap="none" normalizeH="0" baseline="0" dirty="0" err="1">
                          <a:ln>
                            <a:noFill/>
                          </a:ln>
                          <a:solidFill>
                            <a:srgbClr val="000000"/>
                          </a:solidFill>
                          <a:effectLst/>
                          <a:latin typeface="Tahoma" pitchFamily="34" charset="0"/>
                          <a:ea typeface="ＭＳ Ｐゴシック" charset="-128"/>
                        </a:rPr>
                        <a:t>as</a:t>
                      </a:r>
                      <a:r>
                        <a:rPr kumimoji="0" lang="hu-HU" sz="1800" b="1" i="0" u="none" strike="noStrike" cap="none" normalizeH="0" baseline="0" dirty="0">
                          <a:ln>
                            <a:noFill/>
                          </a:ln>
                          <a:solidFill>
                            <a:srgbClr val="000000"/>
                          </a:solidFill>
                          <a:effectLst/>
                          <a:latin typeface="Tahoma" pitchFamily="34" charset="0"/>
                          <a:ea typeface="ＭＳ Ｐゴシック" charset="-128"/>
                        </a:rPr>
                        <a:t> </a:t>
                      </a:r>
                      <a:r>
                        <a:rPr kumimoji="0" lang="en-US" sz="1800" b="1" i="0" u="none" strike="noStrike" cap="none" normalizeH="0" baseline="0" dirty="0">
                          <a:ln>
                            <a:noFill/>
                          </a:ln>
                          <a:solidFill>
                            <a:srgbClr val="000000"/>
                          </a:solidFill>
                          <a:effectLst/>
                          <a:latin typeface="Tahoma" pitchFamily="34" charset="0"/>
                          <a:ea typeface="ＭＳ Ｐゴシック" charset="-128"/>
                        </a:rPr>
                        <a:t>SSI-</a:t>
                      </a:r>
                      <a:r>
                        <a:rPr kumimoji="0" lang="hu-HU" sz="1800" b="1" i="0" u="none" strike="noStrike" cap="none" normalizeH="0" baseline="0" dirty="0">
                          <a:ln>
                            <a:noFill/>
                          </a:ln>
                          <a:solidFill>
                            <a:srgbClr val="000000"/>
                          </a:solidFill>
                          <a:effectLst/>
                          <a:latin typeface="Tahoma" pitchFamily="34" charset="0"/>
                          <a:ea typeface="ＭＳ Ｐゴシック" charset="-128"/>
                        </a:rPr>
                        <a:t>O</a:t>
                      </a:r>
                      <a:endParaRPr kumimoji="0" lang="en-US" sz="1800" b="1" i="0" u="none" strike="noStrike" cap="none" normalizeH="0" baseline="0" dirty="0">
                        <a:ln>
                          <a:noFill/>
                        </a:ln>
                        <a:solidFill>
                          <a:srgbClr val="000000"/>
                        </a:solidFill>
                        <a:effectLst/>
                        <a:latin typeface="Tahoma" pitchFamily="34" charset="0"/>
                        <a:ea typeface="ＭＳ Ｐゴシック" charset="-128"/>
                      </a:endParaRPr>
                    </a:p>
                  </a:txBody>
                  <a:tcPr marL="121920" marR="121920" marT="45709" marB="4570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02662380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itle 1"/>
          <p:cNvSpPr>
            <a:spLocks noGrp="1"/>
          </p:cNvSpPr>
          <p:nvPr>
            <p:ph type="title" idx="4294967295"/>
          </p:nvPr>
        </p:nvSpPr>
        <p:spPr/>
        <p:txBody>
          <a:bodyPr/>
          <a:lstStyle/>
          <a:p>
            <a:pPr eaLnBrk="1" hangingPunct="1"/>
            <a:r>
              <a:rPr lang="en-US" altLang="en-US" dirty="0">
                <a:ea typeface="ＭＳ Ｐゴシック" pitchFamily="34" charset="-128"/>
              </a:rPr>
              <a:t>Eye, </a:t>
            </a:r>
            <a:r>
              <a:rPr lang="hu-HU" altLang="en-US" dirty="0">
                <a:ea typeface="ＭＳ Ｐゴシック" pitchFamily="34" charset="-128"/>
              </a:rPr>
              <a:t>e</a:t>
            </a:r>
            <a:r>
              <a:rPr lang="en-US" altLang="en-US" dirty="0" err="1">
                <a:ea typeface="ＭＳ Ｐゴシック" pitchFamily="34" charset="-128"/>
              </a:rPr>
              <a:t>ar</a:t>
            </a:r>
            <a:r>
              <a:rPr lang="en-US" altLang="en-US" dirty="0">
                <a:ea typeface="ＭＳ Ｐゴシック" pitchFamily="34" charset="-128"/>
              </a:rPr>
              <a:t>, </a:t>
            </a:r>
            <a:r>
              <a:rPr lang="hu-HU" altLang="en-US" dirty="0">
                <a:ea typeface="ＭＳ Ｐゴシック" pitchFamily="34" charset="-128"/>
              </a:rPr>
              <a:t>n</a:t>
            </a:r>
            <a:r>
              <a:rPr lang="en-US" altLang="en-US" dirty="0" err="1">
                <a:ea typeface="ＭＳ Ｐゴシック" pitchFamily="34" charset="-128"/>
              </a:rPr>
              <a:t>ose</a:t>
            </a:r>
            <a:r>
              <a:rPr lang="en-US" altLang="en-US" dirty="0">
                <a:ea typeface="ＭＳ Ｐゴシック" pitchFamily="34" charset="-128"/>
              </a:rPr>
              <a:t>, </a:t>
            </a:r>
            <a:r>
              <a:rPr lang="hu-HU" altLang="en-US" dirty="0">
                <a:ea typeface="ＭＳ Ｐゴシック" pitchFamily="34" charset="-128"/>
              </a:rPr>
              <a:t>t</a:t>
            </a:r>
            <a:r>
              <a:rPr lang="en-US" altLang="en-US" dirty="0" err="1">
                <a:ea typeface="ＭＳ Ｐゴシック" pitchFamily="34" charset="-128"/>
              </a:rPr>
              <a:t>hroat</a:t>
            </a:r>
            <a:r>
              <a:rPr lang="en-US" altLang="en-US" dirty="0">
                <a:ea typeface="ＭＳ Ｐゴシック" pitchFamily="34" charset="-128"/>
              </a:rPr>
              <a:t>/</a:t>
            </a:r>
            <a:r>
              <a:rPr lang="hu-HU" altLang="en-US" dirty="0">
                <a:ea typeface="ＭＳ Ｐゴシック" pitchFamily="34" charset="-128"/>
              </a:rPr>
              <a:t>m</a:t>
            </a:r>
            <a:r>
              <a:rPr lang="en-US" altLang="en-US" dirty="0" err="1">
                <a:ea typeface="ＭＳ Ｐゴシック" pitchFamily="34" charset="-128"/>
              </a:rPr>
              <a:t>outh</a:t>
            </a:r>
            <a:r>
              <a:rPr lang="hu-HU" altLang="en-US" dirty="0">
                <a:ea typeface="ＭＳ Ｐゴシック" pitchFamily="34" charset="-128"/>
              </a:rPr>
              <a:t> </a:t>
            </a:r>
            <a:r>
              <a:rPr lang="hu-HU" altLang="en-US" dirty="0" err="1">
                <a:ea typeface="ＭＳ Ｐゴシック" pitchFamily="34" charset="-128"/>
              </a:rPr>
              <a:t>infection</a:t>
            </a:r>
            <a:r>
              <a:rPr lang="en-US" altLang="en-US" dirty="0">
                <a:ea typeface="ＭＳ Ｐゴシック" pitchFamily="34" charset="-128"/>
              </a:rPr>
              <a:t> (EENT)</a:t>
            </a:r>
            <a:br>
              <a:rPr lang="en-US" altLang="en-US" dirty="0">
                <a:ea typeface="ＭＳ Ｐゴシック" pitchFamily="34" charset="-128"/>
              </a:rPr>
            </a:br>
            <a:r>
              <a:rPr lang="en-US" altLang="en-US" sz="2000" dirty="0">
                <a:ea typeface="ＭＳ Ｐゴシック" pitchFamily="34" charset="-128"/>
              </a:rPr>
              <a:t>Protocol </a:t>
            </a:r>
            <a:r>
              <a:rPr lang="hu-HU" altLang="en-US" sz="2000" dirty="0">
                <a:ea typeface="ＭＳ Ｐゴシック" pitchFamily="34" charset="-128"/>
              </a:rPr>
              <a:t>v</a:t>
            </a:r>
            <a:r>
              <a:rPr lang="en-US" altLang="en-US" sz="2000" dirty="0">
                <a:ea typeface="ＭＳ Ｐゴシック" pitchFamily="34" charset="-128"/>
              </a:rPr>
              <a:t>5.</a:t>
            </a:r>
            <a:r>
              <a:rPr lang="hu-HU" altLang="en-US" sz="2000" dirty="0">
                <a:ea typeface="ＭＳ Ｐゴシック" pitchFamily="34" charset="-128"/>
              </a:rPr>
              <a:t>3,</a:t>
            </a:r>
            <a:r>
              <a:rPr lang="en-US" altLang="en-US" sz="2000" dirty="0">
                <a:ea typeface="ＭＳ Ｐゴシック" pitchFamily="34" charset="-128"/>
              </a:rPr>
              <a:t> </a:t>
            </a:r>
            <a:r>
              <a:rPr lang="en-GB" altLang="en-US" sz="2000" dirty="0">
                <a:ea typeface="ＭＳ Ｐゴシック" pitchFamily="34" charset="-128"/>
              </a:rPr>
              <a:t>p</a:t>
            </a:r>
            <a:r>
              <a:rPr lang="hu-HU" altLang="en-US" sz="2000" dirty="0">
                <a:ea typeface="ＭＳ Ｐゴシック" pitchFamily="34" charset="-128"/>
              </a:rPr>
              <a:t>.</a:t>
            </a:r>
            <a:r>
              <a:rPr lang="en-GB" altLang="en-US" sz="2000" dirty="0">
                <a:ea typeface="ＭＳ Ｐゴシック" pitchFamily="34" charset="-128"/>
              </a:rPr>
              <a:t> 6</a:t>
            </a:r>
            <a:r>
              <a:rPr lang="hu-HU" altLang="en-US" sz="2000" dirty="0">
                <a:ea typeface="ＭＳ Ｐゴシック" pitchFamily="34" charset="-128"/>
              </a:rPr>
              <a:t>2</a:t>
            </a:r>
            <a:r>
              <a:rPr lang="en-GB" altLang="en-US" sz="2000" dirty="0">
                <a:ea typeface="ＭＳ Ｐゴシック" pitchFamily="34" charset="-128"/>
              </a:rPr>
              <a:t>-6</a:t>
            </a:r>
            <a:r>
              <a:rPr lang="hu-HU" altLang="en-US" sz="2000" dirty="0">
                <a:ea typeface="ＭＳ Ｐゴシック" pitchFamily="34" charset="-128"/>
              </a:rPr>
              <a:t>3</a:t>
            </a:r>
            <a:endParaRPr lang="en-US" altLang="en-US" sz="2000" dirty="0">
              <a:ea typeface="ＭＳ Ｐゴシック" pitchFamily="34" charset="-128"/>
            </a:endParaRPr>
          </a:p>
        </p:txBody>
      </p:sp>
      <p:graphicFrame>
        <p:nvGraphicFramePr>
          <p:cNvPr id="86033" name="Group 17"/>
          <p:cNvGraphicFramePr>
            <a:graphicFrameLocks noGrp="1"/>
          </p:cNvGraphicFramePr>
          <p:nvPr>
            <p:ph idx="4294967295"/>
            <p:extLst>
              <p:ext uri="{D42A27DB-BD31-4B8C-83A1-F6EECF244321}">
                <p14:modId xmlns:p14="http://schemas.microsoft.com/office/powerpoint/2010/main" val="980179426"/>
              </p:ext>
            </p:extLst>
          </p:nvPr>
        </p:nvGraphicFramePr>
        <p:xfrm>
          <a:off x="0" y="965215"/>
          <a:ext cx="12192000" cy="5396677"/>
        </p:xfrm>
        <a:graphic>
          <a:graphicData uri="http://schemas.openxmlformats.org/drawingml/2006/table">
            <a:tbl>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gridCol w="4064000">
                  <a:extLst>
                    <a:ext uri="{9D8B030D-6E8A-4147-A177-3AD203B41FA5}">
                      <a16:colId xmlns:a16="http://schemas.microsoft.com/office/drawing/2014/main" val="20002"/>
                    </a:ext>
                  </a:extLst>
                </a:gridCol>
              </a:tblGrid>
              <a:tr h="75233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EENT-</a:t>
                      </a:r>
                      <a:r>
                        <a:rPr kumimoji="0" lang="en-US" sz="2400" b="1" i="0" u="none" strike="noStrike" cap="none" normalizeH="0" baseline="0" dirty="0">
                          <a:ln>
                            <a:noFill/>
                          </a:ln>
                          <a:solidFill>
                            <a:srgbClr val="FFFFFF"/>
                          </a:solidFill>
                          <a:effectLst/>
                          <a:latin typeface="Tahoma" pitchFamily="34" charset="0"/>
                          <a:ea typeface="ＭＳ Ｐゴシック" charset="-128"/>
                        </a:rPr>
                        <a:t>CONJ</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Conjunctivitis</a:t>
                      </a:r>
                      <a:endParaRPr kumimoji="0" lang="en-GB" sz="2000" b="1" i="0" u="none" strike="noStrike" cap="none" normalizeH="0" baseline="0" dirty="0">
                        <a:ln>
                          <a:noFill/>
                        </a:ln>
                        <a:solidFill>
                          <a:srgbClr val="FFFFFF"/>
                        </a:solidFill>
                        <a:effectLst/>
                        <a:latin typeface="Tahoma" pitchFamily="34" charset="0"/>
                        <a:ea typeface="ＭＳ Ｐゴシック" charset="-128"/>
                      </a:endParaRP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EENT-</a:t>
                      </a:r>
                      <a:r>
                        <a:rPr kumimoji="0" lang="en-US" sz="2400" b="1" i="0" u="none" strike="noStrike" cap="none" normalizeH="0" baseline="0" dirty="0">
                          <a:ln>
                            <a:noFill/>
                          </a:ln>
                          <a:solidFill>
                            <a:srgbClr val="FFFFFF"/>
                          </a:solidFill>
                          <a:effectLst/>
                          <a:latin typeface="Tahoma" pitchFamily="34" charset="0"/>
                          <a:ea typeface="ＭＳ Ｐゴシック" charset="-128"/>
                        </a:rPr>
                        <a:t>EYE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Eye, other than conjunctivitis</a:t>
                      </a:r>
                      <a:endParaRPr kumimoji="0" lang="en-GB" sz="2000" b="1" i="0" u="none" strike="noStrike" cap="none" normalizeH="0" baseline="0" dirty="0">
                        <a:ln>
                          <a:noFill/>
                        </a:ln>
                        <a:solidFill>
                          <a:srgbClr val="FFFFFF"/>
                        </a:solidFill>
                        <a:effectLst/>
                        <a:latin typeface="Tahoma" pitchFamily="34" charset="0"/>
                        <a:ea typeface="ＭＳ Ｐゴシック" charset="-128"/>
                      </a:endParaRP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EENT-</a:t>
                      </a:r>
                      <a:r>
                        <a:rPr kumimoji="0" lang="en-US" sz="2400" b="1" i="0" u="none" strike="noStrike" cap="none" normalizeH="0" baseline="0" dirty="0">
                          <a:ln>
                            <a:noFill/>
                          </a:ln>
                          <a:solidFill>
                            <a:srgbClr val="FFFFFF"/>
                          </a:solidFill>
                          <a:effectLst/>
                          <a:latin typeface="Tahoma" pitchFamily="34" charset="0"/>
                          <a:ea typeface="ＭＳ Ｐゴシック" charset="-128"/>
                        </a:rPr>
                        <a:t>EAR</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Ear, mastoid </a:t>
                      </a:r>
                      <a:endParaRPr kumimoji="0" lang="en-GB" sz="2000" b="1" i="0" u="none" strike="noStrike" cap="none" normalizeH="0" baseline="0" dirty="0">
                        <a:ln>
                          <a:noFill/>
                        </a:ln>
                        <a:solidFill>
                          <a:srgbClr val="FFFFFF"/>
                        </a:solidFill>
                        <a:effectLst/>
                        <a:latin typeface="Tahoma" pitchFamily="34" charset="0"/>
                        <a:ea typeface="ＭＳ Ｐゴシック" charset="-128"/>
                      </a:endParaRP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extLst>
                  <a:ext uri="{0D108BD9-81ED-4DB2-BD59-A6C34878D82A}">
                    <a16:rowId xmlns:a16="http://schemas.microsoft.com/office/drawing/2014/main" val="10000"/>
                  </a:ext>
                </a:extLst>
              </a:tr>
              <a:tr h="4634677">
                <a:tc>
                  <a: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≥1 of</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following</a:t>
                      </a:r>
                      <a:r>
                        <a:rPr kumimoji="0" lang="en-US" sz="1800" b="0" i="0" u="none" strike="noStrike" cap="none" normalizeH="0" baseline="0" dirty="0">
                          <a:ln>
                            <a:noFill/>
                          </a:ln>
                          <a:solidFill>
                            <a:srgbClr val="000000"/>
                          </a:solidFill>
                          <a:effectLst/>
                          <a:latin typeface="Tahoma" pitchFamily="34" charset="0"/>
                          <a:ea typeface="ＭＳ Ｐゴシック" charset="-128"/>
                        </a:rPr>
                        <a:t>:</a:t>
                      </a: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hu-HU" sz="1800" b="0" i="0" u="none" strike="noStrike" cap="none" normalizeH="0" baseline="0" dirty="0" err="1">
                          <a:ln>
                            <a:noFill/>
                          </a:ln>
                          <a:solidFill>
                            <a:srgbClr val="000000"/>
                          </a:solidFill>
                          <a:effectLst/>
                          <a:latin typeface="Tahoma" pitchFamily="34" charset="0"/>
                          <a:ea typeface="ＭＳ Ｐゴシック" charset="-128"/>
                        </a:rPr>
                        <a:t>Organisms</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cultured</a:t>
                      </a:r>
                      <a:r>
                        <a:rPr kumimoji="0" lang="en-US" sz="1800" b="0" i="0" u="none" strike="noStrike" cap="none" normalizeH="0" baseline="0" dirty="0">
                          <a:ln>
                            <a:noFill/>
                          </a:ln>
                          <a:solidFill>
                            <a:srgbClr val="000000"/>
                          </a:solidFill>
                          <a:effectLst/>
                          <a:latin typeface="Tahoma" pitchFamily="34" charset="0"/>
                          <a:ea typeface="ＭＳ Ｐゴシック" charset="-128"/>
                        </a:rPr>
                        <a:t> from purulent exudate conjunctiva/contiguous tissues</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Pain or redness of conjunctiva/eye </a:t>
                      </a:r>
                      <a:endParaRPr kumimoji="0" lang="en-GB" sz="14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GB" sz="1800" b="0" i="0" u="none" strike="noStrike" cap="none" normalizeH="0" baseline="0" dirty="0">
                          <a:ln>
                            <a:noFill/>
                          </a:ln>
                          <a:solidFill>
                            <a:srgbClr val="000000"/>
                          </a:solidFill>
                          <a:effectLst/>
                          <a:latin typeface="Tahoma" pitchFamily="34" charset="0"/>
                          <a:ea typeface="ＭＳ Ｐゴシック" charset="-128"/>
                        </a:rPr>
                        <a:t>AND</a:t>
                      </a:r>
                      <a:r>
                        <a:rPr kumimoji="0" lang="hu-HU" sz="1600" b="1"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≥1 of</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following</a:t>
                      </a:r>
                      <a:r>
                        <a:rPr kumimoji="0" lang="en-US" sz="1800" b="0" i="0" u="none" strike="noStrike" cap="none" normalizeH="0" baseline="0" dirty="0">
                          <a:ln>
                            <a:noFill/>
                          </a:ln>
                          <a:solidFill>
                            <a:srgbClr val="000000"/>
                          </a:solidFill>
                          <a:effectLst/>
                          <a:latin typeface="Tahoma" pitchFamily="34" charset="0"/>
                          <a:ea typeface="ＭＳ Ｐゴシック" charset="-128"/>
                        </a:rPr>
                        <a:t>:</a:t>
                      </a:r>
                    </a:p>
                    <a:p>
                      <a:pPr marL="742928" marR="0" lvl="1" indent="-285750" algn="l" defTabSz="914400" rtl="0" eaLnBrk="1" fontAlgn="base" latinLnBrk="0" hangingPunct="1">
                        <a:lnSpc>
                          <a:spcPct val="100000"/>
                        </a:lnSpc>
                        <a:spcBef>
                          <a:spcPct val="0"/>
                        </a:spcBef>
                        <a:spcAft>
                          <a:spcPct val="0"/>
                        </a:spcAft>
                        <a:buClrTx/>
                        <a:buSzTx/>
                        <a:buFont typeface="Symbol" panose="05050102010706020507" pitchFamily="18" charset="2"/>
                        <a:buChar char="-"/>
                        <a:tabLst/>
                      </a:pPr>
                      <a:r>
                        <a:rPr kumimoji="0" lang="hu-HU" sz="1800" b="0" i="0" u="none" strike="noStrike" cap="none" normalizeH="0" baseline="0" dirty="0" err="1">
                          <a:ln>
                            <a:noFill/>
                          </a:ln>
                          <a:solidFill>
                            <a:srgbClr val="000000"/>
                          </a:solidFill>
                          <a:effectLst/>
                          <a:latin typeface="Tahoma" pitchFamily="34" charset="0"/>
                          <a:ea typeface="ＭＳ Ｐゴシック" charset="-128"/>
                        </a:rPr>
                        <a:t>white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blood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cells</a:t>
                      </a:r>
                      <a:r>
                        <a:rPr kumimoji="0" lang="hu-HU" sz="1800" b="0" i="0" u="none" strike="noStrike" cap="none" normalizeH="0" baseline="0" dirty="0">
                          <a:ln>
                            <a:noFill/>
                          </a:ln>
                          <a:solidFill>
                            <a:srgbClr val="000000"/>
                          </a:solidFill>
                          <a:effectLst/>
                          <a:latin typeface="Tahoma" pitchFamily="34" charset="0"/>
                          <a:ea typeface="ＭＳ Ｐゴシック" charset="-128"/>
                        </a:rPr>
                        <a:t> and</a:t>
                      </a:r>
                      <a:r>
                        <a:rPr kumimoji="0" lang="en-US" sz="1800" b="0" i="0" u="none" strike="noStrike" cap="none" normalizeH="0" baseline="0" dirty="0">
                          <a:ln>
                            <a:noFill/>
                          </a:ln>
                          <a:solidFill>
                            <a:srgbClr val="000000"/>
                          </a:solidFill>
                          <a:effectLst/>
                          <a:latin typeface="Tahoma" pitchFamily="34" charset="0"/>
                          <a:ea typeface="ＭＳ Ｐゴシック" charset="-128"/>
                        </a:rPr>
                        <a:t> organisms </a:t>
                      </a:r>
                      <a:r>
                        <a:rPr kumimoji="0" lang="hu-HU" sz="1800" b="0" i="0" u="none" strike="noStrike" cap="none" normalizeH="0" baseline="0" dirty="0" err="1">
                          <a:ln>
                            <a:noFill/>
                          </a:ln>
                          <a:solidFill>
                            <a:srgbClr val="000000"/>
                          </a:solidFill>
                          <a:effectLst/>
                          <a:latin typeface="Tahoma" pitchFamily="34" charset="0"/>
                          <a:ea typeface="ＭＳ Ｐゴシック" charset="-128"/>
                        </a:rPr>
                        <a:t>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Gram’s stain</a:t>
                      </a:r>
                      <a:endParaRPr kumimoji="0" lang="en-GB" sz="1400" b="0" i="0" u="none" strike="noStrike" cap="none" normalizeH="0" baseline="0" dirty="0">
                        <a:ln>
                          <a:noFill/>
                        </a:ln>
                        <a:solidFill>
                          <a:srgbClr val="000000"/>
                        </a:solidFill>
                        <a:effectLst/>
                        <a:latin typeface="Tahoma" pitchFamily="34" charset="0"/>
                        <a:ea typeface="ＭＳ Ｐゴシック" charset="-128"/>
                      </a:endParaRPr>
                    </a:p>
                    <a:p>
                      <a:pPr marL="742928" marR="0" lvl="1" indent="-285750" algn="l" defTabSz="914400" rtl="0" eaLnBrk="1" fontAlgn="base" latinLnBrk="0" hangingPunct="1">
                        <a:lnSpc>
                          <a:spcPct val="100000"/>
                        </a:lnSpc>
                        <a:spcBef>
                          <a:spcPct val="0"/>
                        </a:spcBef>
                        <a:spcAft>
                          <a:spcPct val="0"/>
                        </a:spcAft>
                        <a:buClrTx/>
                        <a:buSzTx/>
                        <a:buFont typeface="Symbol" panose="05050102010706020507" pitchFamily="18" charset="2"/>
                        <a:buChar char="-"/>
                        <a:tabLst/>
                      </a:pPr>
                      <a:r>
                        <a:rPr kumimoji="0" lang="hu-HU" sz="1800" b="0" i="0" u="none" strike="noStrike" cap="none" normalizeH="0" baseline="0" dirty="0">
                          <a:ln>
                            <a:noFill/>
                          </a:ln>
                          <a:solidFill>
                            <a:srgbClr val="000000"/>
                          </a:solidFill>
                          <a:effectLst/>
                          <a:latin typeface="Tahoma" pitchFamily="34" charset="0"/>
                          <a:ea typeface="ＭＳ Ｐゴシック" charset="-128"/>
                        </a:rPr>
                        <a:t>p</a:t>
                      </a:r>
                      <a:r>
                        <a:rPr kumimoji="0" lang="en-US" sz="1800" b="0" i="0" u="none" strike="noStrike" cap="none" normalizeH="0" baseline="0" dirty="0" err="1">
                          <a:ln>
                            <a:noFill/>
                          </a:ln>
                          <a:solidFill>
                            <a:srgbClr val="000000"/>
                          </a:solidFill>
                          <a:effectLst/>
                          <a:latin typeface="Tahoma" pitchFamily="34" charset="0"/>
                          <a:ea typeface="ＭＳ Ｐゴシック" charset="-128"/>
                        </a:rPr>
                        <a:t>urulent</a:t>
                      </a:r>
                      <a:r>
                        <a:rPr kumimoji="0" lang="en-US" sz="1800" b="0" i="0" u="none" strike="noStrike" cap="none" normalizeH="0" baseline="0" dirty="0">
                          <a:ln>
                            <a:noFill/>
                          </a:ln>
                          <a:solidFill>
                            <a:srgbClr val="000000"/>
                          </a:solidFill>
                          <a:effectLst/>
                          <a:latin typeface="Tahoma" pitchFamily="34" charset="0"/>
                          <a:ea typeface="ＭＳ Ｐゴシック" charset="-128"/>
                        </a:rPr>
                        <a:t> exudate </a:t>
                      </a:r>
                      <a:endParaRPr kumimoji="0" lang="en-GB" sz="1400" b="0" i="0" u="none" strike="noStrike" cap="none" normalizeH="0" baseline="0" dirty="0">
                        <a:ln>
                          <a:noFill/>
                        </a:ln>
                        <a:solidFill>
                          <a:srgbClr val="000000"/>
                        </a:solidFill>
                        <a:effectLst/>
                        <a:latin typeface="Tahoma" pitchFamily="34" charset="0"/>
                        <a:ea typeface="ＭＳ Ｐゴシック" charset="-128"/>
                      </a:endParaRPr>
                    </a:p>
                    <a:p>
                      <a:pPr marL="742928" marR="0" lvl="1" indent="-285750" algn="l" defTabSz="914400" rtl="0" eaLnBrk="1" fontAlgn="base" latinLnBrk="0" hangingPunct="1">
                        <a:lnSpc>
                          <a:spcPct val="100000"/>
                        </a:lnSpc>
                        <a:spcBef>
                          <a:spcPct val="0"/>
                        </a:spcBef>
                        <a:spcAft>
                          <a:spcPct val="0"/>
                        </a:spcAft>
                        <a:buClrTx/>
                        <a:buSzTx/>
                        <a:buFont typeface="Symbol" panose="05050102010706020507" pitchFamily="18" charset="2"/>
                        <a:buChar char="-"/>
                        <a:tabLst/>
                      </a:pPr>
                      <a:r>
                        <a:rPr kumimoji="0" lang="hu-HU" sz="1800" b="0" i="0" u="none" strike="noStrike" cap="none" normalizeH="0" baseline="0" dirty="0">
                          <a:ln>
                            <a:noFill/>
                          </a:ln>
                          <a:solidFill>
                            <a:srgbClr val="000000"/>
                          </a:solidFill>
                          <a:effectLst/>
                          <a:latin typeface="Tahoma" pitchFamily="34" charset="0"/>
                          <a:ea typeface="ＭＳ Ｐゴシック" charset="-128"/>
                        </a:rPr>
                        <a:t>p</a:t>
                      </a:r>
                      <a:r>
                        <a:rPr kumimoji="0" lang="en-US" sz="1800" b="0" i="0" u="none" strike="noStrike" cap="none" normalizeH="0" baseline="0" dirty="0" err="1">
                          <a:ln>
                            <a:noFill/>
                          </a:ln>
                          <a:solidFill>
                            <a:srgbClr val="000000"/>
                          </a:solidFill>
                          <a:effectLst/>
                          <a:latin typeface="Tahoma" pitchFamily="34" charset="0"/>
                          <a:ea typeface="ＭＳ Ｐゴシック" charset="-128"/>
                        </a:rPr>
                        <a:t>ositive</a:t>
                      </a:r>
                      <a:r>
                        <a:rPr kumimoji="0" lang="en-US" sz="1800" b="0" i="0" u="none" strike="noStrike" cap="none" normalizeH="0" baseline="0" dirty="0">
                          <a:ln>
                            <a:noFill/>
                          </a:ln>
                          <a:solidFill>
                            <a:srgbClr val="000000"/>
                          </a:solidFill>
                          <a:effectLst/>
                          <a:latin typeface="Tahoma" pitchFamily="34" charset="0"/>
                          <a:ea typeface="ＭＳ Ｐゴシック" charset="-128"/>
                        </a:rPr>
                        <a:t> </a:t>
                      </a:r>
                      <a:r>
                        <a:rPr kumimoji="0" lang="en-GB" sz="1800" b="0" i="0" u="none" strike="noStrike" cap="none" normalizeH="0" baseline="0" dirty="0">
                          <a:ln>
                            <a:noFill/>
                          </a:ln>
                          <a:solidFill>
                            <a:srgbClr val="000000"/>
                          </a:solidFill>
                          <a:effectLst/>
                          <a:latin typeface="Tahoma" pitchFamily="34" charset="0"/>
                          <a:ea typeface="ＭＳ Ｐゴシック" charset="-128"/>
                        </a:rPr>
                        <a:t>microbiology</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e.g</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positive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antigene</a:t>
                      </a:r>
                      <a:r>
                        <a:rPr kumimoji="0" lang="hu-HU" sz="1800" b="0" i="0" u="none" strike="noStrike" cap="none" normalizeH="0" baseline="0" dirty="0">
                          <a:ln>
                            <a:noFill/>
                          </a:ln>
                          <a:solidFill>
                            <a:srgbClr val="000000"/>
                          </a:solidFill>
                          <a:effectLst/>
                          <a:latin typeface="Tahoma" pitchFamily="34" charset="0"/>
                          <a:ea typeface="ＭＳ Ｐゴシック" charset="-128"/>
                        </a:rPr>
                        <a:t> test)</a:t>
                      </a:r>
                      <a:endParaRPr kumimoji="0" lang="en-GB" sz="14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hu-HU" sz="14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en-GB" sz="15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000000"/>
                          </a:solidFill>
                          <a:effectLst/>
                          <a:latin typeface="Tahoma" pitchFamily="34" charset="0"/>
                          <a:ea typeface="ＭＳ Ｐゴシック" charset="-128"/>
                        </a:rPr>
                        <a:t>Chemical (AgNO3) </a:t>
                      </a:r>
                      <a:r>
                        <a:rPr kumimoji="0" lang="hu-HU" sz="1500" b="0" i="0" u="none" strike="noStrike" cap="none" normalizeH="0" baseline="0" dirty="0" err="1">
                          <a:ln>
                            <a:noFill/>
                          </a:ln>
                          <a:solidFill>
                            <a:srgbClr val="000000"/>
                          </a:solidFill>
                          <a:effectLst/>
                          <a:latin typeface="Tahoma" pitchFamily="34" charset="0"/>
                          <a:ea typeface="ＭＳ Ｐゴシック" charset="-128"/>
                        </a:rPr>
                        <a:t>conjunctivitis</a:t>
                      </a:r>
                      <a:r>
                        <a:rPr kumimoji="0" lang="hu-HU" sz="1500" b="0" i="0" u="none" strike="noStrike" cap="none" normalizeH="0" baseline="0" dirty="0">
                          <a:ln>
                            <a:noFill/>
                          </a:ln>
                          <a:solidFill>
                            <a:srgbClr val="000000"/>
                          </a:solidFill>
                          <a:effectLst/>
                          <a:latin typeface="Tahoma" pitchFamily="34" charset="0"/>
                          <a:ea typeface="ＭＳ Ｐゴシック" charset="-128"/>
                        </a:rPr>
                        <a:t> is </a:t>
                      </a:r>
                      <a:r>
                        <a:rPr kumimoji="0" lang="hu-HU" sz="1500" b="0" i="0" u="none" strike="noStrike" cap="none" normalizeH="0" baseline="0" dirty="0" err="1">
                          <a:ln>
                            <a:noFill/>
                          </a:ln>
                          <a:solidFill>
                            <a:srgbClr val="000000"/>
                          </a:solidFill>
                          <a:effectLst/>
                          <a:latin typeface="Tahoma" pitchFamily="34" charset="0"/>
                          <a:ea typeface="ＭＳ Ｐゴシック" charset="-128"/>
                        </a:rPr>
                        <a:t>not</a:t>
                      </a:r>
                      <a:r>
                        <a:rPr kumimoji="0" lang="en-US" sz="1500" b="0" i="0" u="none" strike="noStrike" cap="none" normalizeH="0" baseline="0" dirty="0">
                          <a:ln>
                            <a:noFill/>
                          </a:ln>
                          <a:solidFill>
                            <a:srgbClr val="000000"/>
                          </a:solidFill>
                          <a:effectLst/>
                          <a:latin typeface="Tahoma" pitchFamily="34" charset="0"/>
                          <a:ea typeface="ＭＳ Ｐゴシック" charset="-128"/>
                        </a:rPr>
                        <a:t> a HAI</a:t>
                      </a:r>
                      <a:r>
                        <a:rPr kumimoji="0" lang="hu-HU" sz="1500" b="0" i="0" u="none" strike="noStrike" cap="none" normalizeH="0" baseline="0" dirty="0">
                          <a:ln>
                            <a:noFill/>
                          </a:ln>
                          <a:solidFill>
                            <a:srgbClr val="000000"/>
                          </a:solidFill>
                          <a:effectLst/>
                          <a:latin typeface="Tahoma" pitchFamily="34" charset="0"/>
                          <a:ea typeface="ＭＳ Ｐゴシック" charset="-128"/>
                        </a:rPr>
                        <a:t>. </a:t>
                      </a:r>
                      <a:r>
                        <a:rPr kumimoji="0" lang="hu-HU" sz="1500" b="0" i="0" u="none" strike="noStrike" cap="none" normalizeH="0" baseline="0" dirty="0" err="1">
                          <a:ln>
                            <a:noFill/>
                          </a:ln>
                          <a:solidFill>
                            <a:srgbClr val="000000"/>
                          </a:solidFill>
                          <a:effectLst/>
                          <a:latin typeface="Tahoma" pitchFamily="34" charset="0"/>
                          <a:ea typeface="ＭＳ Ｐゴシック" charset="-128"/>
                        </a:rPr>
                        <a:t>Do</a:t>
                      </a:r>
                      <a:r>
                        <a:rPr kumimoji="0" lang="hu-HU" sz="1500" b="0" i="0" u="none" strike="noStrike" cap="none" normalizeH="0" baseline="0" dirty="0">
                          <a:ln>
                            <a:noFill/>
                          </a:ln>
                          <a:solidFill>
                            <a:srgbClr val="000000"/>
                          </a:solidFill>
                          <a:effectLst/>
                          <a:latin typeface="Tahoma" pitchFamily="34" charset="0"/>
                          <a:ea typeface="ＭＳ Ｐゴシック" charset="-128"/>
                        </a:rPr>
                        <a:t> </a:t>
                      </a:r>
                      <a:r>
                        <a:rPr kumimoji="0" lang="hu-HU" sz="1500" b="0" i="0" u="none" strike="noStrike" cap="none" normalizeH="0" baseline="0" dirty="0" err="1">
                          <a:ln>
                            <a:noFill/>
                          </a:ln>
                          <a:solidFill>
                            <a:srgbClr val="000000"/>
                          </a:solidFill>
                          <a:effectLst/>
                          <a:latin typeface="Tahoma" pitchFamily="34" charset="0"/>
                          <a:ea typeface="ＭＳ Ｐゴシック" charset="-128"/>
                        </a:rPr>
                        <a:t>not</a:t>
                      </a:r>
                      <a:r>
                        <a:rPr kumimoji="0" lang="hu-HU" sz="1500" b="0" i="0" u="none" strike="noStrike" cap="none" normalizeH="0" baseline="0" dirty="0">
                          <a:ln>
                            <a:noFill/>
                          </a:ln>
                          <a:solidFill>
                            <a:srgbClr val="000000"/>
                          </a:solidFill>
                          <a:effectLst/>
                          <a:latin typeface="Tahoma" pitchFamily="34" charset="0"/>
                          <a:ea typeface="ＭＳ Ｐゴシック" charset="-128"/>
                        </a:rPr>
                        <a:t> </a:t>
                      </a:r>
                      <a:r>
                        <a:rPr kumimoji="0" lang="hu-HU" sz="1500" b="0" i="0" u="none" strike="noStrike" cap="none" normalizeH="0" baseline="0" dirty="0" err="1">
                          <a:ln>
                            <a:noFill/>
                          </a:ln>
                          <a:solidFill>
                            <a:srgbClr val="000000"/>
                          </a:solidFill>
                          <a:effectLst/>
                          <a:latin typeface="Tahoma" pitchFamily="34" charset="0"/>
                          <a:ea typeface="ＭＳ Ｐゴシック" charset="-128"/>
                        </a:rPr>
                        <a:t>report</a:t>
                      </a:r>
                      <a:r>
                        <a:rPr kumimoji="0" lang="hu-HU" sz="1500" b="0" i="0" u="none" strike="noStrike" cap="none" normalizeH="0" baseline="0" dirty="0">
                          <a:ln>
                            <a:noFill/>
                          </a:ln>
                          <a:solidFill>
                            <a:srgbClr val="000000"/>
                          </a:solidFill>
                          <a:effectLst/>
                          <a:latin typeface="Tahoma" pitchFamily="34" charset="0"/>
                          <a:ea typeface="ＭＳ Ｐゴシック" charset="-128"/>
                        </a:rPr>
                        <a:t> </a:t>
                      </a:r>
                      <a:r>
                        <a:rPr kumimoji="0" lang="hu-HU" sz="1500" b="0" i="0" u="none" strike="noStrike" cap="none" normalizeH="0" baseline="0" dirty="0" err="1">
                          <a:ln>
                            <a:noFill/>
                          </a:ln>
                          <a:solidFill>
                            <a:srgbClr val="000000"/>
                          </a:solidFill>
                          <a:effectLst/>
                          <a:latin typeface="Tahoma" pitchFamily="34" charset="0"/>
                          <a:ea typeface="ＭＳ Ｐゴシック" charset="-128"/>
                        </a:rPr>
                        <a:t>when</a:t>
                      </a:r>
                      <a:r>
                        <a:rPr kumimoji="0" lang="hu-HU" sz="1500" b="0" i="0" u="none" strike="noStrike" cap="none" normalizeH="0" baseline="0" dirty="0">
                          <a:ln>
                            <a:noFill/>
                          </a:ln>
                          <a:solidFill>
                            <a:srgbClr val="000000"/>
                          </a:solidFill>
                          <a:effectLst/>
                          <a:latin typeface="Tahoma" pitchFamily="34" charset="0"/>
                          <a:ea typeface="ＭＳ Ｐゴシック" charset="-128"/>
                        </a:rPr>
                        <a:t> </a:t>
                      </a:r>
                      <a:r>
                        <a:rPr kumimoji="0" lang="hu-HU" sz="1500" b="0" i="0" u="none" strike="noStrike" cap="none" normalizeH="0" baseline="0" dirty="0" err="1">
                          <a:ln>
                            <a:noFill/>
                          </a:ln>
                          <a:solidFill>
                            <a:srgbClr val="000000"/>
                          </a:solidFill>
                          <a:effectLst/>
                          <a:latin typeface="Tahoma" pitchFamily="34" charset="0"/>
                          <a:ea typeface="ＭＳ Ｐゴシック" charset="-128"/>
                        </a:rPr>
                        <a:t>occurring</a:t>
                      </a:r>
                      <a:r>
                        <a:rPr kumimoji="0" lang="hu-HU" sz="1500" b="0" i="0" u="none" strike="noStrike" cap="none" normalizeH="0" baseline="0" dirty="0">
                          <a:ln>
                            <a:noFill/>
                          </a:ln>
                          <a:solidFill>
                            <a:srgbClr val="000000"/>
                          </a:solidFill>
                          <a:effectLst/>
                          <a:latin typeface="Tahoma" pitchFamily="34" charset="0"/>
                          <a:ea typeface="ＭＳ Ｐゴシック" charset="-128"/>
                        </a:rPr>
                        <a:t> </a:t>
                      </a:r>
                      <a:r>
                        <a:rPr kumimoji="0" lang="hu-HU" sz="1500" b="0" i="0" u="none" strike="noStrike" cap="none" normalizeH="0" baseline="0" dirty="0" err="1">
                          <a:ln>
                            <a:noFill/>
                          </a:ln>
                          <a:solidFill>
                            <a:srgbClr val="000000"/>
                          </a:solidFill>
                          <a:effectLst/>
                          <a:latin typeface="Tahoma" pitchFamily="34" charset="0"/>
                          <a:ea typeface="ＭＳ Ｐゴシック" charset="-128"/>
                        </a:rPr>
                        <a:t>as</a:t>
                      </a:r>
                      <a:r>
                        <a:rPr kumimoji="0" lang="hu-HU" sz="1500" b="0" i="0" u="none" strike="noStrike" cap="none" normalizeH="0" baseline="0" dirty="0">
                          <a:ln>
                            <a:noFill/>
                          </a:ln>
                          <a:solidFill>
                            <a:srgbClr val="000000"/>
                          </a:solidFill>
                          <a:effectLst/>
                          <a:latin typeface="Tahoma" pitchFamily="34" charset="0"/>
                          <a:ea typeface="ＭＳ Ｐゴシック" charset="-128"/>
                        </a:rPr>
                        <a:t> part of a</a:t>
                      </a:r>
                      <a:r>
                        <a:rPr kumimoji="0" lang="en-GB" sz="1500" b="0" i="0" u="none" strike="noStrike" cap="none" normalizeH="0" baseline="0" dirty="0">
                          <a:ln>
                            <a:noFill/>
                          </a:ln>
                          <a:solidFill>
                            <a:srgbClr val="000000"/>
                          </a:solidFill>
                          <a:effectLst/>
                          <a:latin typeface="Tahoma" pitchFamily="34" charset="0"/>
                          <a:ea typeface="ＭＳ Ｐゴシック" charset="-128"/>
                        </a:rPr>
                        <a:t> disseminated</a:t>
                      </a:r>
                      <a:r>
                        <a:rPr kumimoji="0" lang="hu-HU" sz="1500" b="0" i="0" u="none" strike="noStrike" cap="none" normalizeH="0" baseline="0" dirty="0">
                          <a:ln>
                            <a:noFill/>
                          </a:ln>
                          <a:solidFill>
                            <a:srgbClr val="000000"/>
                          </a:solidFill>
                          <a:effectLst/>
                          <a:latin typeface="Tahoma" pitchFamily="34" charset="0"/>
                          <a:ea typeface="ＭＳ Ｐゴシック" charset="-128"/>
                        </a:rPr>
                        <a:t> </a:t>
                      </a:r>
                      <a:r>
                        <a:rPr kumimoji="0" lang="hu-HU" sz="1500" b="0" i="0" u="none" strike="noStrike" cap="none" normalizeH="0" baseline="0" dirty="0" err="1">
                          <a:ln>
                            <a:noFill/>
                          </a:ln>
                          <a:solidFill>
                            <a:srgbClr val="000000"/>
                          </a:solidFill>
                          <a:effectLst/>
                          <a:latin typeface="Tahoma" pitchFamily="34" charset="0"/>
                          <a:ea typeface="ＭＳ Ｐゴシック" charset="-128"/>
                        </a:rPr>
                        <a:t>viral</a:t>
                      </a:r>
                      <a:r>
                        <a:rPr kumimoji="0" lang="en-GB" sz="1500" b="0" i="0" u="none" strike="noStrike" cap="none" normalizeH="0" baseline="0" dirty="0">
                          <a:ln>
                            <a:noFill/>
                          </a:ln>
                          <a:solidFill>
                            <a:srgbClr val="000000"/>
                          </a:solidFill>
                          <a:effectLst/>
                          <a:latin typeface="Tahoma" pitchFamily="34" charset="0"/>
                          <a:ea typeface="ＭＳ Ｐゴシック" charset="-128"/>
                        </a:rPr>
                        <a:t> infection (measles etc</a:t>
                      </a:r>
                      <a:r>
                        <a:rPr kumimoji="0" lang="hu-HU" sz="1500" b="0" i="0" u="none" strike="noStrike" cap="none" normalizeH="0" baseline="0" dirty="0">
                          <a:ln>
                            <a:noFill/>
                          </a:ln>
                          <a:solidFill>
                            <a:srgbClr val="000000"/>
                          </a:solidFill>
                          <a:effectLst/>
                          <a:latin typeface="Tahoma" pitchFamily="34" charset="0"/>
                          <a:ea typeface="ＭＳ Ｐゴシック" charset="-128"/>
                        </a:rPr>
                        <a:t>.</a:t>
                      </a:r>
                      <a:r>
                        <a:rPr kumimoji="0" lang="en-GB" sz="1500" b="0" i="0" u="none" strike="noStrike" cap="none" normalizeH="0" baseline="0" dirty="0">
                          <a:ln>
                            <a:noFill/>
                          </a:ln>
                          <a:solidFill>
                            <a:srgbClr val="000000"/>
                          </a:solidFill>
                          <a:effectLst/>
                          <a:latin typeface="Tahoma" pitchFamily="34" charset="0"/>
                          <a:ea typeface="ＭＳ Ｐゴシック" charset="-128"/>
                        </a:rPr>
                        <a:t>)</a:t>
                      </a: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≥1 of</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following</a:t>
                      </a:r>
                      <a:r>
                        <a:rPr kumimoji="0" lang="en-US" sz="1800" b="0" i="0" u="none" strike="noStrike" cap="none" normalizeH="0" baseline="0" dirty="0">
                          <a:ln>
                            <a:noFill/>
                          </a:ln>
                          <a:solidFill>
                            <a:srgbClr val="000000"/>
                          </a:solidFill>
                          <a:effectLst/>
                          <a:latin typeface="Tahoma" pitchFamily="34" charset="0"/>
                          <a:ea typeface="ＭＳ Ｐゴシック" charset="-128"/>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hu-HU" sz="1800" b="0" i="0" u="none" strike="noStrike" cap="none" normalizeH="0" baseline="0" dirty="0" err="1">
                          <a:ln>
                            <a:noFill/>
                          </a:ln>
                          <a:solidFill>
                            <a:srgbClr val="000000"/>
                          </a:solidFill>
                          <a:effectLst/>
                          <a:latin typeface="Tahoma" pitchFamily="34" charset="0"/>
                          <a:ea typeface="ＭＳ Ｐゴシック" charset="-128"/>
                        </a:rPr>
                        <a:t>Organisms</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cultured</a:t>
                      </a:r>
                      <a:r>
                        <a:rPr kumimoji="0" lang="en-US" sz="1800" b="0" i="0" u="none" strike="noStrike" cap="none" normalizeH="0" baseline="0" dirty="0">
                          <a:ln>
                            <a:noFill/>
                          </a:ln>
                          <a:solidFill>
                            <a:srgbClr val="000000"/>
                          </a:solidFill>
                          <a:effectLst/>
                          <a:latin typeface="Tahoma" pitchFamily="34" charset="0"/>
                          <a:ea typeface="ＭＳ Ｐゴシック" charset="-128"/>
                        </a:rPr>
                        <a:t> from ant</a:t>
                      </a:r>
                      <a:r>
                        <a:rPr kumimoji="0" lang="hu-HU" sz="1800" b="0" i="0" u="none" strike="noStrike" cap="none" normalizeH="0" baseline="0" dirty="0" err="1">
                          <a:ln>
                            <a:noFill/>
                          </a:ln>
                          <a:solidFill>
                            <a:srgbClr val="000000"/>
                          </a:solidFill>
                          <a:effectLst/>
                          <a:latin typeface="Tahoma" pitchFamily="34" charset="0"/>
                          <a:ea typeface="ＭＳ Ｐゴシック" charset="-128"/>
                        </a:rPr>
                        <a:t>erior</a:t>
                      </a:r>
                      <a:r>
                        <a:rPr kumimoji="0" lang="en-US" sz="1800" b="0" i="0" u="none" strike="noStrike" cap="none" normalizeH="0" baseline="0" dirty="0">
                          <a:ln>
                            <a:noFill/>
                          </a:ln>
                          <a:solidFill>
                            <a:srgbClr val="000000"/>
                          </a:solidFill>
                          <a:effectLst/>
                          <a:latin typeface="Tahoma" pitchFamily="34" charset="0"/>
                          <a:ea typeface="ＭＳ Ｐゴシック" charset="-128"/>
                        </a:rPr>
                        <a:t>/ posterior chamber or vitreous fluid</a:t>
                      </a: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≥2 signs or symptoms</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with</a:t>
                      </a:r>
                      <a:r>
                        <a:rPr kumimoji="0" lang="hu-HU" sz="1800" b="0" i="0" u="none" strike="noStrike" cap="none" normalizeH="0" baseline="0" dirty="0">
                          <a:ln>
                            <a:noFill/>
                          </a:ln>
                          <a:solidFill>
                            <a:srgbClr val="000000"/>
                          </a:solidFill>
                          <a:effectLst/>
                          <a:latin typeface="Tahoma" pitchFamily="34" charset="0"/>
                          <a:ea typeface="ＭＳ Ｐゴシック" charset="-128"/>
                        </a:rPr>
                        <a:t> no </a:t>
                      </a:r>
                      <a:r>
                        <a:rPr kumimoji="0" lang="hu-HU" sz="1800" b="0" i="0" u="none" strike="noStrike" cap="none" normalizeH="0" baseline="0" dirty="0" err="1">
                          <a:ln>
                            <a:noFill/>
                          </a:ln>
                          <a:solidFill>
                            <a:srgbClr val="000000"/>
                          </a:solidFill>
                          <a:effectLst/>
                          <a:latin typeface="Tahoma" pitchFamily="34" charset="0"/>
                          <a:ea typeface="ＭＳ Ｐゴシック" charset="-128"/>
                        </a:rPr>
                        <a:t>other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recognised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cause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e.g</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eye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pain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visual</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disturbance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GB" sz="1800" b="0" i="0" u="none" strike="noStrike" cap="none" normalizeH="0" baseline="0" dirty="0">
                          <a:ln>
                            <a:noFill/>
                          </a:ln>
                          <a:solidFill>
                            <a:srgbClr val="000000"/>
                          </a:solidFill>
                          <a:effectLst/>
                          <a:latin typeface="Tahoma" pitchFamily="34" charset="0"/>
                          <a:ea typeface="ＭＳ Ｐゴシック" charset="-128"/>
                        </a:rPr>
                        <a:t>AND</a:t>
                      </a:r>
                      <a:r>
                        <a:rPr kumimoji="0" lang="hu-HU" sz="20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≥1 of</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following</a:t>
                      </a:r>
                      <a:r>
                        <a:rPr kumimoji="0" lang="en-US" sz="1800" b="0" i="0" u="none" strike="noStrike" cap="none" normalizeH="0" baseline="0" dirty="0">
                          <a:ln>
                            <a:noFill/>
                          </a:ln>
                          <a:solidFill>
                            <a:srgbClr val="000000"/>
                          </a:solidFill>
                          <a:effectLst/>
                          <a:latin typeface="Tahoma" pitchFamily="34" charset="0"/>
                          <a:ea typeface="ＭＳ Ｐゴシック" charset="-128"/>
                        </a:rPr>
                        <a:t>:</a:t>
                      </a:r>
                    </a:p>
                    <a:p>
                      <a:pPr marL="742928" marR="0" lvl="1" indent="-285750" algn="l" defTabSz="914400" rtl="0" eaLnBrk="1" fontAlgn="base" latinLnBrk="0" hangingPunct="1">
                        <a:lnSpc>
                          <a:spcPct val="100000"/>
                        </a:lnSpc>
                        <a:spcBef>
                          <a:spcPct val="0"/>
                        </a:spcBef>
                        <a:spcAft>
                          <a:spcPct val="0"/>
                        </a:spcAft>
                        <a:buClrTx/>
                        <a:buSzTx/>
                        <a:buFont typeface="Symbol" panose="05050102010706020507" pitchFamily="18" charset="2"/>
                        <a:buChar char="-"/>
                        <a:tabLst/>
                      </a:pPr>
                      <a:r>
                        <a:rPr kumimoji="0" lang="en-US" sz="1800" b="0" i="1" u="none" strike="noStrike" cap="none" normalizeH="0" baseline="0" dirty="0">
                          <a:ln>
                            <a:noFill/>
                          </a:ln>
                          <a:solidFill>
                            <a:srgbClr val="000000"/>
                          </a:solidFill>
                          <a:effectLst/>
                          <a:latin typeface="Tahoma" pitchFamily="34" charset="0"/>
                          <a:ea typeface="ＭＳ Ｐゴシック" charset="-128"/>
                        </a:rPr>
                        <a:t>physician diagnosis of an eye infection </a:t>
                      </a:r>
                      <a:endParaRPr kumimoji="0" lang="en-GB" sz="2000" b="0" i="1" u="none" strike="noStrike" cap="none" normalizeH="0" baseline="0" dirty="0">
                        <a:ln>
                          <a:noFill/>
                        </a:ln>
                        <a:solidFill>
                          <a:srgbClr val="000000"/>
                        </a:solidFill>
                        <a:effectLst/>
                        <a:latin typeface="Tahoma" pitchFamily="34" charset="0"/>
                        <a:ea typeface="ＭＳ Ｐゴシック" charset="-128"/>
                      </a:endParaRPr>
                    </a:p>
                    <a:p>
                      <a:pPr marL="742928" marR="0" lvl="1" indent="-285750" algn="l" defTabSz="914400" rtl="0" eaLnBrk="1" fontAlgn="base" latinLnBrk="0" hangingPunct="1">
                        <a:lnSpc>
                          <a:spcPct val="100000"/>
                        </a:lnSpc>
                        <a:spcBef>
                          <a:spcPct val="0"/>
                        </a:spcBef>
                        <a:spcAft>
                          <a:spcPct val="0"/>
                        </a:spcAft>
                        <a:buClrTx/>
                        <a:buSzTx/>
                        <a:buFont typeface="Symbol" panose="05050102010706020507" pitchFamily="18" charset="2"/>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positive </a:t>
                      </a:r>
                      <a:r>
                        <a:rPr kumimoji="0" lang="en-GB" sz="1800" b="0" i="0" u="none" strike="noStrike" cap="none" normalizeH="0" baseline="0" dirty="0">
                          <a:ln>
                            <a:noFill/>
                          </a:ln>
                          <a:solidFill>
                            <a:srgbClr val="000000"/>
                          </a:solidFill>
                          <a:effectLst/>
                          <a:latin typeface="Tahoma" pitchFamily="34" charset="0"/>
                          <a:ea typeface="ＭＳ Ｐゴシック" charset="-128"/>
                        </a:rPr>
                        <a:t>microbiology</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positive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antigen</a:t>
                      </a:r>
                      <a:r>
                        <a:rPr kumimoji="0" lang="hu-HU" sz="1800" b="0" i="0" u="none" strike="noStrike" cap="none" normalizeH="0" baseline="0" dirty="0">
                          <a:ln>
                            <a:noFill/>
                          </a:ln>
                          <a:solidFill>
                            <a:srgbClr val="000000"/>
                          </a:solidFill>
                          <a:effectLst/>
                          <a:latin typeface="Tahoma" pitchFamily="34" charset="0"/>
                          <a:ea typeface="ＭＳ Ｐゴシック" charset="-128"/>
                        </a:rPr>
                        <a:t> test </a:t>
                      </a:r>
                      <a:r>
                        <a:rPr kumimoji="0" lang="hu-HU" sz="1800" b="0" i="0" u="none" strike="noStrike" cap="none" normalizeH="0" baseline="0" dirty="0" err="1">
                          <a:ln>
                            <a:noFill/>
                          </a:ln>
                          <a:solidFill>
                            <a:srgbClr val="000000"/>
                          </a:solidFill>
                          <a:effectLst/>
                          <a:latin typeface="Tahoma" pitchFamily="34" charset="0"/>
                          <a:ea typeface="ＭＳ Ｐゴシック" charset="-128"/>
                        </a:rPr>
                        <a:t>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blood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organisms</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cultured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from</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blood</a:t>
                      </a:r>
                      <a:r>
                        <a:rPr kumimoji="0" lang="hu-HU" sz="1800" b="0" i="0" u="none" strike="noStrike" cap="none" normalizeH="0" baseline="0" dirty="0">
                          <a:ln>
                            <a:noFill/>
                          </a:ln>
                          <a:solidFill>
                            <a:srgbClr val="000000"/>
                          </a:solidFill>
                          <a:effectLst/>
                          <a:latin typeface="Tahoma" pitchFamily="34" charset="0"/>
                          <a:ea typeface="ＭＳ Ｐゴシック" charset="-128"/>
                        </a:rPr>
                        <a:t>)</a:t>
                      </a:r>
                      <a:endParaRPr kumimoji="0" lang="en-GB" sz="20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 </a:t>
                      </a:r>
                      <a:endParaRPr kumimoji="0" lang="en-GB" sz="20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 </a:t>
                      </a: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000000"/>
                          </a:solidFill>
                          <a:effectLst/>
                          <a:latin typeface="Tahoma" pitchFamily="34" charset="0"/>
                          <a:ea typeface="ＭＳ Ｐゴシック" charset="-128"/>
                        </a:rPr>
                        <a:t>Otitis</a:t>
                      </a:r>
                      <a:r>
                        <a:rPr kumimoji="0" lang="hu-HU" sz="1800" b="1" i="0" u="none" strike="noStrike" cap="none" normalizeH="0" baseline="0" dirty="0">
                          <a:ln>
                            <a:noFill/>
                          </a:ln>
                          <a:solidFill>
                            <a:srgbClr val="000000"/>
                          </a:solidFill>
                          <a:effectLst/>
                          <a:latin typeface="Tahoma" pitchFamily="34" charset="0"/>
                          <a:ea typeface="ＭＳ Ｐゴシック" charset="-128"/>
                        </a:rPr>
                        <a:t> </a:t>
                      </a:r>
                      <a:r>
                        <a:rPr kumimoji="0" lang="en-US" sz="1800" b="1" i="0" u="none" strike="noStrike" cap="none" normalizeH="0" baseline="0" dirty="0">
                          <a:ln>
                            <a:noFill/>
                          </a:ln>
                          <a:solidFill>
                            <a:srgbClr val="000000"/>
                          </a:solidFill>
                          <a:effectLst/>
                          <a:latin typeface="Tahoma" pitchFamily="34" charset="0"/>
                          <a:ea typeface="ＭＳ Ｐゴシック" charset="-128"/>
                        </a:rPr>
                        <a:t>externa</a:t>
                      </a:r>
                    </a:p>
                    <a:p>
                      <a:pPr marL="0" marR="0" lvl="0" indent="0" algn="l" defTabSz="914400" rtl="0" eaLnBrk="1" fontAlgn="base" latinLnBrk="0" hangingPunct="1">
                        <a:lnSpc>
                          <a:spcPct val="100000"/>
                        </a:lnSpc>
                        <a:spcBef>
                          <a:spcPct val="0"/>
                        </a:spcBef>
                        <a:spcAft>
                          <a:spcPct val="0"/>
                        </a:spcAft>
                        <a:buClrTx/>
                        <a:buSzTx/>
                        <a:buFontTx/>
                        <a:buNone/>
                        <a:tabLst/>
                      </a:pPr>
                      <a:r>
                        <a:rPr kumimoji="0" lang="hu-HU" sz="1800" b="0" i="0" u="none" strike="noStrike" cap="none" normalizeH="0" baseline="0" dirty="0" err="1">
                          <a:ln>
                            <a:noFill/>
                          </a:ln>
                          <a:solidFill>
                            <a:srgbClr val="000000"/>
                          </a:solidFill>
                          <a:effectLst/>
                          <a:latin typeface="Tahoma" pitchFamily="34" charset="0"/>
                          <a:ea typeface="ＭＳ Ｐゴシック" charset="-128"/>
                        </a:rPr>
                        <a:t>Organisms</a:t>
                      </a:r>
                      <a:r>
                        <a:rPr kumimoji="0" lang="en-US"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a:ln>
                            <a:noFill/>
                          </a:ln>
                          <a:solidFill>
                            <a:srgbClr val="000000"/>
                          </a:solidFill>
                          <a:effectLst/>
                          <a:latin typeface="Tahoma" pitchFamily="34" charset="0"/>
                          <a:ea typeface="ＭＳ Ｐゴシック" charset="-128"/>
                        </a:rPr>
                        <a:t>in </a:t>
                      </a:r>
                      <a:r>
                        <a:rPr kumimoji="0" lang="hu-HU" sz="1800" b="0" i="0" u="none" strike="noStrike" cap="none" normalizeH="0" baseline="0" dirty="0" err="1">
                          <a:ln>
                            <a:noFill/>
                          </a:ln>
                          <a:solidFill>
                            <a:srgbClr val="000000"/>
                          </a:solidFill>
                          <a:effectLst/>
                          <a:latin typeface="Tahoma" pitchFamily="34" charset="0"/>
                          <a:ea typeface="ＭＳ Ｐゴシック" charset="-128"/>
                        </a:rPr>
                        <a:t>ear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canal</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OR</a:t>
                      </a:r>
                      <a:br>
                        <a:rPr kumimoji="0" lang="en-US" sz="1800" b="0" i="0" u="none" strike="noStrike" cap="none" normalizeH="0" baseline="0" dirty="0">
                          <a:ln>
                            <a:noFill/>
                          </a:ln>
                          <a:solidFill>
                            <a:srgbClr val="000000"/>
                          </a:solidFill>
                          <a:effectLst/>
                          <a:latin typeface="Tahoma" pitchFamily="34" charset="0"/>
                          <a:ea typeface="ＭＳ Ｐゴシック" charset="-128"/>
                        </a:rPr>
                      </a:br>
                      <a:r>
                        <a:rPr kumimoji="0" lang="en-US" sz="1800" b="0" i="0" u="none" strike="noStrike" cap="none" normalizeH="0" baseline="0" dirty="0">
                          <a:ln>
                            <a:noFill/>
                          </a:ln>
                          <a:solidFill>
                            <a:srgbClr val="000000"/>
                          </a:solidFill>
                          <a:effectLst/>
                          <a:latin typeface="Tahoma" pitchFamily="34" charset="0"/>
                          <a:ea typeface="ＭＳ Ｐゴシック" charset="-128"/>
                        </a:rPr>
                        <a:t>≥1 of signs/symptoms AND positive </a:t>
                      </a:r>
                      <a:r>
                        <a:rPr kumimoji="0" lang="hu-HU" sz="1800" b="0" i="0" u="none" strike="noStrike" cap="none" normalizeH="0" baseline="0" dirty="0">
                          <a:ln>
                            <a:noFill/>
                          </a:ln>
                          <a:solidFill>
                            <a:srgbClr val="000000"/>
                          </a:solidFill>
                          <a:effectLst/>
                          <a:latin typeface="Tahoma" pitchFamily="34" charset="0"/>
                          <a:ea typeface="ＭＳ Ｐゴシック" charset="-128"/>
                        </a:rPr>
                        <a:t>G</a:t>
                      </a:r>
                      <a:r>
                        <a:rPr kumimoji="0" lang="en-US" sz="1800" b="0" i="0" u="none" strike="noStrike" cap="none" normalizeH="0" baseline="0" dirty="0">
                          <a:ln>
                            <a:noFill/>
                          </a:ln>
                          <a:solidFill>
                            <a:srgbClr val="000000"/>
                          </a:solidFill>
                          <a:effectLst/>
                          <a:latin typeface="Tahoma" pitchFamily="34" charset="0"/>
                          <a:ea typeface="ＭＳ Ｐゴシック" charset="-128"/>
                        </a:rPr>
                        <a:t>ram</a:t>
                      </a:r>
                      <a:r>
                        <a:rPr kumimoji="0" lang="hu-HU" sz="1800" b="0" i="0" u="none" strike="noStrike" cap="none" normalizeH="0" baseline="0" dirty="0">
                          <a:ln>
                            <a:noFill/>
                          </a:ln>
                          <a:solidFill>
                            <a:srgbClr val="000000"/>
                          </a:solidFill>
                          <a:effectLst/>
                          <a:latin typeface="Tahoma" pitchFamily="34" charset="0"/>
                          <a:ea typeface="ＭＳ Ｐゴシック" charset="-128"/>
                        </a:rPr>
                        <a:t>’s </a:t>
                      </a:r>
                      <a:r>
                        <a:rPr kumimoji="0" lang="hu-HU" sz="1800" b="0" i="0" u="none" strike="noStrike" cap="none" normalizeH="0" baseline="0" dirty="0" err="1">
                          <a:ln>
                            <a:noFill/>
                          </a:ln>
                          <a:solidFill>
                            <a:srgbClr val="000000"/>
                          </a:solidFill>
                          <a:effectLst/>
                          <a:latin typeface="Tahoma" pitchFamily="34" charset="0"/>
                          <a:ea typeface="ＭＳ Ｐゴシック" charset="-128"/>
                        </a:rPr>
                        <a:t>stain</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000000"/>
                          </a:solidFill>
                          <a:effectLst/>
                          <a:latin typeface="Tahoma" pitchFamily="34" charset="0"/>
                          <a:ea typeface="ＭＳ Ｐゴシック" charset="-128"/>
                        </a:rPr>
                        <a:t>Otitis media</a:t>
                      </a:r>
                    </a:p>
                    <a:p>
                      <a:pPr marL="0" marR="0" lvl="0" indent="0" algn="l" defTabSz="914400" rtl="0" eaLnBrk="1" fontAlgn="base" latinLnBrk="0" hangingPunct="1">
                        <a:lnSpc>
                          <a:spcPct val="100000"/>
                        </a:lnSpc>
                        <a:spcBef>
                          <a:spcPct val="0"/>
                        </a:spcBef>
                        <a:spcAft>
                          <a:spcPct val="0"/>
                        </a:spcAft>
                        <a:buClrTx/>
                        <a:buSzTx/>
                        <a:buFontTx/>
                        <a:buNone/>
                        <a:tabLst/>
                      </a:pPr>
                      <a:r>
                        <a:rPr kumimoji="0" lang="hu-HU" sz="1800" b="0" i="0" u="none" strike="noStrike" cap="none" normalizeH="0" baseline="0" dirty="0" err="1">
                          <a:ln>
                            <a:noFill/>
                          </a:ln>
                          <a:solidFill>
                            <a:srgbClr val="000000"/>
                          </a:solidFill>
                          <a:effectLst/>
                          <a:latin typeface="Tahoma" pitchFamily="34" charset="0"/>
                          <a:ea typeface="ＭＳ Ｐゴシック" charset="-128"/>
                        </a:rPr>
                        <a:t>Organisms</a:t>
                      </a:r>
                      <a:r>
                        <a:rPr kumimoji="0" lang="en-US"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a:ln>
                            <a:noFill/>
                          </a:ln>
                          <a:solidFill>
                            <a:srgbClr val="000000"/>
                          </a:solidFill>
                          <a:effectLst/>
                          <a:latin typeface="Tahoma" pitchFamily="34" charset="0"/>
                          <a:ea typeface="ＭＳ Ｐゴシック" charset="-128"/>
                        </a:rPr>
                        <a:t>in </a:t>
                      </a:r>
                      <a:r>
                        <a:rPr kumimoji="0" lang="en-US" sz="1800" b="0" i="0" u="none" strike="noStrike" cap="none" normalizeH="0" baseline="0" dirty="0">
                          <a:ln>
                            <a:noFill/>
                          </a:ln>
                          <a:solidFill>
                            <a:srgbClr val="000000"/>
                          </a:solidFill>
                          <a:effectLst/>
                          <a:latin typeface="Tahoma" pitchFamily="34" charset="0"/>
                          <a:ea typeface="ＭＳ Ｐゴシック" charset="-128"/>
                        </a:rPr>
                        <a:t>middle ear OR</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 2 signs</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symptoms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000000"/>
                          </a:solidFill>
                          <a:effectLst/>
                          <a:latin typeface="Tahoma" pitchFamily="34" charset="0"/>
                          <a:ea typeface="ＭＳ Ｐゴシック" charset="-128"/>
                        </a:rPr>
                        <a:t>Otitis</a:t>
                      </a:r>
                      <a:r>
                        <a:rPr kumimoji="0" lang="hu-HU" sz="1800" b="1" i="0" u="none" strike="noStrike" cap="none" normalizeH="0" baseline="0" dirty="0">
                          <a:ln>
                            <a:noFill/>
                          </a:ln>
                          <a:solidFill>
                            <a:srgbClr val="000000"/>
                          </a:solidFill>
                          <a:effectLst/>
                          <a:latin typeface="Tahoma" pitchFamily="34" charset="0"/>
                          <a:ea typeface="ＭＳ Ｐゴシック" charset="-128"/>
                        </a:rPr>
                        <a:t> </a:t>
                      </a:r>
                      <a:r>
                        <a:rPr kumimoji="0" lang="en-US" sz="1800" b="1" i="0" u="none" strike="noStrike" cap="none" normalizeH="0" baseline="0" dirty="0" err="1">
                          <a:ln>
                            <a:noFill/>
                          </a:ln>
                          <a:solidFill>
                            <a:srgbClr val="000000"/>
                          </a:solidFill>
                          <a:effectLst/>
                          <a:latin typeface="Tahoma" pitchFamily="34" charset="0"/>
                          <a:ea typeface="ＭＳ Ｐゴシック" charset="-128"/>
                        </a:rPr>
                        <a:t>interna</a:t>
                      </a:r>
                      <a:endParaRPr kumimoji="0" lang="en-US" sz="1800" b="1"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hu-HU" sz="1800" b="0" i="0" u="none" strike="noStrike" cap="none" normalizeH="0" baseline="0" dirty="0" err="1">
                          <a:ln>
                            <a:noFill/>
                          </a:ln>
                          <a:solidFill>
                            <a:srgbClr val="000000"/>
                          </a:solidFill>
                          <a:effectLst/>
                          <a:latin typeface="Tahoma" pitchFamily="34" charset="0"/>
                          <a:ea typeface="ＭＳ Ｐゴシック" charset="-128"/>
                        </a:rPr>
                        <a:t>Organisms</a:t>
                      </a:r>
                      <a:r>
                        <a:rPr kumimoji="0" lang="en-US"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a:ln>
                            <a:noFill/>
                          </a:ln>
                          <a:solidFill>
                            <a:srgbClr val="000000"/>
                          </a:solidFill>
                          <a:effectLst/>
                          <a:latin typeface="Tahoma" pitchFamily="34" charset="0"/>
                          <a:ea typeface="ＭＳ Ｐゴシック" charset="-128"/>
                        </a:rPr>
                        <a:t>in </a:t>
                      </a:r>
                      <a:r>
                        <a:rPr kumimoji="0" lang="en-US" sz="1800" b="0" i="0" u="none" strike="noStrike" cap="none" normalizeH="0" baseline="0" dirty="0">
                          <a:ln>
                            <a:noFill/>
                          </a:ln>
                          <a:solidFill>
                            <a:srgbClr val="000000"/>
                          </a:solidFill>
                          <a:effectLst/>
                          <a:latin typeface="Tahoma" pitchFamily="34" charset="0"/>
                          <a:ea typeface="ＭＳ Ｐゴシック" charset="-128"/>
                        </a:rPr>
                        <a:t>inner ear OR</a:t>
                      </a:r>
                    </a:p>
                    <a:p>
                      <a:pPr marL="0" marR="0" lvl="0" indent="0" algn="l" defTabSz="914400" rtl="0" eaLnBrk="1" fontAlgn="base" latinLnBrk="0" hangingPunct="1">
                        <a:lnSpc>
                          <a:spcPct val="100000"/>
                        </a:lnSpc>
                        <a:spcBef>
                          <a:spcPct val="0"/>
                        </a:spcBef>
                        <a:spcAft>
                          <a:spcPct val="0"/>
                        </a:spcAft>
                        <a:buClrTx/>
                        <a:buSzTx/>
                        <a:buFontTx/>
                        <a:buNone/>
                        <a:tabLst/>
                      </a:pPr>
                      <a:r>
                        <a:rPr kumimoji="0" lang="hu-HU" sz="1800" b="0" i="0" u="none" strike="noStrike" cap="none" normalizeH="0" baseline="0" dirty="0" err="1">
                          <a:ln>
                            <a:noFill/>
                          </a:ln>
                          <a:solidFill>
                            <a:srgbClr val="000000"/>
                          </a:solidFill>
                          <a:effectLst/>
                          <a:latin typeface="Tahoma" pitchFamily="34" charset="0"/>
                          <a:ea typeface="ＭＳ Ｐゴシック" charset="-128"/>
                        </a:rPr>
                        <a:t>Physician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diagnosis</a:t>
                      </a:r>
                      <a:r>
                        <a:rPr kumimoji="0" lang="hu-HU" sz="1800" b="0" i="0" u="none" strike="noStrike" cap="none" normalizeH="0" baseline="0" dirty="0">
                          <a:ln>
                            <a:noFill/>
                          </a:ln>
                          <a:solidFill>
                            <a:srgbClr val="000000"/>
                          </a:solidFill>
                          <a:effectLst/>
                          <a:latin typeface="Tahoma" pitchFamily="34" charset="0"/>
                          <a:ea typeface="ＭＳ Ｐゴシック" charset="-128"/>
                        </a:rPr>
                        <a:t> of </a:t>
                      </a:r>
                      <a:r>
                        <a:rPr kumimoji="0" lang="hu-HU" sz="1800" b="0" i="0" u="none" strike="noStrike" cap="none" normalizeH="0" baseline="0" dirty="0" err="1">
                          <a:ln>
                            <a:noFill/>
                          </a:ln>
                          <a:solidFill>
                            <a:srgbClr val="000000"/>
                          </a:solidFill>
                          <a:effectLst/>
                          <a:latin typeface="Tahoma" pitchFamily="34" charset="0"/>
                          <a:ea typeface="ＭＳ Ｐゴシック" charset="-128"/>
                        </a:rPr>
                        <a:t>inner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ear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infection</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000000"/>
                          </a:solidFill>
                          <a:effectLst/>
                          <a:latin typeface="Tahoma" pitchFamily="34" charset="0"/>
                          <a:ea typeface="ＭＳ Ｐゴシック" charset="-128"/>
                        </a:rPr>
                        <a:t>Mastoiditis</a:t>
                      </a:r>
                    </a:p>
                    <a:p>
                      <a:pPr marL="0" marR="0" lvl="0" indent="0" algn="l" defTabSz="914400" rtl="0" eaLnBrk="1" fontAlgn="base" latinLnBrk="0" hangingPunct="1">
                        <a:lnSpc>
                          <a:spcPct val="100000"/>
                        </a:lnSpc>
                        <a:spcBef>
                          <a:spcPct val="0"/>
                        </a:spcBef>
                        <a:spcAft>
                          <a:spcPct val="0"/>
                        </a:spcAft>
                        <a:buClrTx/>
                        <a:buSzTx/>
                        <a:buFontTx/>
                        <a:buNone/>
                        <a:tabLst/>
                      </a:pPr>
                      <a:r>
                        <a:rPr kumimoji="0" lang="hu-HU" sz="1800" b="0" i="0" u="none" strike="noStrike" cap="none" normalizeH="0" baseline="0" dirty="0" err="1">
                          <a:ln>
                            <a:noFill/>
                          </a:ln>
                          <a:solidFill>
                            <a:srgbClr val="000000"/>
                          </a:solidFill>
                          <a:effectLst/>
                          <a:latin typeface="Tahoma" pitchFamily="34" charset="0"/>
                          <a:ea typeface="ＭＳ Ｐゴシック" charset="-128"/>
                        </a:rPr>
                        <a:t>Organisms</a:t>
                      </a:r>
                      <a:r>
                        <a:rPr kumimoji="0" lang="en-US"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a:ln>
                            <a:noFill/>
                          </a:ln>
                          <a:solidFill>
                            <a:srgbClr val="000000"/>
                          </a:solidFill>
                          <a:effectLst/>
                          <a:latin typeface="Tahoma" pitchFamily="34" charset="0"/>
                          <a:ea typeface="ＭＳ Ｐゴシック" charset="-128"/>
                        </a:rPr>
                        <a:t>in </a:t>
                      </a:r>
                      <a:r>
                        <a:rPr kumimoji="0" lang="en-US" sz="1800" b="0" i="0" u="none" strike="noStrike" cap="none" normalizeH="0" baseline="0" dirty="0">
                          <a:ln>
                            <a:noFill/>
                          </a:ln>
                          <a:solidFill>
                            <a:srgbClr val="000000"/>
                          </a:solidFill>
                          <a:effectLst/>
                          <a:latin typeface="Tahoma" pitchFamily="34" charset="0"/>
                          <a:ea typeface="ＭＳ Ｐゴシック" charset="-128"/>
                        </a:rPr>
                        <a:t>mastoid OR</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≥2 signs</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symptoms AND</a:t>
                      </a:r>
                    </a:p>
                    <a:p>
                      <a:pPr marL="0" marR="0" lvl="0" indent="0" algn="l" defTabSz="914400" rtl="0" eaLnBrk="1" fontAlgn="base" latinLnBrk="0" hangingPunct="1">
                        <a:lnSpc>
                          <a:spcPct val="100000"/>
                        </a:lnSpc>
                        <a:spcBef>
                          <a:spcPct val="0"/>
                        </a:spcBef>
                        <a:spcAft>
                          <a:spcPct val="0"/>
                        </a:spcAft>
                        <a:buClrTx/>
                        <a:buSzTx/>
                        <a:buFontTx/>
                        <a:buNone/>
                        <a:tabLst/>
                      </a:pPr>
                      <a:r>
                        <a:rPr kumimoji="0" lang="hu-HU" sz="1800" b="0" i="0" u="none" strike="noStrike" cap="none" normalizeH="0" baseline="0" dirty="0" err="1">
                          <a:ln>
                            <a:noFill/>
                          </a:ln>
                          <a:solidFill>
                            <a:srgbClr val="000000"/>
                          </a:solidFill>
                          <a:effectLst/>
                          <a:latin typeface="Tahoma" pitchFamily="34" charset="0"/>
                          <a:ea typeface="ＭＳ Ｐゴシック" charset="-128"/>
                        </a:rPr>
                        <a:t>positive</a:t>
                      </a:r>
                      <a:r>
                        <a:rPr kumimoji="0" lang="hu-HU" sz="1800" b="0" i="0" u="none" strike="noStrike" cap="none" normalizeH="0" baseline="0" dirty="0">
                          <a:ln>
                            <a:noFill/>
                          </a:ln>
                          <a:solidFill>
                            <a:srgbClr val="000000"/>
                          </a:solidFill>
                          <a:effectLst/>
                          <a:latin typeface="Tahoma" pitchFamily="34" charset="0"/>
                          <a:ea typeface="ＭＳ Ｐゴシック" charset="-128"/>
                        </a:rPr>
                        <a:t> m</a:t>
                      </a:r>
                      <a:r>
                        <a:rPr kumimoji="0" lang="en-US" sz="1800" b="0" i="0" u="none" strike="noStrike" cap="none" normalizeH="0" baseline="0" dirty="0" err="1">
                          <a:ln>
                            <a:noFill/>
                          </a:ln>
                          <a:solidFill>
                            <a:srgbClr val="000000"/>
                          </a:solidFill>
                          <a:effectLst/>
                          <a:latin typeface="Tahoma" pitchFamily="34" charset="0"/>
                          <a:ea typeface="ＭＳ Ｐゴシック" charset="-128"/>
                        </a:rPr>
                        <a:t>icrobiology</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81660357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itle 1"/>
          <p:cNvSpPr>
            <a:spLocks noGrp="1"/>
          </p:cNvSpPr>
          <p:nvPr>
            <p:ph type="title" idx="4294967295"/>
          </p:nvPr>
        </p:nvSpPr>
        <p:spPr/>
        <p:txBody>
          <a:bodyPr/>
          <a:lstStyle/>
          <a:p>
            <a:pPr eaLnBrk="1" hangingPunct="1"/>
            <a:r>
              <a:rPr lang="en-US" altLang="en-US" dirty="0">
                <a:ea typeface="ＭＳ Ｐゴシック" pitchFamily="34" charset="-128"/>
              </a:rPr>
              <a:t>Eye, </a:t>
            </a:r>
            <a:r>
              <a:rPr lang="hu-HU" altLang="en-US" dirty="0">
                <a:ea typeface="ＭＳ Ｐゴシック" pitchFamily="34" charset="-128"/>
              </a:rPr>
              <a:t>e</a:t>
            </a:r>
            <a:r>
              <a:rPr lang="en-US" altLang="en-US" dirty="0" err="1">
                <a:ea typeface="ＭＳ Ｐゴシック" pitchFamily="34" charset="-128"/>
              </a:rPr>
              <a:t>ar</a:t>
            </a:r>
            <a:r>
              <a:rPr lang="en-US" altLang="en-US" dirty="0">
                <a:ea typeface="ＭＳ Ｐゴシック" pitchFamily="34" charset="-128"/>
              </a:rPr>
              <a:t>, </a:t>
            </a:r>
            <a:r>
              <a:rPr lang="hu-HU" altLang="en-US" dirty="0">
                <a:ea typeface="ＭＳ Ｐゴシック" pitchFamily="34" charset="-128"/>
              </a:rPr>
              <a:t>n</a:t>
            </a:r>
            <a:r>
              <a:rPr lang="en-US" altLang="en-US" dirty="0" err="1">
                <a:ea typeface="ＭＳ Ｐゴシック" pitchFamily="34" charset="-128"/>
              </a:rPr>
              <a:t>ose</a:t>
            </a:r>
            <a:r>
              <a:rPr lang="en-US" altLang="en-US" dirty="0">
                <a:ea typeface="ＭＳ Ｐゴシック" pitchFamily="34" charset="-128"/>
              </a:rPr>
              <a:t>, </a:t>
            </a:r>
            <a:r>
              <a:rPr lang="hu-HU" altLang="en-US" dirty="0">
                <a:ea typeface="ＭＳ Ｐゴシック" pitchFamily="34" charset="-128"/>
              </a:rPr>
              <a:t>t</a:t>
            </a:r>
            <a:r>
              <a:rPr lang="en-US" altLang="en-US" dirty="0" err="1">
                <a:ea typeface="ＭＳ Ｐゴシック" pitchFamily="34" charset="-128"/>
              </a:rPr>
              <a:t>hroat</a:t>
            </a:r>
            <a:r>
              <a:rPr lang="en-US" altLang="en-US" dirty="0">
                <a:ea typeface="ＭＳ Ｐゴシック" pitchFamily="34" charset="-128"/>
              </a:rPr>
              <a:t>/</a:t>
            </a:r>
            <a:r>
              <a:rPr lang="hu-HU" altLang="en-US" dirty="0">
                <a:ea typeface="ＭＳ Ｐゴシック" pitchFamily="34" charset="-128"/>
              </a:rPr>
              <a:t>m</a:t>
            </a:r>
            <a:r>
              <a:rPr lang="en-US" altLang="en-US" dirty="0" err="1">
                <a:ea typeface="ＭＳ Ｐゴシック" pitchFamily="34" charset="-128"/>
              </a:rPr>
              <a:t>outh</a:t>
            </a:r>
            <a:r>
              <a:rPr lang="en-US" altLang="en-US" dirty="0">
                <a:ea typeface="ＭＳ Ｐゴシック" pitchFamily="34" charset="-128"/>
              </a:rPr>
              <a:t> </a:t>
            </a:r>
            <a:r>
              <a:rPr lang="hu-HU" altLang="en-US" dirty="0" err="1">
                <a:ea typeface="ＭＳ Ｐゴシック" pitchFamily="34" charset="-128"/>
              </a:rPr>
              <a:t>infection</a:t>
            </a:r>
            <a:r>
              <a:rPr lang="hu-HU" altLang="en-US" dirty="0">
                <a:ea typeface="ＭＳ Ｐゴシック" pitchFamily="34" charset="-128"/>
              </a:rPr>
              <a:t> </a:t>
            </a:r>
            <a:r>
              <a:rPr lang="en-US" altLang="en-US" dirty="0">
                <a:ea typeface="ＭＳ Ｐゴシック" pitchFamily="34" charset="-128"/>
              </a:rPr>
              <a:t>(EENT)</a:t>
            </a:r>
            <a:br>
              <a:rPr lang="en-US" altLang="en-US" dirty="0">
                <a:ea typeface="ＭＳ Ｐゴシック" pitchFamily="34" charset="-128"/>
              </a:rPr>
            </a:br>
            <a:r>
              <a:rPr lang="en-US" altLang="en-US" sz="2000" dirty="0">
                <a:ea typeface="ＭＳ Ｐゴシック" pitchFamily="34" charset="-128"/>
              </a:rPr>
              <a:t>Protocol </a:t>
            </a:r>
            <a:r>
              <a:rPr lang="hu-HU" altLang="en-US" sz="2000" dirty="0">
                <a:ea typeface="ＭＳ Ｐゴシック" pitchFamily="34" charset="-128"/>
              </a:rPr>
              <a:t>v</a:t>
            </a:r>
            <a:r>
              <a:rPr lang="en-US" altLang="en-US" sz="2000" dirty="0">
                <a:ea typeface="ＭＳ Ｐゴシック" pitchFamily="34" charset="-128"/>
              </a:rPr>
              <a:t>5.</a:t>
            </a:r>
            <a:r>
              <a:rPr lang="hu-HU" altLang="en-US" sz="2000" dirty="0">
                <a:ea typeface="ＭＳ Ｐゴシック" pitchFamily="34" charset="-128"/>
              </a:rPr>
              <a:t>3,</a:t>
            </a:r>
            <a:r>
              <a:rPr lang="en-US" altLang="en-US" sz="2000" dirty="0">
                <a:ea typeface="ＭＳ Ｐゴシック" pitchFamily="34" charset="-128"/>
              </a:rPr>
              <a:t> </a:t>
            </a:r>
            <a:r>
              <a:rPr lang="en-GB" altLang="en-US" sz="2000" dirty="0">
                <a:ea typeface="ＭＳ Ｐゴシック" pitchFamily="34" charset="-128"/>
              </a:rPr>
              <a:t>p</a:t>
            </a:r>
            <a:r>
              <a:rPr lang="hu-HU" altLang="en-US" sz="2000" dirty="0">
                <a:ea typeface="ＭＳ Ｐゴシック" pitchFamily="34" charset="-128"/>
              </a:rPr>
              <a:t>.</a:t>
            </a:r>
            <a:r>
              <a:rPr lang="en-GB" altLang="en-US" sz="2000" dirty="0">
                <a:ea typeface="ＭＳ Ｐゴシック" pitchFamily="34" charset="-128"/>
              </a:rPr>
              <a:t> 6</a:t>
            </a:r>
            <a:r>
              <a:rPr lang="hu-HU" altLang="en-US" sz="2000" dirty="0">
                <a:ea typeface="ＭＳ Ｐゴシック" pitchFamily="34" charset="-128"/>
              </a:rPr>
              <a:t>2</a:t>
            </a:r>
            <a:r>
              <a:rPr lang="en-GB" altLang="en-US" sz="2000" dirty="0">
                <a:ea typeface="ＭＳ Ｐゴシック" pitchFamily="34" charset="-128"/>
              </a:rPr>
              <a:t>-6</a:t>
            </a:r>
            <a:r>
              <a:rPr lang="hu-HU" altLang="en-US" sz="2000" dirty="0">
                <a:ea typeface="ＭＳ Ｐゴシック" pitchFamily="34" charset="-128"/>
              </a:rPr>
              <a:t>3</a:t>
            </a:r>
            <a:endParaRPr lang="en-US" altLang="en-US" sz="2000" dirty="0">
              <a:ea typeface="ＭＳ Ｐゴシック" pitchFamily="34" charset="-128"/>
            </a:endParaRPr>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1361761981"/>
              </p:ext>
            </p:extLst>
          </p:nvPr>
        </p:nvGraphicFramePr>
        <p:xfrm>
          <a:off x="0" y="939595"/>
          <a:ext cx="12192000" cy="5852184"/>
        </p:xfrm>
        <a:graphic>
          <a:graphicData uri="http://schemas.openxmlformats.org/drawingml/2006/table">
            <a:tbl>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gridCol w="4064000">
                  <a:extLst>
                    <a:ext uri="{9D8B030D-6E8A-4147-A177-3AD203B41FA5}">
                      <a16:colId xmlns:a16="http://schemas.microsoft.com/office/drawing/2014/main" val="20002"/>
                    </a:ext>
                  </a:extLst>
                </a:gridCol>
              </a:tblGrid>
              <a:tr h="128031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EENT-</a:t>
                      </a:r>
                      <a:r>
                        <a:rPr kumimoji="0" lang="en-US" sz="2400" b="1" i="0" u="none" strike="noStrike" cap="none" normalizeH="0" baseline="0" dirty="0">
                          <a:ln>
                            <a:noFill/>
                          </a:ln>
                          <a:solidFill>
                            <a:srgbClr val="FFFFFF"/>
                          </a:solidFill>
                          <a:effectLst/>
                          <a:latin typeface="Tahoma" pitchFamily="34" charset="0"/>
                          <a:ea typeface="ＭＳ Ｐゴシック" charset="-128"/>
                        </a:rPr>
                        <a:t>ORAL</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Oral cavity (mouth, tongue, or gums) </a:t>
                      </a:r>
                      <a:endParaRPr kumimoji="0" lang="en-GB" sz="2000" b="1" i="0" u="none" strike="noStrike" cap="none" normalizeH="0" baseline="0" dirty="0">
                        <a:ln>
                          <a:noFill/>
                        </a:ln>
                        <a:solidFill>
                          <a:srgbClr val="FFFFFF"/>
                        </a:solidFill>
                        <a:effectLst/>
                        <a:latin typeface="Tahoma" pitchFamily="34" charset="0"/>
                        <a:ea typeface="ＭＳ Ｐゴシック" charset="-128"/>
                      </a:endParaRPr>
                    </a:p>
                  </a:txBody>
                  <a:tcPr marL="121920" marR="121920"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EENT-</a:t>
                      </a:r>
                      <a:r>
                        <a:rPr kumimoji="0" lang="en-US" sz="2400" b="1" i="0" u="none" strike="noStrike" cap="none" normalizeH="0" baseline="0" dirty="0">
                          <a:ln>
                            <a:noFill/>
                          </a:ln>
                          <a:solidFill>
                            <a:srgbClr val="FFFFFF"/>
                          </a:solidFill>
                          <a:effectLst/>
                          <a:latin typeface="Tahoma" pitchFamily="34" charset="0"/>
                          <a:ea typeface="ＭＳ Ｐゴシック" charset="-128"/>
                        </a:rPr>
                        <a:t>SINU</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Sinusitis</a:t>
                      </a:r>
                      <a:r>
                        <a:rPr kumimoji="0" lang="en-US" sz="1800" b="1" i="0" u="none" strike="noStrike" cap="none" normalizeH="0" baseline="0" dirty="0">
                          <a:ln>
                            <a:noFill/>
                          </a:ln>
                          <a:solidFill>
                            <a:srgbClr val="FFFFFF"/>
                          </a:solidFill>
                          <a:effectLst/>
                          <a:latin typeface="Tahoma" pitchFamily="34" charset="0"/>
                          <a:ea typeface="ＭＳ Ｐゴシック" charset="-128"/>
                        </a:rPr>
                        <a:t> </a:t>
                      </a:r>
                      <a:endParaRPr kumimoji="0" lang="en-GB" sz="2000" b="1" i="0" u="none" strike="noStrike" cap="none" normalizeH="0" baseline="0" dirty="0">
                        <a:ln>
                          <a:noFill/>
                        </a:ln>
                        <a:solidFill>
                          <a:srgbClr val="FFFFFF"/>
                        </a:solidFill>
                        <a:effectLst/>
                        <a:latin typeface="Tahoma"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a:ln>
                          <a:noFill/>
                        </a:ln>
                        <a:solidFill>
                          <a:srgbClr val="FFFFFF"/>
                        </a:solidFill>
                        <a:effectLst/>
                        <a:latin typeface="Tahoma" pitchFamily="34" charset="0"/>
                        <a:ea typeface="ＭＳ Ｐゴシック" charset="-128"/>
                      </a:endParaRPr>
                    </a:p>
                  </a:txBody>
                  <a:tcPr marL="121920" marR="121920"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EENT-</a:t>
                      </a:r>
                      <a:r>
                        <a:rPr kumimoji="0" lang="en-US" sz="2400" b="1" i="0" u="none" strike="noStrike" cap="none" normalizeH="0" baseline="0" dirty="0">
                          <a:ln>
                            <a:noFill/>
                          </a:ln>
                          <a:solidFill>
                            <a:srgbClr val="FFFFFF"/>
                          </a:solidFill>
                          <a:effectLst/>
                          <a:latin typeface="Tahoma" pitchFamily="34" charset="0"/>
                          <a:ea typeface="ＭＳ Ｐゴシック" charset="-128"/>
                        </a:rPr>
                        <a:t>UR</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Upper respiratory tract, pharyngitis, laryngitis, epiglottitis </a:t>
                      </a:r>
                      <a:endParaRPr kumimoji="0" lang="en-GB" sz="2000" b="1" i="0" u="none" strike="noStrike" cap="none" normalizeH="0" baseline="0" dirty="0">
                        <a:ln>
                          <a:noFill/>
                        </a:ln>
                        <a:solidFill>
                          <a:srgbClr val="FFFFFF"/>
                        </a:solidFill>
                        <a:effectLst/>
                        <a:latin typeface="Tahoma" pitchFamily="34" charset="0"/>
                        <a:ea typeface="ＭＳ Ｐゴシック" charset="-128"/>
                      </a:endParaRPr>
                    </a:p>
                  </a:txBody>
                  <a:tcPr marL="121920" marR="121920"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extLst>
                  <a:ext uri="{0D108BD9-81ED-4DB2-BD59-A6C34878D82A}">
                    <a16:rowId xmlns:a16="http://schemas.microsoft.com/office/drawing/2014/main" val="10000"/>
                  </a:ext>
                </a:extLst>
              </a:tr>
              <a:tr h="399336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≥1</a:t>
                      </a:r>
                      <a:r>
                        <a:rPr kumimoji="0" lang="hu-HU" sz="1800" b="0" i="0" u="none" strike="noStrike" cap="none" normalizeH="0" baseline="0" dirty="0">
                          <a:ln>
                            <a:noFill/>
                          </a:ln>
                          <a:solidFill>
                            <a:srgbClr val="000000"/>
                          </a:solidFill>
                          <a:effectLst/>
                          <a:latin typeface="Tahoma" pitchFamily="34" charset="0"/>
                          <a:ea typeface="ＭＳ Ｐゴシック" charset="-128"/>
                        </a:rPr>
                        <a:t> of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800" b="0" i="0" u="none" strike="noStrike" cap="none" normalizeH="0" baseline="0" dirty="0">
                          <a:ln>
                            <a:noFill/>
                          </a:ln>
                          <a:solidFill>
                            <a:srgbClr val="000000"/>
                          </a:solidFill>
                          <a:effectLst/>
                          <a:latin typeface="Tahoma" pitchFamily="34" charset="0"/>
                          <a:ea typeface="ＭＳ Ｐゴシック" charset="-128"/>
                        </a:rPr>
                        <a:t>:</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hu-HU" sz="1800" b="0" i="0" u="none" strike="noStrike" cap="none" normalizeH="0" baseline="0" dirty="0" err="1">
                          <a:ln>
                            <a:noFill/>
                          </a:ln>
                          <a:solidFill>
                            <a:srgbClr val="000000"/>
                          </a:solidFill>
                          <a:effectLst/>
                          <a:latin typeface="Tahoma" pitchFamily="34" charset="0"/>
                          <a:ea typeface="ＭＳ Ｐゴシック" charset="-128"/>
                        </a:rPr>
                        <a:t>Organisms</a:t>
                      </a:r>
                      <a:r>
                        <a:rPr kumimoji="0" lang="en-US"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a:ln>
                            <a:noFill/>
                          </a:ln>
                          <a:solidFill>
                            <a:srgbClr val="000000"/>
                          </a:solidFill>
                          <a:effectLst/>
                          <a:latin typeface="Tahoma" pitchFamily="34" charset="0"/>
                          <a:ea typeface="ＭＳ Ｐゴシック" charset="-128"/>
                        </a:rPr>
                        <a:t>in</a:t>
                      </a:r>
                      <a:r>
                        <a:rPr kumimoji="0" lang="en-US"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oral</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cavity</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tissue</a:t>
                      </a:r>
                      <a:r>
                        <a:rPr kumimoji="0" lang="en-US" sz="1800" b="0" i="0" u="none" strike="noStrike" cap="none" normalizeH="0" baseline="0" dirty="0">
                          <a:ln>
                            <a:noFill/>
                          </a:ln>
                          <a:solidFill>
                            <a:srgbClr val="000000"/>
                          </a:solidFill>
                          <a:effectLst/>
                          <a:latin typeface="Tahoma" pitchFamily="34" charset="0"/>
                          <a:ea typeface="ＭＳ Ｐゴシック" charset="-128"/>
                        </a:rPr>
                        <a:t>  </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Abscess or </a:t>
                      </a:r>
                      <a:r>
                        <a:rPr kumimoji="0" lang="hu-HU" sz="1800" b="0" i="0" u="none" strike="noStrike" cap="none" normalizeH="0" baseline="0" dirty="0" err="1">
                          <a:ln>
                            <a:noFill/>
                          </a:ln>
                          <a:solidFill>
                            <a:srgbClr val="000000"/>
                          </a:solidFill>
                          <a:effectLst/>
                          <a:latin typeface="Tahoma" pitchFamily="34" charset="0"/>
                          <a:ea typeface="ＭＳ Ｐゴシック" charset="-128"/>
                        </a:rPr>
                        <a:t>infection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seen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during </a:t>
                      </a:r>
                      <a:r>
                        <a:rPr kumimoji="0" lang="hu-HU" sz="1800" b="0" i="0" u="none" strike="noStrike" cap="none" normalizeH="0" baseline="0" dirty="0" err="1">
                          <a:ln>
                            <a:noFill/>
                          </a:ln>
                          <a:solidFill>
                            <a:srgbClr val="000000"/>
                          </a:solidFill>
                          <a:effectLst/>
                          <a:latin typeface="Tahoma" pitchFamily="34" charset="0"/>
                          <a:ea typeface="ＭＳ Ｐゴシック" charset="-128"/>
                        </a:rPr>
                        <a:t>direct</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examination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op</a:t>
                      </a:r>
                      <a:r>
                        <a:rPr kumimoji="0" lang="hu-HU" sz="1800" b="0" i="0" u="none" strike="noStrike" cap="none" normalizeH="0" baseline="0" dirty="0" err="1">
                          <a:ln>
                            <a:noFill/>
                          </a:ln>
                          <a:solidFill>
                            <a:srgbClr val="000000"/>
                          </a:solidFill>
                          <a:effectLst/>
                          <a:latin typeface="Tahoma" pitchFamily="34" charset="0"/>
                          <a:ea typeface="ＭＳ Ｐゴシック" charset="-128"/>
                        </a:rPr>
                        <a:t>eration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err="1">
                          <a:ln>
                            <a:noFill/>
                          </a:ln>
                          <a:solidFill>
                            <a:srgbClr val="000000"/>
                          </a:solidFill>
                          <a:effectLst/>
                          <a:latin typeface="Tahoma" pitchFamily="34" charset="0"/>
                          <a:ea typeface="ＭＳ Ｐゴシック" charset="-128"/>
                        </a:rPr>
                        <a:t>histo</a:t>
                      </a:r>
                      <a:r>
                        <a:rPr kumimoji="0" lang="hu-HU" sz="1800" b="0" i="0" u="none" strike="noStrike" cap="none" normalizeH="0" baseline="0" dirty="0" err="1">
                          <a:ln>
                            <a:noFill/>
                          </a:ln>
                          <a:solidFill>
                            <a:srgbClr val="000000"/>
                          </a:solidFill>
                          <a:effectLst/>
                          <a:latin typeface="Tahoma" pitchFamily="34" charset="0"/>
                          <a:ea typeface="ＭＳ Ｐゴシック" charset="-128"/>
                        </a:rPr>
                        <a:t>pathological</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examination</a:t>
                      </a:r>
                      <a:endParaRPr kumimoji="0" lang="en-GB" sz="1800" b="1"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≥2 signs</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symptoms</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e.g</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abscess</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ulceration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AN</a:t>
                      </a:r>
                      <a:r>
                        <a:rPr kumimoji="0" lang="hu-HU" sz="1800" b="0" i="0" u="none" strike="noStrike" cap="none" normalizeH="0" baseline="0" dirty="0">
                          <a:ln>
                            <a:noFill/>
                          </a:ln>
                          <a:solidFill>
                            <a:srgbClr val="000000"/>
                          </a:solidFill>
                          <a:effectLst/>
                          <a:latin typeface="Tahoma" pitchFamily="34" charset="0"/>
                          <a:ea typeface="ＭＳ Ｐゴシック" charset="-128"/>
                        </a:rPr>
                        <a:t>D </a:t>
                      </a:r>
                      <a:r>
                        <a:rPr kumimoji="0" lang="en-US" sz="1800" b="0" i="0" u="none" strike="noStrike" cap="none" normalizeH="0" baseline="0" dirty="0">
                          <a:ln>
                            <a:noFill/>
                          </a:ln>
                          <a:solidFill>
                            <a:srgbClr val="000000"/>
                          </a:solidFill>
                          <a:effectLst/>
                          <a:latin typeface="Tahoma" pitchFamily="34" charset="0"/>
                          <a:ea typeface="ＭＳ Ｐゴシック" charset="-128"/>
                        </a:rPr>
                        <a:t>≥1 of</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800" b="0" i="0" u="none" strike="noStrike" cap="none" normalizeH="0" baseline="0" dirty="0">
                          <a:ln>
                            <a:noFill/>
                          </a:ln>
                          <a:solidFill>
                            <a:srgbClr val="000000"/>
                          </a:solidFill>
                          <a:effectLst/>
                          <a:latin typeface="Tahoma" pitchFamily="34" charset="0"/>
                          <a:ea typeface="ＭＳ Ｐゴシック" charset="-128"/>
                        </a:rPr>
                        <a:t>:</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742928" marR="0" lvl="1" indent="-285750" algn="l" defTabSz="914400" rtl="0" eaLnBrk="1" fontAlgn="base" latinLnBrk="0" hangingPunct="1">
                        <a:lnSpc>
                          <a:spcPct val="100000"/>
                        </a:lnSpc>
                        <a:spcBef>
                          <a:spcPct val="0"/>
                        </a:spcBef>
                        <a:spcAft>
                          <a:spcPct val="0"/>
                        </a:spcAft>
                        <a:buClrTx/>
                        <a:buSzTx/>
                        <a:buFont typeface="Symbol" panose="05050102010706020507" pitchFamily="18" charset="2"/>
                        <a:buChar char="-"/>
                        <a:tabLst/>
                      </a:pPr>
                      <a:r>
                        <a:rPr kumimoji="0" lang="hu-HU" sz="1800" b="0" i="0" u="none" strike="noStrike" cap="none" normalizeH="0" baseline="0" dirty="0" err="1">
                          <a:ln>
                            <a:noFill/>
                          </a:ln>
                          <a:solidFill>
                            <a:srgbClr val="000000"/>
                          </a:solidFill>
                          <a:effectLst/>
                          <a:latin typeface="Tahoma" pitchFamily="34" charset="0"/>
                          <a:ea typeface="ＭＳ Ｐゴシック" charset="-128"/>
                        </a:rPr>
                        <a:t>positive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microbiology (</a:t>
                      </a:r>
                      <a:r>
                        <a:rPr kumimoji="0" lang="hu-HU" sz="1800" b="0" i="0" u="none" strike="noStrike" cap="none" normalizeH="0" baseline="0" dirty="0" err="1">
                          <a:ln>
                            <a:noFill/>
                          </a:ln>
                          <a:solidFill>
                            <a:srgbClr val="000000"/>
                          </a:solidFill>
                          <a:effectLst/>
                          <a:latin typeface="Tahoma" pitchFamily="34" charset="0"/>
                          <a:ea typeface="ＭＳ Ｐゴシック" charset="-128"/>
                        </a:rPr>
                        <a:t>e.g</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Gram’s</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stain</a:t>
                      </a:r>
                      <a:r>
                        <a:rPr kumimoji="0" lang="en-US" sz="1800" b="0" i="0" u="none" strike="noStrike" cap="none" normalizeH="0" baseline="0" dirty="0">
                          <a:ln>
                            <a:noFill/>
                          </a:ln>
                          <a:solidFill>
                            <a:srgbClr val="000000"/>
                          </a:solidFill>
                          <a:effectLst/>
                          <a:latin typeface="Tahoma" pitchFamily="34" charset="0"/>
                          <a:ea typeface="ＭＳ Ｐゴシック" charset="-128"/>
                        </a:rPr>
                        <a:t>, antigen</a:t>
                      </a:r>
                      <a:r>
                        <a:rPr kumimoji="0" lang="hu-HU" sz="1800" b="0" i="0" u="none" strike="noStrike" cap="none" normalizeH="0" baseline="0" dirty="0">
                          <a:ln>
                            <a:noFill/>
                          </a:ln>
                          <a:solidFill>
                            <a:srgbClr val="000000"/>
                          </a:solidFill>
                          <a:effectLst/>
                          <a:latin typeface="Tahoma" pitchFamily="34" charset="0"/>
                          <a:ea typeface="ＭＳ Ｐゴシック" charset="-128"/>
                        </a:rPr>
                        <a:t> test</a:t>
                      </a:r>
                      <a:r>
                        <a:rPr kumimoji="0" lang="en-US" sz="1800" b="0" i="0" u="none" strike="noStrike" cap="none" normalizeH="0" baseline="0" dirty="0">
                          <a:ln>
                            <a:noFill/>
                          </a:ln>
                          <a:solidFill>
                            <a:srgbClr val="000000"/>
                          </a:solidFill>
                          <a:effectLst/>
                          <a:latin typeface="Tahoma" pitchFamily="34" charset="0"/>
                          <a:ea typeface="ＭＳ Ｐゴシック" charset="-128"/>
                        </a:rPr>
                        <a:t>)</a:t>
                      </a: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742928" marR="0" lvl="1" indent="-285750" algn="l" defTabSz="914400" rtl="0" eaLnBrk="1" fontAlgn="base" latinLnBrk="0" hangingPunct="1">
                        <a:lnSpc>
                          <a:spcPct val="100000"/>
                        </a:lnSpc>
                        <a:spcBef>
                          <a:spcPct val="0"/>
                        </a:spcBef>
                        <a:spcAft>
                          <a:spcPct val="0"/>
                        </a:spcAft>
                        <a:buClrTx/>
                        <a:buSzTx/>
                        <a:buFont typeface="Symbol" panose="05050102010706020507" pitchFamily="18" charset="2"/>
                        <a:buChar char="-"/>
                        <a:tabLst/>
                      </a:pPr>
                      <a:r>
                        <a:rPr kumimoji="0" lang="hu-HU" sz="1800" b="0" i="1" u="none" strike="noStrike" cap="none" normalizeH="0" baseline="0" dirty="0">
                          <a:ln>
                            <a:noFill/>
                          </a:ln>
                          <a:solidFill>
                            <a:srgbClr val="000000"/>
                          </a:solidFill>
                          <a:effectLst/>
                          <a:latin typeface="Tahoma" pitchFamily="34" charset="0"/>
                          <a:ea typeface="ＭＳ Ｐゴシック" charset="-128"/>
                        </a:rPr>
                        <a:t>p</a:t>
                      </a:r>
                      <a:r>
                        <a:rPr kumimoji="0" lang="en-US" sz="1800" b="0" i="1" u="none" strike="noStrike" cap="none" normalizeH="0" baseline="0" dirty="0" err="1">
                          <a:ln>
                            <a:noFill/>
                          </a:ln>
                          <a:solidFill>
                            <a:srgbClr val="000000"/>
                          </a:solidFill>
                          <a:effectLst/>
                          <a:latin typeface="Tahoma" pitchFamily="34" charset="0"/>
                          <a:ea typeface="ＭＳ Ｐゴシック" charset="-128"/>
                        </a:rPr>
                        <a:t>hysician</a:t>
                      </a:r>
                      <a:r>
                        <a:rPr kumimoji="0" lang="en-US" sz="1800" b="0" i="1" u="none" strike="noStrike" cap="none" normalizeH="0" baseline="0" dirty="0">
                          <a:ln>
                            <a:noFill/>
                          </a:ln>
                          <a:solidFill>
                            <a:srgbClr val="000000"/>
                          </a:solidFill>
                          <a:effectLst/>
                          <a:latin typeface="Tahoma" pitchFamily="34" charset="0"/>
                          <a:ea typeface="ＭＳ Ｐゴシック" charset="-128"/>
                        </a:rPr>
                        <a:t> diagnosis</a:t>
                      </a:r>
                      <a:r>
                        <a:rPr kumimoji="0" lang="hu-HU" sz="1800" b="0" i="1" u="none" strike="noStrike" cap="none" normalizeH="0" baseline="0" dirty="0">
                          <a:ln>
                            <a:noFill/>
                          </a:ln>
                          <a:solidFill>
                            <a:srgbClr val="000000"/>
                          </a:solidFill>
                          <a:effectLst/>
                          <a:latin typeface="Tahoma" pitchFamily="34" charset="0"/>
                          <a:ea typeface="ＭＳ Ｐゴシック" charset="-128"/>
                        </a:rPr>
                        <a:t> and </a:t>
                      </a:r>
                      <a:r>
                        <a:rPr kumimoji="0" lang="en-US" sz="1800" b="0" i="1" u="none" strike="noStrike" cap="none" normalizeH="0" baseline="0" dirty="0">
                          <a:ln>
                            <a:noFill/>
                          </a:ln>
                          <a:solidFill>
                            <a:srgbClr val="000000"/>
                          </a:solidFill>
                          <a:effectLst/>
                          <a:latin typeface="Tahoma" pitchFamily="34" charset="0"/>
                          <a:ea typeface="ＭＳ Ｐゴシック" charset="-128"/>
                        </a:rPr>
                        <a:t>treatment </a:t>
                      </a:r>
                      <a:r>
                        <a:rPr kumimoji="0" lang="hu-HU" sz="1800" b="0" i="1" u="none" strike="noStrike" cap="none" normalizeH="0" baseline="0" dirty="0" err="1">
                          <a:ln>
                            <a:noFill/>
                          </a:ln>
                          <a:solidFill>
                            <a:srgbClr val="000000"/>
                          </a:solidFill>
                          <a:effectLst/>
                          <a:latin typeface="Tahoma" pitchFamily="34" charset="0"/>
                          <a:ea typeface="ＭＳ Ｐゴシック" charset="-128"/>
                        </a:rPr>
                        <a:t>with</a:t>
                      </a:r>
                      <a:r>
                        <a:rPr kumimoji="0" lang="hu-HU" sz="1800" b="0" i="1" u="none" strike="noStrike" cap="none" normalizeH="0" baseline="0" dirty="0">
                          <a:ln>
                            <a:noFill/>
                          </a:ln>
                          <a:solidFill>
                            <a:srgbClr val="000000"/>
                          </a:solidFill>
                          <a:effectLst/>
                          <a:latin typeface="Tahoma" pitchFamily="34" charset="0"/>
                          <a:ea typeface="ＭＳ Ｐゴシック" charset="-128"/>
                        </a:rPr>
                        <a:t> </a:t>
                      </a:r>
                      <a:r>
                        <a:rPr kumimoji="0" lang="en-US" sz="1800" b="0" i="1" u="none" strike="noStrike" cap="none" normalizeH="0" baseline="0" dirty="0">
                          <a:ln>
                            <a:noFill/>
                          </a:ln>
                          <a:solidFill>
                            <a:srgbClr val="000000"/>
                          </a:solidFill>
                          <a:effectLst/>
                          <a:latin typeface="Tahoma" pitchFamily="34" charset="0"/>
                          <a:ea typeface="ＭＳ Ｐゴシック" charset="-128"/>
                        </a:rPr>
                        <a:t>oral/top</a:t>
                      </a:r>
                      <a:r>
                        <a:rPr kumimoji="0" lang="hu-HU" sz="1800" b="0" i="1" u="none" strike="noStrike" cap="none" normalizeH="0" baseline="0" dirty="0" err="1">
                          <a:ln>
                            <a:noFill/>
                          </a:ln>
                          <a:solidFill>
                            <a:srgbClr val="000000"/>
                          </a:solidFill>
                          <a:effectLst/>
                          <a:latin typeface="Tahoma" pitchFamily="34" charset="0"/>
                          <a:ea typeface="ＭＳ Ｐゴシック" charset="-128"/>
                        </a:rPr>
                        <a:t>ical</a:t>
                      </a:r>
                      <a:r>
                        <a:rPr kumimoji="0" lang="hu-HU" sz="1800" b="0" i="1" u="none" strike="noStrike" cap="none" normalizeH="0" baseline="0" dirty="0">
                          <a:ln>
                            <a:noFill/>
                          </a:ln>
                          <a:solidFill>
                            <a:srgbClr val="000000"/>
                          </a:solidFill>
                          <a:effectLst/>
                          <a:latin typeface="Tahoma" pitchFamily="34" charset="0"/>
                          <a:ea typeface="ＭＳ Ｐゴシック" charset="-128"/>
                        </a:rPr>
                        <a:t> </a:t>
                      </a:r>
                      <a:r>
                        <a:rPr kumimoji="0" lang="hu-HU" sz="1800" b="0" i="1" u="none" strike="noStrike" cap="none" normalizeH="0" baseline="0" dirty="0" err="1">
                          <a:ln>
                            <a:noFill/>
                          </a:ln>
                          <a:solidFill>
                            <a:srgbClr val="000000"/>
                          </a:solidFill>
                          <a:effectLst/>
                          <a:latin typeface="Tahoma" pitchFamily="34" charset="0"/>
                          <a:ea typeface="ＭＳ Ｐゴシック" charset="-128"/>
                        </a:rPr>
                        <a:t>antifungal</a:t>
                      </a:r>
                      <a:r>
                        <a:rPr kumimoji="0" lang="hu-HU" sz="1800" b="0" i="1" u="none" strike="noStrike" cap="none" normalizeH="0" baseline="0" dirty="0">
                          <a:ln>
                            <a:noFill/>
                          </a:ln>
                          <a:solidFill>
                            <a:srgbClr val="000000"/>
                          </a:solidFill>
                          <a:effectLst/>
                          <a:latin typeface="Tahoma" pitchFamily="34" charset="0"/>
                          <a:ea typeface="ＭＳ Ｐゴシック" charset="-128"/>
                        </a:rPr>
                        <a:t> </a:t>
                      </a:r>
                      <a:r>
                        <a:rPr kumimoji="0" lang="hu-HU" sz="1800" b="0" i="1" u="none" strike="noStrike" cap="none" normalizeH="0" baseline="0" dirty="0" err="1">
                          <a:ln>
                            <a:noFill/>
                          </a:ln>
                          <a:solidFill>
                            <a:srgbClr val="000000"/>
                          </a:solidFill>
                          <a:effectLst/>
                          <a:latin typeface="Tahoma" pitchFamily="34" charset="0"/>
                          <a:ea typeface="ＭＳ Ｐゴシック" charset="-128"/>
                        </a:rPr>
                        <a:t>agents</a:t>
                      </a:r>
                      <a:endParaRPr kumimoji="0" lang="en-US" sz="1800" b="0" i="1"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000000"/>
                          </a:solidFill>
                          <a:effectLst/>
                          <a:latin typeface="Tahoma" pitchFamily="34" charset="0"/>
                          <a:ea typeface="ＭＳ Ｐゴシック" charset="-128"/>
                        </a:rPr>
                        <a:t>Recurrent </a:t>
                      </a:r>
                      <a:r>
                        <a:rPr kumimoji="0" lang="hu-HU" sz="1800" b="1" i="0" u="none" strike="noStrike" cap="none" normalizeH="0" baseline="0" dirty="0" err="1">
                          <a:ln>
                            <a:noFill/>
                          </a:ln>
                          <a:solidFill>
                            <a:srgbClr val="000000"/>
                          </a:solidFill>
                          <a:effectLst/>
                          <a:latin typeface="Tahoma" pitchFamily="34" charset="0"/>
                          <a:ea typeface="ＭＳ Ｐゴシック" charset="-128"/>
                        </a:rPr>
                        <a:t>herpes</a:t>
                      </a:r>
                      <a:r>
                        <a:rPr kumimoji="0" lang="hu-HU" sz="1800" b="1" i="0" u="none" strike="noStrike" cap="none" normalizeH="0" baseline="0" dirty="0">
                          <a:ln>
                            <a:noFill/>
                          </a:ln>
                          <a:solidFill>
                            <a:srgbClr val="000000"/>
                          </a:solidFill>
                          <a:effectLst/>
                          <a:latin typeface="Tahoma" pitchFamily="34" charset="0"/>
                          <a:ea typeface="ＭＳ Ｐゴシック" charset="-128"/>
                        </a:rPr>
                        <a:t> </a:t>
                      </a:r>
                      <a:r>
                        <a:rPr kumimoji="0" lang="hu-HU" sz="1800" b="1" i="0" u="none" strike="noStrike" cap="none" normalizeH="0" baseline="0" dirty="0" err="1">
                          <a:ln>
                            <a:noFill/>
                          </a:ln>
                          <a:solidFill>
                            <a:srgbClr val="000000"/>
                          </a:solidFill>
                          <a:effectLst/>
                          <a:latin typeface="Tahoma" pitchFamily="34" charset="0"/>
                          <a:ea typeface="ＭＳ Ｐゴシック" charset="-128"/>
                        </a:rPr>
                        <a:t>simplex</a:t>
                      </a:r>
                      <a:r>
                        <a:rPr kumimoji="0" lang="hu-HU" sz="1800" b="1" i="0" u="none" strike="noStrike" cap="none" normalizeH="0" baseline="0" dirty="0">
                          <a:ln>
                            <a:noFill/>
                          </a:ln>
                          <a:solidFill>
                            <a:srgbClr val="000000"/>
                          </a:solidFill>
                          <a:effectLst/>
                          <a:latin typeface="Tahoma" pitchFamily="34" charset="0"/>
                          <a:ea typeface="ＭＳ Ｐゴシック" charset="-128"/>
                        </a:rPr>
                        <a:t> </a:t>
                      </a:r>
                      <a:r>
                        <a:rPr kumimoji="0" lang="hu-HU" sz="1800" b="1" i="0" u="none" strike="noStrike" cap="none" normalizeH="0" baseline="0" dirty="0" err="1">
                          <a:ln>
                            <a:noFill/>
                          </a:ln>
                          <a:solidFill>
                            <a:srgbClr val="000000"/>
                          </a:solidFill>
                          <a:effectLst/>
                          <a:latin typeface="Tahoma" pitchFamily="34" charset="0"/>
                          <a:ea typeface="ＭＳ Ｐゴシック" charset="-128"/>
                        </a:rPr>
                        <a:t>infection</a:t>
                      </a:r>
                      <a:r>
                        <a:rPr kumimoji="0" lang="en-US" sz="1800" b="1" i="0" u="none" strike="noStrike" cap="none" normalizeH="0" baseline="0" dirty="0">
                          <a:ln>
                            <a:noFill/>
                          </a:ln>
                          <a:solidFill>
                            <a:srgbClr val="000000"/>
                          </a:solidFill>
                          <a:effectLst/>
                          <a:latin typeface="Tahoma" pitchFamily="34" charset="0"/>
                          <a:ea typeface="ＭＳ Ｐゴシック" charset="-128"/>
                        </a:rPr>
                        <a:t> </a:t>
                      </a:r>
                      <a:r>
                        <a:rPr kumimoji="0" lang="hu-HU" sz="1800" b="1" i="0" u="none" strike="noStrike" cap="none" normalizeH="0" baseline="0" dirty="0">
                          <a:ln>
                            <a:noFill/>
                          </a:ln>
                          <a:solidFill>
                            <a:srgbClr val="000000"/>
                          </a:solidFill>
                          <a:effectLst/>
                          <a:latin typeface="Tahoma" pitchFamily="34" charset="0"/>
                          <a:ea typeface="ＭＳ Ｐゴシック" charset="-128"/>
                        </a:rPr>
                        <a:t>is </a:t>
                      </a:r>
                      <a:r>
                        <a:rPr kumimoji="0" lang="hu-HU" sz="1800" b="1" i="0" u="none" strike="noStrike" cap="none" normalizeH="0" baseline="0" dirty="0" err="1">
                          <a:ln>
                            <a:noFill/>
                          </a:ln>
                          <a:solidFill>
                            <a:srgbClr val="000000"/>
                          </a:solidFill>
                          <a:effectLst/>
                          <a:latin typeface="Tahoma" pitchFamily="34" charset="0"/>
                          <a:ea typeface="ＭＳ Ｐゴシック" charset="-128"/>
                        </a:rPr>
                        <a:t>not</a:t>
                      </a:r>
                      <a:r>
                        <a:rPr kumimoji="0" lang="hu-HU" sz="1800" b="1" i="0" u="none" strike="noStrike" cap="none" normalizeH="0" baseline="0" dirty="0">
                          <a:ln>
                            <a:noFill/>
                          </a:ln>
                          <a:solidFill>
                            <a:srgbClr val="000000"/>
                          </a:solidFill>
                          <a:effectLst/>
                          <a:latin typeface="Tahoma" pitchFamily="34" charset="0"/>
                          <a:ea typeface="ＭＳ Ｐゴシック" charset="-128"/>
                        </a:rPr>
                        <a:t> a</a:t>
                      </a:r>
                      <a:r>
                        <a:rPr kumimoji="0" lang="en-US" sz="1800" b="1" i="0" u="none" strike="noStrike" cap="none" normalizeH="0" baseline="0" dirty="0">
                          <a:ln>
                            <a:noFill/>
                          </a:ln>
                          <a:solidFill>
                            <a:srgbClr val="000000"/>
                          </a:solidFill>
                          <a:effectLst/>
                          <a:latin typeface="Tahoma" pitchFamily="34" charset="0"/>
                          <a:ea typeface="ＭＳ Ｐゴシック" charset="-128"/>
                        </a:rPr>
                        <a:t> HAI</a:t>
                      </a:r>
                      <a:r>
                        <a:rPr kumimoji="0" lang="hu-HU" sz="1800" b="1" i="0" u="none" strike="noStrike" cap="none" normalizeH="0" baseline="0" dirty="0">
                          <a:ln>
                            <a:noFill/>
                          </a:ln>
                          <a:solidFill>
                            <a:srgbClr val="000000"/>
                          </a:solidFill>
                          <a:effectLst/>
                          <a:latin typeface="Tahoma" pitchFamily="34" charset="0"/>
                          <a:ea typeface="ＭＳ Ｐゴシック" charset="-128"/>
                        </a:rPr>
                        <a:t>.</a:t>
                      </a:r>
                      <a:endParaRPr kumimoji="0" lang="en-US" sz="1800" b="1" i="0" u="none" strike="noStrike" cap="none" normalizeH="0" baseline="0" dirty="0">
                        <a:ln>
                          <a:noFill/>
                        </a:ln>
                        <a:solidFill>
                          <a:srgbClr val="000000"/>
                        </a:solidFill>
                        <a:effectLst/>
                        <a:latin typeface="Tahoma" pitchFamily="34" charset="0"/>
                        <a:ea typeface="ＭＳ Ｐゴシック" charset="-128"/>
                      </a:endParaRPr>
                    </a:p>
                  </a:txBody>
                  <a:tcPr marL="121920" marR="121920"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≥1</a:t>
                      </a:r>
                      <a:r>
                        <a:rPr kumimoji="0" lang="hu-HU" sz="1800" b="0" i="0" u="none" strike="noStrike" cap="none" normalizeH="0" baseline="0" dirty="0">
                          <a:ln>
                            <a:noFill/>
                          </a:ln>
                          <a:solidFill>
                            <a:srgbClr val="000000"/>
                          </a:solidFill>
                          <a:effectLst/>
                          <a:latin typeface="Tahoma" pitchFamily="34" charset="0"/>
                          <a:ea typeface="ＭＳ Ｐゴシック" charset="-128"/>
                        </a:rPr>
                        <a:t> of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800" b="0" i="0" u="none" strike="noStrike" cap="none" normalizeH="0" baseline="0" dirty="0">
                          <a:ln>
                            <a:noFill/>
                          </a:ln>
                          <a:solidFill>
                            <a:srgbClr val="000000"/>
                          </a:solidFill>
                          <a:effectLst/>
                          <a:latin typeface="Tahoma" pitchFamily="34" charset="0"/>
                          <a:ea typeface="ＭＳ Ｐゴシック" charset="-128"/>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hu-HU" sz="1800" b="0" i="0" u="none" strike="noStrike" cap="none" normalizeH="0" baseline="0" dirty="0" err="1">
                          <a:ln>
                            <a:noFill/>
                          </a:ln>
                          <a:solidFill>
                            <a:srgbClr val="000000"/>
                          </a:solidFill>
                          <a:effectLst/>
                          <a:latin typeface="Tahoma" pitchFamily="34" charset="0"/>
                          <a:ea typeface="ＭＳ Ｐゴシック" charset="-128"/>
                        </a:rPr>
                        <a:t>Organisms</a:t>
                      </a:r>
                      <a:r>
                        <a:rPr kumimoji="0" lang="en-US"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a:ln>
                            <a:noFill/>
                          </a:ln>
                          <a:solidFill>
                            <a:srgbClr val="000000"/>
                          </a:solidFill>
                          <a:effectLst/>
                          <a:latin typeface="Tahoma" pitchFamily="34" charset="0"/>
                          <a:ea typeface="ＭＳ Ｐゴシック" charset="-128"/>
                        </a:rPr>
                        <a:t>in</a:t>
                      </a:r>
                      <a:r>
                        <a:rPr kumimoji="0" lang="en-US" sz="1800" b="0" i="0" u="none" strike="noStrike" cap="none" normalizeH="0" baseline="0" dirty="0">
                          <a:ln>
                            <a:noFill/>
                          </a:ln>
                          <a:solidFill>
                            <a:srgbClr val="000000"/>
                          </a:solidFill>
                          <a:effectLst/>
                          <a:latin typeface="Tahoma" pitchFamily="34" charset="0"/>
                          <a:ea typeface="ＭＳ Ｐゴシック" charset="-128"/>
                        </a:rPr>
                        <a:t> sinus cavity</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≥1 signs</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a:t>
                      </a:r>
                      <a:r>
                        <a:rPr kumimoji="0" lang="en-US" sz="1800" b="0" i="0" u="none" strike="noStrike" cap="none" normalizeH="0" baseline="0" dirty="0">
                          <a:ln>
                            <a:noFill/>
                          </a:ln>
                          <a:solidFill>
                            <a:srgbClr val="000000"/>
                          </a:solidFill>
                          <a:effectLst/>
                          <a:latin typeface="Tahoma" pitchFamily="34" charset="0"/>
                          <a:ea typeface="ＭＳ Ｐゴシック" charset="-128"/>
                        </a:rPr>
                        <a:t> symptoms </a:t>
                      </a:r>
                      <a:r>
                        <a:rPr kumimoji="0" lang="hu-HU" sz="1800" b="0" i="0" u="none" strike="noStrike" cap="none" normalizeH="0" baseline="0" dirty="0">
                          <a:ln>
                            <a:noFill/>
                          </a:ln>
                          <a:solidFill>
                            <a:srgbClr val="000000"/>
                          </a:solidFill>
                          <a:effectLst/>
                          <a:latin typeface="Tahoma" pitchFamily="34" charset="0"/>
                          <a:ea typeface="ＭＳ Ｐゴシック" charset="-128"/>
                        </a:rPr>
                        <a:t>(</a:t>
                      </a:r>
                      <a:r>
                        <a:rPr kumimoji="0" lang="hu-HU" sz="1800" b="0" i="0" u="none" strike="noStrike" cap="none" normalizeH="0" baseline="0" dirty="0" err="1">
                          <a:ln>
                            <a:noFill/>
                          </a:ln>
                          <a:solidFill>
                            <a:srgbClr val="000000"/>
                          </a:solidFill>
                          <a:effectLst/>
                          <a:latin typeface="Tahoma" pitchFamily="34" charset="0"/>
                          <a:ea typeface="ＭＳ Ｐゴシック" charset="-128"/>
                        </a:rPr>
                        <a:t>e.g</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fever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pain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tendeness</a:t>
                      </a:r>
                      <a:r>
                        <a:rPr kumimoji="0" lang="hu-HU" sz="1800" b="0" i="0" u="none" strike="noStrike" cap="none" normalizeH="0" baseline="0" dirty="0">
                          <a:ln>
                            <a:noFill/>
                          </a:ln>
                          <a:solidFill>
                            <a:srgbClr val="000000"/>
                          </a:solidFill>
                          <a:effectLst/>
                          <a:latin typeface="Tahoma" pitchFamily="34" charset="0"/>
                          <a:ea typeface="ＭＳ Ｐゴシック" charset="-128"/>
                        </a:rPr>
                        <a:t> over sinus)            </a:t>
                      </a:r>
                      <a:r>
                        <a:rPr kumimoji="0" lang="en-US" sz="1800" b="0" i="0" u="none" strike="noStrike" cap="none" normalizeH="0" baseline="0" dirty="0">
                          <a:ln>
                            <a:noFill/>
                          </a:ln>
                          <a:solidFill>
                            <a:srgbClr val="000000"/>
                          </a:solidFill>
                          <a:effectLst/>
                          <a:latin typeface="Tahoma" pitchFamily="34" charset="0"/>
                          <a:ea typeface="ＭＳ Ｐゴシック" charset="-128"/>
                        </a:rPr>
                        <a:t>AN</a:t>
                      </a:r>
                      <a:r>
                        <a:rPr kumimoji="0" lang="hu-HU" sz="1800" b="0" i="0" u="none" strike="noStrike" cap="none" normalizeH="0" baseline="0" dirty="0">
                          <a:ln>
                            <a:noFill/>
                          </a:ln>
                          <a:solidFill>
                            <a:srgbClr val="000000"/>
                          </a:solidFill>
                          <a:effectLst/>
                          <a:latin typeface="Tahoma" pitchFamily="34" charset="0"/>
                          <a:ea typeface="ＭＳ Ｐゴシック" charset="-128"/>
                        </a:rPr>
                        <a:t>D </a:t>
                      </a:r>
                      <a:r>
                        <a:rPr kumimoji="0" lang="en-US" sz="1800" b="0" i="0" u="none" strike="noStrike" cap="none" normalizeH="0" baseline="0" dirty="0">
                          <a:ln>
                            <a:noFill/>
                          </a:ln>
                          <a:solidFill>
                            <a:srgbClr val="000000"/>
                          </a:solidFill>
                          <a:effectLst/>
                          <a:latin typeface="Tahoma" pitchFamily="34" charset="0"/>
                          <a:ea typeface="ＭＳ Ｐゴシック" charset="-128"/>
                        </a:rPr>
                        <a:t>≥1 of</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800" b="0" i="0" u="none" strike="noStrike" cap="none" normalizeH="0" baseline="0" dirty="0">
                          <a:ln>
                            <a:noFill/>
                          </a:ln>
                          <a:solidFill>
                            <a:srgbClr val="000000"/>
                          </a:solidFill>
                          <a:effectLst/>
                          <a:latin typeface="Tahoma" pitchFamily="34" charset="0"/>
                          <a:ea typeface="ＭＳ Ｐゴシック" charset="-128"/>
                        </a:rPr>
                        <a:t>:</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742928" marR="0" lvl="1" indent="-285750" algn="l" defTabSz="914400" rtl="0" eaLnBrk="1" fontAlgn="base" latinLnBrk="0" hangingPunct="1">
                        <a:lnSpc>
                          <a:spcPct val="100000"/>
                        </a:lnSpc>
                        <a:spcBef>
                          <a:spcPct val="0"/>
                        </a:spcBef>
                        <a:spcAft>
                          <a:spcPct val="0"/>
                        </a:spcAft>
                        <a:buClrTx/>
                        <a:buSzTx/>
                        <a:buFont typeface="Symbol" panose="05050102010706020507" pitchFamily="18" charset="2"/>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positive transillumination</a:t>
                      </a:r>
                      <a:endParaRPr kumimoji="0" lang="en-GB" sz="1800" b="0" i="0" u="none" strike="noStrike" cap="none" normalizeH="0" baseline="0" dirty="0">
                        <a:ln>
                          <a:noFill/>
                        </a:ln>
                        <a:solidFill>
                          <a:srgbClr val="000000"/>
                        </a:solidFill>
                        <a:effectLst/>
                        <a:latin typeface="Tahoma" pitchFamily="34" charset="0"/>
                        <a:ea typeface="ＭＳ Ｐゴシック" charset="-128"/>
                      </a:endParaRPr>
                    </a:p>
                    <a:p>
                      <a:pPr marL="742928" marR="0" lvl="1" indent="-285750" algn="l" defTabSz="914400" rtl="0" eaLnBrk="1" fontAlgn="base" latinLnBrk="0" hangingPunct="1">
                        <a:lnSpc>
                          <a:spcPct val="100000"/>
                        </a:lnSpc>
                        <a:spcBef>
                          <a:spcPct val="0"/>
                        </a:spcBef>
                        <a:spcAft>
                          <a:spcPct val="0"/>
                        </a:spcAft>
                        <a:buClrTx/>
                        <a:buSzTx/>
                        <a:buFont typeface="Symbol" panose="05050102010706020507" pitchFamily="18" charset="2"/>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positive </a:t>
                      </a:r>
                      <a:r>
                        <a:rPr kumimoji="0" lang="hu-HU" sz="1800" b="0" i="0" u="none" strike="noStrike" cap="none" normalizeH="0" baseline="0" dirty="0" err="1">
                          <a:ln>
                            <a:noFill/>
                          </a:ln>
                          <a:solidFill>
                            <a:srgbClr val="000000"/>
                          </a:solidFill>
                          <a:effectLst/>
                          <a:latin typeface="Tahoma" pitchFamily="34" charset="0"/>
                          <a:ea typeface="ＭＳ Ｐゴシック" charset="-128"/>
                        </a:rPr>
                        <a:t>radiologic</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evidence</a:t>
                      </a:r>
                      <a:r>
                        <a:rPr kumimoji="0" lang="en-US"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err="1">
                          <a:ln>
                            <a:noFill/>
                          </a:ln>
                          <a:solidFill>
                            <a:srgbClr val="000000"/>
                          </a:solidFill>
                          <a:effectLst/>
                          <a:latin typeface="Tahoma" pitchFamily="34" charset="0"/>
                          <a:ea typeface="ＭＳ Ｐゴシック" charset="-128"/>
                        </a:rPr>
                        <a:t>incl</a:t>
                      </a:r>
                      <a:r>
                        <a:rPr kumimoji="0" lang="hu-HU" sz="1800" b="0" i="0" u="none" strike="noStrike" cap="none" normalizeH="0" baseline="0" dirty="0" err="1">
                          <a:ln>
                            <a:noFill/>
                          </a:ln>
                          <a:solidFill>
                            <a:srgbClr val="000000"/>
                          </a:solidFill>
                          <a:effectLst/>
                          <a:latin typeface="Tahoma" pitchFamily="34" charset="0"/>
                          <a:ea typeface="ＭＳ Ｐゴシック" charset="-128"/>
                        </a:rPr>
                        <a:t>uding</a:t>
                      </a:r>
                      <a:r>
                        <a:rPr kumimoji="0" lang="en-US" sz="1800" b="0" i="0" u="none" strike="noStrike" cap="none" normalizeH="0" baseline="0" dirty="0">
                          <a:ln>
                            <a:noFill/>
                          </a:ln>
                          <a:solidFill>
                            <a:srgbClr val="000000"/>
                          </a:solidFill>
                          <a:effectLst/>
                          <a:latin typeface="Tahoma" pitchFamily="34" charset="0"/>
                          <a:ea typeface="ＭＳ Ｐゴシック" charset="-128"/>
                        </a:rPr>
                        <a:t> CT</a:t>
                      </a:r>
                      <a:r>
                        <a:rPr kumimoji="0" lang="hu-HU" sz="1800" b="0" i="0" u="none" strike="noStrike" cap="none" normalizeH="0" baseline="0" dirty="0">
                          <a:ln>
                            <a:noFill/>
                          </a:ln>
                          <a:solidFill>
                            <a:srgbClr val="000000"/>
                          </a:solidFill>
                          <a:effectLst/>
                          <a:latin typeface="Tahoma" pitchFamily="34" charset="0"/>
                          <a:ea typeface="ＭＳ Ｐゴシック" charset="-128"/>
                        </a:rPr>
                        <a:t>-</a:t>
                      </a:r>
                      <a:r>
                        <a:rPr kumimoji="0" lang="en-US" sz="1800" b="0" i="0" u="none" strike="noStrike" cap="none" normalizeH="0" baseline="0" dirty="0">
                          <a:ln>
                            <a:noFill/>
                          </a:ln>
                          <a:solidFill>
                            <a:srgbClr val="000000"/>
                          </a:solidFill>
                          <a:effectLst/>
                          <a:latin typeface="Tahoma" pitchFamily="34" charset="0"/>
                          <a:ea typeface="ＭＳ Ｐゴシック" charset="-128"/>
                        </a:rPr>
                        <a:t>scan). </a:t>
                      </a:r>
                      <a:endParaRPr kumimoji="0" lang="en-GB"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sng" strike="noStrike" cap="none" normalizeH="0" baseline="0" dirty="0">
                        <a:ln>
                          <a:noFill/>
                        </a:ln>
                        <a:solidFill>
                          <a:srgbClr val="000000"/>
                        </a:solidFill>
                        <a:effectLst/>
                        <a:latin typeface="Tahoma" pitchFamily="34" charset="0"/>
                        <a:ea typeface="ＭＳ Ｐゴシック" charset="-128"/>
                      </a:endParaRPr>
                    </a:p>
                  </a:txBody>
                  <a:tcPr marL="121920" marR="121920"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≥1</a:t>
                      </a:r>
                      <a:r>
                        <a:rPr kumimoji="0" lang="hu-HU" sz="1800" b="0" i="0" u="none" strike="noStrike" cap="none" normalizeH="0" baseline="0" dirty="0">
                          <a:ln>
                            <a:noFill/>
                          </a:ln>
                          <a:solidFill>
                            <a:srgbClr val="000000"/>
                          </a:solidFill>
                          <a:effectLst/>
                          <a:latin typeface="Tahoma" pitchFamily="34" charset="0"/>
                          <a:ea typeface="ＭＳ Ｐゴシック" charset="-128"/>
                        </a:rPr>
                        <a:t> of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800" b="0" i="0" u="none" strike="noStrike" cap="none" normalizeH="0" baseline="0" dirty="0">
                          <a:ln>
                            <a:noFill/>
                          </a:ln>
                          <a:solidFill>
                            <a:srgbClr val="000000"/>
                          </a:solidFill>
                          <a:effectLst/>
                          <a:latin typeface="Tahoma" pitchFamily="34" charset="0"/>
                          <a:ea typeface="ＭＳ Ｐゴシック" charset="-128"/>
                        </a:rPr>
                        <a:t>:</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≥2 signs or symptoms </a:t>
                      </a:r>
                      <a:r>
                        <a:rPr kumimoji="0" lang="hu-HU" sz="1800" b="0" i="0" u="none" strike="noStrike" cap="none" normalizeH="0" baseline="0" dirty="0">
                          <a:ln>
                            <a:noFill/>
                          </a:ln>
                          <a:solidFill>
                            <a:srgbClr val="000000"/>
                          </a:solidFill>
                          <a:effectLst/>
                          <a:latin typeface="Tahoma" pitchFamily="34" charset="0"/>
                          <a:ea typeface="ＭＳ Ｐゴシック" charset="-128"/>
                        </a:rPr>
                        <a:t>(</a:t>
                      </a:r>
                      <a:r>
                        <a:rPr kumimoji="0" lang="hu-HU" sz="1800" b="0" i="0" u="none" strike="noStrike" cap="none" normalizeH="0" baseline="0" dirty="0" err="1">
                          <a:ln>
                            <a:noFill/>
                          </a:ln>
                          <a:solidFill>
                            <a:srgbClr val="000000"/>
                          </a:solidFill>
                          <a:effectLst/>
                          <a:latin typeface="Tahoma" pitchFamily="34" charset="0"/>
                          <a:ea typeface="ＭＳ Ｐゴシック" charset="-128"/>
                        </a:rPr>
                        <a:t>e.g</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fever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erythema</a:t>
                      </a:r>
                      <a:r>
                        <a:rPr kumimoji="0" lang="hu-HU" sz="1800" b="0" i="0" u="none" strike="noStrike" cap="none" normalizeH="0" baseline="0" dirty="0">
                          <a:ln>
                            <a:noFill/>
                          </a:ln>
                          <a:solidFill>
                            <a:srgbClr val="000000"/>
                          </a:solidFill>
                          <a:effectLst/>
                          <a:latin typeface="Tahoma" pitchFamily="34" charset="0"/>
                          <a:ea typeface="ＭＳ Ｐゴシック" charset="-128"/>
                        </a:rPr>
                        <a:t> of </a:t>
                      </a:r>
                      <a:r>
                        <a:rPr kumimoji="0" lang="hu-HU" sz="1800" b="0" i="0" u="none" strike="noStrike" cap="none" normalizeH="0" baseline="0" dirty="0" err="1">
                          <a:ln>
                            <a:noFill/>
                          </a:ln>
                          <a:solidFill>
                            <a:srgbClr val="000000"/>
                          </a:solidFill>
                          <a:effectLst/>
                          <a:latin typeface="Tahoma" pitchFamily="34" charset="0"/>
                          <a:ea typeface="ＭＳ Ｐゴシック" charset="-128"/>
                        </a:rPr>
                        <a:t>pharynx</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cough</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AND</a:t>
                      </a:r>
                      <a:r>
                        <a:rPr kumimoji="0" lang="hu-HU" sz="1800" b="0" i="0" u="none" strike="noStrike" cap="none" normalizeH="0" baseline="0" dirty="0">
                          <a:ln>
                            <a:noFill/>
                          </a:ln>
                          <a:solidFill>
                            <a:srgbClr val="000000"/>
                          </a:solidFill>
                          <a:effectLst/>
                          <a:latin typeface="Tahoma" pitchFamily="34" charset="0"/>
                          <a:ea typeface="ＭＳ Ｐゴシック" charset="-128"/>
                        </a:rPr>
                        <a:t> p</a:t>
                      </a:r>
                      <a:r>
                        <a:rPr kumimoji="0" lang="en-GB" sz="1800" b="0" i="0" u="none" strike="noStrike" cap="none" normalizeH="0" baseline="0" dirty="0" err="1">
                          <a:ln>
                            <a:noFill/>
                          </a:ln>
                          <a:solidFill>
                            <a:srgbClr val="000000"/>
                          </a:solidFill>
                          <a:effectLst/>
                          <a:latin typeface="Tahoma" pitchFamily="34" charset="0"/>
                          <a:ea typeface="ＭＳ Ｐゴシック" charset="-128"/>
                        </a:rPr>
                        <a:t>ositive</a:t>
                      </a:r>
                      <a:r>
                        <a:rPr kumimoji="0" lang="en-GB" sz="1800" b="0" i="0" u="none" strike="noStrike" cap="none" normalizeH="0" baseline="0" dirty="0">
                          <a:ln>
                            <a:noFill/>
                          </a:ln>
                          <a:solidFill>
                            <a:srgbClr val="000000"/>
                          </a:solidFill>
                          <a:effectLst/>
                          <a:latin typeface="Tahoma" pitchFamily="34" charset="0"/>
                          <a:ea typeface="ＭＳ Ｐゴシック" charset="-128"/>
                        </a:rPr>
                        <a:t> microbiology</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GB" sz="1800" b="0" i="0" u="none" strike="noStrike" cap="none" normalizeH="0" baseline="0" dirty="0">
                          <a:ln>
                            <a:noFill/>
                          </a:ln>
                          <a:solidFill>
                            <a:srgbClr val="000000"/>
                          </a:solidFill>
                          <a:effectLst/>
                          <a:latin typeface="Tahoma" pitchFamily="34" charset="0"/>
                          <a:ea typeface="ＭＳ Ｐゴシック" charset="-128"/>
                        </a:rPr>
                        <a:t>(</a:t>
                      </a:r>
                      <a:r>
                        <a:rPr kumimoji="0" lang="hu-HU" sz="1800" b="0" i="0" u="none" strike="noStrike" cap="none" normalizeH="0" baseline="0" dirty="0" err="1">
                          <a:ln>
                            <a:noFill/>
                          </a:ln>
                          <a:solidFill>
                            <a:srgbClr val="000000"/>
                          </a:solidFill>
                          <a:effectLst/>
                          <a:latin typeface="Tahoma" pitchFamily="34" charset="0"/>
                          <a:ea typeface="ＭＳ Ｐゴシック" charset="-128"/>
                        </a:rPr>
                        <a:t>e.g</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GB" sz="1800" b="0" i="0" u="none" strike="noStrike" cap="none" normalizeH="0" baseline="0" dirty="0">
                          <a:ln>
                            <a:noFill/>
                          </a:ln>
                          <a:solidFill>
                            <a:srgbClr val="000000"/>
                          </a:solidFill>
                          <a:effectLst/>
                          <a:latin typeface="Tahoma" pitchFamily="34" charset="0"/>
                          <a:ea typeface="ＭＳ Ｐゴシック" charset="-128"/>
                        </a:rPr>
                        <a:t>culture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from</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affected</a:t>
                      </a:r>
                      <a:r>
                        <a:rPr kumimoji="0" lang="hu-HU" sz="1800" b="0" i="0" u="none" strike="noStrike" cap="none" normalizeH="0" baseline="0" dirty="0">
                          <a:ln>
                            <a:noFill/>
                          </a:ln>
                          <a:solidFill>
                            <a:srgbClr val="000000"/>
                          </a:solidFill>
                          <a:effectLst/>
                          <a:latin typeface="Tahoma" pitchFamily="34" charset="0"/>
                          <a:ea typeface="ＭＳ Ｐゴシック" charset="-128"/>
                        </a:rPr>
                        <a:t> site</a:t>
                      </a:r>
                      <a:r>
                        <a:rPr kumimoji="0" lang="en-GB"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blood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culture</a:t>
                      </a:r>
                      <a:r>
                        <a:rPr kumimoji="0" lang="en-GB" sz="1800" b="0" i="0" u="none" strike="noStrike" cap="none" normalizeH="0" baseline="0" dirty="0">
                          <a:ln>
                            <a:noFill/>
                          </a:ln>
                          <a:solidFill>
                            <a:srgbClr val="000000"/>
                          </a:solidFill>
                          <a:effectLst/>
                          <a:latin typeface="Tahoma" pitchFamily="34" charset="0"/>
                          <a:ea typeface="ＭＳ Ｐゴシック" charset="-128"/>
                        </a:rPr>
                        <a:t>, antigen</a:t>
                      </a:r>
                      <a:r>
                        <a:rPr kumimoji="0" lang="hu-HU" sz="1800" b="0" i="0" u="none" strike="noStrike" cap="none" normalizeH="0" baseline="0" dirty="0">
                          <a:ln>
                            <a:noFill/>
                          </a:ln>
                          <a:solidFill>
                            <a:srgbClr val="000000"/>
                          </a:solidFill>
                          <a:effectLst/>
                          <a:latin typeface="Tahoma" pitchFamily="34" charset="0"/>
                          <a:ea typeface="ＭＳ Ｐゴシック" charset="-128"/>
                        </a:rPr>
                        <a:t>,</a:t>
                      </a:r>
                      <a:r>
                        <a:rPr kumimoji="0" lang="en-GB" sz="1800" b="0" i="0" u="none" strike="noStrike" cap="none" normalizeH="0" baseline="0" dirty="0">
                          <a:ln>
                            <a:noFill/>
                          </a:ln>
                          <a:solidFill>
                            <a:srgbClr val="000000"/>
                          </a:solidFill>
                          <a:effectLst/>
                          <a:latin typeface="Tahoma" pitchFamily="34" charset="0"/>
                          <a:ea typeface="ＭＳ Ｐゴシック" charset="-128"/>
                        </a:rPr>
                        <a:t> antibody</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1" u="none" strike="noStrike" cap="none" normalizeH="0" baseline="0" dirty="0">
                          <a:ln>
                            <a:noFill/>
                          </a:ln>
                          <a:solidFill>
                            <a:srgbClr val="000000"/>
                          </a:solidFill>
                          <a:effectLst/>
                          <a:latin typeface="Tahoma" pitchFamily="34" charset="0"/>
                          <a:ea typeface="ＭＳ Ｐゴシック" charset="-128"/>
                        </a:rPr>
                        <a:t>physician diagnosis</a:t>
                      </a:r>
                      <a:r>
                        <a:rPr kumimoji="0" lang="hu-HU" sz="1800" b="0" i="1" u="none" strike="noStrike" cap="none" normalizeH="0" baseline="0" dirty="0">
                          <a:ln>
                            <a:noFill/>
                          </a:ln>
                          <a:solidFill>
                            <a:srgbClr val="000000"/>
                          </a:solidFill>
                          <a:effectLst/>
                          <a:latin typeface="Tahoma" pitchFamily="34" charset="0"/>
                          <a:ea typeface="ＭＳ Ｐゴシック" charset="-128"/>
                        </a:rPr>
                        <a:t> of an </a:t>
                      </a:r>
                      <a:r>
                        <a:rPr kumimoji="0" lang="hu-HU" sz="1800" b="0" i="1" u="none" strike="noStrike" cap="none" normalizeH="0" baseline="0" dirty="0" err="1">
                          <a:ln>
                            <a:noFill/>
                          </a:ln>
                          <a:solidFill>
                            <a:srgbClr val="000000"/>
                          </a:solidFill>
                          <a:effectLst/>
                          <a:latin typeface="Tahoma" pitchFamily="34" charset="0"/>
                          <a:ea typeface="ＭＳ Ｐゴシック" charset="-128"/>
                        </a:rPr>
                        <a:t>upper</a:t>
                      </a:r>
                      <a:r>
                        <a:rPr kumimoji="0" lang="hu-HU" sz="1800" b="0" i="1" u="none" strike="noStrike" cap="none" normalizeH="0" baseline="0" dirty="0">
                          <a:ln>
                            <a:noFill/>
                          </a:ln>
                          <a:solidFill>
                            <a:srgbClr val="000000"/>
                          </a:solidFill>
                          <a:effectLst/>
                          <a:latin typeface="Tahoma" pitchFamily="34" charset="0"/>
                          <a:ea typeface="ＭＳ Ｐゴシック" charset="-128"/>
                        </a:rPr>
                        <a:t> </a:t>
                      </a:r>
                      <a:r>
                        <a:rPr kumimoji="0" lang="hu-HU" sz="1800" b="0" i="1" u="none" strike="noStrike" cap="none" normalizeH="0" baseline="0" dirty="0" err="1">
                          <a:ln>
                            <a:noFill/>
                          </a:ln>
                          <a:solidFill>
                            <a:srgbClr val="000000"/>
                          </a:solidFill>
                          <a:effectLst/>
                          <a:latin typeface="Tahoma" pitchFamily="34" charset="0"/>
                          <a:ea typeface="ＭＳ Ｐゴシック" charset="-128"/>
                        </a:rPr>
                        <a:t>respiratory</a:t>
                      </a:r>
                      <a:r>
                        <a:rPr kumimoji="0" lang="hu-HU" sz="1800" b="0" i="1" u="none" strike="noStrike" cap="none" normalizeH="0" baseline="0" dirty="0">
                          <a:ln>
                            <a:noFill/>
                          </a:ln>
                          <a:solidFill>
                            <a:srgbClr val="000000"/>
                          </a:solidFill>
                          <a:effectLst/>
                          <a:latin typeface="Tahoma" pitchFamily="34" charset="0"/>
                          <a:ea typeface="ＭＳ Ｐゴシック" charset="-128"/>
                        </a:rPr>
                        <a:t> </a:t>
                      </a:r>
                      <a:r>
                        <a:rPr kumimoji="0" lang="hu-HU" sz="1800" b="0" i="1" u="none" strike="noStrike" cap="none" normalizeH="0" baseline="0" dirty="0" err="1">
                          <a:ln>
                            <a:noFill/>
                          </a:ln>
                          <a:solidFill>
                            <a:srgbClr val="000000"/>
                          </a:solidFill>
                          <a:effectLst/>
                          <a:latin typeface="Tahoma" pitchFamily="34" charset="0"/>
                          <a:ea typeface="ＭＳ Ｐゴシック" charset="-128"/>
                        </a:rPr>
                        <a:t>infection</a:t>
                      </a:r>
                      <a:endParaRPr kumimoji="0" lang="en-GB"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Abscess </a:t>
                      </a:r>
                      <a:r>
                        <a:rPr kumimoji="0" lang="hu-HU" sz="1800" b="0" i="0" u="none" strike="noStrike" cap="none" normalizeH="0" baseline="0" dirty="0" err="1">
                          <a:ln>
                            <a:noFill/>
                          </a:ln>
                          <a:solidFill>
                            <a:srgbClr val="000000"/>
                          </a:solidFill>
                          <a:effectLst/>
                          <a:latin typeface="Tahoma" pitchFamily="34" charset="0"/>
                          <a:ea typeface="ＭＳ Ｐゴシック" charset="-128"/>
                        </a:rPr>
                        <a:t>seen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on direct exam</a:t>
                      </a:r>
                      <a:r>
                        <a:rPr kumimoji="0" lang="hu-HU" sz="1800" b="0" i="0" u="none" strike="noStrike" cap="none" normalizeH="0" baseline="0" dirty="0" err="1">
                          <a:ln>
                            <a:noFill/>
                          </a:ln>
                          <a:solidFill>
                            <a:srgbClr val="000000"/>
                          </a:solidFill>
                          <a:effectLst/>
                          <a:latin typeface="Tahoma" pitchFamily="34" charset="0"/>
                          <a:ea typeface="ＭＳ Ｐゴシック" charset="-128"/>
                        </a:rPr>
                        <a:t>ination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during</a:t>
                      </a:r>
                      <a:r>
                        <a:rPr kumimoji="0" lang="en-US" sz="1800" b="0" i="0" u="none" strike="noStrike" cap="none" normalizeH="0" baseline="0" dirty="0">
                          <a:ln>
                            <a:noFill/>
                          </a:ln>
                          <a:solidFill>
                            <a:srgbClr val="000000"/>
                          </a:solidFill>
                          <a:effectLst/>
                          <a:latin typeface="Tahoma" pitchFamily="34" charset="0"/>
                          <a:ea typeface="ＭＳ Ｐゴシック" charset="-128"/>
                        </a:rPr>
                        <a:t> op</a:t>
                      </a:r>
                      <a:r>
                        <a:rPr kumimoji="0" lang="hu-HU" sz="1800" b="0" i="0" u="none" strike="noStrike" cap="none" normalizeH="0" baseline="0" dirty="0" err="1">
                          <a:ln>
                            <a:noFill/>
                          </a:ln>
                          <a:solidFill>
                            <a:srgbClr val="000000"/>
                          </a:solidFill>
                          <a:effectLst/>
                          <a:latin typeface="Tahoma" pitchFamily="34" charset="0"/>
                          <a:ea typeface="ＭＳ Ｐゴシック" charset="-128"/>
                        </a:rPr>
                        <a:t>eration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err="1">
                          <a:ln>
                            <a:noFill/>
                          </a:ln>
                          <a:solidFill>
                            <a:srgbClr val="000000"/>
                          </a:solidFill>
                          <a:effectLst/>
                          <a:latin typeface="Tahoma" pitchFamily="34" charset="0"/>
                          <a:ea typeface="ＭＳ Ｐゴシック" charset="-128"/>
                        </a:rPr>
                        <a:t>histopath</a:t>
                      </a:r>
                      <a:r>
                        <a:rPr kumimoji="0" lang="hu-HU" sz="1800" b="0" i="0" u="none" strike="noStrike" cap="none" normalizeH="0" baseline="0" dirty="0" err="1">
                          <a:ln>
                            <a:noFill/>
                          </a:ln>
                          <a:solidFill>
                            <a:srgbClr val="000000"/>
                          </a:solidFill>
                          <a:effectLst/>
                          <a:latin typeface="Tahoma" pitchFamily="34" charset="0"/>
                          <a:ea typeface="ＭＳ Ｐゴシック" charset="-128"/>
                        </a:rPr>
                        <a:t>ological</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examination</a:t>
                      </a:r>
                      <a:endParaRPr kumimoji="0" lang="en-GB" sz="1800" b="0" i="0" u="none" strike="noStrike" cap="none" normalizeH="0" baseline="0" dirty="0">
                        <a:ln>
                          <a:noFill/>
                        </a:ln>
                        <a:solidFill>
                          <a:srgbClr val="000000"/>
                        </a:solidFill>
                        <a:effectLst/>
                        <a:latin typeface="Tahoma" pitchFamily="34" charset="0"/>
                        <a:ea typeface="ＭＳ Ｐゴシック" charset="-128"/>
                      </a:endParaRPr>
                    </a:p>
                  </a:txBody>
                  <a:tcPr marL="121920" marR="121920"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87710825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le 1"/>
          <p:cNvSpPr>
            <a:spLocks noGrp="1"/>
          </p:cNvSpPr>
          <p:nvPr>
            <p:ph type="title" idx="4294967295"/>
          </p:nvPr>
        </p:nvSpPr>
        <p:spPr/>
        <p:txBody>
          <a:bodyPr/>
          <a:lstStyle/>
          <a:p>
            <a:r>
              <a:rPr lang="en-US" altLang="en-US" dirty="0">
                <a:ea typeface="ＭＳ Ｐゴシック" pitchFamily="34" charset="-128"/>
              </a:rPr>
              <a:t>Gastrointestinal </a:t>
            </a:r>
            <a:r>
              <a:rPr lang="hu-HU" altLang="en-US" dirty="0">
                <a:ea typeface="ＭＳ Ｐゴシック" pitchFamily="34" charset="-128"/>
              </a:rPr>
              <a:t>s</a:t>
            </a:r>
            <a:r>
              <a:rPr lang="en-US" altLang="en-US" dirty="0" err="1">
                <a:ea typeface="ＭＳ Ｐゴシック" pitchFamily="34" charset="-128"/>
              </a:rPr>
              <a:t>ystem</a:t>
            </a:r>
            <a:r>
              <a:rPr lang="en-US" altLang="en-US" dirty="0">
                <a:ea typeface="ＭＳ Ｐゴシック" pitchFamily="34" charset="-128"/>
              </a:rPr>
              <a:t> </a:t>
            </a:r>
            <a:r>
              <a:rPr lang="hu-HU" altLang="en-US" dirty="0">
                <a:ea typeface="ＭＳ Ｐゴシック" pitchFamily="34" charset="-128"/>
              </a:rPr>
              <a:t>i</a:t>
            </a:r>
            <a:r>
              <a:rPr lang="en-US" altLang="en-US" dirty="0" err="1">
                <a:ea typeface="ＭＳ Ｐゴシック" pitchFamily="34" charset="-128"/>
              </a:rPr>
              <a:t>nfection</a:t>
            </a:r>
            <a:r>
              <a:rPr lang="en-US" altLang="en-US" dirty="0">
                <a:ea typeface="ＭＳ Ｐゴシック" pitchFamily="34" charset="-128"/>
              </a:rPr>
              <a:t> (GI)</a:t>
            </a:r>
            <a:br>
              <a:rPr lang="en-US" altLang="en-US" dirty="0">
                <a:ea typeface="ＭＳ Ｐゴシック" pitchFamily="34" charset="-128"/>
              </a:rPr>
            </a:br>
            <a:r>
              <a:rPr lang="en-US" altLang="en-US" sz="2000" dirty="0">
                <a:ea typeface="ＭＳ Ｐゴシック" pitchFamily="34" charset="-128"/>
              </a:rPr>
              <a:t>Protocol </a:t>
            </a:r>
            <a:r>
              <a:rPr lang="hu-HU" altLang="en-US" sz="2000" dirty="0">
                <a:ea typeface="ＭＳ Ｐゴシック" pitchFamily="34" charset="-128"/>
              </a:rPr>
              <a:t>v</a:t>
            </a:r>
            <a:r>
              <a:rPr lang="en-US" altLang="en-US" sz="2000" dirty="0">
                <a:ea typeface="ＭＳ Ｐゴシック" pitchFamily="34" charset="-128"/>
              </a:rPr>
              <a:t>5.</a:t>
            </a:r>
            <a:r>
              <a:rPr lang="hu-HU" altLang="en-US" sz="2000" dirty="0">
                <a:ea typeface="ＭＳ Ｐゴシック" pitchFamily="34" charset="-128"/>
              </a:rPr>
              <a:t>3,</a:t>
            </a:r>
            <a:r>
              <a:rPr lang="en-US" altLang="en-US" sz="2000" dirty="0">
                <a:ea typeface="ＭＳ Ｐゴシック" pitchFamily="34" charset="-128"/>
              </a:rPr>
              <a:t> </a:t>
            </a:r>
            <a:r>
              <a:rPr lang="en-GB" altLang="en-US" sz="2000" dirty="0">
                <a:ea typeface="ＭＳ Ｐゴシック" pitchFamily="34" charset="-128"/>
              </a:rPr>
              <a:t>p</a:t>
            </a:r>
            <a:r>
              <a:rPr lang="hu-HU" altLang="en-US" sz="2000" dirty="0">
                <a:ea typeface="ＭＳ Ｐゴシック" pitchFamily="34" charset="-128"/>
              </a:rPr>
              <a:t>.</a:t>
            </a:r>
            <a:r>
              <a:rPr lang="en-GB" altLang="en-US" sz="2000" dirty="0">
                <a:ea typeface="ＭＳ Ｐゴシック" pitchFamily="34" charset="-128"/>
              </a:rPr>
              <a:t> 6</a:t>
            </a:r>
            <a:r>
              <a:rPr lang="hu-HU" altLang="en-US" sz="2000" dirty="0">
                <a:ea typeface="ＭＳ Ｐゴシック" pitchFamily="34" charset="-128"/>
              </a:rPr>
              <a:t>5</a:t>
            </a:r>
            <a:r>
              <a:rPr lang="en-GB" altLang="en-US" sz="2000" dirty="0">
                <a:ea typeface="ＭＳ Ｐゴシック" pitchFamily="34" charset="-128"/>
              </a:rPr>
              <a:t>-6</a:t>
            </a:r>
            <a:r>
              <a:rPr lang="hu-HU" altLang="en-US" sz="2000" dirty="0">
                <a:ea typeface="ＭＳ Ｐゴシック" pitchFamily="34" charset="-128"/>
              </a:rPr>
              <a:t>6</a:t>
            </a:r>
            <a:endParaRPr lang="en-US" altLang="en-US" sz="2000" dirty="0">
              <a:ea typeface="ＭＳ Ｐゴシック" pitchFamily="34" charset="-128"/>
            </a:endParaRPr>
          </a:p>
        </p:txBody>
      </p:sp>
      <p:sp>
        <p:nvSpPr>
          <p:cNvPr id="107523" name="Line 9"/>
          <p:cNvSpPr>
            <a:spLocks noChangeShapeType="1"/>
          </p:cNvSpPr>
          <p:nvPr/>
        </p:nvSpPr>
        <p:spPr bwMode="auto">
          <a:xfrm>
            <a:off x="349251" y="3038475"/>
            <a:ext cx="11427883" cy="1588"/>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hu-HU"/>
          </a:p>
        </p:txBody>
      </p:sp>
      <p:sp>
        <p:nvSpPr>
          <p:cNvPr id="107524" name="Line 10"/>
          <p:cNvSpPr>
            <a:spLocks noChangeShapeType="1"/>
          </p:cNvSpPr>
          <p:nvPr/>
        </p:nvSpPr>
        <p:spPr bwMode="auto">
          <a:xfrm>
            <a:off x="408517" y="1849438"/>
            <a:ext cx="0" cy="4100512"/>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endParaRPr lang="hu-HU"/>
          </a:p>
        </p:txBody>
      </p:sp>
      <p:sp>
        <p:nvSpPr>
          <p:cNvPr id="107525" name="Line 11"/>
          <p:cNvSpPr>
            <a:spLocks noChangeShapeType="1"/>
          </p:cNvSpPr>
          <p:nvPr/>
        </p:nvSpPr>
        <p:spPr bwMode="auto">
          <a:xfrm>
            <a:off x="11777133" y="1849438"/>
            <a:ext cx="0" cy="4100512"/>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endParaRPr lang="hu-HU"/>
          </a:p>
        </p:txBody>
      </p:sp>
      <p:sp>
        <p:nvSpPr>
          <p:cNvPr id="107526" name="Line 12"/>
          <p:cNvSpPr>
            <a:spLocks noChangeShapeType="1"/>
          </p:cNvSpPr>
          <p:nvPr/>
        </p:nvSpPr>
        <p:spPr bwMode="auto">
          <a:xfrm>
            <a:off x="349251" y="1849438"/>
            <a:ext cx="11427883" cy="1587"/>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endParaRPr lang="hu-HU"/>
          </a:p>
        </p:txBody>
      </p:sp>
      <p:grpSp>
        <p:nvGrpSpPr>
          <p:cNvPr id="107527" name="Group 16"/>
          <p:cNvGrpSpPr>
            <a:grpSpLocks/>
          </p:cNvGrpSpPr>
          <p:nvPr/>
        </p:nvGrpSpPr>
        <p:grpSpPr bwMode="auto">
          <a:xfrm>
            <a:off x="414012" y="934408"/>
            <a:ext cx="11423361" cy="5607401"/>
            <a:chOff x="357" y="1069"/>
            <a:chExt cx="5292" cy="3022"/>
          </a:xfrm>
        </p:grpSpPr>
        <p:sp>
          <p:nvSpPr>
            <p:cNvPr id="107528" name="Rectangle 4"/>
            <p:cNvSpPr>
              <a:spLocks noChangeArrowheads="1"/>
            </p:cNvSpPr>
            <p:nvPr/>
          </p:nvSpPr>
          <p:spPr bwMode="auto">
            <a:xfrm>
              <a:off x="2178" y="1069"/>
              <a:ext cx="1717" cy="726"/>
            </a:xfrm>
            <a:prstGeom prst="rect">
              <a:avLst/>
            </a:prstGeom>
            <a:solidFill>
              <a:srgbClr val="66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eaLnBrk="1" hangingPunct="1">
                <a:lnSpc>
                  <a:spcPct val="100000"/>
                </a:lnSpc>
                <a:spcAft>
                  <a:spcPct val="0"/>
                </a:spcAft>
                <a:buFontTx/>
                <a:buNone/>
              </a:pPr>
              <a:r>
                <a:rPr lang="hu-HU" altLang="en-US" b="1" dirty="0">
                  <a:solidFill>
                    <a:srgbClr val="FFFFFF"/>
                  </a:solidFill>
                </a:rPr>
                <a:t>GI-</a:t>
              </a:r>
              <a:r>
                <a:rPr lang="en-US" altLang="en-US" b="1" dirty="0">
                  <a:solidFill>
                    <a:srgbClr val="FFFFFF"/>
                  </a:solidFill>
                </a:rPr>
                <a:t>HEP</a:t>
              </a:r>
            </a:p>
            <a:p>
              <a:pPr algn="ctr" eaLnBrk="1" hangingPunct="1">
                <a:lnSpc>
                  <a:spcPct val="100000"/>
                </a:lnSpc>
                <a:spcAft>
                  <a:spcPct val="0"/>
                </a:spcAft>
                <a:buFontTx/>
                <a:buNone/>
              </a:pPr>
              <a:r>
                <a:rPr lang="en-US" altLang="en-US" sz="1800" b="1" dirty="0">
                  <a:solidFill>
                    <a:srgbClr val="FFFFFF"/>
                  </a:solidFill>
                </a:rPr>
                <a:t>Hepatitis</a:t>
              </a:r>
              <a:r>
                <a:rPr lang="en-US" altLang="en-US" sz="1600" b="1" dirty="0">
                  <a:solidFill>
                    <a:srgbClr val="FFFFFF"/>
                  </a:solidFill>
                </a:rPr>
                <a:t> </a:t>
              </a:r>
            </a:p>
          </p:txBody>
        </p:sp>
        <p:sp>
          <p:nvSpPr>
            <p:cNvPr id="107529" name="Rectangle 5"/>
            <p:cNvSpPr>
              <a:spLocks noChangeArrowheads="1"/>
            </p:cNvSpPr>
            <p:nvPr/>
          </p:nvSpPr>
          <p:spPr bwMode="auto">
            <a:xfrm>
              <a:off x="3892" y="1069"/>
              <a:ext cx="1732" cy="749"/>
            </a:xfrm>
            <a:prstGeom prst="rect">
              <a:avLst/>
            </a:prstGeom>
            <a:solidFill>
              <a:srgbClr val="66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eaLnBrk="1" hangingPunct="1">
                <a:lnSpc>
                  <a:spcPct val="100000"/>
                </a:lnSpc>
                <a:spcAft>
                  <a:spcPct val="0"/>
                </a:spcAft>
                <a:buFontTx/>
                <a:buNone/>
              </a:pPr>
              <a:r>
                <a:rPr lang="hu-HU" altLang="en-US" b="1" dirty="0">
                  <a:solidFill>
                    <a:srgbClr val="FFFFFF"/>
                  </a:solidFill>
                </a:rPr>
                <a:t>GI-</a:t>
              </a:r>
              <a:r>
                <a:rPr lang="en-US" altLang="en-US" b="1" dirty="0">
                  <a:solidFill>
                    <a:srgbClr val="FFFFFF"/>
                  </a:solidFill>
                </a:rPr>
                <a:t>IAB</a:t>
              </a:r>
            </a:p>
            <a:p>
              <a:pPr algn="ctr" eaLnBrk="1" hangingPunct="1">
                <a:lnSpc>
                  <a:spcPct val="100000"/>
                </a:lnSpc>
                <a:spcAft>
                  <a:spcPct val="0"/>
                </a:spcAft>
                <a:buFontTx/>
                <a:buNone/>
              </a:pPr>
              <a:r>
                <a:rPr lang="en-US" altLang="en-US" sz="1800" b="1" dirty="0">
                  <a:solidFill>
                    <a:srgbClr val="FFFFFF"/>
                  </a:solidFill>
                </a:rPr>
                <a:t>Intraabdominal, not specified elsewhere</a:t>
              </a:r>
              <a:endParaRPr lang="en-GB" altLang="en-US" sz="1800" b="1" dirty="0">
                <a:solidFill>
                  <a:srgbClr val="FFFFFF"/>
                </a:solidFill>
              </a:endParaRPr>
            </a:p>
            <a:p>
              <a:pPr algn="ctr" eaLnBrk="1" hangingPunct="1">
                <a:lnSpc>
                  <a:spcPct val="100000"/>
                </a:lnSpc>
                <a:spcAft>
                  <a:spcPct val="0"/>
                </a:spcAft>
                <a:buFontTx/>
                <a:buNone/>
              </a:pPr>
              <a:endParaRPr lang="en-US" altLang="en-US" sz="1600" b="1" dirty="0">
                <a:solidFill>
                  <a:srgbClr val="FFFFFF"/>
                </a:solidFill>
              </a:endParaRPr>
            </a:p>
          </p:txBody>
        </p:sp>
        <p:sp>
          <p:nvSpPr>
            <p:cNvPr id="107530" name="Rectangle 6"/>
            <p:cNvSpPr>
              <a:spLocks noChangeArrowheads="1"/>
            </p:cNvSpPr>
            <p:nvPr/>
          </p:nvSpPr>
          <p:spPr bwMode="auto">
            <a:xfrm>
              <a:off x="2179" y="1801"/>
              <a:ext cx="1717" cy="2285"/>
            </a:xfrm>
            <a:prstGeom prst="rect">
              <a:avLst/>
            </a:prstGeom>
            <a:solidFill>
              <a:srgbClr val="E7F3F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eaLnBrk="1" hangingPunct="1">
                <a:lnSpc>
                  <a:spcPct val="80000"/>
                </a:lnSpc>
                <a:spcAft>
                  <a:spcPct val="0"/>
                </a:spcAft>
                <a:buFontTx/>
                <a:buNone/>
              </a:pPr>
              <a:r>
                <a:rPr lang="hu-HU" altLang="en-US" sz="1700" dirty="0">
                  <a:solidFill>
                    <a:srgbClr val="000000"/>
                  </a:solidFill>
                </a:rPr>
                <a:t>Must </a:t>
              </a:r>
              <a:r>
                <a:rPr lang="hu-HU" altLang="en-US" sz="1700" dirty="0" err="1">
                  <a:solidFill>
                    <a:srgbClr val="000000"/>
                  </a:solidFill>
                </a:rPr>
                <a:t>meet</a:t>
              </a:r>
              <a:r>
                <a:rPr lang="hu-HU" altLang="en-US" sz="1700" dirty="0">
                  <a:solidFill>
                    <a:srgbClr val="000000"/>
                  </a:solidFill>
                </a:rPr>
                <a:t> </a:t>
              </a:r>
              <a:r>
                <a:rPr lang="hu-HU" altLang="en-US" sz="1700" dirty="0" err="1">
                  <a:solidFill>
                    <a:srgbClr val="000000"/>
                  </a:solidFill>
                </a:rPr>
                <a:t>the</a:t>
              </a:r>
              <a:r>
                <a:rPr lang="hu-HU" altLang="en-US" sz="1700" dirty="0">
                  <a:solidFill>
                    <a:srgbClr val="000000"/>
                  </a:solidFill>
                </a:rPr>
                <a:t> </a:t>
              </a:r>
              <a:r>
                <a:rPr lang="hu-HU" altLang="en-US" sz="1700" dirty="0" err="1">
                  <a:solidFill>
                    <a:srgbClr val="000000"/>
                  </a:solidFill>
                </a:rPr>
                <a:t>following</a:t>
              </a:r>
              <a:r>
                <a:rPr lang="hu-HU" altLang="en-US" sz="1700" dirty="0">
                  <a:solidFill>
                    <a:srgbClr val="000000"/>
                  </a:solidFill>
                </a:rPr>
                <a:t>:</a:t>
              </a:r>
            </a:p>
            <a:p>
              <a:pPr eaLnBrk="1" hangingPunct="1">
                <a:lnSpc>
                  <a:spcPct val="80000"/>
                </a:lnSpc>
                <a:spcAft>
                  <a:spcPct val="0"/>
                </a:spcAft>
                <a:buFontTx/>
                <a:buNone/>
              </a:pPr>
              <a:endParaRPr lang="hu-HU" altLang="en-US" sz="1700" dirty="0">
                <a:solidFill>
                  <a:srgbClr val="000000"/>
                </a:solidFill>
              </a:endParaRPr>
            </a:p>
            <a:p>
              <a:pPr eaLnBrk="1" hangingPunct="1">
                <a:lnSpc>
                  <a:spcPct val="80000"/>
                </a:lnSpc>
                <a:spcAft>
                  <a:spcPct val="0"/>
                </a:spcAft>
                <a:buFontTx/>
                <a:buNone/>
              </a:pPr>
              <a:r>
                <a:rPr lang="en-US" altLang="en-US" sz="1700" dirty="0">
                  <a:solidFill>
                    <a:srgbClr val="000000"/>
                  </a:solidFill>
                </a:rPr>
                <a:t>≥2 signs</a:t>
              </a:r>
              <a:r>
                <a:rPr lang="hu-HU" altLang="en-US" sz="1700" dirty="0">
                  <a:solidFill>
                    <a:srgbClr val="000000"/>
                  </a:solidFill>
                </a:rPr>
                <a:t> </a:t>
              </a:r>
              <a:r>
                <a:rPr lang="hu-HU" altLang="en-US" sz="1700" dirty="0" err="1">
                  <a:solidFill>
                    <a:srgbClr val="000000"/>
                  </a:solidFill>
                </a:rPr>
                <a:t>or</a:t>
              </a:r>
              <a:r>
                <a:rPr lang="hu-HU" altLang="en-US" sz="1700" dirty="0">
                  <a:solidFill>
                    <a:srgbClr val="000000"/>
                  </a:solidFill>
                </a:rPr>
                <a:t> </a:t>
              </a:r>
              <a:r>
                <a:rPr lang="en-US" altLang="en-US" sz="1700" dirty="0">
                  <a:solidFill>
                    <a:srgbClr val="000000"/>
                  </a:solidFill>
                </a:rPr>
                <a:t>symptoms </a:t>
              </a:r>
              <a:r>
                <a:rPr lang="hu-HU" altLang="en-US" sz="1700" dirty="0" err="1">
                  <a:solidFill>
                    <a:srgbClr val="000000"/>
                  </a:solidFill>
                </a:rPr>
                <a:t>with</a:t>
              </a:r>
              <a:r>
                <a:rPr lang="hu-HU" altLang="en-US" sz="1700" dirty="0">
                  <a:solidFill>
                    <a:srgbClr val="000000"/>
                  </a:solidFill>
                </a:rPr>
                <a:t> no </a:t>
              </a:r>
              <a:r>
                <a:rPr lang="hu-HU" altLang="en-US" sz="1700" dirty="0" err="1">
                  <a:solidFill>
                    <a:srgbClr val="000000"/>
                  </a:solidFill>
                </a:rPr>
                <a:t>other</a:t>
              </a:r>
              <a:r>
                <a:rPr lang="hu-HU" altLang="en-US" sz="1700" dirty="0">
                  <a:solidFill>
                    <a:srgbClr val="000000"/>
                  </a:solidFill>
                </a:rPr>
                <a:t> </a:t>
              </a:r>
              <a:r>
                <a:rPr lang="hu-HU" altLang="en-US" sz="1700" dirty="0" err="1">
                  <a:solidFill>
                    <a:srgbClr val="000000"/>
                  </a:solidFill>
                </a:rPr>
                <a:t>recognised</a:t>
              </a:r>
              <a:r>
                <a:rPr lang="hu-HU" altLang="en-US" sz="1700" dirty="0">
                  <a:solidFill>
                    <a:srgbClr val="000000"/>
                  </a:solidFill>
                </a:rPr>
                <a:t> </a:t>
              </a:r>
              <a:r>
                <a:rPr lang="hu-HU" altLang="en-US" sz="1700" dirty="0" err="1">
                  <a:solidFill>
                    <a:srgbClr val="000000"/>
                  </a:solidFill>
                </a:rPr>
                <a:t>cause</a:t>
              </a:r>
              <a:r>
                <a:rPr lang="hu-HU" altLang="en-US" sz="1700" dirty="0">
                  <a:solidFill>
                    <a:srgbClr val="000000"/>
                  </a:solidFill>
                </a:rPr>
                <a:t> (</a:t>
              </a:r>
              <a:r>
                <a:rPr lang="hu-HU" altLang="en-US" sz="1700" dirty="0" err="1">
                  <a:solidFill>
                    <a:srgbClr val="000000"/>
                  </a:solidFill>
                </a:rPr>
                <a:t>e.g</a:t>
              </a:r>
              <a:r>
                <a:rPr lang="hu-HU" altLang="en-US" sz="1700" dirty="0">
                  <a:solidFill>
                    <a:srgbClr val="000000"/>
                  </a:solidFill>
                </a:rPr>
                <a:t>. </a:t>
              </a:r>
              <a:r>
                <a:rPr lang="hu-HU" altLang="en-US" sz="1700" dirty="0" err="1">
                  <a:solidFill>
                    <a:srgbClr val="000000"/>
                  </a:solidFill>
                </a:rPr>
                <a:t>fever</a:t>
              </a:r>
              <a:r>
                <a:rPr lang="hu-HU" altLang="en-US" sz="1700" dirty="0">
                  <a:solidFill>
                    <a:srgbClr val="000000"/>
                  </a:solidFill>
                </a:rPr>
                <a:t>, anorexia, </a:t>
              </a:r>
              <a:r>
                <a:rPr lang="hu-HU" altLang="en-US" sz="1700" dirty="0" err="1">
                  <a:solidFill>
                    <a:srgbClr val="000000"/>
                  </a:solidFill>
                </a:rPr>
                <a:t>nausea</a:t>
              </a:r>
              <a:r>
                <a:rPr lang="hu-HU" altLang="en-US" sz="1700" dirty="0">
                  <a:solidFill>
                    <a:srgbClr val="000000"/>
                  </a:solidFill>
                </a:rPr>
                <a:t>) </a:t>
              </a:r>
              <a:r>
                <a:rPr lang="en-US" altLang="en-US" sz="1700" dirty="0">
                  <a:solidFill>
                    <a:srgbClr val="000000"/>
                  </a:solidFill>
                </a:rPr>
                <a:t>AND</a:t>
              </a:r>
              <a:r>
                <a:rPr lang="hu-HU" altLang="en-US" sz="1700" dirty="0">
                  <a:solidFill>
                    <a:srgbClr val="000000"/>
                  </a:solidFill>
                </a:rPr>
                <a:t> </a:t>
              </a:r>
              <a:r>
                <a:rPr lang="en-US" altLang="en-US" sz="1700" dirty="0">
                  <a:solidFill>
                    <a:srgbClr val="000000"/>
                  </a:solidFill>
                </a:rPr>
                <a:t>≥</a:t>
              </a:r>
              <a:r>
                <a:rPr lang="hu-HU" altLang="en-US" sz="1700" dirty="0">
                  <a:solidFill>
                    <a:srgbClr val="000000"/>
                  </a:solidFill>
                </a:rPr>
                <a:t>1 of </a:t>
              </a:r>
              <a:r>
                <a:rPr lang="hu-HU" altLang="en-US" sz="1700" dirty="0" err="1">
                  <a:solidFill>
                    <a:srgbClr val="000000"/>
                  </a:solidFill>
                </a:rPr>
                <a:t>the</a:t>
              </a:r>
              <a:r>
                <a:rPr lang="hu-HU" altLang="en-US" sz="1700" dirty="0">
                  <a:solidFill>
                    <a:srgbClr val="000000"/>
                  </a:solidFill>
                </a:rPr>
                <a:t> </a:t>
              </a:r>
              <a:r>
                <a:rPr lang="hu-HU" altLang="en-US" sz="1700" dirty="0" err="1">
                  <a:solidFill>
                    <a:srgbClr val="000000"/>
                  </a:solidFill>
                </a:rPr>
                <a:t>following</a:t>
              </a:r>
              <a:r>
                <a:rPr lang="hu-HU" altLang="en-US" sz="1700" dirty="0">
                  <a:solidFill>
                    <a:srgbClr val="000000"/>
                  </a:solidFill>
                </a:rPr>
                <a:t>:</a:t>
              </a:r>
            </a:p>
            <a:p>
              <a:pPr marL="285750" indent="-285750" eaLnBrk="1" hangingPunct="1">
                <a:lnSpc>
                  <a:spcPct val="80000"/>
                </a:lnSpc>
                <a:spcAft>
                  <a:spcPct val="0"/>
                </a:spcAft>
                <a:buFont typeface="Symbol" panose="05050102010706020507" pitchFamily="18" charset="2"/>
                <a:buChar char="-"/>
              </a:pPr>
              <a:r>
                <a:rPr lang="en-US" altLang="en-US" sz="1700" dirty="0">
                  <a:solidFill>
                    <a:srgbClr val="000000"/>
                  </a:solidFill>
                </a:rPr>
                <a:t>positive antigen or antibody test for HAV, HBV,</a:t>
              </a:r>
              <a:r>
                <a:rPr lang="hu-HU" altLang="en-US" sz="1700" dirty="0">
                  <a:solidFill>
                    <a:srgbClr val="000000"/>
                  </a:solidFill>
                </a:rPr>
                <a:t> </a:t>
              </a:r>
              <a:r>
                <a:rPr lang="en-US" altLang="en-US" sz="1700" dirty="0">
                  <a:solidFill>
                    <a:srgbClr val="000000"/>
                  </a:solidFill>
                </a:rPr>
                <a:t>HCV, HDV</a:t>
              </a:r>
              <a:endParaRPr lang="en-GB" altLang="en-US" sz="1700" dirty="0">
                <a:solidFill>
                  <a:srgbClr val="000000"/>
                </a:solidFill>
              </a:endParaRPr>
            </a:p>
            <a:p>
              <a:pPr marL="285750" indent="-285750" eaLnBrk="1" hangingPunct="1">
                <a:lnSpc>
                  <a:spcPct val="80000"/>
                </a:lnSpc>
                <a:spcAft>
                  <a:spcPct val="0"/>
                </a:spcAft>
                <a:buFont typeface="Symbol" panose="05050102010706020507" pitchFamily="18" charset="2"/>
                <a:buChar char="-"/>
              </a:pPr>
              <a:r>
                <a:rPr lang="en-US" altLang="en-US" sz="1700" dirty="0">
                  <a:solidFill>
                    <a:srgbClr val="000000"/>
                  </a:solidFill>
                </a:rPr>
                <a:t>abnormal liver function tests</a:t>
              </a:r>
              <a:endParaRPr lang="en-GB" altLang="en-US" sz="1700" dirty="0">
                <a:solidFill>
                  <a:srgbClr val="000000"/>
                </a:solidFill>
              </a:endParaRPr>
            </a:p>
            <a:p>
              <a:pPr marL="285750" indent="-285750" eaLnBrk="1" hangingPunct="1">
                <a:lnSpc>
                  <a:spcPct val="80000"/>
                </a:lnSpc>
                <a:spcAft>
                  <a:spcPct val="0"/>
                </a:spcAft>
                <a:buFont typeface="Symbol" panose="05050102010706020507" pitchFamily="18" charset="2"/>
                <a:buChar char="-"/>
              </a:pPr>
              <a:r>
                <a:rPr lang="en-US" altLang="en-US" sz="1700" dirty="0">
                  <a:solidFill>
                    <a:srgbClr val="000000"/>
                  </a:solidFill>
                </a:rPr>
                <a:t>cytomegalovirus (CMV)</a:t>
              </a:r>
              <a:r>
                <a:rPr lang="hu-HU" altLang="en-US" sz="1700" dirty="0">
                  <a:solidFill>
                    <a:srgbClr val="000000"/>
                  </a:solidFill>
                </a:rPr>
                <a:t> in </a:t>
              </a:r>
              <a:r>
                <a:rPr lang="hu-HU" altLang="en-US" sz="1700" dirty="0" err="1">
                  <a:solidFill>
                    <a:srgbClr val="000000"/>
                  </a:solidFill>
                </a:rPr>
                <a:t>urine</a:t>
              </a:r>
              <a:r>
                <a:rPr lang="hu-HU" altLang="en-US" sz="1700" dirty="0">
                  <a:solidFill>
                    <a:srgbClr val="000000"/>
                  </a:solidFill>
                </a:rPr>
                <a:t>/ </a:t>
              </a:r>
              <a:r>
                <a:rPr lang="hu-HU" altLang="en-US" sz="1700" dirty="0" err="1">
                  <a:solidFill>
                    <a:srgbClr val="000000"/>
                  </a:solidFill>
                </a:rPr>
                <a:t>oropharyngeal</a:t>
              </a:r>
              <a:r>
                <a:rPr lang="hu-HU" altLang="en-US" sz="1700" dirty="0">
                  <a:solidFill>
                    <a:srgbClr val="000000"/>
                  </a:solidFill>
                </a:rPr>
                <a:t> </a:t>
              </a:r>
              <a:r>
                <a:rPr lang="hu-HU" altLang="en-US" sz="1700" dirty="0" err="1">
                  <a:solidFill>
                    <a:srgbClr val="000000"/>
                  </a:solidFill>
                </a:rPr>
                <a:t>secretions</a:t>
              </a:r>
              <a:endParaRPr lang="en-GB" altLang="en-US" sz="1700" dirty="0">
                <a:solidFill>
                  <a:srgbClr val="000000"/>
                </a:solidFill>
              </a:endParaRPr>
            </a:p>
            <a:p>
              <a:pPr eaLnBrk="1" hangingPunct="1">
                <a:lnSpc>
                  <a:spcPct val="80000"/>
                </a:lnSpc>
                <a:spcAft>
                  <a:spcPct val="0"/>
                </a:spcAft>
                <a:buFontTx/>
                <a:buNone/>
              </a:pPr>
              <a:r>
                <a:rPr lang="en-US" altLang="en-US" sz="1700" dirty="0">
                  <a:solidFill>
                    <a:srgbClr val="000000"/>
                  </a:solidFill>
                </a:rPr>
                <a:t> </a:t>
              </a:r>
              <a:endParaRPr lang="en-GB" altLang="en-US" sz="1700" dirty="0">
                <a:solidFill>
                  <a:srgbClr val="000000"/>
                </a:solidFill>
              </a:endParaRPr>
            </a:p>
            <a:p>
              <a:pPr eaLnBrk="1" hangingPunct="1">
                <a:lnSpc>
                  <a:spcPct val="80000"/>
                </a:lnSpc>
                <a:spcAft>
                  <a:spcPct val="0"/>
                </a:spcAft>
                <a:buFontTx/>
                <a:buNone/>
              </a:pPr>
              <a:r>
                <a:rPr lang="hu-HU" altLang="en-US" sz="1600" b="1" dirty="0" err="1">
                  <a:solidFill>
                    <a:srgbClr val="000000"/>
                  </a:solidFill>
                </a:rPr>
                <a:t>Do</a:t>
              </a:r>
              <a:r>
                <a:rPr lang="hu-HU" altLang="en-US" sz="1600" b="1" dirty="0">
                  <a:solidFill>
                    <a:srgbClr val="000000"/>
                  </a:solidFill>
                </a:rPr>
                <a:t> </a:t>
              </a:r>
              <a:r>
                <a:rPr lang="hu-HU" altLang="en-US" sz="1600" b="1" dirty="0" err="1">
                  <a:solidFill>
                    <a:srgbClr val="000000"/>
                  </a:solidFill>
                </a:rPr>
                <a:t>not</a:t>
              </a:r>
              <a:r>
                <a:rPr lang="hu-HU" altLang="en-US" sz="1600" b="1" dirty="0">
                  <a:solidFill>
                    <a:srgbClr val="000000"/>
                  </a:solidFill>
                </a:rPr>
                <a:t> </a:t>
              </a:r>
              <a:r>
                <a:rPr lang="hu-HU" altLang="en-US" sz="1600" b="1" dirty="0" err="1">
                  <a:solidFill>
                    <a:srgbClr val="000000"/>
                  </a:solidFill>
                </a:rPr>
                <a:t>report</a:t>
              </a:r>
              <a:r>
                <a:rPr lang="en-GB" altLang="en-US" sz="1600" b="1" dirty="0">
                  <a:solidFill>
                    <a:srgbClr val="000000"/>
                  </a:solidFill>
                </a:rPr>
                <a:t> </a:t>
              </a:r>
              <a:r>
                <a:rPr lang="hu-HU" altLang="en-US" sz="1600" b="1" dirty="0" err="1">
                  <a:solidFill>
                    <a:srgbClr val="000000"/>
                  </a:solidFill>
                </a:rPr>
                <a:t>these</a:t>
              </a:r>
              <a:r>
                <a:rPr lang="hu-HU" altLang="en-US" sz="1600" b="1" dirty="0">
                  <a:solidFill>
                    <a:srgbClr val="000000"/>
                  </a:solidFill>
                </a:rPr>
                <a:t> </a:t>
              </a:r>
              <a:r>
                <a:rPr lang="en-GB" altLang="en-US" sz="1600" b="1" dirty="0">
                  <a:solidFill>
                    <a:srgbClr val="000000"/>
                  </a:solidFill>
                </a:rPr>
                <a:t>hepatitis</a:t>
              </a:r>
              <a:r>
                <a:rPr lang="hu-HU" altLang="en-US" sz="1600" b="1" dirty="0">
                  <a:solidFill>
                    <a:srgbClr val="000000"/>
                  </a:solidFill>
                </a:rPr>
                <a:t> </a:t>
              </a:r>
              <a:r>
                <a:rPr lang="hu-HU" altLang="en-US" sz="1600" b="1" dirty="0" err="1">
                  <a:solidFill>
                    <a:srgbClr val="000000"/>
                  </a:solidFill>
                </a:rPr>
                <a:t>cases</a:t>
              </a:r>
              <a:r>
                <a:rPr lang="en-GB" altLang="en-US" sz="1600" b="1" dirty="0">
                  <a:solidFill>
                    <a:srgbClr val="000000"/>
                  </a:solidFill>
                </a:rPr>
                <a:t>:</a:t>
              </a:r>
              <a:r>
                <a:rPr lang="hu-HU" altLang="en-US" sz="1600" b="1" dirty="0">
                  <a:solidFill>
                    <a:srgbClr val="000000"/>
                  </a:solidFill>
                </a:rPr>
                <a:t> </a:t>
              </a:r>
              <a:r>
                <a:rPr lang="en-GB" altLang="en-US" sz="1600" b="1" dirty="0">
                  <a:solidFill>
                    <a:srgbClr val="000000"/>
                  </a:solidFill>
                </a:rPr>
                <a:t>non-infectious, </a:t>
              </a:r>
              <a:r>
                <a:rPr lang="hu-HU" altLang="en-US" sz="1600" b="1" dirty="0" err="1">
                  <a:solidFill>
                    <a:srgbClr val="000000"/>
                  </a:solidFill>
                </a:rPr>
                <a:t>due</a:t>
              </a:r>
              <a:r>
                <a:rPr lang="hu-HU" altLang="en-US" sz="1600" b="1" dirty="0">
                  <a:solidFill>
                    <a:srgbClr val="000000"/>
                  </a:solidFill>
                </a:rPr>
                <a:t> </a:t>
              </a:r>
              <a:r>
                <a:rPr lang="hu-HU" altLang="en-US" sz="1600" b="1" dirty="0" err="1">
                  <a:solidFill>
                    <a:srgbClr val="000000"/>
                  </a:solidFill>
                </a:rPr>
                <a:t>to</a:t>
              </a:r>
              <a:r>
                <a:rPr lang="hu-HU" altLang="en-US" sz="1600" b="1" dirty="0">
                  <a:solidFill>
                    <a:srgbClr val="000000"/>
                  </a:solidFill>
                </a:rPr>
                <a:t> </a:t>
              </a:r>
              <a:r>
                <a:rPr lang="hu-HU" altLang="en-US" sz="1600" b="1" dirty="0" err="1">
                  <a:solidFill>
                    <a:srgbClr val="000000"/>
                  </a:solidFill>
                </a:rPr>
                <a:t>hepato</a:t>
              </a:r>
              <a:r>
                <a:rPr lang="en-GB" altLang="en-US" sz="1600" b="1" dirty="0">
                  <a:solidFill>
                    <a:srgbClr val="000000"/>
                  </a:solidFill>
                </a:rPr>
                <a:t>toxins</a:t>
              </a:r>
              <a:r>
                <a:rPr lang="hu-HU" altLang="en-US" sz="1600" b="1" dirty="0">
                  <a:solidFill>
                    <a:srgbClr val="000000"/>
                  </a:solidFill>
                </a:rPr>
                <a:t> (</a:t>
              </a:r>
              <a:r>
                <a:rPr lang="hu-HU" altLang="en-US" sz="1600" b="1" dirty="0" err="1">
                  <a:solidFill>
                    <a:srgbClr val="000000"/>
                  </a:solidFill>
                </a:rPr>
                <a:t>e.g</a:t>
              </a:r>
              <a:r>
                <a:rPr lang="hu-HU" altLang="en-US" sz="1600" b="1" dirty="0">
                  <a:solidFill>
                    <a:srgbClr val="000000"/>
                  </a:solidFill>
                </a:rPr>
                <a:t>. </a:t>
              </a:r>
              <a:r>
                <a:rPr lang="hu-HU" altLang="en-US" sz="1600" b="1" dirty="0" err="1">
                  <a:solidFill>
                    <a:srgbClr val="000000"/>
                  </a:solidFill>
                </a:rPr>
                <a:t>alcohol</a:t>
              </a:r>
              <a:r>
                <a:rPr lang="hu-HU" altLang="en-US" sz="1600" b="1" dirty="0">
                  <a:solidFill>
                    <a:srgbClr val="000000"/>
                  </a:solidFill>
                </a:rPr>
                <a:t>)</a:t>
              </a:r>
              <a:r>
                <a:rPr lang="en-GB" altLang="en-US" sz="1600" b="1" dirty="0">
                  <a:solidFill>
                    <a:srgbClr val="000000"/>
                  </a:solidFill>
                </a:rPr>
                <a:t>, biliary obstruction</a:t>
              </a:r>
              <a:r>
                <a:rPr lang="hu-HU" altLang="en-US" sz="1600" b="1" dirty="0">
                  <a:solidFill>
                    <a:srgbClr val="000000"/>
                  </a:solidFill>
                </a:rPr>
                <a:t>/</a:t>
              </a:r>
              <a:r>
                <a:rPr lang="hu-HU" altLang="en-US" sz="1600" b="1" dirty="0" err="1">
                  <a:solidFill>
                    <a:srgbClr val="000000"/>
                  </a:solidFill>
                </a:rPr>
                <a:t>cholecystitis</a:t>
              </a:r>
              <a:endParaRPr lang="en-US" altLang="en-US" sz="1600" b="1" dirty="0">
                <a:solidFill>
                  <a:srgbClr val="000000"/>
                </a:solidFill>
              </a:endParaRPr>
            </a:p>
          </p:txBody>
        </p:sp>
        <p:sp>
          <p:nvSpPr>
            <p:cNvPr id="107531" name="Rectangle 7"/>
            <p:cNvSpPr>
              <a:spLocks noChangeArrowheads="1"/>
            </p:cNvSpPr>
            <p:nvPr/>
          </p:nvSpPr>
          <p:spPr bwMode="auto">
            <a:xfrm>
              <a:off x="3898" y="1803"/>
              <a:ext cx="1751" cy="2288"/>
            </a:xfrm>
            <a:prstGeom prst="rect">
              <a:avLst/>
            </a:prstGeom>
            <a:solidFill>
              <a:srgbClr val="E7F3F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nSpc>
                  <a:spcPct val="80000"/>
                </a:lnSpc>
                <a:spcAft>
                  <a:spcPct val="0"/>
                </a:spcAft>
                <a:buNone/>
              </a:pPr>
              <a:r>
                <a:rPr lang="en-GB" altLang="en-US" sz="1700" dirty="0">
                  <a:solidFill>
                    <a:srgbClr val="000000"/>
                  </a:solidFill>
                </a:rPr>
                <a:t>≥1 of </a:t>
              </a:r>
              <a:r>
                <a:rPr lang="hu-HU" altLang="en-US" sz="1700" dirty="0" err="1">
                  <a:solidFill>
                    <a:srgbClr val="000000"/>
                  </a:solidFill>
                </a:rPr>
                <a:t>the</a:t>
              </a:r>
              <a:r>
                <a:rPr lang="hu-HU" altLang="en-US" sz="1700" dirty="0">
                  <a:solidFill>
                    <a:srgbClr val="000000"/>
                  </a:solidFill>
                </a:rPr>
                <a:t> </a:t>
              </a:r>
              <a:r>
                <a:rPr lang="hu-HU" altLang="en-US" sz="1700" dirty="0" err="1">
                  <a:solidFill>
                    <a:srgbClr val="000000"/>
                  </a:solidFill>
                </a:rPr>
                <a:t>following</a:t>
              </a:r>
              <a:r>
                <a:rPr lang="hu-HU" altLang="en-US" sz="1700" dirty="0">
                  <a:solidFill>
                    <a:srgbClr val="000000"/>
                  </a:solidFill>
                </a:rPr>
                <a:t>:</a:t>
              </a:r>
            </a:p>
            <a:p>
              <a:pPr eaLnBrk="1" hangingPunct="1">
                <a:lnSpc>
                  <a:spcPct val="80000"/>
                </a:lnSpc>
                <a:spcAft>
                  <a:spcPct val="0"/>
                </a:spcAft>
                <a:buFontTx/>
                <a:buNone/>
              </a:pPr>
              <a:endParaRPr lang="hu-HU" altLang="en-US" sz="1700" dirty="0">
                <a:solidFill>
                  <a:srgbClr val="000000"/>
                </a:solidFill>
              </a:endParaRPr>
            </a:p>
            <a:p>
              <a:pPr marL="285750" indent="-285750">
                <a:lnSpc>
                  <a:spcPct val="80000"/>
                </a:lnSpc>
                <a:spcAft>
                  <a:spcPct val="0"/>
                </a:spcAft>
                <a:buFont typeface="Arial" panose="020B0604020202020204" pitchFamily="34" charset="0"/>
                <a:buChar char="•"/>
              </a:pPr>
              <a:r>
                <a:rPr lang="en-US" altLang="en-US" sz="1700" dirty="0">
                  <a:solidFill>
                    <a:srgbClr val="000000"/>
                  </a:solidFill>
                </a:rPr>
                <a:t>Organisms</a:t>
              </a:r>
              <a:r>
                <a:rPr lang="hu-HU" altLang="en-US" sz="1700" dirty="0">
                  <a:solidFill>
                    <a:srgbClr val="000000"/>
                  </a:solidFill>
                </a:rPr>
                <a:t> </a:t>
              </a:r>
              <a:r>
                <a:rPr lang="hu-HU" altLang="en-US" sz="1700" dirty="0" err="1">
                  <a:solidFill>
                    <a:srgbClr val="000000"/>
                  </a:solidFill>
                </a:rPr>
                <a:t>cultured</a:t>
              </a:r>
              <a:r>
                <a:rPr lang="en-US" altLang="en-US" sz="1700" dirty="0">
                  <a:solidFill>
                    <a:srgbClr val="000000"/>
                  </a:solidFill>
                </a:rPr>
                <a:t> from intraabdominal space </a:t>
              </a:r>
            </a:p>
            <a:p>
              <a:pPr marL="285750" indent="-285750">
                <a:lnSpc>
                  <a:spcPct val="80000"/>
                </a:lnSpc>
                <a:spcAft>
                  <a:spcPct val="0"/>
                </a:spcAft>
                <a:buFont typeface="Arial" panose="020B0604020202020204" pitchFamily="34" charset="0"/>
                <a:buChar char="•"/>
              </a:pPr>
              <a:r>
                <a:rPr lang="en-US" altLang="en-US" sz="1700" dirty="0">
                  <a:solidFill>
                    <a:srgbClr val="000000"/>
                  </a:solidFill>
                </a:rPr>
                <a:t>Abscess </a:t>
              </a:r>
              <a:r>
                <a:rPr lang="hu-HU" altLang="en-US" sz="1700" dirty="0" err="1">
                  <a:solidFill>
                    <a:srgbClr val="000000"/>
                  </a:solidFill>
                </a:rPr>
                <a:t>or</a:t>
              </a:r>
              <a:r>
                <a:rPr lang="hu-HU" altLang="en-US" sz="1700" dirty="0">
                  <a:solidFill>
                    <a:srgbClr val="000000"/>
                  </a:solidFill>
                </a:rPr>
                <a:t> </a:t>
              </a:r>
              <a:r>
                <a:rPr lang="hu-HU" altLang="en-US" sz="1700" dirty="0" err="1">
                  <a:solidFill>
                    <a:srgbClr val="000000"/>
                  </a:solidFill>
                </a:rPr>
                <a:t>infection</a:t>
              </a:r>
              <a:r>
                <a:rPr lang="hu-HU" altLang="en-US" sz="1700" dirty="0">
                  <a:solidFill>
                    <a:srgbClr val="000000"/>
                  </a:solidFill>
                </a:rPr>
                <a:t> </a:t>
              </a:r>
              <a:r>
                <a:rPr lang="en-US" altLang="en-US" sz="1700" dirty="0">
                  <a:solidFill>
                    <a:srgbClr val="000000"/>
                  </a:solidFill>
                </a:rPr>
                <a:t>seen</a:t>
              </a:r>
              <a:r>
                <a:rPr lang="hu-HU" altLang="en-US" sz="1700" dirty="0">
                  <a:solidFill>
                    <a:srgbClr val="000000"/>
                  </a:solidFill>
                </a:rPr>
                <a:t> </a:t>
              </a:r>
              <a:r>
                <a:rPr lang="hu-HU" altLang="en-US" sz="1700" dirty="0" err="1">
                  <a:solidFill>
                    <a:srgbClr val="000000"/>
                  </a:solidFill>
                </a:rPr>
                <a:t>during</a:t>
              </a:r>
              <a:r>
                <a:rPr lang="en-US" altLang="en-US" sz="1700" dirty="0">
                  <a:solidFill>
                    <a:srgbClr val="000000"/>
                  </a:solidFill>
                </a:rPr>
                <a:t> </a:t>
              </a:r>
              <a:r>
                <a:rPr lang="en-US" altLang="en-US" sz="1700" dirty="0" err="1">
                  <a:solidFill>
                    <a:srgbClr val="000000"/>
                  </a:solidFill>
                </a:rPr>
                <a:t>operatio</a:t>
              </a:r>
              <a:r>
                <a:rPr lang="hu-HU" altLang="en-US" sz="1700" dirty="0">
                  <a:solidFill>
                    <a:srgbClr val="000000"/>
                  </a:solidFill>
                </a:rPr>
                <a:t>n </a:t>
              </a:r>
              <a:r>
                <a:rPr lang="hu-HU" altLang="en-US" sz="1700" dirty="0" err="1">
                  <a:solidFill>
                    <a:srgbClr val="000000"/>
                  </a:solidFill>
                </a:rPr>
                <a:t>or</a:t>
              </a:r>
              <a:r>
                <a:rPr lang="hu-HU" altLang="en-US" sz="1700" dirty="0">
                  <a:solidFill>
                    <a:srgbClr val="000000"/>
                  </a:solidFill>
                </a:rPr>
                <a:t> </a:t>
              </a:r>
              <a:r>
                <a:rPr lang="en-US" altLang="en-US" sz="1700" dirty="0" err="1">
                  <a:solidFill>
                    <a:srgbClr val="000000"/>
                  </a:solidFill>
                </a:rPr>
                <a:t>histo</a:t>
              </a:r>
              <a:r>
                <a:rPr lang="hu-HU" altLang="en-US" sz="1700" dirty="0" err="1">
                  <a:solidFill>
                    <a:srgbClr val="000000"/>
                  </a:solidFill>
                </a:rPr>
                <a:t>pathological</a:t>
              </a:r>
              <a:r>
                <a:rPr lang="hu-HU" altLang="en-US" sz="1700" dirty="0">
                  <a:solidFill>
                    <a:srgbClr val="000000"/>
                  </a:solidFill>
                </a:rPr>
                <a:t> </a:t>
              </a:r>
              <a:r>
                <a:rPr lang="hu-HU" altLang="en-US" sz="1700" dirty="0" err="1">
                  <a:solidFill>
                    <a:srgbClr val="000000"/>
                  </a:solidFill>
                </a:rPr>
                <a:t>examination</a:t>
              </a:r>
              <a:endParaRPr lang="en-US" altLang="en-US" sz="1700" dirty="0">
                <a:solidFill>
                  <a:srgbClr val="000000"/>
                </a:solidFill>
              </a:endParaRPr>
            </a:p>
            <a:p>
              <a:pPr marL="285750" indent="-285750">
                <a:lnSpc>
                  <a:spcPct val="80000"/>
                </a:lnSpc>
                <a:spcAft>
                  <a:spcPct val="0"/>
                </a:spcAft>
                <a:buFont typeface="Arial" panose="020B0604020202020204" pitchFamily="34" charset="0"/>
                <a:buChar char="•"/>
              </a:pPr>
              <a:r>
                <a:rPr lang="en-GB" altLang="en-US" sz="1700" dirty="0">
                  <a:solidFill>
                    <a:srgbClr val="000000"/>
                  </a:solidFill>
                </a:rPr>
                <a:t>≥2 </a:t>
              </a:r>
              <a:r>
                <a:rPr lang="en-US" altLang="en-US" sz="1700" dirty="0">
                  <a:solidFill>
                    <a:srgbClr val="000000"/>
                  </a:solidFill>
                </a:rPr>
                <a:t>signs/ symptoms </a:t>
              </a:r>
              <a:r>
                <a:rPr lang="hu-HU" altLang="en-US" sz="1700" dirty="0">
                  <a:solidFill>
                    <a:srgbClr val="000000"/>
                  </a:solidFill>
                </a:rPr>
                <a:t>(</a:t>
              </a:r>
              <a:r>
                <a:rPr lang="hu-HU" altLang="en-US" sz="1700" dirty="0" err="1">
                  <a:solidFill>
                    <a:srgbClr val="000000"/>
                  </a:solidFill>
                </a:rPr>
                <a:t>e.g</a:t>
              </a:r>
              <a:r>
                <a:rPr lang="hu-HU" altLang="en-US" sz="1700" dirty="0">
                  <a:solidFill>
                    <a:srgbClr val="000000"/>
                  </a:solidFill>
                </a:rPr>
                <a:t>. </a:t>
              </a:r>
              <a:r>
                <a:rPr lang="hu-HU" altLang="en-US" sz="1700" dirty="0" err="1">
                  <a:solidFill>
                    <a:srgbClr val="000000"/>
                  </a:solidFill>
                </a:rPr>
                <a:t>fever</a:t>
              </a:r>
              <a:r>
                <a:rPr lang="hu-HU" altLang="en-US" sz="1700" dirty="0">
                  <a:solidFill>
                    <a:srgbClr val="000000"/>
                  </a:solidFill>
                </a:rPr>
                <a:t>, </a:t>
              </a:r>
              <a:r>
                <a:rPr lang="hu-HU" altLang="en-US" sz="1700" dirty="0" err="1">
                  <a:solidFill>
                    <a:srgbClr val="000000"/>
                  </a:solidFill>
                </a:rPr>
                <a:t>nausea</a:t>
              </a:r>
              <a:r>
                <a:rPr lang="hu-HU" altLang="en-US" sz="1700" dirty="0">
                  <a:solidFill>
                    <a:srgbClr val="000000"/>
                  </a:solidFill>
                </a:rPr>
                <a:t>, </a:t>
              </a:r>
              <a:r>
                <a:rPr lang="hu-HU" altLang="en-US" sz="1700" dirty="0" err="1">
                  <a:solidFill>
                    <a:srgbClr val="000000"/>
                  </a:solidFill>
                </a:rPr>
                <a:t>vomiting</a:t>
              </a:r>
              <a:r>
                <a:rPr lang="hu-HU" altLang="en-US" sz="1700" dirty="0">
                  <a:solidFill>
                    <a:srgbClr val="000000"/>
                  </a:solidFill>
                </a:rPr>
                <a:t>)                  </a:t>
              </a:r>
              <a:r>
                <a:rPr lang="en-GB" altLang="en-US" sz="1700" dirty="0">
                  <a:solidFill>
                    <a:srgbClr val="000000"/>
                  </a:solidFill>
                </a:rPr>
                <a:t>AND ≥1 of</a:t>
              </a:r>
              <a:r>
                <a:rPr lang="hu-HU" altLang="en-US" sz="1700" dirty="0">
                  <a:solidFill>
                    <a:srgbClr val="000000"/>
                  </a:solidFill>
                </a:rPr>
                <a:t> </a:t>
              </a:r>
              <a:r>
                <a:rPr lang="hu-HU" altLang="en-US" sz="1700" dirty="0" err="1">
                  <a:solidFill>
                    <a:srgbClr val="000000"/>
                  </a:solidFill>
                </a:rPr>
                <a:t>the</a:t>
              </a:r>
              <a:r>
                <a:rPr lang="hu-HU" altLang="en-US" sz="1700" dirty="0">
                  <a:solidFill>
                    <a:srgbClr val="000000"/>
                  </a:solidFill>
                </a:rPr>
                <a:t> </a:t>
              </a:r>
              <a:r>
                <a:rPr lang="hu-HU" altLang="en-US" sz="1700" dirty="0" err="1">
                  <a:solidFill>
                    <a:srgbClr val="000000"/>
                  </a:solidFill>
                </a:rPr>
                <a:t>following</a:t>
              </a:r>
              <a:r>
                <a:rPr lang="hu-HU" altLang="en-US" sz="1700" dirty="0">
                  <a:solidFill>
                    <a:srgbClr val="000000"/>
                  </a:solidFill>
                </a:rPr>
                <a:t>:</a:t>
              </a:r>
              <a:r>
                <a:rPr lang="en-GB" altLang="en-US" sz="1700" dirty="0">
                  <a:solidFill>
                    <a:srgbClr val="000000"/>
                  </a:solidFill>
                </a:rPr>
                <a:t> </a:t>
              </a:r>
            </a:p>
            <a:p>
              <a:pPr lvl="1">
                <a:lnSpc>
                  <a:spcPct val="80000"/>
                </a:lnSpc>
                <a:spcAft>
                  <a:spcPct val="0"/>
                </a:spcAft>
                <a:buFont typeface="Symbol" panose="05050102010706020507" pitchFamily="18" charset="2"/>
                <a:buChar char="-"/>
              </a:pPr>
              <a:r>
                <a:rPr lang="hu-HU" altLang="en-US" sz="1700" dirty="0" err="1">
                  <a:solidFill>
                    <a:srgbClr val="000000"/>
                  </a:solidFill>
                </a:rPr>
                <a:t>organism</a:t>
              </a:r>
              <a:r>
                <a:rPr lang="en-GB" altLang="en-US" sz="1700" dirty="0">
                  <a:solidFill>
                    <a:srgbClr val="000000"/>
                  </a:solidFill>
                </a:rPr>
                <a:t> culture</a:t>
              </a:r>
              <a:r>
                <a:rPr lang="hu-HU" altLang="en-US" sz="1700" dirty="0">
                  <a:solidFill>
                    <a:srgbClr val="000000"/>
                  </a:solidFill>
                </a:rPr>
                <a:t>d </a:t>
              </a:r>
              <a:r>
                <a:rPr lang="hu-HU" altLang="en-US" sz="1700" dirty="0" err="1">
                  <a:solidFill>
                    <a:srgbClr val="000000"/>
                  </a:solidFill>
                </a:rPr>
                <a:t>from</a:t>
              </a:r>
              <a:r>
                <a:rPr lang="hu-HU" altLang="en-US" sz="1700" dirty="0">
                  <a:solidFill>
                    <a:srgbClr val="000000"/>
                  </a:solidFill>
                </a:rPr>
                <a:t> </a:t>
              </a:r>
              <a:r>
                <a:rPr lang="hu-HU" altLang="en-US" sz="1700" dirty="0" err="1">
                  <a:solidFill>
                    <a:srgbClr val="000000"/>
                  </a:solidFill>
                </a:rPr>
                <a:t>surgical</a:t>
              </a:r>
              <a:r>
                <a:rPr lang="hu-HU" altLang="en-US" sz="1700" dirty="0">
                  <a:solidFill>
                    <a:srgbClr val="000000"/>
                  </a:solidFill>
                </a:rPr>
                <a:t> </a:t>
              </a:r>
              <a:r>
                <a:rPr lang="hu-HU" altLang="en-US" sz="1700" dirty="0" err="1">
                  <a:solidFill>
                    <a:srgbClr val="000000"/>
                  </a:solidFill>
                </a:rPr>
                <a:t>drain</a:t>
              </a:r>
              <a:endParaRPr lang="hu-HU" altLang="en-US" sz="1700" dirty="0">
                <a:solidFill>
                  <a:srgbClr val="000000"/>
                </a:solidFill>
              </a:endParaRPr>
            </a:p>
            <a:p>
              <a:pPr lvl="1">
                <a:lnSpc>
                  <a:spcPct val="80000"/>
                </a:lnSpc>
                <a:spcAft>
                  <a:spcPct val="0"/>
                </a:spcAft>
                <a:buFont typeface="Symbol" panose="05050102010706020507" pitchFamily="18" charset="2"/>
                <a:buChar char="-"/>
              </a:pPr>
              <a:r>
                <a:rPr lang="hu-HU" altLang="en-US" sz="1700" dirty="0" err="1">
                  <a:solidFill>
                    <a:srgbClr val="000000"/>
                  </a:solidFill>
                </a:rPr>
                <a:t>organisms</a:t>
              </a:r>
              <a:r>
                <a:rPr lang="hu-HU" altLang="en-US" sz="1700" dirty="0">
                  <a:solidFill>
                    <a:srgbClr val="000000"/>
                  </a:solidFill>
                </a:rPr>
                <a:t> </a:t>
              </a:r>
              <a:r>
                <a:rPr lang="hu-HU" altLang="en-US" sz="1700" dirty="0" err="1">
                  <a:solidFill>
                    <a:srgbClr val="000000"/>
                  </a:solidFill>
                </a:rPr>
                <a:t>on</a:t>
              </a:r>
              <a:r>
                <a:rPr lang="hu-HU" altLang="en-US" sz="1700" dirty="0">
                  <a:solidFill>
                    <a:srgbClr val="000000"/>
                  </a:solidFill>
                </a:rPr>
                <a:t> </a:t>
              </a:r>
              <a:r>
                <a:rPr lang="hu-HU" altLang="en-US" sz="1700" dirty="0" err="1">
                  <a:solidFill>
                    <a:srgbClr val="000000"/>
                  </a:solidFill>
                </a:rPr>
                <a:t>Gram</a:t>
              </a:r>
              <a:r>
                <a:rPr lang="hu-HU" altLang="en-US" sz="1700" dirty="0">
                  <a:solidFill>
                    <a:srgbClr val="000000"/>
                  </a:solidFill>
                </a:rPr>
                <a:t> </a:t>
              </a:r>
              <a:r>
                <a:rPr lang="hu-HU" altLang="en-US" sz="1700" dirty="0" err="1">
                  <a:solidFill>
                    <a:srgbClr val="000000"/>
                  </a:solidFill>
                </a:rPr>
                <a:t>stain</a:t>
              </a:r>
              <a:endParaRPr lang="en-GB" altLang="en-US" sz="1700" dirty="0">
                <a:solidFill>
                  <a:srgbClr val="000000"/>
                </a:solidFill>
              </a:endParaRPr>
            </a:p>
            <a:p>
              <a:pPr lvl="1">
                <a:lnSpc>
                  <a:spcPct val="80000"/>
                </a:lnSpc>
                <a:spcAft>
                  <a:spcPct val="0"/>
                </a:spcAft>
                <a:buFont typeface="Symbol" panose="05050102010706020507" pitchFamily="18" charset="2"/>
                <a:buChar char="-"/>
              </a:pPr>
              <a:r>
                <a:rPr lang="hu-HU" altLang="en-US" sz="1700" dirty="0" err="1">
                  <a:solidFill>
                    <a:srgbClr val="000000"/>
                  </a:solidFill>
                </a:rPr>
                <a:t>positive</a:t>
              </a:r>
              <a:r>
                <a:rPr lang="hu-HU" altLang="en-US" sz="1700" dirty="0">
                  <a:solidFill>
                    <a:srgbClr val="000000"/>
                  </a:solidFill>
                </a:rPr>
                <a:t> </a:t>
              </a:r>
              <a:r>
                <a:rPr lang="hu-HU" altLang="en-US" sz="1700" dirty="0" err="1">
                  <a:solidFill>
                    <a:srgbClr val="000000"/>
                  </a:solidFill>
                </a:rPr>
                <a:t>blood</a:t>
              </a:r>
              <a:r>
                <a:rPr lang="hu-HU" altLang="en-US" sz="1700" dirty="0">
                  <a:solidFill>
                    <a:srgbClr val="000000"/>
                  </a:solidFill>
                </a:rPr>
                <a:t> </a:t>
              </a:r>
              <a:r>
                <a:rPr lang="hu-HU" altLang="en-US" sz="1700" dirty="0" err="1">
                  <a:solidFill>
                    <a:srgbClr val="000000"/>
                  </a:solidFill>
                </a:rPr>
                <a:t>culture</a:t>
              </a:r>
              <a:r>
                <a:rPr lang="hu-HU" altLang="en-US" sz="1700" dirty="0">
                  <a:solidFill>
                    <a:srgbClr val="000000"/>
                  </a:solidFill>
                </a:rPr>
                <a:t> AND r</a:t>
              </a:r>
              <a:r>
                <a:rPr lang="en-US" altLang="en-US" sz="1700" dirty="0" err="1">
                  <a:solidFill>
                    <a:srgbClr val="000000"/>
                  </a:solidFill>
                </a:rPr>
                <a:t>adiographic</a:t>
              </a:r>
              <a:r>
                <a:rPr lang="en-US" altLang="en-US" sz="1700" dirty="0">
                  <a:solidFill>
                    <a:srgbClr val="000000"/>
                  </a:solidFill>
                </a:rPr>
                <a:t> evidence</a:t>
              </a:r>
              <a:endParaRPr lang="en-GB" altLang="en-US" sz="1700" dirty="0">
                <a:solidFill>
                  <a:srgbClr val="000000"/>
                </a:solidFill>
              </a:endParaRPr>
            </a:p>
            <a:p>
              <a:pPr eaLnBrk="1" hangingPunct="1">
                <a:lnSpc>
                  <a:spcPct val="80000"/>
                </a:lnSpc>
                <a:spcAft>
                  <a:spcPct val="0"/>
                </a:spcAft>
                <a:buFontTx/>
                <a:buNone/>
              </a:pPr>
              <a:r>
                <a:rPr lang="en-US" altLang="en-US" sz="1700" dirty="0">
                  <a:solidFill>
                    <a:srgbClr val="000000"/>
                  </a:solidFill>
                </a:rPr>
                <a:t> </a:t>
              </a:r>
              <a:endParaRPr lang="en-GB" altLang="en-US" sz="1600" dirty="0">
                <a:solidFill>
                  <a:srgbClr val="000000"/>
                </a:solidFill>
              </a:endParaRPr>
            </a:p>
            <a:p>
              <a:pPr eaLnBrk="1" hangingPunct="1">
                <a:lnSpc>
                  <a:spcPct val="80000"/>
                </a:lnSpc>
                <a:spcAft>
                  <a:spcPct val="0"/>
                </a:spcAft>
                <a:buFontTx/>
                <a:buNone/>
              </a:pPr>
              <a:r>
                <a:rPr lang="hu-HU" altLang="en-US" sz="1600" b="1" dirty="0" err="1">
                  <a:solidFill>
                    <a:srgbClr val="000000"/>
                  </a:solidFill>
                </a:rPr>
                <a:t>Do</a:t>
              </a:r>
              <a:r>
                <a:rPr lang="hu-HU" altLang="en-US" sz="1600" b="1" dirty="0">
                  <a:solidFill>
                    <a:srgbClr val="000000"/>
                  </a:solidFill>
                </a:rPr>
                <a:t> </a:t>
              </a:r>
              <a:r>
                <a:rPr lang="hu-HU" altLang="en-US" sz="1600" b="1" dirty="0" err="1">
                  <a:solidFill>
                    <a:srgbClr val="000000"/>
                  </a:solidFill>
                </a:rPr>
                <a:t>not</a:t>
              </a:r>
              <a:r>
                <a:rPr lang="hu-HU" altLang="en-US" sz="1600" b="1" dirty="0">
                  <a:solidFill>
                    <a:srgbClr val="000000"/>
                  </a:solidFill>
                </a:rPr>
                <a:t> </a:t>
              </a:r>
              <a:r>
                <a:rPr lang="hu-HU" altLang="en-US" sz="1600" b="1" dirty="0" err="1">
                  <a:solidFill>
                    <a:srgbClr val="000000"/>
                  </a:solidFill>
                </a:rPr>
                <a:t>report</a:t>
              </a:r>
              <a:r>
                <a:rPr lang="hu-HU" altLang="en-US" sz="1600" b="1" dirty="0">
                  <a:solidFill>
                    <a:srgbClr val="000000"/>
                  </a:solidFill>
                </a:rPr>
                <a:t> p</a:t>
              </a:r>
              <a:r>
                <a:rPr lang="en-GB" altLang="en-US" sz="1600" b="1" dirty="0" err="1">
                  <a:solidFill>
                    <a:srgbClr val="000000"/>
                  </a:solidFill>
                </a:rPr>
                <a:t>ancreatitis</a:t>
              </a:r>
              <a:r>
                <a:rPr lang="hu-HU" altLang="en-US" sz="1600" b="1" dirty="0">
                  <a:solidFill>
                    <a:srgbClr val="000000"/>
                  </a:solidFill>
                </a:rPr>
                <a:t> </a:t>
              </a:r>
              <a:r>
                <a:rPr lang="hu-HU" altLang="en-US" sz="1600" b="1" dirty="0" err="1">
                  <a:solidFill>
                    <a:srgbClr val="000000"/>
                  </a:solidFill>
                </a:rPr>
                <a:t>unless</a:t>
              </a:r>
              <a:r>
                <a:rPr lang="hu-HU" altLang="en-US" sz="1600" b="1" dirty="0">
                  <a:solidFill>
                    <a:srgbClr val="000000"/>
                  </a:solidFill>
                </a:rPr>
                <a:t> </a:t>
              </a:r>
              <a:r>
                <a:rPr lang="hu-HU" altLang="en-US" sz="1600" b="1" dirty="0" err="1">
                  <a:solidFill>
                    <a:srgbClr val="000000"/>
                  </a:solidFill>
                </a:rPr>
                <a:t>determined</a:t>
              </a:r>
              <a:r>
                <a:rPr lang="hu-HU" altLang="en-US" sz="1600" b="1" dirty="0">
                  <a:solidFill>
                    <a:srgbClr val="000000"/>
                  </a:solidFill>
                </a:rPr>
                <a:t> </a:t>
              </a:r>
              <a:r>
                <a:rPr lang="hu-HU" altLang="en-US" sz="1600" b="1" dirty="0" err="1">
                  <a:solidFill>
                    <a:srgbClr val="000000"/>
                  </a:solidFill>
                </a:rPr>
                <a:t>to</a:t>
              </a:r>
              <a:r>
                <a:rPr lang="hu-HU" altLang="en-US" sz="1600" b="1" dirty="0">
                  <a:solidFill>
                    <a:srgbClr val="000000"/>
                  </a:solidFill>
                </a:rPr>
                <a:t> be </a:t>
              </a:r>
              <a:r>
                <a:rPr lang="hu-HU" altLang="en-US" sz="1600" b="1" dirty="0" err="1">
                  <a:solidFill>
                    <a:srgbClr val="000000"/>
                  </a:solidFill>
                </a:rPr>
                <a:t>infectious</a:t>
              </a:r>
              <a:r>
                <a:rPr lang="hu-HU" altLang="en-US" sz="1600" b="1" dirty="0">
                  <a:solidFill>
                    <a:srgbClr val="000000"/>
                  </a:solidFill>
                </a:rPr>
                <a:t> in </a:t>
              </a:r>
              <a:r>
                <a:rPr lang="hu-HU" altLang="en-US" sz="1600" b="1" dirty="0" err="1">
                  <a:solidFill>
                    <a:srgbClr val="000000"/>
                  </a:solidFill>
                </a:rPr>
                <a:t>origin</a:t>
              </a:r>
              <a:endParaRPr lang="en-US" altLang="en-US" sz="1600" dirty="0">
                <a:solidFill>
                  <a:srgbClr val="000000"/>
                </a:solidFill>
              </a:endParaRPr>
            </a:p>
          </p:txBody>
        </p:sp>
        <p:sp>
          <p:nvSpPr>
            <p:cNvPr id="107532" name="Rectangle 14"/>
            <p:cNvSpPr>
              <a:spLocks noChangeArrowheads="1"/>
            </p:cNvSpPr>
            <p:nvPr/>
          </p:nvSpPr>
          <p:spPr bwMode="auto">
            <a:xfrm>
              <a:off x="357" y="1071"/>
              <a:ext cx="1816" cy="754"/>
            </a:xfrm>
            <a:prstGeom prst="rect">
              <a:avLst/>
            </a:prstGeom>
            <a:solidFill>
              <a:srgbClr val="66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gn="ctr" eaLnBrk="1" hangingPunct="1">
                <a:lnSpc>
                  <a:spcPct val="100000"/>
                </a:lnSpc>
                <a:spcAft>
                  <a:spcPct val="0"/>
                </a:spcAft>
                <a:buFontTx/>
                <a:buNone/>
              </a:pPr>
              <a:r>
                <a:rPr lang="hu-HU" altLang="en-US" b="1" dirty="0">
                  <a:solidFill>
                    <a:srgbClr val="FFFFFF"/>
                  </a:solidFill>
                </a:rPr>
                <a:t>GI-</a:t>
              </a:r>
              <a:r>
                <a:rPr lang="en-US" altLang="en-US" b="1" dirty="0">
                  <a:solidFill>
                    <a:srgbClr val="FFFFFF"/>
                  </a:solidFill>
                </a:rPr>
                <a:t>GIT</a:t>
              </a:r>
            </a:p>
            <a:p>
              <a:pPr algn="ctr" eaLnBrk="1" hangingPunct="1">
                <a:lnSpc>
                  <a:spcPct val="100000"/>
                </a:lnSpc>
                <a:spcAft>
                  <a:spcPct val="0"/>
                </a:spcAft>
                <a:buFontTx/>
                <a:buNone/>
              </a:pPr>
              <a:r>
                <a:rPr lang="en-US" altLang="en-US" sz="1800" b="1" dirty="0">
                  <a:solidFill>
                    <a:srgbClr val="FFFFFF"/>
                  </a:solidFill>
                </a:rPr>
                <a:t>Gastrointestinal tract (esophagus, stomach, small and large bowel, rectum)</a:t>
              </a:r>
            </a:p>
          </p:txBody>
        </p:sp>
        <p:sp>
          <p:nvSpPr>
            <p:cNvPr id="107533" name="Rectangle 15"/>
            <p:cNvSpPr>
              <a:spLocks noChangeArrowheads="1"/>
            </p:cNvSpPr>
            <p:nvPr/>
          </p:nvSpPr>
          <p:spPr bwMode="auto">
            <a:xfrm>
              <a:off x="370" y="1806"/>
              <a:ext cx="1798" cy="2261"/>
            </a:xfrm>
            <a:prstGeom prst="rect">
              <a:avLst/>
            </a:prstGeom>
            <a:solidFill>
              <a:srgbClr val="E7F3F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eaLnBrk="1" hangingPunct="1">
                <a:lnSpc>
                  <a:spcPct val="80000"/>
                </a:lnSpc>
                <a:spcAft>
                  <a:spcPct val="0"/>
                </a:spcAft>
                <a:buFontTx/>
                <a:buNone/>
              </a:pPr>
              <a:r>
                <a:rPr lang="en-GB" altLang="en-US" sz="1800" dirty="0">
                  <a:solidFill>
                    <a:srgbClr val="000000"/>
                  </a:solidFill>
                </a:rPr>
                <a:t>≥1 of </a:t>
              </a:r>
              <a:r>
                <a:rPr lang="hu-HU" altLang="en-US" sz="1800" dirty="0" err="1">
                  <a:solidFill>
                    <a:srgbClr val="000000"/>
                  </a:solidFill>
                </a:rPr>
                <a:t>the</a:t>
              </a:r>
              <a:r>
                <a:rPr lang="hu-HU" altLang="en-US" sz="1800" dirty="0">
                  <a:solidFill>
                    <a:srgbClr val="000000"/>
                  </a:solidFill>
                </a:rPr>
                <a:t> </a:t>
              </a:r>
              <a:r>
                <a:rPr lang="hu-HU" altLang="en-US" sz="1800" dirty="0" err="1">
                  <a:solidFill>
                    <a:srgbClr val="000000"/>
                  </a:solidFill>
                </a:rPr>
                <a:t>following</a:t>
              </a:r>
              <a:r>
                <a:rPr lang="hu-HU" altLang="en-US" sz="1800" dirty="0">
                  <a:solidFill>
                    <a:srgbClr val="000000"/>
                  </a:solidFill>
                </a:rPr>
                <a:t>:</a:t>
              </a:r>
            </a:p>
            <a:p>
              <a:pPr eaLnBrk="1" hangingPunct="1">
                <a:lnSpc>
                  <a:spcPct val="80000"/>
                </a:lnSpc>
                <a:spcAft>
                  <a:spcPct val="0"/>
                </a:spcAft>
                <a:buFontTx/>
                <a:buNone/>
              </a:pPr>
              <a:endParaRPr lang="en-GB" altLang="en-US" sz="1800" dirty="0">
                <a:solidFill>
                  <a:srgbClr val="000000"/>
                </a:solidFill>
              </a:endParaRPr>
            </a:p>
            <a:p>
              <a:pPr marL="285750" indent="-285750">
                <a:lnSpc>
                  <a:spcPct val="80000"/>
                </a:lnSpc>
                <a:spcAft>
                  <a:spcPct val="0"/>
                </a:spcAft>
                <a:buFont typeface="Arial" panose="020B0604020202020204" pitchFamily="34" charset="0"/>
                <a:buChar char="•"/>
              </a:pPr>
              <a:r>
                <a:rPr lang="en-US" altLang="en-US" sz="1800" dirty="0">
                  <a:solidFill>
                    <a:srgbClr val="000000"/>
                  </a:solidFill>
                </a:rPr>
                <a:t>Abscess </a:t>
              </a:r>
              <a:r>
                <a:rPr lang="hu-HU" altLang="en-US" sz="1800" dirty="0" err="1">
                  <a:solidFill>
                    <a:srgbClr val="000000"/>
                  </a:solidFill>
                </a:rPr>
                <a:t>seen</a:t>
              </a:r>
              <a:r>
                <a:rPr lang="hu-HU" altLang="en-US" sz="1800" dirty="0">
                  <a:solidFill>
                    <a:srgbClr val="000000"/>
                  </a:solidFill>
                </a:rPr>
                <a:t> </a:t>
              </a:r>
              <a:r>
                <a:rPr lang="hu-HU" altLang="en-US" sz="1800" dirty="0" err="1">
                  <a:solidFill>
                    <a:srgbClr val="000000"/>
                  </a:solidFill>
                </a:rPr>
                <a:t>during</a:t>
              </a:r>
              <a:r>
                <a:rPr lang="hu-HU" altLang="en-US" sz="1800" dirty="0">
                  <a:solidFill>
                    <a:srgbClr val="000000"/>
                  </a:solidFill>
                </a:rPr>
                <a:t> </a:t>
              </a:r>
              <a:r>
                <a:rPr lang="en-US" altLang="en-US" sz="1800" dirty="0">
                  <a:solidFill>
                    <a:srgbClr val="000000"/>
                  </a:solidFill>
                </a:rPr>
                <a:t>operation or </a:t>
              </a:r>
              <a:r>
                <a:rPr lang="en-US" altLang="en-US" sz="1800" dirty="0" err="1">
                  <a:solidFill>
                    <a:srgbClr val="000000"/>
                  </a:solidFill>
                </a:rPr>
                <a:t>histo</a:t>
              </a:r>
              <a:r>
                <a:rPr lang="hu-HU" altLang="en-US" sz="1800" dirty="0" err="1">
                  <a:solidFill>
                    <a:srgbClr val="000000"/>
                  </a:solidFill>
                </a:rPr>
                <a:t>pathological</a:t>
              </a:r>
              <a:r>
                <a:rPr lang="hu-HU" altLang="en-US" sz="1800" dirty="0">
                  <a:solidFill>
                    <a:srgbClr val="000000"/>
                  </a:solidFill>
                </a:rPr>
                <a:t> </a:t>
              </a:r>
              <a:r>
                <a:rPr lang="hu-HU" altLang="en-US" sz="1800" dirty="0" err="1">
                  <a:solidFill>
                    <a:srgbClr val="000000"/>
                  </a:solidFill>
                </a:rPr>
                <a:t>examination</a:t>
              </a:r>
              <a:endParaRPr lang="en-US" altLang="en-US" sz="1800" dirty="0">
                <a:solidFill>
                  <a:srgbClr val="000000"/>
                </a:solidFill>
              </a:endParaRPr>
            </a:p>
            <a:p>
              <a:pPr marL="285750" indent="-285750">
                <a:lnSpc>
                  <a:spcPct val="80000"/>
                </a:lnSpc>
                <a:spcAft>
                  <a:spcPct val="0"/>
                </a:spcAft>
                <a:buFont typeface="Arial" panose="020B0604020202020204" pitchFamily="34" charset="0"/>
                <a:buChar char="•"/>
              </a:pPr>
              <a:r>
                <a:rPr lang="en-GB" altLang="en-US" sz="1800" dirty="0">
                  <a:solidFill>
                    <a:srgbClr val="000000"/>
                  </a:solidFill>
                </a:rPr>
                <a:t>≥2 </a:t>
              </a:r>
              <a:r>
                <a:rPr lang="en-US" altLang="en-US" sz="1800" dirty="0">
                  <a:solidFill>
                    <a:srgbClr val="000000"/>
                  </a:solidFill>
                </a:rPr>
                <a:t>signs or symptoms</a:t>
              </a:r>
              <a:r>
                <a:rPr lang="hu-HU" altLang="en-US" sz="1800" dirty="0">
                  <a:solidFill>
                    <a:srgbClr val="000000"/>
                  </a:solidFill>
                </a:rPr>
                <a:t> </a:t>
              </a:r>
              <a:r>
                <a:rPr lang="hu-HU" altLang="en-US" sz="1800" dirty="0" err="1">
                  <a:solidFill>
                    <a:srgbClr val="000000"/>
                  </a:solidFill>
                </a:rPr>
                <a:t>with</a:t>
              </a:r>
              <a:r>
                <a:rPr lang="hu-HU" altLang="en-US" sz="1800" dirty="0">
                  <a:solidFill>
                    <a:srgbClr val="000000"/>
                  </a:solidFill>
                </a:rPr>
                <a:t> no </a:t>
              </a:r>
              <a:r>
                <a:rPr lang="hu-HU" altLang="en-US" sz="1800" dirty="0" err="1">
                  <a:solidFill>
                    <a:srgbClr val="000000"/>
                  </a:solidFill>
                </a:rPr>
                <a:t>other</a:t>
              </a:r>
              <a:r>
                <a:rPr lang="hu-HU" altLang="en-US" sz="1800" dirty="0">
                  <a:solidFill>
                    <a:srgbClr val="000000"/>
                  </a:solidFill>
                </a:rPr>
                <a:t> </a:t>
              </a:r>
              <a:r>
                <a:rPr lang="hu-HU" altLang="en-US" sz="1800" dirty="0" err="1">
                  <a:solidFill>
                    <a:srgbClr val="000000"/>
                  </a:solidFill>
                </a:rPr>
                <a:t>recognised</a:t>
              </a:r>
              <a:r>
                <a:rPr lang="hu-HU" altLang="en-US" sz="1800" dirty="0">
                  <a:solidFill>
                    <a:srgbClr val="000000"/>
                  </a:solidFill>
                </a:rPr>
                <a:t> </a:t>
              </a:r>
              <a:r>
                <a:rPr lang="hu-HU" altLang="en-US" sz="1800" dirty="0" err="1">
                  <a:solidFill>
                    <a:srgbClr val="000000"/>
                  </a:solidFill>
                </a:rPr>
                <a:t>cuse</a:t>
              </a:r>
              <a:r>
                <a:rPr lang="hu-HU" altLang="en-US" sz="1800" dirty="0">
                  <a:solidFill>
                    <a:srgbClr val="000000"/>
                  </a:solidFill>
                </a:rPr>
                <a:t> (</a:t>
              </a:r>
              <a:r>
                <a:rPr lang="hu-HU" altLang="en-US" sz="1800" dirty="0" err="1">
                  <a:solidFill>
                    <a:srgbClr val="000000"/>
                  </a:solidFill>
                </a:rPr>
                <a:t>e.g</a:t>
              </a:r>
              <a:r>
                <a:rPr lang="hu-HU" altLang="en-US" sz="1800" dirty="0">
                  <a:solidFill>
                    <a:srgbClr val="000000"/>
                  </a:solidFill>
                </a:rPr>
                <a:t>. </a:t>
              </a:r>
              <a:r>
                <a:rPr lang="hu-HU" altLang="en-US" sz="1800" dirty="0" err="1">
                  <a:solidFill>
                    <a:srgbClr val="000000"/>
                  </a:solidFill>
                </a:rPr>
                <a:t>fever</a:t>
              </a:r>
              <a:r>
                <a:rPr lang="hu-HU" altLang="en-US" sz="1800" dirty="0">
                  <a:solidFill>
                    <a:srgbClr val="000000"/>
                  </a:solidFill>
                </a:rPr>
                <a:t>, </a:t>
              </a:r>
              <a:r>
                <a:rPr lang="hu-HU" altLang="en-US" sz="1800" dirty="0" err="1">
                  <a:solidFill>
                    <a:srgbClr val="000000"/>
                  </a:solidFill>
                </a:rPr>
                <a:t>nausea</a:t>
              </a:r>
              <a:r>
                <a:rPr lang="hu-HU" altLang="en-US" sz="1800" dirty="0">
                  <a:solidFill>
                    <a:srgbClr val="000000"/>
                  </a:solidFill>
                </a:rPr>
                <a:t>, </a:t>
              </a:r>
              <a:r>
                <a:rPr lang="hu-HU" altLang="en-US" sz="1800" dirty="0" err="1">
                  <a:solidFill>
                    <a:srgbClr val="000000"/>
                  </a:solidFill>
                </a:rPr>
                <a:t>vomiting</a:t>
              </a:r>
              <a:r>
                <a:rPr lang="hu-HU" altLang="en-US" sz="1800" dirty="0">
                  <a:solidFill>
                    <a:srgbClr val="000000"/>
                  </a:solidFill>
                </a:rPr>
                <a:t>)</a:t>
              </a:r>
              <a:r>
                <a:rPr lang="en-US" altLang="en-US" sz="1800" dirty="0">
                  <a:solidFill>
                    <a:srgbClr val="000000"/>
                  </a:solidFill>
                </a:rPr>
                <a:t> </a:t>
              </a:r>
              <a:r>
                <a:rPr lang="en-GB" altLang="en-US" sz="1800" dirty="0">
                  <a:solidFill>
                    <a:srgbClr val="000000"/>
                  </a:solidFill>
                </a:rPr>
                <a:t>AND</a:t>
              </a:r>
              <a:r>
                <a:rPr lang="hu-HU" altLang="en-US" sz="1800" dirty="0">
                  <a:solidFill>
                    <a:srgbClr val="000000"/>
                  </a:solidFill>
                </a:rPr>
                <a:t> </a:t>
              </a:r>
              <a:r>
                <a:rPr lang="en-GB" altLang="en-US" sz="1800" dirty="0">
                  <a:solidFill>
                    <a:srgbClr val="000000"/>
                  </a:solidFill>
                </a:rPr>
                <a:t>≥1 of</a:t>
              </a:r>
              <a:r>
                <a:rPr lang="hu-HU" altLang="en-US" sz="1800" dirty="0">
                  <a:solidFill>
                    <a:srgbClr val="000000"/>
                  </a:solidFill>
                </a:rPr>
                <a:t> </a:t>
              </a:r>
              <a:r>
                <a:rPr lang="hu-HU" altLang="en-US" sz="1800" dirty="0" err="1">
                  <a:solidFill>
                    <a:srgbClr val="000000"/>
                  </a:solidFill>
                </a:rPr>
                <a:t>the</a:t>
              </a:r>
              <a:r>
                <a:rPr lang="hu-HU" altLang="en-US" sz="1800" dirty="0">
                  <a:solidFill>
                    <a:srgbClr val="000000"/>
                  </a:solidFill>
                </a:rPr>
                <a:t> </a:t>
              </a:r>
              <a:r>
                <a:rPr lang="hu-HU" altLang="en-US" sz="1800" dirty="0" err="1">
                  <a:solidFill>
                    <a:srgbClr val="000000"/>
                  </a:solidFill>
                </a:rPr>
                <a:t>following</a:t>
              </a:r>
              <a:r>
                <a:rPr lang="hu-HU" altLang="en-US" sz="1800" dirty="0">
                  <a:solidFill>
                    <a:srgbClr val="000000"/>
                  </a:solidFill>
                </a:rPr>
                <a:t>:</a:t>
              </a:r>
              <a:r>
                <a:rPr lang="en-GB" altLang="en-US" sz="1800" dirty="0">
                  <a:solidFill>
                    <a:srgbClr val="000000"/>
                  </a:solidFill>
                </a:rPr>
                <a:t> </a:t>
              </a:r>
            </a:p>
            <a:p>
              <a:pPr marL="1028700" lvl="1">
                <a:lnSpc>
                  <a:spcPct val="80000"/>
                </a:lnSpc>
                <a:spcAft>
                  <a:spcPct val="0"/>
                </a:spcAft>
                <a:buFont typeface="Symbol" panose="05050102010706020507" pitchFamily="18" charset="2"/>
                <a:buChar char="-"/>
              </a:pPr>
              <a:r>
                <a:rPr lang="hu-HU" altLang="en-US" sz="1800" dirty="0">
                  <a:solidFill>
                    <a:srgbClr val="000000"/>
                  </a:solidFill>
                </a:rPr>
                <a:t>o</a:t>
              </a:r>
              <a:r>
                <a:rPr lang="en-GB" altLang="en-US" sz="1800" dirty="0" err="1">
                  <a:solidFill>
                    <a:srgbClr val="000000"/>
                  </a:solidFill>
                </a:rPr>
                <a:t>rgani</a:t>
              </a:r>
              <a:r>
                <a:rPr lang="hu-HU" altLang="en-US" sz="1800" dirty="0">
                  <a:solidFill>
                    <a:srgbClr val="000000"/>
                  </a:solidFill>
                </a:rPr>
                <a:t>s</a:t>
              </a:r>
              <a:r>
                <a:rPr lang="en-GB" altLang="en-US" sz="1800" dirty="0" err="1">
                  <a:solidFill>
                    <a:srgbClr val="000000"/>
                  </a:solidFill>
                </a:rPr>
                <a:t>ms</a:t>
              </a:r>
              <a:r>
                <a:rPr lang="en-GB" altLang="en-US" sz="1800" dirty="0">
                  <a:solidFill>
                    <a:srgbClr val="000000"/>
                  </a:solidFill>
                </a:rPr>
                <a:t> cultured from drain</a:t>
              </a:r>
              <a:r>
                <a:rPr lang="hu-HU" altLang="en-US" sz="1800" dirty="0" err="1">
                  <a:solidFill>
                    <a:srgbClr val="000000"/>
                  </a:solidFill>
                </a:rPr>
                <a:t>age</a:t>
              </a:r>
              <a:r>
                <a:rPr lang="en-GB" altLang="en-US" sz="1800" dirty="0">
                  <a:solidFill>
                    <a:srgbClr val="000000"/>
                  </a:solidFill>
                </a:rPr>
                <a:t>/tissue</a:t>
              </a:r>
            </a:p>
            <a:p>
              <a:pPr marL="1028700" lvl="1">
                <a:lnSpc>
                  <a:spcPct val="80000"/>
                </a:lnSpc>
                <a:spcAft>
                  <a:spcPct val="0"/>
                </a:spcAft>
                <a:buFont typeface="Symbol" panose="05050102010706020507" pitchFamily="18" charset="2"/>
                <a:buChar char="-"/>
              </a:pPr>
              <a:r>
                <a:rPr lang="hu-HU" altLang="en-US" sz="1800" dirty="0">
                  <a:solidFill>
                    <a:srgbClr val="000000"/>
                  </a:solidFill>
                </a:rPr>
                <a:t>G</a:t>
              </a:r>
              <a:r>
                <a:rPr lang="en-GB" altLang="en-US" sz="1800" dirty="0">
                  <a:solidFill>
                    <a:srgbClr val="000000"/>
                  </a:solidFill>
                </a:rPr>
                <a:t>ram stain/KOH</a:t>
              </a:r>
              <a:r>
                <a:rPr lang="hu-HU" altLang="en-US" sz="1800" dirty="0">
                  <a:solidFill>
                    <a:srgbClr val="000000"/>
                  </a:solidFill>
                </a:rPr>
                <a:t> </a:t>
              </a:r>
              <a:r>
                <a:rPr lang="hu-HU" altLang="en-US" sz="1800" dirty="0" err="1">
                  <a:solidFill>
                    <a:srgbClr val="000000"/>
                  </a:solidFill>
                </a:rPr>
                <a:t>stain</a:t>
              </a:r>
              <a:endParaRPr lang="en-GB" altLang="en-US" sz="1800" dirty="0">
                <a:solidFill>
                  <a:srgbClr val="000000"/>
                </a:solidFill>
              </a:endParaRPr>
            </a:p>
            <a:p>
              <a:pPr marL="1028700" lvl="1">
                <a:lnSpc>
                  <a:spcPct val="80000"/>
                </a:lnSpc>
                <a:spcAft>
                  <a:spcPct val="0"/>
                </a:spcAft>
                <a:buFont typeface="Symbol" panose="05050102010706020507" pitchFamily="18" charset="2"/>
                <a:buChar char="-"/>
              </a:pPr>
              <a:r>
                <a:rPr lang="hu-HU" altLang="en-US" sz="1800" dirty="0" err="1">
                  <a:solidFill>
                    <a:srgbClr val="000000"/>
                  </a:solidFill>
                </a:rPr>
                <a:t>positive</a:t>
              </a:r>
              <a:r>
                <a:rPr lang="hu-HU" altLang="en-US" sz="1800" dirty="0">
                  <a:solidFill>
                    <a:srgbClr val="000000"/>
                  </a:solidFill>
                </a:rPr>
                <a:t> </a:t>
              </a:r>
              <a:r>
                <a:rPr lang="hu-HU" altLang="en-US" sz="1800" dirty="0" err="1">
                  <a:solidFill>
                    <a:srgbClr val="000000"/>
                  </a:solidFill>
                </a:rPr>
                <a:t>blood</a:t>
              </a:r>
              <a:r>
                <a:rPr lang="hu-HU" altLang="en-US" sz="1800" dirty="0">
                  <a:solidFill>
                    <a:srgbClr val="000000"/>
                  </a:solidFill>
                </a:rPr>
                <a:t> </a:t>
              </a:r>
              <a:r>
                <a:rPr lang="hu-HU" altLang="en-US" sz="1800" dirty="0" err="1">
                  <a:solidFill>
                    <a:srgbClr val="000000"/>
                  </a:solidFill>
                </a:rPr>
                <a:t>culture</a:t>
              </a:r>
              <a:endParaRPr lang="en-US" altLang="en-US" sz="1800" dirty="0">
                <a:solidFill>
                  <a:srgbClr val="000000"/>
                </a:solidFill>
              </a:endParaRPr>
            </a:p>
            <a:p>
              <a:pPr marL="1028700" lvl="1">
                <a:lnSpc>
                  <a:spcPct val="80000"/>
                </a:lnSpc>
                <a:spcAft>
                  <a:spcPct val="0"/>
                </a:spcAft>
                <a:buFont typeface="Symbol" panose="05050102010706020507" pitchFamily="18" charset="2"/>
                <a:buChar char="-"/>
              </a:pPr>
              <a:r>
                <a:rPr lang="hu-HU" altLang="en-US" sz="1800" dirty="0">
                  <a:solidFill>
                    <a:srgbClr val="000000"/>
                  </a:solidFill>
                </a:rPr>
                <a:t>r</a:t>
              </a:r>
              <a:r>
                <a:rPr lang="en-GB" altLang="en-US" sz="1800" dirty="0" err="1">
                  <a:solidFill>
                    <a:srgbClr val="000000"/>
                  </a:solidFill>
                </a:rPr>
                <a:t>adio</a:t>
              </a:r>
              <a:r>
                <a:rPr lang="hu-HU" altLang="en-US" sz="1800" dirty="0" err="1">
                  <a:solidFill>
                    <a:srgbClr val="000000"/>
                  </a:solidFill>
                </a:rPr>
                <a:t>graphic</a:t>
              </a:r>
              <a:r>
                <a:rPr lang="hu-HU" altLang="en-US" sz="1800" dirty="0">
                  <a:solidFill>
                    <a:srgbClr val="000000"/>
                  </a:solidFill>
                </a:rPr>
                <a:t> </a:t>
              </a:r>
              <a:r>
                <a:rPr lang="hu-HU" altLang="en-US" sz="1800" dirty="0" err="1">
                  <a:solidFill>
                    <a:srgbClr val="000000"/>
                  </a:solidFill>
                </a:rPr>
                <a:t>confirmation</a:t>
              </a:r>
              <a:endParaRPr lang="hu-HU" altLang="en-US" sz="1800" dirty="0">
                <a:solidFill>
                  <a:srgbClr val="000000"/>
                </a:solidFill>
              </a:endParaRPr>
            </a:p>
            <a:p>
              <a:pPr marL="1028700" lvl="1">
                <a:lnSpc>
                  <a:spcPct val="80000"/>
                </a:lnSpc>
                <a:spcAft>
                  <a:spcPct val="0"/>
                </a:spcAft>
                <a:buFont typeface="Symbol" panose="05050102010706020507" pitchFamily="18" charset="2"/>
                <a:buChar char="-"/>
              </a:pPr>
              <a:r>
                <a:rPr lang="hu-HU" altLang="en-US" sz="1800" dirty="0">
                  <a:solidFill>
                    <a:srgbClr val="000000"/>
                  </a:solidFill>
                </a:rPr>
                <a:t>e</a:t>
              </a:r>
              <a:r>
                <a:rPr lang="en-GB" altLang="en-US" sz="1800" dirty="0" err="1">
                  <a:solidFill>
                    <a:srgbClr val="000000"/>
                  </a:solidFill>
                </a:rPr>
                <a:t>ndoscop</a:t>
              </a:r>
              <a:r>
                <a:rPr lang="hu-HU" altLang="en-US" sz="1800" dirty="0" err="1">
                  <a:solidFill>
                    <a:srgbClr val="000000"/>
                  </a:solidFill>
                </a:rPr>
                <a:t>ic</a:t>
              </a:r>
              <a:r>
                <a:rPr lang="hu-HU" altLang="en-US" sz="1800" dirty="0">
                  <a:solidFill>
                    <a:srgbClr val="000000"/>
                  </a:solidFill>
                </a:rPr>
                <a:t> </a:t>
              </a:r>
              <a:r>
                <a:rPr lang="hu-HU" altLang="en-US" sz="1800" dirty="0" err="1">
                  <a:solidFill>
                    <a:srgbClr val="000000"/>
                  </a:solidFill>
                </a:rPr>
                <a:t>confirmation</a:t>
              </a:r>
              <a:endParaRPr lang="en-GB" altLang="en-US" sz="1800" dirty="0">
                <a:solidFill>
                  <a:srgbClr val="000000"/>
                </a:solidFill>
              </a:endParaRPr>
            </a:p>
            <a:p>
              <a:pPr eaLnBrk="1" hangingPunct="1">
                <a:lnSpc>
                  <a:spcPct val="80000"/>
                </a:lnSpc>
                <a:spcAft>
                  <a:spcPct val="0"/>
                </a:spcAft>
                <a:buFontTx/>
                <a:buNone/>
              </a:pPr>
              <a:endParaRPr lang="en-GB" altLang="en-US" sz="1600" dirty="0">
                <a:solidFill>
                  <a:srgbClr val="000000"/>
                </a:solidFill>
              </a:endParaRPr>
            </a:p>
            <a:p>
              <a:pPr eaLnBrk="1" hangingPunct="1">
                <a:lnSpc>
                  <a:spcPct val="80000"/>
                </a:lnSpc>
                <a:spcAft>
                  <a:spcPct val="0"/>
                </a:spcAft>
                <a:buFontTx/>
                <a:buNone/>
              </a:pPr>
              <a:endParaRPr lang="en-GB" altLang="en-US" sz="1600" dirty="0">
                <a:solidFill>
                  <a:srgbClr val="000000"/>
                </a:solidFill>
              </a:endParaRPr>
            </a:p>
            <a:p>
              <a:pPr algn="ctr" eaLnBrk="1" hangingPunct="1">
                <a:lnSpc>
                  <a:spcPct val="80000"/>
                </a:lnSpc>
                <a:spcAft>
                  <a:spcPct val="0"/>
                </a:spcAft>
                <a:buFontTx/>
                <a:buNone/>
              </a:pPr>
              <a:r>
                <a:rPr lang="hu-HU" altLang="en-US" sz="1600" b="1" dirty="0">
                  <a:solidFill>
                    <a:srgbClr val="000000"/>
                  </a:solidFill>
                </a:rPr>
                <a:t>E</a:t>
              </a:r>
              <a:r>
                <a:rPr lang="en-US" altLang="en-US" sz="1600" b="1" dirty="0" err="1">
                  <a:solidFill>
                    <a:srgbClr val="000000"/>
                  </a:solidFill>
                </a:rPr>
                <a:t>xcludes</a:t>
              </a:r>
              <a:r>
                <a:rPr lang="en-US" altLang="en-US" sz="1600" b="1" dirty="0">
                  <a:solidFill>
                    <a:srgbClr val="000000"/>
                  </a:solidFill>
                </a:rPr>
                <a:t> gastroenteritis and appendicitis </a:t>
              </a:r>
              <a:endParaRPr lang="en-GB" altLang="en-US" sz="1600" dirty="0">
                <a:solidFill>
                  <a:srgbClr val="000000"/>
                </a:solidFill>
              </a:endParaRPr>
            </a:p>
          </p:txBody>
        </p:sp>
      </p:grpSp>
    </p:spTree>
    <p:extLst>
      <p:ext uri="{BB962C8B-B14F-4D97-AF65-F5344CB8AC3E}">
        <p14:creationId xmlns:p14="http://schemas.microsoft.com/office/powerpoint/2010/main" val="249281846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itle 1"/>
          <p:cNvSpPr>
            <a:spLocks noGrp="1"/>
          </p:cNvSpPr>
          <p:nvPr>
            <p:ph type="title" idx="4294967295"/>
          </p:nvPr>
        </p:nvSpPr>
        <p:spPr/>
        <p:txBody>
          <a:bodyPr/>
          <a:lstStyle/>
          <a:p>
            <a:pPr eaLnBrk="1" hangingPunct="1"/>
            <a:r>
              <a:rPr lang="en-US" altLang="en-US" dirty="0">
                <a:ea typeface="ＭＳ Ｐゴシック" pitchFamily="34" charset="-128"/>
              </a:rPr>
              <a:t>Reproductive </a:t>
            </a:r>
            <a:r>
              <a:rPr lang="hu-HU" altLang="en-US" dirty="0">
                <a:ea typeface="ＭＳ Ｐゴシック" pitchFamily="34" charset="-128"/>
              </a:rPr>
              <a:t>t</a:t>
            </a:r>
            <a:r>
              <a:rPr lang="en-US" altLang="en-US" dirty="0" err="1">
                <a:ea typeface="ＭＳ Ｐゴシック" pitchFamily="34" charset="-128"/>
              </a:rPr>
              <a:t>ract</a:t>
            </a:r>
            <a:r>
              <a:rPr lang="en-US" altLang="en-US" dirty="0">
                <a:ea typeface="ＭＳ Ｐゴシック" pitchFamily="34" charset="-128"/>
              </a:rPr>
              <a:t> </a:t>
            </a:r>
            <a:r>
              <a:rPr lang="hu-HU" altLang="en-US" dirty="0">
                <a:ea typeface="ＭＳ Ｐゴシック" pitchFamily="34" charset="-128"/>
              </a:rPr>
              <a:t>i</a:t>
            </a:r>
            <a:r>
              <a:rPr lang="en-US" altLang="en-US" dirty="0" err="1">
                <a:ea typeface="ＭＳ Ｐゴシック" pitchFamily="34" charset="-128"/>
              </a:rPr>
              <a:t>nfection</a:t>
            </a:r>
            <a:r>
              <a:rPr lang="en-US" altLang="en-US" dirty="0">
                <a:ea typeface="ＭＳ Ｐゴシック" pitchFamily="34" charset="-128"/>
              </a:rPr>
              <a:t> (REPR)</a:t>
            </a:r>
            <a:br>
              <a:rPr lang="en-US" altLang="en-US" dirty="0">
                <a:ea typeface="ＭＳ Ｐゴシック" pitchFamily="34" charset="-128"/>
              </a:rPr>
            </a:br>
            <a:r>
              <a:rPr lang="en-US" altLang="en-US" sz="2000" dirty="0">
                <a:ea typeface="ＭＳ Ｐゴシック" pitchFamily="34" charset="-128"/>
              </a:rPr>
              <a:t>Protocol </a:t>
            </a:r>
            <a:r>
              <a:rPr lang="hu-HU" altLang="en-US" sz="2000" dirty="0">
                <a:ea typeface="ＭＳ Ｐゴシック" pitchFamily="34" charset="-128"/>
              </a:rPr>
              <a:t>v</a:t>
            </a:r>
            <a:r>
              <a:rPr lang="en-US" altLang="en-US" sz="2000" dirty="0">
                <a:ea typeface="ＭＳ Ｐゴシック" pitchFamily="34" charset="-128"/>
              </a:rPr>
              <a:t>5.</a:t>
            </a:r>
            <a:r>
              <a:rPr lang="hu-HU" altLang="en-US" sz="2000" dirty="0">
                <a:ea typeface="ＭＳ Ｐゴシック" pitchFamily="34" charset="-128"/>
              </a:rPr>
              <a:t>3,</a:t>
            </a:r>
            <a:r>
              <a:rPr lang="en-US" altLang="en-US" sz="2000" dirty="0">
                <a:ea typeface="ＭＳ Ｐゴシック" pitchFamily="34" charset="-128"/>
              </a:rPr>
              <a:t> </a:t>
            </a:r>
            <a:r>
              <a:rPr lang="en-GB" altLang="en-US" sz="2000" dirty="0">
                <a:ea typeface="ＭＳ Ｐゴシック" pitchFamily="34" charset="-128"/>
              </a:rPr>
              <a:t>p</a:t>
            </a:r>
            <a:r>
              <a:rPr lang="hu-HU" altLang="en-US" sz="2000" dirty="0">
                <a:ea typeface="ＭＳ Ｐゴシック" pitchFamily="34" charset="-128"/>
              </a:rPr>
              <a:t>.</a:t>
            </a:r>
            <a:r>
              <a:rPr lang="en-GB" altLang="en-US" sz="2000" dirty="0">
                <a:ea typeface="ＭＳ Ｐゴシック" pitchFamily="34" charset="-128"/>
              </a:rPr>
              <a:t> 6</a:t>
            </a:r>
            <a:r>
              <a:rPr lang="hu-HU" altLang="en-US" sz="2000" dirty="0">
                <a:ea typeface="ＭＳ Ｐゴシック" pitchFamily="34" charset="-128"/>
              </a:rPr>
              <a:t>7</a:t>
            </a:r>
            <a:endParaRPr lang="en-US" altLang="en-US" sz="2000" dirty="0">
              <a:ea typeface="ＭＳ Ｐゴシック" pitchFamily="34" charset="-128"/>
            </a:endParaRPr>
          </a:p>
        </p:txBody>
      </p:sp>
      <p:graphicFrame>
        <p:nvGraphicFramePr>
          <p:cNvPr id="94229" name="Group 21"/>
          <p:cNvGraphicFramePr>
            <a:graphicFrameLocks noGrp="1"/>
          </p:cNvGraphicFramePr>
          <p:nvPr>
            <p:ph idx="4294967295"/>
            <p:extLst>
              <p:ext uri="{D42A27DB-BD31-4B8C-83A1-F6EECF244321}">
                <p14:modId xmlns:p14="http://schemas.microsoft.com/office/powerpoint/2010/main" val="1569953689"/>
              </p:ext>
            </p:extLst>
          </p:nvPr>
        </p:nvGraphicFramePr>
        <p:xfrm>
          <a:off x="0" y="1717676"/>
          <a:ext cx="12192000" cy="4632984"/>
        </p:xfrm>
        <a:graphic>
          <a:graphicData uri="http://schemas.openxmlformats.org/drawingml/2006/table">
            <a:tbl>
              <a:tblPr/>
              <a:tblGrid>
                <a:gridCol w="3048000">
                  <a:extLst>
                    <a:ext uri="{9D8B030D-6E8A-4147-A177-3AD203B41FA5}">
                      <a16:colId xmlns:a16="http://schemas.microsoft.com/office/drawing/2014/main" val="20000"/>
                    </a:ext>
                  </a:extLst>
                </a:gridCol>
                <a:gridCol w="3050117">
                  <a:extLst>
                    <a:ext uri="{9D8B030D-6E8A-4147-A177-3AD203B41FA5}">
                      <a16:colId xmlns:a16="http://schemas.microsoft.com/office/drawing/2014/main" val="20001"/>
                    </a:ext>
                  </a:extLst>
                </a:gridCol>
                <a:gridCol w="3045883">
                  <a:extLst>
                    <a:ext uri="{9D8B030D-6E8A-4147-A177-3AD203B41FA5}">
                      <a16:colId xmlns:a16="http://schemas.microsoft.com/office/drawing/2014/main" val="20002"/>
                    </a:ext>
                  </a:extLst>
                </a:gridCol>
                <a:gridCol w="3048000">
                  <a:extLst>
                    <a:ext uri="{9D8B030D-6E8A-4147-A177-3AD203B41FA5}">
                      <a16:colId xmlns:a16="http://schemas.microsoft.com/office/drawing/2014/main" val="20003"/>
                    </a:ext>
                  </a:extLst>
                </a:gridCol>
              </a:tblGrid>
              <a:tr h="119079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REPR-</a:t>
                      </a:r>
                      <a:r>
                        <a:rPr kumimoji="0" lang="en-US" sz="2400" b="1" i="0" u="none" strike="noStrike" cap="none" normalizeH="0" baseline="0" dirty="0">
                          <a:ln>
                            <a:noFill/>
                          </a:ln>
                          <a:solidFill>
                            <a:srgbClr val="FFFFFF"/>
                          </a:solidFill>
                          <a:effectLst/>
                          <a:latin typeface="Tahoma" pitchFamily="34" charset="0"/>
                          <a:ea typeface="ＭＳ Ｐゴシック" charset="-128"/>
                        </a:rPr>
                        <a:t>EMET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Endometritis </a:t>
                      </a:r>
                      <a:endParaRPr kumimoji="0" lang="en-GB" sz="2000" b="1" i="0" u="none" strike="noStrike" cap="none" normalizeH="0" baseline="0" dirty="0">
                        <a:ln>
                          <a:noFill/>
                        </a:ln>
                        <a:solidFill>
                          <a:srgbClr val="FFFFFF"/>
                        </a:solidFill>
                        <a:effectLst/>
                        <a:latin typeface="Tahoma" pitchFamily="34" charset="0"/>
                        <a:ea typeface="ＭＳ Ｐゴシック" charset="-128"/>
                      </a:endParaRPr>
                    </a:p>
                  </a:txBody>
                  <a:tcPr marL="121920" marR="121920"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REPR-</a:t>
                      </a:r>
                      <a:r>
                        <a:rPr kumimoji="0" lang="en-US" sz="2400" b="1" i="0" u="none" strike="noStrike" cap="none" normalizeH="0" baseline="0" dirty="0">
                          <a:ln>
                            <a:noFill/>
                          </a:ln>
                          <a:solidFill>
                            <a:srgbClr val="FFFFFF"/>
                          </a:solidFill>
                          <a:effectLst/>
                          <a:latin typeface="Tahoma" pitchFamily="34" charset="0"/>
                          <a:ea typeface="ＭＳ Ｐゴシック" charset="-128"/>
                        </a:rPr>
                        <a:t>EPIS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Episiotomy </a:t>
                      </a:r>
                      <a:endParaRPr kumimoji="0" lang="en-GB" sz="2000" b="1" i="0" u="none" strike="noStrike" cap="none" normalizeH="0" baseline="0" dirty="0">
                        <a:ln>
                          <a:noFill/>
                        </a:ln>
                        <a:solidFill>
                          <a:srgbClr val="FFFFFF"/>
                        </a:solidFill>
                        <a:effectLst/>
                        <a:latin typeface="Tahoma"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a:ln>
                          <a:noFill/>
                        </a:ln>
                        <a:solidFill>
                          <a:srgbClr val="FFFFFF"/>
                        </a:solidFill>
                        <a:effectLst/>
                        <a:latin typeface="Tahoma" pitchFamily="34" charset="0"/>
                        <a:ea typeface="ＭＳ Ｐゴシック" charset="-128"/>
                      </a:endParaRPr>
                    </a:p>
                  </a:txBody>
                  <a:tcPr marL="121920" marR="121920"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REPR-</a:t>
                      </a:r>
                      <a:r>
                        <a:rPr kumimoji="0" lang="en-US" sz="2400" b="1" i="0" u="none" strike="noStrike" cap="none" normalizeH="0" baseline="0" dirty="0">
                          <a:ln>
                            <a:noFill/>
                          </a:ln>
                          <a:solidFill>
                            <a:srgbClr val="FFFFFF"/>
                          </a:solidFill>
                          <a:effectLst/>
                          <a:latin typeface="Tahoma" pitchFamily="34" charset="0"/>
                          <a:ea typeface="ＭＳ Ｐゴシック" charset="-128"/>
                        </a:rPr>
                        <a:t>VCUF</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Vaginal cuff </a:t>
                      </a:r>
                      <a:endParaRPr kumimoji="0" lang="en-GB" sz="2000" b="1" i="0" u="none" strike="noStrike" cap="none" normalizeH="0" baseline="0" dirty="0">
                        <a:ln>
                          <a:noFill/>
                        </a:ln>
                        <a:solidFill>
                          <a:srgbClr val="FFFFFF"/>
                        </a:solidFill>
                        <a:effectLst/>
                        <a:latin typeface="Tahoma"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a:ln>
                          <a:noFill/>
                        </a:ln>
                        <a:solidFill>
                          <a:srgbClr val="FFFFFF"/>
                        </a:solidFill>
                        <a:effectLst/>
                        <a:latin typeface="Tahoma" pitchFamily="34" charset="0"/>
                        <a:ea typeface="ＭＳ Ｐゴシック" charset="-128"/>
                      </a:endParaRPr>
                    </a:p>
                  </a:txBody>
                  <a:tcPr marL="121920" marR="121920"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REPR-</a:t>
                      </a:r>
                      <a:r>
                        <a:rPr kumimoji="0" lang="en-US" sz="2400" b="1" i="0" u="none" strike="noStrike" cap="none" normalizeH="0" baseline="0" dirty="0">
                          <a:ln>
                            <a:noFill/>
                          </a:ln>
                          <a:solidFill>
                            <a:srgbClr val="FFFFFF"/>
                          </a:solidFill>
                          <a:effectLst/>
                          <a:latin typeface="Tahoma" pitchFamily="34" charset="0"/>
                          <a:ea typeface="ＭＳ Ｐゴシック" charset="-128"/>
                        </a:rPr>
                        <a:t>OREP</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Other infections of the male or female reproductive tract </a:t>
                      </a:r>
                    </a:p>
                  </a:txBody>
                  <a:tcPr marL="121920" marR="121920"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extLst>
                  <a:ext uri="{0D108BD9-81ED-4DB2-BD59-A6C34878D82A}">
                    <a16:rowId xmlns:a16="http://schemas.microsoft.com/office/drawing/2014/main" val="10000"/>
                  </a:ext>
                </a:extLst>
              </a:tr>
              <a:tr h="2871620">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sz="1600" b="0" i="0" u="none" strike="noStrike" cap="none" normalizeH="0" baseline="0" dirty="0">
                          <a:ln>
                            <a:noFill/>
                          </a:ln>
                          <a:solidFill>
                            <a:srgbClr val="000000"/>
                          </a:solidFill>
                          <a:effectLst/>
                          <a:latin typeface="Tahoma" pitchFamily="34" charset="0"/>
                          <a:ea typeface="ＭＳ Ｐゴシック" charset="-128"/>
                        </a:rPr>
                        <a:t>≥1 of</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the</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following</a:t>
                      </a:r>
                      <a:r>
                        <a:rPr kumimoji="0" lang="en-US" sz="1600" b="0" i="0" u="none" strike="noStrike" cap="none" normalizeH="0" baseline="0" dirty="0">
                          <a:ln>
                            <a:noFill/>
                          </a:ln>
                          <a:solidFill>
                            <a:srgbClr val="000000"/>
                          </a:solidFill>
                          <a:effectLst/>
                          <a:latin typeface="Tahoma" pitchFamily="34" charset="0"/>
                          <a:ea typeface="ＭＳ Ｐゴシック" charset="-128"/>
                        </a:rPr>
                        <a:t>:</a:t>
                      </a:r>
                      <a:endParaRPr kumimoji="0" lang="hu-HU" sz="16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80000"/>
                        </a:lnSpc>
                        <a:spcBef>
                          <a:spcPct val="0"/>
                        </a:spcBef>
                        <a:spcAft>
                          <a:spcPct val="0"/>
                        </a:spcAft>
                        <a:buClrTx/>
                        <a:buSzTx/>
                        <a:buFontTx/>
                        <a:buNone/>
                        <a:tabLst/>
                      </a:pPr>
                      <a:endParaRPr kumimoji="0" lang="en-US" sz="16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80000"/>
                        </a:lnSpc>
                        <a:spcBef>
                          <a:spcPct val="0"/>
                        </a:spcBef>
                        <a:spcAft>
                          <a:spcPct val="0"/>
                        </a:spcAft>
                        <a:buClrTx/>
                        <a:buSzTx/>
                        <a:buFont typeface="Arial" panose="020B0604020202020204" pitchFamily="34" charset="0"/>
                        <a:buChar char="•"/>
                        <a:tabLst/>
                      </a:pPr>
                      <a:r>
                        <a:rPr kumimoji="0" lang="en-US" sz="1600" b="0" i="0" u="none" strike="noStrike" cap="none" normalizeH="0" baseline="0" dirty="0">
                          <a:ln>
                            <a:noFill/>
                          </a:ln>
                          <a:solidFill>
                            <a:srgbClr val="000000"/>
                          </a:solidFill>
                          <a:effectLst/>
                          <a:latin typeface="Tahoma" pitchFamily="34" charset="0"/>
                          <a:ea typeface="ＭＳ Ｐゴシック" charset="-128"/>
                        </a:rPr>
                        <a:t>Organisms from endometrium </a:t>
                      </a:r>
                      <a:r>
                        <a:rPr kumimoji="0" lang="hu-HU" sz="1600" b="0" i="0" u="none" strike="noStrike" cap="none" normalizeH="0" baseline="0" dirty="0" err="1">
                          <a:ln>
                            <a:noFill/>
                          </a:ln>
                          <a:solidFill>
                            <a:srgbClr val="000000"/>
                          </a:solidFill>
                          <a:effectLst/>
                          <a:latin typeface="Tahoma" pitchFamily="34" charset="0"/>
                          <a:ea typeface="ＭＳ Ｐゴシック" charset="-128"/>
                        </a:rPr>
                        <a:t>during</a:t>
                      </a:r>
                      <a:r>
                        <a:rPr kumimoji="0" lang="en-US" sz="1600" b="0" i="0" u="none" strike="noStrike" cap="none" normalizeH="0" baseline="0" dirty="0">
                          <a:ln>
                            <a:noFill/>
                          </a:ln>
                          <a:solidFill>
                            <a:srgbClr val="000000"/>
                          </a:solidFill>
                          <a:effectLst/>
                          <a:latin typeface="Tahoma" pitchFamily="34" charset="0"/>
                          <a:ea typeface="ＭＳ Ｐゴシック" charset="-128"/>
                        </a:rPr>
                        <a:t> operation/ needle aspiration/rush biopsy</a:t>
                      </a:r>
                      <a:endParaRPr kumimoji="0" lang="hu-HU" sz="16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80000"/>
                        </a:lnSpc>
                        <a:spcBef>
                          <a:spcPct val="0"/>
                        </a:spcBef>
                        <a:spcAft>
                          <a:spcPct val="0"/>
                        </a:spcAft>
                        <a:buClrTx/>
                        <a:buSzTx/>
                        <a:buFont typeface="Arial" panose="020B0604020202020204" pitchFamily="34" charset="0"/>
                        <a:buNone/>
                        <a:tabLst/>
                      </a:pPr>
                      <a:endParaRPr kumimoji="0" lang="en-GB" sz="16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80000"/>
                        </a:lnSpc>
                        <a:spcBef>
                          <a:spcPct val="0"/>
                        </a:spcBef>
                        <a:spcAft>
                          <a:spcPct val="0"/>
                        </a:spcAft>
                        <a:buClrTx/>
                        <a:buSzTx/>
                        <a:buFont typeface="Arial" panose="020B0604020202020204" pitchFamily="34" charset="0"/>
                        <a:buChar char="•"/>
                        <a:tabLst/>
                      </a:pPr>
                      <a:r>
                        <a:rPr kumimoji="0" lang="en-US" sz="1600" b="0" i="0" u="none" strike="noStrike" cap="none" normalizeH="0" baseline="0" dirty="0">
                          <a:ln>
                            <a:noFill/>
                          </a:ln>
                          <a:solidFill>
                            <a:srgbClr val="000000"/>
                          </a:solidFill>
                          <a:effectLst/>
                          <a:latin typeface="Tahoma" pitchFamily="34" charset="0"/>
                          <a:ea typeface="ＭＳ Ｐゴシック" charset="-128"/>
                        </a:rPr>
                        <a:t>≥2 signs</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or</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en-US" sz="1600" b="0" i="0" u="none" strike="noStrike" cap="none" normalizeH="0" baseline="0" dirty="0">
                          <a:ln>
                            <a:noFill/>
                          </a:ln>
                          <a:solidFill>
                            <a:srgbClr val="000000"/>
                          </a:solidFill>
                          <a:effectLst/>
                          <a:latin typeface="Tahoma" pitchFamily="34" charset="0"/>
                          <a:ea typeface="ＭＳ Ｐゴシック" charset="-128"/>
                        </a:rPr>
                        <a:t>symptoms</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with</a:t>
                      </a:r>
                      <a:r>
                        <a:rPr kumimoji="0" lang="hu-HU" sz="1600" b="0" i="0" u="none" strike="noStrike" cap="none" normalizeH="0" baseline="0" dirty="0">
                          <a:ln>
                            <a:noFill/>
                          </a:ln>
                          <a:solidFill>
                            <a:srgbClr val="000000"/>
                          </a:solidFill>
                          <a:effectLst/>
                          <a:latin typeface="Tahoma" pitchFamily="34" charset="0"/>
                          <a:ea typeface="ＭＳ Ｐゴシック" charset="-128"/>
                        </a:rPr>
                        <a:t> no </a:t>
                      </a:r>
                      <a:r>
                        <a:rPr kumimoji="0" lang="hu-HU" sz="1600" b="0" i="0" u="none" strike="noStrike" cap="none" normalizeH="0" baseline="0" dirty="0" err="1">
                          <a:ln>
                            <a:noFill/>
                          </a:ln>
                          <a:solidFill>
                            <a:srgbClr val="000000"/>
                          </a:solidFill>
                          <a:effectLst/>
                          <a:latin typeface="Tahoma" pitchFamily="34" charset="0"/>
                          <a:ea typeface="ＭＳ Ｐゴシック" charset="-128"/>
                        </a:rPr>
                        <a:t>other</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recognised</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cause</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e.g</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fever</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abdominal</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pain</a:t>
                      </a:r>
                      <a:r>
                        <a:rPr kumimoji="0" lang="hu-HU" sz="1600" b="0" i="0" u="none" strike="noStrike" cap="none" normalizeH="0" baseline="0" dirty="0">
                          <a:ln>
                            <a:noFill/>
                          </a:ln>
                          <a:solidFill>
                            <a:srgbClr val="000000"/>
                          </a:solidFill>
                          <a:effectLst/>
                          <a:latin typeface="Tahoma" pitchFamily="34" charset="0"/>
                          <a:ea typeface="ＭＳ Ｐゴシック" charset="-128"/>
                        </a:rPr>
                        <a:t>)</a:t>
                      </a:r>
                      <a:endParaRPr kumimoji="0" lang="en-GB" sz="16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80000"/>
                        </a:lnSpc>
                        <a:spcBef>
                          <a:spcPct val="0"/>
                        </a:spcBef>
                        <a:spcAft>
                          <a:spcPct val="0"/>
                        </a:spcAft>
                        <a:buClrTx/>
                        <a:buSzTx/>
                        <a:buFontTx/>
                        <a:buNone/>
                        <a:tabLst/>
                      </a:pPr>
                      <a:r>
                        <a:rPr kumimoji="0" lang="en-US" sz="1600" b="0" i="0" u="none" strike="noStrike" cap="none" normalizeH="0" baseline="0" dirty="0">
                          <a:ln>
                            <a:noFill/>
                          </a:ln>
                          <a:solidFill>
                            <a:srgbClr val="000000"/>
                          </a:solidFill>
                          <a:effectLst/>
                          <a:latin typeface="Tahoma" pitchFamily="34" charset="0"/>
                          <a:ea typeface="ＭＳ Ｐゴシック" charset="-128"/>
                        </a:rPr>
                        <a:t> </a:t>
                      </a:r>
                      <a:endParaRPr kumimoji="0" lang="en-GB" sz="16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80000"/>
                        </a:lnSpc>
                        <a:spcBef>
                          <a:spcPct val="0"/>
                        </a:spcBef>
                        <a:spcAft>
                          <a:spcPct val="0"/>
                        </a:spcAft>
                        <a:buClrTx/>
                        <a:buSzTx/>
                        <a:buFontTx/>
                        <a:buNone/>
                        <a:tabLst/>
                      </a:pPr>
                      <a:r>
                        <a:rPr kumimoji="0" lang="en-US" sz="1600" b="0" i="0" u="none" strike="noStrike" cap="none" normalizeH="0" baseline="0" dirty="0">
                          <a:ln>
                            <a:noFill/>
                          </a:ln>
                          <a:solidFill>
                            <a:srgbClr val="000000"/>
                          </a:solidFill>
                          <a:effectLst/>
                          <a:latin typeface="Tahoma" pitchFamily="34" charset="0"/>
                          <a:ea typeface="ＭＳ Ｐゴシック" charset="-128"/>
                        </a:rPr>
                        <a:t>Postpartum endometritis = HAI (unless </a:t>
                      </a:r>
                      <a:r>
                        <a:rPr kumimoji="0" lang="en-US" sz="1600" b="0" i="0" u="none" strike="noStrike" cap="none" normalizeH="0" baseline="0" dirty="0" err="1">
                          <a:ln>
                            <a:noFill/>
                          </a:ln>
                          <a:solidFill>
                            <a:srgbClr val="000000"/>
                          </a:solidFill>
                          <a:effectLst/>
                          <a:latin typeface="Tahoma" pitchFamily="34" charset="0"/>
                          <a:ea typeface="ＭＳ Ｐゴシック" charset="-128"/>
                        </a:rPr>
                        <a:t>amnoitic</a:t>
                      </a:r>
                      <a:r>
                        <a:rPr kumimoji="0" lang="en-US" sz="1600" b="0" i="0" u="none" strike="noStrike" cap="none" normalizeH="0" baseline="0" dirty="0">
                          <a:ln>
                            <a:noFill/>
                          </a:ln>
                          <a:solidFill>
                            <a:srgbClr val="000000"/>
                          </a:solidFill>
                          <a:effectLst/>
                          <a:latin typeface="Tahoma" pitchFamily="34" charset="0"/>
                          <a:ea typeface="ＭＳ Ｐゴシック" charset="-128"/>
                        </a:rPr>
                        <a:t> fluid infected/ &gt;48 </a:t>
                      </a:r>
                      <a:r>
                        <a:rPr kumimoji="0" lang="en-US" sz="1600" b="0" i="0" u="none" strike="noStrike" cap="none" normalizeH="0" baseline="0" dirty="0" err="1">
                          <a:ln>
                            <a:noFill/>
                          </a:ln>
                          <a:solidFill>
                            <a:srgbClr val="000000"/>
                          </a:solidFill>
                          <a:effectLst/>
                          <a:latin typeface="Tahoma" pitchFamily="34" charset="0"/>
                          <a:ea typeface="ＭＳ Ｐゴシック" charset="-128"/>
                        </a:rPr>
                        <a:t>hrs</a:t>
                      </a:r>
                      <a:r>
                        <a:rPr kumimoji="0" lang="en-US"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after</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rupture</a:t>
                      </a:r>
                      <a:r>
                        <a:rPr kumimoji="0" lang="hu-HU" sz="1600" b="0" i="0" u="none" strike="noStrike" cap="none" normalizeH="0" baseline="0" dirty="0">
                          <a:ln>
                            <a:noFill/>
                          </a:ln>
                          <a:solidFill>
                            <a:srgbClr val="000000"/>
                          </a:solidFill>
                          <a:effectLst/>
                          <a:latin typeface="Tahoma" pitchFamily="34" charset="0"/>
                          <a:ea typeface="ＭＳ Ｐゴシック" charset="-128"/>
                        </a:rPr>
                        <a:t> of </a:t>
                      </a:r>
                      <a:r>
                        <a:rPr kumimoji="0" lang="hu-HU" sz="1600" b="0" i="0" u="none" strike="noStrike" cap="none" normalizeH="0" baseline="0" dirty="0" err="1">
                          <a:ln>
                            <a:noFill/>
                          </a:ln>
                          <a:solidFill>
                            <a:srgbClr val="000000"/>
                          </a:solidFill>
                          <a:effectLst/>
                          <a:latin typeface="Tahoma" pitchFamily="34" charset="0"/>
                          <a:ea typeface="ＭＳ Ｐゴシック" charset="-128"/>
                        </a:rPr>
                        <a:t>membrane</a:t>
                      </a:r>
                      <a:r>
                        <a:rPr kumimoji="0" lang="en-US" sz="1600" b="0" i="0" u="none" strike="noStrike" cap="none" normalizeH="0" baseline="0" dirty="0">
                          <a:ln>
                            <a:noFill/>
                          </a:ln>
                          <a:solidFill>
                            <a:srgbClr val="000000"/>
                          </a:solidFill>
                          <a:effectLst/>
                          <a:latin typeface="Tahoma" pitchFamily="34" charset="0"/>
                          <a:ea typeface="ＭＳ Ｐゴシック" charset="-128"/>
                        </a:rPr>
                        <a:t>)</a:t>
                      </a:r>
                    </a:p>
                  </a:txBody>
                  <a:tcPr marL="121920" marR="121920"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sz="1600" b="0" i="0" u="none" strike="noStrike" cap="none" normalizeH="0" baseline="0" dirty="0">
                          <a:ln>
                            <a:noFill/>
                          </a:ln>
                          <a:solidFill>
                            <a:srgbClr val="000000"/>
                          </a:solidFill>
                          <a:effectLst/>
                          <a:latin typeface="Tahoma" pitchFamily="34" charset="0"/>
                          <a:ea typeface="ＭＳ Ｐゴシック" charset="-128"/>
                        </a:rPr>
                        <a:t>≥1 of </a:t>
                      </a:r>
                      <a:r>
                        <a:rPr kumimoji="0" lang="hu-HU" sz="1600" b="0" i="0" u="none" strike="noStrike" cap="none" normalizeH="0" baseline="0" dirty="0" err="1">
                          <a:ln>
                            <a:noFill/>
                          </a:ln>
                          <a:solidFill>
                            <a:srgbClr val="000000"/>
                          </a:solidFill>
                          <a:effectLst/>
                          <a:latin typeface="Tahoma" pitchFamily="34" charset="0"/>
                          <a:ea typeface="ＭＳ Ｐゴシック" charset="-128"/>
                        </a:rPr>
                        <a:t>the</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600" b="0" i="0" u="none" strike="noStrike" cap="none" normalizeH="0" baseline="0" dirty="0">
                          <a:ln>
                            <a:noFill/>
                          </a:ln>
                          <a:solidFill>
                            <a:srgbClr val="000000"/>
                          </a:solidFill>
                          <a:effectLst/>
                          <a:latin typeface="Tahoma" pitchFamily="34" charset="0"/>
                          <a:ea typeface="ＭＳ Ｐゴシック" charset="-128"/>
                        </a:rPr>
                        <a:t>:</a:t>
                      </a:r>
                    </a:p>
                    <a:p>
                      <a:pPr marL="0" marR="0" lvl="0" indent="0" algn="l" defTabSz="914400" rtl="0" eaLnBrk="1" fontAlgn="base" latinLnBrk="0" hangingPunct="1">
                        <a:lnSpc>
                          <a:spcPct val="80000"/>
                        </a:lnSpc>
                        <a:spcBef>
                          <a:spcPct val="0"/>
                        </a:spcBef>
                        <a:spcAft>
                          <a:spcPct val="0"/>
                        </a:spcAft>
                        <a:buClrTx/>
                        <a:buSzTx/>
                        <a:buFontTx/>
                        <a:buNone/>
                        <a:tabLst/>
                      </a:pPr>
                      <a:endParaRPr kumimoji="0" lang="en-US" sz="16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80000"/>
                        </a:lnSpc>
                        <a:spcBef>
                          <a:spcPct val="0"/>
                        </a:spcBef>
                        <a:spcAft>
                          <a:spcPct val="0"/>
                        </a:spcAft>
                        <a:buClrTx/>
                        <a:buSzTx/>
                        <a:buFont typeface="Arial" panose="020B0604020202020204" pitchFamily="34" charset="0"/>
                        <a:buChar char="•"/>
                        <a:tabLst/>
                      </a:pPr>
                      <a:r>
                        <a:rPr kumimoji="0" lang="en-US" sz="1600" b="0" i="0" u="none" strike="noStrike" cap="none" normalizeH="0" baseline="0" dirty="0" err="1">
                          <a:ln>
                            <a:noFill/>
                          </a:ln>
                          <a:solidFill>
                            <a:srgbClr val="000000"/>
                          </a:solidFill>
                          <a:effectLst/>
                          <a:latin typeface="Tahoma" pitchFamily="34" charset="0"/>
                          <a:ea typeface="ＭＳ Ｐゴシック" charset="-128"/>
                        </a:rPr>
                        <a:t>Postvaginal</a:t>
                      </a:r>
                      <a:r>
                        <a:rPr kumimoji="0" lang="en-US" sz="1600" b="0" i="0" u="none" strike="noStrike" cap="none" normalizeH="0" baseline="0" dirty="0">
                          <a:ln>
                            <a:noFill/>
                          </a:ln>
                          <a:solidFill>
                            <a:srgbClr val="000000"/>
                          </a:solidFill>
                          <a:effectLst/>
                          <a:latin typeface="Tahoma" pitchFamily="34" charset="0"/>
                          <a:ea typeface="ＭＳ Ｐゴシック" charset="-128"/>
                        </a:rPr>
                        <a:t> delivery patient has purulent drainage from the episiotomy</a:t>
                      </a:r>
                    </a:p>
                    <a:p>
                      <a:pPr marL="285750" marR="0" lvl="0" indent="-285750" algn="l" defTabSz="914400" rtl="0" eaLnBrk="1" fontAlgn="base" latinLnBrk="0" hangingPunct="1">
                        <a:lnSpc>
                          <a:spcPct val="80000"/>
                        </a:lnSpc>
                        <a:spcBef>
                          <a:spcPct val="0"/>
                        </a:spcBef>
                        <a:spcAft>
                          <a:spcPct val="0"/>
                        </a:spcAft>
                        <a:buClrTx/>
                        <a:buSzTx/>
                        <a:buFont typeface="Arial" panose="020B0604020202020204" pitchFamily="34" charset="0"/>
                        <a:buChar char="•"/>
                        <a:tabLst/>
                      </a:pPr>
                      <a:endParaRPr kumimoji="0" lang="en-US" sz="16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80000"/>
                        </a:lnSpc>
                        <a:spcBef>
                          <a:spcPct val="0"/>
                        </a:spcBef>
                        <a:spcAft>
                          <a:spcPct val="0"/>
                        </a:spcAft>
                        <a:buClrTx/>
                        <a:buSzTx/>
                        <a:buFont typeface="Arial" panose="020B0604020202020204" pitchFamily="34" charset="0"/>
                        <a:buChar char="•"/>
                        <a:tabLst/>
                      </a:pPr>
                      <a:r>
                        <a:rPr kumimoji="0" lang="en-US" sz="1600" b="0" i="0" u="none" strike="noStrike" cap="none" normalizeH="0" baseline="0" dirty="0" err="1">
                          <a:ln>
                            <a:noFill/>
                          </a:ln>
                          <a:solidFill>
                            <a:srgbClr val="000000"/>
                          </a:solidFill>
                          <a:effectLst/>
                          <a:latin typeface="Tahoma" pitchFamily="34" charset="0"/>
                          <a:ea typeface="ＭＳ Ｐゴシック" charset="-128"/>
                        </a:rPr>
                        <a:t>Postvaginal</a:t>
                      </a:r>
                      <a:r>
                        <a:rPr kumimoji="0" lang="en-US" sz="1600" b="0" i="0" u="none" strike="noStrike" cap="none" normalizeH="0" baseline="0" dirty="0">
                          <a:ln>
                            <a:noFill/>
                          </a:ln>
                          <a:solidFill>
                            <a:srgbClr val="000000"/>
                          </a:solidFill>
                          <a:effectLst/>
                          <a:latin typeface="Tahoma" pitchFamily="34" charset="0"/>
                          <a:ea typeface="ＭＳ Ｐゴシック" charset="-128"/>
                        </a:rPr>
                        <a:t> delivery patient has an episiotomy abscess </a:t>
                      </a:r>
                      <a:endParaRPr kumimoji="0" lang="en-GB" sz="16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a:ln>
                          <a:noFill/>
                        </a:ln>
                        <a:solidFill>
                          <a:srgbClr val="000000"/>
                        </a:solidFill>
                        <a:effectLst/>
                        <a:latin typeface="Tahoma" pitchFamily="34" charset="0"/>
                        <a:ea typeface="ＭＳ Ｐゴシック" charset="-128"/>
                      </a:endParaRPr>
                    </a:p>
                  </a:txBody>
                  <a:tcPr marL="121920" marR="121920"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defRPr/>
                      </a:pPr>
                      <a:r>
                        <a:rPr kumimoji="0" lang="en-US" sz="1600" b="0" i="0" u="none" strike="noStrike" cap="none" normalizeH="0" baseline="0" dirty="0">
                          <a:ln>
                            <a:noFill/>
                          </a:ln>
                          <a:solidFill>
                            <a:srgbClr val="000000"/>
                          </a:solidFill>
                          <a:effectLst/>
                          <a:latin typeface="Tahoma" pitchFamily="34" charset="0"/>
                          <a:ea typeface="ＭＳ Ｐゴシック" charset="-128"/>
                        </a:rPr>
                        <a:t> ≥1 of </a:t>
                      </a:r>
                      <a:r>
                        <a:rPr kumimoji="0" lang="hu-HU" sz="1600" b="0" i="0" u="none" strike="noStrike" cap="none" normalizeH="0" baseline="0" dirty="0" err="1">
                          <a:ln>
                            <a:noFill/>
                          </a:ln>
                          <a:solidFill>
                            <a:srgbClr val="000000"/>
                          </a:solidFill>
                          <a:effectLst/>
                          <a:latin typeface="Tahoma" pitchFamily="34" charset="0"/>
                          <a:ea typeface="ＭＳ Ｐゴシック" charset="-128"/>
                        </a:rPr>
                        <a:t>the</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600" b="0" i="0" u="none" strike="noStrike" cap="none" normalizeH="0" baseline="0" dirty="0">
                          <a:ln>
                            <a:noFill/>
                          </a:ln>
                          <a:solidFill>
                            <a:srgbClr val="000000"/>
                          </a:solidFill>
                          <a:effectLst/>
                          <a:latin typeface="Tahoma" pitchFamily="34" charset="0"/>
                          <a:ea typeface="ＭＳ Ｐゴシック" charset="-128"/>
                        </a:rPr>
                        <a:t> in p</a:t>
                      </a:r>
                      <a:r>
                        <a:rPr kumimoji="0" lang="en-US" sz="1600" b="0" i="0" u="none" strike="noStrike" cap="none" normalizeH="0" baseline="0" dirty="0" err="1">
                          <a:ln>
                            <a:noFill/>
                          </a:ln>
                          <a:solidFill>
                            <a:srgbClr val="000000"/>
                          </a:solidFill>
                          <a:effectLst/>
                          <a:latin typeface="Tahoma" pitchFamily="34" charset="0"/>
                          <a:ea typeface="ＭＳ Ｐゴシック" charset="-128"/>
                        </a:rPr>
                        <a:t>osthysterectomy</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patients</a:t>
                      </a:r>
                      <a:r>
                        <a:rPr kumimoji="0" lang="hu-HU" sz="1600" b="0" i="0" u="none" strike="noStrike" cap="none" normalizeH="0" baseline="0" dirty="0">
                          <a:ln>
                            <a:noFill/>
                          </a:ln>
                          <a:solidFill>
                            <a:srgbClr val="000000"/>
                          </a:solidFill>
                          <a:effectLst/>
                          <a:latin typeface="Tahoma" pitchFamily="34" charset="0"/>
                          <a:ea typeface="ＭＳ Ｐゴシック" charset="-128"/>
                        </a:rPr>
                        <a:t>:</a:t>
                      </a:r>
                    </a:p>
                    <a:p>
                      <a:pPr marL="0" marR="0" lvl="0" indent="0" algn="l" defTabSz="914400" rtl="0" eaLnBrk="1" fontAlgn="base" latinLnBrk="0" hangingPunct="1">
                        <a:lnSpc>
                          <a:spcPct val="80000"/>
                        </a:lnSpc>
                        <a:spcBef>
                          <a:spcPct val="0"/>
                        </a:spcBef>
                        <a:spcAft>
                          <a:spcPct val="0"/>
                        </a:spcAft>
                        <a:buClrTx/>
                        <a:buSzTx/>
                        <a:buFontTx/>
                        <a:buNone/>
                        <a:tabLst/>
                        <a:defRPr/>
                      </a:pPr>
                      <a:r>
                        <a:rPr kumimoji="0" lang="en-US" sz="1600" b="0" i="0" u="none" strike="noStrike" cap="none" normalizeH="0" baseline="0" dirty="0">
                          <a:ln>
                            <a:noFill/>
                          </a:ln>
                          <a:solidFill>
                            <a:srgbClr val="000000"/>
                          </a:solidFill>
                          <a:effectLst/>
                          <a:latin typeface="Tahoma" pitchFamily="34" charset="0"/>
                          <a:ea typeface="ＭＳ Ｐゴシック" charset="-128"/>
                        </a:rPr>
                        <a:t> </a:t>
                      </a:r>
                      <a:endParaRPr kumimoji="0" lang="en-GB" sz="16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80000"/>
                        </a:lnSpc>
                        <a:spcBef>
                          <a:spcPct val="0"/>
                        </a:spcBef>
                        <a:spcAft>
                          <a:spcPct val="0"/>
                        </a:spcAft>
                        <a:buClrTx/>
                        <a:buSzTx/>
                        <a:buFont typeface="Arial" panose="020B0604020202020204" pitchFamily="34" charset="0"/>
                        <a:buChar char="•"/>
                        <a:tabLst/>
                      </a:pPr>
                      <a:r>
                        <a:rPr kumimoji="0" lang="hu-HU" sz="1600" b="0" i="0" u="none" strike="noStrike" cap="none" normalizeH="0" baseline="0" dirty="0">
                          <a:ln>
                            <a:noFill/>
                          </a:ln>
                          <a:solidFill>
                            <a:srgbClr val="000000"/>
                          </a:solidFill>
                          <a:effectLst/>
                          <a:latin typeface="Tahoma" pitchFamily="34" charset="0"/>
                          <a:ea typeface="ＭＳ Ｐゴシック" charset="-128"/>
                        </a:rPr>
                        <a:t>P</a:t>
                      </a:r>
                      <a:r>
                        <a:rPr kumimoji="0" lang="en-US" sz="1600" b="0" i="0" u="none" strike="noStrike" cap="none" normalizeH="0" baseline="0" dirty="0" err="1">
                          <a:ln>
                            <a:noFill/>
                          </a:ln>
                          <a:solidFill>
                            <a:srgbClr val="000000"/>
                          </a:solidFill>
                          <a:effectLst/>
                          <a:latin typeface="Tahoma" pitchFamily="34" charset="0"/>
                          <a:ea typeface="ＭＳ Ｐゴシック" charset="-128"/>
                        </a:rPr>
                        <a:t>urulent</a:t>
                      </a:r>
                      <a:r>
                        <a:rPr kumimoji="0" lang="en-US" sz="1600" b="0" i="0" u="none" strike="noStrike" cap="none" normalizeH="0" baseline="0" dirty="0">
                          <a:ln>
                            <a:noFill/>
                          </a:ln>
                          <a:solidFill>
                            <a:srgbClr val="000000"/>
                          </a:solidFill>
                          <a:effectLst/>
                          <a:latin typeface="Tahoma" pitchFamily="34" charset="0"/>
                          <a:ea typeface="ＭＳ Ｐゴシック" charset="-128"/>
                        </a:rPr>
                        <a:t> drainage from  vaginal cuff </a:t>
                      </a:r>
                      <a:endParaRPr kumimoji="0" lang="hu-HU" sz="16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80000"/>
                        </a:lnSpc>
                        <a:spcBef>
                          <a:spcPct val="0"/>
                        </a:spcBef>
                        <a:spcAft>
                          <a:spcPct val="0"/>
                        </a:spcAft>
                        <a:buClrTx/>
                        <a:buSzTx/>
                        <a:buFont typeface="Arial" panose="020B0604020202020204" pitchFamily="34" charset="0"/>
                        <a:buNone/>
                        <a:tabLst/>
                      </a:pPr>
                      <a:endParaRPr kumimoji="0" lang="en-GB" sz="16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80000"/>
                        </a:lnSpc>
                        <a:spcBef>
                          <a:spcPct val="0"/>
                        </a:spcBef>
                        <a:spcAft>
                          <a:spcPct val="0"/>
                        </a:spcAft>
                        <a:buClrTx/>
                        <a:buSzTx/>
                        <a:buFont typeface="Arial" panose="020B0604020202020204" pitchFamily="34" charset="0"/>
                        <a:buChar char="•"/>
                        <a:tabLst/>
                      </a:pPr>
                      <a:r>
                        <a:rPr kumimoji="0" lang="hu-HU" sz="1600" b="0" i="0" u="none" strike="noStrike" cap="none" normalizeH="0" baseline="0" dirty="0">
                          <a:ln>
                            <a:noFill/>
                          </a:ln>
                          <a:solidFill>
                            <a:srgbClr val="000000"/>
                          </a:solidFill>
                          <a:effectLst/>
                          <a:latin typeface="Tahoma" pitchFamily="34" charset="0"/>
                          <a:ea typeface="ＭＳ Ｐゴシック" charset="-128"/>
                        </a:rPr>
                        <a:t>A</a:t>
                      </a:r>
                      <a:r>
                        <a:rPr kumimoji="0" lang="en-US" sz="1600" b="0" i="0" u="none" strike="noStrike" cap="none" normalizeH="0" baseline="0" dirty="0" err="1">
                          <a:ln>
                            <a:noFill/>
                          </a:ln>
                          <a:solidFill>
                            <a:srgbClr val="000000"/>
                          </a:solidFill>
                          <a:effectLst/>
                          <a:latin typeface="Tahoma" pitchFamily="34" charset="0"/>
                          <a:ea typeface="ＭＳ Ｐゴシック" charset="-128"/>
                        </a:rPr>
                        <a:t>bscess</a:t>
                      </a:r>
                      <a:r>
                        <a:rPr kumimoji="0" lang="en-US" sz="1600" b="0" i="0" u="none" strike="noStrike" cap="none" normalizeH="0" baseline="0" dirty="0">
                          <a:ln>
                            <a:noFill/>
                          </a:ln>
                          <a:solidFill>
                            <a:srgbClr val="000000"/>
                          </a:solidFill>
                          <a:effectLst/>
                          <a:latin typeface="Tahoma" pitchFamily="34" charset="0"/>
                          <a:ea typeface="ＭＳ Ｐゴシック" charset="-128"/>
                        </a:rPr>
                        <a:t> at vaginal cuff</a:t>
                      </a:r>
                      <a:endParaRPr kumimoji="0" lang="hu-HU" sz="16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80000"/>
                        </a:lnSpc>
                        <a:spcBef>
                          <a:spcPct val="0"/>
                        </a:spcBef>
                        <a:spcAft>
                          <a:spcPct val="0"/>
                        </a:spcAft>
                        <a:buClrTx/>
                        <a:buSzTx/>
                        <a:buFont typeface="Arial" panose="020B0604020202020204" pitchFamily="34" charset="0"/>
                        <a:buNone/>
                        <a:tabLst/>
                      </a:pPr>
                      <a:endParaRPr kumimoji="0" lang="en-GB" sz="16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80000"/>
                        </a:lnSpc>
                        <a:spcBef>
                          <a:spcPct val="0"/>
                        </a:spcBef>
                        <a:spcAft>
                          <a:spcPct val="0"/>
                        </a:spcAft>
                        <a:buClrTx/>
                        <a:buSzTx/>
                        <a:buFont typeface="Arial" panose="020B0604020202020204" pitchFamily="34" charset="0"/>
                        <a:buChar char="•"/>
                        <a:tabLst/>
                      </a:pPr>
                      <a:r>
                        <a:rPr kumimoji="0" lang="hu-HU" sz="1600" b="0" i="0" u="none" strike="noStrike" cap="none" normalizeH="0" baseline="0" dirty="0">
                          <a:ln>
                            <a:noFill/>
                          </a:ln>
                          <a:solidFill>
                            <a:srgbClr val="000000"/>
                          </a:solidFill>
                          <a:effectLst/>
                          <a:latin typeface="Tahoma" pitchFamily="34" charset="0"/>
                          <a:ea typeface="ＭＳ Ｐゴシック" charset="-128"/>
                        </a:rPr>
                        <a:t>P</a:t>
                      </a:r>
                      <a:r>
                        <a:rPr kumimoji="0" lang="en-US" sz="1600" b="0" i="0" u="none" strike="noStrike" cap="none" normalizeH="0" baseline="0" dirty="0" err="1">
                          <a:ln>
                            <a:noFill/>
                          </a:ln>
                          <a:solidFill>
                            <a:srgbClr val="000000"/>
                          </a:solidFill>
                          <a:effectLst/>
                          <a:latin typeface="Tahoma" pitchFamily="34" charset="0"/>
                          <a:ea typeface="ＭＳ Ｐゴシック" charset="-128"/>
                        </a:rPr>
                        <a:t>athogens</a:t>
                      </a:r>
                      <a:r>
                        <a:rPr kumimoji="0" lang="en-US" sz="1600" b="0" i="0" u="none" strike="noStrike" cap="none" normalizeH="0" baseline="0" dirty="0">
                          <a:ln>
                            <a:noFill/>
                          </a:ln>
                          <a:solidFill>
                            <a:srgbClr val="000000"/>
                          </a:solidFill>
                          <a:effectLst/>
                          <a:latin typeface="Tahoma" pitchFamily="34" charset="0"/>
                          <a:ea typeface="ＭＳ Ｐゴシック" charset="-128"/>
                        </a:rPr>
                        <a:t> cultured from fluid or tissue from vaginal cuff</a:t>
                      </a:r>
                      <a:endParaRPr kumimoji="0" lang="en-GB" sz="16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80000"/>
                        </a:lnSpc>
                        <a:spcBef>
                          <a:spcPct val="0"/>
                        </a:spcBef>
                        <a:spcAft>
                          <a:spcPct val="0"/>
                        </a:spcAft>
                        <a:buClrTx/>
                        <a:buSzTx/>
                        <a:buFontTx/>
                        <a:buNone/>
                        <a:tabLst/>
                      </a:pPr>
                      <a:r>
                        <a:rPr kumimoji="0" lang="en-US" sz="1600" b="0" i="0" u="none" strike="noStrike" cap="none" normalizeH="0" baseline="0" dirty="0">
                          <a:ln>
                            <a:noFill/>
                          </a:ln>
                          <a:solidFill>
                            <a:srgbClr val="000000"/>
                          </a:solidFill>
                          <a:effectLst/>
                          <a:latin typeface="Tahoma" pitchFamily="34" charset="0"/>
                          <a:ea typeface="ＭＳ Ｐゴシック" charset="-128"/>
                        </a:rPr>
                        <a:t> </a:t>
                      </a:r>
                      <a:endParaRPr kumimoji="0" lang="en-GB" sz="16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80000"/>
                        </a:lnSpc>
                        <a:spcBef>
                          <a:spcPct val="0"/>
                        </a:spcBef>
                        <a:spcAft>
                          <a:spcPct val="0"/>
                        </a:spcAft>
                        <a:buClrTx/>
                        <a:buSzTx/>
                        <a:buFontTx/>
                        <a:buNone/>
                        <a:tabLst/>
                      </a:pPr>
                      <a:endParaRPr kumimoji="0" lang="en-GB" sz="16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80000"/>
                        </a:lnSpc>
                        <a:spcBef>
                          <a:spcPct val="0"/>
                        </a:spcBef>
                        <a:spcAft>
                          <a:spcPct val="0"/>
                        </a:spcAft>
                        <a:buClrTx/>
                        <a:buSzTx/>
                        <a:buFontTx/>
                        <a:buNone/>
                        <a:tabLst/>
                      </a:pPr>
                      <a:r>
                        <a:rPr kumimoji="0" lang="en-US" sz="1600" b="1" i="0" u="none" strike="noStrike" cap="none" normalizeH="0" baseline="0" dirty="0">
                          <a:ln>
                            <a:noFill/>
                          </a:ln>
                          <a:solidFill>
                            <a:srgbClr val="000000"/>
                          </a:solidFill>
                          <a:effectLst/>
                          <a:latin typeface="Tahoma" pitchFamily="34" charset="0"/>
                          <a:ea typeface="ＭＳ Ｐゴシック" charset="-128"/>
                        </a:rPr>
                        <a:t>Report vaginal cuff infections as SSI-VCUF. </a:t>
                      </a:r>
                      <a:endParaRPr kumimoji="0" lang="en-GB" sz="1600" b="1"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a:ln>
                          <a:noFill/>
                        </a:ln>
                        <a:solidFill>
                          <a:srgbClr val="000000"/>
                        </a:solidFill>
                        <a:effectLst/>
                        <a:latin typeface="Tahoma" pitchFamily="34" charset="0"/>
                        <a:ea typeface="ＭＳ Ｐゴシック" charset="-128"/>
                      </a:endParaRPr>
                    </a:p>
                  </a:txBody>
                  <a:tcPr marL="121920" marR="121920"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en-US" sz="1600" b="0" i="0" u="none" strike="noStrike" cap="none" normalizeH="0" baseline="0" dirty="0">
                          <a:ln>
                            <a:noFill/>
                          </a:ln>
                          <a:solidFill>
                            <a:srgbClr val="000000"/>
                          </a:solidFill>
                          <a:effectLst/>
                          <a:latin typeface="Tahoma" pitchFamily="34" charset="0"/>
                          <a:ea typeface="ＭＳ Ｐゴシック" charset="-128"/>
                        </a:rPr>
                        <a:t>≥ 1 of </a:t>
                      </a:r>
                      <a:r>
                        <a:rPr kumimoji="0" lang="hu-HU" sz="1600" b="0" i="0" u="none" strike="noStrike" cap="none" normalizeH="0" baseline="0" dirty="0" err="1">
                          <a:ln>
                            <a:noFill/>
                          </a:ln>
                          <a:solidFill>
                            <a:srgbClr val="000000"/>
                          </a:solidFill>
                          <a:effectLst/>
                          <a:latin typeface="Tahoma" pitchFamily="34" charset="0"/>
                          <a:ea typeface="ＭＳ Ｐゴシック" charset="-128"/>
                        </a:rPr>
                        <a:t>the</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600" b="0" i="0" u="none" strike="noStrike" cap="none" normalizeH="0" baseline="0" dirty="0">
                          <a:ln>
                            <a:noFill/>
                          </a:ln>
                          <a:solidFill>
                            <a:srgbClr val="000000"/>
                          </a:solidFill>
                          <a:effectLst/>
                          <a:latin typeface="Tahoma" pitchFamily="34" charset="0"/>
                          <a:ea typeface="ＭＳ Ｐゴシック" charset="-128"/>
                        </a:rPr>
                        <a:t>:</a:t>
                      </a:r>
                    </a:p>
                    <a:p>
                      <a:pPr marL="0" marR="0" lvl="0" indent="0" algn="l" defTabSz="914400" rtl="0" eaLnBrk="1" fontAlgn="base" latinLnBrk="0" hangingPunct="1">
                        <a:lnSpc>
                          <a:spcPct val="80000"/>
                        </a:lnSpc>
                        <a:spcBef>
                          <a:spcPct val="0"/>
                        </a:spcBef>
                        <a:spcAft>
                          <a:spcPct val="0"/>
                        </a:spcAft>
                        <a:buClrTx/>
                        <a:buSzTx/>
                        <a:buFontTx/>
                        <a:buNone/>
                        <a:tabLst/>
                      </a:pPr>
                      <a:endParaRPr kumimoji="0" lang="en-US" sz="16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80000"/>
                        </a:lnSpc>
                        <a:spcBef>
                          <a:spcPct val="0"/>
                        </a:spcBef>
                        <a:spcAft>
                          <a:spcPct val="0"/>
                        </a:spcAft>
                        <a:buClrTx/>
                        <a:buSzTx/>
                        <a:buFont typeface="Arial" panose="020B0604020202020204" pitchFamily="34" charset="0"/>
                        <a:buChar char="•"/>
                        <a:tabLst/>
                      </a:pPr>
                      <a:r>
                        <a:rPr kumimoji="0" lang="en-US" sz="1600" b="0" i="0" u="none" strike="noStrike" cap="none" normalizeH="0" baseline="0" dirty="0">
                          <a:ln>
                            <a:noFill/>
                          </a:ln>
                          <a:solidFill>
                            <a:srgbClr val="000000"/>
                          </a:solidFill>
                          <a:effectLst/>
                          <a:latin typeface="Tahoma" pitchFamily="34" charset="0"/>
                          <a:ea typeface="ＭＳ Ｐゴシック" charset="-128"/>
                        </a:rPr>
                        <a:t>Organisms cultured from tissue/ fluid</a:t>
                      </a:r>
                    </a:p>
                    <a:p>
                      <a:pPr marL="0" marR="0" lvl="0" indent="0" algn="l" defTabSz="914400" rtl="0" eaLnBrk="1" fontAlgn="base" latinLnBrk="0" hangingPunct="1">
                        <a:lnSpc>
                          <a:spcPct val="80000"/>
                        </a:lnSpc>
                        <a:spcBef>
                          <a:spcPct val="0"/>
                        </a:spcBef>
                        <a:spcAft>
                          <a:spcPct val="0"/>
                        </a:spcAft>
                        <a:buClrTx/>
                        <a:buSzTx/>
                        <a:buFontTx/>
                        <a:buNone/>
                        <a:tabLst/>
                      </a:pPr>
                      <a:endParaRPr kumimoji="0" lang="en-GB" sz="16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80000"/>
                        </a:lnSpc>
                        <a:spcBef>
                          <a:spcPct val="0"/>
                        </a:spcBef>
                        <a:spcAft>
                          <a:spcPct val="0"/>
                        </a:spcAft>
                        <a:buClrTx/>
                        <a:buSzTx/>
                        <a:buFont typeface="Arial" panose="020B0604020202020204" pitchFamily="34" charset="0"/>
                        <a:buChar char="•"/>
                        <a:tabLst/>
                      </a:pPr>
                      <a:r>
                        <a:rPr kumimoji="0" lang="en-US" sz="1600" b="0" i="0" u="none" strike="noStrike" cap="none" normalizeH="0" baseline="0" dirty="0">
                          <a:ln>
                            <a:noFill/>
                          </a:ln>
                          <a:solidFill>
                            <a:srgbClr val="000000"/>
                          </a:solidFill>
                          <a:effectLst/>
                          <a:latin typeface="Tahoma" pitchFamily="34" charset="0"/>
                          <a:ea typeface="ＭＳ Ｐゴシック" charset="-128"/>
                        </a:rPr>
                        <a:t>Abscess </a:t>
                      </a:r>
                      <a:r>
                        <a:rPr kumimoji="0" lang="hu-HU" sz="1600" b="0" i="0" u="none" strike="noStrike" cap="none" normalizeH="0" baseline="0" dirty="0" err="1">
                          <a:ln>
                            <a:noFill/>
                          </a:ln>
                          <a:solidFill>
                            <a:srgbClr val="000000"/>
                          </a:solidFill>
                          <a:effectLst/>
                          <a:latin typeface="Tahoma" pitchFamily="34" charset="0"/>
                          <a:ea typeface="ＭＳ Ｐゴシック" charset="-128"/>
                        </a:rPr>
                        <a:t>or</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infection</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seen</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during</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en-US" sz="1600" b="0" i="0" u="none" strike="noStrike" cap="none" normalizeH="0" baseline="0" dirty="0">
                          <a:ln>
                            <a:noFill/>
                          </a:ln>
                          <a:solidFill>
                            <a:srgbClr val="000000"/>
                          </a:solidFill>
                          <a:effectLst/>
                          <a:latin typeface="Tahoma" pitchFamily="34" charset="0"/>
                          <a:ea typeface="ＭＳ Ｐゴシック" charset="-128"/>
                        </a:rPr>
                        <a:t>surgical operation </a:t>
                      </a:r>
                      <a:r>
                        <a:rPr kumimoji="0" lang="hu-HU" sz="1600" b="0" i="0" u="none" strike="noStrike" cap="none" normalizeH="0" baseline="0" dirty="0" err="1">
                          <a:ln>
                            <a:noFill/>
                          </a:ln>
                          <a:solidFill>
                            <a:srgbClr val="000000"/>
                          </a:solidFill>
                          <a:effectLst/>
                          <a:latin typeface="Tahoma" pitchFamily="34" charset="0"/>
                          <a:ea typeface="ＭＳ Ｐゴシック" charset="-128"/>
                        </a:rPr>
                        <a:t>or</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en-US" sz="1600" b="0" i="0" u="none" strike="noStrike" cap="none" normalizeH="0" baseline="0" dirty="0" err="1">
                          <a:ln>
                            <a:noFill/>
                          </a:ln>
                          <a:solidFill>
                            <a:srgbClr val="000000"/>
                          </a:solidFill>
                          <a:effectLst/>
                          <a:latin typeface="Tahoma" pitchFamily="34" charset="0"/>
                          <a:ea typeface="ＭＳ Ｐゴシック" charset="-128"/>
                        </a:rPr>
                        <a:t>histo</a:t>
                      </a:r>
                      <a:r>
                        <a:rPr kumimoji="0" lang="hu-HU" sz="1600" b="0" i="0" u="none" strike="noStrike" cap="none" normalizeH="0" baseline="0" dirty="0" err="1">
                          <a:ln>
                            <a:noFill/>
                          </a:ln>
                          <a:solidFill>
                            <a:srgbClr val="000000"/>
                          </a:solidFill>
                          <a:effectLst/>
                          <a:latin typeface="Tahoma" pitchFamily="34" charset="0"/>
                          <a:ea typeface="ＭＳ Ｐゴシック" charset="-128"/>
                        </a:rPr>
                        <a:t>pathological</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examination</a:t>
                      </a:r>
                      <a:endParaRPr kumimoji="0" lang="en-US" sz="16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80000"/>
                        </a:lnSpc>
                        <a:spcBef>
                          <a:spcPct val="0"/>
                        </a:spcBef>
                        <a:spcAft>
                          <a:spcPct val="0"/>
                        </a:spcAft>
                        <a:buClrTx/>
                        <a:buSzTx/>
                        <a:buFontTx/>
                        <a:buNone/>
                        <a:tabLst/>
                      </a:pPr>
                      <a:endParaRPr kumimoji="0" lang="en-US" sz="16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80000"/>
                        </a:lnSpc>
                        <a:spcBef>
                          <a:spcPct val="0"/>
                        </a:spcBef>
                        <a:spcAft>
                          <a:spcPct val="0"/>
                        </a:spcAft>
                        <a:buClrTx/>
                        <a:buSzTx/>
                        <a:buFont typeface="Arial" panose="020B0604020202020204" pitchFamily="34" charset="0"/>
                        <a:buChar char="•"/>
                        <a:tabLst/>
                      </a:pPr>
                      <a:r>
                        <a:rPr kumimoji="0" lang="en-GB" sz="1600" b="0" i="0" u="none" strike="noStrike" cap="none" normalizeH="0" baseline="0" dirty="0">
                          <a:ln>
                            <a:noFill/>
                          </a:ln>
                          <a:solidFill>
                            <a:srgbClr val="000000"/>
                          </a:solidFill>
                          <a:effectLst/>
                          <a:latin typeface="Tahoma" pitchFamily="34" charset="0"/>
                          <a:ea typeface="ＭＳ Ｐゴシック" charset="-128"/>
                        </a:rPr>
                        <a:t>≥2 signs</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or</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en-GB" sz="1600" b="0" i="0" u="none" strike="noStrike" cap="none" normalizeH="0" baseline="0" dirty="0">
                          <a:ln>
                            <a:noFill/>
                          </a:ln>
                          <a:solidFill>
                            <a:srgbClr val="000000"/>
                          </a:solidFill>
                          <a:effectLst/>
                          <a:latin typeface="Tahoma" pitchFamily="34" charset="0"/>
                          <a:ea typeface="ＭＳ Ｐゴシック" charset="-128"/>
                        </a:rPr>
                        <a:t>symptoms AND</a:t>
                      </a:r>
                    </a:p>
                    <a:p>
                      <a:pPr marL="0" marR="0" lvl="0" indent="0" algn="l" defTabSz="914400" rtl="0" eaLnBrk="1" fontAlgn="base" latinLnBrk="0" hangingPunct="1">
                        <a:lnSpc>
                          <a:spcPct val="80000"/>
                        </a:lnSpc>
                        <a:spcBef>
                          <a:spcPct val="0"/>
                        </a:spcBef>
                        <a:spcAft>
                          <a:spcPct val="0"/>
                        </a:spcAft>
                        <a:buClrTx/>
                        <a:buSzTx/>
                        <a:buFontTx/>
                        <a:buNone/>
                        <a:tabLst/>
                      </a:pP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en-US" sz="1600" b="0" i="0" u="none" strike="noStrike" cap="none" normalizeH="0" baseline="0" dirty="0">
                          <a:ln>
                            <a:noFill/>
                          </a:ln>
                          <a:solidFill>
                            <a:srgbClr val="000000"/>
                          </a:solidFill>
                          <a:effectLst/>
                          <a:latin typeface="Tahoma" pitchFamily="34" charset="0"/>
                          <a:ea typeface="ＭＳ Ｐゴシック" charset="-128"/>
                        </a:rPr>
                        <a:t>≥1 of</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the</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600" b="0" i="0" u="none" strike="noStrike" cap="none" normalizeH="0" baseline="0" dirty="0">
                          <a:ln>
                            <a:noFill/>
                          </a:ln>
                          <a:solidFill>
                            <a:srgbClr val="000000"/>
                          </a:solidFill>
                          <a:effectLst/>
                          <a:latin typeface="Tahoma" pitchFamily="34" charset="0"/>
                          <a:ea typeface="ＭＳ Ｐゴシック" charset="-128"/>
                        </a:rPr>
                        <a:t>:</a:t>
                      </a:r>
                    </a:p>
                    <a:p>
                      <a:pPr marL="742928" marR="0" lvl="1" indent="-285750" algn="l" defTabSz="914400" rtl="0" eaLnBrk="1" fontAlgn="base" latinLnBrk="0" hangingPunct="1">
                        <a:lnSpc>
                          <a:spcPct val="80000"/>
                        </a:lnSpc>
                        <a:spcBef>
                          <a:spcPct val="0"/>
                        </a:spcBef>
                        <a:spcAft>
                          <a:spcPct val="0"/>
                        </a:spcAft>
                        <a:buClrTx/>
                        <a:buSzTx/>
                        <a:buFont typeface="Symbol" panose="05050102010706020507" pitchFamily="18" charset="2"/>
                        <a:buChar char="-"/>
                        <a:tabLst/>
                      </a:pPr>
                      <a:r>
                        <a:rPr kumimoji="0" lang="en-US" sz="1600" b="0" i="0" u="none" strike="noStrike" cap="none" normalizeH="0" baseline="0" dirty="0">
                          <a:ln>
                            <a:noFill/>
                          </a:ln>
                          <a:solidFill>
                            <a:srgbClr val="000000"/>
                          </a:solidFill>
                          <a:effectLst/>
                          <a:latin typeface="Tahoma" pitchFamily="34" charset="0"/>
                          <a:ea typeface="ＭＳ Ｐゴシック" charset="-128"/>
                        </a:rPr>
                        <a:t>organisms cultured from blood </a:t>
                      </a:r>
                      <a:endParaRPr kumimoji="0" lang="hu-HU" sz="1600" b="0" i="0" u="none" strike="noStrike" cap="none" normalizeH="0" baseline="0" dirty="0">
                        <a:ln>
                          <a:noFill/>
                        </a:ln>
                        <a:solidFill>
                          <a:srgbClr val="000000"/>
                        </a:solidFill>
                        <a:effectLst/>
                        <a:latin typeface="Tahoma" pitchFamily="34" charset="0"/>
                        <a:ea typeface="ＭＳ Ｐゴシック" charset="-128"/>
                      </a:endParaRPr>
                    </a:p>
                    <a:p>
                      <a:pPr marL="742928" marR="0" lvl="1" indent="-285750" algn="l" defTabSz="914400" rtl="0" eaLnBrk="1" fontAlgn="base" latinLnBrk="0" hangingPunct="1">
                        <a:lnSpc>
                          <a:spcPct val="80000"/>
                        </a:lnSpc>
                        <a:spcBef>
                          <a:spcPct val="0"/>
                        </a:spcBef>
                        <a:spcAft>
                          <a:spcPct val="0"/>
                        </a:spcAft>
                        <a:buClrTx/>
                        <a:buSzTx/>
                        <a:buFont typeface="Symbol" panose="05050102010706020507" pitchFamily="18" charset="2"/>
                        <a:buChar char="-"/>
                        <a:tabLst/>
                      </a:pPr>
                      <a:r>
                        <a:rPr kumimoji="0" lang="en-US" sz="1600" b="0" i="1" u="none" strike="noStrike" cap="none" normalizeH="0" baseline="0" dirty="0">
                          <a:ln>
                            <a:noFill/>
                          </a:ln>
                          <a:solidFill>
                            <a:srgbClr val="000000"/>
                          </a:solidFill>
                          <a:effectLst/>
                          <a:latin typeface="Tahoma" pitchFamily="34" charset="0"/>
                          <a:ea typeface="ＭＳ Ｐゴシック" charset="-128"/>
                        </a:rPr>
                        <a:t>physician diagnosis</a:t>
                      </a:r>
                      <a:endParaRPr kumimoji="0" lang="en-GB" sz="16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80000"/>
                        </a:lnSpc>
                        <a:spcBef>
                          <a:spcPct val="0"/>
                        </a:spcBef>
                        <a:spcAft>
                          <a:spcPct val="0"/>
                        </a:spcAft>
                        <a:buClrTx/>
                        <a:buSzTx/>
                        <a:buFontTx/>
                        <a:buNone/>
                        <a:tabLst/>
                      </a:pPr>
                      <a:endParaRPr kumimoji="0" lang="en-GB" sz="1600" b="0" i="0" u="none" strike="noStrike" cap="none" normalizeH="0" baseline="0" dirty="0">
                        <a:ln>
                          <a:noFill/>
                        </a:ln>
                        <a:solidFill>
                          <a:srgbClr val="000000"/>
                        </a:solidFill>
                        <a:effectLst/>
                        <a:latin typeface="Tahoma" pitchFamily="34" charset="0"/>
                        <a:ea typeface="ＭＳ Ｐゴシック" charset="-128"/>
                      </a:endParaRPr>
                    </a:p>
                  </a:txBody>
                  <a:tcPr marL="121920" marR="121920"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65052862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Title 1"/>
          <p:cNvSpPr>
            <a:spLocks noGrp="1"/>
          </p:cNvSpPr>
          <p:nvPr>
            <p:ph type="title" idx="4294967295"/>
          </p:nvPr>
        </p:nvSpPr>
        <p:spPr/>
        <p:txBody>
          <a:bodyPr/>
          <a:lstStyle/>
          <a:p>
            <a:pPr eaLnBrk="1" hangingPunct="1"/>
            <a:r>
              <a:rPr lang="en-US" altLang="en-US" dirty="0">
                <a:ea typeface="ＭＳ Ｐゴシック" pitchFamily="34" charset="-128"/>
              </a:rPr>
              <a:t>Skin </a:t>
            </a:r>
            <a:r>
              <a:rPr lang="hu-HU" altLang="en-US" dirty="0">
                <a:ea typeface="ＭＳ Ｐゴシック" pitchFamily="34" charset="-128"/>
              </a:rPr>
              <a:t>and s</a:t>
            </a:r>
            <a:r>
              <a:rPr lang="en-US" altLang="en-US" dirty="0">
                <a:ea typeface="ＭＳ Ｐゴシック" pitchFamily="34" charset="-128"/>
              </a:rPr>
              <a:t>oft </a:t>
            </a:r>
            <a:r>
              <a:rPr lang="hu-HU" altLang="en-US" dirty="0">
                <a:ea typeface="ＭＳ Ｐゴシック" pitchFamily="34" charset="-128"/>
              </a:rPr>
              <a:t>t</a:t>
            </a:r>
            <a:r>
              <a:rPr lang="en-US" altLang="en-US" dirty="0">
                <a:ea typeface="ＭＳ Ｐゴシック" pitchFamily="34" charset="-128"/>
              </a:rPr>
              <a:t>issue </a:t>
            </a:r>
            <a:r>
              <a:rPr lang="hu-HU" altLang="en-US" dirty="0">
                <a:ea typeface="ＭＳ Ｐゴシック" pitchFamily="34" charset="-128"/>
              </a:rPr>
              <a:t>i</a:t>
            </a:r>
            <a:r>
              <a:rPr lang="en-US" altLang="en-US" dirty="0" err="1">
                <a:ea typeface="ＭＳ Ｐゴシック" pitchFamily="34" charset="-128"/>
              </a:rPr>
              <a:t>nfection</a:t>
            </a:r>
            <a:r>
              <a:rPr lang="en-US" altLang="en-US" dirty="0">
                <a:ea typeface="ＭＳ Ｐゴシック" pitchFamily="34" charset="-128"/>
              </a:rPr>
              <a:t> (SST)</a:t>
            </a:r>
            <a:br>
              <a:rPr lang="en-US" altLang="en-US" dirty="0">
                <a:ea typeface="ＭＳ Ｐゴシック" pitchFamily="34" charset="-128"/>
              </a:rPr>
            </a:br>
            <a:r>
              <a:rPr lang="en-US" altLang="en-US" sz="2000" dirty="0">
                <a:ea typeface="ＭＳ Ｐゴシック" pitchFamily="34" charset="-128"/>
              </a:rPr>
              <a:t>Protocol </a:t>
            </a:r>
            <a:r>
              <a:rPr lang="hu-HU" altLang="en-US" sz="2000" dirty="0">
                <a:ea typeface="ＭＳ Ｐゴシック" pitchFamily="34" charset="-128"/>
              </a:rPr>
              <a:t>v</a:t>
            </a:r>
            <a:r>
              <a:rPr lang="en-US" altLang="en-US" sz="2000" dirty="0">
                <a:ea typeface="ＭＳ Ｐゴシック" pitchFamily="34" charset="-128"/>
              </a:rPr>
              <a:t>5.</a:t>
            </a:r>
            <a:r>
              <a:rPr lang="hu-HU" altLang="en-US" sz="2000" dirty="0">
                <a:ea typeface="ＭＳ Ｐゴシック" pitchFamily="34" charset="-128"/>
              </a:rPr>
              <a:t>3,</a:t>
            </a:r>
            <a:r>
              <a:rPr lang="en-US" altLang="en-US" sz="2000" dirty="0">
                <a:ea typeface="ＭＳ Ｐゴシック" pitchFamily="34" charset="-128"/>
              </a:rPr>
              <a:t> </a:t>
            </a:r>
            <a:r>
              <a:rPr lang="en-GB" altLang="en-US" sz="2000" dirty="0">
                <a:ea typeface="ＭＳ Ｐゴシック" pitchFamily="34" charset="-128"/>
              </a:rPr>
              <a:t>p</a:t>
            </a:r>
            <a:r>
              <a:rPr lang="hu-HU" altLang="en-US" sz="2000" dirty="0">
                <a:ea typeface="ＭＳ Ｐゴシック" pitchFamily="34" charset="-128"/>
              </a:rPr>
              <a:t>.</a:t>
            </a:r>
            <a:r>
              <a:rPr lang="en-GB" altLang="en-US" sz="2000" dirty="0">
                <a:ea typeface="ＭＳ Ｐゴシック" pitchFamily="34" charset="-128"/>
              </a:rPr>
              <a:t> 6</a:t>
            </a:r>
            <a:r>
              <a:rPr lang="hu-HU" altLang="en-US" sz="2000" dirty="0">
                <a:ea typeface="ＭＳ Ｐゴシック" pitchFamily="34" charset="-128"/>
              </a:rPr>
              <a:t>8-69</a:t>
            </a:r>
            <a:endParaRPr lang="en-US" altLang="en-US" sz="2000" dirty="0">
              <a:ea typeface="ＭＳ Ｐゴシック" pitchFamily="34" charset="-128"/>
            </a:endParaRPr>
          </a:p>
        </p:txBody>
      </p:sp>
      <p:graphicFrame>
        <p:nvGraphicFramePr>
          <p:cNvPr id="160782" name="Group 14"/>
          <p:cNvGraphicFramePr>
            <a:graphicFrameLocks noGrp="1"/>
          </p:cNvGraphicFramePr>
          <p:nvPr>
            <p:ph idx="4294967295"/>
            <p:extLst>
              <p:ext uri="{D42A27DB-BD31-4B8C-83A1-F6EECF244321}">
                <p14:modId xmlns:p14="http://schemas.microsoft.com/office/powerpoint/2010/main" val="4087513584"/>
              </p:ext>
            </p:extLst>
          </p:nvPr>
        </p:nvGraphicFramePr>
        <p:xfrm>
          <a:off x="406400" y="965215"/>
          <a:ext cx="11379200" cy="5059704"/>
        </p:xfrm>
        <a:graphic>
          <a:graphicData uri="http://schemas.openxmlformats.org/drawingml/2006/table">
            <a:tbl>
              <a:tblPr/>
              <a:tblGrid>
                <a:gridCol w="5689600">
                  <a:extLst>
                    <a:ext uri="{9D8B030D-6E8A-4147-A177-3AD203B41FA5}">
                      <a16:colId xmlns:a16="http://schemas.microsoft.com/office/drawing/2014/main" val="20000"/>
                    </a:ext>
                  </a:extLst>
                </a:gridCol>
                <a:gridCol w="5689600">
                  <a:extLst>
                    <a:ext uri="{9D8B030D-6E8A-4147-A177-3AD203B41FA5}">
                      <a16:colId xmlns:a16="http://schemas.microsoft.com/office/drawing/2014/main" val="20001"/>
                    </a:ext>
                  </a:extLst>
                </a:gridCol>
              </a:tblGrid>
              <a:tr h="103966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SST-</a:t>
                      </a:r>
                      <a:r>
                        <a:rPr kumimoji="0" lang="en-US" sz="2400" b="1" i="0" u="none" strike="noStrike" cap="none" normalizeH="0" baseline="0" dirty="0">
                          <a:ln>
                            <a:noFill/>
                          </a:ln>
                          <a:solidFill>
                            <a:srgbClr val="FFFFFF"/>
                          </a:solidFill>
                          <a:effectLst/>
                          <a:latin typeface="Tahoma" pitchFamily="34" charset="0"/>
                          <a:ea typeface="ＭＳ Ｐゴシック" charset="-128"/>
                        </a:rPr>
                        <a:t>SKIN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Skin</a:t>
                      </a:r>
                      <a:r>
                        <a:rPr kumimoji="0" lang="hu-HU" sz="2000" b="1" i="0" u="none" strike="noStrike" cap="none" normalizeH="0" baseline="0" dirty="0">
                          <a:ln>
                            <a:noFill/>
                          </a:ln>
                          <a:solidFill>
                            <a:srgbClr val="FFFFFF"/>
                          </a:solidFill>
                          <a:effectLst/>
                          <a:latin typeface="Tahoma" pitchFamily="34" charset="0"/>
                          <a:ea typeface="ＭＳ Ｐゴシック" charset="-128"/>
                        </a:rPr>
                        <a:t> </a:t>
                      </a:r>
                      <a:r>
                        <a:rPr kumimoji="0" lang="hu-HU" sz="2000" b="1" i="0" u="none" strike="noStrike" cap="none" normalizeH="0" baseline="0" dirty="0" err="1">
                          <a:ln>
                            <a:noFill/>
                          </a:ln>
                          <a:solidFill>
                            <a:srgbClr val="FFFFFF"/>
                          </a:solidFill>
                          <a:effectLst/>
                          <a:latin typeface="Tahoma" pitchFamily="34" charset="0"/>
                          <a:ea typeface="ＭＳ Ｐゴシック" charset="-128"/>
                        </a:rPr>
                        <a:t>infection</a:t>
                      </a:r>
                      <a:endParaRPr kumimoji="0" lang="en-GB" sz="2000" b="1" i="0" u="none" strike="noStrike" cap="none" normalizeH="0" baseline="0" dirty="0">
                        <a:ln>
                          <a:noFill/>
                        </a:ln>
                        <a:solidFill>
                          <a:srgbClr val="FFFFFF"/>
                        </a:solidFill>
                        <a:effectLst/>
                        <a:latin typeface="Tahoma" pitchFamily="34" charset="0"/>
                        <a:ea typeface="ＭＳ Ｐゴシック" charset="-128"/>
                      </a:endParaRPr>
                    </a:p>
                  </a:txBody>
                  <a:tcPr marL="121920" marR="121920"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SST-</a:t>
                      </a:r>
                      <a:r>
                        <a:rPr kumimoji="0" lang="en-GB" sz="2400" b="1" i="0" u="none" strike="noStrike" cap="none" normalizeH="0" baseline="0" dirty="0">
                          <a:ln>
                            <a:noFill/>
                          </a:ln>
                          <a:solidFill>
                            <a:srgbClr val="FFFFFF"/>
                          </a:solidFill>
                          <a:effectLst/>
                          <a:latin typeface="Tahoma" pitchFamily="34" charset="0"/>
                          <a:ea typeface="ＭＳ Ｐゴシック" charset="-128"/>
                        </a:rPr>
                        <a:t>ST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dirty="0">
                          <a:ln>
                            <a:noFill/>
                          </a:ln>
                          <a:solidFill>
                            <a:srgbClr val="FFFFFF"/>
                          </a:solidFill>
                          <a:effectLst/>
                          <a:latin typeface="Tahoma" pitchFamily="34" charset="0"/>
                          <a:ea typeface="ＭＳ Ｐゴシック" charset="-128"/>
                        </a:rPr>
                        <a:t>Soft tissue (</a:t>
                      </a:r>
                      <a:r>
                        <a:rPr kumimoji="0" lang="en-GB" sz="2000" b="1" i="0" u="none" strike="noStrike" cap="none" normalizeH="0" baseline="0" dirty="0" err="1">
                          <a:ln>
                            <a:noFill/>
                          </a:ln>
                          <a:solidFill>
                            <a:srgbClr val="FFFFFF"/>
                          </a:solidFill>
                          <a:effectLst/>
                          <a:latin typeface="Tahoma" pitchFamily="34" charset="0"/>
                          <a:ea typeface="ＭＳ Ｐゴシック" charset="-128"/>
                        </a:rPr>
                        <a:t>nec</a:t>
                      </a:r>
                      <a:r>
                        <a:rPr kumimoji="0" lang="hu-HU" sz="2000" b="1" i="0" u="none" strike="noStrike" cap="none" normalizeH="0" baseline="0" dirty="0" err="1">
                          <a:ln>
                            <a:noFill/>
                          </a:ln>
                          <a:solidFill>
                            <a:srgbClr val="FFFFFF"/>
                          </a:solidFill>
                          <a:effectLst/>
                          <a:latin typeface="Tahoma" pitchFamily="34" charset="0"/>
                          <a:ea typeface="ＭＳ Ｐゴシック" charset="-128"/>
                        </a:rPr>
                        <a:t>rotising</a:t>
                      </a:r>
                      <a:r>
                        <a:rPr kumimoji="0" lang="hu-HU" sz="2000" b="1" i="0" u="none" strike="noStrike" cap="none" normalizeH="0" baseline="0" dirty="0">
                          <a:ln>
                            <a:noFill/>
                          </a:ln>
                          <a:solidFill>
                            <a:srgbClr val="FFFFFF"/>
                          </a:solidFill>
                          <a:effectLst/>
                          <a:latin typeface="Tahoma" pitchFamily="34" charset="0"/>
                          <a:ea typeface="ＭＳ Ｐゴシック" charset="-128"/>
                        </a:rPr>
                        <a:t> </a:t>
                      </a:r>
                      <a:r>
                        <a:rPr kumimoji="0" lang="en-GB" sz="2000" b="1" i="0" u="none" strike="noStrike" cap="none" normalizeH="0" baseline="0" dirty="0" err="1">
                          <a:ln>
                            <a:noFill/>
                          </a:ln>
                          <a:solidFill>
                            <a:srgbClr val="FFFFFF"/>
                          </a:solidFill>
                          <a:effectLst/>
                          <a:latin typeface="Tahoma" pitchFamily="34" charset="0"/>
                          <a:ea typeface="ＭＳ Ｐゴシック" charset="-128"/>
                        </a:rPr>
                        <a:t>fasc</a:t>
                      </a:r>
                      <a:r>
                        <a:rPr kumimoji="0" lang="hu-HU" sz="2000" b="1" i="0" u="none" strike="noStrike" cap="none" normalizeH="0" baseline="0" dirty="0" err="1">
                          <a:ln>
                            <a:noFill/>
                          </a:ln>
                          <a:solidFill>
                            <a:srgbClr val="FFFFFF"/>
                          </a:solidFill>
                          <a:effectLst/>
                          <a:latin typeface="Tahoma" pitchFamily="34" charset="0"/>
                          <a:ea typeface="ＭＳ Ｐゴシック" charset="-128"/>
                        </a:rPr>
                        <a:t>itis</a:t>
                      </a:r>
                      <a:r>
                        <a:rPr kumimoji="0" lang="en-GB" sz="2000" b="1" i="0" u="none" strike="noStrike" cap="none" normalizeH="0" baseline="0" dirty="0">
                          <a:ln>
                            <a:noFill/>
                          </a:ln>
                          <a:solidFill>
                            <a:srgbClr val="FFFFFF"/>
                          </a:solidFill>
                          <a:effectLst/>
                          <a:latin typeface="Tahoma" pitchFamily="34" charset="0"/>
                          <a:ea typeface="ＭＳ Ｐゴシック" charset="-128"/>
                        </a:rPr>
                        <a:t>, </a:t>
                      </a:r>
                      <a:r>
                        <a:rPr kumimoji="0" lang="en-GB" sz="2000" b="1" i="0" u="none" strike="noStrike" cap="none" normalizeH="0" baseline="0" dirty="0" err="1">
                          <a:ln>
                            <a:noFill/>
                          </a:ln>
                          <a:solidFill>
                            <a:srgbClr val="FFFFFF"/>
                          </a:solidFill>
                          <a:effectLst/>
                          <a:latin typeface="Tahoma" pitchFamily="34" charset="0"/>
                          <a:ea typeface="ＭＳ Ｐゴシック" charset="-128"/>
                        </a:rPr>
                        <a:t>gangre</a:t>
                      </a:r>
                      <a:r>
                        <a:rPr kumimoji="0" lang="hu-HU" sz="2000" b="1" i="0" u="none" strike="noStrike" cap="none" normalizeH="0" baseline="0" dirty="0">
                          <a:ln>
                            <a:noFill/>
                          </a:ln>
                          <a:solidFill>
                            <a:srgbClr val="FFFFFF"/>
                          </a:solidFill>
                          <a:effectLst/>
                          <a:latin typeface="Tahoma" pitchFamily="34" charset="0"/>
                          <a:ea typeface="ＭＳ Ｐゴシック" charset="-128"/>
                        </a:rPr>
                        <a:t>n</a:t>
                      </a:r>
                      <a:r>
                        <a:rPr kumimoji="0" lang="en-GB" sz="2000" b="1" i="0" u="none" strike="noStrike" cap="none" normalizeH="0" baseline="0" dirty="0">
                          <a:ln>
                            <a:noFill/>
                          </a:ln>
                          <a:solidFill>
                            <a:srgbClr val="FFFFFF"/>
                          </a:solidFill>
                          <a:effectLst/>
                          <a:latin typeface="Tahoma" pitchFamily="34" charset="0"/>
                          <a:ea typeface="ＭＳ Ｐゴシック" charset="-128"/>
                        </a:rPr>
                        <a:t>e, </a:t>
                      </a:r>
                      <a:r>
                        <a:rPr kumimoji="0" lang="hu-HU" sz="2000" b="1" i="0" u="none" strike="noStrike" cap="none" normalizeH="0" baseline="0" dirty="0" err="1">
                          <a:ln>
                            <a:noFill/>
                          </a:ln>
                          <a:solidFill>
                            <a:srgbClr val="FFFFFF"/>
                          </a:solidFill>
                          <a:effectLst/>
                          <a:latin typeface="Tahoma" pitchFamily="34" charset="0"/>
                          <a:ea typeface="ＭＳ Ｐゴシック" charset="-128"/>
                        </a:rPr>
                        <a:t>cellulitis</a:t>
                      </a:r>
                      <a:r>
                        <a:rPr kumimoji="0" lang="hu-HU" sz="2000" b="1" i="0" u="none" strike="noStrike" cap="none" normalizeH="0" baseline="0" dirty="0">
                          <a:ln>
                            <a:noFill/>
                          </a:ln>
                          <a:solidFill>
                            <a:srgbClr val="FFFFFF"/>
                          </a:solidFill>
                          <a:effectLst/>
                          <a:latin typeface="Tahoma" pitchFamily="34" charset="0"/>
                          <a:ea typeface="ＭＳ Ｐゴシック" charset="-128"/>
                        </a:rPr>
                        <a:t>, </a:t>
                      </a:r>
                      <a:r>
                        <a:rPr kumimoji="0" lang="en-GB" sz="2000" b="1" i="0" u="none" strike="noStrike" cap="none" normalizeH="0" baseline="0" dirty="0">
                          <a:ln>
                            <a:noFill/>
                          </a:ln>
                          <a:solidFill>
                            <a:srgbClr val="FFFFFF"/>
                          </a:solidFill>
                          <a:effectLst/>
                          <a:latin typeface="Tahoma" pitchFamily="34" charset="0"/>
                          <a:ea typeface="ＭＳ Ｐゴシック" charset="-128"/>
                        </a:rPr>
                        <a:t>myositis, lymph</a:t>
                      </a:r>
                      <a:r>
                        <a:rPr kumimoji="0" lang="hu-HU" sz="2000" b="1" i="0" u="none" strike="noStrike" cap="none" normalizeH="0" baseline="0" dirty="0" err="1">
                          <a:ln>
                            <a:noFill/>
                          </a:ln>
                          <a:solidFill>
                            <a:srgbClr val="FFFFFF"/>
                          </a:solidFill>
                          <a:effectLst/>
                          <a:latin typeface="Tahoma" pitchFamily="34" charset="0"/>
                          <a:ea typeface="ＭＳ Ｐゴシック" charset="-128"/>
                        </a:rPr>
                        <a:t>adenitis</a:t>
                      </a:r>
                      <a:r>
                        <a:rPr kumimoji="0" lang="hu-HU" sz="2000" b="1" i="0" u="none" strike="noStrike" cap="none" normalizeH="0" baseline="0" dirty="0">
                          <a:ln>
                            <a:noFill/>
                          </a:ln>
                          <a:solidFill>
                            <a:srgbClr val="FFFFFF"/>
                          </a:solidFill>
                          <a:effectLst/>
                          <a:latin typeface="Tahoma" pitchFamily="34" charset="0"/>
                          <a:ea typeface="ＭＳ Ｐゴシック" charset="-128"/>
                        </a:rPr>
                        <a:t>/</a:t>
                      </a:r>
                      <a:r>
                        <a:rPr kumimoji="0" lang="hu-HU" sz="2000" b="1" i="0" u="none" strike="noStrike" cap="none" normalizeH="0" baseline="0" dirty="0" err="1">
                          <a:ln>
                            <a:noFill/>
                          </a:ln>
                          <a:solidFill>
                            <a:srgbClr val="FFFFFF"/>
                          </a:solidFill>
                          <a:effectLst/>
                          <a:latin typeface="Tahoma" pitchFamily="34" charset="0"/>
                          <a:ea typeface="ＭＳ Ｐゴシック" charset="-128"/>
                        </a:rPr>
                        <a:t>angitis</a:t>
                      </a:r>
                      <a:r>
                        <a:rPr kumimoji="0" lang="en-GB" sz="2000" b="1" i="0" u="none" strike="noStrike" cap="none" normalizeH="0" baseline="0" dirty="0">
                          <a:ln>
                            <a:noFill/>
                          </a:ln>
                          <a:solidFill>
                            <a:srgbClr val="FFFFFF"/>
                          </a:solidFill>
                          <a:effectLst/>
                          <a:latin typeface="Tahoma" pitchFamily="34" charset="0"/>
                          <a:ea typeface="ＭＳ Ｐゴシック" charset="-128"/>
                        </a:rPr>
                        <a:t>)</a:t>
                      </a:r>
                    </a:p>
                  </a:txBody>
                  <a:tcPr marL="121920" marR="121920"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extLst>
                  <a:ext uri="{0D108BD9-81ED-4DB2-BD59-A6C34878D82A}">
                    <a16:rowId xmlns:a16="http://schemas.microsoft.com/office/drawing/2014/main" val="10000"/>
                  </a:ext>
                </a:extLst>
              </a:tr>
              <a:tr h="383885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rgbClr val="000000"/>
                          </a:solidFill>
                          <a:effectLst/>
                          <a:latin typeface="Tahoma" pitchFamily="34" charset="0"/>
                          <a:ea typeface="ＭＳ Ｐゴシック" charset="-128"/>
                        </a:rPr>
                        <a:t>≥ 1 of</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the</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following</a:t>
                      </a:r>
                      <a:r>
                        <a:rPr kumimoji="0" lang="en-US" sz="1600" b="0" i="0" u="none" strike="noStrike" cap="none" normalizeH="0" baseline="0" dirty="0">
                          <a:ln>
                            <a:noFill/>
                          </a:ln>
                          <a:solidFill>
                            <a:srgbClr val="000000"/>
                          </a:solidFill>
                          <a:effectLst/>
                          <a:latin typeface="Tahoma" pitchFamily="34" charset="0"/>
                          <a:ea typeface="ＭＳ Ｐゴシック" charset="-128"/>
                        </a:rPr>
                        <a:t>:</a:t>
                      </a:r>
                      <a:endParaRPr kumimoji="0" lang="hu-HU" sz="16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600" b="0" i="0" u="none" strike="noStrike" cap="none" normalizeH="0" baseline="0" dirty="0">
                          <a:ln>
                            <a:noFill/>
                          </a:ln>
                          <a:solidFill>
                            <a:srgbClr val="000000"/>
                          </a:solidFill>
                          <a:effectLst/>
                          <a:latin typeface="Tahoma" pitchFamily="34" charset="0"/>
                          <a:ea typeface="ＭＳ Ｐゴシック" charset="-128"/>
                        </a:rPr>
                        <a:t>Purulent discharge, pustules, vesicles, boils</a:t>
                      </a:r>
                      <a:endParaRPr kumimoji="0" lang="hu-HU" sz="16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endParaRPr kumimoji="0" lang="hu-HU" sz="16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600" b="0" i="0" u="none" strike="noStrike" cap="none" normalizeH="0" baseline="0" dirty="0">
                          <a:ln>
                            <a:noFill/>
                          </a:ln>
                          <a:solidFill>
                            <a:srgbClr val="000000"/>
                          </a:solidFill>
                          <a:effectLst/>
                          <a:latin typeface="Tahoma" pitchFamily="34" charset="0"/>
                          <a:ea typeface="ＭＳ Ｐゴシック" charset="-128"/>
                        </a:rPr>
                        <a:t>≥2 signs</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or</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en-US" sz="1600" b="0" i="0" u="none" strike="noStrike" cap="none" normalizeH="0" baseline="0" dirty="0">
                          <a:ln>
                            <a:noFill/>
                          </a:ln>
                          <a:solidFill>
                            <a:srgbClr val="000000"/>
                          </a:solidFill>
                          <a:effectLst/>
                          <a:latin typeface="Tahoma" pitchFamily="34" charset="0"/>
                          <a:ea typeface="ＭＳ Ｐゴシック" charset="-128"/>
                        </a:rPr>
                        <a:t>symptoms</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e.g</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pain</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tenderness</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localised</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swelling</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redness</a:t>
                      </a:r>
                      <a:r>
                        <a:rPr kumimoji="0" lang="hu-HU" sz="1600" b="0" i="0" u="none" strike="noStrike" cap="none" normalizeH="0" baseline="0" dirty="0">
                          <a:ln>
                            <a:noFill/>
                          </a:ln>
                          <a:solidFill>
                            <a:srgbClr val="000000"/>
                          </a:solidFill>
                          <a:effectLst/>
                          <a:latin typeface="Tahoma" pitchFamily="34" charset="0"/>
                          <a:ea typeface="ＭＳ Ｐゴシック" charset="-128"/>
                        </a:rPr>
                        <a:t>)</a:t>
                      </a:r>
                      <a:r>
                        <a:rPr kumimoji="0" lang="en-US"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a:ln>
                            <a:noFill/>
                          </a:ln>
                          <a:solidFill>
                            <a:srgbClr val="000000"/>
                          </a:solidFill>
                          <a:effectLst/>
                          <a:latin typeface="Tahoma" pitchFamily="34" charset="0"/>
                          <a:ea typeface="ＭＳ Ｐゴシック" charset="-128"/>
                        </a:rPr>
                        <a:t>AND ≥</a:t>
                      </a:r>
                      <a:r>
                        <a:rPr kumimoji="0" lang="en-US" sz="1600" b="0" i="0" u="none" strike="noStrike" cap="none" normalizeH="0" baseline="0" dirty="0">
                          <a:ln>
                            <a:noFill/>
                          </a:ln>
                          <a:solidFill>
                            <a:srgbClr val="000000"/>
                          </a:solidFill>
                          <a:effectLst/>
                          <a:latin typeface="Tahoma" pitchFamily="34" charset="0"/>
                          <a:ea typeface="ＭＳ Ｐゴシック" charset="-128"/>
                        </a:rPr>
                        <a:t>1</a:t>
                      </a:r>
                      <a:r>
                        <a:rPr kumimoji="0" lang="hu-HU" sz="1600" b="0" i="0" u="none" strike="noStrike" cap="none" normalizeH="0" baseline="0" dirty="0">
                          <a:ln>
                            <a:noFill/>
                          </a:ln>
                          <a:solidFill>
                            <a:srgbClr val="000000"/>
                          </a:solidFill>
                          <a:effectLst/>
                          <a:latin typeface="Tahoma" pitchFamily="34" charset="0"/>
                          <a:ea typeface="ＭＳ Ｐゴシック" charset="-128"/>
                        </a:rPr>
                        <a:t> of </a:t>
                      </a:r>
                      <a:r>
                        <a:rPr kumimoji="0" lang="hu-HU" sz="1600" b="0" i="0" u="none" strike="noStrike" cap="none" normalizeH="0" baseline="0" dirty="0" err="1">
                          <a:ln>
                            <a:noFill/>
                          </a:ln>
                          <a:solidFill>
                            <a:srgbClr val="000000"/>
                          </a:solidFill>
                          <a:effectLst/>
                          <a:latin typeface="Tahoma" pitchFamily="34" charset="0"/>
                          <a:ea typeface="ＭＳ Ｐゴシック" charset="-128"/>
                        </a:rPr>
                        <a:t>the</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600" b="0" i="0" u="none" strike="noStrike" cap="none" normalizeH="0" baseline="0" dirty="0">
                          <a:ln>
                            <a:noFill/>
                          </a:ln>
                          <a:solidFill>
                            <a:srgbClr val="000000"/>
                          </a:solidFill>
                          <a:effectLst/>
                          <a:latin typeface="Tahoma" pitchFamily="34" charset="0"/>
                          <a:ea typeface="ＭＳ Ｐゴシック" charset="-128"/>
                        </a:rPr>
                        <a:t>:</a:t>
                      </a:r>
                      <a:endParaRPr kumimoji="0" lang="en-US" sz="1600" b="0" i="0" u="none" strike="noStrike" cap="none" normalizeH="0" baseline="0" dirty="0">
                        <a:ln>
                          <a:noFill/>
                        </a:ln>
                        <a:solidFill>
                          <a:srgbClr val="000000"/>
                        </a:solidFill>
                        <a:effectLst/>
                        <a:latin typeface="Tahoma" pitchFamily="34" charset="0"/>
                        <a:ea typeface="ＭＳ Ｐゴシック" charset="-128"/>
                      </a:endParaRPr>
                    </a:p>
                    <a:p>
                      <a:pPr marL="742928" marR="0" lvl="1" indent="-285750" algn="l" defTabSz="914400" rtl="0" eaLnBrk="1" fontAlgn="base" latinLnBrk="0" hangingPunct="1">
                        <a:lnSpc>
                          <a:spcPct val="100000"/>
                        </a:lnSpc>
                        <a:spcBef>
                          <a:spcPct val="0"/>
                        </a:spcBef>
                        <a:spcAft>
                          <a:spcPct val="0"/>
                        </a:spcAft>
                        <a:buClrTx/>
                        <a:buSzTx/>
                        <a:buFont typeface="Symbol" panose="05050102010706020507" pitchFamily="18" charset="2"/>
                        <a:buChar char="-"/>
                        <a:tabLst/>
                      </a:pPr>
                      <a:r>
                        <a:rPr kumimoji="0" lang="hu-HU" sz="1600" b="0" i="0" u="none" strike="noStrike" cap="none" normalizeH="0" baseline="0" dirty="0" err="1">
                          <a:ln>
                            <a:noFill/>
                          </a:ln>
                          <a:solidFill>
                            <a:srgbClr val="000000"/>
                          </a:solidFill>
                          <a:effectLst/>
                          <a:latin typeface="Tahoma" pitchFamily="34" charset="0"/>
                          <a:ea typeface="ＭＳ Ｐゴシック" charset="-128"/>
                        </a:rPr>
                        <a:t>organism</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cultured</a:t>
                      </a:r>
                      <a:r>
                        <a:rPr kumimoji="0" lang="en-US" sz="1600" b="0" i="0" u="none" strike="noStrike" cap="none" normalizeH="0" baseline="0" dirty="0">
                          <a:ln>
                            <a:noFill/>
                          </a:ln>
                          <a:solidFill>
                            <a:srgbClr val="000000"/>
                          </a:solidFill>
                          <a:effectLst/>
                          <a:latin typeface="Tahoma" pitchFamily="34" charset="0"/>
                          <a:ea typeface="ＭＳ Ｐゴシック" charset="-128"/>
                        </a:rPr>
                        <a:t> from aspirate or drainage</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en-US" sz="1600" b="0" i="0" u="none" strike="noStrike" cap="none" normalizeH="0" baseline="0" dirty="0">
                          <a:ln>
                            <a:noFill/>
                          </a:ln>
                          <a:solidFill>
                            <a:srgbClr val="000000"/>
                          </a:solidFill>
                          <a:effectLst/>
                          <a:latin typeface="Tahoma" pitchFamily="34" charset="0"/>
                          <a:ea typeface="ＭＳ Ｐゴシック" charset="-128"/>
                        </a:rPr>
                        <a:t>(</a:t>
                      </a:r>
                      <a:r>
                        <a:rPr kumimoji="0" lang="hu-HU" sz="1600" b="0" i="0" u="none" strike="noStrike" cap="none" normalizeH="0" baseline="0" dirty="0" err="1">
                          <a:ln>
                            <a:noFill/>
                          </a:ln>
                          <a:solidFill>
                            <a:srgbClr val="000000"/>
                          </a:solidFill>
                          <a:effectLst/>
                          <a:latin typeface="Tahoma" pitchFamily="34" charset="0"/>
                          <a:ea typeface="ＭＳ Ｐゴシック" charset="-128"/>
                        </a:rPr>
                        <a:t>if</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en-US" sz="1600" b="0" i="0" u="none" strike="noStrike" cap="none" normalizeH="0" baseline="0" dirty="0">
                          <a:ln>
                            <a:noFill/>
                          </a:ln>
                          <a:solidFill>
                            <a:srgbClr val="000000"/>
                          </a:solidFill>
                          <a:effectLst/>
                          <a:latin typeface="Tahoma" pitchFamily="34" charset="0"/>
                          <a:ea typeface="ＭＳ Ｐゴシック" charset="-128"/>
                        </a:rPr>
                        <a:t>skin flora</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they</a:t>
                      </a:r>
                      <a:r>
                        <a:rPr kumimoji="0" lang="en-US" sz="1600" b="0" i="0" u="none" strike="noStrike" cap="none" normalizeH="0" baseline="0" dirty="0">
                          <a:ln>
                            <a:noFill/>
                          </a:ln>
                          <a:solidFill>
                            <a:srgbClr val="000000"/>
                          </a:solidFill>
                          <a:effectLst/>
                          <a:latin typeface="Tahoma" pitchFamily="34" charset="0"/>
                          <a:ea typeface="ＭＳ Ｐゴシック" charset="-128"/>
                        </a:rPr>
                        <a:t> must be </a:t>
                      </a:r>
                      <a:r>
                        <a:rPr kumimoji="0" lang="hu-HU" sz="1600" b="0" i="0" u="none" strike="noStrike" cap="none" normalizeH="0" baseline="0" dirty="0">
                          <a:ln>
                            <a:noFill/>
                          </a:ln>
                          <a:solidFill>
                            <a:srgbClr val="000000"/>
                          </a:solidFill>
                          <a:effectLst/>
                          <a:latin typeface="Tahoma" pitchFamily="34" charset="0"/>
                          <a:ea typeface="ＭＳ Ｐゴシック" charset="-128"/>
                        </a:rPr>
                        <a:t>a </a:t>
                      </a:r>
                      <a:r>
                        <a:rPr kumimoji="0" lang="en-US" sz="1600" b="0" i="0" u="none" strike="noStrike" cap="none" normalizeH="0" baseline="0" dirty="0">
                          <a:ln>
                            <a:noFill/>
                          </a:ln>
                          <a:solidFill>
                            <a:srgbClr val="000000"/>
                          </a:solidFill>
                          <a:effectLst/>
                          <a:latin typeface="Tahoma" pitchFamily="34" charset="0"/>
                          <a:ea typeface="ＭＳ Ｐゴシック" charset="-128"/>
                        </a:rPr>
                        <a:t>pure</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culture</a:t>
                      </a:r>
                      <a:r>
                        <a:rPr kumimoji="0" lang="en-US" sz="1600" b="0" i="0" u="none" strike="noStrike" cap="none" normalizeH="0" baseline="0" dirty="0">
                          <a:ln>
                            <a:noFill/>
                          </a:ln>
                          <a:solidFill>
                            <a:srgbClr val="000000"/>
                          </a:solidFill>
                          <a:effectLst/>
                          <a:latin typeface="Tahoma" pitchFamily="34" charset="0"/>
                          <a:ea typeface="ＭＳ Ｐゴシック" charset="-128"/>
                        </a:rPr>
                        <a:t>) </a:t>
                      </a:r>
                    </a:p>
                    <a:p>
                      <a:pPr marL="742928" marR="0" lvl="1" indent="-285750" algn="l" defTabSz="914400" rtl="0" eaLnBrk="1" fontAlgn="base" latinLnBrk="0" hangingPunct="1">
                        <a:lnSpc>
                          <a:spcPct val="100000"/>
                        </a:lnSpc>
                        <a:spcBef>
                          <a:spcPct val="0"/>
                        </a:spcBef>
                        <a:spcAft>
                          <a:spcPct val="0"/>
                        </a:spcAft>
                        <a:buClrTx/>
                        <a:buSzTx/>
                        <a:buFont typeface="Symbol" panose="05050102010706020507" pitchFamily="18" charset="2"/>
                        <a:buChar char="-"/>
                        <a:tabLst/>
                      </a:pPr>
                      <a:r>
                        <a:rPr kumimoji="0" lang="hu-HU" sz="1600" b="0" i="0" u="none" strike="noStrike" cap="none" normalizeH="0" baseline="0" dirty="0">
                          <a:ln>
                            <a:noFill/>
                          </a:ln>
                          <a:solidFill>
                            <a:srgbClr val="000000"/>
                          </a:solidFill>
                          <a:effectLst/>
                          <a:latin typeface="Tahoma" pitchFamily="34" charset="0"/>
                          <a:ea typeface="ＭＳ Ｐゴシック" charset="-128"/>
                        </a:rPr>
                        <a:t>p</a:t>
                      </a:r>
                      <a:r>
                        <a:rPr kumimoji="0" lang="en-US" sz="1600" b="0" i="0" u="none" strike="noStrike" cap="none" normalizeH="0" baseline="0" dirty="0" err="1">
                          <a:ln>
                            <a:noFill/>
                          </a:ln>
                          <a:solidFill>
                            <a:srgbClr val="000000"/>
                          </a:solidFill>
                          <a:effectLst/>
                          <a:latin typeface="Tahoma" pitchFamily="34" charset="0"/>
                          <a:ea typeface="ＭＳ Ｐゴシック" charset="-128"/>
                        </a:rPr>
                        <a:t>ositive</a:t>
                      </a:r>
                      <a:r>
                        <a:rPr kumimoji="0" lang="en-US" sz="1600" b="0" i="0" u="none" strike="noStrike" cap="none" normalizeH="0" baseline="0" dirty="0">
                          <a:ln>
                            <a:noFill/>
                          </a:ln>
                          <a:solidFill>
                            <a:srgbClr val="000000"/>
                          </a:solidFill>
                          <a:effectLst/>
                          <a:latin typeface="Tahoma" pitchFamily="34" charset="0"/>
                          <a:ea typeface="ＭＳ Ｐゴシック" charset="-128"/>
                        </a:rPr>
                        <a:t> blood culture</a:t>
                      </a:r>
                    </a:p>
                    <a:p>
                      <a:pPr marL="742928" marR="0" lvl="1" indent="-285750" algn="l" defTabSz="914400" rtl="0" eaLnBrk="1" fontAlgn="base" latinLnBrk="0" hangingPunct="1">
                        <a:lnSpc>
                          <a:spcPct val="100000"/>
                        </a:lnSpc>
                        <a:spcBef>
                          <a:spcPct val="0"/>
                        </a:spcBef>
                        <a:spcAft>
                          <a:spcPct val="0"/>
                        </a:spcAft>
                        <a:buClrTx/>
                        <a:buSzTx/>
                        <a:buFont typeface="Symbol" panose="05050102010706020507" pitchFamily="18" charset="2"/>
                        <a:buChar char="-"/>
                        <a:tabLst/>
                      </a:pPr>
                      <a:r>
                        <a:rPr kumimoji="0" lang="hu-HU" sz="1600" b="0" i="0" u="none" strike="noStrike" cap="none" normalizeH="0" baseline="0" dirty="0">
                          <a:ln>
                            <a:noFill/>
                          </a:ln>
                          <a:solidFill>
                            <a:srgbClr val="000000"/>
                          </a:solidFill>
                          <a:effectLst/>
                          <a:latin typeface="Tahoma" pitchFamily="34" charset="0"/>
                          <a:ea typeface="ＭＳ Ｐゴシック" charset="-128"/>
                        </a:rPr>
                        <a:t>p</a:t>
                      </a:r>
                      <a:r>
                        <a:rPr kumimoji="0" lang="en-US" sz="1600" b="0" i="0" u="none" strike="noStrike" cap="none" normalizeH="0" baseline="0" dirty="0" err="1">
                          <a:ln>
                            <a:noFill/>
                          </a:ln>
                          <a:solidFill>
                            <a:srgbClr val="000000"/>
                          </a:solidFill>
                          <a:effectLst/>
                          <a:latin typeface="Tahoma" pitchFamily="34" charset="0"/>
                          <a:ea typeface="ＭＳ Ｐゴシック" charset="-128"/>
                        </a:rPr>
                        <a:t>ositive</a:t>
                      </a:r>
                      <a:r>
                        <a:rPr kumimoji="0" lang="en-US" sz="1600" b="0" i="0" u="none" strike="noStrike" cap="none" normalizeH="0" baseline="0" dirty="0">
                          <a:ln>
                            <a:noFill/>
                          </a:ln>
                          <a:solidFill>
                            <a:srgbClr val="000000"/>
                          </a:solidFill>
                          <a:effectLst/>
                          <a:latin typeface="Tahoma" pitchFamily="34" charset="0"/>
                          <a:ea typeface="ＭＳ Ｐゴシック" charset="-128"/>
                        </a:rPr>
                        <a:t> antigen test on tissue</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or</a:t>
                      </a:r>
                      <a:r>
                        <a:rPr kumimoji="0" lang="hu-HU" sz="1600" b="0" i="0" u="none" strike="noStrike" cap="none" normalizeH="0" baseline="0" dirty="0">
                          <a:ln>
                            <a:noFill/>
                          </a:ln>
                          <a:solidFill>
                            <a:srgbClr val="000000"/>
                          </a:solidFill>
                          <a:effectLst/>
                          <a:latin typeface="Tahoma" pitchFamily="34" charset="0"/>
                          <a:ea typeface="ＭＳ Ｐゴシック" charset="-128"/>
                        </a:rPr>
                        <a:t> b</a:t>
                      </a:r>
                      <a:r>
                        <a:rPr kumimoji="0" lang="en-US" sz="1600" b="0" i="0" u="none" strike="noStrike" cap="none" normalizeH="0" baseline="0" dirty="0" err="1">
                          <a:ln>
                            <a:noFill/>
                          </a:ln>
                          <a:solidFill>
                            <a:srgbClr val="000000"/>
                          </a:solidFill>
                          <a:effectLst/>
                          <a:latin typeface="Tahoma" pitchFamily="34" charset="0"/>
                          <a:ea typeface="ＭＳ Ｐゴシック" charset="-128"/>
                        </a:rPr>
                        <a:t>lood</a:t>
                      </a:r>
                      <a:endParaRPr kumimoji="0" lang="en-US" sz="1600" b="0" i="0" u="none" strike="noStrike" cap="none" normalizeH="0" baseline="0" dirty="0">
                        <a:ln>
                          <a:noFill/>
                        </a:ln>
                        <a:solidFill>
                          <a:srgbClr val="000000"/>
                        </a:solidFill>
                        <a:effectLst/>
                        <a:latin typeface="Tahoma" pitchFamily="34" charset="0"/>
                        <a:ea typeface="ＭＳ Ｐゴシック" charset="-128"/>
                      </a:endParaRPr>
                    </a:p>
                    <a:p>
                      <a:pPr marL="742928" marR="0" lvl="1" indent="-285750" algn="l" defTabSz="914400" rtl="0" eaLnBrk="1" fontAlgn="base" latinLnBrk="0" hangingPunct="1">
                        <a:lnSpc>
                          <a:spcPct val="100000"/>
                        </a:lnSpc>
                        <a:spcBef>
                          <a:spcPct val="0"/>
                        </a:spcBef>
                        <a:spcAft>
                          <a:spcPct val="0"/>
                        </a:spcAft>
                        <a:buClrTx/>
                        <a:buSzTx/>
                        <a:buFont typeface="Symbol" panose="05050102010706020507" pitchFamily="18" charset="2"/>
                        <a:buChar char="-"/>
                        <a:tabLst/>
                      </a:pPr>
                      <a:r>
                        <a:rPr kumimoji="0" lang="hu-HU" sz="1600" b="0" i="0" u="none" strike="noStrike" cap="none" normalizeH="0" baseline="0" dirty="0">
                          <a:ln>
                            <a:noFill/>
                          </a:ln>
                          <a:solidFill>
                            <a:srgbClr val="000000"/>
                          </a:solidFill>
                          <a:effectLst/>
                          <a:latin typeface="Tahoma" pitchFamily="34" charset="0"/>
                          <a:ea typeface="ＭＳ Ｐゴシック" charset="-128"/>
                        </a:rPr>
                        <a:t>m</a:t>
                      </a:r>
                      <a:r>
                        <a:rPr kumimoji="0" lang="en-US" sz="1600" b="0" i="0" u="none" strike="noStrike" cap="none" normalizeH="0" baseline="0" dirty="0" err="1">
                          <a:ln>
                            <a:noFill/>
                          </a:ln>
                          <a:solidFill>
                            <a:srgbClr val="000000"/>
                          </a:solidFill>
                          <a:effectLst/>
                          <a:latin typeface="Tahoma" pitchFamily="34" charset="0"/>
                          <a:ea typeface="ＭＳ Ｐゴシック" charset="-128"/>
                        </a:rPr>
                        <a:t>ultinucleated</a:t>
                      </a:r>
                      <a:r>
                        <a:rPr kumimoji="0" lang="en-US" sz="1600" b="0" i="0" u="none" strike="noStrike" cap="none" normalizeH="0" baseline="0" dirty="0">
                          <a:ln>
                            <a:noFill/>
                          </a:ln>
                          <a:solidFill>
                            <a:srgbClr val="000000"/>
                          </a:solidFill>
                          <a:effectLst/>
                          <a:latin typeface="Tahoma" pitchFamily="34" charset="0"/>
                          <a:ea typeface="ＭＳ Ｐゴシック" charset="-128"/>
                        </a:rPr>
                        <a:t> giant cells</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by</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microscopy</a:t>
                      </a:r>
                      <a:endParaRPr kumimoji="0" lang="en-US" sz="1600" b="0" i="0" u="none" strike="noStrike" cap="none" normalizeH="0" baseline="0" dirty="0">
                        <a:ln>
                          <a:noFill/>
                        </a:ln>
                        <a:solidFill>
                          <a:srgbClr val="000000"/>
                        </a:solidFill>
                        <a:effectLst/>
                        <a:latin typeface="Tahoma" pitchFamily="34" charset="0"/>
                        <a:ea typeface="ＭＳ Ｐゴシック" charset="-128"/>
                      </a:endParaRPr>
                    </a:p>
                    <a:p>
                      <a:pPr marL="742928" marR="0" lvl="1" indent="-285750" algn="l" defTabSz="914400" rtl="0" eaLnBrk="1" fontAlgn="base" latinLnBrk="0" hangingPunct="1">
                        <a:lnSpc>
                          <a:spcPct val="100000"/>
                        </a:lnSpc>
                        <a:spcBef>
                          <a:spcPct val="0"/>
                        </a:spcBef>
                        <a:spcAft>
                          <a:spcPct val="0"/>
                        </a:spcAft>
                        <a:buClrTx/>
                        <a:buSzTx/>
                        <a:buFont typeface="Symbol" panose="05050102010706020507" pitchFamily="18" charset="2"/>
                        <a:buChar char="-"/>
                        <a:tabLst/>
                      </a:pPr>
                      <a:r>
                        <a:rPr kumimoji="0" lang="hu-HU" sz="1600" b="0" i="0" u="none" strike="noStrike" cap="none" normalizeH="0" baseline="0" dirty="0">
                          <a:ln>
                            <a:noFill/>
                          </a:ln>
                          <a:solidFill>
                            <a:srgbClr val="000000"/>
                          </a:solidFill>
                          <a:effectLst/>
                          <a:latin typeface="Tahoma" pitchFamily="34" charset="0"/>
                          <a:ea typeface="ＭＳ Ｐゴシック" charset="-128"/>
                        </a:rPr>
                        <a:t>d</a:t>
                      </a:r>
                      <a:r>
                        <a:rPr kumimoji="0" lang="en-US" sz="1600" b="0" i="0" u="none" strike="noStrike" cap="none" normalizeH="0" baseline="0" dirty="0" err="1">
                          <a:ln>
                            <a:noFill/>
                          </a:ln>
                          <a:solidFill>
                            <a:srgbClr val="000000"/>
                          </a:solidFill>
                          <a:effectLst/>
                          <a:latin typeface="Tahoma" pitchFamily="34" charset="0"/>
                          <a:ea typeface="ＭＳ Ｐゴシック" charset="-128"/>
                        </a:rPr>
                        <a:t>iagnostic</a:t>
                      </a:r>
                      <a:r>
                        <a:rPr kumimoji="0" lang="en-US" sz="1600" b="0" i="0" u="none" strike="noStrike" cap="none" normalizeH="0" baseline="0" dirty="0">
                          <a:ln>
                            <a:noFill/>
                          </a:ln>
                          <a:solidFill>
                            <a:srgbClr val="000000"/>
                          </a:solidFill>
                          <a:effectLst/>
                          <a:latin typeface="Tahoma" pitchFamily="34" charset="0"/>
                          <a:ea typeface="ＭＳ Ｐゴシック" charset="-128"/>
                        </a:rPr>
                        <a:t> antibody </a:t>
                      </a:r>
                      <a:r>
                        <a:rPr kumimoji="0" lang="en-US" sz="1600" b="0" i="0" u="none" strike="noStrike" cap="none" normalizeH="0" baseline="0" dirty="0" err="1">
                          <a:ln>
                            <a:noFill/>
                          </a:ln>
                          <a:solidFill>
                            <a:srgbClr val="000000"/>
                          </a:solidFill>
                          <a:effectLst/>
                          <a:latin typeface="Tahoma" pitchFamily="34" charset="0"/>
                          <a:ea typeface="ＭＳ Ｐゴシック" charset="-128"/>
                        </a:rPr>
                        <a:t>titres</a:t>
                      </a:r>
                      <a:endParaRPr kumimoji="0" lang="en-US" sz="16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en-US" sz="16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en-US" sz="1600" b="0" i="0" u="none" strike="noStrike" cap="none" normalizeH="0" baseline="0" dirty="0">
                          <a:ln>
                            <a:noFill/>
                          </a:ln>
                          <a:solidFill>
                            <a:srgbClr val="000000"/>
                          </a:solidFill>
                          <a:effectLst/>
                          <a:latin typeface="Tahoma" pitchFamily="34" charset="0"/>
                          <a:ea typeface="ＭＳ Ｐゴシック" charset="-128"/>
                        </a:rPr>
                        <a:t>DECU – decubitus ulcers</a:t>
                      </a: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en-US" sz="1600" b="0" i="0" u="none" strike="noStrike" cap="none" normalizeH="0" baseline="0" dirty="0">
                          <a:ln>
                            <a:noFill/>
                          </a:ln>
                          <a:solidFill>
                            <a:srgbClr val="000000"/>
                          </a:solidFill>
                          <a:effectLst/>
                          <a:latin typeface="Tahoma" pitchFamily="34" charset="0"/>
                          <a:ea typeface="ＭＳ Ｐゴシック" charset="-128"/>
                        </a:rPr>
                        <a:t>BURN – infected burns</a:t>
                      </a: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en-US" sz="1600" b="0" i="0" u="none" strike="noStrike" cap="none" normalizeH="0" baseline="0" dirty="0">
                          <a:ln>
                            <a:noFill/>
                          </a:ln>
                          <a:solidFill>
                            <a:srgbClr val="000000"/>
                          </a:solidFill>
                          <a:effectLst/>
                          <a:latin typeface="Tahoma" pitchFamily="34" charset="0"/>
                          <a:ea typeface="ＭＳ Ｐゴシック" charset="-128"/>
                        </a:rPr>
                        <a:t>BRST – breast abscesses/mastitis</a:t>
                      </a:r>
                    </a:p>
                  </a:txBody>
                  <a:tcPr marL="121920" marR="121920"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rgbClr val="000000"/>
                          </a:solidFill>
                          <a:effectLst/>
                          <a:latin typeface="Tahoma" pitchFamily="34" charset="0"/>
                          <a:ea typeface="ＭＳ Ｐゴシック" charset="-128"/>
                        </a:rPr>
                        <a:t>≥ 1 of</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the</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600" b="0" i="0" u="none" strike="noStrike" cap="none" normalizeH="0" baseline="0" dirty="0">
                          <a:ln>
                            <a:noFill/>
                          </a:ln>
                          <a:solidFill>
                            <a:srgbClr val="000000"/>
                          </a:solidFill>
                          <a:effectLst/>
                          <a:latin typeface="Tahoma" pitchFamily="34" charset="0"/>
                          <a:ea typeface="ＭＳ Ｐゴシック" charset="-128"/>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600" b="0" i="0" u="none" strike="noStrike" cap="none" normalizeH="0" baseline="0" dirty="0">
                          <a:ln>
                            <a:noFill/>
                          </a:ln>
                          <a:solidFill>
                            <a:srgbClr val="000000"/>
                          </a:solidFill>
                          <a:effectLst/>
                          <a:latin typeface="Tahoma" pitchFamily="34" charset="0"/>
                          <a:ea typeface="ＭＳ Ｐゴシック" charset="-128"/>
                        </a:rPr>
                        <a:t>Organisms cultured from tissue/drainage</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600" b="0" i="0" u="none" strike="noStrike" cap="none" normalizeH="0" baseline="0" dirty="0">
                          <a:ln>
                            <a:noFill/>
                          </a:ln>
                          <a:solidFill>
                            <a:srgbClr val="000000"/>
                          </a:solidFill>
                          <a:effectLst/>
                          <a:latin typeface="Tahoma" pitchFamily="34" charset="0"/>
                          <a:ea typeface="ＭＳ Ｐゴシック" charset="-128"/>
                        </a:rPr>
                        <a:t>Purulent drainage</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600" b="0" i="0" u="none" strike="noStrike" cap="none" normalizeH="0" baseline="0" dirty="0">
                          <a:ln>
                            <a:noFill/>
                          </a:ln>
                          <a:solidFill>
                            <a:srgbClr val="000000"/>
                          </a:solidFill>
                          <a:effectLst/>
                          <a:latin typeface="Tahoma" pitchFamily="34" charset="0"/>
                          <a:ea typeface="ＭＳ Ｐゴシック" charset="-128"/>
                        </a:rPr>
                        <a:t>Abscess</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or</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infection</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seen</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during</a:t>
                      </a:r>
                      <a:r>
                        <a:rPr kumimoji="0" lang="en-US" sz="1600" b="0" i="0" u="none" strike="noStrike" cap="none" normalizeH="0" baseline="0" dirty="0">
                          <a:ln>
                            <a:noFill/>
                          </a:ln>
                          <a:solidFill>
                            <a:srgbClr val="000000"/>
                          </a:solidFill>
                          <a:effectLst/>
                          <a:latin typeface="Tahoma" pitchFamily="34" charset="0"/>
                          <a:ea typeface="ＭＳ Ｐゴシック" charset="-128"/>
                        </a:rPr>
                        <a:t> surgery</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or</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en-US" sz="1600" b="0" i="0" u="none" strike="noStrike" cap="none" normalizeH="0" baseline="0" dirty="0" err="1">
                          <a:ln>
                            <a:noFill/>
                          </a:ln>
                          <a:solidFill>
                            <a:srgbClr val="000000"/>
                          </a:solidFill>
                          <a:effectLst/>
                          <a:latin typeface="Tahoma" pitchFamily="34" charset="0"/>
                          <a:ea typeface="ＭＳ Ｐゴシック" charset="-128"/>
                        </a:rPr>
                        <a:t>histopath</a:t>
                      </a:r>
                      <a:r>
                        <a:rPr kumimoji="0" lang="hu-HU" sz="1600" b="0" i="0" u="none" strike="noStrike" cap="none" normalizeH="0" baseline="0" dirty="0" err="1">
                          <a:ln>
                            <a:noFill/>
                          </a:ln>
                          <a:solidFill>
                            <a:srgbClr val="000000"/>
                          </a:solidFill>
                          <a:effectLst/>
                          <a:latin typeface="Tahoma" pitchFamily="34" charset="0"/>
                          <a:ea typeface="ＭＳ Ｐゴシック" charset="-128"/>
                        </a:rPr>
                        <a:t>ological</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examination</a:t>
                      </a:r>
                      <a:endParaRPr kumimoji="0" lang="en-US" sz="16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1600" b="0" i="0" u="none" strike="noStrike" cap="none" normalizeH="0" baseline="0" dirty="0">
                          <a:ln>
                            <a:noFill/>
                          </a:ln>
                          <a:solidFill>
                            <a:srgbClr val="000000"/>
                          </a:solidFill>
                          <a:effectLst/>
                          <a:latin typeface="Tahoma" pitchFamily="34" charset="0"/>
                          <a:ea typeface="ＭＳ Ｐゴシック" charset="-128"/>
                        </a:rPr>
                        <a:t>≥2 signs/symptoms </a:t>
                      </a:r>
                      <a:r>
                        <a:rPr kumimoji="0" lang="hu-HU" sz="1600" b="0" i="0" u="none" strike="noStrike" cap="none" normalizeH="0" baseline="0" dirty="0">
                          <a:ln>
                            <a:noFill/>
                          </a:ln>
                          <a:solidFill>
                            <a:srgbClr val="000000"/>
                          </a:solidFill>
                          <a:effectLst/>
                          <a:latin typeface="Tahoma" pitchFamily="34" charset="0"/>
                          <a:ea typeface="ＭＳ Ｐゴシック" charset="-128"/>
                        </a:rPr>
                        <a:t>(</a:t>
                      </a:r>
                      <a:r>
                        <a:rPr kumimoji="0" lang="hu-HU" sz="1600" b="0" i="0" u="none" strike="noStrike" cap="none" normalizeH="0" baseline="0" dirty="0" err="1">
                          <a:ln>
                            <a:noFill/>
                          </a:ln>
                          <a:solidFill>
                            <a:srgbClr val="000000"/>
                          </a:solidFill>
                          <a:effectLst/>
                          <a:latin typeface="Tahoma" pitchFamily="34" charset="0"/>
                          <a:ea typeface="ＭＳ Ｐゴシック" charset="-128"/>
                        </a:rPr>
                        <a:t>e.g</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localised</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pain</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swelling</a:t>
                      </a:r>
                      <a:r>
                        <a:rPr kumimoji="0" lang="hu-HU" sz="1600" b="0" i="0" u="none" strike="noStrike" cap="none" normalizeH="0" baseline="0" dirty="0">
                          <a:ln>
                            <a:noFill/>
                          </a:ln>
                          <a:solidFill>
                            <a:srgbClr val="000000"/>
                          </a:solidFill>
                          <a:effectLst/>
                          <a:latin typeface="Tahoma" pitchFamily="34" charset="0"/>
                          <a:ea typeface="ＭＳ Ｐゴシック" charset="-128"/>
                        </a:rPr>
                        <a:t>)                           AND ≥</a:t>
                      </a:r>
                      <a:r>
                        <a:rPr kumimoji="0" lang="en-US" sz="1600" b="0" i="0" u="none" strike="noStrike" cap="none" normalizeH="0" baseline="0" dirty="0">
                          <a:ln>
                            <a:noFill/>
                          </a:ln>
                          <a:solidFill>
                            <a:srgbClr val="000000"/>
                          </a:solidFill>
                          <a:effectLst/>
                          <a:latin typeface="Tahoma" pitchFamily="34" charset="0"/>
                          <a:ea typeface="ＭＳ Ｐゴシック" charset="-128"/>
                        </a:rPr>
                        <a:t>1</a:t>
                      </a:r>
                      <a:r>
                        <a:rPr kumimoji="0" lang="hu-HU" sz="1600" b="0" i="0" u="none" strike="noStrike" cap="none" normalizeH="0" baseline="0" dirty="0">
                          <a:ln>
                            <a:noFill/>
                          </a:ln>
                          <a:solidFill>
                            <a:srgbClr val="000000"/>
                          </a:solidFill>
                          <a:effectLst/>
                          <a:latin typeface="Tahoma" pitchFamily="34" charset="0"/>
                          <a:ea typeface="ＭＳ Ｐゴシック" charset="-128"/>
                        </a:rPr>
                        <a:t> of </a:t>
                      </a:r>
                      <a:r>
                        <a:rPr kumimoji="0" lang="hu-HU" sz="1600" b="0" i="0" u="none" strike="noStrike" cap="none" normalizeH="0" baseline="0" dirty="0" err="1">
                          <a:ln>
                            <a:noFill/>
                          </a:ln>
                          <a:solidFill>
                            <a:srgbClr val="000000"/>
                          </a:solidFill>
                          <a:effectLst/>
                          <a:latin typeface="Tahoma" pitchFamily="34" charset="0"/>
                          <a:ea typeface="ＭＳ Ｐゴシック" charset="-128"/>
                        </a:rPr>
                        <a:t>the</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600" b="0" i="0" u="none" strike="noStrike" cap="none" normalizeH="0" baseline="0" dirty="0">
                          <a:ln>
                            <a:noFill/>
                          </a:ln>
                          <a:solidFill>
                            <a:srgbClr val="000000"/>
                          </a:solidFill>
                          <a:effectLst/>
                          <a:latin typeface="Tahoma" pitchFamily="34" charset="0"/>
                          <a:ea typeface="ＭＳ Ｐゴシック" charset="-128"/>
                        </a:rPr>
                        <a:t>:</a:t>
                      </a:r>
                      <a:endParaRPr kumimoji="0" lang="en-US" sz="1600" b="0" i="0" u="none" strike="noStrike" cap="none" normalizeH="0" baseline="0" dirty="0">
                        <a:ln>
                          <a:noFill/>
                        </a:ln>
                        <a:solidFill>
                          <a:srgbClr val="000000"/>
                        </a:solidFill>
                        <a:effectLst/>
                        <a:latin typeface="Tahoma" pitchFamily="34" charset="0"/>
                        <a:ea typeface="ＭＳ Ｐゴシック" charset="-128"/>
                      </a:endParaRPr>
                    </a:p>
                    <a:p>
                      <a:pPr marL="742928" marR="0" lvl="1" indent="-285750" algn="l" defTabSz="914400" rtl="0" eaLnBrk="1" fontAlgn="base" latinLnBrk="0" hangingPunct="1">
                        <a:lnSpc>
                          <a:spcPct val="100000"/>
                        </a:lnSpc>
                        <a:spcBef>
                          <a:spcPct val="0"/>
                        </a:spcBef>
                        <a:spcAft>
                          <a:spcPct val="0"/>
                        </a:spcAft>
                        <a:buClrTx/>
                        <a:buSzTx/>
                        <a:buFont typeface="Symbol" panose="05050102010706020507" pitchFamily="18" charset="2"/>
                        <a:buChar char="-"/>
                        <a:tabLst/>
                      </a:pPr>
                      <a:r>
                        <a:rPr kumimoji="0" lang="hu-HU" sz="1600" b="0" i="0" u="none" strike="noStrike" cap="none" normalizeH="0" baseline="0" dirty="0">
                          <a:ln>
                            <a:noFill/>
                          </a:ln>
                          <a:solidFill>
                            <a:srgbClr val="000000"/>
                          </a:solidFill>
                          <a:effectLst/>
                          <a:latin typeface="Tahoma" pitchFamily="34" charset="0"/>
                          <a:ea typeface="ＭＳ Ｐゴシック" charset="-128"/>
                        </a:rPr>
                        <a:t>p</a:t>
                      </a:r>
                      <a:r>
                        <a:rPr kumimoji="0" lang="en-US" sz="1600" b="0" i="0" u="none" strike="noStrike" cap="none" normalizeH="0" baseline="0" dirty="0" err="1">
                          <a:ln>
                            <a:noFill/>
                          </a:ln>
                          <a:solidFill>
                            <a:srgbClr val="000000"/>
                          </a:solidFill>
                          <a:effectLst/>
                          <a:latin typeface="Tahoma" pitchFamily="34" charset="0"/>
                          <a:ea typeface="ＭＳ Ｐゴシック" charset="-128"/>
                        </a:rPr>
                        <a:t>ositive</a:t>
                      </a:r>
                      <a:r>
                        <a:rPr kumimoji="0" lang="en-US" sz="1600" b="0" i="0" u="none" strike="noStrike" cap="none" normalizeH="0" baseline="0" dirty="0">
                          <a:ln>
                            <a:noFill/>
                          </a:ln>
                          <a:solidFill>
                            <a:srgbClr val="000000"/>
                          </a:solidFill>
                          <a:effectLst/>
                          <a:latin typeface="Tahoma" pitchFamily="34" charset="0"/>
                          <a:ea typeface="ＭＳ Ｐゴシック" charset="-128"/>
                        </a:rPr>
                        <a:t> blood culture</a:t>
                      </a:r>
                    </a:p>
                    <a:p>
                      <a:pPr marL="742928" marR="0" lvl="1" indent="-285750" algn="l" defTabSz="914400" rtl="0" eaLnBrk="1" fontAlgn="base" latinLnBrk="0" hangingPunct="1">
                        <a:lnSpc>
                          <a:spcPct val="100000"/>
                        </a:lnSpc>
                        <a:spcBef>
                          <a:spcPct val="0"/>
                        </a:spcBef>
                        <a:spcAft>
                          <a:spcPct val="0"/>
                        </a:spcAft>
                        <a:buClrTx/>
                        <a:buSzTx/>
                        <a:buFont typeface="Symbol" panose="05050102010706020507" pitchFamily="18" charset="2"/>
                        <a:buChar char="-"/>
                        <a:tabLst/>
                      </a:pPr>
                      <a:r>
                        <a:rPr kumimoji="0" lang="hu-HU" sz="1600" b="0" i="0" u="none" strike="noStrike" cap="none" normalizeH="0" baseline="0" dirty="0">
                          <a:ln>
                            <a:noFill/>
                          </a:ln>
                          <a:solidFill>
                            <a:srgbClr val="000000"/>
                          </a:solidFill>
                          <a:effectLst/>
                          <a:latin typeface="Tahoma" pitchFamily="34" charset="0"/>
                          <a:ea typeface="ＭＳ Ｐゴシック" charset="-128"/>
                        </a:rPr>
                        <a:t>p</a:t>
                      </a:r>
                      <a:r>
                        <a:rPr kumimoji="0" lang="en-US" sz="1600" b="0" i="0" u="none" strike="noStrike" cap="none" normalizeH="0" baseline="0" dirty="0" err="1">
                          <a:ln>
                            <a:noFill/>
                          </a:ln>
                          <a:solidFill>
                            <a:srgbClr val="000000"/>
                          </a:solidFill>
                          <a:effectLst/>
                          <a:latin typeface="Tahoma" pitchFamily="34" charset="0"/>
                          <a:ea typeface="ＭＳ Ｐゴシック" charset="-128"/>
                        </a:rPr>
                        <a:t>ositive</a:t>
                      </a:r>
                      <a:r>
                        <a:rPr kumimoji="0" lang="en-US" sz="1600" b="0" i="0" u="none" strike="noStrike" cap="none" normalizeH="0" baseline="0" dirty="0">
                          <a:ln>
                            <a:noFill/>
                          </a:ln>
                          <a:solidFill>
                            <a:srgbClr val="000000"/>
                          </a:solidFill>
                          <a:effectLst/>
                          <a:latin typeface="Tahoma" pitchFamily="34" charset="0"/>
                          <a:ea typeface="ＭＳ Ｐゴシック" charset="-128"/>
                        </a:rPr>
                        <a:t> antigen tests</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on</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blood</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or</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urine</a:t>
                      </a:r>
                      <a:endParaRPr kumimoji="0" lang="en-US" sz="1600" b="0" i="0" u="none" strike="noStrike" cap="none" normalizeH="0" baseline="0" dirty="0">
                        <a:ln>
                          <a:noFill/>
                        </a:ln>
                        <a:solidFill>
                          <a:srgbClr val="000000"/>
                        </a:solidFill>
                        <a:effectLst/>
                        <a:latin typeface="Tahoma" pitchFamily="34" charset="0"/>
                        <a:ea typeface="ＭＳ Ｐゴシック" charset="-128"/>
                      </a:endParaRPr>
                    </a:p>
                    <a:p>
                      <a:pPr marL="742928" marR="0" lvl="1" indent="-285750" algn="l" defTabSz="914400" rtl="0" eaLnBrk="1" fontAlgn="base" latinLnBrk="0" hangingPunct="1">
                        <a:lnSpc>
                          <a:spcPct val="100000"/>
                        </a:lnSpc>
                        <a:spcBef>
                          <a:spcPct val="0"/>
                        </a:spcBef>
                        <a:spcAft>
                          <a:spcPct val="0"/>
                        </a:spcAft>
                        <a:buClrTx/>
                        <a:buSzTx/>
                        <a:buFont typeface="Symbol" panose="05050102010706020507" pitchFamily="18" charset="2"/>
                        <a:buChar char="-"/>
                        <a:tabLst/>
                      </a:pPr>
                      <a:r>
                        <a:rPr kumimoji="0" lang="hu-HU" sz="1600" b="0" i="0" u="none" strike="noStrike" cap="none" normalizeH="0" baseline="0" dirty="0">
                          <a:ln>
                            <a:noFill/>
                          </a:ln>
                          <a:solidFill>
                            <a:srgbClr val="000000"/>
                          </a:solidFill>
                          <a:effectLst/>
                          <a:latin typeface="Tahoma" pitchFamily="34" charset="0"/>
                          <a:ea typeface="ＭＳ Ｐゴシック" charset="-128"/>
                        </a:rPr>
                        <a:t>d</a:t>
                      </a:r>
                      <a:r>
                        <a:rPr kumimoji="0" lang="en-US" sz="1600" b="0" i="0" u="none" strike="noStrike" cap="none" normalizeH="0" baseline="0" dirty="0" err="1">
                          <a:ln>
                            <a:noFill/>
                          </a:ln>
                          <a:solidFill>
                            <a:srgbClr val="000000"/>
                          </a:solidFill>
                          <a:effectLst/>
                          <a:latin typeface="Tahoma" pitchFamily="34" charset="0"/>
                          <a:ea typeface="ＭＳ Ｐゴシック" charset="-128"/>
                        </a:rPr>
                        <a:t>iagnostic</a:t>
                      </a:r>
                      <a:r>
                        <a:rPr kumimoji="0" lang="en-US" sz="1600" b="0" i="0" u="none" strike="noStrike" cap="none" normalizeH="0" baseline="0" dirty="0">
                          <a:ln>
                            <a:noFill/>
                          </a:ln>
                          <a:solidFill>
                            <a:srgbClr val="000000"/>
                          </a:solidFill>
                          <a:effectLst/>
                          <a:latin typeface="Tahoma" pitchFamily="34" charset="0"/>
                          <a:ea typeface="ＭＳ Ｐゴシック" charset="-128"/>
                        </a:rPr>
                        <a:t> antibody </a:t>
                      </a:r>
                      <a:r>
                        <a:rPr kumimoji="0" lang="en-US" sz="1600" b="0" i="0" u="none" strike="noStrike" cap="none" normalizeH="0" baseline="0" dirty="0" err="1">
                          <a:ln>
                            <a:noFill/>
                          </a:ln>
                          <a:solidFill>
                            <a:srgbClr val="000000"/>
                          </a:solidFill>
                          <a:effectLst/>
                          <a:latin typeface="Tahoma" pitchFamily="34" charset="0"/>
                          <a:ea typeface="ＭＳ Ｐゴシック" charset="-128"/>
                        </a:rPr>
                        <a:t>titre</a:t>
                      </a:r>
                      <a:r>
                        <a:rPr kumimoji="0" lang="hu-HU" sz="1600" b="0" i="0" u="none" strike="noStrike" cap="none" normalizeH="0" baseline="0" dirty="0">
                          <a:ln>
                            <a:noFill/>
                          </a:ln>
                          <a:solidFill>
                            <a:srgbClr val="000000"/>
                          </a:solidFill>
                          <a:effectLst/>
                          <a:latin typeface="Tahoma" pitchFamily="34" charset="0"/>
                          <a:ea typeface="ＭＳ Ｐゴシック" charset="-128"/>
                        </a:rPr>
                        <a:t>s</a:t>
                      </a:r>
                      <a:endParaRPr kumimoji="0" lang="en-US" sz="16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hu-HU" sz="16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en-US" sz="1600" b="0" i="0" u="sng"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en-US" sz="1600" b="0" i="0" u="none" strike="noStrike" cap="none" normalizeH="0" baseline="0" dirty="0">
                          <a:ln>
                            <a:noFill/>
                          </a:ln>
                          <a:solidFill>
                            <a:srgbClr val="000000"/>
                          </a:solidFill>
                          <a:effectLst/>
                          <a:latin typeface="Tahoma" pitchFamily="34" charset="0"/>
                          <a:ea typeface="ＭＳ Ｐゴシック" charset="-128"/>
                        </a:rPr>
                        <a:t>DECU – decubitus ulcers</a:t>
                      </a: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en-US" sz="1600" b="0" i="0" u="none" strike="noStrike" cap="none" normalizeH="0" baseline="0" dirty="0">
                          <a:ln>
                            <a:noFill/>
                          </a:ln>
                          <a:solidFill>
                            <a:srgbClr val="000000"/>
                          </a:solidFill>
                          <a:effectLst/>
                          <a:latin typeface="Tahoma" pitchFamily="34" charset="0"/>
                          <a:ea typeface="ＭＳ Ｐゴシック" charset="-128"/>
                        </a:rPr>
                        <a:t>OREP – deep pelvic tissues</a:t>
                      </a:r>
                    </a:p>
                  </a:txBody>
                  <a:tcPr marL="121920" marR="121920"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64678554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Title 1"/>
          <p:cNvSpPr>
            <a:spLocks noGrp="1"/>
          </p:cNvSpPr>
          <p:nvPr>
            <p:ph type="title" idx="4294967295"/>
          </p:nvPr>
        </p:nvSpPr>
        <p:spPr/>
        <p:txBody>
          <a:bodyPr/>
          <a:lstStyle/>
          <a:p>
            <a:pPr eaLnBrk="1" hangingPunct="1"/>
            <a:r>
              <a:rPr lang="en-US" altLang="en-US" dirty="0">
                <a:ea typeface="ＭＳ Ｐゴシック" pitchFamily="34" charset="-128"/>
              </a:rPr>
              <a:t>Skin </a:t>
            </a:r>
            <a:r>
              <a:rPr lang="hu-HU" altLang="en-US" dirty="0">
                <a:ea typeface="ＭＳ Ｐゴシック" pitchFamily="34" charset="-128"/>
              </a:rPr>
              <a:t>and s</a:t>
            </a:r>
            <a:r>
              <a:rPr lang="en-US" altLang="en-US" dirty="0">
                <a:ea typeface="ＭＳ Ｐゴシック" pitchFamily="34" charset="-128"/>
              </a:rPr>
              <a:t>oft </a:t>
            </a:r>
            <a:r>
              <a:rPr lang="hu-HU" altLang="en-US" dirty="0">
                <a:ea typeface="ＭＳ Ｐゴシック" pitchFamily="34" charset="-128"/>
              </a:rPr>
              <a:t>t</a:t>
            </a:r>
            <a:r>
              <a:rPr lang="en-US" altLang="en-US" dirty="0">
                <a:ea typeface="ＭＳ Ｐゴシック" pitchFamily="34" charset="-128"/>
              </a:rPr>
              <a:t>issue </a:t>
            </a:r>
            <a:r>
              <a:rPr lang="hu-HU" altLang="en-US" dirty="0">
                <a:ea typeface="ＭＳ Ｐゴシック" pitchFamily="34" charset="-128"/>
              </a:rPr>
              <a:t>i</a:t>
            </a:r>
            <a:r>
              <a:rPr lang="en-US" altLang="en-US" dirty="0" err="1">
                <a:ea typeface="ＭＳ Ｐゴシック" pitchFamily="34" charset="-128"/>
              </a:rPr>
              <a:t>nfection</a:t>
            </a:r>
            <a:r>
              <a:rPr lang="en-US" altLang="en-US" dirty="0">
                <a:ea typeface="ＭＳ Ｐゴシック" pitchFamily="34" charset="-128"/>
              </a:rPr>
              <a:t> (SST)</a:t>
            </a:r>
            <a:br>
              <a:rPr lang="en-US" altLang="en-US" dirty="0">
                <a:ea typeface="ＭＳ Ｐゴシック" pitchFamily="34" charset="-128"/>
              </a:rPr>
            </a:br>
            <a:r>
              <a:rPr lang="en-US" altLang="en-US" sz="2000" dirty="0">
                <a:ea typeface="ＭＳ Ｐゴシック" pitchFamily="34" charset="-128"/>
              </a:rPr>
              <a:t>Protocol </a:t>
            </a:r>
            <a:r>
              <a:rPr lang="hu-HU" altLang="en-US" sz="2000" dirty="0">
                <a:ea typeface="ＭＳ Ｐゴシック" pitchFamily="34" charset="-128"/>
              </a:rPr>
              <a:t>v</a:t>
            </a:r>
            <a:r>
              <a:rPr lang="en-US" altLang="en-US" sz="2000" dirty="0">
                <a:ea typeface="ＭＳ Ｐゴシック" pitchFamily="34" charset="-128"/>
              </a:rPr>
              <a:t>5.</a:t>
            </a:r>
            <a:r>
              <a:rPr lang="hu-HU" altLang="en-US" sz="2000" dirty="0">
                <a:ea typeface="ＭＳ Ｐゴシック" pitchFamily="34" charset="-128"/>
              </a:rPr>
              <a:t>3,</a:t>
            </a:r>
            <a:r>
              <a:rPr lang="en-US" altLang="en-US" sz="2000" dirty="0">
                <a:ea typeface="ＭＳ Ｐゴシック" pitchFamily="34" charset="-128"/>
              </a:rPr>
              <a:t> </a:t>
            </a:r>
            <a:r>
              <a:rPr lang="en-GB" altLang="en-US" sz="2000" dirty="0">
                <a:ea typeface="ＭＳ Ｐゴシック" pitchFamily="34" charset="-128"/>
              </a:rPr>
              <a:t>p</a:t>
            </a:r>
            <a:r>
              <a:rPr lang="hu-HU" altLang="en-US" sz="2000" dirty="0">
                <a:ea typeface="ＭＳ Ｐゴシック" pitchFamily="34" charset="-128"/>
              </a:rPr>
              <a:t>.</a:t>
            </a:r>
            <a:r>
              <a:rPr lang="en-GB" altLang="en-US" sz="2000" dirty="0">
                <a:ea typeface="ＭＳ Ｐゴシック" pitchFamily="34" charset="-128"/>
              </a:rPr>
              <a:t> 6</a:t>
            </a:r>
            <a:r>
              <a:rPr lang="hu-HU" altLang="en-US" sz="2000" dirty="0">
                <a:ea typeface="ＭＳ Ｐゴシック" pitchFamily="34" charset="-128"/>
              </a:rPr>
              <a:t>8</a:t>
            </a:r>
            <a:r>
              <a:rPr lang="en-GB" altLang="en-US" sz="2000" dirty="0">
                <a:ea typeface="ＭＳ Ｐゴシック" pitchFamily="34" charset="-128"/>
              </a:rPr>
              <a:t>-6</a:t>
            </a:r>
            <a:r>
              <a:rPr lang="hu-HU" altLang="en-US" sz="2000" dirty="0">
                <a:ea typeface="ＭＳ Ｐゴシック" pitchFamily="34" charset="-128"/>
              </a:rPr>
              <a:t>9</a:t>
            </a:r>
            <a:endParaRPr lang="en-US" altLang="en-US" sz="2000" dirty="0">
              <a:ea typeface="ＭＳ Ｐゴシック" pitchFamily="34" charset="-128"/>
            </a:endParaRPr>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1224882316"/>
              </p:ext>
            </p:extLst>
          </p:nvPr>
        </p:nvGraphicFramePr>
        <p:xfrm>
          <a:off x="419101" y="1209676"/>
          <a:ext cx="11324166" cy="5151755"/>
        </p:xfrm>
        <a:graphic>
          <a:graphicData uri="http://schemas.openxmlformats.org/drawingml/2006/table">
            <a:tbl>
              <a:tblPr/>
              <a:tblGrid>
                <a:gridCol w="3774017">
                  <a:extLst>
                    <a:ext uri="{9D8B030D-6E8A-4147-A177-3AD203B41FA5}">
                      <a16:colId xmlns:a16="http://schemas.microsoft.com/office/drawing/2014/main" val="20000"/>
                    </a:ext>
                  </a:extLst>
                </a:gridCol>
                <a:gridCol w="3776133">
                  <a:extLst>
                    <a:ext uri="{9D8B030D-6E8A-4147-A177-3AD203B41FA5}">
                      <a16:colId xmlns:a16="http://schemas.microsoft.com/office/drawing/2014/main" val="20001"/>
                    </a:ext>
                  </a:extLst>
                </a:gridCol>
                <a:gridCol w="3774016">
                  <a:extLst>
                    <a:ext uri="{9D8B030D-6E8A-4147-A177-3AD203B41FA5}">
                      <a16:colId xmlns:a16="http://schemas.microsoft.com/office/drawing/2014/main" val="20002"/>
                    </a:ext>
                  </a:extLst>
                </a:gridCol>
              </a:tblGrid>
              <a:tr h="11588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SST-</a:t>
                      </a:r>
                      <a:r>
                        <a:rPr kumimoji="0" lang="en-GB" sz="2400" b="1" i="0" u="none" strike="noStrike" cap="none" normalizeH="0" baseline="0" dirty="0">
                          <a:ln>
                            <a:noFill/>
                          </a:ln>
                          <a:solidFill>
                            <a:srgbClr val="FFFFFF"/>
                          </a:solidFill>
                          <a:effectLst/>
                          <a:latin typeface="Tahoma" pitchFamily="34" charset="0"/>
                          <a:ea typeface="ＭＳ Ｐゴシック" charset="-128"/>
                        </a:rPr>
                        <a:t>DECU</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dirty="0">
                          <a:ln>
                            <a:noFill/>
                          </a:ln>
                          <a:solidFill>
                            <a:srgbClr val="FFFFFF"/>
                          </a:solidFill>
                          <a:effectLst/>
                          <a:latin typeface="Tahoma" pitchFamily="34" charset="0"/>
                          <a:ea typeface="ＭＳ Ｐゴシック" charset="-128"/>
                        </a:rPr>
                        <a:t>Decubitus ulcer </a:t>
                      </a: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SST-</a:t>
                      </a:r>
                      <a:r>
                        <a:rPr kumimoji="0" lang="en-US" sz="2400" b="1" i="0" u="none" strike="noStrike" cap="none" normalizeH="0" baseline="0" dirty="0">
                          <a:ln>
                            <a:noFill/>
                          </a:ln>
                          <a:solidFill>
                            <a:srgbClr val="FFFFFF"/>
                          </a:solidFill>
                          <a:effectLst/>
                          <a:latin typeface="Tahoma" pitchFamily="34" charset="0"/>
                          <a:ea typeface="ＭＳ Ｐゴシック" charset="-128"/>
                        </a:rPr>
                        <a:t>BURN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Burn </a:t>
                      </a:r>
                      <a:endParaRPr kumimoji="0" lang="en-GB" sz="2000" b="1" i="0" u="none" strike="noStrike" cap="none" normalizeH="0" baseline="0" dirty="0">
                        <a:ln>
                          <a:noFill/>
                        </a:ln>
                        <a:solidFill>
                          <a:srgbClr val="FFFFFF"/>
                        </a:solidFill>
                        <a:effectLst/>
                        <a:latin typeface="Tahoma" pitchFamily="34" charset="0"/>
                        <a:ea typeface="ＭＳ Ｐゴシック" charset="-128"/>
                      </a:endParaRP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SST-</a:t>
                      </a:r>
                      <a:r>
                        <a:rPr kumimoji="0" lang="en-US" sz="2400" b="1" i="0" u="none" strike="noStrike" cap="none" normalizeH="0" baseline="0" dirty="0">
                          <a:ln>
                            <a:noFill/>
                          </a:ln>
                          <a:solidFill>
                            <a:srgbClr val="FFFFFF"/>
                          </a:solidFill>
                          <a:effectLst/>
                          <a:latin typeface="Tahoma" pitchFamily="34" charset="0"/>
                          <a:ea typeface="ＭＳ Ｐゴシック" charset="-128"/>
                        </a:rPr>
                        <a:t>BRST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dirty="0">
                          <a:ln>
                            <a:noFill/>
                          </a:ln>
                          <a:solidFill>
                            <a:srgbClr val="FFFFFF"/>
                          </a:solidFill>
                          <a:effectLst/>
                          <a:latin typeface="Tahoma" pitchFamily="34" charset="0"/>
                          <a:ea typeface="ＭＳ Ｐゴシック" charset="-128"/>
                        </a:rPr>
                        <a:t>Breast abscess or mastitis</a:t>
                      </a: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extLst>
                  <a:ext uri="{0D108BD9-81ED-4DB2-BD59-A6C34878D82A}">
                    <a16:rowId xmlns:a16="http://schemas.microsoft.com/office/drawing/2014/main" val="10000"/>
                  </a:ext>
                </a:extLst>
              </a:tr>
              <a:tr h="3175000">
                <a:tc>
                  <a:txBody>
                    <a:bodyPr/>
                    <a:lstStyle/>
                    <a:p>
                      <a:pPr marL="342900" marR="0" lvl="0" indent="-342900" algn="l" defTabSz="914400" rtl="0" eaLnBrk="1" fontAlgn="base" latinLnBrk="0" hangingPunct="1">
                        <a:lnSpc>
                          <a:spcPct val="100000"/>
                        </a:lnSpc>
                        <a:spcBef>
                          <a:spcPct val="0"/>
                        </a:spcBef>
                        <a:spcAft>
                          <a:spcPct val="0"/>
                        </a:spcAft>
                        <a:buClrTx/>
                        <a:buSzTx/>
                        <a:buFont typeface="+mj-lt" charset="0"/>
                        <a:buNone/>
                        <a:tabLst/>
                      </a:pPr>
                      <a:r>
                        <a:rPr kumimoji="0" lang="hu-HU" sz="1600" b="0" i="0" u="none" strike="noStrike" cap="none" normalizeH="0" baseline="0" dirty="0">
                          <a:ln>
                            <a:noFill/>
                          </a:ln>
                          <a:solidFill>
                            <a:srgbClr val="000000"/>
                          </a:solidFill>
                          <a:effectLst/>
                          <a:latin typeface="Tahoma" pitchFamily="34" charset="0"/>
                          <a:ea typeface="ＭＳ Ｐゴシック" charset="-128"/>
                        </a:rPr>
                        <a:t>ALL 2 OF</a:t>
                      </a:r>
                      <a:endParaRPr kumimoji="0" lang="en-US" sz="1600" b="0" i="0" u="none" strike="noStrike" cap="none" normalizeH="0" baseline="0" dirty="0">
                        <a:ln>
                          <a:noFill/>
                        </a:ln>
                        <a:solidFill>
                          <a:srgbClr val="000000"/>
                        </a:solidFill>
                        <a:effectLst/>
                        <a:latin typeface="Tahoma" pitchFamily="34" charset="0"/>
                        <a:ea typeface="ＭＳ Ｐゴシック" charset="-128"/>
                      </a:endParaRPr>
                    </a:p>
                    <a:p>
                      <a:pPr marL="342900" marR="0" lvl="0" indent="-34290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600" b="0" i="0" u="none" strike="noStrike" cap="none" normalizeH="0" baseline="0" dirty="0">
                          <a:ln>
                            <a:noFill/>
                          </a:ln>
                          <a:solidFill>
                            <a:srgbClr val="000000"/>
                          </a:solidFill>
                          <a:effectLst/>
                          <a:latin typeface="Tahoma" pitchFamily="34" charset="0"/>
                          <a:ea typeface="ＭＳ Ｐゴシック" charset="-128"/>
                        </a:rPr>
                        <a:t>≥2 of signs/symptoms </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e.g</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redness</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tenderness</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swelling</a:t>
                      </a:r>
                      <a:r>
                        <a:rPr kumimoji="0" lang="hu-HU" sz="1600" b="0" i="0" u="none" strike="noStrike" cap="none" normalizeH="0" baseline="0" dirty="0">
                          <a:ln>
                            <a:noFill/>
                          </a:ln>
                          <a:solidFill>
                            <a:srgbClr val="000000"/>
                          </a:solidFill>
                          <a:effectLst/>
                          <a:latin typeface="Tahoma" pitchFamily="34" charset="0"/>
                          <a:ea typeface="ＭＳ Ｐゴシック" charset="-128"/>
                        </a:rPr>
                        <a:t>)</a:t>
                      </a:r>
                      <a:endParaRPr kumimoji="0" lang="en-US" sz="1600" b="0" i="0" u="none" strike="noStrike" cap="none" normalizeH="0" baseline="0" dirty="0">
                        <a:ln>
                          <a:noFill/>
                        </a:ln>
                        <a:solidFill>
                          <a:srgbClr val="000000"/>
                        </a:solidFill>
                        <a:effectLst/>
                        <a:latin typeface="Tahoma" pitchFamily="34" charset="0"/>
                        <a:ea typeface="ＭＳ Ｐゴシック" charset="-128"/>
                      </a:endParaRPr>
                    </a:p>
                    <a:p>
                      <a:pPr marL="342900" marR="0" lvl="0" indent="-34290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hu-HU" sz="1600" b="0" i="0" u="none" strike="noStrike" cap="none" normalizeH="0" baseline="0" dirty="0">
                          <a:ln>
                            <a:noFill/>
                          </a:ln>
                          <a:solidFill>
                            <a:srgbClr val="000000"/>
                          </a:solidFill>
                          <a:effectLst/>
                          <a:latin typeface="Tahoma" pitchFamily="34" charset="0"/>
                          <a:ea typeface="ＭＳ Ｐゴシック" charset="-128"/>
                        </a:rPr>
                        <a:t>O</a:t>
                      </a:r>
                      <a:r>
                        <a:rPr kumimoji="0" lang="en-US" sz="1600" b="0" i="0" u="none" strike="noStrike" cap="none" normalizeH="0" baseline="0" dirty="0" err="1">
                          <a:ln>
                            <a:noFill/>
                          </a:ln>
                          <a:solidFill>
                            <a:srgbClr val="000000"/>
                          </a:solidFill>
                          <a:effectLst/>
                          <a:latin typeface="Tahoma" pitchFamily="34" charset="0"/>
                          <a:ea typeface="ＭＳ Ｐゴシック" charset="-128"/>
                        </a:rPr>
                        <a:t>rganisms</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cultured</a:t>
                      </a:r>
                      <a:r>
                        <a:rPr kumimoji="0" lang="en-US" sz="1600" b="0" i="0" u="none" strike="noStrike" cap="none" normalizeH="0" baseline="0" dirty="0">
                          <a:ln>
                            <a:noFill/>
                          </a:ln>
                          <a:solidFill>
                            <a:srgbClr val="000000"/>
                          </a:solidFill>
                          <a:effectLst/>
                          <a:latin typeface="Tahoma" pitchFamily="34" charset="0"/>
                          <a:ea typeface="ＭＳ Ｐゴシック" charset="-128"/>
                        </a:rPr>
                        <a:t> from properly collected tissue/fluid</a:t>
                      </a:r>
                      <a:r>
                        <a:rPr kumimoji="0" lang="hu-HU" sz="1600" b="0" i="0" u="none" strike="noStrike" cap="none" normalizeH="0" baseline="0" dirty="0">
                          <a:ln>
                            <a:noFill/>
                          </a:ln>
                          <a:solidFill>
                            <a:srgbClr val="000000"/>
                          </a:solidFill>
                          <a:effectLst/>
                          <a:latin typeface="Tahoma" pitchFamily="34" charset="0"/>
                          <a:ea typeface="ＭＳ Ｐゴシック" charset="-128"/>
                        </a:rPr>
                        <a:t> OR p</a:t>
                      </a:r>
                      <a:r>
                        <a:rPr kumimoji="0" lang="en-US" sz="1600" b="0" i="0" u="none" strike="noStrike" cap="none" normalizeH="0" baseline="0" dirty="0" err="1">
                          <a:ln>
                            <a:noFill/>
                          </a:ln>
                          <a:solidFill>
                            <a:srgbClr val="000000"/>
                          </a:solidFill>
                          <a:effectLst/>
                          <a:latin typeface="Tahoma" pitchFamily="34" charset="0"/>
                          <a:ea typeface="ＭＳ Ｐゴシック" charset="-128"/>
                        </a:rPr>
                        <a:t>ositive</a:t>
                      </a:r>
                      <a:r>
                        <a:rPr kumimoji="0" lang="en-US" sz="1600" b="0" i="0" u="none" strike="noStrike" cap="none" normalizeH="0" baseline="0" dirty="0">
                          <a:ln>
                            <a:noFill/>
                          </a:ln>
                          <a:solidFill>
                            <a:srgbClr val="000000"/>
                          </a:solidFill>
                          <a:effectLst/>
                          <a:latin typeface="Tahoma" pitchFamily="34" charset="0"/>
                          <a:ea typeface="ＭＳ Ｐゴシック" charset="-128"/>
                        </a:rPr>
                        <a:t> blood culture</a:t>
                      </a:r>
                      <a:endParaRPr kumimoji="0" lang="hu-HU" sz="16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endParaRPr kumimoji="0" lang="hu-HU" sz="16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endParaRPr kumimoji="0" lang="hu-HU" sz="1600" b="0" i="0" u="none" strike="noStrike" cap="none" normalizeH="0" baseline="0" dirty="0">
                        <a:ln>
                          <a:noFill/>
                        </a:ln>
                        <a:solidFill>
                          <a:srgbClr val="000000"/>
                        </a:solidFill>
                        <a:effectLst/>
                        <a:latin typeface="Tahoma" pitchFamily="34" charset="0"/>
                        <a:ea typeface="ＭＳ Ｐゴシック" charset="-128"/>
                      </a:endParaRPr>
                    </a:p>
                    <a:p>
                      <a:r>
                        <a:rPr lang="hu-HU" sz="1400" u="sng" kern="1200" dirty="0">
                          <a:solidFill>
                            <a:schemeClr val="tx1"/>
                          </a:solidFill>
                          <a:effectLst/>
                          <a:latin typeface="+mn-lt"/>
                          <a:ea typeface="+mn-ea"/>
                          <a:cs typeface="+mn-cs"/>
                        </a:rPr>
                        <a:t>Comment:</a:t>
                      </a:r>
                      <a:r>
                        <a:rPr lang="hu-HU" sz="1400" kern="1200" dirty="0">
                          <a:solidFill>
                            <a:schemeClr val="tx1"/>
                          </a:solidFill>
                          <a:effectLst/>
                          <a:latin typeface="+mn-lt"/>
                          <a:ea typeface="+mn-ea"/>
                          <a:cs typeface="+mn-cs"/>
                        </a:rPr>
                        <a:t> </a:t>
                      </a:r>
                      <a:r>
                        <a:rPr lang="en-US" sz="1400" kern="1200" dirty="0">
                          <a:solidFill>
                            <a:schemeClr val="tx1"/>
                          </a:solidFill>
                          <a:effectLst/>
                          <a:latin typeface="+mn-lt"/>
                          <a:ea typeface="+mn-ea"/>
                          <a:cs typeface="+mn-cs"/>
                        </a:rPr>
                        <a:t>Purulent drainage alone is not sufficient evidence of an infection. Organisms cultured from the surface of a decubitus ulcer are not sufficient evidence that the ulcer is infected. A properly collected specimen from a decubitus ulcer involves needle aspiration of fluid or biopsy of tissue from the ulcer margin</a:t>
                      </a:r>
                      <a:r>
                        <a:rPr lang="hu-HU" sz="1400" kern="1200" dirty="0">
                          <a:solidFill>
                            <a:schemeClr val="tx1"/>
                          </a:solidFill>
                          <a:effectLst/>
                          <a:latin typeface="+mn-lt"/>
                          <a:ea typeface="+mn-ea"/>
                          <a:cs typeface="+mn-cs"/>
                        </a:rPr>
                        <a:t>.</a:t>
                      </a:r>
                      <a:endParaRPr lang="en-US" sz="1400" kern="1200" dirty="0">
                        <a:solidFill>
                          <a:schemeClr val="tx1"/>
                        </a:solidFill>
                        <a:effectLst/>
                        <a:latin typeface="+mn-lt"/>
                        <a:ea typeface="+mn-ea"/>
                        <a:cs typeface="+mn-cs"/>
                      </a:endParaRPr>
                    </a:p>
                    <a:p>
                      <a:pPr marL="342900" marR="0" lvl="0" indent="-34290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endParaRPr kumimoji="0" lang="en-US" sz="1600" b="0" i="0" u="none" strike="noStrike" cap="none" normalizeH="0" baseline="0" dirty="0">
                        <a:ln>
                          <a:noFill/>
                        </a:ln>
                        <a:solidFill>
                          <a:srgbClr val="000000"/>
                        </a:solidFill>
                        <a:effectLst/>
                        <a:latin typeface="Tahoma" pitchFamily="34" charset="0"/>
                        <a:ea typeface="ＭＳ Ｐゴシック" charset="-128"/>
                      </a:endParaRP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rgbClr val="000000"/>
                          </a:solidFill>
                          <a:effectLst/>
                          <a:latin typeface="Tahoma" pitchFamily="34" charset="0"/>
                          <a:ea typeface="ＭＳ Ｐゴシック" charset="-128"/>
                        </a:rPr>
                        <a:t>≥1 of</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the</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600" b="0" i="0" u="none" strike="noStrike" cap="none" normalizeH="0" baseline="0" dirty="0">
                          <a:ln>
                            <a:noFill/>
                          </a:ln>
                          <a:solidFill>
                            <a:srgbClr val="000000"/>
                          </a:solidFill>
                          <a:effectLst/>
                          <a:latin typeface="Tahoma" pitchFamily="34" charset="0"/>
                          <a:ea typeface="ＭＳ Ｐゴシック" charset="-128"/>
                        </a:rPr>
                        <a:t>:</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600" b="0" i="0" u="none" strike="noStrike" cap="none" normalizeH="0" baseline="0" dirty="0">
                          <a:ln>
                            <a:noFill/>
                          </a:ln>
                          <a:solidFill>
                            <a:srgbClr val="000000"/>
                          </a:solidFill>
                          <a:effectLst/>
                          <a:latin typeface="Tahoma" pitchFamily="34" charset="0"/>
                          <a:ea typeface="ＭＳ Ｐゴシック" charset="-128"/>
                        </a:rPr>
                        <a:t>Change in burn AND </a:t>
                      </a:r>
                      <a:r>
                        <a:rPr kumimoji="0" lang="en-US" sz="1600" b="0" i="0" u="none" strike="noStrike" cap="none" normalizeH="0" baseline="0" dirty="0" err="1">
                          <a:ln>
                            <a:noFill/>
                          </a:ln>
                          <a:solidFill>
                            <a:srgbClr val="000000"/>
                          </a:solidFill>
                          <a:effectLst/>
                          <a:latin typeface="Tahoma" pitchFamily="34" charset="0"/>
                          <a:ea typeface="ＭＳ Ｐゴシック" charset="-128"/>
                        </a:rPr>
                        <a:t>histol</a:t>
                      </a:r>
                      <a:r>
                        <a:rPr kumimoji="0" lang="hu-HU" sz="1600" b="0" i="0" u="none" strike="noStrike" cap="none" normalizeH="0" baseline="0" dirty="0" err="1">
                          <a:ln>
                            <a:noFill/>
                          </a:ln>
                          <a:solidFill>
                            <a:srgbClr val="000000"/>
                          </a:solidFill>
                          <a:effectLst/>
                          <a:latin typeface="Tahoma" pitchFamily="34" charset="0"/>
                          <a:ea typeface="ＭＳ Ｐゴシック" charset="-128"/>
                        </a:rPr>
                        <a:t>ogy</a:t>
                      </a:r>
                      <a:r>
                        <a:rPr kumimoji="0" lang="en-US" sz="1600" b="0" i="0" u="none" strike="noStrike" cap="none" normalizeH="0" baseline="0" dirty="0">
                          <a:ln>
                            <a:noFill/>
                          </a:ln>
                          <a:solidFill>
                            <a:srgbClr val="000000"/>
                          </a:solidFill>
                          <a:effectLst/>
                          <a:latin typeface="Tahoma" pitchFamily="34" charset="0"/>
                          <a:ea typeface="ＭＳ Ｐゴシック" charset="-128"/>
                        </a:rPr>
                        <a:t> shows invasion </a:t>
                      </a:r>
                      <a:r>
                        <a:rPr kumimoji="0" lang="hu-HU" sz="1600" b="0" i="0" u="none" strike="noStrike" cap="none" normalizeH="0" baseline="0" dirty="0">
                          <a:ln>
                            <a:noFill/>
                          </a:ln>
                          <a:solidFill>
                            <a:srgbClr val="000000"/>
                          </a:solidFill>
                          <a:effectLst/>
                          <a:latin typeface="Tahoma" pitchFamily="34" charset="0"/>
                          <a:ea typeface="ＭＳ Ｐゴシック" charset="-128"/>
                        </a:rPr>
                        <a:t>of </a:t>
                      </a:r>
                      <a:r>
                        <a:rPr kumimoji="0" lang="en-US" sz="1600" b="0" i="0" u="none" strike="noStrike" cap="none" normalizeH="0" baseline="0" dirty="0">
                          <a:ln>
                            <a:noFill/>
                          </a:ln>
                          <a:solidFill>
                            <a:srgbClr val="000000"/>
                          </a:solidFill>
                          <a:effectLst/>
                          <a:latin typeface="Tahoma" pitchFamily="34" charset="0"/>
                          <a:ea typeface="ＭＳ Ｐゴシック" charset="-128"/>
                        </a:rPr>
                        <a:t>bacteria into viable tissue</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600" b="0" i="0" u="none" strike="noStrike" cap="none" normalizeH="0" baseline="0" dirty="0">
                          <a:ln>
                            <a:noFill/>
                          </a:ln>
                          <a:solidFill>
                            <a:srgbClr val="000000"/>
                          </a:solidFill>
                          <a:effectLst/>
                          <a:latin typeface="Tahoma" pitchFamily="34" charset="0"/>
                          <a:ea typeface="ＭＳ Ｐゴシック" charset="-128"/>
                        </a:rPr>
                        <a:t>Change in burn AND </a:t>
                      </a:r>
                      <a:r>
                        <a:rPr kumimoji="0" lang="hu-HU" sz="1600" b="0" i="0" u="none" strike="noStrike" cap="none" normalizeH="0" baseline="0" dirty="0">
                          <a:ln>
                            <a:noFill/>
                          </a:ln>
                          <a:solidFill>
                            <a:srgbClr val="000000"/>
                          </a:solidFill>
                          <a:effectLst/>
                          <a:latin typeface="Tahoma" pitchFamily="34" charset="0"/>
                          <a:ea typeface="ＭＳ Ｐゴシック" charset="-128"/>
                        </a:rPr>
                        <a:t>p</a:t>
                      </a:r>
                      <a:r>
                        <a:rPr kumimoji="0" lang="en-US" sz="1600" b="0" i="0" u="none" strike="noStrike" cap="none" normalizeH="0" baseline="0" dirty="0" err="1">
                          <a:ln>
                            <a:noFill/>
                          </a:ln>
                          <a:solidFill>
                            <a:srgbClr val="000000"/>
                          </a:solidFill>
                          <a:effectLst/>
                          <a:latin typeface="Tahoma" pitchFamily="34" charset="0"/>
                          <a:ea typeface="ＭＳ Ｐゴシック" charset="-128"/>
                        </a:rPr>
                        <a:t>ositive</a:t>
                      </a:r>
                      <a:r>
                        <a:rPr kumimoji="0" lang="en-US" sz="1600" b="0" i="0" u="none" strike="noStrike" cap="none" normalizeH="0" baseline="0" dirty="0">
                          <a:ln>
                            <a:noFill/>
                          </a:ln>
                          <a:solidFill>
                            <a:srgbClr val="000000"/>
                          </a:solidFill>
                          <a:effectLst/>
                          <a:latin typeface="Tahoma" pitchFamily="34" charset="0"/>
                          <a:ea typeface="ＭＳ Ｐゴシック" charset="-128"/>
                        </a:rPr>
                        <a:t> blood culture</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or</a:t>
                      </a:r>
                      <a:r>
                        <a:rPr kumimoji="0" lang="hu-HU" sz="1600" b="0" i="0" u="none" strike="noStrike" cap="none" normalizeH="0" baseline="0" dirty="0">
                          <a:ln>
                            <a:noFill/>
                          </a:ln>
                          <a:solidFill>
                            <a:srgbClr val="000000"/>
                          </a:solidFill>
                          <a:effectLst/>
                          <a:latin typeface="Tahoma" pitchFamily="34" charset="0"/>
                          <a:ea typeface="ＭＳ Ｐゴシック" charset="-128"/>
                        </a:rPr>
                        <a:t> i</a:t>
                      </a:r>
                      <a:r>
                        <a:rPr kumimoji="0" lang="en-US" sz="1600" b="0" i="0" u="none" strike="noStrike" cap="none" normalizeH="0" baseline="0" dirty="0">
                          <a:ln>
                            <a:noFill/>
                          </a:ln>
                          <a:solidFill>
                            <a:srgbClr val="000000"/>
                          </a:solidFill>
                          <a:effectLst/>
                          <a:latin typeface="Tahoma" pitchFamily="34" charset="0"/>
                          <a:ea typeface="ＭＳ Ｐゴシック" charset="-128"/>
                        </a:rPr>
                        <a:t>solation of </a:t>
                      </a:r>
                      <a:r>
                        <a:rPr kumimoji="0" lang="hu-HU" sz="1600" b="0" i="0" u="none" strike="noStrike" cap="none" normalizeH="0" baseline="0" dirty="0" err="1">
                          <a:ln>
                            <a:noFill/>
                          </a:ln>
                          <a:solidFill>
                            <a:srgbClr val="000000"/>
                          </a:solidFill>
                          <a:effectLst/>
                          <a:latin typeface="Tahoma" pitchFamily="34" charset="0"/>
                          <a:ea typeface="ＭＳ Ｐゴシック" charset="-128"/>
                        </a:rPr>
                        <a:t>herpes</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simplex</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en-US" sz="1600" b="0" i="0" u="none" strike="noStrike" cap="none" normalizeH="0" baseline="0" dirty="0">
                          <a:ln>
                            <a:noFill/>
                          </a:ln>
                          <a:solidFill>
                            <a:srgbClr val="000000"/>
                          </a:solidFill>
                          <a:effectLst/>
                          <a:latin typeface="Tahoma" pitchFamily="34" charset="0"/>
                          <a:ea typeface="ＭＳ Ｐゴシック" charset="-128"/>
                        </a:rPr>
                        <a:t>virus</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600" b="0" i="0" u="none" strike="noStrike" cap="none" normalizeH="0" baseline="0" dirty="0">
                          <a:ln>
                            <a:noFill/>
                          </a:ln>
                          <a:solidFill>
                            <a:srgbClr val="000000"/>
                          </a:solidFill>
                          <a:effectLst/>
                          <a:latin typeface="Tahoma" pitchFamily="34" charset="0"/>
                          <a:ea typeface="ＭＳ Ｐゴシック" charset="-128"/>
                        </a:rPr>
                        <a:t>≥ 2 </a:t>
                      </a:r>
                      <a:r>
                        <a:rPr kumimoji="0" lang="hu-HU" sz="1600" b="0" i="0" u="none" strike="noStrike" cap="none" normalizeH="0" baseline="0" dirty="0" err="1">
                          <a:ln>
                            <a:noFill/>
                          </a:ln>
                          <a:solidFill>
                            <a:srgbClr val="000000"/>
                          </a:solidFill>
                          <a:effectLst/>
                          <a:latin typeface="Tahoma" pitchFamily="34" charset="0"/>
                          <a:ea typeface="ＭＳ Ｐゴシック" charset="-128"/>
                        </a:rPr>
                        <a:t>signs</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or</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en-US" sz="1600" b="0" i="0" u="none" strike="noStrike" cap="none" normalizeH="0" baseline="0" dirty="0">
                          <a:ln>
                            <a:noFill/>
                          </a:ln>
                          <a:solidFill>
                            <a:srgbClr val="000000"/>
                          </a:solidFill>
                          <a:effectLst/>
                          <a:latin typeface="Tahoma" pitchFamily="34" charset="0"/>
                          <a:ea typeface="ＭＳ Ｐゴシック" charset="-128"/>
                        </a:rPr>
                        <a:t>symptoms </a:t>
                      </a:r>
                      <a:r>
                        <a:rPr kumimoji="0" lang="hu-HU" sz="1600" b="0" i="0" u="none" strike="noStrike" cap="none" normalizeH="0" baseline="0" dirty="0">
                          <a:ln>
                            <a:noFill/>
                          </a:ln>
                          <a:solidFill>
                            <a:srgbClr val="000000"/>
                          </a:solidFill>
                          <a:effectLst/>
                          <a:latin typeface="Tahoma" pitchFamily="34" charset="0"/>
                          <a:ea typeface="ＭＳ Ｐゴシック" charset="-128"/>
                        </a:rPr>
                        <a:t>(</a:t>
                      </a:r>
                      <a:r>
                        <a:rPr kumimoji="0" lang="hu-HU" sz="1600" b="0" i="0" u="none" strike="noStrike" cap="none" normalizeH="0" baseline="0" dirty="0" err="1">
                          <a:ln>
                            <a:noFill/>
                          </a:ln>
                          <a:solidFill>
                            <a:srgbClr val="000000"/>
                          </a:solidFill>
                          <a:effectLst/>
                          <a:latin typeface="Tahoma" pitchFamily="34" charset="0"/>
                          <a:ea typeface="ＭＳ Ｐゴシック" charset="-128"/>
                        </a:rPr>
                        <a:t>e.g.fever</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hypothermia</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hypotension</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en-US" sz="1600" b="0" i="0" u="none" strike="noStrike" cap="none" normalizeH="0" baseline="0" dirty="0">
                          <a:ln>
                            <a:noFill/>
                          </a:ln>
                          <a:solidFill>
                            <a:srgbClr val="000000"/>
                          </a:solidFill>
                          <a:effectLst/>
                          <a:latin typeface="Tahoma" pitchFamily="34" charset="0"/>
                          <a:ea typeface="ＭＳ Ｐゴシック" charset="-128"/>
                        </a:rPr>
                        <a:t>AND ≥1 of</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the</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600" b="0" i="0" u="none" strike="noStrike" cap="none" normalizeH="0" baseline="0" dirty="0">
                          <a:ln>
                            <a:noFill/>
                          </a:ln>
                          <a:solidFill>
                            <a:srgbClr val="000000"/>
                          </a:solidFill>
                          <a:effectLst/>
                          <a:latin typeface="Tahoma" pitchFamily="34" charset="0"/>
                          <a:ea typeface="ＭＳ Ｐゴシック" charset="-128"/>
                        </a:rPr>
                        <a:t>:</a:t>
                      </a:r>
                      <a:endParaRPr kumimoji="0" lang="en-US" sz="1600" b="0" i="0" u="none" strike="noStrike" cap="none" normalizeH="0" baseline="0" dirty="0">
                        <a:ln>
                          <a:noFill/>
                        </a:ln>
                        <a:solidFill>
                          <a:srgbClr val="000000"/>
                        </a:solidFill>
                        <a:effectLst/>
                        <a:latin typeface="Tahoma" pitchFamily="34" charset="0"/>
                        <a:ea typeface="ＭＳ Ｐゴシック" charset="-128"/>
                      </a:endParaRPr>
                    </a:p>
                    <a:p>
                      <a:pPr marL="742928" marR="0" lvl="1" indent="-285750" algn="l" defTabSz="914400" rtl="0" eaLnBrk="1" fontAlgn="base" latinLnBrk="0" hangingPunct="1">
                        <a:lnSpc>
                          <a:spcPct val="100000"/>
                        </a:lnSpc>
                        <a:spcBef>
                          <a:spcPct val="0"/>
                        </a:spcBef>
                        <a:spcAft>
                          <a:spcPct val="0"/>
                        </a:spcAft>
                        <a:buClrTx/>
                        <a:buSzTx/>
                        <a:buFont typeface="Symbol" panose="05050102010706020507" pitchFamily="18" charset="2"/>
                        <a:buChar char="-"/>
                        <a:tabLst/>
                      </a:pPr>
                      <a:r>
                        <a:rPr kumimoji="0" lang="hu-HU" sz="1600" b="0" i="0" u="none" strike="noStrike" cap="none" normalizeH="0" baseline="0" dirty="0">
                          <a:ln>
                            <a:noFill/>
                          </a:ln>
                          <a:solidFill>
                            <a:srgbClr val="000000"/>
                          </a:solidFill>
                          <a:effectLst/>
                          <a:latin typeface="Tahoma" pitchFamily="34" charset="0"/>
                          <a:ea typeface="ＭＳ Ｐゴシック" charset="-128"/>
                        </a:rPr>
                        <a:t>h</a:t>
                      </a:r>
                      <a:r>
                        <a:rPr kumimoji="0" lang="en-US" sz="1600" b="0" i="0" u="none" strike="noStrike" cap="none" normalizeH="0" baseline="0" dirty="0" err="1">
                          <a:ln>
                            <a:noFill/>
                          </a:ln>
                          <a:solidFill>
                            <a:srgbClr val="000000"/>
                          </a:solidFill>
                          <a:effectLst/>
                          <a:latin typeface="Tahoma" pitchFamily="34" charset="0"/>
                          <a:ea typeface="ＭＳ Ｐゴシック" charset="-128"/>
                        </a:rPr>
                        <a:t>istol</a:t>
                      </a:r>
                      <a:r>
                        <a:rPr kumimoji="0" lang="hu-HU" sz="1600" b="0" i="0" u="none" strike="noStrike" cap="none" normalizeH="0" baseline="0" dirty="0" err="1">
                          <a:ln>
                            <a:noFill/>
                          </a:ln>
                          <a:solidFill>
                            <a:srgbClr val="000000"/>
                          </a:solidFill>
                          <a:effectLst/>
                          <a:latin typeface="Tahoma" pitchFamily="34" charset="0"/>
                          <a:ea typeface="ＭＳ Ｐゴシック" charset="-128"/>
                        </a:rPr>
                        <a:t>ogy</a:t>
                      </a:r>
                      <a:r>
                        <a:rPr kumimoji="0" lang="en-US" sz="1600" b="0" i="0" u="none" strike="noStrike" cap="none" normalizeH="0" baseline="0" dirty="0">
                          <a:ln>
                            <a:noFill/>
                          </a:ln>
                          <a:solidFill>
                            <a:srgbClr val="000000"/>
                          </a:solidFill>
                          <a:effectLst/>
                          <a:latin typeface="Tahoma" pitchFamily="34" charset="0"/>
                          <a:ea typeface="ＭＳ Ｐゴシック" charset="-128"/>
                        </a:rPr>
                        <a:t> shows organisms</a:t>
                      </a:r>
                    </a:p>
                    <a:p>
                      <a:pPr marL="742928" marR="0" lvl="1" indent="-285750" algn="l" defTabSz="914400" rtl="0" eaLnBrk="1" fontAlgn="base" latinLnBrk="0" hangingPunct="1">
                        <a:lnSpc>
                          <a:spcPct val="100000"/>
                        </a:lnSpc>
                        <a:spcBef>
                          <a:spcPct val="0"/>
                        </a:spcBef>
                        <a:spcAft>
                          <a:spcPct val="0"/>
                        </a:spcAft>
                        <a:buClrTx/>
                        <a:buSzTx/>
                        <a:buFont typeface="Symbol" panose="05050102010706020507" pitchFamily="18" charset="2"/>
                        <a:buChar char="-"/>
                        <a:tabLst/>
                      </a:pPr>
                      <a:r>
                        <a:rPr kumimoji="0" lang="hu-HU" sz="1600" b="0" i="0" u="none" strike="noStrike" cap="none" normalizeH="0" baseline="0" dirty="0">
                          <a:ln>
                            <a:noFill/>
                          </a:ln>
                          <a:solidFill>
                            <a:srgbClr val="000000"/>
                          </a:solidFill>
                          <a:effectLst/>
                          <a:latin typeface="Tahoma" pitchFamily="34" charset="0"/>
                          <a:ea typeface="ＭＳ Ｐゴシック" charset="-128"/>
                        </a:rPr>
                        <a:t>p</a:t>
                      </a:r>
                      <a:r>
                        <a:rPr kumimoji="0" lang="en-US" sz="1600" b="0" i="0" u="none" strike="noStrike" cap="none" normalizeH="0" baseline="0" dirty="0" err="1">
                          <a:ln>
                            <a:noFill/>
                          </a:ln>
                          <a:solidFill>
                            <a:srgbClr val="000000"/>
                          </a:solidFill>
                          <a:effectLst/>
                          <a:latin typeface="Tahoma" pitchFamily="34" charset="0"/>
                          <a:ea typeface="ＭＳ Ｐゴシック" charset="-128"/>
                        </a:rPr>
                        <a:t>ositive</a:t>
                      </a:r>
                      <a:r>
                        <a:rPr kumimoji="0" lang="en-US" sz="1600" b="0" i="0" u="none" strike="noStrike" cap="none" normalizeH="0" baseline="0" dirty="0">
                          <a:ln>
                            <a:noFill/>
                          </a:ln>
                          <a:solidFill>
                            <a:srgbClr val="000000"/>
                          </a:solidFill>
                          <a:effectLst/>
                          <a:latin typeface="Tahoma" pitchFamily="34" charset="0"/>
                          <a:ea typeface="ＭＳ Ｐゴシック" charset="-128"/>
                        </a:rPr>
                        <a:t> blood culture</a:t>
                      </a:r>
                    </a:p>
                    <a:p>
                      <a:pPr marL="742928" marR="0" lvl="1" indent="-285750" algn="l" defTabSz="914400" rtl="0" eaLnBrk="1" fontAlgn="base" latinLnBrk="0" hangingPunct="1">
                        <a:lnSpc>
                          <a:spcPct val="100000"/>
                        </a:lnSpc>
                        <a:spcBef>
                          <a:spcPct val="0"/>
                        </a:spcBef>
                        <a:spcAft>
                          <a:spcPct val="0"/>
                        </a:spcAft>
                        <a:buClrTx/>
                        <a:buSzTx/>
                        <a:buFont typeface="Symbol" panose="05050102010706020507" pitchFamily="18" charset="2"/>
                        <a:buChar char="-"/>
                        <a:tabLst/>
                      </a:pPr>
                      <a:r>
                        <a:rPr kumimoji="0" lang="hu-HU" sz="1600" b="0" i="0" u="none" strike="noStrike" cap="none" normalizeH="0" baseline="0" dirty="0">
                          <a:ln>
                            <a:noFill/>
                          </a:ln>
                          <a:solidFill>
                            <a:srgbClr val="000000"/>
                          </a:solidFill>
                          <a:effectLst/>
                          <a:latin typeface="Tahoma" pitchFamily="34" charset="0"/>
                          <a:ea typeface="ＭＳ Ｐゴシック" charset="-128"/>
                        </a:rPr>
                        <a:t>i</a:t>
                      </a:r>
                      <a:r>
                        <a:rPr kumimoji="0" lang="en-US" sz="1600" b="0" i="0" u="none" strike="noStrike" cap="none" normalizeH="0" baseline="0" dirty="0">
                          <a:ln>
                            <a:noFill/>
                          </a:ln>
                          <a:solidFill>
                            <a:srgbClr val="000000"/>
                          </a:solidFill>
                          <a:effectLst/>
                          <a:latin typeface="Tahoma" pitchFamily="34" charset="0"/>
                          <a:ea typeface="ＭＳ Ｐゴシック" charset="-128"/>
                        </a:rPr>
                        <a:t>solation of virus</a:t>
                      </a:r>
                    </a:p>
                    <a:p>
                      <a:pPr marL="0" marR="0" lvl="0" indent="0" algn="l" defTabSz="914400" rtl="0" eaLnBrk="1" fontAlgn="base" latinLnBrk="0" hangingPunct="1">
                        <a:lnSpc>
                          <a:spcPct val="100000"/>
                        </a:lnSpc>
                        <a:spcBef>
                          <a:spcPct val="0"/>
                        </a:spcBef>
                        <a:spcAft>
                          <a:spcPct val="0"/>
                        </a:spcAft>
                        <a:buClrTx/>
                        <a:buSzTx/>
                        <a:buFont typeface="Tahoma" pitchFamily="34" charset="0"/>
                        <a:buAutoNum type="arabicPeriod"/>
                        <a:tabLst/>
                      </a:pPr>
                      <a:endParaRPr kumimoji="0" lang="en-US" sz="16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 typeface="Tahoma" pitchFamily="34" charset="0"/>
                        <a:buAutoNum type="arabicPeriod"/>
                        <a:tabLst/>
                      </a:pPr>
                      <a:endParaRPr kumimoji="0" lang="en-US" sz="1600" b="0" i="0" u="none" strike="noStrike" cap="none" normalizeH="0" baseline="0" dirty="0">
                        <a:ln>
                          <a:noFill/>
                        </a:ln>
                        <a:solidFill>
                          <a:srgbClr val="000000"/>
                        </a:solidFill>
                        <a:effectLst/>
                        <a:latin typeface="Tahoma" pitchFamily="34" charset="0"/>
                        <a:ea typeface="ＭＳ Ｐゴシック" charset="-128"/>
                      </a:endParaRP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rgbClr val="000000"/>
                          </a:solidFill>
                          <a:effectLst/>
                          <a:latin typeface="Tahoma" pitchFamily="34" charset="0"/>
                          <a:ea typeface="ＭＳ Ｐゴシック" charset="-128"/>
                        </a:rPr>
                        <a:t>≥</a:t>
                      </a:r>
                      <a:r>
                        <a:rPr kumimoji="0" lang="en-GB" sz="1600" b="0" i="0" u="none" strike="noStrike" cap="none" normalizeH="0" baseline="0" dirty="0">
                          <a:ln>
                            <a:noFill/>
                          </a:ln>
                          <a:solidFill>
                            <a:srgbClr val="000000"/>
                          </a:solidFill>
                          <a:effectLst/>
                          <a:latin typeface="Tahoma" pitchFamily="34" charset="0"/>
                          <a:ea typeface="ＭＳ Ｐゴシック" charset="-128"/>
                        </a:rPr>
                        <a:t>1 of</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the</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600" b="0" i="0" u="none" strike="noStrike" cap="none" normalizeH="0" baseline="0" dirty="0">
                          <a:ln>
                            <a:noFill/>
                          </a:ln>
                          <a:solidFill>
                            <a:srgbClr val="000000"/>
                          </a:solidFill>
                          <a:effectLst/>
                          <a:latin typeface="Tahoma" pitchFamily="34" charset="0"/>
                          <a:ea typeface="ＭＳ Ｐゴシック" charset="-128"/>
                        </a:rPr>
                        <a:t>:</a:t>
                      </a:r>
                      <a:endParaRPr kumimoji="0" lang="en-GB" sz="16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GB" sz="1600" b="0" i="0" u="none" strike="noStrike" cap="none" normalizeH="0" baseline="0" dirty="0">
                          <a:ln>
                            <a:noFill/>
                          </a:ln>
                          <a:solidFill>
                            <a:srgbClr val="000000"/>
                          </a:solidFill>
                          <a:effectLst/>
                          <a:latin typeface="Tahoma" pitchFamily="34" charset="0"/>
                          <a:ea typeface="ＭＳ Ｐゴシック" charset="-128"/>
                        </a:rPr>
                        <a:t>Positive culture from affected breast tissue or fluid</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GB" sz="1600" b="0" i="0" u="none" strike="noStrike" cap="none" normalizeH="0" baseline="0" dirty="0">
                          <a:ln>
                            <a:noFill/>
                          </a:ln>
                          <a:solidFill>
                            <a:srgbClr val="000000"/>
                          </a:solidFill>
                          <a:effectLst/>
                          <a:latin typeface="Tahoma" pitchFamily="34" charset="0"/>
                          <a:ea typeface="ＭＳ Ｐゴシック" charset="-128"/>
                        </a:rPr>
                        <a:t>Breast abscess seen during operation</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or</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en-GB" sz="1600" b="0" i="0" u="none" strike="noStrike" cap="none" normalizeH="0" baseline="0" dirty="0" err="1">
                          <a:ln>
                            <a:noFill/>
                          </a:ln>
                          <a:solidFill>
                            <a:srgbClr val="000000"/>
                          </a:solidFill>
                          <a:effectLst/>
                          <a:latin typeface="Tahoma" pitchFamily="34" charset="0"/>
                          <a:ea typeface="ＭＳ Ｐゴシック" charset="-128"/>
                        </a:rPr>
                        <a:t>histopath</a:t>
                      </a:r>
                      <a:r>
                        <a:rPr kumimoji="0" lang="hu-HU" sz="1600" b="0" i="0" u="none" strike="noStrike" cap="none" normalizeH="0" baseline="0" dirty="0" err="1">
                          <a:ln>
                            <a:noFill/>
                          </a:ln>
                          <a:solidFill>
                            <a:srgbClr val="000000"/>
                          </a:solidFill>
                          <a:effectLst/>
                          <a:latin typeface="Tahoma" pitchFamily="34" charset="0"/>
                          <a:ea typeface="ＭＳ Ｐゴシック" charset="-128"/>
                        </a:rPr>
                        <a:t>ological</a:t>
                      </a:r>
                      <a:r>
                        <a:rPr kumimoji="0" lang="hu-HU" sz="1600" b="0" i="0" u="none" strike="noStrike" cap="none" normalizeH="0" baseline="0" dirty="0">
                          <a:ln>
                            <a:noFill/>
                          </a:ln>
                          <a:solidFill>
                            <a:srgbClr val="000000"/>
                          </a:solidFill>
                          <a:effectLst/>
                          <a:latin typeface="Tahoma" pitchFamily="34" charset="0"/>
                          <a:ea typeface="ＭＳ Ｐゴシック" charset="-128"/>
                        </a:rPr>
                        <a:t> </a:t>
                      </a:r>
                      <a:r>
                        <a:rPr kumimoji="0" lang="hu-HU" sz="1600" b="0" i="0" u="none" strike="noStrike" cap="none" normalizeH="0" baseline="0" dirty="0" err="1">
                          <a:ln>
                            <a:noFill/>
                          </a:ln>
                          <a:solidFill>
                            <a:srgbClr val="000000"/>
                          </a:solidFill>
                          <a:effectLst/>
                          <a:latin typeface="Tahoma" pitchFamily="34" charset="0"/>
                          <a:ea typeface="ＭＳ Ｐゴシック" charset="-128"/>
                        </a:rPr>
                        <a:t>examination</a:t>
                      </a:r>
                      <a:endParaRPr kumimoji="0" lang="en-GB" sz="16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GB" sz="1600" b="0" i="0" u="none" strike="noStrike" cap="none" normalizeH="0" baseline="0" dirty="0">
                          <a:ln>
                            <a:noFill/>
                          </a:ln>
                          <a:solidFill>
                            <a:srgbClr val="000000"/>
                          </a:solidFill>
                          <a:effectLst/>
                          <a:latin typeface="Tahoma" pitchFamily="34" charset="0"/>
                          <a:ea typeface="ＭＳ Ｐゴシック" charset="-128"/>
                        </a:rPr>
                        <a:t>Fever and l</a:t>
                      </a:r>
                      <a:r>
                        <a:rPr kumimoji="0" lang="hu-HU" sz="1600" b="0" i="0" u="none" strike="noStrike" cap="none" normalizeH="0" baseline="0" dirty="0" err="1">
                          <a:ln>
                            <a:noFill/>
                          </a:ln>
                          <a:solidFill>
                            <a:srgbClr val="000000"/>
                          </a:solidFill>
                          <a:effectLst/>
                          <a:latin typeface="Tahoma" pitchFamily="34" charset="0"/>
                          <a:ea typeface="ＭＳ Ｐゴシック" charset="-128"/>
                        </a:rPr>
                        <a:t>ocal</a:t>
                      </a:r>
                      <a:r>
                        <a:rPr kumimoji="0" lang="en-GB" sz="1600" b="0" i="0" u="none" strike="noStrike" cap="none" normalizeH="0" baseline="0" dirty="0">
                          <a:ln>
                            <a:noFill/>
                          </a:ln>
                          <a:solidFill>
                            <a:srgbClr val="000000"/>
                          </a:solidFill>
                          <a:effectLst/>
                          <a:latin typeface="Tahoma" pitchFamily="34" charset="0"/>
                          <a:ea typeface="ＭＳ Ｐゴシック" charset="-128"/>
                        </a:rPr>
                        <a:t> inflammation  AND </a:t>
                      </a:r>
                      <a:r>
                        <a:rPr kumimoji="0" lang="en-GB" sz="1600" b="0" i="1" u="none" strike="noStrike" cap="none" normalizeH="0" baseline="0" dirty="0">
                          <a:ln>
                            <a:noFill/>
                          </a:ln>
                          <a:solidFill>
                            <a:srgbClr val="000000"/>
                          </a:solidFill>
                          <a:effectLst/>
                          <a:latin typeface="Tahoma" pitchFamily="34" charset="0"/>
                          <a:ea typeface="ＭＳ Ｐゴシック" charset="-128"/>
                        </a:rPr>
                        <a:t>physician diagnosis</a:t>
                      </a:r>
                    </a:p>
                    <a:p>
                      <a:pPr marL="0" marR="0" lvl="0" indent="0" algn="l" defTabSz="914400" rtl="0" eaLnBrk="1" fontAlgn="base" latinLnBrk="0" hangingPunct="1">
                        <a:lnSpc>
                          <a:spcPct val="100000"/>
                        </a:lnSpc>
                        <a:spcBef>
                          <a:spcPct val="0"/>
                        </a:spcBef>
                        <a:spcAft>
                          <a:spcPct val="0"/>
                        </a:spcAft>
                        <a:buClrTx/>
                        <a:buSzTx/>
                        <a:buFont typeface="+mj-lt" charset="0"/>
                        <a:buNone/>
                        <a:tabLst/>
                      </a:pPr>
                      <a:endParaRPr kumimoji="0" lang="en-GB" sz="1600" b="0" i="1"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 typeface="+mj-lt" charset="0"/>
                        <a:buNone/>
                        <a:tabLst/>
                      </a:pPr>
                      <a:r>
                        <a:rPr kumimoji="0" lang="en-GB" sz="1600" b="1" i="0" u="none" strike="noStrike" cap="none" normalizeH="0" baseline="0" dirty="0">
                          <a:ln>
                            <a:noFill/>
                          </a:ln>
                          <a:solidFill>
                            <a:srgbClr val="000000"/>
                          </a:solidFill>
                          <a:effectLst/>
                          <a:latin typeface="Tahoma" pitchFamily="34" charset="0"/>
                          <a:ea typeface="ＭＳ Ｐゴシック" charset="-128"/>
                        </a:rPr>
                        <a:t>If it occurs &lt;7 days after childbirth</a:t>
                      </a:r>
                      <a:r>
                        <a:rPr kumimoji="0" lang="hu-HU" sz="1600" b="1" i="0" u="none" strike="noStrike" cap="none" normalizeH="0" baseline="0" dirty="0">
                          <a:ln>
                            <a:noFill/>
                          </a:ln>
                          <a:solidFill>
                            <a:srgbClr val="000000"/>
                          </a:solidFill>
                          <a:effectLst/>
                          <a:latin typeface="Tahoma" pitchFamily="34" charset="0"/>
                          <a:ea typeface="ＭＳ Ｐゴシック" charset="-128"/>
                        </a:rPr>
                        <a:t>:</a:t>
                      </a:r>
                      <a:r>
                        <a:rPr kumimoji="0" lang="en-GB" sz="1600" b="1" i="0" u="none" strike="noStrike" cap="none" normalizeH="0" baseline="0" dirty="0">
                          <a:ln>
                            <a:noFill/>
                          </a:ln>
                          <a:solidFill>
                            <a:srgbClr val="000000"/>
                          </a:solidFill>
                          <a:effectLst/>
                          <a:latin typeface="Tahoma" pitchFamily="34" charset="0"/>
                          <a:ea typeface="ＭＳ Ｐゴシック" charset="-128"/>
                        </a:rPr>
                        <a:t> HAI</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sng" strike="noStrike" cap="none" normalizeH="0" baseline="0" dirty="0">
                        <a:ln>
                          <a:noFill/>
                        </a:ln>
                        <a:solidFill>
                          <a:srgbClr val="000000"/>
                        </a:solidFill>
                        <a:effectLst/>
                        <a:latin typeface="Tahoma" pitchFamily="34" charset="0"/>
                        <a:ea typeface="ＭＳ Ｐゴシック" charset="-128"/>
                      </a:endParaRP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633478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Content Placeholder 2"/>
          <p:cNvSpPr>
            <a:spLocks noGrp="1"/>
          </p:cNvSpPr>
          <p:nvPr>
            <p:ph idx="4294967295"/>
          </p:nvPr>
        </p:nvSpPr>
        <p:spPr>
          <a:xfrm>
            <a:off x="488951" y="4009073"/>
            <a:ext cx="11368616" cy="2197417"/>
          </a:xfrm>
          <a:ln>
            <a:solidFill>
              <a:srgbClr val="FF0000"/>
            </a:solidFill>
            <a:miter lim="800000"/>
            <a:headEnd/>
            <a:tailEnd/>
          </a:ln>
        </p:spPr>
        <p:txBody>
          <a:bodyPr/>
          <a:lstStyle/>
          <a:p>
            <a:pPr>
              <a:spcAft>
                <a:spcPts val="125"/>
              </a:spcAft>
              <a:buFont typeface="Wingdings" pitchFamily="2" charset="2"/>
              <a:buNone/>
            </a:pPr>
            <a:r>
              <a:rPr lang="en-GB" altLang="en-US" sz="2000" b="1" dirty="0">
                <a:solidFill>
                  <a:srgbClr val="FF0000"/>
                </a:solidFill>
                <a:ea typeface="ＭＳ Ｐゴシック" pitchFamily="34" charset="-128"/>
              </a:rPr>
              <a:t>Each country may need to generate a brand name molecule (generic) name codebook</a:t>
            </a:r>
          </a:p>
          <a:p>
            <a:pPr>
              <a:spcAft>
                <a:spcPts val="125"/>
              </a:spcAft>
            </a:pPr>
            <a:r>
              <a:rPr lang="en-GB" altLang="en-US" sz="2000" dirty="0">
                <a:ea typeface="ＭＳ Ｐゴシック" pitchFamily="34" charset="-128"/>
              </a:rPr>
              <a:t>Only recording </a:t>
            </a:r>
            <a:r>
              <a:rPr lang="en-GB" altLang="en-US" sz="2000" dirty="0" err="1">
                <a:ea typeface="ＭＳ Ｐゴシック" pitchFamily="34" charset="-128"/>
              </a:rPr>
              <a:t>antibacterials</a:t>
            </a:r>
            <a:r>
              <a:rPr lang="en-GB" altLang="en-US" sz="2000" dirty="0">
                <a:ea typeface="ＭＳ Ｐゴシック" pitchFamily="34" charset="-128"/>
              </a:rPr>
              <a:t> or antifungals</a:t>
            </a:r>
          </a:p>
          <a:p>
            <a:pPr>
              <a:spcAft>
                <a:spcPts val="125"/>
              </a:spcAft>
            </a:pPr>
            <a:r>
              <a:rPr lang="en-GB" altLang="en-US" sz="1800" dirty="0">
                <a:solidFill>
                  <a:srgbClr val="FF0000"/>
                </a:solidFill>
                <a:ea typeface="ＭＳ Ｐゴシック" pitchFamily="34" charset="-128"/>
              </a:rPr>
              <a:t>Brand or generic names recorded have to be converted into ATC</a:t>
            </a:r>
            <a:r>
              <a:rPr lang="hu-HU" altLang="en-US" sz="1800" dirty="0">
                <a:solidFill>
                  <a:srgbClr val="FF0000"/>
                </a:solidFill>
                <a:ea typeface="ＭＳ Ｐゴシック" pitchFamily="34" charset="-128"/>
              </a:rPr>
              <a:t>-</a:t>
            </a:r>
            <a:r>
              <a:rPr lang="en-GB" altLang="en-US" sz="1800" dirty="0">
                <a:solidFill>
                  <a:srgbClr val="FF0000"/>
                </a:solidFill>
                <a:ea typeface="ＭＳ Ｐゴシック" pitchFamily="34" charset="-128"/>
              </a:rPr>
              <a:t>5 codes</a:t>
            </a:r>
          </a:p>
          <a:p>
            <a:pPr>
              <a:spcAft>
                <a:spcPts val="125"/>
              </a:spcAft>
            </a:pPr>
            <a:r>
              <a:rPr lang="en-GB" altLang="en-US" sz="1800" dirty="0">
                <a:solidFill>
                  <a:srgbClr val="FF0000"/>
                </a:solidFill>
                <a:ea typeface="ＭＳ Ｐゴシック" pitchFamily="34" charset="-128"/>
              </a:rPr>
              <a:t>Generic names </a:t>
            </a:r>
            <a:r>
              <a:rPr lang="hu-HU" altLang="en-US" sz="1800" dirty="0">
                <a:solidFill>
                  <a:srgbClr val="FF0000"/>
                </a:solidFill>
                <a:ea typeface="ＭＳ Ｐゴシック" pitchFamily="34" charset="-128"/>
              </a:rPr>
              <a:t>and</a:t>
            </a:r>
            <a:r>
              <a:rPr lang="en-GB" altLang="en-US" sz="1800" dirty="0">
                <a:solidFill>
                  <a:srgbClr val="FF0000"/>
                </a:solidFill>
                <a:ea typeface="ＭＳ Ｐゴシック" pitchFamily="34" charset="-128"/>
              </a:rPr>
              <a:t> ATC</a:t>
            </a:r>
            <a:r>
              <a:rPr lang="hu-HU" altLang="en-US" sz="1800" dirty="0">
                <a:solidFill>
                  <a:srgbClr val="FF0000"/>
                </a:solidFill>
                <a:ea typeface="ＭＳ Ｐゴシック" pitchFamily="34" charset="-128"/>
              </a:rPr>
              <a:t>-</a:t>
            </a:r>
            <a:r>
              <a:rPr lang="en-GB" altLang="en-US" sz="1800" dirty="0">
                <a:solidFill>
                  <a:srgbClr val="FF0000"/>
                </a:solidFill>
                <a:ea typeface="ＭＳ Ｐゴシック" pitchFamily="34" charset="-128"/>
              </a:rPr>
              <a:t>5 code</a:t>
            </a:r>
            <a:r>
              <a:rPr lang="hu-HU" altLang="en-US" sz="1800" dirty="0">
                <a:solidFill>
                  <a:srgbClr val="FF0000"/>
                </a:solidFill>
                <a:ea typeface="ＭＳ Ｐゴシック" pitchFamily="34" charset="-128"/>
              </a:rPr>
              <a:t>:</a:t>
            </a:r>
            <a:r>
              <a:rPr lang="en-GB" altLang="en-US" sz="1800" dirty="0">
                <a:solidFill>
                  <a:srgbClr val="FF0000"/>
                </a:solidFill>
                <a:ea typeface="ＭＳ Ｐゴシック" pitchFamily="34" charset="-128"/>
              </a:rPr>
              <a:t> </a:t>
            </a:r>
            <a:r>
              <a:rPr lang="hu-HU" altLang="en-US" sz="1800" dirty="0" err="1">
                <a:solidFill>
                  <a:srgbClr val="FF0000"/>
                </a:solidFill>
                <a:ea typeface="ＭＳ Ｐゴシック" pitchFamily="34" charset="-128"/>
              </a:rPr>
              <a:t>Protocol</a:t>
            </a:r>
            <a:r>
              <a:rPr lang="hu-HU" altLang="en-US" sz="1800" dirty="0">
                <a:solidFill>
                  <a:srgbClr val="FF0000"/>
                </a:solidFill>
                <a:ea typeface="ＭＳ Ｐゴシック" pitchFamily="34" charset="-128"/>
              </a:rPr>
              <a:t> </a:t>
            </a:r>
            <a:r>
              <a:rPr lang="hu-HU" altLang="en-US" sz="1800" dirty="0" err="1">
                <a:solidFill>
                  <a:srgbClr val="FF0000"/>
                </a:solidFill>
                <a:ea typeface="ＭＳ Ｐゴシック" pitchFamily="34" charset="-128"/>
              </a:rPr>
              <a:t>v5.3</a:t>
            </a:r>
            <a:r>
              <a:rPr lang="hu-HU" altLang="en-US" sz="1800" dirty="0">
                <a:solidFill>
                  <a:srgbClr val="FF0000"/>
                </a:solidFill>
                <a:ea typeface="ＭＳ Ｐゴシック" pitchFamily="34" charset="-128"/>
              </a:rPr>
              <a:t>, p. 43-48</a:t>
            </a:r>
            <a:endParaRPr lang="en-GB" altLang="en-US" sz="1800" dirty="0">
              <a:solidFill>
                <a:srgbClr val="FF0000"/>
              </a:solidFill>
              <a:ea typeface="ＭＳ Ｐゴシック" pitchFamily="34" charset="-128"/>
            </a:endParaRPr>
          </a:p>
          <a:p>
            <a:pPr>
              <a:spcAft>
                <a:spcPts val="125"/>
              </a:spcAft>
            </a:pPr>
            <a:endParaRPr lang="en-GB" altLang="en-US" sz="1800" dirty="0">
              <a:solidFill>
                <a:srgbClr val="FF0000"/>
              </a:solidFill>
              <a:ea typeface="ＭＳ Ｐゴシック" pitchFamily="34" charset="-128"/>
            </a:endParaRPr>
          </a:p>
          <a:p>
            <a:pPr>
              <a:spcAft>
                <a:spcPts val="125"/>
              </a:spcAft>
              <a:buFont typeface="Wingdings" pitchFamily="2" charset="2"/>
              <a:buNone/>
            </a:pPr>
            <a:r>
              <a:rPr lang="en-GB" altLang="en-US" sz="2000" dirty="0">
                <a:solidFill>
                  <a:srgbClr val="000000"/>
                </a:solidFill>
                <a:ea typeface="ＭＳ Ｐゴシック" pitchFamily="34" charset="-128"/>
              </a:rPr>
              <a:t>ROUTE: </a:t>
            </a:r>
            <a:r>
              <a:rPr lang="hu-HU" altLang="en-US" sz="2000" dirty="0" err="1">
                <a:solidFill>
                  <a:srgbClr val="000000"/>
                </a:solidFill>
                <a:ea typeface="ＭＳ Ｐゴシック" pitchFamily="34" charset="-128"/>
              </a:rPr>
              <a:t>For</a:t>
            </a:r>
            <a:r>
              <a:rPr lang="hu-HU" altLang="en-US" sz="2000" dirty="0">
                <a:solidFill>
                  <a:srgbClr val="000000"/>
                </a:solidFill>
                <a:ea typeface="ＭＳ Ｐゴシック" pitchFamily="34" charset="-128"/>
              </a:rPr>
              <a:t> e</a:t>
            </a:r>
            <a:r>
              <a:rPr lang="en-GB" altLang="en-US" sz="2000" dirty="0">
                <a:solidFill>
                  <a:srgbClr val="000000"/>
                </a:solidFill>
                <a:ea typeface="ＭＳ Ｐゴシック" pitchFamily="34" charset="-128"/>
              </a:rPr>
              <a:t>ach drug</a:t>
            </a:r>
            <a:r>
              <a:rPr lang="hu-HU" altLang="en-US" sz="2000" dirty="0">
                <a:solidFill>
                  <a:srgbClr val="000000"/>
                </a:solidFill>
                <a:ea typeface="ＭＳ Ｐゴシック" pitchFamily="34" charset="-128"/>
              </a:rPr>
              <a:t>, </a:t>
            </a:r>
            <a:r>
              <a:rPr lang="en-GB" altLang="en-US" sz="2000" dirty="0">
                <a:solidFill>
                  <a:srgbClr val="000000"/>
                </a:solidFill>
                <a:ea typeface="ＭＳ Ｐゴシック" pitchFamily="34" charset="-128"/>
              </a:rPr>
              <a:t>record</a:t>
            </a:r>
            <a:r>
              <a:rPr lang="hu-HU" altLang="en-US" sz="2000" dirty="0" err="1">
                <a:solidFill>
                  <a:srgbClr val="000000"/>
                </a:solidFill>
                <a:ea typeface="ＭＳ Ｐゴシック" pitchFamily="34" charset="-128"/>
              </a:rPr>
              <a:t>ed</a:t>
            </a:r>
            <a:r>
              <a:rPr lang="en-GB" altLang="en-US" sz="2000" dirty="0">
                <a:solidFill>
                  <a:srgbClr val="000000"/>
                </a:solidFill>
                <a:ea typeface="ＭＳ Ｐゴシック" pitchFamily="34" charset="-128"/>
              </a:rPr>
              <a:t> mode of delivery</a:t>
            </a:r>
          </a:p>
          <a:p>
            <a:pPr lvl="1">
              <a:spcAft>
                <a:spcPts val="125"/>
              </a:spcAft>
            </a:pPr>
            <a:r>
              <a:rPr lang="en-GB" altLang="en-US" sz="2000" dirty="0">
                <a:solidFill>
                  <a:srgbClr val="000000"/>
                </a:solidFill>
                <a:ea typeface="ＭＳ Ｐゴシック" pitchFamily="34" charset="-128"/>
              </a:rPr>
              <a:t>Parenteral (P), Oral (O), Rectal (R), Inhalation (I)</a:t>
            </a:r>
          </a:p>
        </p:txBody>
      </p:sp>
      <p:sp>
        <p:nvSpPr>
          <p:cNvPr id="11268" name="Freeform 3"/>
          <p:cNvSpPr>
            <a:spLocks/>
          </p:cNvSpPr>
          <p:nvPr/>
        </p:nvSpPr>
        <p:spPr bwMode="auto">
          <a:xfrm>
            <a:off x="-592666" y="1636714"/>
            <a:ext cx="5281084" cy="443198"/>
          </a:xfrm>
          <a:custGeom>
            <a:avLst/>
            <a:gdLst>
              <a:gd name="T0" fmla="*/ 3963935 w 3960367"/>
              <a:gd name="T1" fmla="*/ 649100 h 4467735"/>
              <a:gd name="T2" fmla="*/ 618638 w 3960367"/>
              <a:gd name="T3" fmla="*/ 4177352 h 4467735"/>
              <a:gd name="T4" fmla="*/ 752765 w 3960367"/>
              <a:gd name="T5" fmla="*/ 4248233 h 4467735"/>
              <a:gd name="T6" fmla="*/ 752765 w 3960367"/>
              <a:gd name="T7" fmla="*/ 4248233 h 4467735"/>
              <a:gd name="T8" fmla="*/ 105794 w 3960367"/>
              <a:gd name="T9" fmla="*/ 357702 h 4467735"/>
              <a:gd name="T10" fmla="*/ 66341 w 3960367"/>
              <a:gd name="T11" fmla="*/ 357702 h 4467735"/>
              <a:gd name="T12" fmla="*/ 760655 w 3960367"/>
              <a:gd name="T13" fmla="*/ 1972195 h 4467735"/>
              <a:gd name="T14" fmla="*/ 1376063 w 3960367"/>
              <a:gd name="T15" fmla="*/ 2350223 h 446773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960367" h="4467735">
                <a:moveTo>
                  <a:pt x="3960367" y="649692"/>
                </a:moveTo>
                <a:cubicBezTo>
                  <a:pt x="2556579" y="2115228"/>
                  <a:pt x="1152792" y="3580765"/>
                  <a:pt x="618078" y="4181168"/>
                </a:cubicBezTo>
                <a:cubicBezTo>
                  <a:pt x="83364" y="4781571"/>
                  <a:pt x="752085" y="4252113"/>
                  <a:pt x="752085" y="4252113"/>
                </a:cubicBezTo>
                <a:cubicBezTo>
                  <a:pt x="644354" y="3603099"/>
                  <a:pt x="219998" y="1007044"/>
                  <a:pt x="105698" y="358030"/>
                </a:cubicBezTo>
                <a:cubicBezTo>
                  <a:pt x="-8602" y="-290984"/>
                  <a:pt x="-42760" y="88703"/>
                  <a:pt x="66285" y="358030"/>
                </a:cubicBezTo>
                <a:cubicBezTo>
                  <a:pt x="175330" y="627357"/>
                  <a:pt x="541877" y="1641605"/>
                  <a:pt x="759967" y="1973995"/>
                </a:cubicBezTo>
                <a:cubicBezTo>
                  <a:pt x="978057" y="2306385"/>
                  <a:pt x="1176440" y="2329376"/>
                  <a:pt x="1374823" y="2352368"/>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cap="flat" cmpd="sng" algn="ctr">
                <a:solidFill>
                  <a:srgbClr val="000000"/>
                </a:solidFill>
                <a:prstDash val="solid"/>
                <a:round/>
                <a:headEnd type="none" w="med" len="med"/>
                <a:tailEnd type="none" w="med" len="med"/>
              </a14:hiddenLine>
            </a:ext>
          </a:extLst>
        </p:spPr>
        <p:txBody>
          <a:bodyPr lIns="0" tIns="0" rIns="0" bIns="0">
            <a:spAutoFit/>
          </a:bodyPr>
          <a:lstStyle/>
          <a:p>
            <a:endParaRPr lang="hu-HU"/>
          </a:p>
        </p:txBody>
      </p:sp>
      <p:sp>
        <p:nvSpPr>
          <p:cNvPr id="5" name="Arc 4"/>
          <p:cNvSpPr/>
          <p:nvPr/>
        </p:nvSpPr>
        <p:spPr bwMode="auto">
          <a:xfrm>
            <a:off x="4688417" y="2168525"/>
            <a:ext cx="59267" cy="831485"/>
          </a:xfrm>
          <a:prstGeom prst="arc">
            <a:avLst/>
          </a:prstGeom>
          <a:noFill/>
          <a:ln w="38100" cap="flat" cmpd="sng" algn="ctr">
            <a:noFill/>
            <a:prstDash val="solid"/>
            <a:round/>
            <a:headEnd type="none" w="med" len="med"/>
            <a:tailEnd type="none" w="med" len="med"/>
          </a:ln>
          <a:effectLst/>
        </p:spPr>
        <p:txBody>
          <a:bodyPr lIns="0" tIns="0" rIns="0" bIns="0">
            <a:spAutoFit/>
          </a:bodyPr>
          <a:lstStyle/>
          <a:p>
            <a:pPr algn="ctr">
              <a:lnSpc>
                <a:spcPct val="85000"/>
              </a:lnSpc>
              <a:defRPr/>
            </a:pPr>
            <a:endParaRPr lang="en-GB"/>
          </a:p>
        </p:txBody>
      </p:sp>
      <p:sp>
        <p:nvSpPr>
          <p:cNvPr id="6" name="Arc 5"/>
          <p:cNvSpPr/>
          <p:nvPr/>
        </p:nvSpPr>
        <p:spPr bwMode="auto">
          <a:xfrm>
            <a:off x="4688417" y="2212975"/>
            <a:ext cx="1219200" cy="831485"/>
          </a:xfrm>
          <a:prstGeom prst="arc">
            <a:avLst/>
          </a:prstGeom>
          <a:noFill/>
          <a:ln w="38100" cap="flat" cmpd="sng" algn="ctr">
            <a:noFill/>
            <a:prstDash val="solid"/>
            <a:round/>
            <a:headEnd type="none" w="med" len="med"/>
            <a:tailEnd type="none" w="med" len="med"/>
          </a:ln>
          <a:effectLst/>
        </p:spPr>
        <p:txBody>
          <a:bodyPr lIns="0" tIns="0" rIns="0" bIns="0">
            <a:spAutoFit/>
          </a:bodyPr>
          <a:lstStyle/>
          <a:p>
            <a:pPr algn="ctr">
              <a:lnSpc>
                <a:spcPct val="85000"/>
              </a:lnSpc>
              <a:defRPr/>
            </a:pPr>
            <a:endParaRPr lang="en-GB"/>
          </a:p>
        </p:txBody>
      </p:sp>
      <p:sp>
        <p:nvSpPr>
          <p:cNvPr id="11271" name="Freeform 6"/>
          <p:cNvSpPr>
            <a:spLocks/>
          </p:cNvSpPr>
          <p:nvPr/>
        </p:nvSpPr>
        <p:spPr bwMode="auto">
          <a:xfrm>
            <a:off x="-1172633" y="1517651"/>
            <a:ext cx="5818717" cy="443198"/>
          </a:xfrm>
          <a:custGeom>
            <a:avLst/>
            <a:gdLst>
              <a:gd name="T0" fmla="*/ 4362624 w 4364240"/>
              <a:gd name="T1" fmla="*/ 673473 h 2619542"/>
              <a:gd name="T2" fmla="*/ 1076730 w 4364240"/>
              <a:gd name="T3" fmla="*/ 2461947 h 2619542"/>
              <a:gd name="T4" fmla="*/ 1076730 w 4364240"/>
              <a:gd name="T5" fmla="*/ 2438312 h 2619542"/>
              <a:gd name="T6" fmla="*/ 5075 w 4364240"/>
              <a:gd name="T7" fmla="*/ 1681954 h 2619542"/>
              <a:gd name="T8" fmla="*/ 666979 w 4364240"/>
              <a:gd name="T9" fmla="*/ 894078 h 2619542"/>
              <a:gd name="T10" fmla="*/ 533020 w 4364240"/>
              <a:gd name="T11" fmla="*/ 66812 h 2619542"/>
              <a:gd name="T12" fmla="*/ 351788 w 4364240"/>
              <a:gd name="T13" fmla="*/ 51055 h 2619542"/>
              <a:gd name="T14" fmla="*/ 351788 w 4364240"/>
              <a:gd name="T15" fmla="*/ 51055 h 261954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364240" h="2619542">
                <a:moveTo>
                  <a:pt x="4364240" y="673817"/>
                </a:moveTo>
                <a:lnTo>
                  <a:pt x="1077130" y="2463203"/>
                </a:lnTo>
                <a:cubicBezTo>
                  <a:pt x="529278" y="2757493"/>
                  <a:pt x="1255806" y="2569621"/>
                  <a:pt x="1077130" y="2439555"/>
                </a:cubicBezTo>
                <a:cubicBezTo>
                  <a:pt x="898454" y="2309490"/>
                  <a:pt x="73392" y="1940314"/>
                  <a:pt x="5075" y="1682810"/>
                </a:cubicBezTo>
                <a:cubicBezTo>
                  <a:pt x="-63242" y="1425307"/>
                  <a:pt x="579203" y="1163862"/>
                  <a:pt x="667227" y="894534"/>
                </a:cubicBezTo>
                <a:cubicBezTo>
                  <a:pt x="755251" y="625206"/>
                  <a:pt x="585772" y="207420"/>
                  <a:pt x="533220" y="66844"/>
                </a:cubicBezTo>
                <a:cubicBezTo>
                  <a:pt x="480668" y="-73732"/>
                  <a:pt x="351916" y="51079"/>
                  <a:pt x="351916" y="51079"/>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cap="flat" cmpd="sng" algn="ctr">
                <a:solidFill>
                  <a:srgbClr val="000000"/>
                </a:solidFill>
                <a:prstDash val="solid"/>
                <a:round/>
                <a:headEnd type="none" w="med" len="med"/>
                <a:tailEnd type="none" w="med" len="med"/>
              </a14:hiddenLine>
            </a:ext>
          </a:extLst>
        </p:spPr>
        <p:txBody>
          <a:bodyPr lIns="0" tIns="0" rIns="0" bIns="0">
            <a:spAutoFit/>
          </a:bodyPr>
          <a:lstStyle/>
          <a:p>
            <a:endParaRPr lang="hu-HU"/>
          </a:p>
        </p:txBody>
      </p:sp>
      <p:sp>
        <p:nvSpPr>
          <p:cNvPr id="11272" name="Freeform 9"/>
          <p:cNvSpPr>
            <a:spLocks/>
          </p:cNvSpPr>
          <p:nvPr/>
        </p:nvSpPr>
        <p:spPr bwMode="auto">
          <a:xfrm>
            <a:off x="-956733" y="1112839"/>
            <a:ext cx="5676900" cy="443198"/>
          </a:xfrm>
          <a:custGeom>
            <a:avLst/>
            <a:gdLst>
              <a:gd name="T0" fmla="*/ 4264576 w 4256690"/>
              <a:gd name="T1" fmla="*/ 1134419 h 2293598"/>
              <a:gd name="T2" fmla="*/ 987169 w 4256690"/>
              <a:gd name="T3" fmla="*/ 2270876 h 2293598"/>
              <a:gd name="T4" fmla="*/ 205329 w 4256690"/>
              <a:gd name="T5" fmla="*/ 155799 h 2293598"/>
              <a:gd name="T6" fmla="*/ 102668 w 4256690"/>
              <a:gd name="T7" fmla="*/ 155799 h 2293598"/>
              <a:gd name="T8" fmla="*/ 0 w 4256690"/>
              <a:gd name="T9" fmla="*/ 132127 h 22935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256690" h="2293598">
                <a:moveTo>
                  <a:pt x="4256690" y="1133077"/>
                </a:moveTo>
                <a:cubicBezTo>
                  <a:pt x="2958662" y="1782090"/>
                  <a:pt x="1660635" y="2431104"/>
                  <a:pt x="985345" y="2268194"/>
                </a:cubicBezTo>
                <a:cubicBezTo>
                  <a:pt x="310055" y="2105284"/>
                  <a:pt x="352097" y="507711"/>
                  <a:pt x="204952" y="155615"/>
                </a:cubicBezTo>
                <a:cubicBezTo>
                  <a:pt x="57807" y="-196482"/>
                  <a:pt x="136635" y="159556"/>
                  <a:pt x="102476" y="155615"/>
                </a:cubicBezTo>
                <a:cubicBezTo>
                  <a:pt x="68317" y="151674"/>
                  <a:pt x="0" y="131967"/>
                  <a:pt x="0" y="131967"/>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cap="flat" cmpd="sng" algn="ctr">
                <a:solidFill>
                  <a:srgbClr val="000000"/>
                </a:solidFill>
                <a:prstDash val="solid"/>
                <a:round/>
                <a:headEnd type="none" w="med" len="med"/>
                <a:tailEnd type="none" w="med" len="med"/>
              </a14:hiddenLine>
            </a:ext>
          </a:extLst>
        </p:spPr>
        <p:txBody>
          <a:bodyPr lIns="0" tIns="0" rIns="0" bIns="0">
            <a:spAutoFit/>
          </a:bodyPr>
          <a:lstStyle/>
          <a:p>
            <a:endParaRPr lang="hu-HU"/>
          </a:p>
        </p:txBody>
      </p:sp>
      <p:cxnSp>
        <p:nvCxnSpPr>
          <p:cNvPr id="11273" name="Curved Connector 15"/>
          <p:cNvCxnSpPr>
            <a:cxnSpLocks noChangeShapeType="1"/>
            <a:endCxn id="11268" idx="2"/>
          </p:cNvCxnSpPr>
          <p:nvPr/>
        </p:nvCxnSpPr>
        <p:spPr bwMode="auto">
          <a:xfrm rot="10800000">
            <a:off x="411135" y="2058137"/>
            <a:ext cx="4234951" cy="223102"/>
          </a:xfrm>
          <a:prstGeom prst="curvedConnector5">
            <a:avLst>
              <a:gd name="adj1" fmla="val 5398"/>
              <a:gd name="adj2" fmla="val 45120"/>
              <a:gd name="adj3" fmla="val 94602"/>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8100" algn="ctr">
                <a:solidFill>
                  <a:srgbClr val="000000"/>
                </a:solidFill>
                <a:round/>
                <a:headEnd/>
                <a:tailEnd type="triangle" w="med" len="med"/>
              </a14:hiddenLine>
            </a:ext>
          </a:extLst>
        </p:spPr>
      </p:cxnSp>
      <p:cxnSp>
        <p:nvCxnSpPr>
          <p:cNvPr id="11274" name="Curved Connector 26"/>
          <p:cNvCxnSpPr>
            <a:cxnSpLocks noChangeShapeType="1"/>
          </p:cNvCxnSpPr>
          <p:nvPr/>
        </p:nvCxnSpPr>
        <p:spPr bwMode="auto">
          <a:xfrm>
            <a:off x="4720167" y="2281238"/>
            <a:ext cx="1219200" cy="914400"/>
          </a:xfrm>
          <a:prstGeom prst="curvedConnector3">
            <a:avLst>
              <a:gd name="adj1" fmla="val 50000"/>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8100" algn="ctr">
                <a:solidFill>
                  <a:srgbClr val="000000"/>
                </a:solidFill>
                <a:round/>
                <a:headEnd/>
                <a:tailEnd type="triangle" w="med" len="med"/>
              </a14:hiddenLine>
            </a:ext>
          </a:extLst>
        </p:spPr>
      </p:cxnSp>
      <p:cxnSp>
        <p:nvCxnSpPr>
          <p:cNvPr id="11275" name="Straight Arrow Connector 5"/>
          <p:cNvCxnSpPr>
            <a:cxnSpLocks noChangeShapeType="1"/>
          </p:cNvCxnSpPr>
          <p:nvPr/>
        </p:nvCxnSpPr>
        <p:spPr bwMode="auto">
          <a:xfrm flipH="1">
            <a:off x="1289052" y="1880870"/>
            <a:ext cx="1" cy="2108200"/>
          </a:xfrm>
          <a:prstGeom prst="straightConnector1">
            <a:avLst/>
          </a:prstGeom>
          <a:noFill/>
          <a:ln w="63500">
            <a:solidFill>
              <a:srgbClr val="FF0000"/>
            </a:solidFill>
            <a:round/>
            <a:headEnd/>
            <a:tailEnd type="arrow" w="med" len="med"/>
          </a:ln>
          <a:extLst>
            <a:ext uri="{909E8E84-426E-40DD-AFC4-6F175D3DCCD1}">
              <a14:hiddenFill xmlns:a14="http://schemas.microsoft.com/office/drawing/2010/main">
                <a:noFill/>
              </a14:hiddenFill>
            </a:ext>
          </a:extLst>
        </p:spPr>
      </p:cxnSp>
      <p:cxnSp>
        <p:nvCxnSpPr>
          <p:cNvPr id="70350" name="Curved Connector 70349"/>
          <p:cNvCxnSpPr/>
          <p:nvPr/>
        </p:nvCxnSpPr>
        <p:spPr bwMode="auto">
          <a:xfrm rot="5400000">
            <a:off x="-117005" y="2052259"/>
            <a:ext cx="4024963" cy="3147484"/>
          </a:xfrm>
          <a:prstGeom prst="bentConnector3">
            <a:avLst>
              <a:gd name="adj1" fmla="val 50000"/>
            </a:avLst>
          </a:prstGeom>
          <a:ln>
            <a:solidFill>
              <a:srgbClr val="FF0000"/>
            </a:solidFill>
            <a:headEnd type="none" w="med" len="med"/>
            <a:tailEnd type="triangle"/>
          </a:ln>
        </p:spPr>
        <p:style>
          <a:lnRef idx="3">
            <a:schemeClr val="accent4"/>
          </a:lnRef>
          <a:fillRef idx="0">
            <a:schemeClr val="accent4"/>
          </a:fillRef>
          <a:effectRef idx="2">
            <a:schemeClr val="accent4"/>
          </a:effectRef>
          <a:fontRef idx="minor">
            <a:schemeClr val="tx1"/>
          </a:fontRef>
        </p:style>
      </p:cxnSp>
      <p:graphicFrame>
        <p:nvGraphicFramePr>
          <p:cNvPr id="15" name="Group 975"/>
          <p:cNvGraphicFramePr>
            <a:graphicFrameLocks noGrp="1"/>
          </p:cNvGraphicFramePr>
          <p:nvPr>
            <p:extLst>
              <p:ext uri="{D42A27DB-BD31-4B8C-83A1-F6EECF244321}">
                <p14:modId xmlns:p14="http://schemas.microsoft.com/office/powerpoint/2010/main" val="1635748248"/>
              </p:ext>
            </p:extLst>
          </p:nvPr>
        </p:nvGraphicFramePr>
        <p:xfrm>
          <a:off x="624418" y="954088"/>
          <a:ext cx="11097684" cy="2428874"/>
        </p:xfrm>
        <a:graphic>
          <a:graphicData uri="http://schemas.openxmlformats.org/drawingml/2006/table">
            <a:tbl>
              <a:tblPr/>
              <a:tblGrid>
                <a:gridCol w="2503800">
                  <a:extLst>
                    <a:ext uri="{9D8B030D-6E8A-4147-A177-3AD203B41FA5}">
                      <a16:colId xmlns:a16="http://schemas.microsoft.com/office/drawing/2014/main" val="20000"/>
                    </a:ext>
                  </a:extLst>
                </a:gridCol>
                <a:gridCol w="545188">
                  <a:extLst>
                    <a:ext uri="{9D8B030D-6E8A-4147-A177-3AD203B41FA5}">
                      <a16:colId xmlns:a16="http://schemas.microsoft.com/office/drawing/2014/main" val="20001"/>
                    </a:ext>
                  </a:extLst>
                </a:gridCol>
                <a:gridCol w="515696">
                  <a:extLst>
                    <a:ext uri="{9D8B030D-6E8A-4147-A177-3AD203B41FA5}">
                      <a16:colId xmlns:a16="http://schemas.microsoft.com/office/drawing/2014/main" val="20002"/>
                    </a:ext>
                  </a:extLst>
                </a:gridCol>
                <a:gridCol w="631608">
                  <a:extLst>
                    <a:ext uri="{9D8B030D-6E8A-4147-A177-3AD203B41FA5}">
                      <a16:colId xmlns:a16="http://schemas.microsoft.com/office/drawing/2014/main" val="20003"/>
                    </a:ext>
                  </a:extLst>
                </a:gridCol>
                <a:gridCol w="631608">
                  <a:extLst>
                    <a:ext uri="{9D8B030D-6E8A-4147-A177-3AD203B41FA5}">
                      <a16:colId xmlns:a16="http://schemas.microsoft.com/office/drawing/2014/main" val="20004"/>
                    </a:ext>
                  </a:extLst>
                </a:gridCol>
                <a:gridCol w="1579023">
                  <a:extLst>
                    <a:ext uri="{9D8B030D-6E8A-4147-A177-3AD203B41FA5}">
                      <a16:colId xmlns:a16="http://schemas.microsoft.com/office/drawing/2014/main" val="20005"/>
                    </a:ext>
                  </a:extLst>
                </a:gridCol>
                <a:gridCol w="729760">
                  <a:extLst>
                    <a:ext uri="{9D8B030D-6E8A-4147-A177-3AD203B41FA5}">
                      <a16:colId xmlns:a16="http://schemas.microsoft.com/office/drawing/2014/main" val="20006"/>
                    </a:ext>
                  </a:extLst>
                </a:gridCol>
                <a:gridCol w="1428968">
                  <a:extLst>
                    <a:ext uri="{9D8B030D-6E8A-4147-A177-3AD203B41FA5}">
                      <a16:colId xmlns:a16="http://schemas.microsoft.com/office/drawing/2014/main" val="20007"/>
                    </a:ext>
                  </a:extLst>
                </a:gridCol>
                <a:gridCol w="971201">
                  <a:extLst>
                    <a:ext uri="{9D8B030D-6E8A-4147-A177-3AD203B41FA5}">
                      <a16:colId xmlns:a16="http://schemas.microsoft.com/office/drawing/2014/main" val="20008"/>
                    </a:ext>
                  </a:extLst>
                </a:gridCol>
                <a:gridCol w="1045136">
                  <a:extLst>
                    <a:ext uri="{9D8B030D-6E8A-4147-A177-3AD203B41FA5}">
                      <a16:colId xmlns:a16="http://schemas.microsoft.com/office/drawing/2014/main" val="20009"/>
                    </a:ext>
                  </a:extLst>
                </a:gridCol>
                <a:gridCol w="515696">
                  <a:extLst>
                    <a:ext uri="{9D8B030D-6E8A-4147-A177-3AD203B41FA5}">
                      <a16:colId xmlns:a16="http://schemas.microsoft.com/office/drawing/2014/main" val="20010"/>
                    </a:ext>
                  </a:extLst>
                </a:gridCol>
              </a:tblGrid>
              <a:tr h="286989">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Antimicrobial</a:t>
                      </a:r>
                    </a:p>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(generic or brand name)</a:t>
                      </a:r>
                    </a:p>
                  </a:txBody>
                  <a:tcPr marL="121903" marR="121903" marT="45756" marB="45756"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Route</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Indication</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Diagnosis (site)</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Reason in notes</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0070C0"/>
                          </a:solidFill>
                          <a:effectLst/>
                          <a:latin typeface="Arial" charset="0"/>
                          <a:cs typeface="Arial" charset="0"/>
                        </a:rPr>
                        <a:t>Date start AM</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0070C0"/>
                          </a:solidFill>
                          <a:effectLst/>
                          <a:latin typeface="Arial" charset="0"/>
                          <a:cs typeface="Arial" charset="0"/>
                        </a:rPr>
                        <a:t>Changed? (+ reason)</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FF0000"/>
                          </a:solidFill>
                          <a:effectLst/>
                          <a:latin typeface="Arial" charset="0"/>
                          <a:cs typeface="Arial" charset="0"/>
                        </a:rPr>
                        <a:t>If changed: Date start 1</a:t>
                      </a:r>
                      <a:r>
                        <a:rPr kumimoji="0" lang="en-US" sz="1500" b="1" i="0" u="none" strike="noStrike" cap="none" normalizeH="0" baseline="30000" dirty="0">
                          <a:ln>
                            <a:noFill/>
                          </a:ln>
                          <a:solidFill>
                            <a:srgbClr val="FF0000"/>
                          </a:solidFill>
                          <a:effectLst/>
                          <a:latin typeface="Arial" charset="0"/>
                          <a:cs typeface="Arial" charset="0"/>
                        </a:rPr>
                        <a:t>st</a:t>
                      </a:r>
                      <a:r>
                        <a:rPr kumimoji="0" lang="en-US" sz="1500" b="1" i="0" u="none" strike="noStrike" cap="none" normalizeH="0" baseline="0" dirty="0">
                          <a:ln>
                            <a:noFill/>
                          </a:ln>
                          <a:solidFill>
                            <a:srgbClr val="FF0000"/>
                          </a:solidFill>
                          <a:effectLst/>
                          <a:latin typeface="Arial" charset="0"/>
                          <a:cs typeface="Arial" charset="0"/>
                        </a:rPr>
                        <a:t> AM</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gridSpan="3">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Dosage per day</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95552">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000" b="1" i="0" u="none" strike="noStrike" cap="none" normalizeH="0" baseline="0" dirty="0">
                        <a:ln>
                          <a:noFill/>
                        </a:ln>
                        <a:solidFill>
                          <a:schemeClr val="tx1"/>
                        </a:solidFill>
                        <a:effectLst/>
                        <a:latin typeface="Arial" charset="0"/>
                        <a:cs typeface="Arial" charset="0"/>
                      </a:endParaRPr>
                    </a:p>
                  </a:txBody>
                  <a:tcPr marT="45743" marB="4574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hu-HU" sz="1500" b="1" i="0" u="none" strike="noStrike" cap="none" normalizeH="0" baseline="0" dirty="0" err="1">
                          <a:ln>
                            <a:noFill/>
                          </a:ln>
                          <a:solidFill>
                            <a:srgbClr val="FF0000"/>
                          </a:solidFill>
                          <a:effectLst/>
                          <a:latin typeface="Arial" charset="0"/>
                          <a:cs typeface="Arial" charset="0"/>
                        </a:rPr>
                        <a:t>Number</a:t>
                      </a:r>
                      <a:r>
                        <a:rPr kumimoji="0" lang="hu-HU" sz="1500" b="1" i="0" u="none" strike="noStrike" cap="none" normalizeH="0" baseline="0" dirty="0">
                          <a:ln>
                            <a:noFill/>
                          </a:ln>
                          <a:solidFill>
                            <a:srgbClr val="FF0000"/>
                          </a:solidFill>
                          <a:effectLst/>
                          <a:latin typeface="Arial" charset="0"/>
                          <a:cs typeface="Arial" charset="0"/>
                        </a:rPr>
                        <a:t> of </a:t>
                      </a:r>
                      <a:r>
                        <a:rPr kumimoji="0" lang="hu-HU" sz="1500" b="1" i="0" u="none" strike="noStrike" cap="none" normalizeH="0" baseline="0" dirty="0" err="1">
                          <a:ln>
                            <a:noFill/>
                          </a:ln>
                          <a:solidFill>
                            <a:srgbClr val="FF0000"/>
                          </a:solidFill>
                          <a:effectLst/>
                          <a:latin typeface="Arial" charset="0"/>
                          <a:cs typeface="Arial" charset="0"/>
                        </a:rPr>
                        <a:t>doses</a:t>
                      </a:r>
                      <a:endParaRPr kumimoji="0" lang="en-US" sz="1500" b="1" i="0" u="none" strike="noStrike" cap="none" normalizeH="0" baseline="0" dirty="0">
                        <a:ln>
                          <a:noFill/>
                        </a:ln>
                        <a:solidFill>
                          <a:srgbClr val="FF0000"/>
                        </a:solidFill>
                        <a:effectLst/>
                        <a:latin typeface="Arial" charset="0"/>
                        <a:cs typeface="Arial" charset="0"/>
                      </a:endParaRP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Strength    of 1 dose</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mg/g/IU</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211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 </a:t>
                      </a: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0070C0"/>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chemeClr val="tx1"/>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36011" marB="3601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2111">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0070C0"/>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chemeClr val="tx1"/>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211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 </a:t>
                      </a: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0070C0"/>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chemeClr val="tx1"/>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19" name="Title 1"/>
          <p:cNvSpPr txBox="1">
            <a:spLocks/>
          </p:cNvSpPr>
          <p:nvPr/>
        </p:nvSpPr>
        <p:spPr>
          <a:xfrm>
            <a:off x="431801" y="142890"/>
            <a:ext cx="10318363" cy="822325"/>
          </a:xfrm>
          <a:prstGeom prst="rect">
            <a:avLst/>
          </a:prstGeom>
        </p:spPr>
        <p:txBody>
          <a:bodyPr/>
          <a:lstStyle>
            <a:lvl1pPr algn="l" rtl="0" eaLnBrk="1" fontAlgn="base" hangingPunct="1">
              <a:lnSpc>
                <a:spcPct val="90000"/>
              </a:lnSpc>
              <a:spcBef>
                <a:spcPct val="0"/>
              </a:spcBef>
              <a:spcAft>
                <a:spcPct val="0"/>
              </a:spcAft>
              <a:defRPr sz="28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800" b="1">
                <a:solidFill>
                  <a:srgbClr val="333333"/>
                </a:solidFill>
                <a:latin typeface="Tahoma" pitchFamily="34" charset="0"/>
              </a:defRPr>
            </a:lvl2pPr>
            <a:lvl3pPr algn="l" rtl="0" eaLnBrk="1" fontAlgn="base" hangingPunct="1">
              <a:lnSpc>
                <a:spcPct val="90000"/>
              </a:lnSpc>
              <a:spcBef>
                <a:spcPct val="0"/>
              </a:spcBef>
              <a:spcAft>
                <a:spcPct val="0"/>
              </a:spcAft>
              <a:defRPr sz="2800" b="1">
                <a:solidFill>
                  <a:srgbClr val="333333"/>
                </a:solidFill>
                <a:latin typeface="Tahoma" pitchFamily="34" charset="0"/>
              </a:defRPr>
            </a:lvl3pPr>
            <a:lvl4pPr algn="l" rtl="0" eaLnBrk="1" fontAlgn="base" hangingPunct="1">
              <a:lnSpc>
                <a:spcPct val="90000"/>
              </a:lnSpc>
              <a:spcBef>
                <a:spcPct val="0"/>
              </a:spcBef>
              <a:spcAft>
                <a:spcPct val="0"/>
              </a:spcAft>
              <a:defRPr sz="2800" b="1">
                <a:solidFill>
                  <a:srgbClr val="333333"/>
                </a:solidFill>
                <a:latin typeface="Tahoma" pitchFamily="34" charset="0"/>
              </a:defRPr>
            </a:lvl4pPr>
            <a:lvl5pPr algn="l" rtl="0" eaLnBrk="1" fontAlgn="base" hangingPunct="1">
              <a:lnSpc>
                <a:spcPct val="90000"/>
              </a:lnSpc>
              <a:spcBef>
                <a:spcPct val="0"/>
              </a:spcBef>
              <a:spcAft>
                <a:spcPct val="0"/>
              </a:spcAft>
              <a:defRPr sz="2800" b="1">
                <a:solidFill>
                  <a:srgbClr val="333333"/>
                </a:solidFill>
                <a:latin typeface="Tahoma" pitchFamily="34" charset="0"/>
              </a:defRPr>
            </a:lvl5pPr>
            <a:lvl6pPr marL="457178" algn="l" rtl="0" eaLnBrk="1" fontAlgn="base" hangingPunct="1">
              <a:lnSpc>
                <a:spcPct val="90000"/>
              </a:lnSpc>
              <a:spcBef>
                <a:spcPct val="0"/>
              </a:spcBef>
              <a:spcAft>
                <a:spcPct val="0"/>
              </a:spcAft>
              <a:defRPr sz="2800" b="1">
                <a:solidFill>
                  <a:srgbClr val="333333"/>
                </a:solidFill>
                <a:latin typeface="Tahoma" pitchFamily="34" charset="0"/>
              </a:defRPr>
            </a:lvl6pPr>
            <a:lvl7pPr marL="914354" algn="l" rtl="0" eaLnBrk="1" fontAlgn="base" hangingPunct="1">
              <a:lnSpc>
                <a:spcPct val="90000"/>
              </a:lnSpc>
              <a:spcBef>
                <a:spcPct val="0"/>
              </a:spcBef>
              <a:spcAft>
                <a:spcPct val="0"/>
              </a:spcAft>
              <a:defRPr sz="2800" b="1">
                <a:solidFill>
                  <a:srgbClr val="333333"/>
                </a:solidFill>
                <a:latin typeface="Tahoma" pitchFamily="34" charset="0"/>
              </a:defRPr>
            </a:lvl7pPr>
            <a:lvl8pPr marL="1371532" algn="l" rtl="0" eaLnBrk="1" fontAlgn="base" hangingPunct="1">
              <a:lnSpc>
                <a:spcPct val="90000"/>
              </a:lnSpc>
              <a:spcBef>
                <a:spcPct val="0"/>
              </a:spcBef>
              <a:spcAft>
                <a:spcPct val="0"/>
              </a:spcAft>
              <a:defRPr sz="2800" b="1">
                <a:solidFill>
                  <a:srgbClr val="333333"/>
                </a:solidFill>
                <a:latin typeface="Tahoma" pitchFamily="34" charset="0"/>
              </a:defRPr>
            </a:lvl8pPr>
            <a:lvl9pPr marL="1828709" algn="l" rtl="0" eaLnBrk="1" fontAlgn="base" hangingPunct="1">
              <a:lnSpc>
                <a:spcPct val="90000"/>
              </a:lnSpc>
              <a:spcBef>
                <a:spcPct val="0"/>
              </a:spcBef>
              <a:spcAft>
                <a:spcPct val="0"/>
              </a:spcAft>
              <a:defRPr sz="2800" b="1">
                <a:solidFill>
                  <a:srgbClr val="333333"/>
                </a:solidFill>
                <a:latin typeface="Tahoma" pitchFamily="34" charset="0"/>
              </a:defRPr>
            </a:lvl9pPr>
          </a:lstStyle>
          <a:p>
            <a:r>
              <a:rPr lang="hu-HU" kern="0" dirty="0" err="1"/>
              <a:t>Antimicrobial</a:t>
            </a:r>
            <a:r>
              <a:rPr lang="hu-HU" kern="0" dirty="0"/>
              <a:t> </a:t>
            </a:r>
            <a:r>
              <a:rPr lang="hu-HU" kern="0" dirty="0" err="1"/>
              <a:t>name</a:t>
            </a:r>
            <a:endParaRPr lang="en-GB" kern="0" dirty="0"/>
          </a:p>
        </p:txBody>
      </p:sp>
    </p:spTree>
    <p:extLst>
      <p:ext uri="{BB962C8B-B14F-4D97-AF65-F5344CB8AC3E}">
        <p14:creationId xmlns:p14="http://schemas.microsoft.com/office/powerpoint/2010/main" val="15303899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le 1"/>
          <p:cNvSpPr>
            <a:spLocks noGrp="1"/>
          </p:cNvSpPr>
          <p:nvPr>
            <p:ph type="title" idx="4294967295"/>
          </p:nvPr>
        </p:nvSpPr>
        <p:spPr/>
        <p:txBody>
          <a:bodyPr/>
          <a:lstStyle/>
          <a:p>
            <a:pPr eaLnBrk="1" hangingPunct="1"/>
            <a:r>
              <a:rPr lang="en-US" altLang="en-US" dirty="0">
                <a:ea typeface="ＭＳ Ｐゴシック" pitchFamily="34" charset="-128"/>
              </a:rPr>
              <a:t>Systemic </a:t>
            </a:r>
            <a:r>
              <a:rPr lang="hu-HU" altLang="en-US" dirty="0">
                <a:ea typeface="ＭＳ Ｐゴシック" pitchFamily="34" charset="-128"/>
              </a:rPr>
              <a:t>i</a:t>
            </a:r>
            <a:r>
              <a:rPr lang="en-US" altLang="en-US" dirty="0" err="1">
                <a:ea typeface="ＭＳ Ｐゴシック" pitchFamily="34" charset="-128"/>
              </a:rPr>
              <a:t>nfection</a:t>
            </a:r>
            <a:r>
              <a:rPr lang="en-US" altLang="en-US" dirty="0">
                <a:ea typeface="ＭＳ Ｐゴシック" pitchFamily="34" charset="-128"/>
              </a:rPr>
              <a:t> (SYS)</a:t>
            </a:r>
            <a:br>
              <a:rPr lang="en-US" altLang="en-US" dirty="0">
                <a:ea typeface="ＭＳ Ｐゴシック" pitchFamily="34" charset="-128"/>
              </a:rPr>
            </a:br>
            <a:r>
              <a:rPr lang="en-US" altLang="en-US" sz="2000" dirty="0">
                <a:ea typeface="ＭＳ Ｐゴシック" pitchFamily="34" charset="-128"/>
              </a:rPr>
              <a:t>Protocol </a:t>
            </a:r>
            <a:r>
              <a:rPr lang="hu-HU" altLang="en-US" sz="2000" dirty="0">
                <a:ea typeface="ＭＳ Ｐゴシック" pitchFamily="34" charset="-128"/>
              </a:rPr>
              <a:t>v</a:t>
            </a:r>
            <a:r>
              <a:rPr lang="en-US" altLang="en-US" sz="2000" dirty="0">
                <a:ea typeface="ＭＳ Ｐゴシック" pitchFamily="34" charset="-128"/>
              </a:rPr>
              <a:t>5.</a:t>
            </a:r>
            <a:r>
              <a:rPr lang="hu-HU" altLang="en-US" sz="2000" dirty="0">
                <a:ea typeface="ＭＳ Ｐゴシック" pitchFamily="34" charset="-128"/>
              </a:rPr>
              <a:t>3,</a:t>
            </a:r>
            <a:r>
              <a:rPr lang="en-US" altLang="en-US" sz="2000" dirty="0">
                <a:ea typeface="ＭＳ Ｐゴシック" pitchFamily="34" charset="-128"/>
              </a:rPr>
              <a:t> </a:t>
            </a:r>
            <a:r>
              <a:rPr lang="en-GB" altLang="en-US" sz="2000" dirty="0">
                <a:ea typeface="ＭＳ Ｐゴシック" pitchFamily="34" charset="-128"/>
              </a:rPr>
              <a:t>p</a:t>
            </a:r>
            <a:r>
              <a:rPr lang="hu-HU" altLang="en-US" sz="2000" dirty="0">
                <a:ea typeface="ＭＳ Ｐゴシック" pitchFamily="34" charset="-128"/>
              </a:rPr>
              <a:t>.</a:t>
            </a:r>
            <a:r>
              <a:rPr lang="en-GB" altLang="en-US" sz="2000" dirty="0">
                <a:ea typeface="ＭＳ Ｐゴシック" pitchFamily="34" charset="-128"/>
              </a:rPr>
              <a:t> </a:t>
            </a:r>
            <a:r>
              <a:rPr lang="hu-HU" altLang="en-US" sz="2000" dirty="0">
                <a:ea typeface="ＭＳ Ｐゴシック" pitchFamily="34" charset="-128"/>
              </a:rPr>
              <a:t>70</a:t>
            </a:r>
            <a:endParaRPr lang="en-US" altLang="en-US" sz="2000" dirty="0">
              <a:ea typeface="ＭＳ Ｐゴシック" pitchFamily="34" charset="-128"/>
            </a:endParaRPr>
          </a:p>
        </p:txBody>
      </p:sp>
      <p:graphicFrame>
        <p:nvGraphicFramePr>
          <p:cNvPr id="164875" name="Group 11"/>
          <p:cNvGraphicFramePr>
            <a:graphicFrameLocks noGrp="1"/>
          </p:cNvGraphicFramePr>
          <p:nvPr>
            <p:ph idx="4294967295"/>
            <p:extLst>
              <p:ext uri="{D42A27DB-BD31-4B8C-83A1-F6EECF244321}">
                <p14:modId xmlns:p14="http://schemas.microsoft.com/office/powerpoint/2010/main" val="1863669646"/>
              </p:ext>
            </p:extLst>
          </p:nvPr>
        </p:nvGraphicFramePr>
        <p:xfrm>
          <a:off x="400051" y="1296988"/>
          <a:ext cx="10998200" cy="4279900"/>
        </p:xfrm>
        <a:graphic>
          <a:graphicData uri="http://schemas.openxmlformats.org/drawingml/2006/table">
            <a:tbl>
              <a:tblPr/>
              <a:tblGrid>
                <a:gridCol w="10998200">
                  <a:extLst>
                    <a:ext uri="{9D8B030D-6E8A-4147-A177-3AD203B41FA5}">
                      <a16:colId xmlns:a16="http://schemas.microsoft.com/office/drawing/2014/main" val="20000"/>
                    </a:ext>
                  </a:extLst>
                </a:gridCol>
              </a:tblGrid>
              <a:tr h="82294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SYS-</a:t>
                      </a:r>
                      <a:r>
                        <a:rPr kumimoji="0" lang="en-US" sz="2400" b="1" i="0" u="none" strike="noStrike" cap="none" normalizeH="0" baseline="0" dirty="0">
                          <a:ln>
                            <a:noFill/>
                          </a:ln>
                          <a:solidFill>
                            <a:srgbClr val="FFFFFF"/>
                          </a:solidFill>
                          <a:effectLst/>
                          <a:latin typeface="Tahoma" pitchFamily="34" charset="0"/>
                          <a:ea typeface="ＭＳ Ｐゴシック" charset="-128"/>
                        </a:rPr>
                        <a:t>DI</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Disseminated Infection</a:t>
                      </a:r>
                      <a:endParaRPr kumimoji="0" lang="en-GB" sz="2000" b="1" i="0" u="none" strike="noStrike" cap="none" normalizeH="0" baseline="0" dirty="0">
                        <a:ln>
                          <a:noFill/>
                        </a:ln>
                        <a:solidFill>
                          <a:srgbClr val="FFFFFF"/>
                        </a:solidFill>
                        <a:effectLst/>
                        <a:latin typeface="Tahoma" pitchFamily="34" charset="0"/>
                        <a:ea typeface="ＭＳ Ｐゴシック" charset="-128"/>
                      </a:endParaRPr>
                    </a:p>
                  </a:txBody>
                  <a:tcPr marL="121920" marR="121920" marT="45712" marB="4571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extLst>
                  <a:ext uri="{0D108BD9-81ED-4DB2-BD59-A6C34878D82A}">
                    <a16:rowId xmlns:a16="http://schemas.microsoft.com/office/drawing/2014/main" val="10000"/>
                  </a:ext>
                </a:extLst>
              </a:tr>
              <a:tr h="345695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Infection involving multiple organs and systems without an apparent single site of infection (usually viral), WITH signs/symptoms WITH no recognized cause AND compatible with infectious involvement with multiple organs or systems</a:t>
                      </a:r>
                      <a:r>
                        <a:rPr kumimoji="0" lang="hu-HU" sz="1800" b="0" i="0" u="none" strike="noStrike" cap="none" normalizeH="0" baseline="0" dirty="0">
                          <a:ln>
                            <a:noFill/>
                          </a:ln>
                          <a:solidFill>
                            <a:srgbClr val="000000"/>
                          </a:solidFill>
                          <a:effectLst/>
                          <a:latin typeface="Tahoma" pitchFamily="34" charset="0"/>
                          <a:ea typeface="ＭＳ Ｐゴシック" charset="-128"/>
                        </a:rPr>
                        <a:t>.</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NOT for metastatic infection (e.g. bacterial endocarditis) – use </a:t>
                      </a:r>
                      <a:r>
                        <a:rPr kumimoji="0" lang="hu-HU" sz="1800" b="0" i="0" u="none" strike="noStrike" cap="none" normalizeH="0" baseline="0" dirty="0">
                          <a:ln>
                            <a:noFill/>
                          </a:ln>
                          <a:solidFill>
                            <a:srgbClr val="000000"/>
                          </a:solidFill>
                          <a:effectLst/>
                          <a:latin typeface="Tahoma" pitchFamily="34" charset="0"/>
                          <a:ea typeface="ＭＳ Ｐゴシック" charset="-128"/>
                        </a:rPr>
                        <a:t>p</a:t>
                      </a:r>
                      <a:r>
                        <a:rPr kumimoji="0" lang="en-US" sz="1800" b="0" i="0" u="none" strike="noStrike" cap="none" normalizeH="0" baseline="0" dirty="0" err="1">
                          <a:ln>
                            <a:noFill/>
                          </a:ln>
                          <a:solidFill>
                            <a:srgbClr val="000000"/>
                          </a:solidFill>
                          <a:effectLst/>
                          <a:latin typeface="Tahoma" pitchFamily="34" charset="0"/>
                          <a:ea typeface="ＭＳ Ｐゴシック" charset="-128"/>
                        </a:rPr>
                        <a:t>rimary</a:t>
                      </a:r>
                      <a:r>
                        <a:rPr kumimoji="0" lang="en-US" sz="1800" b="0" i="0" u="none" strike="noStrike" cap="none" normalizeH="0" baseline="0" dirty="0">
                          <a:ln>
                            <a:noFill/>
                          </a:ln>
                          <a:solidFill>
                            <a:srgbClr val="000000"/>
                          </a:solidFill>
                          <a:effectLst/>
                          <a:latin typeface="Tahoma" pitchFamily="34" charset="0"/>
                          <a:ea typeface="ＭＳ Ｐゴシック" charset="-128"/>
                        </a:rPr>
                        <a:t> site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NOT fever of unknown origin (FUO) as DI</a:t>
                      </a:r>
                      <a:r>
                        <a:rPr kumimoji="0" lang="hu-HU" sz="1800" b="0" i="0" u="none" strike="noStrike" cap="none" normalizeH="0" baseline="0" dirty="0">
                          <a:ln>
                            <a:noFill/>
                          </a:ln>
                          <a:solidFill>
                            <a:srgbClr val="000000"/>
                          </a:solidFill>
                          <a:effectLst/>
                          <a:latin typeface="Tahoma" pitchFamily="34" charset="0"/>
                          <a:ea typeface="ＭＳ Ｐゴシック" charset="-128"/>
                        </a:rPr>
                        <a:t>.</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Report viral exanthems/rash as DI</a:t>
                      </a:r>
                      <a:r>
                        <a:rPr kumimoji="0" lang="hu-HU" sz="1800" b="0" i="0" u="none" strike="noStrike" cap="none" normalizeH="0" baseline="0" dirty="0">
                          <a:ln>
                            <a:noFill/>
                          </a:ln>
                          <a:solidFill>
                            <a:srgbClr val="000000"/>
                          </a:solidFill>
                          <a:effectLst/>
                          <a:latin typeface="Tahoma" pitchFamily="34" charset="0"/>
                          <a:ea typeface="ＭＳ Ｐゴシック" charset="-128"/>
                        </a:rPr>
                        <a:t>.</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a:ln>
                          <a:noFill/>
                        </a:ln>
                        <a:solidFill>
                          <a:srgbClr val="000000"/>
                        </a:solidFill>
                        <a:effectLst/>
                        <a:latin typeface="Tahoma" pitchFamily="34" charset="0"/>
                        <a:ea typeface="ＭＳ Ｐゴシック" charset="-128"/>
                      </a:endParaRPr>
                    </a:p>
                  </a:txBody>
                  <a:tcPr marL="121920" marR="121920" marT="45712" marB="4571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75006275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itle 1"/>
          <p:cNvSpPr>
            <a:spLocks noGrp="1"/>
          </p:cNvSpPr>
          <p:nvPr>
            <p:ph type="title" idx="4294967295"/>
          </p:nvPr>
        </p:nvSpPr>
        <p:spPr/>
        <p:txBody>
          <a:bodyPr/>
          <a:lstStyle/>
          <a:p>
            <a:pPr eaLnBrk="1" hangingPunct="1"/>
            <a:r>
              <a:rPr lang="en-US" altLang="en-US" dirty="0">
                <a:ea typeface="ＭＳ Ｐゴシック" pitchFamily="34" charset="-128"/>
              </a:rPr>
              <a:t>Specific neonatal case definitions (NEO)</a:t>
            </a:r>
            <a:br>
              <a:rPr lang="en-US" altLang="en-US" dirty="0">
                <a:ea typeface="ＭＳ Ｐゴシック" pitchFamily="34" charset="-128"/>
              </a:rPr>
            </a:br>
            <a:r>
              <a:rPr lang="en-US" altLang="en-US" sz="2000" dirty="0">
                <a:ea typeface="ＭＳ Ｐゴシック" pitchFamily="34" charset="-128"/>
              </a:rPr>
              <a:t>Protocol </a:t>
            </a:r>
            <a:r>
              <a:rPr lang="hu-HU" altLang="en-US" sz="2000" dirty="0">
                <a:ea typeface="ＭＳ Ｐゴシック" pitchFamily="34" charset="-128"/>
              </a:rPr>
              <a:t>v</a:t>
            </a:r>
            <a:r>
              <a:rPr lang="en-US" altLang="en-US" sz="2000" dirty="0">
                <a:ea typeface="ＭＳ Ｐゴシック" pitchFamily="34" charset="-128"/>
              </a:rPr>
              <a:t>5.</a:t>
            </a:r>
            <a:r>
              <a:rPr lang="hu-HU" altLang="en-US" sz="2000" dirty="0">
                <a:ea typeface="ＭＳ Ｐゴシック" pitchFamily="34" charset="-128"/>
              </a:rPr>
              <a:t>3,</a:t>
            </a:r>
            <a:r>
              <a:rPr lang="en-US" altLang="en-US" sz="2000" dirty="0">
                <a:ea typeface="ＭＳ Ｐゴシック" pitchFamily="34" charset="-128"/>
              </a:rPr>
              <a:t> </a:t>
            </a:r>
            <a:r>
              <a:rPr lang="en-GB" altLang="en-US" sz="2000" dirty="0">
                <a:ea typeface="ＭＳ Ｐゴシック" pitchFamily="34" charset="-128"/>
              </a:rPr>
              <a:t>p</a:t>
            </a:r>
            <a:r>
              <a:rPr lang="hu-HU" altLang="en-US" sz="2000" dirty="0">
                <a:ea typeface="ＭＳ Ｐゴシック" pitchFamily="34" charset="-128"/>
              </a:rPr>
              <a:t>.</a:t>
            </a:r>
            <a:r>
              <a:rPr lang="en-GB" altLang="en-US" sz="2000" dirty="0">
                <a:ea typeface="ＭＳ Ｐゴシック" pitchFamily="34" charset="-128"/>
              </a:rPr>
              <a:t> 7</a:t>
            </a:r>
            <a:r>
              <a:rPr lang="hu-HU" altLang="en-US" sz="2000" dirty="0">
                <a:ea typeface="ＭＳ Ｐゴシック" pitchFamily="34" charset="-128"/>
              </a:rPr>
              <a:t>1</a:t>
            </a:r>
            <a:endParaRPr lang="en-US" altLang="en-US" sz="2000" dirty="0">
              <a:ea typeface="ＭＳ Ｐゴシック" pitchFamily="34" charset="-128"/>
            </a:endParaRPr>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1934717591"/>
              </p:ext>
            </p:extLst>
          </p:nvPr>
        </p:nvGraphicFramePr>
        <p:xfrm>
          <a:off x="431801" y="1187223"/>
          <a:ext cx="11368617" cy="4834144"/>
        </p:xfrm>
        <a:graphic>
          <a:graphicData uri="http://schemas.openxmlformats.org/drawingml/2006/table">
            <a:tbl>
              <a:tblPr/>
              <a:tblGrid>
                <a:gridCol w="2273300">
                  <a:extLst>
                    <a:ext uri="{9D8B030D-6E8A-4147-A177-3AD203B41FA5}">
                      <a16:colId xmlns:a16="http://schemas.microsoft.com/office/drawing/2014/main" val="20000"/>
                    </a:ext>
                  </a:extLst>
                </a:gridCol>
                <a:gridCol w="2275417">
                  <a:extLst>
                    <a:ext uri="{9D8B030D-6E8A-4147-A177-3AD203B41FA5}">
                      <a16:colId xmlns:a16="http://schemas.microsoft.com/office/drawing/2014/main" val="20001"/>
                    </a:ext>
                  </a:extLst>
                </a:gridCol>
                <a:gridCol w="2271183">
                  <a:extLst>
                    <a:ext uri="{9D8B030D-6E8A-4147-A177-3AD203B41FA5}">
                      <a16:colId xmlns:a16="http://schemas.microsoft.com/office/drawing/2014/main" val="20002"/>
                    </a:ext>
                  </a:extLst>
                </a:gridCol>
                <a:gridCol w="2275417">
                  <a:extLst>
                    <a:ext uri="{9D8B030D-6E8A-4147-A177-3AD203B41FA5}">
                      <a16:colId xmlns:a16="http://schemas.microsoft.com/office/drawing/2014/main" val="20003"/>
                    </a:ext>
                  </a:extLst>
                </a:gridCol>
                <a:gridCol w="2273300">
                  <a:extLst>
                    <a:ext uri="{9D8B030D-6E8A-4147-A177-3AD203B41FA5}">
                      <a16:colId xmlns:a16="http://schemas.microsoft.com/office/drawing/2014/main" val="20004"/>
                    </a:ext>
                  </a:extLst>
                </a:gridCol>
              </a:tblGrid>
              <a:tr h="1188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NEO-</a:t>
                      </a:r>
                      <a:r>
                        <a:rPr kumimoji="0" lang="en-US" sz="2400" b="1" i="0" u="none" strike="noStrike" cap="none" normalizeH="0" baseline="0" dirty="0">
                          <a:ln>
                            <a:noFill/>
                          </a:ln>
                          <a:solidFill>
                            <a:srgbClr val="FFFFFF"/>
                          </a:solidFill>
                          <a:effectLst/>
                          <a:latin typeface="Tahoma" pitchFamily="34" charset="0"/>
                          <a:ea typeface="ＭＳ Ｐゴシック" charset="-128"/>
                        </a:rPr>
                        <a:t>CSEP</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Clinical Sepsis</a:t>
                      </a:r>
                      <a:endParaRPr kumimoji="0" lang="en-GB" sz="2000" b="1" i="0" u="none" strike="noStrike" cap="none" normalizeH="0" baseline="0" dirty="0">
                        <a:ln>
                          <a:noFill/>
                        </a:ln>
                        <a:solidFill>
                          <a:srgbClr val="FFFFFF"/>
                        </a:solidFill>
                        <a:effectLst/>
                        <a:latin typeface="Tahoma" pitchFamily="34" charset="0"/>
                        <a:ea typeface="ＭＳ Ｐゴシック" charset="-128"/>
                      </a:endParaRPr>
                    </a:p>
                  </a:txBody>
                  <a:tcPr marL="121920" marR="121920"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NEO-</a:t>
                      </a:r>
                      <a:r>
                        <a:rPr kumimoji="0" lang="en-GB" sz="2400" b="1" i="0" u="none" strike="noStrike" cap="none" normalizeH="0" baseline="0" dirty="0">
                          <a:ln>
                            <a:noFill/>
                          </a:ln>
                          <a:solidFill>
                            <a:srgbClr val="FFFFFF"/>
                          </a:solidFill>
                          <a:effectLst/>
                          <a:latin typeface="Tahoma" pitchFamily="34" charset="0"/>
                          <a:ea typeface="ＭＳ Ｐゴシック" charset="-128"/>
                        </a:rPr>
                        <a:t>LCBI</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dirty="0">
                          <a:ln>
                            <a:noFill/>
                          </a:ln>
                          <a:solidFill>
                            <a:srgbClr val="FFFFFF"/>
                          </a:solidFill>
                          <a:effectLst/>
                          <a:latin typeface="Tahoma" pitchFamily="34" charset="0"/>
                          <a:ea typeface="ＭＳ Ｐゴシック" charset="-128"/>
                        </a:rPr>
                        <a:t>Lab</a:t>
                      </a:r>
                      <a:r>
                        <a:rPr kumimoji="0" lang="hu-HU" sz="2000" b="1" i="0" u="none" strike="noStrike" cap="none" normalizeH="0" baseline="0" dirty="0" err="1">
                          <a:ln>
                            <a:noFill/>
                          </a:ln>
                          <a:solidFill>
                            <a:srgbClr val="FFFFFF"/>
                          </a:solidFill>
                          <a:effectLst/>
                          <a:latin typeface="Tahoma" pitchFamily="34" charset="0"/>
                          <a:ea typeface="ＭＳ Ｐゴシック" charset="-128"/>
                        </a:rPr>
                        <a:t>oratory</a:t>
                      </a:r>
                      <a:r>
                        <a:rPr kumimoji="0" lang="hu-HU" sz="2000" b="1" i="0" u="none" strike="noStrike" cap="none" normalizeH="0" baseline="0" dirty="0">
                          <a:ln>
                            <a:noFill/>
                          </a:ln>
                          <a:solidFill>
                            <a:srgbClr val="FFFFFF"/>
                          </a:solidFill>
                          <a:effectLst/>
                          <a:latin typeface="Tahoma" pitchFamily="34" charset="0"/>
                          <a:ea typeface="ＭＳ Ｐゴシック" charset="-128"/>
                        </a:rPr>
                        <a:t>-</a:t>
                      </a:r>
                      <a:r>
                        <a:rPr kumimoji="0" lang="en-GB" sz="2000" b="1" i="0" u="none" strike="noStrike" cap="none" normalizeH="0" baseline="0" dirty="0">
                          <a:ln>
                            <a:noFill/>
                          </a:ln>
                          <a:solidFill>
                            <a:srgbClr val="FFFFFF"/>
                          </a:solidFill>
                          <a:effectLst/>
                          <a:latin typeface="Tahoma" pitchFamily="34" charset="0"/>
                          <a:ea typeface="ＭＳ Ｐゴシック" charset="-128"/>
                        </a:rPr>
                        <a:t>confirmed BSI</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a:ln>
                          <a:noFill/>
                        </a:ln>
                        <a:solidFill>
                          <a:srgbClr val="FFFFFF"/>
                        </a:solidFill>
                        <a:effectLst/>
                        <a:latin typeface="Tahoma" pitchFamily="34" charset="0"/>
                        <a:ea typeface="ＭＳ Ｐゴシック" charset="-128"/>
                      </a:endParaRPr>
                    </a:p>
                  </a:txBody>
                  <a:tcPr marL="121920" marR="121920"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NEO-</a:t>
                      </a:r>
                      <a:r>
                        <a:rPr kumimoji="0" lang="en-US" sz="2400" b="1" i="0" u="none" strike="noStrike" cap="none" normalizeH="0" baseline="0" dirty="0">
                          <a:ln>
                            <a:noFill/>
                          </a:ln>
                          <a:solidFill>
                            <a:srgbClr val="FFFFFF"/>
                          </a:solidFill>
                          <a:effectLst/>
                          <a:latin typeface="Tahoma" pitchFamily="34" charset="0"/>
                          <a:ea typeface="ＭＳ Ｐゴシック" charset="-128"/>
                        </a:rPr>
                        <a:t>CNSB</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dirty="0">
                          <a:ln>
                            <a:noFill/>
                          </a:ln>
                          <a:solidFill>
                            <a:srgbClr val="FFFFFF"/>
                          </a:solidFill>
                          <a:effectLst/>
                          <a:latin typeface="Tahoma" pitchFamily="34" charset="0"/>
                          <a:ea typeface="ＭＳ Ｐゴシック" charset="-128"/>
                        </a:rPr>
                        <a:t>Lab</a:t>
                      </a:r>
                      <a:r>
                        <a:rPr kumimoji="0" lang="hu-HU" sz="2000" b="1" i="0" u="none" strike="noStrike" cap="none" normalizeH="0" baseline="0" dirty="0" err="1">
                          <a:ln>
                            <a:noFill/>
                          </a:ln>
                          <a:solidFill>
                            <a:srgbClr val="FFFFFF"/>
                          </a:solidFill>
                          <a:effectLst/>
                          <a:latin typeface="Tahoma" pitchFamily="34" charset="0"/>
                          <a:ea typeface="ＭＳ Ｐゴシック" charset="-128"/>
                        </a:rPr>
                        <a:t>oratory</a:t>
                      </a:r>
                      <a:r>
                        <a:rPr kumimoji="0" lang="hu-HU" sz="2000" b="1" i="0" u="none" strike="noStrike" cap="none" normalizeH="0" baseline="0" dirty="0">
                          <a:ln>
                            <a:noFill/>
                          </a:ln>
                          <a:solidFill>
                            <a:srgbClr val="FFFFFF"/>
                          </a:solidFill>
                          <a:effectLst/>
                          <a:latin typeface="Tahoma" pitchFamily="34" charset="0"/>
                          <a:ea typeface="ＭＳ Ｐゴシック" charset="-128"/>
                        </a:rPr>
                        <a:t>-</a:t>
                      </a:r>
                      <a:r>
                        <a:rPr kumimoji="0" lang="en-GB" sz="2000" b="1" i="0" u="none" strike="noStrike" cap="none" normalizeH="0" baseline="0" dirty="0">
                          <a:ln>
                            <a:noFill/>
                          </a:ln>
                          <a:solidFill>
                            <a:srgbClr val="FFFFFF"/>
                          </a:solidFill>
                          <a:effectLst/>
                          <a:latin typeface="Tahoma" pitchFamily="34" charset="0"/>
                          <a:ea typeface="ＭＳ Ｐゴシック" charset="-128"/>
                        </a:rPr>
                        <a:t>confirmed with BSI CNS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a:ln>
                          <a:noFill/>
                        </a:ln>
                        <a:solidFill>
                          <a:srgbClr val="FFFFFF"/>
                        </a:solidFill>
                        <a:effectLst/>
                        <a:latin typeface="Tahoma" pitchFamily="34" charset="0"/>
                        <a:ea typeface="ＭＳ Ｐゴシック" charset="-128"/>
                      </a:endParaRPr>
                    </a:p>
                  </a:txBody>
                  <a:tcPr marL="121920" marR="121920"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NEO-</a:t>
                      </a:r>
                      <a:r>
                        <a:rPr kumimoji="0" lang="en-US" sz="2400" b="1" i="0" u="none" strike="noStrike" cap="none" normalizeH="0" baseline="0" dirty="0">
                          <a:ln>
                            <a:noFill/>
                          </a:ln>
                          <a:solidFill>
                            <a:srgbClr val="FFFFFF"/>
                          </a:solidFill>
                          <a:effectLst/>
                          <a:latin typeface="Tahoma" pitchFamily="34" charset="0"/>
                          <a:ea typeface="ＭＳ Ｐゴシック" charset="-128"/>
                        </a:rPr>
                        <a:t>PNEU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Pneumonia</a:t>
                      </a:r>
                    </a:p>
                  </a:txBody>
                  <a:tcPr marL="121920" marR="121920"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a:ln>
                            <a:noFill/>
                          </a:ln>
                          <a:solidFill>
                            <a:srgbClr val="FFFFFF"/>
                          </a:solidFill>
                          <a:effectLst/>
                          <a:latin typeface="Tahoma" pitchFamily="34" charset="0"/>
                          <a:ea typeface="ＭＳ Ｐゴシック" charset="-128"/>
                        </a:rPr>
                        <a:t>NEO-</a:t>
                      </a:r>
                      <a:r>
                        <a:rPr kumimoji="0" lang="en-US" sz="2400" b="1" i="0" u="none" strike="noStrike" cap="none" normalizeH="0" baseline="0" dirty="0">
                          <a:ln>
                            <a:noFill/>
                          </a:ln>
                          <a:solidFill>
                            <a:srgbClr val="FFFFFF"/>
                          </a:solidFill>
                          <a:effectLst/>
                          <a:latin typeface="Tahoma" pitchFamily="34" charset="0"/>
                          <a:ea typeface="ＭＳ Ｐゴシック" charset="-128"/>
                        </a:rPr>
                        <a:t>NEC</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Necrotizing enterocolitis</a:t>
                      </a:r>
                    </a:p>
                  </a:txBody>
                  <a:tcPr marL="121920" marR="121920"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extLst>
                  <a:ext uri="{0D108BD9-81ED-4DB2-BD59-A6C34878D82A}">
                    <a16:rowId xmlns:a16="http://schemas.microsoft.com/office/drawing/2014/main" val="10000"/>
                  </a:ext>
                </a:extLst>
              </a:tr>
              <a:tr h="2627537">
                <a:tc>
                  <a:txBody>
                    <a:bodyPr/>
                    <a:lstStyle/>
                    <a:p>
                      <a:pPr marL="0" marR="0" lvl="0" indent="0" algn="l" defTabSz="914400" rtl="0" eaLnBrk="1" fontAlgn="base" latinLnBrk="0" hangingPunct="1">
                        <a:lnSpc>
                          <a:spcPct val="80000"/>
                        </a:lnSpc>
                        <a:spcBef>
                          <a:spcPct val="0"/>
                        </a:spcBef>
                        <a:spcAft>
                          <a:spcPct val="0"/>
                        </a:spcAft>
                        <a:buClrTx/>
                        <a:buSzTx/>
                        <a:buFont typeface="Arial" panose="020B0604020202020204" pitchFamily="34" charset="0"/>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ALL </a:t>
                      </a:r>
                      <a:r>
                        <a:rPr kumimoji="0" lang="hu-HU" sz="1800" b="0" i="0" u="none" strike="noStrike" cap="none" normalizeH="0" baseline="0" dirty="0">
                          <a:ln>
                            <a:noFill/>
                          </a:ln>
                          <a:solidFill>
                            <a:srgbClr val="000000"/>
                          </a:solidFill>
                          <a:effectLst/>
                          <a:latin typeface="Tahoma" pitchFamily="34" charset="0"/>
                          <a:ea typeface="ＭＳ Ｐゴシック" charset="-128"/>
                        </a:rPr>
                        <a:t>3</a:t>
                      </a:r>
                      <a:r>
                        <a:rPr kumimoji="0" lang="en-US" sz="1800" b="0" i="0" u="none" strike="noStrike" cap="none" normalizeH="0" baseline="0" dirty="0">
                          <a:ln>
                            <a:noFill/>
                          </a:ln>
                          <a:solidFill>
                            <a:srgbClr val="000000"/>
                          </a:solidFill>
                          <a:effectLst/>
                          <a:latin typeface="Tahoma" pitchFamily="34" charset="0"/>
                          <a:ea typeface="ＭＳ Ｐゴシック" charset="-128"/>
                        </a:rPr>
                        <a:t> OF</a:t>
                      </a:r>
                    </a:p>
                    <a:p>
                      <a:pPr marL="285750" marR="0" lvl="0" indent="-285750" algn="l" defTabSz="914400" rtl="0" eaLnBrk="1" fontAlgn="base" latinLnBrk="0" hangingPunct="1">
                        <a:lnSpc>
                          <a:spcPct val="80000"/>
                        </a:lnSpc>
                        <a:spcBef>
                          <a:spcPct val="0"/>
                        </a:spcBef>
                        <a:spcAft>
                          <a:spcPct val="0"/>
                        </a:spcAft>
                        <a:buClrTx/>
                        <a:buSzPct val="100000"/>
                        <a:buFont typeface="Arial" panose="020B0604020202020204" pitchFamily="34" charset="0"/>
                        <a:buChar char="•"/>
                        <a:tabLst/>
                      </a:pPr>
                      <a:r>
                        <a:rPr kumimoji="0" lang="en-US" sz="1800" b="0" i="1" u="none" strike="noStrike" cap="none" normalizeH="0" baseline="0" dirty="0">
                          <a:ln>
                            <a:noFill/>
                          </a:ln>
                          <a:solidFill>
                            <a:srgbClr val="000000"/>
                          </a:solidFill>
                          <a:effectLst/>
                          <a:latin typeface="Tahoma" pitchFamily="34" charset="0"/>
                          <a:ea typeface="ＭＳ Ｐゴシック" charset="-128"/>
                        </a:rPr>
                        <a:t>Physician starts therapy for sepsis for 5</a:t>
                      </a:r>
                      <a:r>
                        <a:rPr kumimoji="0" lang="hu-HU" sz="1800" b="0" i="1" u="none" strike="noStrike" cap="none" normalizeH="0" baseline="0" dirty="0">
                          <a:ln>
                            <a:noFill/>
                          </a:ln>
                          <a:solidFill>
                            <a:srgbClr val="000000"/>
                          </a:solidFill>
                          <a:effectLst/>
                          <a:latin typeface="Tahoma" pitchFamily="34" charset="0"/>
                          <a:ea typeface="ＭＳ Ｐゴシック" charset="-128"/>
                        </a:rPr>
                        <a:t> </a:t>
                      </a:r>
                      <a:r>
                        <a:rPr kumimoji="0" lang="hu-HU" sz="1800" b="0" i="1" u="none" strike="noStrike" cap="none" normalizeH="0" baseline="0" dirty="0" err="1">
                          <a:ln>
                            <a:noFill/>
                          </a:ln>
                          <a:solidFill>
                            <a:srgbClr val="000000"/>
                          </a:solidFill>
                          <a:effectLst/>
                          <a:latin typeface="Tahoma" pitchFamily="34" charset="0"/>
                          <a:ea typeface="ＭＳ Ｐゴシック" charset="-128"/>
                        </a:rPr>
                        <a:t>days</a:t>
                      </a:r>
                      <a:r>
                        <a:rPr kumimoji="0" lang="en-US" sz="1800" b="0" i="1" u="none" strike="noStrike" cap="none" normalizeH="0" baseline="0" dirty="0">
                          <a:ln>
                            <a:noFill/>
                          </a:ln>
                          <a:solidFill>
                            <a:srgbClr val="000000"/>
                          </a:solidFill>
                          <a:effectLst/>
                          <a:latin typeface="Tahoma" pitchFamily="34" charset="0"/>
                          <a:ea typeface="ＭＳ Ｐゴシック" charset="-128"/>
                        </a:rPr>
                        <a:t>*</a:t>
                      </a:r>
                    </a:p>
                    <a:p>
                      <a:pPr marL="285750" marR="0" lvl="0" indent="-285750" algn="l" defTabSz="914400" rtl="0" eaLnBrk="1" fontAlgn="base" latinLnBrk="0" hangingPunct="1">
                        <a:lnSpc>
                          <a:spcPct val="8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No detection pathogens in blood/not tested</a:t>
                      </a:r>
                    </a:p>
                    <a:p>
                      <a:pPr marL="285750" marR="0" lvl="0" indent="-285750" algn="l" defTabSz="914400" rtl="0" eaLnBrk="1" fontAlgn="base" latinLnBrk="0" hangingPunct="1">
                        <a:lnSpc>
                          <a:spcPct val="8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N</a:t>
                      </a:r>
                      <a:r>
                        <a:rPr kumimoji="0" lang="hu-HU" sz="1800" b="0" i="0" u="none" strike="noStrike" cap="none" normalizeH="0" baseline="0" dirty="0">
                          <a:ln>
                            <a:noFill/>
                          </a:ln>
                          <a:solidFill>
                            <a:srgbClr val="000000"/>
                          </a:solidFill>
                          <a:effectLst/>
                          <a:latin typeface="Tahoma" pitchFamily="34" charset="0"/>
                          <a:ea typeface="ＭＳ Ｐゴシック" charset="-128"/>
                        </a:rPr>
                        <a:t>o</a:t>
                      </a:r>
                      <a:r>
                        <a:rPr kumimoji="0" lang="en-US" sz="1800" b="0" i="0" u="none" strike="noStrike" cap="none" normalizeH="0" baseline="0" dirty="0">
                          <a:ln>
                            <a:noFill/>
                          </a:ln>
                          <a:solidFill>
                            <a:srgbClr val="000000"/>
                          </a:solidFill>
                          <a:effectLst/>
                          <a:latin typeface="Tahoma" pitchFamily="34" charset="0"/>
                          <a:ea typeface="ＭＳ Ｐゴシック" charset="-128"/>
                        </a:rPr>
                        <a:t> obvious infection </a:t>
                      </a:r>
                      <a:r>
                        <a:rPr kumimoji="0" lang="hu-HU" sz="1800" b="0" i="0" u="none" strike="noStrike" cap="none" normalizeH="0" baseline="0" dirty="0" err="1">
                          <a:ln>
                            <a:noFill/>
                          </a:ln>
                          <a:solidFill>
                            <a:srgbClr val="000000"/>
                          </a:solidFill>
                          <a:effectLst/>
                          <a:latin typeface="Tahoma" pitchFamily="34" charset="0"/>
                          <a:ea typeface="ＭＳ Ｐゴシック" charset="-128"/>
                        </a:rPr>
                        <a:t>at</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other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site</a:t>
                      </a:r>
                      <a:r>
                        <a:rPr kumimoji="0" lang="hu-HU" sz="1800" b="0" i="0" u="none" strike="noStrike" cap="none" normalizeH="0" baseline="0" dirty="0">
                          <a:ln>
                            <a:noFill/>
                          </a:ln>
                          <a:solidFill>
                            <a:srgbClr val="000000"/>
                          </a:solidFill>
                          <a:effectLst/>
                          <a:latin typeface="Tahoma" pitchFamily="34" charset="0"/>
                          <a:ea typeface="ＭＳ Ｐゴシック" charset="-128"/>
                        </a:rPr>
                        <a:t> AND </a:t>
                      </a:r>
                      <a:r>
                        <a:rPr kumimoji="0" lang="en-US" sz="1800" b="0" i="0" u="none" strike="noStrike" cap="none" normalizeH="0" baseline="0" dirty="0">
                          <a:ln>
                            <a:noFill/>
                          </a:ln>
                          <a:solidFill>
                            <a:srgbClr val="000000"/>
                          </a:solidFill>
                          <a:effectLst/>
                          <a:latin typeface="Tahoma" pitchFamily="34" charset="0"/>
                          <a:ea typeface="ＭＳ Ｐゴシック" charset="-128"/>
                        </a:rPr>
                        <a:t>≥2 </a:t>
                      </a:r>
                      <a:r>
                        <a:rPr kumimoji="0" lang="hu-HU" sz="1800" b="0" i="0" u="none" strike="noStrike" cap="none" normalizeH="0" baseline="0" dirty="0" err="1">
                          <a:ln>
                            <a:noFill/>
                          </a:ln>
                          <a:solidFill>
                            <a:srgbClr val="000000"/>
                          </a:solidFill>
                          <a:effectLst/>
                          <a:latin typeface="Tahoma" pitchFamily="34" charset="0"/>
                          <a:ea typeface="ＭＳ Ｐゴシック" charset="-128"/>
                        </a:rPr>
                        <a:t>clinical</a:t>
                      </a:r>
                      <a:r>
                        <a:rPr kumimoji="0" lang="hu-HU" sz="1800" b="0" i="0" u="none" strike="noStrike" cap="none" normalizeH="0" baseline="0" dirty="0">
                          <a:ln>
                            <a:noFill/>
                          </a:ln>
                          <a:solidFill>
                            <a:srgbClr val="000000"/>
                          </a:solidFill>
                          <a:effectLst/>
                          <a:latin typeface="Tahoma" pitchFamily="34" charset="0"/>
                          <a:ea typeface="ＭＳ Ｐゴシック" charset="-128"/>
                        </a:rPr>
                        <a:t> s</a:t>
                      </a:r>
                      <a:r>
                        <a:rPr kumimoji="0" lang="en-US" sz="1800" b="0" i="0" u="none" strike="noStrike" cap="none" normalizeH="0" baseline="0" dirty="0" err="1">
                          <a:ln>
                            <a:noFill/>
                          </a:ln>
                          <a:solidFill>
                            <a:srgbClr val="000000"/>
                          </a:solidFill>
                          <a:effectLst/>
                          <a:latin typeface="Tahoma" pitchFamily="34" charset="0"/>
                          <a:ea typeface="ＭＳ Ｐゴシック" charset="-128"/>
                        </a:rPr>
                        <a:t>igns</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a:t>
                      </a:r>
                      <a:r>
                        <a:rPr kumimoji="0" lang="hu-HU" sz="1800" b="0" i="0" u="none" strike="noStrike" cap="none" normalizeH="0" baseline="0" dirty="0">
                          <a:ln>
                            <a:noFill/>
                          </a:ln>
                          <a:solidFill>
                            <a:srgbClr val="000000"/>
                          </a:solidFill>
                          <a:effectLst/>
                          <a:latin typeface="Tahoma" pitchFamily="34" charset="0"/>
                          <a:ea typeface="ＭＳ Ｐゴシック" charset="-128"/>
                        </a:rPr>
                        <a:t> s</a:t>
                      </a:r>
                      <a:r>
                        <a:rPr kumimoji="0" lang="en-US" sz="1800" b="0" i="0" u="none" strike="noStrike" cap="none" normalizeH="0" baseline="0" dirty="0" err="1">
                          <a:ln>
                            <a:noFill/>
                          </a:ln>
                          <a:solidFill>
                            <a:srgbClr val="000000"/>
                          </a:solidFill>
                          <a:effectLst/>
                          <a:latin typeface="Tahoma" pitchFamily="34" charset="0"/>
                          <a:ea typeface="ＭＳ Ｐゴシック" charset="-128"/>
                        </a:rPr>
                        <a:t>ymptoms</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txBody>
                  <a:tcPr marL="121920" marR="121920"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80000"/>
                        </a:lnSpc>
                        <a:spcBef>
                          <a:spcPct val="0"/>
                        </a:spcBef>
                        <a:spcAft>
                          <a:spcPct val="0"/>
                        </a:spcAft>
                        <a:buClrTx/>
                        <a:buSzTx/>
                        <a:buFont typeface="Arial" panose="020B0604020202020204" pitchFamily="34" charset="0"/>
                        <a:buNone/>
                        <a:tabLst/>
                      </a:pPr>
                      <a:r>
                        <a:rPr kumimoji="0" lang="hu-HU" sz="1800" b="0" i="0" u="none" strike="noStrike" cap="none" normalizeH="0" baseline="0" dirty="0">
                          <a:ln>
                            <a:noFill/>
                          </a:ln>
                          <a:solidFill>
                            <a:srgbClr val="000000"/>
                          </a:solidFill>
                          <a:effectLst/>
                          <a:latin typeface="Tahoma" pitchFamily="34" charset="0"/>
                          <a:ea typeface="ＭＳ Ｐゴシック" charset="-128"/>
                        </a:rPr>
                        <a:t>ALL 2 OF</a:t>
                      </a:r>
                    </a:p>
                    <a:p>
                      <a:pPr marL="285750" marR="0" lvl="0" indent="-285750" algn="l" defTabSz="914400" rtl="0" eaLnBrk="1" fontAlgn="base" latinLnBrk="0" hangingPunct="1">
                        <a:lnSpc>
                          <a:spcPct val="8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≥2 clinical signs</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symptoms</a:t>
                      </a: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80000"/>
                        </a:lnSpc>
                        <a:spcBef>
                          <a:spcPct val="0"/>
                        </a:spcBef>
                        <a:spcAft>
                          <a:spcPct val="0"/>
                        </a:spcAft>
                        <a:buClrTx/>
                        <a:buSzPct val="100000"/>
                        <a:buFont typeface="Arial" panose="020B0604020202020204" pitchFamily="34" charset="0"/>
                        <a:buChar char="•"/>
                        <a:tabLst/>
                      </a:pPr>
                      <a:r>
                        <a:rPr kumimoji="0" lang="hu-HU" sz="1800" b="0" i="0" u="none" strike="noStrike" cap="none" normalizeH="0" baseline="0" dirty="0">
                          <a:ln>
                            <a:noFill/>
                          </a:ln>
                          <a:solidFill>
                            <a:srgbClr val="000000"/>
                          </a:solidFill>
                          <a:effectLst/>
                          <a:latin typeface="Tahoma" pitchFamily="34" charset="0"/>
                          <a:ea typeface="ＭＳ Ｐゴシック" charset="-128"/>
                        </a:rPr>
                        <a:t>R</a:t>
                      </a:r>
                      <a:r>
                        <a:rPr kumimoji="0" lang="en-US" sz="1800" b="0" i="0" u="none" strike="noStrike" cap="none" normalizeH="0" baseline="0" dirty="0" err="1">
                          <a:ln>
                            <a:noFill/>
                          </a:ln>
                          <a:solidFill>
                            <a:srgbClr val="000000"/>
                          </a:solidFill>
                          <a:effectLst/>
                          <a:latin typeface="Tahoma" pitchFamily="34" charset="0"/>
                          <a:ea typeface="ＭＳ Ｐゴシック" charset="-128"/>
                        </a:rPr>
                        <a:t>ecognized</a:t>
                      </a:r>
                      <a:r>
                        <a:rPr kumimoji="0" lang="en-US" sz="1800" b="0" i="0" u="none" strike="noStrike" cap="none" normalizeH="0" baseline="0" dirty="0">
                          <a:ln>
                            <a:noFill/>
                          </a:ln>
                          <a:solidFill>
                            <a:srgbClr val="000000"/>
                          </a:solidFill>
                          <a:effectLst/>
                          <a:latin typeface="Tahoma" pitchFamily="34" charset="0"/>
                          <a:ea typeface="ＭＳ Ｐゴシック" charset="-128"/>
                        </a:rPr>
                        <a:t> pathogen  other than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coagulase-negative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staphylococci</a:t>
                      </a:r>
                      <a:r>
                        <a:rPr kumimoji="0" lang="en-US"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a:ln>
                            <a:noFill/>
                          </a:ln>
                          <a:solidFill>
                            <a:srgbClr val="000000"/>
                          </a:solidFill>
                          <a:effectLst/>
                          <a:latin typeface="Tahoma" pitchFamily="34" charset="0"/>
                          <a:ea typeface="ＭＳ Ｐゴシック" charset="-128"/>
                        </a:rPr>
                        <a:t>(</a:t>
                      </a:r>
                      <a:r>
                        <a:rPr kumimoji="0" lang="en-US" sz="1800" b="0" i="0" u="none" strike="noStrike" cap="none" normalizeH="0" baseline="0" dirty="0">
                          <a:ln>
                            <a:noFill/>
                          </a:ln>
                          <a:solidFill>
                            <a:srgbClr val="000000"/>
                          </a:solidFill>
                          <a:effectLst/>
                          <a:latin typeface="Tahoma" pitchFamily="34" charset="0"/>
                          <a:ea typeface="ＭＳ Ｐゴシック" charset="-128"/>
                        </a:rPr>
                        <a:t>CNS</a:t>
                      </a:r>
                      <a:r>
                        <a:rPr kumimoji="0" lang="hu-HU" sz="1800" b="0" i="0" u="none" strike="noStrike" cap="none" normalizeH="0" baseline="0" dirty="0">
                          <a:ln>
                            <a:noFill/>
                          </a:ln>
                          <a:solidFill>
                            <a:srgbClr val="000000"/>
                          </a:solidFill>
                          <a:effectLst/>
                          <a:latin typeface="Tahoma" pitchFamily="34" charset="0"/>
                          <a:ea typeface="ＭＳ Ｐゴシック" charset="-128"/>
                        </a:rPr>
                        <a:t>)</a:t>
                      </a:r>
                      <a:r>
                        <a:rPr kumimoji="0" lang="en-US" sz="1800" b="0" i="0" u="none" strike="noStrike" cap="none" normalizeH="0" baseline="0" dirty="0">
                          <a:ln>
                            <a:noFill/>
                          </a:ln>
                          <a:solidFill>
                            <a:srgbClr val="000000"/>
                          </a:solidFill>
                          <a:effectLst/>
                          <a:latin typeface="Tahoma" pitchFamily="34" charset="0"/>
                          <a:ea typeface="ＭＳ Ｐゴシック" charset="-128"/>
                        </a:rPr>
                        <a:t> from blood or </a:t>
                      </a:r>
                      <a:r>
                        <a:rPr kumimoji="0" lang="hu-HU" sz="1800" b="0" i="0" u="none" strike="noStrike" cap="none" normalizeH="0" baseline="0" dirty="0" err="1">
                          <a:ln>
                            <a:noFill/>
                          </a:ln>
                          <a:solidFill>
                            <a:srgbClr val="000000"/>
                          </a:solidFill>
                          <a:effectLst/>
                          <a:latin typeface="Tahoma" pitchFamily="34" charset="0"/>
                          <a:ea typeface="ＭＳ Ｐゴシック" charset="-128"/>
                        </a:rPr>
                        <a:t>cerebrospinal</a:t>
                      </a:r>
                      <a:r>
                        <a:rPr kumimoji="0" lang="hu-HU" sz="1800" b="0" i="0" u="none" strike="noStrike" cap="none" normalizeH="0" baseline="0" dirty="0">
                          <a:ln>
                            <a:noFill/>
                          </a:ln>
                          <a:solidFill>
                            <a:srgbClr val="000000"/>
                          </a:solidFill>
                          <a:effectLst/>
                          <a:latin typeface="Tahoma" pitchFamily="34" charset="0"/>
                          <a:ea typeface="ＭＳ Ｐゴシック" charset="-128"/>
                        </a:rPr>
                        <a:t> fluid</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80000"/>
                        </a:lnSpc>
                        <a:spcBef>
                          <a:spcPct val="0"/>
                        </a:spcBef>
                        <a:spcAft>
                          <a:spcPct val="0"/>
                        </a:spcAft>
                        <a:buClrTx/>
                        <a:buSzTx/>
                        <a:buFont typeface="Arial" panose="020B0604020202020204" pitchFamily="34" charset="0"/>
                        <a:buChar char="•"/>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txBody>
                  <a:tcPr marL="121920" marR="121920"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80000"/>
                        </a:lnSpc>
                        <a:spcBef>
                          <a:spcPct val="0"/>
                        </a:spcBef>
                        <a:spcAft>
                          <a:spcPct val="0"/>
                        </a:spcAft>
                        <a:buClrTx/>
                        <a:buSzTx/>
                        <a:buFont typeface="Arial" panose="020B0604020202020204" pitchFamily="34" charset="0"/>
                        <a:buNone/>
                        <a:tabLst/>
                      </a:pPr>
                      <a:r>
                        <a:rPr kumimoji="0" lang="hu-HU" sz="1800" b="0" i="0" u="none" strike="noStrike" cap="none" normalizeH="0" baseline="0" dirty="0">
                          <a:ln>
                            <a:noFill/>
                          </a:ln>
                          <a:solidFill>
                            <a:srgbClr val="000000"/>
                          </a:solidFill>
                          <a:effectLst/>
                          <a:latin typeface="Tahoma" pitchFamily="34" charset="0"/>
                          <a:ea typeface="ＭＳ Ｐゴシック" charset="-128"/>
                        </a:rPr>
                        <a:t>ALL 3 OF</a:t>
                      </a:r>
                    </a:p>
                    <a:p>
                      <a:pPr marL="285750" marR="0" lvl="0" indent="-285750" algn="l" defTabSz="914400" rtl="0" eaLnBrk="1" fontAlgn="base" latinLnBrk="0" hangingPunct="1">
                        <a:lnSpc>
                          <a:spcPct val="8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≥2 clinical signs</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symptom</a:t>
                      </a:r>
                      <a:r>
                        <a:rPr kumimoji="0" lang="hu-HU" sz="1800" b="0" i="0" u="none" strike="noStrike" cap="none" normalizeH="0" baseline="0" dirty="0">
                          <a:ln>
                            <a:noFill/>
                          </a:ln>
                          <a:solidFill>
                            <a:srgbClr val="000000"/>
                          </a:solidFill>
                          <a:effectLst/>
                          <a:latin typeface="Tahoma" pitchFamily="34" charset="0"/>
                          <a:ea typeface="ＭＳ Ｐゴシック" charset="-128"/>
                        </a:rPr>
                        <a:t>s</a:t>
                      </a:r>
                    </a:p>
                    <a:p>
                      <a:pPr marL="285750" marR="0" lvl="0" indent="-285750" algn="l" defTabSz="914400" rtl="0" eaLnBrk="1" fontAlgn="base" latinLnBrk="0" hangingPunct="1">
                        <a:lnSpc>
                          <a:spcPct val="8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CNS </a:t>
                      </a:r>
                      <a:r>
                        <a:rPr kumimoji="0" lang="hu-HU" sz="1800" b="0" i="0" u="none" strike="noStrike" cap="none" normalizeH="0" baseline="0" dirty="0" err="1">
                          <a:ln>
                            <a:noFill/>
                          </a:ln>
                          <a:solidFill>
                            <a:srgbClr val="000000"/>
                          </a:solidFill>
                          <a:effectLst/>
                          <a:latin typeface="Tahoma" pitchFamily="34" charset="0"/>
                          <a:ea typeface="ＭＳ Ｐゴシック" charset="-128"/>
                        </a:rPr>
                        <a:t>cultured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from blood or catheter tip</a:t>
                      </a:r>
                    </a:p>
                    <a:p>
                      <a:pPr marL="285750" marR="0" lvl="0" indent="-285750" algn="l" defTabSz="914400" rtl="0" eaLnBrk="1" fontAlgn="base" latinLnBrk="0" hangingPunct="1">
                        <a:lnSpc>
                          <a:spcPct val="8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≥1 </a:t>
                      </a:r>
                      <a:r>
                        <a:rPr kumimoji="0" lang="hu-HU" sz="1800" b="0" i="0" u="none" strike="noStrike" cap="none" normalizeH="0" baseline="0" dirty="0" err="1">
                          <a:ln>
                            <a:noFill/>
                          </a:ln>
                          <a:solidFill>
                            <a:srgbClr val="000000"/>
                          </a:solidFill>
                          <a:effectLst/>
                          <a:latin typeface="Tahoma" pitchFamily="34" charset="0"/>
                          <a:ea typeface="ＭＳ Ｐゴシック" charset="-128"/>
                        </a:rPr>
                        <a:t>laboratory</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findings</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blood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tests</a:t>
                      </a:r>
                      <a:r>
                        <a:rPr kumimoji="0" lang="hu-HU" sz="1800" b="0" i="0" u="none" strike="noStrike" cap="none" normalizeH="0" baseline="0" dirty="0">
                          <a:ln>
                            <a:noFill/>
                          </a:ln>
                          <a:solidFill>
                            <a:srgbClr val="000000"/>
                          </a:solidFill>
                          <a:effectLst/>
                          <a:latin typeface="Tahoma" pitchFamily="34" charset="0"/>
                          <a:ea typeface="ＭＳ Ｐゴシック" charset="-128"/>
                        </a:rPr>
                        <a:t>)</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txBody>
                  <a:tcPr marL="121920" marR="121920"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80000"/>
                        </a:lnSpc>
                        <a:spcBef>
                          <a:spcPct val="0"/>
                        </a:spcBef>
                        <a:spcAft>
                          <a:spcPct val="0"/>
                        </a:spcAft>
                        <a:buClrTx/>
                        <a:buSzPct val="100000"/>
                        <a:buFont typeface="Arial" panose="020B0604020202020204" pitchFamily="34" charset="0"/>
                        <a:buNone/>
                        <a:tabLst/>
                      </a:pPr>
                      <a:r>
                        <a:rPr kumimoji="0" lang="hu-HU" sz="1800" b="0" i="0" u="none" strike="noStrike" cap="none" normalizeH="0" baseline="0" dirty="0">
                          <a:ln>
                            <a:noFill/>
                          </a:ln>
                          <a:solidFill>
                            <a:srgbClr val="000000"/>
                          </a:solidFill>
                          <a:effectLst/>
                          <a:latin typeface="Tahoma" pitchFamily="34" charset="0"/>
                          <a:ea typeface="ＭＳ Ｐゴシック" charset="-128"/>
                        </a:rPr>
                        <a:t>ALL 3 OF</a:t>
                      </a:r>
                    </a:p>
                    <a:p>
                      <a:pPr marL="342900" marR="0" lvl="0" indent="-342900" algn="l" defTabSz="914400" rtl="0" eaLnBrk="1" fontAlgn="base" latinLnBrk="0" hangingPunct="1">
                        <a:lnSpc>
                          <a:spcPct val="80000"/>
                        </a:lnSpc>
                        <a:spcBef>
                          <a:spcPct val="0"/>
                        </a:spcBef>
                        <a:spcAft>
                          <a:spcPct val="0"/>
                        </a:spcAft>
                        <a:buClrTx/>
                        <a:buSzPct val="100000"/>
                        <a:buFont typeface="Arial" panose="020B0604020202020204" pitchFamily="34" charset="0"/>
                        <a:buChar char="•"/>
                        <a:tabLst/>
                      </a:pPr>
                      <a:r>
                        <a:rPr kumimoji="0" lang="en-GB" sz="1800" b="0" i="0" u="none" strike="noStrike" cap="none" normalizeH="0" baseline="0" dirty="0">
                          <a:ln>
                            <a:noFill/>
                          </a:ln>
                          <a:solidFill>
                            <a:srgbClr val="000000"/>
                          </a:solidFill>
                          <a:effectLst/>
                          <a:latin typeface="Tahoma" pitchFamily="34" charset="0"/>
                          <a:ea typeface="ＭＳ Ｐゴシック" charset="-128"/>
                        </a:rPr>
                        <a:t>Respiratory compromise</a:t>
                      </a:r>
                    </a:p>
                    <a:p>
                      <a:pPr marL="342900" marR="0" lvl="0" indent="-342900" algn="l" defTabSz="914400" rtl="0" eaLnBrk="1" fontAlgn="base" latinLnBrk="0" hangingPunct="1">
                        <a:lnSpc>
                          <a:spcPct val="80000"/>
                        </a:lnSpc>
                        <a:spcBef>
                          <a:spcPct val="0"/>
                        </a:spcBef>
                        <a:spcAft>
                          <a:spcPct val="0"/>
                        </a:spcAft>
                        <a:buClrTx/>
                        <a:buSzPct val="100000"/>
                        <a:buFont typeface="Arial" panose="020B0604020202020204" pitchFamily="34" charset="0"/>
                        <a:buChar char="•"/>
                        <a:tabLst/>
                      </a:pPr>
                      <a:r>
                        <a:rPr kumimoji="0" lang="en-GB" sz="1800" b="0" i="0" u="none" strike="noStrike" cap="none" normalizeH="0" baseline="0" dirty="0">
                          <a:ln>
                            <a:noFill/>
                          </a:ln>
                          <a:solidFill>
                            <a:srgbClr val="000000"/>
                          </a:solidFill>
                          <a:effectLst/>
                          <a:latin typeface="Tahoma" pitchFamily="34" charset="0"/>
                          <a:ea typeface="ＭＳ Ｐゴシック" charset="-128"/>
                        </a:rPr>
                        <a:t>New infiltrate, consolidation, effusion on chest </a:t>
                      </a:r>
                      <a:r>
                        <a:rPr kumimoji="0" lang="hu-HU" sz="1800" b="0" i="0" u="none" strike="noStrike" cap="none" normalizeH="0" baseline="0" dirty="0">
                          <a:ln>
                            <a:noFill/>
                          </a:ln>
                          <a:solidFill>
                            <a:srgbClr val="000000"/>
                          </a:solidFill>
                          <a:effectLst/>
                          <a:latin typeface="Tahoma" pitchFamily="34" charset="0"/>
                          <a:ea typeface="ＭＳ Ｐゴシック" charset="-128"/>
                        </a:rPr>
                        <a:t>X-</a:t>
                      </a:r>
                      <a:r>
                        <a:rPr kumimoji="0" lang="en-GB" sz="1800" b="0" i="0" u="none" strike="noStrike" cap="none" normalizeH="0" baseline="0" dirty="0">
                          <a:ln>
                            <a:noFill/>
                          </a:ln>
                          <a:solidFill>
                            <a:srgbClr val="000000"/>
                          </a:solidFill>
                          <a:effectLst/>
                          <a:latin typeface="Tahoma" pitchFamily="34" charset="0"/>
                          <a:ea typeface="ＭＳ Ｐゴシック" charset="-128"/>
                        </a:rPr>
                        <a:t>ray</a:t>
                      </a:r>
                    </a:p>
                    <a:p>
                      <a:pPr marL="342900" marR="0" lvl="0" indent="-342900" algn="l" defTabSz="914400" rtl="0" eaLnBrk="1" fontAlgn="base" latinLnBrk="0" hangingPunct="1">
                        <a:lnSpc>
                          <a:spcPct val="80000"/>
                        </a:lnSpc>
                        <a:spcBef>
                          <a:spcPct val="0"/>
                        </a:spcBef>
                        <a:spcAft>
                          <a:spcPct val="0"/>
                        </a:spcAft>
                        <a:buClrTx/>
                        <a:buSzPct val="100000"/>
                        <a:buFont typeface="Arial" panose="020B0604020202020204" pitchFamily="34" charset="0"/>
                        <a:buChar char="•"/>
                        <a:tabLst/>
                      </a:pPr>
                      <a:r>
                        <a:rPr kumimoji="0" lang="en-GB" sz="1800" b="0" i="0" u="none" strike="noStrike" cap="none" normalizeH="0" baseline="0" dirty="0">
                          <a:ln>
                            <a:noFill/>
                          </a:ln>
                          <a:solidFill>
                            <a:srgbClr val="000000"/>
                          </a:solidFill>
                          <a:effectLst/>
                          <a:latin typeface="Tahoma" pitchFamily="34" charset="0"/>
                          <a:ea typeface="ＭＳ Ｐゴシック" charset="-128"/>
                        </a:rPr>
                        <a:t>≥4 clinical and lab</a:t>
                      </a:r>
                      <a:r>
                        <a:rPr kumimoji="0" lang="hu-HU" sz="1800" b="0" i="0" u="none" strike="noStrike" cap="none" normalizeH="0" baseline="0" dirty="0" err="1">
                          <a:ln>
                            <a:noFill/>
                          </a:ln>
                          <a:solidFill>
                            <a:srgbClr val="000000"/>
                          </a:solidFill>
                          <a:effectLst/>
                          <a:latin typeface="Tahoma" pitchFamily="34" charset="0"/>
                          <a:ea typeface="ＭＳ Ｐゴシック" charset="-128"/>
                        </a:rPr>
                        <a:t>oratory</a:t>
                      </a:r>
                      <a:r>
                        <a:rPr kumimoji="0" lang="en-GB" sz="1800" b="0" i="0" u="none" strike="noStrike" cap="none" normalizeH="0" baseline="0" dirty="0">
                          <a:ln>
                            <a:noFill/>
                          </a:ln>
                          <a:solidFill>
                            <a:srgbClr val="000000"/>
                          </a:solidFill>
                          <a:effectLst/>
                          <a:latin typeface="Tahoma" pitchFamily="34" charset="0"/>
                          <a:ea typeface="ＭＳ Ｐゴシック" charset="-128"/>
                        </a:rPr>
                        <a:t> criteria</a:t>
                      </a:r>
                    </a:p>
                  </a:txBody>
                  <a:tcPr marL="121920" marR="121920"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80000"/>
                        </a:lnSpc>
                        <a:spcBef>
                          <a:spcPct val="0"/>
                        </a:spcBef>
                        <a:spcAft>
                          <a:spcPct val="0"/>
                        </a:spcAft>
                        <a:buClrTx/>
                        <a:buSzTx/>
                        <a:buFont typeface="Arial" panose="020B0604020202020204" pitchFamily="34" charset="0"/>
                        <a:buNone/>
                        <a:tabLst/>
                      </a:pPr>
                      <a:r>
                        <a:rPr kumimoji="0" lang="hu-HU" sz="1800" b="0" i="0" u="none" strike="noStrike" cap="none" normalizeH="0" baseline="0" dirty="0">
                          <a:ln>
                            <a:noFill/>
                          </a:ln>
                          <a:solidFill>
                            <a:srgbClr val="000000"/>
                          </a:solidFill>
                          <a:effectLst/>
                          <a:latin typeface="Tahoma" pitchFamily="34" charset="0"/>
                          <a:ea typeface="ＭＳ Ｐゴシック" charset="-128"/>
                        </a:rPr>
                        <a:t>≥1 of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800" b="0" i="0" u="none" strike="noStrike" cap="none" normalizeH="0" baseline="0" dirty="0">
                          <a:ln>
                            <a:noFill/>
                          </a:ln>
                          <a:solidFill>
                            <a:srgbClr val="000000"/>
                          </a:solidFill>
                          <a:effectLst/>
                          <a:latin typeface="Tahoma" pitchFamily="34" charset="0"/>
                          <a:ea typeface="ＭＳ Ｐゴシック" charset="-128"/>
                        </a:rPr>
                        <a:t>:</a:t>
                      </a:r>
                    </a:p>
                    <a:p>
                      <a:pPr marL="0" marR="0" lvl="0" indent="0" algn="l" defTabSz="914400" rtl="0" eaLnBrk="1" fontAlgn="base" latinLnBrk="0" hangingPunct="1">
                        <a:lnSpc>
                          <a:spcPct val="80000"/>
                        </a:lnSpc>
                        <a:spcBef>
                          <a:spcPct val="0"/>
                        </a:spcBef>
                        <a:spcAft>
                          <a:spcPct val="0"/>
                        </a:spcAft>
                        <a:buClrTx/>
                        <a:buSzTx/>
                        <a:buFont typeface="Arial" panose="020B0604020202020204" pitchFamily="34" charset="0"/>
                        <a:buNone/>
                        <a:tabLst/>
                      </a:pP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80000"/>
                        </a:lnSpc>
                        <a:spcBef>
                          <a:spcPct val="0"/>
                        </a:spcBef>
                        <a:spcAft>
                          <a:spcPct val="0"/>
                        </a:spcAft>
                        <a:buClrTx/>
                        <a:buSzPct val="100000"/>
                        <a:buFont typeface="Arial" panose="020B0604020202020204" pitchFamily="34" charset="0"/>
                        <a:buChar char="•"/>
                        <a:tabLst/>
                      </a:pPr>
                      <a:r>
                        <a:rPr kumimoji="0" lang="en-GB" sz="1800" b="0" i="0" u="none" strike="noStrike" cap="none" normalizeH="0" baseline="0" dirty="0" err="1">
                          <a:ln>
                            <a:noFill/>
                          </a:ln>
                          <a:solidFill>
                            <a:srgbClr val="000000"/>
                          </a:solidFill>
                          <a:effectLst/>
                          <a:latin typeface="Tahoma" pitchFamily="34" charset="0"/>
                          <a:ea typeface="ＭＳ Ｐゴシック" charset="-128"/>
                        </a:rPr>
                        <a:t>Histopath</a:t>
                      </a:r>
                      <a:r>
                        <a:rPr kumimoji="0" lang="hu-HU" sz="1800" b="0" i="0" u="none" strike="noStrike" cap="none" normalizeH="0" baseline="0" dirty="0" err="1">
                          <a:ln>
                            <a:noFill/>
                          </a:ln>
                          <a:solidFill>
                            <a:srgbClr val="000000"/>
                          </a:solidFill>
                          <a:effectLst/>
                          <a:latin typeface="Tahoma" pitchFamily="34" charset="0"/>
                          <a:ea typeface="ＭＳ Ｐゴシック" charset="-128"/>
                        </a:rPr>
                        <a:t>ologic</a:t>
                      </a:r>
                      <a:r>
                        <a:rPr kumimoji="0" lang="en-GB" sz="1800" b="0" i="0" u="none" strike="noStrike" cap="none" normalizeH="0" baseline="0" dirty="0">
                          <a:ln>
                            <a:noFill/>
                          </a:ln>
                          <a:solidFill>
                            <a:srgbClr val="000000"/>
                          </a:solidFill>
                          <a:effectLst/>
                          <a:latin typeface="Tahoma" pitchFamily="34" charset="0"/>
                          <a:ea typeface="ＭＳ Ｐゴシック" charset="-128"/>
                        </a:rPr>
                        <a:t> evidence</a:t>
                      </a: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80000"/>
                        </a:lnSpc>
                        <a:spcBef>
                          <a:spcPct val="0"/>
                        </a:spcBef>
                        <a:spcAft>
                          <a:spcPct val="0"/>
                        </a:spcAft>
                        <a:buClrTx/>
                        <a:buSzPct val="100000"/>
                        <a:buFont typeface="Arial" panose="020B0604020202020204" pitchFamily="34" charset="0"/>
                        <a:buChar char="•"/>
                        <a:tabLst/>
                      </a:pPr>
                      <a:r>
                        <a:rPr kumimoji="0" lang="hu-HU" sz="1800" b="0" i="0" u="none" strike="noStrike" cap="none" normalizeH="0" baseline="0" dirty="0">
                          <a:ln>
                            <a:noFill/>
                          </a:ln>
                          <a:solidFill>
                            <a:srgbClr val="000000"/>
                          </a:solidFill>
                          <a:effectLst/>
                          <a:latin typeface="Tahoma" pitchFamily="34" charset="0"/>
                          <a:ea typeface="ＭＳ Ｐゴシック" charset="-128"/>
                        </a:rPr>
                        <a:t>C</a:t>
                      </a:r>
                      <a:r>
                        <a:rPr kumimoji="0" lang="en-GB" sz="1800" b="0" i="0" u="none" strike="noStrike" cap="none" normalizeH="0" baseline="0" dirty="0" err="1">
                          <a:ln>
                            <a:noFill/>
                          </a:ln>
                          <a:solidFill>
                            <a:srgbClr val="000000"/>
                          </a:solidFill>
                          <a:effectLst/>
                          <a:latin typeface="Tahoma" pitchFamily="34" charset="0"/>
                          <a:ea typeface="ＭＳ Ｐゴシック" charset="-128"/>
                        </a:rPr>
                        <a:t>haracteristic</a:t>
                      </a:r>
                      <a:r>
                        <a:rPr kumimoji="0" lang="en-GB" sz="1800" b="0" i="0" u="none" strike="noStrike" cap="none" normalizeH="0" baseline="0" dirty="0">
                          <a:ln>
                            <a:noFill/>
                          </a:ln>
                          <a:solidFill>
                            <a:srgbClr val="000000"/>
                          </a:solidFill>
                          <a:effectLst/>
                          <a:latin typeface="Tahoma" pitchFamily="34" charset="0"/>
                          <a:ea typeface="ＭＳ Ｐゴシック" charset="-128"/>
                        </a:rPr>
                        <a:t> radiology</a:t>
                      </a:r>
                      <a:r>
                        <a:rPr kumimoji="0" lang="hu-HU" sz="1800" b="0" i="0" u="none" strike="noStrike" cap="none" normalizeH="0" baseline="0" dirty="0">
                          <a:ln>
                            <a:noFill/>
                          </a:ln>
                          <a:solidFill>
                            <a:srgbClr val="000000"/>
                          </a:solidFill>
                          <a:effectLst/>
                          <a:latin typeface="Tahoma" pitchFamily="34" charset="0"/>
                          <a:ea typeface="ＭＳ Ｐゴシック" charset="-128"/>
                        </a:rPr>
                        <a:t> AND </a:t>
                      </a:r>
                      <a:r>
                        <a:rPr kumimoji="0" lang="en-US" sz="1800" b="0" i="0" u="none" strike="noStrike" cap="none" normalizeH="0" baseline="0" dirty="0">
                          <a:ln>
                            <a:noFill/>
                          </a:ln>
                          <a:solidFill>
                            <a:srgbClr val="000000"/>
                          </a:solidFill>
                          <a:effectLst/>
                          <a:latin typeface="Tahoma" pitchFamily="34" charset="0"/>
                          <a:ea typeface="ＭＳ Ｐゴシック" charset="-128"/>
                        </a:rPr>
                        <a:t>≥2 </a:t>
                      </a:r>
                      <a:r>
                        <a:rPr kumimoji="0" lang="hu-HU" sz="1800" b="0" i="0" u="none" strike="noStrike" cap="none" normalizeH="0" baseline="0" dirty="0" err="1">
                          <a:ln>
                            <a:noFill/>
                          </a:ln>
                          <a:solidFill>
                            <a:srgbClr val="000000"/>
                          </a:solidFill>
                          <a:effectLst/>
                          <a:latin typeface="Tahoma" pitchFamily="34" charset="0"/>
                          <a:ea typeface="ＭＳ Ｐゴシック" charset="-128"/>
                        </a:rPr>
                        <a:t>clinical</a:t>
                      </a:r>
                      <a:r>
                        <a:rPr kumimoji="0" lang="hu-HU" sz="1800" b="0" i="0" u="none" strike="noStrike" cap="none" normalizeH="0" baseline="0" dirty="0">
                          <a:ln>
                            <a:noFill/>
                          </a:ln>
                          <a:solidFill>
                            <a:srgbClr val="000000"/>
                          </a:solidFill>
                          <a:effectLst/>
                          <a:latin typeface="Tahoma" pitchFamily="34" charset="0"/>
                          <a:ea typeface="ＭＳ Ｐゴシック" charset="-128"/>
                        </a:rPr>
                        <a:t> and </a:t>
                      </a:r>
                      <a:r>
                        <a:rPr kumimoji="0" lang="hu-HU" sz="1800" b="0" i="0" u="none" strike="noStrike" cap="none" normalizeH="0" baseline="0" dirty="0" err="1">
                          <a:ln>
                            <a:noFill/>
                          </a:ln>
                          <a:solidFill>
                            <a:srgbClr val="000000"/>
                          </a:solidFill>
                          <a:effectLst/>
                          <a:latin typeface="Tahoma" pitchFamily="34" charset="0"/>
                          <a:ea typeface="ＭＳ Ｐゴシック" charset="-128"/>
                        </a:rPr>
                        <a:t>laboratory</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criteria</a:t>
                      </a: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80000"/>
                        </a:lnSpc>
                        <a:spcBef>
                          <a:spcPct val="0"/>
                        </a:spcBef>
                        <a:spcAft>
                          <a:spcPct val="0"/>
                        </a:spcAft>
                        <a:buClrTx/>
                        <a:buSzTx/>
                        <a:buFont typeface="Arial" panose="020B0604020202020204" pitchFamily="34" charset="0"/>
                        <a:buChar char="•"/>
                        <a:tabLst/>
                      </a:pP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80000"/>
                        </a:lnSpc>
                        <a:spcBef>
                          <a:spcPct val="0"/>
                        </a:spcBef>
                        <a:spcAft>
                          <a:spcPct val="0"/>
                        </a:spcAft>
                        <a:buClrTx/>
                        <a:buSzTx/>
                        <a:buFont typeface="Arial" panose="020B0604020202020204" pitchFamily="34" charset="0"/>
                        <a:buChar char="•"/>
                        <a:tabLst/>
                      </a:pPr>
                      <a:endParaRPr kumimoji="0" lang="en-GB" sz="1800" b="0" i="0" u="none" strike="noStrike" cap="none" normalizeH="0" baseline="0" dirty="0">
                        <a:ln>
                          <a:noFill/>
                        </a:ln>
                        <a:solidFill>
                          <a:srgbClr val="000000"/>
                        </a:solidFill>
                        <a:effectLst/>
                        <a:latin typeface="Tahoma" pitchFamily="34" charset="0"/>
                        <a:ea typeface="ＭＳ Ｐゴシック" charset="-128"/>
                      </a:endParaRPr>
                    </a:p>
                  </a:txBody>
                  <a:tcPr marL="121920" marR="121920"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
        <p:nvSpPr>
          <p:cNvPr id="117783" name="TextBox 1"/>
          <p:cNvSpPr txBox="1">
            <a:spLocks noChangeArrowheads="1"/>
          </p:cNvSpPr>
          <p:nvPr/>
        </p:nvSpPr>
        <p:spPr bwMode="auto">
          <a:xfrm>
            <a:off x="431801" y="6021367"/>
            <a:ext cx="312303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nSpc>
                <a:spcPct val="100000"/>
              </a:lnSpc>
              <a:spcAft>
                <a:spcPct val="0"/>
              </a:spcAft>
              <a:buFontTx/>
              <a:buNone/>
            </a:pPr>
            <a:r>
              <a:rPr lang="fi-FI" altLang="en-US" sz="1400" dirty="0"/>
              <a:t>*Intention to treat at least for 5 days</a:t>
            </a:r>
            <a:endParaRPr lang="en-GB" altLang="en-US" sz="1400" dirty="0"/>
          </a:p>
        </p:txBody>
      </p:sp>
    </p:spTree>
    <p:extLst>
      <p:ext uri="{BB962C8B-B14F-4D97-AF65-F5344CB8AC3E}">
        <p14:creationId xmlns:p14="http://schemas.microsoft.com/office/powerpoint/2010/main" val="304874976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Acknowledgements</a:t>
            </a:r>
            <a:br>
              <a:rPr lang="en-GB" dirty="0"/>
            </a:br>
            <a:r>
              <a:rPr lang="en-GB" sz="1100" dirty="0"/>
              <a:t>The creation of this training material was commissioned in 2010 by ECDC to  Health Protection Agency (UK) with the direct involvement of  Dr. S. Hopkins, Prof. J. Reilly, S. Cairns, Dr. E. Sheridan, Dr. G. Hughes, Prof. B. Cookson, Dr. A. </a:t>
            </a:r>
            <a:r>
              <a:rPr lang="en-GB" sz="1100" dirty="0" err="1"/>
              <a:t>Charlett</a:t>
            </a:r>
            <a:r>
              <a:rPr lang="en-GB" sz="1100" dirty="0"/>
              <a:t>, G. </a:t>
            </a:r>
            <a:r>
              <a:rPr lang="en-GB" sz="1100" dirty="0" err="1"/>
              <a:t>Kafatos</a:t>
            </a:r>
            <a:r>
              <a:rPr lang="en-GB" sz="1100" dirty="0"/>
              <a:t>, B. Muller </a:t>
            </a:r>
            <a:r>
              <a:rPr lang="en-GB" sz="1100" dirty="0" err="1"/>
              <a:t>Pebody</a:t>
            </a:r>
            <a:r>
              <a:rPr lang="en-GB" sz="1100" dirty="0"/>
              <a:t>, F. Cowan, and Y. </a:t>
            </a:r>
            <a:r>
              <a:rPr lang="en-GB" sz="1100" dirty="0" err="1"/>
              <a:t>Sueiro</a:t>
            </a:r>
            <a:r>
              <a:rPr lang="en-GB" sz="1100" dirty="0"/>
              <a:t>. </a:t>
            </a:r>
            <a:br>
              <a:rPr lang="en-GB" sz="1100" dirty="0"/>
            </a:br>
            <a:br>
              <a:rPr lang="en-GB" sz="1100" dirty="0"/>
            </a:br>
            <a:r>
              <a:rPr lang="en-GB" sz="1100" dirty="0"/>
              <a:t>The revision and update of this training material was commissioned in 2017 by ECDC to Transmissible (NL) with the direct involvement of </a:t>
            </a:r>
            <a:r>
              <a:rPr lang="hu-HU" sz="1100" dirty="0"/>
              <a:t>Dr. Arnold Bosman and Dr. Ágnes Hajdu </a:t>
            </a:r>
            <a:endParaRPr lang="en-GB" sz="1100" dirty="0"/>
          </a:p>
        </p:txBody>
      </p:sp>
      <p:sp>
        <p:nvSpPr>
          <p:cNvPr id="3" name="Slide Number Placeholder 2"/>
          <p:cNvSpPr>
            <a:spLocks noGrp="1"/>
          </p:cNvSpPr>
          <p:nvPr>
            <p:ph type="sldNum" sz="quarter" idx="10"/>
          </p:nvPr>
        </p:nvSpPr>
        <p:spPr/>
        <p:txBody>
          <a:bodyPr/>
          <a:lstStyle/>
          <a:p>
            <a:fld id="{0580567E-5E8F-47A5-90DF-8BFEB1A71525}" type="slidenum">
              <a:rPr lang="en-GB" smtClean="0"/>
              <a:pPr/>
              <a:t>62</a:t>
            </a:fld>
            <a:endParaRPr lang="en-GB" dirty="0"/>
          </a:p>
        </p:txBody>
      </p:sp>
    </p:spTree>
    <p:extLst>
      <p:ext uri="{BB962C8B-B14F-4D97-AF65-F5344CB8AC3E}">
        <p14:creationId xmlns:p14="http://schemas.microsoft.com/office/powerpoint/2010/main" val="4001638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2"/>
          <p:cNvSpPr>
            <a:spLocks noGrp="1"/>
          </p:cNvSpPr>
          <p:nvPr>
            <p:ph idx="4294967295"/>
          </p:nvPr>
        </p:nvSpPr>
        <p:spPr>
          <a:xfrm>
            <a:off x="554567" y="3752721"/>
            <a:ext cx="11368617" cy="2196388"/>
          </a:xfrm>
          <a:ln>
            <a:solidFill>
              <a:srgbClr val="FF0000"/>
            </a:solidFill>
            <a:miter lim="800000"/>
            <a:headEnd/>
            <a:tailEnd/>
          </a:ln>
        </p:spPr>
        <p:txBody>
          <a:bodyPr/>
          <a:lstStyle/>
          <a:p>
            <a:pPr>
              <a:spcAft>
                <a:spcPts val="725"/>
              </a:spcAft>
            </a:pPr>
            <a:r>
              <a:rPr lang="en-GB" altLang="en-US" b="1" dirty="0">
                <a:ea typeface="ＭＳ Ｐゴシック" pitchFamily="34" charset="-128"/>
              </a:rPr>
              <a:t>Indication as </a:t>
            </a:r>
            <a:r>
              <a:rPr lang="en-GB" altLang="en-US" b="1" u="sng" dirty="0">
                <a:ea typeface="ＭＳ Ｐゴシック" pitchFamily="34" charset="-128"/>
              </a:rPr>
              <a:t>recorded by the physician</a:t>
            </a:r>
            <a:r>
              <a:rPr lang="en-GB" altLang="en-US" b="1" dirty="0">
                <a:ea typeface="ＭＳ Ｐゴシック" pitchFamily="34" charset="-128"/>
              </a:rPr>
              <a:t> in the notes</a:t>
            </a:r>
          </a:p>
          <a:p>
            <a:pPr lvl="1">
              <a:spcAft>
                <a:spcPts val="725"/>
              </a:spcAft>
            </a:pPr>
            <a:r>
              <a:rPr lang="en-GB" altLang="en-US" sz="1800" b="1" dirty="0">
                <a:ea typeface="ＭＳ Ｐゴシック" pitchFamily="34" charset="-128"/>
              </a:rPr>
              <a:t>CI</a:t>
            </a:r>
            <a:r>
              <a:rPr lang="en-GB" altLang="en-US" sz="1800" dirty="0">
                <a:ea typeface="ＭＳ Ｐゴシック" pitchFamily="34" charset="-128"/>
              </a:rPr>
              <a:t>: treatment </a:t>
            </a:r>
            <a:r>
              <a:rPr lang="en-GB" altLang="en-US" sz="1800" u="sng" dirty="0">
                <a:ea typeface="ＭＳ Ｐゴシック" pitchFamily="34" charset="-128"/>
              </a:rPr>
              <a:t>intention</a:t>
            </a:r>
            <a:r>
              <a:rPr lang="en-GB" altLang="en-US" sz="1800" dirty="0">
                <a:ea typeface="ＭＳ Ｐゴシック" pitchFamily="34" charset="-128"/>
              </a:rPr>
              <a:t> of community-acquired infection</a:t>
            </a:r>
          </a:p>
          <a:p>
            <a:pPr lvl="1">
              <a:spcAft>
                <a:spcPts val="725"/>
              </a:spcAft>
            </a:pPr>
            <a:r>
              <a:rPr lang="en-GB" altLang="en-US" sz="1800" b="1" dirty="0">
                <a:ea typeface="ＭＳ Ｐゴシック" pitchFamily="34" charset="-128"/>
              </a:rPr>
              <a:t>HI</a:t>
            </a:r>
            <a:r>
              <a:rPr lang="en-GB" altLang="en-US" sz="1800" dirty="0">
                <a:ea typeface="ＭＳ Ｐゴシック" pitchFamily="34" charset="-128"/>
              </a:rPr>
              <a:t>: treatment </a:t>
            </a:r>
            <a:r>
              <a:rPr lang="en-GB" altLang="en-US" sz="1800" u="sng" dirty="0">
                <a:ea typeface="ＭＳ Ｐゴシック" pitchFamily="34" charset="-128"/>
              </a:rPr>
              <a:t>intention</a:t>
            </a:r>
            <a:r>
              <a:rPr lang="en-GB" altLang="en-US" sz="1800" dirty="0">
                <a:ea typeface="ＭＳ Ｐゴシック" pitchFamily="34" charset="-128"/>
              </a:rPr>
              <a:t> of acute-hospital-acquired infection</a:t>
            </a:r>
          </a:p>
          <a:p>
            <a:pPr lvl="1">
              <a:spcAft>
                <a:spcPts val="725"/>
              </a:spcAft>
            </a:pPr>
            <a:r>
              <a:rPr lang="en-GB" altLang="en-US" sz="1800" b="1" dirty="0">
                <a:ea typeface="ＭＳ Ｐゴシック" pitchFamily="34" charset="-128"/>
              </a:rPr>
              <a:t>LI: </a:t>
            </a:r>
            <a:r>
              <a:rPr lang="en-GB" altLang="en-US" sz="1800" dirty="0">
                <a:ea typeface="ＭＳ Ｐゴシック" pitchFamily="34" charset="-128"/>
              </a:rPr>
              <a:t>treatment </a:t>
            </a:r>
            <a:r>
              <a:rPr lang="en-GB" altLang="en-US" sz="1800" u="sng" dirty="0">
                <a:ea typeface="ＭＳ Ｐゴシック" pitchFamily="34" charset="-128"/>
              </a:rPr>
              <a:t>intention</a:t>
            </a:r>
            <a:r>
              <a:rPr lang="en-GB" altLang="en-US" sz="1800" dirty="0">
                <a:ea typeface="ＭＳ Ｐゴシック" pitchFamily="34" charset="-128"/>
              </a:rPr>
              <a:t> of long-term care acquired infection</a:t>
            </a:r>
          </a:p>
          <a:p>
            <a:pPr>
              <a:spcAft>
                <a:spcPts val="725"/>
              </a:spcAft>
            </a:pPr>
            <a:endParaRPr lang="fi-FI" altLang="en-US" sz="1800" dirty="0">
              <a:ea typeface="ＭＳ Ｐゴシック" pitchFamily="34" charset="-128"/>
            </a:endParaRPr>
          </a:p>
          <a:p>
            <a:pPr>
              <a:spcAft>
                <a:spcPts val="725"/>
              </a:spcAft>
            </a:pPr>
            <a:r>
              <a:rPr lang="fi-FI" altLang="en-US" sz="1800" dirty="0">
                <a:ea typeface="ＭＳ Ｐゴシック" pitchFamily="34" charset="-128"/>
              </a:rPr>
              <a:t>If treatment intention for infection, </a:t>
            </a:r>
            <a:r>
              <a:rPr lang="fi-FI" altLang="en-US" sz="1800" u="sng" dirty="0">
                <a:ea typeface="ＭＳ Ｐゴシック" pitchFamily="34" charset="-128"/>
              </a:rPr>
              <a:t>fill in</a:t>
            </a:r>
            <a:r>
              <a:rPr lang="fi-FI" altLang="en-US" sz="1800" dirty="0">
                <a:ea typeface="ＭＳ Ｐゴシック" pitchFamily="34" charset="-128"/>
              </a:rPr>
              <a:t> site of infection (diagnosis)</a:t>
            </a:r>
            <a:endParaRPr lang="en-GB" altLang="en-US" sz="1800" dirty="0">
              <a:ea typeface="ＭＳ Ｐゴシック" pitchFamily="34" charset="-128"/>
            </a:endParaRPr>
          </a:p>
        </p:txBody>
      </p:sp>
      <p:cxnSp>
        <p:nvCxnSpPr>
          <p:cNvPr id="13316" name="Straight Arrow Connector 5"/>
          <p:cNvCxnSpPr>
            <a:cxnSpLocks noChangeShapeType="1"/>
          </p:cNvCxnSpPr>
          <p:nvPr/>
        </p:nvCxnSpPr>
        <p:spPr bwMode="auto">
          <a:xfrm>
            <a:off x="3843867" y="2122356"/>
            <a:ext cx="1" cy="1634396"/>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cxnSp>
        <p:nvCxnSpPr>
          <p:cNvPr id="6" name="Curved Connector 70349"/>
          <p:cNvCxnSpPr/>
          <p:nvPr/>
        </p:nvCxnSpPr>
        <p:spPr bwMode="auto">
          <a:xfrm rot="5400000">
            <a:off x="550863" y="2003294"/>
            <a:ext cx="3743325" cy="3981451"/>
          </a:xfrm>
          <a:prstGeom prst="bentConnector3">
            <a:avLst>
              <a:gd name="adj1" fmla="val 38599"/>
            </a:avLst>
          </a:prstGeom>
          <a:ln>
            <a:solidFill>
              <a:srgbClr val="FF0000"/>
            </a:solidFill>
            <a:headEnd type="none" w="med" len="med"/>
            <a:tailEnd type="triangle"/>
          </a:ln>
        </p:spPr>
        <p:style>
          <a:lnRef idx="3">
            <a:schemeClr val="accent4"/>
          </a:lnRef>
          <a:fillRef idx="0">
            <a:schemeClr val="accent4"/>
          </a:fillRef>
          <a:effectRef idx="2">
            <a:schemeClr val="accent4"/>
          </a:effectRef>
          <a:fontRef idx="minor">
            <a:schemeClr val="tx1"/>
          </a:fontRef>
        </p:style>
      </p:cxnSp>
      <p:sp>
        <p:nvSpPr>
          <p:cNvPr id="7" name="Title 1"/>
          <p:cNvSpPr txBox="1">
            <a:spLocks/>
          </p:cNvSpPr>
          <p:nvPr/>
        </p:nvSpPr>
        <p:spPr>
          <a:xfrm>
            <a:off x="804538" y="6277447"/>
            <a:ext cx="10318363" cy="822325"/>
          </a:xfrm>
          <a:prstGeom prst="rect">
            <a:avLst/>
          </a:prstGeom>
        </p:spPr>
        <p:txBody>
          <a:bodyPr/>
          <a:lstStyle>
            <a:lvl1pPr algn="l" rtl="0" eaLnBrk="1" fontAlgn="base" hangingPunct="1">
              <a:lnSpc>
                <a:spcPct val="90000"/>
              </a:lnSpc>
              <a:spcBef>
                <a:spcPct val="0"/>
              </a:spcBef>
              <a:spcAft>
                <a:spcPct val="0"/>
              </a:spcAft>
              <a:defRPr sz="28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800" b="1">
                <a:solidFill>
                  <a:srgbClr val="333333"/>
                </a:solidFill>
                <a:latin typeface="Tahoma" pitchFamily="34" charset="0"/>
              </a:defRPr>
            </a:lvl2pPr>
            <a:lvl3pPr algn="l" rtl="0" eaLnBrk="1" fontAlgn="base" hangingPunct="1">
              <a:lnSpc>
                <a:spcPct val="90000"/>
              </a:lnSpc>
              <a:spcBef>
                <a:spcPct val="0"/>
              </a:spcBef>
              <a:spcAft>
                <a:spcPct val="0"/>
              </a:spcAft>
              <a:defRPr sz="2800" b="1">
                <a:solidFill>
                  <a:srgbClr val="333333"/>
                </a:solidFill>
                <a:latin typeface="Tahoma" pitchFamily="34" charset="0"/>
              </a:defRPr>
            </a:lvl3pPr>
            <a:lvl4pPr algn="l" rtl="0" eaLnBrk="1" fontAlgn="base" hangingPunct="1">
              <a:lnSpc>
                <a:spcPct val="90000"/>
              </a:lnSpc>
              <a:spcBef>
                <a:spcPct val="0"/>
              </a:spcBef>
              <a:spcAft>
                <a:spcPct val="0"/>
              </a:spcAft>
              <a:defRPr sz="2800" b="1">
                <a:solidFill>
                  <a:srgbClr val="333333"/>
                </a:solidFill>
                <a:latin typeface="Tahoma" pitchFamily="34" charset="0"/>
              </a:defRPr>
            </a:lvl4pPr>
            <a:lvl5pPr algn="l" rtl="0" eaLnBrk="1" fontAlgn="base" hangingPunct="1">
              <a:lnSpc>
                <a:spcPct val="90000"/>
              </a:lnSpc>
              <a:spcBef>
                <a:spcPct val="0"/>
              </a:spcBef>
              <a:spcAft>
                <a:spcPct val="0"/>
              </a:spcAft>
              <a:defRPr sz="2800" b="1">
                <a:solidFill>
                  <a:srgbClr val="333333"/>
                </a:solidFill>
                <a:latin typeface="Tahoma" pitchFamily="34" charset="0"/>
              </a:defRPr>
            </a:lvl5pPr>
            <a:lvl6pPr marL="457178" algn="l" rtl="0" eaLnBrk="1" fontAlgn="base" hangingPunct="1">
              <a:lnSpc>
                <a:spcPct val="90000"/>
              </a:lnSpc>
              <a:spcBef>
                <a:spcPct val="0"/>
              </a:spcBef>
              <a:spcAft>
                <a:spcPct val="0"/>
              </a:spcAft>
              <a:defRPr sz="2800" b="1">
                <a:solidFill>
                  <a:srgbClr val="333333"/>
                </a:solidFill>
                <a:latin typeface="Tahoma" pitchFamily="34" charset="0"/>
              </a:defRPr>
            </a:lvl6pPr>
            <a:lvl7pPr marL="914354" algn="l" rtl="0" eaLnBrk="1" fontAlgn="base" hangingPunct="1">
              <a:lnSpc>
                <a:spcPct val="90000"/>
              </a:lnSpc>
              <a:spcBef>
                <a:spcPct val="0"/>
              </a:spcBef>
              <a:spcAft>
                <a:spcPct val="0"/>
              </a:spcAft>
              <a:defRPr sz="2800" b="1">
                <a:solidFill>
                  <a:srgbClr val="333333"/>
                </a:solidFill>
                <a:latin typeface="Tahoma" pitchFamily="34" charset="0"/>
              </a:defRPr>
            </a:lvl7pPr>
            <a:lvl8pPr marL="1371532" algn="l" rtl="0" eaLnBrk="1" fontAlgn="base" hangingPunct="1">
              <a:lnSpc>
                <a:spcPct val="90000"/>
              </a:lnSpc>
              <a:spcBef>
                <a:spcPct val="0"/>
              </a:spcBef>
              <a:spcAft>
                <a:spcPct val="0"/>
              </a:spcAft>
              <a:defRPr sz="2800" b="1">
                <a:solidFill>
                  <a:srgbClr val="333333"/>
                </a:solidFill>
                <a:latin typeface="Tahoma" pitchFamily="34" charset="0"/>
              </a:defRPr>
            </a:lvl8pPr>
            <a:lvl9pPr marL="1828709" algn="l" rtl="0" eaLnBrk="1" fontAlgn="base" hangingPunct="1">
              <a:lnSpc>
                <a:spcPct val="90000"/>
              </a:lnSpc>
              <a:spcBef>
                <a:spcPct val="0"/>
              </a:spcBef>
              <a:spcAft>
                <a:spcPct val="0"/>
              </a:spcAft>
              <a:defRPr sz="2800" b="1">
                <a:solidFill>
                  <a:srgbClr val="333333"/>
                </a:solidFill>
                <a:latin typeface="Tahoma" pitchFamily="34" charset="0"/>
              </a:defRPr>
            </a:lvl9pPr>
          </a:lstStyle>
          <a:p>
            <a:endParaRPr lang="en-GB" kern="0" dirty="0"/>
          </a:p>
        </p:txBody>
      </p:sp>
      <p:graphicFrame>
        <p:nvGraphicFramePr>
          <p:cNvPr id="9" name="Group 975"/>
          <p:cNvGraphicFramePr>
            <a:graphicFrameLocks noGrp="1"/>
          </p:cNvGraphicFramePr>
          <p:nvPr>
            <p:extLst>
              <p:ext uri="{D42A27DB-BD31-4B8C-83A1-F6EECF244321}">
                <p14:modId xmlns:p14="http://schemas.microsoft.com/office/powerpoint/2010/main" val="3277658771"/>
              </p:ext>
            </p:extLst>
          </p:nvPr>
        </p:nvGraphicFramePr>
        <p:xfrm>
          <a:off x="624418" y="954088"/>
          <a:ext cx="11097684" cy="2428874"/>
        </p:xfrm>
        <a:graphic>
          <a:graphicData uri="http://schemas.openxmlformats.org/drawingml/2006/table">
            <a:tbl>
              <a:tblPr/>
              <a:tblGrid>
                <a:gridCol w="2503800">
                  <a:extLst>
                    <a:ext uri="{9D8B030D-6E8A-4147-A177-3AD203B41FA5}">
                      <a16:colId xmlns:a16="http://schemas.microsoft.com/office/drawing/2014/main" val="20000"/>
                    </a:ext>
                  </a:extLst>
                </a:gridCol>
                <a:gridCol w="545188">
                  <a:extLst>
                    <a:ext uri="{9D8B030D-6E8A-4147-A177-3AD203B41FA5}">
                      <a16:colId xmlns:a16="http://schemas.microsoft.com/office/drawing/2014/main" val="20001"/>
                    </a:ext>
                  </a:extLst>
                </a:gridCol>
                <a:gridCol w="515696">
                  <a:extLst>
                    <a:ext uri="{9D8B030D-6E8A-4147-A177-3AD203B41FA5}">
                      <a16:colId xmlns:a16="http://schemas.microsoft.com/office/drawing/2014/main" val="20002"/>
                    </a:ext>
                  </a:extLst>
                </a:gridCol>
                <a:gridCol w="631608">
                  <a:extLst>
                    <a:ext uri="{9D8B030D-6E8A-4147-A177-3AD203B41FA5}">
                      <a16:colId xmlns:a16="http://schemas.microsoft.com/office/drawing/2014/main" val="20003"/>
                    </a:ext>
                  </a:extLst>
                </a:gridCol>
                <a:gridCol w="631608">
                  <a:extLst>
                    <a:ext uri="{9D8B030D-6E8A-4147-A177-3AD203B41FA5}">
                      <a16:colId xmlns:a16="http://schemas.microsoft.com/office/drawing/2014/main" val="20004"/>
                    </a:ext>
                  </a:extLst>
                </a:gridCol>
                <a:gridCol w="1579023">
                  <a:extLst>
                    <a:ext uri="{9D8B030D-6E8A-4147-A177-3AD203B41FA5}">
                      <a16:colId xmlns:a16="http://schemas.microsoft.com/office/drawing/2014/main" val="20005"/>
                    </a:ext>
                  </a:extLst>
                </a:gridCol>
                <a:gridCol w="729760">
                  <a:extLst>
                    <a:ext uri="{9D8B030D-6E8A-4147-A177-3AD203B41FA5}">
                      <a16:colId xmlns:a16="http://schemas.microsoft.com/office/drawing/2014/main" val="20006"/>
                    </a:ext>
                  </a:extLst>
                </a:gridCol>
                <a:gridCol w="1428968">
                  <a:extLst>
                    <a:ext uri="{9D8B030D-6E8A-4147-A177-3AD203B41FA5}">
                      <a16:colId xmlns:a16="http://schemas.microsoft.com/office/drawing/2014/main" val="20007"/>
                    </a:ext>
                  </a:extLst>
                </a:gridCol>
                <a:gridCol w="971201">
                  <a:extLst>
                    <a:ext uri="{9D8B030D-6E8A-4147-A177-3AD203B41FA5}">
                      <a16:colId xmlns:a16="http://schemas.microsoft.com/office/drawing/2014/main" val="20008"/>
                    </a:ext>
                  </a:extLst>
                </a:gridCol>
                <a:gridCol w="1045136">
                  <a:extLst>
                    <a:ext uri="{9D8B030D-6E8A-4147-A177-3AD203B41FA5}">
                      <a16:colId xmlns:a16="http://schemas.microsoft.com/office/drawing/2014/main" val="20009"/>
                    </a:ext>
                  </a:extLst>
                </a:gridCol>
                <a:gridCol w="515696">
                  <a:extLst>
                    <a:ext uri="{9D8B030D-6E8A-4147-A177-3AD203B41FA5}">
                      <a16:colId xmlns:a16="http://schemas.microsoft.com/office/drawing/2014/main" val="20010"/>
                    </a:ext>
                  </a:extLst>
                </a:gridCol>
              </a:tblGrid>
              <a:tr h="286989">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Antimicrobial</a:t>
                      </a:r>
                    </a:p>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(generic or brand name)</a:t>
                      </a:r>
                    </a:p>
                  </a:txBody>
                  <a:tcPr marL="121903" marR="121903" marT="45756" marB="45756"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Route</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Indication</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Diagnosis (site)</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Reason in notes</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0070C0"/>
                          </a:solidFill>
                          <a:effectLst/>
                          <a:latin typeface="Arial" charset="0"/>
                          <a:cs typeface="Arial" charset="0"/>
                        </a:rPr>
                        <a:t>Date start AM</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0070C0"/>
                          </a:solidFill>
                          <a:effectLst/>
                          <a:latin typeface="Arial" charset="0"/>
                          <a:cs typeface="Arial" charset="0"/>
                        </a:rPr>
                        <a:t>Changed? (+ reason)</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FF0000"/>
                          </a:solidFill>
                          <a:effectLst/>
                          <a:latin typeface="Arial" charset="0"/>
                          <a:cs typeface="Arial" charset="0"/>
                        </a:rPr>
                        <a:t>If changed: Date start 1</a:t>
                      </a:r>
                      <a:r>
                        <a:rPr kumimoji="0" lang="en-US" sz="1500" b="1" i="0" u="none" strike="noStrike" cap="none" normalizeH="0" baseline="30000" dirty="0">
                          <a:ln>
                            <a:noFill/>
                          </a:ln>
                          <a:solidFill>
                            <a:srgbClr val="FF0000"/>
                          </a:solidFill>
                          <a:effectLst/>
                          <a:latin typeface="Arial" charset="0"/>
                          <a:cs typeface="Arial" charset="0"/>
                        </a:rPr>
                        <a:t>st</a:t>
                      </a:r>
                      <a:r>
                        <a:rPr kumimoji="0" lang="en-US" sz="1500" b="1" i="0" u="none" strike="noStrike" cap="none" normalizeH="0" baseline="0" dirty="0">
                          <a:ln>
                            <a:noFill/>
                          </a:ln>
                          <a:solidFill>
                            <a:srgbClr val="FF0000"/>
                          </a:solidFill>
                          <a:effectLst/>
                          <a:latin typeface="Arial" charset="0"/>
                          <a:cs typeface="Arial" charset="0"/>
                        </a:rPr>
                        <a:t> AM</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gridSpan="3">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Dosage per day</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95552">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000" b="1" i="0" u="none" strike="noStrike" cap="none" normalizeH="0" baseline="0" dirty="0">
                        <a:ln>
                          <a:noFill/>
                        </a:ln>
                        <a:solidFill>
                          <a:schemeClr val="tx1"/>
                        </a:solidFill>
                        <a:effectLst/>
                        <a:latin typeface="Arial" charset="0"/>
                        <a:cs typeface="Arial" charset="0"/>
                      </a:endParaRPr>
                    </a:p>
                  </a:txBody>
                  <a:tcPr marT="45743" marB="4574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hu-HU" sz="1500" b="1" i="0" u="none" strike="noStrike" cap="none" normalizeH="0" baseline="0" dirty="0" err="1">
                          <a:ln>
                            <a:noFill/>
                          </a:ln>
                          <a:solidFill>
                            <a:srgbClr val="FF0000"/>
                          </a:solidFill>
                          <a:effectLst/>
                          <a:latin typeface="Arial" charset="0"/>
                          <a:cs typeface="Arial" charset="0"/>
                        </a:rPr>
                        <a:t>Number</a:t>
                      </a:r>
                      <a:r>
                        <a:rPr kumimoji="0" lang="hu-HU" sz="1500" b="1" i="0" u="none" strike="noStrike" cap="none" normalizeH="0" baseline="0" dirty="0">
                          <a:ln>
                            <a:noFill/>
                          </a:ln>
                          <a:solidFill>
                            <a:srgbClr val="FF0000"/>
                          </a:solidFill>
                          <a:effectLst/>
                          <a:latin typeface="Arial" charset="0"/>
                          <a:cs typeface="Arial" charset="0"/>
                        </a:rPr>
                        <a:t> of </a:t>
                      </a:r>
                      <a:r>
                        <a:rPr kumimoji="0" lang="hu-HU" sz="1500" b="1" i="0" u="none" strike="noStrike" cap="none" normalizeH="0" baseline="0" dirty="0" err="1">
                          <a:ln>
                            <a:noFill/>
                          </a:ln>
                          <a:solidFill>
                            <a:srgbClr val="FF0000"/>
                          </a:solidFill>
                          <a:effectLst/>
                          <a:latin typeface="Arial" charset="0"/>
                          <a:cs typeface="Arial" charset="0"/>
                        </a:rPr>
                        <a:t>doses</a:t>
                      </a:r>
                      <a:endParaRPr kumimoji="0" lang="en-US" sz="1500" b="1" i="0" u="none" strike="noStrike" cap="none" normalizeH="0" baseline="0" dirty="0">
                        <a:ln>
                          <a:noFill/>
                        </a:ln>
                        <a:solidFill>
                          <a:srgbClr val="FF0000"/>
                        </a:solidFill>
                        <a:effectLst/>
                        <a:latin typeface="Arial" charset="0"/>
                        <a:cs typeface="Arial" charset="0"/>
                      </a:endParaRP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Strength    of 1 dose</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mg/g/IU</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211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 </a:t>
                      </a: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0070C0"/>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chemeClr val="tx1"/>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36011" marB="3601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2111">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0070C0"/>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chemeClr val="tx1"/>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211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 </a:t>
                      </a: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0070C0"/>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chemeClr val="tx1"/>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11" name="Title 1"/>
          <p:cNvSpPr txBox="1">
            <a:spLocks/>
          </p:cNvSpPr>
          <p:nvPr/>
        </p:nvSpPr>
        <p:spPr>
          <a:xfrm>
            <a:off x="431801" y="142890"/>
            <a:ext cx="10318363" cy="822325"/>
          </a:xfrm>
          <a:prstGeom prst="rect">
            <a:avLst/>
          </a:prstGeom>
        </p:spPr>
        <p:txBody>
          <a:bodyPr/>
          <a:lstStyle>
            <a:lvl1pPr algn="l" rtl="0" eaLnBrk="1" fontAlgn="base" hangingPunct="1">
              <a:lnSpc>
                <a:spcPct val="90000"/>
              </a:lnSpc>
              <a:spcBef>
                <a:spcPct val="0"/>
              </a:spcBef>
              <a:spcAft>
                <a:spcPct val="0"/>
              </a:spcAft>
              <a:defRPr sz="28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800" b="1">
                <a:solidFill>
                  <a:srgbClr val="333333"/>
                </a:solidFill>
                <a:latin typeface="Tahoma" pitchFamily="34" charset="0"/>
              </a:defRPr>
            </a:lvl2pPr>
            <a:lvl3pPr algn="l" rtl="0" eaLnBrk="1" fontAlgn="base" hangingPunct="1">
              <a:lnSpc>
                <a:spcPct val="90000"/>
              </a:lnSpc>
              <a:spcBef>
                <a:spcPct val="0"/>
              </a:spcBef>
              <a:spcAft>
                <a:spcPct val="0"/>
              </a:spcAft>
              <a:defRPr sz="2800" b="1">
                <a:solidFill>
                  <a:srgbClr val="333333"/>
                </a:solidFill>
                <a:latin typeface="Tahoma" pitchFamily="34" charset="0"/>
              </a:defRPr>
            </a:lvl3pPr>
            <a:lvl4pPr algn="l" rtl="0" eaLnBrk="1" fontAlgn="base" hangingPunct="1">
              <a:lnSpc>
                <a:spcPct val="90000"/>
              </a:lnSpc>
              <a:spcBef>
                <a:spcPct val="0"/>
              </a:spcBef>
              <a:spcAft>
                <a:spcPct val="0"/>
              </a:spcAft>
              <a:defRPr sz="2800" b="1">
                <a:solidFill>
                  <a:srgbClr val="333333"/>
                </a:solidFill>
                <a:latin typeface="Tahoma" pitchFamily="34" charset="0"/>
              </a:defRPr>
            </a:lvl4pPr>
            <a:lvl5pPr algn="l" rtl="0" eaLnBrk="1" fontAlgn="base" hangingPunct="1">
              <a:lnSpc>
                <a:spcPct val="90000"/>
              </a:lnSpc>
              <a:spcBef>
                <a:spcPct val="0"/>
              </a:spcBef>
              <a:spcAft>
                <a:spcPct val="0"/>
              </a:spcAft>
              <a:defRPr sz="2800" b="1">
                <a:solidFill>
                  <a:srgbClr val="333333"/>
                </a:solidFill>
                <a:latin typeface="Tahoma" pitchFamily="34" charset="0"/>
              </a:defRPr>
            </a:lvl5pPr>
            <a:lvl6pPr marL="457178" algn="l" rtl="0" eaLnBrk="1" fontAlgn="base" hangingPunct="1">
              <a:lnSpc>
                <a:spcPct val="90000"/>
              </a:lnSpc>
              <a:spcBef>
                <a:spcPct val="0"/>
              </a:spcBef>
              <a:spcAft>
                <a:spcPct val="0"/>
              </a:spcAft>
              <a:defRPr sz="2800" b="1">
                <a:solidFill>
                  <a:srgbClr val="333333"/>
                </a:solidFill>
                <a:latin typeface="Tahoma" pitchFamily="34" charset="0"/>
              </a:defRPr>
            </a:lvl6pPr>
            <a:lvl7pPr marL="914354" algn="l" rtl="0" eaLnBrk="1" fontAlgn="base" hangingPunct="1">
              <a:lnSpc>
                <a:spcPct val="90000"/>
              </a:lnSpc>
              <a:spcBef>
                <a:spcPct val="0"/>
              </a:spcBef>
              <a:spcAft>
                <a:spcPct val="0"/>
              </a:spcAft>
              <a:defRPr sz="2800" b="1">
                <a:solidFill>
                  <a:srgbClr val="333333"/>
                </a:solidFill>
                <a:latin typeface="Tahoma" pitchFamily="34" charset="0"/>
              </a:defRPr>
            </a:lvl7pPr>
            <a:lvl8pPr marL="1371532" algn="l" rtl="0" eaLnBrk="1" fontAlgn="base" hangingPunct="1">
              <a:lnSpc>
                <a:spcPct val="90000"/>
              </a:lnSpc>
              <a:spcBef>
                <a:spcPct val="0"/>
              </a:spcBef>
              <a:spcAft>
                <a:spcPct val="0"/>
              </a:spcAft>
              <a:defRPr sz="2800" b="1">
                <a:solidFill>
                  <a:srgbClr val="333333"/>
                </a:solidFill>
                <a:latin typeface="Tahoma" pitchFamily="34" charset="0"/>
              </a:defRPr>
            </a:lvl8pPr>
            <a:lvl9pPr marL="1828709" algn="l" rtl="0" eaLnBrk="1" fontAlgn="base" hangingPunct="1">
              <a:lnSpc>
                <a:spcPct val="90000"/>
              </a:lnSpc>
              <a:spcBef>
                <a:spcPct val="0"/>
              </a:spcBef>
              <a:spcAft>
                <a:spcPct val="0"/>
              </a:spcAft>
              <a:defRPr sz="2800" b="1">
                <a:solidFill>
                  <a:srgbClr val="333333"/>
                </a:solidFill>
                <a:latin typeface="Tahoma" pitchFamily="34" charset="0"/>
              </a:defRPr>
            </a:lvl9pPr>
          </a:lstStyle>
          <a:p>
            <a:r>
              <a:rPr lang="en-US" altLang="en-US" dirty="0">
                <a:ea typeface="ＭＳ Ｐゴシック" pitchFamily="34" charset="-128"/>
              </a:rPr>
              <a:t>Indication and </a:t>
            </a:r>
            <a:r>
              <a:rPr lang="hu-HU" altLang="en-US" dirty="0">
                <a:ea typeface="ＭＳ Ｐゴシック" pitchFamily="34" charset="-128"/>
              </a:rPr>
              <a:t>d</a:t>
            </a:r>
            <a:r>
              <a:rPr lang="en-US" altLang="en-US" dirty="0" err="1">
                <a:ea typeface="ＭＳ Ｐゴシック" pitchFamily="34" charset="-128"/>
              </a:rPr>
              <a:t>iagnosis</a:t>
            </a:r>
            <a:r>
              <a:rPr lang="en-US" altLang="en-US" dirty="0">
                <a:ea typeface="ＭＳ Ｐゴシック" pitchFamily="34" charset="-128"/>
              </a:rPr>
              <a:t> for </a:t>
            </a:r>
            <a:r>
              <a:rPr lang="hu-HU" altLang="en-US" dirty="0">
                <a:ea typeface="ＭＳ Ｐゴシック" pitchFamily="34" charset="-128"/>
              </a:rPr>
              <a:t>a</a:t>
            </a:r>
            <a:r>
              <a:rPr lang="en-US" altLang="en-US" dirty="0" err="1">
                <a:ea typeface="ＭＳ Ｐゴシック" pitchFamily="34" charset="-128"/>
              </a:rPr>
              <a:t>ntimicrobial</a:t>
            </a:r>
            <a:endParaRPr lang="en-GB" kern="0" dirty="0"/>
          </a:p>
          <a:p>
            <a:endParaRPr lang="en-GB" kern="0" dirty="0"/>
          </a:p>
        </p:txBody>
      </p:sp>
    </p:spTree>
    <p:extLst>
      <p:ext uri="{BB962C8B-B14F-4D97-AF65-F5344CB8AC3E}">
        <p14:creationId xmlns:p14="http://schemas.microsoft.com/office/powerpoint/2010/main" val="303997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2"/>
          <p:cNvSpPr>
            <a:spLocks noGrp="1"/>
          </p:cNvSpPr>
          <p:nvPr>
            <p:ph idx="4294967295"/>
          </p:nvPr>
        </p:nvSpPr>
        <p:spPr>
          <a:xfrm>
            <a:off x="554567" y="3752721"/>
            <a:ext cx="11368617" cy="2504860"/>
          </a:xfrm>
          <a:ln>
            <a:solidFill>
              <a:srgbClr val="FF0000"/>
            </a:solidFill>
            <a:miter lim="800000"/>
            <a:headEnd/>
            <a:tailEnd/>
          </a:ln>
        </p:spPr>
        <p:txBody>
          <a:bodyPr/>
          <a:lstStyle/>
          <a:p>
            <a:pPr>
              <a:spcAft>
                <a:spcPts val="725"/>
              </a:spcAft>
            </a:pPr>
            <a:r>
              <a:rPr lang="en-GB" altLang="en-US" b="1" dirty="0">
                <a:ea typeface="ＭＳ Ｐゴシック" pitchFamily="34" charset="-128"/>
              </a:rPr>
              <a:t>Indication as </a:t>
            </a:r>
            <a:r>
              <a:rPr lang="en-GB" altLang="en-US" b="1" u="sng" dirty="0">
                <a:ea typeface="ＭＳ Ｐゴシック" pitchFamily="34" charset="-128"/>
              </a:rPr>
              <a:t>recorded by the physician</a:t>
            </a:r>
            <a:r>
              <a:rPr lang="en-GB" altLang="en-US" b="1" dirty="0">
                <a:ea typeface="ＭＳ Ｐゴシック" pitchFamily="34" charset="-128"/>
              </a:rPr>
              <a:t> in the notes</a:t>
            </a:r>
          </a:p>
          <a:p>
            <a:pPr lvl="1">
              <a:spcAft>
                <a:spcPts val="725"/>
              </a:spcAft>
            </a:pPr>
            <a:r>
              <a:rPr lang="en-GB" altLang="en-US" sz="1800" b="1" dirty="0">
                <a:ea typeface="ＭＳ Ｐゴシック" pitchFamily="34" charset="-128"/>
              </a:rPr>
              <a:t>MP</a:t>
            </a:r>
            <a:r>
              <a:rPr lang="en-GB" altLang="en-US" sz="1800" dirty="0">
                <a:ea typeface="ＭＳ Ｐゴシック" pitchFamily="34" charset="-128"/>
              </a:rPr>
              <a:t>: medical prophylaxis</a:t>
            </a:r>
          </a:p>
          <a:p>
            <a:pPr lvl="1">
              <a:spcAft>
                <a:spcPts val="725"/>
              </a:spcAft>
            </a:pPr>
            <a:r>
              <a:rPr lang="en-GB" altLang="en-US" sz="1800" b="1" dirty="0">
                <a:ea typeface="ＭＳ Ｐゴシック" pitchFamily="34" charset="-128"/>
              </a:rPr>
              <a:t>Surgical prophylaxis: </a:t>
            </a:r>
            <a:r>
              <a:rPr lang="en-GB" altLang="en-US" sz="1800" dirty="0">
                <a:ea typeface="ＭＳ Ｐゴシック" pitchFamily="34" charset="-128"/>
              </a:rPr>
              <a:t>any patient who received ≥1 doses in the 24</a:t>
            </a:r>
            <a:r>
              <a:rPr lang="hu-HU" altLang="en-US" sz="1800" dirty="0">
                <a:ea typeface="ＭＳ Ｐゴシック" pitchFamily="34" charset="-128"/>
              </a:rPr>
              <a:t> </a:t>
            </a:r>
            <a:r>
              <a:rPr lang="en-GB" altLang="en-US" sz="1800" dirty="0">
                <a:ea typeface="ＭＳ Ｐゴシック" pitchFamily="34" charset="-128"/>
              </a:rPr>
              <a:t>h</a:t>
            </a:r>
            <a:r>
              <a:rPr lang="hu-HU" altLang="en-US" sz="1800" dirty="0" err="1">
                <a:ea typeface="ＭＳ Ｐゴシック" pitchFamily="34" charset="-128"/>
              </a:rPr>
              <a:t>rs</a:t>
            </a:r>
            <a:r>
              <a:rPr lang="en-GB" altLang="en-US" sz="1800" dirty="0">
                <a:ea typeface="ＭＳ Ｐゴシック" pitchFamily="34" charset="-128"/>
              </a:rPr>
              <a:t> prior to 8</a:t>
            </a:r>
            <a:r>
              <a:rPr lang="hu-HU" altLang="en-US" sz="1800" dirty="0">
                <a:ea typeface="ＭＳ Ｐゴシック" pitchFamily="34" charset="-128"/>
              </a:rPr>
              <a:t>:00</a:t>
            </a:r>
            <a:r>
              <a:rPr lang="en-GB" altLang="en-US" sz="1800" dirty="0">
                <a:ea typeface="ＭＳ Ｐゴシック" pitchFamily="34" charset="-128"/>
              </a:rPr>
              <a:t> </a:t>
            </a:r>
            <a:r>
              <a:rPr lang="hu-HU" altLang="en-US" sz="1800" dirty="0">
                <a:ea typeface="ＭＳ Ｐゴシック" pitchFamily="34" charset="-128"/>
              </a:rPr>
              <a:t>AM</a:t>
            </a:r>
            <a:r>
              <a:rPr lang="en-GB" altLang="en-US" sz="1800" dirty="0">
                <a:ea typeface="ＭＳ Ｐゴシック" pitchFamily="34" charset="-128"/>
              </a:rPr>
              <a:t> on survey da</a:t>
            </a:r>
            <a:r>
              <a:rPr lang="hu-HU" altLang="en-US" sz="1800" dirty="0">
                <a:ea typeface="ＭＳ Ｐゴシック" pitchFamily="34" charset="-128"/>
              </a:rPr>
              <a:t>y</a:t>
            </a:r>
          </a:p>
          <a:p>
            <a:pPr marL="0" lvl="1" indent="0">
              <a:spcAft>
                <a:spcPts val="725"/>
              </a:spcAft>
              <a:buNone/>
            </a:pPr>
            <a:r>
              <a:rPr lang="hu-HU" altLang="en-US" sz="1800" b="1" dirty="0">
                <a:ea typeface="ＭＳ Ｐゴシック" pitchFamily="34" charset="-128"/>
              </a:rPr>
              <a:t>    </a:t>
            </a:r>
            <a:r>
              <a:rPr lang="en-GB" altLang="en-US" sz="1800" b="1" dirty="0" err="1">
                <a:ea typeface="ＭＳ Ｐゴシック" pitchFamily="34" charset="-128"/>
              </a:rPr>
              <a:t>SP1</a:t>
            </a:r>
            <a:r>
              <a:rPr lang="en-GB" altLang="en-US" sz="1800" dirty="0">
                <a:ea typeface="ＭＳ Ｐゴシック" pitchFamily="34" charset="-128"/>
              </a:rPr>
              <a:t>: single dose</a:t>
            </a:r>
            <a:r>
              <a:rPr lang="hu-HU" altLang="en-US" sz="1800" dirty="0">
                <a:ea typeface="ＭＳ Ｐゴシック" pitchFamily="34" charset="-128"/>
              </a:rPr>
              <a:t>,</a:t>
            </a:r>
            <a:r>
              <a:rPr lang="en-GB" altLang="en-US" sz="1800" dirty="0">
                <a:ea typeface="ＭＳ Ｐゴシック" pitchFamily="34" charset="-128"/>
              </a:rPr>
              <a:t> </a:t>
            </a:r>
            <a:r>
              <a:rPr lang="en-GB" altLang="en-US" sz="1800" b="1" dirty="0" err="1">
                <a:ea typeface="ＭＳ Ｐゴシック" pitchFamily="34" charset="-128"/>
              </a:rPr>
              <a:t>SP2</a:t>
            </a:r>
            <a:r>
              <a:rPr lang="en-GB" altLang="en-US" sz="1800" dirty="0">
                <a:ea typeface="ＭＳ Ｐゴシック" pitchFamily="34" charset="-128"/>
              </a:rPr>
              <a:t>: one day</a:t>
            </a:r>
            <a:r>
              <a:rPr lang="hu-HU" altLang="en-US" sz="1800" dirty="0">
                <a:ea typeface="ＭＳ Ｐゴシック" pitchFamily="34" charset="-128"/>
              </a:rPr>
              <a:t>,</a:t>
            </a:r>
            <a:r>
              <a:rPr lang="en-GB" altLang="en-US" sz="1800" dirty="0">
                <a:ea typeface="ＭＳ Ｐゴシック" pitchFamily="34" charset="-128"/>
              </a:rPr>
              <a:t> </a:t>
            </a:r>
            <a:r>
              <a:rPr lang="en-GB" altLang="en-US" sz="1800" b="1" dirty="0" err="1">
                <a:ea typeface="ＭＳ Ｐゴシック" pitchFamily="34" charset="-128"/>
              </a:rPr>
              <a:t>SP3</a:t>
            </a:r>
            <a:r>
              <a:rPr lang="en-GB" altLang="en-US" sz="1800" dirty="0">
                <a:ea typeface="ＭＳ Ｐゴシック" pitchFamily="34" charset="-128"/>
              </a:rPr>
              <a:t>: &gt; </a:t>
            </a:r>
            <a:r>
              <a:rPr lang="en-GB" altLang="en-US" sz="1800" dirty="0" err="1">
                <a:ea typeface="ＭＳ Ｐゴシック" pitchFamily="34" charset="-128"/>
              </a:rPr>
              <a:t>1day</a:t>
            </a:r>
            <a:endParaRPr lang="en-GB" altLang="en-US" sz="1800" dirty="0">
              <a:ea typeface="ＭＳ Ｐゴシック" pitchFamily="34" charset="-128"/>
            </a:endParaRPr>
          </a:p>
          <a:p>
            <a:pPr lvl="1">
              <a:spcAft>
                <a:spcPts val="725"/>
              </a:spcAft>
            </a:pPr>
            <a:r>
              <a:rPr lang="en-GB" altLang="en-US" sz="1800" b="1" dirty="0">
                <a:ea typeface="ＭＳ Ｐゴシック" pitchFamily="34" charset="-128"/>
              </a:rPr>
              <a:t>UI:</a:t>
            </a:r>
            <a:r>
              <a:rPr lang="en-GB" altLang="en-US" sz="1800" dirty="0">
                <a:ea typeface="ＭＳ Ｐゴシック" pitchFamily="34" charset="-128"/>
              </a:rPr>
              <a:t> unknown indication/reason </a:t>
            </a:r>
            <a:endParaRPr lang="hu-HU" altLang="en-US" sz="1800" dirty="0">
              <a:ea typeface="ＭＳ Ｐゴシック" pitchFamily="34" charset="-128"/>
            </a:endParaRPr>
          </a:p>
          <a:p>
            <a:pPr marL="0" lvl="1" indent="0">
              <a:spcAft>
                <a:spcPts val="725"/>
              </a:spcAft>
              <a:buNone/>
            </a:pPr>
            <a:endParaRPr lang="fi-FI" altLang="en-US" sz="1600" dirty="0">
              <a:ea typeface="ＭＳ Ｐゴシック" pitchFamily="34" charset="-128"/>
            </a:endParaRPr>
          </a:p>
          <a:p>
            <a:pPr>
              <a:spcAft>
                <a:spcPts val="725"/>
              </a:spcAft>
            </a:pPr>
            <a:r>
              <a:rPr lang="fi-FI" altLang="en-US" sz="1800" dirty="0">
                <a:ea typeface="ＭＳ Ｐゴシック" pitchFamily="34" charset="-128"/>
              </a:rPr>
              <a:t>If a prophylaxis or unknown indication, </a:t>
            </a:r>
            <a:r>
              <a:rPr lang="fi-FI" altLang="en-US" sz="1800" u="sng" dirty="0">
                <a:ea typeface="ＭＳ Ｐゴシック" pitchFamily="34" charset="-128"/>
              </a:rPr>
              <a:t>DO NOT</a:t>
            </a:r>
            <a:r>
              <a:rPr lang="fi-FI" altLang="en-US" sz="1800" dirty="0">
                <a:ea typeface="ＭＳ Ｐゴシック" pitchFamily="34" charset="-128"/>
              </a:rPr>
              <a:t> fill in site of infection (diagnosis)</a:t>
            </a:r>
            <a:endParaRPr lang="en-GB" altLang="en-US" sz="1800" dirty="0">
              <a:ea typeface="ＭＳ Ｐゴシック" pitchFamily="34" charset="-128"/>
            </a:endParaRPr>
          </a:p>
          <a:p>
            <a:pPr>
              <a:spcAft>
                <a:spcPts val="725"/>
              </a:spcAft>
            </a:pPr>
            <a:endParaRPr lang="en-GB" altLang="en-US" sz="1800" dirty="0">
              <a:ea typeface="ＭＳ Ｐゴシック" pitchFamily="34" charset="-128"/>
            </a:endParaRPr>
          </a:p>
        </p:txBody>
      </p:sp>
      <p:cxnSp>
        <p:nvCxnSpPr>
          <p:cNvPr id="13316" name="Straight Arrow Connector 5"/>
          <p:cNvCxnSpPr>
            <a:cxnSpLocks noChangeShapeType="1"/>
          </p:cNvCxnSpPr>
          <p:nvPr/>
        </p:nvCxnSpPr>
        <p:spPr bwMode="auto">
          <a:xfrm>
            <a:off x="3909969" y="2122356"/>
            <a:ext cx="1" cy="1634396"/>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graphicFrame>
        <p:nvGraphicFramePr>
          <p:cNvPr id="9" name="Group 975"/>
          <p:cNvGraphicFramePr>
            <a:graphicFrameLocks noGrp="1"/>
          </p:cNvGraphicFramePr>
          <p:nvPr>
            <p:extLst>
              <p:ext uri="{D42A27DB-BD31-4B8C-83A1-F6EECF244321}">
                <p14:modId xmlns:p14="http://schemas.microsoft.com/office/powerpoint/2010/main" val="4035006117"/>
              </p:ext>
            </p:extLst>
          </p:nvPr>
        </p:nvGraphicFramePr>
        <p:xfrm>
          <a:off x="624418" y="954088"/>
          <a:ext cx="11097684" cy="2428874"/>
        </p:xfrm>
        <a:graphic>
          <a:graphicData uri="http://schemas.openxmlformats.org/drawingml/2006/table">
            <a:tbl>
              <a:tblPr/>
              <a:tblGrid>
                <a:gridCol w="2503800">
                  <a:extLst>
                    <a:ext uri="{9D8B030D-6E8A-4147-A177-3AD203B41FA5}">
                      <a16:colId xmlns:a16="http://schemas.microsoft.com/office/drawing/2014/main" val="20000"/>
                    </a:ext>
                  </a:extLst>
                </a:gridCol>
                <a:gridCol w="545188">
                  <a:extLst>
                    <a:ext uri="{9D8B030D-6E8A-4147-A177-3AD203B41FA5}">
                      <a16:colId xmlns:a16="http://schemas.microsoft.com/office/drawing/2014/main" val="20001"/>
                    </a:ext>
                  </a:extLst>
                </a:gridCol>
                <a:gridCol w="515696">
                  <a:extLst>
                    <a:ext uri="{9D8B030D-6E8A-4147-A177-3AD203B41FA5}">
                      <a16:colId xmlns:a16="http://schemas.microsoft.com/office/drawing/2014/main" val="20002"/>
                    </a:ext>
                  </a:extLst>
                </a:gridCol>
                <a:gridCol w="631608">
                  <a:extLst>
                    <a:ext uri="{9D8B030D-6E8A-4147-A177-3AD203B41FA5}">
                      <a16:colId xmlns:a16="http://schemas.microsoft.com/office/drawing/2014/main" val="20003"/>
                    </a:ext>
                  </a:extLst>
                </a:gridCol>
                <a:gridCol w="631608">
                  <a:extLst>
                    <a:ext uri="{9D8B030D-6E8A-4147-A177-3AD203B41FA5}">
                      <a16:colId xmlns:a16="http://schemas.microsoft.com/office/drawing/2014/main" val="20004"/>
                    </a:ext>
                  </a:extLst>
                </a:gridCol>
                <a:gridCol w="1579023">
                  <a:extLst>
                    <a:ext uri="{9D8B030D-6E8A-4147-A177-3AD203B41FA5}">
                      <a16:colId xmlns:a16="http://schemas.microsoft.com/office/drawing/2014/main" val="20005"/>
                    </a:ext>
                  </a:extLst>
                </a:gridCol>
                <a:gridCol w="729760">
                  <a:extLst>
                    <a:ext uri="{9D8B030D-6E8A-4147-A177-3AD203B41FA5}">
                      <a16:colId xmlns:a16="http://schemas.microsoft.com/office/drawing/2014/main" val="20006"/>
                    </a:ext>
                  </a:extLst>
                </a:gridCol>
                <a:gridCol w="1428968">
                  <a:extLst>
                    <a:ext uri="{9D8B030D-6E8A-4147-A177-3AD203B41FA5}">
                      <a16:colId xmlns:a16="http://schemas.microsoft.com/office/drawing/2014/main" val="20007"/>
                    </a:ext>
                  </a:extLst>
                </a:gridCol>
                <a:gridCol w="971201">
                  <a:extLst>
                    <a:ext uri="{9D8B030D-6E8A-4147-A177-3AD203B41FA5}">
                      <a16:colId xmlns:a16="http://schemas.microsoft.com/office/drawing/2014/main" val="20008"/>
                    </a:ext>
                  </a:extLst>
                </a:gridCol>
                <a:gridCol w="1045136">
                  <a:extLst>
                    <a:ext uri="{9D8B030D-6E8A-4147-A177-3AD203B41FA5}">
                      <a16:colId xmlns:a16="http://schemas.microsoft.com/office/drawing/2014/main" val="20009"/>
                    </a:ext>
                  </a:extLst>
                </a:gridCol>
                <a:gridCol w="515696">
                  <a:extLst>
                    <a:ext uri="{9D8B030D-6E8A-4147-A177-3AD203B41FA5}">
                      <a16:colId xmlns:a16="http://schemas.microsoft.com/office/drawing/2014/main" val="20010"/>
                    </a:ext>
                  </a:extLst>
                </a:gridCol>
              </a:tblGrid>
              <a:tr h="286989">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Antimicrobial</a:t>
                      </a:r>
                    </a:p>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(generic or brand name)</a:t>
                      </a:r>
                    </a:p>
                  </a:txBody>
                  <a:tcPr marL="121903" marR="121903" marT="45756" marB="45756"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Route</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Indication</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Diagnosis (site)</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Reason in notes</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0070C0"/>
                          </a:solidFill>
                          <a:effectLst/>
                          <a:latin typeface="Arial" charset="0"/>
                          <a:cs typeface="Arial" charset="0"/>
                        </a:rPr>
                        <a:t>Date start AM</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0070C0"/>
                          </a:solidFill>
                          <a:effectLst/>
                          <a:latin typeface="Arial" charset="0"/>
                          <a:cs typeface="Arial" charset="0"/>
                        </a:rPr>
                        <a:t>Changed? (+ reason)</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500" b="1" i="0" u="none" strike="noStrike" cap="none" normalizeH="0" baseline="0" dirty="0">
                          <a:ln>
                            <a:noFill/>
                          </a:ln>
                          <a:solidFill>
                            <a:srgbClr val="FF0000"/>
                          </a:solidFill>
                          <a:effectLst/>
                          <a:latin typeface="Arial" charset="0"/>
                          <a:cs typeface="Arial" charset="0"/>
                        </a:rPr>
                        <a:t>If changed: Date start 1</a:t>
                      </a:r>
                      <a:r>
                        <a:rPr kumimoji="0" lang="en-US" sz="1500" b="1" i="0" u="none" strike="noStrike" cap="none" normalizeH="0" baseline="30000" dirty="0">
                          <a:ln>
                            <a:noFill/>
                          </a:ln>
                          <a:solidFill>
                            <a:srgbClr val="FF0000"/>
                          </a:solidFill>
                          <a:effectLst/>
                          <a:latin typeface="Arial" charset="0"/>
                          <a:cs typeface="Arial" charset="0"/>
                        </a:rPr>
                        <a:t>st</a:t>
                      </a:r>
                      <a:r>
                        <a:rPr kumimoji="0" lang="en-US" sz="1500" b="1" i="0" u="none" strike="noStrike" cap="none" normalizeH="0" baseline="0" dirty="0">
                          <a:ln>
                            <a:noFill/>
                          </a:ln>
                          <a:solidFill>
                            <a:srgbClr val="FF0000"/>
                          </a:solidFill>
                          <a:effectLst/>
                          <a:latin typeface="Arial" charset="0"/>
                          <a:cs typeface="Arial" charset="0"/>
                        </a:rPr>
                        <a:t> AM</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gridSpan="3">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Dosage per day</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95552">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000" b="1" i="0" u="none" strike="noStrike" cap="none" normalizeH="0" baseline="0" dirty="0">
                        <a:ln>
                          <a:noFill/>
                        </a:ln>
                        <a:solidFill>
                          <a:schemeClr val="tx1"/>
                        </a:solidFill>
                        <a:effectLst/>
                        <a:latin typeface="Arial" charset="0"/>
                        <a:cs typeface="Arial" charset="0"/>
                      </a:endParaRPr>
                    </a:p>
                  </a:txBody>
                  <a:tcPr marT="45743" marB="4574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hu-HU" sz="1500" b="1" i="0" u="none" strike="noStrike" cap="none" normalizeH="0" baseline="0" dirty="0" err="1">
                          <a:ln>
                            <a:noFill/>
                          </a:ln>
                          <a:solidFill>
                            <a:srgbClr val="FF0000"/>
                          </a:solidFill>
                          <a:effectLst/>
                          <a:latin typeface="Arial" charset="0"/>
                          <a:cs typeface="Arial" charset="0"/>
                        </a:rPr>
                        <a:t>Number</a:t>
                      </a:r>
                      <a:r>
                        <a:rPr kumimoji="0" lang="hu-HU" sz="1500" b="1" i="0" u="none" strike="noStrike" cap="none" normalizeH="0" baseline="0" dirty="0">
                          <a:ln>
                            <a:noFill/>
                          </a:ln>
                          <a:solidFill>
                            <a:srgbClr val="FF0000"/>
                          </a:solidFill>
                          <a:effectLst/>
                          <a:latin typeface="Arial" charset="0"/>
                          <a:cs typeface="Arial" charset="0"/>
                        </a:rPr>
                        <a:t> of </a:t>
                      </a:r>
                      <a:r>
                        <a:rPr kumimoji="0" lang="hu-HU" sz="1500" b="1" i="0" u="none" strike="noStrike" cap="none" normalizeH="0" baseline="0" dirty="0" err="1">
                          <a:ln>
                            <a:noFill/>
                          </a:ln>
                          <a:solidFill>
                            <a:srgbClr val="FF0000"/>
                          </a:solidFill>
                          <a:effectLst/>
                          <a:latin typeface="Arial" charset="0"/>
                          <a:cs typeface="Arial" charset="0"/>
                        </a:rPr>
                        <a:t>doses</a:t>
                      </a:r>
                      <a:endParaRPr kumimoji="0" lang="en-US" sz="1500" b="1" i="0" u="none" strike="noStrike" cap="none" normalizeH="0" baseline="0" dirty="0">
                        <a:ln>
                          <a:noFill/>
                        </a:ln>
                        <a:solidFill>
                          <a:srgbClr val="FF0000"/>
                        </a:solidFill>
                        <a:effectLst/>
                        <a:latin typeface="Arial" charset="0"/>
                        <a:cs typeface="Arial" charset="0"/>
                      </a:endParaRP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Strength    of 1 dose</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FF0000"/>
                          </a:solidFill>
                          <a:effectLst/>
                          <a:latin typeface="Arial" charset="0"/>
                          <a:cs typeface="Arial" charset="0"/>
                        </a:rPr>
                        <a:t>mg/g/IU</a:t>
                      </a:r>
                    </a:p>
                  </a:txBody>
                  <a:tcPr marL="119983" marR="119983" marT="46838" marB="46838"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211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 </a:t>
                      </a: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0070C0"/>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chemeClr val="tx1"/>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36011" marB="3601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2111">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0070C0"/>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chemeClr val="tx1"/>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211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chemeClr val="tx1"/>
                          </a:solidFill>
                          <a:effectLst/>
                          <a:latin typeface="Arial" charset="0"/>
                          <a:cs typeface="Arial" charset="0"/>
                        </a:rPr>
                        <a:t> </a:t>
                      </a: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chemeClr val="tx1"/>
                          </a:solidFill>
                          <a:effectLst/>
                          <a:latin typeface="Arial" charset="0"/>
                          <a:cs typeface="Arial" charset="0"/>
                        </a:rPr>
                        <a:t> </a:t>
                      </a: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rgbClr val="0070C0"/>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500" b="0" i="0" u="none" strike="noStrike" cap="none" normalizeH="0" baseline="0" dirty="0">
                        <a:ln>
                          <a:noFill/>
                        </a:ln>
                        <a:solidFill>
                          <a:schemeClr val="tx1"/>
                        </a:solidFill>
                        <a:effectLst/>
                        <a:latin typeface="Arial" charset="0"/>
                        <a:cs typeface="Arial" charset="0"/>
                      </a:endParaRP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500" b="0" i="0" u="none" strike="noStrike" cap="none" normalizeH="0" baseline="0" dirty="0">
                          <a:ln>
                            <a:noFill/>
                          </a:ln>
                          <a:solidFill>
                            <a:schemeClr val="tx1"/>
                          </a:solidFill>
                          <a:effectLst/>
                          <a:latin typeface="Arial" charset="0"/>
                          <a:cs typeface="Arial" charset="0"/>
                        </a:rPr>
                        <a:t>/       /</a:t>
                      </a:r>
                    </a:p>
                  </a:txBody>
                  <a:tcPr marL="47993" marR="47993" marT="18005" marB="1800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Arial" charset="0"/>
                        <a:cs typeface="Arial" charset="0"/>
                      </a:endParaRPr>
                    </a:p>
                  </a:txBody>
                  <a:tcPr marL="121903" marR="121903" marT="45756" marB="4575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8" name="Title 1"/>
          <p:cNvSpPr txBox="1">
            <a:spLocks/>
          </p:cNvSpPr>
          <p:nvPr/>
        </p:nvSpPr>
        <p:spPr>
          <a:xfrm>
            <a:off x="431801" y="142890"/>
            <a:ext cx="10318363" cy="822325"/>
          </a:xfrm>
          <a:prstGeom prst="rect">
            <a:avLst/>
          </a:prstGeom>
        </p:spPr>
        <p:txBody>
          <a:bodyPr/>
          <a:lstStyle>
            <a:lvl1pPr algn="l" rtl="0" eaLnBrk="1" fontAlgn="base" hangingPunct="1">
              <a:lnSpc>
                <a:spcPct val="90000"/>
              </a:lnSpc>
              <a:spcBef>
                <a:spcPct val="0"/>
              </a:spcBef>
              <a:spcAft>
                <a:spcPct val="0"/>
              </a:spcAft>
              <a:defRPr sz="28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800" b="1">
                <a:solidFill>
                  <a:srgbClr val="333333"/>
                </a:solidFill>
                <a:latin typeface="Tahoma" pitchFamily="34" charset="0"/>
              </a:defRPr>
            </a:lvl2pPr>
            <a:lvl3pPr algn="l" rtl="0" eaLnBrk="1" fontAlgn="base" hangingPunct="1">
              <a:lnSpc>
                <a:spcPct val="90000"/>
              </a:lnSpc>
              <a:spcBef>
                <a:spcPct val="0"/>
              </a:spcBef>
              <a:spcAft>
                <a:spcPct val="0"/>
              </a:spcAft>
              <a:defRPr sz="2800" b="1">
                <a:solidFill>
                  <a:srgbClr val="333333"/>
                </a:solidFill>
                <a:latin typeface="Tahoma" pitchFamily="34" charset="0"/>
              </a:defRPr>
            </a:lvl3pPr>
            <a:lvl4pPr algn="l" rtl="0" eaLnBrk="1" fontAlgn="base" hangingPunct="1">
              <a:lnSpc>
                <a:spcPct val="90000"/>
              </a:lnSpc>
              <a:spcBef>
                <a:spcPct val="0"/>
              </a:spcBef>
              <a:spcAft>
                <a:spcPct val="0"/>
              </a:spcAft>
              <a:defRPr sz="2800" b="1">
                <a:solidFill>
                  <a:srgbClr val="333333"/>
                </a:solidFill>
                <a:latin typeface="Tahoma" pitchFamily="34" charset="0"/>
              </a:defRPr>
            </a:lvl4pPr>
            <a:lvl5pPr algn="l" rtl="0" eaLnBrk="1" fontAlgn="base" hangingPunct="1">
              <a:lnSpc>
                <a:spcPct val="90000"/>
              </a:lnSpc>
              <a:spcBef>
                <a:spcPct val="0"/>
              </a:spcBef>
              <a:spcAft>
                <a:spcPct val="0"/>
              </a:spcAft>
              <a:defRPr sz="2800" b="1">
                <a:solidFill>
                  <a:srgbClr val="333333"/>
                </a:solidFill>
                <a:latin typeface="Tahoma" pitchFamily="34" charset="0"/>
              </a:defRPr>
            </a:lvl5pPr>
            <a:lvl6pPr marL="457178" algn="l" rtl="0" eaLnBrk="1" fontAlgn="base" hangingPunct="1">
              <a:lnSpc>
                <a:spcPct val="90000"/>
              </a:lnSpc>
              <a:spcBef>
                <a:spcPct val="0"/>
              </a:spcBef>
              <a:spcAft>
                <a:spcPct val="0"/>
              </a:spcAft>
              <a:defRPr sz="2800" b="1">
                <a:solidFill>
                  <a:srgbClr val="333333"/>
                </a:solidFill>
                <a:latin typeface="Tahoma" pitchFamily="34" charset="0"/>
              </a:defRPr>
            </a:lvl6pPr>
            <a:lvl7pPr marL="914354" algn="l" rtl="0" eaLnBrk="1" fontAlgn="base" hangingPunct="1">
              <a:lnSpc>
                <a:spcPct val="90000"/>
              </a:lnSpc>
              <a:spcBef>
                <a:spcPct val="0"/>
              </a:spcBef>
              <a:spcAft>
                <a:spcPct val="0"/>
              </a:spcAft>
              <a:defRPr sz="2800" b="1">
                <a:solidFill>
                  <a:srgbClr val="333333"/>
                </a:solidFill>
                <a:latin typeface="Tahoma" pitchFamily="34" charset="0"/>
              </a:defRPr>
            </a:lvl7pPr>
            <a:lvl8pPr marL="1371532" algn="l" rtl="0" eaLnBrk="1" fontAlgn="base" hangingPunct="1">
              <a:lnSpc>
                <a:spcPct val="90000"/>
              </a:lnSpc>
              <a:spcBef>
                <a:spcPct val="0"/>
              </a:spcBef>
              <a:spcAft>
                <a:spcPct val="0"/>
              </a:spcAft>
              <a:defRPr sz="2800" b="1">
                <a:solidFill>
                  <a:srgbClr val="333333"/>
                </a:solidFill>
                <a:latin typeface="Tahoma" pitchFamily="34" charset="0"/>
              </a:defRPr>
            </a:lvl8pPr>
            <a:lvl9pPr marL="1828709" algn="l" rtl="0" eaLnBrk="1" fontAlgn="base" hangingPunct="1">
              <a:lnSpc>
                <a:spcPct val="90000"/>
              </a:lnSpc>
              <a:spcBef>
                <a:spcPct val="0"/>
              </a:spcBef>
              <a:spcAft>
                <a:spcPct val="0"/>
              </a:spcAft>
              <a:defRPr sz="2800" b="1">
                <a:solidFill>
                  <a:srgbClr val="333333"/>
                </a:solidFill>
                <a:latin typeface="Tahoma" pitchFamily="34" charset="0"/>
              </a:defRPr>
            </a:lvl9pPr>
          </a:lstStyle>
          <a:p>
            <a:r>
              <a:rPr lang="en-US" altLang="en-US" dirty="0">
                <a:ea typeface="ＭＳ Ｐゴシック" pitchFamily="34" charset="-128"/>
              </a:rPr>
              <a:t>Indication and </a:t>
            </a:r>
            <a:r>
              <a:rPr lang="hu-HU" altLang="en-US" dirty="0">
                <a:ea typeface="ＭＳ Ｐゴシック" pitchFamily="34" charset="-128"/>
              </a:rPr>
              <a:t>d</a:t>
            </a:r>
            <a:r>
              <a:rPr lang="en-US" altLang="en-US" dirty="0" err="1">
                <a:ea typeface="ＭＳ Ｐゴシック" pitchFamily="34" charset="-128"/>
              </a:rPr>
              <a:t>iagnosis</a:t>
            </a:r>
            <a:r>
              <a:rPr lang="en-US" altLang="en-US" dirty="0">
                <a:ea typeface="ＭＳ Ｐゴシック" pitchFamily="34" charset="-128"/>
              </a:rPr>
              <a:t> for </a:t>
            </a:r>
            <a:r>
              <a:rPr lang="hu-HU" altLang="en-US" dirty="0">
                <a:ea typeface="ＭＳ Ｐゴシック" pitchFamily="34" charset="-128"/>
              </a:rPr>
              <a:t>a</a:t>
            </a:r>
            <a:r>
              <a:rPr lang="en-US" altLang="en-US" dirty="0" err="1">
                <a:ea typeface="ＭＳ Ｐゴシック" pitchFamily="34" charset="-128"/>
              </a:rPr>
              <a:t>ntimicrobial</a:t>
            </a:r>
            <a:endParaRPr lang="en-GB" kern="0" dirty="0"/>
          </a:p>
          <a:p>
            <a:endParaRPr lang="en-GB" kern="0" dirty="0"/>
          </a:p>
        </p:txBody>
      </p:sp>
    </p:spTree>
    <p:extLst>
      <p:ext uri="{BB962C8B-B14F-4D97-AF65-F5344CB8AC3E}">
        <p14:creationId xmlns:p14="http://schemas.microsoft.com/office/powerpoint/2010/main" val="4090721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idx="4294967295"/>
          </p:nvPr>
        </p:nvSpPr>
        <p:spPr/>
        <p:txBody>
          <a:bodyPr/>
          <a:lstStyle/>
          <a:p>
            <a:pPr eaLnBrk="1" hangingPunct="1"/>
            <a:r>
              <a:rPr lang="en-US" altLang="en-US" dirty="0">
                <a:solidFill>
                  <a:schemeClr val="tx1"/>
                </a:solidFill>
                <a:ea typeface="ＭＳ Ｐゴシック" pitchFamily="34" charset="-128"/>
              </a:rPr>
              <a:t>Recorded physician diagnosis (site) </a:t>
            </a:r>
            <a:br>
              <a:rPr lang="hu-HU" altLang="en-US" dirty="0">
                <a:ea typeface="ＭＳ Ｐゴシック" pitchFamily="34" charset="-128"/>
              </a:rPr>
            </a:br>
            <a:r>
              <a:rPr lang="en-US" altLang="en-US" dirty="0">
                <a:solidFill>
                  <a:schemeClr val="tx1"/>
                </a:solidFill>
                <a:ea typeface="ＭＳ Ｐゴシック" pitchFamily="34" charset="-128"/>
              </a:rPr>
              <a:t>Protocol </a:t>
            </a:r>
            <a:r>
              <a:rPr lang="hu-HU" altLang="en-US" dirty="0">
                <a:solidFill>
                  <a:schemeClr val="tx1"/>
                </a:solidFill>
                <a:ea typeface="ＭＳ Ｐゴシック" pitchFamily="34" charset="-128"/>
              </a:rPr>
              <a:t>v</a:t>
            </a:r>
            <a:r>
              <a:rPr lang="en-US" altLang="en-US" dirty="0">
                <a:solidFill>
                  <a:schemeClr val="tx1"/>
                </a:solidFill>
                <a:ea typeface="ＭＳ Ｐゴシック" pitchFamily="34" charset="-128"/>
              </a:rPr>
              <a:t>5.</a:t>
            </a:r>
            <a:r>
              <a:rPr lang="hu-HU" altLang="en-US" dirty="0">
                <a:solidFill>
                  <a:schemeClr val="tx1"/>
                </a:solidFill>
                <a:ea typeface="ＭＳ Ｐゴシック" pitchFamily="34" charset="-128"/>
              </a:rPr>
              <a:t>3,</a:t>
            </a:r>
            <a:r>
              <a:rPr lang="en-US" altLang="en-US" dirty="0">
                <a:solidFill>
                  <a:schemeClr val="tx1"/>
                </a:solidFill>
                <a:ea typeface="ＭＳ Ｐゴシック" pitchFamily="34" charset="-128"/>
              </a:rPr>
              <a:t> </a:t>
            </a:r>
            <a:r>
              <a:rPr lang="en-GB" altLang="en-US" dirty="0">
                <a:solidFill>
                  <a:schemeClr val="tx1"/>
                </a:solidFill>
                <a:ea typeface="ＭＳ Ｐゴシック" pitchFamily="34" charset="-128"/>
              </a:rPr>
              <a:t>p</a:t>
            </a:r>
            <a:r>
              <a:rPr lang="hu-HU" altLang="en-US" dirty="0">
                <a:solidFill>
                  <a:schemeClr val="tx1"/>
                </a:solidFill>
                <a:ea typeface="ＭＳ Ｐゴシック" pitchFamily="34" charset="-128"/>
              </a:rPr>
              <a:t>.</a:t>
            </a:r>
            <a:r>
              <a:rPr lang="en-GB" altLang="en-US" dirty="0">
                <a:solidFill>
                  <a:schemeClr val="tx1"/>
                </a:solidFill>
                <a:ea typeface="ＭＳ Ｐゴシック" pitchFamily="34" charset="-128"/>
              </a:rPr>
              <a:t> 4</a:t>
            </a:r>
            <a:r>
              <a:rPr lang="hu-HU" altLang="en-US" dirty="0">
                <a:solidFill>
                  <a:schemeClr val="tx1"/>
                </a:solidFill>
                <a:ea typeface="ＭＳ Ｐゴシック" pitchFamily="34" charset="-128"/>
              </a:rPr>
              <a:t>2</a:t>
            </a:r>
            <a:endParaRPr lang="en-US" altLang="en-US" dirty="0">
              <a:solidFill>
                <a:schemeClr val="tx1"/>
              </a:solidFill>
              <a:ea typeface="ＭＳ Ｐゴシック" pitchFamily="34" charset="-128"/>
            </a:endParaRPr>
          </a:p>
        </p:txBody>
      </p:sp>
      <p:sp>
        <p:nvSpPr>
          <p:cNvPr id="17411" name="TextBox 3"/>
          <p:cNvSpPr txBox="1">
            <a:spLocks noChangeArrowheads="1"/>
          </p:cNvSpPr>
          <p:nvPr/>
        </p:nvSpPr>
        <p:spPr bwMode="auto">
          <a:xfrm>
            <a:off x="334434" y="1050925"/>
            <a:ext cx="11400367"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itchFamily="2" charset="2"/>
              <a:buChar char="§"/>
              <a:defRPr sz="2400">
                <a:solidFill>
                  <a:schemeClr val="tx1"/>
                </a:solidFill>
                <a:latin typeface="Tahoma" pitchFamily="34" charset="0"/>
                <a:ea typeface="ＭＳ Ｐゴシック" pitchFamily="34" charset="-128"/>
              </a:defRPr>
            </a:lvl1pPr>
            <a:lvl2pPr marL="742950" indent="-285750">
              <a:lnSpc>
                <a:spcPct val="90000"/>
              </a:lnSpc>
              <a:spcAft>
                <a:spcPct val="25000"/>
              </a:spcAft>
              <a:buChar char="–"/>
              <a:defRPr sz="2400">
                <a:solidFill>
                  <a:schemeClr val="tx1"/>
                </a:solidFill>
                <a:latin typeface="Tahoma" pitchFamily="34" charset="0"/>
                <a:ea typeface="ＭＳ Ｐゴシック" pitchFamily="34" charset="-128"/>
              </a:defRPr>
            </a:lvl2pPr>
            <a:lvl3pPr marL="1143000" indent="-228600">
              <a:spcBef>
                <a:spcPct val="20000"/>
              </a:spcBef>
              <a:buChar char="•"/>
              <a:defRPr sz="2400">
                <a:solidFill>
                  <a:schemeClr val="tx1"/>
                </a:solidFill>
                <a:latin typeface="Tahoma" pitchFamily="34" charset="0"/>
                <a:ea typeface="ＭＳ Ｐゴシック" pitchFamily="34" charset="-128"/>
              </a:defRPr>
            </a:lvl3pPr>
            <a:lvl4pPr marL="1600200" indent="-228600">
              <a:spcBef>
                <a:spcPct val="20000"/>
              </a:spcBef>
              <a:buChar char="–"/>
              <a:defRPr sz="1600">
                <a:solidFill>
                  <a:schemeClr val="tx1"/>
                </a:solidFill>
                <a:latin typeface="Tahoma" pitchFamily="34" charset="0"/>
                <a:ea typeface="ＭＳ Ｐゴシック" pitchFamily="34" charset="-128"/>
              </a:defRPr>
            </a:lvl4pPr>
            <a:lvl5pPr marL="2057400" indent="-228600">
              <a:spcBef>
                <a:spcPct val="20000"/>
              </a:spcBef>
              <a:buChar char="»"/>
              <a:defRPr sz="1600">
                <a:solidFill>
                  <a:schemeClr val="tx1"/>
                </a:solidFill>
                <a:latin typeface="Tahoma" pitchFamily="34" charset="0"/>
                <a:ea typeface="ＭＳ Ｐゴシック" pitchFamily="34" charset="-128"/>
              </a:defRPr>
            </a:lvl5pPr>
            <a:lvl6pPr marL="25146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6pPr>
            <a:lvl7pPr marL="29718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7pPr>
            <a:lvl8pPr marL="34290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8pPr>
            <a:lvl9pPr marL="3886200" indent="-228600" eaLnBrk="0" fontAlgn="base" hangingPunct="0">
              <a:spcBef>
                <a:spcPct val="20000"/>
              </a:spcBef>
              <a:spcAft>
                <a:spcPct val="0"/>
              </a:spcAft>
              <a:buChar char="»"/>
              <a:defRPr sz="1600">
                <a:solidFill>
                  <a:schemeClr val="tx1"/>
                </a:solidFill>
                <a:latin typeface="Tahoma" pitchFamily="34" charset="0"/>
                <a:ea typeface="ＭＳ Ｐゴシック" pitchFamily="34" charset="-128"/>
              </a:defRPr>
            </a:lvl9pPr>
          </a:lstStyle>
          <a:p>
            <a:pPr>
              <a:lnSpc>
                <a:spcPct val="85000"/>
              </a:lnSpc>
              <a:spcAft>
                <a:spcPct val="0"/>
              </a:spcAft>
              <a:buFontTx/>
              <a:buNone/>
            </a:pPr>
            <a:r>
              <a:rPr lang="en-US" altLang="en-US" sz="2000" b="1" dirty="0"/>
              <a:t>Do</a:t>
            </a:r>
            <a:r>
              <a:rPr lang="en-US" altLang="en-US" sz="2000" dirty="0"/>
              <a:t> </a:t>
            </a:r>
            <a:r>
              <a:rPr lang="en-US" altLang="en-US" sz="2000" b="1" dirty="0"/>
              <a:t>not</a:t>
            </a:r>
            <a:r>
              <a:rPr lang="en-US" altLang="en-US" sz="2000" dirty="0"/>
              <a:t> have to meet HAI case definitions as it is the recorded physician diagnosis (ask ward clinicians/nurses</a:t>
            </a:r>
            <a:r>
              <a:rPr lang="hu-HU" altLang="en-US" sz="2000" dirty="0"/>
              <a:t>,</a:t>
            </a:r>
            <a:r>
              <a:rPr lang="en-US" altLang="en-US" sz="2000" dirty="0"/>
              <a:t> if unclear from notes)</a:t>
            </a:r>
          </a:p>
        </p:txBody>
      </p:sp>
      <p:graphicFrame>
        <p:nvGraphicFramePr>
          <p:cNvPr id="2" name="Table 1"/>
          <p:cNvGraphicFramePr>
            <a:graphicFrameLocks noGrp="1"/>
          </p:cNvGraphicFramePr>
          <p:nvPr>
            <p:extLst>
              <p:ext uri="{D42A27DB-BD31-4B8C-83A1-F6EECF244321}">
                <p14:modId xmlns:p14="http://schemas.microsoft.com/office/powerpoint/2010/main" val="3664017978"/>
              </p:ext>
            </p:extLst>
          </p:nvPr>
        </p:nvGraphicFramePr>
        <p:xfrm>
          <a:off x="478244" y="1713199"/>
          <a:ext cx="11056420" cy="4500558"/>
        </p:xfrm>
        <a:graphic>
          <a:graphicData uri="http://schemas.openxmlformats.org/drawingml/2006/table">
            <a:tbl>
              <a:tblPr firstRow="1" bandRow="1" bandCol="1">
                <a:tableStyleId>{5C22544A-7EE6-4342-B048-85BDC9FD1C3A}</a:tableStyleId>
              </a:tblPr>
              <a:tblGrid>
                <a:gridCol w="1760182">
                  <a:extLst>
                    <a:ext uri="{9D8B030D-6E8A-4147-A177-3AD203B41FA5}">
                      <a16:colId xmlns:a16="http://schemas.microsoft.com/office/drawing/2014/main" val="20000"/>
                    </a:ext>
                  </a:extLst>
                </a:gridCol>
                <a:gridCol w="9296238">
                  <a:extLst>
                    <a:ext uri="{9D8B030D-6E8A-4147-A177-3AD203B41FA5}">
                      <a16:colId xmlns:a16="http://schemas.microsoft.com/office/drawing/2014/main" val="20001"/>
                    </a:ext>
                  </a:extLst>
                </a:gridCol>
              </a:tblGrid>
              <a:tr h="206811">
                <a:tc>
                  <a:txBody>
                    <a:bodyPr/>
                    <a:lstStyle/>
                    <a:p>
                      <a:pPr>
                        <a:spcAft>
                          <a:spcPts val="0"/>
                        </a:spcAft>
                      </a:pPr>
                      <a:r>
                        <a:rPr lang="en-GB" sz="1100" spc="-10" dirty="0">
                          <a:effectLst/>
                        </a:rPr>
                        <a:t>Diagnosis</a:t>
                      </a:r>
                      <a:endParaRPr lang="en-GB" sz="1100" dirty="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tc>
                  <a:txBody>
                    <a:bodyPr/>
                    <a:lstStyle/>
                    <a:p>
                      <a:pPr>
                        <a:spcAft>
                          <a:spcPts val="0"/>
                        </a:spcAft>
                      </a:pPr>
                      <a:r>
                        <a:rPr lang="en-GB" sz="1100" spc="-10">
                          <a:effectLst/>
                        </a:rPr>
                        <a:t>Examples</a:t>
                      </a:r>
                      <a:endParaRPr lang="en-GB" sz="110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extLst>
                  <a:ext uri="{0D108BD9-81ED-4DB2-BD59-A6C34878D82A}">
                    <a16:rowId xmlns:a16="http://schemas.microsoft.com/office/drawing/2014/main" val="10000"/>
                  </a:ext>
                </a:extLst>
              </a:tr>
              <a:tr h="190387">
                <a:tc>
                  <a:txBody>
                    <a:bodyPr/>
                    <a:lstStyle/>
                    <a:p>
                      <a:pPr eaLnBrk="0" hangingPunct="0">
                        <a:lnSpc>
                          <a:spcPct val="90000"/>
                        </a:lnSpc>
                        <a:spcAft>
                          <a:spcPts val="0"/>
                        </a:spcAft>
                      </a:pPr>
                      <a:r>
                        <a:rPr lang="en-GB" sz="1100" spc="-10" dirty="0">
                          <a:effectLst/>
                        </a:rPr>
                        <a:t>CNS</a:t>
                      </a:r>
                      <a:endParaRPr lang="en-GB" sz="1100" dirty="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tc>
                  <a:txBody>
                    <a:bodyPr/>
                    <a:lstStyle/>
                    <a:p>
                      <a:pPr eaLnBrk="0" hangingPunct="0">
                        <a:lnSpc>
                          <a:spcPct val="90000"/>
                        </a:lnSpc>
                        <a:spcAft>
                          <a:spcPts val="0"/>
                        </a:spcAft>
                      </a:pPr>
                      <a:r>
                        <a:rPr lang="en-GB" sz="1100" spc="-10" dirty="0">
                          <a:effectLst/>
                        </a:rPr>
                        <a:t>Infections of the central nervous system</a:t>
                      </a:r>
                      <a:endParaRPr lang="en-GB" sz="1100" dirty="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extLst>
                  <a:ext uri="{0D108BD9-81ED-4DB2-BD59-A6C34878D82A}">
                    <a16:rowId xmlns:a16="http://schemas.microsoft.com/office/drawing/2014/main" val="10001"/>
                  </a:ext>
                </a:extLst>
              </a:tr>
              <a:tr h="190387">
                <a:tc>
                  <a:txBody>
                    <a:bodyPr/>
                    <a:lstStyle/>
                    <a:p>
                      <a:pPr eaLnBrk="0" hangingPunct="0">
                        <a:lnSpc>
                          <a:spcPct val="90000"/>
                        </a:lnSpc>
                        <a:spcAft>
                          <a:spcPts val="0"/>
                        </a:spcAft>
                      </a:pPr>
                      <a:r>
                        <a:rPr lang="en-GB" sz="1100" spc="-10">
                          <a:effectLst/>
                        </a:rPr>
                        <a:t>EYE</a:t>
                      </a:r>
                      <a:endParaRPr lang="en-GB" sz="110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tc>
                  <a:txBody>
                    <a:bodyPr/>
                    <a:lstStyle/>
                    <a:p>
                      <a:pPr eaLnBrk="0" hangingPunct="0">
                        <a:lnSpc>
                          <a:spcPct val="90000"/>
                        </a:lnSpc>
                        <a:spcAft>
                          <a:spcPts val="0"/>
                        </a:spcAft>
                      </a:pPr>
                      <a:r>
                        <a:rPr lang="en-GB" sz="1100" spc="-10" dirty="0" err="1">
                          <a:effectLst/>
                        </a:rPr>
                        <a:t>Endophthalmitis</a:t>
                      </a:r>
                      <a:endParaRPr lang="en-GB" sz="1100" dirty="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extLst>
                  <a:ext uri="{0D108BD9-81ED-4DB2-BD59-A6C34878D82A}">
                    <a16:rowId xmlns:a16="http://schemas.microsoft.com/office/drawing/2014/main" val="10002"/>
                  </a:ext>
                </a:extLst>
              </a:tr>
              <a:tr h="190387">
                <a:tc>
                  <a:txBody>
                    <a:bodyPr/>
                    <a:lstStyle/>
                    <a:p>
                      <a:pPr eaLnBrk="0" hangingPunct="0">
                        <a:lnSpc>
                          <a:spcPct val="90000"/>
                        </a:lnSpc>
                        <a:spcAft>
                          <a:spcPts val="0"/>
                        </a:spcAft>
                      </a:pPr>
                      <a:r>
                        <a:rPr lang="en-GB" sz="1100" spc="-10">
                          <a:effectLst/>
                        </a:rPr>
                        <a:t>ENT</a:t>
                      </a:r>
                      <a:endParaRPr lang="en-GB" sz="110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tc>
                  <a:txBody>
                    <a:bodyPr/>
                    <a:lstStyle/>
                    <a:p>
                      <a:pPr eaLnBrk="0" hangingPunct="0">
                        <a:lnSpc>
                          <a:spcPct val="90000"/>
                        </a:lnSpc>
                        <a:spcAft>
                          <a:spcPts val="0"/>
                        </a:spcAft>
                      </a:pPr>
                      <a:r>
                        <a:rPr lang="en-GB" sz="1100" spc="-10" dirty="0">
                          <a:effectLst/>
                        </a:rPr>
                        <a:t>Infections of ear, nose, throat, larynx and mouth</a:t>
                      </a:r>
                      <a:endParaRPr lang="en-GB" sz="1100" dirty="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extLst>
                  <a:ext uri="{0D108BD9-81ED-4DB2-BD59-A6C34878D82A}">
                    <a16:rowId xmlns:a16="http://schemas.microsoft.com/office/drawing/2014/main" val="10003"/>
                  </a:ext>
                </a:extLst>
              </a:tr>
              <a:tr h="190387">
                <a:tc>
                  <a:txBody>
                    <a:bodyPr/>
                    <a:lstStyle/>
                    <a:p>
                      <a:pPr eaLnBrk="0" hangingPunct="0">
                        <a:lnSpc>
                          <a:spcPct val="90000"/>
                        </a:lnSpc>
                        <a:spcAft>
                          <a:spcPts val="0"/>
                        </a:spcAft>
                      </a:pPr>
                      <a:r>
                        <a:rPr lang="en-GB" sz="1100" spc="-10" dirty="0" err="1">
                          <a:effectLst/>
                        </a:rPr>
                        <a:t>BRON</a:t>
                      </a:r>
                      <a:endParaRPr lang="en-GB" sz="1100" dirty="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tc>
                  <a:txBody>
                    <a:bodyPr/>
                    <a:lstStyle/>
                    <a:p>
                      <a:pPr eaLnBrk="0" hangingPunct="0">
                        <a:lnSpc>
                          <a:spcPct val="90000"/>
                        </a:lnSpc>
                        <a:spcAft>
                          <a:spcPts val="0"/>
                        </a:spcAft>
                      </a:pPr>
                      <a:r>
                        <a:rPr lang="en-GB" sz="1100" spc="-10" dirty="0">
                          <a:effectLst/>
                        </a:rPr>
                        <a:t>Acute bronchitis or exacerbations of chronic bronchitis</a:t>
                      </a:r>
                      <a:endParaRPr lang="en-GB" sz="1100" dirty="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extLst>
                  <a:ext uri="{0D108BD9-81ED-4DB2-BD59-A6C34878D82A}">
                    <a16:rowId xmlns:a16="http://schemas.microsoft.com/office/drawing/2014/main" val="10004"/>
                  </a:ext>
                </a:extLst>
              </a:tr>
              <a:tr h="190387">
                <a:tc>
                  <a:txBody>
                    <a:bodyPr/>
                    <a:lstStyle/>
                    <a:p>
                      <a:pPr eaLnBrk="0" hangingPunct="0">
                        <a:lnSpc>
                          <a:spcPct val="90000"/>
                        </a:lnSpc>
                        <a:spcAft>
                          <a:spcPts val="0"/>
                        </a:spcAft>
                      </a:pPr>
                      <a:r>
                        <a:rPr lang="en-GB" sz="1100" spc="-10">
                          <a:effectLst/>
                        </a:rPr>
                        <a:t>PNEU</a:t>
                      </a:r>
                      <a:endParaRPr lang="en-GB" sz="110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tc>
                  <a:txBody>
                    <a:bodyPr/>
                    <a:lstStyle/>
                    <a:p>
                      <a:pPr eaLnBrk="0" hangingPunct="0">
                        <a:lnSpc>
                          <a:spcPct val="90000"/>
                        </a:lnSpc>
                        <a:spcAft>
                          <a:spcPts val="0"/>
                        </a:spcAft>
                      </a:pPr>
                      <a:r>
                        <a:rPr lang="en-GB" sz="1100" spc="-10" dirty="0">
                          <a:effectLst/>
                        </a:rPr>
                        <a:t>Pneumonia</a:t>
                      </a:r>
                      <a:endParaRPr lang="en-GB" sz="1100" dirty="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extLst>
                  <a:ext uri="{0D108BD9-81ED-4DB2-BD59-A6C34878D82A}">
                    <a16:rowId xmlns:a16="http://schemas.microsoft.com/office/drawing/2014/main" val="10005"/>
                  </a:ext>
                </a:extLst>
              </a:tr>
              <a:tr h="190387">
                <a:tc>
                  <a:txBody>
                    <a:bodyPr/>
                    <a:lstStyle/>
                    <a:p>
                      <a:pPr eaLnBrk="0" hangingPunct="0">
                        <a:lnSpc>
                          <a:spcPct val="90000"/>
                        </a:lnSpc>
                        <a:spcAft>
                          <a:spcPts val="0"/>
                        </a:spcAft>
                      </a:pPr>
                      <a:r>
                        <a:rPr lang="en-GB" sz="1100" spc="-10">
                          <a:effectLst/>
                        </a:rPr>
                        <a:t>CVS</a:t>
                      </a:r>
                      <a:endParaRPr lang="en-GB" sz="110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tc>
                  <a:txBody>
                    <a:bodyPr/>
                    <a:lstStyle/>
                    <a:p>
                      <a:pPr eaLnBrk="0" hangingPunct="0">
                        <a:lnSpc>
                          <a:spcPct val="90000"/>
                        </a:lnSpc>
                        <a:spcAft>
                          <a:spcPts val="0"/>
                        </a:spcAft>
                      </a:pPr>
                      <a:r>
                        <a:rPr lang="en-GB" sz="1100" spc="-10" dirty="0">
                          <a:effectLst/>
                        </a:rPr>
                        <a:t>Cardiovascular infections: endocarditis, vascular graft</a:t>
                      </a:r>
                      <a:endParaRPr lang="en-GB" sz="1100" dirty="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extLst>
                  <a:ext uri="{0D108BD9-81ED-4DB2-BD59-A6C34878D82A}">
                    <a16:rowId xmlns:a16="http://schemas.microsoft.com/office/drawing/2014/main" val="10006"/>
                  </a:ext>
                </a:extLst>
              </a:tr>
              <a:tr h="190387">
                <a:tc>
                  <a:txBody>
                    <a:bodyPr/>
                    <a:lstStyle/>
                    <a:p>
                      <a:pPr eaLnBrk="0" hangingPunct="0">
                        <a:lnSpc>
                          <a:spcPct val="90000"/>
                        </a:lnSpc>
                        <a:spcAft>
                          <a:spcPts val="0"/>
                        </a:spcAft>
                      </a:pPr>
                      <a:r>
                        <a:rPr lang="en-GB" sz="1100" spc="-10">
                          <a:effectLst/>
                        </a:rPr>
                        <a:t>GI</a:t>
                      </a:r>
                      <a:endParaRPr lang="en-GB" sz="110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tc>
                  <a:txBody>
                    <a:bodyPr/>
                    <a:lstStyle/>
                    <a:p>
                      <a:pPr eaLnBrk="0" hangingPunct="0">
                        <a:lnSpc>
                          <a:spcPct val="90000"/>
                        </a:lnSpc>
                        <a:spcAft>
                          <a:spcPts val="0"/>
                        </a:spcAft>
                      </a:pPr>
                      <a:r>
                        <a:rPr lang="en-GB" sz="1100" spc="-10" dirty="0">
                          <a:effectLst/>
                        </a:rPr>
                        <a:t>Gastrointestinal infections (e.g. salmonellosis, antibiotic-associated diarrhoea)</a:t>
                      </a:r>
                      <a:endParaRPr lang="en-GB" sz="1100" dirty="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extLst>
                  <a:ext uri="{0D108BD9-81ED-4DB2-BD59-A6C34878D82A}">
                    <a16:rowId xmlns:a16="http://schemas.microsoft.com/office/drawing/2014/main" val="10007"/>
                  </a:ext>
                </a:extLst>
              </a:tr>
              <a:tr h="190387">
                <a:tc>
                  <a:txBody>
                    <a:bodyPr/>
                    <a:lstStyle/>
                    <a:p>
                      <a:pPr eaLnBrk="0" hangingPunct="0">
                        <a:lnSpc>
                          <a:spcPct val="90000"/>
                        </a:lnSpc>
                        <a:spcAft>
                          <a:spcPts val="0"/>
                        </a:spcAft>
                      </a:pPr>
                      <a:r>
                        <a:rPr lang="en-GB" sz="1100" spc="-10">
                          <a:effectLst/>
                        </a:rPr>
                        <a:t>IA</a:t>
                      </a:r>
                      <a:endParaRPr lang="en-GB" sz="110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tc>
                  <a:txBody>
                    <a:bodyPr/>
                    <a:lstStyle/>
                    <a:p>
                      <a:pPr eaLnBrk="0" hangingPunct="0">
                        <a:lnSpc>
                          <a:spcPct val="90000"/>
                        </a:lnSpc>
                        <a:spcAft>
                          <a:spcPts val="0"/>
                        </a:spcAft>
                      </a:pPr>
                      <a:r>
                        <a:rPr lang="en-GB" sz="1100" spc="-10" dirty="0">
                          <a:effectLst/>
                        </a:rPr>
                        <a:t>Intra-abdominal sepsis, including </a:t>
                      </a:r>
                      <a:r>
                        <a:rPr lang="en-GB" sz="1100" spc="-10" dirty="0" err="1">
                          <a:effectLst/>
                        </a:rPr>
                        <a:t>hepatobiliary</a:t>
                      </a:r>
                      <a:endParaRPr lang="en-GB" sz="1100" dirty="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extLst>
                  <a:ext uri="{0D108BD9-81ED-4DB2-BD59-A6C34878D82A}">
                    <a16:rowId xmlns:a16="http://schemas.microsoft.com/office/drawing/2014/main" val="10008"/>
                  </a:ext>
                </a:extLst>
              </a:tr>
              <a:tr h="190387">
                <a:tc>
                  <a:txBody>
                    <a:bodyPr/>
                    <a:lstStyle/>
                    <a:p>
                      <a:pPr eaLnBrk="0" hangingPunct="0">
                        <a:lnSpc>
                          <a:spcPct val="90000"/>
                        </a:lnSpc>
                        <a:spcAft>
                          <a:spcPts val="0"/>
                        </a:spcAft>
                      </a:pPr>
                      <a:r>
                        <a:rPr lang="en-GB" sz="1100" spc="-10">
                          <a:effectLst/>
                        </a:rPr>
                        <a:t>SST</a:t>
                      </a:r>
                      <a:endParaRPr lang="en-GB" sz="110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tc>
                  <a:txBody>
                    <a:bodyPr/>
                    <a:lstStyle/>
                    <a:p>
                      <a:pPr eaLnBrk="0" hangingPunct="0">
                        <a:lnSpc>
                          <a:spcPct val="90000"/>
                        </a:lnSpc>
                        <a:spcAft>
                          <a:spcPts val="0"/>
                        </a:spcAft>
                      </a:pPr>
                      <a:r>
                        <a:rPr lang="en-GB" sz="1100" spc="-10" dirty="0">
                          <a:effectLst/>
                        </a:rPr>
                        <a:t>Cellulitis, wound, deep soft tissue not involving bone</a:t>
                      </a:r>
                      <a:endParaRPr lang="en-GB" sz="1100" dirty="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extLst>
                  <a:ext uri="{0D108BD9-81ED-4DB2-BD59-A6C34878D82A}">
                    <a16:rowId xmlns:a16="http://schemas.microsoft.com/office/drawing/2014/main" val="10009"/>
                  </a:ext>
                </a:extLst>
              </a:tr>
              <a:tr h="190387">
                <a:tc>
                  <a:txBody>
                    <a:bodyPr/>
                    <a:lstStyle/>
                    <a:p>
                      <a:pPr eaLnBrk="0" hangingPunct="0">
                        <a:lnSpc>
                          <a:spcPct val="90000"/>
                        </a:lnSpc>
                        <a:spcAft>
                          <a:spcPts val="0"/>
                        </a:spcAft>
                      </a:pPr>
                      <a:r>
                        <a:rPr lang="en-GB" sz="1100" spc="-10">
                          <a:effectLst/>
                        </a:rPr>
                        <a:t>BJ</a:t>
                      </a:r>
                      <a:endParaRPr lang="en-GB" sz="110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tc>
                  <a:txBody>
                    <a:bodyPr/>
                    <a:lstStyle/>
                    <a:p>
                      <a:pPr eaLnBrk="0" hangingPunct="0">
                        <a:lnSpc>
                          <a:spcPct val="90000"/>
                        </a:lnSpc>
                        <a:spcAft>
                          <a:spcPts val="0"/>
                        </a:spcAft>
                      </a:pPr>
                      <a:r>
                        <a:rPr lang="en-GB" sz="1100" spc="-10" dirty="0">
                          <a:effectLst/>
                        </a:rPr>
                        <a:t>Septic arthritis (including prosthetic joint), osteomyelitis</a:t>
                      </a:r>
                      <a:endParaRPr lang="en-GB" sz="1100" dirty="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extLst>
                  <a:ext uri="{0D108BD9-81ED-4DB2-BD59-A6C34878D82A}">
                    <a16:rowId xmlns:a16="http://schemas.microsoft.com/office/drawing/2014/main" val="10010"/>
                  </a:ext>
                </a:extLst>
              </a:tr>
              <a:tr h="190387">
                <a:tc>
                  <a:txBody>
                    <a:bodyPr/>
                    <a:lstStyle/>
                    <a:p>
                      <a:pPr eaLnBrk="0" hangingPunct="0">
                        <a:lnSpc>
                          <a:spcPct val="90000"/>
                        </a:lnSpc>
                        <a:spcAft>
                          <a:spcPts val="0"/>
                        </a:spcAft>
                      </a:pPr>
                      <a:r>
                        <a:rPr lang="en-GB" sz="1100" spc="-10">
                          <a:effectLst/>
                        </a:rPr>
                        <a:t>CYS</a:t>
                      </a:r>
                      <a:endParaRPr lang="en-GB" sz="110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tc>
                  <a:txBody>
                    <a:bodyPr/>
                    <a:lstStyle/>
                    <a:p>
                      <a:pPr eaLnBrk="0" hangingPunct="0">
                        <a:lnSpc>
                          <a:spcPct val="90000"/>
                        </a:lnSpc>
                        <a:spcAft>
                          <a:spcPts val="0"/>
                        </a:spcAft>
                      </a:pPr>
                      <a:r>
                        <a:rPr lang="en-GB" sz="1100" spc="-10" dirty="0">
                          <a:effectLst/>
                        </a:rPr>
                        <a:t>Symptomatic lower urinary tract infection (e.g. cystitis)</a:t>
                      </a:r>
                      <a:endParaRPr lang="en-GB" sz="1100" dirty="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extLst>
                  <a:ext uri="{0D108BD9-81ED-4DB2-BD59-A6C34878D82A}">
                    <a16:rowId xmlns:a16="http://schemas.microsoft.com/office/drawing/2014/main" val="10011"/>
                  </a:ext>
                </a:extLst>
              </a:tr>
              <a:tr h="190387">
                <a:tc>
                  <a:txBody>
                    <a:bodyPr/>
                    <a:lstStyle/>
                    <a:p>
                      <a:pPr eaLnBrk="0" hangingPunct="0">
                        <a:lnSpc>
                          <a:spcPct val="90000"/>
                        </a:lnSpc>
                        <a:spcAft>
                          <a:spcPts val="0"/>
                        </a:spcAft>
                      </a:pPr>
                      <a:r>
                        <a:rPr lang="en-GB" sz="1100" spc="-10">
                          <a:effectLst/>
                        </a:rPr>
                        <a:t>PYE</a:t>
                      </a:r>
                      <a:endParaRPr lang="en-GB" sz="110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tc>
                  <a:txBody>
                    <a:bodyPr/>
                    <a:lstStyle/>
                    <a:p>
                      <a:pPr eaLnBrk="0" hangingPunct="0">
                        <a:lnSpc>
                          <a:spcPct val="90000"/>
                        </a:lnSpc>
                        <a:spcAft>
                          <a:spcPts val="0"/>
                        </a:spcAft>
                      </a:pPr>
                      <a:r>
                        <a:rPr lang="en-GB" sz="1100" spc="-10" dirty="0">
                          <a:effectLst/>
                        </a:rPr>
                        <a:t>Symptomatic upper urinary tract infection (e.g. pyelonephritis)</a:t>
                      </a:r>
                      <a:endParaRPr lang="en-GB" sz="1100" dirty="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extLst>
                  <a:ext uri="{0D108BD9-81ED-4DB2-BD59-A6C34878D82A}">
                    <a16:rowId xmlns:a16="http://schemas.microsoft.com/office/drawing/2014/main" val="10012"/>
                  </a:ext>
                </a:extLst>
              </a:tr>
              <a:tr h="190387">
                <a:tc>
                  <a:txBody>
                    <a:bodyPr/>
                    <a:lstStyle/>
                    <a:p>
                      <a:pPr eaLnBrk="0" hangingPunct="0">
                        <a:lnSpc>
                          <a:spcPct val="90000"/>
                        </a:lnSpc>
                        <a:spcAft>
                          <a:spcPts val="0"/>
                        </a:spcAft>
                      </a:pPr>
                      <a:r>
                        <a:rPr lang="en-GB" sz="1100" spc="-10">
                          <a:effectLst/>
                        </a:rPr>
                        <a:t>ASB</a:t>
                      </a:r>
                      <a:endParaRPr lang="en-GB" sz="110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tc>
                  <a:txBody>
                    <a:bodyPr/>
                    <a:lstStyle/>
                    <a:p>
                      <a:pPr eaLnBrk="0" hangingPunct="0">
                        <a:lnSpc>
                          <a:spcPct val="90000"/>
                        </a:lnSpc>
                        <a:spcAft>
                          <a:spcPts val="0"/>
                        </a:spcAft>
                      </a:pPr>
                      <a:r>
                        <a:rPr lang="en-GB" sz="1100" spc="-10" dirty="0">
                          <a:effectLst/>
                        </a:rPr>
                        <a:t>Asymptomatic </a:t>
                      </a:r>
                      <a:r>
                        <a:rPr lang="en-GB" sz="1100" spc="-10" dirty="0" err="1">
                          <a:effectLst/>
                        </a:rPr>
                        <a:t>bacteriuria</a:t>
                      </a:r>
                      <a:endParaRPr lang="en-GB" sz="1100" dirty="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extLst>
                  <a:ext uri="{0D108BD9-81ED-4DB2-BD59-A6C34878D82A}">
                    <a16:rowId xmlns:a16="http://schemas.microsoft.com/office/drawing/2014/main" val="10013"/>
                  </a:ext>
                </a:extLst>
              </a:tr>
              <a:tr h="190387">
                <a:tc>
                  <a:txBody>
                    <a:bodyPr/>
                    <a:lstStyle/>
                    <a:p>
                      <a:pPr eaLnBrk="0" hangingPunct="0">
                        <a:lnSpc>
                          <a:spcPct val="90000"/>
                        </a:lnSpc>
                        <a:spcAft>
                          <a:spcPts val="0"/>
                        </a:spcAft>
                      </a:pPr>
                      <a:r>
                        <a:rPr lang="en-GB" sz="1100" spc="-10">
                          <a:effectLst/>
                        </a:rPr>
                        <a:t>OBGY</a:t>
                      </a:r>
                      <a:endParaRPr lang="en-GB" sz="110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tc>
                  <a:txBody>
                    <a:bodyPr/>
                    <a:lstStyle/>
                    <a:p>
                      <a:pPr eaLnBrk="0" hangingPunct="0">
                        <a:lnSpc>
                          <a:spcPct val="90000"/>
                        </a:lnSpc>
                        <a:spcAft>
                          <a:spcPts val="0"/>
                        </a:spcAft>
                      </a:pPr>
                      <a:r>
                        <a:rPr lang="en-GB" sz="1100" spc="-10" dirty="0">
                          <a:effectLst/>
                        </a:rPr>
                        <a:t>Obstetric or gynaecological infections, STD in women</a:t>
                      </a:r>
                      <a:endParaRPr lang="en-GB" sz="1100" dirty="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extLst>
                  <a:ext uri="{0D108BD9-81ED-4DB2-BD59-A6C34878D82A}">
                    <a16:rowId xmlns:a16="http://schemas.microsoft.com/office/drawing/2014/main" val="10014"/>
                  </a:ext>
                </a:extLst>
              </a:tr>
              <a:tr h="190387">
                <a:tc>
                  <a:txBody>
                    <a:bodyPr/>
                    <a:lstStyle/>
                    <a:p>
                      <a:pPr eaLnBrk="0" hangingPunct="0">
                        <a:lnSpc>
                          <a:spcPct val="90000"/>
                        </a:lnSpc>
                        <a:spcAft>
                          <a:spcPts val="0"/>
                        </a:spcAft>
                      </a:pPr>
                      <a:r>
                        <a:rPr lang="en-GB" sz="1100" spc="-10">
                          <a:effectLst/>
                        </a:rPr>
                        <a:t>GUM</a:t>
                      </a:r>
                      <a:endParaRPr lang="en-GB" sz="110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tc>
                  <a:txBody>
                    <a:bodyPr/>
                    <a:lstStyle/>
                    <a:p>
                      <a:pPr eaLnBrk="0" hangingPunct="0">
                        <a:lnSpc>
                          <a:spcPct val="90000"/>
                        </a:lnSpc>
                        <a:spcAft>
                          <a:spcPts val="0"/>
                        </a:spcAft>
                      </a:pPr>
                      <a:r>
                        <a:rPr lang="en-GB" sz="1100" spc="-10" dirty="0">
                          <a:effectLst/>
                        </a:rPr>
                        <a:t>Prostatitis, </a:t>
                      </a:r>
                      <a:r>
                        <a:rPr lang="en-GB" sz="1100" spc="-10" dirty="0" err="1">
                          <a:effectLst/>
                        </a:rPr>
                        <a:t>epididymo-orchitis</a:t>
                      </a:r>
                      <a:r>
                        <a:rPr lang="en-GB" sz="1100" spc="-10" dirty="0">
                          <a:effectLst/>
                        </a:rPr>
                        <a:t>, STD in men</a:t>
                      </a:r>
                      <a:endParaRPr lang="en-GB" sz="1100" dirty="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extLst>
                  <a:ext uri="{0D108BD9-81ED-4DB2-BD59-A6C34878D82A}">
                    <a16:rowId xmlns:a16="http://schemas.microsoft.com/office/drawing/2014/main" val="10015"/>
                  </a:ext>
                </a:extLst>
              </a:tr>
              <a:tr h="190387">
                <a:tc>
                  <a:txBody>
                    <a:bodyPr/>
                    <a:lstStyle/>
                    <a:p>
                      <a:pPr eaLnBrk="0" hangingPunct="0">
                        <a:lnSpc>
                          <a:spcPct val="90000"/>
                        </a:lnSpc>
                        <a:spcAft>
                          <a:spcPts val="0"/>
                        </a:spcAft>
                      </a:pPr>
                      <a:r>
                        <a:rPr lang="en-GB" sz="1100" spc="-10">
                          <a:effectLst/>
                        </a:rPr>
                        <a:t>BAC</a:t>
                      </a:r>
                      <a:endParaRPr lang="en-GB" sz="110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tc>
                  <a:txBody>
                    <a:bodyPr/>
                    <a:lstStyle/>
                    <a:p>
                      <a:pPr eaLnBrk="0" hangingPunct="0">
                        <a:lnSpc>
                          <a:spcPct val="90000"/>
                        </a:lnSpc>
                        <a:spcAft>
                          <a:spcPts val="0"/>
                        </a:spcAft>
                      </a:pPr>
                      <a:r>
                        <a:rPr lang="en-GB" sz="1100" spc="-10" dirty="0">
                          <a:effectLst/>
                        </a:rPr>
                        <a:t>Laboratory-confirmed bacteraemia</a:t>
                      </a:r>
                      <a:endParaRPr lang="en-GB" sz="1100" dirty="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extLst>
                  <a:ext uri="{0D108BD9-81ED-4DB2-BD59-A6C34878D82A}">
                    <a16:rowId xmlns:a16="http://schemas.microsoft.com/office/drawing/2014/main" val="10016"/>
                  </a:ext>
                </a:extLst>
              </a:tr>
              <a:tr h="338197">
                <a:tc>
                  <a:txBody>
                    <a:bodyPr/>
                    <a:lstStyle/>
                    <a:p>
                      <a:pPr eaLnBrk="0" hangingPunct="0">
                        <a:lnSpc>
                          <a:spcPct val="90000"/>
                        </a:lnSpc>
                        <a:spcAft>
                          <a:spcPts val="0"/>
                        </a:spcAft>
                      </a:pPr>
                      <a:r>
                        <a:rPr lang="en-GB" sz="1100" spc="-10">
                          <a:effectLst/>
                        </a:rPr>
                        <a:t>CSEP</a:t>
                      </a:r>
                      <a:endParaRPr lang="en-GB" sz="110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tc>
                  <a:txBody>
                    <a:bodyPr/>
                    <a:lstStyle/>
                    <a:p>
                      <a:pPr eaLnBrk="0" hangingPunct="0">
                        <a:lnSpc>
                          <a:spcPct val="90000"/>
                        </a:lnSpc>
                        <a:spcAft>
                          <a:spcPts val="0"/>
                        </a:spcAft>
                      </a:pPr>
                      <a:r>
                        <a:rPr lang="en-GB" sz="1100" spc="-10" dirty="0">
                          <a:effectLst/>
                        </a:rPr>
                        <a:t>Clinical sepsis </a:t>
                      </a:r>
                      <a:r>
                        <a:rPr lang="hu-HU" sz="1100" spc="-10" dirty="0">
                          <a:effectLst/>
                        </a:rPr>
                        <a:t> </a:t>
                      </a:r>
                      <a:r>
                        <a:rPr lang="en-GB" sz="1100" spc="-10" dirty="0">
                          <a:effectLst/>
                        </a:rPr>
                        <a:t>(suspected bloodstream infection without lab confirmation/results are not available, no blood cultures collected or negative blood culture), excluding febrile neutropenia</a:t>
                      </a:r>
                      <a:endParaRPr lang="en-GB" sz="1100" dirty="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extLst>
                  <a:ext uri="{0D108BD9-81ED-4DB2-BD59-A6C34878D82A}">
                    <a16:rowId xmlns:a16="http://schemas.microsoft.com/office/drawing/2014/main" val="10017"/>
                  </a:ext>
                </a:extLst>
              </a:tr>
              <a:tr h="338197">
                <a:tc>
                  <a:txBody>
                    <a:bodyPr/>
                    <a:lstStyle/>
                    <a:p>
                      <a:pPr eaLnBrk="0" hangingPunct="0">
                        <a:lnSpc>
                          <a:spcPct val="90000"/>
                        </a:lnSpc>
                        <a:spcAft>
                          <a:spcPts val="0"/>
                        </a:spcAft>
                      </a:pPr>
                      <a:r>
                        <a:rPr lang="en-GB" sz="1100" spc="-10">
                          <a:effectLst/>
                        </a:rPr>
                        <a:t>FN</a:t>
                      </a:r>
                      <a:endParaRPr lang="en-GB" sz="110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tc>
                  <a:txBody>
                    <a:bodyPr/>
                    <a:lstStyle/>
                    <a:p>
                      <a:pPr eaLnBrk="0" hangingPunct="0">
                        <a:lnSpc>
                          <a:spcPct val="90000"/>
                        </a:lnSpc>
                        <a:spcAft>
                          <a:spcPts val="0"/>
                        </a:spcAft>
                      </a:pPr>
                      <a:r>
                        <a:rPr lang="en-GB" sz="1100" spc="-10" dirty="0">
                          <a:effectLst/>
                        </a:rPr>
                        <a:t>Febrile neutropenia or other form of manifestation of infection in immunocompromised host (e.g. HIV, chemotherapy, etc.) with no clear anatomical site</a:t>
                      </a:r>
                      <a:endParaRPr lang="en-GB" sz="1100" dirty="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extLst>
                  <a:ext uri="{0D108BD9-81ED-4DB2-BD59-A6C34878D82A}">
                    <a16:rowId xmlns:a16="http://schemas.microsoft.com/office/drawing/2014/main" val="10018"/>
                  </a:ext>
                </a:extLst>
              </a:tr>
              <a:tr h="190387">
                <a:tc>
                  <a:txBody>
                    <a:bodyPr/>
                    <a:lstStyle/>
                    <a:p>
                      <a:pPr eaLnBrk="0" hangingPunct="0">
                        <a:lnSpc>
                          <a:spcPct val="90000"/>
                        </a:lnSpc>
                        <a:spcAft>
                          <a:spcPts val="0"/>
                        </a:spcAft>
                      </a:pPr>
                      <a:r>
                        <a:rPr lang="en-GB" sz="1100" spc="-10">
                          <a:effectLst/>
                        </a:rPr>
                        <a:t>SIRS</a:t>
                      </a:r>
                      <a:endParaRPr lang="en-GB" sz="110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tc>
                  <a:txBody>
                    <a:bodyPr/>
                    <a:lstStyle/>
                    <a:p>
                      <a:pPr eaLnBrk="0" hangingPunct="0">
                        <a:lnSpc>
                          <a:spcPct val="90000"/>
                        </a:lnSpc>
                        <a:spcAft>
                          <a:spcPts val="0"/>
                        </a:spcAft>
                      </a:pPr>
                      <a:r>
                        <a:rPr lang="en-GB" sz="1100" spc="-10" dirty="0">
                          <a:effectLst/>
                        </a:rPr>
                        <a:t>Systemic inflammatory response with no clear anatomical site</a:t>
                      </a:r>
                      <a:endParaRPr lang="en-GB" sz="1100" dirty="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extLst>
                  <a:ext uri="{0D108BD9-81ED-4DB2-BD59-A6C34878D82A}">
                    <a16:rowId xmlns:a16="http://schemas.microsoft.com/office/drawing/2014/main" val="10019"/>
                  </a:ext>
                </a:extLst>
              </a:tr>
              <a:tr h="190387">
                <a:tc>
                  <a:txBody>
                    <a:bodyPr/>
                    <a:lstStyle/>
                    <a:p>
                      <a:pPr eaLnBrk="0" hangingPunct="0">
                        <a:lnSpc>
                          <a:spcPct val="90000"/>
                        </a:lnSpc>
                        <a:spcAft>
                          <a:spcPts val="0"/>
                        </a:spcAft>
                      </a:pPr>
                      <a:r>
                        <a:rPr lang="en-GB" sz="1100" spc="-10">
                          <a:effectLst/>
                        </a:rPr>
                        <a:t>UND</a:t>
                      </a:r>
                      <a:endParaRPr lang="en-GB" sz="110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tc>
                  <a:txBody>
                    <a:bodyPr/>
                    <a:lstStyle/>
                    <a:p>
                      <a:pPr eaLnBrk="0" hangingPunct="0">
                        <a:lnSpc>
                          <a:spcPct val="90000"/>
                        </a:lnSpc>
                        <a:spcAft>
                          <a:spcPts val="0"/>
                        </a:spcAft>
                      </a:pPr>
                      <a:r>
                        <a:rPr lang="en-GB" sz="1100" spc="-10" dirty="0">
                          <a:effectLst/>
                        </a:rPr>
                        <a:t>Completely undefined; site with no systemic inflammation</a:t>
                      </a:r>
                      <a:endParaRPr lang="en-GB" sz="1100" dirty="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extLst>
                  <a:ext uri="{0D108BD9-81ED-4DB2-BD59-A6C34878D82A}">
                    <a16:rowId xmlns:a16="http://schemas.microsoft.com/office/drawing/2014/main" val="10020"/>
                  </a:ext>
                </a:extLst>
              </a:tr>
              <a:tr h="190387">
                <a:tc>
                  <a:txBody>
                    <a:bodyPr/>
                    <a:lstStyle/>
                    <a:p>
                      <a:pPr eaLnBrk="0" hangingPunct="0">
                        <a:lnSpc>
                          <a:spcPct val="90000"/>
                        </a:lnSpc>
                        <a:spcAft>
                          <a:spcPts val="0"/>
                        </a:spcAft>
                      </a:pPr>
                      <a:r>
                        <a:rPr lang="en-GB" sz="1100" spc="-10">
                          <a:effectLst/>
                        </a:rPr>
                        <a:t>NA</a:t>
                      </a:r>
                      <a:endParaRPr lang="en-GB" sz="110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tc>
                  <a:txBody>
                    <a:bodyPr/>
                    <a:lstStyle/>
                    <a:p>
                      <a:pPr eaLnBrk="0" hangingPunct="0">
                        <a:lnSpc>
                          <a:spcPct val="90000"/>
                        </a:lnSpc>
                        <a:spcAft>
                          <a:spcPts val="0"/>
                        </a:spcAft>
                      </a:pPr>
                      <a:r>
                        <a:rPr lang="en-GB" sz="1100" spc="-10" dirty="0">
                          <a:effectLst/>
                        </a:rPr>
                        <a:t>Not applicable; for antimicrobial use other than treatment</a:t>
                      </a:r>
                      <a:endParaRPr lang="en-GB" sz="1100" dirty="0">
                        <a:effectLst/>
                        <a:latin typeface="Tahoma" panose="020B0604030504040204" pitchFamily="34" charset="0"/>
                        <a:ea typeface="Batang" panose="02030600000101010101" pitchFamily="18" charset="-127"/>
                        <a:cs typeface="Times New Roman" panose="02020603050405020304" pitchFamily="18" charset="0"/>
                      </a:endParaRPr>
                    </a:p>
                  </a:txBody>
                  <a:tcPr marL="48260" marR="23707" marT="17778" marB="17778"/>
                </a:tc>
                <a:extLst>
                  <a:ext uri="{0D108BD9-81ED-4DB2-BD59-A6C34878D82A}">
                    <a16:rowId xmlns:a16="http://schemas.microsoft.com/office/drawing/2014/main" val="10021"/>
                  </a:ext>
                </a:extLst>
              </a:tr>
            </a:tbl>
          </a:graphicData>
        </a:graphic>
      </p:graphicFrame>
    </p:spTree>
    <p:extLst>
      <p:ext uri="{BB962C8B-B14F-4D97-AF65-F5344CB8AC3E}">
        <p14:creationId xmlns:p14="http://schemas.microsoft.com/office/powerpoint/2010/main" val="1594139091"/>
      </p:ext>
    </p:extLst>
  </p:cSld>
  <p:clrMapOvr>
    <a:masterClrMapping/>
  </p:clrMapOvr>
</p:sld>
</file>

<file path=ppt/theme/theme1.xml><?xml version="1.0" encoding="utf-8"?>
<a:theme xmlns:a="http://schemas.openxmlformats.org/drawingml/2006/main" name="ECDC_PowerPoint_Template_2018-Training">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CDC_PowerPoint_Template_2009_rev_1_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CDC_PowerPoint_Template_2009_rev_1_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CDC_PowerPoint_Template_2009_rev_1_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CDC_PowerPoint_Template_2009_rev_1_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CDC_PowerPoint_Template_2009_rev_1_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CDC_PowerPoint_Template_2009_rev_1_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CDC_PowerPoint_Template_2009_rev_1_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CDC_PowerPoint_Template_2009_rev_1_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CDC_PowerPoint_Template_2009_rev_1_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CDC_PowerPoint_Template_2009_rev_1_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CDC_PowerPoint_Template_2009_rev_1_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B2AD77C4-1894-4974-954E-AEA6AD072D25}"/>
    </a:ext>
  </a:extLst>
</a:theme>
</file>

<file path=ppt/theme/theme2.xml><?xml version="1.0" encoding="utf-8"?>
<a:theme xmlns:a="http://schemas.openxmlformats.org/drawingml/2006/main" name="ECDC_PowerPoint_Template_2017-2">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Custom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8C49C7B8-4CE6-420F-AD30-715851A5BCFC}"/>
    </a:ext>
  </a:extLst>
</a:theme>
</file>

<file path=ppt/theme/theme3.xml><?xml version="1.0" encoding="utf-8"?>
<a:theme xmlns:a="http://schemas.openxmlformats.org/drawingml/2006/main" name="1_ECDC_PowerPoint_Template_2017-2">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Custom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8C49C7B8-4CE6-420F-AD30-715851A5BCFC}"/>
    </a:ext>
  </a:extLst>
</a:theme>
</file>

<file path=ppt/theme/theme4.xml><?xml version="1.0" encoding="utf-8"?>
<a:theme xmlns:a="http://schemas.openxmlformats.org/drawingml/2006/main" name="2_ECDC_PowerPoint_Template_2017-2">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Custom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8C49C7B8-4CE6-420F-AD30-715851A5BCFC}"/>
    </a:ext>
  </a:extLst>
</a:theme>
</file>

<file path=ppt/theme/theme5.xml><?xml version="1.0" encoding="utf-8"?>
<a:theme xmlns:a="http://schemas.openxmlformats.org/drawingml/2006/main" name="3_ECDC_PowerPoint_Template_2017-2">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Custom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8C49C7B8-4CE6-420F-AD30-715851A5BCFC}"/>
    </a:ext>
  </a:extLst>
</a:theme>
</file>

<file path=ppt/theme/theme6.xml><?xml version="1.0" encoding="utf-8"?>
<a:theme xmlns:a="http://schemas.openxmlformats.org/drawingml/2006/main" name="1_ECDC_PowerPoint_Template_2018-Training">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CDC_PowerPoint_Template_2009_rev_1_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CDC_PowerPoint_Template_2009_rev_1_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CDC_PowerPoint_Template_2009_rev_1_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CDC_PowerPoint_Template_2009_rev_1_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CDC_PowerPoint_Template_2009_rev_1_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CDC_PowerPoint_Template_2009_rev_1_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CDC_PowerPoint_Template_2009_rev_1_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CDC_PowerPoint_Template_2009_rev_1_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CDC_PowerPoint_Template_2009_rev_1_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CDC_PowerPoint_Template_2009_rev_1_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CDC_PowerPoint_Template_2009_rev_1_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B2AD77C4-1894-4974-954E-AEA6AD072D25}"/>
    </a:ext>
  </a:extLst>
</a:theme>
</file>

<file path=ppt/theme/theme7.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ECDC_PowerPoint_Template_2018-Training</Template>
  <TotalTime>1550</TotalTime>
  <Words>7760</Words>
  <Application>Microsoft Office PowerPoint</Application>
  <PresentationFormat>Breedbeeld</PresentationFormat>
  <Paragraphs>2204</Paragraphs>
  <Slides>62</Slides>
  <Notes>55</Notes>
  <HiddenSlides>1</HiddenSlides>
  <MMClips>0</MMClips>
  <ScaleCrop>false</ScaleCrop>
  <HeadingPairs>
    <vt:vector size="6" baseType="variant">
      <vt:variant>
        <vt:lpstr>Gebruikte lettertypen</vt:lpstr>
      </vt:variant>
      <vt:variant>
        <vt:i4>9</vt:i4>
      </vt:variant>
      <vt:variant>
        <vt:lpstr>Thema</vt:lpstr>
      </vt:variant>
      <vt:variant>
        <vt:i4>6</vt:i4>
      </vt:variant>
      <vt:variant>
        <vt:lpstr>Diatitels</vt:lpstr>
      </vt:variant>
      <vt:variant>
        <vt:i4>62</vt:i4>
      </vt:variant>
    </vt:vector>
  </HeadingPairs>
  <TitlesOfParts>
    <vt:vector size="77" baseType="lpstr">
      <vt:lpstr>Batang</vt:lpstr>
      <vt:lpstr>ＭＳ Ｐゴシック</vt:lpstr>
      <vt:lpstr>Arial</vt:lpstr>
      <vt:lpstr>Symbol</vt:lpstr>
      <vt:lpstr>Tahoma</vt:lpstr>
      <vt:lpstr>Tahoma (Body)</vt:lpstr>
      <vt:lpstr>Times</vt:lpstr>
      <vt:lpstr>Times New Roman</vt:lpstr>
      <vt:lpstr>Wingdings</vt:lpstr>
      <vt:lpstr>ECDC_PowerPoint_Template_2018-Training</vt:lpstr>
      <vt:lpstr>ECDC_PowerPoint_Template_2017-2</vt:lpstr>
      <vt:lpstr>1_ECDC_PowerPoint_Template_2017-2</vt:lpstr>
      <vt:lpstr>2_ECDC_PowerPoint_Template_2017-2</vt:lpstr>
      <vt:lpstr>3_ECDC_PowerPoint_Template_2017-2</vt:lpstr>
      <vt:lpstr>1_ECDC_PowerPoint_Template_2018-Training</vt:lpstr>
      <vt:lpstr>Notes for facilitator</vt:lpstr>
      <vt:lpstr>ECDC PPS HAI and antimicrobial definitions </vt:lpstr>
      <vt:lpstr>Objectives</vt:lpstr>
      <vt:lpstr>Outline</vt:lpstr>
      <vt:lpstr>Antimicrobial definitions: Form in standard and light protocols (Protocol v5.3, p. 23-24)</vt:lpstr>
      <vt:lpstr>PowerPoint-presentatie</vt:lpstr>
      <vt:lpstr>PowerPoint-presentatie</vt:lpstr>
      <vt:lpstr>PowerPoint-presentatie</vt:lpstr>
      <vt:lpstr>Recorded physician diagnosis (site)  Protocol v5.3, p. 42</vt:lpstr>
      <vt:lpstr>Reason for antimicrobial in notes</vt:lpstr>
      <vt:lpstr>Date start antimicrobial </vt:lpstr>
      <vt:lpstr>Antimicrobial changed (+reason) </vt:lpstr>
      <vt:lpstr>Date start first antimicrobial, if change </vt:lpstr>
      <vt:lpstr>Dosage per day</vt:lpstr>
      <vt:lpstr>Form in standard and light protocols</vt:lpstr>
      <vt:lpstr>Is an ACTIVE HAI* present? Protocol v5.3, p. 24</vt:lpstr>
      <vt:lpstr>Active HAI… in other words</vt:lpstr>
      <vt:lpstr>Exercise: Is an HAI present by date?</vt:lpstr>
      <vt:lpstr>PowerPoint-presentatie</vt:lpstr>
      <vt:lpstr>PowerPoint-presentatie</vt:lpstr>
      <vt:lpstr>PowerPoint-presentatie</vt:lpstr>
      <vt:lpstr>PowerPoint-presentatie</vt:lpstr>
      <vt:lpstr>PowerPoint-presentatie</vt:lpstr>
      <vt:lpstr>HAI case definition codes Protocol v5.3, p. 53-69</vt:lpstr>
      <vt:lpstr>Case definition codes</vt:lpstr>
      <vt:lpstr>Case definition codes</vt:lpstr>
      <vt:lpstr>Principles of HAI definitions</vt:lpstr>
      <vt:lpstr>Case definition codes</vt:lpstr>
      <vt:lpstr>Surgical site infection (SSI) Protocol v5.3, p. 53</vt:lpstr>
      <vt:lpstr>Extra info on SSI</vt:lpstr>
      <vt:lpstr>Lower respiratory tract infections </vt:lpstr>
      <vt:lpstr>Pneumonia (PN1-5) Protocol v5.3, p. 54</vt:lpstr>
      <vt:lpstr>Lower respiratory tract infection (LRI), other than pneumonia Protocol v5.3, p. 64   </vt:lpstr>
      <vt:lpstr>How to code these infections?</vt:lpstr>
      <vt:lpstr>Overall respiratory algorithm</vt:lpstr>
      <vt:lpstr>Key issues with Pneumonia (PN)</vt:lpstr>
      <vt:lpstr>Urinary tract infection (UTI) Protocol v5.3, p. 55</vt:lpstr>
      <vt:lpstr>Bloodstream infection (BSI) Protocol v5.3, p. 56</vt:lpstr>
      <vt:lpstr>Catheter-related infection (CRI) (central vascular catheter, CVC) Protocol v5.3, p. 56-57</vt:lpstr>
      <vt:lpstr>Catheter-related infection (CRI) (peripheral vascular catheter, PVC) Protocol v5.3, p. 56-57</vt:lpstr>
      <vt:lpstr>Arterial or venous infection (CVS-VASC) Protocol v5.3, p. 60 </vt:lpstr>
      <vt:lpstr>Overall CVC algorithm</vt:lpstr>
      <vt:lpstr>How to code these infections?</vt:lpstr>
      <vt:lpstr>Treated unidentified severe infection  (SYS-CSEP) Protocol v5.3, p. 70</vt:lpstr>
      <vt:lpstr>Gastrointestinal system infection (GI) Protocol v5.3, p. 65-66</vt:lpstr>
      <vt:lpstr>In summary</vt:lpstr>
      <vt:lpstr>Optional: additional slides on case definitions</vt:lpstr>
      <vt:lpstr>Case definition codes</vt:lpstr>
      <vt:lpstr>Bone and joint infection (BJ) Protocol v5.1, p. 57-58</vt:lpstr>
      <vt:lpstr>Central nervous system infection (CNS) Protocol v5.3, p. 59</vt:lpstr>
      <vt:lpstr>CNS infections: important signs and symptoms</vt:lpstr>
      <vt:lpstr>Cardiovascular system infection (CVS) Protocol v5.3, p. 60-61</vt:lpstr>
      <vt:lpstr>Cardiovascular system infection (CVS) Protocol v5.3, p. 60-61</vt:lpstr>
      <vt:lpstr>Eye, ear, nose, throat/mouth infection (EENT) Protocol v5.3, p. 62-63</vt:lpstr>
      <vt:lpstr>Eye, ear, nose, throat/mouth infection (EENT) Protocol v5.3, p. 62-63</vt:lpstr>
      <vt:lpstr>Gastrointestinal system infection (GI) Protocol v5.3, p. 65-66</vt:lpstr>
      <vt:lpstr>Reproductive tract infection (REPR) Protocol v5.3, p. 67</vt:lpstr>
      <vt:lpstr>Skin and soft tissue infection (SST) Protocol v5.3, p. 68-69</vt:lpstr>
      <vt:lpstr>Skin and soft tissue infection (SST) Protocol v5.3, p. 68-69</vt:lpstr>
      <vt:lpstr>Systemic infection (SYS) Protocol v5.3, p. 70</vt:lpstr>
      <vt:lpstr>Specific neonatal case definitions (NEO) Protocol v5.3, p. 71</vt:lpstr>
      <vt:lpstr>Acknowledgements The creation of this training material was commissioned in 2010 by ECDC to  Health Protection Agency (UK) with the direct involvement of  Dr. S. Hopkins, Prof. J. Reilly, S. Cairns, Dr. E. Sheridan, Dr. G. Hughes, Prof. B. Cookson, Dr. A. Charlett, G. Kafatos, B. Muller Pebody, F. Cowan, and Y. Sueiro.   The revision and update of this training material was commissioned in 2017 by ECDC to Transmissible (NL) with the direct involvement of Dr. Arnold Bosman and Dr. Ágnes Hajdu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the lecture/session</dc:title>
  <dc:creator>TOSHIBA</dc:creator>
  <cp:keywords>Template, PowerPoint</cp:keywords>
  <cp:lastModifiedBy>arnold bosman</cp:lastModifiedBy>
  <cp:revision>233</cp:revision>
  <cp:lastPrinted>2018-01-12T14:15:37Z</cp:lastPrinted>
  <dcterms:created xsi:type="dcterms:W3CDTF">2018-04-13T13:45:20Z</dcterms:created>
  <dcterms:modified xsi:type="dcterms:W3CDTF">2018-05-03T09:32:30Z</dcterms:modified>
</cp:coreProperties>
</file>