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 id="2147483656" r:id="rId2"/>
    <p:sldMasterId id="2147483661" r:id="rId3"/>
  </p:sldMasterIdLst>
  <p:notesMasterIdLst>
    <p:notesMasterId r:id="rId34"/>
  </p:notesMasterIdLst>
  <p:sldIdLst>
    <p:sldId id="256" r:id="rId4"/>
    <p:sldId id="257" r:id="rId5"/>
    <p:sldId id="258" r:id="rId6"/>
    <p:sldId id="259" r:id="rId7"/>
    <p:sldId id="271" r:id="rId8"/>
    <p:sldId id="267" r:id="rId9"/>
    <p:sldId id="272" r:id="rId10"/>
    <p:sldId id="273" r:id="rId11"/>
    <p:sldId id="260" r:id="rId12"/>
    <p:sldId id="283" r:id="rId13"/>
    <p:sldId id="284" r:id="rId14"/>
    <p:sldId id="285" r:id="rId15"/>
    <p:sldId id="286" r:id="rId16"/>
    <p:sldId id="287" r:id="rId17"/>
    <p:sldId id="280" r:id="rId18"/>
    <p:sldId id="281" r:id="rId19"/>
    <p:sldId id="268" r:id="rId20"/>
    <p:sldId id="288" r:id="rId21"/>
    <p:sldId id="261" r:id="rId22"/>
    <p:sldId id="300" r:id="rId23"/>
    <p:sldId id="301" r:id="rId24"/>
    <p:sldId id="302" r:id="rId25"/>
    <p:sldId id="303" r:id="rId26"/>
    <p:sldId id="304" r:id="rId27"/>
    <p:sldId id="269" r:id="rId28"/>
    <p:sldId id="305" r:id="rId29"/>
    <p:sldId id="308" r:id="rId30"/>
    <p:sldId id="309" r:id="rId31"/>
    <p:sldId id="265" r:id="rId32"/>
    <p:sldId id="266" r:id="rId33"/>
  </p:sldIdLst>
  <p:sldSz cx="12192000" cy="6858000"/>
  <p:notesSz cx="7023100" cy="9309100"/>
  <p:embeddedFontLst>
    <p:embeddedFont>
      <p:font typeface="Tahoma" panose="020B0604030504040204" pitchFamily="34" charset="0"/>
      <p:regular r:id="rId35"/>
      <p:bold r:id="rId36"/>
    </p:embeddedFont>
    <p:embeddedFont>
      <p:font typeface="ＭＳ Ｐゴシック" panose="020B0600070205080204" pitchFamily="34" charset="-128"/>
      <p:regular r:id="rId37"/>
    </p:embeddedFont>
    <p:embeddedFont>
      <p:font typeface="Times" panose="02020603050405020304"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 name="Shape 4"/>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1600" b="0" i="0" u="none" strike="noStrike" cap="none">
                <a:solidFill>
                  <a:schemeClr val="dk1"/>
                </a:solidFill>
                <a:latin typeface="Tahoma"/>
                <a:ea typeface="Tahoma"/>
                <a:cs typeface="Tahoma"/>
                <a:sym typeface="Tahoma"/>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6pPr>
            <a:lvl7pPr marL="3200400" marR="0" lvl="6"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7pPr>
            <a:lvl8pPr marL="3657600" marR="0" lvl="7"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8pPr>
            <a:lvl9pPr marL="4114800" marR="0" lvl="8"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9pPr>
          </a:lstStyle>
          <a:p>
            <a:endParaRPr/>
          </a:p>
        </p:txBody>
      </p:sp>
      <p:sp>
        <p:nvSpPr>
          <p:cNvPr id="5" name="Shape 5"/>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‹nr.›</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009775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 name="Shape 38"/>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Tahoma"/>
              <a:buNone/>
            </a:pPr>
            <a:r>
              <a:rPr lang="en-GB" sz="1400" b="0" i="0" u="none" strike="noStrike" cap="none">
                <a:solidFill>
                  <a:schemeClr val="dk1"/>
                </a:solidFill>
                <a:latin typeface="Tahoma"/>
                <a:ea typeface="Tahoma"/>
                <a:cs typeface="Tahoma"/>
                <a:sym typeface="Tahoma"/>
              </a:rPr>
              <a:t>Facilitator notes:</a:t>
            </a:r>
            <a:endParaRPr/>
          </a:p>
          <a:p>
            <a:pPr marL="0" marR="0" lvl="0" indent="0" algn="l" rtl="0">
              <a:lnSpc>
                <a:spcPct val="100000"/>
              </a:lnSpc>
              <a:spcBef>
                <a:spcPts val="420"/>
              </a:spcBef>
              <a:spcAft>
                <a:spcPts val="0"/>
              </a:spcAft>
              <a:buClr>
                <a:schemeClr val="dk1"/>
              </a:buClr>
              <a:buSzPts val="1400"/>
              <a:buFont typeface="Tahoma"/>
              <a:buNone/>
            </a:pPr>
            <a:endParaRPr sz="14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8638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92818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549117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299218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664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8" tIns="47775" rIns="95548" bIns="47775" anchor="b"/>
          <a:lstStyle>
            <a:lvl1pPr defTabSz="952500" eaLnBrk="0" hangingPunct="0">
              <a:defRPr sz="3200">
                <a:solidFill>
                  <a:schemeClr val="tx1"/>
                </a:solidFill>
                <a:latin typeface="Tahoma" panose="020B0604030504040204" pitchFamily="34" charset="0"/>
              </a:defRPr>
            </a:lvl1pPr>
            <a:lvl2pPr marL="742950" indent="-285750" defTabSz="952500" eaLnBrk="0" hangingPunct="0">
              <a:defRPr sz="3200">
                <a:solidFill>
                  <a:schemeClr val="tx1"/>
                </a:solidFill>
                <a:latin typeface="Tahoma" panose="020B0604030504040204" pitchFamily="34" charset="0"/>
              </a:defRPr>
            </a:lvl2pPr>
            <a:lvl3pPr marL="1143000" indent="-228600" defTabSz="952500" eaLnBrk="0" hangingPunct="0">
              <a:defRPr sz="3200">
                <a:solidFill>
                  <a:schemeClr val="tx1"/>
                </a:solidFill>
                <a:latin typeface="Tahoma" panose="020B0604030504040204" pitchFamily="34" charset="0"/>
              </a:defRPr>
            </a:lvl3pPr>
            <a:lvl4pPr marL="1600200" indent="-228600" defTabSz="952500" eaLnBrk="0" hangingPunct="0">
              <a:defRPr sz="3200">
                <a:solidFill>
                  <a:schemeClr val="tx1"/>
                </a:solidFill>
                <a:latin typeface="Tahoma" panose="020B0604030504040204" pitchFamily="34" charset="0"/>
              </a:defRPr>
            </a:lvl4pPr>
            <a:lvl5pPr marL="2057400" indent="-228600" defTabSz="952500" eaLnBrk="0" hangingPunct="0">
              <a:defRPr sz="3200">
                <a:solidFill>
                  <a:schemeClr val="tx1"/>
                </a:solidFill>
                <a:latin typeface="Tahoma" panose="020B0604030504040204" pitchFamily="34" charset="0"/>
              </a:defRPr>
            </a:lvl5pPr>
            <a:lvl6pPr marL="2514600" indent="-228600" defTabSz="9525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525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525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52500" eaLnBrk="0" fontAlgn="base" hangingPunct="0">
              <a:spcBef>
                <a:spcPct val="0"/>
              </a:spcBef>
              <a:spcAft>
                <a:spcPct val="0"/>
              </a:spcAft>
              <a:defRPr sz="3200">
                <a:solidFill>
                  <a:schemeClr val="tx1"/>
                </a:solidFill>
                <a:latin typeface="Tahoma" panose="020B0604030504040204" pitchFamily="34" charset="0"/>
              </a:defRPr>
            </a:lvl9pPr>
          </a:lstStyle>
          <a:p>
            <a:pPr algn="r" eaLnBrk="1" hangingPunct="1"/>
            <a:fld id="{429106DA-9990-4040-ADEE-119BC0F2C13F}" type="slidenum">
              <a:rPr lang="en-GB" altLang="en-US" sz="1200"/>
              <a:pPr algn="r" eaLnBrk="1" hangingPunct="1"/>
              <a:t>18</a:t>
            </a:fld>
            <a:endParaRPr lang="en-GB" altLang="en-US" sz="1200"/>
          </a:p>
        </p:txBody>
      </p:sp>
      <p:sp>
        <p:nvSpPr>
          <p:cNvPr id="36867" name="Rectangle 2"/>
          <p:cNvSpPr>
            <a:spLocks noGrp="1" noRot="1" noChangeAspect="1" noChangeArrowheads="1" noTextEdit="1"/>
          </p:cNvSpPr>
          <p:nvPr>
            <p:ph type="sldImg"/>
          </p:nvPr>
        </p:nvSpPr>
        <p:spPr>
          <a:xfrm>
            <a:off x="111125" y="569913"/>
            <a:ext cx="4502150" cy="2533650"/>
          </a:xfrm>
          <a:ln/>
        </p:spPr>
      </p:sp>
      <p:sp>
        <p:nvSpPr>
          <p:cNvPr id="36868"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8" tIns="47775" rIns="95548" bIns="47775"/>
          <a:lstStyle/>
          <a:p>
            <a:pPr eaLnBrk="1" hangingPunct="1"/>
            <a:endParaRPr lang="en-GB" altLang="en-US">
              <a:ea typeface="ＭＳ Ｐゴシック" panose="020B0600070205080204" pitchFamily="34" charset="-128"/>
            </a:endParaRPr>
          </a:p>
          <a:p>
            <a:pPr eaLnBrk="1" hangingPunct="1"/>
            <a:endParaRPr lang="en-GB" altLang="en-US">
              <a:ea typeface="ＭＳ Ｐゴシック" panose="020B0600070205080204" pitchFamily="34" charset="-128"/>
            </a:endParaRPr>
          </a:p>
        </p:txBody>
      </p:sp>
    </p:spTree>
    <p:extLst>
      <p:ext uri="{BB962C8B-B14F-4D97-AF65-F5344CB8AC3E}">
        <p14:creationId xmlns:p14="http://schemas.microsoft.com/office/powerpoint/2010/main" val="3920293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805979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47182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7411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983542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25652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 name="Shape 4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226791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71996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083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936478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707156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251703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 name="Shape 100"/>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301901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Shape 107"/>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
        <p:nvSpPr>
          <p:cNvPr id="108" name="Shape 108"/>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30</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99859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 name="Shape 5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936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594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8" tIns="47775" rIns="95548" bIns="47775" anchor="b"/>
          <a:lstStyle>
            <a:lvl1pPr defTabSz="952500" eaLnBrk="0" hangingPunct="0">
              <a:defRPr sz="3200">
                <a:solidFill>
                  <a:schemeClr val="tx1"/>
                </a:solidFill>
                <a:latin typeface="Tahoma" panose="020B0604030504040204" pitchFamily="34" charset="0"/>
              </a:defRPr>
            </a:lvl1pPr>
            <a:lvl2pPr marL="742950" indent="-285750" defTabSz="952500" eaLnBrk="0" hangingPunct="0">
              <a:defRPr sz="3200">
                <a:solidFill>
                  <a:schemeClr val="tx1"/>
                </a:solidFill>
                <a:latin typeface="Tahoma" panose="020B0604030504040204" pitchFamily="34" charset="0"/>
              </a:defRPr>
            </a:lvl2pPr>
            <a:lvl3pPr marL="1143000" indent="-228600" defTabSz="952500" eaLnBrk="0" hangingPunct="0">
              <a:defRPr sz="3200">
                <a:solidFill>
                  <a:schemeClr val="tx1"/>
                </a:solidFill>
                <a:latin typeface="Tahoma" panose="020B0604030504040204" pitchFamily="34" charset="0"/>
              </a:defRPr>
            </a:lvl3pPr>
            <a:lvl4pPr marL="1600200" indent="-228600" defTabSz="952500" eaLnBrk="0" hangingPunct="0">
              <a:defRPr sz="3200">
                <a:solidFill>
                  <a:schemeClr val="tx1"/>
                </a:solidFill>
                <a:latin typeface="Tahoma" panose="020B0604030504040204" pitchFamily="34" charset="0"/>
              </a:defRPr>
            </a:lvl4pPr>
            <a:lvl5pPr marL="2057400" indent="-228600" defTabSz="952500" eaLnBrk="0" hangingPunct="0">
              <a:defRPr sz="3200">
                <a:solidFill>
                  <a:schemeClr val="tx1"/>
                </a:solidFill>
                <a:latin typeface="Tahoma" panose="020B0604030504040204" pitchFamily="34" charset="0"/>
              </a:defRPr>
            </a:lvl5pPr>
            <a:lvl6pPr marL="2514600" indent="-228600" defTabSz="95250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5250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5250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52500" eaLnBrk="0" fontAlgn="base" hangingPunct="0">
              <a:spcBef>
                <a:spcPct val="0"/>
              </a:spcBef>
              <a:spcAft>
                <a:spcPct val="0"/>
              </a:spcAft>
              <a:defRPr sz="3200">
                <a:solidFill>
                  <a:schemeClr val="tx1"/>
                </a:solidFill>
                <a:latin typeface="Tahoma" panose="020B0604030504040204" pitchFamily="34" charset="0"/>
              </a:defRPr>
            </a:lvl9pPr>
          </a:lstStyle>
          <a:p>
            <a:pPr algn="r" eaLnBrk="1" hangingPunct="1"/>
            <a:fld id="{605147C3-3A22-49AB-A63F-DBABDB8638BE}" type="slidenum">
              <a:rPr lang="en-GB" altLang="en-US" sz="1200"/>
              <a:pPr algn="r" eaLnBrk="1" hangingPunct="1"/>
              <a:t>5</a:t>
            </a:fld>
            <a:endParaRPr lang="en-GB" altLang="en-US" sz="1200"/>
          </a:p>
        </p:txBody>
      </p:sp>
      <p:sp>
        <p:nvSpPr>
          <p:cNvPr id="34819" name="Rectangle 2"/>
          <p:cNvSpPr>
            <a:spLocks noGrp="1" noRot="1" noChangeAspect="1" noChangeArrowheads="1" noTextEdit="1"/>
          </p:cNvSpPr>
          <p:nvPr>
            <p:ph type="sldImg"/>
          </p:nvPr>
        </p:nvSpPr>
        <p:spPr>
          <a:xfrm>
            <a:off x="111125" y="569913"/>
            <a:ext cx="4502150" cy="2533650"/>
          </a:xfrm>
          <a:ln/>
        </p:spPr>
      </p:sp>
      <p:sp>
        <p:nvSpPr>
          <p:cNvPr id="34820" name="Rectangle 3"/>
          <p:cNvSpPr>
            <a:spLocks noGrp="1" noChangeArrowheads="1"/>
          </p:cNvSpPr>
          <p:nvPr>
            <p:ph type="body" idx="1"/>
          </p:nvPr>
        </p:nvSpPr>
        <p:spPr>
          <a:xfrm>
            <a:off x="906463" y="4714875"/>
            <a:ext cx="49847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8" tIns="47775" rIns="95548" bIns="47775"/>
          <a:lstStyle/>
          <a:p>
            <a:pPr eaLnBrk="1" hangingPunct="1"/>
            <a:endParaRPr lang="en-GB" altLang="en-US">
              <a:ea typeface="ＭＳ Ｐゴシック" panose="020B0600070205080204" pitchFamily="34" charset="-128"/>
            </a:endParaRPr>
          </a:p>
          <a:p>
            <a:pPr eaLnBrk="1" hangingPunct="1"/>
            <a:endParaRPr lang="en-GB" altLang="en-US">
              <a:ea typeface="ＭＳ Ｐゴシック" panose="020B0600070205080204" pitchFamily="34" charset="-128"/>
            </a:endParaRPr>
          </a:p>
        </p:txBody>
      </p:sp>
    </p:spTree>
    <p:extLst>
      <p:ext uri="{BB962C8B-B14F-4D97-AF65-F5344CB8AC3E}">
        <p14:creationId xmlns:p14="http://schemas.microsoft.com/office/powerpoint/2010/main" val="3372547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52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65766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19926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9951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sp>
        <p:nvSpPr>
          <p:cNvPr id="32" name="Shape 3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st Slide">
  <p:cSld name="Last Slide">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sp>
        <p:nvSpPr>
          <p:cNvPr id="35" name="Shape 35"/>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nl-NL"/>
              <a:t>Klik om stijl te bewerken</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nl-NL"/>
              <a:t>Klikken om de ondertitelstijl van het model te bewerken</a:t>
            </a:r>
            <a:endParaRPr lang="en-GB" dirty="0"/>
          </a:p>
        </p:txBody>
      </p:sp>
      <p:pic>
        <p:nvPicPr>
          <p:cNvPr id="8"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420593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Courier New" panose="02070309020205020404" pitchFamily="49" charset="0"/>
              <a:buChar char="o"/>
              <a:tabLst>
                <a:tab pos="541312" algn="l"/>
              </a:tabLst>
              <a:defRPr sz="2000">
                <a:latin typeface="Tahoma" pitchFamily="34" charset="0"/>
                <a:cs typeface="Tahoma" pitchFamily="34" charset="0"/>
              </a:defRPr>
            </a:lvl3pPr>
            <a:lvl5pPr>
              <a:buNone/>
              <a:defRPr/>
            </a:lvl5pPr>
          </a:lstStyle>
          <a:p>
            <a:pPr lvl="0"/>
            <a:r>
              <a:rPr lang="nl-NL"/>
              <a:t>Tekststijl van het model bewerken</a:t>
            </a:r>
          </a:p>
          <a:p>
            <a:pPr lvl="1"/>
            <a:r>
              <a:rPr lang="nl-NL"/>
              <a:t>Tweede niveau</a:t>
            </a:r>
          </a:p>
          <a:p>
            <a:pPr lvl="2"/>
            <a:r>
              <a:rPr lang="nl-NL"/>
              <a:t>Derde niveau</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345521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146439971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9442451" y="6507164"/>
            <a:ext cx="2317749" cy="268287"/>
          </a:xfrm>
          <a:prstGeom prst="rect">
            <a:avLst/>
          </a:prstGeom>
        </p:spPr>
        <p:txBody>
          <a:bodyPr vert="horz" wrap="square" lIns="91440" tIns="45720" rIns="91440" bIns="45720" numCol="1" anchor="t" anchorCtr="0" compatLnSpc="1">
            <a:prstTxWarp prst="textNoShape">
              <a:avLst/>
            </a:prstTxWarp>
          </a:bodyPr>
          <a:lstStyle>
            <a:lvl1pPr>
              <a:defRPr/>
            </a:lvl1pPr>
          </a:lstStyle>
          <a:p>
            <a:fld id="{389E62ED-6D65-4B49-BAF7-2858F21F37D9}" type="slidenum">
              <a:rPr lang="en-GB" altLang="en-US"/>
              <a:pPr/>
              <a:t>‹nr.›</a:t>
            </a:fld>
            <a:endParaRPr lang="en-GB" altLang="en-US"/>
          </a:p>
        </p:txBody>
      </p:sp>
    </p:spTree>
    <p:extLst>
      <p:ext uri="{BB962C8B-B14F-4D97-AF65-F5344CB8AC3E}">
        <p14:creationId xmlns:p14="http://schemas.microsoft.com/office/powerpoint/2010/main" val="1702565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79839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477370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4">
            <a:alphaModFix/>
          </a:blip>
          <a:srcRect/>
          <a:stretch/>
        </p:blipFill>
        <p:spPr>
          <a:xfrm>
            <a:off x="1" y="0"/>
            <a:ext cx="12192000" cy="6858000"/>
          </a:xfrm>
          <a:prstGeom prst="rect">
            <a:avLst/>
          </a:prstGeom>
          <a:noFill/>
          <a:ln>
            <a:noFill/>
          </a:ln>
        </p:spPr>
      </p:pic>
      <p:sp>
        <p:nvSpPr>
          <p:cNvPr id="27" name="Shape 27"/>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pic>
        <p:nvPicPr>
          <p:cNvPr id="28" name="Shape 28"/>
          <p:cNvPicPr preferRelativeResize="0"/>
          <p:nvPr/>
        </p:nvPicPr>
        <p:blipFill rotWithShape="1">
          <a:blip r:embed="rId5">
            <a:alphaModFix/>
          </a:blip>
          <a:srcRect/>
          <a:stretch/>
        </p:blipFill>
        <p:spPr>
          <a:xfrm>
            <a:off x="10917773" y="139754"/>
            <a:ext cx="882651" cy="793750"/>
          </a:xfrm>
          <a:prstGeom prst="rect">
            <a:avLst/>
          </a:prstGeom>
          <a:noFill/>
          <a:ln>
            <a:noFill/>
          </a:ln>
        </p:spPr>
      </p:pic>
      <p:sp>
        <p:nvSpPr>
          <p:cNvPr id="29" name="Shape 29"/>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860"/>
            <a:ext cx="12192000" cy="6858000"/>
          </a:xfrm>
          <a:prstGeom prst="rect">
            <a:avLst/>
          </a:prstGeom>
        </p:spPr>
      </p:pic>
      <p:sp>
        <p:nvSpPr>
          <p:cNvPr id="180226" name="Rectangle 2"/>
          <p:cNvSpPr>
            <a:spLocks noGrp="1" noChangeArrowheads="1"/>
          </p:cNvSpPr>
          <p:nvPr>
            <p:ph type="title"/>
          </p:nvPr>
        </p:nvSpPr>
        <p:spPr bwMode="auto">
          <a:xfrm>
            <a:off x="431801" y="358923"/>
            <a:ext cx="10318363" cy="793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stijl te bewerken</a:t>
            </a:r>
            <a:endParaRPr lang="en-GB" dirty="0"/>
          </a:p>
        </p:txBody>
      </p:sp>
      <p:sp>
        <p:nvSpPr>
          <p:cNvPr id="180227" name="Rectangle 3"/>
          <p:cNvSpPr>
            <a:spLocks noGrp="1" noChangeArrowheads="1"/>
          </p:cNvSpPr>
          <p:nvPr>
            <p:ph type="body" idx="1"/>
          </p:nvPr>
        </p:nvSpPr>
        <p:spPr bwMode="auto">
          <a:xfrm>
            <a:off x="431807" y="1222048"/>
            <a:ext cx="11368617" cy="502000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pic>
        <p:nvPicPr>
          <p:cNvPr id="7" name="Picture 8"/>
          <p:cNvPicPr>
            <a:picLocks noChangeArrowheads="1"/>
          </p:cNvPicPr>
          <p:nvPr/>
        </p:nvPicPr>
        <p:blipFill>
          <a:blip r:embed="rId7"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271380384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Courier New" panose="02070309020205020404" pitchFamily="49" charset="0"/>
        <a:buChar char="o"/>
        <a:defRPr sz="20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nl-NL"/>
              <a:t>Klik om stijl te bewerken</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701394870"/>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rtl="0" eaLnBrk="1" fontAlgn="base" hangingPunct="1">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3200">
          <a:solidFill>
            <a:schemeClr val="bg1"/>
          </a:solidFill>
          <a:latin typeface="Tahoma" pitchFamily="34" charset="0"/>
        </a:defRPr>
      </a:lvl2pPr>
      <a:lvl3pPr algn="l" rtl="0" eaLnBrk="1" fontAlgn="base" hangingPunct="1">
        <a:lnSpc>
          <a:spcPct val="90000"/>
        </a:lnSpc>
        <a:spcBef>
          <a:spcPct val="0"/>
        </a:spcBef>
        <a:spcAft>
          <a:spcPct val="0"/>
        </a:spcAft>
        <a:defRPr sz="3200">
          <a:solidFill>
            <a:schemeClr val="bg1"/>
          </a:solidFill>
          <a:latin typeface="Tahoma" pitchFamily="34" charset="0"/>
        </a:defRPr>
      </a:lvl3pPr>
      <a:lvl4pPr algn="l" rtl="0" eaLnBrk="1" fontAlgn="base" hangingPunct="1">
        <a:lnSpc>
          <a:spcPct val="90000"/>
        </a:lnSpc>
        <a:spcBef>
          <a:spcPct val="0"/>
        </a:spcBef>
        <a:spcAft>
          <a:spcPct val="0"/>
        </a:spcAft>
        <a:defRPr sz="3200">
          <a:solidFill>
            <a:schemeClr val="bg1"/>
          </a:solidFill>
          <a:latin typeface="Tahoma" pitchFamily="34" charset="0"/>
        </a:defRPr>
      </a:lvl4pPr>
      <a:lvl5pPr algn="l" rtl="0" eaLnBrk="1" fontAlgn="base" hangingPunct="1">
        <a:lnSpc>
          <a:spcPct val="90000"/>
        </a:lnSpc>
        <a:spcBef>
          <a:spcPct val="0"/>
        </a:spcBef>
        <a:spcAft>
          <a:spcPct val="0"/>
        </a:spcAft>
        <a:defRPr sz="3200">
          <a:solidFill>
            <a:schemeClr val="bg1"/>
          </a:solidFill>
          <a:latin typeface="Tahoma" pitchFamily="34" charset="0"/>
        </a:defRPr>
      </a:lvl5pPr>
      <a:lvl6pPr marL="457178" algn="l" rtl="0" eaLnBrk="1" fontAlgn="base" hangingPunct="1">
        <a:lnSpc>
          <a:spcPct val="90000"/>
        </a:lnSpc>
        <a:spcBef>
          <a:spcPct val="0"/>
        </a:spcBef>
        <a:spcAft>
          <a:spcPct val="0"/>
        </a:spcAft>
        <a:defRPr sz="3200">
          <a:solidFill>
            <a:schemeClr val="bg1"/>
          </a:solidFill>
          <a:latin typeface="Tahoma" pitchFamily="34" charset="0"/>
        </a:defRPr>
      </a:lvl6pPr>
      <a:lvl7pPr marL="914354" algn="l" rtl="0" eaLnBrk="1" fontAlgn="base" hangingPunct="1">
        <a:lnSpc>
          <a:spcPct val="90000"/>
        </a:lnSpc>
        <a:spcBef>
          <a:spcPct val="0"/>
        </a:spcBef>
        <a:spcAft>
          <a:spcPct val="0"/>
        </a:spcAft>
        <a:defRPr sz="3200">
          <a:solidFill>
            <a:schemeClr val="bg1"/>
          </a:solidFill>
          <a:latin typeface="Tahoma" pitchFamily="34" charset="0"/>
        </a:defRPr>
      </a:lvl7pPr>
      <a:lvl8pPr marL="1371532" algn="l" rtl="0" eaLnBrk="1" fontAlgn="base" hangingPunct="1">
        <a:lnSpc>
          <a:spcPct val="90000"/>
        </a:lnSpc>
        <a:spcBef>
          <a:spcPct val="0"/>
        </a:spcBef>
        <a:spcAft>
          <a:spcPct val="0"/>
        </a:spcAft>
        <a:defRPr sz="3200">
          <a:solidFill>
            <a:schemeClr val="bg1"/>
          </a:solidFill>
          <a:latin typeface="Tahoma" pitchFamily="34" charset="0"/>
        </a:defRPr>
      </a:lvl8pPr>
      <a:lvl9pPr marL="1828709" algn="l" rtl="0" eaLnBrk="1" fontAlgn="base" hangingPunct="1">
        <a:lnSpc>
          <a:spcPct val="90000"/>
        </a:lnSpc>
        <a:spcBef>
          <a:spcPct val="0"/>
        </a:spcBef>
        <a:spcAft>
          <a:spcPct val="0"/>
        </a:spcAft>
        <a:defRPr sz="3200">
          <a:solidFill>
            <a:schemeClr val="bg1"/>
          </a:solidFill>
          <a:latin typeface="Tahoma" pitchFamily="34" charset="0"/>
        </a:defRPr>
      </a:lvl9pPr>
    </p:titleStyle>
    <p:bodyStyle>
      <a:lvl1pPr algn="l" rtl="0" eaLnBrk="1" fontAlgn="base" hangingPunct="1">
        <a:lnSpc>
          <a:spcPct val="90000"/>
        </a:lnSpc>
        <a:spcBef>
          <a:spcPct val="0"/>
        </a:spcBef>
        <a:spcAft>
          <a:spcPct val="0"/>
        </a:spcAft>
        <a:defRPr sz="4000" b="1">
          <a:solidFill>
            <a:schemeClr val="bg1"/>
          </a:solidFill>
          <a:latin typeface="+mn-lt"/>
          <a:ea typeface="+mn-ea"/>
          <a:cs typeface="+mn-cs"/>
        </a:defRPr>
      </a:lvl1pPr>
      <a:lvl2pPr marL="822285" indent="-285737" algn="l" rtl="0" eaLnBrk="1" fontAlgn="base" hangingPunct="1">
        <a:spcBef>
          <a:spcPct val="20000"/>
        </a:spcBef>
        <a:spcAft>
          <a:spcPct val="0"/>
        </a:spcAft>
        <a:buChar char="–"/>
        <a:defRPr sz="2800">
          <a:solidFill>
            <a:schemeClr val="tx1"/>
          </a:solidFill>
          <a:latin typeface="Arial" charset="0"/>
        </a:defRPr>
      </a:lvl2pPr>
      <a:lvl3pPr marL="1230252" indent="-228589" algn="l" rtl="0" eaLnBrk="1" fontAlgn="base" hangingPunct="1">
        <a:spcBef>
          <a:spcPct val="20000"/>
        </a:spcBef>
        <a:spcAft>
          <a:spcPct val="0"/>
        </a:spcAft>
        <a:buChar char="•"/>
        <a:defRPr sz="2400">
          <a:solidFill>
            <a:schemeClr val="tx1"/>
          </a:solidFill>
          <a:latin typeface="Arial" charset="0"/>
        </a:defRPr>
      </a:lvl3pPr>
      <a:lvl4pPr marL="1638218" indent="-228589" algn="l" rtl="0" eaLnBrk="1" fontAlgn="base" hangingPunct="1">
        <a:spcBef>
          <a:spcPct val="20000"/>
        </a:spcBef>
        <a:spcAft>
          <a:spcPct val="0"/>
        </a:spcAft>
        <a:buChar char="–"/>
        <a:defRPr sz="2000">
          <a:solidFill>
            <a:schemeClr val="tx1"/>
          </a:solidFill>
          <a:latin typeface="Arial" charset="0"/>
        </a:defRPr>
      </a:lvl4pPr>
      <a:lvl5pPr marL="2057298" indent="-228589" algn="l" rtl="0" eaLnBrk="1" fontAlgn="base" hangingPunct="1">
        <a:spcBef>
          <a:spcPct val="20000"/>
        </a:spcBef>
        <a:spcAft>
          <a:spcPct val="0"/>
        </a:spcAft>
        <a:buChar char="»"/>
        <a:defRPr sz="2000">
          <a:solidFill>
            <a:schemeClr val="tx1"/>
          </a:solidFill>
          <a:latin typeface="Arial" charset="0"/>
        </a:defRPr>
      </a:lvl5pPr>
      <a:lvl6pPr marL="2514474" indent="-228589" algn="l" rtl="0" eaLnBrk="1" fontAlgn="base" hangingPunct="1">
        <a:spcBef>
          <a:spcPct val="20000"/>
        </a:spcBef>
        <a:spcAft>
          <a:spcPct val="0"/>
        </a:spcAft>
        <a:buChar char="»"/>
        <a:defRPr sz="2000">
          <a:solidFill>
            <a:schemeClr val="tx1"/>
          </a:solidFill>
          <a:latin typeface="Arial" charset="0"/>
        </a:defRPr>
      </a:lvl6pPr>
      <a:lvl7pPr marL="2971652" indent="-228589" algn="l" rtl="0" eaLnBrk="1" fontAlgn="base" hangingPunct="1">
        <a:spcBef>
          <a:spcPct val="20000"/>
        </a:spcBef>
        <a:spcAft>
          <a:spcPct val="0"/>
        </a:spcAft>
        <a:buChar char="»"/>
        <a:defRPr sz="2000">
          <a:solidFill>
            <a:schemeClr val="tx1"/>
          </a:solidFill>
          <a:latin typeface="Arial" charset="0"/>
        </a:defRPr>
      </a:lvl7pPr>
      <a:lvl8pPr marL="3428829" indent="-228589" algn="l" rtl="0" eaLnBrk="1" fontAlgn="base" hangingPunct="1">
        <a:spcBef>
          <a:spcPct val="20000"/>
        </a:spcBef>
        <a:spcAft>
          <a:spcPct val="0"/>
        </a:spcAft>
        <a:buChar char="»"/>
        <a:defRPr sz="2000">
          <a:solidFill>
            <a:schemeClr val="tx1"/>
          </a:solidFill>
          <a:latin typeface="Arial" charset="0"/>
        </a:defRPr>
      </a:lvl8pPr>
      <a:lvl9pPr marL="3886006" indent="-228589"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who.int/influenza/evaluating_training/en/index.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44057" y="4320001"/>
            <a:ext cx="10869432" cy="1146523"/>
          </a:xfrm>
          <a:prstGeom prst="rect">
            <a:avLst/>
          </a:prstGeom>
          <a:noFill/>
          <a:ln>
            <a:noFill/>
          </a:ln>
        </p:spPr>
        <p:txBody>
          <a:bodyPr spcFirstLastPara="1" wrap="square" lIns="0" tIns="0" rIns="0" bIns="0" anchor="t" anchorCtr="0">
            <a:noAutofit/>
          </a:bodyPr>
          <a:lstStyle/>
          <a:p>
            <a:pPr lvl="0"/>
            <a:r>
              <a:rPr lang="en-GB" sz="4000" b="1" dirty="0"/>
              <a:t>Planning a training course</a:t>
            </a:r>
            <a:br>
              <a:rPr lang="en-GB" sz="4000" b="1" dirty="0"/>
            </a:br>
            <a:r>
              <a:rPr lang="en-GB" b="1" dirty="0"/>
              <a:t>Steps, resources and logistics</a:t>
            </a:r>
            <a:endParaRPr sz="2400" dirty="0"/>
          </a:p>
        </p:txBody>
      </p:sp>
      <p:sp>
        <p:nvSpPr>
          <p:cNvPr id="41" name="Shape 41"/>
          <p:cNvSpPr txBox="1">
            <a:spLocks noGrp="1"/>
          </p:cNvSpPr>
          <p:nvPr>
            <p:ph type="subTitle" idx="1"/>
          </p:nvPr>
        </p:nvSpPr>
        <p:spPr>
          <a:xfrm>
            <a:off x="644057" y="3600010"/>
            <a:ext cx="10869432" cy="462721"/>
          </a:xfrm>
          <a:prstGeom prst="rect">
            <a:avLst/>
          </a:prstGeom>
          <a:noFill/>
          <a:ln>
            <a:noFill/>
          </a:ln>
        </p:spPr>
        <p:txBody>
          <a:bodyPr spcFirstLastPara="1" wrap="square" lIns="0" tIns="0" rIns="0" bIns="0" anchor="t" anchorCtr="0">
            <a:noAutofit/>
          </a:bodyPr>
          <a:lstStyle/>
          <a:p>
            <a:pPr marL="0" lvl="0" indent="0"/>
            <a:r>
              <a:rPr lang="en-GB" sz="2800" b="0" dirty="0"/>
              <a:t>Training of Trainers in Epidemiology of Vaccine Preventable Diseases</a:t>
            </a:r>
          </a:p>
        </p:txBody>
      </p:sp>
      <p:sp>
        <p:nvSpPr>
          <p:cNvPr id="42" name="Shape 42"/>
          <p:cNvSpPr txBox="1"/>
          <p:nvPr/>
        </p:nvSpPr>
        <p:spPr>
          <a:xfrm>
            <a:off x="644057" y="5652001"/>
            <a:ext cx="10869432" cy="99853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000" b="0" i="0" u="none" strike="noStrike" cap="none" dirty="0">
              <a:solidFill>
                <a:schemeClr val="lt1"/>
              </a:solidFill>
              <a:latin typeface="Tahoma"/>
              <a:ea typeface="Tahoma"/>
              <a:cs typeface="Tahoma"/>
              <a:sym typeface="Tahoma"/>
            </a:endParaRPr>
          </a:p>
          <a:p>
            <a:pPr marL="0" marR="0" lvl="0" indent="0" algn="l" rtl="0">
              <a:lnSpc>
                <a:spcPct val="90000"/>
              </a:lnSpc>
              <a:spcBef>
                <a:spcPts val="600"/>
              </a:spcBef>
              <a:spcAft>
                <a:spcPts val="0"/>
              </a:spcAft>
              <a:buNone/>
            </a:pPr>
            <a:endParaRPr sz="2000" b="0" i="0" u="none" strike="noStrike" cap="none" dirty="0">
              <a:solidFill>
                <a:schemeClr val="lt1"/>
              </a:solidFill>
              <a:latin typeface="Tahoma"/>
              <a:ea typeface="Tahoma"/>
              <a:cs typeface="Tahoma"/>
              <a:sym typeface="Tahoma"/>
            </a:endParaRPr>
          </a:p>
          <a:p>
            <a:pPr lvl="0">
              <a:lnSpc>
                <a:spcPct val="90000"/>
              </a:lnSpc>
              <a:spcBef>
                <a:spcPts val="600"/>
              </a:spcBef>
            </a:pPr>
            <a:r>
              <a:rPr lang="en-GB" sz="2000" dirty="0">
                <a:solidFill>
                  <a:schemeClr val="lt1"/>
                </a:solidFill>
                <a:latin typeface="Tahoma"/>
                <a:ea typeface="Tahoma"/>
                <a:cs typeface="Tahoma"/>
                <a:sym typeface="Tahoma"/>
              </a:rPr>
              <a:t>Created in February 2012, Revised May 2018</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Planning – steps (3 months before...)</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Inform counterparts, stakeholders</a:t>
            </a:r>
          </a:p>
          <a:p>
            <a:pPr marL="800100" lvl="1" indent="-342900">
              <a:spcBef>
                <a:spcPts val="0"/>
              </a:spcBef>
              <a:buFont typeface="Wingdings" panose="05000000000000000000" pitchFamily="2" charset="2"/>
              <a:buChar char="ü"/>
            </a:pPr>
            <a:r>
              <a:rPr lang="en-GB" dirty="0"/>
              <a:t>ECDC Competent Bodies</a:t>
            </a:r>
          </a:p>
          <a:p>
            <a:pPr marL="800100" lvl="1" indent="-342900">
              <a:spcBef>
                <a:spcPts val="0"/>
              </a:spcBef>
              <a:buFont typeface="Wingdings" panose="05000000000000000000" pitchFamily="2" charset="2"/>
              <a:buChar char="ü"/>
            </a:pPr>
            <a:r>
              <a:rPr lang="en-GB" dirty="0"/>
              <a:t>Disease specific networks</a:t>
            </a:r>
          </a:p>
          <a:p>
            <a:pPr marL="800100" lvl="1" indent="-342900">
              <a:spcBef>
                <a:spcPts val="0"/>
              </a:spcBef>
              <a:buFont typeface="Wingdings" panose="05000000000000000000" pitchFamily="2" charset="2"/>
              <a:buChar char="ü"/>
            </a:pPr>
            <a:r>
              <a:rPr lang="en-GB" dirty="0" err="1"/>
              <a:t>Epiet</a:t>
            </a:r>
            <a:r>
              <a:rPr lang="en-GB" dirty="0"/>
              <a:t> Training Site Forum</a:t>
            </a:r>
          </a:p>
          <a:p>
            <a:pPr marL="342900" lvl="0" indent="-342900">
              <a:spcBef>
                <a:spcPts val="0"/>
              </a:spcBef>
              <a:buFont typeface="Arial" panose="020B0604020202020204" pitchFamily="34" charset="0"/>
              <a:buChar char="•"/>
            </a:pPr>
            <a:r>
              <a:rPr lang="en-GB" dirty="0"/>
              <a:t>Publish information about the event online</a:t>
            </a:r>
          </a:p>
          <a:p>
            <a:pPr marL="342900" lvl="0" indent="-342900">
              <a:spcBef>
                <a:spcPts val="0"/>
              </a:spcBef>
              <a:buFont typeface="Arial" panose="020B0604020202020204" pitchFamily="34" charset="0"/>
              <a:buChar char="•"/>
            </a:pPr>
            <a:r>
              <a:rPr lang="en-GB" dirty="0"/>
              <a:t>Select participants  </a:t>
            </a:r>
          </a:p>
          <a:p>
            <a:pPr marL="342900" lvl="0" indent="-342900">
              <a:spcBef>
                <a:spcPts val="0"/>
              </a:spcBef>
              <a:buFont typeface="Arial" panose="020B0604020202020204" pitchFamily="34" charset="0"/>
              <a:buChar char="•"/>
            </a:pPr>
            <a:r>
              <a:rPr lang="en-GB" dirty="0"/>
              <a:t>Submit information to EACCME for accreditation</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51162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Planning – steps (2 months before...)</a:t>
            </a:r>
            <a:br>
              <a:rPr lang="en-GB" dirty="0"/>
            </a:b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Collect all e-mails and self-assessment questionnaires</a:t>
            </a:r>
          </a:p>
          <a:p>
            <a:pPr marL="342900" lvl="0" indent="-342900">
              <a:spcBef>
                <a:spcPts val="0"/>
              </a:spcBef>
              <a:buFont typeface="Arial" panose="020B0604020202020204" pitchFamily="34" charset="0"/>
              <a:buChar char="•"/>
            </a:pPr>
            <a:r>
              <a:rPr lang="en-GB" dirty="0"/>
              <a:t>Create a list with the names of participants </a:t>
            </a:r>
          </a:p>
          <a:p>
            <a:pPr marL="342900" lvl="0" indent="-342900">
              <a:spcBef>
                <a:spcPts val="0"/>
              </a:spcBef>
              <a:buFont typeface="Arial" panose="020B0604020202020204" pitchFamily="34" charset="0"/>
              <a:buChar char="•"/>
            </a:pPr>
            <a:r>
              <a:rPr lang="en-GB" dirty="0"/>
              <a:t>Inform participants &amp; send agenda</a:t>
            </a:r>
          </a:p>
          <a:p>
            <a:pPr marL="342900" lvl="0" indent="-342900">
              <a:spcBef>
                <a:spcPts val="0"/>
              </a:spcBef>
              <a:buFont typeface="Arial" panose="020B0604020202020204" pitchFamily="34" charset="0"/>
              <a:buChar char="•"/>
            </a:pPr>
            <a:r>
              <a:rPr lang="en-GB" dirty="0"/>
              <a:t>Send documents for travel and reimbursement rules</a:t>
            </a:r>
          </a:p>
          <a:p>
            <a:pPr marL="342900" lvl="0" indent="-342900">
              <a:spcBef>
                <a:spcPts val="0"/>
              </a:spcBef>
              <a:buFont typeface="Arial" panose="020B0604020202020204" pitchFamily="34" charset="0"/>
              <a:buChar char="•"/>
            </a:pPr>
            <a:r>
              <a:rPr lang="en-GB" dirty="0"/>
              <a:t>Send documents to Missions &amp; Meetings </a:t>
            </a:r>
          </a:p>
          <a:p>
            <a:pPr marL="342900" lvl="0" indent="-342900">
              <a:spcBef>
                <a:spcPts val="0"/>
              </a:spcBef>
              <a:buFont typeface="Arial" panose="020B0604020202020204" pitchFamily="34" charset="0"/>
              <a:buChar char="•"/>
            </a:pPr>
            <a:r>
              <a:rPr lang="en-GB" dirty="0"/>
              <a:t>Review agenda and training materials with pedagogical team</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70763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Planning – steps (1 month before...)</a:t>
            </a:r>
            <a:br>
              <a:rPr lang="en-GB" dirty="0"/>
            </a:b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Send calendar invitation to facilitators with final agenda </a:t>
            </a:r>
          </a:p>
          <a:p>
            <a:pPr marL="342900" lvl="0" indent="-342900">
              <a:spcBef>
                <a:spcPts val="0"/>
              </a:spcBef>
              <a:buFont typeface="Arial" panose="020B0604020202020204" pitchFamily="34" charset="0"/>
              <a:buChar char="•"/>
            </a:pPr>
            <a:r>
              <a:rPr lang="en-GB" dirty="0"/>
              <a:t>Send the order to the company that provide catering</a:t>
            </a:r>
          </a:p>
          <a:p>
            <a:pPr marL="342900" lvl="0" indent="-342900">
              <a:spcBef>
                <a:spcPts val="0"/>
              </a:spcBef>
              <a:buFont typeface="Arial" panose="020B0604020202020204" pitchFamily="34" charset="0"/>
              <a:buChar char="•"/>
            </a:pPr>
            <a:r>
              <a:rPr lang="en-GB" dirty="0"/>
              <a:t>Request </a:t>
            </a:r>
            <a:r>
              <a:rPr lang="en-GB" dirty="0" err="1"/>
              <a:t>wifi</a:t>
            </a:r>
            <a:r>
              <a:rPr lang="en-GB" dirty="0"/>
              <a:t> connection</a:t>
            </a:r>
          </a:p>
          <a:p>
            <a:pPr marL="342900" lvl="0" indent="-342900">
              <a:spcBef>
                <a:spcPts val="0"/>
              </a:spcBef>
              <a:buFont typeface="Arial" panose="020B0604020202020204" pitchFamily="34" charset="0"/>
              <a:buChar char="•"/>
            </a:pPr>
            <a:r>
              <a:rPr lang="en-GB" dirty="0"/>
              <a:t>Excel sheet of participants for control of attendance </a:t>
            </a:r>
          </a:p>
          <a:p>
            <a:pPr marL="342900" lvl="0" indent="-342900">
              <a:spcBef>
                <a:spcPts val="0"/>
              </a:spcBef>
              <a:buFont typeface="Arial" panose="020B0604020202020204" pitchFamily="34" charset="0"/>
              <a:buChar char="•"/>
            </a:pPr>
            <a:r>
              <a:rPr lang="en-GB" dirty="0"/>
              <a:t>Create new user accounts for Extranet and inform the users</a:t>
            </a:r>
          </a:p>
          <a:p>
            <a:pPr marL="342900" lvl="0" indent="-342900">
              <a:spcBef>
                <a:spcPts val="0"/>
              </a:spcBef>
              <a:buFont typeface="Arial" panose="020B0604020202020204" pitchFamily="34" charset="0"/>
              <a:buChar char="•"/>
            </a:pPr>
            <a:r>
              <a:rPr lang="en-GB" dirty="0"/>
              <a:t>Design evaluation forms together with facilitators</a:t>
            </a:r>
          </a:p>
          <a:p>
            <a:pPr marL="342900" lvl="0" indent="-342900">
              <a:spcBef>
                <a:spcPts val="0"/>
              </a:spcBef>
              <a:buFont typeface="Arial" panose="020B0604020202020204" pitchFamily="34" charset="0"/>
              <a:buChar char="•"/>
            </a:pPr>
            <a:r>
              <a:rPr lang="en-GB" dirty="0"/>
              <a:t>Reminders about lesson plans and training materials</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12</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50105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Planning – steps (1 week before...)</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Order materials to Facility management (colour marker, post-it, pens, handouts..) </a:t>
            </a:r>
          </a:p>
          <a:p>
            <a:pPr marL="342900" lvl="0" indent="-342900">
              <a:spcBef>
                <a:spcPts val="0"/>
              </a:spcBef>
              <a:buFont typeface="Arial" panose="020B0604020202020204" pitchFamily="34" charset="0"/>
              <a:buChar char="•"/>
            </a:pPr>
            <a:r>
              <a:rPr lang="en-GB" dirty="0"/>
              <a:t>Propose layout of the room and equipment necessary (flip-charts, projector, computer, remote, laser pointer)</a:t>
            </a:r>
          </a:p>
          <a:p>
            <a:pPr marL="342900" lvl="0" indent="-342900">
              <a:spcBef>
                <a:spcPts val="0"/>
              </a:spcBef>
              <a:buFont typeface="Arial" panose="020B0604020202020204" pitchFamily="34" charset="0"/>
              <a:buChar char="•"/>
            </a:pPr>
            <a:r>
              <a:rPr lang="en-GB" dirty="0"/>
              <a:t>Create an Attendance List to be shared with participants</a:t>
            </a:r>
          </a:p>
          <a:p>
            <a:pPr marL="342900" lvl="0" indent="-342900">
              <a:spcBef>
                <a:spcPts val="0"/>
              </a:spcBef>
              <a:buFont typeface="Arial" panose="020B0604020202020204" pitchFamily="34" charset="0"/>
              <a:buChar char="•"/>
            </a:pPr>
            <a:r>
              <a:rPr lang="en-GB" dirty="0"/>
              <a:t>Prepare badges and name plates </a:t>
            </a:r>
          </a:p>
          <a:p>
            <a:pPr marL="342900" lvl="0" indent="-342900">
              <a:spcBef>
                <a:spcPts val="0"/>
              </a:spcBef>
              <a:buFont typeface="Arial" panose="020B0604020202020204" pitchFamily="34" charset="0"/>
              <a:buChar char="•"/>
            </a:pPr>
            <a:r>
              <a:rPr lang="en-GB" dirty="0"/>
              <a:t>Upload presentations and documents in USB stick or plan access to EXTRANET</a:t>
            </a:r>
          </a:p>
          <a:p>
            <a:pPr marL="342900" lvl="0" indent="-342900">
              <a:spcBef>
                <a:spcPts val="0"/>
              </a:spcBef>
              <a:buFont typeface="Arial" panose="020B0604020202020204" pitchFamily="34" charset="0"/>
              <a:buChar char="•"/>
            </a:pPr>
            <a:r>
              <a:rPr lang="en-GB" dirty="0"/>
              <a:t>Print handouts </a:t>
            </a:r>
          </a:p>
          <a:p>
            <a:pPr marL="342900" lvl="0" indent="-342900">
              <a:spcBef>
                <a:spcPts val="0"/>
              </a:spcBef>
              <a:buFont typeface="Arial" panose="020B0604020202020204" pitchFamily="34" charset="0"/>
              <a:buChar char="•"/>
            </a:pPr>
            <a:r>
              <a:rPr lang="en-GB" dirty="0"/>
              <a:t>Create certificates of attendance</a:t>
            </a:r>
          </a:p>
          <a:p>
            <a:pPr marL="342900" lvl="0" indent="-342900">
              <a:spcBef>
                <a:spcPts val="0"/>
              </a:spcBef>
              <a:buFont typeface="Arial" panose="020B0604020202020204" pitchFamily="34" charset="0"/>
              <a:buChar char="•"/>
            </a:pPr>
            <a:r>
              <a:rPr lang="en-GB" dirty="0"/>
              <a:t>Reminders to facilitators and participants if needed</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13</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826984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Planning – steps (1 day before...)</a:t>
            </a: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Double check facility, layout of the rooms and equipment</a:t>
            </a:r>
          </a:p>
          <a:p>
            <a:pPr marL="342900" lvl="0" indent="-342900">
              <a:spcBef>
                <a:spcPts val="0"/>
              </a:spcBef>
              <a:buFont typeface="Arial" panose="020B0604020202020204" pitchFamily="34" charset="0"/>
              <a:buChar char="•"/>
            </a:pPr>
            <a:r>
              <a:rPr lang="en-GB" dirty="0"/>
              <a:t>Another look to the checklist</a:t>
            </a:r>
          </a:p>
          <a:p>
            <a:pPr marL="342900" lvl="0" indent="-342900">
              <a:spcBef>
                <a:spcPts val="0"/>
              </a:spcBef>
              <a:buFont typeface="Arial" panose="020B0604020202020204" pitchFamily="34" charset="0"/>
              <a:buChar char="•"/>
            </a:pPr>
            <a:r>
              <a:rPr lang="en-GB" dirty="0"/>
              <a:t>Breathe...and extinguish any fire...</a:t>
            </a: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14</a:t>
            </a:fld>
            <a:endParaRPr sz="1200" b="0" i="0" u="none" strike="noStrike" cap="none">
              <a:solidFill>
                <a:schemeClr val="lt1"/>
              </a:solidFill>
              <a:latin typeface="Tahoma"/>
              <a:ea typeface="Tahoma"/>
              <a:cs typeface="Tahoma"/>
              <a:sym typeface="Tahoma"/>
            </a:endParaRPr>
          </a:p>
        </p:txBody>
      </p:sp>
      <p:pic>
        <p:nvPicPr>
          <p:cNvPr id="5" name="Picture 3" descr="fire%20extinguish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3496" y="2415013"/>
            <a:ext cx="1709737"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09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a:t>Delivery</a:t>
            </a:r>
          </a:p>
        </p:txBody>
      </p:sp>
      <p:sp>
        <p:nvSpPr>
          <p:cNvPr id="17411" name="Content Placeholder 2"/>
          <p:cNvSpPr>
            <a:spLocks noGrp="1"/>
          </p:cNvSpPr>
          <p:nvPr>
            <p:ph idx="1"/>
          </p:nvPr>
        </p:nvSpPr>
        <p:spPr/>
        <p:txBody>
          <a:bodyPr/>
          <a:lstStyle/>
          <a:p>
            <a:pPr>
              <a:buFont typeface="Arial" panose="020B0604020202020204" pitchFamily="34" charset="0"/>
              <a:buChar char="•"/>
            </a:pPr>
            <a:r>
              <a:rPr lang="en-GB" altLang="en-US"/>
              <a:t>Information, code of conduct</a:t>
            </a:r>
          </a:p>
          <a:p>
            <a:pPr>
              <a:buFont typeface="Arial" panose="020B0604020202020204" pitchFamily="34" charset="0"/>
              <a:buChar char="•"/>
            </a:pPr>
            <a:r>
              <a:rPr lang="en-GB" altLang="en-US"/>
              <a:t>Collect expectations from participants</a:t>
            </a:r>
          </a:p>
          <a:p>
            <a:pPr>
              <a:buFont typeface="Arial" panose="020B0604020202020204" pitchFamily="34" charset="0"/>
              <a:buChar char="•"/>
            </a:pPr>
            <a:r>
              <a:rPr lang="en-GB" altLang="en-US"/>
              <a:t>Monitor needs of facilitators</a:t>
            </a:r>
          </a:p>
          <a:p>
            <a:pPr>
              <a:buFont typeface="Arial" panose="020B0604020202020204" pitchFamily="34" charset="0"/>
              <a:buChar char="•"/>
            </a:pPr>
            <a:r>
              <a:rPr lang="en-GB" altLang="en-US"/>
              <a:t>Continuous evaluation </a:t>
            </a:r>
          </a:p>
          <a:p>
            <a:endParaRPr lang="en-GB" altLang="en-US"/>
          </a:p>
        </p:txBody>
      </p:sp>
    </p:spTree>
    <p:extLst>
      <p:ext uri="{BB962C8B-B14F-4D97-AF65-F5344CB8AC3E}">
        <p14:creationId xmlns:p14="http://schemas.microsoft.com/office/powerpoint/2010/main" val="377542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a:t>(...After)</a:t>
            </a:r>
            <a:br>
              <a:rPr lang="en-GB" altLang="en-US"/>
            </a:br>
            <a:endParaRPr lang="en-GB" altLang="en-US"/>
          </a:p>
        </p:txBody>
      </p:sp>
      <p:sp>
        <p:nvSpPr>
          <p:cNvPr id="18435" name="Content Placeholder 2"/>
          <p:cNvSpPr>
            <a:spLocks noGrp="1"/>
          </p:cNvSpPr>
          <p:nvPr>
            <p:ph idx="1"/>
          </p:nvPr>
        </p:nvSpPr>
        <p:spPr/>
        <p:txBody>
          <a:bodyPr/>
          <a:lstStyle/>
          <a:p>
            <a:pPr>
              <a:buFont typeface="Arial" panose="020B0604020202020204" pitchFamily="34" charset="0"/>
              <a:buChar char="•"/>
            </a:pPr>
            <a:r>
              <a:rPr lang="en-GB" altLang="en-US"/>
              <a:t>Analyse evaluation forms and write evaluation report  </a:t>
            </a:r>
          </a:p>
          <a:p>
            <a:pPr>
              <a:buFont typeface="Arial" panose="020B0604020202020204" pitchFamily="34" charset="0"/>
              <a:buChar char="•"/>
            </a:pPr>
            <a:r>
              <a:rPr lang="en-GB" altLang="en-US"/>
              <a:t>Send evaluation report to accreditation system</a:t>
            </a:r>
          </a:p>
          <a:p>
            <a:pPr>
              <a:buFont typeface="Arial" panose="020B0604020202020204" pitchFamily="34" charset="0"/>
              <a:buChar char="•"/>
            </a:pPr>
            <a:r>
              <a:rPr lang="en-GB" altLang="en-US"/>
              <a:t>Registration of participants in our database </a:t>
            </a:r>
          </a:p>
          <a:p>
            <a:pPr>
              <a:buFont typeface="Arial" panose="020B0604020202020204" pitchFamily="34" charset="0"/>
              <a:buChar char="•"/>
            </a:pPr>
            <a:r>
              <a:rPr lang="en-GB" altLang="en-US"/>
              <a:t>Comments </a:t>
            </a:r>
          </a:p>
          <a:p>
            <a:endParaRPr lang="en-GB" altLang="en-US"/>
          </a:p>
        </p:txBody>
      </p:sp>
    </p:spTree>
    <p:extLst>
      <p:ext uri="{BB962C8B-B14F-4D97-AF65-F5344CB8AC3E}">
        <p14:creationId xmlns:p14="http://schemas.microsoft.com/office/powerpoint/2010/main" val="153099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lvl="0"/>
            <a:r>
              <a:rPr lang="en-GB" dirty="0"/>
              <a:t>Evaluation of training activities</a:t>
            </a:r>
          </a:p>
        </p:txBody>
      </p:sp>
      <p:sp>
        <p:nvSpPr>
          <p:cNvPr id="62" name="Shape 6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17</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429262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33"/>
          <p:cNvSpPr>
            <a:spLocks noChangeArrowheads="1"/>
          </p:cNvSpPr>
          <p:nvPr/>
        </p:nvSpPr>
        <p:spPr bwMode="auto">
          <a:xfrm>
            <a:off x="4168443" y="2992180"/>
            <a:ext cx="3568700" cy="102552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20484" name="TextBox 20"/>
          <p:cNvSpPr txBox="1">
            <a:spLocks noChangeArrowheads="1"/>
          </p:cNvSpPr>
          <p:nvPr/>
        </p:nvSpPr>
        <p:spPr bwMode="auto">
          <a:xfrm>
            <a:off x="6449681" y="761742"/>
            <a:ext cx="2054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sz="2400" b="1"/>
              <a:t>Training needs assessment</a:t>
            </a:r>
          </a:p>
        </p:txBody>
      </p:sp>
      <p:sp>
        <p:nvSpPr>
          <p:cNvPr id="20485" name="TextBox 21"/>
          <p:cNvSpPr txBox="1">
            <a:spLocks noChangeArrowheads="1"/>
          </p:cNvSpPr>
          <p:nvPr/>
        </p:nvSpPr>
        <p:spPr bwMode="auto">
          <a:xfrm>
            <a:off x="7726030" y="3600192"/>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sz="2400" b="1"/>
              <a:t>Learning objectives</a:t>
            </a:r>
          </a:p>
        </p:txBody>
      </p:sp>
      <p:sp>
        <p:nvSpPr>
          <p:cNvPr id="20486" name="TextBox 22"/>
          <p:cNvSpPr txBox="1">
            <a:spLocks noChangeArrowheads="1"/>
          </p:cNvSpPr>
          <p:nvPr/>
        </p:nvSpPr>
        <p:spPr bwMode="auto">
          <a:xfrm>
            <a:off x="5352719" y="4757480"/>
            <a:ext cx="262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sz="2400" b="1"/>
              <a:t>Curriculum</a:t>
            </a:r>
          </a:p>
        </p:txBody>
      </p:sp>
      <p:sp>
        <p:nvSpPr>
          <p:cNvPr id="20487" name="TextBox 23"/>
          <p:cNvSpPr txBox="1">
            <a:spLocks noChangeArrowheads="1"/>
          </p:cNvSpPr>
          <p:nvPr/>
        </p:nvSpPr>
        <p:spPr bwMode="auto">
          <a:xfrm>
            <a:off x="2428543" y="1630105"/>
            <a:ext cx="269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sz="2400" b="1"/>
              <a:t>Evaluation</a:t>
            </a:r>
          </a:p>
        </p:txBody>
      </p:sp>
      <p:sp>
        <p:nvSpPr>
          <p:cNvPr id="20488" name="Curved Left Arrow 24"/>
          <p:cNvSpPr>
            <a:spLocks noChangeArrowheads="1"/>
          </p:cNvSpPr>
          <p:nvPr/>
        </p:nvSpPr>
        <p:spPr bwMode="auto">
          <a:xfrm>
            <a:off x="8310230" y="1465005"/>
            <a:ext cx="1316038" cy="2263775"/>
          </a:xfrm>
          <a:prstGeom prst="curvedLeftArrow">
            <a:avLst>
              <a:gd name="adj1" fmla="val 24990"/>
              <a:gd name="adj2" fmla="val 49996"/>
              <a:gd name="adj3" fmla="val 2925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20489" name="Down Arrow 26"/>
          <p:cNvSpPr>
            <a:spLocks noChangeArrowheads="1"/>
          </p:cNvSpPr>
          <p:nvPr/>
        </p:nvSpPr>
        <p:spPr bwMode="auto">
          <a:xfrm>
            <a:off x="7848268" y="1742817"/>
            <a:ext cx="1149350" cy="1617662"/>
          </a:xfrm>
          <a:prstGeom prst="downArrow">
            <a:avLst>
              <a:gd name="adj1" fmla="val 50000"/>
              <a:gd name="adj2" fmla="val 4999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20" name="Curved Left Arrow 19"/>
          <p:cNvSpPr/>
          <p:nvPr/>
        </p:nvSpPr>
        <p:spPr bwMode="auto">
          <a:xfrm rot="20543235">
            <a:off x="8176881" y="863343"/>
            <a:ext cx="1338263" cy="2363787"/>
          </a:xfrm>
          <a:prstGeom prst="curvedLeftArrow">
            <a:avLst/>
          </a:prstGeom>
          <a:solidFill>
            <a:srgbClr val="0070C0"/>
          </a:solidFill>
          <a:ln w="9525" cap="flat" cmpd="sng" algn="ctr">
            <a:noFill/>
            <a:prstDash val="solid"/>
            <a:round/>
            <a:headEnd type="none" w="med" len="med"/>
            <a:tailEnd type="none" w="med" len="med"/>
          </a:ln>
          <a:effectLst/>
        </p:spPr>
        <p:txBody>
          <a:bodyPr lIns="0" tIns="0" rIns="0" bIns="0"/>
          <a:lstStyle/>
          <a:p>
            <a:pPr>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endParaRPr>
          </a:p>
        </p:txBody>
      </p:sp>
      <p:sp>
        <p:nvSpPr>
          <p:cNvPr id="20491" name="Curved Left Arrow 27"/>
          <p:cNvSpPr>
            <a:spLocks noChangeArrowheads="1"/>
          </p:cNvSpPr>
          <p:nvPr/>
        </p:nvSpPr>
        <p:spPr bwMode="auto">
          <a:xfrm rot="2696609">
            <a:off x="6910056" y="4393943"/>
            <a:ext cx="1198563" cy="1741487"/>
          </a:xfrm>
          <a:prstGeom prst="curvedLeftArrow">
            <a:avLst>
              <a:gd name="adj1" fmla="val 25017"/>
              <a:gd name="adj2" fmla="val 50027"/>
              <a:gd name="adj3" fmla="val 25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30" name="Curved Left Arrow 29"/>
          <p:cNvSpPr/>
          <p:nvPr/>
        </p:nvSpPr>
        <p:spPr bwMode="auto">
          <a:xfrm rot="15275182">
            <a:off x="4708987" y="200561"/>
            <a:ext cx="1189038" cy="2289175"/>
          </a:xfrm>
          <a:prstGeom prst="curvedLeftArrow">
            <a:avLst/>
          </a:prstGeom>
          <a:solidFill>
            <a:schemeClr val="accent1"/>
          </a:solidFill>
          <a:ln w="9525" cap="flat" cmpd="sng" algn="ctr">
            <a:noFill/>
            <a:prstDash val="solid"/>
            <a:round/>
            <a:headEnd type="none" w="med" len="med"/>
            <a:tailEnd type="none" w="med" len="med"/>
          </a:ln>
          <a:effectLst/>
        </p:spPr>
        <p:txBody>
          <a:bodyPr lIns="0" tIns="0" rIns="0" bIns="0"/>
          <a:lstStyle/>
          <a:p>
            <a:pPr>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endParaRPr>
          </a:p>
        </p:txBody>
      </p:sp>
      <p:sp>
        <p:nvSpPr>
          <p:cNvPr id="20493" name="Curved Left Arrow 30"/>
          <p:cNvSpPr>
            <a:spLocks noChangeArrowheads="1"/>
          </p:cNvSpPr>
          <p:nvPr/>
        </p:nvSpPr>
        <p:spPr bwMode="auto">
          <a:xfrm rot="7700046">
            <a:off x="3584243" y="4217730"/>
            <a:ext cx="1270000" cy="1958975"/>
          </a:xfrm>
          <a:prstGeom prst="curvedLeftArrow">
            <a:avLst>
              <a:gd name="adj1" fmla="val 24966"/>
              <a:gd name="adj2" fmla="val 49946"/>
              <a:gd name="adj3" fmla="val 25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32" name="TextBox 31"/>
          <p:cNvSpPr txBox="1"/>
          <p:nvPr/>
        </p:nvSpPr>
        <p:spPr>
          <a:xfrm>
            <a:off x="4447498" y="3192891"/>
            <a:ext cx="3033132" cy="307777"/>
          </a:xfrm>
          <a:prstGeom prst="rect">
            <a:avLst/>
          </a:prstGeom>
          <a:noFill/>
        </p:spPr>
        <p:txBody>
          <a:bodyPr>
            <a:spAutoFit/>
          </a:bodyPr>
          <a:lstStyle/>
          <a:p>
            <a:pPr algn="ctr">
              <a:defRPr/>
            </a:pP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Quality</a:t>
            </a:r>
          </a:p>
        </p:txBody>
      </p:sp>
      <p:sp>
        <p:nvSpPr>
          <p:cNvPr id="20495" name="Oval 32"/>
          <p:cNvSpPr>
            <a:spLocks noChangeArrowheads="1"/>
          </p:cNvSpPr>
          <p:nvPr/>
        </p:nvSpPr>
        <p:spPr bwMode="auto">
          <a:xfrm>
            <a:off x="4301793" y="3136642"/>
            <a:ext cx="3111500" cy="558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20496" name="TextBox 23"/>
          <p:cNvSpPr txBox="1">
            <a:spLocks noChangeArrowheads="1"/>
          </p:cNvSpPr>
          <p:nvPr/>
        </p:nvSpPr>
        <p:spPr bwMode="auto">
          <a:xfrm>
            <a:off x="2242805" y="3928805"/>
            <a:ext cx="269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sz="2400" b="1"/>
              <a:t>Delivery</a:t>
            </a:r>
          </a:p>
        </p:txBody>
      </p:sp>
      <p:sp>
        <p:nvSpPr>
          <p:cNvPr id="20497" name="Curved Left Arrow 30"/>
          <p:cNvSpPr>
            <a:spLocks noChangeArrowheads="1"/>
          </p:cNvSpPr>
          <p:nvPr/>
        </p:nvSpPr>
        <p:spPr bwMode="auto">
          <a:xfrm rot="10543150">
            <a:off x="2677780" y="2195254"/>
            <a:ext cx="1143000" cy="1701800"/>
          </a:xfrm>
          <a:prstGeom prst="curvedLeftArrow">
            <a:avLst>
              <a:gd name="adj1" fmla="val 24966"/>
              <a:gd name="adj2" fmla="val 49933"/>
              <a:gd name="adj3" fmla="val 25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20498" name="TextBox 17"/>
          <p:cNvSpPr txBox="1">
            <a:spLocks noChangeArrowheads="1"/>
          </p:cNvSpPr>
          <p:nvPr/>
        </p:nvSpPr>
        <p:spPr bwMode="auto">
          <a:xfrm>
            <a:off x="8662655" y="4949568"/>
            <a:ext cx="1981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b="1">
                <a:solidFill>
                  <a:srgbClr val="0070C0"/>
                </a:solidFill>
              </a:rPr>
              <a:t>planning</a:t>
            </a:r>
          </a:p>
        </p:txBody>
      </p:sp>
      <p:sp>
        <p:nvSpPr>
          <p:cNvPr id="19" name="Shape 74"/>
          <p:cNvSpPr txBox="1">
            <a:spLocks/>
          </p:cNvSpPr>
          <p:nvPr/>
        </p:nvSpPr>
        <p:spPr>
          <a:xfrm>
            <a:off x="431801" y="379428"/>
            <a:ext cx="10318363" cy="5857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800" b="1" dirty="0">
                <a:solidFill>
                  <a:srgbClr val="333333"/>
                </a:solidFill>
                <a:latin typeface="Tahoma"/>
                <a:ea typeface="Tahoma"/>
                <a:cs typeface="Tahoma"/>
                <a:sym typeface="Tahoma"/>
              </a:rPr>
              <a:t>Training framework</a:t>
            </a:r>
            <a:endParaRPr lang="en-GB" dirty="0"/>
          </a:p>
        </p:txBody>
      </p:sp>
    </p:spTree>
    <p:extLst>
      <p:ext uri="{BB962C8B-B14F-4D97-AF65-F5344CB8AC3E}">
        <p14:creationId xmlns:p14="http://schemas.microsoft.com/office/powerpoint/2010/main" val="37427485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Purpose of evaluation</a:t>
            </a:r>
            <a:endParaRPr dirty="0"/>
          </a:p>
        </p:txBody>
      </p:sp>
      <p:sp>
        <p:nvSpPr>
          <p:cNvPr id="75" name="Shape 75"/>
          <p:cNvSpPr txBox="1">
            <a:spLocks noGrp="1"/>
          </p:cNvSpPr>
          <p:nvPr>
            <p:ph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To check if:</a:t>
            </a:r>
          </a:p>
          <a:p>
            <a:pPr marL="342900" lvl="0" indent="-342900">
              <a:spcBef>
                <a:spcPts val="0"/>
              </a:spcBef>
              <a:buFont typeface="Arial" panose="020B0604020202020204" pitchFamily="34" charset="0"/>
              <a:buChar char="•"/>
            </a:pPr>
            <a:r>
              <a:rPr lang="en-GB" dirty="0"/>
              <a:t>The goals have been achieved</a:t>
            </a:r>
          </a:p>
          <a:p>
            <a:pPr marL="342900" lvl="0" indent="-342900">
              <a:spcBef>
                <a:spcPts val="0"/>
              </a:spcBef>
              <a:buFont typeface="Arial" panose="020B0604020202020204" pitchFamily="34" charset="0"/>
              <a:buChar char="•"/>
            </a:pPr>
            <a:r>
              <a:rPr lang="en-GB" dirty="0"/>
              <a:t>The learning objectives have been fulfilled</a:t>
            </a:r>
          </a:p>
          <a:p>
            <a:pPr marL="342900" lvl="0" indent="-342900">
              <a:spcBef>
                <a:spcPts val="0"/>
              </a:spcBef>
              <a:buFont typeface="Arial" panose="020B0604020202020204" pitchFamily="34" charset="0"/>
              <a:buChar char="•"/>
            </a:pPr>
            <a:r>
              <a:rPr lang="en-GB" dirty="0"/>
              <a:t>Resources have been efficiently used </a:t>
            </a:r>
          </a:p>
          <a:p>
            <a:pPr marL="342900" lvl="0" indent="-342900">
              <a:spcBef>
                <a:spcPts val="0"/>
              </a:spcBef>
              <a:buFont typeface="Arial" panose="020B0604020202020204" pitchFamily="34" charset="0"/>
              <a:buChar char="•"/>
            </a:pPr>
            <a:r>
              <a:rPr lang="en-GB" dirty="0"/>
              <a:t>Students and teachers were satisfied</a:t>
            </a:r>
          </a:p>
          <a:p>
            <a:pPr marL="0" lvl="0" indent="0">
              <a:spcBef>
                <a:spcPts val="0"/>
              </a:spcBef>
            </a:pPr>
            <a:endParaRPr lang="nb-NO" dirty="0"/>
          </a:p>
          <a:p>
            <a:pPr marL="0" lvl="0" indent="0">
              <a:spcBef>
                <a:spcPts val="0"/>
              </a:spcBef>
            </a:pPr>
            <a:r>
              <a:rPr lang="nb-NO" dirty="0"/>
              <a:t>And </a:t>
            </a:r>
            <a:r>
              <a:rPr lang="nb-NO" dirty="0" err="1"/>
              <a:t>additionally</a:t>
            </a:r>
            <a:r>
              <a:rPr lang="nb-NO" dirty="0"/>
              <a:t>:</a:t>
            </a:r>
            <a:endParaRPr lang="en-GB" dirty="0"/>
          </a:p>
          <a:p>
            <a:pPr marL="342900" lvl="0" indent="-342900">
              <a:spcBef>
                <a:spcPts val="0"/>
              </a:spcBef>
              <a:buFont typeface="Arial" panose="020B0604020202020204" pitchFamily="34" charset="0"/>
              <a:buChar char="•"/>
            </a:pPr>
            <a:r>
              <a:rPr lang="en-GB" dirty="0"/>
              <a:t>To improve next training activity</a:t>
            </a:r>
          </a:p>
          <a:p>
            <a:pPr marL="342900" lvl="0" indent="-342900">
              <a:spcBef>
                <a:spcPts val="0"/>
              </a:spcBef>
              <a:buFont typeface="Arial" panose="020B0604020202020204" pitchFamily="34" charset="0"/>
              <a:buChar char="•"/>
            </a:pPr>
            <a:r>
              <a:rPr lang="en-GB" dirty="0"/>
              <a:t>To help identify training needs</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19</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Objectives</a:t>
            </a:r>
            <a:endParaRPr/>
          </a:p>
        </p:txBody>
      </p:sp>
      <p:sp>
        <p:nvSpPr>
          <p:cNvPr id="48" name="Shape 48"/>
          <p:cNvSpPr txBox="1">
            <a:spLocks noGrp="1"/>
          </p:cNvSpPr>
          <p:nvPr>
            <p:ph idx="1"/>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400" b="0" i="0" u="none" strike="noStrike" cap="none" dirty="0">
                <a:solidFill>
                  <a:schemeClr val="dk1"/>
                </a:solidFill>
                <a:latin typeface="Tahoma"/>
                <a:ea typeface="Tahoma"/>
                <a:cs typeface="Tahoma"/>
                <a:sym typeface="Tahoma"/>
              </a:rPr>
              <a:t>Specific objectives of this session:</a:t>
            </a:r>
            <a:endParaRPr dirty="0"/>
          </a:p>
          <a:p>
            <a:pPr lvl="0" indent="-457200">
              <a:spcBef>
                <a:spcPts val="900"/>
              </a:spcBef>
              <a:buClr>
                <a:schemeClr val="dk1"/>
              </a:buClr>
              <a:buSzPts val="2400"/>
              <a:buFont typeface="Noto Sans Symbols"/>
              <a:buAutoNum type="arabicPeriod"/>
            </a:pPr>
            <a:r>
              <a:rPr lang="en-GB" dirty="0"/>
              <a:t>List the steps in the planning of a training course;</a:t>
            </a:r>
          </a:p>
          <a:p>
            <a:pPr lvl="0" indent="-457200">
              <a:spcBef>
                <a:spcPts val="900"/>
              </a:spcBef>
              <a:buClr>
                <a:schemeClr val="dk1"/>
              </a:buClr>
              <a:buSzPts val="2400"/>
              <a:buFont typeface="Noto Sans Symbols"/>
              <a:buAutoNum type="arabicPeriod"/>
            </a:pPr>
            <a:r>
              <a:rPr lang="en-GB" dirty="0"/>
              <a:t>Define the principles of training course evaluation;</a:t>
            </a:r>
          </a:p>
          <a:p>
            <a:pPr lvl="0" indent="-457200">
              <a:spcBef>
                <a:spcPts val="900"/>
              </a:spcBef>
              <a:buClr>
                <a:schemeClr val="dk1"/>
              </a:buClr>
              <a:buSzPts val="2400"/>
              <a:buFont typeface="Noto Sans Symbols"/>
              <a:buAutoNum type="arabicPeriod"/>
            </a:pPr>
            <a:r>
              <a:rPr lang="en-GB" dirty="0"/>
              <a:t>Identify the logistical aspects (including budgetary) in the training course planning.</a:t>
            </a:r>
          </a:p>
          <a:p>
            <a:pPr marL="0" lvl="0" indent="0">
              <a:spcBef>
                <a:spcPts val="900"/>
              </a:spcBef>
              <a:buClr>
                <a:schemeClr val="dk1"/>
              </a:buClr>
              <a:buSzPts val="2400"/>
            </a:pPr>
            <a:endParaRPr sz="2400" b="0" i="0" u="none" strike="noStrike" cap="none" dirty="0">
              <a:solidFill>
                <a:schemeClr val="dk1"/>
              </a:solidFill>
              <a:latin typeface="Tahoma"/>
              <a:ea typeface="Tahoma"/>
              <a:cs typeface="Tahoma"/>
              <a:sym typeface="Tahoma"/>
            </a:endParaRPr>
          </a:p>
          <a:p>
            <a:pPr marL="0" marR="0" lvl="0" indent="0" algn="l" rtl="0">
              <a:lnSpc>
                <a:spcPct val="90000"/>
              </a:lnSpc>
              <a:spcBef>
                <a:spcPts val="900"/>
              </a:spcBef>
              <a:spcAft>
                <a:spcPts val="0"/>
              </a:spcAft>
              <a:buNone/>
            </a:pPr>
            <a:r>
              <a:rPr lang="en-GB" sz="2400" b="0" i="0" u="none" strike="noStrike" cap="none" dirty="0">
                <a:solidFill>
                  <a:schemeClr val="dk1"/>
                </a:solidFill>
                <a:latin typeface="Tahoma"/>
                <a:ea typeface="Tahoma"/>
                <a:cs typeface="Tahoma"/>
                <a:sym typeface="Tahoma"/>
              </a:rPr>
              <a:t>Related to the course objectives:</a:t>
            </a:r>
            <a:endParaRPr dirty="0"/>
          </a:p>
          <a:p>
            <a:pPr marL="0" lvl="0" indent="0">
              <a:spcBef>
                <a:spcPts val="900"/>
              </a:spcBef>
            </a:pPr>
            <a:r>
              <a:rPr lang="en-GB" sz="2400" b="0" i="0" u="none" strike="noStrike" cap="none" dirty="0">
                <a:solidFill>
                  <a:schemeClr val="dk1"/>
                </a:solidFill>
                <a:latin typeface="Tahoma"/>
                <a:ea typeface="Tahoma"/>
                <a:cs typeface="Tahoma"/>
                <a:sym typeface="Tahoma"/>
              </a:rPr>
              <a:t>A. </a:t>
            </a:r>
            <a:r>
              <a:rPr lang="en-US" dirty="0" err="1"/>
              <a:t>Mobilise</a:t>
            </a:r>
            <a:r>
              <a:rPr lang="en-US" dirty="0"/>
              <a:t> resources (human, budget, </a:t>
            </a:r>
            <a:r>
              <a:rPr lang="en-US" dirty="0" err="1"/>
              <a:t>etc</a:t>
            </a:r>
            <a:r>
              <a:rPr lang="en-US" dirty="0"/>
              <a:t>) to </a:t>
            </a:r>
            <a:r>
              <a:rPr lang="en-US" dirty="0" err="1"/>
              <a:t>organise</a:t>
            </a:r>
            <a:r>
              <a:rPr lang="en-US" dirty="0"/>
              <a:t> training in this area.</a:t>
            </a:r>
            <a:endParaRPr dirty="0"/>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49" name="Shape 4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The four levels of evaluation</a:t>
            </a:r>
            <a:endParaRPr dirty="0"/>
          </a:p>
        </p:txBody>
      </p:sp>
      <p:sp>
        <p:nvSpPr>
          <p:cNvPr id="75" name="Shape 75"/>
          <p:cNvSpPr txBox="1">
            <a:spLocks noGrp="1"/>
          </p:cNvSpPr>
          <p:nvPr>
            <p:ph idx="1"/>
          </p:nvPr>
        </p:nvSpPr>
        <p:spPr>
          <a:prstGeom prst="rect">
            <a:avLst/>
          </a:prstGeom>
          <a:noFill/>
          <a:ln>
            <a:noFill/>
          </a:ln>
        </p:spPr>
        <p:txBody>
          <a:bodyPr spcFirstLastPara="1" wrap="square" lIns="0" tIns="0" rIns="0" bIns="0" anchor="t" anchorCtr="0">
            <a:noAutofit/>
          </a:bodyPr>
          <a:lstStyle/>
          <a:p>
            <a:pPr fontAlgn="t"/>
            <a:r>
              <a:rPr lang="en-GB" b="1" dirty="0"/>
              <a:t>1 Reaction</a:t>
            </a:r>
            <a:r>
              <a:rPr lang="en-GB" dirty="0"/>
              <a:t>		Immediate reaction of trainees</a:t>
            </a:r>
          </a:p>
          <a:p>
            <a:pPr fontAlgn="t"/>
            <a:endParaRPr lang="en-GB" dirty="0"/>
          </a:p>
          <a:p>
            <a:pPr fontAlgn="t"/>
            <a:r>
              <a:rPr lang="en-GB" b="1" dirty="0"/>
              <a:t>2 Learning</a:t>
            </a:r>
            <a:r>
              <a:rPr lang="en-GB" dirty="0"/>
              <a:t>		Increase in trainees’ knowledge and skills</a:t>
            </a:r>
          </a:p>
          <a:p>
            <a:pPr fontAlgn="t"/>
            <a:endParaRPr lang="en-GB" dirty="0"/>
          </a:p>
          <a:p>
            <a:pPr fontAlgn="t"/>
            <a:r>
              <a:rPr lang="en-GB" b="1" dirty="0"/>
              <a:t>3 Behaviour</a:t>
            </a:r>
            <a:r>
              <a:rPr lang="en-GB" dirty="0"/>
              <a:t>	How trainees apply their new knowledge and skills</a:t>
            </a:r>
          </a:p>
          <a:p>
            <a:pPr fontAlgn="t"/>
            <a:endParaRPr lang="en-GB" dirty="0"/>
          </a:p>
          <a:p>
            <a:pPr fontAlgn="t"/>
            <a:r>
              <a:rPr lang="en-GB" b="1" dirty="0"/>
              <a:t>4 Results </a:t>
            </a:r>
            <a:r>
              <a:rPr lang="en-GB" dirty="0"/>
              <a:t>		How the training affects the trainees’ broader area of work </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914454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Evaluation of satisfaction – level 1 </a:t>
            </a:r>
            <a:endParaRPr dirty="0"/>
          </a:p>
        </p:txBody>
      </p:sp>
      <p:sp>
        <p:nvSpPr>
          <p:cNvPr id="75" name="Shape 75"/>
          <p:cNvSpPr txBox="1">
            <a:spLocks noGrp="1"/>
          </p:cNvSpPr>
          <p:nvPr>
            <p:ph idx="1"/>
          </p:nvPr>
        </p:nvSpPr>
        <p:spPr>
          <a:xfrm>
            <a:off x="431807" y="1024128"/>
            <a:ext cx="11368617" cy="5217921"/>
          </a:xfrm>
          <a:prstGeom prst="rect">
            <a:avLst/>
          </a:prstGeom>
          <a:noFill/>
          <a:ln>
            <a:noFill/>
          </a:ln>
        </p:spPr>
        <p:txBody>
          <a:bodyPr spcFirstLastPara="1" wrap="square" lIns="0" tIns="0" rIns="0" bIns="0" anchor="t" anchorCtr="0">
            <a:noAutofit/>
          </a:bodyPr>
          <a:lstStyle/>
          <a:p>
            <a:pPr marL="0" lvl="0" indent="0">
              <a:spcBef>
                <a:spcPts val="0"/>
              </a:spcBef>
            </a:pPr>
            <a:r>
              <a:rPr lang="en-GB" sz="2200" b="1" dirty="0"/>
              <a:t>Feedback forms</a:t>
            </a:r>
          </a:p>
          <a:p>
            <a:pPr marL="0" lvl="0" indent="0">
              <a:spcBef>
                <a:spcPts val="0"/>
              </a:spcBef>
            </a:pPr>
            <a:r>
              <a:rPr lang="en-GB" sz="2200" dirty="0"/>
              <a:t>Scoring: </a:t>
            </a:r>
          </a:p>
          <a:p>
            <a:pPr marL="342900" lvl="0" indent="-342900">
              <a:spcBef>
                <a:spcPts val="0"/>
              </a:spcBef>
              <a:buFont typeface="Arial" panose="020B0604020202020204" pitchFamily="34" charset="0"/>
              <a:buChar char="•"/>
            </a:pPr>
            <a:r>
              <a:rPr lang="en-GB" sz="2000" i="1" dirty="0"/>
              <a:t>Likert scale: </a:t>
            </a:r>
            <a:r>
              <a:rPr lang="en-GB" sz="2000" dirty="0"/>
              <a:t>Agreement with statements (e.g. The activity fulfilled my expectations): 1=strong disagreement; 2= disagreement; 3= neutral; 4= agreement; 5= strong agreement</a:t>
            </a:r>
          </a:p>
          <a:p>
            <a:pPr marL="342900" lvl="0" indent="-342900">
              <a:spcBef>
                <a:spcPts val="0"/>
              </a:spcBef>
              <a:buFont typeface="Arial" panose="020B0604020202020204" pitchFamily="34" charset="0"/>
              <a:buChar char="•"/>
            </a:pPr>
            <a:r>
              <a:rPr lang="en-GB" sz="2000" dirty="0"/>
              <a:t>Qualifiers for content (poor, adequate, fair, good, very good)</a:t>
            </a:r>
          </a:p>
          <a:p>
            <a:pPr marL="342900" lvl="0" indent="-342900">
              <a:spcBef>
                <a:spcPts val="0"/>
              </a:spcBef>
              <a:buFont typeface="Arial" panose="020B0604020202020204" pitchFamily="34" charset="0"/>
              <a:buChar char="•"/>
            </a:pPr>
            <a:r>
              <a:rPr lang="en-GB" sz="2000" dirty="0"/>
              <a:t>Qualifiers for level (too basic, appropriate, too advanced)</a:t>
            </a:r>
          </a:p>
          <a:p>
            <a:pPr marL="342900" lvl="0" indent="-342900">
              <a:spcBef>
                <a:spcPts val="0"/>
              </a:spcBef>
              <a:buFont typeface="Arial" panose="020B0604020202020204" pitchFamily="34" charset="0"/>
              <a:buChar char="•"/>
            </a:pPr>
            <a:r>
              <a:rPr lang="en-GB" sz="2000" dirty="0"/>
              <a:t>Open questions</a:t>
            </a:r>
          </a:p>
          <a:p>
            <a:pPr marL="342900" lvl="0" indent="-342900">
              <a:spcBef>
                <a:spcPts val="0"/>
              </a:spcBef>
              <a:buFont typeface="Arial" panose="020B0604020202020204" pitchFamily="34" charset="0"/>
              <a:buChar char="•"/>
            </a:pPr>
            <a:r>
              <a:rPr lang="en-GB" sz="2000" dirty="0"/>
              <a:t>What did you like most?</a:t>
            </a:r>
          </a:p>
          <a:p>
            <a:pPr marL="342900" lvl="0" indent="-342900">
              <a:spcBef>
                <a:spcPts val="0"/>
              </a:spcBef>
              <a:buFont typeface="Arial" panose="020B0604020202020204" pitchFamily="34" charset="0"/>
              <a:buChar char="•"/>
            </a:pPr>
            <a:r>
              <a:rPr lang="en-GB" sz="2000" dirty="0"/>
              <a:t>What needs improvement?</a:t>
            </a:r>
          </a:p>
          <a:p>
            <a:pPr marL="342900" lvl="0" indent="-342900">
              <a:spcBef>
                <a:spcPts val="0"/>
              </a:spcBef>
              <a:buFont typeface="Arial" panose="020B0604020202020204" pitchFamily="34" charset="0"/>
              <a:buChar char="•"/>
            </a:pPr>
            <a:r>
              <a:rPr lang="en-GB" sz="2000" dirty="0"/>
              <a:t>Additional comments</a:t>
            </a:r>
          </a:p>
          <a:p>
            <a:pPr marL="0" lvl="0" indent="0">
              <a:spcBef>
                <a:spcPts val="0"/>
              </a:spcBef>
            </a:pPr>
            <a:br>
              <a:rPr lang="en-GB" sz="2200" b="1" dirty="0"/>
            </a:br>
            <a:r>
              <a:rPr lang="en-GB" sz="2200" b="1" dirty="0"/>
              <a:t>Interview</a:t>
            </a:r>
            <a:r>
              <a:rPr lang="en-GB" sz="2200" dirty="0"/>
              <a:t> – individual or group feedback: the facilitator poses open questions and writes the answers on a flip-chart, confirming agreement; use list of expectations</a:t>
            </a:r>
          </a:p>
          <a:p>
            <a:pPr marL="0" lvl="0" indent="0">
              <a:spcBef>
                <a:spcPts val="0"/>
              </a:spcBef>
            </a:pPr>
            <a:r>
              <a:rPr lang="en-GB" sz="2000" i="1" dirty="0"/>
              <a:t>Advantages</a:t>
            </a:r>
            <a:r>
              <a:rPr lang="en-GB" sz="2000" dirty="0"/>
              <a:t>: open discussion, possibility of clarifying specific points</a:t>
            </a:r>
          </a:p>
          <a:p>
            <a:pPr marL="0" lvl="0" indent="0">
              <a:spcBef>
                <a:spcPts val="0"/>
              </a:spcBef>
            </a:pPr>
            <a:r>
              <a:rPr lang="en-GB" sz="2000" i="1" dirty="0"/>
              <a:t>Disadvantages</a:t>
            </a:r>
            <a:r>
              <a:rPr lang="en-GB" sz="2000" dirty="0"/>
              <a:t>: not anonymous, possible deviation of the scope of the evaluation</a:t>
            </a:r>
            <a:endParaRPr lang="en-GB" sz="2200" dirty="0"/>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770513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t>Evaluation at level 2 - learning</a:t>
            </a:r>
            <a:endParaRPr dirty="0"/>
          </a:p>
        </p:txBody>
      </p:sp>
      <p:sp>
        <p:nvSpPr>
          <p:cNvPr id="75" name="Shape 75"/>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200" dirty="0"/>
              <a:t>Verbal questions during the training</a:t>
            </a:r>
          </a:p>
          <a:p>
            <a:pPr marL="342900" lvl="0" indent="-342900">
              <a:spcBef>
                <a:spcPts val="0"/>
              </a:spcBef>
              <a:buFont typeface="Arial" panose="020B0604020202020204" pitchFamily="34" charset="0"/>
              <a:buChar char="•"/>
            </a:pPr>
            <a:r>
              <a:rPr lang="en-GB" sz="2200" dirty="0"/>
              <a:t>Role play </a:t>
            </a:r>
          </a:p>
          <a:p>
            <a:pPr marL="342900" lvl="0" indent="-342900">
              <a:spcBef>
                <a:spcPts val="0"/>
              </a:spcBef>
              <a:buFont typeface="Arial" panose="020B0604020202020204" pitchFamily="34" charset="0"/>
              <a:buChar char="•"/>
            </a:pPr>
            <a:r>
              <a:rPr lang="en-GB" sz="2200" dirty="0"/>
              <a:t>Work-related exercises</a:t>
            </a:r>
          </a:p>
          <a:p>
            <a:pPr marL="342900" lvl="0" indent="-342900">
              <a:spcBef>
                <a:spcPts val="0"/>
              </a:spcBef>
              <a:buFont typeface="Arial" panose="020B0604020202020204" pitchFamily="34" charset="0"/>
              <a:buChar char="•"/>
            </a:pPr>
            <a:r>
              <a:rPr lang="en-GB" sz="2200" dirty="0"/>
              <a:t>Written or oral tests at the end of the training</a:t>
            </a:r>
          </a:p>
          <a:p>
            <a:pPr marL="342900" lvl="0" indent="-342900">
              <a:spcBef>
                <a:spcPts val="0"/>
              </a:spcBef>
              <a:buFont typeface="Arial" panose="020B0604020202020204" pitchFamily="34" charset="0"/>
              <a:buChar char="•"/>
            </a:pPr>
            <a:r>
              <a:rPr lang="en-GB" sz="2200" dirty="0"/>
              <a:t>“Before and after” exercises</a:t>
            </a:r>
          </a:p>
          <a:p>
            <a:pPr marL="0" lvl="0" indent="0">
              <a:spcBef>
                <a:spcPts val="0"/>
              </a:spcBef>
            </a:pPr>
            <a:endParaRPr lang="en-GB" sz="2200" dirty="0"/>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22</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352548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altLang="en-US" dirty="0"/>
              <a:t>Evaluation at level 3- application knowledge and skills</a:t>
            </a:r>
            <a:endParaRPr dirty="0"/>
          </a:p>
        </p:txBody>
      </p:sp>
      <p:sp>
        <p:nvSpPr>
          <p:cNvPr id="75" name="Shape 75"/>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200" dirty="0"/>
              <a:t>Surveys and questionnaires</a:t>
            </a:r>
          </a:p>
          <a:p>
            <a:pPr marL="342900" lvl="0" indent="-342900">
              <a:spcBef>
                <a:spcPts val="0"/>
              </a:spcBef>
              <a:buFont typeface="Arial" panose="020B0604020202020204" pitchFamily="34" charset="0"/>
              <a:buChar char="•"/>
            </a:pPr>
            <a:r>
              <a:rPr lang="en-GB" sz="2200" dirty="0"/>
              <a:t>Follow-up interviews and training sessions</a:t>
            </a:r>
          </a:p>
          <a:p>
            <a:pPr marL="342900" lvl="0" indent="-342900">
              <a:spcBef>
                <a:spcPts val="0"/>
              </a:spcBef>
              <a:buFont typeface="Arial" panose="020B0604020202020204" pitchFamily="34" charset="0"/>
              <a:buChar char="•"/>
            </a:pPr>
            <a:r>
              <a:rPr lang="en-GB" sz="2200" dirty="0"/>
              <a:t>Focus groups</a:t>
            </a:r>
          </a:p>
          <a:p>
            <a:pPr marL="342900" lvl="0" indent="-342900">
              <a:spcBef>
                <a:spcPts val="0"/>
              </a:spcBef>
              <a:buFont typeface="Arial" panose="020B0604020202020204" pitchFamily="34" charset="0"/>
              <a:buChar char="•"/>
            </a:pPr>
            <a:r>
              <a:rPr lang="en-GB" sz="2200" dirty="0"/>
              <a:t>Work assignments based on the training</a:t>
            </a:r>
          </a:p>
          <a:p>
            <a:pPr marL="342900" lvl="0" indent="-342900">
              <a:spcBef>
                <a:spcPts val="0"/>
              </a:spcBef>
              <a:buFont typeface="Arial" panose="020B0604020202020204" pitchFamily="34" charset="0"/>
              <a:buChar char="•"/>
            </a:pPr>
            <a:r>
              <a:rPr lang="en-GB" sz="2200" dirty="0"/>
              <a:t>Action plans</a:t>
            </a:r>
          </a:p>
          <a:p>
            <a:pPr marL="342900" lvl="0" indent="-342900">
              <a:spcBef>
                <a:spcPts val="0"/>
              </a:spcBef>
              <a:buFont typeface="Arial" panose="020B0604020202020204" pitchFamily="34" charset="0"/>
              <a:buChar char="•"/>
            </a:pPr>
            <a:r>
              <a:rPr lang="en-GB" sz="2200" dirty="0"/>
              <a:t>On-the-job observation by independent observer</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23</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328910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fr-CH" altLang="en-US" dirty="0"/>
              <a:t>Evaluation </a:t>
            </a:r>
            <a:r>
              <a:rPr lang="fr-CH" altLang="en-US" dirty="0" err="1"/>
              <a:t>methods</a:t>
            </a:r>
            <a:r>
              <a:rPr lang="fr-CH" altLang="en-US" dirty="0"/>
              <a:t> at </a:t>
            </a:r>
            <a:r>
              <a:rPr lang="fr-CH" altLang="en-US" dirty="0" err="1"/>
              <a:t>level</a:t>
            </a:r>
            <a:r>
              <a:rPr lang="fr-CH" altLang="en-US" dirty="0"/>
              <a:t> 4 - </a:t>
            </a:r>
            <a:r>
              <a:rPr lang="fr-CH" altLang="en-US" dirty="0" err="1"/>
              <a:t>results</a:t>
            </a:r>
            <a:endParaRPr dirty="0"/>
          </a:p>
        </p:txBody>
      </p:sp>
      <p:sp>
        <p:nvSpPr>
          <p:cNvPr id="75" name="Shape 75"/>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200" dirty="0"/>
              <a:t>Public health programme performance monitoring</a:t>
            </a:r>
          </a:p>
          <a:p>
            <a:pPr marL="800100" lvl="1" indent="-342900">
              <a:spcBef>
                <a:spcPts val="0"/>
              </a:spcBef>
              <a:buFont typeface="Arial" panose="020B0604020202020204" pitchFamily="34" charset="0"/>
              <a:buChar char="•"/>
            </a:pPr>
            <a:r>
              <a:rPr lang="en-GB" sz="2200" dirty="0"/>
              <a:t>Questionnaires at public health programme level</a:t>
            </a:r>
          </a:p>
          <a:p>
            <a:pPr marL="800100" lvl="1" indent="-342900">
              <a:spcBef>
                <a:spcPts val="0"/>
              </a:spcBef>
              <a:buFont typeface="Arial" panose="020B0604020202020204" pitchFamily="34" charset="0"/>
              <a:buChar char="•"/>
            </a:pPr>
            <a:r>
              <a:rPr lang="en-GB" sz="2200" dirty="0"/>
              <a:t>Action plans</a:t>
            </a:r>
          </a:p>
          <a:p>
            <a:pPr marL="342900" lvl="0" indent="-342900">
              <a:spcBef>
                <a:spcPts val="0"/>
              </a:spcBef>
              <a:buFont typeface="Arial" panose="020B0604020202020204" pitchFamily="34" charset="0"/>
              <a:buChar char="•"/>
            </a:pPr>
            <a:r>
              <a:rPr lang="en-GB" sz="2200" dirty="0"/>
              <a:t>Focus groups</a:t>
            </a:r>
          </a:p>
          <a:p>
            <a:pPr marL="342900" lvl="0" indent="-342900">
              <a:spcBef>
                <a:spcPts val="0"/>
              </a:spcBef>
              <a:buFont typeface="Arial" panose="020B0604020202020204" pitchFamily="34" charset="0"/>
              <a:buChar char="•"/>
            </a:pPr>
            <a:r>
              <a:rPr lang="en-GB" sz="2200" dirty="0"/>
              <a:t>Simulation exercises</a:t>
            </a:r>
          </a:p>
        </p:txBody>
      </p:sp>
      <p:sp>
        <p:nvSpPr>
          <p:cNvPr id="76" name="Shape 7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24</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63346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r>
              <a:rPr lang="en-GB" dirty="0"/>
              <a:t>Participant expectations</a:t>
            </a:r>
          </a:p>
        </p:txBody>
      </p:sp>
      <p:sp>
        <p:nvSpPr>
          <p:cNvPr id="62" name="Shape 6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19305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Main theme: Looking for answers to vaccinology problems</a:t>
            </a:r>
          </a:p>
        </p:txBody>
      </p:sp>
      <p:sp>
        <p:nvSpPr>
          <p:cNvPr id="82" name="Shape 82"/>
          <p:cNvSpPr txBox="1">
            <a:spLocks noGrp="1"/>
          </p:cNvSpPr>
          <p:nvPr>
            <p:ph idx="1"/>
          </p:nvPr>
        </p:nvSpPr>
        <p:spPr>
          <a:prstGeom prst="rect">
            <a:avLst/>
          </a:prstGeom>
          <a:noFill/>
          <a:ln>
            <a:noFill/>
          </a:ln>
        </p:spPr>
        <p:txBody>
          <a:bodyPr spcFirstLastPara="1" wrap="square" lIns="0" tIns="0" rIns="0" bIns="0" anchor="t" anchorCtr="0">
            <a:noAutofit/>
          </a:bodyPr>
          <a:lstStyle/>
          <a:p>
            <a:pPr marL="228600" indent="0"/>
            <a:r>
              <a:rPr lang="it-IT" altLang="en-US" b="1" dirty="0"/>
              <a:t>KNOWLEDGE</a:t>
            </a:r>
          </a:p>
          <a:p>
            <a:pPr>
              <a:buFont typeface="Arial" panose="020B0604020202020204" pitchFamily="34" charset="0"/>
              <a:buChar char="•"/>
            </a:pPr>
            <a:r>
              <a:rPr lang="it-IT" altLang="en-US" dirty="0"/>
              <a:t>More ideas</a:t>
            </a:r>
            <a:endParaRPr lang="en-GB" altLang="en-US" dirty="0"/>
          </a:p>
          <a:p>
            <a:pPr>
              <a:buFont typeface="Arial" panose="020B0604020202020204" pitchFamily="34" charset="0"/>
              <a:buChar char="•"/>
            </a:pPr>
            <a:r>
              <a:rPr lang="it-IT" altLang="en-US" dirty="0"/>
              <a:t>Share experiences</a:t>
            </a:r>
            <a:endParaRPr lang="en-GB" altLang="en-US" dirty="0"/>
          </a:p>
          <a:p>
            <a:pPr>
              <a:buFont typeface="Arial" panose="020B0604020202020204" pitchFamily="34" charset="0"/>
              <a:buChar char="•"/>
            </a:pPr>
            <a:r>
              <a:rPr lang="it-IT" altLang="en-US" dirty="0"/>
              <a:t>More competence</a:t>
            </a:r>
            <a:endParaRPr lang="en-GB" altLang="en-US" dirty="0"/>
          </a:p>
          <a:p>
            <a:pPr>
              <a:buFont typeface="Arial" panose="020B0604020202020204" pitchFamily="34" charset="0"/>
              <a:buChar char="•"/>
            </a:pPr>
            <a:r>
              <a:rPr lang="en-US" altLang="en-US" dirty="0"/>
              <a:t>Set of knowledge ready-to-use for post graduate training</a:t>
            </a:r>
            <a:endParaRPr lang="en-GB" altLang="en-US" dirty="0"/>
          </a:p>
          <a:p>
            <a:pPr>
              <a:buFont typeface="Arial" panose="020B0604020202020204" pitchFamily="34" charset="0"/>
              <a:buChar char="•"/>
            </a:pPr>
            <a:r>
              <a:rPr lang="en-US" altLang="en-US" dirty="0"/>
              <a:t>Effective interventions</a:t>
            </a:r>
          </a:p>
          <a:p>
            <a:pPr marL="228600" indent="0"/>
            <a:endParaRPr lang="en-US" altLang="en-US" dirty="0"/>
          </a:p>
          <a:p>
            <a:pPr marL="228600" indent="0"/>
            <a:r>
              <a:rPr lang="en-US" altLang="en-US" b="1" dirty="0"/>
              <a:t>RELATIONSHIPS</a:t>
            </a:r>
          </a:p>
          <a:p>
            <a:pPr>
              <a:buFont typeface="Arial" panose="020B0604020202020204" pitchFamily="34" charset="0"/>
              <a:buChar char="•"/>
            </a:pPr>
            <a:r>
              <a:rPr lang="en-US" altLang="en-US" dirty="0"/>
              <a:t>Networking opportunity</a:t>
            </a:r>
            <a:endParaRPr lang="en-GB" altLang="en-US" dirty="0"/>
          </a:p>
          <a:p>
            <a:pPr>
              <a:buFont typeface="Arial" panose="020B0604020202020204" pitchFamily="34" charset="0"/>
              <a:buChar char="•"/>
            </a:pPr>
            <a:endParaRPr lang="en-GB" dirty="0"/>
          </a:p>
          <a:p>
            <a:pPr>
              <a:buFont typeface="Arial" panose="020B0604020202020204" pitchFamily="34" charset="0"/>
              <a:buChar char="•"/>
            </a:pPr>
            <a:endParaRPr lang="en-GB" altLang="en-US" dirty="0"/>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769876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Main theme: Looking for answers to vaccinology problems</a:t>
            </a:r>
          </a:p>
        </p:txBody>
      </p:sp>
      <p:sp>
        <p:nvSpPr>
          <p:cNvPr id="82" name="Shape 82"/>
          <p:cNvSpPr txBox="1">
            <a:spLocks noGrp="1"/>
          </p:cNvSpPr>
          <p:nvPr>
            <p:ph idx="1"/>
          </p:nvPr>
        </p:nvSpPr>
        <p:spPr>
          <a:prstGeom prst="rect">
            <a:avLst/>
          </a:prstGeom>
          <a:noFill/>
          <a:ln>
            <a:noFill/>
          </a:ln>
        </p:spPr>
        <p:txBody>
          <a:bodyPr spcFirstLastPara="1" wrap="square" lIns="0" tIns="0" rIns="0" bIns="0" anchor="t" anchorCtr="0">
            <a:noAutofit/>
          </a:bodyPr>
          <a:lstStyle/>
          <a:p>
            <a:pPr marL="228600" indent="0"/>
            <a:r>
              <a:rPr lang="en-GB" altLang="en-US" b="1" dirty="0"/>
              <a:t>COMMUNICATION </a:t>
            </a:r>
          </a:p>
          <a:p>
            <a:pPr marL="571500" indent="-342900">
              <a:buFont typeface="Arial" panose="020B0604020202020204" pitchFamily="34" charset="0"/>
              <a:buChar char="•"/>
            </a:pPr>
            <a:r>
              <a:rPr lang="en-GB" altLang="en-US" dirty="0"/>
              <a:t>manage resistance of groups of people and health professionals</a:t>
            </a:r>
          </a:p>
          <a:p>
            <a:pPr marL="571500" indent="-342900">
              <a:buFont typeface="Arial" panose="020B0604020202020204" pitchFamily="34" charset="0"/>
              <a:buChar char="•"/>
            </a:pPr>
            <a:r>
              <a:rPr lang="en-GB" altLang="en-US" dirty="0"/>
              <a:t>how best communicate with different people</a:t>
            </a:r>
          </a:p>
          <a:p>
            <a:pPr marL="571500" indent="-342900">
              <a:buFont typeface="Arial" panose="020B0604020202020204" pitchFamily="34" charset="0"/>
              <a:buChar char="•"/>
            </a:pPr>
            <a:r>
              <a:rPr lang="en-GB" altLang="en-US" dirty="0"/>
              <a:t>ideas to motivate and promote vaccination in difficult groups </a:t>
            </a:r>
          </a:p>
          <a:p>
            <a:pPr marL="571500" indent="-342900">
              <a:buFont typeface="Arial" panose="020B0604020202020204" pitchFamily="34" charset="0"/>
              <a:buChar char="•"/>
            </a:pPr>
            <a:r>
              <a:rPr lang="en-GB" altLang="en-US" dirty="0"/>
              <a:t>health professionals that are expected </a:t>
            </a:r>
            <a:r>
              <a:rPr lang="en-GB" altLang="en-US"/>
              <a:t>to vaccinate </a:t>
            </a:r>
            <a:r>
              <a:rPr lang="en-GB" altLang="en-US" dirty="0"/>
              <a:t>themselves</a:t>
            </a:r>
          </a:p>
          <a:p>
            <a:pPr marL="571500" indent="-342900">
              <a:buFont typeface="Arial" panose="020B0604020202020204" pitchFamily="34" charset="0"/>
              <a:buChar char="•"/>
            </a:pPr>
            <a:r>
              <a:rPr lang="en-GB" altLang="en-US" dirty="0"/>
              <a:t>health professionals that are expected to communicate about vaccination and to vaccinate the general public</a:t>
            </a:r>
          </a:p>
          <a:p>
            <a:pPr marL="571500" indent="-342900">
              <a:buFont typeface="Arial" panose="020B0604020202020204" pitchFamily="34" charset="0"/>
              <a:buChar char="•"/>
            </a:pPr>
            <a:r>
              <a:rPr lang="en-GB" altLang="en-US" dirty="0"/>
              <a:t>parents and other activists against vaccination</a:t>
            </a:r>
          </a:p>
          <a:p>
            <a:pPr marL="571500" indent="-342900">
              <a:buFont typeface="Arial" panose="020B0604020202020204" pitchFamily="34" charset="0"/>
              <a:buChar char="•"/>
            </a:pPr>
            <a:r>
              <a:rPr lang="en-GB" altLang="en-US" dirty="0"/>
              <a:t>migrants (irregulars, language and cultural barriers)</a:t>
            </a:r>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27</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108311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Main theme: Looking for answers to vaccinology problems</a:t>
            </a:r>
          </a:p>
        </p:txBody>
      </p:sp>
      <p:sp>
        <p:nvSpPr>
          <p:cNvPr id="82" name="Shape 82"/>
          <p:cNvSpPr txBox="1">
            <a:spLocks noGrp="1"/>
          </p:cNvSpPr>
          <p:nvPr>
            <p:ph idx="1"/>
          </p:nvPr>
        </p:nvSpPr>
        <p:spPr>
          <a:prstGeom prst="rect">
            <a:avLst/>
          </a:prstGeom>
          <a:noFill/>
          <a:ln>
            <a:noFill/>
          </a:ln>
        </p:spPr>
        <p:txBody>
          <a:bodyPr spcFirstLastPara="1" wrap="square" lIns="0" tIns="0" rIns="0" bIns="0" anchor="t" anchorCtr="0">
            <a:noAutofit/>
          </a:bodyPr>
          <a:lstStyle/>
          <a:p>
            <a:pPr marL="228600" indent="0"/>
            <a:r>
              <a:rPr lang="en-GB" altLang="en-US" b="1" dirty="0"/>
              <a:t>TRAINING METHODS</a:t>
            </a:r>
          </a:p>
          <a:p>
            <a:pPr marL="571500" indent="-342900">
              <a:buFont typeface="Arial" panose="020B0604020202020204" pitchFamily="34" charset="0"/>
              <a:buChar char="•"/>
            </a:pPr>
            <a:r>
              <a:rPr lang="en-GB" altLang="en-US" dirty="0"/>
              <a:t>more ideas and tools</a:t>
            </a:r>
          </a:p>
          <a:p>
            <a:pPr marL="571500" indent="-342900">
              <a:buFont typeface="Arial" panose="020B0604020202020204" pitchFamily="34" charset="0"/>
              <a:buChar char="•"/>
            </a:pPr>
            <a:r>
              <a:rPr lang="en-GB" altLang="en-US" dirty="0"/>
              <a:t>new approaches to teaching</a:t>
            </a:r>
          </a:p>
          <a:p>
            <a:pPr marL="571500" indent="-342900">
              <a:buFont typeface="Arial" panose="020B0604020202020204" pitchFamily="34" charset="0"/>
              <a:buChar char="•"/>
            </a:pPr>
            <a:r>
              <a:rPr lang="en-GB" altLang="en-US" dirty="0"/>
              <a:t>improve teaching</a:t>
            </a:r>
          </a:p>
          <a:p>
            <a:pPr marL="571500" indent="-342900">
              <a:buFont typeface="Arial" panose="020B0604020202020204" pitchFamily="34" charset="0"/>
              <a:buChar char="•"/>
            </a:pPr>
            <a:r>
              <a:rPr lang="en-GB" altLang="en-US" dirty="0"/>
              <a:t>material for courses</a:t>
            </a:r>
          </a:p>
          <a:p>
            <a:pPr marL="571500" indent="-342900">
              <a:buFont typeface="Arial" panose="020B0604020202020204" pitchFamily="34" charset="0"/>
              <a:buChar char="•"/>
            </a:pPr>
            <a:r>
              <a:rPr lang="en-GB" altLang="en-US" dirty="0"/>
              <a:t>ways to disseminate the course</a:t>
            </a:r>
          </a:p>
          <a:p>
            <a:pPr>
              <a:buFont typeface="Arial" panose="020B0604020202020204" pitchFamily="34" charset="0"/>
              <a:buChar char="•"/>
            </a:pPr>
            <a:endParaRPr lang="en-GB" dirty="0"/>
          </a:p>
          <a:p>
            <a:pPr>
              <a:buFont typeface="Arial" panose="020B0604020202020204" pitchFamily="34" charset="0"/>
              <a:buChar char="•"/>
            </a:pPr>
            <a:endParaRPr lang="en-GB" altLang="en-US" dirty="0"/>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28</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4151229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References</a:t>
            </a:r>
            <a:endParaRPr/>
          </a:p>
        </p:txBody>
      </p:sp>
      <p:sp>
        <p:nvSpPr>
          <p:cNvPr id="103" name="Shape 103"/>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000" dirty="0"/>
              <a:t>Guide for Evaluating training in WHO: </a:t>
            </a:r>
            <a:r>
              <a:rPr lang="en-GB" sz="2000" dirty="0">
                <a:hlinkClick r:id="rId3"/>
              </a:rPr>
              <a:t>http://www.who.int/influenza/evaluating_training/en/index.html</a:t>
            </a:r>
            <a:endParaRPr lang="en-GB" sz="2000" dirty="0"/>
          </a:p>
          <a:p>
            <a:pPr marL="342900" indent="-342900">
              <a:spcBef>
                <a:spcPts val="0"/>
              </a:spcBef>
              <a:buFont typeface="Arial" panose="020B0604020202020204" pitchFamily="34" charset="0"/>
              <a:buChar char="•"/>
            </a:pPr>
            <a:r>
              <a:rPr lang="es-ES" sz="2000" dirty="0"/>
              <a:t>Milagros García-Barbero Alfonso Roca, María Teresa Martínez Moratalla, María Consuelo. </a:t>
            </a:r>
            <a:r>
              <a:rPr lang="en-GB" sz="2000" dirty="0"/>
              <a:t>How to develop educational programmes for health professionals. </a:t>
            </a:r>
            <a:r>
              <a:rPr lang="es-ES" sz="2000" dirty="0"/>
              <a:t>Escuela Andaluza de Salud Publica, Granada, 1998.</a:t>
            </a:r>
            <a:endParaRPr lang="en-GB" sz="2000" dirty="0"/>
          </a:p>
          <a:p>
            <a:pPr lvl="0">
              <a:spcBef>
                <a:spcPts val="0"/>
              </a:spcBef>
            </a:pPr>
            <a:endParaRPr sz="2000" b="0" i="0" u="none" strike="noStrike" cap="none" dirty="0">
              <a:solidFill>
                <a:schemeClr val="dk1"/>
              </a:solidFill>
              <a:latin typeface="Tahoma"/>
              <a:ea typeface="Tahoma"/>
              <a:cs typeface="Tahoma"/>
              <a:sym typeface="Tahoma"/>
            </a:endParaRPr>
          </a:p>
        </p:txBody>
      </p:sp>
      <p:sp>
        <p:nvSpPr>
          <p:cNvPr id="104" name="Shape 104"/>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29</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Outline</a:t>
            </a:r>
            <a:endParaRPr/>
          </a:p>
        </p:txBody>
      </p:sp>
      <p:sp>
        <p:nvSpPr>
          <p:cNvPr id="55" name="Shape 55"/>
          <p:cNvSpPr txBox="1">
            <a:spLocks noGrp="1"/>
          </p:cNvSpPr>
          <p:nvPr>
            <p:ph idx="1"/>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400" b="0" i="0" u="none" strike="noStrike" cap="none" dirty="0">
                <a:solidFill>
                  <a:schemeClr val="dk1"/>
                </a:solidFill>
                <a:latin typeface="Tahoma"/>
                <a:ea typeface="Tahoma"/>
                <a:cs typeface="Tahoma"/>
                <a:sym typeface="Tahoma"/>
              </a:rPr>
              <a:t>This session consists of the following elements</a:t>
            </a:r>
            <a:endParaRPr dirty="0"/>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a:p>
            <a:pPr marL="457200" marR="0" lvl="0" indent="-457200" algn="l" rtl="0">
              <a:lnSpc>
                <a:spcPct val="90000"/>
              </a:lnSpc>
              <a:spcBef>
                <a:spcPts val="900"/>
              </a:spcBef>
              <a:spcAft>
                <a:spcPts val="0"/>
              </a:spcAft>
              <a:buClr>
                <a:schemeClr val="dk1"/>
              </a:buClr>
              <a:buSzPts val="2400"/>
              <a:buFont typeface="Noto Sans Symbols"/>
              <a:buAutoNum type="arabicPeriod"/>
            </a:pPr>
            <a:r>
              <a:rPr lang="nb-NO" dirty="0"/>
              <a:t>The training </a:t>
            </a:r>
            <a:r>
              <a:rPr lang="nb-NO" dirty="0" err="1"/>
              <a:t>framework</a:t>
            </a:r>
            <a:endParaRPr dirty="0"/>
          </a:p>
          <a:p>
            <a:pPr marL="457200" marR="0" lvl="0" indent="-457200" algn="l" rtl="0">
              <a:lnSpc>
                <a:spcPct val="90000"/>
              </a:lnSpc>
              <a:spcBef>
                <a:spcPts val="900"/>
              </a:spcBef>
              <a:spcAft>
                <a:spcPts val="0"/>
              </a:spcAft>
              <a:buClr>
                <a:schemeClr val="dk1"/>
              </a:buClr>
              <a:buSzPts val="2400"/>
              <a:buFont typeface="Noto Sans Symbols"/>
              <a:buAutoNum type="arabicPeriod"/>
            </a:pPr>
            <a:r>
              <a:rPr lang="nb-NO" dirty="0" err="1"/>
              <a:t>Importance</a:t>
            </a:r>
            <a:r>
              <a:rPr lang="nb-NO" dirty="0"/>
              <a:t> </a:t>
            </a:r>
            <a:r>
              <a:rPr lang="nb-NO" dirty="0" err="1"/>
              <a:t>of</a:t>
            </a:r>
            <a:r>
              <a:rPr lang="nb-NO" dirty="0"/>
              <a:t> </a:t>
            </a:r>
            <a:r>
              <a:rPr lang="nb-NO" dirty="0" err="1"/>
              <a:t>careful</a:t>
            </a:r>
            <a:r>
              <a:rPr lang="nb-NO" dirty="0"/>
              <a:t> planning</a:t>
            </a:r>
            <a:endParaRPr dirty="0"/>
          </a:p>
          <a:p>
            <a:pPr marL="457200" marR="0" lvl="0" indent="-457200" algn="l" rtl="0">
              <a:lnSpc>
                <a:spcPct val="90000"/>
              </a:lnSpc>
              <a:spcBef>
                <a:spcPts val="900"/>
              </a:spcBef>
              <a:spcAft>
                <a:spcPts val="0"/>
              </a:spcAft>
              <a:buClr>
                <a:schemeClr val="dk1"/>
              </a:buClr>
              <a:buSzPts val="2400"/>
              <a:buFont typeface="Noto Sans Symbols"/>
              <a:buAutoNum type="arabicPeriod"/>
            </a:pPr>
            <a:r>
              <a:rPr lang="en-GB" sz="2400" b="0" i="0" u="none" strike="noStrike" cap="none" dirty="0">
                <a:solidFill>
                  <a:schemeClr val="dk1"/>
                </a:solidFill>
                <a:latin typeface="Tahoma"/>
                <a:ea typeface="Tahoma"/>
                <a:cs typeface="Tahoma"/>
                <a:sym typeface="Tahoma"/>
              </a:rPr>
              <a:t>Evaluation of training activities</a:t>
            </a:r>
          </a:p>
          <a:p>
            <a:pPr lvl="0" indent="-457200">
              <a:spcBef>
                <a:spcPts val="900"/>
              </a:spcBef>
              <a:buClr>
                <a:schemeClr val="dk1"/>
              </a:buClr>
              <a:buSzPts val="2400"/>
              <a:buFont typeface="Noto Sans Symbols"/>
              <a:buAutoNum type="arabicPeriod"/>
            </a:pPr>
            <a:r>
              <a:rPr lang="en-GB"/>
              <a:t>Participant expectations</a:t>
            </a:r>
            <a:endParaRPr lang="en-GB" sz="2400" b="0" i="0" u="none" strike="noStrike" cap="none" dirty="0">
              <a:solidFill>
                <a:schemeClr val="dk1"/>
              </a:solidFill>
              <a:latin typeface="Tahoma"/>
              <a:ea typeface="Tahoma"/>
              <a:cs typeface="Tahoma"/>
              <a:sym typeface="Tahoma"/>
            </a:endParaRPr>
          </a:p>
        </p:txBody>
      </p:sp>
      <p:sp>
        <p:nvSpPr>
          <p:cNvPr id="56" name="Shape 5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r>
              <a:rPr lang="en-GB" sz="4000" b="1" i="0" u="none" strike="noStrike" cap="none" dirty="0">
                <a:solidFill>
                  <a:schemeClr val="lt1"/>
                </a:solidFill>
                <a:latin typeface="Tahoma"/>
                <a:ea typeface="Tahoma"/>
                <a:cs typeface="Tahoma"/>
                <a:sym typeface="Tahoma"/>
              </a:rPr>
              <a:t>Acknowledgements</a:t>
            </a:r>
            <a:br>
              <a:rPr lang="en-GB" sz="4000" b="1" i="0" u="none" strike="noStrike" cap="none" dirty="0">
                <a:solidFill>
                  <a:schemeClr val="lt1"/>
                </a:solidFill>
                <a:latin typeface="Tahoma"/>
                <a:ea typeface="Tahoma"/>
                <a:cs typeface="Tahoma"/>
                <a:sym typeface="Tahoma"/>
              </a:rPr>
            </a:br>
            <a:r>
              <a:rPr lang="en-GB" sz="1100" b="1" i="0" u="none" strike="noStrike" cap="none" dirty="0">
                <a:solidFill>
                  <a:schemeClr val="lt1"/>
                </a:solidFill>
                <a:latin typeface="Tahoma"/>
                <a:ea typeface="Tahoma"/>
                <a:cs typeface="Tahoma"/>
                <a:sym typeface="Tahoma"/>
              </a:rPr>
              <a:t>This training material was created by ECDC with the direct involvement of </a:t>
            </a:r>
            <a:r>
              <a:rPr lang="en-GB" altLang="en-US" sz="1100" dirty="0">
                <a:solidFill>
                  <a:schemeClr val="bg1"/>
                </a:solidFill>
              </a:rPr>
              <a:t>Carmen Varela Santos, </a:t>
            </a:r>
            <a:r>
              <a:rPr lang="en-GB" altLang="en-US" sz="1100" dirty="0" err="1">
                <a:solidFill>
                  <a:schemeClr val="bg1"/>
                </a:solidFill>
              </a:rPr>
              <a:t>Liliya</a:t>
            </a:r>
            <a:r>
              <a:rPr lang="en-GB" altLang="en-US" sz="1100" dirty="0">
                <a:solidFill>
                  <a:schemeClr val="bg1"/>
                </a:solidFill>
              </a:rPr>
              <a:t> Todorova-</a:t>
            </a:r>
            <a:r>
              <a:rPr lang="en-GB" altLang="en-US" sz="1100" dirty="0" err="1">
                <a:solidFill>
                  <a:schemeClr val="bg1"/>
                </a:solidFill>
              </a:rPr>
              <a:t>Janssens</a:t>
            </a:r>
            <a:r>
              <a:rPr lang="en-GB" altLang="en-US" sz="1100" dirty="0">
                <a:solidFill>
                  <a:schemeClr val="bg1"/>
                </a:solidFill>
              </a:rPr>
              <a:t>, Laura </a:t>
            </a:r>
            <a:r>
              <a:rPr lang="en-GB" altLang="en-US" sz="1100" dirty="0" err="1">
                <a:solidFill>
                  <a:schemeClr val="bg1"/>
                </a:solidFill>
              </a:rPr>
              <a:t>Campagnoli</a:t>
            </a:r>
            <a:r>
              <a:rPr lang="en-GB" altLang="en-US" sz="1100" dirty="0">
                <a:solidFill>
                  <a:schemeClr val="bg1"/>
                </a:solidFill>
              </a:rPr>
              <a:t>, and reference to Anouk Berger, WHO</a:t>
            </a:r>
            <a:br>
              <a:rPr lang="en-GB" altLang="en-US" sz="1100" dirty="0">
                <a:solidFill>
                  <a:schemeClr val="bg1"/>
                </a:solidFill>
              </a:rPr>
            </a:br>
            <a:br>
              <a:rPr lang="en-GB" sz="1100" dirty="0"/>
            </a:br>
            <a:r>
              <a:rPr lang="en-GB" sz="1100" dirty="0"/>
              <a:t>The revision and update of this training material was commissioned in 2017 by ECDC to Transmissible with the direct involvement of Pawel Stefanoff and Arnold Bosman</a:t>
            </a:r>
            <a:endParaRPr dirty="0"/>
          </a:p>
        </p:txBody>
      </p:sp>
      <p:sp>
        <p:nvSpPr>
          <p:cNvPr id="111" name="Shape 111"/>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30</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lvl="0"/>
            <a:r>
              <a:rPr lang="en-GB" dirty="0"/>
              <a:t>The training framework</a:t>
            </a:r>
          </a:p>
        </p:txBody>
      </p:sp>
      <p:sp>
        <p:nvSpPr>
          <p:cNvPr id="62" name="Shape 6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33"/>
          <p:cNvSpPr>
            <a:spLocks noChangeArrowheads="1"/>
          </p:cNvSpPr>
          <p:nvPr/>
        </p:nvSpPr>
        <p:spPr bwMode="auto">
          <a:xfrm>
            <a:off x="3914947" y="3064606"/>
            <a:ext cx="3568700" cy="1025525"/>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8196" name="TextBox 20"/>
          <p:cNvSpPr txBox="1">
            <a:spLocks noChangeArrowheads="1"/>
          </p:cNvSpPr>
          <p:nvPr/>
        </p:nvSpPr>
        <p:spPr bwMode="auto">
          <a:xfrm>
            <a:off x="6196185" y="834168"/>
            <a:ext cx="2054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sz="2400" b="1"/>
              <a:t>Training needs assessment</a:t>
            </a:r>
          </a:p>
        </p:txBody>
      </p:sp>
      <p:sp>
        <p:nvSpPr>
          <p:cNvPr id="8197" name="TextBox 21"/>
          <p:cNvSpPr txBox="1">
            <a:spLocks noChangeArrowheads="1"/>
          </p:cNvSpPr>
          <p:nvPr/>
        </p:nvSpPr>
        <p:spPr bwMode="auto">
          <a:xfrm>
            <a:off x="7472534" y="3672618"/>
            <a:ext cx="2286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sz="2400" b="1"/>
              <a:t>Learning objectives</a:t>
            </a:r>
          </a:p>
        </p:txBody>
      </p:sp>
      <p:sp>
        <p:nvSpPr>
          <p:cNvPr id="8198" name="TextBox 22"/>
          <p:cNvSpPr txBox="1">
            <a:spLocks noChangeArrowheads="1"/>
          </p:cNvSpPr>
          <p:nvPr/>
        </p:nvSpPr>
        <p:spPr bwMode="auto">
          <a:xfrm>
            <a:off x="5099223" y="4829906"/>
            <a:ext cx="262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sz="2400" b="1"/>
              <a:t>Curriculum</a:t>
            </a:r>
          </a:p>
        </p:txBody>
      </p:sp>
      <p:sp>
        <p:nvSpPr>
          <p:cNvPr id="8199" name="TextBox 23"/>
          <p:cNvSpPr txBox="1">
            <a:spLocks noChangeArrowheads="1"/>
          </p:cNvSpPr>
          <p:nvPr/>
        </p:nvSpPr>
        <p:spPr bwMode="auto">
          <a:xfrm>
            <a:off x="2175047" y="1702531"/>
            <a:ext cx="269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sz="2400" b="1"/>
              <a:t>Evaluation</a:t>
            </a:r>
          </a:p>
        </p:txBody>
      </p:sp>
      <p:sp>
        <p:nvSpPr>
          <p:cNvPr id="8200" name="Curved Left Arrow 24"/>
          <p:cNvSpPr>
            <a:spLocks noChangeArrowheads="1"/>
          </p:cNvSpPr>
          <p:nvPr/>
        </p:nvSpPr>
        <p:spPr bwMode="auto">
          <a:xfrm>
            <a:off x="8056734" y="1537431"/>
            <a:ext cx="1316038" cy="2263775"/>
          </a:xfrm>
          <a:prstGeom prst="curvedLeftArrow">
            <a:avLst>
              <a:gd name="adj1" fmla="val 24990"/>
              <a:gd name="adj2" fmla="val 49996"/>
              <a:gd name="adj3" fmla="val 2925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8201" name="Down Arrow 26"/>
          <p:cNvSpPr>
            <a:spLocks noChangeArrowheads="1"/>
          </p:cNvSpPr>
          <p:nvPr/>
        </p:nvSpPr>
        <p:spPr bwMode="auto">
          <a:xfrm>
            <a:off x="7594772" y="1815243"/>
            <a:ext cx="1149350" cy="1617662"/>
          </a:xfrm>
          <a:prstGeom prst="downArrow">
            <a:avLst>
              <a:gd name="adj1" fmla="val 50000"/>
              <a:gd name="adj2" fmla="val 4999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20" name="Curved Left Arrow 19"/>
          <p:cNvSpPr/>
          <p:nvPr/>
        </p:nvSpPr>
        <p:spPr bwMode="auto">
          <a:xfrm rot="20543235">
            <a:off x="7923385" y="935769"/>
            <a:ext cx="1338263" cy="2363787"/>
          </a:xfrm>
          <a:prstGeom prst="curvedLeftArrow">
            <a:avLst/>
          </a:prstGeom>
          <a:solidFill>
            <a:srgbClr val="0070C0"/>
          </a:solidFill>
          <a:ln w="9525" cap="flat" cmpd="sng" algn="ctr">
            <a:noFill/>
            <a:prstDash val="solid"/>
            <a:round/>
            <a:headEnd type="none" w="med" len="med"/>
            <a:tailEnd type="none" w="med" len="med"/>
          </a:ln>
          <a:effectLst/>
        </p:spPr>
        <p:txBody>
          <a:bodyPr lIns="0" tIns="0" rIns="0" bIns="0"/>
          <a:lstStyle/>
          <a:p>
            <a:pPr>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endParaRPr>
          </a:p>
        </p:txBody>
      </p:sp>
      <p:sp>
        <p:nvSpPr>
          <p:cNvPr id="8203" name="Curved Left Arrow 27"/>
          <p:cNvSpPr>
            <a:spLocks noChangeArrowheads="1"/>
          </p:cNvSpPr>
          <p:nvPr/>
        </p:nvSpPr>
        <p:spPr bwMode="auto">
          <a:xfrm rot="2696609">
            <a:off x="6656560" y="4466369"/>
            <a:ext cx="1198563" cy="1741487"/>
          </a:xfrm>
          <a:prstGeom prst="curvedLeftArrow">
            <a:avLst>
              <a:gd name="adj1" fmla="val 25017"/>
              <a:gd name="adj2" fmla="val 50027"/>
              <a:gd name="adj3" fmla="val 25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30" name="Curved Left Arrow 29"/>
          <p:cNvSpPr/>
          <p:nvPr/>
        </p:nvSpPr>
        <p:spPr bwMode="auto">
          <a:xfrm rot="15275182">
            <a:off x="4455491" y="272987"/>
            <a:ext cx="1189038" cy="2289175"/>
          </a:xfrm>
          <a:prstGeom prst="curvedLeftArrow">
            <a:avLst/>
          </a:prstGeom>
          <a:solidFill>
            <a:schemeClr val="accent1"/>
          </a:solidFill>
          <a:ln w="9525" cap="flat" cmpd="sng" algn="ctr">
            <a:noFill/>
            <a:prstDash val="solid"/>
            <a:round/>
            <a:headEnd type="none" w="med" len="med"/>
            <a:tailEnd type="none" w="med" len="med"/>
          </a:ln>
          <a:effectLst/>
        </p:spPr>
        <p:txBody>
          <a:bodyPr lIns="0" tIns="0" rIns="0" bIns="0"/>
          <a:lstStyle/>
          <a:p>
            <a:pPr>
              <a:defRPr/>
            </a:pP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cs typeface="+mn-cs"/>
            </a:endParaRPr>
          </a:p>
        </p:txBody>
      </p:sp>
      <p:sp>
        <p:nvSpPr>
          <p:cNvPr id="8205" name="Curved Left Arrow 30"/>
          <p:cNvSpPr>
            <a:spLocks noChangeArrowheads="1"/>
          </p:cNvSpPr>
          <p:nvPr/>
        </p:nvSpPr>
        <p:spPr bwMode="auto">
          <a:xfrm rot="7700046">
            <a:off x="3330747" y="4290156"/>
            <a:ext cx="1270000" cy="1958975"/>
          </a:xfrm>
          <a:prstGeom prst="curvedLeftArrow">
            <a:avLst>
              <a:gd name="adj1" fmla="val 24966"/>
              <a:gd name="adj2" fmla="val 49946"/>
              <a:gd name="adj3" fmla="val 25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32" name="TextBox 31"/>
          <p:cNvSpPr txBox="1"/>
          <p:nvPr/>
        </p:nvSpPr>
        <p:spPr>
          <a:xfrm>
            <a:off x="4194002" y="3265317"/>
            <a:ext cx="3033132" cy="307777"/>
          </a:xfrm>
          <a:prstGeom prst="rect">
            <a:avLst/>
          </a:prstGeom>
          <a:noFill/>
        </p:spPr>
        <p:txBody>
          <a:bodyPr>
            <a:spAutoFit/>
          </a:bodyPr>
          <a:lstStyle/>
          <a:p>
            <a:pPr algn="ctr">
              <a:defRPr/>
            </a:pP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cs typeface="+mn-cs"/>
              </a:rPr>
              <a:t>Quality</a:t>
            </a:r>
          </a:p>
        </p:txBody>
      </p:sp>
      <p:sp>
        <p:nvSpPr>
          <p:cNvPr id="8207" name="Oval 32"/>
          <p:cNvSpPr>
            <a:spLocks noChangeArrowheads="1"/>
          </p:cNvSpPr>
          <p:nvPr/>
        </p:nvSpPr>
        <p:spPr bwMode="auto">
          <a:xfrm>
            <a:off x="4048297" y="3209068"/>
            <a:ext cx="3111500" cy="558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8208" name="TextBox 23"/>
          <p:cNvSpPr txBox="1">
            <a:spLocks noChangeArrowheads="1"/>
          </p:cNvSpPr>
          <p:nvPr/>
        </p:nvSpPr>
        <p:spPr bwMode="auto">
          <a:xfrm>
            <a:off x="1989309" y="4001231"/>
            <a:ext cx="269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sz="2400" b="1"/>
              <a:t>Delivery</a:t>
            </a:r>
          </a:p>
        </p:txBody>
      </p:sp>
      <p:sp>
        <p:nvSpPr>
          <p:cNvPr id="8209" name="Curved Left Arrow 30"/>
          <p:cNvSpPr>
            <a:spLocks noChangeArrowheads="1"/>
          </p:cNvSpPr>
          <p:nvPr/>
        </p:nvSpPr>
        <p:spPr bwMode="auto">
          <a:xfrm rot="10543150">
            <a:off x="2424284" y="2267680"/>
            <a:ext cx="1143000" cy="1701800"/>
          </a:xfrm>
          <a:prstGeom prst="curvedLeftArrow">
            <a:avLst>
              <a:gd name="adj1" fmla="val 24966"/>
              <a:gd name="adj2" fmla="val 49933"/>
              <a:gd name="adj3" fmla="val 25000"/>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GB" altLang="en-US"/>
          </a:p>
        </p:txBody>
      </p:sp>
      <p:sp>
        <p:nvSpPr>
          <p:cNvPr id="8210" name="TextBox 17"/>
          <p:cNvSpPr txBox="1">
            <a:spLocks noChangeArrowheads="1"/>
          </p:cNvSpPr>
          <p:nvPr/>
        </p:nvSpPr>
        <p:spPr bwMode="auto">
          <a:xfrm>
            <a:off x="8409159" y="5021994"/>
            <a:ext cx="1981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GB" altLang="en-US" b="1">
                <a:solidFill>
                  <a:srgbClr val="0070C0"/>
                </a:solidFill>
              </a:rPr>
              <a:t>planning</a:t>
            </a:r>
          </a:p>
        </p:txBody>
      </p:sp>
      <p:sp>
        <p:nvSpPr>
          <p:cNvPr id="19" name="Shape 67"/>
          <p:cNvSpPr txBox="1">
            <a:spLocks/>
          </p:cNvSpPr>
          <p:nvPr/>
        </p:nvSpPr>
        <p:spPr>
          <a:xfrm>
            <a:off x="431801" y="142890"/>
            <a:ext cx="10318363" cy="8223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GB" sz="2800" b="1" dirty="0">
                <a:solidFill>
                  <a:srgbClr val="333333"/>
                </a:solidFill>
                <a:latin typeface="Tahoma"/>
                <a:ea typeface="Tahoma"/>
                <a:cs typeface="Tahoma"/>
                <a:sym typeface="Tahoma"/>
              </a:rPr>
              <a:t>Training Framework</a:t>
            </a:r>
            <a:endParaRPr lang="en-GB" dirty="0"/>
          </a:p>
        </p:txBody>
      </p:sp>
    </p:spTree>
    <p:extLst>
      <p:ext uri="{BB962C8B-B14F-4D97-AF65-F5344CB8AC3E}">
        <p14:creationId xmlns:p14="http://schemas.microsoft.com/office/powerpoint/2010/main" val="22648550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lvl="0"/>
            <a:r>
              <a:rPr lang="en-GB" dirty="0"/>
              <a:t>Importance of careful planning</a:t>
            </a:r>
          </a:p>
        </p:txBody>
      </p:sp>
      <p:sp>
        <p:nvSpPr>
          <p:cNvPr id="62" name="Shape 6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39682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550" y="267974"/>
            <a:ext cx="8715375"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36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710" y="614300"/>
            <a:ext cx="87153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7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Planning – steps (4 months before...)</a:t>
            </a:r>
            <a:br>
              <a:rPr lang="en-GB" dirty="0"/>
            </a:br>
            <a:endParaRPr dirty="0"/>
          </a:p>
        </p:txBody>
      </p:sp>
      <p:sp>
        <p:nvSpPr>
          <p:cNvPr id="68" name="Shape 68"/>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dirty="0"/>
              <a:t>Identify coordinator(s) of the event</a:t>
            </a:r>
          </a:p>
          <a:p>
            <a:pPr marL="342900" lvl="0" indent="-342900">
              <a:spcBef>
                <a:spcPts val="0"/>
              </a:spcBef>
              <a:buFont typeface="Arial" panose="020B0604020202020204" pitchFamily="34" charset="0"/>
              <a:buChar char="•"/>
            </a:pPr>
            <a:r>
              <a:rPr lang="en-GB" dirty="0"/>
              <a:t>Identify budget </a:t>
            </a:r>
          </a:p>
          <a:p>
            <a:pPr marL="342900" lvl="0" indent="-342900">
              <a:spcBef>
                <a:spcPts val="0"/>
              </a:spcBef>
              <a:buFont typeface="Arial" panose="020B0604020202020204" pitchFamily="34" charset="0"/>
              <a:buChar char="•"/>
            </a:pPr>
            <a:r>
              <a:rPr lang="en-GB" dirty="0"/>
              <a:t>Describe in draft the activity (topic, background, target, learning objectives, methods, draft agenda)</a:t>
            </a:r>
          </a:p>
          <a:p>
            <a:pPr marL="342900" lvl="0" indent="-342900">
              <a:spcBef>
                <a:spcPts val="0"/>
              </a:spcBef>
              <a:buFont typeface="Arial" panose="020B0604020202020204" pitchFamily="34" charset="0"/>
              <a:buChar char="•"/>
            </a:pPr>
            <a:r>
              <a:rPr lang="en-GB" dirty="0"/>
              <a:t>Explore potential facilitators for pedagogical team</a:t>
            </a:r>
          </a:p>
          <a:p>
            <a:pPr marL="342900" lvl="0" indent="-342900">
              <a:spcBef>
                <a:spcPts val="0"/>
              </a:spcBef>
              <a:buFont typeface="Arial" panose="020B0604020202020204" pitchFamily="34" charset="0"/>
              <a:buChar char="•"/>
            </a:pPr>
            <a:r>
              <a:rPr lang="en-GB" dirty="0"/>
              <a:t>Identify venue and dates </a:t>
            </a:r>
          </a:p>
          <a:p>
            <a:pPr marL="342900" lvl="0" indent="-342900">
              <a:spcBef>
                <a:spcPts val="0"/>
              </a:spcBef>
              <a:buFont typeface="Arial" panose="020B0604020202020204" pitchFamily="34" charset="0"/>
              <a:buChar char="•"/>
            </a:pPr>
            <a:r>
              <a:rPr lang="en-GB" dirty="0"/>
              <a:t>Book rooms for the training event </a:t>
            </a:r>
          </a:p>
          <a:p>
            <a:pPr marL="342900" lvl="0" indent="-342900">
              <a:spcBef>
                <a:spcPts val="0"/>
              </a:spcBef>
              <a:buFont typeface="Arial" panose="020B0604020202020204" pitchFamily="34" charset="0"/>
              <a:buChar char="•"/>
            </a:pPr>
            <a:r>
              <a:rPr lang="en-GB" dirty="0"/>
              <a:t>Assess needs of equipment and materials in the class-room</a:t>
            </a:r>
          </a:p>
          <a:p>
            <a:pPr marL="342900" lvl="0" indent="-342900">
              <a:spcBef>
                <a:spcPts val="0"/>
              </a:spcBef>
              <a:buFont typeface="Arial" panose="020B0604020202020204" pitchFamily="34" charset="0"/>
              <a:buChar char="•"/>
            </a:pPr>
            <a:r>
              <a:rPr lang="en-GB" dirty="0"/>
              <a:t>Confirm the interest and availability of facilitators </a:t>
            </a:r>
          </a:p>
          <a:p>
            <a:pPr marL="342900" lvl="0" indent="-342900">
              <a:spcBef>
                <a:spcPts val="0"/>
              </a:spcBef>
              <a:buFont typeface="Arial" panose="020B0604020202020204" pitchFamily="34" charset="0"/>
              <a:buChar char="•"/>
            </a:pPr>
            <a:r>
              <a:rPr lang="en-GB" dirty="0"/>
              <a:t>Finalise learning objectives and curriculum </a:t>
            </a:r>
          </a:p>
          <a:p>
            <a:pPr marL="342900" lvl="0" indent="-342900">
              <a:spcBef>
                <a:spcPts val="0"/>
              </a:spcBef>
              <a:buFont typeface="Arial" panose="020B0604020202020204" pitchFamily="34" charset="0"/>
              <a:buChar char="•"/>
            </a:pPr>
            <a:r>
              <a:rPr lang="en-GB" dirty="0"/>
              <a:t>Ask offers for catering/accommodation/ transport  </a:t>
            </a:r>
          </a:p>
          <a:p>
            <a:pPr marL="342900" lvl="0" indent="-342900">
              <a:spcBef>
                <a:spcPts val="0"/>
              </a:spcBef>
              <a:buFont typeface="Arial" panose="020B0604020202020204" pitchFamily="34" charset="0"/>
              <a:buChar char="•"/>
            </a:pPr>
            <a:r>
              <a:rPr lang="en-GB" dirty="0"/>
              <a:t>Prepare budget request</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9</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name="ECDC_PowerPoint_Template_2017-2">
  <a:themeElements>
    <a:clrScheme name="Custom 1">
      <a:dk1>
        <a:srgbClr val="000000"/>
      </a:dk1>
      <a:lt1>
        <a:srgbClr val="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DC2018">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2018" id="{D41CC0E2-DDA2-4380-91A7-A939EC481051}" vid="{DE6D22DC-CC76-4172-B01A-FC91DFFC14C0}"/>
    </a:ext>
  </a:extLst>
</a:theme>
</file>

<file path=ppt/theme/theme3.xml><?xml version="1.0" encoding="utf-8"?>
<a:theme xmlns:a="http://schemas.openxmlformats.org/drawingml/2006/main" name="1_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8C49C7B8-4CE6-420F-AD30-715851A5BCFC}"/>
    </a:ext>
  </a:extLst>
</a:theme>
</file>

<file path=ppt/theme/theme4.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1022</Words>
  <Application>Microsoft Office PowerPoint</Application>
  <PresentationFormat>Breedbeeld</PresentationFormat>
  <Paragraphs>224</Paragraphs>
  <Slides>30</Slides>
  <Notes>26</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30</vt:i4>
      </vt:variant>
    </vt:vector>
  </HeadingPairs>
  <TitlesOfParts>
    <vt:vector size="40" baseType="lpstr">
      <vt:lpstr>Courier New</vt:lpstr>
      <vt:lpstr>Tahoma</vt:lpstr>
      <vt:lpstr>Arial</vt:lpstr>
      <vt:lpstr>ＭＳ Ｐゴシック</vt:lpstr>
      <vt:lpstr>Wingdings</vt:lpstr>
      <vt:lpstr>Noto Sans Symbols</vt:lpstr>
      <vt:lpstr>Times</vt:lpstr>
      <vt:lpstr>ECDC_PowerPoint_Template_2017-2</vt:lpstr>
      <vt:lpstr>ECDC2018</vt:lpstr>
      <vt:lpstr>1_ECDC_PowerPoint_Template_2017-2</vt:lpstr>
      <vt:lpstr>Planning a training course Steps, resources and logistics</vt:lpstr>
      <vt:lpstr>Objectives</vt:lpstr>
      <vt:lpstr>Outline</vt:lpstr>
      <vt:lpstr>The training framework</vt:lpstr>
      <vt:lpstr>PowerPoint-presentatie</vt:lpstr>
      <vt:lpstr>Importance of careful planning</vt:lpstr>
      <vt:lpstr>PowerPoint-presentatie</vt:lpstr>
      <vt:lpstr>PowerPoint-presentatie</vt:lpstr>
      <vt:lpstr>Planning – steps (4 months before...) </vt:lpstr>
      <vt:lpstr>Planning – steps (3 months before...)</vt:lpstr>
      <vt:lpstr>Planning – steps (2 months before...) </vt:lpstr>
      <vt:lpstr>Planning – steps (1 month before...) </vt:lpstr>
      <vt:lpstr>Planning – steps (1 week before...)</vt:lpstr>
      <vt:lpstr>Planning – steps (1 day before...)</vt:lpstr>
      <vt:lpstr>Delivery</vt:lpstr>
      <vt:lpstr>(...After) </vt:lpstr>
      <vt:lpstr>Evaluation of training activities</vt:lpstr>
      <vt:lpstr>PowerPoint-presentatie</vt:lpstr>
      <vt:lpstr>Purpose of evaluation</vt:lpstr>
      <vt:lpstr>The four levels of evaluation</vt:lpstr>
      <vt:lpstr>Evaluation of satisfaction – level 1 </vt:lpstr>
      <vt:lpstr>Evaluation at level 2 - learning</vt:lpstr>
      <vt:lpstr>Evaluation at level 3- application knowledge and skills</vt:lpstr>
      <vt:lpstr>Evaluation methods at level 4 - results</vt:lpstr>
      <vt:lpstr>Participant expectations</vt:lpstr>
      <vt:lpstr>Main theme: Looking for answers to vaccinology problems</vt:lpstr>
      <vt:lpstr>Main theme: Looking for answers to vaccinology problems</vt:lpstr>
      <vt:lpstr>Main theme: Looking for answers to vaccinology problems</vt:lpstr>
      <vt:lpstr>References</vt:lpstr>
      <vt:lpstr>Acknowledgements This training material was created by ECDC with the direct involvement of Carmen Varela Santos, Liliya Todorova-Janssens, Laura Campagnoli, and reference to Anouk Berger, WHO  The revision and update of this training material was commissioned in 2017 by ECDC to Transmissible with the direct involvement of Pawel Stefanoff and Arnold Bosman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lecture/session</dc:title>
  <dc:creator>Stefanoff, Pawel</dc:creator>
  <cp:lastModifiedBy>arnold bosman</cp:lastModifiedBy>
  <cp:revision>26</cp:revision>
  <dcterms:modified xsi:type="dcterms:W3CDTF">2018-05-07T11:13:58Z</dcterms:modified>
</cp:coreProperties>
</file>