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8"/>
  </p:notesMasterIdLst>
  <p:handoutMasterIdLst>
    <p:handoutMasterId r:id="rId29"/>
  </p:handoutMasterIdLst>
  <p:sldIdLst>
    <p:sldId id="298" r:id="rId5"/>
    <p:sldId id="267" r:id="rId6"/>
    <p:sldId id="327" r:id="rId7"/>
    <p:sldId id="322" r:id="rId8"/>
    <p:sldId id="323" r:id="rId9"/>
    <p:sldId id="326" r:id="rId10"/>
    <p:sldId id="325" r:id="rId11"/>
    <p:sldId id="339" r:id="rId12"/>
    <p:sldId id="316" r:id="rId13"/>
    <p:sldId id="343" r:id="rId14"/>
    <p:sldId id="344" r:id="rId15"/>
    <p:sldId id="310" r:id="rId16"/>
    <p:sldId id="335" r:id="rId17"/>
    <p:sldId id="334" r:id="rId18"/>
    <p:sldId id="311" r:id="rId19"/>
    <p:sldId id="338" r:id="rId20"/>
    <p:sldId id="342" r:id="rId21"/>
    <p:sldId id="312" r:id="rId22"/>
    <p:sldId id="340" r:id="rId23"/>
    <p:sldId id="317" r:id="rId24"/>
    <p:sldId id="345" r:id="rId25"/>
    <p:sldId id="330" r:id="rId26"/>
    <p:sldId id="341" r:id="rId27"/>
  </p:sldIdLst>
  <p:sldSz cx="10801350" cy="6858000"/>
  <p:notesSz cx="6797675" cy="9926638"/>
  <p:custDataLst>
    <p:tags r:id="rId30"/>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T" initials="CDT"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69AE23"/>
    <a:srgbClr val="F7F7F7"/>
    <a:srgbClr val="71DAFF"/>
    <a:srgbClr val="BEBEBE"/>
    <a:srgbClr val="F0F0F0"/>
    <a:srgbClr val="C1E1FB"/>
    <a:srgbClr val="FE6A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69" autoAdjust="0"/>
    <p:restoredTop sz="69039" autoAdjust="0"/>
  </p:normalViewPr>
  <p:slideViewPr>
    <p:cSldViewPr>
      <p:cViewPr varScale="1">
        <p:scale>
          <a:sx n="43" d="100"/>
          <a:sy n="43" d="100"/>
        </p:scale>
        <p:origin x="54" y="264"/>
      </p:cViewPr>
      <p:guideLst>
        <p:guide orient="horz"/>
        <p:guide/>
      </p:guideLst>
    </p:cSldViewPr>
  </p:slideViewPr>
  <p:outlineViewPr>
    <p:cViewPr>
      <p:scale>
        <a:sx n="33" d="100"/>
        <a:sy n="33" d="100"/>
      </p:scale>
      <p:origin x="0" y="0"/>
    </p:cViewPr>
  </p:outlineViewPr>
  <p:notesTextViewPr>
    <p:cViewPr>
      <p:scale>
        <a:sx n="75" d="100"/>
        <a:sy n="75" d="100"/>
      </p:scale>
      <p:origin x="0" y="0"/>
    </p:cViewPr>
  </p:notesTextViewPr>
  <p:sorterViewPr>
    <p:cViewPr varScale="1">
      <p:scale>
        <a:sx n="100" d="100"/>
        <a:sy n="100" d="100"/>
      </p:scale>
      <p:origin x="0" y="0"/>
    </p:cViewPr>
  </p:sorterViewPr>
  <p:notesViewPr>
    <p:cSldViewPr>
      <p:cViewPr>
        <p:scale>
          <a:sx n="66" d="100"/>
          <a:sy n="66" d="100"/>
        </p:scale>
        <p:origin x="2376" y="-256"/>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tags" Target="tags/tag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extLst>
      <p:ext uri="{BB962C8B-B14F-4D97-AF65-F5344CB8AC3E}">
        <p14:creationId xmlns:p14="http://schemas.microsoft.com/office/powerpoint/2010/main" val="3081054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extLst>
      <p:ext uri="{BB962C8B-B14F-4D97-AF65-F5344CB8AC3E}">
        <p14:creationId xmlns:p14="http://schemas.microsoft.com/office/powerpoint/2010/main" val="34524863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vaccine-schedule.ecdc.europa.eu/"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www.who.int/teams/immunization-vaccines-and-biologicals/policies/who-recommendations-for-routine-immunization---summary-tables" TargetMode="Externa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fr-FR"/>
              <a:t>Première information: ÉLÉMENT</a:t>
            </a:r>
          </a:p>
          <a:p>
            <a:endParaRPr lang="it-IT" b="1" dirty="0"/>
          </a:p>
          <a:p>
            <a:pPr marL="171450" indent="-171450">
              <a:buFont typeface="Arial" panose="020B0604020202020204" pitchFamily="34" charset="0"/>
              <a:buChar char="‒"/>
            </a:pPr>
            <a:r>
              <a:rPr lang="fr-FR" b="1"/>
              <a:t>ÉLÉMENT (cas, épidémies, rumeurs)</a:t>
            </a:r>
          </a:p>
          <a:p>
            <a:pPr marL="171450" indent="-171450">
              <a:buFont typeface="Arial" panose="020B0604020202020204" pitchFamily="34" charset="0"/>
              <a:buChar char="‒"/>
            </a:pPr>
            <a:r>
              <a:rPr lang="fr-FR" b="1"/>
              <a:t>SIGNAL: </a:t>
            </a:r>
          </a:p>
          <a:p>
            <a:pPr marL="171450" indent="-171450">
              <a:buFont typeface="Arial" panose="020B0604020202020204" pitchFamily="34" charset="0"/>
              <a:buChar char="‒"/>
            </a:pPr>
            <a:r>
              <a:rPr lang="fr-FR" b="1"/>
              <a:t>ÉVÉNEMENT: signalé à l’ES</a:t>
            </a:r>
          </a:p>
          <a:p>
            <a:pPr marL="171450" indent="-171450">
              <a:buFont typeface="Arial" panose="020B0604020202020204" pitchFamily="34" charset="0"/>
              <a:buChar char="‒"/>
            </a:pPr>
            <a:r>
              <a:rPr lang="fr-FR" b="1"/>
              <a:t>MENACE: Critères du règlement sanitaire international (RSI)</a:t>
            </a:r>
          </a:p>
          <a:p>
            <a:endParaRPr lang="it-IT" b="1" dirty="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extLst>
      <p:ext uri="{BB962C8B-B14F-4D97-AF65-F5344CB8AC3E}">
        <p14:creationId xmlns:p14="http://schemas.microsoft.com/office/powerpoint/2010/main" val="25684838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fr-FR"/>
              <a:t>La santé des migrants constitue un exemple typique de cette dimension. </a:t>
            </a:r>
          </a:p>
          <a:p>
            <a:r>
              <a:rPr lang="fr-FR"/>
              <a:t>On a assisté ces dernières années à une augmentation des flux migratoires vers et dans l’UE. </a:t>
            </a:r>
          </a:p>
          <a:p>
            <a:endParaRPr lang="en-GB" dirty="0"/>
          </a:p>
          <a:p>
            <a:r>
              <a:rPr lang="fr-FR"/>
              <a:t>Certains sous-groupes de migrants, tels que les réfugiés, les demandeurs d’asile et les personnes en situation irrégulière, sont particulièrement vulnérables aux maladies infectieuses et les résultats sur leur santé peuvent être moins bons que ceux de la population hôte. Dans un certain nombre d’États membres de l’UE/EEE, des sous-groupes au sein des populations de migrants sont touchés de manière disproportionnée par des maladies infectieuses telles que la tuberculose, le VIH et l’hépatite B et C. La couverture immunitaire peut être plus faible dans leur pays d'origine, ce qui les rend plus susceptibles de contracter des maladies à prévention vaccinale (rougeole, oreillons, rubéole, diphtérie, tétanos, coqueluche, polio).  </a:t>
            </a:r>
          </a:p>
          <a:p>
            <a:r>
              <a:rPr lang="fr-FR"/>
              <a:t>De nombreux facteurs peuvent expliquer leur vulnérabilité. </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extLst>
      <p:ext uri="{BB962C8B-B14F-4D97-AF65-F5344CB8AC3E}">
        <p14:creationId xmlns:p14="http://schemas.microsoft.com/office/powerpoint/2010/main" val="22516293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Pour analyser la santé des migrants, il convient d’analyser tous les facteurs pouvant influer sur leur vulnérabilité: </a:t>
            </a:r>
          </a:p>
          <a:p>
            <a:endParaRPr lang="en-GB" dirty="0"/>
          </a:p>
          <a:p>
            <a:pPr marL="171450" indent="-171450">
              <a:buFont typeface="Arial" panose="020B0604020202020204" pitchFamily="34" charset="0"/>
              <a:buChar char="•"/>
            </a:pPr>
            <a:r>
              <a:rPr lang="fr-FR"/>
              <a:t>Profil démographique dans leur pays d’origine, tableau épidémiologique de la maladie et systèmes de santé</a:t>
            </a:r>
          </a:p>
          <a:p>
            <a:pPr marL="171450" indent="-171450">
              <a:buFont typeface="Arial" panose="020B0604020202020204" pitchFamily="34" charset="0"/>
              <a:buChar char="•"/>
            </a:pPr>
            <a:r>
              <a:rPr lang="fr-FR"/>
              <a:t>Leur déplacement migratoire s’il a s’est assorti d’un comportement à haut risque, exposition à des dangers ou surpopulation. </a:t>
            </a:r>
          </a:p>
          <a:p>
            <a:pPr marL="171450" indent="-171450">
              <a:buFont typeface="Arial" panose="020B0604020202020204" pitchFamily="34" charset="0"/>
              <a:buChar char="•"/>
            </a:pPr>
            <a:r>
              <a:rPr lang="fr-FR"/>
              <a:t>Leurs conditions de vie dans les pays d’accueil (p. ex., centres d’accueil, surpopulation ou hébergements collectifs)</a:t>
            </a:r>
          </a:p>
          <a:p>
            <a:pPr marL="171450" indent="-171450">
              <a:buFont typeface="Arial" panose="020B0604020202020204" pitchFamily="34" charset="0"/>
              <a:buChar char="•"/>
            </a:pPr>
            <a:r>
              <a:rPr lang="fr-FR"/>
              <a:t>Barrières économiques dans les pays d’accueil qui peuvent limiter ou empêcher l’accès aux services de santé </a:t>
            </a:r>
          </a:p>
          <a:p>
            <a:pPr marL="171450" indent="-171450">
              <a:buFont typeface="Arial" panose="020B0604020202020204" pitchFamily="34" charset="0"/>
              <a:buChar char="•"/>
            </a:pPr>
            <a:r>
              <a:rPr lang="fr-FR"/>
              <a:t>Certains facteurs sociaux tels que la stigmatisation, la discrimination et l’isolement, et enfin</a:t>
            </a:r>
          </a:p>
          <a:p>
            <a:pPr marL="171450" indent="-171450">
              <a:buFont typeface="Arial" panose="020B0604020202020204" pitchFamily="34" charset="0"/>
              <a:buChar char="•"/>
            </a:pPr>
            <a:r>
              <a:rPr lang="fr-FR"/>
              <a:t>les obstacles culturels et légaux pouvant affecter leur droit aux prestations de santé</a:t>
            </a:r>
          </a:p>
          <a:p>
            <a:endParaRPr lang="en-GB" dirty="0"/>
          </a:p>
          <a:p>
            <a:r>
              <a:rPr lang="fr-FR"/>
              <a:t>Cet exemple illustre l’impact important du contexte politique et économique sur la santé d’une population.</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11</a:t>
            </a:fld>
            <a:endParaRPr lang="it-IT"/>
          </a:p>
        </p:txBody>
      </p:sp>
    </p:spTree>
    <p:extLst>
      <p:ext uri="{BB962C8B-B14F-4D97-AF65-F5344CB8AC3E}">
        <p14:creationId xmlns:p14="http://schemas.microsoft.com/office/powerpoint/2010/main" val="30185514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r>
              <a:rPr lang="fr-FR"/>
              <a:t>[</a:t>
            </a:r>
            <a:r>
              <a:rPr lang="fr-FR" b="1"/>
              <a:t>AUDIO: </a:t>
            </a:r>
            <a:r>
              <a:rPr lang="fr-FR"/>
              <a:t> texte sur la diapositive]</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12</a:t>
            </a:fld>
            <a:endParaRPr lang="it-IT"/>
          </a:p>
        </p:txBody>
      </p:sp>
    </p:spTree>
    <p:extLst>
      <p:ext uri="{BB962C8B-B14F-4D97-AF65-F5344CB8AC3E}">
        <p14:creationId xmlns:p14="http://schemas.microsoft.com/office/powerpoint/2010/main" val="1632767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1" i="0">
                <a:solidFill>
                  <a:schemeClr val="tx1"/>
                </a:solidFill>
                <a:latin typeface="Arial" charset="0"/>
                <a:ea typeface="+mn-ea"/>
                <a:cs typeface="+mn-cs"/>
              </a:rPr>
              <a:t>[AUDIO ou TEXTE à AJOUTER à la POP-UP]</a:t>
            </a:r>
          </a:p>
          <a:p>
            <a:r>
              <a:rPr lang="fr-FR" sz="1200" b="0" i="0">
                <a:solidFill>
                  <a:schemeClr val="tx1"/>
                </a:solidFill>
                <a:latin typeface="Arial" charset="0"/>
                <a:ea typeface="+mn-ea"/>
                <a:cs typeface="+mn-cs"/>
              </a:rPr>
              <a:t>VectorNet est une initiative conjointe de l’Autorité européenne de sécurité des aliments (EFSA) et du Centre européen de prévention et de contrôle des maladies (ECDC). </a:t>
            </a:r>
          </a:p>
          <a:p>
            <a:r>
              <a:rPr lang="fr-FR" sz="1200" b="0" i="0">
                <a:solidFill>
                  <a:schemeClr val="tx1"/>
                </a:solidFill>
                <a:latin typeface="Arial" charset="0"/>
                <a:ea typeface="+mn-ea"/>
                <a:cs typeface="+mn-cs"/>
              </a:rPr>
              <a:t>VectorNet favorise le recueil de données relatives aux vecteurs et aux pathogènes présents dans les vecteurs, aussi bien dans le domaine de la santé humaine que dans celui de la santé animale. </a:t>
            </a:r>
          </a:p>
          <a:p>
            <a:r>
              <a:rPr lang="fr-FR" sz="1200" b="0" i="0">
                <a:solidFill>
                  <a:schemeClr val="tx1"/>
                </a:solidFill>
                <a:latin typeface="Arial" charset="0"/>
                <a:ea typeface="+mn-ea"/>
                <a:cs typeface="+mn-cs"/>
              </a:rPr>
              <a:t>L’ECDC et l’EFSA maintiennent une base de données commune sur la présence et la répartition des vecteurs et des agents pathogènes dans les vecteurs en Europe et dans le bassin méditerranéen, en développant un réseau d’experts et organisations spécialisés dans le domaine médical et vétérinaire. </a:t>
            </a:r>
          </a:p>
          <a:p>
            <a:r>
              <a:rPr lang="fr-FR" sz="1200" b="0" i="0">
                <a:solidFill>
                  <a:schemeClr val="tx1"/>
                </a:solidFill>
                <a:latin typeface="Arial" charset="0"/>
                <a:ea typeface="+mn-ea"/>
                <a:cs typeface="+mn-cs"/>
              </a:rPr>
              <a:t>Ce projet contribue à améliorer l’état de préparation et la réaction aux maladies vectorielles au sein de l’Union européenne tout en permettant de disposer d’informations à jour sur la présence de vecteurs en Europe.</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16019832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400" b="1" i="0" dirty="0">
                <a:solidFill>
                  <a:schemeClr val="tx1"/>
                </a:solidFill>
                <a:latin typeface="Arial" charset="0"/>
                <a:ea typeface="+mn-ea"/>
                <a:cs typeface="+mn-cs"/>
              </a:rPr>
              <a:t>[AUDIO ou TEXTE à AJOUTER à la POP-UP]</a:t>
            </a:r>
          </a:p>
          <a:p>
            <a:r>
              <a:rPr lang="fr-FR" sz="1400" b="0" i="0" dirty="0">
                <a:solidFill>
                  <a:schemeClr val="tx1"/>
                </a:solidFill>
                <a:latin typeface="Arial" charset="0"/>
                <a:ea typeface="+mn-ea"/>
                <a:cs typeface="+mn-cs"/>
              </a:rPr>
              <a:t>L’ECDC publie des données sur les foyers d’infection à VNO chez les équidés et les oiseaux, définis comme plus d’un équidé/oiseau infecté par le virus. </a:t>
            </a:r>
          </a:p>
          <a:p>
            <a:r>
              <a:rPr lang="fr-FR" sz="1400" b="0" i="0" dirty="0">
                <a:solidFill>
                  <a:schemeClr val="tx1"/>
                </a:solidFill>
                <a:latin typeface="Arial" charset="0"/>
                <a:ea typeface="+mn-ea"/>
                <a:cs typeface="+mn-cs"/>
              </a:rPr>
              <a:t>Dans l’esprit de l'initiative One </a:t>
            </a:r>
            <a:r>
              <a:rPr lang="fr-FR" sz="1400" b="0" i="0" dirty="0" err="1">
                <a:solidFill>
                  <a:schemeClr val="tx1"/>
                </a:solidFill>
                <a:latin typeface="Arial" charset="0"/>
                <a:ea typeface="+mn-ea"/>
                <a:cs typeface="+mn-cs"/>
              </a:rPr>
              <a:t>Health</a:t>
            </a:r>
            <a:r>
              <a:rPr lang="fr-FR" sz="1400" b="0" i="0" dirty="0">
                <a:solidFill>
                  <a:schemeClr val="tx1"/>
                </a:solidFill>
                <a:latin typeface="Arial" charset="0"/>
                <a:ea typeface="+mn-ea"/>
                <a:cs typeface="+mn-cs"/>
              </a:rPr>
              <a:t>, l’objectif des cartes est de souligner les zones où le VNO circule chez l'homme et l’animal:</a:t>
            </a:r>
          </a:p>
          <a:p>
            <a:pPr marL="342900" indent="-342900">
              <a:buFont typeface="+mj-lt"/>
              <a:buAutoNum type="arabicParenR"/>
            </a:pPr>
            <a:r>
              <a:rPr lang="fr-FR" sz="1400" b="0" i="0" dirty="0">
                <a:solidFill>
                  <a:schemeClr val="tx1"/>
                </a:solidFill>
                <a:latin typeface="Arial" charset="0"/>
                <a:ea typeface="+mn-ea"/>
                <a:cs typeface="+mn-cs"/>
              </a:rPr>
              <a:t>Distribution des foyers d’infection à VNO chez les équidés et/ou les oiseaux;</a:t>
            </a:r>
          </a:p>
          <a:p>
            <a:pPr marL="342900" indent="-342900">
              <a:buFont typeface="+mj-lt"/>
              <a:buAutoNum type="arabicParenR"/>
            </a:pPr>
            <a:r>
              <a:rPr lang="fr-FR" sz="1400" b="0" i="0" dirty="0">
                <a:solidFill>
                  <a:schemeClr val="tx1"/>
                </a:solidFill>
                <a:latin typeface="Arial" charset="0"/>
                <a:ea typeface="+mn-ea"/>
                <a:cs typeface="+mn-cs"/>
              </a:rPr>
              <a:t>Distribution combinée des infections à VNO chez l’homme et des foyers chez les équidés et/ou les oiseaux.</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14</a:t>
            </a:fld>
            <a:endParaRPr lang="it-IT"/>
          </a:p>
        </p:txBody>
      </p:sp>
    </p:spTree>
    <p:extLst>
      <p:ext uri="{BB962C8B-B14F-4D97-AF65-F5344CB8AC3E}">
        <p14:creationId xmlns:p14="http://schemas.microsoft.com/office/powerpoint/2010/main" val="11282359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r>
              <a:rPr lang="fr-FR" sz="1200" b="0" u="none" dirty="0">
                <a:solidFill>
                  <a:srgbClr val="000000"/>
                </a:solidFill>
                <a:latin typeface="Arial" charset="0"/>
                <a:cs typeface="Times New Roman" pitchFamily="18" charset="0"/>
              </a:rPr>
              <a:t>La VÉ doit identifier tous les risques naturels réels/potentiels qui peuvent influer sur la survenue d’une épidémie. Les inondations, séismes, tsunamis, éruptions volcaniques et ouragans peuvent avoir un impact, direct ou non, sur la propagation d’une maladie.</a:t>
            </a:r>
            <a:r>
              <a:rPr lang="fr-FR" sz="1200" b="0" u="none" baseline="0" dirty="0">
                <a:solidFill>
                  <a:srgbClr val="000000"/>
                </a:solidFill>
                <a:latin typeface="Arial" charset="0"/>
                <a:cs typeface="Times New Roman" pitchFamily="18" charset="0"/>
              </a:rPr>
              <a:t> </a:t>
            </a:r>
            <a:r>
              <a:rPr lang="fr-FR" sz="1200" b="0" u="none" dirty="0">
                <a:solidFill>
                  <a:srgbClr val="000000"/>
                </a:solidFill>
                <a:latin typeface="Arial" charset="0"/>
                <a:cs typeface="Times New Roman" pitchFamily="18" charset="0"/>
              </a:rPr>
              <a:t>La VÉ doit répondre à la question suivante:</a:t>
            </a:r>
            <a:r>
              <a:rPr lang="fr-FR" sz="1200" b="0" u="none" baseline="0" dirty="0">
                <a:solidFill>
                  <a:srgbClr val="000000"/>
                </a:solidFill>
                <a:latin typeface="Arial" charset="0"/>
                <a:cs typeface="Times New Roman" pitchFamily="18" charset="0"/>
              </a:rPr>
              <a:t> </a:t>
            </a:r>
            <a:r>
              <a:rPr lang="fr-FR" sz="1200" b="0" u="none" dirty="0">
                <a:solidFill>
                  <a:srgbClr val="000000"/>
                </a:solidFill>
                <a:latin typeface="Arial" charset="0"/>
                <a:cs typeface="Times New Roman" pitchFamily="18" charset="0"/>
              </a:rPr>
              <a:t>Y a-t-il des risques naturels à l’origine d’une épidémie?</a:t>
            </a:r>
            <a:r>
              <a:rPr lang="fr-FR" sz="1200" b="0" u="none" baseline="0" dirty="0">
                <a:solidFill>
                  <a:srgbClr val="000000"/>
                </a:solidFill>
                <a:latin typeface="Arial" charset="0"/>
                <a:cs typeface="Times New Roman" pitchFamily="18" charset="0"/>
              </a:rPr>
              <a:t> </a:t>
            </a:r>
            <a:r>
              <a:rPr lang="fr-FR" sz="1200" b="0" u="none" dirty="0">
                <a:solidFill>
                  <a:srgbClr val="000000"/>
                </a:solidFill>
                <a:latin typeface="Arial" charset="0"/>
                <a:cs typeface="Times New Roman" pitchFamily="18" charset="0"/>
              </a:rPr>
              <a:t>Si oui, comment peut-elle influer sur la dynamique de l’épidémie et sur les mesures de contrôle?</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15</a:t>
            </a:fld>
            <a:endParaRPr lang="it-IT"/>
          </a:p>
        </p:txBody>
      </p:sp>
    </p:spTree>
    <p:extLst>
      <p:ext uri="{BB962C8B-B14F-4D97-AF65-F5344CB8AC3E}">
        <p14:creationId xmlns:p14="http://schemas.microsoft.com/office/powerpoint/2010/main" val="3092348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8625" y="733425"/>
            <a:ext cx="5862638" cy="372268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16</a:t>
            </a:fld>
            <a:endParaRPr lang="it-IT"/>
          </a:p>
        </p:txBody>
      </p:sp>
    </p:spTree>
    <p:extLst>
      <p:ext uri="{BB962C8B-B14F-4D97-AF65-F5344CB8AC3E}">
        <p14:creationId xmlns:p14="http://schemas.microsoft.com/office/powerpoint/2010/main" val="3865807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r>
              <a:rPr lang="fr-FR" sz="1200" u="none"/>
              <a:t>La préparation aux situations d’urgence de santé publique (Public health emergency preparedness, PHEP) est la capacité d'un pays à prévenir les urgences sanitaires, y réagir rapidement et se rétablir.</a:t>
            </a:r>
            <a:r>
              <a:rPr lang="fr-FR" sz="1200" u="none" baseline="0"/>
              <a:t> </a:t>
            </a:r>
          </a:p>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endParaRPr lang="en-GB" sz="1200" u="none" dirty="0"/>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r>
              <a:rPr lang="fr-FR" sz="1200" u="none">
                <a:solidFill>
                  <a:srgbClr val="000000"/>
                </a:solidFill>
                <a:latin typeface="Arial" charset="0"/>
                <a:cs typeface="Times New Roman" pitchFamily="18" charset="0"/>
              </a:rPr>
              <a:t>L’analyse doit répondre aux questions suivantes: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200" u="none">
                <a:solidFill>
                  <a:srgbClr val="000000"/>
                </a:solidFill>
                <a:latin typeface="Arial" charset="0"/>
                <a:cs typeface="Times New Roman" pitchFamily="18" charset="0"/>
              </a:rPr>
              <a:t>Existe-t-il un traitement contre cette maladie? </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200" u="none">
                <a:latin typeface="Arial" charset="0"/>
                <a:cs typeface="Times New Roman" pitchFamily="18" charset="0"/>
              </a:rPr>
              <a:t>Des mesures de contrôle sont-elles disponibles? </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200" u="none">
                <a:latin typeface="Arial" charset="0"/>
                <a:cs typeface="Times New Roman" pitchFamily="18" charset="0"/>
              </a:rPr>
              <a:t>Le pays a-t-il les moyens de les mettre en place? </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200" u="none">
                <a:latin typeface="Arial" charset="0"/>
                <a:cs typeface="Times New Roman" pitchFamily="18" charset="0"/>
              </a:rPr>
              <a:t>La population touchée a-t-elle accès à un système de prestations de santé?</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200" u="none">
                <a:latin typeface="Arial" charset="0"/>
                <a:cs typeface="Times New Roman" pitchFamily="18" charset="0"/>
              </a:rPr>
              <a:t>Des mesures prophylactiques sont-elles facilement accessibles?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200" u="none">
                <a:latin typeface="Arial" charset="0"/>
                <a:cs typeface="Times New Roman" pitchFamily="18" charset="0"/>
              </a:rPr>
              <a:t>Le système de santé du pays touché a-t-il la capacité de détecter les nouveaux cas et de réagir à une augmentation de leur nombre?</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200" u="none">
                <a:latin typeface="Arial" charset="0"/>
                <a:cs typeface="Times New Roman" pitchFamily="18" charset="0"/>
              </a:rPr>
              <a:t>Le pays affecté est-il déjà touché par une épidémie importante d’une autre maladie transmissible?</a:t>
            </a:r>
          </a:p>
          <a:p>
            <a:pPr marL="0" marR="0" lvl="0" indent="0" algn="l" defTabSz="820738" rtl="0" eaLnBrk="0" fontAlgn="base" latinLnBrk="0" hangingPunct="0">
              <a:lnSpc>
                <a:spcPct val="100000"/>
              </a:lnSpc>
              <a:spcBef>
                <a:spcPct val="50000"/>
              </a:spcBef>
              <a:spcAft>
                <a:spcPct val="0"/>
              </a:spcAft>
              <a:buClr>
                <a:srgbClr val="B22C1B"/>
              </a:buClr>
              <a:buSzPct val="80000"/>
              <a:buFontTx/>
              <a:buNone/>
              <a:tabLst>
                <a:tab pos="341313" algn="l"/>
                <a:tab pos="1150938" algn="l"/>
              </a:tabLst>
              <a:defRPr/>
            </a:pPr>
            <a:endParaRPr lang="en-US" sz="1200" b="0" u="none" dirty="0">
              <a:solidFill>
                <a:srgbClr val="000000"/>
              </a:solidFill>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18</a:t>
            </a:fld>
            <a:endParaRPr lang="it-IT"/>
          </a:p>
        </p:txBody>
      </p:sp>
    </p:spTree>
    <p:extLst>
      <p:ext uri="{BB962C8B-B14F-4D97-AF65-F5344CB8AC3E}">
        <p14:creationId xmlns:p14="http://schemas.microsoft.com/office/powerpoint/2010/main" val="2339566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19</a:t>
            </a:fld>
            <a:endParaRPr lang="it-IT"/>
          </a:p>
        </p:txBody>
      </p:sp>
    </p:spTree>
    <p:extLst>
      <p:ext uri="{BB962C8B-B14F-4D97-AF65-F5344CB8AC3E}">
        <p14:creationId xmlns:p14="http://schemas.microsoft.com/office/powerpoint/2010/main" val="328362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820738" rtl="0" eaLnBrk="0" fontAlgn="base" latinLnBrk="0" hangingPunct="0">
              <a:lnSpc>
                <a:spcPct val="100000"/>
              </a:lnSpc>
              <a:spcBef>
                <a:spcPct val="30000"/>
              </a:spcBef>
              <a:spcAft>
                <a:spcPct val="0"/>
              </a:spcAft>
              <a:buClr>
                <a:srgbClr val="B22C1B"/>
              </a:buClr>
              <a:buSzPct val="80000"/>
              <a:buFontTx/>
              <a:buNone/>
              <a:tabLst>
                <a:tab pos="341313" algn="l"/>
                <a:tab pos="1150938" algn="l"/>
              </a:tabLst>
              <a:defRPr/>
            </a:pPr>
            <a:r>
              <a:rPr lang="fr-FR" u="sng"/>
              <a:t>[</a:t>
            </a:r>
            <a:r>
              <a:rPr lang="fr-FR" b="1" u="sng"/>
              <a:t>AUDIO</a:t>
            </a:r>
            <a:r>
              <a:rPr lang="fr-FR" b="0" u="sng"/>
              <a:t>: Texte diaporama]</a:t>
            </a:r>
          </a:p>
          <a:p>
            <a:pPr marL="0" marR="0" lvl="0" indent="0" algn="l" defTabSz="820738" rtl="0" eaLnBrk="0" fontAlgn="base" latinLnBrk="0" hangingPunct="0">
              <a:lnSpc>
                <a:spcPct val="100000"/>
              </a:lnSpc>
              <a:spcBef>
                <a:spcPct val="30000"/>
              </a:spcBef>
              <a:spcAft>
                <a:spcPct val="0"/>
              </a:spcAft>
              <a:buClr>
                <a:srgbClr val="B22C1B"/>
              </a:buClr>
              <a:buSzPct val="80000"/>
              <a:buFontTx/>
              <a:buNone/>
              <a:tabLst>
                <a:tab pos="341313" algn="l"/>
                <a:tab pos="1150938" algn="l"/>
              </a:tabLst>
              <a:defRPr/>
            </a:pPr>
            <a:endParaRPr lang="it-IT" b="0" u="sng" dirty="0"/>
          </a:p>
          <a:p>
            <a:endParaRPr lang="it-IT" b="0"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20</a:t>
            </a:fld>
            <a:endParaRPr lang="it-IT"/>
          </a:p>
        </p:txBody>
      </p:sp>
    </p:spTree>
    <p:extLst>
      <p:ext uri="{BB962C8B-B14F-4D97-AF65-F5344CB8AC3E}">
        <p14:creationId xmlns:p14="http://schemas.microsoft.com/office/powerpoint/2010/main" val="84386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it-IT" noProof="1">
              <a:solidFill>
                <a:srgbClr val="FF0000"/>
              </a:solidFill>
            </a:endParaRPr>
          </a:p>
        </p:txBody>
      </p:sp>
    </p:spTree>
    <p:extLst>
      <p:ext uri="{BB962C8B-B14F-4D97-AF65-F5344CB8AC3E}">
        <p14:creationId xmlns:p14="http://schemas.microsoft.com/office/powerpoint/2010/main" val="2602621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5153076"/>
          </a:xfrm>
        </p:spPr>
        <p:txBody>
          <a:bodyPr/>
          <a:lstStyle/>
          <a:p>
            <a:r>
              <a:rPr lang="fr-FR" sz="1200"/>
              <a:t>Dans le cas particulier des maladies à prévention vaccinale, il convient de comprendre le programme de vaccination actuel et antérieur ainsi que l’adhésion à la vaccination au moment de l’analyse d'un élément suscitant l’intérêt.</a:t>
            </a:r>
          </a:p>
          <a:p>
            <a:r>
              <a:rPr lang="fr-FR" sz="1200"/>
              <a:t>Il convient de tenir compte des éléments suivants et d’utiliser des sources d'information pertinentes: </a:t>
            </a:r>
          </a:p>
          <a:p>
            <a:pPr marL="171450" indent="-171450">
              <a:buFont typeface="Arial" panose="020B0604020202020204" pitchFamily="34" charset="0"/>
              <a:buChar char="•"/>
            </a:pPr>
            <a:r>
              <a:rPr lang="fr-FR" sz="1200"/>
              <a:t>Vérifier si le vaccin fait partie du programme de vaccination de routine. Les ressources qui peuvent être utilisées sont, notamment, le calendrier vaccinal de l’ECDC </a:t>
            </a:r>
            <a:r>
              <a:rPr lang="fr-FR" sz="1200">
                <a:hlinkClick r:id="rId3"/>
              </a:rPr>
              <a:t>https://vaccine-schedule.ecdc.europa.eu/</a:t>
            </a:r>
            <a:r>
              <a:rPr lang="fr-FR" sz="1200"/>
              <a:t> et le site web de l’OMS </a:t>
            </a:r>
            <a:r>
              <a:rPr lang="fr-FR" sz="1200">
                <a:hlinkClick r:id="rId4"/>
              </a:rPr>
              <a:t>https://www.who.int/teams/immunization-vaccines-and-biologicals/policies/who-recommendations-for-routine-immunization---summary-tables</a:t>
            </a:r>
          </a:p>
          <a:p>
            <a:pPr marL="171450" indent="-171450">
              <a:buFont typeface="Arial" panose="020B0604020202020204" pitchFamily="34" charset="0"/>
              <a:buChar char="•"/>
            </a:pPr>
            <a:r>
              <a:rPr lang="fr-FR" sz="1200"/>
              <a:t>Identifier les cohortes ou groupes de population ciblés par le programme de vaccination </a:t>
            </a:r>
          </a:p>
          <a:p>
            <a:pPr marL="171450" indent="-171450">
              <a:buFont typeface="Arial" panose="020B0604020202020204" pitchFamily="34" charset="0"/>
              <a:buChar char="•"/>
            </a:pPr>
            <a:r>
              <a:rPr lang="fr-FR" sz="1200"/>
              <a:t>Comprendre si la population étudiée est susceptible d’avoir été ciblée par le programme de vaccination</a:t>
            </a:r>
          </a:p>
          <a:p>
            <a:pPr marL="171450" indent="-171450">
              <a:buFont typeface="Arial" panose="020B0604020202020204" pitchFamily="34" charset="0"/>
              <a:buChar char="•"/>
            </a:pPr>
            <a:r>
              <a:rPr lang="fr-FR" sz="1200"/>
              <a:t>Analyser les données relatives à la couverture vaccinale auprès de la population étudiée, si elles sont disponibles</a:t>
            </a:r>
          </a:p>
          <a:p>
            <a:pPr marL="171450" indent="-171450">
              <a:buFont typeface="Arial" panose="020B0604020202020204" pitchFamily="34" charset="0"/>
              <a:buChar char="•"/>
            </a:pPr>
            <a:r>
              <a:rPr lang="fr-FR" sz="1200"/>
              <a:t>Vérifier s’il existe des signalements de la maladie au sein de la population malgré la vaccination. N'oubliez pas: aucun vaccin n’est efficace à 100% contre une maladie et il peut exister des cas d’échec de la vaccination (concernant la réponse primaire ou secondaire) ou d’efficacité sous-optimale de certains vaccins/lots spécifiques de vaccins. Ces événements sont rares, mais doivent être pris en considération.</a:t>
            </a:r>
          </a:p>
          <a:p>
            <a:endParaRPr lang="en-GB" sz="1200" dirty="0"/>
          </a:p>
          <a:p>
            <a:r>
              <a:rPr lang="fr-FR" sz="1200"/>
              <a:t>Dans l’idéal, cette analyse doit être effectuée pour la population au sein de laquelle un élément suscitant l’intérêt est signalé, mais aussi au sein de la population pouvant être touchée par l’événement.</a:t>
            </a:r>
          </a:p>
          <a:p>
            <a:endParaRPr lang="en-GB" sz="1200"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21</a:t>
            </a:fld>
            <a:endParaRPr lang="it-IT"/>
          </a:p>
        </p:txBody>
      </p:sp>
    </p:spTree>
    <p:extLst>
      <p:ext uri="{BB962C8B-B14F-4D97-AF65-F5344CB8AC3E}">
        <p14:creationId xmlns:p14="http://schemas.microsoft.com/office/powerpoint/2010/main" val="7904636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L’analyse d’un événement validé fournira une évaluation préliminaire de l’événement détecté et validé au cours des étapes précédentes de la VÉ.</a:t>
            </a:r>
          </a:p>
          <a:p>
            <a:r>
              <a:rPr lang="fr-FR"/>
              <a:t>Elle permettra de décider des actions suivantes à entreprendre et d’évaluer plus en détail le niveau de risque que présente l'événement validé (voir tutoriel RRA)</a:t>
            </a:r>
          </a:p>
          <a:p>
            <a:endParaRPr lang="en-GB" dirty="0"/>
          </a:p>
          <a:p>
            <a:r>
              <a:rPr lang="fr-FR"/>
              <a:t>À cette étape, il est essentiel de documenter toutes les actions entreprises, notamment les contacts établis au sein des équipes locales de santé publique, et de consigner toutes les informations dans un système de gestion documentaire adapté (voir la section «documentation» du tutoriel).</a:t>
            </a:r>
          </a:p>
          <a:p>
            <a:endParaRPr lang="en-GB" dirty="0"/>
          </a:p>
          <a:p>
            <a:r>
              <a:rPr lang="fr-FR"/>
              <a:t>Le résultat de l’analyse sera présenté lors de la table ronde quotidienne consacrée à l’examen des menaces et transmis à des experts en la matière et des administrateurs expérimentés. Ainsi, il sera possible de décider d’effectuer ou non une évaluation complète des risques.</a:t>
            </a:r>
          </a:p>
          <a:p>
            <a:endParaRPr lang="en-GB"/>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22</a:t>
            </a:fld>
            <a:endParaRPr lang="it-IT"/>
          </a:p>
        </p:txBody>
      </p:sp>
    </p:spTree>
    <p:extLst>
      <p:ext uri="{BB962C8B-B14F-4D97-AF65-F5344CB8AC3E}">
        <p14:creationId xmlns:p14="http://schemas.microsoft.com/office/powerpoint/2010/main" val="891394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2807786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Pour évaluer le signal, l’événement ou la menace, une analyse sommaire de l’événement et du contexte dans lequel il est survenu sera réalisée.</a:t>
            </a:r>
          </a:p>
          <a:p>
            <a:endParaRPr lang="en-GB" dirty="0"/>
          </a:p>
          <a:p>
            <a:r>
              <a:rPr lang="fr-FR"/>
              <a:t>Cette analyse préliminaire sera effectuée par l’équipe de veille épidémiologique, si nécessaire en collaboration avec des experts en la matière.</a:t>
            </a:r>
          </a:p>
          <a:p>
            <a:endParaRPr lang="en-GB" baseline="0" dirty="0"/>
          </a:p>
          <a:p>
            <a:r>
              <a:rPr lang="fr-FR" baseline="0"/>
              <a:t>L’analyse s’intéressera à l’événement en tenant compte:</a:t>
            </a:r>
          </a:p>
          <a:p>
            <a:pPr marL="171450" indent="-171450">
              <a:buFontTx/>
              <a:buChar char="-"/>
            </a:pPr>
            <a:r>
              <a:rPr lang="fr-FR" baseline="0"/>
              <a:t>du moment, du lieu et de l’individu concerné,</a:t>
            </a:r>
          </a:p>
          <a:p>
            <a:pPr marL="171450" indent="-171450">
              <a:buFontTx/>
              <a:buChar char="-"/>
            </a:pPr>
            <a:r>
              <a:rPr lang="fr-FR" baseline="0"/>
              <a:t>du potentiel de transmission et de poursuite de l’exposition,</a:t>
            </a:r>
          </a:p>
          <a:p>
            <a:pPr marL="171450" indent="-171450">
              <a:buFontTx/>
              <a:buChar char="-"/>
            </a:pPr>
            <a:r>
              <a:rPr lang="fr-FR" baseline="0"/>
              <a:t>mais aussi, point essentiel, du contexte plus vaste dans lequel l’événement est survenu.</a:t>
            </a:r>
          </a:p>
          <a:p>
            <a:pPr marL="171450" indent="-171450">
              <a:buFontTx/>
              <a:buChar char="-"/>
            </a:pPr>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3687951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4613016"/>
          </a:xfrm>
        </p:spPr>
        <p:txBody>
          <a:bodyPr/>
          <a:lstStyle/>
          <a:p>
            <a:endParaRPr lang="en-GB" b="1" u="sng" dirty="0"/>
          </a:p>
          <a:p>
            <a:r>
              <a:rPr lang="fr-FR" baseline="0"/>
              <a:t>L’évaluation préliminaire est constituée d’une association des éléments suivants:</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fr-FR" baseline="0"/>
              <a:t>Un examen des signaux, événements et menaces similaires rapportés par le passé. Cela met en évidence le besoin d’une documentation relative aux événements antérieurs adaptée et facile d’accès. </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fr-FR" baseline="0"/>
              <a:t>Une vérification des taux de base de la maladie suspectée qui a été signalée. Un accès facile et rapide aux systèmes de surveillance fondée sur les indicateurs est requis. Il peut également être nécessaire d’interroger les bases de données accessibles en ligne regroupant les données de surveillance des maladies transmissibles. </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fr-FR" baseline="0"/>
              <a:t>L’information et la consultation d’experts en la matière aux fins de cette évaluation préliminaire. L’événement observé était-il prévisible en termes de période, de lieu et d’individus, ou bien s’agit-il d’un événement inattendu nécessitant une évaluation plus approfondie? </a:t>
            </a:r>
          </a:p>
          <a:p>
            <a:pPr marL="171450" indent="-171450">
              <a:buFontTx/>
              <a:buChar char="-"/>
            </a:pPr>
            <a:r>
              <a:rPr lang="fr-FR" baseline="0"/>
              <a:t>Effectuer un examen rapide de la littérature pertinente, ce qui souligne l'importance pour les experts en veille épidémiologique de connaître les publications récentes.</a:t>
            </a:r>
          </a:p>
          <a:p>
            <a:pPr marL="171450" indent="-171450">
              <a:buFontTx/>
              <a:buChar char="-"/>
            </a:pPr>
            <a:endParaRPr lang="en-GB" baseline="0" dirty="0"/>
          </a:p>
          <a:p>
            <a:pPr marL="0" indent="0">
              <a:buFontTx/>
              <a:buNone/>
            </a:pPr>
            <a:r>
              <a:rPr lang="fr-FR"/>
              <a:t>SPÉCIFIQUE À L’ECDC</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a:t>Le résultat de l’analyse mènera à une discussion pendant l’examen quotidien des menaces. Tous les jours, l’ECDC tient une réunion de 30 minutes (appelée «table ronde») pendant laquelle les événements sont détaillés et évalués. La présence d’experts de différents domaines permet une approche multidisciplinaire du débat, de la description et de l’évaluation de l’événement.</a:t>
            </a:r>
          </a:p>
          <a:p>
            <a:pPr marL="0" indent="0">
              <a:buFontTx/>
              <a:buNone/>
            </a:pPr>
            <a:endParaRPr lang="en-GB" baseline="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1777711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a:t>
            </a:r>
            <a:r>
              <a:rPr lang="fr-FR" b="1"/>
              <a:t>AUDIO:</a:t>
            </a:r>
            <a:r>
              <a:rPr lang="fr-FR"/>
              <a:t> </a:t>
            </a:r>
            <a:r>
              <a:rPr lang="fr-FR" b="0"/>
              <a:t>lire les deux premiers paragraphes sur la diapositive]</a:t>
            </a:r>
            <a:r>
              <a:rPr lang="fr-FR"/>
              <a:t> l</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356675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b="0" dirty="0"/>
              <a:t>Pour effectuer l’analyse, trois niveaux sont à prendre en compte: Moment, lieu et individu; Transmission et exposition; autres facteurs. Le premier niveau concerne les informations de base pouvant être réunies au sujet d’un événement: moment (quand l’événement est-il survenu et quand les informations qui y sont relatives ont-elles été découvertes?), lieu (où l’événement est-il survenu et comment s’est-il propagé?) et personne (qui a été impliqué dans l’événement?). Le deuxième niveau a pour objectif de comprendre le potentiel de transmission et d’exposition. Le troisième niveau réunit toutes les données permettant de mieux comprendre le contexte dans lequel l’événement est survenu: aspect commercial, aspect climatique, risques naturels, contexte économique, niveau de préparation du pays.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b="0" dirty="0"/>
              <a:t>L’enquête épidémiologique porte principalement sur les deux premiers niveaux. Certaines composantes du troisième niveau d’analyse sont expliquées plus en détail dans cette unité.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3809375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extLst>
      <p:ext uri="{BB962C8B-B14F-4D97-AF65-F5344CB8AC3E}">
        <p14:creationId xmlns:p14="http://schemas.microsoft.com/office/powerpoint/2010/main" val="3588049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pPr lvl="0" algn="l" defTabSz="820738" eaLnBrk="0" hangingPunct="0">
              <a:lnSpc>
                <a:spcPct val="100000"/>
              </a:lnSpc>
              <a:spcBef>
                <a:spcPct val="50000"/>
              </a:spcBef>
              <a:buClr>
                <a:srgbClr val="B22C1B"/>
              </a:buClr>
              <a:buSzPct val="80000"/>
              <a:tabLst>
                <a:tab pos="341313" algn="l"/>
                <a:tab pos="1150938" algn="l"/>
              </a:tabLst>
              <a:defRPr/>
            </a:pPr>
            <a:r>
              <a:rPr lang="fr-FR" sz="1200" b="0" u="none">
                <a:solidFill>
                  <a:srgbClr val="000000"/>
                </a:solidFill>
                <a:latin typeface="Arial" charset="0"/>
                <a:cs typeface="Times New Roman" pitchFamily="18" charset="0"/>
              </a:rPr>
              <a:t>Une instabilité politique et sécuritaire peut affaiblir les populations et leur réaction à une épidémie. Ce facteur doit être pris en compte pendant la phase d’analyse. La situation économique d’une région ou d’un pays peut également affecter l’exposition, les mesures de contrôle, les systèmes de santé ou l’efficacité des systèmes de surveillance épidémiologique.</a:t>
            </a:r>
          </a:p>
          <a:p>
            <a:pPr lvl="0" algn="l" defTabSz="820738" eaLnBrk="0" hangingPunct="0">
              <a:lnSpc>
                <a:spcPct val="100000"/>
              </a:lnSpc>
              <a:spcBef>
                <a:spcPct val="50000"/>
              </a:spcBef>
              <a:buClr>
                <a:srgbClr val="B22C1B"/>
              </a:buClr>
              <a:buSzPct val="80000"/>
              <a:tabLst>
                <a:tab pos="341313" algn="l"/>
                <a:tab pos="1150938" algn="l"/>
              </a:tabLst>
              <a:defRPr/>
            </a:pPr>
            <a:r>
              <a:rPr lang="fr-FR" sz="1200" b="0" u="none">
                <a:solidFill>
                  <a:srgbClr val="000000"/>
                </a:solidFill>
                <a:latin typeface="Arial" charset="0"/>
                <a:cs typeface="Times New Roman" pitchFamily="18" charset="0"/>
              </a:rPr>
              <a:t>Par conséquent, l’analyse doit inclure une évaluation du contexte politique et économique dans lequel l’événement survient. </a:t>
            </a:r>
          </a:p>
          <a:p>
            <a:pPr lvl="0" algn="l" defTabSz="820738" eaLnBrk="0" hangingPunct="0">
              <a:lnSpc>
                <a:spcPct val="100000"/>
              </a:lnSpc>
              <a:spcBef>
                <a:spcPct val="50000"/>
              </a:spcBef>
              <a:buClr>
                <a:srgbClr val="B22C1B"/>
              </a:buClr>
              <a:buSzPct val="80000"/>
              <a:tabLst>
                <a:tab pos="341313" algn="l"/>
                <a:tab pos="1150938" algn="l"/>
              </a:tabLst>
              <a:defRPr/>
            </a:pPr>
            <a:endParaRPr lang="en-GB" sz="1200" b="0" u="none" dirty="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fr-FR" sz="1200" b="0" u="none">
                <a:solidFill>
                  <a:srgbClr val="000000"/>
                </a:solidFill>
                <a:latin typeface="Arial" charset="0"/>
                <a:cs typeface="Times New Roman" pitchFamily="18" charset="0"/>
              </a:rPr>
              <a:t>Un certain nombre d’éléments sont à prendre en compte dans le cadre de l’analyse:</a:t>
            </a:r>
          </a:p>
          <a:p>
            <a:pPr marL="171450" lvl="0" indent="-171450" algn="l"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fr-FR" sz="1200" b="0" u="none">
                <a:solidFill>
                  <a:srgbClr val="000000"/>
                </a:solidFill>
                <a:latin typeface="Arial" charset="0"/>
                <a:cs typeface="Times New Roman" pitchFamily="18" charset="0"/>
              </a:rPr>
              <a:t>Y a-t-il un événement politique pouvant se répercuter sur la population? </a:t>
            </a:r>
          </a:p>
          <a:p>
            <a:pPr marL="171450" lvl="0" indent="-171450" algn="l"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fr-FR" sz="1200" b="0" u="none">
                <a:solidFill>
                  <a:srgbClr val="000000"/>
                </a:solidFill>
                <a:latin typeface="Arial" charset="0"/>
                <a:cs typeface="Times New Roman" pitchFamily="18" charset="0"/>
              </a:rPr>
              <a:t>Quelle est la situation économique du pays? </a:t>
            </a:r>
          </a:p>
          <a:p>
            <a:pPr marL="171450" lvl="0" indent="-171450" algn="l"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fr-FR" sz="1200" b="0" u="none">
                <a:solidFill>
                  <a:srgbClr val="000000"/>
                </a:solidFill>
                <a:latin typeface="Arial" charset="0"/>
                <a:cs typeface="Times New Roman" pitchFamily="18" charset="0"/>
              </a:rPr>
              <a:t>Quelles sont les répercussions politiques et économiques sur la population affectée?</a:t>
            </a:r>
          </a:p>
          <a:p>
            <a:pPr marL="171450" lvl="0" indent="-171450" algn="l"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fr-FR" sz="1200" b="0" u="none">
                <a:solidFill>
                  <a:srgbClr val="000000"/>
                </a:solidFill>
                <a:latin typeface="Arial" charset="0"/>
                <a:cs typeface="Times New Roman" pitchFamily="18" charset="0"/>
              </a:rPr>
              <a:t>Peut-il y avoir des mouvements de population traversant les zones où un événement a été détecté?</a:t>
            </a:r>
          </a:p>
          <a:p>
            <a:pPr marL="171450" lvl="0" indent="-171450" algn="l"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fr-FR" sz="1200" b="0" u="none">
                <a:solidFill>
                  <a:srgbClr val="000000"/>
                </a:solidFill>
                <a:latin typeface="Arial" charset="0"/>
                <a:cs typeface="Times New Roman" pitchFamily="18" charset="0"/>
              </a:rPr>
              <a:t>L’événement peut-il se propager à des pays voisins en raison de mouvements de population?</a:t>
            </a:r>
          </a:p>
          <a:p>
            <a:pPr marL="171450" lvl="0" indent="-171450" algn="l" defTabSz="820738" eaLnBrk="0" hangingPunct="0">
              <a:lnSpc>
                <a:spcPct val="100000"/>
              </a:lnSpc>
              <a:spcBef>
                <a:spcPct val="50000"/>
              </a:spcBef>
              <a:buClr>
                <a:srgbClr val="B22C1B"/>
              </a:buClr>
              <a:buSzPct val="80000"/>
              <a:buFont typeface="Wingdings" panose="05000000000000000000" pitchFamily="2" charset="2"/>
              <a:buChar char="§"/>
              <a:tabLst>
                <a:tab pos="341313" algn="l"/>
                <a:tab pos="1150938" algn="l"/>
              </a:tabLst>
              <a:defRPr/>
            </a:pPr>
            <a:r>
              <a:rPr lang="fr-FR" sz="1200" b="0" u="none">
                <a:solidFill>
                  <a:srgbClr val="000000"/>
                </a:solidFill>
                <a:latin typeface="Arial" charset="0"/>
                <a:cs typeface="Times New Roman" pitchFamily="18" charset="0"/>
              </a:rPr>
              <a:t>Existe-t-il des problèmes de sécurité pouvant influer sur la détection de nouveaux cas et la mise en place de mesures de réaction?</a:t>
            </a:r>
          </a:p>
          <a:p>
            <a:pPr lvl="0" algn="l" defTabSz="820738" eaLnBrk="0" hangingPunct="0">
              <a:lnSpc>
                <a:spcPct val="100000"/>
              </a:lnSpc>
              <a:spcBef>
                <a:spcPct val="50000"/>
              </a:spcBef>
              <a:buClr>
                <a:srgbClr val="B22C1B"/>
              </a:buClr>
              <a:buSzPct val="80000"/>
              <a:tabLst>
                <a:tab pos="341313" algn="l"/>
                <a:tab pos="1150938" algn="l"/>
              </a:tabLst>
              <a:defRPr/>
            </a:pPr>
            <a:endParaRPr lang="en-GB" sz="1200" b="0" u="none" dirty="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endParaRPr lang="en-GB" sz="1200" b="0" u="none" dirty="0">
              <a:solidFill>
                <a:srgbClr val="000000"/>
              </a:solidFill>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4127698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22/03/2021</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andscape - short text">
    <p:spTree>
      <p:nvGrpSpPr>
        <p:cNvPr id="1" name=""/>
        <p:cNvGrpSpPr/>
        <p:nvPr/>
      </p:nvGrpSpPr>
      <p:grpSpPr>
        <a:xfrm>
          <a:off x="0" y="0"/>
          <a:ext cx="0" cy="0"/>
          <a:chOff x="0" y="0"/>
          <a:chExt cx="0" cy="0"/>
        </a:xfrm>
      </p:grpSpPr>
      <p:sp>
        <p:nvSpPr>
          <p:cNvPr id="9" name="Picture Placeholder 8"/>
          <p:cNvSpPr>
            <a:spLocks noGrp="1"/>
          </p:cNvSpPr>
          <p:nvPr>
            <p:ph type="pic" sz="quarter" idx="10" hasCustomPrompt="1"/>
          </p:nvPr>
        </p:nvSpPr>
        <p:spPr>
          <a:xfrm>
            <a:off x="318938" y="359999"/>
            <a:ext cx="10206000" cy="4680000"/>
          </a:xfrm>
        </p:spPr>
        <p:txBody>
          <a:bodyPr/>
          <a:lstStyle>
            <a:lvl1pPr marL="0" indent="0">
              <a:buNone/>
              <a:defRPr/>
            </a:lvl1pPr>
          </a:lstStyle>
          <a:p>
            <a:r>
              <a:rPr lang="fr-FR"/>
              <a:t>Figure</a:t>
            </a:r>
          </a:p>
        </p:txBody>
      </p:sp>
      <p:sp>
        <p:nvSpPr>
          <p:cNvPr id="11" name="Text Placeholder 10"/>
          <p:cNvSpPr>
            <a:spLocks noGrp="1"/>
          </p:cNvSpPr>
          <p:nvPr>
            <p:ph type="body" sz="quarter" idx="11" hasCustomPrompt="1"/>
          </p:nvPr>
        </p:nvSpPr>
        <p:spPr>
          <a:xfrm>
            <a:off x="319912" y="5220000"/>
            <a:ext cx="10205025" cy="720000"/>
          </a:xfrm>
        </p:spPr>
        <p:txBody>
          <a:bodyPr>
            <a:normAutofit/>
          </a:bodyPr>
          <a:lstStyle>
            <a:lvl1pPr marL="0" indent="0">
              <a:buNone/>
              <a:defRPr sz="709">
                <a:latin typeface="Arial" panose="020B0604020202020204" pitchFamily="34" charset="0"/>
                <a:cs typeface="Arial" panose="020B0604020202020204" pitchFamily="34" charset="0"/>
              </a:defRPr>
            </a:lvl1pPr>
          </a:lstStyle>
          <a:p>
            <a:r>
              <a:rPr lang="fr-FR"/>
              <a:t>Texte</a:t>
            </a:r>
          </a:p>
        </p:txBody>
      </p:sp>
      <p:sp>
        <p:nvSpPr>
          <p:cNvPr id="14" name="Text Placeholder 13"/>
          <p:cNvSpPr>
            <a:spLocks noGrp="1"/>
          </p:cNvSpPr>
          <p:nvPr>
            <p:ph type="body" sz="quarter" idx="12" hasCustomPrompt="1"/>
          </p:nvPr>
        </p:nvSpPr>
        <p:spPr>
          <a:xfrm>
            <a:off x="319259" y="6120000"/>
            <a:ext cx="10205025" cy="360000"/>
          </a:xfrm>
        </p:spPr>
        <p:txBody>
          <a:bodyPr>
            <a:normAutofit/>
          </a:bodyPr>
          <a:lstStyle>
            <a:lvl1pPr marL="0" indent="0">
              <a:buNone/>
              <a:defRPr sz="709">
                <a:latin typeface="Arial" panose="020B0604020202020204" pitchFamily="34" charset="0"/>
                <a:cs typeface="Arial" panose="020B0604020202020204" pitchFamily="34" charset="0"/>
              </a:defRPr>
            </a:lvl1pPr>
          </a:lstStyle>
          <a:p>
            <a:r>
              <a:rPr lang="fr-FR"/>
              <a:t>Citation</a:t>
            </a:r>
          </a:p>
        </p:txBody>
      </p:sp>
      <p:sp>
        <p:nvSpPr>
          <p:cNvPr id="18" name="Text Placeholder 17"/>
          <p:cNvSpPr>
            <a:spLocks noGrp="1"/>
          </p:cNvSpPr>
          <p:nvPr>
            <p:ph type="body" sz="quarter" idx="13" hasCustomPrompt="1"/>
          </p:nvPr>
        </p:nvSpPr>
        <p:spPr>
          <a:xfrm>
            <a:off x="319259" y="6660000"/>
            <a:ext cx="10205025" cy="180000"/>
          </a:xfrm>
        </p:spPr>
        <p:txBody>
          <a:bodyPr>
            <a:noAutofit/>
          </a:bodyPr>
          <a:lstStyle>
            <a:lvl1pPr marL="0" indent="0" algn="r">
              <a:buNone/>
              <a:defRPr sz="709">
                <a:latin typeface="Arial" panose="020B0604020202020204" pitchFamily="34" charset="0"/>
                <a:cs typeface="Arial" panose="020B0604020202020204" pitchFamily="34" charset="0"/>
              </a:defRPr>
            </a:lvl1pPr>
            <a:lvl2pPr>
              <a:defRPr sz="709">
                <a:latin typeface="Arial" panose="020B0604020202020204" pitchFamily="34" charset="0"/>
                <a:cs typeface="Arial" panose="020B0604020202020204" pitchFamily="34" charset="0"/>
              </a:defRPr>
            </a:lvl2pPr>
            <a:lvl3pPr>
              <a:defRPr sz="709">
                <a:latin typeface="Arial" panose="020B0604020202020204" pitchFamily="34" charset="0"/>
                <a:cs typeface="Arial" panose="020B0604020202020204" pitchFamily="34" charset="0"/>
              </a:defRPr>
            </a:lvl3pPr>
            <a:lvl4pPr>
              <a:defRPr sz="709">
                <a:latin typeface="Arial" panose="020B0604020202020204" pitchFamily="34" charset="0"/>
                <a:cs typeface="Arial" panose="020B0604020202020204" pitchFamily="34" charset="0"/>
              </a:defRPr>
            </a:lvl4pPr>
            <a:lvl5pPr>
              <a:defRPr sz="709">
                <a:latin typeface="Arial" panose="020B0604020202020204" pitchFamily="34" charset="0"/>
                <a:cs typeface="Arial" panose="020B0604020202020204" pitchFamily="34" charset="0"/>
              </a:defRPr>
            </a:lvl5pPr>
          </a:lstStyle>
          <a:p>
            <a:r>
              <a:rPr lang="fr-FR"/>
              <a:t>Droits d’auteur</a:t>
            </a:r>
          </a:p>
        </p:txBody>
      </p:sp>
    </p:spTree>
    <p:extLst>
      <p:ext uri="{BB962C8B-B14F-4D97-AF65-F5344CB8AC3E}">
        <p14:creationId xmlns:p14="http://schemas.microsoft.com/office/powerpoint/2010/main" val="3426495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dirty="0"/>
              <a:t>First level subhead here</a:t>
            </a:r>
          </a:p>
          <a:p>
            <a:pPr lvl="1"/>
            <a:r>
              <a:rPr lang="en-US" dirty="0"/>
              <a:t>Second level content</a:t>
            </a:r>
          </a:p>
          <a:p>
            <a:pPr lvl="2"/>
            <a:r>
              <a:rPr lang="en-US" dirty="0"/>
              <a:t>Third level content</a:t>
            </a:r>
          </a:p>
          <a:p>
            <a:pPr lvl="3"/>
            <a:r>
              <a:rPr lang="en-US" dirty="0"/>
              <a:t> </a:t>
            </a:r>
          </a:p>
          <a:p>
            <a:pPr lvl="0"/>
            <a:r>
              <a:rPr lang="en-US" dirty="0"/>
              <a:t>First level subhead here</a:t>
            </a:r>
          </a:p>
          <a:p>
            <a:pPr lvl="1"/>
            <a:r>
              <a:rPr lang="en-US" dirty="0"/>
              <a:t>Second level content</a:t>
            </a:r>
          </a:p>
          <a:p>
            <a:pPr lvl="2"/>
            <a:r>
              <a:rPr lang="en-US" dirty="0"/>
              <a:t>Third level content</a:t>
            </a:r>
          </a:p>
          <a:p>
            <a:pPr lvl="3"/>
            <a:r>
              <a:rPr lang="en-US" dirty="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fr-FR" sz="2600" u="none">
                <a:solidFill>
                  <a:schemeClr val="bg1"/>
                </a:solidFill>
                <a:latin typeface="Arial" charset="0"/>
              </a:rPr>
              <a:t>Tutoriel: Veille épidémiologique</a:t>
            </a:r>
          </a:p>
          <a:p>
            <a:pPr algn="l">
              <a:lnSpc>
                <a:spcPct val="85000"/>
              </a:lnSpc>
              <a:buClr>
                <a:schemeClr val="tx2"/>
              </a:buClr>
              <a:buSzPct val="90000"/>
              <a:buFont typeface="Wingdings" pitchFamily="2" charset="2"/>
              <a:buNone/>
              <a:defRPr/>
            </a:pPr>
            <a:r>
              <a:rPr lang="fr-FR" sz="2600" u="none">
                <a:solidFill>
                  <a:schemeClr val="bg1"/>
                </a:solidFill>
                <a:latin typeface="Arial" charset="0"/>
              </a:rPr>
              <a:t>Analyse</a:t>
            </a: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fr-FR" sz="1600" b="1" u="none">
                <a:latin typeface="Arial" charset="0"/>
              </a:rPr>
              <a:t>/23</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pic>
        <p:nvPicPr>
          <p:cNvPr id="1032" name="Immagine 9" descr="ecdc_logo_x_ppt.png"/>
          <p:cNvPicPr>
            <a:picLocks noChangeAspect="1"/>
          </p:cNvPicPr>
          <p:nvPr userDrawn="1"/>
        </p:nvPicPr>
        <p:blipFill>
          <a:blip r:embed="rId16"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 id="2147484209" r:id="rId14"/>
  </p:sldLayoutIdLst>
  <p:transition>
    <p:wipe dir="r"/>
  </p:transition>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8" Type="http://schemas.openxmlformats.org/officeDocument/2006/relationships/hyperlink" Target="http://www.cdc.gov/ncidod/dvbid/index.html" TargetMode="External"/><Relationship Id="rId13" Type="http://schemas.openxmlformats.org/officeDocument/2006/relationships/hyperlink" Target="http://www.wmo.int/pages/members/region6_en.html" TargetMode="External"/><Relationship Id="rId3" Type="http://schemas.openxmlformats.org/officeDocument/2006/relationships/hyperlink" Target="http://www.oie.int/fr/info/fr_urgences.htm" TargetMode="External"/><Relationship Id="rId7" Type="http://schemas.openxmlformats.org/officeDocument/2006/relationships/hyperlink" Target="http://www.issg.org/index.html" TargetMode="External"/><Relationship Id="rId12" Type="http://schemas.openxmlformats.org/officeDocument/2006/relationships/hyperlink" Target="http://www.meteoalarm.eu/"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hyperlink" Target="http://www.europe-aliens.org/index.jsp" TargetMode="External"/><Relationship Id="rId11" Type="http://schemas.openxmlformats.org/officeDocument/2006/relationships/hyperlink" Target="http://www.worldweather.org/" TargetMode="External"/><Relationship Id="rId5" Type="http://schemas.openxmlformats.org/officeDocument/2006/relationships/hyperlink" Target="http://www.unep-aewa.org/news/latest_news.htm" TargetMode="External"/><Relationship Id="rId10" Type="http://schemas.openxmlformats.org/officeDocument/2006/relationships/hyperlink" Target="http://ergodd.zoo.ox.ac.uk/eden/index.php?p=82" TargetMode="External"/><Relationship Id="rId4" Type="http://schemas.openxmlformats.org/officeDocument/2006/relationships/hyperlink" Target="http://empres-i.fao.org/empres-i/home" TargetMode="External"/><Relationship Id="rId9" Type="http://schemas.openxmlformats.org/officeDocument/2006/relationships/hyperlink" Target="http://www.ecdc.europa.eu/en/activities/diseaseprogrammes/Pages/VBORNET.aspx" TargetMode="External"/><Relationship Id="rId14" Type="http://schemas.openxmlformats.org/officeDocument/2006/relationships/hyperlink" Target="http://french.wunderground.com/"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ecdc.europa.eu/en/about-us/partnerships-and-networks/disease-and-laboratory-networks/vector-ne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www.ecdc.europa.eu/sites/default/files/images/map-Invasive-mosquito-distribution-July-2019.pn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ecdc.europa.eu/en/west-nile-fever/surveillance-and-disease-data/about"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ecdc.europa.eu/en/publications-data/west-nile-virus-europe-2019-outbreaks-among-equids-andor-birds-updated-29"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www.gdacs.org/" TargetMode="External"/><Relationship Id="rId3" Type="http://schemas.openxmlformats.org/officeDocument/2006/relationships/hyperlink" Target="http://www.dartmouth.edu/~floods/" TargetMode="External"/><Relationship Id="rId7" Type="http://schemas.openxmlformats.org/officeDocument/2006/relationships/hyperlink" Target="http://www.usgs.gov/hazards/"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hyperlink" Target="http://www.pdc.org/iweb/pdchome.html;jsessionid=3094F40AC5E3F84873332C9E6509BE21" TargetMode="External"/><Relationship Id="rId5" Type="http://schemas.openxmlformats.org/officeDocument/2006/relationships/hyperlink" Target="http://www.ssd.noaa.gov/VAAC/washington.html" TargetMode="External"/><Relationship Id="rId10" Type="http://schemas.openxmlformats.org/officeDocument/2006/relationships/hyperlink" Target="http://www.airqualitynow.eu/comparing_home.php" TargetMode="External"/><Relationship Id="rId4" Type="http://schemas.openxmlformats.org/officeDocument/2006/relationships/hyperlink" Target="http://www.nhc.noaa.gov/gtwo_epac.shtml" TargetMode="External"/><Relationship Id="rId9" Type="http://schemas.openxmlformats.org/officeDocument/2006/relationships/hyperlink" Target="http://iys.cidi.org/disaster/"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rccportal.jrc.ec.europa.eu/getdailymap/docId/2220"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who.int/topics/en/" TargetMode="External"/><Relationship Id="rId7" Type="http://schemas.openxmlformats.org/officeDocument/2006/relationships/hyperlink" Target="http://data.worldbank.org/topic/health"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hyperlink" Target="http://www.who.int/gho/countries/en/index.html" TargetMode="External"/><Relationship Id="rId5" Type="http://schemas.openxmlformats.org/officeDocument/2006/relationships/hyperlink" Target="http://www.cdc.gov/DiseasesConditions/" TargetMode="External"/><Relationship Id="rId4" Type="http://schemas.openxmlformats.org/officeDocument/2006/relationships/hyperlink" Target="http://www.ecdc.europa.eu/en/healthtopics/Pages/AZIndex.aspx"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ecdc.europa.eu/en/publications-data/zika-virus-disease-epidemic-preparedness-planning-guide-diseases-transmitted"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www.earthcalendar.net/_php/ReligionSearch.php"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hyperlink" Target="http://festivals.iloveindia.com/festival-calendar.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vaccine-schedule.ecdc.europa.eu/"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who.int/teams/immunization-vaccines-and-biologicals/policies/who-recommendations-for-routine-immunization---summary-tables"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1528557" y="2186810"/>
            <a:ext cx="8191500" cy="369888"/>
          </a:xfrm>
          <a:prstGeom prst="rect">
            <a:avLst/>
          </a:prstGeom>
          <a:noFill/>
          <a:ln w="9525">
            <a:noFill/>
            <a:miter lim="800000"/>
            <a:headEnd/>
            <a:tailEnd/>
          </a:ln>
        </p:spPr>
        <p:txBody>
          <a:bodyPr>
            <a:spAutoFit/>
          </a:bodyPr>
          <a:lstStyle/>
          <a:p>
            <a:pPr algn="l"/>
            <a:r>
              <a:rPr lang="fr-FR" sz="2000" u="none">
                <a:solidFill>
                  <a:schemeClr val="bg2"/>
                </a:solidFill>
                <a:latin typeface="Arial" charset="0"/>
                <a:cs typeface="Arial" charset="0"/>
              </a:rPr>
              <a:t>Sujets abordés dans cette unité</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Bienvenue</a:t>
            </a:r>
          </a:p>
        </p:txBody>
      </p:sp>
      <p:sp>
        <p:nvSpPr>
          <p:cNvPr id="12" name="Rettangolo 11"/>
          <p:cNvSpPr/>
          <p:nvPr/>
        </p:nvSpPr>
        <p:spPr bwMode="auto">
          <a:xfrm>
            <a:off x="990185" y="1514982"/>
            <a:ext cx="8924925" cy="1377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5409248" y="2331879"/>
            <a:ext cx="1771960" cy="547842"/>
          </a:xfrm>
          <a:prstGeom prst="rect">
            <a:avLst/>
          </a:prstGeom>
          <a:noFill/>
          <a:ln w="9525">
            <a:noFill/>
            <a:miter lim="800000"/>
            <a:headEnd/>
            <a:tailEnd/>
          </a:ln>
        </p:spPr>
        <p:txBody>
          <a:bodyPr wrap="none">
            <a:spAutoFit/>
          </a:bodyPr>
          <a:lstStyle/>
          <a:p>
            <a:pPr algn="l"/>
            <a:r>
              <a:rPr lang="fr-FR" sz="3200" u="none">
                <a:solidFill>
                  <a:srgbClr val="69AE23"/>
                </a:solidFill>
                <a:latin typeface="MetaPro-Black" pitchFamily="50" charset="0"/>
              </a:rPr>
              <a:t>Analyse</a:t>
            </a:r>
          </a:p>
        </p:txBody>
      </p:sp>
      <p:sp>
        <p:nvSpPr>
          <p:cNvPr id="21" name="Parentesi graffa aperta 20"/>
          <p:cNvSpPr/>
          <p:nvPr/>
        </p:nvSpPr>
        <p:spPr bwMode="auto">
          <a:xfrm rot="5401481" flipH="1">
            <a:off x="6220776" y="4677264"/>
            <a:ext cx="436075" cy="2444760"/>
          </a:xfrm>
          <a:prstGeom prst="leftBrace">
            <a:avLst>
              <a:gd name="adj1" fmla="val 36673"/>
              <a:gd name="adj2" fmla="val 50283"/>
            </a:avLst>
          </a:prstGeom>
          <a:solidFill>
            <a:srgbClr val="EAEAEA"/>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it-IT" sz="1200" b="0" i="0" u="sng" strike="noStrike" cap="none" normalizeH="0" baseline="0" dirty="0">
              <a:ln>
                <a:noFill/>
              </a:ln>
              <a:solidFill>
                <a:schemeClr val="bg1">
                  <a:lumMod val="85000"/>
                </a:schemeClr>
              </a:solidFill>
              <a:effectLst/>
              <a:latin typeface="Microsoft Sans Serif" pitchFamily="34" charset="0"/>
            </a:endParaRPr>
          </a:p>
        </p:txBody>
      </p:sp>
      <p:pic>
        <p:nvPicPr>
          <p:cNvPr id="40" name="Pictur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0490" y="4371775"/>
            <a:ext cx="6194584" cy="2601910"/>
          </a:xfrm>
          <a:prstGeom prst="rect">
            <a:avLst/>
          </a:prstGeom>
        </p:spPr>
      </p:pic>
      <p:sp>
        <p:nvSpPr>
          <p:cNvPr id="41" name="Chevron 40"/>
          <p:cNvSpPr/>
          <p:nvPr/>
        </p:nvSpPr>
        <p:spPr>
          <a:xfrm>
            <a:off x="5526835" y="4825259"/>
            <a:ext cx="600947" cy="1118362"/>
          </a:xfrm>
          <a:prstGeom prst="chevron">
            <a:avLst>
              <a:gd name="adj" fmla="val 62310"/>
            </a:avLst>
          </a:prstGeom>
          <a:solidFill>
            <a:srgbClr val="70AD47">
              <a:lumMod val="20000"/>
              <a:lumOff val="80000"/>
            </a:srgbClr>
          </a:solidFill>
          <a:ln>
            <a:noFill/>
          </a:ln>
          <a:effectLst/>
        </p:spPr>
      </p:sp>
      <p:sp>
        <p:nvSpPr>
          <p:cNvPr id="43" name="Oval 42"/>
          <p:cNvSpPr/>
          <p:nvPr/>
        </p:nvSpPr>
        <p:spPr>
          <a:xfrm flipH="1">
            <a:off x="7493605" y="4825259"/>
            <a:ext cx="464938" cy="453535"/>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4" name="Oval 43"/>
          <p:cNvSpPr/>
          <p:nvPr/>
        </p:nvSpPr>
        <p:spPr>
          <a:xfrm flipH="1">
            <a:off x="8173350" y="5237697"/>
            <a:ext cx="530251" cy="46552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5" name="Oval 44"/>
          <p:cNvSpPr/>
          <p:nvPr/>
        </p:nvSpPr>
        <p:spPr>
          <a:xfrm flipH="1">
            <a:off x="8013670" y="4789232"/>
            <a:ext cx="510626" cy="482026"/>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6" name="TextBox 45"/>
          <p:cNvSpPr txBox="1"/>
          <p:nvPr/>
        </p:nvSpPr>
        <p:spPr>
          <a:xfrm>
            <a:off x="7438478" y="4888807"/>
            <a:ext cx="656655" cy="283154"/>
          </a:xfrm>
          <a:prstGeom prst="rect">
            <a:avLst/>
          </a:prstGeom>
          <a:noFill/>
        </p:spPr>
        <p:txBody>
          <a:bodyPr wrap="square" rtlCol="0">
            <a:spAutoFit/>
          </a:bodyPr>
          <a:lstStyle/>
          <a:p>
            <a:pPr algn="l" defTabSz="810067" fontAlgn="auto">
              <a:lnSpc>
                <a:spcPct val="100000"/>
              </a:lnSpc>
              <a:spcBef>
                <a:spcPts val="0"/>
              </a:spcBef>
              <a:spcAft>
                <a:spcPts val="0"/>
              </a:spcAft>
            </a:pPr>
            <a:r>
              <a:rPr lang="fr-FR" sz="1240" u="none">
                <a:solidFill>
                  <a:prstClr val="black"/>
                </a:solidFill>
                <a:latin typeface="Calibri" panose="020F0502020204030204"/>
              </a:rPr>
              <a:t>Signal</a:t>
            </a:r>
          </a:p>
        </p:txBody>
      </p:sp>
      <p:sp>
        <p:nvSpPr>
          <p:cNvPr id="47" name="TextBox 46"/>
          <p:cNvSpPr txBox="1"/>
          <p:nvPr/>
        </p:nvSpPr>
        <p:spPr>
          <a:xfrm>
            <a:off x="8173350" y="5391510"/>
            <a:ext cx="646738" cy="200055"/>
          </a:xfrm>
          <a:prstGeom prst="rect">
            <a:avLst/>
          </a:prstGeom>
          <a:noFill/>
        </p:spPr>
        <p:txBody>
          <a:bodyPr wrap="square" rtlCol="0">
            <a:spAutoFit/>
          </a:bodyPr>
          <a:lstStyle/>
          <a:p>
            <a:pPr algn="l" defTabSz="810067" fontAlgn="auto">
              <a:lnSpc>
                <a:spcPct val="100000"/>
              </a:lnSpc>
              <a:spcBef>
                <a:spcPts val="0"/>
              </a:spcBef>
              <a:spcAft>
                <a:spcPts val="0"/>
              </a:spcAft>
            </a:pPr>
            <a:r>
              <a:rPr lang="fr-FR" sz="700" u="none" dirty="0">
                <a:solidFill>
                  <a:prstClr val="black"/>
                </a:solidFill>
                <a:latin typeface="Calibri" panose="020F0502020204030204"/>
              </a:rPr>
              <a:t>Événement</a:t>
            </a:r>
          </a:p>
        </p:txBody>
      </p:sp>
      <p:sp>
        <p:nvSpPr>
          <p:cNvPr id="48" name="TextBox 47"/>
          <p:cNvSpPr txBox="1"/>
          <p:nvPr/>
        </p:nvSpPr>
        <p:spPr>
          <a:xfrm>
            <a:off x="7958847" y="4922723"/>
            <a:ext cx="647924" cy="261610"/>
          </a:xfrm>
          <a:prstGeom prst="rect">
            <a:avLst/>
          </a:prstGeom>
          <a:noFill/>
        </p:spPr>
        <p:txBody>
          <a:bodyPr wrap="square" rtlCol="0">
            <a:spAutoFit/>
          </a:bodyPr>
          <a:lstStyle/>
          <a:p>
            <a:pPr algn="l" defTabSz="810067" fontAlgn="auto">
              <a:lnSpc>
                <a:spcPct val="100000"/>
              </a:lnSpc>
              <a:spcBef>
                <a:spcPts val="0"/>
              </a:spcBef>
              <a:spcAft>
                <a:spcPts val="0"/>
              </a:spcAft>
            </a:pPr>
            <a:r>
              <a:rPr lang="fr-FR" sz="1100" u="none">
                <a:solidFill>
                  <a:prstClr val="black"/>
                </a:solidFill>
                <a:latin typeface="Calibri" panose="020F0502020204030204"/>
              </a:rPr>
              <a:t>Menace</a:t>
            </a:r>
          </a:p>
        </p:txBody>
      </p:sp>
      <p:sp>
        <p:nvSpPr>
          <p:cNvPr id="49" name="Chevron 48"/>
          <p:cNvSpPr/>
          <p:nvPr/>
        </p:nvSpPr>
        <p:spPr>
          <a:xfrm>
            <a:off x="6507524" y="4770657"/>
            <a:ext cx="761088" cy="1001201"/>
          </a:xfrm>
          <a:prstGeom prst="chevron">
            <a:avLst>
              <a:gd name="adj" fmla="val 62709"/>
            </a:avLst>
          </a:prstGeom>
          <a:solidFill>
            <a:srgbClr val="70AD47">
              <a:lumMod val="20000"/>
              <a:lumOff val="80000"/>
            </a:srgbClr>
          </a:solidFill>
          <a:ln>
            <a:noFill/>
          </a:ln>
          <a:effectLst/>
        </p:spPr>
      </p:sp>
      <p:sp>
        <p:nvSpPr>
          <p:cNvPr id="50" name="TextBox 49"/>
          <p:cNvSpPr txBox="1"/>
          <p:nvPr/>
        </p:nvSpPr>
        <p:spPr>
          <a:xfrm>
            <a:off x="4871901" y="3462033"/>
            <a:ext cx="430118" cy="127722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dirty="0">
                <a:solidFill>
                  <a:prstClr val="black"/>
                </a:solidFill>
                <a:latin typeface="Calibri" panose="020F0502020204030204"/>
              </a:rPr>
              <a:t>Détecter</a:t>
            </a:r>
          </a:p>
        </p:txBody>
      </p:sp>
      <p:sp>
        <p:nvSpPr>
          <p:cNvPr id="51" name="TextBox 50"/>
          <p:cNvSpPr txBox="1"/>
          <p:nvPr/>
        </p:nvSpPr>
        <p:spPr>
          <a:xfrm>
            <a:off x="5409248" y="4061098"/>
            <a:ext cx="430118" cy="71464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a:solidFill>
                  <a:prstClr val="black"/>
                </a:solidFill>
                <a:latin typeface="Calibri" panose="020F0502020204030204"/>
              </a:rPr>
              <a:t>Trier</a:t>
            </a:r>
          </a:p>
        </p:txBody>
      </p:sp>
      <p:sp>
        <p:nvSpPr>
          <p:cNvPr id="52" name="TextBox 51"/>
          <p:cNvSpPr txBox="1"/>
          <p:nvPr/>
        </p:nvSpPr>
        <p:spPr>
          <a:xfrm>
            <a:off x="5865110" y="3926319"/>
            <a:ext cx="430118" cy="79564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dirty="0">
                <a:solidFill>
                  <a:prstClr val="black"/>
                </a:solidFill>
                <a:latin typeface="Calibri" panose="020F0502020204030204"/>
              </a:rPr>
              <a:t>Valider</a:t>
            </a:r>
          </a:p>
        </p:txBody>
      </p:sp>
      <p:sp>
        <p:nvSpPr>
          <p:cNvPr id="54" name="TextBox 53"/>
          <p:cNvSpPr txBox="1"/>
          <p:nvPr/>
        </p:nvSpPr>
        <p:spPr>
          <a:xfrm>
            <a:off x="7330630" y="5451721"/>
            <a:ext cx="980676" cy="230904"/>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fr-FR" sz="11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Éléments suscitant l’intérêt</a:t>
            </a:r>
          </a:p>
        </p:txBody>
      </p:sp>
      <p:sp>
        <p:nvSpPr>
          <p:cNvPr id="55" name="TextBox 54"/>
          <p:cNvSpPr txBox="1"/>
          <p:nvPr/>
        </p:nvSpPr>
        <p:spPr>
          <a:xfrm>
            <a:off x="7412252" y="6134970"/>
            <a:ext cx="1155485" cy="651413"/>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fr-FR" sz="2000" u="none" dirty="0">
                <a:solidFill>
                  <a:prstClr val="black">
                    <a:hueOff val="0"/>
                    <a:satOff val="0"/>
                    <a:lumOff val="0"/>
                    <a:alphaOff val="0"/>
                  </a:prstClr>
                </a:solidFill>
                <a:latin typeface="Calibri" panose="020F0502020204030204"/>
              </a:rPr>
              <a:t>Actions suivantes</a:t>
            </a:r>
          </a:p>
        </p:txBody>
      </p:sp>
      <p:sp>
        <p:nvSpPr>
          <p:cNvPr id="23" name="TextBox 22"/>
          <p:cNvSpPr txBox="1"/>
          <p:nvPr/>
        </p:nvSpPr>
        <p:spPr>
          <a:xfrm>
            <a:off x="6453866" y="3852045"/>
            <a:ext cx="430118" cy="796452"/>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a:solidFill>
                  <a:prstClr val="black"/>
                </a:solidFill>
                <a:latin typeface="Calibri" panose="020F0502020204030204"/>
              </a:rPr>
              <a:t>Analyse</a:t>
            </a:r>
          </a:p>
        </p:txBody>
      </p:sp>
      <p:sp>
        <p:nvSpPr>
          <p:cNvPr id="2" name="TextBox 1">
            <a:extLst>
              <a:ext uri="{FF2B5EF4-FFF2-40B4-BE49-F238E27FC236}">
                <a16:creationId xmlns:a16="http://schemas.microsoft.com/office/drawing/2014/main" id="{B6AF2878-6BAD-459C-822E-1ADF92D60B70}"/>
              </a:ext>
            </a:extLst>
          </p:cNvPr>
          <p:cNvSpPr txBox="1"/>
          <p:nvPr/>
        </p:nvSpPr>
        <p:spPr>
          <a:xfrm>
            <a:off x="3330445" y="5050283"/>
            <a:ext cx="1246047" cy="313932"/>
          </a:xfrm>
          <a:prstGeom prst="rect">
            <a:avLst/>
          </a:prstGeom>
          <a:noFill/>
        </p:spPr>
        <p:txBody>
          <a:bodyPr wrap="none" rtlCol="0">
            <a:spAutoFit/>
          </a:bodyPr>
          <a:lstStyle/>
          <a:p>
            <a:r>
              <a:rPr lang="fr-FR" sz="1600" u="none">
                <a:latin typeface="+mn-lt"/>
              </a:rPr>
              <a:t>Information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0040" y="1295400"/>
            <a:ext cx="4980625" cy="4630738"/>
          </a:xfrm>
        </p:spPr>
        <p:txBody>
          <a:bodyPr>
            <a:normAutofit fontScale="92500" lnSpcReduction="10000"/>
          </a:bodyPr>
          <a:lstStyle/>
          <a:p>
            <a:pPr marL="0" indent="0">
              <a:buNone/>
            </a:pPr>
            <a:r>
              <a:rPr lang="fr-FR" sz="2400">
                <a:solidFill>
                  <a:srgbClr val="002060"/>
                </a:solidFill>
              </a:rPr>
              <a:t>Exemple</a:t>
            </a:r>
          </a:p>
          <a:p>
            <a:pPr marL="0" indent="0">
              <a:buNone/>
            </a:pPr>
            <a:r>
              <a:rPr lang="fr-FR" sz="2400">
                <a:solidFill>
                  <a:srgbClr val="002060"/>
                </a:solidFill>
              </a:rPr>
              <a:t>La santé des migrants dans l’UE/EEE</a:t>
            </a:r>
          </a:p>
          <a:p>
            <a:pPr marL="0" indent="0">
              <a:buNone/>
            </a:pPr>
            <a:r>
              <a:rPr lang="fr-FR" sz="1600"/>
              <a:t>Augmentation des flux migratoires vers et dans l’UE/EEE ces dernières années</a:t>
            </a:r>
          </a:p>
          <a:p>
            <a:pPr marL="0" indent="0">
              <a:buNone/>
            </a:pPr>
            <a:r>
              <a:rPr lang="fr-FR" sz="1600"/>
              <a:t>Les populations de migrants sont composées de réfugiés, de demandeurs d’asile et d’autres personnes qui fuient une instabilité politique ou économique</a:t>
            </a:r>
          </a:p>
          <a:p>
            <a:pPr marL="0" indent="0">
              <a:buNone/>
            </a:pPr>
            <a:r>
              <a:rPr lang="fr-FR" sz="1600"/>
              <a:t>Populations particulièrement vulnérables aux maladies infectieuses telles que la tuberculose, le VIH, les hépatites B et C. </a:t>
            </a:r>
          </a:p>
          <a:p>
            <a:pPr marL="0" indent="0">
              <a:buNone/>
            </a:pPr>
            <a:r>
              <a:rPr lang="fr-FR" sz="1600"/>
              <a:t>La couverture immunitaire peut être faible dans leur pays d'origine. Populations davantage exposées aux maladies à prévention vaccinale (rougeole, oreillons, rubéole, diphtérie, tétanos, coqueluche, polio). </a:t>
            </a:r>
          </a:p>
          <a:p>
            <a:pPr marL="0" indent="0">
              <a:buNone/>
            </a:pPr>
            <a:r>
              <a:rPr lang="fr-FR" sz="1600"/>
              <a:t>Multiples facteurs entraînant des résultats moins bons pour la santé</a:t>
            </a:r>
          </a:p>
        </p:txBody>
      </p:sp>
      <p:pic>
        <p:nvPicPr>
          <p:cNvPr id="3" name="Picture 2"/>
          <p:cNvPicPr>
            <a:picLocks noChangeAspect="1"/>
          </p:cNvPicPr>
          <p:nvPr/>
        </p:nvPicPr>
        <p:blipFill>
          <a:blip r:embed="rId3"/>
          <a:stretch>
            <a:fillRect/>
          </a:stretch>
        </p:blipFill>
        <p:spPr>
          <a:xfrm>
            <a:off x="5332305" y="2123855"/>
            <a:ext cx="5472100" cy="3414362"/>
          </a:xfrm>
          <a:prstGeom prst="rect">
            <a:avLst/>
          </a:prstGeom>
        </p:spPr>
      </p:pic>
    </p:spTree>
    <p:extLst>
      <p:ext uri="{BB962C8B-B14F-4D97-AF65-F5344CB8AC3E}">
        <p14:creationId xmlns:p14="http://schemas.microsoft.com/office/powerpoint/2010/main" val="26752212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45980" y="1032120"/>
            <a:ext cx="1332416" cy="461665"/>
          </a:xfrm>
          <a:prstGeom prst="rect">
            <a:avLst/>
          </a:prstGeom>
        </p:spPr>
        <p:txBody>
          <a:bodyPr wrap="none">
            <a:spAutoFit/>
          </a:bodyPr>
          <a:lstStyle/>
          <a:p>
            <a:pPr lvl="0" algn="l" defTabSz="820738" eaLnBrk="0" hangingPunct="0">
              <a:lnSpc>
                <a:spcPct val="100000"/>
              </a:lnSpc>
              <a:spcBef>
                <a:spcPct val="50000"/>
              </a:spcBef>
              <a:buClr>
                <a:srgbClr val="B22C1B"/>
              </a:buClr>
              <a:buSzPct val="80000"/>
              <a:tabLst>
                <a:tab pos="341313" algn="l"/>
                <a:tab pos="1150938" algn="l"/>
              </a:tabLst>
            </a:pPr>
            <a:r>
              <a:rPr lang="fr-FR" sz="2400" u="none">
                <a:solidFill>
                  <a:srgbClr val="FF0000"/>
                </a:solidFill>
                <a:latin typeface="Tahoma"/>
              </a:rPr>
              <a:t>Exemple</a:t>
            </a:r>
          </a:p>
        </p:txBody>
      </p:sp>
      <p:sp>
        <p:nvSpPr>
          <p:cNvPr id="3" name="Rectangle 2"/>
          <p:cNvSpPr/>
          <p:nvPr/>
        </p:nvSpPr>
        <p:spPr>
          <a:xfrm>
            <a:off x="315110" y="1628800"/>
            <a:ext cx="10486240" cy="4228850"/>
          </a:xfrm>
          <a:prstGeom prst="rect">
            <a:avLst/>
          </a:prstGeom>
        </p:spPr>
        <p:txBody>
          <a:bodyPr wrap="square">
            <a:spAutoFit/>
          </a:bodyPr>
          <a:lstStyle/>
          <a:p>
            <a:pPr algn="l"/>
            <a:r>
              <a:rPr lang="fr-FR" sz="1600" u="none" dirty="0"/>
              <a:t>Quels sont les facteurs qui augmentent la vulnérabilité des migrants aux maladies infectieuses? </a:t>
            </a:r>
          </a:p>
          <a:p>
            <a:pPr algn="l"/>
            <a:endParaRPr lang="en-GB" sz="1600" u="none" dirty="0"/>
          </a:p>
          <a:p>
            <a:pPr marL="285750" indent="-285750" algn="l">
              <a:buFont typeface="Wingdings" panose="05000000000000000000" pitchFamily="2" charset="2"/>
              <a:buChar char="q"/>
            </a:pPr>
            <a:r>
              <a:rPr lang="fr-FR" sz="1600" u="none" dirty="0"/>
              <a:t>profil démographique, profils épidémiologiques et systèmes de santé fragiles dans les pays d’origine</a:t>
            </a:r>
          </a:p>
          <a:p>
            <a:pPr algn="l"/>
            <a:endParaRPr lang="en-GB" sz="1600" u="none" dirty="0"/>
          </a:p>
          <a:p>
            <a:pPr marL="285750" indent="-285750" algn="l">
              <a:buFont typeface="Wingdings" panose="05000000000000000000" pitchFamily="2" charset="2"/>
              <a:buChar char="q"/>
            </a:pPr>
            <a:r>
              <a:rPr lang="fr-FR" sz="1600" u="none" dirty="0"/>
              <a:t>comportement à haut risque, exposition à des déplacements migratoires périlleux qui augmentent le risque de contracter une maladie infectieuse</a:t>
            </a:r>
          </a:p>
          <a:p>
            <a:pPr algn="l"/>
            <a:endParaRPr lang="en-GB" sz="1600" u="none" dirty="0"/>
          </a:p>
          <a:p>
            <a:pPr marL="285750" indent="-285750" algn="l">
              <a:buFont typeface="Wingdings" panose="05000000000000000000" pitchFamily="2" charset="2"/>
              <a:buChar char="q"/>
            </a:pPr>
            <a:r>
              <a:rPr lang="fr-FR" sz="1600" u="none" dirty="0"/>
              <a:t>Mauvaises conditions de vie dans les pays d’accueil (p. ex., centres d’accueil, surpopulation ou hébergements collectifs)</a:t>
            </a:r>
          </a:p>
          <a:p>
            <a:pPr marL="285750" indent="-285750" algn="l">
              <a:buFont typeface="Wingdings" panose="05000000000000000000" pitchFamily="2" charset="2"/>
              <a:buChar char="q"/>
            </a:pPr>
            <a:endParaRPr lang="en-GB" sz="1600" u="none" dirty="0"/>
          </a:p>
          <a:p>
            <a:pPr marL="285750" indent="-285750" algn="l">
              <a:buFont typeface="Wingdings" panose="05000000000000000000" pitchFamily="2" charset="2"/>
              <a:buChar char="q"/>
            </a:pPr>
            <a:r>
              <a:rPr lang="fr-FR" sz="1600" u="none" dirty="0"/>
              <a:t>Barrières économiques dans les pays hôtes qui limitent ou empêchent l’accès aux services de santé </a:t>
            </a:r>
          </a:p>
          <a:p>
            <a:pPr algn="l"/>
            <a:endParaRPr lang="en-GB" sz="1600" u="none" dirty="0"/>
          </a:p>
          <a:p>
            <a:pPr marL="285750" indent="-285750" algn="l">
              <a:buFont typeface="Wingdings" panose="05000000000000000000" pitchFamily="2" charset="2"/>
              <a:buChar char="q"/>
            </a:pPr>
            <a:r>
              <a:rPr lang="fr-FR" sz="1600" u="none" dirty="0"/>
              <a:t>Facteurs sociaux tels que la stigmatisation, la discrimination et l’isolement</a:t>
            </a:r>
          </a:p>
          <a:p>
            <a:pPr algn="l"/>
            <a:endParaRPr lang="en-GB" sz="1600" u="none" dirty="0"/>
          </a:p>
          <a:p>
            <a:pPr marL="285750" indent="-285750" algn="l">
              <a:buFont typeface="Wingdings" panose="05000000000000000000" pitchFamily="2" charset="2"/>
              <a:buChar char="q"/>
            </a:pPr>
            <a:r>
              <a:rPr lang="fr-FR" sz="1600" u="none" dirty="0"/>
              <a:t>Barrières culturelles et juridiques, telles que la langue, la religion, les croyances en matière de santé et l’absence de droit aux prestations de santé</a:t>
            </a:r>
          </a:p>
        </p:txBody>
      </p:sp>
      <p:sp>
        <p:nvSpPr>
          <p:cNvPr id="6" name="TextBox 5"/>
          <p:cNvSpPr txBox="1"/>
          <p:nvPr/>
        </p:nvSpPr>
        <p:spPr>
          <a:xfrm>
            <a:off x="900175" y="6354325"/>
            <a:ext cx="7650850" cy="258532"/>
          </a:xfrm>
          <a:prstGeom prst="rect">
            <a:avLst/>
          </a:prstGeom>
          <a:noFill/>
        </p:spPr>
        <p:txBody>
          <a:bodyPr wrap="square" rtlCol="0">
            <a:spAutoFit/>
          </a:bodyPr>
          <a:lstStyle/>
          <a:p>
            <a:r>
              <a:rPr lang="fr-FR" u="none"/>
              <a:t>Cet exemple illustre l’impact important du contexte politique et économique sur la santé d’une population.</a:t>
            </a:r>
          </a:p>
        </p:txBody>
      </p:sp>
    </p:spTree>
    <p:extLst>
      <p:ext uri="{BB962C8B-B14F-4D97-AF65-F5344CB8AC3E}">
        <p14:creationId xmlns:p14="http://schemas.microsoft.com/office/powerpoint/2010/main" val="3634844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7" y="865188"/>
            <a:ext cx="7478507" cy="341632"/>
          </a:xfrm>
          <a:prstGeom prst="rect">
            <a:avLst/>
          </a:prstGeom>
          <a:noFill/>
          <a:ln w="9525" algn="ctr">
            <a:noFill/>
            <a:miter lim="800000"/>
            <a:headEnd/>
            <a:tailEnd/>
          </a:ln>
        </p:spPr>
        <p:txBody>
          <a:bodyPr wrap="square">
            <a:spAutoFit/>
          </a:bodyPr>
          <a:lstStyle/>
          <a:p>
            <a:pPr>
              <a:defRPr/>
            </a:pPr>
            <a:r>
              <a:rPr lang="fr-FR" sz="1800" u="none">
                <a:latin typeface="Arial" charset="0"/>
                <a:cs typeface="Times New Roman" pitchFamily="18" charset="0"/>
              </a:rPr>
              <a:t>Interface animal-humain-environnement</a:t>
            </a:r>
          </a:p>
        </p:txBody>
      </p:sp>
      <p:sp>
        <p:nvSpPr>
          <p:cNvPr id="8" name="Rettangolo 7"/>
          <p:cNvSpPr/>
          <p:nvPr/>
        </p:nvSpPr>
        <p:spPr>
          <a:xfrm>
            <a:off x="10953750" y="3359150"/>
            <a:ext cx="6667500" cy="4136517"/>
          </a:xfrm>
          <a:prstGeom prst="rect">
            <a:avLst/>
          </a:prstGeom>
          <a:solidFill>
            <a:schemeClr val="bg1"/>
          </a:solidFill>
        </p:spPr>
        <p:txBody>
          <a:bodyPr wrap="square">
            <a:spAutoFit/>
          </a:bodyPr>
          <a:lstStyle/>
          <a:p>
            <a:pPr algn="l">
              <a:defRPr/>
            </a:pPr>
            <a:r>
              <a:rPr lang="fr-FR" u="none"/>
              <a:t>Animal</a:t>
            </a:r>
          </a:p>
          <a:p>
            <a:pPr lvl="1" algn="l">
              <a:buFont typeface="Arial" pitchFamily="34" charset="0"/>
              <a:buChar char="•"/>
              <a:defRPr/>
            </a:pPr>
            <a:r>
              <a:rPr lang="fr-FR" u="none"/>
              <a:t>OIE: </a:t>
            </a:r>
            <a:r>
              <a:rPr lang="fr-FR" u="none">
                <a:hlinkClick r:id="rId3"/>
              </a:rPr>
              <a:t>http://www.oie.int/fr/info/fr_urgences.htm</a:t>
            </a:r>
          </a:p>
          <a:p>
            <a:pPr lvl="1" algn="l">
              <a:buFont typeface="Arial" pitchFamily="34" charset="0"/>
              <a:buChar char="•"/>
              <a:defRPr/>
            </a:pPr>
            <a:r>
              <a:rPr lang="fr-FR" u="none"/>
              <a:t>FAO: </a:t>
            </a:r>
            <a:r>
              <a:rPr lang="fr-FR" u="none">
                <a:hlinkClick r:id="rId4"/>
              </a:rPr>
              <a:t>http://empres-i.fao.org/empres-i/home</a:t>
            </a:r>
          </a:p>
          <a:p>
            <a:pPr lvl="1" algn="l">
              <a:buFont typeface="Arial" pitchFamily="34" charset="0"/>
              <a:buChar char="•"/>
              <a:defRPr/>
            </a:pPr>
            <a:r>
              <a:rPr lang="fr-FR" u="none"/>
              <a:t>Migration des oiseaux: </a:t>
            </a:r>
            <a:r>
              <a:rPr lang="fr-FR" u="none">
                <a:hlinkClick r:id="rId5"/>
              </a:rPr>
              <a:t>http://www.unep-aewa.org/news/latest_news.htm</a:t>
            </a:r>
          </a:p>
          <a:p>
            <a:pPr lvl="1" algn="l">
              <a:buFont typeface="Arial" pitchFamily="34" charset="0"/>
              <a:buChar char="•"/>
              <a:defRPr/>
            </a:pPr>
            <a:r>
              <a:rPr lang="fr-FR" u="none"/>
              <a:t>Espèces invasives en Europe: </a:t>
            </a:r>
            <a:r>
              <a:rPr lang="fr-FR" u="none">
                <a:hlinkClick r:id="rId6"/>
              </a:rPr>
              <a:t>http://www.europe-aliens.org/index.jsp</a:t>
            </a:r>
            <a:r>
              <a:rPr lang="fr-FR" u="none"/>
              <a:t> </a:t>
            </a:r>
            <a:r>
              <a:rPr lang="fr-FR" u="none">
                <a:hlinkClick r:id="rId7"/>
              </a:rPr>
              <a:t>http://www.issg.org/index.html</a:t>
            </a:r>
          </a:p>
          <a:p>
            <a:pPr lvl="1" algn="l">
              <a:buFont typeface="Arial" pitchFamily="34" charset="0"/>
              <a:buChar char="•"/>
              <a:defRPr/>
            </a:pPr>
            <a:endParaRPr lang="en-GB" u="none" dirty="0"/>
          </a:p>
          <a:p>
            <a:pPr marL="0" lvl="1" algn="l">
              <a:defRPr/>
            </a:pPr>
            <a:r>
              <a:rPr lang="fr-FR" u="none"/>
              <a:t>Vecteurs</a:t>
            </a:r>
          </a:p>
          <a:p>
            <a:pPr lvl="1" algn="l">
              <a:buFont typeface="Arial" pitchFamily="34" charset="0"/>
              <a:buChar char="•"/>
              <a:defRPr/>
            </a:pPr>
            <a:r>
              <a:rPr lang="fr-FR" u="none"/>
              <a:t>CDC: </a:t>
            </a:r>
            <a:r>
              <a:rPr lang="fr-FR" u="none">
                <a:hlinkClick r:id="rId8"/>
              </a:rPr>
              <a:t>http://www.cdc.gov/ncidod/dvbid/index.html</a:t>
            </a:r>
          </a:p>
          <a:p>
            <a:pPr lvl="1" algn="l">
              <a:buFont typeface="Arial" pitchFamily="34" charset="0"/>
              <a:buChar char="•"/>
              <a:defRPr/>
            </a:pPr>
            <a:r>
              <a:rPr lang="fr-FR" u="none"/>
              <a:t>ECDC: </a:t>
            </a:r>
            <a:r>
              <a:rPr lang="fr-FR" u="none">
                <a:hlinkClick r:id="rId9"/>
              </a:rPr>
              <a:t>http://www.ecdc.europa.eu/en/activities/diseaseprogrammes/Pages/VBORNET.aspx</a:t>
            </a:r>
          </a:p>
          <a:p>
            <a:pPr lvl="1" algn="l">
              <a:buFont typeface="Arial" pitchFamily="34" charset="0"/>
              <a:buChar char="•"/>
              <a:defRPr/>
            </a:pPr>
            <a:r>
              <a:rPr lang="fr-FR" u="none"/>
              <a:t>EDEN: </a:t>
            </a:r>
            <a:r>
              <a:rPr lang="fr-FR" u="none">
                <a:hlinkClick r:id="rId10"/>
              </a:rPr>
              <a:t>http://ergodd.zoo.ox.ac.uk/eden/index.php?p=82</a:t>
            </a:r>
          </a:p>
          <a:p>
            <a:pPr lvl="1" algn="l">
              <a:buFont typeface="Arial" pitchFamily="34" charset="0"/>
              <a:buChar char="•"/>
              <a:defRPr/>
            </a:pPr>
            <a:endParaRPr lang="en-GB" u="none" dirty="0"/>
          </a:p>
          <a:p>
            <a:pPr marL="0" lvl="1" algn="l">
              <a:defRPr/>
            </a:pPr>
            <a:r>
              <a:rPr lang="fr-FR" u="none"/>
              <a:t>Climat</a:t>
            </a:r>
          </a:p>
          <a:p>
            <a:pPr marL="40005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u="none">
                <a:solidFill>
                  <a:srgbClr val="000000"/>
                </a:solidFill>
                <a:latin typeface="Arial" charset="0"/>
                <a:cs typeface="Times New Roman" pitchFamily="18" charset="0"/>
              </a:rPr>
              <a:t> ONU: </a:t>
            </a:r>
            <a:r>
              <a:rPr lang="fr-FR" u="none">
                <a:solidFill>
                  <a:srgbClr val="000000"/>
                </a:solidFill>
                <a:latin typeface="Arial" charset="0"/>
                <a:cs typeface="Times New Roman" pitchFamily="18" charset="0"/>
                <a:hlinkClick r:id="rId11"/>
              </a:rPr>
              <a:t>http://www.worldweather.org/</a:t>
            </a:r>
          </a:p>
          <a:p>
            <a:pPr marL="40005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u="none">
                <a:solidFill>
                  <a:srgbClr val="000000"/>
                </a:solidFill>
                <a:latin typeface="Arial" charset="0"/>
                <a:cs typeface="Times New Roman" pitchFamily="18" charset="0"/>
              </a:rPr>
              <a:t> Europe: </a:t>
            </a:r>
            <a:r>
              <a:rPr lang="fr-FR" u="none">
                <a:solidFill>
                  <a:srgbClr val="000000"/>
                </a:solidFill>
                <a:latin typeface="Arial" charset="0"/>
                <a:cs typeface="Times New Roman" pitchFamily="18" charset="0"/>
                <a:hlinkClick r:id="rId12"/>
              </a:rPr>
              <a:t>http://www.meteoalarm.eu/</a:t>
            </a:r>
          </a:p>
          <a:p>
            <a:pPr marL="40005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u="none">
                <a:solidFill>
                  <a:srgbClr val="000000"/>
                </a:solidFill>
                <a:latin typeface="Arial" charset="0"/>
                <a:cs typeface="Times New Roman" pitchFamily="18" charset="0"/>
              </a:rPr>
              <a:t> Instituts météorologiques nationaux: </a:t>
            </a:r>
            <a:r>
              <a:rPr lang="fr-FR" u="none">
                <a:solidFill>
                  <a:srgbClr val="000000"/>
                </a:solidFill>
                <a:latin typeface="Arial" charset="0"/>
                <a:cs typeface="Times New Roman" pitchFamily="18" charset="0"/>
                <a:hlinkClick r:id="rId13"/>
              </a:rPr>
              <a:t>http://www.wmo.int/pages/members/region6_en.html</a:t>
            </a:r>
          </a:p>
          <a:p>
            <a:pPr marL="40005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u="none">
                <a:solidFill>
                  <a:srgbClr val="000000"/>
                </a:solidFill>
                <a:latin typeface="Arial" charset="0"/>
                <a:cs typeface="Times New Roman" pitchFamily="18" charset="0"/>
              </a:rPr>
              <a:t> Prévisions météorologiques: </a:t>
            </a:r>
            <a:r>
              <a:rPr lang="fr-FR" u="none">
                <a:solidFill>
                  <a:srgbClr val="000000"/>
                </a:solidFill>
                <a:latin typeface="Arial" charset="0"/>
                <a:cs typeface="Times New Roman" pitchFamily="18" charset="0"/>
                <a:hlinkClick r:id="rId14"/>
              </a:rPr>
              <a:t>http://french.wunderground.com/</a:t>
            </a:r>
          </a:p>
          <a:p>
            <a:pPr lvl="1" algn="l">
              <a:buFont typeface="Arial" pitchFamily="34" charset="0"/>
              <a:buChar char="•"/>
              <a:defRPr/>
            </a:pPr>
            <a:endParaRPr lang="en-GB" u="none" dirty="0"/>
          </a:p>
        </p:txBody>
      </p:sp>
      <p:sp>
        <p:nvSpPr>
          <p:cNvPr id="9"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fr-FR" sz="1100">
                <a:solidFill>
                  <a:srgbClr val="000000"/>
                </a:solidFill>
                <a:latin typeface="Arial" charset="0"/>
                <a:cs typeface="Times New Roman" pitchFamily="18" charset="0"/>
              </a:rPr>
              <a:t>Sources d’informations</a:t>
            </a:r>
          </a:p>
        </p:txBody>
      </p:sp>
      <p:sp>
        <p:nvSpPr>
          <p:cNvPr id="10" name="Content Placeholder 2"/>
          <p:cNvSpPr txBox="1">
            <a:spLocks/>
          </p:cNvSpPr>
          <p:nvPr/>
        </p:nvSpPr>
        <p:spPr>
          <a:xfrm>
            <a:off x="400844" y="1477241"/>
            <a:ext cx="8496300" cy="5380759"/>
          </a:xfrm>
          <a:prstGeom prst="rect">
            <a:avLst/>
          </a:prstGeom>
        </p:spPr>
        <p:txBody>
          <a:bodyPr/>
          <a:lstStyle/>
          <a:p>
            <a:pPr algn="l">
              <a:defRPr/>
            </a:pPr>
            <a:r>
              <a:rPr lang="fr-FR" sz="1400" u="none">
                <a:latin typeface="Arial" charset="0"/>
                <a:cs typeface="Times New Roman" pitchFamily="18" charset="0"/>
              </a:rPr>
              <a:t>L'interface animal-homme-environnement constitue une étape cruciale de la phase d’analyse. Il s’agit de prendre en compte dans l’analyse à la fois la santé publique, la santé animale et l’environnement.</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GB" sz="1400" u="none" dirty="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fr-FR" sz="1400" u="none">
                <a:cs typeface="Times New Roman" pitchFamily="18" charset="0"/>
              </a:rPr>
              <a:t>L’analyse doit porter sur les aspects suivants en cas de maladies à composante animale:</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latin typeface="Arial" charset="0"/>
                <a:cs typeface="Times New Roman" pitchFamily="18" charset="0"/>
              </a:rPr>
              <a:t>Y a-t-il un réservoir animal dans la zone touchée?</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latin typeface="Arial" charset="0"/>
                <a:cs typeface="Times New Roman" pitchFamily="18" charset="0"/>
              </a:rPr>
              <a:t>Des vecteurs sont-ils présents dans cette zone? Lesquels? </a:t>
            </a:r>
            <a:r>
              <a:rPr lang="fr-FR" sz="1400" b="1" u="none">
                <a:latin typeface="Arial" charset="0"/>
                <a:cs typeface="Times New Roman" pitchFamily="18" charset="0"/>
              </a:rPr>
              <a:t>[p. ex. VectorNet/ECDC - diapositive d’exemple]</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400" u="none">
                <a:latin typeface="Arial" charset="0"/>
                <a:cs typeface="Times New Roman" pitchFamily="18" charset="0"/>
              </a:rPr>
              <a:t>Les animaux peuvent-ils être touchés? Si oui, les animaux potentiellement affectés font-ils l’objet d’un commerce/effectuent-ils des migrations?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latin typeface="Arial" charset="0"/>
                <a:cs typeface="Times New Roman" pitchFamily="18" charset="0"/>
              </a:rPr>
              <a:t>Des animaux ont-ils été infectés dans cette zone par le passé? Quelles sont les interactions entre les humains, les animaux et l’environnement (notamment vecteurs) </a:t>
            </a:r>
            <a:r>
              <a:rPr lang="fr-FR" sz="1400" b="1" u="none">
                <a:latin typeface="Arial" charset="0"/>
                <a:cs typeface="Times New Roman" pitchFamily="18" charset="0"/>
              </a:rPr>
              <a:t>[p. ex., Nil occidental - diapositive d’exemple]</a:t>
            </a:r>
          </a:p>
          <a:p>
            <a:pPr marL="285750" lvl="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endParaRPr lang="en-GB" sz="1400" u="none" dirty="0">
              <a:latin typeface="Arial" charset="0"/>
              <a:cs typeface="Times New Roman" pitchFamily="18" charset="0"/>
            </a:endParaRPr>
          </a:p>
          <a:p>
            <a:pPr lvl="0" algn="l" defTabSz="820738" eaLnBrk="0" hangingPunct="0">
              <a:lnSpc>
                <a:spcPct val="100000"/>
              </a:lnSpc>
              <a:spcBef>
                <a:spcPct val="50000"/>
              </a:spcBef>
              <a:buClr>
                <a:srgbClr val="69AE23"/>
              </a:buClr>
              <a:buSzPct val="80000"/>
              <a:tabLst>
                <a:tab pos="341313" algn="l"/>
                <a:tab pos="1150938" algn="l"/>
              </a:tabLst>
              <a:defRPr/>
            </a:pPr>
            <a:r>
              <a:rPr lang="fr-FR" sz="1400" u="none">
                <a:latin typeface="Arial" charset="0"/>
                <a:cs typeface="Times New Roman" pitchFamily="18" charset="0"/>
              </a:rPr>
              <a:t>Le facteur climatique peut également influer sur l’exposition, la population vecteur et le réservoir de la maladie. Le climat peut également avoir un impact sur les mesures de contrôle et doit être pris en compte dans l’analyse.</a:t>
            </a:r>
          </a:p>
          <a:p>
            <a:pPr marL="285750" lvl="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latin typeface="Arial" charset="0"/>
                <a:cs typeface="Times New Roman" pitchFamily="18" charset="0"/>
              </a:rPr>
              <a:t>Quels sont les effets (dans le passé, actuellement et à l’avenir) du climat sur l’événement?</a:t>
            </a:r>
          </a:p>
          <a:p>
            <a:pPr marL="285750" lvl="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latin typeface="Arial" charset="0"/>
                <a:cs typeface="Times New Roman" pitchFamily="18" charset="0"/>
              </a:rPr>
              <a:t>Sommes-nous à une période de l’année qui pourrait favoriser la transmission vectorielle? </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GB" sz="1400" b="1" u="none" dirty="0">
              <a:solidFill>
                <a:srgbClr val="FF0000"/>
              </a:solidFill>
              <a:latin typeface="Arial"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0125" y="3654025"/>
            <a:ext cx="3600400" cy="1720722"/>
          </a:xfrm>
        </p:spPr>
        <p:txBody>
          <a:bodyPr/>
          <a:lstStyle/>
          <a:p>
            <a:pPr marL="0" indent="0">
              <a:buNone/>
            </a:pPr>
            <a:r>
              <a:rPr lang="fr-FR" sz="1100" dirty="0">
                <a:hlinkClick r:id="rId3"/>
              </a:rPr>
              <a:t>https://www.ecdc.europa.eu/en/about-us/partnerships-and-networks/disease-and-laboratory-networks/vector-net</a:t>
            </a:r>
          </a:p>
          <a:p>
            <a:pPr marL="0" indent="0">
              <a:buNone/>
            </a:pPr>
            <a:endParaRPr lang="en-GB" sz="1100" dirty="0"/>
          </a:p>
          <a:p>
            <a:pPr marL="0" indent="0">
              <a:buNone/>
            </a:pPr>
            <a:r>
              <a:rPr lang="fr-FR" sz="1100" dirty="0"/>
              <a:t>Source de la carte: </a:t>
            </a:r>
            <a:r>
              <a:rPr lang="fr-FR" sz="1100" dirty="0">
                <a:hlinkClick r:id="rId4"/>
              </a:rPr>
              <a:t>https://www.ecdc.europa.eu/sites/default/files/images/map-Invasive-mosquito-distribution-July-2019.png</a:t>
            </a:r>
            <a:r>
              <a:rPr lang="fr-FR" sz="1100" dirty="0"/>
              <a:t> </a:t>
            </a:r>
          </a:p>
        </p:txBody>
      </p:sp>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75550" y="1557593"/>
            <a:ext cx="6165760" cy="4354515"/>
          </a:xfrm>
          <a:prstGeom prst="rect">
            <a:avLst/>
          </a:prstGeom>
        </p:spPr>
      </p:pic>
      <p:sp>
        <p:nvSpPr>
          <p:cNvPr id="4" name="Rectangle 3"/>
          <p:cNvSpPr/>
          <p:nvPr/>
        </p:nvSpPr>
        <p:spPr>
          <a:xfrm>
            <a:off x="564607" y="1557593"/>
            <a:ext cx="3371436" cy="286232"/>
          </a:xfrm>
          <a:prstGeom prst="rect">
            <a:avLst/>
          </a:prstGeom>
        </p:spPr>
        <p:txBody>
          <a:bodyPr wrap="none">
            <a:spAutoFit/>
          </a:bodyPr>
          <a:lstStyle/>
          <a:p>
            <a:r>
              <a:rPr lang="fr-FR" sz="1400" b="1" u="none">
                <a:latin typeface="+mn-lt"/>
              </a:rPr>
              <a:t>Exemple de VECTORNET DANS L’UE</a:t>
            </a:r>
          </a:p>
        </p:txBody>
      </p:sp>
      <p:sp>
        <p:nvSpPr>
          <p:cNvPr id="5" name="TextBox 4">
            <a:extLst>
              <a:ext uri="{FF2B5EF4-FFF2-40B4-BE49-F238E27FC236}">
                <a16:creationId xmlns:a16="http://schemas.microsoft.com/office/drawing/2014/main" id="{3E91A2AE-A53C-418D-A4C4-603A7B1C09E9}"/>
              </a:ext>
            </a:extLst>
          </p:cNvPr>
          <p:cNvSpPr txBox="1"/>
          <p:nvPr/>
        </p:nvSpPr>
        <p:spPr>
          <a:xfrm>
            <a:off x="6525800" y="1628800"/>
            <a:ext cx="2485681" cy="258532"/>
          </a:xfrm>
          <a:prstGeom prst="rect">
            <a:avLst/>
          </a:prstGeom>
          <a:noFill/>
        </p:spPr>
        <p:txBody>
          <a:bodyPr wrap="none" rtlCol="0">
            <a:spAutoFit/>
          </a:bodyPr>
          <a:lstStyle/>
          <a:p>
            <a:r>
              <a:rPr lang="fr-FR" i="1" u="none" dirty="0">
                <a:latin typeface="+mn-lt"/>
              </a:rPr>
              <a:t>Espèce invasive de moustiques</a:t>
            </a:r>
            <a:r>
              <a:rPr lang="fr-FR" u="none" dirty="0">
                <a:latin typeface="+mn-lt"/>
              </a:rPr>
              <a:t>, juillet 2019</a:t>
            </a:r>
          </a:p>
        </p:txBody>
      </p:sp>
      <p:sp>
        <p:nvSpPr>
          <p:cNvPr id="6" name="TextBox 5">
            <a:extLst>
              <a:ext uri="{FF2B5EF4-FFF2-40B4-BE49-F238E27FC236}">
                <a16:creationId xmlns:a16="http://schemas.microsoft.com/office/drawing/2014/main" id="{34A28940-3FCC-41D6-91FF-34C849077D36}"/>
              </a:ext>
            </a:extLst>
          </p:cNvPr>
          <p:cNvSpPr txBox="1"/>
          <p:nvPr/>
        </p:nvSpPr>
        <p:spPr>
          <a:xfrm>
            <a:off x="4410564" y="2208058"/>
            <a:ext cx="855095" cy="230832"/>
          </a:xfrm>
          <a:prstGeom prst="rect">
            <a:avLst/>
          </a:prstGeom>
          <a:noFill/>
        </p:spPr>
        <p:txBody>
          <a:bodyPr wrap="square" rtlCol="0">
            <a:spAutoFit/>
          </a:bodyPr>
          <a:lstStyle/>
          <a:p>
            <a:pPr algn="l"/>
            <a:r>
              <a:rPr lang="fr-FR" sz="500" u="none">
                <a:latin typeface="+mn-lt"/>
              </a:rPr>
              <a:t>Activités de surveillance des vecteurs en cours</a:t>
            </a:r>
          </a:p>
        </p:txBody>
      </p:sp>
      <p:sp>
        <p:nvSpPr>
          <p:cNvPr id="7" name="TextBox 6">
            <a:extLst>
              <a:ext uri="{FF2B5EF4-FFF2-40B4-BE49-F238E27FC236}">
                <a16:creationId xmlns:a16="http://schemas.microsoft.com/office/drawing/2014/main" id="{36505046-7DAB-4581-8F5A-099C768F8039}"/>
              </a:ext>
            </a:extLst>
          </p:cNvPr>
          <p:cNvSpPr txBox="1"/>
          <p:nvPr/>
        </p:nvSpPr>
        <p:spPr>
          <a:xfrm>
            <a:off x="4410565" y="2393885"/>
            <a:ext cx="855095" cy="230832"/>
          </a:xfrm>
          <a:prstGeom prst="rect">
            <a:avLst/>
          </a:prstGeom>
          <a:noFill/>
        </p:spPr>
        <p:txBody>
          <a:bodyPr wrap="square" rtlCol="0">
            <a:spAutoFit/>
          </a:bodyPr>
          <a:lstStyle/>
          <a:p>
            <a:pPr algn="l"/>
            <a:r>
              <a:rPr lang="fr-FR" sz="500" u="none" dirty="0">
                <a:latin typeface="+mn-lt"/>
              </a:rPr>
              <a:t>Pas d’activité de surveillance des vecteurs en cours</a:t>
            </a:r>
          </a:p>
        </p:txBody>
      </p:sp>
      <p:sp>
        <p:nvSpPr>
          <p:cNvPr id="8" name="TextBox 7">
            <a:extLst>
              <a:ext uri="{FF2B5EF4-FFF2-40B4-BE49-F238E27FC236}">
                <a16:creationId xmlns:a16="http://schemas.microsoft.com/office/drawing/2014/main" id="{DADEB274-D7E2-4667-B628-91501AD07BFF}"/>
              </a:ext>
            </a:extLst>
          </p:cNvPr>
          <p:cNvSpPr txBox="1"/>
          <p:nvPr/>
        </p:nvSpPr>
        <p:spPr>
          <a:xfrm>
            <a:off x="4410563" y="2624717"/>
            <a:ext cx="855095" cy="161583"/>
          </a:xfrm>
          <a:prstGeom prst="rect">
            <a:avLst/>
          </a:prstGeom>
          <a:noFill/>
        </p:spPr>
        <p:txBody>
          <a:bodyPr wrap="square" rtlCol="0">
            <a:spAutoFit/>
          </a:bodyPr>
          <a:lstStyle/>
          <a:p>
            <a:pPr algn="l"/>
            <a:r>
              <a:rPr lang="fr-FR" sz="500" u="none" dirty="0">
                <a:latin typeface="+mn-lt"/>
              </a:rPr>
              <a:t>Aucune donnée</a:t>
            </a:r>
          </a:p>
        </p:txBody>
      </p:sp>
      <p:sp>
        <p:nvSpPr>
          <p:cNvPr id="9" name="TextBox 8">
            <a:extLst>
              <a:ext uri="{FF2B5EF4-FFF2-40B4-BE49-F238E27FC236}">
                <a16:creationId xmlns:a16="http://schemas.microsoft.com/office/drawing/2014/main" id="{C9FE9404-5DB1-4FC2-8949-667B450305E1}"/>
              </a:ext>
            </a:extLst>
          </p:cNvPr>
          <p:cNvSpPr txBox="1"/>
          <p:nvPr/>
        </p:nvSpPr>
        <p:spPr>
          <a:xfrm>
            <a:off x="4416203" y="2729681"/>
            <a:ext cx="855095" cy="161583"/>
          </a:xfrm>
          <a:prstGeom prst="rect">
            <a:avLst/>
          </a:prstGeom>
          <a:noFill/>
        </p:spPr>
        <p:txBody>
          <a:bodyPr wrap="square" rtlCol="0">
            <a:spAutoFit/>
          </a:bodyPr>
          <a:lstStyle/>
          <a:p>
            <a:pPr algn="l"/>
            <a:r>
              <a:rPr lang="fr-FR" sz="500" u="none">
                <a:latin typeface="+mn-lt"/>
              </a:rPr>
              <a:t>Inconnu</a:t>
            </a:r>
          </a:p>
        </p:txBody>
      </p:sp>
      <p:sp>
        <p:nvSpPr>
          <p:cNvPr id="10" name="TextBox 9">
            <a:extLst>
              <a:ext uri="{FF2B5EF4-FFF2-40B4-BE49-F238E27FC236}">
                <a16:creationId xmlns:a16="http://schemas.microsoft.com/office/drawing/2014/main" id="{5117D2B9-C882-4721-BF08-07D0B0CB4AA7}"/>
              </a:ext>
            </a:extLst>
          </p:cNvPr>
          <p:cNvSpPr txBox="1"/>
          <p:nvPr/>
        </p:nvSpPr>
        <p:spPr>
          <a:xfrm>
            <a:off x="4680597" y="3383995"/>
            <a:ext cx="540058" cy="184666"/>
          </a:xfrm>
          <a:prstGeom prst="rect">
            <a:avLst/>
          </a:prstGeom>
          <a:noFill/>
        </p:spPr>
        <p:txBody>
          <a:bodyPr wrap="square" rtlCol="0">
            <a:spAutoFit/>
          </a:bodyPr>
          <a:lstStyle/>
          <a:p>
            <a:pPr algn="l">
              <a:lnSpc>
                <a:spcPct val="100000"/>
              </a:lnSpc>
              <a:spcBef>
                <a:spcPts val="0"/>
              </a:spcBef>
              <a:spcAft>
                <a:spcPts val="600"/>
              </a:spcAft>
            </a:pPr>
            <a:r>
              <a:rPr lang="fr-FR" sz="600" u="none">
                <a:latin typeface="+mn-lt"/>
              </a:rPr>
              <a:t>Malte</a:t>
            </a:r>
          </a:p>
        </p:txBody>
      </p:sp>
      <p:sp>
        <p:nvSpPr>
          <p:cNvPr id="11" name="TextBox 10">
            <a:extLst>
              <a:ext uri="{FF2B5EF4-FFF2-40B4-BE49-F238E27FC236}">
                <a16:creationId xmlns:a16="http://schemas.microsoft.com/office/drawing/2014/main" id="{2F2008F8-3ABA-4D2E-956C-BA4F0B143A70}"/>
              </a:ext>
            </a:extLst>
          </p:cNvPr>
          <p:cNvSpPr txBox="1"/>
          <p:nvPr/>
        </p:nvSpPr>
        <p:spPr>
          <a:xfrm>
            <a:off x="4680595" y="3633216"/>
            <a:ext cx="540058" cy="184666"/>
          </a:xfrm>
          <a:prstGeom prst="rect">
            <a:avLst/>
          </a:prstGeom>
          <a:noFill/>
        </p:spPr>
        <p:txBody>
          <a:bodyPr wrap="square" rtlCol="0">
            <a:spAutoFit/>
          </a:bodyPr>
          <a:lstStyle/>
          <a:p>
            <a:pPr algn="l">
              <a:lnSpc>
                <a:spcPct val="100000"/>
              </a:lnSpc>
              <a:spcBef>
                <a:spcPts val="0"/>
              </a:spcBef>
              <a:spcAft>
                <a:spcPts val="600"/>
              </a:spcAft>
            </a:pPr>
            <a:r>
              <a:rPr lang="fr-FR" sz="600" u="none">
                <a:latin typeface="+mn-lt"/>
              </a:rPr>
              <a:t>Monaco</a:t>
            </a:r>
          </a:p>
        </p:txBody>
      </p:sp>
      <p:sp>
        <p:nvSpPr>
          <p:cNvPr id="12" name="TextBox 11">
            <a:extLst>
              <a:ext uri="{FF2B5EF4-FFF2-40B4-BE49-F238E27FC236}">
                <a16:creationId xmlns:a16="http://schemas.microsoft.com/office/drawing/2014/main" id="{0FA022F1-2363-4FCB-BBF5-23C094C00045}"/>
              </a:ext>
            </a:extLst>
          </p:cNvPr>
          <p:cNvSpPr txBox="1"/>
          <p:nvPr/>
        </p:nvSpPr>
        <p:spPr>
          <a:xfrm>
            <a:off x="4680595" y="3876195"/>
            <a:ext cx="675075" cy="184666"/>
          </a:xfrm>
          <a:prstGeom prst="rect">
            <a:avLst/>
          </a:prstGeom>
          <a:noFill/>
        </p:spPr>
        <p:txBody>
          <a:bodyPr wrap="square" rtlCol="0">
            <a:spAutoFit/>
          </a:bodyPr>
          <a:lstStyle/>
          <a:p>
            <a:pPr algn="l">
              <a:lnSpc>
                <a:spcPct val="100000"/>
              </a:lnSpc>
              <a:spcBef>
                <a:spcPts val="0"/>
              </a:spcBef>
              <a:spcAft>
                <a:spcPts val="600"/>
              </a:spcAft>
            </a:pPr>
            <a:r>
              <a:rPr lang="fr-FR" sz="600" u="none">
                <a:latin typeface="+mn-lt"/>
              </a:rPr>
              <a:t>Saint-Marin</a:t>
            </a:r>
          </a:p>
        </p:txBody>
      </p:sp>
      <p:sp>
        <p:nvSpPr>
          <p:cNvPr id="13" name="TextBox 12">
            <a:extLst>
              <a:ext uri="{FF2B5EF4-FFF2-40B4-BE49-F238E27FC236}">
                <a16:creationId xmlns:a16="http://schemas.microsoft.com/office/drawing/2014/main" id="{6CD7D315-3933-4AE4-836D-48F2ACCD1B7E}"/>
              </a:ext>
            </a:extLst>
          </p:cNvPr>
          <p:cNvSpPr txBox="1"/>
          <p:nvPr/>
        </p:nvSpPr>
        <p:spPr>
          <a:xfrm>
            <a:off x="4680595" y="4108913"/>
            <a:ext cx="540058" cy="184666"/>
          </a:xfrm>
          <a:prstGeom prst="rect">
            <a:avLst/>
          </a:prstGeom>
          <a:noFill/>
        </p:spPr>
        <p:txBody>
          <a:bodyPr wrap="square" rtlCol="0">
            <a:spAutoFit/>
          </a:bodyPr>
          <a:lstStyle/>
          <a:p>
            <a:pPr algn="l">
              <a:lnSpc>
                <a:spcPct val="100000"/>
              </a:lnSpc>
              <a:spcBef>
                <a:spcPts val="0"/>
              </a:spcBef>
              <a:spcAft>
                <a:spcPts val="600"/>
              </a:spcAft>
            </a:pPr>
            <a:r>
              <a:rPr lang="fr-FR" sz="600" u="none">
                <a:latin typeface="+mn-lt"/>
              </a:rPr>
              <a:t>Gibraltar</a:t>
            </a:r>
          </a:p>
        </p:txBody>
      </p:sp>
      <p:sp>
        <p:nvSpPr>
          <p:cNvPr id="14" name="TextBox 13">
            <a:extLst>
              <a:ext uri="{FF2B5EF4-FFF2-40B4-BE49-F238E27FC236}">
                <a16:creationId xmlns:a16="http://schemas.microsoft.com/office/drawing/2014/main" id="{DD3AD468-4BAA-49C9-9BFE-ABC252BCBDDB}"/>
              </a:ext>
            </a:extLst>
          </p:cNvPr>
          <p:cNvSpPr txBox="1"/>
          <p:nvPr/>
        </p:nvSpPr>
        <p:spPr>
          <a:xfrm>
            <a:off x="4680595" y="4366929"/>
            <a:ext cx="675074" cy="184666"/>
          </a:xfrm>
          <a:prstGeom prst="rect">
            <a:avLst/>
          </a:prstGeom>
          <a:noFill/>
        </p:spPr>
        <p:txBody>
          <a:bodyPr wrap="square" rtlCol="0">
            <a:spAutoFit/>
          </a:bodyPr>
          <a:lstStyle/>
          <a:p>
            <a:pPr algn="l">
              <a:lnSpc>
                <a:spcPct val="100000"/>
              </a:lnSpc>
              <a:spcBef>
                <a:spcPts val="0"/>
              </a:spcBef>
              <a:spcAft>
                <a:spcPts val="600"/>
              </a:spcAft>
            </a:pPr>
            <a:r>
              <a:rPr lang="fr-FR" sz="600" u="none">
                <a:latin typeface="+mn-lt"/>
              </a:rPr>
              <a:t>Liechtenstein</a:t>
            </a:r>
          </a:p>
        </p:txBody>
      </p:sp>
      <p:sp>
        <p:nvSpPr>
          <p:cNvPr id="15" name="TextBox 14">
            <a:extLst>
              <a:ext uri="{FF2B5EF4-FFF2-40B4-BE49-F238E27FC236}">
                <a16:creationId xmlns:a16="http://schemas.microsoft.com/office/drawing/2014/main" id="{52F80C89-DB50-42EB-B9B6-5039CAA25202}"/>
              </a:ext>
            </a:extLst>
          </p:cNvPr>
          <p:cNvSpPr txBox="1"/>
          <p:nvPr/>
        </p:nvSpPr>
        <p:spPr>
          <a:xfrm>
            <a:off x="4680595" y="4622545"/>
            <a:ext cx="630070" cy="184666"/>
          </a:xfrm>
          <a:prstGeom prst="rect">
            <a:avLst/>
          </a:prstGeom>
          <a:noFill/>
        </p:spPr>
        <p:txBody>
          <a:bodyPr wrap="square" rtlCol="0">
            <a:spAutoFit/>
          </a:bodyPr>
          <a:lstStyle/>
          <a:p>
            <a:pPr algn="l">
              <a:lnSpc>
                <a:spcPct val="100000"/>
              </a:lnSpc>
              <a:spcBef>
                <a:spcPts val="0"/>
              </a:spcBef>
              <a:spcAft>
                <a:spcPts val="600"/>
              </a:spcAft>
            </a:pPr>
            <a:r>
              <a:rPr lang="fr-FR" sz="600" u="none">
                <a:latin typeface="+mn-lt"/>
              </a:rPr>
              <a:t>Açores (PT)</a:t>
            </a:r>
          </a:p>
        </p:txBody>
      </p:sp>
      <p:sp>
        <p:nvSpPr>
          <p:cNvPr id="16" name="TextBox 15">
            <a:extLst>
              <a:ext uri="{FF2B5EF4-FFF2-40B4-BE49-F238E27FC236}">
                <a16:creationId xmlns:a16="http://schemas.microsoft.com/office/drawing/2014/main" id="{B8CA07C6-21CA-4B28-95FB-D4FC798F4026}"/>
              </a:ext>
            </a:extLst>
          </p:cNvPr>
          <p:cNvSpPr txBox="1"/>
          <p:nvPr/>
        </p:nvSpPr>
        <p:spPr>
          <a:xfrm>
            <a:off x="4635590" y="4841362"/>
            <a:ext cx="675074" cy="184666"/>
          </a:xfrm>
          <a:prstGeom prst="rect">
            <a:avLst/>
          </a:prstGeom>
          <a:noFill/>
        </p:spPr>
        <p:txBody>
          <a:bodyPr wrap="square" rtlCol="0">
            <a:spAutoFit/>
          </a:bodyPr>
          <a:lstStyle/>
          <a:p>
            <a:pPr>
              <a:lnSpc>
                <a:spcPct val="100000"/>
              </a:lnSpc>
              <a:spcBef>
                <a:spcPts val="0"/>
              </a:spcBef>
              <a:spcAft>
                <a:spcPts val="600"/>
              </a:spcAft>
            </a:pPr>
            <a:r>
              <a:rPr lang="fr-FR" sz="600" u="none" spc="-150" dirty="0">
                <a:latin typeface="+mn-lt"/>
              </a:rPr>
              <a:t>Îles Canaries (ES)</a:t>
            </a:r>
          </a:p>
        </p:txBody>
      </p:sp>
      <p:sp>
        <p:nvSpPr>
          <p:cNvPr id="17" name="TextBox 16">
            <a:extLst>
              <a:ext uri="{FF2B5EF4-FFF2-40B4-BE49-F238E27FC236}">
                <a16:creationId xmlns:a16="http://schemas.microsoft.com/office/drawing/2014/main" id="{A80A3221-2917-43CC-A135-3064EABC3968}"/>
              </a:ext>
            </a:extLst>
          </p:cNvPr>
          <p:cNvSpPr txBox="1"/>
          <p:nvPr/>
        </p:nvSpPr>
        <p:spPr>
          <a:xfrm>
            <a:off x="4680595" y="5101559"/>
            <a:ext cx="661069" cy="184666"/>
          </a:xfrm>
          <a:prstGeom prst="rect">
            <a:avLst/>
          </a:prstGeom>
          <a:noFill/>
        </p:spPr>
        <p:txBody>
          <a:bodyPr wrap="square" rtlCol="0">
            <a:spAutoFit/>
          </a:bodyPr>
          <a:lstStyle/>
          <a:p>
            <a:pPr algn="l">
              <a:lnSpc>
                <a:spcPct val="100000"/>
              </a:lnSpc>
              <a:spcBef>
                <a:spcPts val="0"/>
              </a:spcBef>
              <a:spcAft>
                <a:spcPts val="600"/>
              </a:spcAft>
            </a:pPr>
            <a:r>
              <a:rPr lang="fr-FR" sz="600" u="none">
                <a:latin typeface="+mn-lt"/>
              </a:rPr>
              <a:t>Madère (PT)</a:t>
            </a:r>
          </a:p>
        </p:txBody>
      </p:sp>
      <p:sp>
        <p:nvSpPr>
          <p:cNvPr id="18" name="TextBox 17">
            <a:extLst>
              <a:ext uri="{FF2B5EF4-FFF2-40B4-BE49-F238E27FC236}">
                <a16:creationId xmlns:a16="http://schemas.microsoft.com/office/drawing/2014/main" id="{5D61F236-06FD-4303-A627-B47B6A87E455}"/>
              </a:ext>
            </a:extLst>
          </p:cNvPr>
          <p:cNvSpPr txBox="1"/>
          <p:nvPr/>
        </p:nvSpPr>
        <p:spPr>
          <a:xfrm>
            <a:off x="4635590" y="5324025"/>
            <a:ext cx="765086" cy="184666"/>
          </a:xfrm>
          <a:prstGeom prst="rect">
            <a:avLst/>
          </a:prstGeom>
          <a:noFill/>
        </p:spPr>
        <p:txBody>
          <a:bodyPr wrap="square" rtlCol="0">
            <a:spAutoFit/>
          </a:bodyPr>
          <a:lstStyle/>
          <a:p>
            <a:pPr algn="l">
              <a:lnSpc>
                <a:spcPct val="100000"/>
              </a:lnSpc>
              <a:spcBef>
                <a:spcPts val="0"/>
              </a:spcBef>
              <a:spcAft>
                <a:spcPts val="600"/>
              </a:spcAft>
            </a:pPr>
            <a:r>
              <a:rPr lang="fr-FR" sz="600" u="none">
                <a:latin typeface="+mn-lt"/>
              </a:rPr>
              <a:t>Jan Mayen (NO)</a:t>
            </a:r>
          </a:p>
        </p:txBody>
      </p:sp>
      <p:sp>
        <p:nvSpPr>
          <p:cNvPr id="20" name="TextBox 19">
            <a:extLst>
              <a:ext uri="{FF2B5EF4-FFF2-40B4-BE49-F238E27FC236}">
                <a16:creationId xmlns:a16="http://schemas.microsoft.com/office/drawing/2014/main" id="{1844F642-E34A-4FB0-A543-A21536F572C3}"/>
              </a:ext>
            </a:extLst>
          </p:cNvPr>
          <p:cNvSpPr txBox="1"/>
          <p:nvPr/>
        </p:nvSpPr>
        <p:spPr>
          <a:xfrm>
            <a:off x="4365560" y="5612315"/>
            <a:ext cx="5985664" cy="215444"/>
          </a:xfrm>
          <a:prstGeom prst="rect">
            <a:avLst/>
          </a:prstGeom>
          <a:noFill/>
        </p:spPr>
        <p:txBody>
          <a:bodyPr wrap="square" rtlCol="0">
            <a:spAutoFit/>
          </a:bodyPr>
          <a:lstStyle/>
          <a:p>
            <a:pPr algn="l">
              <a:lnSpc>
                <a:spcPct val="100000"/>
              </a:lnSpc>
              <a:spcBef>
                <a:spcPts val="0"/>
              </a:spcBef>
              <a:spcAft>
                <a:spcPts val="600"/>
              </a:spcAft>
            </a:pPr>
            <a:r>
              <a:rPr lang="fr-FR" sz="400" u="none" dirty="0">
                <a:latin typeface="+mn-lt"/>
              </a:rPr>
              <a:t>ECDC et EFSA, carte établie le 2 juillet 2019. Les données présentées sur cette carte sont recueillies par le projet </a:t>
            </a:r>
            <a:r>
              <a:rPr lang="fr-FR" sz="400" u="none" dirty="0" err="1">
                <a:latin typeface="+mn-lt"/>
              </a:rPr>
              <a:t>VectorNet</a:t>
            </a:r>
            <a:r>
              <a:rPr lang="fr-FR" sz="400" u="none" dirty="0">
                <a:latin typeface="+mn-lt"/>
              </a:rPr>
              <a:t>. Les cartes sont validées par des experts externes avant publication. Veuillez noter que les données illustrées diffèrent des avis officiels des pays. *Les pays/régions sont affichés à des échelles différentes afin de faciliter leur lecture. Frontières administratives © </a:t>
            </a:r>
            <a:r>
              <a:rPr lang="fr-FR" sz="400" u="none" dirty="0" err="1">
                <a:latin typeface="+mn-lt"/>
              </a:rPr>
              <a:t>EuroGraphics</a:t>
            </a:r>
            <a:r>
              <a:rPr lang="fr-FR" sz="400" u="none" dirty="0">
                <a:latin typeface="+mn-lt"/>
              </a:rPr>
              <a:t>, UNFAO, </a:t>
            </a:r>
            <a:r>
              <a:rPr lang="fr-FR" sz="400" u="none" dirty="0" err="1">
                <a:latin typeface="+mn-lt"/>
              </a:rPr>
              <a:t>TurkStat</a:t>
            </a:r>
            <a:r>
              <a:rPr lang="fr-FR" sz="400" u="none" dirty="0">
                <a:latin typeface="+mn-lt"/>
              </a:rPr>
              <a:t>. </a:t>
            </a:r>
          </a:p>
        </p:txBody>
      </p:sp>
      <p:sp>
        <p:nvSpPr>
          <p:cNvPr id="21" name="TextBox 20">
            <a:extLst>
              <a:ext uri="{FF2B5EF4-FFF2-40B4-BE49-F238E27FC236}">
                <a16:creationId xmlns:a16="http://schemas.microsoft.com/office/drawing/2014/main" id="{914EB9E0-DA8A-4501-9667-F9A123BADA11}"/>
              </a:ext>
            </a:extLst>
          </p:cNvPr>
          <p:cNvSpPr txBox="1"/>
          <p:nvPr/>
        </p:nvSpPr>
        <p:spPr>
          <a:xfrm>
            <a:off x="4320554" y="3003006"/>
            <a:ext cx="945103" cy="369332"/>
          </a:xfrm>
          <a:prstGeom prst="rect">
            <a:avLst/>
          </a:prstGeom>
          <a:noFill/>
        </p:spPr>
        <p:txBody>
          <a:bodyPr wrap="square" rtlCol="0">
            <a:spAutoFit/>
          </a:bodyPr>
          <a:lstStyle/>
          <a:p>
            <a:pPr algn="l">
              <a:lnSpc>
                <a:spcPct val="100000"/>
              </a:lnSpc>
              <a:spcBef>
                <a:spcPts val="0"/>
              </a:spcBef>
              <a:spcAft>
                <a:spcPts val="600"/>
              </a:spcAft>
            </a:pPr>
            <a:r>
              <a:rPr lang="fr-FR" sz="600" b="1" u="none">
                <a:latin typeface="+mn-lt"/>
              </a:rPr>
              <a:t>Pays/régions non visibles sur la carte principale*</a:t>
            </a:r>
          </a:p>
        </p:txBody>
      </p:sp>
      <p:sp>
        <p:nvSpPr>
          <p:cNvPr id="22" name="TextBox 21">
            <a:extLst>
              <a:ext uri="{FF2B5EF4-FFF2-40B4-BE49-F238E27FC236}">
                <a16:creationId xmlns:a16="http://schemas.microsoft.com/office/drawing/2014/main" id="{93972B4C-4BA4-4A4F-9744-17B755010AA0}"/>
              </a:ext>
            </a:extLst>
          </p:cNvPr>
          <p:cNvSpPr txBox="1"/>
          <p:nvPr/>
        </p:nvSpPr>
        <p:spPr>
          <a:xfrm>
            <a:off x="4320553" y="2029780"/>
            <a:ext cx="945103" cy="184666"/>
          </a:xfrm>
          <a:prstGeom prst="rect">
            <a:avLst/>
          </a:prstGeom>
          <a:noFill/>
        </p:spPr>
        <p:txBody>
          <a:bodyPr wrap="square" rtlCol="0">
            <a:spAutoFit/>
          </a:bodyPr>
          <a:lstStyle/>
          <a:p>
            <a:pPr algn="l">
              <a:lnSpc>
                <a:spcPct val="100000"/>
              </a:lnSpc>
              <a:spcBef>
                <a:spcPts val="0"/>
              </a:spcBef>
              <a:spcAft>
                <a:spcPts val="600"/>
              </a:spcAft>
            </a:pPr>
            <a:r>
              <a:rPr lang="fr-FR" sz="600" b="1" u="none">
                <a:latin typeface="+mn-lt"/>
              </a:rPr>
              <a:t>Légende</a:t>
            </a:r>
          </a:p>
        </p:txBody>
      </p:sp>
    </p:spTree>
    <p:extLst>
      <p:ext uri="{BB962C8B-B14F-4D97-AF65-F5344CB8AC3E}">
        <p14:creationId xmlns:p14="http://schemas.microsoft.com/office/powerpoint/2010/main" val="19622313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spect="1"/>
          </p:cNvSpPr>
          <p:nvPr/>
        </p:nvSpPr>
        <p:spPr>
          <a:xfrm>
            <a:off x="-44430" y="6382647"/>
            <a:ext cx="9000000" cy="424732"/>
          </a:xfrm>
          <a:prstGeom prst="rect">
            <a:avLst/>
          </a:prstGeom>
        </p:spPr>
        <p:txBody>
          <a:bodyPr wrap="square">
            <a:spAutoFit/>
          </a:bodyPr>
          <a:lstStyle/>
          <a:p>
            <a:r>
              <a:rPr lang="fr-FR" dirty="0">
                <a:hlinkClick r:id="rId3"/>
              </a:rPr>
              <a:t>Source: </a:t>
            </a:r>
            <a:r>
              <a:rPr lang="fr-FR" dirty="0">
                <a:hlinkClick r:id="rId4"/>
              </a:rPr>
              <a:t>https://www.ecdc.europa.eu/en/publications-data/west-nile-virus-europe-2019-outbreaks-among-equids-andor-birds-updated-29</a:t>
            </a: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321318" y="1718810"/>
            <a:ext cx="5939134" cy="41952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540135" y="1808820"/>
            <a:ext cx="3105345" cy="480131"/>
          </a:xfrm>
          <a:prstGeom prst="rect">
            <a:avLst/>
          </a:prstGeom>
        </p:spPr>
        <p:txBody>
          <a:bodyPr wrap="square">
            <a:spAutoFit/>
          </a:bodyPr>
          <a:lstStyle/>
          <a:p>
            <a:r>
              <a:rPr lang="fr-FR" sz="1400" b="1" u="none" dirty="0">
                <a:latin typeface="+mn-lt"/>
              </a:rPr>
              <a:t>Exemple d’infection à Virus du Nil occidental (VNO) dans l’UE</a:t>
            </a:r>
          </a:p>
        </p:txBody>
      </p:sp>
      <p:sp>
        <p:nvSpPr>
          <p:cNvPr id="2" name="TextBox 1">
            <a:extLst>
              <a:ext uri="{FF2B5EF4-FFF2-40B4-BE49-F238E27FC236}">
                <a16:creationId xmlns:a16="http://schemas.microsoft.com/office/drawing/2014/main" id="{8CB06FEE-E3A7-4031-A96F-0D356CE12754}"/>
              </a:ext>
            </a:extLst>
          </p:cNvPr>
          <p:cNvSpPr txBox="1"/>
          <p:nvPr/>
        </p:nvSpPr>
        <p:spPr>
          <a:xfrm>
            <a:off x="4609186" y="1767270"/>
            <a:ext cx="5111969" cy="307777"/>
          </a:xfrm>
          <a:prstGeom prst="rect">
            <a:avLst/>
          </a:prstGeom>
          <a:noFill/>
        </p:spPr>
        <p:txBody>
          <a:bodyPr wrap="square" rtlCol="0">
            <a:spAutoFit/>
          </a:bodyPr>
          <a:lstStyle/>
          <a:p>
            <a:r>
              <a:rPr lang="fr-FR" sz="700" u="none" dirty="0">
                <a:latin typeface="+mn-lt"/>
              </a:rPr>
              <a:t>Distribution des foyers d’infection à virus du Nil occidental parmi les équidés et/ou les oiseaux au sien de l’Union européenne</a:t>
            </a:r>
          </a:p>
          <a:p>
            <a:r>
              <a:rPr lang="fr-FR" sz="700" u="none" dirty="0">
                <a:latin typeface="+mn-lt"/>
              </a:rPr>
              <a:t>Saison de transmission 2019; données mises à jour le 28 novembre 2019</a:t>
            </a:r>
          </a:p>
        </p:txBody>
      </p:sp>
      <p:sp>
        <p:nvSpPr>
          <p:cNvPr id="7" name="TextBox 6">
            <a:extLst>
              <a:ext uri="{FF2B5EF4-FFF2-40B4-BE49-F238E27FC236}">
                <a16:creationId xmlns:a16="http://schemas.microsoft.com/office/drawing/2014/main" id="{D08DE432-5351-46CC-9BE6-2F943CC576E2}"/>
              </a:ext>
            </a:extLst>
          </p:cNvPr>
          <p:cNvSpPr txBox="1"/>
          <p:nvPr/>
        </p:nvSpPr>
        <p:spPr>
          <a:xfrm>
            <a:off x="4616646" y="3334358"/>
            <a:ext cx="1568058" cy="189283"/>
          </a:xfrm>
          <a:prstGeom prst="rect">
            <a:avLst/>
          </a:prstGeom>
          <a:noFill/>
        </p:spPr>
        <p:txBody>
          <a:bodyPr wrap="none" rtlCol="0">
            <a:spAutoFit/>
          </a:bodyPr>
          <a:lstStyle/>
          <a:p>
            <a:pPr algn="l"/>
            <a:r>
              <a:rPr lang="fr-FR" sz="700" u="none">
                <a:latin typeface="+mn-lt"/>
              </a:rPr>
              <a:t>Foyers chez les équidés et les oiseaux</a:t>
            </a:r>
          </a:p>
        </p:txBody>
      </p:sp>
      <p:sp>
        <p:nvSpPr>
          <p:cNvPr id="8" name="TextBox 7">
            <a:extLst>
              <a:ext uri="{FF2B5EF4-FFF2-40B4-BE49-F238E27FC236}">
                <a16:creationId xmlns:a16="http://schemas.microsoft.com/office/drawing/2014/main" id="{7E2CB8F6-EB41-466E-913E-64F8A8A3DF17}"/>
              </a:ext>
            </a:extLst>
          </p:cNvPr>
          <p:cNvSpPr txBox="1"/>
          <p:nvPr/>
        </p:nvSpPr>
        <p:spPr>
          <a:xfrm>
            <a:off x="4611251" y="3485420"/>
            <a:ext cx="1200970" cy="189283"/>
          </a:xfrm>
          <a:prstGeom prst="rect">
            <a:avLst/>
          </a:prstGeom>
          <a:noFill/>
        </p:spPr>
        <p:txBody>
          <a:bodyPr wrap="none" rtlCol="0">
            <a:spAutoFit/>
          </a:bodyPr>
          <a:lstStyle/>
          <a:p>
            <a:pPr algn="l"/>
            <a:r>
              <a:rPr lang="fr-FR" sz="700" u="none">
                <a:latin typeface="+mn-lt"/>
              </a:rPr>
              <a:t>Foyers chez les équidés</a:t>
            </a:r>
          </a:p>
        </p:txBody>
      </p:sp>
      <p:sp>
        <p:nvSpPr>
          <p:cNvPr id="9" name="TextBox 8">
            <a:extLst>
              <a:ext uri="{FF2B5EF4-FFF2-40B4-BE49-F238E27FC236}">
                <a16:creationId xmlns:a16="http://schemas.microsoft.com/office/drawing/2014/main" id="{A598CA1A-F45C-4F04-8B4E-B83219A2560E}"/>
              </a:ext>
            </a:extLst>
          </p:cNvPr>
          <p:cNvSpPr txBox="1"/>
          <p:nvPr/>
        </p:nvSpPr>
        <p:spPr>
          <a:xfrm>
            <a:off x="4611251" y="3627127"/>
            <a:ext cx="1107996" cy="189283"/>
          </a:xfrm>
          <a:prstGeom prst="rect">
            <a:avLst/>
          </a:prstGeom>
          <a:noFill/>
        </p:spPr>
        <p:txBody>
          <a:bodyPr wrap="none" rtlCol="0">
            <a:spAutoFit/>
          </a:bodyPr>
          <a:lstStyle/>
          <a:p>
            <a:pPr algn="l"/>
            <a:r>
              <a:rPr lang="fr-FR" sz="700" u="none">
                <a:latin typeface="+mn-lt"/>
              </a:rPr>
              <a:t>Foyers chez les oiseaux</a:t>
            </a:r>
          </a:p>
        </p:txBody>
      </p:sp>
      <p:sp>
        <p:nvSpPr>
          <p:cNvPr id="10" name="TextBox 9">
            <a:extLst>
              <a:ext uri="{FF2B5EF4-FFF2-40B4-BE49-F238E27FC236}">
                <a16:creationId xmlns:a16="http://schemas.microsoft.com/office/drawing/2014/main" id="{EE077A1B-AA81-44CB-9768-25346447484B}"/>
              </a:ext>
            </a:extLst>
          </p:cNvPr>
          <p:cNvSpPr txBox="1"/>
          <p:nvPr/>
        </p:nvSpPr>
        <p:spPr>
          <a:xfrm>
            <a:off x="4609186" y="3872830"/>
            <a:ext cx="899605" cy="189283"/>
          </a:xfrm>
          <a:prstGeom prst="rect">
            <a:avLst/>
          </a:prstGeom>
          <a:noFill/>
        </p:spPr>
        <p:txBody>
          <a:bodyPr wrap="none" rtlCol="0">
            <a:spAutoFit/>
          </a:bodyPr>
          <a:lstStyle/>
          <a:p>
            <a:pPr algn="l"/>
            <a:r>
              <a:rPr lang="fr-FR" sz="700" u="none">
                <a:latin typeface="+mn-lt"/>
              </a:rPr>
              <a:t>Aucun cas signalé</a:t>
            </a:r>
          </a:p>
        </p:txBody>
      </p:sp>
      <p:sp>
        <p:nvSpPr>
          <p:cNvPr id="11" name="TextBox 10">
            <a:extLst>
              <a:ext uri="{FF2B5EF4-FFF2-40B4-BE49-F238E27FC236}">
                <a16:creationId xmlns:a16="http://schemas.microsoft.com/office/drawing/2014/main" id="{F185627B-B84A-4934-A74A-F2EA7F2637B6}"/>
              </a:ext>
            </a:extLst>
          </p:cNvPr>
          <p:cNvSpPr txBox="1"/>
          <p:nvPr/>
        </p:nvSpPr>
        <p:spPr>
          <a:xfrm>
            <a:off x="4609186" y="4014537"/>
            <a:ext cx="679994" cy="189283"/>
          </a:xfrm>
          <a:prstGeom prst="rect">
            <a:avLst/>
          </a:prstGeom>
          <a:noFill/>
        </p:spPr>
        <p:txBody>
          <a:bodyPr wrap="none" rtlCol="0">
            <a:spAutoFit/>
          </a:bodyPr>
          <a:lstStyle/>
          <a:p>
            <a:pPr algn="l"/>
            <a:r>
              <a:rPr lang="fr-FR" sz="700" u="none">
                <a:latin typeface="+mn-lt"/>
              </a:rPr>
              <a:t>Non inclus</a:t>
            </a:r>
          </a:p>
        </p:txBody>
      </p:sp>
      <p:sp>
        <p:nvSpPr>
          <p:cNvPr id="12" name="TextBox 11">
            <a:extLst>
              <a:ext uri="{FF2B5EF4-FFF2-40B4-BE49-F238E27FC236}">
                <a16:creationId xmlns:a16="http://schemas.microsoft.com/office/drawing/2014/main" id="{6E80E819-7633-4C5C-A5E4-422E3C2A0F04}"/>
              </a:ext>
            </a:extLst>
          </p:cNvPr>
          <p:cNvSpPr txBox="1"/>
          <p:nvPr/>
        </p:nvSpPr>
        <p:spPr>
          <a:xfrm>
            <a:off x="9136090" y="5711537"/>
            <a:ext cx="1279517" cy="147733"/>
          </a:xfrm>
          <a:prstGeom prst="rect">
            <a:avLst/>
          </a:prstGeom>
          <a:noFill/>
        </p:spPr>
        <p:txBody>
          <a:bodyPr wrap="square" rtlCol="0">
            <a:spAutoFit/>
          </a:bodyPr>
          <a:lstStyle/>
          <a:p>
            <a:pPr algn="l"/>
            <a:r>
              <a:rPr lang="fr-FR" sz="400" u="none">
                <a:latin typeface="+mn-lt"/>
              </a:rPr>
              <a:t>ECDC. Carte établie le: 29 novembre 2019</a:t>
            </a:r>
          </a:p>
        </p:txBody>
      </p:sp>
    </p:spTree>
    <p:extLst>
      <p:ext uri="{BB962C8B-B14F-4D97-AF65-F5344CB8AC3E}">
        <p14:creationId xmlns:p14="http://schemas.microsoft.com/office/powerpoint/2010/main" val="13880312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pitchFamily="34" charset="0"/>
                <a:cs typeface="Arial" pitchFamily="34" charset="0"/>
              </a:rPr>
              <a:t>Dimension des risques naturels</a:t>
            </a:r>
          </a:p>
        </p:txBody>
      </p:sp>
      <p:sp>
        <p:nvSpPr>
          <p:cNvPr id="4" name="Rettangolo 3"/>
          <p:cNvSpPr/>
          <p:nvPr/>
        </p:nvSpPr>
        <p:spPr>
          <a:xfrm>
            <a:off x="10801350" y="3117850"/>
            <a:ext cx="6667500" cy="3416320"/>
          </a:xfrm>
          <a:prstGeom prst="rect">
            <a:avLst/>
          </a:prstGeom>
          <a:solidFill>
            <a:schemeClr val="bg1"/>
          </a:solidFill>
        </p:spPr>
        <p:txBody>
          <a:bodyPr wrap="square">
            <a:spAutoFit/>
          </a:bodyPr>
          <a:lstStyle/>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solidFill>
                  <a:srgbClr val="000000"/>
                </a:solidFill>
                <a:latin typeface="Arial" charset="0"/>
                <a:cs typeface="Times New Roman" pitchFamily="18" charset="0"/>
              </a:rPr>
              <a:t>Inondations: </a:t>
            </a:r>
            <a:r>
              <a:rPr lang="fr-FR" sz="1600" u="none">
                <a:solidFill>
                  <a:srgbClr val="000000"/>
                </a:solidFill>
                <a:latin typeface="Arial" charset="0"/>
                <a:cs typeface="Times New Roman" pitchFamily="18" charset="0"/>
                <a:hlinkClick r:id="rId3"/>
              </a:rPr>
              <a:t>http://www.dartmouth.edu/~floods/</a:t>
            </a:r>
          </a:p>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solidFill>
                  <a:srgbClr val="000000"/>
                </a:solidFill>
                <a:latin typeface="Arial" charset="0"/>
                <a:cs typeface="Times New Roman" pitchFamily="18" charset="0"/>
              </a:rPr>
              <a:t>Ouragans: </a:t>
            </a:r>
            <a:r>
              <a:rPr lang="fr-FR" sz="1600" u="none">
                <a:solidFill>
                  <a:srgbClr val="000000"/>
                </a:solidFill>
                <a:latin typeface="Arial" charset="0"/>
                <a:cs typeface="Times New Roman" pitchFamily="18" charset="0"/>
                <a:hlinkClick r:id="rId4"/>
              </a:rPr>
              <a:t>http://www.nhc.noaa.gov/gtwo_epac.shtml</a:t>
            </a:r>
          </a:p>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solidFill>
                  <a:srgbClr val="000000"/>
                </a:solidFill>
                <a:latin typeface="Arial" charset="0"/>
                <a:cs typeface="Times New Roman" pitchFamily="18" charset="0"/>
              </a:rPr>
              <a:t>Éruptions volcaniques: </a:t>
            </a:r>
            <a:r>
              <a:rPr lang="fr-FR" sz="1600" u="none">
                <a:solidFill>
                  <a:srgbClr val="000000"/>
                </a:solidFill>
                <a:latin typeface="Arial" charset="0"/>
                <a:cs typeface="Times New Roman" pitchFamily="18" charset="0"/>
                <a:hlinkClick r:id="rId5"/>
              </a:rPr>
              <a:t>http://www.ssd.noaa.gov/VAAC/washington.html</a:t>
            </a:r>
          </a:p>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solidFill>
                  <a:srgbClr val="000000"/>
                </a:solidFill>
                <a:latin typeface="Arial" charset="0"/>
                <a:cs typeface="Times New Roman" pitchFamily="18" charset="0"/>
              </a:rPr>
              <a:t> Tous risques naturels: </a:t>
            </a:r>
            <a:r>
              <a:rPr lang="fr-FR" sz="1600" u="none">
                <a:solidFill>
                  <a:srgbClr val="000000"/>
                </a:solidFill>
                <a:latin typeface="Arial" charset="0"/>
                <a:cs typeface="Times New Roman" pitchFamily="18" charset="0"/>
                <a:hlinkClick r:id="rId6"/>
              </a:rPr>
              <a:t>http://www.pdc.org/iweb/pdchome.html;jsessionid=3094F40AC5E3F84873332C9E6509BE21</a:t>
            </a:r>
          </a:p>
          <a:p>
            <a:pPr marL="0" lvl="1" algn="l" defTabSz="820738" eaLnBrk="0" hangingPunct="0">
              <a:lnSpc>
                <a:spcPct val="100000"/>
              </a:lnSpc>
              <a:spcBef>
                <a:spcPct val="50000"/>
              </a:spcBef>
              <a:buClr>
                <a:srgbClr val="B22C1B"/>
              </a:buClr>
              <a:buSzPct val="80000"/>
              <a:tabLst>
                <a:tab pos="341313" algn="l"/>
                <a:tab pos="1150938" algn="l"/>
              </a:tabLst>
              <a:defRPr/>
            </a:pPr>
            <a:r>
              <a:rPr lang="fr-FR" sz="1600" u="none">
                <a:solidFill>
                  <a:srgbClr val="000000"/>
                </a:solidFill>
                <a:latin typeface="Arial" charset="0"/>
                <a:cs typeface="Times New Roman" pitchFamily="18" charset="0"/>
                <a:hlinkClick r:id="rId7"/>
              </a:rPr>
              <a:t>http://www.usgs.gov/hazards/</a:t>
            </a:r>
          </a:p>
          <a:p>
            <a:pPr marL="0" lvl="1" algn="l" defTabSz="820738" eaLnBrk="0" hangingPunct="0">
              <a:lnSpc>
                <a:spcPct val="100000"/>
              </a:lnSpc>
              <a:spcBef>
                <a:spcPct val="50000"/>
              </a:spcBef>
              <a:buClr>
                <a:srgbClr val="B22C1B"/>
              </a:buClr>
              <a:buSzPct val="80000"/>
              <a:tabLst>
                <a:tab pos="341313" algn="l"/>
                <a:tab pos="1150938" algn="l"/>
              </a:tabLst>
              <a:defRPr/>
            </a:pPr>
            <a:r>
              <a:rPr lang="fr-FR" sz="1600" u="none">
                <a:solidFill>
                  <a:srgbClr val="000000"/>
                </a:solidFill>
                <a:latin typeface="Arial" charset="0"/>
                <a:cs typeface="Times New Roman" pitchFamily="18" charset="0"/>
                <a:hlinkClick r:id="rId8"/>
              </a:rPr>
              <a:t>http://www.gdacs.org/</a:t>
            </a:r>
          </a:p>
          <a:p>
            <a:pPr marL="0" lvl="1" algn="l" defTabSz="820738" eaLnBrk="0" hangingPunct="0">
              <a:lnSpc>
                <a:spcPct val="100000"/>
              </a:lnSpc>
              <a:spcBef>
                <a:spcPct val="50000"/>
              </a:spcBef>
              <a:buClr>
                <a:srgbClr val="B22C1B"/>
              </a:buClr>
              <a:buSzPct val="80000"/>
              <a:tabLst>
                <a:tab pos="341313" algn="l"/>
                <a:tab pos="1150938" algn="l"/>
              </a:tabLst>
              <a:defRPr/>
            </a:pPr>
            <a:r>
              <a:rPr lang="fr-FR" sz="1600" u="none">
                <a:solidFill>
                  <a:srgbClr val="000000"/>
                </a:solidFill>
                <a:latin typeface="Arial" charset="0"/>
                <a:cs typeface="Times New Roman" pitchFamily="18" charset="0"/>
                <a:hlinkClick r:id="rId9"/>
              </a:rPr>
              <a:t>http://iys.cidi.org/disaster/</a:t>
            </a:r>
          </a:p>
          <a:p>
            <a:pPr marL="0" lvl="1"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solidFill>
                  <a:srgbClr val="000000"/>
                </a:solidFill>
                <a:latin typeface="Arial" charset="0"/>
                <a:cs typeface="Times New Roman" pitchFamily="18" charset="0"/>
              </a:rPr>
              <a:t>Pollution atmosphérique: </a:t>
            </a:r>
            <a:r>
              <a:rPr lang="fr-FR" sz="1600" u="none">
                <a:solidFill>
                  <a:srgbClr val="000000"/>
                </a:solidFill>
                <a:latin typeface="Arial" charset="0"/>
                <a:cs typeface="Times New Roman" pitchFamily="18" charset="0"/>
                <a:hlinkClick r:id="rId10"/>
              </a:rPr>
              <a:t>http://www.airqualitynow.eu/comparing_home.php</a:t>
            </a:r>
          </a:p>
        </p:txBody>
      </p:sp>
      <p:sp>
        <p:nvSpPr>
          <p:cNvPr id="6" name="Content Placeholder 2"/>
          <p:cNvSpPr txBox="1">
            <a:spLocks/>
          </p:cNvSpPr>
          <p:nvPr/>
        </p:nvSpPr>
        <p:spPr>
          <a:xfrm>
            <a:off x="425449" y="2197511"/>
            <a:ext cx="9655746" cy="3211709"/>
          </a:xfrm>
          <a:prstGeom prst="rect">
            <a:avLst/>
          </a:prstGeom>
        </p:spPr>
        <p:txBody>
          <a:bodyPr/>
          <a:lstStyle/>
          <a:p>
            <a:pPr algn="l" defTabSz="820738" eaLnBrk="0" hangingPunct="0">
              <a:lnSpc>
                <a:spcPct val="100000"/>
              </a:lnSpc>
              <a:spcBef>
                <a:spcPct val="50000"/>
              </a:spcBef>
              <a:buClr>
                <a:srgbClr val="B22C1B"/>
              </a:buClr>
              <a:buSzPct val="80000"/>
              <a:tabLst>
                <a:tab pos="341313" algn="l"/>
                <a:tab pos="1150938" algn="l"/>
              </a:tabLst>
              <a:defRPr/>
            </a:pPr>
            <a:r>
              <a:rPr lang="fr-FR" sz="1600" u="none" dirty="0">
                <a:solidFill>
                  <a:srgbClr val="000000"/>
                </a:solidFill>
                <a:latin typeface="+mn-lt"/>
                <a:cs typeface="Times New Roman" pitchFamily="18" charset="0"/>
              </a:rPr>
              <a:t>La VÉ doit identifier tous les risques naturels réels/potentiels qui peuvent influer sur la survenue d’une épidémie. Les inondations, séismes, tsunamis, éruptions volcaniques et ouragans peuvent avoir un impact, direct ou non, sur la propagation d’une maladie. </a:t>
            </a:r>
            <a:r>
              <a:rPr lang="fr-FR" sz="1600" b="1" u="none" dirty="0">
                <a:latin typeface="+mn-lt"/>
                <a:cs typeface="Times New Roman" pitchFamily="18" charset="0"/>
              </a:rPr>
              <a:t>[Exemple de l’ouragan IRMA, 2017]</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Char char="§"/>
              <a:tabLst>
                <a:tab pos="341313" algn="l"/>
                <a:tab pos="1150938" algn="l"/>
              </a:tabLst>
              <a:defRPr/>
            </a:pPr>
            <a:endParaRPr lang="en-US" sz="1600" u="none" dirty="0">
              <a:latin typeface="+mn-lt"/>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fr-FR" sz="1600" u="none" dirty="0">
                <a:latin typeface="+mn-lt"/>
                <a:cs typeface="Times New Roman" pitchFamily="18" charset="0"/>
              </a:rPr>
              <a:t>L’analyse doit tenir compte des questions suivantes </a:t>
            </a:r>
          </a:p>
          <a:p>
            <a:pPr marL="285750" lvl="0" indent="-285750" algn="l" defTabSz="820738" eaLnBrk="0" hangingPunct="0">
              <a:lnSpc>
                <a:spcPct val="100000"/>
              </a:lnSpc>
              <a:spcBef>
                <a:spcPct val="50000"/>
              </a:spcBef>
              <a:buClr>
                <a:srgbClr val="B22C1B"/>
              </a:buClr>
              <a:buSzPct val="80000"/>
              <a:buFont typeface="Arial" panose="020B0604020202020204" pitchFamily="34" charset="0"/>
              <a:buChar char="•"/>
              <a:tabLst>
                <a:tab pos="341313" algn="l"/>
                <a:tab pos="1150938" algn="l"/>
              </a:tabLst>
              <a:defRPr/>
            </a:pPr>
            <a:r>
              <a:rPr lang="fr-FR" sz="1600" u="none" dirty="0">
                <a:solidFill>
                  <a:srgbClr val="000000"/>
                </a:solidFill>
                <a:latin typeface="+mn-lt"/>
                <a:cs typeface="Times New Roman" pitchFamily="18" charset="0"/>
              </a:rPr>
              <a:t>Y a-t-il des risques naturels à l’origine d’une épidémie?</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600" u="none" dirty="0">
                <a:solidFill>
                  <a:srgbClr val="000000"/>
                </a:solidFill>
                <a:latin typeface="+mn-lt"/>
                <a:cs typeface="Times New Roman" pitchFamily="18" charset="0"/>
              </a:rPr>
              <a:t>Comment un risque naturel peut-il influer sur la progression de l’épidémie?</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600" u="none" dirty="0">
                <a:solidFill>
                  <a:srgbClr val="000000"/>
                </a:solidFill>
                <a:latin typeface="+mn-lt"/>
                <a:cs typeface="Times New Roman" pitchFamily="18" charset="0"/>
              </a:rPr>
              <a:t>La mise en place de mesures de contrôle est-elle impactée par le risque naturel?</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600" u="none" dirty="0">
                <a:solidFill>
                  <a:srgbClr val="000000"/>
                </a:solidFill>
                <a:latin typeface="+mn-lt"/>
                <a:cs typeface="Times New Roman" pitchFamily="18" charset="0"/>
              </a:rPr>
              <a:t>Le risque naturel a-t-il engendré un mouvement de population? Les services de santé sont-ils toujours opérationnels? Des personnes sont-elles hébergées dans des abris d'urgence?</a:t>
            </a:r>
          </a:p>
        </p:txBody>
      </p:sp>
      <p:sp>
        <p:nvSpPr>
          <p:cNvPr id="7"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fr-FR" sz="1100">
                <a:solidFill>
                  <a:srgbClr val="000000"/>
                </a:solidFill>
                <a:latin typeface="Arial" charset="0"/>
                <a:cs typeface="Times New Roman" pitchFamily="18" charset="0"/>
              </a:rPr>
              <a:t>Sources d’informations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fr-FR" dirty="0"/>
              <a:t>En 2017, l’ouragan Irma, l’un des plus puissants à avoir jamais été observés dans l’Atlantique, a frappé plusieurs pays de la région des Caraïbes, dont certaines régions ultrapériphériques (RUP) et des pays et territoires d'outre-mer (PTOM) de l’UE, dévastant entièrement les zones touchées. </a:t>
            </a:r>
          </a:p>
          <a:p>
            <a:endParaRPr lang="en-GB" dirty="0"/>
          </a:p>
          <a:p>
            <a:r>
              <a:rPr lang="fr-FR" dirty="0"/>
              <a:t>L’ouragan Irma a constitué une menace sérieuse pour la santé de la population locale, qui a d’abord causé des traumatismes et des blessures pendant sa phase aiguë ainsi que des troubles mentaux. Il a en outre provoqué des crues qui ont entraîné la propagation de maladies infectieuses. Les inondations sont associées à un risque accru de survenue d’une maladie transmissible et de sa propagation en raison des déplacements des personnes, des modifications de l’environnement et de la vulnérabilité accrue aux pathogènes existants.</a:t>
            </a:r>
          </a:p>
          <a:p>
            <a:endParaRPr lang="en-GB" dirty="0"/>
          </a:p>
          <a:p>
            <a:r>
              <a:rPr lang="fr-FR" dirty="0"/>
              <a:t>En ce qui concerne l’évaluation de l’événement climatique IRMA, le risque global de maladie infectieuse suite à cet ouragan dépendait du tableau épidémiologique préexistant pour les maladies infectieuses dans la région, et il a été considéré que les facteurs qui influaient sur leur impact étaient les suivants:</a:t>
            </a:r>
          </a:p>
          <a:p>
            <a:pPr lvl="1"/>
            <a:r>
              <a:rPr lang="fr-FR" dirty="0"/>
              <a:t>étendue des dommages initiaux causés par l’ouragan</a:t>
            </a:r>
          </a:p>
          <a:p>
            <a:pPr lvl="1"/>
            <a:r>
              <a:rPr lang="fr-FR" dirty="0"/>
              <a:t>taille de la population affectée, notamment en termes de personnes ayant un accès limité aux hébergements</a:t>
            </a:r>
          </a:p>
          <a:p>
            <a:pPr lvl="1"/>
            <a:r>
              <a:rPr lang="fr-FR" dirty="0"/>
              <a:t>capacité à rétablir rapidement les services essentiels et l’accès à l’eau potable, à des installations sanitaires appropriées, et à fournir des hébergements</a:t>
            </a:r>
          </a:p>
          <a:p>
            <a:pPr lvl="1"/>
            <a:r>
              <a:rPr lang="fr-FR" dirty="0"/>
              <a:t>capacité à prévenir, détecter et contrôler la propagation des maladies infectieuses</a:t>
            </a:r>
          </a:p>
          <a:p>
            <a:pPr lvl="1"/>
            <a:r>
              <a:rPr lang="fr-FR" dirty="0"/>
              <a:t>conditions climatiques susceptibles de continuer d’affecter la région au cours des semaines suivantes en cas d’autres ouragans ou d’inondations importantes.</a:t>
            </a:r>
          </a:p>
        </p:txBody>
      </p:sp>
      <p:sp>
        <p:nvSpPr>
          <p:cNvPr id="3" name="Rectangle 2"/>
          <p:cNvSpPr/>
          <p:nvPr/>
        </p:nvSpPr>
        <p:spPr>
          <a:xfrm>
            <a:off x="135090" y="6129300"/>
            <a:ext cx="9226025" cy="237757"/>
          </a:xfrm>
          <a:prstGeom prst="rect">
            <a:avLst/>
          </a:prstGeom>
        </p:spPr>
        <p:txBody>
          <a:bodyPr wrap="square">
            <a:spAutoFit/>
          </a:bodyPr>
          <a:lstStyle/>
          <a:p>
            <a:pPr algn="l"/>
            <a:r>
              <a:rPr lang="fr-FR" sz="1050"/>
              <a:t>Source: https://www.ecdc.europa.eu/sites/default/files/documents/RRA-hurricane-Irma-risk%20comm-diseases-in-affected-countries-8-sep-2017.pdf</a:t>
            </a:r>
          </a:p>
        </p:txBody>
      </p:sp>
    </p:spTree>
    <p:extLst>
      <p:ext uri="{BB962C8B-B14F-4D97-AF65-F5344CB8AC3E}">
        <p14:creationId xmlns:p14="http://schemas.microsoft.com/office/powerpoint/2010/main" val="6591626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stretch>
            <a:fillRect/>
          </a:stretch>
        </p:blipFill>
        <p:spPr>
          <a:xfrm>
            <a:off x="1260215" y="1813597"/>
            <a:ext cx="6729439" cy="4630738"/>
          </a:xfrm>
          <a:prstGeom prst="rect">
            <a:avLst/>
          </a:prstGeom>
        </p:spPr>
      </p:pic>
      <p:sp>
        <p:nvSpPr>
          <p:cNvPr id="4" name="TextBox 3"/>
          <p:cNvSpPr txBox="1"/>
          <p:nvPr/>
        </p:nvSpPr>
        <p:spPr>
          <a:xfrm>
            <a:off x="0" y="1133745"/>
            <a:ext cx="10306220" cy="286232"/>
          </a:xfrm>
          <a:prstGeom prst="rect">
            <a:avLst/>
          </a:prstGeom>
          <a:noFill/>
        </p:spPr>
        <p:txBody>
          <a:bodyPr wrap="square" rtlCol="0">
            <a:spAutoFit/>
          </a:bodyPr>
          <a:lstStyle/>
          <a:p>
            <a:pPr algn="l"/>
            <a:r>
              <a:rPr lang="fr-FR" sz="1400" u="none"/>
              <a:t>Ouragan Irma, rapport de situation, Protection civile et opérations d’aide humanitaire européennes, au 8 septembre 2017 </a:t>
            </a:r>
          </a:p>
        </p:txBody>
      </p:sp>
      <p:sp>
        <p:nvSpPr>
          <p:cNvPr id="5" name="TextBox 4"/>
          <p:cNvSpPr txBox="1"/>
          <p:nvPr/>
        </p:nvSpPr>
        <p:spPr>
          <a:xfrm>
            <a:off x="270105" y="6444335"/>
            <a:ext cx="9496055" cy="369332"/>
          </a:xfrm>
          <a:prstGeom prst="rect">
            <a:avLst/>
          </a:prstGeom>
          <a:noFill/>
        </p:spPr>
        <p:txBody>
          <a:bodyPr wrap="square" rtlCol="0">
            <a:spAutoFit/>
          </a:bodyPr>
          <a:lstStyle/>
          <a:p>
            <a:pPr algn="l"/>
            <a:r>
              <a:rPr lang="fr-FR" sz="900" u="none" dirty="0"/>
              <a:t>Source: Carte quotidienne d’ECHO, 8 septembre 2017, EC-JRC/ECHO. Catalogue des cartes, portail du Centre de coordination de la réaction d'urgence (ERCC):</a:t>
            </a:r>
          </a:p>
          <a:p>
            <a:pPr algn="l"/>
            <a:r>
              <a:rPr lang="fr-FR" sz="900" dirty="0">
                <a:hlinkClick r:id="rId3"/>
              </a:rPr>
              <a:t>https://erccportal.jrc.ec.europa.eu/getdailymap/docId/2220</a:t>
            </a:r>
          </a:p>
        </p:txBody>
      </p:sp>
    </p:spTree>
    <p:extLst>
      <p:ext uri="{BB962C8B-B14F-4D97-AF65-F5344CB8AC3E}">
        <p14:creationId xmlns:p14="http://schemas.microsoft.com/office/powerpoint/2010/main" val="2816490743"/>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4"/>
          <p:cNvSpPr txBox="1">
            <a:spLocks noChangeArrowheads="1"/>
          </p:cNvSpPr>
          <p:nvPr/>
        </p:nvSpPr>
        <p:spPr bwMode="auto">
          <a:xfrm>
            <a:off x="1252537" y="865188"/>
            <a:ext cx="9548813" cy="313932"/>
          </a:xfrm>
          <a:prstGeom prst="rect">
            <a:avLst/>
          </a:prstGeom>
          <a:noFill/>
          <a:ln w="9525" algn="ctr">
            <a:noFill/>
            <a:miter lim="800000"/>
            <a:headEnd/>
            <a:tailEnd/>
          </a:ln>
        </p:spPr>
        <p:txBody>
          <a:bodyPr wrap="square">
            <a:spAutoFit/>
          </a:bodyPr>
          <a:lstStyle/>
          <a:p>
            <a:pPr algn="l">
              <a:spcBef>
                <a:spcPct val="50000"/>
              </a:spcBef>
            </a:pPr>
            <a:r>
              <a:rPr lang="fr-FR" sz="1600" b="1" u="none" dirty="0">
                <a:solidFill>
                  <a:srgbClr val="69AE23"/>
                </a:solidFill>
                <a:latin typeface="Arial" pitchFamily="34" charset="0"/>
                <a:cs typeface="Arial" pitchFamily="34" charset="0"/>
              </a:rPr>
              <a:t>Public </a:t>
            </a:r>
            <a:r>
              <a:rPr lang="fr-FR" sz="1600" b="1" u="none" dirty="0" err="1">
                <a:solidFill>
                  <a:srgbClr val="69AE23"/>
                </a:solidFill>
                <a:latin typeface="Arial" pitchFamily="34" charset="0"/>
                <a:cs typeface="Arial" pitchFamily="34" charset="0"/>
              </a:rPr>
              <a:t>health</a:t>
            </a:r>
            <a:r>
              <a:rPr lang="fr-FR" sz="1600" b="1" u="none" dirty="0">
                <a:solidFill>
                  <a:srgbClr val="69AE23"/>
                </a:solidFill>
                <a:latin typeface="Arial" pitchFamily="34" charset="0"/>
                <a:cs typeface="Arial" pitchFamily="34" charset="0"/>
              </a:rPr>
              <a:t> emergency </a:t>
            </a:r>
            <a:r>
              <a:rPr lang="fr-FR" sz="1600" b="1" u="none" dirty="0" err="1">
                <a:solidFill>
                  <a:srgbClr val="69AE23"/>
                </a:solidFill>
                <a:latin typeface="Arial" pitchFamily="34" charset="0"/>
                <a:cs typeface="Arial" pitchFamily="34" charset="0"/>
              </a:rPr>
              <a:t>preparedness</a:t>
            </a:r>
            <a:r>
              <a:rPr lang="fr-FR" sz="1600" b="1" u="none" dirty="0">
                <a:solidFill>
                  <a:srgbClr val="69AE23"/>
                </a:solidFill>
                <a:latin typeface="Arial" pitchFamily="34" charset="0"/>
                <a:cs typeface="Arial" pitchFamily="34" charset="0"/>
              </a:rPr>
              <a:t> (Préparation aux situations d’urgence de santé publique)</a:t>
            </a:r>
          </a:p>
        </p:txBody>
      </p:sp>
      <p:sp>
        <p:nvSpPr>
          <p:cNvPr id="4" name="Rettangolo 3"/>
          <p:cNvSpPr/>
          <p:nvPr/>
        </p:nvSpPr>
        <p:spPr>
          <a:xfrm>
            <a:off x="10801350" y="3340100"/>
            <a:ext cx="6667500" cy="3170099"/>
          </a:xfrm>
          <a:prstGeom prst="rect">
            <a:avLst/>
          </a:prstGeom>
          <a:solidFill>
            <a:schemeClr val="bg1"/>
          </a:solidFill>
        </p:spPr>
        <p:txBody>
          <a:bodyPr wrap="square">
            <a:spAutoFit/>
          </a:bodyPr>
          <a:lstStyle/>
          <a:p>
            <a:pPr lvl="0" algn="l" defTabSz="820738" eaLnBrk="0" hangingPunct="0">
              <a:lnSpc>
                <a:spcPct val="100000"/>
              </a:lnSpc>
              <a:spcBef>
                <a:spcPct val="50000"/>
              </a:spcBef>
              <a:buClr>
                <a:srgbClr val="B22C1B"/>
              </a:buClr>
              <a:buSzPct val="80000"/>
              <a:tabLst>
                <a:tab pos="341313" algn="l"/>
                <a:tab pos="1150938" algn="l"/>
              </a:tabLst>
              <a:defRPr/>
            </a:pPr>
            <a:r>
              <a:rPr lang="fr-FR" sz="1600" u="none">
                <a:solidFill>
                  <a:srgbClr val="000000"/>
                </a:solidFill>
                <a:latin typeface="Arial" charset="0"/>
                <a:cs typeface="Times New Roman" pitchFamily="18" charset="0"/>
              </a:rPr>
              <a:t>Informations relatives aux maladies et aux mesures de contrôle</a:t>
            </a:r>
          </a:p>
          <a:p>
            <a:pPr lvl="0"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fr-FR" sz="1600" u="none">
                <a:solidFill>
                  <a:srgbClr val="000000"/>
                </a:solidFill>
                <a:latin typeface="Arial" charset="0"/>
                <a:cs typeface="Times New Roman" pitchFamily="18" charset="0"/>
              </a:rPr>
              <a:t>OMS: </a:t>
            </a:r>
            <a:r>
              <a:rPr lang="fr-FR" sz="1600" u="none">
                <a:solidFill>
                  <a:srgbClr val="000000"/>
                </a:solidFill>
                <a:latin typeface="Arial" charset="0"/>
                <a:cs typeface="Times New Roman" pitchFamily="18" charset="0"/>
                <a:hlinkClick r:id="rId3"/>
              </a:rPr>
              <a:t>http://www.who.int/topics/en/</a:t>
            </a:r>
          </a:p>
          <a:p>
            <a:pPr lvl="0"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fr-FR" sz="1600" u="none">
                <a:solidFill>
                  <a:srgbClr val="000000"/>
                </a:solidFill>
                <a:latin typeface="Arial" charset="0"/>
                <a:cs typeface="Times New Roman" pitchFamily="18" charset="0"/>
              </a:rPr>
              <a:t>ECDC: </a:t>
            </a:r>
            <a:r>
              <a:rPr lang="fr-FR" sz="1600" u="none">
                <a:solidFill>
                  <a:srgbClr val="000000"/>
                </a:solidFill>
                <a:latin typeface="Arial" charset="0"/>
                <a:cs typeface="Times New Roman" pitchFamily="18" charset="0"/>
                <a:hlinkClick r:id="rId4"/>
              </a:rPr>
              <a:t>http://www.ecdc.europa.eu/en/healthtopics/Pages/AZIndex.aspx</a:t>
            </a:r>
          </a:p>
          <a:p>
            <a:pPr lvl="0"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fr-FR" sz="1600" u="none">
                <a:solidFill>
                  <a:srgbClr val="000000"/>
                </a:solidFill>
                <a:latin typeface="Arial" charset="0"/>
                <a:cs typeface="Times New Roman" pitchFamily="18" charset="0"/>
              </a:rPr>
              <a:t>CDC: </a:t>
            </a:r>
            <a:r>
              <a:rPr lang="fr-FR" sz="1600" u="none">
                <a:solidFill>
                  <a:srgbClr val="000000"/>
                </a:solidFill>
                <a:latin typeface="Arial" charset="0"/>
                <a:cs typeface="Times New Roman" pitchFamily="18" charset="0"/>
                <a:hlinkClick r:id="rId5"/>
              </a:rPr>
              <a:t>http://www.cdc.gov/DiseasesConditions/</a:t>
            </a:r>
          </a:p>
          <a:p>
            <a:pPr lvl="0"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endParaRPr lang="en-GB" sz="1600" u="none" dirty="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fr-FR" sz="1600" u="none">
                <a:solidFill>
                  <a:srgbClr val="000000"/>
                </a:solidFill>
                <a:latin typeface="Arial" charset="0"/>
                <a:cs typeface="Times New Roman" pitchFamily="18" charset="0"/>
              </a:rPr>
              <a:t>Système de soins de santé:</a:t>
            </a:r>
          </a:p>
          <a:p>
            <a:pPr marL="287338" lvl="0" indent="-287338"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fr-FR" sz="1600" u="none">
                <a:solidFill>
                  <a:srgbClr val="000000"/>
                </a:solidFill>
                <a:latin typeface="Arial" charset="0"/>
                <a:cs typeface="Times New Roman" pitchFamily="18" charset="0"/>
              </a:rPr>
              <a:t>OMS: </a:t>
            </a:r>
            <a:r>
              <a:rPr lang="fr-FR" sz="1600" u="none">
                <a:solidFill>
                  <a:srgbClr val="000000"/>
                </a:solidFill>
                <a:latin typeface="Arial" charset="0"/>
                <a:cs typeface="Times New Roman" pitchFamily="18" charset="0"/>
                <a:hlinkClick r:id="rId6"/>
              </a:rPr>
              <a:t>http://www.who.int/gho/countries/en/index.html</a:t>
            </a:r>
          </a:p>
          <a:p>
            <a:pPr marL="287338" lvl="0" indent="-287338" algn="l" defTabSz="820738" eaLnBrk="0" hangingPunct="0">
              <a:lnSpc>
                <a:spcPct val="100000"/>
              </a:lnSpc>
              <a:spcBef>
                <a:spcPct val="50000"/>
              </a:spcBef>
              <a:buClr>
                <a:srgbClr val="B22C1B"/>
              </a:buClr>
              <a:buSzPct val="80000"/>
              <a:buFont typeface="Wingdings" pitchFamily="2" charset="2"/>
              <a:buChar char="§"/>
              <a:tabLst>
                <a:tab pos="341313" algn="l"/>
                <a:tab pos="1150938" algn="l"/>
              </a:tabLst>
              <a:defRPr/>
            </a:pPr>
            <a:r>
              <a:rPr lang="fr-FR" sz="1600" u="none">
                <a:solidFill>
                  <a:srgbClr val="000000"/>
                </a:solidFill>
                <a:latin typeface="Arial" charset="0"/>
                <a:cs typeface="Times New Roman" pitchFamily="18" charset="0"/>
              </a:rPr>
              <a:t>Banque mondiale: </a:t>
            </a:r>
            <a:r>
              <a:rPr lang="fr-FR" sz="1600" u="none">
                <a:solidFill>
                  <a:srgbClr val="000000"/>
                </a:solidFill>
                <a:latin typeface="Arial" charset="0"/>
                <a:cs typeface="Times New Roman" pitchFamily="18" charset="0"/>
                <a:hlinkClick r:id="rId7"/>
              </a:rPr>
              <a:t>http://data.worldbank.org/topic/health</a:t>
            </a:r>
          </a:p>
        </p:txBody>
      </p:sp>
      <p:sp>
        <p:nvSpPr>
          <p:cNvPr id="6" name="Content Placeholder 2"/>
          <p:cNvSpPr txBox="1">
            <a:spLocks/>
          </p:cNvSpPr>
          <p:nvPr/>
        </p:nvSpPr>
        <p:spPr>
          <a:xfrm>
            <a:off x="661987" y="1456119"/>
            <a:ext cx="9329197" cy="5483271"/>
          </a:xfrm>
          <a:prstGeom prst="rect">
            <a:avLst/>
          </a:prstGeom>
        </p:spPr>
        <p:txBody>
          <a:bodyPr/>
          <a:lstStyle/>
          <a:p>
            <a:pPr marL="287338" indent="-20638" algn="l" defTabSz="820738" eaLnBrk="0" hangingPunct="0">
              <a:lnSpc>
                <a:spcPct val="100000"/>
              </a:lnSpc>
              <a:spcBef>
                <a:spcPct val="50000"/>
              </a:spcBef>
              <a:buClr>
                <a:srgbClr val="B22C1B"/>
              </a:buClr>
              <a:buSzPct val="80000"/>
              <a:tabLst>
                <a:tab pos="341313" algn="l"/>
                <a:tab pos="1150938" algn="l"/>
              </a:tabLst>
              <a:defRPr/>
            </a:pPr>
            <a:r>
              <a:rPr lang="fr-FR" sz="1400" u="none" dirty="0"/>
              <a:t>La préparation aux situations d’urgence de santé publique (Public </a:t>
            </a:r>
            <a:r>
              <a:rPr lang="fr-FR" sz="1400" u="none" dirty="0" err="1"/>
              <a:t>health</a:t>
            </a:r>
            <a:r>
              <a:rPr lang="fr-FR" sz="1400" u="none" dirty="0"/>
              <a:t> emergency </a:t>
            </a:r>
            <a:r>
              <a:rPr lang="fr-FR" sz="1400" u="none" dirty="0" err="1"/>
              <a:t>preparedness</a:t>
            </a:r>
            <a:r>
              <a:rPr lang="fr-FR" sz="1400" u="none" dirty="0"/>
              <a:t>, PHEP) représente la capacité d'un pays à prévenir les urgences sanitaires, à y réagir rapidement et à se rétablir.</a:t>
            </a: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r>
              <a:rPr lang="fr-FR" sz="1400" u="none" dirty="0">
                <a:solidFill>
                  <a:srgbClr val="000000"/>
                </a:solidFill>
                <a:latin typeface="Arial" charset="0"/>
                <a:cs typeface="Times New Roman" pitchFamily="18" charset="0"/>
              </a:rPr>
              <a:t>L’analyse doit répondre aux questions suivantes: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dirty="0">
                <a:solidFill>
                  <a:srgbClr val="000000"/>
                </a:solidFill>
                <a:latin typeface="Arial" charset="0"/>
                <a:cs typeface="Times New Roman" pitchFamily="18" charset="0"/>
              </a:rPr>
              <a:t>Existe-t-il un traitement pour la maladie? </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dirty="0">
                <a:latin typeface="Arial" charset="0"/>
                <a:cs typeface="Times New Roman" pitchFamily="18" charset="0"/>
              </a:rPr>
              <a:t>Des mesures de contrôle sont-elles disponibles? </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400" u="none" dirty="0">
                <a:latin typeface="Arial" charset="0"/>
                <a:cs typeface="Times New Roman" pitchFamily="18" charset="0"/>
              </a:rPr>
              <a:t>Le pays a-t-il les moyens de les mettre en place? </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400" u="none" dirty="0">
                <a:latin typeface="Arial" charset="0"/>
                <a:cs typeface="Times New Roman" pitchFamily="18" charset="0"/>
              </a:rPr>
              <a:t>La population touchée a-t-elle accès au système de santé?</a:t>
            </a:r>
          </a:p>
          <a:p>
            <a:pPr marL="285750" marR="0" lvl="0" indent="-2857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sz="1400" u="none" dirty="0">
                <a:latin typeface="Arial" charset="0"/>
                <a:cs typeface="Times New Roman" pitchFamily="18" charset="0"/>
              </a:rPr>
              <a:t>Des mesures prophylactiques sont-elles disponibles?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dirty="0">
                <a:latin typeface="Arial" charset="0"/>
                <a:cs typeface="Times New Roman" pitchFamily="18" charset="0"/>
              </a:rPr>
              <a:t>Le système de santé du pays touché a-t-il la capacité de détecter les nouveaux cas et de réagir à une augmentation de leur nombre?</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dirty="0">
                <a:latin typeface="Arial" charset="0"/>
                <a:cs typeface="Times New Roman" pitchFamily="18" charset="0"/>
              </a:rPr>
              <a:t>Le pays affecté est-il déjà touché par une épidémie importante d’une autre maladie transmissible?</a:t>
            </a:r>
          </a:p>
          <a:p>
            <a:pPr algn="l" defTabSz="820738" eaLnBrk="0" hangingPunct="0">
              <a:lnSpc>
                <a:spcPct val="100000"/>
              </a:lnSpc>
              <a:spcBef>
                <a:spcPct val="50000"/>
              </a:spcBef>
              <a:buClr>
                <a:srgbClr val="69AE23"/>
              </a:buClr>
              <a:buSzPct val="80000"/>
              <a:tabLst>
                <a:tab pos="341313" algn="l"/>
                <a:tab pos="1150938" algn="l"/>
              </a:tabLst>
              <a:defRPr/>
            </a:pPr>
            <a:endParaRPr lang="en-GB" b="1" u="none" dirty="0">
              <a:latin typeface="Arial" charset="0"/>
              <a:cs typeface="Times New Roman" pitchFamily="18" charset="0"/>
            </a:endParaRPr>
          </a:p>
          <a:p>
            <a:pPr algn="l" defTabSz="820738" eaLnBrk="0" hangingPunct="0">
              <a:lnSpc>
                <a:spcPct val="100000"/>
              </a:lnSpc>
              <a:spcBef>
                <a:spcPct val="50000"/>
              </a:spcBef>
              <a:buClr>
                <a:srgbClr val="69AE23"/>
              </a:buClr>
              <a:buSzPct val="80000"/>
              <a:tabLst>
                <a:tab pos="341313" algn="l"/>
                <a:tab pos="1150938" algn="l"/>
              </a:tabLst>
              <a:defRPr/>
            </a:pPr>
            <a:r>
              <a:rPr lang="fr-FR" u="none" dirty="0">
                <a:latin typeface="Arial" charset="0"/>
                <a:cs typeface="Times New Roman" pitchFamily="18" charset="0"/>
              </a:rPr>
              <a:t>L’analyse doit toujours tenir compte du pays où l’événement est signalé. Par exemple, l’évaluation de l’importation d’un cas de fièvre hémorragique virale (FHV) humaine dans des pays disposant de nombreuses unités d’isolement et d'un niveau élevé de préparation sera différente de celle d’un cas de FHV dans un pays ne disposant pas de mécanismes permettant d’isoler les cas suspects.</a:t>
            </a:r>
          </a:p>
          <a:p>
            <a:pPr algn="l" defTabSz="820738" eaLnBrk="0" hangingPunct="0">
              <a:lnSpc>
                <a:spcPct val="100000"/>
              </a:lnSpc>
              <a:spcBef>
                <a:spcPct val="50000"/>
              </a:spcBef>
              <a:buClr>
                <a:srgbClr val="B22C1B"/>
              </a:buClr>
              <a:buSzPct val="80000"/>
              <a:tabLst>
                <a:tab pos="341313" algn="l"/>
                <a:tab pos="1150938" algn="l"/>
              </a:tabLst>
              <a:defRPr/>
            </a:pPr>
            <a:r>
              <a:rPr lang="fr-FR" sz="1400" b="1" u="none" dirty="0">
                <a:solidFill>
                  <a:srgbClr val="000000"/>
                </a:solidFill>
                <a:latin typeface="Arial" charset="0"/>
                <a:cs typeface="Times New Roman" pitchFamily="18" charset="0"/>
              </a:rPr>
              <a:t>Exemple: Zika virus </a:t>
            </a:r>
            <a:r>
              <a:rPr lang="fr-FR" sz="1400" b="1" u="none" dirty="0" err="1">
                <a:solidFill>
                  <a:srgbClr val="000000"/>
                </a:solidFill>
                <a:latin typeface="Arial" charset="0"/>
                <a:cs typeface="Times New Roman" pitchFamily="18" charset="0"/>
              </a:rPr>
              <a:t>disease</a:t>
            </a:r>
            <a:r>
              <a:rPr lang="fr-FR" sz="1400" b="1" u="none" dirty="0">
                <a:solidFill>
                  <a:srgbClr val="000000"/>
                </a:solidFill>
                <a:latin typeface="Arial" charset="0"/>
                <a:cs typeface="Times New Roman" pitchFamily="18" charset="0"/>
              </a:rPr>
              <a:t>: </a:t>
            </a:r>
            <a:r>
              <a:rPr lang="fr-FR" sz="1400" b="1" u="none" dirty="0" err="1">
                <a:solidFill>
                  <a:srgbClr val="000000"/>
                </a:solidFill>
                <a:latin typeface="Arial" charset="0"/>
                <a:cs typeface="Times New Roman" pitchFamily="18" charset="0"/>
              </a:rPr>
              <a:t>Preparedness</a:t>
            </a:r>
            <a:r>
              <a:rPr lang="fr-FR" sz="1400" b="1" u="none" dirty="0">
                <a:solidFill>
                  <a:srgbClr val="000000"/>
                </a:solidFill>
                <a:latin typeface="Arial" charset="0"/>
                <a:cs typeface="Times New Roman" pitchFamily="18" charset="0"/>
              </a:rPr>
              <a:t> planning guide for </a:t>
            </a:r>
            <a:r>
              <a:rPr lang="fr-FR" sz="1400" b="1" u="none" dirty="0" err="1">
                <a:solidFill>
                  <a:srgbClr val="000000"/>
                </a:solidFill>
                <a:latin typeface="Arial" charset="0"/>
                <a:cs typeface="Times New Roman" pitchFamily="18" charset="0"/>
              </a:rPr>
              <a:t>diseases</a:t>
            </a:r>
            <a:r>
              <a:rPr lang="fr-FR" sz="1400" b="1" u="none" dirty="0">
                <a:solidFill>
                  <a:srgbClr val="000000"/>
                </a:solidFill>
                <a:latin typeface="Arial" charset="0"/>
                <a:cs typeface="Times New Roman" pitchFamily="18" charset="0"/>
              </a:rPr>
              <a:t> </a:t>
            </a:r>
            <a:r>
              <a:rPr lang="fr-FR" sz="1400" b="1" u="none" dirty="0" err="1">
                <a:solidFill>
                  <a:srgbClr val="000000"/>
                </a:solidFill>
                <a:latin typeface="Arial" charset="0"/>
                <a:cs typeface="Times New Roman" pitchFamily="18" charset="0"/>
              </a:rPr>
              <a:t>transmitted</a:t>
            </a:r>
            <a:r>
              <a:rPr lang="fr-FR" sz="1400" b="1" u="none" dirty="0">
                <a:solidFill>
                  <a:srgbClr val="000000"/>
                </a:solidFill>
                <a:latin typeface="Arial" charset="0"/>
                <a:cs typeface="Times New Roman" pitchFamily="18" charset="0"/>
              </a:rPr>
              <a:t> by Aedes </a:t>
            </a:r>
            <a:r>
              <a:rPr lang="fr-FR" sz="1400" b="1" u="none" dirty="0" err="1">
                <a:solidFill>
                  <a:srgbClr val="000000"/>
                </a:solidFill>
                <a:latin typeface="Arial" charset="0"/>
                <a:cs typeface="Times New Roman" pitchFamily="18" charset="0"/>
              </a:rPr>
              <a:t>aegypti</a:t>
            </a:r>
            <a:r>
              <a:rPr lang="fr-FR" sz="1400" b="1" u="none" dirty="0">
                <a:solidFill>
                  <a:srgbClr val="000000"/>
                </a:solidFill>
                <a:latin typeface="Arial" charset="0"/>
                <a:cs typeface="Times New Roman" pitchFamily="18" charset="0"/>
              </a:rPr>
              <a:t> and </a:t>
            </a:r>
            <a:r>
              <a:rPr lang="fr-FR" sz="1400" b="1" u="none" dirty="0" err="1">
                <a:solidFill>
                  <a:srgbClr val="000000"/>
                </a:solidFill>
                <a:latin typeface="Arial" charset="0"/>
                <a:cs typeface="Times New Roman" pitchFamily="18" charset="0"/>
              </a:rPr>
              <a:t>Ae</a:t>
            </a:r>
            <a:r>
              <a:rPr lang="fr-FR" sz="1400" b="1" u="none" dirty="0">
                <a:solidFill>
                  <a:srgbClr val="000000"/>
                </a:solidFill>
                <a:latin typeface="Arial" charset="0"/>
                <a:cs typeface="Times New Roman" pitchFamily="18" charset="0"/>
              </a:rPr>
              <a:t>. </a:t>
            </a:r>
            <a:r>
              <a:rPr lang="fr-FR" sz="1400" b="1" u="none" dirty="0" err="1">
                <a:solidFill>
                  <a:srgbClr val="000000"/>
                </a:solidFill>
                <a:latin typeface="Arial" charset="0"/>
                <a:cs typeface="Times New Roman" pitchFamily="18" charset="0"/>
              </a:rPr>
              <a:t>Albopictus</a:t>
            </a:r>
            <a:r>
              <a:rPr lang="fr-FR" sz="1400" b="1" u="none" dirty="0">
                <a:solidFill>
                  <a:srgbClr val="000000"/>
                </a:solidFill>
                <a:latin typeface="Arial" charset="0"/>
                <a:cs typeface="Times New Roman" pitchFamily="18" charset="0"/>
              </a:rPr>
              <a:t> [Maladie à virus Zika: guide de planification de la préparation aux maladies transmises par </a:t>
            </a:r>
            <a:r>
              <a:rPr lang="fr-FR" sz="1400" b="1" u="none" dirty="0" err="1">
                <a:solidFill>
                  <a:srgbClr val="000000"/>
                </a:solidFill>
                <a:latin typeface="Arial" charset="0"/>
                <a:cs typeface="Times New Roman" pitchFamily="18" charset="0"/>
              </a:rPr>
              <a:t>Ae</a:t>
            </a:r>
            <a:r>
              <a:rPr lang="fr-FR" sz="1400" b="1" u="none" dirty="0">
                <a:solidFill>
                  <a:srgbClr val="000000"/>
                </a:solidFill>
                <a:latin typeface="Arial" charset="0"/>
                <a:cs typeface="Times New Roman" pitchFamily="18" charset="0"/>
              </a:rPr>
              <a:t>. </a:t>
            </a:r>
            <a:r>
              <a:rPr lang="fr-FR" sz="1400" b="1" u="none" dirty="0" err="1">
                <a:solidFill>
                  <a:srgbClr val="000000"/>
                </a:solidFill>
                <a:latin typeface="Arial" charset="0"/>
                <a:cs typeface="Times New Roman" pitchFamily="18" charset="0"/>
              </a:rPr>
              <a:t>aegypti</a:t>
            </a:r>
            <a:r>
              <a:rPr lang="fr-FR" sz="1400" b="1" u="none" dirty="0">
                <a:solidFill>
                  <a:srgbClr val="000000"/>
                </a:solidFill>
                <a:latin typeface="Arial" charset="0"/>
                <a:cs typeface="Times New Roman" pitchFamily="18" charset="0"/>
              </a:rPr>
              <a:t> et </a:t>
            </a:r>
            <a:r>
              <a:rPr lang="fr-FR" sz="1400" b="1" u="none" dirty="0" err="1">
                <a:solidFill>
                  <a:srgbClr val="000000"/>
                </a:solidFill>
                <a:latin typeface="Arial" charset="0"/>
                <a:cs typeface="Times New Roman" pitchFamily="18" charset="0"/>
              </a:rPr>
              <a:t>Ae</a:t>
            </a:r>
            <a:r>
              <a:rPr lang="fr-FR" sz="1400" b="1" u="none" dirty="0">
                <a:solidFill>
                  <a:srgbClr val="000000"/>
                </a:solidFill>
                <a:latin typeface="Arial" charset="0"/>
                <a:cs typeface="Times New Roman" pitchFamily="18" charset="0"/>
              </a:rPr>
              <a:t>. </a:t>
            </a:r>
            <a:r>
              <a:rPr lang="fr-FR" sz="1400" b="1" u="none" dirty="0" err="1">
                <a:solidFill>
                  <a:srgbClr val="000000"/>
                </a:solidFill>
                <a:latin typeface="Arial" charset="0"/>
                <a:cs typeface="Times New Roman" pitchFamily="18" charset="0"/>
              </a:rPr>
              <a:t>Albopictus</a:t>
            </a:r>
            <a:r>
              <a:rPr lang="fr-FR" sz="1400" b="1" u="none" dirty="0">
                <a:solidFill>
                  <a:srgbClr val="000000"/>
                </a:solidFill>
                <a:latin typeface="Arial" charset="0"/>
                <a:cs typeface="Times New Roman" pitchFamily="18" charset="0"/>
              </a:rPr>
              <a:t>], ECDC, 2016</a:t>
            </a:r>
          </a:p>
        </p:txBody>
      </p:sp>
      <p:sp>
        <p:nvSpPr>
          <p:cNvPr id="7"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fr-FR" sz="1100">
                <a:solidFill>
                  <a:srgbClr val="000000"/>
                </a:solidFill>
                <a:latin typeface="Arial" charset="0"/>
                <a:cs typeface="Times New Roman" pitchFamily="18" charset="0"/>
              </a:rPr>
              <a:t>Sources d’informations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5100" y="1537695"/>
            <a:ext cx="7425825" cy="4764381"/>
          </a:xfrm>
          <a:prstGeom prst="rect">
            <a:avLst/>
          </a:prstGeom>
        </p:spPr>
        <p:txBody>
          <a:bodyPr wrap="square">
            <a:spAutoFit/>
          </a:bodyPr>
          <a:lstStyle/>
          <a:p>
            <a:pPr algn="l"/>
            <a:r>
              <a:rPr lang="fr-FR" u="none" dirty="0"/>
              <a:t>Le 1</a:t>
            </a:r>
            <a:r>
              <a:rPr lang="fr-FR" u="none" baseline="30000" dirty="0"/>
              <a:t>er</a:t>
            </a:r>
            <a:r>
              <a:rPr lang="fr-FR" u="none" dirty="0"/>
              <a:t> février 2016, l’OMS a déclaré que l’augmentation observée dans le nombre de cas de microcéphalie congénitale et d’autres troubles neurologiques associés à l’épidémie de Zika constituait une urgence de santé publique de portée internationale.</a:t>
            </a:r>
          </a:p>
          <a:p>
            <a:pPr algn="l"/>
            <a:endParaRPr lang="en-GB" u="none" dirty="0"/>
          </a:p>
          <a:p>
            <a:pPr algn="l"/>
            <a:r>
              <a:rPr lang="fr-FR" u="none" dirty="0"/>
              <a:t>La menace représentée par une infection à virus Zika a souligné la nécessité de renforcer la préparation pour les maladies transmises par les moustiques dans les pays de l’UE/EEE, notamment en ce qui concerne les pathogènes transmis par les espèces Aedes </a:t>
            </a:r>
            <a:r>
              <a:rPr lang="fr-FR" u="none" dirty="0" err="1"/>
              <a:t>aegypti</a:t>
            </a:r>
            <a:r>
              <a:rPr lang="fr-FR" u="none" dirty="0"/>
              <a:t> et Aedes </a:t>
            </a:r>
            <a:r>
              <a:rPr lang="fr-FR" u="none" dirty="0" err="1"/>
              <a:t>albopictus</a:t>
            </a:r>
            <a:r>
              <a:rPr lang="fr-FR" u="none" dirty="0"/>
              <a:t>, qui sont des vecteurs du virus Zika et d’autres arbovirus, tels que la dengue, le chikungunya et la fièvre jaune. </a:t>
            </a:r>
          </a:p>
          <a:p>
            <a:pPr algn="l"/>
            <a:endParaRPr lang="en-GB" u="none" dirty="0"/>
          </a:p>
          <a:p>
            <a:pPr algn="l"/>
            <a:r>
              <a:rPr lang="fr-FR" u="none" dirty="0"/>
              <a:t>L’objectif du document préparé par l’ECDC en 2016 était de mettre en lumière les activités de préparation pouvant contribuer efficacement à la réduction du risque d’importation et de transmission locale des pathogènes transportés par </a:t>
            </a:r>
            <a:r>
              <a:rPr lang="fr-FR" u="none" dirty="0" err="1"/>
              <a:t>Ae</a:t>
            </a:r>
            <a:r>
              <a:rPr lang="fr-FR" u="none" dirty="0"/>
              <a:t>. </a:t>
            </a:r>
            <a:r>
              <a:rPr lang="fr-FR" u="none" dirty="0" err="1"/>
              <a:t>aegypti</a:t>
            </a:r>
            <a:r>
              <a:rPr lang="fr-FR" u="none" dirty="0"/>
              <a:t> et </a:t>
            </a:r>
            <a:r>
              <a:rPr lang="fr-FR" u="none" dirty="0" err="1"/>
              <a:t>Ae</a:t>
            </a:r>
            <a:r>
              <a:rPr lang="fr-FR" u="none" dirty="0"/>
              <a:t>. </a:t>
            </a:r>
            <a:r>
              <a:rPr lang="fr-FR" u="none" dirty="0" err="1"/>
              <a:t>Albopictus</a:t>
            </a:r>
            <a:r>
              <a:rPr lang="fr-FR" u="none" dirty="0"/>
              <a:t>. Les principales maladies considérées dans ce contexte sont Zika, la dengue, le chikungunya et la fièvre jaune. </a:t>
            </a:r>
          </a:p>
          <a:p>
            <a:pPr algn="l"/>
            <a:endParaRPr lang="en-GB" u="none" dirty="0"/>
          </a:p>
          <a:p>
            <a:pPr algn="l"/>
            <a:r>
              <a:rPr lang="fr-FR" b="1" u="none" dirty="0"/>
              <a:t>Ce guide de planification de la préparation s’est concentré sur les principales composantes suivantes, dont il convient de tenir compte lors du développement de plans de préparation:</a:t>
            </a:r>
          </a:p>
          <a:p>
            <a:pPr marL="285750" indent="-285750" algn="l">
              <a:buFont typeface="Wingdings" panose="05000000000000000000" pitchFamily="2" charset="2"/>
              <a:buChar char="§"/>
            </a:pPr>
            <a:r>
              <a:rPr lang="fr-FR" b="1" u="none" dirty="0"/>
              <a:t>Détermination des zones à risque</a:t>
            </a:r>
          </a:p>
          <a:p>
            <a:pPr marL="285750" indent="-285750" algn="l">
              <a:buFont typeface="Wingdings" panose="05000000000000000000" pitchFamily="2" charset="2"/>
              <a:buChar char="§"/>
            </a:pPr>
            <a:r>
              <a:rPr lang="fr-FR" b="1" u="none" dirty="0"/>
              <a:t>Organisation et coordination</a:t>
            </a:r>
          </a:p>
          <a:p>
            <a:pPr marL="285750" indent="-285750" algn="l">
              <a:buFont typeface="Wingdings" panose="05000000000000000000" pitchFamily="2" charset="2"/>
              <a:buChar char="§"/>
            </a:pPr>
            <a:r>
              <a:rPr lang="fr-FR" b="1" u="none" dirty="0"/>
              <a:t>Détection précoce</a:t>
            </a:r>
          </a:p>
          <a:p>
            <a:pPr marL="285750" indent="-285750" algn="l">
              <a:buFont typeface="Wingdings" panose="05000000000000000000" pitchFamily="2" charset="2"/>
              <a:buChar char="§"/>
            </a:pPr>
            <a:r>
              <a:rPr lang="fr-FR" b="1" u="none" dirty="0"/>
              <a:t>Réaction</a:t>
            </a:r>
          </a:p>
          <a:p>
            <a:pPr marL="285750" indent="-285750" algn="l">
              <a:buFont typeface="Wingdings" panose="05000000000000000000" pitchFamily="2" charset="2"/>
              <a:buChar char="§"/>
            </a:pPr>
            <a:r>
              <a:rPr lang="fr-FR" b="1" u="none" dirty="0"/>
              <a:t>Communication relative aux risques et aux crises</a:t>
            </a:r>
          </a:p>
          <a:p>
            <a:pPr marL="285750" indent="-285750" algn="l">
              <a:buFont typeface="Wingdings" panose="05000000000000000000" pitchFamily="2" charset="2"/>
              <a:buChar char="§"/>
            </a:pPr>
            <a:endParaRPr lang="en-GB" b="1" u="none" dirty="0"/>
          </a:p>
          <a:p>
            <a:pPr marL="285750" indent="-285750" algn="l">
              <a:buFont typeface="Wingdings" panose="05000000000000000000" pitchFamily="2" charset="2"/>
              <a:buChar char="§"/>
            </a:pPr>
            <a:endParaRPr lang="en-GB" b="1" u="none" dirty="0"/>
          </a:p>
          <a:p>
            <a:pPr algn="l"/>
            <a:r>
              <a:rPr lang="fr-FR" u="none" dirty="0"/>
              <a:t>Source: </a:t>
            </a:r>
            <a:r>
              <a:rPr lang="fr-FR" dirty="0">
                <a:hlinkClick r:id="rId3"/>
              </a:rPr>
              <a:t>https://www.ecdc.europa.eu/en/publications-data/zika-virus-disease-epidemic-preparedness-planning-guide-diseases-transmitted</a:t>
            </a:r>
          </a:p>
        </p:txBody>
      </p:sp>
      <p:pic>
        <p:nvPicPr>
          <p:cNvPr id="4" name="Picture 3"/>
          <p:cNvPicPr>
            <a:picLocks noChangeAspect="1"/>
          </p:cNvPicPr>
          <p:nvPr/>
        </p:nvPicPr>
        <p:blipFill>
          <a:blip r:embed="rId4"/>
          <a:stretch>
            <a:fillRect/>
          </a:stretch>
        </p:blipFill>
        <p:spPr>
          <a:xfrm>
            <a:off x="7656673" y="1974601"/>
            <a:ext cx="3080974" cy="43274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050194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22"/>
          <p:cNvSpPr txBox="1">
            <a:spLocks noChangeArrowheads="1"/>
          </p:cNvSpPr>
          <p:nvPr/>
        </p:nvSpPr>
        <p:spPr bwMode="auto">
          <a:xfrm>
            <a:off x="553638" y="2078850"/>
            <a:ext cx="9122512" cy="1323439"/>
          </a:xfrm>
          <a:prstGeom prst="rect">
            <a:avLst/>
          </a:prstGeom>
          <a:noFill/>
          <a:ln w="9525">
            <a:noFill/>
            <a:miter lim="800000"/>
            <a:headEnd/>
            <a:tailEnd/>
          </a:ln>
        </p:spPr>
        <p:txBody>
          <a:bodyPr wrap="square">
            <a:spAutoFit/>
          </a:bodyPr>
          <a:lstStyle/>
          <a:p>
            <a:pPr marL="190500" indent="-187325" algn="l">
              <a:lnSpc>
                <a:spcPct val="100000"/>
              </a:lnSpc>
              <a:spcBef>
                <a:spcPct val="0"/>
              </a:spcBef>
            </a:pPr>
            <a:r>
              <a:rPr lang="fr-FR" sz="2000" b="1" u="none" noProof="1">
                <a:latin typeface="+mn-lt"/>
              </a:rPr>
              <a:t>Objectif de cette unité</a:t>
            </a:r>
          </a:p>
          <a:p>
            <a:pPr marL="288925" indent="-285750" algn="l">
              <a:lnSpc>
                <a:spcPct val="100000"/>
              </a:lnSpc>
              <a:spcBef>
                <a:spcPct val="0"/>
              </a:spcBef>
              <a:buClr>
                <a:srgbClr val="69AE23"/>
              </a:buClr>
              <a:buFont typeface="Wingdings" panose="05000000000000000000" pitchFamily="2" charset="2"/>
              <a:buChar char="§"/>
            </a:pPr>
            <a:r>
              <a:rPr lang="fr-FR" sz="2000" u="none" noProof="1">
                <a:latin typeface="+mn-lt"/>
              </a:rPr>
              <a:t>Définition et portée de l’analyse en veille épidémiologique</a:t>
            </a:r>
          </a:p>
          <a:p>
            <a:pPr marL="288925" indent="-285750" algn="l">
              <a:lnSpc>
                <a:spcPct val="100000"/>
              </a:lnSpc>
              <a:spcBef>
                <a:spcPct val="0"/>
              </a:spcBef>
              <a:buClr>
                <a:srgbClr val="69AE23"/>
              </a:buClr>
              <a:buFont typeface="Wingdings" panose="05000000000000000000" pitchFamily="2" charset="2"/>
              <a:buChar char="§"/>
            </a:pPr>
            <a:r>
              <a:rPr lang="fr-FR" sz="2000" u="none" noProof="1">
                <a:latin typeface="+mn-lt"/>
              </a:rPr>
              <a:t>Différents niveaux d’analyse en veille épidémiologique</a:t>
            </a:r>
          </a:p>
          <a:p>
            <a:pPr marL="190500" indent="-187325" algn="l">
              <a:lnSpc>
                <a:spcPct val="100000"/>
              </a:lnSpc>
              <a:spcBef>
                <a:spcPct val="0"/>
              </a:spcBef>
            </a:pPr>
            <a:endParaRPr lang="en-US" sz="2000" u="none" noProof="1">
              <a:latin typeface="+mn-lt"/>
            </a:endParaRPr>
          </a:p>
        </p:txBody>
      </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Index et objectifs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pitchFamily="34" charset="0"/>
                <a:cs typeface="Arial" pitchFamily="34" charset="0"/>
              </a:rPr>
              <a:t>Dimension culturelle</a:t>
            </a:r>
          </a:p>
        </p:txBody>
      </p:sp>
      <p:sp>
        <p:nvSpPr>
          <p:cNvPr id="3" name="Rettangolo 2"/>
          <p:cNvSpPr/>
          <p:nvPr/>
        </p:nvSpPr>
        <p:spPr>
          <a:xfrm>
            <a:off x="10801350" y="5473700"/>
            <a:ext cx="6667500" cy="1200329"/>
          </a:xfrm>
          <a:prstGeom prst="rect">
            <a:avLst/>
          </a:prstGeom>
          <a:solidFill>
            <a:schemeClr val="bg1"/>
          </a:solidFill>
        </p:spPr>
        <p:txBody>
          <a:bodyPr wrap="square">
            <a:spAutoFit/>
          </a:bodyPr>
          <a:lstStyle/>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t>Calendrier religieux international: </a:t>
            </a:r>
            <a:r>
              <a:rPr lang="fr-FR" sz="1600" u="none">
                <a:hlinkClick r:id="rId3"/>
              </a:rPr>
              <a:t>http://www.earthcalendar.net/_php/ReligionSearch.php</a:t>
            </a:r>
          </a:p>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t>Calendrier des fêtes hindoues: </a:t>
            </a:r>
            <a:r>
              <a:rPr lang="fr-FR" sz="1600" u="none">
                <a:hlinkClick r:id="rId4"/>
              </a:rPr>
              <a:t>http://festivals.iloveindia.com/festival-calendar.html</a:t>
            </a:r>
          </a:p>
        </p:txBody>
      </p:sp>
      <p:sp>
        <p:nvSpPr>
          <p:cNvPr id="5" name="Content Placeholder 2"/>
          <p:cNvSpPr txBox="1">
            <a:spLocks/>
          </p:cNvSpPr>
          <p:nvPr/>
        </p:nvSpPr>
        <p:spPr>
          <a:xfrm>
            <a:off x="450124" y="2335289"/>
            <a:ext cx="9316035" cy="3478976"/>
          </a:xfrm>
          <a:prstGeom prst="rect">
            <a:avLst/>
          </a:prstGeom>
        </p:spPr>
        <p:txBody>
          <a:bodyPr/>
          <a:lstStyle/>
          <a:p>
            <a:pPr algn="l" defTabSz="820738" eaLnBrk="0" hangingPunct="0">
              <a:buClr>
                <a:srgbClr val="B22C1B"/>
              </a:buClr>
              <a:buSzPct val="80000"/>
              <a:tabLst>
                <a:tab pos="341313" algn="l"/>
                <a:tab pos="1150938" algn="l"/>
              </a:tabLst>
              <a:defRPr/>
            </a:pPr>
            <a:r>
              <a:rPr lang="fr-FR" sz="1600" u="none">
                <a:solidFill>
                  <a:srgbClr val="000000"/>
                </a:solidFill>
                <a:latin typeface="+mn-lt"/>
                <a:cs typeface="Times New Roman" pitchFamily="18" charset="0"/>
              </a:rPr>
              <a:t>L’analyse doit tenir compte des aspects culturels et idéologiques pouvant influer sur la transmission, l’exposition et les mesures de réponse entourant les événements.</a:t>
            </a:r>
          </a:p>
          <a:p>
            <a:pPr algn="l" defTabSz="820738" eaLnBrk="0" hangingPunct="0">
              <a:buClr>
                <a:srgbClr val="B22C1B"/>
              </a:buClr>
              <a:buSzPct val="80000"/>
              <a:tabLst>
                <a:tab pos="341313" algn="l"/>
                <a:tab pos="1150938" algn="l"/>
              </a:tabLst>
              <a:defRPr/>
            </a:pPr>
            <a:endParaRPr lang="en-US" sz="1600" u="none" kern="0" dirty="0">
              <a:solidFill>
                <a:srgbClr val="000000"/>
              </a:solidFill>
              <a:latin typeface="+mn-lt"/>
              <a:cs typeface="Times New Roman" pitchFamily="18" charset="0"/>
            </a:endParaRPr>
          </a:p>
          <a:p>
            <a:pPr algn="l" defTabSz="820738" eaLnBrk="0" hangingPunct="0">
              <a:buClr>
                <a:srgbClr val="B22C1B"/>
              </a:buClr>
              <a:buSzPct val="80000"/>
              <a:tabLst>
                <a:tab pos="341313" algn="l"/>
                <a:tab pos="1150938" algn="l"/>
              </a:tabLst>
              <a:defRPr/>
            </a:pPr>
            <a:r>
              <a:rPr lang="fr-FR" sz="1600" u="none">
                <a:solidFill>
                  <a:srgbClr val="000000"/>
                </a:solidFill>
                <a:latin typeface="+mn-lt"/>
                <a:cs typeface="Times New Roman" pitchFamily="18" charset="0"/>
              </a:rPr>
              <a:t>Voici quelques </a:t>
            </a:r>
            <a:r>
              <a:rPr lang="fr-FR" sz="1600" b="1" u="none">
                <a:solidFill>
                  <a:srgbClr val="000000"/>
                </a:solidFill>
                <a:latin typeface="+mn-lt"/>
                <a:cs typeface="Times New Roman" pitchFamily="18" charset="0"/>
              </a:rPr>
              <a:t>exemples</a:t>
            </a:r>
            <a:r>
              <a:rPr lang="fr-FR" sz="1600" u="none">
                <a:solidFill>
                  <a:srgbClr val="000000"/>
                </a:solidFill>
                <a:latin typeface="+mn-lt"/>
                <a:cs typeface="Times New Roman" pitchFamily="18" charset="0"/>
              </a:rPr>
              <a:t> pour illustrer cela:</a:t>
            </a:r>
          </a:p>
          <a:p>
            <a:pPr algn="l" defTabSz="820738" eaLnBrk="0" hangingPunct="0">
              <a:buClr>
                <a:srgbClr val="B22C1B"/>
              </a:buClr>
              <a:buSzPct val="80000"/>
              <a:tabLst>
                <a:tab pos="341313" algn="l"/>
                <a:tab pos="1150938" algn="l"/>
              </a:tabLst>
              <a:defRPr/>
            </a:pPr>
            <a:endParaRPr lang="en-US" sz="1600" u="none" kern="0" dirty="0">
              <a:solidFill>
                <a:srgbClr val="000000"/>
              </a:solidFill>
              <a:latin typeface="+mn-lt"/>
              <a:cs typeface="Times New Roman" pitchFamily="18" charset="0"/>
            </a:endParaRPr>
          </a:p>
          <a:p>
            <a:pPr marL="285750" indent="-285750" algn="l" defTabSz="820738" eaLnBrk="0" hangingPunct="0">
              <a:buClr>
                <a:srgbClr val="69AE23"/>
              </a:buClr>
              <a:buSzPct val="80000"/>
              <a:buFont typeface="Wingdings" panose="05000000000000000000" pitchFamily="2" charset="2"/>
              <a:buChar char="§"/>
              <a:tabLst>
                <a:tab pos="341313" algn="l"/>
                <a:tab pos="1150938" algn="l"/>
              </a:tabLst>
              <a:defRPr/>
            </a:pPr>
            <a:r>
              <a:rPr lang="fr-FR" sz="1600" u="none">
                <a:solidFill>
                  <a:srgbClr val="000000"/>
                </a:solidFill>
                <a:latin typeface="+mn-lt"/>
                <a:cs typeface="Times New Roman" pitchFamily="18" charset="0"/>
              </a:rPr>
              <a:t>Dans certains pays, les conditions de vie et la proximité avec la volaille et les oiseaux sauvages peuvent influer sur la transmission de maladies à l’homme. La transmission de la grippe aviaire a été documentée chez des humains exposés à des volailles, à un environnement contaminé ou à des marchés vendant des oiseaux vivants.</a:t>
            </a:r>
          </a:p>
          <a:p>
            <a:pPr marL="285750" indent="-285750" algn="l" defTabSz="820738" eaLnBrk="0" hangingPunct="0">
              <a:buClr>
                <a:srgbClr val="69AE23"/>
              </a:buClr>
              <a:buSzPct val="80000"/>
              <a:buFont typeface="Wingdings" panose="05000000000000000000" pitchFamily="2" charset="2"/>
              <a:buChar char="§"/>
              <a:tabLst>
                <a:tab pos="341313" algn="l"/>
                <a:tab pos="1150938" algn="l"/>
              </a:tabLst>
              <a:defRPr/>
            </a:pPr>
            <a:r>
              <a:rPr lang="fr-FR" sz="1600" u="none">
                <a:solidFill>
                  <a:srgbClr val="000000"/>
                </a:solidFill>
                <a:latin typeface="+mn-lt"/>
              </a:rPr>
              <a:t>Cas de maladies à prévention vaccinale survenant parmi des communautés au sein desquelles l’adhésion à la vaccination est sous-optimale en raison de croyances religieuses et culturelles.</a:t>
            </a:r>
          </a:p>
          <a:p>
            <a:pPr marL="285750" indent="-285750" algn="l" defTabSz="820738" eaLnBrk="0" hangingPunct="0">
              <a:buClr>
                <a:srgbClr val="69AE23"/>
              </a:buClr>
              <a:buSzPct val="80000"/>
              <a:buFont typeface="Wingdings" panose="05000000000000000000" pitchFamily="2" charset="2"/>
              <a:buChar char="§"/>
              <a:tabLst>
                <a:tab pos="341313" algn="l"/>
                <a:tab pos="1150938" algn="l"/>
              </a:tabLst>
              <a:defRPr/>
            </a:pPr>
            <a:r>
              <a:rPr lang="fr-FR" sz="1600" u="none">
                <a:solidFill>
                  <a:srgbClr val="000000"/>
                </a:solidFill>
                <a:latin typeface="+mn-lt"/>
              </a:rPr>
              <a:t>Pendant les grandes épidémies d’Ebola en Afrique de l’Ouest en 2014/2015, certaines mesures (dont l’absence d’accès aux corps des défunts pour les familles ou les funérailles dans des conditions contrôlées) ont influé sur la réponse. </a:t>
            </a:r>
          </a:p>
        </p:txBody>
      </p:sp>
      <p:sp>
        <p:nvSpPr>
          <p:cNvPr id="6"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fr-FR" sz="1100">
                <a:solidFill>
                  <a:srgbClr val="000000"/>
                </a:solidFill>
                <a:latin typeface="Arial" charset="0"/>
                <a:cs typeface="Times New Roman" pitchFamily="18" charset="0"/>
              </a:rPr>
              <a:t>Sources d’informations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60115" y="1583794"/>
            <a:ext cx="10113140" cy="4995555"/>
          </a:xfrm>
        </p:spPr>
        <p:txBody>
          <a:bodyPr/>
          <a:lstStyle/>
          <a:p>
            <a:endParaRPr lang="en-GB" sz="1200" dirty="0"/>
          </a:p>
          <a:p>
            <a:r>
              <a:rPr lang="fr-FR" sz="1200"/>
              <a:t>Dans le cas particulier des maladies à prévention vaccinale, il convient de comprendre le programme de vaccination actuel et antérieur ainsi que l’adhésion à la vaccination au moment de l’analyse d'un élément suscitant l’intérêt.</a:t>
            </a:r>
          </a:p>
          <a:p>
            <a:endParaRPr lang="en-GB" sz="1200" dirty="0"/>
          </a:p>
          <a:p>
            <a:r>
              <a:rPr lang="fr-FR" sz="1200"/>
              <a:t>Il convient de tenir compte des éléments suivants et d’utiliser des sources d'information pertinentes: </a:t>
            </a:r>
          </a:p>
          <a:p>
            <a:endParaRPr lang="en-GB" sz="1200" dirty="0"/>
          </a:p>
          <a:p>
            <a:pPr marL="274638" indent="887413">
              <a:buFont typeface="Tahoma" panose="020B0604030504040204" pitchFamily="34" charset="0"/>
              <a:buChar char="-"/>
              <a:tabLst>
                <a:tab pos="1162050" algn="l"/>
              </a:tabLst>
            </a:pPr>
            <a:r>
              <a:rPr lang="fr-FR" sz="1200"/>
              <a:t>Vérifier si le vaccin fait partie du programme de vaccination de routine. Les ressources qui peuvent être utilisées sont, notamment, le calendrier vaccinal de l’ECDC </a:t>
            </a:r>
            <a:r>
              <a:rPr lang="fr-FR" sz="1200">
                <a:hlinkClick r:id="rId3"/>
              </a:rPr>
              <a:t>https://vaccine-schedule.ecdc.europa.eu/</a:t>
            </a:r>
            <a:r>
              <a:rPr lang="fr-FR" sz="1200"/>
              <a:t> et le site web de l’OMS </a:t>
            </a:r>
            <a:r>
              <a:rPr lang="fr-FR" sz="1200">
                <a:hlinkClick r:id="rId4"/>
              </a:rPr>
              <a:t>https://www.who.int/teams/immunization-vaccines-and-biologicals/policies/who-recommendations-for-routine-immunization---summary-tables</a:t>
            </a:r>
            <a:r>
              <a:rPr lang="fr-FR" sz="1200"/>
              <a:t> </a:t>
            </a:r>
          </a:p>
          <a:p>
            <a:pPr marL="274638" indent="887413">
              <a:buFont typeface="Tahoma" panose="020B0604030504040204" pitchFamily="34" charset="0"/>
              <a:buChar char="-"/>
              <a:tabLst>
                <a:tab pos="1162050" algn="l"/>
              </a:tabLst>
            </a:pPr>
            <a:r>
              <a:rPr lang="fr-FR" sz="1200"/>
              <a:t>Identifier les cohortes ou groupes de population ciblés par le programme de vaccination</a:t>
            </a:r>
          </a:p>
          <a:p>
            <a:pPr marL="274638" indent="887413">
              <a:buFont typeface="Tahoma" panose="020B0604030504040204" pitchFamily="34" charset="0"/>
              <a:buChar char="-"/>
              <a:tabLst>
                <a:tab pos="1162050" algn="l"/>
              </a:tabLst>
            </a:pPr>
            <a:r>
              <a:rPr lang="fr-FR" sz="1200"/>
              <a:t>Comprendre si la population étudiée est susceptible d’avoir été ciblée par le programme de vaccination</a:t>
            </a:r>
          </a:p>
          <a:p>
            <a:pPr marL="274638" indent="887413">
              <a:buFont typeface="Tahoma" panose="020B0604030504040204" pitchFamily="34" charset="0"/>
              <a:buChar char="-"/>
              <a:tabLst>
                <a:tab pos="1162050" algn="l"/>
              </a:tabLst>
            </a:pPr>
            <a:r>
              <a:rPr lang="fr-FR" sz="1200"/>
              <a:t>Analyser les données relatives à la couverture vaccinale auprès de la population étudiée, si elles sont disponibles</a:t>
            </a:r>
          </a:p>
          <a:p>
            <a:pPr marL="274638" indent="887413">
              <a:buFont typeface="Tahoma" panose="020B0604030504040204" pitchFamily="34" charset="0"/>
              <a:buChar char="-"/>
              <a:tabLst>
                <a:tab pos="1162050" algn="l"/>
              </a:tabLst>
            </a:pPr>
            <a:r>
              <a:rPr lang="fr-FR" sz="1200"/>
              <a:t>Vérifier s’il existe des signalements de la maladie au sein de la population bien qu’elle ait été vaccinée. N'oubliez pas: aucun vaccin n’est efficace à 100% contre une maladie et il peut exister des cas d’échec de la vaccination (concernant la réponse primaire ou secondaire) ou d’efficacité sous-optimale de certains vaccins/lots spécifiques de vaccins. Ces événements sont rares, mais doivent être pris en considération.</a:t>
            </a:r>
          </a:p>
          <a:p>
            <a:endParaRPr lang="en-GB" sz="1200" dirty="0"/>
          </a:p>
          <a:p>
            <a:r>
              <a:rPr lang="fr-FR" sz="1200"/>
              <a:t>Dans l’idéal, cette analyse doit être effectuée pour la population au sein de laquelle un élément suscitant l’intérêt est signalé, mais aussi au sein de la population pouvant être touchée par l’événement</a:t>
            </a:r>
          </a:p>
          <a:p>
            <a:endParaRPr lang="en-GB" sz="1200" dirty="0"/>
          </a:p>
        </p:txBody>
      </p:sp>
      <p:sp>
        <p:nvSpPr>
          <p:cNvPr id="3" name="Rectangle 2"/>
          <p:cNvSpPr/>
          <p:nvPr/>
        </p:nvSpPr>
        <p:spPr>
          <a:xfrm>
            <a:off x="495130" y="1352962"/>
            <a:ext cx="9811090" cy="258532"/>
          </a:xfrm>
          <a:prstGeom prst="rect">
            <a:avLst/>
          </a:prstGeom>
        </p:spPr>
        <p:txBody>
          <a:bodyPr wrap="square">
            <a:spAutoFit/>
          </a:bodyPr>
          <a:lstStyle/>
          <a:p>
            <a:pPr algn="l">
              <a:defRPr/>
            </a:pPr>
            <a:r>
              <a:rPr lang="fr-FR" u="none">
                <a:latin typeface="Arial" charset="0"/>
                <a:cs typeface="Times New Roman" pitchFamily="18" charset="0"/>
              </a:rPr>
              <a:t>Prévention: </a:t>
            </a:r>
            <a:r>
              <a:rPr lang="fr-FR" u="none">
                <a:solidFill>
                  <a:srgbClr val="FF0000"/>
                </a:solidFill>
                <a:latin typeface="Arial" charset="0"/>
                <a:cs typeface="Times New Roman" pitchFamily="18" charset="0"/>
              </a:rPr>
              <a:t>Programme</a:t>
            </a:r>
            <a:r>
              <a:rPr lang="fr-FR" u="none">
                <a:latin typeface="Arial" charset="0"/>
                <a:cs typeface="Times New Roman" pitchFamily="18" charset="0"/>
              </a:rPr>
              <a:t> de vaccination et adhésion à la vaccination</a:t>
            </a:r>
          </a:p>
        </p:txBody>
      </p:sp>
    </p:spTree>
    <p:extLst>
      <p:ext uri="{BB962C8B-B14F-4D97-AF65-F5344CB8AC3E}">
        <p14:creationId xmlns:p14="http://schemas.microsoft.com/office/powerpoint/2010/main" val="574555679"/>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fr-FR" u="sng"/>
              <a:t>Messages à retenir:</a:t>
            </a:r>
          </a:p>
          <a:p>
            <a:pPr marL="0" indent="0">
              <a:buNone/>
            </a:pPr>
            <a:endParaRPr lang="en-GB" dirty="0"/>
          </a:p>
          <a:p>
            <a:r>
              <a:rPr lang="fr-FR" sz="1800"/>
              <a:t>L’analyse effectuée par l’équipe de veille épidémiologique a pour objectif de fournir une évaluation préliminaire d’un événement</a:t>
            </a:r>
          </a:p>
          <a:p>
            <a:r>
              <a:rPr lang="fr-FR" sz="1800"/>
              <a:t>Différentes méthodes sont appliquées en combinaison pour analyser l’événement, notamment un examen des événements similaires survenus dans le passé, une vérification des taux de base de la maladie suspectée quand l’étiologie est connue, ainsi que l’échange avec des experts en la matière.</a:t>
            </a:r>
          </a:p>
          <a:p>
            <a:r>
              <a:rPr lang="fr-FR" sz="1800"/>
              <a:t>Sur la base de cette analyse préliminaire, il est possible de décider de la réalisation ou non d’une évaluation complète du risque (</a:t>
            </a:r>
            <a:r>
              <a:rPr lang="fr-FR" sz="1800" b="1"/>
              <a:t>lien vers le tutoriel RRA</a:t>
            </a:r>
            <a:r>
              <a:rPr lang="fr-FR" sz="1800"/>
              <a:t>)</a:t>
            </a:r>
          </a:p>
          <a:p>
            <a:r>
              <a:rPr lang="fr-FR" sz="1800"/>
              <a:t>Il est essentiel de documenter et enregistrer tous les résultats et toutes les communications</a:t>
            </a:r>
          </a:p>
        </p:txBody>
      </p:sp>
    </p:spTree>
    <p:extLst>
      <p:ext uri="{BB962C8B-B14F-4D97-AF65-F5344CB8AC3E}">
        <p14:creationId xmlns:p14="http://schemas.microsoft.com/office/powerpoint/2010/main" val="17740304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fr-FR"/>
              <a:t>QUIZZ</a:t>
            </a:r>
          </a:p>
          <a:p>
            <a:endParaRPr lang="en-GB" dirty="0"/>
          </a:p>
          <a:p>
            <a:r>
              <a:rPr lang="fr-FR">
                <a:solidFill>
                  <a:schemeClr val="tx1"/>
                </a:solidFill>
              </a:rPr>
              <a:t>L’analyse doit-elle se concentrer uniquement sur l’élément ayant suscité l’intérêt?</a:t>
            </a:r>
          </a:p>
          <a:p>
            <a:pPr lvl="1"/>
            <a:r>
              <a:rPr lang="fr-FR">
                <a:solidFill>
                  <a:schemeClr val="tx1"/>
                </a:solidFill>
              </a:rPr>
              <a:t>Oui</a:t>
            </a:r>
          </a:p>
          <a:p>
            <a:pPr lvl="1"/>
            <a:r>
              <a:rPr lang="fr-FR" b="1">
                <a:solidFill>
                  <a:srgbClr val="69AE23"/>
                </a:solidFill>
              </a:rPr>
              <a:t>Non</a:t>
            </a:r>
          </a:p>
          <a:p>
            <a:endParaRPr lang="en-GB" dirty="0">
              <a:solidFill>
                <a:schemeClr val="tx1"/>
              </a:solidFill>
            </a:endParaRPr>
          </a:p>
          <a:p>
            <a:r>
              <a:rPr lang="fr-FR">
                <a:solidFill>
                  <a:schemeClr val="tx1"/>
                </a:solidFill>
              </a:rPr>
              <a:t>Après validation, un élément ayant suscité l'intérêt doit être analysé pour:</a:t>
            </a:r>
          </a:p>
          <a:p>
            <a:pPr lvl="1"/>
            <a:r>
              <a:rPr lang="fr-FR"/>
              <a:t>mieux comprendre l’événement et le contexte dans lequel il est survenu?</a:t>
            </a:r>
          </a:p>
          <a:p>
            <a:pPr lvl="1"/>
            <a:r>
              <a:rPr lang="fr-FR">
                <a:solidFill>
                  <a:schemeClr val="tx1"/>
                </a:solidFill>
              </a:rPr>
              <a:t>fournir une première évaluation?</a:t>
            </a:r>
          </a:p>
          <a:p>
            <a:pPr lvl="1"/>
            <a:r>
              <a:rPr lang="fr-FR"/>
              <a:t>fournir une base d’information pour décider des actions à entreprendre ensuite?</a:t>
            </a:r>
          </a:p>
          <a:p>
            <a:pPr lvl="1"/>
            <a:r>
              <a:rPr lang="fr-FR" b="1">
                <a:solidFill>
                  <a:srgbClr val="69AE23"/>
                </a:solidFill>
              </a:rPr>
              <a:t>toutes les réponses ci-dessus? </a:t>
            </a:r>
          </a:p>
          <a:p>
            <a:endParaRPr lang="en-GB" dirty="0"/>
          </a:p>
          <a:p>
            <a:endParaRPr lang="en-GB" dirty="0"/>
          </a:p>
          <a:p>
            <a:endParaRPr lang="en-GB" dirty="0"/>
          </a:p>
        </p:txBody>
      </p:sp>
    </p:spTree>
    <p:extLst>
      <p:ext uri="{BB962C8B-B14F-4D97-AF65-F5344CB8AC3E}">
        <p14:creationId xmlns:p14="http://schemas.microsoft.com/office/powerpoint/2010/main" val="1599993926"/>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fr-FR" sz="2400" b="1"/>
              <a:t>DÉFINITION ET PORTÉE DE L’ANALYSE</a:t>
            </a:r>
          </a:p>
          <a:p>
            <a:r>
              <a:rPr lang="fr-FR">
                <a:solidFill>
                  <a:schemeClr val="tx1"/>
                </a:solidFill>
              </a:rPr>
              <a:t>Après la validation, un </a:t>
            </a:r>
            <a:r>
              <a:rPr lang="fr-FR" u="sng">
                <a:solidFill>
                  <a:schemeClr val="tx1"/>
                </a:solidFill>
              </a:rPr>
              <a:t>signal, événement ou une menace </a:t>
            </a:r>
            <a:r>
              <a:rPr lang="fr-FR">
                <a:solidFill>
                  <a:schemeClr val="tx1"/>
                </a:solidFill>
              </a:rPr>
              <a:t> doit être analysé, afin d’élaborer une première évaluation et de décider des actions suivantes à entreprendre. </a:t>
            </a:r>
          </a:p>
          <a:p>
            <a:endParaRPr lang="en-GB" dirty="0">
              <a:solidFill>
                <a:srgbClr val="FF0000"/>
              </a:solidFill>
            </a:endParaRPr>
          </a:p>
          <a:p>
            <a:r>
              <a:rPr lang="fr-FR"/>
              <a:t>L’analyse de </a:t>
            </a:r>
            <a:r>
              <a:rPr lang="fr-FR" u="sng"/>
              <a:t>signaux, événements ou menaces </a:t>
            </a:r>
            <a:r>
              <a:rPr lang="fr-FR"/>
              <a:t> validés fait partie du processus de veille épidémiologique qui a pour objectif:</a:t>
            </a:r>
          </a:p>
          <a:p>
            <a:pPr lvl="1"/>
            <a:r>
              <a:rPr lang="fr-FR"/>
              <a:t>de fournir une évaluation initiale d’événements pertinents</a:t>
            </a:r>
          </a:p>
          <a:p>
            <a:pPr lvl="1"/>
            <a:r>
              <a:rPr lang="fr-FR"/>
              <a:t>d’avoir une vision du risque présent au niveau européen et mondial</a:t>
            </a:r>
          </a:p>
          <a:p>
            <a:pPr lvl="1"/>
            <a:r>
              <a:rPr lang="fr-FR"/>
              <a:t>de mettre un événement en contexte, d’anticiper ses évolutions futures et de permettre l’élaboration d’actions</a:t>
            </a:r>
          </a:p>
        </p:txBody>
      </p:sp>
    </p:spTree>
    <p:extLst>
      <p:ext uri="{BB962C8B-B14F-4D97-AF65-F5344CB8AC3E}">
        <p14:creationId xmlns:p14="http://schemas.microsoft.com/office/powerpoint/2010/main" val="19944178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2686" y="3318582"/>
            <a:ext cx="1354878" cy="854080"/>
          </a:xfrm>
          <a:prstGeom prst="rect">
            <a:avLst/>
          </a:prstGeom>
          <a:noFill/>
          <a:ln>
            <a:solidFill>
              <a:schemeClr val="tx1"/>
            </a:solidFill>
          </a:ln>
        </p:spPr>
        <p:txBody>
          <a:bodyPr wrap="square" rtlCol="0">
            <a:spAutoFit/>
          </a:bodyPr>
          <a:lstStyle/>
          <a:p>
            <a:r>
              <a:rPr lang="fr-FR" sz="1100" u="none" dirty="0">
                <a:latin typeface="+mn-lt"/>
              </a:rPr>
              <a:t>Analyse effectuée par l’équipe de VÉ en collaboration avec des experts en la matière </a:t>
            </a:r>
          </a:p>
        </p:txBody>
      </p:sp>
      <p:sp>
        <p:nvSpPr>
          <p:cNvPr id="4" name="TextBox 3"/>
          <p:cNvSpPr txBox="1"/>
          <p:nvPr/>
        </p:nvSpPr>
        <p:spPr>
          <a:xfrm>
            <a:off x="2250325" y="3446874"/>
            <a:ext cx="2025225" cy="612000"/>
          </a:xfrm>
          <a:prstGeom prst="rect">
            <a:avLst/>
          </a:prstGeom>
          <a:noFill/>
          <a:ln>
            <a:solidFill>
              <a:schemeClr val="tx1"/>
            </a:solidFill>
          </a:ln>
        </p:spPr>
        <p:txBody>
          <a:bodyPr wrap="square" rtlCol="0">
            <a:spAutoFit/>
          </a:bodyPr>
          <a:lstStyle/>
          <a:p>
            <a:r>
              <a:rPr lang="fr-FR" sz="1100" u="none" dirty="0">
                <a:latin typeface="+mn-lt"/>
              </a:rPr>
              <a:t>Définition des éléments suscitant l’intérêt en termes de...</a:t>
            </a:r>
          </a:p>
        </p:txBody>
      </p:sp>
      <p:sp>
        <p:nvSpPr>
          <p:cNvPr id="5" name="TextBox 4"/>
          <p:cNvSpPr txBox="1"/>
          <p:nvPr/>
        </p:nvSpPr>
        <p:spPr>
          <a:xfrm>
            <a:off x="5445679" y="2393885"/>
            <a:ext cx="2295254" cy="244682"/>
          </a:xfrm>
          <a:prstGeom prst="rect">
            <a:avLst/>
          </a:prstGeom>
          <a:noFill/>
          <a:ln>
            <a:solidFill>
              <a:schemeClr val="tx1"/>
            </a:solidFill>
          </a:ln>
        </p:spPr>
        <p:txBody>
          <a:bodyPr wrap="square" rtlCol="0">
            <a:spAutoFit/>
          </a:bodyPr>
          <a:lstStyle/>
          <a:p>
            <a:r>
              <a:rPr lang="fr-FR" sz="1100" u="none">
                <a:latin typeface="+mn-lt"/>
              </a:rPr>
              <a:t>Moment/lieu/individu </a:t>
            </a:r>
          </a:p>
        </p:txBody>
      </p:sp>
      <p:sp>
        <p:nvSpPr>
          <p:cNvPr id="6" name="TextBox 5"/>
          <p:cNvSpPr txBox="1"/>
          <p:nvPr/>
        </p:nvSpPr>
        <p:spPr>
          <a:xfrm>
            <a:off x="5445679" y="4506600"/>
            <a:ext cx="2295254" cy="397032"/>
          </a:xfrm>
          <a:prstGeom prst="rect">
            <a:avLst/>
          </a:prstGeom>
          <a:noFill/>
          <a:ln>
            <a:solidFill>
              <a:schemeClr val="tx1"/>
            </a:solidFill>
          </a:ln>
        </p:spPr>
        <p:txBody>
          <a:bodyPr wrap="square" rtlCol="0">
            <a:spAutoFit/>
          </a:bodyPr>
          <a:lstStyle/>
          <a:p>
            <a:r>
              <a:rPr lang="fr-FR" sz="1100" u="none">
                <a:latin typeface="+mn-lt"/>
              </a:rPr>
              <a:t>Contexte plus large dans lequel l’événement survient</a:t>
            </a:r>
          </a:p>
        </p:txBody>
      </p:sp>
      <p:cxnSp>
        <p:nvCxnSpPr>
          <p:cNvPr id="8" name="Straight Arrow Connector 7"/>
          <p:cNvCxnSpPr>
            <a:cxnSpLocks/>
            <a:stCxn id="3" idx="3"/>
            <a:endCxn id="4" idx="1"/>
          </p:cNvCxnSpPr>
          <p:nvPr/>
        </p:nvCxnSpPr>
        <p:spPr bwMode="auto">
          <a:xfrm>
            <a:off x="1607564" y="3745622"/>
            <a:ext cx="642761" cy="7252"/>
          </a:xfrm>
          <a:prstGeom prst="straightConnector1">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11" name="Elbow Connector 10"/>
          <p:cNvCxnSpPr>
            <a:cxnSpLocks/>
            <a:stCxn id="4" idx="3"/>
            <a:endCxn id="5" idx="1"/>
          </p:cNvCxnSpPr>
          <p:nvPr/>
        </p:nvCxnSpPr>
        <p:spPr bwMode="auto">
          <a:xfrm flipV="1">
            <a:off x="4275550" y="2516226"/>
            <a:ext cx="1170129" cy="1236648"/>
          </a:xfrm>
          <a:prstGeom prst="bentConnector3">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14" name="Elbow Connector 13"/>
          <p:cNvCxnSpPr>
            <a:cxnSpLocks/>
            <a:stCxn id="4" idx="3"/>
            <a:endCxn id="6" idx="1"/>
          </p:cNvCxnSpPr>
          <p:nvPr/>
        </p:nvCxnSpPr>
        <p:spPr bwMode="auto">
          <a:xfrm>
            <a:off x="4275550" y="3752874"/>
            <a:ext cx="1170129" cy="952242"/>
          </a:xfrm>
          <a:prstGeom prst="bentConnector3">
            <a:avLst/>
          </a:prstGeom>
          <a:solidFill>
            <a:srgbClr val="FF99FF">
              <a:alpha val="25000"/>
            </a:srgbClr>
          </a:solidFill>
          <a:ln w="28575" cap="flat" cmpd="sng" algn="ctr">
            <a:solidFill>
              <a:srgbClr val="FF99FF"/>
            </a:solidFill>
            <a:prstDash val="solid"/>
            <a:round/>
            <a:headEnd type="none" w="med" len="med"/>
            <a:tailEnd type="triangle"/>
          </a:ln>
          <a:effectLst/>
        </p:spPr>
      </p:cxnSp>
      <p:sp>
        <p:nvSpPr>
          <p:cNvPr id="20" name="TextBox 19"/>
          <p:cNvSpPr txBox="1"/>
          <p:nvPr/>
        </p:nvSpPr>
        <p:spPr>
          <a:xfrm>
            <a:off x="5445679" y="3446874"/>
            <a:ext cx="2295255" cy="540000"/>
          </a:xfrm>
          <a:prstGeom prst="rect">
            <a:avLst/>
          </a:prstGeom>
          <a:noFill/>
          <a:ln>
            <a:solidFill>
              <a:schemeClr val="tx1"/>
            </a:solidFill>
          </a:ln>
        </p:spPr>
        <p:txBody>
          <a:bodyPr wrap="square" rtlCol="0">
            <a:spAutoFit/>
          </a:bodyPr>
          <a:lstStyle/>
          <a:p>
            <a:r>
              <a:rPr lang="fr-FR" sz="1100" u="none" dirty="0">
                <a:latin typeface="+mn-lt"/>
              </a:rPr>
              <a:t>Potentiel de propagation/poursuite de l’exposition</a:t>
            </a:r>
          </a:p>
        </p:txBody>
      </p:sp>
      <p:cxnSp>
        <p:nvCxnSpPr>
          <p:cNvPr id="22" name="Elbow Connector 21"/>
          <p:cNvCxnSpPr>
            <a:cxnSpLocks/>
          </p:cNvCxnSpPr>
          <p:nvPr/>
        </p:nvCxnSpPr>
        <p:spPr bwMode="auto">
          <a:xfrm>
            <a:off x="4275550" y="3744035"/>
            <a:ext cx="1170129" cy="12700"/>
          </a:xfrm>
          <a:prstGeom prst="bentConnector3">
            <a:avLst/>
          </a:prstGeom>
          <a:solidFill>
            <a:srgbClr val="FF99FF">
              <a:alpha val="25000"/>
            </a:srgbClr>
          </a:solidFill>
          <a:ln w="28575" cap="flat" cmpd="sng" algn="ctr">
            <a:solidFill>
              <a:srgbClr val="FF99FF"/>
            </a:solidFill>
            <a:prstDash val="solid"/>
            <a:round/>
            <a:headEnd type="none" w="med" len="med"/>
            <a:tailEnd type="triangle"/>
          </a:ln>
          <a:effectLst/>
        </p:spPr>
      </p:cxnSp>
      <p:sp>
        <p:nvSpPr>
          <p:cNvPr id="29" name="TextBox 28"/>
          <p:cNvSpPr txBox="1"/>
          <p:nvPr/>
        </p:nvSpPr>
        <p:spPr>
          <a:xfrm>
            <a:off x="8587107" y="3609020"/>
            <a:ext cx="2115235" cy="244682"/>
          </a:xfrm>
          <a:prstGeom prst="rect">
            <a:avLst/>
          </a:prstGeom>
          <a:noFill/>
          <a:ln>
            <a:solidFill>
              <a:schemeClr val="tx1"/>
            </a:solidFill>
          </a:ln>
        </p:spPr>
        <p:txBody>
          <a:bodyPr wrap="square" rtlCol="0">
            <a:spAutoFit/>
          </a:bodyPr>
          <a:lstStyle/>
          <a:p>
            <a:r>
              <a:rPr lang="fr-FR" sz="1100" u="none">
                <a:latin typeface="+mn-lt"/>
              </a:rPr>
              <a:t>Actions suivantes</a:t>
            </a:r>
          </a:p>
        </p:txBody>
      </p:sp>
      <p:cxnSp>
        <p:nvCxnSpPr>
          <p:cNvPr id="30" name="Elbow Connector 29"/>
          <p:cNvCxnSpPr>
            <a:stCxn id="5" idx="3"/>
            <a:endCxn id="29" idx="1"/>
          </p:cNvCxnSpPr>
          <p:nvPr/>
        </p:nvCxnSpPr>
        <p:spPr bwMode="auto">
          <a:xfrm>
            <a:off x="7740933" y="2516226"/>
            <a:ext cx="846174" cy="1215135"/>
          </a:xfrm>
          <a:prstGeom prst="bentConnector3">
            <a:avLst>
              <a:gd name="adj1" fmla="val 50000"/>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33" name="Elbow Connector 32"/>
          <p:cNvCxnSpPr>
            <a:stCxn id="6" idx="3"/>
            <a:endCxn id="29" idx="1"/>
          </p:cNvCxnSpPr>
          <p:nvPr/>
        </p:nvCxnSpPr>
        <p:spPr bwMode="auto">
          <a:xfrm flipV="1">
            <a:off x="7740933" y="3731361"/>
            <a:ext cx="846174" cy="973755"/>
          </a:xfrm>
          <a:prstGeom prst="bentConnector3">
            <a:avLst>
              <a:gd name="adj1" fmla="val 50000"/>
            </a:avLst>
          </a:prstGeom>
          <a:solidFill>
            <a:srgbClr val="FF99FF">
              <a:alpha val="25000"/>
            </a:srgbClr>
          </a:solidFill>
          <a:ln w="28575" cap="flat" cmpd="sng" algn="ctr">
            <a:solidFill>
              <a:srgbClr val="FF99FF"/>
            </a:solidFill>
            <a:prstDash val="solid"/>
            <a:round/>
            <a:headEnd type="none" w="med" len="med"/>
            <a:tailEnd type="triangle"/>
          </a:ln>
          <a:effectLst/>
        </p:spPr>
      </p:cxnSp>
      <p:cxnSp>
        <p:nvCxnSpPr>
          <p:cNvPr id="18" name="Elbow Connector 17"/>
          <p:cNvCxnSpPr>
            <a:cxnSpLocks/>
            <a:endCxn id="29" idx="1"/>
          </p:cNvCxnSpPr>
          <p:nvPr/>
        </p:nvCxnSpPr>
        <p:spPr bwMode="auto">
          <a:xfrm>
            <a:off x="7740934" y="3730691"/>
            <a:ext cx="846173" cy="670"/>
          </a:xfrm>
          <a:prstGeom prst="bentConnector3">
            <a:avLst>
              <a:gd name="adj1" fmla="val 50000"/>
            </a:avLst>
          </a:prstGeom>
          <a:solidFill>
            <a:srgbClr val="FF99FF">
              <a:alpha val="25000"/>
            </a:srgbClr>
          </a:solidFill>
          <a:ln w="28575" cap="flat" cmpd="sng" algn="ctr">
            <a:solidFill>
              <a:srgbClr val="FF99FF"/>
            </a:solidFill>
            <a:prstDash val="solid"/>
            <a:round/>
            <a:headEnd type="none" w="med" len="med"/>
            <a:tailEnd type="triangle"/>
          </a:ln>
          <a:effectLst/>
        </p:spPr>
      </p:cxnSp>
      <p:sp>
        <p:nvSpPr>
          <p:cNvPr id="2" name="TextBox 1"/>
          <p:cNvSpPr txBox="1"/>
          <p:nvPr/>
        </p:nvSpPr>
        <p:spPr>
          <a:xfrm>
            <a:off x="421139" y="1493785"/>
            <a:ext cx="1829186" cy="315035"/>
          </a:xfrm>
          <a:prstGeom prst="rect">
            <a:avLst/>
          </a:prstGeom>
          <a:noFill/>
        </p:spPr>
        <p:txBody>
          <a:bodyPr wrap="square" rtlCol="0">
            <a:spAutoFit/>
          </a:bodyPr>
          <a:lstStyle/>
          <a:p>
            <a:r>
              <a:rPr lang="fr-FR" sz="1600" b="1" u="none">
                <a:latin typeface="+mn-lt"/>
              </a:rPr>
              <a:t>APERÇU</a:t>
            </a:r>
          </a:p>
        </p:txBody>
      </p:sp>
    </p:spTree>
    <p:extLst>
      <p:ext uri="{BB962C8B-B14F-4D97-AF65-F5344CB8AC3E}">
        <p14:creationId xmlns:p14="http://schemas.microsoft.com/office/powerpoint/2010/main" val="17939412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0041" y="1295399"/>
            <a:ext cx="10113140" cy="5418965"/>
          </a:xfrm>
        </p:spPr>
        <p:txBody>
          <a:bodyPr/>
          <a:lstStyle/>
          <a:p>
            <a:pPr marL="0" indent="0">
              <a:buNone/>
            </a:pPr>
            <a:r>
              <a:rPr lang="fr-FR" sz="1400" b="1" dirty="0"/>
              <a:t>Méthodes d’analyse 1/2</a:t>
            </a:r>
          </a:p>
          <a:p>
            <a:pPr marL="414338" lvl="1" indent="0">
              <a:buNone/>
            </a:pPr>
            <a:r>
              <a:rPr lang="fr-FR" sz="1100" dirty="0"/>
              <a:t>L’évaluation préliminaire effectuée par l’équipe de veille épidémiologique sera constituée d’une association des éléments suivants - </a:t>
            </a:r>
          </a:p>
          <a:p>
            <a:pPr marL="414338" lvl="1" indent="0">
              <a:buNone/>
            </a:pPr>
            <a:endParaRPr lang="en-GB" sz="1100" dirty="0"/>
          </a:p>
          <a:p>
            <a:pPr marL="414338" lvl="1" indent="0">
              <a:buNone/>
            </a:pPr>
            <a:r>
              <a:rPr lang="fr-FR" sz="1100" dirty="0"/>
              <a:t>L’étendue de l’analyse primaire sera déterminée par l’expertise et la connaissance du signal, de l’événement ou de la menace et du contexte environnant. Elle pourra inclure:</a:t>
            </a:r>
          </a:p>
          <a:p>
            <a:pPr marL="414338" lvl="1" indent="0">
              <a:buNone/>
            </a:pPr>
            <a:endParaRPr lang="en-GB" sz="1100" dirty="0"/>
          </a:p>
          <a:p>
            <a:pPr lvl="1">
              <a:lnSpc>
                <a:spcPct val="150000"/>
              </a:lnSpc>
              <a:buClr>
                <a:srgbClr val="69AE23"/>
              </a:buClr>
            </a:pPr>
            <a:r>
              <a:rPr lang="fr-FR" sz="1100" b="1" dirty="0"/>
              <a:t>Un examen des événements similaires signalés par le passé.</a:t>
            </a:r>
            <a:r>
              <a:rPr lang="fr-FR" sz="1100" dirty="0"/>
              <a:t> Cela met en évidence le besoin d’une documentation relative aux événements antérieurs, adéquate et facile d’accès </a:t>
            </a:r>
            <a:r>
              <a:rPr lang="fr-FR" sz="1100" i="1" dirty="0"/>
              <a:t>[voir partie Documentation]</a:t>
            </a:r>
          </a:p>
          <a:p>
            <a:pPr lvl="1">
              <a:lnSpc>
                <a:spcPct val="150000"/>
              </a:lnSpc>
              <a:buClr>
                <a:srgbClr val="69AE23"/>
              </a:buClr>
            </a:pPr>
            <a:r>
              <a:rPr lang="fr-FR" sz="1100" dirty="0"/>
              <a:t>Si l’étiologie est connue, un examen des </a:t>
            </a:r>
            <a:r>
              <a:rPr lang="fr-FR" sz="1100" b="1" dirty="0"/>
              <a:t>taux de base de la maladie suspectée </a:t>
            </a:r>
            <a:r>
              <a:rPr lang="fr-FR" sz="1100" dirty="0"/>
              <a:t>qui a été signalée. Un accès facile et dans un délai adéquat aux systèmes de surveillance fondée sur les indicateurs est requis. Il peut également être nécessaire d’interroger les bases de données accessibles en ligne regroupant les données de surveillance des maladies transmissibles </a:t>
            </a:r>
            <a:r>
              <a:rPr lang="fr-FR" sz="1100" i="1" dirty="0"/>
              <a:t>[lien vers le module relatif aux enquêtes épidémiologiques]</a:t>
            </a:r>
          </a:p>
          <a:p>
            <a:pPr lvl="1">
              <a:lnSpc>
                <a:spcPct val="150000"/>
              </a:lnSpc>
              <a:buClr>
                <a:srgbClr val="69AE23"/>
              </a:buClr>
            </a:pPr>
            <a:r>
              <a:rPr lang="fr-FR" sz="1100" b="1" dirty="0"/>
              <a:t>L’information et la consultation d’experts en la matière </a:t>
            </a:r>
            <a:r>
              <a:rPr lang="fr-FR" sz="1100" dirty="0"/>
              <a:t>aux fins de cette évaluation préliminaire. L’événement identifié était-il prévisible en termes de période, de lieu et d’individu concerné, ou bien s’agit-il d’un événement inattendu nécessitant une évaluation plus approfondie?</a:t>
            </a:r>
          </a:p>
          <a:p>
            <a:pPr lvl="1">
              <a:lnSpc>
                <a:spcPct val="150000"/>
              </a:lnSpc>
              <a:buClr>
                <a:srgbClr val="69AE23"/>
              </a:buClr>
            </a:pPr>
            <a:r>
              <a:rPr lang="fr-FR" sz="1100" dirty="0"/>
              <a:t>Un </a:t>
            </a:r>
            <a:r>
              <a:rPr lang="fr-FR" sz="1100" b="1" dirty="0"/>
              <a:t>examen rapide de la littérature pertinente </a:t>
            </a:r>
            <a:r>
              <a:rPr lang="fr-FR" sz="1100" dirty="0"/>
              <a:t>, ce qui souligne l'importance pour les experts en veille épidémiologique de connaître les publications récentes et de disposer d’un mécanisme d’accès rapide aux services de documentation</a:t>
            </a:r>
          </a:p>
          <a:p>
            <a:pPr marL="414338" lvl="1" indent="0">
              <a:lnSpc>
                <a:spcPct val="150000"/>
              </a:lnSpc>
              <a:buClr>
                <a:srgbClr val="69AE23"/>
              </a:buClr>
              <a:buNone/>
            </a:pPr>
            <a:endParaRPr lang="en-GB" sz="1100" b="1" dirty="0"/>
          </a:p>
          <a:p>
            <a:pPr marL="414338" lvl="1" indent="0">
              <a:lnSpc>
                <a:spcPct val="150000"/>
              </a:lnSpc>
              <a:buClr>
                <a:srgbClr val="69AE23"/>
              </a:buClr>
              <a:buNone/>
            </a:pPr>
            <a:r>
              <a:rPr lang="fr-FR" sz="1100" dirty="0"/>
              <a:t>Le résultat de l’analyse mènera à une </a:t>
            </a:r>
            <a:r>
              <a:rPr lang="fr-FR" sz="1100" b="1" dirty="0"/>
              <a:t>discussion </a:t>
            </a:r>
            <a:r>
              <a:rPr lang="fr-FR" sz="1100" dirty="0"/>
              <a:t>au sein de l’équipe de veille épidémiologique et un débat avec les experts en la matière afin de définir les actions à entreprendre.</a:t>
            </a:r>
          </a:p>
        </p:txBody>
      </p:sp>
    </p:spTree>
    <p:extLst>
      <p:ext uri="{BB962C8B-B14F-4D97-AF65-F5344CB8AC3E}">
        <p14:creationId xmlns:p14="http://schemas.microsoft.com/office/powerpoint/2010/main" val="1427099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p:cNvSpPr>
          <p:nvPr/>
        </p:nvSpPr>
        <p:spPr>
          <a:xfrm>
            <a:off x="330041" y="1295400"/>
            <a:ext cx="10113140" cy="5562600"/>
          </a:xfrm>
          <a:prstGeom prst="rect">
            <a:avLst/>
          </a:prstGeom>
        </p:spPr>
        <p:txBody>
          <a:bodyPr/>
          <a:lst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a:lstStyle>
          <a:p>
            <a:pPr marL="0" indent="0">
              <a:lnSpc>
                <a:spcPct val="100000"/>
              </a:lnSpc>
              <a:buFont typeface="Wingdings" pitchFamily="2" charset="2"/>
              <a:buNone/>
            </a:pPr>
            <a:r>
              <a:rPr lang="fr-FR" sz="1400" b="1" u="none" dirty="0"/>
              <a:t>Méthodes d’analyse 2/2</a:t>
            </a:r>
          </a:p>
          <a:p>
            <a:pPr marL="414338" lvl="1" indent="0">
              <a:lnSpc>
                <a:spcPct val="100000"/>
              </a:lnSpc>
              <a:buFont typeface="Wingdings" pitchFamily="2" charset="2"/>
              <a:buNone/>
            </a:pPr>
            <a:endParaRPr lang="en-GB" sz="1100" u="none" kern="0" dirty="0"/>
          </a:p>
          <a:p>
            <a:pPr marL="414338" lvl="1" indent="0">
              <a:lnSpc>
                <a:spcPct val="100000"/>
              </a:lnSpc>
              <a:buFont typeface="Wingdings" pitchFamily="2" charset="2"/>
              <a:buNone/>
            </a:pPr>
            <a:r>
              <a:rPr lang="fr-FR" sz="1100" u="none" dirty="0"/>
              <a:t>Lors de l’analyse et de l’évaluation des signaux, événements ou menaces, il convient:</a:t>
            </a:r>
          </a:p>
          <a:p>
            <a:pPr lvl="1">
              <a:lnSpc>
                <a:spcPct val="100000"/>
              </a:lnSpc>
              <a:buClr>
                <a:srgbClr val="69AE23"/>
              </a:buClr>
              <a:buFont typeface="Arial" panose="020B0604020202020204" pitchFamily="34" charset="0"/>
              <a:buChar char="•"/>
            </a:pPr>
            <a:r>
              <a:rPr lang="fr-FR" sz="1100" u="none" dirty="0"/>
              <a:t>d’appliquer les </a:t>
            </a:r>
            <a:r>
              <a:rPr lang="fr-FR" sz="1100" b="1" u="none" dirty="0"/>
              <a:t>principes de base de l’épidémiologie et les méthodologies d’enquête épidémiologique</a:t>
            </a:r>
          </a:p>
          <a:p>
            <a:pPr lvl="1">
              <a:lnSpc>
                <a:spcPct val="100000"/>
              </a:lnSpc>
              <a:buClr>
                <a:srgbClr val="69AE23"/>
              </a:buClr>
              <a:buFont typeface="Arial" panose="020B0604020202020204" pitchFamily="34" charset="0"/>
              <a:buChar char="•"/>
            </a:pPr>
            <a:r>
              <a:rPr lang="fr-FR" sz="1100" u="none" dirty="0"/>
              <a:t>de </a:t>
            </a:r>
            <a:r>
              <a:rPr lang="fr-FR" sz="1100" b="1" u="none" dirty="0"/>
              <a:t>replacer l’événement dans un contexte plus large</a:t>
            </a:r>
            <a:r>
              <a:rPr lang="fr-FR" sz="1100" u="none" dirty="0"/>
              <a:t>.</a:t>
            </a:r>
          </a:p>
          <a:p>
            <a:pPr marL="414338" lvl="1" indent="0">
              <a:lnSpc>
                <a:spcPct val="100000"/>
              </a:lnSpc>
              <a:buNone/>
            </a:pPr>
            <a:endParaRPr lang="en-GB" sz="1100" u="none" kern="0" dirty="0"/>
          </a:p>
          <a:p>
            <a:pPr marL="414338" lvl="1" indent="0">
              <a:lnSpc>
                <a:spcPct val="100000"/>
              </a:lnSpc>
              <a:buNone/>
            </a:pPr>
            <a:r>
              <a:rPr lang="fr-FR" sz="1100" u="none" dirty="0"/>
              <a:t>Il sera plus facile d’élaborer une description initiale de l’événement en adoptant une </a:t>
            </a:r>
            <a:r>
              <a:rPr lang="fr-FR" sz="1100" b="1" u="none" dirty="0"/>
              <a:t>approche systématique</a:t>
            </a:r>
            <a:r>
              <a:rPr lang="fr-FR" sz="1100" u="none" dirty="0"/>
              <a:t> et </a:t>
            </a:r>
            <a:r>
              <a:rPr lang="fr-FR" sz="1100" b="1" u="none" dirty="0"/>
              <a:t>logique </a:t>
            </a:r>
            <a:r>
              <a:rPr lang="fr-FR" sz="1100" u="none" dirty="0"/>
              <a:t> pour l’analyse et l’évaluation.</a:t>
            </a:r>
          </a:p>
          <a:p>
            <a:pPr marL="414338" lvl="1" indent="0">
              <a:lnSpc>
                <a:spcPct val="100000"/>
              </a:lnSpc>
              <a:buNone/>
            </a:pPr>
            <a:r>
              <a:rPr lang="fr-FR" sz="1100" u="none" dirty="0"/>
              <a:t>Les questions suivantes pourront être posées:</a:t>
            </a:r>
          </a:p>
          <a:p>
            <a:pPr lvl="1">
              <a:lnSpc>
                <a:spcPct val="100000"/>
              </a:lnSpc>
              <a:buClr>
                <a:srgbClr val="69AE23"/>
              </a:buClr>
            </a:pPr>
            <a:r>
              <a:rPr lang="fr-FR" sz="1100" u="none" dirty="0"/>
              <a:t>Quelle est la symptomatologie des cas?</a:t>
            </a:r>
          </a:p>
          <a:p>
            <a:pPr lvl="1">
              <a:lnSpc>
                <a:spcPct val="100000"/>
              </a:lnSpc>
              <a:buClr>
                <a:srgbClr val="69AE23"/>
              </a:buClr>
              <a:buFont typeface="Arial" panose="020B0604020202020204" pitchFamily="34" charset="0"/>
              <a:buChar char="•"/>
            </a:pPr>
            <a:r>
              <a:rPr lang="fr-FR" sz="1100" u="none" dirty="0"/>
              <a:t>Quand apparaissent-ils? </a:t>
            </a:r>
          </a:p>
          <a:p>
            <a:pPr lvl="1">
              <a:lnSpc>
                <a:spcPct val="100000"/>
              </a:lnSpc>
              <a:buClr>
                <a:srgbClr val="69AE23"/>
              </a:buClr>
              <a:buFont typeface="Arial" panose="020B0604020202020204" pitchFamily="34" charset="0"/>
              <a:buChar char="•"/>
            </a:pPr>
            <a:r>
              <a:rPr lang="fr-FR" sz="1100" u="none" dirty="0"/>
              <a:t>A-t-on observé un nombre similaire de cas l’année précédente?</a:t>
            </a:r>
          </a:p>
          <a:p>
            <a:pPr lvl="1">
              <a:lnSpc>
                <a:spcPct val="100000"/>
              </a:lnSpc>
              <a:buClr>
                <a:srgbClr val="69AE23"/>
              </a:buClr>
              <a:buFont typeface="Arial" panose="020B0604020202020204" pitchFamily="34" charset="0"/>
              <a:buChar char="•"/>
            </a:pPr>
            <a:r>
              <a:rPr lang="fr-FR" sz="1100" u="none" dirty="0"/>
              <a:t>Où apparaissent-ils? Pourquoi surviennent-ils dans cette zone géographique particulière? Pourquoi y a-t-il aussi des cas similaires ailleurs?</a:t>
            </a:r>
          </a:p>
          <a:p>
            <a:pPr lvl="1">
              <a:lnSpc>
                <a:spcPct val="100000"/>
              </a:lnSpc>
              <a:buClr>
                <a:srgbClr val="69AE23"/>
              </a:buClr>
              <a:buFont typeface="Arial" panose="020B0604020202020204" pitchFamily="34" charset="0"/>
              <a:buChar char="•"/>
            </a:pPr>
            <a:r>
              <a:rPr lang="fr-FR" sz="1100" u="none" dirty="0"/>
              <a:t>Quel est leur âge? Tous les groupes d’âge sont-ils affectés? Tous les sexes sont-ils affectés?</a:t>
            </a:r>
          </a:p>
          <a:p>
            <a:pPr lvl="1">
              <a:lnSpc>
                <a:spcPct val="100000"/>
              </a:lnSpc>
              <a:buClr>
                <a:srgbClr val="69AE23"/>
              </a:buClr>
              <a:buFont typeface="Arial" panose="020B0604020202020204" pitchFamily="34" charset="0"/>
              <a:buChar char="•"/>
            </a:pPr>
            <a:r>
              <a:rPr lang="fr-FR" sz="1100" u="none" dirty="0"/>
              <a:t>Les cas présentent-ils des caractéristiques communes?</a:t>
            </a:r>
          </a:p>
          <a:p>
            <a:pPr marL="414338" lvl="1" indent="0">
              <a:lnSpc>
                <a:spcPct val="100000"/>
              </a:lnSpc>
              <a:buClr>
                <a:srgbClr val="69AE23"/>
              </a:buClr>
              <a:buNone/>
            </a:pPr>
            <a:endParaRPr lang="en-GB" sz="1100" u="none" kern="0" dirty="0"/>
          </a:p>
          <a:p>
            <a:pPr marL="414338" lvl="1" indent="0">
              <a:lnSpc>
                <a:spcPct val="100000"/>
              </a:lnSpc>
              <a:buClr>
                <a:srgbClr val="69AE23"/>
              </a:buClr>
              <a:buNone/>
            </a:pPr>
            <a:r>
              <a:rPr lang="fr-FR" sz="1100" u="none" dirty="0"/>
              <a:t>L’épidémiologie descriptive aide à décrire le </a:t>
            </a:r>
            <a:r>
              <a:rPr lang="fr-FR" sz="1100" b="1" u="none" dirty="0"/>
              <a:t>MOMENT</a:t>
            </a:r>
            <a:r>
              <a:rPr lang="fr-FR" sz="1100" u="none" dirty="0"/>
              <a:t> et le </a:t>
            </a:r>
            <a:r>
              <a:rPr lang="fr-FR" sz="1100" b="1" u="none" dirty="0"/>
              <a:t>LIEU</a:t>
            </a:r>
            <a:r>
              <a:rPr lang="fr-FR" sz="1100" u="none" dirty="0"/>
              <a:t> d’un événement ainsi que les </a:t>
            </a:r>
            <a:r>
              <a:rPr lang="fr-FR" sz="1100" b="1" u="none" dirty="0"/>
              <a:t>INDIVIDUS</a:t>
            </a:r>
            <a:r>
              <a:rPr lang="fr-FR" sz="1100" u="none" dirty="0"/>
              <a:t> concernés, sur la base des données de base disponibles. </a:t>
            </a:r>
            <a:r>
              <a:rPr lang="fr-FR" sz="1100" i="1" dirty="0"/>
              <a:t>[lien vers le module sur les enquêtes épidémiologiques]</a:t>
            </a:r>
          </a:p>
          <a:p>
            <a:pPr marL="414338" lvl="1" indent="0">
              <a:lnSpc>
                <a:spcPct val="100000"/>
              </a:lnSpc>
              <a:buClr>
                <a:srgbClr val="69AE23"/>
              </a:buClr>
              <a:buNone/>
            </a:pPr>
            <a:r>
              <a:rPr lang="fr-FR" sz="1100" u="none" dirty="0"/>
              <a:t>L’étape suivante de l’enquête consiste en une analyse épidémiologique où un groupe de cas sera systématiquement comparé à un groupe d’individus sains; ceci n’entre pas dans le cadre de ce tutoriel, mais est bien décrit dans les manuels d’épidémiologie.</a:t>
            </a:r>
          </a:p>
          <a:p>
            <a:pPr marL="414338" lvl="1" indent="0">
              <a:lnSpc>
                <a:spcPct val="100000"/>
              </a:lnSpc>
              <a:buClr>
                <a:srgbClr val="69AE23"/>
              </a:buClr>
              <a:buNone/>
            </a:pPr>
            <a:r>
              <a:rPr lang="fr-FR" sz="1100" u="none" dirty="0"/>
              <a:t>Une évaluation qualitative du risque entraîné par un événement est décrite dans le tutoriel RRA (ajouter lien)</a:t>
            </a:r>
          </a:p>
        </p:txBody>
      </p:sp>
    </p:spTree>
    <p:extLst>
      <p:ext uri="{BB962C8B-B14F-4D97-AF65-F5344CB8AC3E}">
        <p14:creationId xmlns:p14="http://schemas.microsoft.com/office/powerpoint/2010/main" val="1054568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63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Trois niveaux d’analyse</a:t>
            </a:r>
          </a:p>
        </p:txBody>
      </p:sp>
      <p:sp>
        <p:nvSpPr>
          <p:cNvPr id="5" name="Rounded Rectangle 10"/>
          <p:cNvSpPr>
            <a:spLocks noChangeArrowheads="1"/>
          </p:cNvSpPr>
          <p:nvPr/>
        </p:nvSpPr>
        <p:spPr bwMode="auto">
          <a:xfrm>
            <a:off x="3711575" y="513857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fr-FR" sz="1050" u="none" dirty="0">
                <a:latin typeface="Arial" charset="0"/>
                <a:cs typeface="Times New Roman" pitchFamily="18" charset="0"/>
              </a:rPr>
              <a:t>Public </a:t>
            </a:r>
            <a:r>
              <a:rPr lang="fr-FR" sz="1050" u="none" dirty="0" err="1">
                <a:latin typeface="Arial" charset="0"/>
                <a:cs typeface="Times New Roman" pitchFamily="18" charset="0"/>
              </a:rPr>
              <a:t>health</a:t>
            </a:r>
            <a:r>
              <a:rPr lang="fr-FR" sz="1050" u="none" dirty="0">
                <a:latin typeface="Arial" charset="0"/>
                <a:cs typeface="Times New Roman" pitchFamily="18" charset="0"/>
              </a:rPr>
              <a:t> emergency </a:t>
            </a:r>
            <a:r>
              <a:rPr lang="fr-FR" sz="1050" u="none" dirty="0" err="1">
                <a:latin typeface="Arial" charset="0"/>
                <a:cs typeface="Times New Roman" pitchFamily="18" charset="0"/>
              </a:rPr>
              <a:t>preparedness</a:t>
            </a:r>
            <a:r>
              <a:rPr lang="fr-FR" sz="1050" u="none" dirty="0">
                <a:latin typeface="Arial" charset="0"/>
                <a:cs typeface="Times New Roman" pitchFamily="18" charset="0"/>
              </a:rPr>
              <a:t> (Préparation aux situations d’urgence de santé publique)</a:t>
            </a:r>
          </a:p>
        </p:txBody>
      </p:sp>
      <p:sp>
        <p:nvSpPr>
          <p:cNvPr id="6" name="Rounded Rectangle 11"/>
          <p:cNvSpPr>
            <a:spLocks noChangeArrowheads="1"/>
          </p:cNvSpPr>
          <p:nvPr/>
        </p:nvSpPr>
        <p:spPr bwMode="auto">
          <a:xfrm>
            <a:off x="511175" y="51308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fr-FR" sz="1050" u="none">
                <a:latin typeface="Arial" charset="0"/>
                <a:cs typeface="Times New Roman" pitchFamily="18" charset="0"/>
              </a:rPr>
              <a:t>Mouvements de population/rassemblements de masse</a:t>
            </a:r>
          </a:p>
        </p:txBody>
      </p:sp>
      <p:sp>
        <p:nvSpPr>
          <p:cNvPr id="7" name="Rounded Rectangle 7"/>
          <p:cNvSpPr>
            <a:spLocks noChangeArrowheads="1"/>
          </p:cNvSpPr>
          <p:nvPr/>
        </p:nvSpPr>
        <p:spPr bwMode="auto">
          <a:xfrm>
            <a:off x="3711575" y="14732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r>
              <a:rPr lang="fr-FR" sz="1050" u="none">
                <a:latin typeface="Arial" charset="0"/>
                <a:cs typeface="Times New Roman" pitchFamily="18" charset="0"/>
              </a:rPr>
              <a:t>Risques naturels</a:t>
            </a:r>
          </a:p>
        </p:txBody>
      </p:sp>
      <p:sp>
        <p:nvSpPr>
          <p:cNvPr id="9" name="Rounded Rectangle 5"/>
          <p:cNvSpPr>
            <a:spLocks noChangeArrowheads="1"/>
          </p:cNvSpPr>
          <p:nvPr/>
        </p:nvSpPr>
        <p:spPr bwMode="auto">
          <a:xfrm>
            <a:off x="511175" y="14732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fr-FR" sz="1050" u="none">
                <a:latin typeface="Arial" charset="0"/>
                <a:cs typeface="Times New Roman" pitchFamily="18" charset="0"/>
              </a:rPr>
              <a:t>Dimension politique et </a:t>
            </a:r>
            <a:r>
              <a:rPr lang="fr-FR" sz="1050" u="none">
                <a:solidFill>
                  <a:srgbClr val="FF0000"/>
                </a:solidFill>
                <a:latin typeface="Arial" charset="0"/>
                <a:cs typeface="Times New Roman" pitchFamily="18" charset="0"/>
              </a:rPr>
              <a:t>économique </a:t>
            </a:r>
          </a:p>
        </p:txBody>
      </p:sp>
      <p:sp>
        <p:nvSpPr>
          <p:cNvPr id="10" name="Rounded Rectangle 12"/>
          <p:cNvSpPr>
            <a:spLocks noChangeArrowheads="1"/>
          </p:cNvSpPr>
          <p:nvPr/>
        </p:nvSpPr>
        <p:spPr bwMode="auto">
          <a:xfrm>
            <a:off x="511175" y="26924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en-GB" sz="1100" u="none" dirty="0">
              <a:latin typeface="Arial" charset="0"/>
              <a:cs typeface="Times New Roman" pitchFamily="18" charset="0"/>
            </a:endParaRPr>
          </a:p>
        </p:txBody>
      </p:sp>
      <p:sp>
        <p:nvSpPr>
          <p:cNvPr id="11" name="Rounded Rectangle 13"/>
          <p:cNvSpPr>
            <a:spLocks noChangeArrowheads="1"/>
          </p:cNvSpPr>
          <p:nvPr/>
        </p:nvSpPr>
        <p:spPr bwMode="auto">
          <a:xfrm>
            <a:off x="511175" y="39116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en-GB" sz="1100" u="none" dirty="0">
              <a:latin typeface="Arial" charset="0"/>
              <a:cs typeface="Times New Roman" pitchFamily="18" charset="0"/>
            </a:endParaRPr>
          </a:p>
        </p:txBody>
      </p:sp>
      <p:sp>
        <p:nvSpPr>
          <p:cNvPr id="12" name="Rounded Rectangle 14"/>
          <p:cNvSpPr>
            <a:spLocks noChangeArrowheads="1"/>
          </p:cNvSpPr>
          <p:nvPr/>
        </p:nvSpPr>
        <p:spPr bwMode="auto">
          <a:xfrm>
            <a:off x="3711575" y="26924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fr-FR" sz="1050" u="none" strike="dblStrike">
                <a:latin typeface="Arial" charset="0"/>
                <a:cs typeface="Times New Roman" pitchFamily="18" charset="0"/>
              </a:rPr>
              <a:t>Source d’informations/dimension médiatique</a:t>
            </a:r>
          </a:p>
        </p:txBody>
      </p:sp>
      <p:sp>
        <p:nvSpPr>
          <p:cNvPr id="13" name="Rounded Rectangle 15"/>
          <p:cNvSpPr>
            <a:spLocks noChangeArrowheads="1"/>
          </p:cNvSpPr>
          <p:nvPr/>
        </p:nvSpPr>
        <p:spPr bwMode="auto">
          <a:xfrm>
            <a:off x="3711575" y="3911600"/>
            <a:ext cx="1600200" cy="1219200"/>
          </a:xfrm>
          <a:prstGeom prst="roundRect">
            <a:avLst>
              <a:gd name="adj" fmla="val 16667"/>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square" anchor="ctr"/>
          <a:lstStyle/>
          <a:p>
            <a:pPr>
              <a:defRPr/>
            </a:pPr>
            <a:r>
              <a:rPr lang="fr-FR" sz="1050" u="none">
                <a:latin typeface="Arial" charset="0"/>
                <a:cs typeface="Times New Roman" pitchFamily="18" charset="0"/>
              </a:rPr>
              <a:t>Interface animal-humain-environnement</a:t>
            </a:r>
          </a:p>
        </p:txBody>
      </p:sp>
      <p:sp>
        <p:nvSpPr>
          <p:cNvPr id="14" name="Rounded Rectangle 4"/>
          <p:cNvSpPr>
            <a:spLocks noChangeArrowheads="1"/>
          </p:cNvSpPr>
          <p:nvPr/>
        </p:nvSpPr>
        <p:spPr bwMode="auto">
          <a:xfrm>
            <a:off x="1654175" y="2483895"/>
            <a:ext cx="2590800" cy="2895600"/>
          </a:xfrm>
          <a:prstGeom prst="roundRect">
            <a:avLst>
              <a:gd name="adj" fmla="val 16667"/>
            </a:avLst>
          </a:prstGeom>
          <a:solidFill>
            <a:schemeClr val="bg1">
              <a:lumMod val="95000"/>
              <a:alpha val="71000"/>
            </a:schemeClr>
          </a:solid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t" anchorCtr="0"/>
          <a:lstStyle/>
          <a:p>
            <a:pPr>
              <a:defRPr/>
            </a:pPr>
            <a:r>
              <a:rPr lang="fr-FR" sz="1600" u="none">
                <a:latin typeface="Arial" charset="0"/>
                <a:cs typeface="Times New Roman" pitchFamily="18" charset="0"/>
              </a:rPr>
              <a:t>Transmission/exposition</a:t>
            </a:r>
          </a:p>
        </p:txBody>
      </p:sp>
      <p:sp>
        <p:nvSpPr>
          <p:cNvPr id="15" name="Rounded Rectangle 3"/>
          <p:cNvSpPr>
            <a:spLocks noChangeArrowheads="1"/>
          </p:cNvSpPr>
          <p:nvPr/>
        </p:nvSpPr>
        <p:spPr bwMode="auto">
          <a:xfrm>
            <a:off x="2111375" y="3245895"/>
            <a:ext cx="1676400" cy="1463340"/>
          </a:xfrm>
          <a:prstGeom prst="roundRect">
            <a:avLst>
              <a:gd name="adj" fmla="val 16667"/>
            </a:avLst>
          </a:prstGeom>
          <a:solidFill>
            <a:srgbClr val="69AE23"/>
          </a:solid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t" anchorCtr="0"/>
          <a:lstStyle/>
          <a:p>
            <a:pPr>
              <a:defRPr/>
            </a:pPr>
            <a:r>
              <a:rPr lang="fr-FR" sz="2000" u="none" dirty="0">
                <a:solidFill>
                  <a:srgbClr val="F7F7F7"/>
                </a:solidFill>
                <a:latin typeface="Arial" charset="0"/>
                <a:cs typeface="Times New Roman" pitchFamily="18" charset="0"/>
              </a:rPr>
              <a:t>Noyau</a:t>
            </a:r>
          </a:p>
          <a:p>
            <a:pPr marL="171450" indent="-171450">
              <a:buFont typeface="Wingdings" panose="05000000000000000000" pitchFamily="2" charset="2"/>
              <a:buChar char="§"/>
              <a:defRPr/>
            </a:pPr>
            <a:r>
              <a:rPr lang="fr-FR" u="none" dirty="0">
                <a:latin typeface="Arial" charset="0"/>
                <a:cs typeface="Times New Roman" pitchFamily="18" charset="0"/>
              </a:rPr>
              <a:t> Moment</a:t>
            </a:r>
          </a:p>
          <a:p>
            <a:pPr marL="171450" indent="-171450">
              <a:buFont typeface="Wingdings" panose="05000000000000000000" pitchFamily="2" charset="2"/>
              <a:buChar char="§"/>
              <a:defRPr/>
            </a:pPr>
            <a:r>
              <a:rPr lang="fr-FR" u="none" dirty="0">
                <a:latin typeface="Arial" charset="0"/>
                <a:cs typeface="Times New Roman" pitchFamily="18" charset="0"/>
              </a:rPr>
              <a:t> Lieu</a:t>
            </a:r>
          </a:p>
          <a:p>
            <a:pPr marL="171450" indent="-171450">
              <a:buFont typeface="Wingdings" panose="05000000000000000000" pitchFamily="2" charset="2"/>
              <a:buChar char="§"/>
              <a:defRPr/>
            </a:pPr>
            <a:r>
              <a:rPr lang="fr-FR" u="none" dirty="0">
                <a:latin typeface="Arial" charset="0"/>
                <a:cs typeface="Times New Roman" pitchFamily="18" charset="0"/>
              </a:rPr>
              <a:t> Personne</a:t>
            </a:r>
          </a:p>
        </p:txBody>
      </p:sp>
      <p:sp>
        <p:nvSpPr>
          <p:cNvPr id="24" name="TextBox 23"/>
          <p:cNvSpPr txBox="1"/>
          <p:nvPr/>
        </p:nvSpPr>
        <p:spPr>
          <a:xfrm>
            <a:off x="455793" y="1214590"/>
            <a:ext cx="5056192" cy="286232"/>
          </a:xfrm>
          <a:prstGeom prst="rect">
            <a:avLst/>
          </a:prstGeom>
          <a:noFill/>
        </p:spPr>
        <p:txBody>
          <a:bodyPr wrap="none" rtlCol="0">
            <a:spAutoFit/>
          </a:bodyPr>
          <a:lstStyle/>
          <a:p>
            <a:r>
              <a:rPr lang="fr-FR" sz="1400" b="1" u="none" dirty="0">
                <a:solidFill>
                  <a:srgbClr val="FF0000"/>
                </a:solidFill>
              </a:rPr>
              <a:t>CONCEPTION À FAIRE REVOIR PAR LES CONSULTANTS</a:t>
            </a:r>
          </a:p>
        </p:txBody>
      </p:sp>
      <p:sp>
        <p:nvSpPr>
          <p:cNvPr id="3" name="Rectangle 2"/>
          <p:cNvSpPr/>
          <p:nvPr/>
        </p:nvSpPr>
        <p:spPr>
          <a:xfrm>
            <a:off x="771215" y="3072565"/>
            <a:ext cx="1080120" cy="397032"/>
          </a:xfrm>
          <a:prstGeom prst="rect">
            <a:avLst/>
          </a:prstGeom>
        </p:spPr>
        <p:txBody>
          <a:bodyPr wrap="square">
            <a:spAutoFit/>
          </a:bodyPr>
          <a:lstStyle/>
          <a:p>
            <a:pPr>
              <a:defRPr/>
            </a:pPr>
            <a:r>
              <a:rPr lang="fr-FR" sz="1100" u="none">
                <a:latin typeface="Arial" charset="0"/>
                <a:cs typeface="Times New Roman" pitchFamily="18" charset="0"/>
              </a:rPr>
              <a:t>Dimension culturelle</a:t>
            </a:r>
          </a:p>
        </p:txBody>
      </p:sp>
      <p:sp>
        <p:nvSpPr>
          <p:cNvPr id="20" name="Rectangle 19"/>
          <p:cNvSpPr/>
          <p:nvPr/>
        </p:nvSpPr>
        <p:spPr>
          <a:xfrm>
            <a:off x="507222" y="4199935"/>
            <a:ext cx="1371629" cy="701731"/>
          </a:xfrm>
          <a:prstGeom prst="rect">
            <a:avLst/>
          </a:prstGeom>
        </p:spPr>
        <p:txBody>
          <a:bodyPr wrap="square">
            <a:spAutoFit/>
          </a:bodyPr>
          <a:lstStyle/>
          <a:p>
            <a:pPr>
              <a:defRPr/>
            </a:pPr>
            <a:r>
              <a:rPr lang="fr-FR" sz="1100" u="none">
                <a:latin typeface="Arial" charset="0"/>
                <a:cs typeface="Times New Roman" pitchFamily="18" charset="0"/>
              </a:rPr>
              <a:t>Prévention: </a:t>
            </a:r>
            <a:r>
              <a:rPr lang="fr-FR" sz="1100" u="none">
                <a:solidFill>
                  <a:srgbClr val="FF0000"/>
                </a:solidFill>
                <a:latin typeface="Arial" charset="0"/>
                <a:cs typeface="Times New Roman" pitchFamily="18" charset="0"/>
              </a:rPr>
              <a:t>Programme</a:t>
            </a:r>
            <a:r>
              <a:rPr lang="fr-FR" sz="1100" u="none">
                <a:latin typeface="Arial" charset="0"/>
                <a:cs typeface="Times New Roman" pitchFamily="18" charset="0"/>
              </a:rPr>
              <a:t> de vaccination et protection</a:t>
            </a:r>
          </a:p>
        </p:txBody>
      </p:sp>
      <p:sp>
        <p:nvSpPr>
          <p:cNvPr id="4" name="Rectangle 3"/>
          <p:cNvSpPr/>
          <p:nvPr/>
        </p:nvSpPr>
        <p:spPr>
          <a:xfrm>
            <a:off x="6496822" y="4709235"/>
            <a:ext cx="3793352" cy="1255728"/>
          </a:xfrm>
          <a:prstGeom prst="rect">
            <a:avLst/>
          </a:prstGeom>
          <a:ln w="28575">
            <a:solidFill>
              <a:schemeClr val="tx1"/>
            </a:solidFill>
          </a:ln>
        </p:spPr>
        <p:txBody>
          <a:bodyPr wrap="square">
            <a:spAutoFit/>
          </a:bodyPr>
          <a:lstStyle/>
          <a:p>
            <a:pPr algn="l">
              <a:spcBef>
                <a:spcPct val="50000"/>
              </a:spcBef>
            </a:pPr>
            <a:r>
              <a:rPr lang="fr-FR" b="1" u="none" dirty="0">
                <a:latin typeface="Arial" pitchFamily="34" charset="0"/>
                <a:cs typeface="Arial" pitchFamily="34" charset="0"/>
              </a:rPr>
              <a:t>Troisième niveau: </a:t>
            </a:r>
            <a:r>
              <a:rPr lang="fr-FR" u="none" dirty="0">
                <a:latin typeface="Arial" pitchFamily="34" charset="0"/>
                <a:cs typeface="Arial" pitchFamily="34" charset="0"/>
              </a:rPr>
              <a:t> contexte global d’un événement - autres facteurs déterminants qui entourent et ont le potentiel d’impacter l’événement et son évaluation. Ces facteurs ne sont pas nécessairement directement liés à l’épidémiologie des maladies infectieuses ni aux caractéristiques de la maladie étudiée </a:t>
            </a:r>
          </a:p>
        </p:txBody>
      </p:sp>
      <p:sp>
        <p:nvSpPr>
          <p:cNvPr id="8" name="Rectangle 7"/>
          <p:cNvSpPr/>
          <p:nvPr/>
        </p:nvSpPr>
        <p:spPr>
          <a:xfrm>
            <a:off x="6496822" y="3432812"/>
            <a:ext cx="3793352" cy="424732"/>
          </a:xfrm>
          <a:prstGeom prst="rect">
            <a:avLst/>
          </a:prstGeom>
          <a:ln w="28575">
            <a:solidFill>
              <a:schemeClr val="tx1"/>
            </a:solidFill>
          </a:ln>
        </p:spPr>
        <p:txBody>
          <a:bodyPr wrap="square">
            <a:spAutoFit/>
          </a:bodyPr>
          <a:lstStyle/>
          <a:p>
            <a:pPr algn="l"/>
            <a:r>
              <a:rPr lang="fr-FR" b="1" u="none"/>
              <a:t>Deuxième niveau: </a:t>
            </a:r>
            <a:r>
              <a:rPr lang="fr-FR" u="none"/>
              <a:t>Potentiel de transmission et d’exposition </a:t>
            </a:r>
          </a:p>
        </p:txBody>
      </p:sp>
      <p:sp>
        <p:nvSpPr>
          <p:cNvPr id="19" name="Rectangle 18"/>
          <p:cNvSpPr/>
          <p:nvPr/>
        </p:nvSpPr>
        <p:spPr>
          <a:xfrm>
            <a:off x="6496821" y="2064060"/>
            <a:ext cx="3793353" cy="517064"/>
          </a:xfrm>
          <a:prstGeom prst="rect">
            <a:avLst/>
          </a:prstGeom>
          <a:ln w="28575">
            <a:solidFill>
              <a:schemeClr val="tx1"/>
            </a:solidFill>
          </a:ln>
        </p:spPr>
        <p:txBody>
          <a:bodyPr wrap="square">
            <a:spAutoFit/>
          </a:bodyPr>
          <a:lstStyle/>
          <a:p>
            <a:pPr algn="l">
              <a:spcBef>
                <a:spcPct val="50000"/>
              </a:spcBef>
            </a:pPr>
            <a:r>
              <a:rPr lang="fr-FR" b="1" u="none" dirty="0">
                <a:latin typeface="Arial" pitchFamily="34" charset="0"/>
                <a:cs typeface="Arial" pitchFamily="34" charset="0"/>
              </a:rPr>
              <a:t>Premier niveau: </a:t>
            </a:r>
            <a:r>
              <a:rPr lang="fr-FR" u="none" dirty="0">
                <a:latin typeface="Arial" pitchFamily="34" charset="0"/>
                <a:cs typeface="Arial" pitchFamily="34" charset="0"/>
              </a:rPr>
              <a:t>Épidémiologie descriptive de base</a:t>
            </a:r>
          </a:p>
          <a:p>
            <a:pPr algn="l">
              <a:spcBef>
                <a:spcPct val="50000"/>
              </a:spcBef>
            </a:pPr>
            <a:r>
              <a:rPr lang="fr-FR" u="none" dirty="0">
                <a:latin typeface="Arial" pitchFamily="34" charset="0"/>
                <a:cs typeface="Arial" pitchFamily="34" charset="0"/>
              </a:rPr>
              <a:t>Moment, lieu et individu</a:t>
            </a:r>
          </a:p>
        </p:txBody>
      </p:sp>
    </p:spTree>
    <p:extLst>
      <p:ext uri="{BB962C8B-B14F-4D97-AF65-F5344CB8AC3E}">
        <p14:creationId xmlns:p14="http://schemas.microsoft.com/office/powerpoint/2010/main" val="31579067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070305" y="3158971"/>
            <a:ext cx="6570730" cy="1530170"/>
          </a:xfrm>
          <a:ln w="28575">
            <a:solidFill>
              <a:schemeClr val="tx1"/>
            </a:solidFill>
          </a:ln>
        </p:spPr>
        <p:txBody>
          <a:bodyPr/>
          <a:lstStyle/>
          <a:p>
            <a:pPr marL="0" indent="0">
              <a:buNone/>
            </a:pPr>
            <a:r>
              <a:rPr lang="fr-FR" sz="1800" dirty="0"/>
              <a:t>LES DIAPOSITIVES SUIVANTES DÉCRIVENT PLUS EN DÉTAIL CERTAINS ÉLÉMENTS DU TROISIEME NIVEAU, AVEC CERTAINES QUESTIONS DONT IL CONVIENT DE TENIR COMPTE LORS DE L’ANALYSE DU CONTEXTE PLUS VASTE D’UN ÉVÉNEMENT</a:t>
            </a:r>
          </a:p>
        </p:txBody>
      </p:sp>
    </p:spTree>
    <p:extLst>
      <p:ext uri="{BB962C8B-B14F-4D97-AF65-F5344CB8AC3E}">
        <p14:creationId xmlns:p14="http://schemas.microsoft.com/office/powerpoint/2010/main" val="9926081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pitchFamily="34" charset="0"/>
                <a:cs typeface="Arial" pitchFamily="34" charset="0"/>
              </a:rPr>
              <a:t>Dimension politique et économique</a:t>
            </a:r>
          </a:p>
        </p:txBody>
      </p:sp>
      <p:sp>
        <p:nvSpPr>
          <p:cNvPr id="5" name="Content Placeholder 2"/>
          <p:cNvSpPr txBox="1">
            <a:spLocks/>
          </p:cNvSpPr>
          <p:nvPr/>
        </p:nvSpPr>
        <p:spPr>
          <a:xfrm>
            <a:off x="810165" y="1514290"/>
            <a:ext cx="8496300" cy="4451720"/>
          </a:xfrm>
          <a:prstGeom prst="rect">
            <a:avLst/>
          </a:prstGeom>
        </p:spPr>
        <p:txBody>
          <a:bodyPr/>
          <a:lstStyle/>
          <a:p>
            <a:pPr lvl="0" algn="l" defTabSz="820738" eaLnBrk="0" hangingPunct="0">
              <a:lnSpc>
                <a:spcPct val="100000"/>
              </a:lnSpc>
              <a:spcBef>
                <a:spcPct val="50000"/>
              </a:spcBef>
              <a:buClr>
                <a:srgbClr val="B22C1B"/>
              </a:buClr>
              <a:buSzPct val="80000"/>
              <a:tabLst>
                <a:tab pos="341313" algn="l"/>
                <a:tab pos="1150938" algn="l"/>
              </a:tabLst>
              <a:defRPr/>
            </a:pPr>
            <a:r>
              <a:rPr lang="fr-FR" u="none">
                <a:latin typeface="Arial" charset="0"/>
                <a:cs typeface="Times New Roman" pitchFamily="18" charset="0"/>
              </a:rPr>
              <a:t>Une instabilité politique et sécuritaire peut affaiblir les populations et leur réaction face à une épidémie. </a:t>
            </a:r>
          </a:p>
          <a:p>
            <a:pPr lvl="0" algn="l" defTabSz="820738" eaLnBrk="0" hangingPunct="0">
              <a:lnSpc>
                <a:spcPct val="100000"/>
              </a:lnSpc>
              <a:spcBef>
                <a:spcPct val="50000"/>
              </a:spcBef>
              <a:buClr>
                <a:srgbClr val="B22C1B"/>
              </a:buClr>
              <a:buSzPct val="80000"/>
              <a:tabLst>
                <a:tab pos="341313" algn="l"/>
                <a:tab pos="1150938" algn="l"/>
              </a:tabLst>
              <a:defRPr/>
            </a:pPr>
            <a:r>
              <a:rPr lang="fr-FR" u="none">
                <a:latin typeface="Arial" charset="0"/>
                <a:cs typeface="Times New Roman" pitchFamily="18" charset="0"/>
              </a:rPr>
              <a:t>Le processus de VÉ doit évaluer le contexte politique et économique dans lequel l’événement survient. </a:t>
            </a:r>
          </a:p>
          <a:p>
            <a:pPr lvl="0" algn="l" defTabSz="820738" eaLnBrk="0" hangingPunct="0">
              <a:lnSpc>
                <a:spcPct val="100000"/>
              </a:lnSpc>
              <a:spcBef>
                <a:spcPct val="50000"/>
              </a:spcBef>
              <a:buClr>
                <a:srgbClr val="B22C1B"/>
              </a:buClr>
              <a:buSzPct val="80000"/>
              <a:tabLst>
                <a:tab pos="341313" algn="l"/>
                <a:tab pos="1150938" algn="l"/>
              </a:tabLst>
              <a:defRPr/>
            </a:pPr>
            <a:endParaRPr lang="en-US" u="none" dirty="0">
              <a:latin typeface="+mn-lt"/>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fr-FR" u="none">
                <a:latin typeface="+mn-lt"/>
                <a:cs typeface="Times New Roman" pitchFamily="18" charset="0"/>
              </a:rPr>
              <a:t>L’analyse doit tenir compte des questions suivantes:</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u="none">
                <a:latin typeface="+mn-lt"/>
                <a:cs typeface="Times New Roman" pitchFamily="18" charset="0"/>
              </a:rPr>
              <a:t>Y a-t-il un événement politique pouvant se répercuter sur la population? </a:t>
            </a:r>
          </a:p>
          <a:p>
            <a:pPr marL="171450"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u="none">
                <a:latin typeface="+mn-lt"/>
                <a:cs typeface="Times New Roman" pitchFamily="18" charset="0"/>
              </a:rPr>
              <a:t>Quelle est la situation économique du pays? </a:t>
            </a:r>
          </a:p>
          <a:p>
            <a:pPr marL="171450"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u="none">
                <a:latin typeface="+mn-lt"/>
                <a:cs typeface="Times New Roman" pitchFamily="18" charset="0"/>
              </a:rPr>
              <a:t>Quelles sont les répercussions politiques et économiques sur la population affectée?</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u="none">
                <a:latin typeface="+mn-lt"/>
                <a:cs typeface="Times New Roman" pitchFamily="18" charset="0"/>
              </a:rPr>
              <a:t>Peut-il y avoir des mouvements de population traversant les zones où un événement a été détecté?</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u="none">
                <a:latin typeface="+mn-lt"/>
                <a:cs typeface="Times New Roman" pitchFamily="18" charset="0"/>
              </a:rPr>
              <a:t>L’événement peut-il se propager à des pays voisins en raison de mouvements de population?</a:t>
            </a:r>
          </a:p>
          <a:p>
            <a:pPr marL="171450" marR="0" lvl="0" indent="-171450" algn="l" defTabSz="820738" rtl="0" eaLnBrk="0" fontAlgn="base" latinLnBrk="0" hangingPunct="0">
              <a:lnSpc>
                <a:spcPct val="100000"/>
              </a:lnSpc>
              <a:spcBef>
                <a:spcPct val="50000"/>
              </a:spcBef>
              <a:spcAft>
                <a:spcPct val="0"/>
              </a:spcAft>
              <a:buClr>
                <a:srgbClr val="69AE23"/>
              </a:buClr>
              <a:buSzPct val="80000"/>
              <a:buFont typeface="Wingdings" panose="05000000000000000000" pitchFamily="2" charset="2"/>
              <a:buChar char="§"/>
              <a:tabLst>
                <a:tab pos="341313" algn="l"/>
                <a:tab pos="1150938" algn="l"/>
              </a:tabLst>
              <a:defRPr/>
            </a:pPr>
            <a:r>
              <a:rPr lang="fr-FR" u="none">
                <a:latin typeface="+mn-lt"/>
                <a:cs typeface="Times New Roman" pitchFamily="18" charset="0"/>
              </a:rPr>
              <a:t>Existe-t-il des problèmes de sécurité pouvant influer sur la détection de nouveaux cas et la mise en place de mesures de réaction?</a:t>
            </a:r>
          </a:p>
          <a:p>
            <a:pPr lvl="0" algn="l" defTabSz="820738" eaLnBrk="0" hangingPunct="0">
              <a:lnSpc>
                <a:spcPct val="100000"/>
              </a:lnSpc>
              <a:spcBef>
                <a:spcPct val="50000"/>
              </a:spcBef>
              <a:buClr>
                <a:srgbClr val="B22C1B"/>
              </a:buClr>
              <a:buSzPct val="80000"/>
              <a:tabLst>
                <a:tab pos="341313" algn="l"/>
                <a:tab pos="1150938" algn="l"/>
              </a:tabLst>
              <a:defRPr/>
            </a:pPr>
            <a:endParaRPr lang="en-GB" b="1" u="none" dirty="0">
              <a:latin typeface="+mn-lt"/>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endParaRPr lang="en-GB" u="none" dirty="0">
              <a:latin typeface="+mn-lt"/>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3&quot;/&gt;&lt;property id=&quot;20307&quot; value=&quot;292&quot;/&gt;&lt;/object&gt;&lt;object type=&quot;3&quot; unique_id=&quot;10175&quot;&gt;&lt;property id=&quot;20148&quot; value=&quot;5&quot;/&gt;&lt;property id=&quot;20300&quot; value=&quot;Slide 4&quot;/&gt;&lt;property id=&quot;20307&quot; value=&quot;290&quot;/&gt;&lt;/object&gt;&lt;object type=&quot;3&quot; unique_id=&quot;10176&quot;&gt;&lt;property id=&quot;20148&quot; value=&quot;5&quot;/&gt;&lt;property id=&quot;20300&quot; value=&quot;Slide 5&quot;/&gt;&lt;property id=&quot;20307&quot; value=&quot;293&quot;/&gt;&lt;/object&gt;&lt;object type=&quot;3&quot; unique_id=&quot;10177&quot;&gt;&lt;property id=&quot;20148&quot; value=&quot;5&quot;/&gt;&lt;property id=&quot;20300&quot; value=&quot;Slide 6&quot;/&gt;&lt;property id=&quot;20307&quot; value=&quot;294&quot;/&gt;&lt;/object&gt;&lt;object type=&quot;3&quot; unique_id=&quot;10178&quot;&gt;&lt;property id=&quot;20148&quot; value=&quot;5&quot;/&gt;&lt;property id=&quot;20300&quot; value=&quot;Slide 7&quot;/&gt;&lt;property id=&quot;20307&quot; value=&quot;298&quot;/&gt;&lt;/object&gt;&lt;object type=&quot;3&quot; unique_id=&quot;10179&quot;&gt;&lt;property id=&quot;20148&quot; value=&quot;5&quot;/&gt;&lt;property id=&quot;20300&quot; value=&quot;Slide 8&quot;/&gt;&lt;property id=&quot;20307&quot; value=&quot;295&quot;/&gt;&lt;/object&gt;&lt;object type=&quot;3&quot; unique_id=&quot;10180&quot;&gt;&lt;property id=&quot;20148&quot; value=&quot;5&quot;/&gt;&lt;property id=&quot;20300&quot; value=&quot;Slide 9&quot;/&gt;&lt;property id=&quot;20307&quot; value=&quot;281&quot;/&gt;&lt;/object&gt;&lt;object type=&quot;3&quot; unique_id=&quot;10181&quot;&gt;&lt;property id=&quot;20148&quot; value=&quot;5&quot;/&gt;&lt;property id=&quot;20300&quot; value=&quot;Slide 10&quot;/&gt;&lt;property id=&quot;20307&quot; value=&quot;297&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93A7E49E-4AAA-4CCE-B439-EF1C501E9B24}">
  <ds:schemaRefs>
    <ds:schemaRef ds:uri="http://schemas.microsoft.com/sharepoint/events"/>
  </ds:schemaRefs>
</ds:datastoreItem>
</file>

<file path=customXml/itemProps2.xml><?xml version="1.0" encoding="utf-8"?>
<ds:datastoreItem xmlns:ds="http://schemas.openxmlformats.org/officeDocument/2006/customXml" ds:itemID="{A58AD0EF-1909-4454-B7FC-6E438D8C32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E900251-DD30-411C-9361-761CCB6B9FCB}">
  <ds:schemaRefs>
    <ds:schemaRef ds:uri="http://schemas.microsoft.com/office/2006/metadata/properties"/>
    <ds:schemaRef ds:uri="d23a570b-d7a9-49ca-a34c-8afb8206b4bf"/>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5c728178-6efc-4233-8faf-5837ddb4420c"/>
    <ds:schemaRef ds:uri="376727eb-354b-45e4-998d-f84ea079474e"/>
    <ds:schemaRef ds:uri="http://purl.org/dc/elements/1.1/"/>
    <ds:schemaRef ds:uri="32fd28f3-eb5c-4ffb-b88d-54039670de2a"/>
    <ds:schemaRef ds:uri="http://www.w3.org/XML/1998/namespace"/>
    <ds:schemaRef ds:uri="http://purl.org/dc/dcmitype/"/>
    <ds:schemaRef ds:uri="f21cd5e7-4e59-4426-9a65-65a4b49b5ea4"/>
  </ds:schemaRefs>
</ds:datastoreItem>
</file>

<file path=docProps/app.xml><?xml version="1.0" encoding="utf-8"?>
<ap:Properties xmlns:vt="http://schemas.openxmlformats.org/officeDocument/2006/docPropsVTypes" xmlns:ap="http://schemas.openxmlformats.org/officeDocument/2006/extended-properties">
  <ap:Template/>
  <ap:TotalTime>6659</ap:TotalTime>
  <ap:Words>5432</ap:Words>
  <ap:Application>Microsoft Office PowerPoint</ap:Application>
  <ap:PresentationFormat>Custom</ap:PresentationFormat>
  <ap:Paragraphs>397</ap:Paragraphs>
  <ap:Slides>23</ap:Slides>
  <ap:Notes>21</ap:Notes>
  <ap:HiddenSlides>0</ap:HiddenSlides>
  <ap:MMClips>0</ap:MMClips>
  <ap:ScaleCrop>false</ap:ScaleCrop>
  <ap:HeadingPairs>
    <vt:vector baseType="variant" size="6">
      <vt:variant>
        <vt:lpstr>Fonts Used</vt:lpstr>
      </vt:variant>
      <vt:variant>
        <vt:i4>8</vt:i4>
      </vt:variant>
      <vt:variant>
        <vt:lpstr>Theme</vt:lpstr>
      </vt:variant>
      <vt:variant>
        <vt:i4>1</vt:i4>
      </vt:variant>
      <vt:variant>
        <vt:lpstr>Slide Titles</vt:lpstr>
      </vt:variant>
      <vt:variant>
        <vt:i4>23</vt:i4>
      </vt:variant>
    </vt:vector>
  </ap:HeadingPairs>
  <ap:TitlesOfParts>
    <vt:vector baseType="lpstr" size="32">
      <vt:lpstr>AdobeCorpID MyriadRg</vt:lpstr>
      <vt:lpstr>Arial</vt:lpstr>
      <vt:lpstr>Calibri</vt:lpstr>
      <vt:lpstr>MetaPro-Black</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CDT</dc:creator>
  <cp:lastModifiedBy>CDT</cp:lastModifiedBy>
  <cp:revision>1042</cp:revision>
  <dcterms:created xsi:type="dcterms:W3CDTF">2006-11-17T14:43:15Z</dcterms:created>
  <dcterms:modified xsi:type="dcterms:W3CDTF">2021-03-22T13:37:19Z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DOI1007-2079432915-191</vt:lpwstr>
  </property>
  <property fmtid="{D5CDD505-2E9C-101B-9397-08002B2CF9AE}" pid="4" name="_dlc_DocIdUrl">
    <vt:lpwstr>http://dms.ecdcnet.europa.eu/sites/projects/prodmgmt/hsi/_layouts/15/DocIdRedir.aspx?ID=DOI1007-2079432915-191, DOI1007-2079432915-191</vt:lpwstr>
  </property>
  <property fmtid="{D5CDD505-2E9C-101B-9397-08002B2CF9AE}" pid="5" name="_dlc_DocIdItemGuid">
    <vt:lpwstr>6bb025e8-21ed-4f6d-b415-06afdb5774a6</vt:lpwstr>
  </property>
  <property fmtid="{D5CDD505-2E9C-101B-9397-08002B2CF9AE}" pid="6" name="TaxKeyword">
    <vt:lpwstr/>
  </property>
  <property fmtid="{D5CDD505-2E9C-101B-9397-08002B2CF9AE}" pid="7" name="ECDC_DMS_Organization">
    <vt:lpwstr>588;#Epidemic Intelligence|14e38dbb-bccc-4c34-ac2f-9f24d991c96d</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Project0">
    <vt:lpwstr/>
  </property>
  <property fmtid="{D5CDD505-2E9C-101B-9397-08002B2CF9AE}" pid="27" name="ECDC_DMS_Organization0">
    <vt:lpwstr>Epidemic Intelligence|14e38dbb-bccc-4c34-ac2f-9f24d991c96d</vt:lpwstr>
  </property>
  <property fmtid="{D5CDD505-2E9C-101B-9397-08002B2CF9AE}" pid="28" name="ECDC_DMS_Group">
    <vt:lpwstr>Epidemic Intelligence</vt:lpwstr>
  </property>
  <property fmtid="{D5CDD505-2E9C-101B-9397-08002B2CF9AE}" pid="29" name="ECDC_DMS_Epi_and_Emergency_Document_Type0">
    <vt:lpwstr>Presentation|ccbe1f80-b171-4140-9ee7-571d78063fb6</vt:lpwstr>
  </property>
  <property fmtid="{D5CDD505-2E9C-101B-9397-08002B2CF9AE}" pid="30" name="ECDC_DMS_MIS_Activity_code0">
    <vt:lpwstr/>
  </property>
  <property fmtid="{D5CDD505-2E9C-101B-9397-08002B2CF9AE}" pid="31" name="edrm_institution">
    <vt:lpwstr/>
  </property>
  <property fmtid="{D5CDD505-2E9C-101B-9397-08002B2CF9AE}" pid="32" name="edrm_spatial">
    <vt:lpwstr/>
  </property>
  <property fmtid="{D5CDD505-2E9C-101B-9397-08002B2CF9AE}" pid="33" name="ECDC_DMS_Section">
    <vt:lpwstr>Epidemic Intelligence and Response</vt:lpwstr>
  </property>
  <property fmtid="{D5CDD505-2E9C-101B-9397-08002B2CF9AE}" pid="34" name="ECDC_DMS_Author">
    <vt:lpwstr>491</vt:lpwstr>
  </property>
  <property fmtid="{D5CDD505-2E9C-101B-9397-08002B2CF9AE}" pid="35" name="ECDC_Subject_whatTaxHTField0">
    <vt:lpwstr>epidemic intelligence|ad1f1585-b938-4db1-992a-8af3e2bf831f</vt:lpwstr>
  </property>
  <property fmtid="{D5CDD505-2E9C-101B-9397-08002B2CF9AE}" pid="36" name="ECDC_DMS_Document_Type_Product_Documentation">
    <vt:lpwstr>9559;#Non-Classified Project or Product Document|70fa46e0-bdd2-4182-98f7-a57178742ef5</vt:lpwstr>
  </property>
  <property fmtid="{D5CDD505-2E9C-101B-9397-08002B2CF9AE}" pid="37" name="DMS Product">
    <vt:lpwstr/>
  </property>
  <property fmtid="{D5CDD505-2E9C-101B-9397-08002B2CF9AE}" pid="38" name="ECDC_DMS_EDRM_Meeting_Code">
    <vt:lpwstr/>
  </property>
  <property fmtid="{D5CDD505-2E9C-101B-9397-08002B2CF9AE}" pid="39" name="ECDC_DMS_ITPROD_PORTFOLIO">
    <vt:lpwstr>8503;#DIR|d280b436-bc76-4c87-a7ad-b215a1406941</vt:lpwstr>
  </property>
  <property fmtid="{D5CDD505-2E9C-101B-9397-08002B2CF9AE}" pid="40" name="ECDC_DMS_ITPROD_YEAR">
    <vt:lpwstr/>
  </property>
</Properties>
</file>