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51" r:id="rId4"/>
    <p:sldMasterId id="2147483653" r:id="rId5"/>
    <p:sldMasterId id="2147483671" r:id="rId6"/>
    <p:sldMasterId id="2147483677" r:id="rId7"/>
  </p:sldMasterIdLst>
  <p:notesMasterIdLst>
    <p:notesMasterId r:id="rId49"/>
  </p:notesMasterIdLst>
  <p:handoutMasterIdLst>
    <p:handoutMasterId r:id="rId50"/>
  </p:handoutMasterIdLst>
  <p:sldIdLst>
    <p:sldId id="256" r:id="rId8"/>
    <p:sldId id="295" r:id="rId9"/>
    <p:sldId id="297" r:id="rId10"/>
    <p:sldId id="394" r:id="rId11"/>
    <p:sldId id="395" r:id="rId12"/>
    <p:sldId id="396" r:id="rId13"/>
    <p:sldId id="397" r:id="rId14"/>
    <p:sldId id="368" r:id="rId15"/>
    <p:sldId id="400" r:id="rId16"/>
    <p:sldId id="363" r:id="rId17"/>
    <p:sldId id="398" r:id="rId18"/>
    <p:sldId id="399" r:id="rId19"/>
    <p:sldId id="364" r:id="rId20"/>
    <p:sldId id="401" r:id="rId21"/>
    <p:sldId id="408" r:id="rId22"/>
    <p:sldId id="402" r:id="rId23"/>
    <p:sldId id="403" r:id="rId24"/>
    <p:sldId id="413" r:id="rId25"/>
    <p:sldId id="412" r:id="rId26"/>
    <p:sldId id="405" r:id="rId27"/>
    <p:sldId id="406" r:id="rId28"/>
    <p:sldId id="404" r:id="rId29"/>
    <p:sldId id="407" r:id="rId30"/>
    <p:sldId id="409" r:id="rId31"/>
    <p:sldId id="365" r:id="rId32"/>
    <p:sldId id="312" r:id="rId33"/>
    <p:sldId id="410" r:id="rId34"/>
    <p:sldId id="420" r:id="rId35"/>
    <p:sldId id="421" r:id="rId36"/>
    <p:sldId id="423" r:id="rId37"/>
    <p:sldId id="422" r:id="rId38"/>
    <p:sldId id="424" r:id="rId39"/>
    <p:sldId id="425" r:id="rId40"/>
    <p:sldId id="432" r:id="rId41"/>
    <p:sldId id="431" r:id="rId42"/>
    <p:sldId id="426" r:id="rId43"/>
    <p:sldId id="427" r:id="rId44"/>
    <p:sldId id="428" r:id="rId45"/>
    <p:sldId id="429" r:id="rId46"/>
    <p:sldId id="430" r:id="rId47"/>
    <p:sldId id="393" r:id="rId48"/>
  </p:sldIdLst>
  <p:sldSz cx="12192000" cy="6858000"/>
  <p:notesSz cx="7023100" cy="9309100"/>
  <p:custDataLst>
    <p:tags r:id="rId51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E23"/>
    <a:srgbClr val="99CC00"/>
    <a:srgbClr val="FFDD00"/>
    <a:srgbClr val="996633"/>
    <a:srgbClr val="FF0000"/>
    <a:srgbClr val="336699"/>
    <a:srgbClr val="008000"/>
    <a:srgbClr val="333333"/>
    <a:srgbClr val="3366CC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9255" autoAdjust="0"/>
  </p:normalViewPr>
  <p:slideViewPr>
    <p:cSldViewPr snapToGrid="0">
      <p:cViewPr varScale="1">
        <p:scale>
          <a:sx n="143" d="100"/>
          <a:sy n="143" d="100"/>
        </p:scale>
        <p:origin x="120" y="5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 snapToGrid="0">
      <p:cViewPr varScale="1">
        <p:scale>
          <a:sx n="79" d="100"/>
          <a:sy n="79" d="100"/>
        </p:scale>
        <p:origin x="3102" y="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handoutMaster" Target="handoutMasters/handoutMaster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tags" Target="tags/tag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545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534988"/>
            <a:ext cx="4221163" cy="237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9211" y="3235559"/>
            <a:ext cx="5618480" cy="537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7569" y="8841859"/>
            <a:ext cx="3043891" cy="4657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330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355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855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62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573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174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514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4632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5532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4893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7048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3610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7044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5481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654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8609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68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237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5"/>
            <a:ext cx="12192000" cy="6857999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3" y="3598863"/>
            <a:ext cx="11275484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3" y="4318000"/>
            <a:ext cx="11275484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a-DK"/>
              <a:t>Klik for at redigere undertiteltypografien i masteren</a:t>
            </a:r>
            <a:endParaRPr lang="en-GB" dirty="0"/>
          </a:p>
        </p:txBody>
      </p:sp>
      <p:pic>
        <p:nvPicPr>
          <p:cNvPr id="8" name="Picture 12"/>
          <p:cNvPicPr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318749" y="504825"/>
            <a:ext cx="1263651" cy="11366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108000" y="6480000"/>
            <a:ext cx="255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861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249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681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A24536D-1F76-4CA4-B8A0-42242BE25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339A-AD4C-4299-B676-C4ADA05616EE}" type="datetime1">
              <a:rPr lang="en-GB" smtClean="0"/>
              <a:t>18/02/2025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9E10B96-4AE9-44E7-87D5-79EB4FB34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2DAAAA-2B59-4C99-814B-17AD73569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80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269861" indent="-26986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latin typeface="Tahoma" pitchFamily="34" charset="0"/>
                <a:cs typeface="Tahoma" pitchFamily="34" charset="0"/>
              </a:defRPr>
            </a:lvl2pPr>
            <a:lvl3pPr marL="541312" indent="-271449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1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73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0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26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59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F9D6A-18B6-422E-B5F3-6B6445763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339A-AD4C-4299-B676-C4ADA05616EE}" type="datetime1">
              <a:rPr lang="en-GB" smtClean="0"/>
              <a:t>18/02/2025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F580B1-FB07-487F-B9CC-C4E1D0D54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AB153-D612-47F9-9084-B6670E307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4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5"/>
            <a:ext cx="12192000" cy="6857999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3" y="3598863"/>
            <a:ext cx="11275484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3" y="4318000"/>
            <a:ext cx="11275484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a-DK"/>
              <a:t>Klik for at redigere undertiteltypografien i masteren</a:t>
            </a:r>
            <a:endParaRPr lang="en-GB" dirty="0"/>
          </a:p>
        </p:txBody>
      </p:sp>
      <p:pic>
        <p:nvPicPr>
          <p:cNvPr id="8" name="Picture 12"/>
          <p:cNvPicPr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318749" y="504825"/>
            <a:ext cx="1263651" cy="11366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108000" y="6480000"/>
            <a:ext cx="255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58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142890"/>
            <a:ext cx="10318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7" y="1079500"/>
            <a:ext cx="1136861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1200" b="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1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3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tabLst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69861" indent="-269861"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541312" indent="-271449" algn="l" rtl="0" eaLnBrk="1" fontAlgn="base" hangingPunct="1">
        <a:lnSpc>
          <a:spcPct val="90000"/>
        </a:lnSpc>
        <a:spcBef>
          <a:spcPct val="20000"/>
        </a:spcBef>
        <a:spcAft>
          <a:spcPts val="300"/>
        </a:spcAft>
        <a:buFont typeface="Tahoma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32000" y="4320014"/>
            <a:ext cx="10972800" cy="19418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tIns="36000" bIns="36000" anchor="ctr" anchorCtr="0"/>
          <a:lstStyle>
            <a:lvl1pPr algn="r">
              <a:lnSpc>
                <a:spcPct val="10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5pPr>
      <a:lvl6pPr marL="457178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6pPr>
      <a:lvl7pPr marL="914354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7pPr>
      <a:lvl8pPr marL="1371532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8pPr>
      <a:lvl9pPr marL="1828709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9pPr>
    </p:titleStyle>
    <p:body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n-lt"/>
          <a:ea typeface="+mn-ea"/>
          <a:cs typeface="+mn-cs"/>
        </a:defRPr>
      </a:lvl1pPr>
      <a:lvl2pPr marL="822285" indent="-285737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0252" indent="-228589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38218" indent="-228589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298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87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82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30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dyverse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6.pn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13.sv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12.png"/><Relationship Id="rId5" Type="http://schemas.openxmlformats.org/officeDocument/2006/relationships/tags" Target="../tags/tag34.xml"/><Relationship Id="rId10" Type="http://schemas.openxmlformats.org/officeDocument/2006/relationships/image" Target="../media/image11.svg"/><Relationship Id="rId4" Type="http://schemas.openxmlformats.org/officeDocument/2006/relationships/tags" Target="../tags/tag33.xml"/><Relationship Id="rId9" Type="http://schemas.openxmlformats.org/officeDocument/2006/relationships/image" Target="../media/image10.png"/><Relationship Id="rId14" Type="http://schemas.openxmlformats.org/officeDocument/2006/relationships/image" Target="../media/image17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6.pn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13.sv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12.png"/><Relationship Id="rId5" Type="http://schemas.openxmlformats.org/officeDocument/2006/relationships/tags" Target="../tags/tag41.xml"/><Relationship Id="rId10" Type="http://schemas.openxmlformats.org/officeDocument/2006/relationships/image" Target="../media/image11.svg"/><Relationship Id="rId4" Type="http://schemas.openxmlformats.org/officeDocument/2006/relationships/tags" Target="../tags/tag40.xml"/><Relationship Id="rId9" Type="http://schemas.openxmlformats.org/officeDocument/2006/relationships/image" Target="../media/image10.png"/><Relationship Id="rId14" Type="http://schemas.openxmlformats.org/officeDocument/2006/relationships/image" Target="../media/image17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6.pn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image" Target="../media/image13.sv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12.png"/><Relationship Id="rId5" Type="http://schemas.openxmlformats.org/officeDocument/2006/relationships/tags" Target="../tags/tag48.xml"/><Relationship Id="rId10" Type="http://schemas.openxmlformats.org/officeDocument/2006/relationships/image" Target="../media/image11.svg"/><Relationship Id="rId4" Type="http://schemas.openxmlformats.org/officeDocument/2006/relationships/tags" Target="../tags/tag47.xml"/><Relationship Id="rId9" Type="http://schemas.openxmlformats.org/officeDocument/2006/relationships/image" Target="../media/image10.png"/><Relationship Id="rId14" Type="http://schemas.openxmlformats.org/officeDocument/2006/relationships/image" Target="../media/image17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6.png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image" Target="../media/image13.sv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12.png"/><Relationship Id="rId5" Type="http://schemas.openxmlformats.org/officeDocument/2006/relationships/tags" Target="../tags/tag55.xml"/><Relationship Id="rId10" Type="http://schemas.openxmlformats.org/officeDocument/2006/relationships/image" Target="../media/image11.svg"/><Relationship Id="rId4" Type="http://schemas.openxmlformats.org/officeDocument/2006/relationships/tags" Target="../tags/tag54.xml"/><Relationship Id="rId9" Type="http://schemas.openxmlformats.org/officeDocument/2006/relationships/image" Target="../media/image10.png"/><Relationship Id="rId14" Type="http://schemas.openxmlformats.org/officeDocument/2006/relationships/image" Target="../media/image17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6.png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13.sv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12.png"/><Relationship Id="rId5" Type="http://schemas.openxmlformats.org/officeDocument/2006/relationships/tags" Target="../tags/tag62.xml"/><Relationship Id="rId10" Type="http://schemas.openxmlformats.org/officeDocument/2006/relationships/image" Target="../media/image11.svg"/><Relationship Id="rId4" Type="http://schemas.openxmlformats.org/officeDocument/2006/relationships/tags" Target="../tags/tag61.xml"/><Relationship Id="rId9" Type="http://schemas.openxmlformats.org/officeDocument/2006/relationships/image" Target="../media/image10.png"/><Relationship Id="rId1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4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3.sv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2.png"/><Relationship Id="rId5" Type="http://schemas.openxmlformats.org/officeDocument/2006/relationships/tags" Target="../tags/tag6.xml"/><Relationship Id="rId10" Type="http://schemas.openxmlformats.org/officeDocument/2006/relationships/image" Target="../media/image11.svg"/><Relationship Id="rId4" Type="http://schemas.openxmlformats.org/officeDocument/2006/relationships/tags" Target="../tags/tag5.xml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6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3.sv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2.png"/><Relationship Id="rId5" Type="http://schemas.openxmlformats.org/officeDocument/2006/relationships/tags" Target="../tags/tag13.xml"/><Relationship Id="rId10" Type="http://schemas.openxmlformats.org/officeDocument/2006/relationships/image" Target="../media/image11.svg"/><Relationship Id="rId4" Type="http://schemas.openxmlformats.org/officeDocument/2006/relationships/tags" Target="../tags/tag12.xml"/><Relationship Id="rId9" Type="http://schemas.openxmlformats.org/officeDocument/2006/relationships/image" Target="../media/image10.png"/><Relationship Id="rId1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6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13.sv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12.png"/><Relationship Id="rId5" Type="http://schemas.openxmlformats.org/officeDocument/2006/relationships/tags" Target="../tags/tag20.xml"/><Relationship Id="rId10" Type="http://schemas.openxmlformats.org/officeDocument/2006/relationships/image" Target="../media/image11.svg"/><Relationship Id="rId4" Type="http://schemas.openxmlformats.org/officeDocument/2006/relationships/tags" Target="../tags/tag19.xml"/><Relationship Id="rId9" Type="http://schemas.openxmlformats.org/officeDocument/2006/relationships/image" Target="../media/image10.png"/><Relationship Id="rId1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6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13.sv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12.png"/><Relationship Id="rId5" Type="http://schemas.openxmlformats.org/officeDocument/2006/relationships/tags" Target="../tags/tag27.xml"/><Relationship Id="rId10" Type="http://schemas.openxmlformats.org/officeDocument/2006/relationships/image" Target="../media/image11.svg"/><Relationship Id="rId4" Type="http://schemas.openxmlformats.org/officeDocument/2006/relationships/tags" Target="../tags/tag26.xml"/><Relationship Id="rId9" Type="http://schemas.openxmlformats.org/officeDocument/2006/relationships/image" Target="../media/image10.png"/><Relationship Id="rId1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057" y="4320001"/>
            <a:ext cx="10869432" cy="1146523"/>
          </a:xfrm>
        </p:spPr>
        <p:txBody>
          <a:bodyPr/>
          <a:lstStyle/>
          <a:p>
            <a:pPr algn="ctr"/>
            <a:r>
              <a:rPr lang="en-US" sz="4000" dirty="0"/>
              <a:t>R data analysis and visualization for beginners</a:t>
            </a:r>
            <a:endParaRPr lang="de-D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057" y="3600010"/>
            <a:ext cx="10869432" cy="462721"/>
          </a:xfrm>
        </p:spPr>
        <p:txBody>
          <a:bodyPr/>
          <a:lstStyle/>
          <a:p>
            <a:r>
              <a:rPr lang="en-US" sz="2800" b="0" dirty="0" err="1"/>
              <a:t>GenEpi-BioTrain</a:t>
            </a:r>
            <a:r>
              <a:rPr lang="en-US" sz="2800" b="0" dirty="0"/>
              <a:t> – Virtual Training 14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4057" y="5652001"/>
            <a:ext cx="10869432" cy="9985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Aft>
                <a:spcPct val="30000"/>
              </a:spcAft>
            </a:pPr>
            <a:endParaRPr lang="en-GB" sz="2000" dirty="0">
              <a:solidFill>
                <a:schemeClr val="bg1"/>
              </a:solidFill>
            </a:endParaRPr>
          </a:p>
          <a:p>
            <a:pPr eaLnBrk="0" hangingPunct="0">
              <a:spcAft>
                <a:spcPct val="30000"/>
              </a:spcAft>
            </a:pPr>
            <a:endParaRPr lang="en-GB" sz="2000" dirty="0">
              <a:solidFill>
                <a:schemeClr val="bg1"/>
              </a:solidFill>
            </a:endParaRPr>
          </a:p>
          <a:p>
            <a:pPr eaLnBrk="0" hangingPunct="0">
              <a:spcAft>
                <a:spcPct val="30000"/>
              </a:spcAft>
            </a:pPr>
            <a:r>
              <a:rPr lang="en-GB" sz="2000" dirty="0">
                <a:solidFill>
                  <a:schemeClr val="bg1"/>
                </a:solidFill>
              </a:rPr>
              <a:t>19.02.2025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Packages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1528E5-8DBA-4AC9-990F-73E3F210F598}"/>
              </a:ext>
            </a:extLst>
          </p:cNvPr>
          <p:cNvSpPr txBox="1"/>
          <p:nvPr/>
        </p:nvSpPr>
        <p:spPr>
          <a:xfrm>
            <a:off x="1066801" y="1494047"/>
            <a:ext cx="58547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Main R strength is that it is open software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Thousands of developers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New functions and commands compiled in packages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Already had an example with excel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67590A7-70D3-475E-BBA7-EF9D7EA4EDDF}"/>
              </a:ext>
            </a:extLst>
          </p:cNvPr>
          <p:cNvSpPr txBox="1"/>
          <p:nvPr/>
        </p:nvSpPr>
        <p:spPr>
          <a:xfrm>
            <a:off x="6484320" y="2948869"/>
            <a:ext cx="5629490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70C0"/>
                </a:solidFill>
              </a:rPr>
              <a:t>install.packages</a:t>
            </a:r>
            <a:r>
              <a:rPr lang="en-GB" sz="2800" dirty="0">
                <a:solidFill>
                  <a:srgbClr val="0070C0"/>
                </a:solidFill>
              </a:rPr>
              <a:t>(“</a:t>
            </a:r>
            <a:r>
              <a:rPr lang="en-GB" sz="2800" dirty="0" err="1">
                <a:solidFill>
                  <a:srgbClr val="0070C0"/>
                </a:solidFill>
              </a:rPr>
              <a:t>package_name</a:t>
            </a:r>
            <a:r>
              <a:rPr lang="en-GB" sz="2800" dirty="0">
                <a:solidFill>
                  <a:srgbClr val="0070C0"/>
                </a:solidFill>
              </a:rPr>
              <a:t>”)</a:t>
            </a:r>
            <a:endParaRPr lang="de-DE" sz="2800" dirty="0">
              <a:solidFill>
                <a:srgbClr val="0070C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680D615-EADF-4EDE-B51C-95AF23CCB193}"/>
              </a:ext>
            </a:extLst>
          </p:cNvPr>
          <p:cNvSpPr txBox="1"/>
          <p:nvPr/>
        </p:nvSpPr>
        <p:spPr>
          <a:xfrm>
            <a:off x="6484320" y="4403691"/>
            <a:ext cx="4119013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library(“</a:t>
            </a:r>
            <a:r>
              <a:rPr lang="en-GB" sz="2800" dirty="0" err="1">
                <a:solidFill>
                  <a:srgbClr val="0070C0"/>
                </a:solidFill>
              </a:rPr>
              <a:t>package_name</a:t>
            </a:r>
            <a:r>
              <a:rPr lang="en-GB" sz="2800" dirty="0">
                <a:solidFill>
                  <a:srgbClr val="0070C0"/>
                </a:solidFill>
              </a:rPr>
              <a:t>”)</a:t>
            </a:r>
            <a:endParaRPr lang="de-DE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707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Packages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1528E5-8DBA-4AC9-990F-73E3F210F598}"/>
              </a:ext>
            </a:extLst>
          </p:cNvPr>
          <p:cNvSpPr txBox="1"/>
          <p:nvPr/>
        </p:nvSpPr>
        <p:spPr>
          <a:xfrm>
            <a:off x="1066801" y="1494047"/>
            <a:ext cx="73624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Use the package tab in RStudio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CRAN (Comprehensive R Archive Network)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Bioconductor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971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Packages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1528E5-8DBA-4AC9-990F-73E3F210F598}"/>
              </a:ext>
            </a:extLst>
          </p:cNvPr>
          <p:cNvSpPr txBox="1"/>
          <p:nvPr/>
        </p:nvSpPr>
        <p:spPr>
          <a:xfrm>
            <a:off x="1066801" y="1494047"/>
            <a:ext cx="736249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Have to package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tidyverse</a:t>
            </a:r>
            <a:endParaRPr lang="en-GB" sz="28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Contains all packages you need to start and analyse your data in a modern way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Some terminology changes, </a:t>
            </a:r>
            <a:r>
              <a:rPr lang="en-GB" sz="2800" dirty="0" err="1">
                <a:solidFill>
                  <a:srgbClr val="FF0000"/>
                </a:solidFill>
              </a:rPr>
              <a:t>tibbles</a:t>
            </a:r>
            <a:r>
              <a:rPr lang="en-GB" sz="2800" dirty="0"/>
              <a:t> instead of </a:t>
            </a:r>
            <a:r>
              <a:rPr lang="en-GB" sz="2800" dirty="0">
                <a:solidFill>
                  <a:srgbClr val="FF0000"/>
                </a:solidFill>
              </a:rPr>
              <a:t>data frames </a:t>
            </a:r>
            <a:r>
              <a:rPr lang="en-GB" sz="2800" dirty="0"/>
              <a:t>(no real difference for all but most advanced users)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Lets install it!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8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0D0EE-7651-4094-AFDE-8E14B761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906" y="2953139"/>
            <a:ext cx="10354188" cy="951722"/>
          </a:xfrm>
        </p:spPr>
        <p:txBody>
          <a:bodyPr/>
          <a:lstStyle/>
          <a:p>
            <a:pPr algn="ctr"/>
            <a:r>
              <a:rPr lang="en-GB" dirty="0"/>
              <a:t>Hands On!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50193-6117-49E3-8E77-7E5AF190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754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Tidyverse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1528E5-8DBA-4AC9-990F-73E3F210F598}"/>
              </a:ext>
            </a:extLst>
          </p:cNvPr>
          <p:cNvSpPr txBox="1"/>
          <p:nvPr/>
        </p:nvSpPr>
        <p:spPr>
          <a:xfrm>
            <a:off x="1066801" y="1494047"/>
            <a:ext cx="736249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A collection of R packages for data manipulation and visualization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Developed by Hadley Wickham and the RStudio team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Packages include: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FF0000"/>
                </a:solidFill>
              </a:rPr>
              <a:t>Dplyr</a:t>
            </a:r>
            <a:r>
              <a:rPr lang="en-GB" sz="2400" dirty="0"/>
              <a:t> for data manipulation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Ggplot2</a:t>
            </a:r>
            <a:r>
              <a:rPr lang="en-GB" sz="2400" dirty="0"/>
              <a:t> for visualization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And many others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85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Tidyverse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1528E5-8DBA-4AC9-990F-73E3F210F598}"/>
              </a:ext>
            </a:extLst>
          </p:cNvPr>
          <p:cNvSpPr txBox="1"/>
          <p:nvPr/>
        </p:nvSpPr>
        <p:spPr>
          <a:xfrm>
            <a:off x="1066801" y="1494047"/>
            <a:ext cx="736249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Key principles of tidy data: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Each variable forms a column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Each observation forms a row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Each observation unit forms a table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89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Dplyr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1528E5-8DBA-4AC9-990F-73E3F210F598}"/>
              </a:ext>
            </a:extLst>
          </p:cNvPr>
          <p:cNvSpPr txBox="1"/>
          <p:nvPr/>
        </p:nvSpPr>
        <p:spPr>
          <a:xfrm>
            <a:off x="1066801" y="1494047"/>
            <a:ext cx="736249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Core </a:t>
            </a:r>
            <a:r>
              <a:rPr lang="en-GB" sz="2400" dirty="0" err="1"/>
              <a:t>tidyverse</a:t>
            </a:r>
            <a:r>
              <a:rPr lang="en-GB" sz="2400" dirty="0"/>
              <a:t> package for data manipulation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Main functions: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B62D38-7923-4AAD-B731-8D06AECC7732}"/>
              </a:ext>
            </a:extLst>
          </p:cNvPr>
          <p:cNvSpPr txBox="1"/>
          <p:nvPr/>
        </p:nvSpPr>
        <p:spPr>
          <a:xfrm>
            <a:off x="3962399" y="2469931"/>
            <a:ext cx="7662041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select() </a:t>
            </a:r>
            <a:r>
              <a:rPr lang="en-GB" sz="2400" dirty="0"/>
              <a:t>– choose specific columns from your </a:t>
            </a:r>
            <a:r>
              <a:rPr lang="en-GB" sz="2400" dirty="0" err="1"/>
              <a:t>tibble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filter() </a:t>
            </a:r>
            <a:r>
              <a:rPr lang="en-GB" sz="2400" dirty="0"/>
              <a:t>– select rows that meet a certain condition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mutate() </a:t>
            </a:r>
            <a:r>
              <a:rPr lang="en-GB" sz="2400" dirty="0"/>
              <a:t>– add new or modify existing columns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0070C0"/>
                </a:solidFill>
              </a:rPr>
              <a:t>group_by</a:t>
            </a:r>
            <a:r>
              <a:rPr lang="en-GB" sz="2400" dirty="0">
                <a:solidFill>
                  <a:srgbClr val="0070C0"/>
                </a:solidFill>
              </a:rPr>
              <a:t>() </a:t>
            </a:r>
            <a:r>
              <a:rPr lang="en-GB" sz="2400" dirty="0"/>
              <a:t>– group data based on categories in one or more columns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summarize() </a:t>
            </a:r>
            <a:r>
              <a:rPr lang="en-GB" sz="2400" dirty="0"/>
              <a:t>– calculates summary statistics based on a group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869042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Dplyr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1528E5-8DBA-4AC9-990F-73E3F210F598}"/>
              </a:ext>
            </a:extLst>
          </p:cNvPr>
          <p:cNvSpPr txBox="1"/>
          <p:nvPr/>
        </p:nvSpPr>
        <p:spPr>
          <a:xfrm>
            <a:off x="1066801" y="1494047"/>
            <a:ext cx="736249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Pipe operator </a:t>
            </a:r>
            <a:r>
              <a:rPr lang="en-GB" sz="2400" i="1" dirty="0">
                <a:solidFill>
                  <a:schemeClr val="bg1">
                    <a:lumMod val="65000"/>
                  </a:schemeClr>
                </a:solidFill>
              </a:rPr>
              <a:t>%&gt;%</a:t>
            </a:r>
            <a:r>
              <a:rPr lang="en-GB" sz="2400" dirty="0"/>
              <a:t> </a:t>
            </a:r>
            <a:r>
              <a:rPr lang="en-GB" sz="2400" dirty="0" err="1">
                <a:solidFill>
                  <a:srgbClr val="FF0000"/>
                </a:solidFill>
              </a:rPr>
              <a:t>Ctrl+Shift+M</a:t>
            </a:r>
            <a:endParaRPr lang="en-GB" sz="24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Modifying </a:t>
            </a:r>
            <a:r>
              <a:rPr lang="en-GB" sz="2400" dirty="0" err="1"/>
              <a:t>tibbles</a:t>
            </a:r>
            <a:r>
              <a:rPr lang="en-GB" sz="2400" dirty="0"/>
              <a:t> much simpler than base R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Code readability and flow improved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7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Dplyr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1528E5-8DBA-4AC9-990F-73E3F210F598}"/>
              </a:ext>
            </a:extLst>
          </p:cNvPr>
          <p:cNvSpPr txBox="1"/>
          <p:nvPr/>
        </p:nvSpPr>
        <p:spPr>
          <a:xfrm>
            <a:off x="1927846" y="2140525"/>
            <a:ext cx="73624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lnSpc>
                <a:spcPct val="100000"/>
              </a:lnSpc>
            </a:pPr>
            <a:r>
              <a:rPr lang="de-DE" altLang="de-DE" sz="2400" dirty="0">
                <a:solidFill>
                  <a:srgbClr val="0070C0"/>
                </a:solidFill>
                <a:latin typeface="+mn-lt"/>
              </a:rPr>
              <a:t>inner_join(x, y, by = "key")</a:t>
            </a:r>
          </a:p>
          <a:p>
            <a:pPr marL="342900" lvl="0" indent="-342900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400" dirty="0">
                <a:latin typeface="+mn-lt"/>
              </a:rPr>
              <a:t>Returns matching rows from both tables.</a:t>
            </a:r>
          </a:p>
          <a:p>
            <a:pPr lvl="0" eaLnBrk="0" hangingPunct="0">
              <a:lnSpc>
                <a:spcPct val="100000"/>
              </a:lnSpc>
            </a:pPr>
            <a:r>
              <a:rPr lang="de-DE" altLang="de-DE" sz="2400" dirty="0">
                <a:solidFill>
                  <a:srgbClr val="0070C0"/>
                </a:solidFill>
                <a:latin typeface="+mn-lt"/>
              </a:rPr>
              <a:t>left_join(x, y, by = "key")</a:t>
            </a:r>
          </a:p>
          <a:p>
            <a:pPr marL="342900" lvl="0" indent="-342900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400" dirty="0">
                <a:latin typeface="+mn-lt"/>
              </a:rPr>
              <a:t>Returns all rows from x, matching rows from y.</a:t>
            </a:r>
          </a:p>
          <a:p>
            <a:pPr lvl="0" eaLnBrk="0" hangingPunct="0">
              <a:lnSpc>
                <a:spcPct val="100000"/>
              </a:lnSpc>
            </a:pPr>
            <a:r>
              <a:rPr lang="de-DE" altLang="de-DE" sz="2400" dirty="0">
                <a:solidFill>
                  <a:srgbClr val="0070C0"/>
                </a:solidFill>
                <a:latin typeface="+mn-lt"/>
              </a:rPr>
              <a:t>right_join(x, y, by = "key")</a:t>
            </a:r>
          </a:p>
          <a:p>
            <a:pPr marL="342900" lvl="0" indent="-342900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400" dirty="0">
                <a:latin typeface="+mn-lt"/>
              </a:rPr>
              <a:t>Returns all rows from y, matching rows from x.</a:t>
            </a:r>
          </a:p>
          <a:p>
            <a:pPr lvl="0" eaLnBrk="0" hangingPunct="0">
              <a:lnSpc>
                <a:spcPct val="100000"/>
              </a:lnSpc>
            </a:pPr>
            <a:r>
              <a:rPr lang="de-DE" altLang="de-DE" sz="2400" dirty="0">
                <a:solidFill>
                  <a:srgbClr val="0070C0"/>
                </a:solidFill>
                <a:latin typeface="+mn-lt"/>
              </a:rPr>
              <a:t>full_join(x, y, by = "key")</a:t>
            </a:r>
          </a:p>
          <a:p>
            <a:pPr marL="342900" lvl="0" indent="-342900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400" dirty="0">
                <a:latin typeface="+mn-lt"/>
              </a:rPr>
              <a:t>Returns all rows from both tables.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57588A-5F4F-404C-8A12-E30D2CFAF90C}"/>
              </a:ext>
            </a:extLst>
          </p:cNvPr>
          <p:cNvSpPr txBox="1"/>
          <p:nvPr/>
        </p:nvSpPr>
        <p:spPr>
          <a:xfrm>
            <a:off x="1066801" y="1494047"/>
            <a:ext cx="73624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Combining two or more </a:t>
            </a:r>
            <a:r>
              <a:rPr lang="en-GB" sz="2400" dirty="0" err="1"/>
              <a:t>tibbles</a:t>
            </a:r>
            <a:endParaRPr lang="en-GB" sz="24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72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Tidyverse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1528E5-8DBA-4AC9-990F-73E3F210F598}"/>
              </a:ext>
            </a:extLst>
          </p:cNvPr>
          <p:cNvSpPr txBox="1"/>
          <p:nvPr/>
        </p:nvSpPr>
        <p:spPr>
          <a:xfrm>
            <a:off x="1066801" y="1494047"/>
            <a:ext cx="7362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0070C0"/>
                </a:solidFill>
              </a:rPr>
              <a:t>pivot_wider</a:t>
            </a:r>
            <a:r>
              <a:rPr lang="en-GB" sz="2400" dirty="0">
                <a:solidFill>
                  <a:srgbClr val="0070C0"/>
                </a:solidFill>
              </a:rPr>
              <a:t>() </a:t>
            </a:r>
            <a:r>
              <a:rPr lang="en-GB" sz="2400" dirty="0"/>
              <a:t>– pivots row into columns</a:t>
            </a:r>
            <a:endParaRPr lang="en-GB" sz="24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0070C0"/>
                </a:solidFill>
              </a:rPr>
              <a:t>pivot_longer</a:t>
            </a:r>
            <a:r>
              <a:rPr lang="en-GB" sz="2400" dirty="0">
                <a:solidFill>
                  <a:srgbClr val="0070C0"/>
                </a:solidFill>
              </a:rPr>
              <a:t>() </a:t>
            </a:r>
            <a:r>
              <a:rPr lang="en-GB" sz="2400" dirty="0"/>
              <a:t>– pivots columns into rows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Other useful functions: </a:t>
            </a:r>
            <a:r>
              <a:rPr lang="en-GB" sz="2400" dirty="0">
                <a:solidFill>
                  <a:srgbClr val="0070C0"/>
                </a:solidFill>
              </a:rPr>
              <a:t>arrange(), distinct()…</a:t>
            </a:r>
          </a:p>
        </p:txBody>
      </p:sp>
    </p:spTree>
    <p:extLst>
      <p:ext uri="{BB962C8B-B14F-4D97-AF65-F5344CB8AC3E}">
        <p14:creationId xmlns:p14="http://schemas.microsoft.com/office/powerpoint/2010/main" val="343503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D7CC056A-5560-4F5E-BBC6-00A63DFCBD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536576"/>
              </p:ext>
            </p:extLst>
          </p:nvPr>
        </p:nvGraphicFramePr>
        <p:xfrm>
          <a:off x="285519" y="1135434"/>
          <a:ext cx="11347682" cy="4150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621">
                  <a:extLst>
                    <a:ext uri="{9D8B030D-6E8A-4147-A177-3AD203B41FA5}">
                      <a16:colId xmlns:a16="http://schemas.microsoft.com/office/drawing/2014/main" val="3956539880"/>
                    </a:ext>
                  </a:extLst>
                </a:gridCol>
                <a:gridCol w="6611500">
                  <a:extLst>
                    <a:ext uri="{9D8B030D-6E8A-4147-A177-3AD203B41FA5}">
                      <a16:colId xmlns:a16="http://schemas.microsoft.com/office/drawing/2014/main" val="2230260178"/>
                    </a:ext>
                  </a:extLst>
                </a:gridCol>
                <a:gridCol w="3782561">
                  <a:extLst>
                    <a:ext uri="{9D8B030D-6E8A-4147-A177-3AD203B41FA5}">
                      <a16:colId xmlns:a16="http://schemas.microsoft.com/office/drawing/2014/main" val="2069613239"/>
                    </a:ext>
                  </a:extLst>
                </a:gridCol>
              </a:tblGrid>
              <a:tr h="461121">
                <a:tc>
                  <a:txBody>
                    <a:bodyPr/>
                    <a:lstStyle/>
                    <a:p>
                      <a:r>
                        <a:rPr lang="de-DE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162093"/>
                  </a:ext>
                </a:extLst>
              </a:tr>
              <a:tr h="461121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Greetings and recaps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9:00 – 9:15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925437"/>
                  </a:ext>
                </a:extLst>
              </a:tr>
              <a:tr h="461121"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Packages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9:15 – 9:30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13297"/>
                  </a:ext>
                </a:extLst>
              </a:tr>
              <a:tr h="461121"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Tidyverse and Data Manipulation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9:30 – 10:30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032678"/>
                  </a:ext>
                </a:extLst>
              </a:tr>
              <a:tr h="461121"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Q&amp;A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10:30 – 10:40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610145"/>
                  </a:ext>
                </a:extLst>
              </a:tr>
              <a:tr h="461121"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Break 20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10:40 – 11:00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204216"/>
                  </a:ext>
                </a:extLst>
              </a:tr>
              <a:tr h="461121">
                <a:tc>
                  <a:txBody>
                    <a:bodyPr/>
                    <a:lstStyle/>
                    <a:p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Data Visualisation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11:00 – 12:00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397192"/>
                  </a:ext>
                </a:extLst>
              </a:tr>
              <a:tr h="461121">
                <a:tc>
                  <a:txBody>
                    <a:bodyPr/>
                    <a:lstStyle/>
                    <a:p>
                      <a:r>
                        <a:rPr lang="de-DE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Exercise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12:00 – 12:30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038091"/>
                  </a:ext>
                </a:extLst>
              </a:tr>
              <a:tr h="461121">
                <a:tc>
                  <a:txBody>
                    <a:bodyPr/>
                    <a:lstStyle/>
                    <a:p>
                      <a:r>
                        <a:rPr lang="de-DE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Q&amp;A and </a:t>
                      </a:r>
                      <a:r>
                        <a:rPr lang="de-DE" dirty="0" err="1"/>
                        <a:t>closing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remarks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If time allows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51295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550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Tidyverse</a:t>
            </a:r>
            <a:r>
              <a:rPr lang="en-GB" dirty="0"/>
              <a:t>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1528E5-8DBA-4AC9-990F-73E3F210F598}"/>
              </a:ext>
            </a:extLst>
          </p:cNvPr>
          <p:cNvSpPr txBox="1"/>
          <p:nvPr/>
        </p:nvSpPr>
        <p:spPr>
          <a:xfrm>
            <a:off x="1066800" y="1494047"/>
            <a:ext cx="95486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400" b="1" dirty="0">
                <a:latin typeface="+mn-lt"/>
              </a:rPr>
              <a:t>Selecting &amp; Filtering: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>
                <a:solidFill>
                  <a:srgbClr val="0070C0"/>
                </a:solidFill>
                <a:latin typeface="+mn-lt"/>
              </a:rPr>
              <a:t>select(), filter()</a:t>
            </a:r>
          </a:p>
          <a:p>
            <a:pPr marL="342900" lvl="0" indent="-342900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altLang="de-DE" sz="2400" dirty="0">
              <a:latin typeface="+mn-lt"/>
            </a:endParaRPr>
          </a:p>
          <a:p>
            <a:pPr marL="342900" lvl="0" indent="-342900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400" b="1" dirty="0">
                <a:latin typeface="+mn-lt"/>
              </a:rPr>
              <a:t>Transforming: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>
                <a:solidFill>
                  <a:srgbClr val="0070C0"/>
                </a:solidFill>
                <a:latin typeface="+mn-lt"/>
              </a:rPr>
              <a:t>mutate(), if_else(), case_when(), pivot_wider(), pivot_longer()</a:t>
            </a:r>
          </a:p>
          <a:p>
            <a:pPr marL="342900" lvl="0" indent="-342900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altLang="de-DE" sz="2400" dirty="0">
              <a:latin typeface="+mn-lt"/>
            </a:endParaRPr>
          </a:p>
          <a:p>
            <a:pPr marL="342900" lvl="0" indent="-342900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400" b="1" dirty="0">
                <a:latin typeface="+mn-lt"/>
              </a:rPr>
              <a:t>Grouping &amp; Summarizing: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>
                <a:solidFill>
                  <a:srgbClr val="0070C0"/>
                </a:solidFill>
                <a:latin typeface="+mn-lt"/>
              </a:rPr>
              <a:t>group_by(), summarize(), count(), distinct()</a:t>
            </a:r>
          </a:p>
          <a:p>
            <a:pPr marL="342900" lvl="0" indent="-342900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altLang="de-DE" sz="2400" dirty="0">
              <a:latin typeface="+mn-lt"/>
            </a:endParaRPr>
          </a:p>
          <a:p>
            <a:pPr marL="342900" lvl="0" indent="-342900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400" b="1" dirty="0">
                <a:latin typeface="+mn-lt"/>
              </a:rPr>
              <a:t>Pipe Operator: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%&gt;%</a:t>
            </a:r>
            <a:r>
              <a:rPr lang="de-DE" altLang="de-DE" sz="2400" dirty="0">
                <a:latin typeface="+mn-lt"/>
              </a:rPr>
              <a:t> for chaining commands</a:t>
            </a:r>
          </a:p>
          <a:p>
            <a:pPr marL="342900" lvl="0" indent="-342900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dirty="0">
              <a:latin typeface="+mn-lt"/>
            </a:endParaRPr>
          </a:p>
          <a:p>
            <a:pPr marL="342900" lvl="0" indent="-342900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+mn-lt"/>
              </a:rPr>
              <a:t>J</a:t>
            </a:r>
            <a:r>
              <a:rPr lang="de-DE" sz="2400" b="1" dirty="0">
                <a:latin typeface="+mn-lt"/>
              </a:rPr>
              <a:t>oining tables: </a:t>
            </a:r>
            <a:r>
              <a:rPr lang="de-DE" sz="2400" dirty="0">
                <a:solidFill>
                  <a:srgbClr val="0070C0"/>
                </a:solidFill>
                <a:latin typeface="+mn-lt"/>
              </a:rPr>
              <a:t>inner_join(), outer_join(), left_join(), right_join()</a:t>
            </a:r>
            <a:endParaRPr lang="en-GB" sz="2400" dirty="0">
              <a:solidFill>
                <a:srgbClr val="0070C0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3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Tidyverse</a:t>
            </a:r>
            <a:r>
              <a:rPr lang="en-GB" dirty="0"/>
              <a:t>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1528E5-8DBA-4AC9-990F-73E3F210F598}"/>
              </a:ext>
            </a:extLst>
          </p:cNvPr>
          <p:cNvSpPr txBox="1"/>
          <p:nvPr/>
        </p:nvSpPr>
        <p:spPr>
          <a:xfrm>
            <a:off x="1066800" y="1494047"/>
            <a:ext cx="95486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400" dirty="0">
                <a:latin typeface="+mn-lt"/>
              </a:rPr>
              <a:t>Practice using built-in datasets (</a:t>
            </a:r>
            <a:r>
              <a:rPr lang="de-DE" altLang="de-DE" sz="2400" dirty="0">
                <a:solidFill>
                  <a:srgbClr val="FF0000"/>
                </a:solidFill>
                <a:latin typeface="+mn-lt"/>
              </a:rPr>
              <a:t>mtcars, iris</a:t>
            </a:r>
            <a:r>
              <a:rPr lang="de-DE" altLang="de-DE" sz="2400" dirty="0">
                <a:latin typeface="+mn-lt"/>
              </a:rPr>
              <a:t>)</a:t>
            </a:r>
          </a:p>
          <a:p>
            <a:pPr marL="342900" lvl="0" indent="-342900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altLang="de-DE" sz="2400" dirty="0">
              <a:latin typeface="+mn-lt"/>
            </a:endParaRPr>
          </a:p>
          <a:p>
            <a:pPr marL="342900" lvl="0" indent="-342900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400" dirty="0">
                <a:latin typeface="+mn-lt"/>
              </a:rPr>
              <a:t>List of additional datasets by </a:t>
            </a:r>
            <a:r>
              <a:rPr lang="de-DE" altLang="de-DE" sz="2400" dirty="0">
                <a:solidFill>
                  <a:srgbClr val="0070C0"/>
                </a:solidFill>
                <a:latin typeface="+mn-lt"/>
              </a:rPr>
              <a:t>data()</a:t>
            </a:r>
          </a:p>
          <a:p>
            <a:pPr marL="342900" lvl="0" indent="-342900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altLang="de-DE" sz="2400" dirty="0">
              <a:latin typeface="+mn-lt"/>
            </a:endParaRPr>
          </a:p>
          <a:p>
            <a:pPr marL="342900" lvl="0" indent="-342900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400" dirty="0">
                <a:latin typeface="+mn-lt"/>
              </a:rPr>
              <a:t>Check out </a:t>
            </a:r>
            <a:r>
              <a:rPr lang="de-DE" altLang="de-DE" sz="2400" dirty="0">
                <a:latin typeface="+mn-lt"/>
                <a:hlinkClick r:id="rId3"/>
              </a:rPr>
              <a:t>tidyverse.org</a:t>
            </a:r>
            <a:r>
              <a:rPr lang="de-DE" altLang="de-DE" sz="2400" dirty="0">
                <a:latin typeface="+mn-lt"/>
              </a:rPr>
              <a:t> for more resources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28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0D0EE-7651-4094-AFDE-8E14B761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906" y="2953139"/>
            <a:ext cx="10354188" cy="951722"/>
          </a:xfrm>
        </p:spPr>
        <p:txBody>
          <a:bodyPr/>
          <a:lstStyle/>
          <a:p>
            <a:pPr algn="ctr"/>
            <a:r>
              <a:rPr lang="en-GB" dirty="0"/>
              <a:t>Hands On!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50193-6117-49E3-8E77-7E5AF190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3568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4DACF1-F3B1-443B-BA95-2DEF6AD26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1A0A01-E168-4C9A-938C-9A670586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23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9A4C5D1-495F-4E7B-9B82-864C8241E44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5643CA1-AF12-4325-9288-6009C564D870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D3C3068-E6F6-458E-9F39-FB735F0DEBC4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0EF4652-C86E-45C1-AD6C-8B0CC8F201E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500" b="1">
                <a:solidFill>
                  <a:srgbClr val="5B5B5B"/>
                </a:solidFill>
              </a:rPr>
              <a:t>S3Q4: Which dplyr function is most suited for creating a new column based on existing columns in a data frame?</a:t>
            </a:r>
            <a:endParaRPr lang="de-DE" sz="2500" b="1">
              <a:solidFill>
                <a:srgbClr val="5B5B5B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B08B95-4DF9-40BF-9BCB-FC9DC1D965D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1F2874F-43F4-4BC1-8785-02B97BB53A68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892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429E9B-F144-4442-B81E-19D171E38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64F506-2EEF-4A96-A335-B948B93C2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24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3E43733-01DA-498A-BD68-5B3A1AF9890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11E9E38-283A-4394-8B9D-E3C949B7519B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E462B8C-903F-46E0-9F02-10D2D615C92C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AA82CF-6E50-48C5-8FC8-A9DB5C87974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>
                <a:solidFill>
                  <a:srgbClr val="5B5B5B"/>
                </a:solidFill>
              </a:rPr>
              <a:t>S3Q5: What are the key principles of "tidy data" according to Hadley Wickham?</a:t>
            </a:r>
            <a:endParaRPr lang="de-DE" sz="4000" b="1">
              <a:solidFill>
                <a:srgbClr val="5B5B5B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E3FEA7-4617-45B7-B9E0-2D079CC97E9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0ECA0CF-1341-43F2-921C-15B91D34AC9C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748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50193-6117-49E3-8E77-7E5AF190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A8CA42-D70A-445D-8930-9D594ECBA24D}"/>
              </a:ext>
            </a:extLst>
          </p:cNvPr>
          <p:cNvSpPr txBox="1">
            <a:spLocks/>
          </p:cNvSpPr>
          <p:nvPr/>
        </p:nvSpPr>
        <p:spPr>
          <a:xfrm>
            <a:off x="432000" y="223936"/>
            <a:ext cx="10354188" cy="951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/>
              <a:t>Exercises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D552F-5692-4AFE-800B-ECE2EC999294}"/>
              </a:ext>
            </a:extLst>
          </p:cNvPr>
          <p:cNvSpPr txBox="1"/>
          <p:nvPr/>
        </p:nvSpPr>
        <p:spPr>
          <a:xfrm>
            <a:off x="609600" y="1549400"/>
            <a:ext cx="10826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400" dirty="0"/>
              <a:t>Using the Mozambique dataset find out how many samples were taken in each province per year.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534830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057" y="4320001"/>
            <a:ext cx="10869432" cy="1146523"/>
          </a:xfrm>
        </p:spPr>
        <p:txBody>
          <a:bodyPr/>
          <a:lstStyle/>
          <a:p>
            <a:pPr algn="ctr"/>
            <a:r>
              <a:rPr lang="en-US" sz="4000" dirty="0"/>
              <a:t>Data </a:t>
            </a:r>
            <a:r>
              <a:rPr lang="en-US" sz="4000" dirty="0" err="1"/>
              <a:t>Visualisation</a:t>
            </a:r>
            <a:r>
              <a:rPr lang="en-US" sz="4000" dirty="0"/>
              <a:t> part 2</a:t>
            </a:r>
            <a:endParaRPr lang="de-D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057" y="3600010"/>
            <a:ext cx="10869432" cy="462721"/>
          </a:xfrm>
        </p:spPr>
        <p:txBody>
          <a:bodyPr/>
          <a:lstStyle/>
          <a:p>
            <a:r>
              <a:rPr lang="en-US" sz="2800" b="0" dirty="0" err="1"/>
              <a:t>GenEpi-BioTrain</a:t>
            </a:r>
            <a:r>
              <a:rPr lang="en-US" sz="2800" b="0" dirty="0"/>
              <a:t> – Virtual Training 14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4057" y="5652001"/>
            <a:ext cx="10869432" cy="9985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Aft>
                <a:spcPct val="30000"/>
              </a:spcAft>
            </a:pPr>
            <a:endParaRPr lang="en-GB" sz="2000" dirty="0">
              <a:solidFill>
                <a:schemeClr val="bg1"/>
              </a:solidFill>
            </a:endParaRPr>
          </a:p>
          <a:p>
            <a:pPr eaLnBrk="0" hangingPunct="0">
              <a:spcAft>
                <a:spcPct val="30000"/>
              </a:spcAft>
            </a:pPr>
            <a:endParaRPr lang="en-GB" sz="2000" dirty="0">
              <a:solidFill>
                <a:schemeClr val="bg1"/>
              </a:solidFill>
            </a:endParaRPr>
          </a:p>
          <a:p>
            <a:pPr eaLnBrk="0" hangingPunct="0">
              <a:spcAft>
                <a:spcPct val="30000"/>
              </a:spcAft>
            </a:pPr>
            <a:r>
              <a:rPr lang="en-GB" sz="2000" dirty="0">
                <a:solidFill>
                  <a:schemeClr val="bg1"/>
                </a:solidFill>
              </a:rPr>
              <a:t>19.02.2025</a:t>
            </a:r>
          </a:p>
        </p:txBody>
      </p:sp>
    </p:spTree>
    <p:extLst>
      <p:ext uri="{BB962C8B-B14F-4D97-AF65-F5344CB8AC3E}">
        <p14:creationId xmlns:p14="http://schemas.microsoft.com/office/powerpoint/2010/main" val="4197641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Where to start with </a:t>
            </a:r>
            <a:r>
              <a:rPr lang="en-GB" dirty="0">
                <a:solidFill>
                  <a:srgbClr val="FF0000"/>
                </a:solidFill>
              </a:rPr>
              <a:t>ggplot2 </a:t>
            </a:r>
            <a:r>
              <a:rPr lang="en-GB" dirty="0"/>
              <a:t>package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048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ggplot2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2000" y="1474237"/>
            <a:ext cx="5292526" cy="4702726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Part of tidyverse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Layering components syntax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Highly customisable</a:t>
            </a:r>
            <a:endParaRPr lang="en-GB" dirty="0">
              <a:solidFill>
                <a:srgbClr val="0070C0"/>
              </a:solidFill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“Publication ready” plots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HIGH learning curve</a:t>
            </a:r>
            <a:endParaRPr lang="de-DE" dirty="0">
              <a:solidFill>
                <a:srgbClr val="0070C0"/>
              </a:solidFill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3C4297-B348-4F8A-BC96-AEDBA371193C}"/>
              </a:ext>
            </a:extLst>
          </p:cNvPr>
          <p:cNvSpPr txBox="1"/>
          <p:nvPr/>
        </p:nvSpPr>
        <p:spPr>
          <a:xfrm>
            <a:off x="3674279" y="938706"/>
            <a:ext cx="484344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Grammar of Graphics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593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ggplot2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114" y="2018417"/>
            <a:ext cx="5292526" cy="470272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70C0"/>
                </a:solidFill>
              </a:rPr>
              <a:t>ggplot(data, aes(x, y, …))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a</a:t>
            </a:r>
            <a:r>
              <a:rPr lang="de-DE" sz="2400" dirty="0">
                <a:solidFill>
                  <a:srgbClr val="0070C0"/>
                </a:solidFill>
              </a:rPr>
              <a:t>es() </a:t>
            </a:r>
            <a:r>
              <a:rPr lang="de-DE" sz="2400" dirty="0"/>
              <a:t>– aesthetics, how variables are mapped to visual properties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lnSpc>
                <a:spcPct val="200000"/>
              </a:lnSpc>
            </a:pPr>
            <a:endParaRPr lang="de-DE" dirty="0"/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339C35-E8FA-4405-BD75-15E21D446F75}"/>
              </a:ext>
            </a:extLst>
          </p:cNvPr>
          <p:cNvSpPr txBox="1"/>
          <p:nvPr/>
        </p:nvSpPr>
        <p:spPr>
          <a:xfrm>
            <a:off x="495114" y="1235555"/>
            <a:ext cx="428206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Core functions</a:t>
            </a:r>
            <a:endParaRPr lang="de-DE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17907D9-61F5-4DB4-ACB2-0E391E7AA735}"/>
              </a:ext>
            </a:extLst>
          </p:cNvPr>
          <p:cNvSpPr txBox="1">
            <a:spLocks/>
          </p:cNvSpPr>
          <p:nvPr/>
        </p:nvSpPr>
        <p:spPr>
          <a:xfrm>
            <a:off x="5787640" y="2018417"/>
            <a:ext cx="5292526" cy="4702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a</a:t>
            </a:r>
            <a:r>
              <a:rPr lang="de-DE" sz="2400" dirty="0">
                <a:solidFill>
                  <a:srgbClr val="0070C0"/>
                </a:solidFill>
              </a:rPr>
              <a:t>es(…, color = , fill =, shape = , size = , alpha = , linetype = , group =)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endParaRPr lang="de-DE" sz="2400" dirty="0"/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+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/>
              <a:t>used to add layers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dirty="0"/>
          </a:p>
          <a:p>
            <a:pPr fontAlgn="auto">
              <a:lnSpc>
                <a:spcPct val="200000"/>
              </a:lnSpc>
              <a:spcAft>
                <a:spcPts val="0"/>
              </a:spcAft>
            </a:pPr>
            <a:endParaRPr lang="de-DE" dirty="0"/>
          </a:p>
          <a:p>
            <a:pPr marL="457200" indent="-457200" fontAlgn="auto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87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Active participation is appreciated!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85C1EF1-3682-4FA9-8FAE-2B139A43D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/>
              <a:t>Ask</a:t>
            </a:r>
            <a:r>
              <a:rPr lang="de-DE" dirty="0"/>
              <a:t> </a:t>
            </a:r>
            <a:r>
              <a:rPr lang="de-DE" dirty="0" err="1"/>
              <a:t>questions</a:t>
            </a: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/>
              <a:t>Participate</a:t>
            </a:r>
            <a:r>
              <a:rPr lang="de-DE" dirty="0"/>
              <a:t> in </a:t>
            </a:r>
            <a:r>
              <a:rPr lang="de-DE" dirty="0" err="1"/>
              <a:t>Slido</a:t>
            </a:r>
            <a:r>
              <a:rPr lang="de-DE" dirty="0"/>
              <a:t> </a:t>
            </a:r>
            <a:r>
              <a:rPr lang="de-DE" dirty="0" err="1"/>
              <a:t>polls</a:t>
            </a: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Share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 and </a:t>
            </a:r>
            <a:r>
              <a:rPr lang="de-DE" dirty="0" err="1"/>
              <a:t>exchange</a:t>
            </a:r>
            <a:r>
              <a:rPr lang="de-DE" dirty="0"/>
              <a:t> </a:t>
            </a:r>
            <a:r>
              <a:rPr lang="de-DE" dirty="0" err="1"/>
              <a:t>experiences</a:t>
            </a: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After the session use the discussion forum on Learning Portal to interact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R</a:t>
            </a:r>
            <a:r>
              <a:rPr lang="de-DE" dirty="0"/>
              <a:t>emember your working directory!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https://app.sli.do/event/1ggsJNFuCDUVt7hhX8r5RT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1717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ggplot2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114" y="2018417"/>
            <a:ext cx="5292526" cy="470272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g</a:t>
            </a:r>
            <a:r>
              <a:rPr lang="de-DE" sz="2400" dirty="0">
                <a:solidFill>
                  <a:srgbClr val="0070C0"/>
                </a:solidFill>
              </a:rPr>
              <a:t>eom_*() </a:t>
            </a:r>
            <a:r>
              <a:rPr lang="de-DE" sz="2400" dirty="0"/>
              <a:t>functions, define the visual representation, each adding a layer to the plot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lnSpc>
                <a:spcPct val="200000"/>
              </a:lnSpc>
            </a:pPr>
            <a:endParaRPr lang="de-DE" dirty="0"/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339C35-E8FA-4405-BD75-15E21D446F75}"/>
              </a:ext>
            </a:extLst>
          </p:cNvPr>
          <p:cNvSpPr txBox="1"/>
          <p:nvPr/>
        </p:nvSpPr>
        <p:spPr>
          <a:xfrm>
            <a:off x="495114" y="1235555"/>
            <a:ext cx="428206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Core functions</a:t>
            </a:r>
            <a:endParaRPr lang="de-DE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32AAF5C-0939-4266-9636-F08DC8545B56}"/>
              </a:ext>
            </a:extLst>
          </p:cNvPr>
          <p:cNvSpPr txBox="1">
            <a:spLocks/>
          </p:cNvSpPr>
          <p:nvPr/>
        </p:nvSpPr>
        <p:spPr>
          <a:xfrm>
            <a:off x="5879667" y="2018417"/>
            <a:ext cx="5292526" cy="4702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70C0"/>
                </a:solidFill>
              </a:rPr>
              <a:t>geom_point()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0070C0"/>
                </a:solidFill>
              </a:rPr>
              <a:t>geom_line</a:t>
            </a:r>
            <a:r>
              <a:rPr lang="en-GB" sz="2400" dirty="0">
                <a:solidFill>
                  <a:srgbClr val="0070C0"/>
                </a:solidFill>
              </a:rPr>
              <a:t>()</a:t>
            </a:r>
            <a:r>
              <a:rPr lang="de-DE" sz="2400" dirty="0"/>
              <a:t> 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70C0"/>
                </a:solidFill>
              </a:rPr>
              <a:t>geom_bar()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70C0"/>
                </a:solidFill>
              </a:rPr>
              <a:t>geom_histogram()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70C0"/>
                </a:solidFill>
              </a:rPr>
              <a:t>geom_density()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70C0"/>
                </a:solidFill>
              </a:rPr>
              <a:t>geom_boxplot()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g</a:t>
            </a:r>
            <a:r>
              <a:rPr lang="de-DE" sz="2400" dirty="0">
                <a:solidFill>
                  <a:srgbClr val="0070C0"/>
                </a:solidFill>
              </a:rPr>
              <a:t>eom_smooth()</a:t>
            </a:r>
            <a:endParaRPr lang="de-DE" dirty="0"/>
          </a:p>
          <a:p>
            <a:pPr fontAlgn="auto">
              <a:lnSpc>
                <a:spcPct val="200000"/>
              </a:lnSpc>
              <a:spcAft>
                <a:spcPts val="0"/>
              </a:spcAft>
            </a:pPr>
            <a:endParaRPr lang="de-DE" dirty="0"/>
          </a:p>
          <a:p>
            <a:pPr marL="457200" indent="-457200" fontAlgn="auto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55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ggplot2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114" y="2018417"/>
            <a:ext cx="5292526" cy="470272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scale_*()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/>
              <a:t>– controls how data values are mapped to visual properties to add layers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lnSpc>
                <a:spcPct val="200000"/>
              </a:lnSpc>
            </a:pPr>
            <a:endParaRPr lang="de-DE" dirty="0"/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339C35-E8FA-4405-BD75-15E21D446F75}"/>
              </a:ext>
            </a:extLst>
          </p:cNvPr>
          <p:cNvSpPr txBox="1"/>
          <p:nvPr/>
        </p:nvSpPr>
        <p:spPr>
          <a:xfrm>
            <a:off x="495114" y="1235555"/>
            <a:ext cx="428206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Core functions</a:t>
            </a:r>
            <a:endParaRPr lang="de-DE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A480C9A-729F-4384-BABA-EA82792B850C}"/>
              </a:ext>
            </a:extLst>
          </p:cNvPr>
          <p:cNvSpPr txBox="1">
            <a:spLocks/>
          </p:cNvSpPr>
          <p:nvPr/>
        </p:nvSpPr>
        <p:spPr>
          <a:xfrm>
            <a:off x="5879667" y="2018417"/>
            <a:ext cx="5292526" cy="4702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70C0"/>
                </a:solidFill>
              </a:rPr>
              <a:t>scale_x_continuous(name = , breaks = , labels = , limits = , trans =)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70C0"/>
                </a:solidFill>
              </a:rPr>
              <a:t>scale_y_continuous()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70C0"/>
                </a:solidFill>
              </a:rPr>
              <a:t>scale_color_*()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70C0"/>
                </a:solidFill>
              </a:rPr>
              <a:t>scale_fill_*()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70C0"/>
                </a:solidFill>
              </a:rPr>
              <a:t>scale_shape_manual(values =)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0070C0"/>
                </a:solidFill>
              </a:rPr>
              <a:t>scale_size</a:t>
            </a:r>
            <a:r>
              <a:rPr lang="en-GB" sz="2400" dirty="0">
                <a:solidFill>
                  <a:srgbClr val="0070C0"/>
                </a:solidFill>
              </a:rPr>
              <a:t>_*</a:t>
            </a:r>
            <a:r>
              <a:rPr lang="de-DE" sz="2400" dirty="0">
                <a:solidFill>
                  <a:srgbClr val="0070C0"/>
                </a:solidFill>
              </a:rPr>
              <a:t>()</a:t>
            </a:r>
            <a:endParaRPr lang="de-DE" dirty="0"/>
          </a:p>
          <a:p>
            <a:pPr fontAlgn="auto">
              <a:lnSpc>
                <a:spcPct val="200000"/>
              </a:lnSpc>
              <a:spcAft>
                <a:spcPts val="0"/>
              </a:spcAft>
            </a:pPr>
            <a:endParaRPr lang="de-DE" dirty="0"/>
          </a:p>
          <a:p>
            <a:pPr marL="457200" indent="-457200" fontAlgn="auto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29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ggplot2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114" y="2018417"/>
            <a:ext cx="4179477" cy="470272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labs()</a:t>
            </a:r>
            <a:r>
              <a:rPr lang="de-DE" sz="2400" dirty="0"/>
              <a:t>– </a:t>
            </a:r>
            <a:r>
              <a:rPr lang="en-GB" sz="2400" dirty="0"/>
              <a:t>adds and modifies plot labels and titles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labs(title = , subtitle = , caption = , x = , y = , </a:t>
            </a:r>
            <a:r>
              <a:rPr lang="en-GB" sz="2400" dirty="0" err="1">
                <a:solidFill>
                  <a:srgbClr val="0070C0"/>
                </a:solidFill>
              </a:rPr>
              <a:t>color</a:t>
            </a:r>
            <a:r>
              <a:rPr lang="en-GB" sz="2400" dirty="0">
                <a:solidFill>
                  <a:srgbClr val="0070C0"/>
                </a:solidFill>
              </a:rPr>
              <a:t> = , fill = , ...):</a:t>
            </a:r>
            <a:endParaRPr lang="de-DE" sz="2400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lnSpc>
                <a:spcPct val="200000"/>
              </a:lnSpc>
            </a:pPr>
            <a:endParaRPr lang="de-DE" dirty="0"/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339C35-E8FA-4405-BD75-15E21D446F75}"/>
              </a:ext>
            </a:extLst>
          </p:cNvPr>
          <p:cNvSpPr txBox="1"/>
          <p:nvPr/>
        </p:nvSpPr>
        <p:spPr>
          <a:xfrm>
            <a:off x="495114" y="1235555"/>
            <a:ext cx="428206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Core functions</a:t>
            </a:r>
            <a:endParaRPr lang="de-DE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A480C9A-729F-4384-BABA-EA82792B850C}"/>
              </a:ext>
            </a:extLst>
          </p:cNvPr>
          <p:cNvSpPr txBox="1">
            <a:spLocks/>
          </p:cNvSpPr>
          <p:nvPr/>
        </p:nvSpPr>
        <p:spPr>
          <a:xfrm>
            <a:off x="5879667" y="2018417"/>
            <a:ext cx="4517730" cy="4702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70C0"/>
                </a:solidFill>
              </a:rPr>
              <a:t>theme() - </a:t>
            </a:r>
            <a:r>
              <a:rPr lang="en-GB" sz="2400" dirty="0"/>
              <a:t>customizes the non-data elements of the plot (background, grid lines, axis titles, legend)</a:t>
            </a:r>
            <a:endParaRPr lang="de-DE" sz="2400" dirty="0">
              <a:solidFill>
                <a:srgbClr val="0070C0"/>
              </a:solidFill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70C0"/>
                </a:solidFill>
              </a:rPr>
              <a:t>theme_minimal()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70C0"/>
                </a:solidFill>
              </a:rPr>
              <a:t>theme_classic()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70C0"/>
                </a:solidFill>
              </a:rPr>
              <a:t>scale_fill_*()</a:t>
            </a:r>
          </a:p>
          <a:p>
            <a:pPr fontAlgn="auto">
              <a:lnSpc>
                <a:spcPct val="200000"/>
              </a:lnSpc>
              <a:spcAft>
                <a:spcPts val="0"/>
              </a:spcAft>
            </a:pPr>
            <a:endParaRPr lang="de-DE" dirty="0"/>
          </a:p>
          <a:p>
            <a:pPr marL="457200" indent="-457200" fontAlgn="auto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1094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ggplot2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114" y="2018417"/>
            <a:ext cx="4179477" cy="470272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0070C0"/>
                </a:solidFill>
              </a:rPr>
              <a:t>facet_wrap</a:t>
            </a:r>
            <a:r>
              <a:rPr lang="en-GB" sz="2400" dirty="0">
                <a:solidFill>
                  <a:srgbClr val="0070C0"/>
                </a:solidFill>
              </a:rPr>
              <a:t>()</a:t>
            </a:r>
            <a:r>
              <a:rPr lang="de-DE" sz="2400" dirty="0"/>
              <a:t> -</a:t>
            </a:r>
            <a:r>
              <a:rPr lang="en-GB" sz="2400" dirty="0"/>
              <a:t>grid of plots where each plot represents a different level of a variable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0070C0"/>
                </a:solidFill>
              </a:rPr>
              <a:t>facet_grid</a:t>
            </a:r>
            <a:r>
              <a:rPr lang="en-GB" sz="2400" dirty="0">
                <a:solidFill>
                  <a:srgbClr val="0070C0"/>
                </a:solidFill>
              </a:rPr>
              <a:t>()</a:t>
            </a:r>
            <a:r>
              <a:rPr lang="en-GB" sz="2400" dirty="0"/>
              <a:t> - grid of plots based on two variables</a:t>
            </a:r>
            <a:endParaRPr lang="en-GB" sz="2400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lnSpc>
                <a:spcPct val="200000"/>
              </a:lnSpc>
            </a:pPr>
            <a:endParaRPr lang="de-DE" dirty="0"/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339C35-E8FA-4405-BD75-15E21D446F75}"/>
              </a:ext>
            </a:extLst>
          </p:cNvPr>
          <p:cNvSpPr txBox="1"/>
          <p:nvPr/>
        </p:nvSpPr>
        <p:spPr>
          <a:xfrm>
            <a:off x="495114" y="1235555"/>
            <a:ext cx="428206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Core functions</a:t>
            </a:r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CCA080-E950-4229-BDEE-A009EF909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169" y="1341052"/>
            <a:ext cx="4510189" cy="48938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0F0FD5-4321-411E-B67C-9C677B09A686}"/>
              </a:ext>
            </a:extLst>
          </p:cNvPr>
          <p:cNvSpPr/>
          <p:nvPr/>
        </p:nvSpPr>
        <p:spPr>
          <a:xfrm>
            <a:off x="584726" y="5622445"/>
            <a:ext cx="460837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/>
              <a:t>https://r-graph-gallery.com/</a:t>
            </a:r>
          </a:p>
        </p:txBody>
      </p:sp>
    </p:spTree>
    <p:extLst>
      <p:ext uri="{BB962C8B-B14F-4D97-AF65-F5344CB8AC3E}">
        <p14:creationId xmlns:p14="http://schemas.microsoft.com/office/powerpoint/2010/main" val="1735752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ggplot2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1528E5-8DBA-4AC9-990F-73E3F210F598}"/>
              </a:ext>
            </a:extLst>
          </p:cNvPr>
          <p:cNvSpPr txBox="1"/>
          <p:nvPr/>
        </p:nvSpPr>
        <p:spPr>
          <a:xfrm>
            <a:off x="1066800" y="1494047"/>
            <a:ext cx="954864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400" b="1" dirty="0">
                <a:latin typeface="+mn-lt"/>
              </a:rPr>
              <a:t>Calling the function: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>
                <a:solidFill>
                  <a:srgbClr val="0070C0"/>
                </a:solidFill>
                <a:latin typeface="+mn-lt"/>
              </a:rPr>
              <a:t>ggplot()</a:t>
            </a:r>
          </a:p>
          <a:p>
            <a:pPr marL="342900" lvl="0" indent="-342900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altLang="de-DE" sz="2400" dirty="0">
              <a:latin typeface="+mn-lt"/>
            </a:endParaRPr>
          </a:p>
          <a:p>
            <a:pPr marL="342900" lvl="0" indent="-342900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400" b="1" dirty="0">
                <a:latin typeface="+mn-lt"/>
              </a:rPr>
              <a:t>Setting the aesthetics: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>
                <a:solidFill>
                  <a:srgbClr val="0070C0"/>
                </a:solidFill>
                <a:latin typeface="+mn-lt"/>
              </a:rPr>
              <a:t>aes()</a:t>
            </a:r>
          </a:p>
          <a:p>
            <a:pPr marL="342900" lvl="0" indent="-342900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de-DE" sz="2400" dirty="0">
              <a:solidFill>
                <a:srgbClr val="0070C0"/>
              </a:solidFill>
              <a:latin typeface="+mn-lt"/>
            </a:endParaRPr>
          </a:p>
          <a:p>
            <a:pPr marL="342900" lvl="0" indent="-342900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altLang="de-DE" sz="2400" b="1" dirty="0">
                <a:latin typeface="+mn-lt"/>
              </a:rPr>
              <a:t>A</a:t>
            </a:r>
            <a:r>
              <a:rPr lang="de-DE" altLang="de-DE" sz="2400" b="1" dirty="0">
                <a:latin typeface="+mn-lt"/>
              </a:rPr>
              <a:t>dding elements: </a:t>
            </a:r>
            <a:r>
              <a:rPr lang="de-DE" altLang="de-DE" sz="2400" dirty="0">
                <a:solidFill>
                  <a:srgbClr val="0070C0"/>
                </a:solidFill>
                <a:latin typeface="+mn-lt"/>
              </a:rPr>
              <a:t>+</a:t>
            </a:r>
          </a:p>
          <a:p>
            <a:pPr marL="342900" lvl="0" indent="-342900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altLang="de-DE" sz="2400" dirty="0">
              <a:latin typeface="+mn-lt"/>
            </a:endParaRPr>
          </a:p>
          <a:p>
            <a:pPr marL="342900" lvl="0" indent="-342900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400" b="1" dirty="0">
                <a:latin typeface="+mn-lt"/>
              </a:rPr>
              <a:t>Adding Layers: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>
                <a:solidFill>
                  <a:srgbClr val="0070C0"/>
                </a:solidFill>
                <a:latin typeface="+mn-lt"/>
              </a:rPr>
              <a:t>geom_*()</a:t>
            </a:r>
          </a:p>
          <a:p>
            <a:pPr marL="342900" lvl="0" indent="-342900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altLang="de-DE" sz="2400" dirty="0">
              <a:latin typeface="+mn-lt"/>
            </a:endParaRPr>
          </a:p>
          <a:p>
            <a:pPr marL="342900" lvl="0" indent="-342900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400" b="1" dirty="0">
                <a:latin typeface="+mn-lt"/>
              </a:rPr>
              <a:t>Customize surrounding visual properties: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>
                <a:solidFill>
                  <a:srgbClr val="0070C0"/>
                </a:solidFill>
                <a:latin typeface="+mn-lt"/>
              </a:rPr>
              <a:t>scale_*(), theme()</a:t>
            </a:r>
          </a:p>
          <a:p>
            <a:pPr marL="342900" lvl="0" indent="-342900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dirty="0">
              <a:latin typeface="+mn-lt"/>
            </a:endParaRPr>
          </a:p>
          <a:p>
            <a:pPr marL="342900" lvl="0" indent="-342900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+mn-lt"/>
              </a:rPr>
              <a:t>Adding and modifying labels</a:t>
            </a:r>
            <a:r>
              <a:rPr lang="de-DE" sz="2400" b="1" dirty="0">
                <a:latin typeface="+mn-lt"/>
              </a:rPr>
              <a:t>: </a:t>
            </a:r>
            <a:r>
              <a:rPr lang="de-DE" sz="2400" dirty="0">
                <a:solidFill>
                  <a:srgbClr val="0070C0"/>
                </a:solidFill>
                <a:latin typeface="+mn-lt"/>
              </a:rPr>
              <a:t>labs()</a:t>
            </a:r>
          </a:p>
          <a:p>
            <a:pPr marL="342900" lvl="0" indent="-342900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70C0"/>
              </a:solidFill>
              <a:latin typeface="+mn-lt"/>
            </a:endParaRPr>
          </a:p>
          <a:p>
            <a:pPr marL="342900" lvl="0" indent="-342900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+mn-lt"/>
              </a:rPr>
              <a:t>M</a:t>
            </a:r>
            <a:r>
              <a:rPr lang="de-DE" sz="2400" b="1" dirty="0">
                <a:latin typeface="+mn-lt"/>
              </a:rPr>
              <a:t>ultiple plots: </a:t>
            </a:r>
            <a:r>
              <a:rPr lang="de-DE" sz="2400" dirty="0">
                <a:solidFill>
                  <a:srgbClr val="0070C0"/>
                </a:solidFill>
                <a:latin typeface="+mn-lt"/>
              </a:rPr>
              <a:t>facet_*()</a:t>
            </a:r>
            <a:endParaRPr lang="en-GB" sz="2400" dirty="0">
              <a:solidFill>
                <a:srgbClr val="0070C0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257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Colouring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114" y="2018417"/>
            <a:ext cx="4179477" cy="470272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library(</a:t>
            </a:r>
            <a:r>
              <a:rPr lang="en-GB" sz="2400" dirty="0" err="1">
                <a:solidFill>
                  <a:srgbClr val="0070C0"/>
                </a:solidFill>
              </a:rPr>
              <a:t>RcolorBrewer</a:t>
            </a:r>
            <a:r>
              <a:rPr lang="en-GB" sz="2400" dirty="0">
                <a:solidFill>
                  <a:srgbClr val="0070C0"/>
                </a:solidFill>
              </a:rPr>
              <a:t>)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library(</a:t>
            </a:r>
            <a:r>
              <a:rPr lang="en-GB" sz="2400" dirty="0" err="1">
                <a:solidFill>
                  <a:srgbClr val="0070C0"/>
                </a:solidFill>
              </a:rPr>
              <a:t>viridis</a:t>
            </a:r>
            <a:r>
              <a:rPr lang="en-GB" sz="2400" dirty="0">
                <a:solidFill>
                  <a:srgbClr val="0070C0"/>
                </a:solidFill>
              </a:rPr>
              <a:t>)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Two main libraries with custom set colour templates to make your graphs look presentable</a:t>
            </a:r>
            <a:endParaRPr lang="de-DE" sz="24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lnSpc>
                <a:spcPct val="200000"/>
              </a:lnSpc>
            </a:pPr>
            <a:endParaRPr lang="de-DE" dirty="0"/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8190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0D0EE-7651-4094-AFDE-8E14B761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906" y="2953139"/>
            <a:ext cx="10354188" cy="951722"/>
          </a:xfrm>
        </p:spPr>
        <p:txBody>
          <a:bodyPr/>
          <a:lstStyle/>
          <a:p>
            <a:pPr algn="ctr"/>
            <a:r>
              <a:rPr lang="en-GB" dirty="0"/>
              <a:t>Hands On!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50193-6117-49E3-8E77-7E5AF190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5976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D8AFD6-E608-4FBD-9741-18CF4A390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5ABB46-D6E1-4A6D-B593-C5B42DBCC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37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D5A6C9-073E-47D5-9B40-D021E04CB5D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1488DC3-FA53-4710-8401-FFB463220BCE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60303F5-A544-42F6-B975-C3EAF0F2B7C1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EA57F4B-CA92-4542-9DDC-492ACF4E4E1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>
                <a:solidFill>
                  <a:srgbClr val="5B5B5B"/>
                </a:solidFill>
              </a:rPr>
              <a:t>S3Q6: How do you add layers (e.g., points or lines) to a ggplot2 plot?</a:t>
            </a:r>
            <a:endParaRPr lang="de-DE" sz="4000" b="1">
              <a:solidFill>
                <a:srgbClr val="5B5B5B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CBC01B-7AAF-4A05-95CB-95368CEA215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62C87ED-1BA0-4D88-90D9-C47EC371F450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150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4AC8CB-499B-4901-91D2-D4EDB0D74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249996-ADD8-4975-AD22-7D3BBACC8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38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3D465EC-1446-45E1-BDCC-9223E7815F0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A6C7D81-6F30-4AF3-8300-BED3888C0F93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DC069E3-2B4E-4DE6-BE28-E5064161D0C2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8E05408-8788-4FBE-80AD-CBFB80E35FD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>
                <a:solidFill>
                  <a:srgbClr val="5B5B5B"/>
                </a:solidFill>
              </a:rPr>
              <a:t>S3Q7: What is the purpose of the aes() function in ggplot2?</a:t>
            </a:r>
            <a:endParaRPr lang="de-DE" sz="4000" b="1">
              <a:solidFill>
                <a:srgbClr val="5B5B5B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407C66-27A2-4417-97A9-C2754495E7C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70F36DE-40F5-4F45-8DDA-411C03AFB624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785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199B75-A203-43AC-8B57-EB54526A3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926906-248B-45E2-9AAC-415C85F26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39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6A6A39-891E-47CA-9C74-84B6CD878FB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C731694-BE79-453F-92AC-9470F719370C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FA4B117-6D6E-447C-9733-7866BF9B19A7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A7E9589-1FD2-460A-BAD4-F49DE441BFA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>
                <a:solidFill>
                  <a:srgbClr val="5B5B5B"/>
                </a:solidFill>
              </a:rPr>
              <a:t>S3Q8: What does the following code do in ggplot2? ggplot(data = mydata, aes(x = var1, y = var2)) + geom_point()</a:t>
            </a:r>
            <a:endParaRPr lang="de-DE" sz="2400" b="1">
              <a:solidFill>
                <a:srgbClr val="5B5B5B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43F964-F0CE-4E82-8C06-6A7B95497D6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C7344CD-DF68-4713-A8A2-E7427040BBFD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25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1C1229-6963-472D-907C-B465C47E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61D1C4-3C29-46DB-ABF3-137EC291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4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47FC626-962A-4AE1-9A0B-9A54F38EBEB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B1B30A8-410D-4731-A6DA-C335829B3863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070F07A-31A9-4C08-872D-A0BF0BBC7E8B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C48B6A-D122-473E-939E-2AE3C6BFE410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4B8CFD1-9799-4BF1-91E2-BBE7F6DE629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>
                <a:solidFill>
                  <a:srgbClr val="5B5B5B"/>
                </a:solidFill>
              </a:rPr>
              <a:t>S3 Icebreaker: Whats the temperature over there?</a:t>
            </a:r>
            <a:endParaRPr lang="de-DE" sz="4000" b="1">
              <a:solidFill>
                <a:srgbClr val="5B5B5B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AA8E26-F993-4C48-A252-C85AB63FF1F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  <a:endParaRPr lang="de-DE" sz="20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78914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50193-6117-49E3-8E77-7E5AF190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A8CA42-D70A-445D-8930-9D594ECBA24D}"/>
              </a:ext>
            </a:extLst>
          </p:cNvPr>
          <p:cNvSpPr txBox="1">
            <a:spLocks/>
          </p:cNvSpPr>
          <p:nvPr/>
        </p:nvSpPr>
        <p:spPr>
          <a:xfrm>
            <a:off x="432000" y="223936"/>
            <a:ext cx="10354188" cy="951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/>
              <a:t>Exercise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D552F-5692-4AFE-800B-ECE2EC999294}"/>
              </a:ext>
            </a:extLst>
          </p:cNvPr>
          <p:cNvSpPr txBox="1"/>
          <p:nvPr/>
        </p:nvSpPr>
        <p:spPr>
          <a:xfrm>
            <a:off x="609600" y="1549400"/>
            <a:ext cx="108266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800" dirty="0">
                <a:latin typeface="+mn-lt"/>
              </a:rPr>
              <a:t>Visualise the relation of quality and coverage in the Mozambique data set using the ggplot2 boxplot function.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GB" sz="28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GB" sz="2800" dirty="0">
                <a:latin typeface="+mn-lt"/>
              </a:rPr>
              <a:t>Hint: </a:t>
            </a:r>
            <a:r>
              <a:rPr lang="en-GB" sz="2800" dirty="0"/>
              <a:t>exclude coverage bigger than 200x and</a:t>
            </a:r>
            <a:r>
              <a:rPr lang="en-GB" sz="2800" dirty="0">
                <a:latin typeface="+mn-lt"/>
              </a:rPr>
              <a:t> use jitter to improve visibility</a:t>
            </a:r>
          </a:p>
        </p:txBody>
      </p:sp>
    </p:spTree>
    <p:extLst>
      <p:ext uri="{BB962C8B-B14F-4D97-AF65-F5344CB8AC3E}">
        <p14:creationId xmlns:p14="http://schemas.microsoft.com/office/powerpoint/2010/main" val="3973460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  <a:br>
              <a:rPr lang="en-GB" dirty="0"/>
            </a:br>
            <a:r>
              <a:rPr lang="en-GB" sz="1100" dirty="0"/>
              <a:t>The creation of this training material was commissioned by ECDC to Research </a:t>
            </a:r>
            <a:r>
              <a:rPr lang="en-GB" sz="1100" dirty="0" err="1"/>
              <a:t>Center</a:t>
            </a:r>
            <a:r>
              <a:rPr lang="en-GB" sz="1100" dirty="0"/>
              <a:t> </a:t>
            </a:r>
            <a:r>
              <a:rPr lang="en-GB" sz="1100" dirty="0" err="1"/>
              <a:t>Borstel</a:t>
            </a:r>
            <a:r>
              <a:rPr lang="en-GB" sz="1100" dirty="0"/>
              <a:t> with the direct involvement of Ivan Barilar</a:t>
            </a:r>
            <a:br>
              <a:rPr lang="en-GB" sz="1100" dirty="0"/>
            </a:br>
            <a:endParaRPr lang="en-GB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632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567186-4809-4C18-917C-3C099CC42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70DAD3-4D5D-48BB-9B69-7ABBDD8A7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5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3193F15-6B37-4580-8210-1F1916663DD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D54F265-D141-470E-BF71-0CF1CCCC7EBB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A52B5EE-CFC3-4E37-BE24-E421A3EC9587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999698-200E-45A3-B5FB-C61364440F2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>
                <a:solidFill>
                  <a:srgbClr val="5B5B5B"/>
                </a:solidFill>
              </a:rPr>
              <a:t>S3Q1: What is the primary purpose of a function in R?</a:t>
            </a:r>
            <a:endParaRPr lang="de-DE" sz="4000" b="1">
              <a:solidFill>
                <a:srgbClr val="5B5B5B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F953A6-CFD1-4960-B216-52FCED5BF54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9CFF576-4AAC-42EC-BD3B-52D263DE33E1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546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89A40-3B5D-45CF-B61F-E78A7F5D1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3D7B69-458F-4EDF-A7AA-DBB259168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6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FF288B-30A9-43D2-9E1B-4F47D6066A1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A640BA7-C8BA-47EE-AD79-034D1234D3D5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3925F0E-B0FB-4103-AA7F-412CA0877641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5F2D77-43DD-4F5F-BCC4-A51C9AE476B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>
                <a:solidFill>
                  <a:srgbClr val="5B5B5B"/>
                </a:solidFill>
              </a:rPr>
              <a:t>S3Q2: What is the purpose of the return() statement within a function?</a:t>
            </a:r>
            <a:endParaRPr lang="de-DE" sz="4000" b="1">
              <a:solidFill>
                <a:srgbClr val="5B5B5B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45EF8F-03EC-4048-A9F1-803D3E7C64E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116694-AC80-40B1-AEA5-ED57872C67B5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054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5A9296-D517-4D75-8D84-714FF7AC9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62F057-B2B5-4128-BBE1-DFC8B4E3B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7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70EB434-0D4E-4CA2-BF0C-5E99B045257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CDC140F-7F97-4071-9A5F-188D4F49C5F1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82630DB-DF6E-4992-B552-CCE811980C28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494153F-8D7D-4981-985F-70821820EF5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>
                <a:solidFill>
                  <a:srgbClr val="5B5B5B"/>
                </a:solidFill>
              </a:rPr>
              <a:t>S3Q3: How do you access a specific column in a data frame named my_df?</a:t>
            </a:r>
            <a:endParaRPr lang="de-DE" sz="4000" b="1">
              <a:solidFill>
                <a:srgbClr val="5B5B5B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F3A631-395A-4906-BCF1-BE5A806ADE9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D1E9209-615C-4D3B-BDDE-63E938C232E6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169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057" y="4320001"/>
            <a:ext cx="10869432" cy="1146523"/>
          </a:xfrm>
        </p:spPr>
        <p:txBody>
          <a:bodyPr/>
          <a:lstStyle/>
          <a:p>
            <a:pPr algn="ctr"/>
            <a:r>
              <a:rPr lang="en-US" sz="4000" dirty="0"/>
              <a:t>Packages &amp; </a:t>
            </a:r>
            <a:r>
              <a:rPr lang="en-US" sz="4000" dirty="0" err="1"/>
              <a:t>Tidyverse</a:t>
            </a:r>
            <a:endParaRPr lang="de-D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057" y="3600010"/>
            <a:ext cx="10869432" cy="462721"/>
          </a:xfrm>
        </p:spPr>
        <p:txBody>
          <a:bodyPr>
            <a:normAutofit lnSpcReduction="10000"/>
          </a:bodyPr>
          <a:lstStyle/>
          <a:p>
            <a:r>
              <a:rPr lang="en-US" sz="2800" b="0" dirty="0" err="1"/>
              <a:t>GenEpi-BioTrain</a:t>
            </a:r>
            <a:r>
              <a:rPr lang="en-US" sz="2800" b="0" dirty="0"/>
              <a:t> – Virtual Training 14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4057" y="5652001"/>
            <a:ext cx="10869432" cy="9985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Aft>
                <a:spcPct val="30000"/>
              </a:spcAft>
            </a:pPr>
            <a:endParaRPr lang="en-GB" sz="2000" dirty="0">
              <a:solidFill>
                <a:schemeClr val="bg1"/>
              </a:solidFill>
            </a:endParaRPr>
          </a:p>
          <a:p>
            <a:pPr eaLnBrk="0" hangingPunct="0">
              <a:spcAft>
                <a:spcPct val="30000"/>
              </a:spcAft>
            </a:pPr>
            <a:endParaRPr lang="en-GB" sz="2000" dirty="0">
              <a:solidFill>
                <a:schemeClr val="bg1"/>
              </a:solidFill>
            </a:endParaRPr>
          </a:p>
          <a:p>
            <a:pPr eaLnBrk="0" hangingPunct="0">
              <a:spcAft>
                <a:spcPct val="30000"/>
              </a:spcAft>
            </a:pPr>
            <a:r>
              <a:rPr lang="en-GB" sz="2000" dirty="0">
                <a:solidFill>
                  <a:schemeClr val="bg1"/>
                </a:solidFill>
              </a:rPr>
              <a:t>19.02.2025</a:t>
            </a:r>
          </a:p>
        </p:txBody>
      </p:sp>
    </p:spTree>
    <p:extLst>
      <p:ext uri="{BB962C8B-B14F-4D97-AF65-F5344CB8AC3E}">
        <p14:creationId xmlns:p14="http://schemas.microsoft.com/office/powerpoint/2010/main" val="3989865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Why do we use packages?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How to and which ones to use?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Main </a:t>
            </a:r>
            <a:r>
              <a:rPr lang="en-GB" dirty="0" err="1">
                <a:solidFill>
                  <a:srgbClr val="FF0000"/>
                </a:solidFill>
              </a:rPr>
              <a:t>tidyverse</a:t>
            </a:r>
            <a:r>
              <a:rPr lang="en-GB" dirty="0"/>
              <a:t> packages and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0209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4.1.6203"/>
  <p:tag name="SLIDO_PRESENTATION_ID" val="bc06cd06-1393-4bd5-bd9a-58b3337761b2"/>
  <p:tag name="SLIDO_EVENT_UUID" val="0221af4a-762d-46ab-b179-64609b210295"/>
  <p:tag name="SLIDO_EVENT_SECTION_UUID" val="e38c315a-ffef-46d8-af97-30505c00614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k0NTIxMjJ9"/>
  <p:tag name="SLIDO_TYPE" val="SlidoPoll"/>
  <p:tag name="SLIDO_POLL_UUID" val="75f0c80e-b5f1-4ac9-96f4-38dadfc023d6"/>
  <p:tag name="SLIDO_TIMELINE" val="W3sicG9sbFF1ZXN0aW9uVXVpZCI6ImY0MDk4NDc5LTViZDItNGZmMy05ZGFiLWY3MTYyMjk1ZmQ0NCIsInNob3dSZXN1bHRzIjpmYWxzZSwic2hvd0NvcnJlY3RBbnN3ZXJzIjpmYWxzZSwidm90aW5nTG9ja2VkIjpmYWxzZX0seyJwb2xsUXVlc3Rpb25VdWlkIjoiZjQwOTg0NzktNWJkMi00ZmYzLTlkYWItZjcxNjIyOTVmZDQ0Iiwic2hvd1Jlc3VsdHMiOnRydWUsInNob3dDb3JyZWN0QW5zd2VycyI6dHJ1ZSwidm90aW5nTG9ja2VkIjpmYWxzZX1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k0NTE3MjJ9"/>
  <p:tag name="SLIDO_TYPE" val="SlidoPoll"/>
  <p:tag name="SLIDO_POLL_UUID" val="167e5565-19f3-4ae9-b851-8827772d027a"/>
  <p:tag name="SLIDO_TIMELINE" val="W3sicG9sbFF1ZXN0aW9uVXVpZCI6IjY5OWQzNjMyLTMwMjQtNDFkYy05NjhlLTRmYjc0MDIzNDJmMSIsInNob3dSZXN1bHRzIjp0cnVlLCJzaG93Q29ycmVjdEFuc3dlcnMiOmZhbHNlLCJ2b3RpbmdMb2NrZWQiOmZhbHNlfV0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k0NTI1NjJ9"/>
  <p:tag name="SLIDO_TYPE" val="SlidoPoll"/>
  <p:tag name="SLIDO_POLL_UUID" val="116b772b-7ceb-4573-9a54-0c607f181686"/>
  <p:tag name="SLIDO_TIMELINE" val="W3sicG9sbFF1ZXN0aW9uVXVpZCI6ImY5MDVlOGFkLTc4YzAtNGU2Yi1iOTZlLTM4MWI1MmFkNTJhYSIsInNob3dSZXN1bHRzIjpmYWxzZSwic2hvd0NvcnJlY3RBbnN3ZXJzIjpmYWxzZSwidm90aW5nTG9ja2VkIjpmYWxzZX0seyJwb2xsUXVlc3Rpb25VdWlkIjoiZjkwNWU4YWQtNzhjMC00ZTZiLWI5NmUtMzgxYjUyYWQ1MmFhIiwic2hvd1Jlc3VsdHMiOnRydWUsInNob3dDb3JyZWN0QW5zd2VycyI6dHJ1ZSwidm90aW5nTG9ja2VkIjpmYWxzZX1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k0NjQwMDR9"/>
  <p:tag name="SLIDO_TYPE" val="SlidoPoll"/>
  <p:tag name="SLIDO_POLL_UUID" val="8d3673df-cc7d-4d3e-b9ea-26bfe6937329"/>
  <p:tag name="SLIDO_TIMELINE" val="W3sicG9sbFF1ZXN0aW9uVXVpZCI6IjEzZWI5ZThhLTAzMTUtNDkwZS04MTk2LWIwMmVjZmNkNjYzZSIsInNob3dSZXN1bHRzIjpmYWxzZSwic2hvd0NvcnJlY3RBbnN3ZXJzIjpmYWxzZSwidm90aW5nTG9ja2VkIjpmYWxzZX0seyJwb2xsUXVlc3Rpb25VdWlkIjoiMTNlYjllOGEtMDMxNS00OTBlLTgxOTYtYjAyZWNmY2Q2NjNlIiwic2hvd1Jlc3VsdHMiOnRydWUsInNob3dDb3JyZWN0QW5zd2VycyI6dHJ1ZSwidm90aW5nTG9ja2VkIjpmYWxzZX1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k0NjQyNzl9"/>
  <p:tag name="SLIDO_TYPE" val="SlidoPoll"/>
  <p:tag name="SLIDO_POLL_UUID" val="a2b10703-c2b4-4f42-80e8-e94da1b00049"/>
  <p:tag name="SLIDO_TIMELINE" val="W3sicG9sbFF1ZXN0aW9uVXVpZCI6ImUyMjEyMzAxLWVlMzItNGQ3Ni05NmQ5LTM5YTExNDI4MTM3OSIsInNob3dSZXN1bHRzIjpmYWxzZSwic2hvd0NvcnJlY3RBbnN3ZXJzIjpmYWxzZSwidm90aW5nTG9ja2VkIjpmYWxzZX0seyJwb2xsUXVlc3Rpb25VdWlkIjoiZTIyMTIzMDEtZWUzMi00ZDc2LTk2ZDktMzlhMTE0MjgxMzc5Iiwic2hvd1Jlc3VsdHMiOnRydWUsInNob3dDb3JyZWN0QW5zd2VycyI6dHJ1ZSwidm90aW5nTG9ja2VkIjpmYWxzZX1d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k3NDAzMzF9"/>
  <p:tag name="SLIDO_TYPE" val="SlidoPoll"/>
  <p:tag name="SLIDO_POLL_UUID" val="a7fb3d8d-1eac-4f45-ab5f-595c4a003122"/>
  <p:tag name="SLIDO_TIMELINE" val="W3sicG9sbFF1ZXN0aW9uVXVpZCI6IjkzNDgzMGYxLTQxNmEtNDliMS05NjNkLTA2YzI1NWViZTU3ZCIsInNob3dSZXN1bHRzIjpmYWxzZSwic2hvd0NvcnJlY3RBbnN3ZXJzIjpmYWxzZSwidm90aW5nTG9ja2VkIjpmYWxzZX0seyJwb2xsUXVlc3Rpb25VdWlkIjoiOTM0ODMwZjEtNDE2YS00OWIxLTk2M2QtMDZjMjU1ZWJlNTdkIiwic2hvd1Jlc3VsdHMiOnRydWUsInNob3dDb3JyZWN0QW5zd2VycyI6dHJ1ZSwidm90aW5nTG9ja2VkIjpmYWxzZX1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k3NDAzODl9"/>
  <p:tag name="SLIDO_TYPE" val="SlidoPoll"/>
  <p:tag name="SLIDO_POLL_UUID" val="6b99ef99-f8c9-4f56-b771-4debfebe30c5"/>
  <p:tag name="SLIDO_TIMELINE" val="W3sicG9sbFF1ZXN0aW9uVXVpZCI6IjA5ODhmYjU5LTE3NzUtNGRhOS05OTQ5LTgyOWM2Mzc3ZGE1ZSIsInNob3dSZXN1bHRzIjpmYWxzZSwic2hvd0NvcnJlY3RBbnN3ZXJzIjpmYWxzZSwidm90aW5nTG9ja2VkIjpmYWxzZX0seyJwb2xsUXVlc3Rpb25VdWlkIjoiMDk4OGZiNTktMTc3NS00ZGE5LTk5NDktODI5YzYzNzdkYTVlIiwic2hvd1Jlc3VsdHMiOnRydWUsInNob3dDb3JyZWN0QW5zd2VycyI6dHJ1ZSwidm90aW5nTG9ja2VkIjpmYWxzZX1d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k3NDA1NzB9"/>
  <p:tag name="SLIDO_TYPE" val="SlidoPoll"/>
  <p:tag name="SLIDO_POLL_UUID" val="e421a193-6aa8-469d-8012-2ad0680fef12"/>
  <p:tag name="SLIDO_TIMELINE" val="W3sicG9sbFF1ZXN0aW9uVXVpZCI6Ijk4NjBhNTBhLThmY2YtNDExNS1hYzNlLWQ3M2FiNzc3MGE1MiIsInNob3dSZXN1bHRzIjpmYWxzZSwic2hvd0NvcnJlY3RBbnN3ZXJzIjpmYWxzZSwidm90aW5nTG9ja2VkIjpmYWxzZX0seyJwb2xsUXVlc3Rpb25VdWlkIjoiOTg2MGE1MGEtOGZjZi00MTE1LWFjM2UtZDczYWI3NzcwYTUyIiwic2hvd1Jlc3VsdHMiOnRydWUsInNob3dDb3JyZWN0QW5zd2VycyI6dHJ1ZSwidm90aW5nTG9ja2VkIjpmYWxzZX1d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k0NTIwMDB9"/>
  <p:tag name="SLIDO_TYPE" val="SlidoPoll"/>
  <p:tag name="SLIDO_POLL_UUID" val="7583dd80-d69a-4a1b-8e22-90a7527c2bce"/>
  <p:tag name="SLIDO_TIMELINE" val="W3sicG9sbFF1ZXN0aW9uVXVpZCI6ImE1MmEyODA4LWVkZWQtNDVlMC05ZWFlLTRiYzlhODVlODI5NCIsInNob3dSZXN1bHRzIjpmYWxzZSwic2hvd0NvcnJlY3RBbnN3ZXJzIjpmYWxzZSwidm90aW5nTG9ja2VkIjpmYWxzZX0seyJwb2xsUXVlc3Rpb25VdWlkIjoiYTUyYTI4MDgtZWRlZC00NWUwLTllYWUtNGJjOWE4NWU4Mjk0Iiwic2hvd1Jlc3VsdHMiOnRydWUsInNob3dDb3JyZWN0QW5zd2VycyI6dHJ1ZSwidm90aW5nTG9ja2VkIjpmYWxzZX1d"/>
</p:tagLst>
</file>

<file path=ppt/theme/theme1.xml><?xml version="1.0" encoding="utf-8"?>
<a:theme xmlns:a="http://schemas.openxmlformats.org/drawingml/2006/main" name="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CDC_template_for_lectures.potx" id="{1CD271B9-D4A6-4AAD-B2CE-531A3888B8CB}" vid="{419B6F8A-724B-4F19-831B-7627B7ED5707}"/>
    </a:ext>
  </a:extLst>
</a:theme>
</file>

<file path=ppt/theme/theme2.xml><?xml version="1.0" encoding="utf-8"?>
<a:theme xmlns:a="http://schemas.openxmlformats.org/drawingml/2006/main" name="ECDC_PowerPoint_Template_2017-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CDC_template_for_lectures.potx" id="{1CD271B9-D4A6-4AAD-B2CE-531A3888B8CB}" vid="{DBFB08C5-8F5D-4950-BABD-4302568943F0}"/>
    </a:ext>
  </a:extLst>
</a:theme>
</file>

<file path=ppt/theme/theme3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69AE23"/>
      </a:accent1>
      <a:accent2>
        <a:srgbClr val="7CBDC1"/>
      </a:accent2>
      <a:accent3>
        <a:srgbClr val="C0D236"/>
      </a:accent3>
      <a:accent4>
        <a:srgbClr val="3E5B84"/>
      </a:accent4>
      <a:accent5>
        <a:srgbClr val="008C75"/>
      </a:accent5>
      <a:accent6>
        <a:srgbClr val="82428D"/>
      </a:accent6>
      <a:hlink>
        <a:srgbClr val="69AE23"/>
      </a:hlink>
      <a:folHlink>
        <a:srgbClr val="69AE23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template_for_lectures.potx" id="{1CD271B9-D4A6-4AAD-B2CE-531A3888B8CB}" vid="{4BA9190D-FFD1-4E72-B578-6ED1DAAC9562}"/>
    </a:ext>
  </a:extLst>
</a:theme>
</file>

<file path=ppt/theme/theme4.xml><?xml version="1.0" encoding="utf-8"?>
<a:theme xmlns:a="http://schemas.openxmlformats.org/drawingml/2006/main" name="1_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69AE23"/>
      </a:accent1>
      <a:accent2>
        <a:srgbClr val="7CBDC1"/>
      </a:accent2>
      <a:accent3>
        <a:srgbClr val="C0D236"/>
      </a:accent3>
      <a:accent4>
        <a:srgbClr val="3E5B84"/>
      </a:accent4>
      <a:accent5>
        <a:srgbClr val="008C75"/>
      </a:accent5>
      <a:accent6>
        <a:srgbClr val="82428D"/>
      </a:accent6>
      <a:hlink>
        <a:srgbClr val="69AE23"/>
      </a:hlink>
      <a:folHlink>
        <a:srgbClr val="69AE23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template_for_lectures.potx" id="{AFBB8357-7E4C-4B7E-B431-96514BA3E6BC}" vid="{6310EADB-7560-416F-8E63-F18DE4F31819}"/>
    </a:ext>
  </a:extLst>
</a:theme>
</file>

<file path=ppt/theme/theme5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D2B1FDCEC69474394C8C7F29979CE4D" ma:contentTypeVersion="13" ma:contentTypeDescription="Opret et nyt dokument." ma:contentTypeScope="" ma:versionID="2d1f60074d328f918731c95d1912207e">
  <xsd:schema xmlns:xsd="http://www.w3.org/2001/XMLSchema" xmlns:xs="http://www.w3.org/2001/XMLSchema" xmlns:p="http://schemas.microsoft.com/office/2006/metadata/properties" xmlns:ns2="236abc72-1b35-4045-bc74-cc6f93157faf" xmlns:ns3="f315b8fc-4937-4802-b4b3-4554cec0e849" targetNamespace="http://schemas.microsoft.com/office/2006/metadata/properties" ma:root="true" ma:fieldsID="4ab37fa215cd0160bb9dd4cb9cbfa9a9" ns2:_="" ns3:_="">
    <xsd:import namespace="236abc72-1b35-4045-bc74-cc6f93157faf"/>
    <xsd:import namespace="f315b8fc-4937-4802-b4b3-4554cec0e8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abc72-1b35-4045-bc74-cc6f93157f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illedmærker" ma:readOnly="false" ma:fieldId="{5cf76f15-5ced-4ddc-b409-7134ff3c332f}" ma:taxonomyMulti="true" ma:sspId="b954ac37-474b-4ce9-96da-5e2495cdfa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5b8fc-4937-4802-b4b3-4554cec0e84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529cc62-26f1-4060-8cbc-a4b1eee5d41b}" ma:internalName="TaxCatchAll" ma:showField="CatchAllData" ma:web="f315b8fc-4937-4802-b4b3-4554cec0e8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15b8fc-4937-4802-b4b3-4554cec0e849">
      <Value>9</Value>
      <Value>10</Value>
      <Value>30</Value>
      <Value>85</Value>
    </TaxCatchAll>
    <lcf76f155ced4ddcb4097134ff3c332f xmlns="236abc72-1b35-4045-bc74-cc6f93157fa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C342C2F-7896-410F-AA12-1800328579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249270-8666-4052-9AB8-E83C45AFBF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6abc72-1b35-4045-bc74-cc6f93157faf"/>
    <ds:schemaRef ds:uri="f315b8fc-4937-4802-b4b3-4554cec0e8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25668B-D425-4D8D-A0F6-5E0747332DCB}">
  <ds:schemaRefs>
    <ds:schemaRef ds:uri="http://schemas.openxmlformats.org/package/2006/metadata/core-properties"/>
    <ds:schemaRef ds:uri="f315b8fc-4937-4802-b4b3-4554cec0e849"/>
    <ds:schemaRef ds:uri="236abc72-1b35-4045-bc74-cc6f93157faf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ECDC_template_for_lectures</Template>
  <TotalTime>0</TotalTime>
  <Words>1488</Words>
  <Application>Microsoft Office PowerPoint</Application>
  <PresentationFormat>Widescreen</PresentationFormat>
  <Paragraphs>313</Paragraphs>
  <Slides>41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Tahoma</vt:lpstr>
      <vt:lpstr>Wingdings</vt:lpstr>
      <vt:lpstr>ECDC_PowerPoint_Template_2017</vt:lpstr>
      <vt:lpstr>ECDC_PowerPoint_Template_2017-2</vt:lpstr>
      <vt:lpstr>Theme_ECDC</vt:lpstr>
      <vt:lpstr>1_Theme_ECDC</vt:lpstr>
      <vt:lpstr>R data analysis and visualization for beginners</vt:lpstr>
      <vt:lpstr>Outline</vt:lpstr>
      <vt:lpstr>Active participation is appreciated!</vt:lpstr>
      <vt:lpstr>PowerPoint Presentation</vt:lpstr>
      <vt:lpstr>PowerPoint Presentation</vt:lpstr>
      <vt:lpstr>PowerPoint Presentation</vt:lpstr>
      <vt:lpstr>PowerPoint Presentation</vt:lpstr>
      <vt:lpstr>Packages &amp; Tidyverse</vt:lpstr>
      <vt:lpstr>Objectives:</vt:lpstr>
      <vt:lpstr>Packages</vt:lpstr>
      <vt:lpstr>Packages</vt:lpstr>
      <vt:lpstr>Packages</vt:lpstr>
      <vt:lpstr>Hands On!</vt:lpstr>
      <vt:lpstr>Tidyverse</vt:lpstr>
      <vt:lpstr>Tidyverse</vt:lpstr>
      <vt:lpstr>Dplyr</vt:lpstr>
      <vt:lpstr>Dplyr</vt:lpstr>
      <vt:lpstr>Dplyr</vt:lpstr>
      <vt:lpstr>Tidyverse</vt:lpstr>
      <vt:lpstr>Tidyverse summary</vt:lpstr>
      <vt:lpstr>Tidyverse summary</vt:lpstr>
      <vt:lpstr>Hands On!</vt:lpstr>
      <vt:lpstr>PowerPoint Presentation</vt:lpstr>
      <vt:lpstr>PowerPoint Presentation</vt:lpstr>
      <vt:lpstr>PowerPoint Presentation</vt:lpstr>
      <vt:lpstr>Data Visualisation part 2</vt:lpstr>
      <vt:lpstr>Objectives:</vt:lpstr>
      <vt:lpstr>ggplot2</vt:lpstr>
      <vt:lpstr>ggplot2</vt:lpstr>
      <vt:lpstr>ggplot2</vt:lpstr>
      <vt:lpstr>ggplot2</vt:lpstr>
      <vt:lpstr>ggplot2</vt:lpstr>
      <vt:lpstr>ggplot2</vt:lpstr>
      <vt:lpstr>ggplot2 summary</vt:lpstr>
      <vt:lpstr>Colouring</vt:lpstr>
      <vt:lpstr>Hands On!</vt:lpstr>
      <vt:lpstr>PowerPoint Presentation</vt:lpstr>
      <vt:lpstr>PowerPoint Presentation</vt:lpstr>
      <vt:lpstr>PowerPoint Presentation</vt:lpstr>
      <vt:lpstr>PowerPoint Presentation</vt:lpstr>
      <vt:lpstr>Acknowledgements The creation of this training material was commissioned by ECDC to Research Center Borstel with the direct involvement of Ivan Barilar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cp:lastModifiedBy/>
  <cp:revision>1</cp:revision>
  <dcterms:created xsi:type="dcterms:W3CDTF">2024-12-20T11:20:40Z</dcterms:created>
  <dcterms:modified xsi:type="dcterms:W3CDTF">2025-02-18T17:11:29Z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0x0101003D2B1FDCEC69474394C8C7F29979CE4D</vt:lpwstr>
  </property>
  <property fmtid="{D5CDD505-2E9C-101B-9397-08002B2CF9AE}" pid="3" name="ECMX_ENTITY">
    <vt:lpwstr/>
  </property>
  <property fmtid="{D5CDD505-2E9C-101B-9397-08002B2CF9AE}" pid="4" name="b80f357c25a94dacb60f1fd0d4d680fc">
    <vt:lpwstr/>
  </property>
  <property fmtid="{D5CDD505-2E9C-101B-9397-08002B2CF9AE}" pid="5" name="ECMX_LIFECYCLE">
    <vt:lpwstr>9;#Active|50127695-0d4f-4ac1-ab93-ebc716c3e584</vt:lpwstr>
  </property>
  <property fmtid="{D5CDD505-2E9C-101B-9397-08002B2CF9AE}" pid="6" name="ECMX_DISEASEPATHOGEN">
    <vt:lpwstr/>
  </property>
  <property fmtid="{D5CDD505-2E9C-101B-9397-08002B2CF9AE}" pid="7" name="ECMX_DOCUMENTTYPE">
    <vt:lpwstr>85;#Training Material|31e39f6d-8728-42bb-87ba-ba7371348e4a</vt:lpwstr>
  </property>
  <property fmtid="{D5CDD505-2E9C-101B-9397-08002B2CF9AE}" pid="8" name="h05cc6f867ac4da49e4569497b7e270e">
    <vt:lpwstr/>
  </property>
  <property fmtid="{D5CDD505-2E9C-101B-9397-08002B2CF9AE}" pid="9" name="DocumentType">
    <vt:lpwstr/>
  </property>
  <property fmtid="{D5CDD505-2E9C-101B-9397-08002B2CF9AE}" pid="10" name="ECMX_CATEGORYLABEL">
    <vt:lpwstr>30;#Public health training|75714065-8f11-40ef-97c0-a6ab016bbaa4</vt:lpwstr>
  </property>
  <property fmtid="{D5CDD505-2E9C-101B-9397-08002B2CF9AE}" pid="11" name="ECMX_DOCUMENTSTATUS">
    <vt:lpwstr>10;#Final|a32a3a8d-4a80-4138-955a-de688ad92766</vt:lpwstr>
  </property>
  <property fmtid="{D5CDD505-2E9C-101B-9397-08002B2CF9AE}" pid="12" name="CategoryLabel">
    <vt:lpwstr/>
  </property>
  <property fmtid="{D5CDD505-2E9C-101B-9397-08002B2CF9AE}" pid="13" name="_dlc_DocIdItemGuid">
    <vt:lpwstr>bfd35217-d4ed-4b6f-b4a5-8fc4ab90b00b</vt:lpwstr>
  </property>
</Properties>
</file>