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8"/>
  </p:notesMasterIdLst>
  <p:handoutMasterIdLst>
    <p:handoutMasterId r:id="rId29"/>
  </p:handoutMasterIdLst>
  <p:sldIdLst>
    <p:sldId id="464" r:id="rId3"/>
    <p:sldId id="256" r:id="rId4"/>
    <p:sldId id="265" r:id="rId5"/>
    <p:sldId id="257" r:id="rId6"/>
    <p:sldId id="465" r:id="rId7"/>
    <p:sldId id="481" r:id="rId8"/>
    <p:sldId id="466" r:id="rId9"/>
    <p:sldId id="467" r:id="rId10"/>
    <p:sldId id="469" r:id="rId11"/>
    <p:sldId id="470" r:id="rId12"/>
    <p:sldId id="405" r:id="rId13"/>
    <p:sldId id="460" r:id="rId14"/>
    <p:sldId id="461" r:id="rId15"/>
    <p:sldId id="471" r:id="rId16"/>
    <p:sldId id="472" r:id="rId17"/>
    <p:sldId id="473" r:id="rId18"/>
    <p:sldId id="474" r:id="rId19"/>
    <p:sldId id="475" r:id="rId20"/>
    <p:sldId id="476" r:id="rId21"/>
    <p:sldId id="477" r:id="rId22"/>
    <p:sldId id="478" r:id="rId23"/>
    <p:sldId id="479" r:id="rId24"/>
    <p:sldId id="480" r:id="rId25"/>
    <p:sldId id="264" r:id="rId26"/>
    <p:sldId id="482" r:id="rId27"/>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89293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24FAB8F-D807-4910-8140-1FDBBF09FE01}"/>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12938637-F956-4B9C-8219-F853D44EEE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24580" name="Slide Number Placeholder 3">
            <a:extLst>
              <a:ext uri="{FF2B5EF4-FFF2-40B4-BE49-F238E27FC236}">
                <a16:creationId xmlns:a16="http://schemas.microsoft.com/office/drawing/2014/main" id="{7BCA376E-02E5-4EA7-ADDC-1D2FB1BC15A2}"/>
              </a:ext>
            </a:extLst>
          </p:cNvPr>
          <p:cNvSpPr>
            <a:spLocks noGrp="1"/>
          </p:cNvSpPr>
          <p:nvPr>
            <p:ph type="sldNum" sz="quarter" idx="4294967295"/>
          </p:nvPr>
        </p:nvSpPr>
        <p:spPr bwMode="auto">
          <a:xfrm>
            <a:off x="3976688" y="8842375"/>
            <a:ext cx="3044825"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9pPr>
          </a:lstStyle>
          <a:p>
            <a:pPr>
              <a:spcBef>
                <a:spcPct val="0"/>
              </a:spcBef>
            </a:pPr>
            <a:fld id="{3384A08D-B19A-4F5D-8168-288E812DA12B}" type="slidenum">
              <a:rPr lang="en-US" altLang="en-US" sz="1400">
                <a:latin typeface="Tahoma" panose="020B0604030504040204" pitchFamily="34" charset="0"/>
              </a:rPr>
              <a:pPr>
                <a:spcBef>
                  <a:spcPct val="0"/>
                </a:spcBef>
              </a:pPr>
              <a:t>12</a:t>
            </a:fld>
            <a:endParaRPr lang="en-US" altLang="en-US" sz="1400">
              <a:latin typeface="Tahoma" panose="020B0604030504040204" pitchFamily="34" charset="0"/>
            </a:endParaRPr>
          </a:p>
        </p:txBody>
      </p:sp>
    </p:spTree>
    <p:extLst>
      <p:ext uri="{BB962C8B-B14F-4D97-AF65-F5344CB8AC3E}">
        <p14:creationId xmlns:p14="http://schemas.microsoft.com/office/powerpoint/2010/main" val="971138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35565A7-7CF7-4C77-8403-441F6BAD9909}"/>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0FB5B120-3798-4D7E-BD18-FC203A4E32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26628" name="Slide Number Placeholder 3">
            <a:extLst>
              <a:ext uri="{FF2B5EF4-FFF2-40B4-BE49-F238E27FC236}">
                <a16:creationId xmlns:a16="http://schemas.microsoft.com/office/drawing/2014/main" id="{9268802B-45D5-41F6-867F-31B876520FD7}"/>
              </a:ext>
            </a:extLst>
          </p:cNvPr>
          <p:cNvSpPr>
            <a:spLocks noGrp="1"/>
          </p:cNvSpPr>
          <p:nvPr>
            <p:ph type="sldNum" sz="quarter" idx="4294967295"/>
          </p:nvPr>
        </p:nvSpPr>
        <p:spPr bwMode="auto">
          <a:xfrm>
            <a:off x="3976688" y="8842375"/>
            <a:ext cx="3044825"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9pPr>
          </a:lstStyle>
          <a:p>
            <a:pPr>
              <a:spcBef>
                <a:spcPct val="0"/>
              </a:spcBef>
            </a:pPr>
            <a:fld id="{2A38EBA2-EBF3-4D3A-8CAC-926375FB434B}" type="slidenum">
              <a:rPr lang="en-US" altLang="en-US" sz="1400">
                <a:latin typeface="Tahoma" panose="020B0604030504040204" pitchFamily="34" charset="0"/>
              </a:rPr>
              <a:pPr>
                <a:spcBef>
                  <a:spcPct val="0"/>
                </a:spcBef>
              </a:pPr>
              <a:t>13</a:t>
            </a:fld>
            <a:endParaRPr lang="en-US" altLang="en-US" sz="1400">
              <a:latin typeface="Tahoma" panose="020B0604030504040204" pitchFamily="34" charset="0"/>
            </a:endParaRPr>
          </a:p>
        </p:txBody>
      </p:sp>
    </p:spTree>
    <p:extLst>
      <p:ext uri="{BB962C8B-B14F-4D97-AF65-F5344CB8AC3E}">
        <p14:creationId xmlns:p14="http://schemas.microsoft.com/office/powerpoint/2010/main" val="3356494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033495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441466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080783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30030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2061799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214652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2966335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802007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2335845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r>
              <a:rPr lang="en-GB" dirty="0"/>
              <a:t>Facilitator notes:</a:t>
            </a:r>
          </a:p>
          <a:p>
            <a:endParaRPr lang="en-GB" dirty="0"/>
          </a:p>
        </p:txBody>
      </p:sp>
    </p:spTree>
    <p:extLst>
      <p:ext uri="{BB962C8B-B14F-4D97-AF65-F5344CB8AC3E}">
        <p14:creationId xmlns:p14="http://schemas.microsoft.com/office/powerpoint/2010/main" val="40868356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25</a:t>
            </a:fld>
            <a:endParaRPr lang="en-GB"/>
          </a:p>
        </p:txBody>
      </p:sp>
    </p:spTree>
    <p:extLst>
      <p:ext uri="{BB962C8B-B14F-4D97-AF65-F5344CB8AC3E}">
        <p14:creationId xmlns:p14="http://schemas.microsoft.com/office/powerpoint/2010/main" val="1885253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961808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343558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663477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436452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849605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264646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D454A2C8-8E55-4004-8A73-428D9F639FD3}"/>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61E4CE75-6D29-49C4-B2BE-715CFCF46BA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ea typeface="ＭＳ Ｐゴシック" panose="020B0600070205080204" pitchFamily="34" charset="-128"/>
              </a:rPr>
              <a:t>Notes to trainer: </a:t>
            </a:r>
          </a:p>
          <a:p>
            <a:r>
              <a:rPr lang="en-GB" altLang="en-US">
                <a:ea typeface="ＭＳ Ｐゴシック" panose="020B0600070205080204" pitchFamily="34" charset="-128"/>
              </a:rPr>
              <a:t>These data are collected for each patient on the ward at 8am either individually or as aggregated data (TBC).</a:t>
            </a:r>
          </a:p>
          <a:p>
            <a:r>
              <a:rPr lang="en-GB" altLang="en-US">
                <a:ea typeface="ＭＳ Ｐゴシック" panose="020B0600070205080204" pitchFamily="34" charset="-128"/>
              </a:rPr>
              <a:t>The “light” denominator form collects aggregated denominator (page ??)</a:t>
            </a:r>
          </a:p>
          <a:p>
            <a:r>
              <a:rPr lang="en-GB" altLang="en-US">
                <a:ea typeface="ＭＳ Ｐゴシック" panose="020B0600070205080204" pitchFamily="34" charset="-128"/>
              </a:rPr>
              <a:t>There are two “standard” denominator forms (TBC). The first collects data on the same form as the numerator (page ??) and the second is a separate table where a row is completed for each patient (page ??). </a:t>
            </a:r>
          </a:p>
        </p:txBody>
      </p:sp>
    </p:spTree>
    <p:extLst>
      <p:ext uri="{BB962C8B-B14F-4D97-AF65-F5344CB8AC3E}">
        <p14:creationId xmlns:p14="http://schemas.microsoft.com/office/powerpoint/2010/main" val="31101538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2880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70456"/>
            <a:ext cx="10318363" cy="80904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03960"/>
            <a:ext cx="11368617" cy="503809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7"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3" r:id="rId4"/>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Presentation  1.4</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Data </a:t>
            </a:r>
            <a:r>
              <a:rPr lang="hu-HU" altLang="en-US" b="1" dirty="0">
                <a:ea typeface="ＭＳ Ｐゴシック" panose="020B0600070205080204" pitchFamily="34" charset="-128"/>
              </a:rPr>
              <a:t>c</a:t>
            </a:r>
            <a:r>
              <a:rPr lang="en-GB" altLang="en-US" b="1" dirty="0" err="1">
                <a:ea typeface="ＭＳ Ｐゴシック" panose="020B0600070205080204" pitchFamily="34" charset="-128"/>
              </a:rPr>
              <a:t>ollection</a:t>
            </a:r>
            <a:r>
              <a:rPr lang="en-GB" altLang="en-US" b="1" dirty="0">
                <a:ea typeface="ＭＳ Ｐゴシック" panose="020B0600070205080204" pitchFamily="34" charset="-128"/>
              </a:rPr>
              <a:t> </a:t>
            </a:r>
            <a:r>
              <a:rPr lang="hu-HU" altLang="en-US" b="1" dirty="0">
                <a:ea typeface="ＭＳ Ｐゴシック" panose="020B0600070205080204" pitchFamily="34" charset="-128"/>
              </a:rPr>
              <a:t>m</a:t>
            </a:r>
            <a:r>
              <a:rPr lang="en-GB" altLang="en-US" b="1" dirty="0" err="1">
                <a:ea typeface="ＭＳ Ｐゴシック" panose="020B0600070205080204" pitchFamily="34" charset="-128"/>
              </a:rPr>
              <a:t>ethods</a:t>
            </a:r>
            <a:r>
              <a:rPr lang="en-GB" altLang="en-US" b="1" dirty="0">
                <a:ea typeface="ＭＳ Ｐゴシック" panose="020B0600070205080204" pitchFamily="34" charset="-128"/>
              </a:rPr>
              <a:t>  </a:t>
            </a:r>
          </a:p>
          <a:p>
            <a:endParaRPr lang="en-GB" altLang="en-US" b="1" dirty="0">
              <a:ea typeface="ＭＳ Ｐゴシック" panose="020B0600070205080204" pitchFamily="34" charset="-128"/>
            </a:endParaRPr>
          </a:p>
          <a:p>
            <a:r>
              <a:rPr lang="en-GB" altLang="en-US" dirty="0">
                <a:ea typeface="ＭＳ Ｐゴシック" panose="020B0600070205080204" pitchFamily="34" charset="-128"/>
              </a:rPr>
              <a:t>One</a:t>
            </a:r>
            <a:r>
              <a:rPr lang="hu-HU" altLang="en-US" dirty="0">
                <a:ea typeface="ＭＳ Ｐゴシック" panose="020B0600070205080204" pitchFamily="34" charset="-128"/>
              </a:rPr>
              <a:t>-</a:t>
            </a:r>
            <a:r>
              <a:rPr lang="en-GB" altLang="en-US" dirty="0">
                <a:ea typeface="ＭＳ Ｐゴシック" panose="020B0600070205080204" pitchFamily="34" charset="-128"/>
              </a:rPr>
              <a:t>day training course for data collectors</a:t>
            </a:r>
          </a:p>
          <a:p>
            <a:pPr lvl="1"/>
            <a:r>
              <a:rPr lang="en-GB" altLang="en-US" dirty="0">
                <a:ea typeface="ＭＳ Ｐゴシック" panose="020B0600070205080204" pitchFamily="34" charset="-128"/>
              </a:rPr>
              <a:t>Lecture 4</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45 minutes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11</a:t>
            </a:r>
            <a:r>
              <a:rPr lang="hu-HU" altLang="en-US">
                <a:ea typeface="ＭＳ Ｐゴシック" panose="020B0600070205080204" pitchFamily="34" charset="-128"/>
              </a:rPr>
              <a:t>:00</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323725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Hospital</a:t>
            </a:r>
            <a:r>
              <a:rPr lang="hu-HU" dirty="0"/>
              <a:t> </a:t>
            </a:r>
            <a:r>
              <a:rPr lang="hu-HU" dirty="0" err="1"/>
              <a:t>data</a:t>
            </a:r>
            <a:r>
              <a:rPr lang="hu-HU" dirty="0"/>
              <a:t> 3</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10</a:t>
            </a:fld>
            <a:endParaRPr lang="en-GB" dirty="0"/>
          </a:p>
        </p:txBody>
      </p:sp>
      <p:sp>
        <p:nvSpPr>
          <p:cNvPr id="6" name="Rectangle 3">
            <a:extLst>
              <a:ext uri="{FF2B5EF4-FFF2-40B4-BE49-F238E27FC236}">
                <a16:creationId xmlns:a16="http://schemas.microsoft.com/office/drawing/2014/main" id="{76EDAB38-3432-4353-B765-74963087BDE8}"/>
              </a:ext>
            </a:extLst>
          </p:cNvPr>
          <p:cNvSpPr>
            <a:spLocks noChangeArrowheads="1"/>
          </p:cNvSpPr>
          <p:nvPr/>
        </p:nvSpPr>
        <p:spPr bwMode="auto">
          <a:xfrm>
            <a:off x="2728743" y="183019"/>
            <a:ext cx="8043862" cy="450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292" b="1" dirty="0"/>
              <a:t>European Prevalence Survey of Healthcare-Associated Infections and Antimicrobial Use </a:t>
            </a:r>
          </a:p>
          <a:p>
            <a:pPr algn="ctr" eaLnBrk="1" hangingPunct="1">
              <a:spcBef>
                <a:spcPct val="0"/>
              </a:spcBef>
              <a:buFontTx/>
              <a:buNone/>
              <a:defRPr/>
            </a:pPr>
            <a:r>
              <a:rPr lang="en-US" altLang="en-US" sz="1292" b="1" dirty="0"/>
              <a:t>Form H3. Hospital data 3/3</a:t>
            </a:r>
          </a:p>
        </p:txBody>
      </p:sp>
      <p:sp>
        <p:nvSpPr>
          <p:cNvPr id="7" name="Rectangle 657">
            <a:extLst>
              <a:ext uri="{FF2B5EF4-FFF2-40B4-BE49-F238E27FC236}">
                <a16:creationId xmlns:a16="http://schemas.microsoft.com/office/drawing/2014/main" id="{5D7D40B5-1CB0-4367-9785-C402DC883896}"/>
              </a:ext>
            </a:extLst>
          </p:cNvPr>
          <p:cNvSpPr>
            <a:spLocks noChangeArrowheads="1"/>
          </p:cNvSpPr>
          <p:nvPr/>
        </p:nvSpPr>
        <p:spPr bwMode="auto">
          <a:xfrm>
            <a:off x="2041526" y="875958"/>
            <a:ext cx="8308975" cy="399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1108" dirty="0"/>
              <a:t>Hospital code:		                 </a:t>
            </a:r>
            <a:r>
              <a:rPr lang="en-US" altLang="en-US" sz="1108" b="1" dirty="0"/>
              <a:t>Survey dates:  From  __ / __ /____  To:  </a:t>
            </a:r>
            <a:r>
              <a:rPr lang="en-US" altLang="en-US" sz="1108" dirty="0"/>
              <a:t> </a:t>
            </a:r>
            <a:r>
              <a:rPr lang="en-US" altLang="en-US" sz="1108" b="1" dirty="0"/>
              <a:t>__ / __  /</a:t>
            </a:r>
            <a:r>
              <a:rPr lang="en-US" altLang="en-US" sz="1108" dirty="0"/>
              <a:t> </a:t>
            </a:r>
            <a:r>
              <a:rPr lang="en-US" altLang="en-US" sz="1108" b="1" dirty="0"/>
              <a:t> ____</a:t>
            </a:r>
            <a:endParaRPr lang="en-US" altLang="en-US" sz="1108" dirty="0"/>
          </a:p>
          <a:p>
            <a:pPr eaLnBrk="1" hangingPunct="1">
              <a:spcBef>
                <a:spcPct val="0"/>
              </a:spcBef>
              <a:buFontTx/>
              <a:buNone/>
              <a:defRPr/>
            </a:pPr>
            <a:r>
              <a:rPr lang="en-US" altLang="en-US" sz="1108" dirty="0"/>
              <a:t>	 </a:t>
            </a:r>
            <a:r>
              <a:rPr lang="hu-HU" altLang="en-US" sz="1108" dirty="0"/>
              <a:t>                                                                          </a:t>
            </a:r>
            <a:r>
              <a:rPr lang="en-US" altLang="en-US" sz="1108" i="1" dirty="0" err="1"/>
              <a:t>dd</a:t>
            </a:r>
            <a:r>
              <a:rPr lang="en-US" altLang="en-US" sz="1108" i="1" dirty="0"/>
              <a:t> / mm / </a:t>
            </a:r>
            <a:r>
              <a:rPr lang="en-US" altLang="en-US" sz="1108" i="1" dirty="0" err="1"/>
              <a:t>yyyy</a:t>
            </a:r>
            <a:r>
              <a:rPr lang="en-US" altLang="en-US" sz="1108" i="1" dirty="0"/>
              <a:t> </a:t>
            </a:r>
            <a:r>
              <a:rPr lang="hu-HU" altLang="en-US" sz="1108" i="1" dirty="0"/>
              <a:t>  </a:t>
            </a:r>
            <a:r>
              <a:rPr lang="en-US" altLang="en-US" sz="1108" i="1" dirty="0"/>
              <a:t>      </a:t>
            </a:r>
            <a:r>
              <a:rPr lang="en-US" altLang="en-US" sz="1108" i="1" dirty="0" err="1"/>
              <a:t>dd</a:t>
            </a:r>
            <a:r>
              <a:rPr lang="en-US" altLang="en-US" sz="1108" i="1" dirty="0"/>
              <a:t> / mm / </a:t>
            </a:r>
            <a:r>
              <a:rPr lang="en-US" altLang="en-US" sz="1108" i="1" dirty="0" err="1"/>
              <a:t>yyyy</a:t>
            </a:r>
            <a:r>
              <a:rPr lang="en-US" altLang="en-US" sz="1108" i="1" dirty="0"/>
              <a:t> </a:t>
            </a:r>
          </a:p>
        </p:txBody>
      </p:sp>
      <p:sp>
        <p:nvSpPr>
          <p:cNvPr id="8" name="Rectangle 659">
            <a:extLst>
              <a:ext uri="{FF2B5EF4-FFF2-40B4-BE49-F238E27FC236}">
                <a16:creationId xmlns:a16="http://schemas.microsoft.com/office/drawing/2014/main" id="{2718A5E6-973D-464C-8AAE-DCF0E89E73EC}"/>
              </a:ext>
            </a:extLst>
          </p:cNvPr>
          <p:cNvSpPr>
            <a:spLocks noChangeArrowheads="1"/>
          </p:cNvSpPr>
          <p:nvPr/>
        </p:nvSpPr>
        <p:spPr bwMode="auto">
          <a:xfrm>
            <a:off x="3238501" y="904533"/>
            <a:ext cx="930275" cy="2651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9" name="Rectangle 950">
            <a:extLst>
              <a:ext uri="{FF2B5EF4-FFF2-40B4-BE49-F238E27FC236}">
                <a16:creationId xmlns:a16="http://schemas.microsoft.com/office/drawing/2014/main" id="{12930C4A-4C72-4EB3-9FFC-27361D551CB1}"/>
              </a:ext>
            </a:extLst>
          </p:cNvPr>
          <p:cNvSpPr>
            <a:spLocks noChangeArrowheads="1"/>
          </p:cNvSpPr>
          <p:nvPr/>
        </p:nvSpPr>
        <p:spPr bwMode="auto">
          <a:xfrm>
            <a:off x="2038350" y="5889283"/>
            <a:ext cx="8510588" cy="348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10000"/>
              </a:spcBef>
              <a:spcAft>
                <a:spcPct val="10000"/>
              </a:spcAft>
              <a:buFontTx/>
              <a:buNone/>
              <a:defRPr/>
            </a:pPr>
            <a:r>
              <a:rPr lang="en-US" altLang="en-US" sz="923" dirty="0"/>
              <a:t>AHR = Alcohol hand rub; </a:t>
            </a:r>
            <a:r>
              <a:rPr lang="en-US" altLang="en-US" sz="923" dirty="0">
                <a:latin typeface="Arial" charset="0"/>
                <a:cs typeface="Arial" charset="0"/>
              </a:rPr>
              <a:t>Number of beds assessed for presence of AHR dispensers and Number of beds assessed for occupancy at 00:01 on the day of PPS = denominator data, typically same number as the total number of beds in the hospital; ICU=intensive care unit. </a:t>
            </a:r>
          </a:p>
        </p:txBody>
      </p:sp>
      <p:graphicFrame>
        <p:nvGraphicFramePr>
          <p:cNvPr id="10" name="Group 59">
            <a:extLst>
              <a:ext uri="{FF2B5EF4-FFF2-40B4-BE49-F238E27FC236}">
                <a16:creationId xmlns:a16="http://schemas.microsoft.com/office/drawing/2014/main" id="{1AAE8BD6-D9A6-41C0-99E2-9687BBEDCBA7}"/>
              </a:ext>
            </a:extLst>
          </p:cNvPr>
          <p:cNvGraphicFramePr>
            <a:graphicFrameLocks/>
          </p:cNvGraphicFramePr>
          <p:nvPr>
            <p:extLst>
              <p:ext uri="{D42A27DB-BD31-4B8C-83A1-F6EECF244321}">
                <p14:modId xmlns:p14="http://schemas.microsoft.com/office/powerpoint/2010/main" val="3647745592"/>
              </p:ext>
            </p:extLst>
          </p:nvPr>
        </p:nvGraphicFramePr>
        <p:xfrm>
          <a:off x="2311401" y="1626845"/>
          <a:ext cx="5978525" cy="2268539"/>
        </p:xfrm>
        <a:graphic>
          <a:graphicData uri="http://schemas.openxmlformats.org/drawingml/2006/table">
            <a:tbl>
              <a:tblPr/>
              <a:tblGrid>
                <a:gridCol w="4742241">
                  <a:extLst>
                    <a:ext uri="{9D8B030D-6E8A-4147-A177-3AD203B41FA5}">
                      <a16:colId xmlns:a16="http://schemas.microsoft.com/office/drawing/2014/main" val="20000"/>
                    </a:ext>
                  </a:extLst>
                </a:gridCol>
                <a:gridCol w="618142">
                  <a:extLst>
                    <a:ext uri="{9D8B030D-6E8A-4147-A177-3AD203B41FA5}">
                      <a16:colId xmlns:a16="http://schemas.microsoft.com/office/drawing/2014/main" val="20001"/>
                    </a:ext>
                  </a:extLst>
                </a:gridCol>
                <a:gridCol w="618142">
                  <a:extLst>
                    <a:ext uri="{9D8B030D-6E8A-4147-A177-3AD203B41FA5}">
                      <a16:colId xmlns:a16="http://schemas.microsoft.com/office/drawing/2014/main" val="20002"/>
                    </a:ext>
                  </a:extLst>
                </a:gridCol>
              </a:tblGrid>
              <a:tr h="412824">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 Number</a:t>
                      </a: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a:ln>
                            <a:noFill/>
                          </a:ln>
                          <a:solidFill>
                            <a:schemeClr val="tx1"/>
                          </a:solidFill>
                          <a:effectLst/>
                          <a:latin typeface="Arial" charset="0"/>
                          <a:cs typeface="Arial" charset="0"/>
                        </a:rPr>
                        <a:t>Inc./</a:t>
                      </a:r>
                    </a:p>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a:ln>
                            <a:noFill/>
                          </a:ln>
                          <a:solidFill>
                            <a:schemeClr val="tx1"/>
                          </a:solidFill>
                          <a:effectLst/>
                          <a:latin typeface="Arial" charset="0"/>
                          <a:cs typeface="Arial" charset="0"/>
                        </a:rPr>
                        <a:t>Total (1)</a:t>
                      </a: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9079">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beds with AHR dispensers at point of care</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5994">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beds assessed for presence of AHR dispensers</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65994">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patient rooms in hospital</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60809">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single patient rooms in hospital</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60809">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single patient rooms with individual toilet and shower in hospital</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6515">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beds occupied at 00:01 on the day of PPS </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6515">
                <a:tc>
                  <a:txBody>
                    <a:bodyPr/>
                    <a:lstStyle/>
                    <a:p>
                      <a:pPr marL="0" marR="0" lvl="0" indent="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a:ln>
                            <a:noFill/>
                          </a:ln>
                          <a:solidFill>
                            <a:srgbClr val="FF0000"/>
                          </a:solidFill>
                          <a:effectLst/>
                          <a:latin typeface="Arial" charset="0"/>
                          <a:cs typeface="Arial" charset="0"/>
                        </a:rPr>
                        <a:t>Number of beds assessed for occupancy at 00:01 on the day of PPS </a:t>
                      </a:r>
                    </a:p>
                  </a:txBody>
                  <a:tcPr marL="33223" marR="33223" marT="33236" marB="33236"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3" marR="33223" marT="33236" marB="3323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1" name="Rectangle 1">
            <a:extLst>
              <a:ext uri="{FF2B5EF4-FFF2-40B4-BE49-F238E27FC236}">
                <a16:creationId xmlns:a16="http://schemas.microsoft.com/office/drawing/2014/main" id="{11BE1D55-978E-4118-A150-A931E98ED31B}"/>
              </a:ext>
            </a:extLst>
          </p:cNvPr>
          <p:cNvSpPr>
            <a:spLocks noChangeArrowheads="1"/>
          </p:cNvSpPr>
          <p:nvPr/>
        </p:nvSpPr>
        <p:spPr bwMode="auto">
          <a:xfrm>
            <a:off x="2005013" y="5124108"/>
            <a:ext cx="6532562" cy="65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spcAft>
                <a:spcPct val="30000"/>
              </a:spcAft>
              <a:buFontTx/>
              <a:buNone/>
              <a:defRPr/>
            </a:pPr>
            <a:r>
              <a:rPr lang="en-US" altLang="en-US" sz="1108" dirty="0">
                <a:solidFill>
                  <a:srgbClr val="FF0000"/>
                </a:solidFill>
              </a:rPr>
              <a:t>Is there a formal procedure to review the appropriateness of an antimicrobial within 72 hours from the initial order in the hospital (</a:t>
            </a:r>
            <a:r>
              <a:rPr lang="en-US" altLang="en-US" sz="1108" b="1" dirty="0">
                <a:solidFill>
                  <a:srgbClr val="FF0000"/>
                </a:solidFill>
              </a:rPr>
              <a:t>post-prescription review</a:t>
            </a:r>
            <a:r>
              <a:rPr lang="en-US" altLang="en-US" sz="1108" dirty="0">
                <a:solidFill>
                  <a:srgbClr val="FF0000"/>
                </a:solidFill>
              </a:rPr>
              <a:t>)? 	</a:t>
            </a:r>
          </a:p>
          <a:p>
            <a:pPr eaLnBrk="1" hangingPunct="1">
              <a:spcBef>
                <a:spcPct val="30000"/>
              </a:spcBef>
              <a:spcAft>
                <a:spcPct val="30000"/>
              </a:spcAft>
              <a:buFontTx/>
              <a:buNone/>
              <a:defRPr/>
            </a:pPr>
            <a:r>
              <a:rPr lang="en-US" altLang="en-US" sz="1108" dirty="0">
                <a:solidFill>
                  <a:srgbClr val="FF0000"/>
                </a:solidFill>
              </a:rPr>
              <a:t>O Yes, in all wards O Yes, in selected wards only O Yes, in ICU only</a:t>
            </a:r>
            <a:r>
              <a:rPr lang="en-US" altLang="en-US" sz="1108" b="1" dirty="0">
                <a:solidFill>
                  <a:srgbClr val="FF0000"/>
                </a:solidFill>
              </a:rPr>
              <a:t> </a:t>
            </a:r>
            <a:r>
              <a:rPr lang="en-US" altLang="en-US" sz="1108" dirty="0">
                <a:solidFill>
                  <a:srgbClr val="FF0000"/>
                </a:solidFill>
              </a:rPr>
              <a:t>O No</a:t>
            </a:r>
            <a:endParaRPr lang="en-US" altLang="en-US" sz="1108" b="1" dirty="0">
              <a:solidFill>
                <a:srgbClr val="FF0000"/>
              </a:solidFill>
            </a:endParaRPr>
          </a:p>
        </p:txBody>
      </p:sp>
      <p:sp>
        <p:nvSpPr>
          <p:cNvPr id="12" name="Rectangle 1">
            <a:extLst>
              <a:ext uri="{FF2B5EF4-FFF2-40B4-BE49-F238E27FC236}">
                <a16:creationId xmlns:a16="http://schemas.microsoft.com/office/drawing/2014/main" id="{A2B894CF-A573-4A08-8555-CD6E3BE3AF6E}"/>
              </a:ext>
            </a:extLst>
          </p:cNvPr>
          <p:cNvSpPr>
            <a:spLocks noChangeArrowheads="1"/>
          </p:cNvSpPr>
          <p:nvPr/>
        </p:nvSpPr>
        <p:spPr bwMode="auto">
          <a:xfrm>
            <a:off x="2024064" y="4325595"/>
            <a:ext cx="7794625" cy="65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spcAft>
                <a:spcPct val="30000"/>
              </a:spcAft>
              <a:buFontTx/>
              <a:buNone/>
              <a:defRPr/>
            </a:pPr>
            <a:r>
              <a:rPr lang="en-US" altLang="en-US" sz="1108" dirty="0">
                <a:solidFill>
                  <a:srgbClr val="FF0000"/>
                </a:solidFill>
              </a:rPr>
              <a:t>In your hospital, do healthcare workers (HCW) carry AHR dispensers (e.g. in their pockets) ? (if yes, please estimate percentage) </a:t>
            </a:r>
          </a:p>
          <a:p>
            <a:pPr eaLnBrk="1" hangingPunct="1">
              <a:spcBef>
                <a:spcPct val="30000"/>
              </a:spcBef>
              <a:spcAft>
                <a:spcPct val="30000"/>
              </a:spcAft>
              <a:buFontTx/>
              <a:buNone/>
              <a:defRPr/>
            </a:pPr>
            <a:r>
              <a:rPr lang="en-US" altLang="en-US" sz="1108" dirty="0">
                <a:solidFill>
                  <a:srgbClr val="FF0000"/>
                </a:solidFill>
              </a:rPr>
              <a:t>O No   O &gt;0-25% of HCW   O &gt;25-50% of HCW   O &gt;50-75% of HCW   O &gt;75% of HCW </a:t>
            </a:r>
            <a:r>
              <a:rPr lang="en-US" altLang="en-US" sz="1108" dirty="0">
                <a:solidFill>
                  <a:srgbClr val="0070C0"/>
                </a:solidFill>
              </a:rPr>
              <a:t>O Yes, percentage unknown</a:t>
            </a:r>
            <a:endParaRPr lang="en-US" altLang="en-US" sz="1108" b="1" dirty="0">
              <a:solidFill>
                <a:srgbClr val="0070C0"/>
              </a:solidFill>
            </a:endParaRPr>
          </a:p>
        </p:txBody>
      </p:sp>
      <p:sp>
        <p:nvSpPr>
          <p:cNvPr id="13" name="Rectangle 1">
            <a:extLst>
              <a:ext uri="{FF2B5EF4-FFF2-40B4-BE49-F238E27FC236}">
                <a16:creationId xmlns:a16="http://schemas.microsoft.com/office/drawing/2014/main" id="{347BB17F-8E58-4A44-8A46-2CDE3C7088D6}"/>
              </a:ext>
            </a:extLst>
          </p:cNvPr>
          <p:cNvSpPr/>
          <p:nvPr/>
        </p:nvSpPr>
        <p:spPr>
          <a:xfrm>
            <a:off x="2005013" y="1329984"/>
            <a:ext cx="3821880" cy="245773"/>
          </a:xfrm>
          <a:prstGeom prst="rect">
            <a:avLst/>
          </a:prstGeom>
        </p:spPr>
        <p:txBody>
          <a:bodyPr wrap="none">
            <a:spAutoFit/>
          </a:bodyPr>
          <a:lstStyle/>
          <a:p>
            <a:pPr>
              <a:defRPr/>
            </a:pPr>
            <a:r>
              <a:rPr lang="en-US" altLang="en-US" sz="1108" dirty="0">
                <a:solidFill>
                  <a:srgbClr val="FF0000"/>
                </a:solidFill>
              </a:rPr>
              <a:t>Optional: ward indicators collected at hospital-wide level: </a:t>
            </a:r>
            <a:endParaRPr lang="en-GB" sz="1108" dirty="0"/>
          </a:p>
        </p:txBody>
      </p:sp>
      <p:sp>
        <p:nvSpPr>
          <p:cNvPr id="14" name="Rectangle 389">
            <a:extLst>
              <a:ext uri="{FF2B5EF4-FFF2-40B4-BE49-F238E27FC236}">
                <a16:creationId xmlns:a16="http://schemas.microsoft.com/office/drawing/2014/main" id="{004DA507-5CC1-4BEB-B74B-84F04E77CDB1}"/>
              </a:ext>
            </a:extLst>
          </p:cNvPr>
          <p:cNvSpPr>
            <a:spLocks noChangeArrowheads="1"/>
          </p:cNvSpPr>
          <p:nvPr/>
        </p:nvSpPr>
        <p:spPr bwMode="auto">
          <a:xfrm>
            <a:off x="2241550" y="3909670"/>
            <a:ext cx="6180138" cy="348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923" dirty="0">
                <a:solidFill>
                  <a:srgbClr val="000000"/>
                </a:solidFill>
              </a:rPr>
              <a:t>(1) Data were collected for</a:t>
            </a:r>
            <a:r>
              <a:rPr lang="en-US" altLang="en-US" sz="923" b="1" dirty="0">
                <a:solidFill>
                  <a:srgbClr val="000000"/>
                </a:solidFill>
              </a:rPr>
              <a:t> </a:t>
            </a:r>
            <a:r>
              <a:rPr lang="en-US" altLang="en-US" sz="923" dirty="0">
                <a:solidFill>
                  <a:srgbClr val="000000"/>
                </a:solidFill>
              </a:rPr>
              <a:t>Included wards only (</a:t>
            </a:r>
            <a:r>
              <a:rPr lang="en-US" altLang="en-US" sz="923" b="1" dirty="0" err="1">
                <a:solidFill>
                  <a:srgbClr val="000000"/>
                </a:solidFill>
              </a:rPr>
              <a:t>Inc</a:t>
            </a:r>
            <a:r>
              <a:rPr lang="en-US" altLang="en-US" sz="923" dirty="0">
                <a:solidFill>
                  <a:srgbClr val="000000"/>
                </a:solidFill>
              </a:rPr>
              <a:t> = recommended) or for the total hospital (</a:t>
            </a:r>
            <a:r>
              <a:rPr lang="en-US" altLang="en-US" sz="923" b="1" dirty="0">
                <a:solidFill>
                  <a:srgbClr val="000000"/>
                </a:solidFill>
              </a:rPr>
              <a:t>Tot</a:t>
            </a:r>
            <a:r>
              <a:rPr lang="en-US" altLang="en-US" sz="923" dirty="0">
                <a:solidFill>
                  <a:srgbClr val="000000"/>
                </a:solidFill>
              </a:rPr>
              <a:t>); if all wards were included in PPS (</a:t>
            </a:r>
            <a:r>
              <a:rPr lang="en-US" altLang="en-US" sz="923" dirty="0" err="1">
                <a:solidFill>
                  <a:srgbClr val="000000"/>
                </a:solidFill>
              </a:rPr>
              <a:t>Inc</a:t>
            </a:r>
            <a:r>
              <a:rPr lang="en-US" altLang="en-US" sz="923" dirty="0">
                <a:solidFill>
                  <a:srgbClr val="000000"/>
                </a:solidFill>
              </a:rPr>
              <a:t>=Tot), mark “</a:t>
            </a:r>
            <a:r>
              <a:rPr lang="en-US" altLang="en-US" sz="923" dirty="0" err="1">
                <a:solidFill>
                  <a:srgbClr val="000000"/>
                </a:solidFill>
              </a:rPr>
              <a:t>Inc</a:t>
            </a:r>
            <a:r>
              <a:rPr lang="en-US" altLang="en-US" sz="923" dirty="0">
                <a:solidFill>
                  <a:srgbClr val="000000"/>
                </a:solidFill>
              </a:rPr>
              <a:t>”</a:t>
            </a:r>
          </a:p>
        </p:txBody>
      </p:sp>
    </p:spTree>
    <p:extLst>
      <p:ext uri="{BB962C8B-B14F-4D97-AF65-F5344CB8AC3E}">
        <p14:creationId xmlns:p14="http://schemas.microsoft.com/office/powerpoint/2010/main" val="1125395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B1A30DC-08B9-4029-925B-C121A1E18E7F}"/>
              </a:ext>
            </a:extLst>
          </p:cNvPr>
          <p:cNvSpPr>
            <a:spLocks noGrp="1" noChangeArrowheads="1"/>
          </p:cNvSpPr>
          <p:nvPr>
            <p:ph type="title"/>
          </p:nvPr>
        </p:nvSpPr>
        <p:spPr/>
        <p:txBody>
          <a:bodyPr/>
          <a:lstStyle/>
          <a:p>
            <a:pPr algn="ctr"/>
            <a:r>
              <a:rPr lang="en-GB" altLang="en-US" sz="3600">
                <a:ea typeface="ＭＳ Ｐゴシック" panose="020B0600070205080204" pitchFamily="34" charset="-128"/>
              </a:rPr>
              <a:t>Denominator Data</a:t>
            </a:r>
          </a:p>
        </p:txBody>
      </p:sp>
      <p:sp>
        <p:nvSpPr>
          <p:cNvPr id="21507" name="Rectangle 3">
            <a:extLst>
              <a:ext uri="{FF2B5EF4-FFF2-40B4-BE49-F238E27FC236}">
                <a16:creationId xmlns:a16="http://schemas.microsoft.com/office/drawing/2014/main" id="{833BC377-509C-4E5B-841F-A492775964DE}"/>
              </a:ext>
            </a:extLst>
          </p:cNvPr>
          <p:cNvSpPr>
            <a:spLocks noGrp="1" noChangeArrowheads="1"/>
          </p:cNvSpPr>
          <p:nvPr>
            <p:ph idx="1"/>
          </p:nvPr>
        </p:nvSpPr>
        <p:spPr/>
        <p:txBody>
          <a:bodyPr/>
          <a:lstStyle/>
          <a:p>
            <a:pPr>
              <a:lnSpc>
                <a:spcPct val="80000"/>
              </a:lnSpc>
            </a:pPr>
            <a:endParaRPr lang="en-GB" altLang="en-US" sz="2200">
              <a:ea typeface="ＭＳ Ｐゴシック" panose="020B0600070205080204" pitchFamily="34" charset="-128"/>
            </a:endParaRPr>
          </a:p>
          <a:p>
            <a:pPr>
              <a:lnSpc>
                <a:spcPct val="80000"/>
              </a:lnSpc>
            </a:pPr>
            <a:r>
              <a:rPr lang="en-GB" altLang="en-US" sz="2200">
                <a:ea typeface="ＭＳ Ｐゴシック" panose="020B0600070205080204" pitchFamily="34" charset="-128"/>
              </a:rPr>
              <a:t>Denominator data are required to determine the prevalence of HAI in the surveyed patients: </a:t>
            </a:r>
            <a:br>
              <a:rPr lang="en-GB" altLang="en-US" sz="2200">
                <a:ea typeface="ＭＳ Ｐゴシック" panose="020B0600070205080204" pitchFamily="34" charset="-128"/>
              </a:rPr>
            </a:br>
            <a:br>
              <a:rPr lang="en-GB" altLang="en-US" sz="2200">
                <a:ea typeface="ＭＳ Ｐゴシック" panose="020B0600070205080204" pitchFamily="34" charset="-128"/>
              </a:rPr>
            </a:br>
            <a:r>
              <a:rPr lang="en-GB" altLang="en-US" sz="2200">
                <a:solidFill>
                  <a:srgbClr val="008000"/>
                </a:solidFill>
                <a:ea typeface="ＭＳ Ｐゴシック" panose="020B0600070205080204" pitchFamily="34" charset="-128"/>
              </a:rPr>
              <a:t>e.g. Number of patients with HAI/</a:t>
            </a:r>
            <a:r>
              <a:rPr lang="en-GB" altLang="en-US" sz="2200" b="1">
                <a:solidFill>
                  <a:srgbClr val="008000"/>
                </a:solidFill>
                <a:ea typeface="ＭＳ Ｐゴシック" panose="020B0600070205080204" pitchFamily="34" charset="-128"/>
              </a:rPr>
              <a:t>Total number of patients </a:t>
            </a:r>
          </a:p>
          <a:p>
            <a:pPr>
              <a:lnSpc>
                <a:spcPct val="80000"/>
              </a:lnSpc>
            </a:pPr>
            <a:endParaRPr lang="en-GB" altLang="en-US" sz="2200" b="1">
              <a:solidFill>
                <a:srgbClr val="FF0000"/>
              </a:solidFill>
              <a:ea typeface="ＭＳ Ｐゴシック" panose="020B0600070205080204" pitchFamily="34" charset="-128"/>
            </a:endParaRPr>
          </a:p>
          <a:p>
            <a:pPr>
              <a:lnSpc>
                <a:spcPct val="80000"/>
              </a:lnSpc>
            </a:pPr>
            <a:r>
              <a:rPr lang="en-GB" altLang="en-US" sz="2200">
                <a:ea typeface="ＭＳ Ｐゴシック" panose="020B0600070205080204" pitchFamily="34" charset="-128"/>
              </a:rPr>
              <a:t>Denominator data are collected for all patients present on the ward at 8am on survey date and not discharged at the time of survey</a:t>
            </a:r>
          </a:p>
          <a:p>
            <a:pPr>
              <a:lnSpc>
                <a:spcPct val="80000"/>
              </a:lnSpc>
            </a:pPr>
            <a:endParaRPr lang="en-GB" altLang="en-US" sz="2200">
              <a:ea typeface="ＭＳ Ｐゴシック" panose="020B0600070205080204" pitchFamily="34" charset="-128"/>
            </a:endParaRPr>
          </a:p>
          <a:p>
            <a:pPr>
              <a:lnSpc>
                <a:spcPct val="80000"/>
              </a:lnSpc>
            </a:pPr>
            <a:r>
              <a:rPr lang="en-GB" altLang="en-US" sz="2200">
                <a:ea typeface="ＭＳ Ｐゴシック" panose="020B0600070205080204" pitchFamily="34" charset="-128"/>
              </a:rPr>
              <a:t>The light denominator collects only the aggregated number of patients included in the survey and does not allow risk-adjusted analysis of data</a:t>
            </a:r>
          </a:p>
          <a:p>
            <a:pPr>
              <a:lnSpc>
                <a:spcPct val="80000"/>
              </a:lnSpc>
            </a:pPr>
            <a:endParaRPr lang="en-GB" altLang="en-US" sz="2200">
              <a:ea typeface="ＭＳ Ｐゴシック" panose="020B0600070205080204" pitchFamily="34" charset="-128"/>
            </a:endParaRPr>
          </a:p>
          <a:p>
            <a:pPr>
              <a:lnSpc>
                <a:spcPct val="80000"/>
              </a:lnSpc>
            </a:pPr>
            <a:r>
              <a:rPr lang="en-GB" altLang="en-US" sz="2200">
                <a:ea typeface="ＭＳ Ｐゴシック" panose="020B0600070205080204" pitchFamily="34" charset="-128"/>
              </a:rPr>
              <a:t>The standard denominator data includes risk factor data for all patients (with and without HAI) enabling risk-adjusted analysis of data- change notes below too if light not available</a:t>
            </a:r>
          </a:p>
          <a:p>
            <a:pPr>
              <a:lnSpc>
                <a:spcPct val="80000"/>
              </a:lnSpc>
            </a:pPr>
            <a:endParaRPr lang="en-GB" altLang="en-US" sz="2200">
              <a:ea typeface="ＭＳ Ｐゴシック" panose="020B0600070205080204" pitchFamily="34" charset="-128"/>
            </a:endParaRPr>
          </a:p>
        </p:txBody>
      </p:sp>
    </p:spTree>
    <p:extLst>
      <p:ext uri="{BB962C8B-B14F-4D97-AF65-F5344CB8AC3E}">
        <p14:creationId xmlns:p14="http://schemas.microsoft.com/office/powerpoint/2010/main" val="2721206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descr="ECDC-Logo_4c_en">
            <a:extLst>
              <a:ext uri="{FF2B5EF4-FFF2-40B4-BE49-F238E27FC236}">
                <a16:creationId xmlns:a16="http://schemas.microsoft.com/office/drawing/2014/main" id="{021D1904-891C-4E91-8DED-E7D2C07090D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8150" y="403226"/>
            <a:ext cx="660400"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a:extLst>
              <a:ext uri="{FF2B5EF4-FFF2-40B4-BE49-F238E27FC236}">
                <a16:creationId xmlns:a16="http://schemas.microsoft.com/office/drawing/2014/main" id="{1312F747-239B-491B-B7A7-575A646D9524}"/>
              </a:ext>
            </a:extLst>
          </p:cNvPr>
          <p:cNvSpPr>
            <a:spLocks noChangeArrowheads="1"/>
          </p:cNvSpPr>
          <p:nvPr/>
        </p:nvSpPr>
        <p:spPr bwMode="auto">
          <a:xfrm>
            <a:off x="2373313" y="371476"/>
            <a:ext cx="8043862" cy="450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292" b="1" dirty="0"/>
              <a:t>European Prevalence Survey of Healthcare-Associated Infections and Antimicrobial Use </a:t>
            </a:r>
          </a:p>
          <a:p>
            <a:pPr algn="ctr" eaLnBrk="1" hangingPunct="1">
              <a:spcBef>
                <a:spcPct val="0"/>
              </a:spcBef>
              <a:buFontTx/>
              <a:buNone/>
              <a:defRPr/>
            </a:pPr>
            <a:r>
              <a:rPr lang="en-US" altLang="en-US" sz="1292" b="1" dirty="0"/>
              <a:t>Form W. Ward data</a:t>
            </a:r>
          </a:p>
        </p:txBody>
      </p:sp>
      <p:sp>
        <p:nvSpPr>
          <p:cNvPr id="5124" name="Rectangle 657">
            <a:extLst>
              <a:ext uri="{FF2B5EF4-FFF2-40B4-BE49-F238E27FC236}">
                <a16:creationId xmlns:a16="http://schemas.microsoft.com/office/drawing/2014/main" id="{F3AE4B25-D021-436E-8D34-0ACB6722995E}"/>
              </a:ext>
            </a:extLst>
          </p:cNvPr>
          <p:cNvSpPr>
            <a:spLocks noChangeArrowheads="1"/>
          </p:cNvSpPr>
          <p:nvPr/>
        </p:nvSpPr>
        <p:spPr bwMode="auto">
          <a:xfrm>
            <a:off x="2041525" y="1101726"/>
            <a:ext cx="8440738" cy="167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buFontTx/>
              <a:buNone/>
              <a:defRPr/>
            </a:pPr>
            <a:r>
              <a:rPr lang="en-US" altLang="en-US" sz="1108" b="1" dirty="0">
                <a:solidFill>
                  <a:srgbClr val="000000"/>
                </a:solidFill>
              </a:rPr>
              <a:t>Survey date</a:t>
            </a:r>
            <a:r>
              <a:rPr lang="en-US" altLang="en-US" sz="1108" baseline="30000" dirty="0">
                <a:solidFill>
                  <a:srgbClr val="000000"/>
                </a:solidFill>
              </a:rPr>
              <a:t>1</a:t>
            </a:r>
            <a:r>
              <a:rPr lang="en-US" altLang="en-US" sz="1108" b="1" dirty="0">
                <a:solidFill>
                  <a:srgbClr val="000000"/>
                </a:solidFill>
              </a:rPr>
              <a:t>:         ___  / ___  /  _______    Hospital code </a:t>
            </a:r>
            <a:r>
              <a:rPr lang="en-US" altLang="en-US" sz="1108" dirty="0">
                <a:solidFill>
                  <a:srgbClr val="000000"/>
                </a:solidFill>
              </a:rPr>
              <a:t>[__________] 	</a:t>
            </a:r>
            <a:r>
              <a:rPr lang="en-US" altLang="en-US" sz="1108" b="1" dirty="0">
                <a:solidFill>
                  <a:srgbClr val="000000"/>
                </a:solidFill>
              </a:rPr>
              <a:t>Ward name (abbr.) /Unit Id </a:t>
            </a:r>
            <a:r>
              <a:rPr lang="en-US" altLang="en-US" sz="1108" dirty="0">
                <a:solidFill>
                  <a:srgbClr val="000000"/>
                </a:solidFill>
              </a:rPr>
              <a:t>[__________]</a:t>
            </a:r>
          </a:p>
          <a:p>
            <a:pPr eaLnBrk="1" hangingPunct="1">
              <a:spcBef>
                <a:spcPct val="5000"/>
              </a:spcBef>
              <a:spcAft>
                <a:spcPts val="554"/>
              </a:spcAft>
              <a:buNone/>
              <a:defRPr/>
            </a:pPr>
            <a:r>
              <a:rPr lang="en-US" altLang="en-US" sz="1108" dirty="0">
                <a:solidFill>
                  <a:srgbClr val="000000"/>
                </a:solidFill>
              </a:rPr>
              <a:t>	             </a:t>
            </a:r>
            <a:r>
              <a:rPr lang="en-US" altLang="en-US" sz="1108" i="1" dirty="0" err="1">
                <a:solidFill>
                  <a:srgbClr val="000000"/>
                </a:solidFill>
              </a:rPr>
              <a:t>dd</a:t>
            </a:r>
            <a:r>
              <a:rPr lang="en-US" altLang="en-US" sz="1108" i="1" dirty="0">
                <a:solidFill>
                  <a:srgbClr val="000000"/>
                </a:solidFill>
              </a:rPr>
              <a:t> / mm / </a:t>
            </a:r>
            <a:r>
              <a:rPr lang="en-US" altLang="en-US" sz="1108" i="1" dirty="0" err="1">
                <a:solidFill>
                  <a:srgbClr val="000000"/>
                </a:solidFill>
              </a:rPr>
              <a:t>yyyy</a:t>
            </a:r>
            <a:r>
              <a:rPr lang="en-US" altLang="en-US" sz="1108" dirty="0">
                <a:solidFill>
                  <a:srgbClr val="000000"/>
                </a:solidFill>
              </a:rPr>
              <a:t>   </a:t>
            </a:r>
          </a:p>
          <a:p>
            <a:pPr eaLnBrk="1" hangingPunct="1">
              <a:spcBef>
                <a:spcPct val="5000"/>
              </a:spcBef>
              <a:spcAft>
                <a:spcPts val="554"/>
              </a:spcAft>
              <a:buNone/>
              <a:defRPr/>
            </a:pPr>
            <a:r>
              <a:rPr lang="en-US" altLang="en-US" sz="1108" b="1" dirty="0"/>
              <a:t>Ward specialty</a:t>
            </a:r>
            <a:r>
              <a:rPr lang="en-US" altLang="en-US" sz="1108" baseline="30000" dirty="0"/>
              <a:t>2</a:t>
            </a:r>
            <a:r>
              <a:rPr lang="en-US" altLang="en-US" sz="1108" dirty="0"/>
              <a:t>  </a:t>
            </a:r>
            <a:r>
              <a:rPr lang="en-US" altLang="en-US" sz="1108" dirty="0">
                <a:solidFill>
                  <a:srgbClr val="FF0000"/>
                </a:solidFill>
                <a:sym typeface="Wingdings" panose="05000000000000000000" pitchFamily="2" charset="2"/>
              </a:rPr>
              <a:t> PED  NEO  ICU  MED  SUR  G/O  GER  PSY  RHB  LTC  OTH  MIX</a:t>
            </a:r>
            <a:endParaRPr lang="en-US" altLang="en-US" sz="1108" dirty="0">
              <a:solidFill>
                <a:srgbClr val="FF0000"/>
              </a:solidFill>
            </a:endParaRPr>
          </a:p>
          <a:p>
            <a:pPr eaLnBrk="1" hangingPunct="1">
              <a:spcBef>
                <a:spcPts val="554"/>
              </a:spcBef>
              <a:spcAft>
                <a:spcPct val="30000"/>
              </a:spcAft>
              <a:buNone/>
              <a:defRPr/>
            </a:pPr>
            <a:r>
              <a:rPr lang="en-US" altLang="en-US" sz="1108" b="1" dirty="0">
                <a:solidFill>
                  <a:srgbClr val="C00000"/>
                </a:solidFill>
              </a:rPr>
              <a:t>Total number of patients in ward</a:t>
            </a:r>
            <a:r>
              <a:rPr lang="en-US" altLang="en-US" sz="1108" baseline="30000" dirty="0">
                <a:solidFill>
                  <a:srgbClr val="C00000"/>
                </a:solidFill>
              </a:rPr>
              <a:t>3 </a:t>
            </a:r>
            <a:r>
              <a:rPr lang="en-US" altLang="en-US" sz="1108" dirty="0">
                <a:solidFill>
                  <a:srgbClr val="000000"/>
                </a:solidFill>
              </a:rPr>
              <a:t>[__________] </a:t>
            </a:r>
            <a:endParaRPr lang="en-US" altLang="en-US" sz="1108" baseline="30000" dirty="0">
              <a:solidFill>
                <a:srgbClr val="000000"/>
              </a:solidFill>
            </a:endParaRPr>
          </a:p>
          <a:p>
            <a:pPr eaLnBrk="1" hangingPunct="1">
              <a:spcBef>
                <a:spcPct val="30000"/>
              </a:spcBef>
              <a:spcAft>
                <a:spcPct val="30000"/>
              </a:spcAft>
              <a:buFontTx/>
              <a:buNone/>
              <a:defRPr/>
            </a:pPr>
            <a:endParaRPr lang="en-US" altLang="en-US" sz="1108" b="1" dirty="0"/>
          </a:p>
          <a:p>
            <a:pPr eaLnBrk="1" hangingPunct="1">
              <a:spcBef>
                <a:spcPct val="30000"/>
              </a:spcBef>
              <a:spcAft>
                <a:spcPct val="30000"/>
              </a:spcAft>
              <a:buFontTx/>
              <a:buNone/>
              <a:defRPr/>
            </a:pPr>
            <a:r>
              <a:rPr lang="en-US" altLang="en-US" sz="1108" b="1" dirty="0"/>
              <a:t>Number of patients by consultant/patient specialty </a:t>
            </a:r>
          </a:p>
          <a:p>
            <a:pPr eaLnBrk="1" hangingPunct="1">
              <a:spcBef>
                <a:spcPts val="0"/>
              </a:spcBef>
              <a:spcAft>
                <a:spcPct val="30000"/>
              </a:spcAft>
              <a:buNone/>
              <a:defRPr/>
            </a:pPr>
            <a:r>
              <a:rPr lang="en-US" altLang="en-US" sz="1108" b="1" dirty="0"/>
              <a:t>(LIGHT only):</a:t>
            </a:r>
          </a:p>
        </p:txBody>
      </p:sp>
      <p:graphicFrame>
        <p:nvGraphicFramePr>
          <p:cNvPr id="7099" name="Group 955">
            <a:extLst>
              <a:ext uri="{FF2B5EF4-FFF2-40B4-BE49-F238E27FC236}">
                <a16:creationId xmlns:a16="http://schemas.microsoft.com/office/drawing/2014/main" id="{48B053CA-A6F2-487D-9F1A-23A8B8F85975}"/>
              </a:ext>
            </a:extLst>
          </p:cNvPr>
          <p:cNvGraphicFramePr>
            <a:graphicFrameLocks noGrp="1"/>
          </p:cNvGraphicFramePr>
          <p:nvPr/>
        </p:nvGraphicFramePr>
        <p:xfrm>
          <a:off x="2108201" y="2927351"/>
          <a:ext cx="3522663" cy="2195511"/>
        </p:xfrm>
        <a:graphic>
          <a:graphicData uri="http://schemas.openxmlformats.org/drawingml/2006/table">
            <a:tbl>
              <a:tblPr/>
              <a:tblGrid>
                <a:gridCol w="1702913">
                  <a:extLst>
                    <a:ext uri="{9D8B030D-6E8A-4147-A177-3AD203B41FA5}">
                      <a16:colId xmlns:a16="http://schemas.microsoft.com/office/drawing/2014/main" val="20000"/>
                    </a:ext>
                  </a:extLst>
                </a:gridCol>
                <a:gridCol w="1819750">
                  <a:extLst>
                    <a:ext uri="{9D8B030D-6E8A-4147-A177-3AD203B41FA5}">
                      <a16:colId xmlns:a16="http://schemas.microsoft.com/office/drawing/2014/main" val="20001"/>
                    </a:ext>
                  </a:extLst>
                </a:gridCol>
              </a:tblGrid>
              <a:tr h="4221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cs typeface="Arial" charset="0"/>
                        </a:rPr>
                        <a:t>Consultant/patient Specialty</a:t>
                      </a:r>
                      <a:endParaRPr kumimoji="0" lang="en-US" sz="1100" b="0" i="0" u="none" strike="noStrike" cap="none" normalizeH="0" baseline="0" dirty="0">
                        <a:ln>
                          <a:noFill/>
                        </a:ln>
                        <a:solidFill>
                          <a:schemeClr val="tx1"/>
                        </a:solidFill>
                        <a:effectLst/>
                        <a:latin typeface="Arial" charset="0"/>
                        <a:cs typeface="Arial" charset="0"/>
                      </a:endParaRP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cs typeface="Arial" charset="0"/>
                        </a:rPr>
                        <a:t>Number of patients in ward</a:t>
                      </a:r>
                      <a:r>
                        <a:rPr kumimoji="0" lang="en-US" altLang="en-US" sz="1100" b="0" i="0" u="none" strike="noStrike" cap="none" normalizeH="0" baseline="30000" dirty="0">
                          <a:ln>
                            <a:noFill/>
                          </a:ln>
                          <a:solidFill>
                            <a:schemeClr val="tx1"/>
                          </a:solidFill>
                          <a:effectLst/>
                          <a:latin typeface="Arial" charset="0"/>
                          <a:cs typeface="Arial" charset="0"/>
                        </a:rPr>
                        <a:t>4</a:t>
                      </a:r>
                      <a:endParaRPr kumimoji="0" lang="en-US" sz="1100" b="0" i="0" u="none" strike="noStrike" cap="none" normalizeH="0" baseline="30000" dirty="0">
                        <a:ln>
                          <a:noFill/>
                        </a:ln>
                        <a:solidFill>
                          <a:srgbClr val="000000"/>
                        </a:solidFill>
                        <a:effectLst/>
                        <a:latin typeface="Arial" charset="0"/>
                        <a:cs typeface="Arial" charset="0"/>
                      </a:endParaRP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1" i="0" u="none" strike="noStrike" cap="none" normalizeH="0" baseline="0">
                          <a:ln>
                            <a:noFill/>
                          </a:ln>
                          <a:solidFill>
                            <a:schemeClr val="tx1"/>
                          </a:solidFill>
                          <a:effectLst/>
                          <a:latin typeface="Arial" charset="0"/>
                          <a:cs typeface="Arial" charset="0"/>
                        </a:rPr>
                        <a:t> </a:t>
                      </a:r>
                      <a:endParaRPr kumimoji="0" lang="en-US" sz="1100" b="0" i="0" u="none" strike="noStrike" cap="none" normalizeH="0" baseline="0">
                        <a:ln>
                          <a:noFill/>
                        </a:ln>
                        <a:solidFill>
                          <a:schemeClr val="tx1"/>
                        </a:solidFill>
                        <a:effectLst/>
                        <a:latin typeface="Arial" charset="0"/>
                        <a:cs typeface="Arial" charset="0"/>
                      </a:endParaRP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157" name="Rectangle 950">
            <a:extLst>
              <a:ext uri="{FF2B5EF4-FFF2-40B4-BE49-F238E27FC236}">
                <a16:creationId xmlns:a16="http://schemas.microsoft.com/office/drawing/2014/main" id="{C5DC6316-6486-48B5-8D81-45B45EEDF226}"/>
              </a:ext>
            </a:extLst>
          </p:cNvPr>
          <p:cNvSpPr>
            <a:spLocks noChangeArrowheads="1"/>
          </p:cNvSpPr>
          <p:nvPr/>
        </p:nvSpPr>
        <p:spPr bwMode="auto">
          <a:xfrm>
            <a:off x="2038350" y="5356226"/>
            <a:ext cx="8510588" cy="60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10000"/>
              </a:spcBef>
              <a:spcAft>
                <a:spcPct val="10000"/>
              </a:spcAft>
              <a:buFontTx/>
              <a:buNone/>
              <a:defRPr/>
            </a:pPr>
            <a:r>
              <a:rPr lang="en-US" altLang="en-US" sz="923" baseline="30000" dirty="0"/>
              <a:t>1</a:t>
            </a:r>
            <a:r>
              <a:rPr lang="en-US" altLang="en-US" sz="923" dirty="0"/>
              <a:t>Patients on the same ward should be included on a single day if possible; </a:t>
            </a:r>
            <a:r>
              <a:rPr lang="en-US" altLang="en-US" sz="923" baseline="30000" dirty="0"/>
              <a:t>2</a:t>
            </a:r>
            <a:r>
              <a:rPr lang="en-US" altLang="en-US" sz="923" dirty="0"/>
              <a:t>Main ward specialty: &gt;=80% of patients belong to this specialty, otherwise choose mixed  </a:t>
            </a:r>
            <a:r>
              <a:rPr lang="en-US" altLang="en-US" sz="923" baseline="30000" dirty="0"/>
              <a:t>3</a:t>
            </a:r>
            <a:r>
              <a:rPr lang="en-US" altLang="en-US" sz="923" dirty="0"/>
              <a:t>Optional for standard, mandatory for light data collection;</a:t>
            </a:r>
            <a:r>
              <a:rPr lang="en-US" altLang="en-US" sz="923" baseline="30000" dirty="0"/>
              <a:t> 3-4</a:t>
            </a:r>
            <a:r>
              <a:rPr lang="en-US" altLang="en-US" sz="923" dirty="0"/>
              <a:t> number of patients admitted to the ward before or at 8:00 AM and not discharged from the ward at time of the survey; </a:t>
            </a:r>
            <a:r>
              <a:rPr lang="en-US" altLang="en-US" sz="923" baseline="30000" dirty="0"/>
              <a:t>5</a:t>
            </a:r>
            <a:r>
              <a:rPr lang="en-US" altLang="en-US" sz="923" dirty="0"/>
              <a:t>Year: year of data, previous year or most recent available year; </a:t>
            </a:r>
            <a:r>
              <a:rPr lang="en-US" altLang="en-US" sz="923" baseline="30000" dirty="0"/>
              <a:t>6</a:t>
            </a:r>
            <a:r>
              <a:rPr lang="en-US" altLang="en-US" sz="923" dirty="0"/>
              <a:t>Alcohol hand rub solution in liters delivered to the ward during the same year; N = number; AHR=alcohol hand rub; HCW=healthcare worker.</a:t>
            </a:r>
          </a:p>
        </p:txBody>
      </p:sp>
      <p:graphicFrame>
        <p:nvGraphicFramePr>
          <p:cNvPr id="11" name="Group 59">
            <a:extLst>
              <a:ext uri="{FF2B5EF4-FFF2-40B4-BE49-F238E27FC236}">
                <a16:creationId xmlns:a16="http://schemas.microsoft.com/office/drawing/2014/main" id="{4A839223-0581-4F6F-9CD8-0AA8AA59AFE3}"/>
              </a:ext>
            </a:extLst>
          </p:cNvPr>
          <p:cNvGraphicFramePr>
            <a:graphicFrameLocks/>
          </p:cNvGraphicFramePr>
          <p:nvPr/>
        </p:nvGraphicFramePr>
        <p:xfrm>
          <a:off x="5962651" y="2376488"/>
          <a:ext cx="4454525" cy="2971800"/>
        </p:xfrm>
        <a:graphic>
          <a:graphicData uri="http://schemas.openxmlformats.org/drawingml/2006/table">
            <a:tbl>
              <a:tblPr/>
              <a:tblGrid>
                <a:gridCol w="3324561">
                  <a:extLst>
                    <a:ext uri="{9D8B030D-6E8A-4147-A177-3AD203B41FA5}">
                      <a16:colId xmlns:a16="http://schemas.microsoft.com/office/drawing/2014/main" val="20000"/>
                    </a:ext>
                  </a:extLst>
                </a:gridCol>
                <a:gridCol w="634008">
                  <a:extLst>
                    <a:ext uri="{9D8B030D-6E8A-4147-A177-3AD203B41FA5}">
                      <a16:colId xmlns:a16="http://schemas.microsoft.com/office/drawing/2014/main" val="20001"/>
                    </a:ext>
                  </a:extLst>
                </a:gridCol>
                <a:gridCol w="495956">
                  <a:extLst>
                    <a:ext uri="{9D8B030D-6E8A-4147-A177-3AD203B41FA5}">
                      <a16:colId xmlns:a16="http://schemas.microsoft.com/office/drawing/2014/main" val="20002"/>
                    </a:ext>
                  </a:extLst>
                </a:gridCol>
              </a:tblGrid>
              <a:tr h="235272">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 Number</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Year</a:t>
                      </a:r>
                      <a:r>
                        <a:rPr kumimoji="0" lang="en-US" altLang="en-US" sz="1100" b="0" i="0" u="none" strike="noStrike" cap="none" normalizeH="0" baseline="30000" dirty="0">
                          <a:ln>
                            <a:noFill/>
                          </a:ln>
                          <a:solidFill>
                            <a:srgbClr val="FF0000"/>
                          </a:solidFill>
                          <a:effectLst/>
                          <a:latin typeface="Arial" charset="0"/>
                          <a:cs typeface="Arial" charset="0"/>
                        </a:rPr>
                        <a:t>5</a:t>
                      </a:r>
                      <a:r>
                        <a:rPr kumimoji="0" lang="en-US" altLang="en-US" sz="1100" b="0" i="0" u="none" strike="noStrike" cap="none" normalizeH="0" baseline="0" dirty="0">
                          <a:ln>
                            <a:noFill/>
                          </a:ln>
                          <a:solidFill>
                            <a:srgbClr val="FF0000"/>
                          </a:solidFill>
                          <a:effectLst/>
                          <a:latin typeface="Arial" charset="0"/>
                          <a:cs typeface="Arial" charset="0"/>
                        </a:rPr>
                        <a:t>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5317">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patient-days in ward / year</a:t>
                      </a:r>
                      <a:endParaRPr kumimoji="0" lang="en-US" altLang="en-US" sz="1100" b="0" i="0" u="none" strike="noStrike" cap="none" normalizeH="0" baseline="3000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5317">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Alcohol hand rub consumption in ward liters/year</a:t>
                      </a:r>
                      <a:r>
                        <a:rPr kumimoji="0" lang="en-US" altLang="en-US" sz="1100" b="0" i="0" u="none" strike="noStrike" cap="none" normalizeH="0" baseline="30000" dirty="0">
                          <a:ln>
                            <a:noFill/>
                          </a:ln>
                          <a:solidFill>
                            <a:srgbClr val="FF0000"/>
                          </a:solidFill>
                          <a:effectLst/>
                          <a:latin typeface="Arial" charset="0"/>
                          <a:cs typeface="Arial" charset="0"/>
                        </a:rPr>
                        <a:t>6</a:t>
                      </a:r>
                      <a:endParaRPr kumimoji="0" lang="en-US"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35317">
                <a:tc>
                  <a:txBody>
                    <a:bodyPr/>
                    <a:lstStyle/>
                    <a:p>
                      <a:pPr marL="0" marR="0" lvl="0" indent="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a:ln>
                            <a:noFill/>
                          </a:ln>
                          <a:solidFill>
                            <a:srgbClr val="FF0000"/>
                          </a:solidFill>
                          <a:effectLst/>
                          <a:latin typeface="Arial" charset="0"/>
                          <a:cs typeface="Arial" charset="0"/>
                        </a:rPr>
                        <a:t>N of hand hygiene opportunities observed /year</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3531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beds in ward</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249008">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beds with AHR dispensers at point of care</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3531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HCWs on ward at time of PPS</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6"/>
                  </a:ext>
                </a:extLst>
              </a:tr>
              <a:tr h="247113">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FF0000"/>
                          </a:solidFill>
                          <a:effectLst/>
                          <a:latin typeface="Arial" charset="0"/>
                          <a:cs typeface="Arial" charset="0"/>
                        </a:rPr>
                        <a:t>Number of HCWs on ward carrying AHR dispensers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7"/>
                  </a:ext>
                </a:extLst>
              </a:tr>
              <a:tr h="265918">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rooms in ward</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8"/>
                  </a:ext>
                </a:extLst>
              </a:tr>
              <a:tr h="260734">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single rooms in ward</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9"/>
                  </a:ext>
                </a:extLst>
              </a:tr>
              <a:tr h="260734">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single rooms with individual toilet and shower</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10"/>
                  </a:ext>
                </a:extLst>
              </a:tr>
              <a:tr h="27643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beds occupied at 00:01 on the day of PPS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204" name="Rectangle 1">
            <a:extLst>
              <a:ext uri="{FF2B5EF4-FFF2-40B4-BE49-F238E27FC236}">
                <a16:creationId xmlns:a16="http://schemas.microsoft.com/office/drawing/2014/main" id="{83E5C2FB-EABF-4FFA-9F04-D63ABF04FC6D}"/>
              </a:ext>
            </a:extLst>
          </p:cNvPr>
          <p:cNvSpPr>
            <a:spLocks noChangeArrowheads="1"/>
          </p:cNvSpPr>
          <p:nvPr/>
        </p:nvSpPr>
        <p:spPr bwMode="auto">
          <a:xfrm>
            <a:off x="5916613" y="1765300"/>
            <a:ext cx="4572000" cy="552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spcAft>
                <a:spcPct val="30000"/>
              </a:spcAft>
              <a:buFontTx/>
              <a:buNone/>
              <a:defRPr/>
            </a:pPr>
            <a:r>
              <a:rPr lang="en-US" altLang="en-US" sz="1108" dirty="0">
                <a:solidFill>
                  <a:srgbClr val="FF0000"/>
                </a:solidFill>
              </a:rPr>
              <a:t>Is there a formal procedure to review the appropriateness of an antimicrobial within 72 hours from the initial order in this ward (</a:t>
            </a:r>
            <a:r>
              <a:rPr lang="en-US" altLang="en-US" sz="1108" b="1" dirty="0">
                <a:solidFill>
                  <a:srgbClr val="FF0000"/>
                </a:solidFill>
              </a:rPr>
              <a:t>post-prescription review</a:t>
            </a:r>
            <a:r>
              <a:rPr lang="en-US" altLang="en-US" sz="1108" dirty="0">
                <a:solidFill>
                  <a:srgbClr val="FF0000"/>
                </a:solidFill>
              </a:rPr>
              <a:t>)? 	O Yes O No</a:t>
            </a:r>
            <a:endParaRPr lang="en-US" altLang="en-US" sz="1108" b="1" dirty="0">
              <a:solidFill>
                <a:srgbClr val="FF0000"/>
              </a:solidFill>
            </a:endParaRPr>
          </a:p>
        </p:txBody>
      </p:sp>
      <p:sp>
        <p:nvSpPr>
          <p:cNvPr id="12" name="Rectangle 289">
            <a:extLst>
              <a:ext uri="{FF2B5EF4-FFF2-40B4-BE49-F238E27FC236}">
                <a16:creationId xmlns:a16="http://schemas.microsoft.com/office/drawing/2014/main" id="{590C6102-5ED0-401A-93D7-B20EAB496774}"/>
              </a:ext>
            </a:extLst>
          </p:cNvPr>
          <p:cNvSpPr>
            <a:spLocks noChangeArrowheads="1"/>
          </p:cNvSpPr>
          <p:nvPr/>
        </p:nvSpPr>
        <p:spPr bwMode="auto">
          <a:xfrm>
            <a:off x="1908175" y="6032500"/>
            <a:ext cx="8574088" cy="42473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108" dirty="0">
                <a:solidFill>
                  <a:srgbClr val="FF0000"/>
                </a:solidFill>
              </a:rPr>
              <a:t>Comments/observations:    </a:t>
            </a:r>
            <a:r>
              <a:rPr lang="en-US" altLang="en-US" sz="1292" dirty="0">
                <a:solidFill>
                  <a:srgbClr val="000000"/>
                </a:solidFill>
              </a:rPr>
              <a:t>_________________________________________________________________________</a:t>
            </a:r>
          </a:p>
          <a:p>
            <a:pPr eaLnBrk="1" hangingPunct="1">
              <a:spcBef>
                <a:spcPct val="0"/>
              </a:spcBef>
              <a:buFontTx/>
              <a:buNone/>
              <a:defRPr/>
            </a:pPr>
            <a:r>
              <a:rPr lang="en-US" altLang="en-US" sz="1108" dirty="0">
                <a:solidFill>
                  <a:srgbClr val="000000"/>
                </a:solidFill>
              </a:rPr>
              <a:t> </a:t>
            </a:r>
            <a:endParaRPr lang="en-US" altLang="en-US" sz="1292" dirty="0">
              <a:solidFill>
                <a:srgbClr val="000000"/>
              </a:solidFill>
            </a:endParaRPr>
          </a:p>
        </p:txBody>
      </p:sp>
      <p:sp>
        <p:nvSpPr>
          <p:cNvPr id="10" name="Rectangle 2">
            <a:extLst>
              <a:ext uri="{FF2B5EF4-FFF2-40B4-BE49-F238E27FC236}">
                <a16:creationId xmlns:a16="http://schemas.microsoft.com/office/drawing/2014/main" id="{9BA0C9D5-B24E-4918-9D4B-2EF9C7C6C713}"/>
              </a:ext>
            </a:extLst>
          </p:cNvPr>
          <p:cNvSpPr txBox="1">
            <a:spLocks noChangeArrowheads="1"/>
          </p:cNvSpPr>
          <p:nvPr/>
        </p:nvSpPr>
        <p:spPr bwMode="auto">
          <a:xfrm>
            <a:off x="5630863" y="60326"/>
            <a:ext cx="26019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69875" indent="-269875" algn="l" rtl="0" eaLnBrk="0" fontAlgn="base" hangingPunct="0">
              <a:lnSpc>
                <a:spcPct val="90000"/>
              </a:lnSpc>
              <a:spcBef>
                <a:spcPct val="0"/>
              </a:spcBef>
              <a:spcAft>
                <a:spcPct val="25000"/>
              </a:spcAft>
              <a:buFont typeface="Wingdings" panose="05000000000000000000" pitchFamily="2" charset="2"/>
              <a:buChar char="§"/>
              <a:defRPr sz="2400">
                <a:solidFill>
                  <a:schemeClr val="tx1"/>
                </a:solidFill>
                <a:latin typeface="+mn-lt"/>
                <a:ea typeface="ＭＳ Ｐゴシック" charset="-128"/>
                <a:cs typeface="ＭＳ Ｐゴシック" charset="-128"/>
              </a:defRPr>
            </a:lvl1pPr>
            <a:lvl2pPr marL="714375" indent="-265113" algn="l" rtl="0" eaLnBrk="0" fontAlgn="base" hangingPunct="0">
              <a:lnSpc>
                <a:spcPct val="90000"/>
              </a:lnSpc>
              <a:spcBef>
                <a:spcPct val="0"/>
              </a:spcBef>
              <a:spcAft>
                <a:spcPct val="25000"/>
              </a:spcAft>
              <a:buChar char="–"/>
              <a:defRPr sz="2400">
                <a:solidFill>
                  <a:schemeClr val="tx1"/>
                </a:solidFill>
                <a:latin typeface="+mn-lt"/>
                <a:ea typeface="ＭＳ Ｐゴシック" charset="-128"/>
              </a:defRPr>
            </a:lvl2pPr>
            <a:lvl3pPr marL="1150938" indent="-228600" algn="l" rtl="0" eaLnBrk="0" fontAlgn="base" hangingPunct="0">
              <a:spcBef>
                <a:spcPct val="20000"/>
              </a:spcBef>
              <a:spcAft>
                <a:spcPct val="0"/>
              </a:spcAft>
              <a:defRPr>
                <a:solidFill>
                  <a:schemeClr val="tx1"/>
                </a:solidFill>
                <a:latin typeface="+mn-lt"/>
                <a:ea typeface="ＭＳ Ｐゴシック" charset="-128"/>
              </a:defRPr>
            </a:lvl3pPr>
            <a:lvl4pPr marL="1600200" indent="-228600" algn="l" rtl="0" eaLnBrk="0" fontAlgn="base" hangingPunct="0">
              <a:spcBef>
                <a:spcPct val="20000"/>
              </a:spcBef>
              <a:spcAft>
                <a:spcPct val="0"/>
              </a:spcAft>
              <a:defRPr sz="16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buNone/>
              <a:defRPr/>
            </a:pPr>
            <a:r>
              <a:rPr lang="nl-BE" altLang="en-US" kern="0" dirty="0">
                <a:ea typeface="ＭＳ Ｐゴシック" panose="020B0600070205080204" pitchFamily="34" charset="-128"/>
              </a:rPr>
              <a:t>Ward data</a:t>
            </a:r>
            <a:endParaRPr lang="nl-NL" altLang="en-US" sz="2000" kern="0" dirty="0">
              <a:solidFill>
                <a:srgbClr val="FF0000"/>
              </a:solidFill>
              <a:ea typeface="ＭＳ Ｐゴシック" panose="020B0600070205080204" pitchFamily="34" charset="-128"/>
            </a:endParaRPr>
          </a:p>
        </p:txBody>
      </p:sp>
    </p:spTree>
    <p:extLst>
      <p:ext uri="{BB962C8B-B14F-4D97-AF65-F5344CB8AC3E}">
        <p14:creationId xmlns:p14="http://schemas.microsoft.com/office/powerpoint/2010/main" val="2111059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 descr="ECDC-Logo_4c_en">
            <a:extLst>
              <a:ext uri="{FF2B5EF4-FFF2-40B4-BE49-F238E27FC236}">
                <a16:creationId xmlns:a16="http://schemas.microsoft.com/office/drawing/2014/main" id="{9110F084-9BEB-4E4F-AD7A-D4EB0651293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8150" y="403226"/>
            <a:ext cx="660400"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a:extLst>
              <a:ext uri="{FF2B5EF4-FFF2-40B4-BE49-F238E27FC236}">
                <a16:creationId xmlns:a16="http://schemas.microsoft.com/office/drawing/2014/main" id="{BA8C0579-770B-448C-A083-19D9B4931AD8}"/>
              </a:ext>
            </a:extLst>
          </p:cNvPr>
          <p:cNvSpPr>
            <a:spLocks noChangeArrowheads="1"/>
          </p:cNvSpPr>
          <p:nvPr/>
        </p:nvSpPr>
        <p:spPr bwMode="auto">
          <a:xfrm>
            <a:off x="2373313" y="371476"/>
            <a:ext cx="8043862" cy="450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292" b="1" dirty="0"/>
              <a:t>European Prevalence Survey of Healthcare-Associated Infections and Antimicrobial Use </a:t>
            </a:r>
          </a:p>
          <a:p>
            <a:pPr algn="ctr" eaLnBrk="1" hangingPunct="1">
              <a:spcBef>
                <a:spcPct val="0"/>
              </a:spcBef>
              <a:buFontTx/>
              <a:buNone/>
              <a:defRPr/>
            </a:pPr>
            <a:r>
              <a:rPr lang="en-US" altLang="en-US" sz="1292" b="1" dirty="0"/>
              <a:t>Form W. Ward data</a:t>
            </a:r>
          </a:p>
        </p:txBody>
      </p:sp>
      <p:sp>
        <p:nvSpPr>
          <p:cNvPr id="5124" name="Rectangle 657">
            <a:extLst>
              <a:ext uri="{FF2B5EF4-FFF2-40B4-BE49-F238E27FC236}">
                <a16:creationId xmlns:a16="http://schemas.microsoft.com/office/drawing/2014/main" id="{E8B59BB0-256E-4075-A900-71B4C797BDE2}"/>
              </a:ext>
            </a:extLst>
          </p:cNvPr>
          <p:cNvSpPr>
            <a:spLocks noChangeArrowheads="1"/>
          </p:cNvSpPr>
          <p:nvPr/>
        </p:nvSpPr>
        <p:spPr bwMode="auto">
          <a:xfrm>
            <a:off x="2041525" y="1101726"/>
            <a:ext cx="8440738" cy="167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buFontTx/>
              <a:buNone/>
              <a:defRPr/>
            </a:pPr>
            <a:r>
              <a:rPr lang="en-US" altLang="en-US" sz="1108" b="1" dirty="0">
                <a:solidFill>
                  <a:srgbClr val="000000"/>
                </a:solidFill>
              </a:rPr>
              <a:t>Survey date</a:t>
            </a:r>
            <a:r>
              <a:rPr lang="en-US" altLang="en-US" sz="1108" baseline="30000" dirty="0">
                <a:solidFill>
                  <a:srgbClr val="000000"/>
                </a:solidFill>
              </a:rPr>
              <a:t>1</a:t>
            </a:r>
            <a:r>
              <a:rPr lang="en-US" altLang="en-US" sz="1108" b="1" dirty="0">
                <a:solidFill>
                  <a:srgbClr val="000000"/>
                </a:solidFill>
              </a:rPr>
              <a:t>:         ___  / ___  /  _______    Hospital code </a:t>
            </a:r>
            <a:r>
              <a:rPr lang="en-US" altLang="en-US" sz="1108" dirty="0">
                <a:solidFill>
                  <a:srgbClr val="000000"/>
                </a:solidFill>
              </a:rPr>
              <a:t>[__________] 	</a:t>
            </a:r>
            <a:r>
              <a:rPr lang="en-US" altLang="en-US" sz="1108" b="1" dirty="0">
                <a:solidFill>
                  <a:srgbClr val="000000"/>
                </a:solidFill>
              </a:rPr>
              <a:t>Ward name (abbr.) /Unit Id </a:t>
            </a:r>
            <a:r>
              <a:rPr lang="en-US" altLang="en-US" sz="1108" dirty="0">
                <a:solidFill>
                  <a:srgbClr val="000000"/>
                </a:solidFill>
              </a:rPr>
              <a:t>[__________]</a:t>
            </a:r>
          </a:p>
          <a:p>
            <a:pPr eaLnBrk="1" hangingPunct="1">
              <a:spcBef>
                <a:spcPct val="5000"/>
              </a:spcBef>
              <a:spcAft>
                <a:spcPts val="554"/>
              </a:spcAft>
              <a:buNone/>
              <a:defRPr/>
            </a:pPr>
            <a:r>
              <a:rPr lang="en-US" altLang="en-US" sz="1108" dirty="0">
                <a:solidFill>
                  <a:srgbClr val="000000"/>
                </a:solidFill>
              </a:rPr>
              <a:t>	             </a:t>
            </a:r>
            <a:r>
              <a:rPr lang="en-US" altLang="en-US" sz="1108" i="1" dirty="0" err="1">
                <a:solidFill>
                  <a:srgbClr val="000000"/>
                </a:solidFill>
              </a:rPr>
              <a:t>dd</a:t>
            </a:r>
            <a:r>
              <a:rPr lang="en-US" altLang="en-US" sz="1108" i="1" dirty="0">
                <a:solidFill>
                  <a:srgbClr val="000000"/>
                </a:solidFill>
              </a:rPr>
              <a:t> / mm / </a:t>
            </a:r>
            <a:r>
              <a:rPr lang="en-US" altLang="en-US" sz="1108" i="1" dirty="0" err="1">
                <a:solidFill>
                  <a:srgbClr val="000000"/>
                </a:solidFill>
              </a:rPr>
              <a:t>yyyy</a:t>
            </a:r>
            <a:r>
              <a:rPr lang="en-US" altLang="en-US" sz="1108" dirty="0">
                <a:solidFill>
                  <a:srgbClr val="000000"/>
                </a:solidFill>
              </a:rPr>
              <a:t>   </a:t>
            </a:r>
          </a:p>
          <a:p>
            <a:pPr eaLnBrk="1" hangingPunct="1">
              <a:spcBef>
                <a:spcPct val="5000"/>
              </a:spcBef>
              <a:spcAft>
                <a:spcPts val="554"/>
              </a:spcAft>
              <a:buNone/>
              <a:defRPr/>
            </a:pPr>
            <a:r>
              <a:rPr lang="en-US" altLang="en-US" sz="1108" b="1" dirty="0"/>
              <a:t>Ward specialty</a:t>
            </a:r>
            <a:r>
              <a:rPr lang="en-US" altLang="en-US" sz="1108" baseline="30000" dirty="0"/>
              <a:t>2</a:t>
            </a:r>
            <a:r>
              <a:rPr lang="en-US" altLang="en-US" sz="1108" dirty="0"/>
              <a:t>  </a:t>
            </a:r>
            <a:r>
              <a:rPr lang="en-US" altLang="en-US" sz="1108" dirty="0">
                <a:solidFill>
                  <a:srgbClr val="FF0000"/>
                </a:solidFill>
                <a:sym typeface="Wingdings" panose="05000000000000000000" pitchFamily="2" charset="2"/>
              </a:rPr>
              <a:t> PED  NEO  ICU  MED  SUR  G/O  GER  PSY  RHB  LTC  OTH  MIX</a:t>
            </a:r>
            <a:endParaRPr lang="en-US" altLang="en-US" sz="1108" dirty="0">
              <a:solidFill>
                <a:srgbClr val="FF0000"/>
              </a:solidFill>
            </a:endParaRPr>
          </a:p>
          <a:p>
            <a:pPr eaLnBrk="1" hangingPunct="1">
              <a:spcBef>
                <a:spcPts val="554"/>
              </a:spcBef>
              <a:spcAft>
                <a:spcPct val="30000"/>
              </a:spcAft>
              <a:buNone/>
              <a:defRPr/>
            </a:pPr>
            <a:r>
              <a:rPr lang="en-US" altLang="en-US" sz="1108" b="1" dirty="0">
                <a:solidFill>
                  <a:srgbClr val="C00000"/>
                </a:solidFill>
              </a:rPr>
              <a:t>Total number of patients in ward</a:t>
            </a:r>
            <a:r>
              <a:rPr lang="en-US" altLang="en-US" sz="1108" baseline="30000" dirty="0">
                <a:solidFill>
                  <a:srgbClr val="C00000"/>
                </a:solidFill>
              </a:rPr>
              <a:t>3 </a:t>
            </a:r>
            <a:r>
              <a:rPr lang="en-US" altLang="en-US" sz="1108" dirty="0">
                <a:solidFill>
                  <a:srgbClr val="000000"/>
                </a:solidFill>
              </a:rPr>
              <a:t>[__________] </a:t>
            </a:r>
            <a:endParaRPr lang="en-US" altLang="en-US" sz="1108" baseline="30000" dirty="0">
              <a:solidFill>
                <a:srgbClr val="000000"/>
              </a:solidFill>
            </a:endParaRPr>
          </a:p>
          <a:p>
            <a:pPr eaLnBrk="1" hangingPunct="1">
              <a:spcBef>
                <a:spcPct val="30000"/>
              </a:spcBef>
              <a:spcAft>
                <a:spcPct val="30000"/>
              </a:spcAft>
              <a:buFontTx/>
              <a:buNone/>
              <a:defRPr/>
            </a:pPr>
            <a:endParaRPr lang="en-US" altLang="en-US" sz="1108" b="1" dirty="0"/>
          </a:p>
          <a:p>
            <a:pPr eaLnBrk="1" hangingPunct="1">
              <a:spcBef>
                <a:spcPct val="30000"/>
              </a:spcBef>
              <a:spcAft>
                <a:spcPct val="30000"/>
              </a:spcAft>
              <a:buFontTx/>
              <a:buNone/>
              <a:defRPr/>
            </a:pPr>
            <a:r>
              <a:rPr lang="en-US" altLang="en-US" sz="1108" b="1" dirty="0"/>
              <a:t>Number of patients by consultant/patient specialty </a:t>
            </a:r>
          </a:p>
          <a:p>
            <a:pPr eaLnBrk="1" hangingPunct="1">
              <a:spcBef>
                <a:spcPts val="0"/>
              </a:spcBef>
              <a:spcAft>
                <a:spcPct val="30000"/>
              </a:spcAft>
              <a:buNone/>
              <a:defRPr/>
            </a:pPr>
            <a:r>
              <a:rPr lang="en-US" altLang="en-US" sz="1108" b="1" dirty="0"/>
              <a:t>(LIGHT only):</a:t>
            </a:r>
          </a:p>
        </p:txBody>
      </p:sp>
      <p:graphicFrame>
        <p:nvGraphicFramePr>
          <p:cNvPr id="7099" name="Group 955">
            <a:extLst>
              <a:ext uri="{FF2B5EF4-FFF2-40B4-BE49-F238E27FC236}">
                <a16:creationId xmlns:a16="http://schemas.microsoft.com/office/drawing/2014/main" id="{8FEDC715-B0EB-4036-8F7B-7D140AA23C0B}"/>
              </a:ext>
            </a:extLst>
          </p:cNvPr>
          <p:cNvGraphicFramePr>
            <a:graphicFrameLocks noGrp="1"/>
          </p:cNvGraphicFramePr>
          <p:nvPr/>
        </p:nvGraphicFramePr>
        <p:xfrm>
          <a:off x="2108201" y="2927351"/>
          <a:ext cx="3522663" cy="2195511"/>
        </p:xfrm>
        <a:graphic>
          <a:graphicData uri="http://schemas.openxmlformats.org/drawingml/2006/table">
            <a:tbl>
              <a:tblPr/>
              <a:tblGrid>
                <a:gridCol w="1702913">
                  <a:extLst>
                    <a:ext uri="{9D8B030D-6E8A-4147-A177-3AD203B41FA5}">
                      <a16:colId xmlns:a16="http://schemas.microsoft.com/office/drawing/2014/main" val="20000"/>
                    </a:ext>
                  </a:extLst>
                </a:gridCol>
                <a:gridCol w="1819750">
                  <a:extLst>
                    <a:ext uri="{9D8B030D-6E8A-4147-A177-3AD203B41FA5}">
                      <a16:colId xmlns:a16="http://schemas.microsoft.com/office/drawing/2014/main" val="20001"/>
                    </a:ext>
                  </a:extLst>
                </a:gridCol>
              </a:tblGrid>
              <a:tr h="4221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cs typeface="Arial" charset="0"/>
                        </a:rPr>
                        <a:t>Consultant/patient Specialty</a:t>
                      </a:r>
                      <a:endParaRPr kumimoji="0" lang="en-US" sz="1100" b="0" i="0" u="none" strike="noStrike" cap="none" normalizeH="0" baseline="0" dirty="0">
                        <a:ln>
                          <a:noFill/>
                        </a:ln>
                        <a:solidFill>
                          <a:schemeClr val="tx1"/>
                        </a:solidFill>
                        <a:effectLst/>
                        <a:latin typeface="Arial" charset="0"/>
                        <a:cs typeface="Arial" charset="0"/>
                      </a:endParaRP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cs typeface="Arial" charset="0"/>
                        </a:rPr>
                        <a:t>Number of patients in ward</a:t>
                      </a:r>
                      <a:r>
                        <a:rPr kumimoji="0" lang="en-US" altLang="en-US" sz="1100" b="0" i="0" u="none" strike="noStrike" cap="none" normalizeH="0" baseline="30000" dirty="0">
                          <a:ln>
                            <a:noFill/>
                          </a:ln>
                          <a:solidFill>
                            <a:schemeClr val="tx1"/>
                          </a:solidFill>
                          <a:effectLst/>
                          <a:latin typeface="Arial" charset="0"/>
                          <a:cs typeface="Arial" charset="0"/>
                        </a:rPr>
                        <a:t>4</a:t>
                      </a:r>
                      <a:endParaRPr kumimoji="0" lang="en-US" sz="1100" b="0" i="0" u="none" strike="noStrike" cap="none" normalizeH="0" baseline="30000" dirty="0">
                        <a:ln>
                          <a:noFill/>
                        </a:ln>
                        <a:solidFill>
                          <a:srgbClr val="000000"/>
                        </a:solidFill>
                        <a:effectLst/>
                        <a:latin typeface="Arial" charset="0"/>
                        <a:cs typeface="Arial" charset="0"/>
                      </a:endParaRP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1" i="0" u="none" strike="noStrike" cap="none" normalizeH="0" baseline="0">
                          <a:ln>
                            <a:noFill/>
                          </a:ln>
                          <a:solidFill>
                            <a:schemeClr val="tx1"/>
                          </a:solidFill>
                          <a:effectLst/>
                          <a:latin typeface="Arial" charset="0"/>
                          <a:cs typeface="Arial" charset="0"/>
                        </a:rPr>
                        <a:t> </a:t>
                      </a:r>
                      <a:endParaRPr kumimoji="0" lang="en-US" sz="1100" b="0" i="0" u="none" strike="noStrike" cap="none" normalizeH="0" baseline="0">
                        <a:ln>
                          <a:noFill/>
                        </a:ln>
                        <a:solidFill>
                          <a:schemeClr val="tx1"/>
                        </a:solidFill>
                        <a:effectLst/>
                        <a:latin typeface="Arial" charset="0"/>
                        <a:cs typeface="Arial" charset="0"/>
                      </a:endParaRP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33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charset="0"/>
                          <a:cs typeface="Arial" charset="0"/>
                        </a:rPr>
                        <a:t> </a:t>
                      </a:r>
                    </a:p>
                  </a:txBody>
                  <a:tcPr marL="84387" marR="84387" marT="42223" marB="4222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157" name="Rectangle 950">
            <a:extLst>
              <a:ext uri="{FF2B5EF4-FFF2-40B4-BE49-F238E27FC236}">
                <a16:creationId xmlns:a16="http://schemas.microsoft.com/office/drawing/2014/main" id="{C7FB2257-31B9-44C8-B95A-EC45131A3C2C}"/>
              </a:ext>
            </a:extLst>
          </p:cNvPr>
          <p:cNvSpPr>
            <a:spLocks noChangeArrowheads="1"/>
          </p:cNvSpPr>
          <p:nvPr/>
        </p:nvSpPr>
        <p:spPr bwMode="auto">
          <a:xfrm>
            <a:off x="2038350" y="5356226"/>
            <a:ext cx="8510588" cy="60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10000"/>
              </a:spcBef>
              <a:spcAft>
                <a:spcPct val="10000"/>
              </a:spcAft>
              <a:buFontTx/>
              <a:buNone/>
              <a:defRPr/>
            </a:pPr>
            <a:r>
              <a:rPr lang="en-US" altLang="en-US" sz="923" baseline="30000" dirty="0"/>
              <a:t>1</a:t>
            </a:r>
            <a:r>
              <a:rPr lang="en-US" altLang="en-US" sz="923" dirty="0"/>
              <a:t>Patients on the same ward should be included on a single day if possible; </a:t>
            </a:r>
            <a:r>
              <a:rPr lang="en-US" altLang="en-US" sz="923" baseline="30000" dirty="0"/>
              <a:t>2</a:t>
            </a:r>
            <a:r>
              <a:rPr lang="en-US" altLang="en-US" sz="923" dirty="0"/>
              <a:t>Main ward specialty: &gt;=80% of patients belong to this specialty, otherwise choose mixed  </a:t>
            </a:r>
            <a:r>
              <a:rPr lang="en-US" altLang="en-US" sz="923" baseline="30000" dirty="0"/>
              <a:t>3</a:t>
            </a:r>
            <a:r>
              <a:rPr lang="en-US" altLang="en-US" sz="923" dirty="0"/>
              <a:t>Optional for standard, mandatory for light data collection;</a:t>
            </a:r>
            <a:r>
              <a:rPr lang="en-US" altLang="en-US" sz="923" baseline="30000" dirty="0"/>
              <a:t> 3-4</a:t>
            </a:r>
            <a:r>
              <a:rPr lang="en-US" altLang="en-US" sz="923" dirty="0"/>
              <a:t> number of patients admitted to the ward before or at 8:00 AM and not discharged from the ward at time of the survey; </a:t>
            </a:r>
            <a:r>
              <a:rPr lang="en-US" altLang="en-US" sz="923" baseline="30000" dirty="0"/>
              <a:t>5</a:t>
            </a:r>
            <a:r>
              <a:rPr lang="en-US" altLang="en-US" sz="923" dirty="0"/>
              <a:t>Year: year of data, previous year or most recent available year; </a:t>
            </a:r>
            <a:r>
              <a:rPr lang="en-US" altLang="en-US" sz="923" baseline="30000" dirty="0"/>
              <a:t>6</a:t>
            </a:r>
            <a:r>
              <a:rPr lang="en-US" altLang="en-US" sz="923" dirty="0"/>
              <a:t>Alcohol hand rub solution in liters delivered to the ward during the same year; N = number; AHR=alcohol hand rub; HCW=healthcare worker.</a:t>
            </a:r>
          </a:p>
        </p:txBody>
      </p:sp>
      <p:graphicFrame>
        <p:nvGraphicFramePr>
          <p:cNvPr id="11" name="Group 59">
            <a:extLst>
              <a:ext uri="{FF2B5EF4-FFF2-40B4-BE49-F238E27FC236}">
                <a16:creationId xmlns:a16="http://schemas.microsoft.com/office/drawing/2014/main" id="{08C69EF3-C85D-484C-983F-D067AF69091D}"/>
              </a:ext>
            </a:extLst>
          </p:cNvPr>
          <p:cNvGraphicFramePr>
            <a:graphicFrameLocks/>
          </p:cNvGraphicFramePr>
          <p:nvPr/>
        </p:nvGraphicFramePr>
        <p:xfrm>
          <a:off x="5962651" y="2376488"/>
          <a:ext cx="4454525" cy="2971800"/>
        </p:xfrm>
        <a:graphic>
          <a:graphicData uri="http://schemas.openxmlformats.org/drawingml/2006/table">
            <a:tbl>
              <a:tblPr/>
              <a:tblGrid>
                <a:gridCol w="3324561">
                  <a:extLst>
                    <a:ext uri="{9D8B030D-6E8A-4147-A177-3AD203B41FA5}">
                      <a16:colId xmlns:a16="http://schemas.microsoft.com/office/drawing/2014/main" val="20000"/>
                    </a:ext>
                  </a:extLst>
                </a:gridCol>
                <a:gridCol w="634008">
                  <a:extLst>
                    <a:ext uri="{9D8B030D-6E8A-4147-A177-3AD203B41FA5}">
                      <a16:colId xmlns:a16="http://schemas.microsoft.com/office/drawing/2014/main" val="20001"/>
                    </a:ext>
                  </a:extLst>
                </a:gridCol>
                <a:gridCol w="495956">
                  <a:extLst>
                    <a:ext uri="{9D8B030D-6E8A-4147-A177-3AD203B41FA5}">
                      <a16:colId xmlns:a16="http://schemas.microsoft.com/office/drawing/2014/main" val="20002"/>
                    </a:ext>
                  </a:extLst>
                </a:gridCol>
              </a:tblGrid>
              <a:tr h="235272">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 Number</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Year</a:t>
                      </a:r>
                      <a:r>
                        <a:rPr kumimoji="0" lang="en-US" altLang="en-US" sz="1100" b="0" i="0" u="none" strike="noStrike" cap="none" normalizeH="0" baseline="30000" dirty="0">
                          <a:ln>
                            <a:noFill/>
                          </a:ln>
                          <a:solidFill>
                            <a:srgbClr val="FF0000"/>
                          </a:solidFill>
                          <a:effectLst/>
                          <a:latin typeface="Arial" charset="0"/>
                          <a:cs typeface="Arial" charset="0"/>
                        </a:rPr>
                        <a:t>5</a:t>
                      </a:r>
                      <a:r>
                        <a:rPr kumimoji="0" lang="en-US" altLang="en-US" sz="1100" b="0" i="0" u="none" strike="noStrike" cap="none" normalizeH="0" baseline="0" dirty="0">
                          <a:ln>
                            <a:noFill/>
                          </a:ln>
                          <a:solidFill>
                            <a:srgbClr val="FF0000"/>
                          </a:solidFill>
                          <a:effectLst/>
                          <a:latin typeface="Arial" charset="0"/>
                          <a:cs typeface="Arial" charset="0"/>
                        </a:rPr>
                        <a:t>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5317">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patient-days in ward / year</a:t>
                      </a:r>
                      <a:endParaRPr kumimoji="0" lang="en-US" altLang="en-US" sz="1100" b="0" i="0" u="none" strike="noStrike" cap="none" normalizeH="0" baseline="3000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5317">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Alcohol hand rub consumption in ward liters/year</a:t>
                      </a:r>
                      <a:r>
                        <a:rPr kumimoji="0" lang="en-US" altLang="en-US" sz="1100" b="0" i="0" u="none" strike="noStrike" cap="none" normalizeH="0" baseline="30000" dirty="0">
                          <a:ln>
                            <a:noFill/>
                          </a:ln>
                          <a:solidFill>
                            <a:srgbClr val="FF0000"/>
                          </a:solidFill>
                          <a:effectLst/>
                          <a:latin typeface="Arial" charset="0"/>
                          <a:cs typeface="Arial" charset="0"/>
                        </a:rPr>
                        <a:t>6</a:t>
                      </a:r>
                      <a:endParaRPr kumimoji="0" lang="en-US"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35317">
                <a:tc>
                  <a:txBody>
                    <a:bodyPr/>
                    <a:lstStyle/>
                    <a:p>
                      <a:pPr marL="0" marR="0" lvl="0" indent="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a:ln>
                            <a:noFill/>
                          </a:ln>
                          <a:solidFill>
                            <a:srgbClr val="FF0000"/>
                          </a:solidFill>
                          <a:effectLst/>
                          <a:latin typeface="Arial" charset="0"/>
                          <a:cs typeface="Arial" charset="0"/>
                        </a:rPr>
                        <a:t>N of hand hygiene opportunities observed /year</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3531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beds in ward</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249008">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beds with AHR dispensers at point of care</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3531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HCWs on ward at time of PPS</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6"/>
                  </a:ext>
                </a:extLst>
              </a:tr>
              <a:tr h="247113">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FF0000"/>
                          </a:solidFill>
                          <a:effectLst/>
                          <a:latin typeface="Arial" charset="0"/>
                          <a:cs typeface="Arial" charset="0"/>
                        </a:rPr>
                        <a:t>Number of HCWs on ward carrying AHR dispensers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7"/>
                  </a:ext>
                </a:extLst>
              </a:tr>
              <a:tr h="265918">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rooms in ward</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8"/>
                  </a:ext>
                </a:extLst>
              </a:tr>
              <a:tr h="260734">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single rooms in ward</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9"/>
                  </a:ext>
                </a:extLst>
              </a:tr>
              <a:tr h="260734">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single rooms with individual toilet and shower</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10"/>
                  </a:ext>
                </a:extLst>
              </a:tr>
              <a:tr h="27643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beds occupied at 00:01 on the day of PPS </a:t>
                      </a: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1" marR="33221" marT="33226" marB="332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204" name="Rectangle 1">
            <a:extLst>
              <a:ext uri="{FF2B5EF4-FFF2-40B4-BE49-F238E27FC236}">
                <a16:creationId xmlns:a16="http://schemas.microsoft.com/office/drawing/2014/main" id="{BBEC9CE4-3841-4304-A0CC-1778A4B59585}"/>
              </a:ext>
            </a:extLst>
          </p:cNvPr>
          <p:cNvSpPr>
            <a:spLocks noChangeArrowheads="1"/>
          </p:cNvSpPr>
          <p:nvPr/>
        </p:nvSpPr>
        <p:spPr bwMode="auto">
          <a:xfrm>
            <a:off x="5916613" y="1765300"/>
            <a:ext cx="4572000" cy="552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spcAft>
                <a:spcPct val="30000"/>
              </a:spcAft>
              <a:buFontTx/>
              <a:buNone/>
              <a:defRPr/>
            </a:pPr>
            <a:r>
              <a:rPr lang="en-US" altLang="en-US" sz="1108" dirty="0">
                <a:solidFill>
                  <a:srgbClr val="FF0000"/>
                </a:solidFill>
              </a:rPr>
              <a:t>Is there a formal procedure to review the appropriateness of an antimicrobial within 72 hours from the initial order in this ward (</a:t>
            </a:r>
            <a:r>
              <a:rPr lang="en-US" altLang="en-US" sz="1108" b="1" dirty="0">
                <a:solidFill>
                  <a:srgbClr val="FF0000"/>
                </a:solidFill>
              </a:rPr>
              <a:t>post-prescription review</a:t>
            </a:r>
            <a:r>
              <a:rPr lang="en-US" altLang="en-US" sz="1108" dirty="0">
                <a:solidFill>
                  <a:srgbClr val="FF0000"/>
                </a:solidFill>
              </a:rPr>
              <a:t>)? 	O Yes O No</a:t>
            </a:r>
            <a:endParaRPr lang="en-US" altLang="en-US" sz="1108" b="1" dirty="0">
              <a:solidFill>
                <a:srgbClr val="FF0000"/>
              </a:solidFill>
            </a:endParaRPr>
          </a:p>
        </p:txBody>
      </p:sp>
      <p:sp>
        <p:nvSpPr>
          <p:cNvPr id="12" name="Rectangle 289">
            <a:extLst>
              <a:ext uri="{FF2B5EF4-FFF2-40B4-BE49-F238E27FC236}">
                <a16:creationId xmlns:a16="http://schemas.microsoft.com/office/drawing/2014/main" id="{E8CC7AD9-28F5-47CC-AF7B-CB15C011CD37}"/>
              </a:ext>
            </a:extLst>
          </p:cNvPr>
          <p:cNvSpPr>
            <a:spLocks noChangeArrowheads="1"/>
          </p:cNvSpPr>
          <p:nvPr/>
        </p:nvSpPr>
        <p:spPr bwMode="auto">
          <a:xfrm>
            <a:off x="1908175" y="6032500"/>
            <a:ext cx="8574088" cy="42473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108" dirty="0">
                <a:solidFill>
                  <a:srgbClr val="FF0000"/>
                </a:solidFill>
              </a:rPr>
              <a:t>Comments/observations:    </a:t>
            </a:r>
            <a:r>
              <a:rPr lang="en-US" altLang="en-US" sz="1292" dirty="0">
                <a:solidFill>
                  <a:srgbClr val="000000"/>
                </a:solidFill>
              </a:rPr>
              <a:t>_________________________________________________________________________</a:t>
            </a:r>
          </a:p>
          <a:p>
            <a:pPr eaLnBrk="1" hangingPunct="1">
              <a:spcBef>
                <a:spcPct val="0"/>
              </a:spcBef>
              <a:buFontTx/>
              <a:buNone/>
              <a:defRPr/>
            </a:pPr>
            <a:r>
              <a:rPr lang="en-US" altLang="en-US" sz="1108" dirty="0">
                <a:solidFill>
                  <a:srgbClr val="000000"/>
                </a:solidFill>
              </a:rPr>
              <a:t> </a:t>
            </a:r>
            <a:endParaRPr lang="en-US" altLang="en-US" sz="1292" dirty="0">
              <a:solidFill>
                <a:srgbClr val="000000"/>
              </a:solidFill>
            </a:endParaRPr>
          </a:p>
        </p:txBody>
      </p:sp>
      <p:sp>
        <p:nvSpPr>
          <p:cNvPr id="10" name="Rectangle 2">
            <a:extLst>
              <a:ext uri="{FF2B5EF4-FFF2-40B4-BE49-F238E27FC236}">
                <a16:creationId xmlns:a16="http://schemas.microsoft.com/office/drawing/2014/main" id="{735C0D86-D36A-41D9-861D-E15FEFE2B6F6}"/>
              </a:ext>
            </a:extLst>
          </p:cNvPr>
          <p:cNvSpPr txBox="1">
            <a:spLocks noChangeArrowheads="1"/>
          </p:cNvSpPr>
          <p:nvPr/>
        </p:nvSpPr>
        <p:spPr bwMode="auto">
          <a:xfrm>
            <a:off x="5630863" y="60326"/>
            <a:ext cx="26019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69875" indent="-269875" algn="l" rtl="0" eaLnBrk="0" fontAlgn="base" hangingPunct="0">
              <a:lnSpc>
                <a:spcPct val="90000"/>
              </a:lnSpc>
              <a:spcBef>
                <a:spcPct val="0"/>
              </a:spcBef>
              <a:spcAft>
                <a:spcPct val="25000"/>
              </a:spcAft>
              <a:buFont typeface="Wingdings" panose="05000000000000000000" pitchFamily="2" charset="2"/>
              <a:buChar char="§"/>
              <a:defRPr sz="2400">
                <a:solidFill>
                  <a:schemeClr val="tx1"/>
                </a:solidFill>
                <a:latin typeface="+mn-lt"/>
                <a:ea typeface="ＭＳ Ｐゴシック" charset="-128"/>
                <a:cs typeface="ＭＳ Ｐゴシック" charset="-128"/>
              </a:defRPr>
            </a:lvl1pPr>
            <a:lvl2pPr marL="714375" indent="-265113" algn="l" rtl="0" eaLnBrk="0" fontAlgn="base" hangingPunct="0">
              <a:lnSpc>
                <a:spcPct val="90000"/>
              </a:lnSpc>
              <a:spcBef>
                <a:spcPct val="0"/>
              </a:spcBef>
              <a:spcAft>
                <a:spcPct val="25000"/>
              </a:spcAft>
              <a:buChar char="–"/>
              <a:defRPr sz="2400">
                <a:solidFill>
                  <a:schemeClr val="tx1"/>
                </a:solidFill>
                <a:latin typeface="+mn-lt"/>
                <a:ea typeface="ＭＳ Ｐゴシック" charset="-128"/>
              </a:defRPr>
            </a:lvl2pPr>
            <a:lvl3pPr marL="1150938" indent="-228600" algn="l" rtl="0" eaLnBrk="0" fontAlgn="base" hangingPunct="0">
              <a:spcBef>
                <a:spcPct val="20000"/>
              </a:spcBef>
              <a:spcAft>
                <a:spcPct val="0"/>
              </a:spcAft>
              <a:defRPr>
                <a:solidFill>
                  <a:schemeClr val="tx1"/>
                </a:solidFill>
                <a:latin typeface="+mn-lt"/>
                <a:ea typeface="ＭＳ Ｐゴシック" charset="-128"/>
              </a:defRPr>
            </a:lvl3pPr>
            <a:lvl4pPr marL="1600200" indent="-228600" algn="l" rtl="0" eaLnBrk="0" fontAlgn="base" hangingPunct="0">
              <a:spcBef>
                <a:spcPct val="20000"/>
              </a:spcBef>
              <a:spcAft>
                <a:spcPct val="0"/>
              </a:spcAft>
              <a:defRPr sz="16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buNone/>
              <a:defRPr/>
            </a:pPr>
            <a:r>
              <a:rPr lang="nl-BE" altLang="en-US" kern="0" dirty="0">
                <a:ea typeface="ＭＳ Ｐゴシック" panose="020B0600070205080204" pitchFamily="34" charset="-128"/>
              </a:rPr>
              <a:t>Ward data</a:t>
            </a:r>
            <a:endParaRPr lang="nl-NL" altLang="en-US" sz="2000" kern="0" dirty="0">
              <a:solidFill>
                <a:srgbClr val="FF0000"/>
              </a:solidFill>
              <a:ea typeface="ＭＳ Ｐゴシック" panose="020B0600070205080204" pitchFamily="34" charset="-128"/>
            </a:endParaRPr>
          </a:p>
        </p:txBody>
      </p:sp>
      <p:sp>
        <p:nvSpPr>
          <p:cNvPr id="13" name="TextBox 12">
            <a:extLst>
              <a:ext uri="{FF2B5EF4-FFF2-40B4-BE49-F238E27FC236}">
                <a16:creationId xmlns:a16="http://schemas.microsoft.com/office/drawing/2014/main" id="{6924C1B1-C33A-4712-AF66-C5845994CDD3}"/>
              </a:ext>
            </a:extLst>
          </p:cNvPr>
          <p:cNvSpPr txBox="1">
            <a:spLocks noChangeArrowheads="1"/>
          </p:cNvSpPr>
          <p:nvPr/>
        </p:nvSpPr>
        <p:spPr bwMode="auto">
          <a:xfrm>
            <a:off x="1524000" y="2681288"/>
            <a:ext cx="9144000" cy="563562"/>
          </a:xfrm>
          <a:prstGeom prst="rect">
            <a:avLst/>
          </a:prstGeom>
          <a:solidFill>
            <a:schemeClr val="bg1"/>
          </a:solidFill>
          <a:ln w="9525">
            <a:solidFill>
              <a:srgbClr val="FF0000"/>
            </a:solidFill>
            <a:miter lim="800000"/>
            <a:headEnd/>
            <a:tailEnd/>
          </a:ln>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85000"/>
              </a:lnSpc>
              <a:spcAft>
                <a:spcPct val="0"/>
              </a:spcAft>
              <a:buFontTx/>
              <a:buNone/>
            </a:pPr>
            <a:r>
              <a:rPr lang="en-GB" altLang="en-US" sz="1800" b="1"/>
              <a:t>Ward name</a:t>
            </a:r>
            <a:r>
              <a:rPr lang="en-GB" altLang="en-US" sz="1800"/>
              <a:t> (abbreviated) of the ward in the hospital</a:t>
            </a:r>
          </a:p>
          <a:p>
            <a:pPr>
              <a:lnSpc>
                <a:spcPct val="85000"/>
              </a:lnSpc>
              <a:spcAft>
                <a:spcPct val="0"/>
              </a:spcAft>
              <a:buFontTx/>
              <a:buNone/>
            </a:pPr>
            <a:r>
              <a:rPr lang="en-GB" altLang="en-US" sz="1800" b="1"/>
              <a:t>Ward specialty</a:t>
            </a:r>
            <a:r>
              <a:rPr lang="en-GB" altLang="en-US" sz="1800"/>
              <a:t> (</a:t>
            </a:r>
            <a:r>
              <a:rPr lang="en-GB" altLang="en-US" sz="1800">
                <a:cs typeface="Tahoma" panose="020B0604030504040204" pitchFamily="34" charset="0"/>
              </a:rPr>
              <a:t>≥80% patients belong to this specialty). &lt;80%= mixed ward (MIX) </a:t>
            </a:r>
          </a:p>
        </p:txBody>
      </p:sp>
    </p:spTree>
    <p:extLst>
      <p:ext uri="{BB962C8B-B14F-4D97-AF65-F5344CB8AC3E}">
        <p14:creationId xmlns:p14="http://schemas.microsoft.com/office/powerpoint/2010/main" val="20717010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Numerator </a:t>
            </a:r>
            <a:r>
              <a:rPr lang="hu-HU" dirty="0" err="1"/>
              <a:t>data</a:t>
            </a:r>
            <a:endParaRPr lang="en-GB" dirty="0"/>
          </a:p>
        </p:txBody>
      </p:sp>
      <p:sp>
        <p:nvSpPr>
          <p:cNvPr id="3" name="Content Placeholder 2"/>
          <p:cNvSpPr>
            <a:spLocks noGrp="1"/>
          </p:cNvSpPr>
          <p:nvPr>
            <p:ph idx="1"/>
          </p:nvPr>
        </p:nvSpPr>
        <p:spPr/>
        <p:txBody>
          <a:bodyPr/>
          <a:lstStyle/>
          <a:p>
            <a:pPr>
              <a:lnSpc>
                <a:spcPct val="80000"/>
              </a:lnSpc>
            </a:pPr>
            <a:r>
              <a:rPr lang="en-GB" altLang="en-US" sz="2600" dirty="0">
                <a:ea typeface="ＭＳ Ｐゴシック" panose="020B0600070205080204" pitchFamily="34" charset="-128"/>
              </a:rPr>
              <a:t>Collects patient level data on all those</a:t>
            </a:r>
            <a:r>
              <a:rPr lang="hu-HU" altLang="en-US" sz="2600" dirty="0">
                <a:ea typeface="ＭＳ Ｐゴシック" panose="020B0600070205080204" pitchFamily="34" charset="-128"/>
              </a:rPr>
              <a:t> </a:t>
            </a:r>
            <a:endParaRPr lang="en-GB" altLang="en-US" sz="2600" dirty="0">
              <a:ea typeface="ＭＳ Ｐゴシック" panose="020B0600070205080204" pitchFamily="34" charset="-128"/>
            </a:endParaRPr>
          </a:p>
          <a:p>
            <a:pPr lvl="1">
              <a:lnSpc>
                <a:spcPct val="80000"/>
              </a:lnSpc>
            </a:pPr>
            <a:r>
              <a:rPr lang="hu-HU" altLang="en-US" sz="2600" dirty="0">
                <a:ea typeface="ＭＳ Ｐゴシック" panose="020B0600070205080204" pitchFamily="34" charset="-128"/>
              </a:rPr>
              <a:t>o</a:t>
            </a:r>
            <a:r>
              <a:rPr lang="en-GB" altLang="en-US" sz="2600" dirty="0">
                <a:ea typeface="ＭＳ Ｐゴシック" panose="020B0600070205080204" pitchFamily="34" charset="-128"/>
              </a:rPr>
              <a:t>n antimicrobial</a:t>
            </a:r>
          </a:p>
          <a:p>
            <a:pPr lvl="1">
              <a:lnSpc>
                <a:spcPct val="80000"/>
              </a:lnSpc>
            </a:pPr>
            <a:r>
              <a:rPr lang="nl-NL" altLang="en-US" sz="2600" dirty="0">
                <a:ea typeface="ＭＳ Ｐゴシック" panose="020B0600070205080204" pitchFamily="34" charset="-128"/>
              </a:rPr>
              <a:t>that h</a:t>
            </a:r>
            <a:r>
              <a:rPr lang="en-GB" altLang="en-US" sz="2600" dirty="0" err="1">
                <a:ea typeface="ＭＳ Ｐゴシック" panose="020B0600070205080204" pitchFamily="34" charset="-128"/>
              </a:rPr>
              <a:t>ave</a:t>
            </a:r>
            <a:r>
              <a:rPr lang="en-GB" altLang="en-US" sz="2600" dirty="0">
                <a:ea typeface="ＭＳ Ｐゴシック" panose="020B0600070205080204" pitchFamily="34" charset="-128"/>
              </a:rPr>
              <a:t> HAI</a:t>
            </a:r>
            <a:endParaRPr lang="hu-HU" altLang="en-US" sz="2600" dirty="0">
              <a:ea typeface="ＭＳ Ｐゴシック" panose="020B0600070205080204" pitchFamily="34" charset="-128"/>
            </a:endParaRPr>
          </a:p>
          <a:p>
            <a:pPr marL="0" lvl="1" indent="0">
              <a:lnSpc>
                <a:spcPct val="80000"/>
              </a:lnSpc>
              <a:buNone/>
            </a:pPr>
            <a:br>
              <a:rPr lang="en-GB" altLang="en-US" sz="2600" dirty="0">
                <a:ea typeface="ＭＳ Ｐゴシック" panose="020B0600070205080204" pitchFamily="34" charset="-128"/>
              </a:rPr>
            </a:br>
            <a:br>
              <a:rPr lang="en-GB" altLang="en-US" sz="2600" dirty="0">
                <a:ea typeface="ＭＳ Ｐゴシック" panose="020B0600070205080204" pitchFamily="34" charset="-128"/>
              </a:rPr>
            </a:br>
            <a:r>
              <a:rPr lang="en-GB" altLang="en-US" sz="2600" dirty="0">
                <a:ea typeface="ＭＳ Ｐゴシック" panose="020B0600070205080204" pitchFamily="34" charset="-128"/>
              </a:rPr>
              <a:t>According to standard definitions….</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66279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Patient-based</a:t>
            </a:r>
            <a:r>
              <a:rPr lang="hu-HU" dirty="0"/>
              <a:t> </a:t>
            </a:r>
            <a:r>
              <a:rPr lang="hu-HU" dirty="0" err="1"/>
              <a:t>data</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8" name="Rectangle 5">
            <a:extLst>
              <a:ext uri="{FF2B5EF4-FFF2-40B4-BE49-F238E27FC236}">
                <a16:creationId xmlns:a16="http://schemas.microsoft.com/office/drawing/2014/main" id="{622A0CFA-4554-4784-96FD-0DD9AF4540CA}"/>
              </a:ext>
            </a:extLst>
          </p:cNvPr>
          <p:cNvSpPr>
            <a:spLocks noChangeArrowheads="1"/>
          </p:cNvSpPr>
          <p:nvPr/>
        </p:nvSpPr>
        <p:spPr bwMode="auto">
          <a:xfrm>
            <a:off x="3075678" y="224329"/>
            <a:ext cx="8043862" cy="399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108" b="1" dirty="0"/>
              <a:t>European Prevalence Survey of Healthcare-Associated Infections and Antimicrobial Use </a:t>
            </a:r>
          </a:p>
          <a:p>
            <a:pPr algn="ctr" eaLnBrk="1" hangingPunct="1">
              <a:spcBef>
                <a:spcPct val="0"/>
              </a:spcBef>
              <a:buFontTx/>
              <a:buNone/>
              <a:defRPr/>
            </a:pPr>
            <a:r>
              <a:rPr lang="en-US" altLang="en-US" sz="1108" b="1" dirty="0"/>
              <a:t>Form A. Standard protocol: Patient data, Antimicrobial (AM) use and HAI data</a:t>
            </a:r>
          </a:p>
        </p:txBody>
      </p:sp>
      <p:graphicFrame>
        <p:nvGraphicFramePr>
          <p:cNvPr id="9" name="Group 990">
            <a:extLst>
              <a:ext uri="{FF2B5EF4-FFF2-40B4-BE49-F238E27FC236}">
                <a16:creationId xmlns:a16="http://schemas.microsoft.com/office/drawing/2014/main" id="{0A859CB4-0348-4306-88CB-73F9B1D79B83}"/>
              </a:ext>
            </a:extLst>
          </p:cNvPr>
          <p:cNvGraphicFramePr>
            <a:graphicFrameLocks noGrp="1"/>
          </p:cNvGraphicFramePr>
          <p:nvPr>
            <p:extLst>
              <p:ext uri="{D42A27DB-BD31-4B8C-83A1-F6EECF244321}">
                <p14:modId xmlns:p14="http://schemas.microsoft.com/office/powerpoint/2010/main" val="596170227"/>
              </p:ext>
            </p:extLst>
          </p:nvPr>
        </p:nvGraphicFramePr>
        <p:xfrm>
          <a:off x="5962651" y="2538140"/>
          <a:ext cx="4454524" cy="3254372"/>
        </p:xfrm>
        <a:graphic>
          <a:graphicData uri="http://schemas.openxmlformats.org/drawingml/2006/table">
            <a:tbl>
              <a:tblPr/>
              <a:tblGrid>
                <a:gridCol w="1396182">
                  <a:extLst>
                    <a:ext uri="{9D8B030D-6E8A-4147-A177-3AD203B41FA5}">
                      <a16:colId xmlns:a16="http://schemas.microsoft.com/office/drawing/2014/main" val="20000"/>
                    </a:ext>
                  </a:extLst>
                </a:gridCol>
                <a:gridCol w="598187">
                  <a:extLst>
                    <a:ext uri="{9D8B030D-6E8A-4147-A177-3AD203B41FA5}">
                      <a16:colId xmlns:a16="http://schemas.microsoft.com/office/drawing/2014/main" val="20001"/>
                    </a:ext>
                  </a:extLst>
                </a:gridCol>
                <a:gridCol w="465256">
                  <a:extLst>
                    <a:ext uri="{9D8B030D-6E8A-4147-A177-3AD203B41FA5}">
                      <a16:colId xmlns:a16="http://schemas.microsoft.com/office/drawing/2014/main" val="20002"/>
                    </a:ext>
                  </a:extLst>
                </a:gridCol>
                <a:gridCol w="265861">
                  <a:extLst>
                    <a:ext uri="{9D8B030D-6E8A-4147-A177-3AD203B41FA5}">
                      <a16:colId xmlns:a16="http://schemas.microsoft.com/office/drawing/2014/main" val="20003"/>
                    </a:ext>
                  </a:extLst>
                </a:gridCol>
                <a:gridCol w="199396">
                  <a:extLst>
                    <a:ext uri="{9D8B030D-6E8A-4147-A177-3AD203B41FA5}">
                      <a16:colId xmlns:a16="http://schemas.microsoft.com/office/drawing/2014/main" val="20004"/>
                    </a:ext>
                  </a:extLst>
                </a:gridCol>
                <a:gridCol w="610763">
                  <a:extLst>
                    <a:ext uri="{9D8B030D-6E8A-4147-A177-3AD203B41FA5}">
                      <a16:colId xmlns:a16="http://schemas.microsoft.com/office/drawing/2014/main" val="20005"/>
                    </a:ext>
                  </a:extLst>
                </a:gridCol>
                <a:gridCol w="452681">
                  <a:extLst>
                    <a:ext uri="{9D8B030D-6E8A-4147-A177-3AD203B41FA5}">
                      <a16:colId xmlns:a16="http://schemas.microsoft.com/office/drawing/2014/main" val="20006"/>
                    </a:ext>
                  </a:extLst>
                </a:gridCol>
                <a:gridCol w="265861">
                  <a:extLst>
                    <a:ext uri="{9D8B030D-6E8A-4147-A177-3AD203B41FA5}">
                      <a16:colId xmlns:a16="http://schemas.microsoft.com/office/drawing/2014/main" val="20007"/>
                    </a:ext>
                  </a:extLst>
                </a:gridCol>
                <a:gridCol w="200337">
                  <a:extLst>
                    <a:ext uri="{9D8B030D-6E8A-4147-A177-3AD203B41FA5}">
                      <a16:colId xmlns:a16="http://schemas.microsoft.com/office/drawing/2014/main" val="20008"/>
                    </a:ext>
                  </a:extLst>
                </a:gridCol>
              </a:tblGrid>
              <a:tr h="2250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1</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2</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Case definition code</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Relevant device </a:t>
                      </a:r>
                      <a:r>
                        <a:rPr kumimoji="0" lang="en-US" sz="8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1793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Present on admission</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Date of onset </a:t>
                      </a:r>
                      <a:r>
                        <a:rPr kumimoji="0" lang="en-US" sz="8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309489">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Origin of infection</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33762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FF0000"/>
                          </a:solidFill>
                          <a:effectLst/>
                          <a:latin typeface="Arial" charset="0"/>
                          <a:cs typeface="Arial" charset="0"/>
                        </a:rPr>
                        <a:t>HAI associated to current ward</a:t>
                      </a:r>
                      <a:endParaRPr kumimoji="0" lang="en-US" sz="800" b="0" i="0" u="none" strike="noStrike" cap="none" normalizeH="0" baseline="0" dirty="0">
                        <a:ln>
                          <a:noFill/>
                        </a:ln>
                        <a:solidFill>
                          <a:srgbClr val="FF0000"/>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rgbClr val="FF0000"/>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rgbClr val="FF0000"/>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2508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If BSI: source </a:t>
                      </a:r>
                      <a:r>
                        <a:rPr kumimoji="0" lang="en-US" sz="8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1101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FF0000"/>
                          </a:solidFill>
                          <a:effectLst/>
                          <a:latin typeface="Arial" charset="0"/>
                          <a:cs typeface="Arial" charset="0"/>
                        </a:rPr>
                        <a:t>AMR</a:t>
                      </a:r>
                      <a:endParaRPr kumimoji="0" lang="en-US" sz="800" b="0" i="0" u="none" strike="noStrike" cap="none" normalizeH="0" baseline="30000" dirty="0">
                        <a:ln>
                          <a:noFill/>
                        </a:ln>
                        <a:solidFill>
                          <a:srgbClr val="FF0000"/>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700" dirty="0">
                          <a:solidFill>
                            <a:srgbClr val="FF0000"/>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FF0000"/>
                          </a:solidFill>
                          <a:effectLst/>
                          <a:latin typeface="Arial" charset="0"/>
                          <a:cs typeface="Arial" charset="0"/>
                        </a:rPr>
                        <a:t>AMR</a:t>
                      </a:r>
                      <a:endParaRPr kumimoji="0" lang="en-US" sz="800" b="0" i="0" u="none" strike="noStrike" cap="none" normalizeH="0" baseline="30000" dirty="0">
                        <a:ln>
                          <a:noFill/>
                        </a:ln>
                        <a:solidFill>
                          <a:srgbClr val="FF0000"/>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700" dirty="0">
                          <a:solidFill>
                            <a:srgbClr val="FF0000"/>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11018">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1</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2</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3</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10" name="Rectangle 172">
            <a:extLst>
              <a:ext uri="{FF2B5EF4-FFF2-40B4-BE49-F238E27FC236}">
                <a16:creationId xmlns:a16="http://schemas.microsoft.com/office/drawing/2014/main" id="{18751B9B-F42C-4BFF-885C-BC30D7D5C038}"/>
              </a:ext>
            </a:extLst>
          </p:cNvPr>
          <p:cNvSpPr>
            <a:spLocks noChangeArrowheads="1"/>
          </p:cNvSpPr>
          <p:nvPr/>
        </p:nvSpPr>
        <p:spPr bwMode="auto">
          <a:xfrm>
            <a:off x="1643064" y="1428873"/>
            <a:ext cx="4117975" cy="3701654"/>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923" b="1" dirty="0">
                <a:solidFill>
                  <a:srgbClr val="000000"/>
                </a:solidFill>
              </a:rPr>
              <a:t>Hospital code </a:t>
            </a:r>
            <a:r>
              <a:rPr lang="en-US" altLang="en-US" sz="923" dirty="0">
                <a:solidFill>
                  <a:srgbClr val="000000"/>
                </a:solidFill>
              </a:rPr>
              <a:t>[__________]  </a:t>
            </a:r>
            <a:r>
              <a:rPr lang="en-US" altLang="en-US" sz="923" b="1" dirty="0">
                <a:solidFill>
                  <a:srgbClr val="000000"/>
                </a:solidFill>
              </a:rPr>
              <a:t>Ward name </a:t>
            </a:r>
            <a:r>
              <a:rPr lang="en-US" altLang="en-US" sz="923" dirty="0">
                <a:solidFill>
                  <a:srgbClr val="000000"/>
                </a:solidFill>
              </a:rPr>
              <a:t>(abbr.)/Unit Id [__________] </a:t>
            </a:r>
          </a:p>
          <a:p>
            <a:pPr eaLnBrk="1" hangingPunct="1">
              <a:spcBef>
                <a:spcPct val="50000"/>
              </a:spcBef>
              <a:buFontTx/>
              <a:buNone/>
              <a:defRPr/>
            </a:pPr>
            <a:r>
              <a:rPr lang="en-US" altLang="en-US" sz="923" b="1" dirty="0">
                <a:solidFill>
                  <a:srgbClr val="000000"/>
                </a:solidFill>
              </a:rPr>
              <a:t>Survey date:   ___  / ___  /  </a:t>
            </a:r>
            <a:r>
              <a:rPr lang="en-US" altLang="en-US" sz="923" dirty="0">
                <a:solidFill>
                  <a:srgbClr val="000000"/>
                </a:solidFill>
              </a:rPr>
              <a:t>20</a:t>
            </a:r>
            <a:r>
              <a:rPr lang="en-US" altLang="en-US" sz="923" b="1" dirty="0">
                <a:solidFill>
                  <a:srgbClr val="000000"/>
                </a:solidFill>
              </a:rPr>
              <a:t>___ </a:t>
            </a:r>
            <a:r>
              <a:rPr lang="en-US" altLang="en-US" sz="923" dirty="0">
                <a:solidFill>
                  <a:srgbClr val="000000"/>
                </a:solidFill>
              </a:rPr>
              <a:t>(</a:t>
            </a:r>
            <a:r>
              <a:rPr lang="en-US" altLang="en-US" sz="923" i="1" dirty="0" err="1">
                <a:solidFill>
                  <a:srgbClr val="000000"/>
                </a:solidFill>
              </a:rPr>
              <a:t>dd</a:t>
            </a:r>
            <a:r>
              <a:rPr lang="en-US" altLang="en-US" sz="923" i="1" dirty="0">
                <a:solidFill>
                  <a:srgbClr val="000000"/>
                </a:solidFill>
              </a:rPr>
              <a:t>/mm/</a:t>
            </a:r>
            <a:r>
              <a:rPr lang="en-US" altLang="en-US" sz="923" i="1" dirty="0" err="1">
                <a:solidFill>
                  <a:srgbClr val="000000"/>
                </a:solidFill>
              </a:rPr>
              <a:t>yyyy</a:t>
            </a:r>
            <a:r>
              <a:rPr lang="en-US" altLang="en-US" sz="923" dirty="0">
                <a:solidFill>
                  <a:srgbClr val="000000"/>
                </a:solidFill>
              </a:rPr>
              <a:t>)</a:t>
            </a:r>
          </a:p>
          <a:p>
            <a:pPr eaLnBrk="1" hangingPunct="1">
              <a:spcBef>
                <a:spcPct val="50000"/>
              </a:spcBef>
              <a:buFontTx/>
              <a:buNone/>
              <a:defRPr/>
            </a:pPr>
            <a:r>
              <a:rPr lang="en-US" altLang="en-US" sz="923" b="1" dirty="0">
                <a:solidFill>
                  <a:srgbClr val="000000"/>
                </a:solidFill>
              </a:rPr>
              <a:t>Patient Counter:  </a:t>
            </a:r>
            <a:r>
              <a:rPr lang="en-US" altLang="en-US" sz="923" dirty="0">
                <a:solidFill>
                  <a:srgbClr val="000000"/>
                </a:solidFill>
              </a:rPr>
              <a:t>[_________________________________]</a:t>
            </a:r>
          </a:p>
          <a:p>
            <a:pPr eaLnBrk="1" hangingPunct="1">
              <a:spcBef>
                <a:spcPct val="50000"/>
              </a:spcBef>
              <a:buFontTx/>
              <a:buNone/>
              <a:defRPr/>
            </a:pPr>
            <a:r>
              <a:rPr lang="en-US" altLang="en-US" sz="923" b="1" dirty="0">
                <a:solidFill>
                  <a:srgbClr val="000000"/>
                </a:solidFill>
              </a:rPr>
              <a:t>Age</a:t>
            </a:r>
            <a:r>
              <a:rPr lang="en-US" altLang="en-US" sz="923" dirty="0">
                <a:solidFill>
                  <a:srgbClr val="000000"/>
                </a:solidFill>
              </a:rPr>
              <a:t> in years: [____] </a:t>
            </a:r>
            <a:r>
              <a:rPr lang="en-US" altLang="en-US" sz="923" dirty="0" err="1">
                <a:solidFill>
                  <a:srgbClr val="000000"/>
                </a:solidFill>
              </a:rPr>
              <a:t>yrs</a:t>
            </a:r>
            <a:r>
              <a:rPr lang="en-US" altLang="en-US" sz="923" dirty="0">
                <a:solidFill>
                  <a:srgbClr val="000000"/>
                </a:solidFill>
              </a:rPr>
              <a:t>;   Age if &lt; 2 year old: [_____] months</a:t>
            </a:r>
          </a:p>
          <a:p>
            <a:pPr eaLnBrk="1" hangingPunct="1">
              <a:spcBef>
                <a:spcPct val="50000"/>
              </a:spcBef>
              <a:buFontTx/>
              <a:buNone/>
              <a:defRPr/>
            </a:pPr>
            <a:r>
              <a:rPr lang="en-US" altLang="en-US" sz="923" b="1" dirty="0">
                <a:solidFill>
                  <a:srgbClr val="000000"/>
                </a:solidFill>
              </a:rPr>
              <a:t>Sex:  </a:t>
            </a:r>
            <a:r>
              <a:rPr lang="en-US" altLang="en-US" sz="923" dirty="0">
                <a:solidFill>
                  <a:srgbClr val="000000"/>
                </a:solidFill>
              </a:rPr>
              <a:t>M  /  F </a:t>
            </a:r>
            <a:r>
              <a:rPr lang="en-US" altLang="en-US" sz="923" b="1" dirty="0">
                <a:solidFill>
                  <a:srgbClr val="000000"/>
                </a:solidFill>
              </a:rPr>
              <a:t>        Date of hospital admission:  ___  / ___  /  _____</a:t>
            </a:r>
            <a:endParaRPr lang="en-US" altLang="en-US" sz="923" dirty="0">
              <a:solidFill>
                <a:srgbClr val="000000"/>
              </a:solidFill>
            </a:endParaRPr>
          </a:p>
          <a:p>
            <a:pPr eaLnBrk="1" hangingPunct="1">
              <a:spcBef>
                <a:spcPts val="831"/>
              </a:spcBef>
              <a:buNone/>
              <a:defRPr/>
            </a:pPr>
            <a:r>
              <a:rPr lang="en-US" altLang="en-US" sz="923" b="1" dirty="0">
                <a:solidFill>
                  <a:srgbClr val="000000"/>
                </a:solidFill>
              </a:rPr>
              <a:t>Consultant/Patient Specialty</a:t>
            </a:r>
            <a:r>
              <a:rPr lang="en-US" altLang="en-US" sz="923" dirty="0">
                <a:solidFill>
                  <a:srgbClr val="000000"/>
                </a:solidFill>
              </a:rPr>
              <a:t>: [__________]			</a:t>
            </a:r>
          </a:p>
          <a:p>
            <a:pPr eaLnBrk="1" hangingPunct="1">
              <a:spcBef>
                <a:spcPct val="50000"/>
              </a:spcBef>
              <a:buFontTx/>
              <a:buNone/>
              <a:defRPr/>
            </a:pPr>
            <a:r>
              <a:rPr lang="en-US" altLang="en-US" sz="923" b="1" dirty="0">
                <a:solidFill>
                  <a:srgbClr val="000000"/>
                </a:solidFill>
              </a:rPr>
              <a:t>Surgery since admission:  </a:t>
            </a:r>
          </a:p>
          <a:p>
            <a:pPr eaLnBrk="1" hangingPunct="1">
              <a:spcBef>
                <a:spcPts val="277"/>
              </a:spcBef>
              <a:buNone/>
              <a:defRPr/>
            </a:pPr>
            <a:r>
              <a:rPr lang="en-US" altLang="en-US" sz="923" dirty="0">
                <a:solidFill>
                  <a:srgbClr val="000000"/>
                </a:solidFill>
              </a:rPr>
              <a:t>  O No surgery	O Minimal invasive/non-NHSN surgery</a:t>
            </a:r>
          </a:p>
          <a:p>
            <a:pPr eaLnBrk="1" hangingPunct="1">
              <a:spcBef>
                <a:spcPts val="277"/>
              </a:spcBef>
              <a:buNone/>
              <a:defRPr/>
            </a:pPr>
            <a:r>
              <a:rPr lang="en-US" altLang="en-US" sz="923" dirty="0">
                <a:solidFill>
                  <a:srgbClr val="000000"/>
                </a:solidFill>
              </a:rPr>
              <a:t>  O NHSN surgery -&gt; </a:t>
            </a:r>
            <a:r>
              <a:rPr lang="en-US" altLang="en-US" sz="923" dirty="0">
                <a:solidFill>
                  <a:srgbClr val="FF0000"/>
                </a:solidFill>
              </a:rPr>
              <a:t>specify (optional): [__________] </a:t>
            </a:r>
            <a:r>
              <a:rPr lang="en-US" altLang="en-US" sz="923" b="1" dirty="0">
                <a:solidFill>
                  <a:srgbClr val="FF0000"/>
                </a:solidFill>
              </a:rPr>
              <a:t>  </a:t>
            </a:r>
            <a:r>
              <a:rPr lang="en-US" altLang="en-US" sz="923" dirty="0">
                <a:solidFill>
                  <a:srgbClr val="000000"/>
                </a:solidFill>
              </a:rPr>
              <a:t>O Unknown	</a:t>
            </a:r>
          </a:p>
          <a:p>
            <a:pPr eaLnBrk="1" hangingPunct="1">
              <a:spcBef>
                <a:spcPct val="50000"/>
              </a:spcBef>
              <a:buFontTx/>
              <a:buNone/>
              <a:defRPr/>
            </a:pPr>
            <a:r>
              <a:rPr lang="en-US" altLang="en-US" sz="923" b="1" dirty="0">
                <a:solidFill>
                  <a:srgbClr val="000000"/>
                </a:solidFill>
              </a:rPr>
              <a:t>McCabe score</a:t>
            </a:r>
            <a:r>
              <a:rPr lang="en-US" altLang="en-US" sz="923" dirty="0">
                <a:solidFill>
                  <a:srgbClr val="000000"/>
                </a:solidFill>
              </a:rPr>
              <a:t>:  	</a:t>
            </a:r>
          </a:p>
          <a:p>
            <a:pPr eaLnBrk="1" hangingPunct="1">
              <a:spcBef>
                <a:spcPts val="277"/>
              </a:spcBef>
              <a:buNone/>
              <a:defRPr/>
            </a:pPr>
            <a:r>
              <a:rPr lang="en-US" altLang="en-US" sz="923" dirty="0">
                <a:solidFill>
                  <a:srgbClr val="000000"/>
                </a:solidFill>
              </a:rPr>
              <a:t>  O Non-fatal disease		O Ultimately fatal disease</a:t>
            </a:r>
          </a:p>
          <a:p>
            <a:pPr eaLnBrk="1" hangingPunct="1">
              <a:spcBef>
                <a:spcPts val="277"/>
              </a:spcBef>
              <a:buNone/>
              <a:defRPr/>
            </a:pPr>
            <a:r>
              <a:rPr lang="en-US" altLang="en-US" sz="923" dirty="0">
                <a:solidFill>
                  <a:srgbClr val="000000"/>
                </a:solidFill>
              </a:rPr>
              <a:t>  O Rapidly fatal disease	O Unknown	</a:t>
            </a:r>
          </a:p>
          <a:p>
            <a:pPr eaLnBrk="1" hangingPunct="1">
              <a:spcBef>
                <a:spcPct val="50000"/>
              </a:spcBef>
              <a:buFontTx/>
              <a:buNone/>
              <a:defRPr/>
            </a:pPr>
            <a:r>
              <a:rPr lang="en-US" altLang="en-US" sz="923" b="1" dirty="0">
                <a:solidFill>
                  <a:srgbClr val="FF0000"/>
                </a:solidFill>
              </a:rPr>
              <a:t>If neonate, birth weight: </a:t>
            </a:r>
            <a:r>
              <a:rPr lang="en-US" altLang="en-US" sz="923" dirty="0">
                <a:solidFill>
                  <a:srgbClr val="FF0000"/>
                </a:solidFill>
              </a:rPr>
              <a:t>[______] grams</a:t>
            </a:r>
          </a:p>
          <a:p>
            <a:pPr eaLnBrk="1" hangingPunct="1">
              <a:spcBef>
                <a:spcPct val="50000"/>
              </a:spcBef>
              <a:buFontTx/>
              <a:buNone/>
              <a:defRPr/>
            </a:pPr>
            <a:r>
              <a:rPr lang="en-US" altLang="en-US" sz="923" b="1" dirty="0">
                <a:solidFill>
                  <a:srgbClr val="000000"/>
                </a:solidFill>
              </a:rPr>
              <a:t>Central vascular catheter:		</a:t>
            </a:r>
            <a:r>
              <a:rPr lang="en-US" altLang="en-US" sz="923" dirty="0">
                <a:sym typeface="Wingdings" panose="05000000000000000000" pitchFamily="2" charset="2"/>
              </a:rPr>
              <a:t></a:t>
            </a:r>
            <a:r>
              <a:rPr lang="en-US" altLang="en-US" sz="923" dirty="0">
                <a:solidFill>
                  <a:srgbClr val="000000"/>
                </a:solidFill>
              </a:rPr>
              <a:t> No   </a:t>
            </a:r>
            <a:r>
              <a:rPr lang="en-US" altLang="en-US" sz="923" dirty="0">
                <a:sym typeface="Wingdings" panose="05000000000000000000" pitchFamily="2" charset="2"/>
              </a:rPr>
              <a:t></a:t>
            </a:r>
            <a:r>
              <a:rPr lang="en-US" altLang="en-US" sz="923" dirty="0">
                <a:solidFill>
                  <a:srgbClr val="000000"/>
                </a:solidFill>
              </a:rPr>
              <a:t> Yes   </a:t>
            </a:r>
            <a:r>
              <a:rPr lang="en-US" altLang="en-US" sz="923" dirty="0">
                <a:sym typeface="Wingdings" panose="05000000000000000000" pitchFamily="2" charset="2"/>
              </a:rPr>
              <a:t></a:t>
            </a:r>
            <a:r>
              <a:rPr lang="en-US" altLang="en-US" sz="923" dirty="0">
                <a:solidFill>
                  <a:srgbClr val="000000"/>
                </a:solidFill>
              </a:rPr>
              <a:t> </a:t>
            </a:r>
            <a:r>
              <a:rPr lang="en-US" altLang="en-US" sz="923" dirty="0" err="1">
                <a:solidFill>
                  <a:srgbClr val="000000"/>
                </a:solidFill>
              </a:rPr>
              <a:t>Unk</a:t>
            </a:r>
            <a:endParaRPr lang="en-US" altLang="en-US" sz="923" dirty="0">
              <a:solidFill>
                <a:srgbClr val="000000"/>
              </a:solidFill>
            </a:endParaRPr>
          </a:p>
          <a:p>
            <a:pPr eaLnBrk="1" hangingPunct="1">
              <a:spcBef>
                <a:spcPct val="50000"/>
              </a:spcBef>
              <a:buFontTx/>
              <a:buNone/>
              <a:defRPr/>
            </a:pPr>
            <a:r>
              <a:rPr lang="en-US" altLang="en-US" sz="923" b="1" dirty="0">
                <a:solidFill>
                  <a:srgbClr val="000000"/>
                </a:solidFill>
              </a:rPr>
              <a:t>Peripheral vascular catheter:		</a:t>
            </a:r>
            <a:r>
              <a:rPr lang="en-US" altLang="en-US" sz="923" dirty="0">
                <a:sym typeface="Wingdings" panose="05000000000000000000" pitchFamily="2" charset="2"/>
              </a:rPr>
              <a:t></a:t>
            </a:r>
            <a:r>
              <a:rPr lang="en-US" altLang="en-US" sz="923" dirty="0">
                <a:solidFill>
                  <a:srgbClr val="000000"/>
                </a:solidFill>
              </a:rPr>
              <a:t> No   </a:t>
            </a:r>
            <a:r>
              <a:rPr lang="en-US" altLang="en-US" sz="923" dirty="0">
                <a:sym typeface="Wingdings" panose="05000000000000000000" pitchFamily="2" charset="2"/>
              </a:rPr>
              <a:t></a:t>
            </a:r>
            <a:r>
              <a:rPr lang="en-US" altLang="en-US" sz="923" dirty="0">
                <a:solidFill>
                  <a:srgbClr val="000000"/>
                </a:solidFill>
              </a:rPr>
              <a:t> Yes   </a:t>
            </a:r>
            <a:r>
              <a:rPr lang="en-US" altLang="en-US" sz="923" dirty="0">
                <a:sym typeface="Wingdings" panose="05000000000000000000" pitchFamily="2" charset="2"/>
              </a:rPr>
              <a:t></a:t>
            </a:r>
            <a:r>
              <a:rPr lang="en-US" altLang="en-US" sz="923" dirty="0">
                <a:solidFill>
                  <a:srgbClr val="000000"/>
                </a:solidFill>
              </a:rPr>
              <a:t> </a:t>
            </a:r>
            <a:r>
              <a:rPr lang="en-US" altLang="en-US" sz="923" dirty="0" err="1">
                <a:solidFill>
                  <a:srgbClr val="000000"/>
                </a:solidFill>
              </a:rPr>
              <a:t>Unk</a:t>
            </a:r>
            <a:endParaRPr lang="en-US" altLang="en-US" sz="923" dirty="0">
              <a:solidFill>
                <a:srgbClr val="000000"/>
              </a:solidFill>
            </a:endParaRPr>
          </a:p>
          <a:p>
            <a:pPr eaLnBrk="1" hangingPunct="1">
              <a:spcBef>
                <a:spcPct val="50000"/>
              </a:spcBef>
              <a:buFontTx/>
              <a:buNone/>
              <a:defRPr/>
            </a:pPr>
            <a:r>
              <a:rPr lang="en-US" altLang="en-US" sz="923" b="1" dirty="0">
                <a:solidFill>
                  <a:srgbClr val="000000"/>
                </a:solidFill>
              </a:rPr>
              <a:t>Urinary catheter</a:t>
            </a:r>
            <a:r>
              <a:rPr lang="en-US" altLang="en-US" sz="923" dirty="0">
                <a:solidFill>
                  <a:srgbClr val="000000"/>
                </a:solidFill>
              </a:rPr>
              <a:t>:    			</a:t>
            </a:r>
            <a:r>
              <a:rPr lang="en-US" altLang="en-US" sz="923" dirty="0">
                <a:sym typeface="Wingdings" panose="05000000000000000000" pitchFamily="2" charset="2"/>
              </a:rPr>
              <a:t></a:t>
            </a:r>
            <a:r>
              <a:rPr lang="en-US" altLang="en-US" sz="923" dirty="0">
                <a:solidFill>
                  <a:srgbClr val="000000"/>
                </a:solidFill>
              </a:rPr>
              <a:t> No   </a:t>
            </a:r>
            <a:r>
              <a:rPr lang="en-US" altLang="en-US" sz="923" dirty="0">
                <a:sym typeface="Wingdings" panose="05000000000000000000" pitchFamily="2" charset="2"/>
              </a:rPr>
              <a:t></a:t>
            </a:r>
            <a:r>
              <a:rPr lang="en-US" altLang="en-US" sz="923" dirty="0">
                <a:solidFill>
                  <a:srgbClr val="000000"/>
                </a:solidFill>
              </a:rPr>
              <a:t> Yes   </a:t>
            </a:r>
            <a:r>
              <a:rPr lang="en-US" altLang="en-US" sz="923" dirty="0">
                <a:sym typeface="Wingdings" panose="05000000000000000000" pitchFamily="2" charset="2"/>
              </a:rPr>
              <a:t></a:t>
            </a:r>
            <a:r>
              <a:rPr lang="en-US" altLang="en-US" sz="923" dirty="0">
                <a:solidFill>
                  <a:srgbClr val="000000"/>
                </a:solidFill>
              </a:rPr>
              <a:t> </a:t>
            </a:r>
            <a:r>
              <a:rPr lang="en-US" altLang="en-US" sz="923" dirty="0" err="1">
                <a:solidFill>
                  <a:srgbClr val="000000"/>
                </a:solidFill>
              </a:rPr>
              <a:t>Unk</a:t>
            </a:r>
            <a:endParaRPr lang="en-US" altLang="en-US" sz="923" dirty="0">
              <a:solidFill>
                <a:srgbClr val="000000"/>
              </a:solidFill>
            </a:endParaRPr>
          </a:p>
          <a:p>
            <a:pPr eaLnBrk="1" hangingPunct="1">
              <a:spcBef>
                <a:spcPct val="50000"/>
              </a:spcBef>
              <a:buFontTx/>
              <a:buNone/>
              <a:defRPr/>
            </a:pPr>
            <a:r>
              <a:rPr lang="en-US" altLang="en-US" sz="923" b="1" dirty="0">
                <a:solidFill>
                  <a:srgbClr val="000000"/>
                </a:solidFill>
              </a:rPr>
              <a:t>Intubation:				</a:t>
            </a:r>
            <a:r>
              <a:rPr lang="en-US" altLang="en-US" sz="923" dirty="0">
                <a:sym typeface="Wingdings" panose="05000000000000000000" pitchFamily="2" charset="2"/>
              </a:rPr>
              <a:t></a:t>
            </a:r>
            <a:r>
              <a:rPr lang="en-US" altLang="en-US" sz="923" dirty="0">
                <a:solidFill>
                  <a:srgbClr val="000000"/>
                </a:solidFill>
              </a:rPr>
              <a:t> No   </a:t>
            </a:r>
            <a:r>
              <a:rPr lang="en-US" altLang="en-US" sz="923" dirty="0">
                <a:sym typeface="Wingdings" panose="05000000000000000000" pitchFamily="2" charset="2"/>
              </a:rPr>
              <a:t></a:t>
            </a:r>
            <a:r>
              <a:rPr lang="en-US" altLang="en-US" sz="923" dirty="0">
                <a:solidFill>
                  <a:srgbClr val="000000"/>
                </a:solidFill>
              </a:rPr>
              <a:t> Yes   </a:t>
            </a:r>
            <a:r>
              <a:rPr lang="en-US" altLang="en-US" sz="923" dirty="0">
                <a:sym typeface="Wingdings" panose="05000000000000000000" pitchFamily="2" charset="2"/>
              </a:rPr>
              <a:t></a:t>
            </a:r>
            <a:r>
              <a:rPr lang="en-US" altLang="en-US" sz="923" dirty="0">
                <a:solidFill>
                  <a:srgbClr val="000000"/>
                </a:solidFill>
              </a:rPr>
              <a:t> </a:t>
            </a:r>
            <a:r>
              <a:rPr lang="en-US" altLang="en-US" sz="923" dirty="0" err="1">
                <a:solidFill>
                  <a:srgbClr val="000000"/>
                </a:solidFill>
              </a:rPr>
              <a:t>Unk</a:t>
            </a:r>
            <a:endParaRPr lang="en-US" altLang="en-US" sz="923" dirty="0">
              <a:solidFill>
                <a:srgbClr val="000000"/>
              </a:solidFill>
            </a:endParaRPr>
          </a:p>
          <a:p>
            <a:pPr eaLnBrk="1" hangingPunct="1">
              <a:spcBef>
                <a:spcPct val="50000"/>
              </a:spcBef>
              <a:buFontTx/>
              <a:buNone/>
              <a:defRPr/>
            </a:pPr>
            <a:r>
              <a:rPr lang="en-US" altLang="en-US" sz="923" dirty="0"/>
              <a:t>Patient receives </a:t>
            </a:r>
            <a:r>
              <a:rPr lang="en-US" altLang="en-US" sz="923" b="1" dirty="0"/>
              <a:t>antimicrobial(s)</a:t>
            </a:r>
            <a:r>
              <a:rPr lang="en-US" altLang="en-US" sz="923" baseline="30000" dirty="0"/>
              <a:t>(1)</a:t>
            </a:r>
            <a:r>
              <a:rPr lang="en-US" altLang="en-US" sz="923" dirty="0"/>
              <a:t>:    	</a:t>
            </a:r>
            <a:r>
              <a:rPr lang="en-US" altLang="en-US" sz="923" dirty="0">
                <a:sym typeface="Wingdings" panose="05000000000000000000" pitchFamily="2" charset="2"/>
              </a:rPr>
              <a:t></a:t>
            </a:r>
            <a:r>
              <a:rPr lang="en-US" altLang="en-US" sz="923" dirty="0">
                <a:solidFill>
                  <a:srgbClr val="000000"/>
                </a:solidFill>
              </a:rPr>
              <a:t> No   </a:t>
            </a:r>
            <a:r>
              <a:rPr lang="en-US" altLang="en-US" sz="923" dirty="0">
                <a:sym typeface="Wingdings" panose="05000000000000000000" pitchFamily="2" charset="2"/>
              </a:rPr>
              <a:t></a:t>
            </a:r>
            <a:r>
              <a:rPr lang="en-US" altLang="en-US" sz="923" dirty="0">
                <a:solidFill>
                  <a:srgbClr val="000000"/>
                </a:solidFill>
              </a:rPr>
              <a:t> Yes</a:t>
            </a:r>
            <a:endParaRPr lang="en-US" altLang="en-US" sz="923" dirty="0"/>
          </a:p>
          <a:p>
            <a:pPr eaLnBrk="1" hangingPunct="1">
              <a:spcBef>
                <a:spcPct val="50000"/>
              </a:spcBef>
              <a:buFontTx/>
              <a:buNone/>
              <a:defRPr/>
            </a:pPr>
            <a:r>
              <a:rPr lang="en-US" altLang="en-US" sz="923" dirty="0"/>
              <a:t>Patient has </a:t>
            </a:r>
            <a:r>
              <a:rPr lang="en-US" altLang="en-US" sz="923" b="1" dirty="0"/>
              <a:t>active HAI</a:t>
            </a:r>
            <a:r>
              <a:rPr lang="en-US" altLang="en-US" sz="923" baseline="30000" dirty="0"/>
              <a:t>(2)</a:t>
            </a:r>
            <a:r>
              <a:rPr lang="en-US" altLang="en-US" sz="923" dirty="0"/>
              <a:t>: 	    	</a:t>
            </a:r>
            <a:r>
              <a:rPr lang="en-US" altLang="en-US" sz="923" dirty="0">
                <a:sym typeface="Wingdings" panose="05000000000000000000" pitchFamily="2" charset="2"/>
              </a:rPr>
              <a:t></a:t>
            </a:r>
            <a:r>
              <a:rPr lang="en-US" altLang="en-US" sz="923" dirty="0">
                <a:solidFill>
                  <a:srgbClr val="000000"/>
                </a:solidFill>
              </a:rPr>
              <a:t> No   </a:t>
            </a:r>
            <a:r>
              <a:rPr lang="en-US" altLang="en-US" sz="923" dirty="0">
                <a:sym typeface="Wingdings" panose="05000000000000000000" pitchFamily="2" charset="2"/>
              </a:rPr>
              <a:t></a:t>
            </a:r>
            <a:r>
              <a:rPr lang="en-US" altLang="en-US" sz="923" dirty="0">
                <a:solidFill>
                  <a:srgbClr val="000000"/>
                </a:solidFill>
              </a:rPr>
              <a:t> Yes</a:t>
            </a:r>
            <a:endParaRPr lang="en-US" altLang="en-US" sz="923" dirty="0"/>
          </a:p>
        </p:txBody>
      </p:sp>
      <p:sp>
        <p:nvSpPr>
          <p:cNvPr id="11" name="Rectangle 925">
            <a:extLst>
              <a:ext uri="{FF2B5EF4-FFF2-40B4-BE49-F238E27FC236}">
                <a16:creationId xmlns:a16="http://schemas.microsoft.com/office/drawing/2014/main" id="{F1372DD8-9C83-4F7E-8F1C-0EEC73903EDD}"/>
              </a:ext>
            </a:extLst>
          </p:cNvPr>
          <p:cNvSpPr>
            <a:spLocks noChangeArrowheads="1"/>
          </p:cNvSpPr>
          <p:nvPr/>
        </p:nvSpPr>
        <p:spPr bwMode="auto">
          <a:xfrm>
            <a:off x="1711326" y="5130527"/>
            <a:ext cx="3789363" cy="909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dirty="0"/>
              <a:t>(1) At the time of the survey, except for surgical prophylaxis 24h before 8:00 AM on the day of the survey; if yes, fill antimicrobial use data; if patient receives &gt;3 antimicrobials, add a new form; (2) [infection with onset ≥ Day 3, OR SSI criteria met (surgery in previous 30d/90d), OR discharged from acute care hospital &lt;48h ago, OR CDI and discharged from acute care hospital &lt; 28 days ago OR onset &lt; Day 3 after invasive device/procedure on D1 or D2]  </a:t>
            </a:r>
            <a:r>
              <a:rPr lang="en-US" altLang="en-US" sz="738" u="sng" dirty="0"/>
              <a:t>AND</a:t>
            </a:r>
            <a:r>
              <a:rPr lang="en-US" altLang="en-US" sz="738" dirty="0"/>
              <a:t> [HAI case criteria met on survey day OR patient is receiving (any) treatment for HAI AND case criteria are met  between D1 of treatment and survey day]; if yes, fill HAI data; if patient has &gt; 2 HAIs, add new form.</a:t>
            </a:r>
          </a:p>
        </p:txBody>
      </p:sp>
      <p:sp>
        <p:nvSpPr>
          <p:cNvPr id="12" name="Rectangle 976">
            <a:extLst>
              <a:ext uri="{FF2B5EF4-FFF2-40B4-BE49-F238E27FC236}">
                <a16:creationId xmlns:a16="http://schemas.microsoft.com/office/drawing/2014/main" id="{44EE47FA-EF22-4593-BF4F-A01BAD7A40F2}"/>
              </a:ext>
            </a:extLst>
          </p:cNvPr>
          <p:cNvSpPr>
            <a:spLocks noChangeArrowheads="1"/>
          </p:cNvSpPr>
          <p:nvPr/>
        </p:nvSpPr>
        <p:spPr bwMode="auto">
          <a:xfrm>
            <a:off x="1643064" y="1197403"/>
            <a:ext cx="2212465" cy="22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923" b="1" dirty="0">
                <a:solidFill>
                  <a:srgbClr val="669900"/>
                </a:solidFill>
              </a:rPr>
              <a:t>Patient data </a:t>
            </a:r>
            <a:r>
              <a:rPr lang="en-US" altLang="en-US" sz="923" dirty="0">
                <a:solidFill>
                  <a:srgbClr val="669900"/>
                </a:solidFill>
              </a:rPr>
              <a:t>(to collect for all patients)</a:t>
            </a:r>
          </a:p>
        </p:txBody>
      </p:sp>
      <p:grpSp>
        <p:nvGrpSpPr>
          <p:cNvPr id="13" name="Group 979">
            <a:extLst>
              <a:ext uri="{FF2B5EF4-FFF2-40B4-BE49-F238E27FC236}">
                <a16:creationId xmlns:a16="http://schemas.microsoft.com/office/drawing/2014/main" id="{30B0038F-0965-47E7-91F4-C1D95EA1884E}"/>
              </a:ext>
            </a:extLst>
          </p:cNvPr>
          <p:cNvGrpSpPr>
            <a:grpSpLocks/>
          </p:cNvGrpSpPr>
          <p:nvPr/>
        </p:nvGrpSpPr>
        <p:grpSpPr bwMode="auto">
          <a:xfrm>
            <a:off x="5118956" y="4791752"/>
            <a:ext cx="597877" cy="383934"/>
            <a:chOff x="2573" y="1526"/>
            <a:chExt cx="408" cy="262"/>
          </a:xfrm>
          <a:noFill/>
        </p:grpSpPr>
        <p:sp>
          <p:nvSpPr>
            <p:cNvPr id="14" name="Rectangle 980">
              <a:extLst>
                <a:ext uri="{FF2B5EF4-FFF2-40B4-BE49-F238E27FC236}">
                  <a16:creationId xmlns:a16="http://schemas.microsoft.com/office/drawing/2014/main" id="{E9CB6E67-C061-4BDC-9801-63B2A462A7F4}"/>
                </a:ext>
              </a:extLst>
            </p:cNvPr>
            <p:cNvSpPr>
              <a:spLocks noChangeArrowheads="1"/>
            </p:cNvSpPr>
            <p:nvPr/>
          </p:nvSpPr>
          <p:spPr bwMode="auto">
            <a:xfrm>
              <a:off x="2621" y="1706"/>
              <a:ext cx="227" cy="8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defRPr/>
              </a:pPr>
              <a:endParaRPr lang="en-GB" altLang="en-US" sz="1662"/>
            </a:p>
          </p:txBody>
        </p:sp>
        <p:sp>
          <p:nvSpPr>
            <p:cNvPr id="15" name="Rectangle 981">
              <a:extLst>
                <a:ext uri="{FF2B5EF4-FFF2-40B4-BE49-F238E27FC236}">
                  <a16:creationId xmlns:a16="http://schemas.microsoft.com/office/drawing/2014/main" id="{21BD76DC-022E-4925-99B7-6AE0CAA7779A}"/>
                </a:ext>
              </a:extLst>
            </p:cNvPr>
            <p:cNvSpPr>
              <a:spLocks noChangeArrowheads="1"/>
            </p:cNvSpPr>
            <p:nvPr/>
          </p:nvSpPr>
          <p:spPr bwMode="auto">
            <a:xfrm>
              <a:off x="2573" y="1526"/>
              <a:ext cx="408" cy="13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defRPr/>
              </a:pPr>
              <a:r>
                <a:rPr lang="en-US" altLang="en-US" sz="738" i="1" dirty="0"/>
                <a:t> IF YES</a:t>
              </a:r>
            </a:p>
          </p:txBody>
        </p:sp>
      </p:grpSp>
      <p:sp>
        <p:nvSpPr>
          <p:cNvPr id="16" name="Rectangle 991">
            <a:extLst>
              <a:ext uri="{FF2B5EF4-FFF2-40B4-BE49-F238E27FC236}">
                <a16:creationId xmlns:a16="http://schemas.microsoft.com/office/drawing/2014/main" id="{E1B212A4-9D4E-4B6B-9875-F22778AF8ADA}"/>
              </a:ext>
            </a:extLst>
          </p:cNvPr>
          <p:cNvSpPr>
            <a:spLocks noChangeArrowheads="1"/>
          </p:cNvSpPr>
          <p:nvPr/>
        </p:nvSpPr>
        <p:spPr bwMode="auto">
          <a:xfrm>
            <a:off x="4308476" y="2339975"/>
            <a:ext cx="954107" cy="22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923" i="1" dirty="0" err="1">
                <a:solidFill>
                  <a:srgbClr val="000000"/>
                </a:solidFill>
              </a:rPr>
              <a:t>dd</a:t>
            </a:r>
            <a:r>
              <a:rPr lang="en-US" altLang="en-US" sz="923" i="1" dirty="0">
                <a:solidFill>
                  <a:srgbClr val="000000"/>
                </a:solidFill>
              </a:rPr>
              <a:t> / mm / </a:t>
            </a:r>
            <a:r>
              <a:rPr lang="en-US" altLang="en-US" sz="923" i="1" dirty="0" err="1">
                <a:solidFill>
                  <a:srgbClr val="000000"/>
                </a:solidFill>
              </a:rPr>
              <a:t>yyyy</a:t>
            </a:r>
            <a:endParaRPr lang="en-US" altLang="en-US" sz="923" i="1" dirty="0">
              <a:solidFill>
                <a:srgbClr val="000000"/>
              </a:solidFill>
            </a:endParaRPr>
          </a:p>
        </p:txBody>
      </p:sp>
      <p:cxnSp>
        <p:nvCxnSpPr>
          <p:cNvPr id="17" name="Elbow Connector 23">
            <a:extLst>
              <a:ext uri="{FF2B5EF4-FFF2-40B4-BE49-F238E27FC236}">
                <a16:creationId xmlns:a16="http://schemas.microsoft.com/office/drawing/2014/main" id="{3A7381B3-EC19-4397-9DFE-3467DFF05C91}"/>
              </a:ext>
            </a:extLst>
          </p:cNvPr>
          <p:cNvCxnSpPr/>
          <p:nvPr/>
        </p:nvCxnSpPr>
        <p:spPr>
          <a:xfrm flipV="1">
            <a:off x="5295901" y="990326"/>
            <a:ext cx="531813" cy="3754438"/>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47">
            <a:extLst>
              <a:ext uri="{FF2B5EF4-FFF2-40B4-BE49-F238E27FC236}">
                <a16:creationId xmlns:a16="http://schemas.microsoft.com/office/drawing/2014/main" id="{7C10A4FB-4F25-4C23-926F-441B300B9FD2}"/>
              </a:ext>
            </a:extLst>
          </p:cNvPr>
          <p:cNvCxnSpPr/>
          <p:nvPr/>
        </p:nvCxnSpPr>
        <p:spPr>
          <a:xfrm flipV="1">
            <a:off x="5402263" y="2828651"/>
            <a:ext cx="563562" cy="216058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9">
            <a:extLst>
              <a:ext uri="{FF2B5EF4-FFF2-40B4-BE49-F238E27FC236}">
                <a16:creationId xmlns:a16="http://schemas.microsoft.com/office/drawing/2014/main" id="{E007B7DD-8261-472E-8FC5-F5ED79C020FC}"/>
              </a:ext>
            </a:extLst>
          </p:cNvPr>
          <p:cNvSpPr/>
          <p:nvPr/>
        </p:nvSpPr>
        <p:spPr>
          <a:xfrm>
            <a:off x="9618664" y="1104900"/>
            <a:ext cx="141287" cy="115096"/>
          </a:xfrm>
          <a:prstGeom prst="rect">
            <a:avLst/>
          </a:prstGeom>
          <a:solidFill>
            <a:schemeClr val="bg1"/>
          </a:solidFill>
        </p:spPr>
        <p:txBody>
          <a:bodyPr lIns="0" tIns="0" rIns="0" bIns="0">
            <a:spAutoFit/>
          </a:bodyPr>
          <a:lstStyle/>
          <a:p>
            <a:pPr algn="ctr">
              <a:defRPr/>
            </a:pPr>
            <a:r>
              <a:rPr lang="en-US" altLang="en-US" sz="831" b="1" dirty="0"/>
              <a:t>X</a:t>
            </a:r>
            <a:endParaRPr lang="en-GB" sz="831" b="1" dirty="0"/>
          </a:p>
        </p:txBody>
      </p:sp>
      <p:sp>
        <p:nvSpPr>
          <p:cNvPr id="20" name="Rectangle 924">
            <a:extLst>
              <a:ext uri="{FF2B5EF4-FFF2-40B4-BE49-F238E27FC236}">
                <a16:creationId xmlns:a16="http://schemas.microsoft.com/office/drawing/2014/main" id="{8B0E1850-C5EC-491E-B862-84A1DCBB266A}"/>
              </a:ext>
            </a:extLst>
          </p:cNvPr>
          <p:cNvSpPr>
            <a:spLocks noChangeArrowheads="1"/>
          </p:cNvSpPr>
          <p:nvPr/>
        </p:nvSpPr>
        <p:spPr bwMode="auto">
          <a:xfrm>
            <a:off x="5875339" y="5770289"/>
            <a:ext cx="4860925" cy="705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dirty="0"/>
              <a:t>(3) relevant device use before onset infection (intubation for PN, CVC/PVC for BSI, urinary catheter for UTI); </a:t>
            </a:r>
          </a:p>
          <a:p>
            <a:pPr eaLnBrk="1" hangingPunct="1">
              <a:spcBef>
                <a:spcPct val="0"/>
              </a:spcBef>
              <a:buFontTx/>
              <a:buNone/>
              <a:defRPr/>
            </a:pPr>
            <a:r>
              <a:rPr lang="en-US" altLang="en-US" sz="738" dirty="0"/>
              <a:t>(4) Only for infections not present/active on admission (</a:t>
            </a:r>
            <a:r>
              <a:rPr lang="en-US" altLang="en-US" sz="738" dirty="0" err="1"/>
              <a:t>dd</a:t>
            </a:r>
            <a:r>
              <a:rPr lang="en-US" altLang="en-US" sz="738" dirty="0"/>
              <a:t>/mm/</a:t>
            </a:r>
            <a:r>
              <a:rPr lang="en-US" altLang="en-US" sz="738" dirty="0" err="1"/>
              <a:t>yyyy</a:t>
            </a:r>
            <a:r>
              <a:rPr lang="en-US" altLang="en-US" sz="738" dirty="0"/>
              <a:t>); (5) C-CVC, C-PVC, S-PUL, S-UTI, S-DIG, S-SSI, S-SST, S-OTH, UO, UNK; (6) AB: tested antibiotic(s): STAAUR: OXA+ GLY; Enterococci: GLY; </a:t>
            </a:r>
            <a:r>
              <a:rPr lang="en-US" altLang="en-US" sz="738" dirty="0" err="1"/>
              <a:t>Enterobacteriaceae</a:t>
            </a:r>
            <a:r>
              <a:rPr lang="en-US" altLang="en-US" sz="738" dirty="0"/>
              <a:t>: C3G + CAR; PSEAER and </a:t>
            </a:r>
            <a:r>
              <a:rPr lang="en-US" altLang="en-US" sz="738" i="1" dirty="0" err="1"/>
              <a:t>Acinetobacter</a:t>
            </a:r>
            <a:r>
              <a:rPr lang="en-US" altLang="en-US" sz="738" dirty="0"/>
              <a:t>: CAR; SIR: S=sensitive, I=intermediate, R=resistant, U=unknown; PDR: Pan-drug resistant: N=no, P=possible, C=confirmed, U=Unknown</a:t>
            </a:r>
          </a:p>
          <a:p>
            <a:pPr eaLnBrk="1" hangingPunct="1">
              <a:spcBef>
                <a:spcPct val="0"/>
              </a:spcBef>
              <a:buFontTx/>
              <a:buNone/>
              <a:defRPr/>
            </a:pPr>
            <a:endParaRPr lang="en-US" altLang="en-US" sz="738" dirty="0"/>
          </a:p>
        </p:txBody>
      </p:sp>
      <p:graphicFrame>
        <p:nvGraphicFramePr>
          <p:cNvPr id="21" name="Group 975">
            <a:extLst>
              <a:ext uri="{FF2B5EF4-FFF2-40B4-BE49-F238E27FC236}">
                <a16:creationId xmlns:a16="http://schemas.microsoft.com/office/drawing/2014/main" id="{D8B0D3EE-56C6-45E3-86B4-D116950C7BE7}"/>
              </a:ext>
            </a:extLst>
          </p:cNvPr>
          <p:cNvGraphicFramePr>
            <a:graphicFrameLocks noGrp="1"/>
          </p:cNvGraphicFramePr>
          <p:nvPr>
            <p:extLst>
              <p:ext uri="{D42A27DB-BD31-4B8C-83A1-F6EECF244321}">
                <p14:modId xmlns:p14="http://schemas.microsoft.com/office/powerpoint/2010/main" val="3509480017"/>
              </p:ext>
            </p:extLst>
          </p:nvPr>
        </p:nvGraphicFramePr>
        <p:xfrm>
          <a:off x="5834064" y="625822"/>
          <a:ext cx="4656138" cy="1257301"/>
        </p:xfrm>
        <a:graphic>
          <a:graphicData uri="http://schemas.openxmlformats.org/drawingml/2006/table">
            <a:tbl>
              <a:tblPr/>
              <a:tblGrid>
                <a:gridCol w="1050494">
                  <a:extLst>
                    <a:ext uri="{9D8B030D-6E8A-4147-A177-3AD203B41FA5}">
                      <a16:colId xmlns:a16="http://schemas.microsoft.com/office/drawing/2014/main" val="20000"/>
                    </a:ext>
                  </a:extLst>
                </a:gridCol>
                <a:gridCol w="228739">
                  <a:extLst>
                    <a:ext uri="{9D8B030D-6E8A-4147-A177-3AD203B41FA5}">
                      <a16:colId xmlns:a16="http://schemas.microsoft.com/office/drawing/2014/main" val="20001"/>
                    </a:ext>
                  </a:extLst>
                </a:gridCol>
                <a:gridCol w="216365">
                  <a:extLst>
                    <a:ext uri="{9D8B030D-6E8A-4147-A177-3AD203B41FA5}">
                      <a16:colId xmlns:a16="http://schemas.microsoft.com/office/drawing/2014/main" val="20002"/>
                    </a:ext>
                  </a:extLst>
                </a:gridCol>
                <a:gridCol w="264997">
                  <a:extLst>
                    <a:ext uri="{9D8B030D-6E8A-4147-A177-3AD203B41FA5}">
                      <a16:colId xmlns:a16="http://schemas.microsoft.com/office/drawing/2014/main" val="20003"/>
                    </a:ext>
                  </a:extLst>
                </a:gridCol>
                <a:gridCol w="264997">
                  <a:extLst>
                    <a:ext uri="{9D8B030D-6E8A-4147-A177-3AD203B41FA5}">
                      <a16:colId xmlns:a16="http://schemas.microsoft.com/office/drawing/2014/main" val="20004"/>
                    </a:ext>
                  </a:extLst>
                </a:gridCol>
                <a:gridCol w="662493">
                  <a:extLst>
                    <a:ext uri="{9D8B030D-6E8A-4147-A177-3AD203B41FA5}">
                      <a16:colId xmlns:a16="http://schemas.microsoft.com/office/drawing/2014/main" val="20005"/>
                    </a:ext>
                  </a:extLst>
                </a:gridCol>
                <a:gridCol w="306178">
                  <a:extLst>
                    <a:ext uri="{9D8B030D-6E8A-4147-A177-3AD203B41FA5}">
                      <a16:colId xmlns:a16="http://schemas.microsoft.com/office/drawing/2014/main" val="20006"/>
                    </a:ext>
                  </a:extLst>
                </a:gridCol>
                <a:gridCol w="599537">
                  <a:extLst>
                    <a:ext uri="{9D8B030D-6E8A-4147-A177-3AD203B41FA5}">
                      <a16:colId xmlns:a16="http://schemas.microsoft.com/office/drawing/2014/main" val="20007"/>
                    </a:ext>
                  </a:extLst>
                </a:gridCol>
                <a:gridCol w="264997">
                  <a:extLst>
                    <a:ext uri="{9D8B030D-6E8A-4147-A177-3AD203B41FA5}">
                      <a16:colId xmlns:a16="http://schemas.microsoft.com/office/drawing/2014/main" val="20008"/>
                    </a:ext>
                  </a:extLst>
                </a:gridCol>
                <a:gridCol w="580976">
                  <a:extLst>
                    <a:ext uri="{9D8B030D-6E8A-4147-A177-3AD203B41FA5}">
                      <a16:colId xmlns:a16="http://schemas.microsoft.com/office/drawing/2014/main" val="20009"/>
                    </a:ext>
                  </a:extLst>
                </a:gridCol>
                <a:gridCol w="216365">
                  <a:extLst>
                    <a:ext uri="{9D8B030D-6E8A-4147-A177-3AD203B41FA5}">
                      <a16:colId xmlns:a16="http://schemas.microsoft.com/office/drawing/2014/main" val="20010"/>
                    </a:ext>
                  </a:extLst>
                </a:gridCol>
              </a:tblGrid>
              <a:tr h="148560">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(generic or brand name)</a:t>
                      </a:r>
                    </a:p>
                  </a:txBody>
                  <a:tcPr marL="84414" marR="84414" marT="42229" marB="4222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Route</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Indication</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Diagnosis (site)</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Reason in notes</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0070C0"/>
                          </a:solidFill>
                          <a:effectLst/>
                          <a:latin typeface="Arial" charset="0"/>
                          <a:cs typeface="Arial" charset="0"/>
                        </a:rPr>
                        <a:t>Date start AM</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0070C0"/>
                          </a:solidFill>
                          <a:effectLst/>
                          <a:latin typeface="Arial" charset="0"/>
                          <a:cs typeface="Arial" charset="0"/>
                        </a:rPr>
                        <a:t>Changed? (+ reason)</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FF0000"/>
                          </a:solidFill>
                          <a:effectLst/>
                          <a:latin typeface="Arial" charset="0"/>
                          <a:cs typeface="Arial" charset="0"/>
                        </a:rPr>
                        <a:t>If changed: Date start 1</a:t>
                      </a:r>
                      <a:r>
                        <a:rPr kumimoji="0" lang="en-US" sz="800" b="1" i="0" u="none" strike="noStrike" cap="none" normalizeH="0" baseline="30000" dirty="0">
                          <a:ln>
                            <a:noFill/>
                          </a:ln>
                          <a:solidFill>
                            <a:srgbClr val="FF0000"/>
                          </a:solidFill>
                          <a:effectLst/>
                          <a:latin typeface="Arial" charset="0"/>
                          <a:cs typeface="Arial" charset="0"/>
                        </a:rPr>
                        <a:t>st</a:t>
                      </a:r>
                      <a:r>
                        <a:rPr kumimoji="0" lang="en-US" sz="800" b="1" i="0" u="none" strike="noStrike" cap="none" normalizeH="0" baseline="0" dirty="0">
                          <a:ln>
                            <a:noFill/>
                          </a:ln>
                          <a:solidFill>
                            <a:srgbClr val="FF0000"/>
                          </a:solidFill>
                          <a:effectLst/>
                          <a:latin typeface="Arial" charset="0"/>
                          <a:cs typeface="Arial" charset="0"/>
                        </a:rPr>
                        <a:t> AM</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5344">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700" b="1" i="0" u="none" strike="noStrike" cap="none" normalizeH="0" baseline="0" dirty="0">
                          <a:ln>
                            <a:noFill/>
                          </a:ln>
                          <a:solidFill>
                            <a:srgbClr val="FF0000"/>
                          </a:solidFill>
                          <a:effectLst/>
                          <a:latin typeface="Arial" charset="0"/>
                          <a:cs typeface="Arial" charset="0"/>
                        </a:rPr>
                        <a:t>Number of doses</a:t>
                      </a:r>
                      <a:r>
                        <a:rPr kumimoji="0" lang="en-US" sz="800" b="1" i="0" u="none" strike="noStrike" cap="none" normalizeH="0" baseline="0" dirty="0">
                          <a:ln>
                            <a:noFill/>
                          </a:ln>
                          <a:solidFill>
                            <a:srgbClr val="FF0000"/>
                          </a:solidFill>
                          <a:effectLst/>
                          <a:latin typeface="Arial" charset="0"/>
                          <a:cs typeface="Arial" charset="0"/>
                        </a:rPr>
                        <a:t> </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1" i="0" u="none" strike="noStrike" cap="none" normalizeH="0" baseline="0" dirty="0">
                          <a:ln>
                            <a:noFill/>
                          </a:ln>
                          <a:solidFill>
                            <a:srgbClr val="FF0000"/>
                          </a:solidFill>
                          <a:effectLst/>
                          <a:latin typeface="Arial" charset="0"/>
                          <a:cs typeface="Arial" charset="0"/>
                        </a:rPr>
                        <a:t>mg/g/IU</a:t>
                      </a:r>
                    </a:p>
                  </a:txBody>
                  <a:tcPr marL="83085" marR="83085"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77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33234" marR="33234" marT="33235" marB="3323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7799">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77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34" marR="33234"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14" marR="84414"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2" name="Rectangle 355">
            <a:extLst>
              <a:ext uri="{FF2B5EF4-FFF2-40B4-BE49-F238E27FC236}">
                <a16:creationId xmlns:a16="http://schemas.microsoft.com/office/drawing/2014/main" id="{93D2A55E-1192-4AB4-B997-57D7F430DDCC}"/>
              </a:ext>
            </a:extLst>
          </p:cNvPr>
          <p:cNvSpPr>
            <a:spLocks noChangeArrowheads="1"/>
          </p:cNvSpPr>
          <p:nvPr/>
        </p:nvSpPr>
        <p:spPr bwMode="auto">
          <a:xfrm>
            <a:off x="5743575" y="1852959"/>
            <a:ext cx="4821238" cy="705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b="1" dirty="0"/>
              <a:t>Route</a:t>
            </a:r>
            <a:r>
              <a:rPr lang="en-US" altLang="en-US" sz="738" dirty="0"/>
              <a:t>: P: parenteral, O: oral, R: rectal, I: inhalation;  </a:t>
            </a:r>
            <a:r>
              <a:rPr lang="en-US" altLang="en-US" sz="738" b="1" dirty="0"/>
              <a:t>Indication</a:t>
            </a:r>
            <a:r>
              <a:rPr lang="en-US" altLang="en-US" sz="738" dirty="0"/>
              <a:t>: treatment intention for community (CI), long-term care (LI) or acute hospital (HI) infection; surgical prophylaxis: SP1: single dose, SP2: one day, SP3: &gt;1 day; MP: medical prophylaxis; O: other; UI: Unknown indication</a:t>
            </a:r>
            <a:r>
              <a:rPr lang="en-US" altLang="en-US" sz="738" dirty="0">
                <a:solidFill>
                  <a:srgbClr val="FF0000"/>
                </a:solidFill>
              </a:rPr>
              <a:t>; </a:t>
            </a:r>
            <a:r>
              <a:rPr lang="en-US" altLang="en-US" sz="738" b="1" dirty="0"/>
              <a:t>Diagnosis</a:t>
            </a:r>
            <a:r>
              <a:rPr lang="en-US" altLang="en-US" sz="738" dirty="0"/>
              <a:t>: see site list, only for CI-LI-HI; </a:t>
            </a:r>
            <a:r>
              <a:rPr lang="en-US" altLang="en-US" sz="738" b="1" dirty="0"/>
              <a:t>Reason in notes</a:t>
            </a:r>
            <a:r>
              <a:rPr lang="en-US" altLang="en-US" sz="738" dirty="0"/>
              <a:t>: Y/N; AM </a:t>
            </a:r>
            <a:r>
              <a:rPr lang="en-US" altLang="en-US" sz="738" b="1" dirty="0"/>
              <a:t>Changed? (+ reason): </a:t>
            </a:r>
            <a:r>
              <a:rPr lang="en-US" altLang="en-US" sz="738" dirty="0"/>
              <a:t>N=no change; E=escalation; D=De-escalation; S=switch IV to oral; A=adverse effects; OU=changed, other/unknown reason; U=unknown; </a:t>
            </a:r>
            <a:r>
              <a:rPr lang="en-US" altLang="en-US" sz="738" b="1" dirty="0"/>
              <a:t>If changed, date start 1st AM</a:t>
            </a:r>
            <a:r>
              <a:rPr lang="en-US" altLang="en-US" sz="738" dirty="0"/>
              <a:t> given for the indication; Dose/day e.g. 3 x 1 g; g=gram, mg=milligram, IU=international units, MU=million IU</a:t>
            </a:r>
          </a:p>
        </p:txBody>
      </p:sp>
    </p:spTree>
    <p:extLst>
      <p:ext uri="{BB962C8B-B14F-4D97-AF65-F5344CB8AC3E}">
        <p14:creationId xmlns:p14="http://schemas.microsoft.com/office/powerpoint/2010/main" val="3031672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1" y="142890"/>
            <a:ext cx="10318363" cy="822325"/>
          </a:xfrm>
        </p:spPr>
        <p:txBody>
          <a:bodyPr/>
          <a:lstStyle/>
          <a:p>
            <a:r>
              <a:rPr lang="hu-HU" dirty="0"/>
              <a:t>Unit-</a:t>
            </a:r>
            <a:r>
              <a:rPr lang="hu-HU" dirty="0" err="1"/>
              <a:t>based</a:t>
            </a:r>
            <a:r>
              <a:rPr lang="hu-HU" dirty="0"/>
              <a:t> </a:t>
            </a:r>
            <a:r>
              <a:rPr lang="hu-HU" dirty="0" err="1"/>
              <a:t>data</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6" name="Rectangle 3">
            <a:extLst>
              <a:ext uri="{FF2B5EF4-FFF2-40B4-BE49-F238E27FC236}">
                <a16:creationId xmlns:a16="http://schemas.microsoft.com/office/drawing/2014/main" id="{D6B1EDF0-5BEB-4825-B970-C63604A8524C}"/>
              </a:ext>
            </a:extLst>
          </p:cNvPr>
          <p:cNvSpPr>
            <a:spLocks noChangeArrowheads="1"/>
          </p:cNvSpPr>
          <p:nvPr/>
        </p:nvSpPr>
        <p:spPr bwMode="auto">
          <a:xfrm>
            <a:off x="2537426" y="205323"/>
            <a:ext cx="8043862" cy="399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108" b="1" dirty="0"/>
              <a:t>European Prevalence Survey of Healthcare-Associated Infections and Antimicrobial Use </a:t>
            </a:r>
          </a:p>
          <a:p>
            <a:pPr algn="ctr" eaLnBrk="1" hangingPunct="1">
              <a:spcBef>
                <a:spcPct val="0"/>
              </a:spcBef>
              <a:buFontTx/>
              <a:buNone/>
              <a:defRPr/>
            </a:pPr>
            <a:r>
              <a:rPr lang="en-US" altLang="en-US" sz="1108" b="1" dirty="0"/>
              <a:t>Form B. Light protocol: Antimicrobial (AM) use and HAI data</a:t>
            </a:r>
          </a:p>
        </p:txBody>
      </p:sp>
      <p:sp>
        <p:nvSpPr>
          <p:cNvPr id="7" name="Rectangle 4">
            <a:extLst>
              <a:ext uri="{FF2B5EF4-FFF2-40B4-BE49-F238E27FC236}">
                <a16:creationId xmlns:a16="http://schemas.microsoft.com/office/drawing/2014/main" id="{F270D96F-47A5-4EBA-BF0B-09F9DDE8FDDE}"/>
              </a:ext>
            </a:extLst>
          </p:cNvPr>
          <p:cNvSpPr>
            <a:spLocks noChangeArrowheads="1"/>
          </p:cNvSpPr>
          <p:nvPr/>
        </p:nvSpPr>
        <p:spPr bwMode="auto">
          <a:xfrm>
            <a:off x="1490079" y="1292572"/>
            <a:ext cx="3787775" cy="1811393"/>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923" dirty="0">
                <a:solidFill>
                  <a:srgbClr val="000000"/>
                </a:solidFill>
              </a:rPr>
              <a:t>Hospital code                      [__________]		</a:t>
            </a:r>
          </a:p>
          <a:p>
            <a:pPr eaLnBrk="1" hangingPunct="1">
              <a:spcBef>
                <a:spcPct val="50000"/>
              </a:spcBef>
              <a:buFontTx/>
              <a:buNone/>
              <a:defRPr/>
            </a:pPr>
            <a:r>
              <a:rPr lang="en-US" altLang="en-US" sz="923" dirty="0">
                <a:solidFill>
                  <a:srgbClr val="000000"/>
                </a:solidFill>
              </a:rPr>
              <a:t>Ward name (abbr.)/Unit Id  [__________]  	</a:t>
            </a:r>
          </a:p>
          <a:p>
            <a:pPr eaLnBrk="1" hangingPunct="1">
              <a:spcBef>
                <a:spcPct val="50000"/>
              </a:spcBef>
              <a:buFontTx/>
              <a:buNone/>
              <a:defRPr/>
            </a:pPr>
            <a:r>
              <a:rPr lang="en-US" altLang="en-US" sz="923" b="1" dirty="0">
                <a:solidFill>
                  <a:srgbClr val="000000"/>
                </a:solidFill>
              </a:rPr>
              <a:t>Patient Counter:  </a:t>
            </a:r>
            <a:r>
              <a:rPr lang="en-US" altLang="en-US" sz="923" dirty="0">
                <a:solidFill>
                  <a:srgbClr val="000000"/>
                </a:solidFill>
              </a:rPr>
              <a:t>[_________________________________]</a:t>
            </a:r>
          </a:p>
          <a:p>
            <a:pPr eaLnBrk="1" hangingPunct="1">
              <a:spcBef>
                <a:spcPct val="50000"/>
              </a:spcBef>
              <a:buFontTx/>
              <a:buNone/>
              <a:defRPr/>
            </a:pPr>
            <a:r>
              <a:rPr lang="en-US" altLang="en-US" sz="923" b="1" dirty="0">
                <a:solidFill>
                  <a:srgbClr val="000000"/>
                </a:solidFill>
              </a:rPr>
              <a:t>Age</a:t>
            </a:r>
            <a:r>
              <a:rPr lang="en-US" altLang="en-US" sz="923" dirty="0">
                <a:solidFill>
                  <a:srgbClr val="000000"/>
                </a:solidFill>
              </a:rPr>
              <a:t> in years: [____] </a:t>
            </a:r>
            <a:r>
              <a:rPr lang="en-US" altLang="en-US" sz="923" dirty="0" err="1">
                <a:solidFill>
                  <a:srgbClr val="000000"/>
                </a:solidFill>
              </a:rPr>
              <a:t>yrs</a:t>
            </a:r>
            <a:r>
              <a:rPr lang="en-US" altLang="en-US" sz="923" dirty="0">
                <a:solidFill>
                  <a:srgbClr val="000000"/>
                </a:solidFill>
              </a:rPr>
              <a:t>;   Age if &lt; 2 years old: [_____] months</a:t>
            </a:r>
          </a:p>
          <a:p>
            <a:pPr eaLnBrk="1" hangingPunct="1">
              <a:spcBef>
                <a:spcPct val="50000"/>
              </a:spcBef>
              <a:buFontTx/>
              <a:buNone/>
              <a:defRPr/>
            </a:pPr>
            <a:r>
              <a:rPr lang="en-US" altLang="en-US" sz="923" b="1" dirty="0">
                <a:solidFill>
                  <a:srgbClr val="000000"/>
                </a:solidFill>
              </a:rPr>
              <a:t>Sex:  </a:t>
            </a:r>
            <a:r>
              <a:rPr lang="en-US" altLang="en-US" sz="923" dirty="0">
                <a:solidFill>
                  <a:srgbClr val="000000"/>
                </a:solidFill>
              </a:rPr>
              <a:t>M  /  F </a:t>
            </a:r>
            <a:r>
              <a:rPr lang="en-US" altLang="en-US" sz="923" b="1" dirty="0">
                <a:solidFill>
                  <a:srgbClr val="000000"/>
                </a:solidFill>
              </a:rPr>
              <a:t>	</a:t>
            </a:r>
          </a:p>
          <a:p>
            <a:pPr eaLnBrk="1" hangingPunct="1">
              <a:spcBef>
                <a:spcPct val="50000"/>
              </a:spcBef>
              <a:buFontTx/>
              <a:buNone/>
              <a:defRPr/>
            </a:pPr>
            <a:r>
              <a:rPr lang="en-US" altLang="en-US" sz="923" b="1" dirty="0">
                <a:solidFill>
                  <a:srgbClr val="000000"/>
                </a:solidFill>
              </a:rPr>
              <a:t>Date of hospital admission: ___  / ___  /  _____     </a:t>
            </a:r>
            <a:r>
              <a:rPr lang="en-US" altLang="en-US" sz="923" i="1" dirty="0">
                <a:solidFill>
                  <a:srgbClr val="000000"/>
                </a:solidFill>
              </a:rPr>
              <a:t>(</a:t>
            </a:r>
            <a:r>
              <a:rPr lang="en-US" altLang="en-US" sz="923" i="1" dirty="0" err="1">
                <a:solidFill>
                  <a:srgbClr val="000000"/>
                </a:solidFill>
              </a:rPr>
              <a:t>dd</a:t>
            </a:r>
            <a:r>
              <a:rPr lang="en-US" altLang="en-US" sz="923" i="1" dirty="0">
                <a:solidFill>
                  <a:srgbClr val="000000"/>
                </a:solidFill>
              </a:rPr>
              <a:t>/mm/</a:t>
            </a:r>
            <a:r>
              <a:rPr lang="en-US" altLang="en-US" sz="923" i="1" dirty="0" err="1">
                <a:solidFill>
                  <a:srgbClr val="000000"/>
                </a:solidFill>
              </a:rPr>
              <a:t>yyyy</a:t>
            </a:r>
            <a:r>
              <a:rPr lang="en-US" altLang="en-US" sz="923" i="1" dirty="0">
                <a:solidFill>
                  <a:srgbClr val="000000"/>
                </a:solidFill>
              </a:rPr>
              <a:t>)</a:t>
            </a:r>
          </a:p>
          <a:p>
            <a:pPr eaLnBrk="1" hangingPunct="1">
              <a:spcBef>
                <a:spcPct val="50000"/>
              </a:spcBef>
              <a:buFontTx/>
              <a:buNone/>
              <a:defRPr/>
            </a:pPr>
            <a:r>
              <a:rPr lang="en-US" altLang="en-US" sz="923" b="1" dirty="0">
                <a:solidFill>
                  <a:srgbClr val="000000"/>
                </a:solidFill>
              </a:rPr>
              <a:t>Consultant/Patient Specialty</a:t>
            </a:r>
            <a:r>
              <a:rPr lang="en-US" altLang="en-US" sz="923" dirty="0">
                <a:solidFill>
                  <a:srgbClr val="000000"/>
                </a:solidFill>
              </a:rPr>
              <a:t>: [__________]	</a:t>
            </a:r>
          </a:p>
          <a:p>
            <a:pPr eaLnBrk="1" hangingPunct="1">
              <a:spcBef>
                <a:spcPct val="50000"/>
              </a:spcBef>
              <a:buFontTx/>
              <a:buNone/>
              <a:defRPr/>
            </a:pPr>
            <a:r>
              <a:rPr lang="en-US" altLang="en-US" sz="923" dirty="0"/>
              <a:t>Patient receives </a:t>
            </a:r>
            <a:r>
              <a:rPr lang="en-US" altLang="en-US" sz="923" b="1" dirty="0"/>
              <a:t>antimicrobial(s)</a:t>
            </a:r>
            <a:r>
              <a:rPr lang="en-US" altLang="en-US" sz="923" baseline="30000" dirty="0"/>
              <a:t>(1)</a:t>
            </a:r>
            <a:r>
              <a:rPr lang="en-US" altLang="en-US" sz="923" dirty="0"/>
              <a:t>:    	</a:t>
            </a:r>
            <a:r>
              <a:rPr lang="en-US" altLang="en-US" sz="923" dirty="0">
                <a:sym typeface="Wingdings" panose="05000000000000000000" pitchFamily="2" charset="2"/>
              </a:rPr>
              <a:t> </a:t>
            </a:r>
            <a:r>
              <a:rPr lang="en-US" altLang="en-US" sz="923" dirty="0"/>
              <a:t> No 	</a:t>
            </a:r>
            <a:r>
              <a:rPr lang="en-US" altLang="en-US" sz="923" dirty="0">
                <a:sym typeface="Wingdings" panose="05000000000000000000" pitchFamily="2" charset="2"/>
              </a:rPr>
              <a:t></a:t>
            </a:r>
            <a:r>
              <a:rPr lang="en-US" altLang="en-US" sz="923" dirty="0"/>
              <a:t> Yes</a:t>
            </a:r>
          </a:p>
          <a:p>
            <a:pPr eaLnBrk="1" hangingPunct="1">
              <a:spcBef>
                <a:spcPct val="50000"/>
              </a:spcBef>
              <a:buFontTx/>
              <a:buNone/>
              <a:defRPr/>
            </a:pPr>
            <a:r>
              <a:rPr lang="en-US" altLang="en-US" sz="923" dirty="0"/>
              <a:t>Patient has </a:t>
            </a:r>
            <a:r>
              <a:rPr lang="en-US" altLang="en-US" sz="923" b="1" dirty="0"/>
              <a:t>active HAI</a:t>
            </a:r>
            <a:r>
              <a:rPr lang="en-US" altLang="en-US" sz="923" baseline="30000" dirty="0"/>
              <a:t>(2)</a:t>
            </a:r>
            <a:r>
              <a:rPr lang="en-US" altLang="en-US" sz="923" dirty="0"/>
              <a:t>: 	    	</a:t>
            </a:r>
            <a:r>
              <a:rPr lang="en-US" altLang="en-US" sz="923" dirty="0">
                <a:sym typeface="Wingdings" panose="05000000000000000000" pitchFamily="2" charset="2"/>
              </a:rPr>
              <a:t> </a:t>
            </a:r>
            <a:r>
              <a:rPr lang="en-US" altLang="en-US" sz="923" dirty="0"/>
              <a:t> No 	</a:t>
            </a:r>
            <a:r>
              <a:rPr lang="en-US" altLang="en-US" sz="923" dirty="0">
                <a:sym typeface="Wingdings" panose="05000000000000000000" pitchFamily="2" charset="2"/>
              </a:rPr>
              <a:t></a:t>
            </a:r>
            <a:r>
              <a:rPr lang="en-US" altLang="en-US" sz="923" dirty="0"/>
              <a:t> Yes</a:t>
            </a:r>
          </a:p>
        </p:txBody>
      </p:sp>
      <p:grpSp>
        <p:nvGrpSpPr>
          <p:cNvPr id="8" name="Group 156">
            <a:extLst>
              <a:ext uri="{FF2B5EF4-FFF2-40B4-BE49-F238E27FC236}">
                <a16:creationId xmlns:a16="http://schemas.microsoft.com/office/drawing/2014/main" id="{2255B569-6A66-4BA1-8165-88E7326E1A47}"/>
              </a:ext>
            </a:extLst>
          </p:cNvPr>
          <p:cNvGrpSpPr>
            <a:grpSpLocks/>
          </p:cNvGrpSpPr>
          <p:nvPr/>
        </p:nvGrpSpPr>
        <p:grpSpPr bwMode="auto">
          <a:xfrm>
            <a:off x="5183205" y="2790431"/>
            <a:ext cx="598486" cy="341031"/>
            <a:chOff x="2481" y="1551"/>
            <a:chExt cx="408" cy="233"/>
          </a:xfrm>
        </p:grpSpPr>
        <p:sp>
          <p:nvSpPr>
            <p:cNvPr id="9" name="Rectangle 152">
              <a:extLst>
                <a:ext uri="{FF2B5EF4-FFF2-40B4-BE49-F238E27FC236}">
                  <a16:creationId xmlns:a16="http://schemas.microsoft.com/office/drawing/2014/main" id="{1FD059FF-F5AB-4112-8F01-CCF647A2ED1E}"/>
                </a:ext>
              </a:extLst>
            </p:cNvPr>
            <p:cNvSpPr>
              <a:spLocks noChangeArrowheads="1"/>
            </p:cNvSpPr>
            <p:nvPr/>
          </p:nvSpPr>
          <p:spPr bwMode="auto">
            <a:xfrm>
              <a:off x="2621" y="1706"/>
              <a:ext cx="227" cy="7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10" name="Rectangle 153">
              <a:extLst>
                <a:ext uri="{FF2B5EF4-FFF2-40B4-BE49-F238E27FC236}">
                  <a16:creationId xmlns:a16="http://schemas.microsoft.com/office/drawing/2014/main" id="{E2A875A1-0D2F-4E29-8E8F-A206F5E84882}"/>
                </a:ext>
              </a:extLst>
            </p:cNvPr>
            <p:cNvSpPr>
              <a:spLocks noChangeArrowheads="1"/>
            </p:cNvSpPr>
            <p:nvPr/>
          </p:nvSpPr>
          <p:spPr bwMode="auto">
            <a:xfrm>
              <a:off x="2481" y="1551"/>
              <a:ext cx="408" cy="13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i="1" dirty="0"/>
                <a:t> IF YES</a:t>
              </a:r>
            </a:p>
          </p:txBody>
        </p:sp>
      </p:grpSp>
      <p:sp>
        <p:nvSpPr>
          <p:cNvPr id="11" name="Rectangle 154">
            <a:extLst>
              <a:ext uri="{FF2B5EF4-FFF2-40B4-BE49-F238E27FC236}">
                <a16:creationId xmlns:a16="http://schemas.microsoft.com/office/drawing/2014/main" id="{3B9D98E0-FC83-4587-B700-3CB9288AC196}"/>
              </a:ext>
            </a:extLst>
          </p:cNvPr>
          <p:cNvSpPr>
            <a:spLocks noChangeArrowheads="1"/>
          </p:cNvSpPr>
          <p:nvPr/>
        </p:nvSpPr>
        <p:spPr bwMode="auto">
          <a:xfrm>
            <a:off x="1477200" y="1042939"/>
            <a:ext cx="3212739" cy="22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923" b="1" dirty="0">
                <a:solidFill>
                  <a:srgbClr val="669900"/>
                </a:solidFill>
              </a:rPr>
              <a:t>Patient data </a:t>
            </a:r>
            <a:r>
              <a:rPr lang="en-US" altLang="en-US" sz="923" dirty="0">
                <a:solidFill>
                  <a:srgbClr val="669900"/>
                </a:solidFill>
              </a:rPr>
              <a:t>(patients with HAI and/or antimicrobial only)</a:t>
            </a:r>
            <a:r>
              <a:rPr lang="en-US" altLang="en-US" sz="923" b="1" dirty="0">
                <a:solidFill>
                  <a:srgbClr val="669900"/>
                </a:solidFill>
              </a:rPr>
              <a:t> </a:t>
            </a:r>
            <a:endParaRPr lang="en-US" altLang="en-US" sz="923" dirty="0">
              <a:solidFill>
                <a:srgbClr val="669900"/>
              </a:solidFill>
            </a:endParaRPr>
          </a:p>
        </p:txBody>
      </p:sp>
      <p:sp>
        <p:nvSpPr>
          <p:cNvPr id="12" name="Rectangle 925">
            <a:extLst>
              <a:ext uri="{FF2B5EF4-FFF2-40B4-BE49-F238E27FC236}">
                <a16:creationId xmlns:a16="http://schemas.microsoft.com/office/drawing/2014/main" id="{31B5F737-23BA-4436-8EDD-F5087018F52C}"/>
              </a:ext>
            </a:extLst>
          </p:cNvPr>
          <p:cNvSpPr>
            <a:spLocks noChangeArrowheads="1"/>
          </p:cNvSpPr>
          <p:nvPr/>
        </p:nvSpPr>
        <p:spPr bwMode="auto">
          <a:xfrm>
            <a:off x="1525798" y="3189635"/>
            <a:ext cx="3789363" cy="909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dirty="0"/>
              <a:t>(1) At the time of the survey, except for surgical prophylaxis 24h before 8:00 AM on the day of the survey; if yes, fill antimicrobial use data; if patient receives &gt;3 antimicrobials, add a new form; (2) [infection with onset ≥ Day 3, OR SSI criteria met (surgery in previous 30d/90d), OR discharged from acute care hospital &lt;48h ago, OR CDI and discharged from acute care hospital &lt; 28 days ago OR onset &lt; Day 3 after invasive device/procedure on D1 or D2]  </a:t>
            </a:r>
            <a:r>
              <a:rPr lang="en-US" altLang="en-US" sz="738" u="sng" dirty="0"/>
              <a:t>AND</a:t>
            </a:r>
            <a:r>
              <a:rPr lang="en-US" altLang="en-US" sz="738" dirty="0"/>
              <a:t> [HAI case criteria met on survey day OR patient is receiving (any) treatment for HAI AND case criteria are met  between D1 of treatment and survey day]; if yes, fill HAI data; if patient has &gt; 2 HAIs, add new form.</a:t>
            </a:r>
          </a:p>
        </p:txBody>
      </p:sp>
      <p:cxnSp>
        <p:nvCxnSpPr>
          <p:cNvPr id="13" name="Elbow Connector 28">
            <a:extLst>
              <a:ext uri="{FF2B5EF4-FFF2-40B4-BE49-F238E27FC236}">
                <a16:creationId xmlns:a16="http://schemas.microsoft.com/office/drawing/2014/main" id="{423A35F2-FD06-4861-987F-315ED70DC9FA}"/>
              </a:ext>
            </a:extLst>
          </p:cNvPr>
          <p:cNvCxnSpPr/>
          <p:nvPr/>
        </p:nvCxnSpPr>
        <p:spPr>
          <a:xfrm flipV="1">
            <a:off x="5387976" y="967482"/>
            <a:ext cx="398463" cy="1793875"/>
          </a:xfrm>
          <a:prstGeom prst="bentConnector3">
            <a:avLst>
              <a:gd name="adj1" fmla="val 4571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Elbow Connector 29">
            <a:extLst>
              <a:ext uri="{FF2B5EF4-FFF2-40B4-BE49-F238E27FC236}">
                <a16:creationId xmlns:a16="http://schemas.microsoft.com/office/drawing/2014/main" id="{EDD037A6-5DE3-45CA-9CF2-3616880CCC15}"/>
              </a:ext>
            </a:extLst>
          </p:cNvPr>
          <p:cNvCxnSpPr/>
          <p:nvPr/>
        </p:nvCxnSpPr>
        <p:spPr>
          <a:xfrm flipV="1">
            <a:off x="5376864" y="2853432"/>
            <a:ext cx="490537" cy="9842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5" name="Group 990">
            <a:extLst>
              <a:ext uri="{FF2B5EF4-FFF2-40B4-BE49-F238E27FC236}">
                <a16:creationId xmlns:a16="http://schemas.microsoft.com/office/drawing/2014/main" id="{2849D366-FE8A-4EFD-B32A-8949B8A487CC}"/>
              </a:ext>
            </a:extLst>
          </p:cNvPr>
          <p:cNvGraphicFramePr>
            <a:graphicFrameLocks noGrp="1"/>
          </p:cNvGraphicFramePr>
          <p:nvPr>
            <p:extLst>
              <p:ext uri="{D42A27DB-BD31-4B8C-83A1-F6EECF244321}">
                <p14:modId xmlns:p14="http://schemas.microsoft.com/office/powerpoint/2010/main" val="3235828094"/>
              </p:ext>
            </p:extLst>
          </p:nvPr>
        </p:nvGraphicFramePr>
        <p:xfrm>
          <a:off x="5895976" y="2520057"/>
          <a:ext cx="4456112" cy="3254372"/>
        </p:xfrm>
        <a:graphic>
          <a:graphicData uri="http://schemas.openxmlformats.org/drawingml/2006/table">
            <a:tbl>
              <a:tblPr/>
              <a:tblGrid>
                <a:gridCol w="1396680">
                  <a:extLst>
                    <a:ext uri="{9D8B030D-6E8A-4147-A177-3AD203B41FA5}">
                      <a16:colId xmlns:a16="http://schemas.microsoft.com/office/drawing/2014/main" val="20000"/>
                    </a:ext>
                  </a:extLst>
                </a:gridCol>
                <a:gridCol w="598400">
                  <a:extLst>
                    <a:ext uri="{9D8B030D-6E8A-4147-A177-3AD203B41FA5}">
                      <a16:colId xmlns:a16="http://schemas.microsoft.com/office/drawing/2014/main" val="20001"/>
                    </a:ext>
                  </a:extLst>
                </a:gridCol>
                <a:gridCol w="465422">
                  <a:extLst>
                    <a:ext uri="{9D8B030D-6E8A-4147-A177-3AD203B41FA5}">
                      <a16:colId xmlns:a16="http://schemas.microsoft.com/office/drawing/2014/main" val="20002"/>
                    </a:ext>
                  </a:extLst>
                </a:gridCol>
                <a:gridCol w="265956">
                  <a:extLst>
                    <a:ext uri="{9D8B030D-6E8A-4147-A177-3AD203B41FA5}">
                      <a16:colId xmlns:a16="http://schemas.microsoft.com/office/drawing/2014/main" val="20003"/>
                    </a:ext>
                  </a:extLst>
                </a:gridCol>
                <a:gridCol w="199467">
                  <a:extLst>
                    <a:ext uri="{9D8B030D-6E8A-4147-A177-3AD203B41FA5}">
                      <a16:colId xmlns:a16="http://schemas.microsoft.com/office/drawing/2014/main" val="20004"/>
                    </a:ext>
                  </a:extLst>
                </a:gridCol>
                <a:gridCol w="610981">
                  <a:extLst>
                    <a:ext uri="{9D8B030D-6E8A-4147-A177-3AD203B41FA5}">
                      <a16:colId xmlns:a16="http://schemas.microsoft.com/office/drawing/2014/main" val="20005"/>
                    </a:ext>
                  </a:extLst>
                </a:gridCol>
                <a:gridCol w="452842">
                  <a:extLst>
                    <a:ext uri="{9D8B030D-6E8A-4147-A177-3AD203B41FA5}">
                      <a16:colId xmlns:a16="http://schemas.microsoft.com/office/drawing/2014/main" val="20006"/>
                    </a:ext>
                  </a:extLst>
                </a:gridCol>
                <a:gridCol w="265956">
                  <a:extLst>
                    <a:ext uri="{9D8B030D-6E8A-4147-A177-3AD203B41FA5}">
                      <a16:colId xmlns:a16="http://schemas.microsoft.com/office/drawing/2014/main" val="20007"/>
                    </a:ext>
                  </a:extLst>
                </a:gridCol>
                <a:gridCol w="200408">
                  <a:extLst>
                    <a:ext uri="{9D8B030D-6E8A-4147-A177-3AD203B41FA5}">
                      <a16:colId xmlns:a16="http://schemas.microsoft.com/office/drawing/2014/main" val="20008"/>
                    </a:ext>
                  </a:extLst>
                </a:gridCol>
              </a:tblGrid>
              <a:tr h="2250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31" marR="8443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1</a:t>
                      </a:r>
                      <a:endParaRPr kumimoji="0" lang="en-US" sz="1700" b="0" i="0" u="none" strike="noStrike" cap="none" normalizeH="0" baseline="0" dirty="0">
                        <a:ln>
                          <a:noFill/>
                        </a:ln>
                        <a:solidFill>
                          <a:schemeClr val="tx1"/>
                        </a:solidFill>
                        <a:effectLst/>
                        <a:latin typeface="Arial" charset="0"/>
                        <a:cs typeface="Arial" charset="0"/>
                      </a:endParaRPr>
                    </a:p>
                  </a:txBody>
                  <a:tcPr marL="84431" marR="8443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2</a:t>
                      </a:r>
                      <a:endParaRPr kumimoji="0" lang="en-US" sz="1700" b="0" i="0" u="none" strike="noStrike" cap="none" normalizeH="0" baseline="0" dirty="0">
                        <a:ln>
                          <a:noFill/>
                        </a:ln>
                        <a:solidFill>
                          <a:schemeClr val="tx1"/>
                        </a:solidFill>
                        <a:effectLst/>
                        <a:latin typeface="Arial" charset="0"/>
                        <a:cs typeface="Arial" charset="0"/>
                      </a:endParaRPr>
                    </a:p>
                  </a:txBody>
                  <a:tcPr marL="84431" marR="8443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Case definition code</a:t>
                      </a:r>
                      <a:endParaRPr kumimoji="0" lang="en-US" sz="800" b="0" i="0" u="none" strike="noStrike" cap="none" normalizeH="0" baseline="0" dirty="0">
                        <a:ln>
                          <a:noFill/>
                        </a:ln>
                        <a:solidFill>
                          <a:schemeClr val="tx1"/>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Relevant device </a:t>
                      </a:r>
                      <a:r>
                        <a:rPr kumimoji="0" lang="en-US" sz="800" b="1" i="0" u="none" strike="noStrike" cap="none" normalizeH="0" baseline="30000" dirty="0">
                          <a:ln>
                            <a:noFill/>
                          </a:ln>
                          <a:solidFill>
                            <a:schemeClr val="tx1"/>
                          </a:solidFill>
                          <a:effectLst/>
                          <a:latin typeface="Arial" charset="0"/>
                          <a:cs typeface="Arial" charset="0"/>
                        </a:rPr>
                        <a:t>(3)</a:t>
                      </a:r>
                    </a:p>
                  </a:txBody>
                  <a:tcPr marL="84431" marR="8443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1793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Present on admission</a:t>
                      </a:r>
                      <a:endParaRPr kumimoji="0" lang="en-US" sz="800" b="0" i="0" u="none" strike="noStrike" cap="none" normalizeH="0" baseline="0" dirty="0">
                        <a:ln>
                          <a:noFill/>
                        </a:ln>
                        <a:solidFill>
                          <a:schemeClr val="tx1"/>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Date of onset </a:t>
                      </a:r>
                      <a:r>
                        <a:rPr kumimoji="0" lang="en-US" sz="800" b="1" i="0" u="none" strike="noStrike" cap="none" normalizeH="0" baseline="30000" dirty="0">
                          <a:ln>
                            <a:noFill/>
                          </a:ln>
                          <a:solidFill>
                            <a:schemeClr val="tx1"/>
                          </a:solidFill>
                          <a:effectLst/>
                          <a:latin typeface="Arial" charset="0"/>
                          <a:cs typeface="Arial" charset="0"/>
                        </a:rPr>
                        <a:t>(4)</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309489">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Origin of infection</a:t>
                      </a:r>
                      <a:endParaRPr kumimoji="0" lang="en-US" sz="800" b="0" i="0" u="none" strike="noStrike" cap="none" normalizeH="0" baseline="0" dirty="0">
                        <a:ln>
                          <a:noFill/>
                        </a:ln>
                        <a:solidFill>
                          <a:schemeClr val="tx1"/>
                        </a:solidFill>
                        <a:effectLst/>
                        <a:latin typeface="Arial" charset="0"/>
                        <a:cs typeface="Arial" charset="0"/>
                      </a:endParaRP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33762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FF0000"/>
                          </a:solidFill>
                          <a:effectLst/>
                          <a:latin typeface="Arial" charset="0"/>
                          <a:cs typeface="Arial" charset="0"/>
                        </a:rPr>
                        <a:t>HAI associated to current ward</a:t>
                      </a:r>
                      <a:endParaRPr kumimoji="0" lang="en-US" sz="800" b="0" i="0" u="none" strike="noStrike" cap="none" normalizeH="0" baseline="0" dirty="0">
                        <a:ln>
                          <a:noFill/>
                        </a:ln>
                        <a:solidFill>
                          <a:srgbClr val="FF0000"/>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rgbClr val="FF0000"/>
                          </a:solidFill>
                          <a:effectLst/>
                          <a:latin typeface="Arial" charset="0"/>
                          <a:cs typeface="Arial" charset="0"/>
                        </a:rPr>
                        <a:t>O Yes  O No  O Unknown</a:t>
                      </a: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rgbClr val="FF0000"/>
                          </a:solidFill>
                          <a:effectLst/>
                          <a:latin typeface="Arial" charset="0"/>
                          <a:cs typeface="Arial" charset="0"/>
                        </a:rPr>
                        <a:t>O Yes  O No  O Unknown</a:t>
                      </a:r>
                    </a:p>
                  </a:txBody>
                  <a:tcPr marL="84431" marR="8443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2508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If BSI: source </a:t>
                      </a:r>
                      <a:r>
                        <a:rPr kumimoji="0" lang="en-US" sz="800" b="1" i="0" u="none" strike="noStrike" cap="none" normalizeH="0" baseline="30000" dirty="0">
                          <a:ln>
                            <a:noFill/>
                          </a:ln>
                          <a:solidFill>
                            <a:schemeClr val="tx1"/>
                          </a:solidFill>
                          <a:effectLst/>
                          <a:latin typeface="Arial" charset="0"/>
                          <a:cs typeface="Arial" charset="0"/>
                        </a:rPr>
                        <a:t>(5)</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chemeClr val="tx1"/>
                          </a:solidFill>
                          <a:effectLst/>
                          <a:latin typeface="Arial" charset="0"/>
                          <a:cs typeface="Arial" charset="0"/>
                        </a:rPr>
                        <a:t> </a:t>
                      </a:r>
                      <a:endParaRPr kumimoji="0" lang="en-US" sz="1700" b="0" i="0" u="none" strike="noStrike" cap="none" normalizeH="0" baseline="0">
                        <a:ln>
                          <a:noFill/>
                        </a:ln>
                        <a:solidFill>
                          <a:schemeClr val="tx1"/>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1101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31" marR="8443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FF0000"/>
                          </a:solidFill>
                          <a:effectLst/>
                          <a:latin typeface="Arial" charset="0"/>
                          <a:cs typeface="Arial" charset="0"/>
                        </a:rPr>
                        <a:t>AMR</a:t>
                      </a:r>
                      <a:endParaRPr kumimoji="0" lang="en-US" sz="800" b="0" i="0" u="none" strike="noStrike" cap="none" normalizeH="0" baseline="30000" dirty="0">
                        <a:ln>
                          <a:noFill/>
                        </a:ln>
                        <a:solidFill>
                          <a:srgbClr val="FF0000"/>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700" dirty="0">
                          <a:solidFill>
                            <a:srgbClr val="FF0000"/>
                          </a:solidFill>
                        </a:rPr>
                        <a:t>PDR</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FF0000"/>
                          </a:solidFill>
                          <a:effectLst/>
                          <a:latin typeface="Arial" charset="0"/>
                          <a:cs typeface="Arial" charset="0"/>
                        </a:rPr>
                        <a:t>AMR</a:t>
                      </a:r>
                      <a:endParaRPr kumimoji="0" lang="en-US" sz="800" b="0" i="0" u="none" strike="noStrike" cap="none" normalizeH="0" baseline="30000" dirty="0">
                        <a:ln>
                          <a:noFill/>
                        </a:ln>
                        <a:solidFill>
                          <a:srgbClr val="FF0000"/>
                        </a:solidFill>
                        <a:effectLst/>
                        <a:latin typeface="Arial" charset="0"/>
                        <a:cs typeface="Arial" charset="0"/>
                      </a:endParaRP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700" dirty="0">
                          <a:solidFill>
                            <a:srgbClr val="FF0000"/>
                          </a:solidFill>
                        </a:rPr>
                        <a:t>PDR</a:t>
                      </a:r>
                    </a:p>
                  </a:txBody>
                  <a:tcPr marL="84431" marR="8443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11018">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1</a:t>
                      </a:r>
                      <a:endParaRPr kumimoji="0" lang="en-US" sz="800" b="0" i="0" u="none" strike="noStrike" cap="none" normalizeH="0" baseline="0" dirty="0">
                        <a:ln>
                          <a:noFill/>
                        </a:ln>
                        <a:solidFill>
                          <a:schemeClr val="tx1"/>
                        </a:solidFill>
                        <a:effectLst/>
                        <a:latin typeface="Arial" charset="0"/>
                        <a:cs typeface="Arial" charset="0"/>
                      </a:endParaRPr>
                    </a:p>
                  </a:txBody>
                  <a:tcPr marL="42216" marR="42216"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2</a:t>
                      </a:r>
                      <a:endParaRPr kumimoji="0" lang="en-US" sz="800" b="0" i="0" u="none" strike="noStrike" cap="none" normalizeH="0" baseline="0" dirty="0">
                        <a:ln>
                          <a:noFill/>
                        </a:ln>
                        <a:solidFill>
                          <a:schemeClr val="tx1"/>
                        </a:solidFill>
                        <a:effectLst/>
                        <a:latin typeface="Arial" charset="0"/>
                        <a:cs typeface="Arial" charset="0"/>
                      </a:endParaRPr>
                    </a:p>
                  </a:txBody>
                  <a:tcPr marL="42216" marR="42216"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3</a:t>
                      </a:r>
                      <a:endParaRPr kumimoji="0" lang="en-US" sz="800" b="0" i="0" u="none" strike="noStrike" cap="none" normalizeH="0" baseline="0" dirty="0">
                        <a:ln>
                          <a:noFill/>
                        </a:ln>
                        <a:solidFill>
                          <a:schemeClr val="tx1"/>
                        </a:solidFill>
                        <a:effectLst/>
                        <a:latin typeface="Arial" charset="0"/>
                        <a:cs typeface="Arial" charset="0"/>
                      </a:endParaRPr>
                    </a:p>
                  </a:txBody>
                  <a:tcPr marL="42216" marR="42216"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16" name="Rectangle 924">
            <a:extLst>
              <a:ext uri="{FF2B5EF4-FFF2-40B4-BE49-F238E27FC236}">
                <a16:creationId xmlns:a16="http://schemas.microsoft.com/office/drawing/2014/main" id="{70E26AAE-8C03-4795-ADDD-154C7C47DA40}"/>
              </a:ext>
            </a:extLst>
          </p:cNvPr>
          <p:cNvSpPr>
            <a:spLocks noChangeArrowheads="1"/>
          </p:cNvSpPr>
          <p:nvPr/>
        </p:nvSpPr>
        <p:spPr bwMode="auto">
          <a:xfrm>
            <a:off x="5821364" y="5774431"/>
            <a:ext cx="4860925" cy="705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dirty="0"/>
              <a:t>(3) relevant device use before onset infection (intubation for PN, CVC/PVC for BSI, urinary catheter for UTI); </a:t>
            </a:r>
          </a:p>
          <a:p>
            <a:pPr eaLnBrk="1" hangingPunct="1">
              <a:spcBef>
                <a:spcPct val="0"/>
              </a:spcBef>
              <a:buFontTx/>
              <a:buNone/>
              <a:defRPr/>
            </a:pPr>
            <a:r>
              <a:rPr lang="en-US" altLang="en-US" sz="738" dirty="0"/>
              <a:t>(4) Only for infections not present/active on admission (</a:t>
            </a:r>
            <a:r>
              <a:rPr lang="en-US" altLang="en-US" sz="738" dirty="0" err="1"/>
              <a:t>dd</a:t>
            </a:r>
            <a:r>
              <a:rPr lang="en-US" altLang="en-US" sz="738" dirty="0"/>
              <a:t>/mm/</a:t>
            </a:r>
            <a:r>
              <a:rPr lang="en-US" altLang="en-US" sz="738" dirty="0" err="1"/>
              <a:t>yyyy</a:t>
            </a:r>
            <a:r>
              <a:rPr lang="en-US" altLang="en-US" sz="738" dirty="0"/>
              <a:t>); (5) C-CVC, C-PVC, S-PUL, S-UTI, S-DIG, S-SSI, S-SST, S-OTH, UO, UNK; (6) AB: tested antibiotic(s): STAAUR: OXA+ GLY; Enterococci: GLY; </a:t>
            </a:r>
            <a:r>
              <a:rPr lang="en-US" altLang="en-US" sz="738" dirty="0" err="1"/>
              <a:t>Enterobacteriaceae</a:t>
            </a:r>
            <a:r>
              <a:rPr lang="en-US" altLang="en-US" sz="738" dirty="0"/>
              <a:t>: C3G + CAR; PSEAER and </a:t>
            </a:r>
            <a:r>
              <a:rPr lang="en-US" altLang="en-US" sz="738" i="1" dirty="0" err="1"/>
              <a:t>Acinetobacter</a:t>
            </a:r>
            <a:r>
              <a:rPr lang="en-US" altLang="en-US" sz="738" dirty="0"/>
              <a:t>: CAR; SIR: S=sensitive, I=intermediate, R=resistant, U=unknown; PDR: Pan-drug resistant: N=no, P=possible, C=confirmed, U=Unknown</a:t>
            </a:r>
          </a:p>
          <a:p>
            <a:pPr eaLnBrk="1" hangingPunct="1">
              <a:spcBef>
                <a:spcPct val="0"/>
              </a:spcBef>
              <a:buFontTx/>
              <a:buNone/>
              <a:defRPr/>
            </a:pPr>
            <a:endParaRPr lang="en-US" altLang="en-US" sz="738" dirty="0"/>
          </a:p>
        </p:txBody>
      </p:sp>
      <p:sp>
        <p:nvSpPr>
          <p:cNvPr id="17" name="Rectangle 1">
            <a:extLst>
              <a:ext uri="{FF2B5EF4-FFF2-40B4-BE49-F238E27FC236}">
                <a16:creationId xmlns:a16="http://schemas.microsoft.com/office/drawing/2014/main" id="{CC7EB890-956A-4B1A-BDE1-69A11B51241F}"/>
              </a:ext>
            </a:extLst>
          </p:cNvPr>
          <p:cNvSpPr/>
          <p:nvPr/>
        </p:nvSpPr>
        <p:spPr>
          <a:xfrm>
            <a:off x="9618664" y="1103313"/>
            <a:ext cx="141287" cy="115096"/>
          </a:xfrm>
          <a:prstGeom prst="rect">
            <a:avLst/>
          </a:prstGeom>
          <a:solidFill>
            <a:schemeClr val="bg1"/>
          </a:solidFill>
        </p:spPr>
        <p:txBody>
          <a:bodyPr lIns="0" tIns="0" rIns="0" bIns="0">
            <a:spAutoFit/>
          </a:bodyPr>
          <a:lstStyle/>
          <a:p>
            <a:pPr algn="ctr">
              <a:defRPr/>
            </a:pPr>
            <a:r>
              <a:rPr lang="en-US" altLang="en-US" sz="831" b="1" dirty="0"/>
              <a:t>X</a:t>
            </a:r>
            <a:endParaRPr lang="en-GB" sz="831" b="1" dirty="0"/>
          </a:p>
        </p:txBody>
      </p:sp>
      <p:graphicFrame>
        <p:nvGraphicFramePr>
          <p:cNvPr id="18" name="Group 975">
            <a:extLst>
              <a:ext uri="{FF2B5EF4-FFF2-40B4-BE49-F238E27FC236}">
                <a16:creationId xmlns:a16="http://schemas.microsoft.com/office/drawing/2014/main" id="{F8EAA9D2-F96D-4703-A380-801809A5F612}"/>
              </a:ext>
            </a:extLst>
          </p:cNvPr>
          <p:cNvGraphicFramePr>
            <a:graphicFrameLocks noGrp="1"/>
          </p:cNvGraphicFramePr>
          <p:nvPr>
            <p:extLst>
              <p:ext uri="{D42A27DB-BD31-4B8C-83A1-F6EECF244321}">
                <p14:modId xmlns:p14="http://schemas.microsoft.com/office/powerpoint/2010/main" val="2889167462"/>
              </p:ext>
            </p:extLst>
          </p:nvPr>
        </p:nvGraphicFramePr>
        <p:xfrm>
          <a:off x="5827713" y="624166"/>
          <a:ext cx="4654552" cy="1257301"/>
        </p:xfrm>
        <a:graphic>
          <a:graphicData uri="http://schemas.openxmlformats.org/drawingml/2006/table">
            <a:tbl>
              <a:tblPr/>
              <a:tblGrid>
                <a:gridCol w="1050136">
                  <a:extLst>
                    <a:ext uri="{9D8B030D-6E8A-4147-A177-3AD203B41FA5}">
                      <a16:colId xmlns:a16="http://schemas.microsoft.com/office/drawing/2014/main" val="20000"/>
                    </a:ext>
                  </a:extLst>
                </a:gridCol>
                <a:gridCol w="228661">
                  <a:extLst>
                    <a:ext uri="{9D8B030D-6E8A-4147-A177-3AD203B41FA5}">
                      <a16:colId xmlns:a16="http://schemas.microsoft.com/office/drawing/2014/main" val="20001"/>
                    </a:ext>
                  </a:extLst>
                </a:gridCol>
                <a:gridCol w="216291">
                  <a:extLst>
                    <a:ext uri="{9D8B030D-6E8A-4147-A177-3AD203B41FA5}">
                      <a16:colId xmlns:a16="http://schemas.microsoft.com/office/drawing/2014/main" val="20002"/>
                    </a:ext>
                  </a:extLst>
                </a:gridCol>
                <a:gridCol w="264907">
                  <a:extLst>
                    <a:ext uri="{9D8B030D-6E8A-4147-A177-3AD203B41FA5}">
                      <a16:colId xmlns:a16="http://schemas.microsoft.com/office/drawing/2014/main" val="20003"/>
                    </a:ext>
                  </a:extLst>
                </a:gridCol>
                <a:gridCol w="264907">
                  <a:extLst>
                    <a:ext uri="{9D8B030D-6E8A-4147-A177-3AD203B41FA5}">
                      <a16:colId xmlns:a16="http://schemas.microsoft.com/office/drawing/2014/main" val="20004"/>
                    </a:ext>
                  </a:extLst>
                </a:gridCol>
                <a:gridCol w="662268">
                  <a:extLst>
                    <a:ext uri="{9D8B030D-6E8A-4147-A177-3AD203B41FA5}">
                      <a16:colId xmlns:a16="http://schemas.microsoft.com/office/drawing/2014/main" val="20005"/>
                    </a:ext>
                  </a:extLst>
                </a:gridCol>
                <a:gridCol w="306074">
                  <a:extLst>
                    <a:ext uri="{9D8B030D-6E8A-4147-A177-3AD203B41FA5}">
                      <a16:colId xmlns:a16="http://schemas.microsoft.com/office/drawing/2014/main" val="20006"/>
                    </a:ext>
                  </a:extLst>
                </a:gridCol>
                <a:gridCol w="599332">
                  <a:extLst>
                    <a:ext uri="{9D8B030D-6E8A-4147-A177-3AD203B41FA5}">
                      <a16:colId xmlns:a16="http://schemas.microsoft.com/office/drawing/2014/main" val="20007"/>
                    </a:ext>
                  </a:extLst>
                </a:gridCol>
                <a:gridCol w="264907">
                  <a:extLst>
                    <a:ext uri="{9D8B030D-6E8A-4147-A177-3AD203B41FA5}">
                      <a16:colId xmlns:a16="http://schemas.microsoft.com/office/drawing/2014/main" val="20008"/>
                    </a:ext>
                  </a:extLst>
                </a:gridCol>
                <a:gridCol w="580778">
                  <a:extLst>
                    <a:ext uri="{9D8B030D-6E8A-4147-A177-3AD203B41FA5}">
                      <a16:colId xmlns:a16="http://schemas.microsoft.com/office/drawing/2014/main" val="20009"/>
                    </a:ext>
                  </a:extLst>
                </a:gridCol>
                <a:gridCol w="216291">
                  <a:extLst>
                    <a:ext uri="{9D8B030D-6E8A-4147-A177-3AD203B41FA5}">
                      <a16:colId xmlns:a16="http://schemas.microsoft.com/office/drawing/2014/main" val="20010"/>
                    </a:ext>
                  </a:extLst>
                </a:gridCol>
              </a:tblGrid>
              <a:tr h="148560">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(generic or brand name)</a:t>
                      </a:r>
                    </a:p>
                  </a:txBody>
                  <a:tcPr marL="84385" marR="84385" marT="42229" marB="4222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Route</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Indication</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Diagnosis (site)</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Reason in notes</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0070C0"/>
                          </a:solidFill>
                          <a:effectLst/>
                          <a:latin typeface="Arial" charset="0"/>
                          <a:cs typeface="Arial" charset="0"/>
                        </a:rPr>
                        <a:t>Date start AM</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0070C0"/>
                          </a:solidFill>
                          <a:effectLst/>
                          <a:latin typeface="Arial" charset="0"/>
                          <a:cs typeface="Arial" charset="0"/>
                        </a:rPr>
                        <a:t>Changed? (+ reason)</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FF0000"/>
                          </a:solidFill>
                          <a:effectLst/>
                          <a:latin typeface="Arial" charset="0"/>
                          <a:cs typeface="Arial" charset="0"/>
                        </a:rPr>
                        <a:t>If changed: Date start 1</a:t>
                      </a:r>
                      <a:r>
                        <a:rPr kumimoji="0" lang="en-US" sz="800" b="1" i="0" u="none" strike="noStrike" cap="none" normalizeH="0" baseline="30000" dirty="0">
                          <a:ln>
                            <a:noFill/>
                          </a:ln>
                          <a:solidFill>
                            <a:srgbClr val="FF0000"/>
                          </a:solidFill>
                          <a:effectLst/>
                          <a:latin typeface="Arial" charset="0"/>
                          <a:cs typeface="Arial" charset="0"/>
                        </a:rPr>
                        <a:t>st</a:t>
                      </a:r>
                      <a:r>
                        <a:rPr kumimoji="0" lang="en-US" sz="800" b="1" i="0" u="none" strike="noStrike" cap="none" normalizeH="0" baseline="0" dirty="0">
                          <a:ln>
                            <a:noFill/>
                          </a:ln>
                          <a:solidFill>
                            <a:srgbClr val="FF0000"/>
                          </a:solidFill>
                          <a:effectLst/>
                          <a:latin typeface="Arial" charset="0"/>
                          <a:cs typeface="Arial" charset="0"/>
                        </a:rPr>
                        <a:t> AM</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5344">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700" b="1" i="0" u="none" strike="noStrike" cap="none" normalizeH="0" baseline="0" dirty="0">
                          <a:ln>
                            <a:noFill/>
                          </a:ln>
                          <a:solidFill>
                            <a:srgbClr val="FF0000"/>
                          </a:solidFill>
                          <a:effectLst/>
                          <a:latin typeface="Arial" charset="0"/>
                          <a:cs typeface="Arial" charset="0"/>
                        </a:rPr>
                        <a:t>Number of doses</a:t>
                      </a:r>
                      <a:r>
                        <a:rPr kumimoji="0" lang="en-US" sz="800" b="1" i="0" u="none" strike="noStrike" cap="none" normalizeH="0" baseline="0" dirty="0">
                          <a:ln>
                            <a:noFill/>
                          </a:ln>
                          <a:solidFill>
                            <a:srgbClr val="FF0000"/>
                          </a:solidFill>
                          <a:effectLst/>
                          <a:latin typeface="Arial" charset="0"/>
                          <a:cs typeface="Arial" charset="0"/>
                        </a:rPr>
                        <a:t> </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1" i="0" u="none" strike="noStrike" cap="none" normalizeH="0" baseline="0" dirty="0">
                          <a:ln>
                            <a:noFill/>
                          </a:ln>
                          <a:solidFill>
                            <a:srgbClr val="FF0000"/>
                          </a:solidFill>
                          <a:effectLst/>
                          <a:latin typeface="Arial" charset="0"/>
                          <a:cs typeface="Arial" charset="0"/>
                        </a:rPr>
                        <a:t>mg/g/IU</a:t>
                      </a:r>
                    </a:p>
                  </a:txBody>
                  <a:tcPr marL="83056" marR="83056" marT="43227" marB="43227"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77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33223" marR="33223" marT="33235" marB="3323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7799">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77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23" marR="33223" marT="16617" marB="166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385" marR="84385" marT="42229" marB="4222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9" name="Rectangle 355">
            <a:extLst>
              <a:ext uri="{FF2B5EF4-FFF2-40B4-BE49-F238E27FC236}">
                <a16:creationId xmlns:a16="http://schemas.microsoft.com/office/drawing/2014/main" id="{A20D03B5-24FC-4DD3-AE2F-03411BFD87E6}"/>
              </a:ext>
            </a:extLst>
          </p:cNvPr>
          <p:cNvSpPr>
            <a:spLocks noChangeArrowheads="1"/>
          </p:cNvSpPr>
          <p:nvPr/>
        </p:nvSpPr>
        <p:spPr bwMode="auto">
          <a:xfrm>
            <a:off x="5743575" y="1849716"/>
            <a:ext cx="4821238" cy="705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738" b="1" dirty="0"/>
              <a:t>Route</a:t>
            </a:r>
            <a:r>
              <a:rPr lang="en-US" altLang="en-US" sz="738" dirty="0"/>
              <a:t>: P: parenteral, O: oral, R: rectal, I: inhalation;  </a:t>
            </a:r>
            <a:r>
              <a:rPr lang="en-US" altLang="en-US" sz="738" b="1" dirty="0"/>
              <a:t>Indication</a:t>
            </a:r>
            <a:r>
              <a:rPr lang="en-US" altLang="en-US" sz="738" dirty="0"/>
              <a:t>: treatment intention for community (CI), long-term care (LI) or acute hospital (HI) infection; surgical prophylaxis: SP1: single dose, SP2: one day, SP3: &gt;1 day; MP: medical prophylaxis; O: other; UI: Unknown indication</a:t>
            </a:r>
            <a:r>
              <a:rPr lang="en-US" altLang="en-US" sz="738" dirty="0">
                <a:solidFill>
                  <a:srgbClr val="FF0000"/>
                </a:solidFill>
              </a:rPr>
              <a:t>; </a:t>
            </a:r>
            <a:r>
              <a:rPr lang="en-US" altLang="en-US" sz="738" b="1" dirty="0"/>
              <a:t>Diagnosis</a:t>
            </a:r>
            <a:r>
              <a:rPr lang="en-US" altLang="en-US" sz="738" dirty="0"/>
              <a:t>: see site list, only for CI-LI-HI; </a:t>
            </a:r>
            <a:r>
              <a:rPr lang="en-US" altLang="en-US" sz="738" b="1" dirty="0"/>
              <a:t>Reason in notes</a:t>
            </a:r>
            <a:r>
              <a:rPr lang="en-US" altLang="en-US" sz="738" dirty="0"/>
              <a:t>: Y/N; AM </a:t>
            </a:r>
            <a:r>
              <a:rPr lang="en-US" altLang="en-US" sz="738" b="1" dirty="0"/>
              <a:t>Changed? (+ reason): </a:t>
            </a:r>
            <a:r>
              <a:rPr lang="en-US" altLang="en-US" sz="738" dirty="0"/>
              <a:t>N=no change; E=escalation; D=De-escalation; S=switch IV to oral; A=adverse effects; OU=changed, other/unknown reason; U=unknown; </a:t>
            </a:r>
            <a:r>
              <a:rPr lang="en-US" altLang="en-US" sz="738" b="1" dirty="0"/>
              <a:t>If changed, date start 1st AM</a:t>
            </a:r>
            <a:r>
              <a:rPr lang="en-US" altLang="en-US" sz="738" dirty="0"/>
              <a:t> given for the indication; Dose/day e.g. 3 x 1 g; g=gram, mg=milligram, IU=international units, MU=million IU</a:t>
            </a:r>
          </a:p>
        </p:txBody>
      </p:sp>
    </p:spTree>
    <p:extLst>
      <p:ext uri="{BB962C8B-B14F-4D97-AF65-F5344CB8AC3E}">
        <p14:creationId xmlns:p14="http://schemas.microsoft.com/office/powerpoint/2010/main" val="4265863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Numerator </a:t>
            </a:r>
            <a:r>
              <a:rPr lang="hu-HU" dirty="0" err="1"/>
              <a:t>data</a:t>
            </a:r>
            <a:r>
              <a:rPr lang="hu-HU" dirty="0"/>
              <a:t> </a:t>
            </a:r>
            <a:r>
              <a:rPr lang="hu-HU" dirty="0" err="1"/>
              <a:t>items</a:t>
            </a:r>
            <a:r>
              <a:rPr lang="hu-HU" dirty="0"/>
              <a:t>: </a:t>
            </a:r>
            <a:r>
              <a:rPr lang="hu-HU" dirty="0" err="1"/>
              <a:t>antimicrobials</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17</a:t>
            </a:fld>
            <a:endParaRPr lang="en-GB" dirty="0"/>
          </a:p>
        </p:txBody>
      </p:sp>
      <p:sp>
        <p:nvSpPr>
          <p:cNvPr id="5" name="Rectangle 3">
            <a:extLst>
              <a:ext uri="{FF2B5EF4-FFF2-40B4-BE49-F238E27FC236}">
                <a16:creationId xmlns:a16="http://schemas.microsoft.com/office/drawing/2014/main" id="{D9E5169D-1A3F-4A77-8D29-070EABB50C6E}"/>
              </a:ext>
            </a:extLst>
          </p:cNvPr>
          <p:cNvSpPr txBox="1">
            <a:spLocks noChangeArrowheads="1"/>
          </p:cNvSpPr>
          <p:nvPr/>
        </p:nvSpPr>
        <p:spPr bwMode="auto">
          <a:xfrm>
            <a:off x="1762126" y="1162050"/>
            <a:ext cx="8526463"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ts val="300"/>
              </a:spcBef>
              <a:spcAft>
                <a:spcPts val="600"/>
              </a:spcAft>
              <a:buFont typeface="Arial" pitchFamily="34" charset="0"/>
              <a:buChar char="•"/>
              <a:tabLst>
                <a:tab pos="269861" algn="l"/>
              </a:tabLst>
              <a:defRPr sz="2400">
                <a:solidFill>
                  <a:schemeClr val="tx1"/>
                </a:solidFill>
                <a:latin typeface="Tahoma" pitchFamily="34" charset="0"/>
                <a:cs typeface="Tahoma" pitchFamily="34" charset="0"/>
              </a:defRPr>
            </a:lvl2pPr>
            <a:lvl3pPr marL="541312" indent="-271449" algn="l" rtl="0" eaLnBrk="1" fontAlgn="base" hangingPunct="1">
              <a:lnSpc>
                <a:spcPct val="90000"/>
              </a:lnSpc>
              <a:spcBef>
                <a:spcPts val="300"/>
              </a:spcBef>
              <a:spcAft>
                <a:spcPts val="600"/>
              </a:spcAft>
              <a:buFont typeface="Tahoma" pitchFamily="34" charset="0"/>
              <a:buChar char="–"/>
              <a:tabLst>
                <a:tab pos="541312" algn="l"/>
              </a:tabLst>
              <a:defRPr sz="2400">
                <a:solidFill>
                  <a:schemeClr val="tx1"/>
                </a:solidFill>
                <a:latin typeface="Tahoma" pitchFamily="34" charset="0"/>
                <a:cs typeface="Tahoma" pitchFamily="34" charset="0"/>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None/>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a:lstStyle>
          <a:p>
            <a:r>
              <a:rPr lang="en-GB" altLang="en-US" kern="0" dirty="0">
                <a:ea typeface="ＭＳ Ｐゴシック" panose="020B0600070205080204" pitchFamily="34" charset="-128"/>
              </a:rPr>
              <a:t>Turn to page 2</a:t>
            </a:r>
            <a:r>
              <a:rPr lang="hu-HU" altLang="en-US" kern="0" dirty="0">
                <a:ea typeface="ＭＳ Ｐゴシック" panose="020B0600070205080204" pitchFamily="34" charset="-128"/>
              </a:rPr>
              <a:t>3</a:t>
            </a:r>
            <a:r>
              <a:rPr lang="en-GB" altLang="en-US" kern="0" dirty="0">
                <a:ea typeface="ＭＳ Ｐゴシック" panose="020B0600070205080204" pitchFamily="34" charset="-128"/>
              </a:rPr>
              <a:t> of protocol </a:t>
            </a:r>
            <a:r>
              <a:rPr lang="hu-HU" altLang="en-US" kern="0" dirty="0">
                <a:ea typeface="ＭＳ Ｐゴシック" panose="020B0600070205080204" pitchFamily="34" charset="-128"/>
              </a:rPr>
              <a:t>v</a:t>
            </a:r>
            <a:r>
              <a:rPr lang="en-GB" altLang="en-US" kern="0" dirty="0">
                <a:ea typeface="ＭＳ Ｐゴシック" panose="020B0600070205080204" pitchFamily="34" charset="-128"/>
              </a:rPr>
              <a:t>5.</a:t>
            </a:r>
            <a:r>
              <a:rPr lang="hu-HU" altLang="en-US" kern="0" dirty="0">
                <a:ea typeface="ＭＳ Ｐゴシック" panose="020B0600070205080204" pitchFamily="34" charset="-128"/>
              </a:rPr>
              <a:t>3</a:t>
            </a:r>
            <a:r>
              <a:rPr lang="en-GB" altLang="en-US" kern="0" dirty="0">
                <a:ea typeface="ＭＳ Ｐゴシック" panose="020B0600070205080204" pitchFamily="34" charset="-128"/>
              </a:rPr>
              <a:t> </a:t>
            </a:r>
          </a:p>
          <a:p>
            <a:r>
              <a:rPr lang="en-GB" altLang="en-US" sz="2000" kern="0" dirty="0">
                <a:ea typeface="ＭＳ Ｐゴシック" panose="020B0600070205080204" pitchFamily="34" charset="-128"/>
              </a:rPr>
              <a:t>Collected for patients </a:t>
            </a:r>
            <a:r>
              <a:rPr lang="en-GB" altLang="en-US" sz="2000" b="1" kern="0" dirty="0">
                <a:ea typeface="ＭＳ Ｐゴシック" panose="020B0600070205080204" pitchFamily="34" charset="-128"/>
              </a:rPr>
              <a:t>receiving antimicrobials</a:t>
            </a:r>
            <a:r>
              <a:rPr lang="en-GB" altLang="en-US" sz="2000" kern="0" dirty="0">
                <a:ea typeface="ＭＳ Ｐゴシック" panose="020B0600070205080204" pitchFamily="34" charset="-128"/>
              </a:rPr>
              <a:t> on the day of survey or prophylaxis in 24 hours preceding 8</a:t>
            </a:r>
            <a:r>
              <a:rPr lang="hu-HU" altLang="en-US" sz="2000" kern="0" dirty="0">
                <a:ea typeface="ＭＳ Ｐゴシック" panose="020B0600070205080204" pitchFamily="34" charset="-128"/>
              </a:rPr>
              <a:t> AM</a:t>
            </a:r>
            <a:r>
              <a:rPr lang="en-GB" altLang="en-US" sz="2000" kern="0" dirty="0">
                <a:ea typeface="ＭＳ Ｐゴシック" panose="020B0600070205080204" pitchFamily="34" charset="-128"/>
              </a:rPr>
              <a:t> on survey day</a:t>
            </a:r>
          </a:p>
          <a:p>
            <a:endParaRPr lang="en-GB" altLang="en-US" kern="0" dirty="0">
              <a:solidFill>
                <a:srgbClr val="FF0000"/>
              </a:solidFill>
              <a:ea typeface="ＭＳ Ｐゴシック" panose="020B0600070205080204" pitchFamily="34" charset="-128"/>
            </a:endParaRPr>
          </a:p>
          <a:p>
            <a:br>
              <a:rPr lang="en-GB" altLang="en-US" kern="0" dirty="0">
                <a:solidFill>
                  <a:srgbClr val="FF0000"/>
                </a:solidFill>
                <a:ea typeface="ＭＳ Ｐゴシック" panose="020B0600070205080204" pitchFamily="34" charset="-128"/>
              </a:rPr>
            </a:br>
            <a:endParaRPr lang="en-GB" altLang="en-US" kern="0" dirty="0">
              <a:ea typeface="ＭＳ Ｐゴシック" panose="020B0600070205080204" pitchFamily="34" charset="-128"/>
            </a:endParaRPr>
          </a:p>
          <a:p>
            <a:endParaRPr lang="en-GB" altLang="en-US" kern="0" dirty="0">
              <a:ea typeface="ＭＳ Ｐゴシック" panose="020B0600070205080204" pitchFamily="34" charset="-128"/>
            </a:endParaRPr>
          </a:p>
          <a:p>
            <a:endParaRPr lang="en-GB" altLang="en-US" kern="0" dirty="0">
              <a:ea typeface="ＭＳ Ｐゴシック" panose="020B0600070205080204" pitchFamily="34" charset="-128"/>
            </a:endParaRPr>
          </a:p>
          <a:p>
            <a:pPr lvl="1"/>
            <a:endParaRPr lang="en-GB" altLang="en-US" kern="0" dirty="0">
              <a:ea typeface="ＭＳ Ｐゴシック" panose="020B0600070205080204" pitchFamily="34" charset="-128"/>
            </a:endParaRPr>
          </a:p>
          <a:p>
            <a:pPr lvl="1"/>
            <a:endParaRPr lang="en-GB" altLang="en-US" kern="0" dirty="0">
              <a:ea typeface="ＭＳ Ｐゴシック" panose="020B0600070205080204" pitchFamily="34" charset="-128"/>
            </a:endParaRPr>
          </a:p>
          <a:p>
            <a:pPr lvl="1"/>
            <a:endParaRPr lang="en-GB" altLang="en-US" kern="0" dirty="0">
              <a:ea typeface="ＭＳ Ｐゴシック" panose="020B0600070205080204" pitchFamily="34" charset="-128"/>
            </a:endParaRPr>
          </a:p>
        </p:txBody>
      </p:sp>
      <p:sp>
        <p:nvSpPr>
          <p:cNvPr id="6" name="TextBox 4">
            <a:extLst>
              <a:ext uri="{FF2B5EF4-FFF2-40B4-BE49-F238E27FC236}">
                <a16:creationId xmlns:a16="http://schemas.microsoft.com/office/drawing/2014/main" id="{D277BB58-5DE0-42F7-9059-E393ED85C452}"/>
              </a:ext>
            </a:extLst>
          </p:cNvPr>
          <p:cNvSpPr txBox="1">
            <a:spLocks noChangeArrowheads="1"/>
          </p:cNvSpPr>
          <p:nvPr/>
        </p:nvSpPr>
        <p:spPr bwMode="auto">
          <a:xfrm>
            <a:off x="1524001" y="5908676"/>
            <a:ext cx="3268663" cy="415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a:lnSpc>
                <a:spcPct val="85000"/>
              </a:lnSpc>
              <a:spcAft>
                <a:spcPct val="0"/>
              </a:spcAft>
              <a:buFontTx/>
              <a:buNone/>
            </a:pPr>
            <a:r>
              <a:rPr lang="en-US" altLang="en-US" dirty="0"/>
              <a:t>Protocol </a:t>
            </a:r>
            <a:r>
              <a:rPr lang="hu-HU" altLang="en-US" dirty="0"/>
              <a:t>v</a:t>
            </a:r>
            <a:r>
              <a:rPr lang="en-US" altLang="en-US" dirty="0"/>
              <a:t>5.</a:t>
            </a:r>
            <a:r>
              <a:rPr lang="hu-HU" altLang="en-US" dirty="0"/>
              <a:t>3,</a:t>
            </a:r>
            <a:r>
              <a:rPr lang="en-US" altLang="en-US" dirty="0"/>
              <a:t> p. 4</a:t>
            </a:r>
            <a:r>
              <a:rPr lang="hu-HU" altLang="en-US" dirty="0"/>
              <a:t>3</a:t>
            </a:r>
            <a:endParaRPr lang="en-US" altLang="en-US" dirty="0"/>
          </a:p>
        </p:txBody>
      </p:sp>
      <p:sp>
        <p:nvSpPr>
          <p:cNvPr id="7" name="TextBox 5">
            <a:extLst>
              <a:ext uri="{FF2B5EF4-FFF2-40B4-BE49-F238E27FC236}">
                <a16:creationId xmlns:a16="http://schemas.microsoft.com/office/drawing/2014/main" id="{FCF88CAD-A3A6-4DFF-A870-8A57EB429E01}"/>
              </a:ext>
            </a:extLst>
          </p:cNvPr>
          <p:cNvSpPr txBox="1">
            <a:spLocks noChangeArrowheads="1"/>
          </p:cNvSpPr>
          <p:nvPr/>
        </p:nvSpPr>
        <p:spPr bwMode="auto">
          <a:xfrm>
            <a:off x="5510213" y="5903914"/>
            <a:ext cx="3268662" cy="415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a:lnSpc>
                <a:spcPct val="85000"/>
              </a:lnSpc>
              <a:spcAft>
                <a:spcPct val="0"/>
              </a:spcAft>
              <a:buFontTx/>
              <a:buNone/>
            </a:pPr>
            <a:r>
              <a:rPr lang="hu-HU" altLang="en-US" dirty="0" err="1"/>
              <a:t>Protocol</a:t>
            </a:r>
            <a:r>
              <a:rPr lang="hu-HU" altLang="en-US" dirty="0"/>
              <a:t> v</a:t>
            </a:r>
            <a:r>
              <a:rPr lang="en-US" altLang="en-US" dirty="0"/>
              <a:t>5.</a:t>
            </a:r>
            <a:r>
              <a:rPr lang="hu-HU" altLang="en-US" dirty="0"/>
              <a:t>3,</a:t>
            </a:r>
            <a:r>
              <a:rPr lang="en-US" altLang="en-US" dirty="0"/>
              <a:t> p. 4</a:t>
            </a:r>
            <a:r>
              <a:rPr lang="hu-HU" altLang="en-US" dirty="0"/>
              <a:t>2</a:t>
            </a:r>
            <a:endParaRPr lang="en-US" altLang="en-US" dirty="0"/>
          </a:p>
        </p:txBody>
      </p:sp>
      <p:cxnSp>
        <p:nvCxnSpPr>
          <p:cNvPr id="8" name="Straight Arrow Connector 7">
            <a:extLst>
              <a:ext uri="{FF2B5EF4-FFF2-40B4-BE49-F238E27FC236}">
                <a16:creationId xmlns:a16="http://schemas.microsoft.com/office/drawing/2014/main" id="{74C08392-6A81-4A6D-9D53-7E7D491218CE}"/>
              </a:ext>
            </a:extLst>
          </p:cNvPr>
          <p:cNvCxnSpPr>
            <a:cxnSpLocks noChangeShapeType="1"/>
          </p:cNvCxnSpPr>
          <p:nvPr/>
        </p:nvCxnSpPr>
        <p:spPr bwMode="auto">
          <a:xfrm flipV="1">
            <a:off x="2928938" y="3422650"/>
            <a:ext cx="6350" cy="22860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9" name="Table 1">
            <a:extLst>
              <a:ext uri="{FF2B5EF4-FFF2-40B4-BE49-F238E27FC236}">
                <a16:creationId xmlns:a16="http://schemas.microsoft.com/office/drawing/2014/main" id="{4D91F473-6B1E-4A91-BEC1-A2ADBE336051}"/>
              </a:ext>
            </a:extLst>
          </p:cNvPr>
          <p:cNvGraphicFramePr>
            <a:graphicFrameLocks noGrp="1"/>
          </p:cNvGraphicFramePr>
          <p:nvPr/>
        </p:nvGraphicFramePr>
        <p:xfrm>
          <a:off x="2217738" y="2403476"/>
          <a:ext cx="6908801" cy="2333625"/>
        </p:xfrm>
        <a:graphic>
          <a:graphicData uri="http://schemas.openxmlformats.org/drawingml/2006/table">
            <a:tbl>
              <a:tblPr/>
              <a:tblGrid>
                <a:gridCol w="1558728">
                  <a:extLst>
                    <a:ext uri="{9D8B030D-6E8A-4147-A177-3AD203B41FA5}">
                      <a16:colId xmlns:a16="http://schemas.microsoft.com/office/drawing/2014/main" val="20000"/>
                    </a:ext>
                  </a:extLst>
                </a:gridCol>
                <a:gridCol w="339404">
                  <a:extLst>
                    <a:ext uri="{9D8B030D-6E8A-4147-A177-3AD203B41FA5}">
                      <a16:colId xmlns:a16="http://schemas.microsoft.com/office/drawing/2014/main" val="20001"/>
                    </a:ext>
                  </a:extLst>
                </a:gridCol>
                <a:gridCol w="321044">
                  <a:extLst>
                    <a:ext uri="{9D8B030D-6E8A-4147-A177-3AD203B41FA5}">
                      <a16:colId xmlns:a16="http://schemas.microsoft.com/office/drawing/2014/main" val="20002"/>
                    </a:ext>
                  </a:extLst>
                </a:gridCol>
                <a:gridCol w="393204">
                  <a:extLst>
                    <a:ext uri="{9D8B030D-6E8A-4147-A177-3AD203B41FA5}">
                      <a16:colId xmlns:a16="http://schemas.microsoft.com/office/drawing/2014/main" val="20003"/>
                    </a:ext>
                  </a:extLst>
                </a:gridCol>
                <a:gridCol w="393204">
                  <a:extLst>
                    <a:ext uri="{9D8B030D-6E8A-4147-A177-3AD203B41FA5}">
                      <a16:colId xmlns:a16="http://schemas.microsoft.com/office/drawing/2014/main" val="20004"/>
                    </a:ext>
                  </a:extLst>
                </a:gridCol>
                <a:gridCol w="983010">
                  <a:extLst>
                    <a:ext uri="{9D8B030D-6E8A-4147-A177-3AD203B41FA5}">
                      <a16:colId xmlns:a16="http://schemas.microsoft.com/office/drawing/2014/main" val="20005"/>
                    </a:ext>
                  </a:extLst>
                </a:gridCol>
                <a:gridCol w="454308">
                  <a:extLst>
                    <a:ext uri="{9D8B030D-6E8A-4147-A177-3AD203B41FA5}">
                      <a16:colId xmlns:a16="http://schemas.microsoft.com/office/drawing/2014/main" val="20006"/>
                    </a:ext>
                  </a:extLst>
                </a:gridCol>
                <a:gridCol w="889596">
                  <a:extLst>
                    <a:ext uri="{9D8B030D-6E8A-4147-A177-3AD203B41FA5}">
                      <a16:colId xmlns:a16="http://schemas.microsoft.com/office/drawing/2014/main" val="20007"/>
                    </a:ext>
                  </a:extLst>
                </a:gridCol>
                <a:gridCol w="393204">
                  <a:extLst>
                    <a:ext uri="{9D8B030D-6E8A-4147-A177-3AD203B41FA5}">
                      <a16:colId xmlns:a16="http://schemas.microsoft.com/office/drawing/2014/main" val="20008"/>
                    </a:ext>
                  </a:extLst>
                </a:gridCol>
                <a:gridCol w="862055">
                  <a:extLst>
                    <a:ext uri="{9D8B030D-6E8A-4147-A177-3AD203B41FA5}">
                      <a16:colId xmlns:a16="http://schemas.microsoft.com/office/drawing/2014/main" val="20009"/>
                    </a:ext>
                  </a:extLst>
                </a:gridCol>
                <a:gridCol w="321044">
                  <a:extLst>
                    <a:ext uri="{9D8B030D-6E8A-4147-A177-3AD203B41FA5}">
                      <a16:colId xmlns:a16="http://schemas.microsoft.com/office/drawing/2014/main" val="20010"/>
                    </a:ext>
                  </a:extLst>
                </a:gridCol>
              </a:tblGrid>
              <a:tr h="275736">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(generic or brand name)</a:t>
                      </a:r>
                    </a:p>
                  </a:txBody>
                  <a:tcPr marL="84424" marR="84424" marT="42217" marB="422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Route</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Indication</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Diagnosis (site)</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Reason in notes</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0070C0"/>
                          </a:solidFill>
                          <a:effectLst/>
                          <a:latin typeface="Arial" charset="0"/>
                          <a:cs typeface="Arial" charset="0"/>
                        </a:rPr>
                        <a:t>Date start AM</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0070C0"/>
                          </a:solidFill>
                          <a:effectLst/>
                          <a:latin typeface="Arial" charset="0"/>
                          <a:cs typeface="Arial" charset="0"/>
                        </a:rPr>
                        <a:t>Changed? (+ reason)</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FF0000"/>
                          </a:solidFill>
                          <a:effectLst/>
                          <a:latin typeface="Arial" charset="0"/>
                          <a:cs typeface="Arial" charset="0"/>
                        </a:rPr>
                        <a:t>If changed: Date start 1</a:t>
                      </a:r>
                      <a:r>
                        <a:rPr kumimoji="0" lang="en-US" sz="800" b="1" i="0" u="none" strike="noStrike" cap="none" normalizeH="0" baseline="30000" dirty="0">
                          <a:ln>
                            <a:noFill/>
                          </a:ln>
                          <a:solidFill>
                            <a:srgbClr val="FF0000"/>
                          </a:solidFill>
                          <a:effectLst/>
                          <a:latin typeface="Arial" charset="0"/>
                          <a:cs typeface="Arial" charset="0"/>
                        </a:rPr>
                        <a:t>st</a:t>
                      </a:r>
                      <a:r>
                        <a:rPr kumimoji="0" lang="en-US" sz="800" b="1" i="0" u="none" strike="noStrike" cap="none" normalizeH="0" baseline="0" dirty="0">
                          <a:ln>
                            <a:noFill/>
                          </a:ln>
                          <a:solidFill>
                            <a:srgbClr val="FF0000"/>
                          </a:solidFill>
                          <a:effectLst/>
                          <a:latin typeface="Arial" charset="0"/>
                          <a:cs typeface="Arial" charset="0"/>
                        </a:rPr>
                        <a:t> AM</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56508">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700" b="1" i="0" u="none" strike="noStrike" cap="none" normalizeH="0" baseline="0" dirty="0">
                          <a:ln>
                            <a:noFill/>
                          </a:ln>
                          <a:solidFill>
                            <a:srgbClr val="FF0000"/>
                          </a:solidFill>
                          <a:effectLst/>
                          <a:latin typeface="Arial" charset="0"/>
                          <a:cs typeface="Arial" charset="0"/>
                        </a:rPr>
                        <a:t>Number of doses</a:t>
                      </a:r>
                      <a:r>
                        <a:rPr kumimoji="0" lang="en-US" sz="800" b="1" i="0" u="none" strike="noStrike" cap="none" normalizeH="0" baseline="0" dirty="0">
                          <a:ln>
                            <a:noFill/>
                          </a:ln>
                          <a:solidFill>
                            <a:srgbClr val="FF0000"/>
                          </a:solidFill>
                          <a:effectLst/>
                          <a:latin typeface="Arial" charset="0"/>
                          <a:cs typeface="Arial" charset="0"/>
                        </a:rPr>
                        <a:t> </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1" i="0" u="none" strike="noStrike" cap="none" normalizeH="0" baseline="0" dirty="0">
                          <a:ln>
                            <a:noFill/>
                          </a:ln>
                          <a:solidFill>
                            <a:srgbClr val="FF0000"/>
                          </a:solidFill>
                          <a:effectLst/>
                          <a:latin typeface="Arial" charset="0"/>
                          <a:cs typeface="Arial" charset="0"/>
                        </a:rPr>
                        <a:t>mg/g/IU</a:t>
                      </a:r>
                    </a:p>
                  </a:txBody>
                  <a:tcPr marL="83095" marR="83095" marT="43215" marB="43215"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33238" marR="33238" marT="33226" marB="332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12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rgbClr val="0070C0"/>
                          </a:solidFill>
                          <a:effectLst/>
                          <a:latin typeface="Arial" charset="0"/>
                          <a:cs typeface="Arial" charset="0"/>
                        </a:rPr>
                        <a:t>/       /</a:t>
                      </a: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700" b="0" i="0" u="none" strike="noStrike" cap="none" normalizeH="0" baseline="0" dirty="0">
                        <a:ln>
                          <a:noFill/>
                        </a:ln>
                        <a:solidFill>
                          <a:schemeClr val="tx1"/>
                        </a:solidFill>
                        <a:effectLst/>
                        <a:latin typeface="Arial" charset="0"/>
                        <a:cs typeface="Arial" charset="0"/>
                      </a:endParaRP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700" b="0" i="0" u="none" strike="noStrike" cap="none" normalizeH="0" baseline="0" dirty="0">
                          <a:ln>
                            <a:noFill/>
                          </a:ln>
                          <a:solidFill>
                            <a:schemeClr val="tx1"/>
                          </a:solidFill>
                          <a:effectLst/>
                          <a:latin typeface="Arial" charset="0"/>
                          <a:cs typeface="Arial" charset="0"/>
                        </a:rPr>
                        <a:t>/       /</a:t>
                      </a:r>
                    </a:p>
                  </a:txBody>
                  <a:tcPr marL="33238" marR="33238" marT="16612" marB="166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84424" marR="84424" marT="42217" marB="422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10" name="Straight Arrow Connector 7">
            <a:extLst>
              <a:ext uri="{FF2B5EF4-FFF2-40B4-BE49-F238E27FC236}">
                <a16:creationId xmlns:a16="http://schemas.microsoft.com/office/drawing/2014/main" id="{44F66EB1-9985-4EC8-9043-DA7D26A93BE9}"/>
              </a:ext>
            </a:extLst>
          </p:cNvPr>
          <p:cNvCxnSpPr>
            <a:cxnSpLocks noChangeShapeType="1"/>
          </p:cNvCxnSpPr>
          <p:nvPr/>
        </p:nvCxnSpPr>
        <p:spPr bwMode="auto">
          <a:xfrm flipH="1" flipV="1">
            <a:off x="4445001" y="3422651"/>
            <a:ext cx="2600325" cy="2481263"/>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63817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Numerator </a:t>
            </a:r>
            <a:r>
              <a:rPr lang="hu-HU" dirty="0" err="1"/>
              <a:t>data</a:t>
            </a:r>
            <a:r>
              <a:rPr lang="hu-HU" dirty="0"/>
              <a:t> </a:t>
            </a:r>
            <a:r>
              <a:rPr lang="hu-HU" dirty="0" err="1"/>
              <a:t>items</a:t>
            </a:r>
            <a:r>
              <a:rPr lang="hu-HU" dirty="0"/>
              <a:t>: HAI</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18</a:t>
            </a:fld>
            <a:endParaRPr lang="en-GB" dirty="0"/>
          </a:p>
        </p:txBody>
      </p:sp>
      <p:sp>
        <p:nvSpPr>
          <p:cNvPr id="11" name="Rectangle 3">
            <a:extLst>
              <a:ext uri="{FF2B5EF4-FFF2-40B4-BE49-F238E27FC236}">
                <a16:creationId xmlns:a16="http://schemas.microsoft.com/office/drawing/2014/main" id="{5ED01F08-BB80-4838-8CE8-FCD874B7EA14}"/>
              </a:ext>
            </a:extLst>
          </p:cNvPr>
          <p:cNvSpPr txBox="1">
            <a:spLocks noChangeArrowheads="1"/>
          </p:cNvSpPr>
          <p:nvPr/>
        </p:nvSpPr>
        <p:spPr>
          <a:xfrm>
            <a:off x="1639888" y="844713"/>
            <a:ext cx="8526463" cy="5162550"/>
          </a:xfrm>
          <a:prstGeom prst="rect">
            <a:avLst/>
          </a:prstGeom>
        </p:spPr>
        <p:txBody>
          <a:bodyPr/>
          <a:lstStyle>
            <a:lvl1pPr marL="269875" indent="-269875" algn="l" rtl="0" eaLnBrk="0" fontAlgn="base" hangingPunct="0">
              <a:lnSpc>
                <a:spcPct val="90000"/>
              </a:lnSpc>
              <a:spcBef>
                <a:spcPct val="0"/>
              </a:spcBef>
              <a:spcAft>
                <a:spcPct val="25000"/>
              </a:spcAft>
              <a:buFont typeface="Wingdings" panose="05000000000000000000" pitchFamily="2" charset="2"/>
              <a:buChar char="§"/>
              <a:defRPr sz="2400">
                <a:solidFill>
                  <a:schemeClr val="tx1"/>
                </a:solidFill>
                <a:latin typeface="+mn-lt"/>
                <a:ea typeface="ＭＳ Ｐゴシック" charset="-128"/>
                <a:cs typeface="ＭＳ Ｐゴシック" charset="-128"/>
              </a:defRPr>
            </a:lvl1pPr>
            <a:lvl2pPr marL="714375" indent="-265113" algn="l" rtl="0" eaLnBrk="0" fontAlgn="base" hangingPunct="0">
              <a:lnSpc>
                <a:spcPct val="90000"/>
              </a:lnSpc>
              <a:spcBef>
                <a:spcPct val="0"/>
              </a:spcBef>
              <a:spcAft>
                <a:spcPct val="25000"/>
              </a:spcAft>
              <a:buChar char="–"/>
              <a:defRPr sz="2400">
                <a:solidFill>
                  <a:schemeClr val="tx1"/>
                </a:solidFill>
                <a:latin typeface="+mn-lt"/>
                <a:ea typeface="ＭＳ Ｐゴシック" charset="-128"/>
              </a:defRPr>
            </a:lvl2pPr>
            <a:lvl3pPr marL="1150938" indent="-228600" algn="l" rtl="0" eaLnBrk="0" fontAlgn="base" hangingPunct="0">
              <a:spcBef>
                <a:spcPct val="20000"/>
              </a:spcBef>
              <a:spcAft>
                <a:spcPct val="0"/>
              </a:spcAft>
              <a:defRPr>
                <a:solidFill>
                  <a:schemeClr val="tx1"/>
                </a:solidFill>
                <a:latin typeface="+mn-lt"/>
                <a:ea typeface="ＭＳ Ｐゴシック" charset="-128"/>
              </a:defRPr>
            </a:lvl3pPr>
            <a:lvl4pPr marL="1600200" indent="-228600" algn="l" rtl="0" eaLnBrk="0" fontAlgn="base" hangingPunct="0">
              <a:spcBef>
                <a:spcPct val="20000"/>
              </a:spcBef>
              <a:spcAft>
                <a:spcPct val="0"/>
              </a:spcAft>
              <a:defRPr sz="16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buNone/>
              <a:defRPr/>
            </a:pPr>
            <a:r>
              <a:rPr lang="en-GB" altLang="en-US" kern="0" dirty="0">
                <a:ea typeface="ＭＳ Ｐゴシック" panose="020B0600070205080204" pitchFamily="34" charset="-128"/>
              </a:rPr>
              <a:t>Turn to page 2</a:t>
            </a:r>
            <a:r>
              <a:rPr lang="hu-HU" altLang="en-US" kern="0" dirty="0">
                <a:ea typeface="ＭＳ Ｐゴシック" panose="020B0600070205080204" pitchFamily="34" charset="-128"/>
              </a:rPr>
              <a:t>4/49 </a:t>
            </a:r>
            <a:r>
              <a:rPr lang="en-GB" altLang="en-US" kern="0" dirty="0">
                <a:ea typeface="ＭＳ Ｐゴシック" panose="020B0600070205080204" pitchFamily="34" charset="-128"/>
              </a:rPr>
              <a:t>of protocol </a:t>
            </a:r>
            <a:r>
              <a:rPr lang="hu-HU" altLang="en-US" kern="0" dirty="0">
                <a:ea typeface="ＭＳ Ｐゴシック" panose="020B0600070205080204" pitchFamily="34" charset="-128"/>
              </a:rPr>
              <a:t>v</a:t>
            </a:r>
            <a:r>
              <a:rPr lang="en-GB" altLang="en-US" kern="0" dirty="0">
                <a:ea typeface="ＭＳ Ｐゴシック" panose="020B0600070205080204" pitchFamily="34" charset="-128"/>
              </a:rPr>
              <a:t>5.</a:t>
            </a:r>
            <a:r>
              <a:rPr lang="hu-HU" altLang="en-US" kern="0" dirty="0">
                <a:ea typeface="ＭＳ Ｐゴシック" panose="020B0600070205080204" pitchFamily="34" charset="-128"/>
              </a:rPr>
              <a:t>3</a:t>
            </a:r>
            <a:endParaRPr lang="en-GB" altLang="en-US" kern="0" dirty="0">
              <a:ea typeface="ＭＳ Ｐゴシック" panose="020B0600070205080204" pitchFamily="34" charset="-128"/>
            </a:endParaRPr>
          </a:p>
          <a:p>
            <a:pPr marL="0" indent="0">
              <a:buNone/>
              <a:defRPr/>
            </a:pPr>
            <a:r>
              <a:rPr lang="en-GB" altLang="en-US" sz="2000" kern="0" dirty="0">
                <a:ea typeface="ＭＳ Ｐゴシック" panose="020B0600070205080204" pitchFamily="34" charset="-128"/>
              </a:rPr>
              <a:t>Collected for patients with an </a:t>
            </a:r>
            <a:r>
              <a:rPr lang="en-GB" altLang="en-US" sz="2000" b="1" kern="0" dirty="0">
                <a:ea typeface="ＭＳ Ｐゴシック" panose="020B0600070205080204" pitchFamily="34" charset="-128"/>
              </a:rPr>
              <a:t>active healthcare-associated infection</a:t>
            </a:r>
            <a:endParaRPr lang="en-GB" altLang="en-US" b="1" kern="0" dirty="0">
              <a:solidFill>
                <a:srgbClr val="FF0000"/>
              </a:solidFill>
              <a:ea typeface="ＭＳ Ｐゴシック" panose="020B0600070205080204" pitchFamily="34" charset="-128"/>
            </a:endParaRPr>
          </a:p>
          <a:p>
            <a:pPr>
              <a:buFont typeface="Wingdings" panose="05000000000000000000" pitchFamily="2" charset="2"/>
              <a:buNone/>
              <a:defRPr/>
            </a:pPr>
            <a:br>
              <a:rPr lang="en-GB" altLang="en-US" kern="0" dirty="0">
                <a:solidFill>
                  <a:srgbClr val="FF0000"/>
                </a:solidFill>
                <a:ea typeface="ＭＳ Ｐゴシック" panose="020B0600070205080204" pitchFamily="34" charset="-128"/>
              </a:rPr>
            </a:br>
            <a:endParaRPr lang="en-GB" altLang="en-US" kern="0" dirty="0">
              <a:ea typeface="ＭＳ Ｐゴシック" panose="020B0600070205080204" pitchFamily="34" charset="-128"/>
            </a:endParaRPr>
          </a:p>
          <a:p>
            <a:pPr>
              <a:defRPr/>
            </a:pPr>
            <a:endParaRPr lang="en-GB" altLang="en-US" kern="0" dirty="0">
              <a:ea typeface="ＭＳ Ｐゴシック" panose="020B0600070205080204" pitchFamily="34" charset="-128"/>
            </a:endParaRPr>
          </a:p>
          <a:p>
            <a:pPr>
              <a:defRPr/>
            </a:pPr>
            <a:endParaRPr lang="en-GB" altLang="en-US" kern="0" dirty="0">
              <a:ea typeface="ＭＳ Ｐゴシック" panose="020B0600070205080204" pitchFamily="34" charset="-128"/>
            </a:endParaRPr>
          </a:p>
          <a:p>
            <a:pPr lvl="1">
              <a:defRPr/>
            </a:pPr>
            <a:endParaRPr lang="en-GB" altLang="en-US" kern="0" dirty="0">
              <a:ea typeface="ＭＳ Ｐゴシック" panose="020B0600070205080204" pitchFamily="34" charset="-128"/>
            </a:endParaRPr>
          </a:p>
          <a:p>
            <a:pPr lvl="1">
              <a:defRPr/>
            </a:pPr>
            <a:endParaRPr lang="en-GB" altLang="en-US" kern="0" dirty="0">
              <a:ea typeface="ＭＳ Ｐゴシック" panose="020B0600070205080204" pitchFamily="34" charset="-128"/>
            </a:endParaRPr>
          </a:p>
          <a:p>
            <a:pPr lvl="1">
              <a:defRPr/>
            </a:pPr>
            <a:endParaRPr lang="en-GB" altLang="en-US" kern="0" dirty="0">
              <a:ea typeface="ＭＳ Ｐゴシック" panose="020B0600070205080204" pitchFamily="34" charset="-128"/>
            </a:endParaRPr>
          </a:p>
        </p:txBody>
      </p:sp>
      <p:graphicFrame>
        <p:nvGraphicFramePr>
          <p:cNvPr id="12" name="Table 1">
            <a:extLst>
              <a:ext uri="{FF2B5EF4-FFF2-40B4-BE49-F238E27FC236}">
                <a16:creationId xmlns:a16="http://schemas.microsoft.com/office/drawing/2014/main" id="{B35B44BF-B3B7-46F6-8C3B-EC1B2732A281}"/>
              </a:ext>
            </a:extLst>
          </p:cNvPr>
          <p:cNvGraphicFramePr>
            <a:graphicFrameLocks noGrp="1"/>
          </p:cNvGraphicFramePr>
          <p:nvPr>
            <p:extLst>
              <p:ext uri="{D42A27DB-BD31-4B8C-83A1-F6EECF244321}">
                <p14:modId xmlns:p14="http://schemas.microsoft.com/office/powerpoint/2010/main" val="1147832655"/>
              </p:ext>
            </p:extLst>
          </p:nvPr>
        </p:nvGraphicFramePr>
        <p:xfrm>
          <a:off x="2921411" y="1719525"/>
          <a:ext cx="5476876" cy="4003674"/>
        </p:xfrm>
        <a:graphic>
          <a:graphicData uri="http://schemas.openxmlformats.org/drawingml/2006/table">
            <a:tbl>
              <a:tblPr/>
              <a:tblGrid>
                <a:gridCol w="1716617">
                  <a:extLst>
                    <a:ext uri="{9D8B030D-6E8A-4147-A177-3AD203B41FA5}">
                      <a16:colId xmlns:a16="http://schemas.microsoft.com/office/drawing/2014/main" val="20000"/>
                    </a:ext>
                  </a:extLst>
                </a:gridCol>
                <a:gridCol w="735476">
                  <a:extLst>
                    <a:ext uri="{9D8B030D-6E8A-4147-A177-3AD203B41FA5}">
                      <a16:colId xmlns:a16="http://schemas.microsoft.com/office/drawing/2014/main" val="20001"/>
                    </a:ext>
                  </a:extLst>
                </a:gridCol>
                <a:gridCol w="572036">
                  <a:extLst>
                    <a:ext uri="{9D8B030D-6E8A-4147-A177-3AD203B41FA5}">
                      <a16:colId xmlns:a16="http://schemas.microsoft.com/office/drawing/2014/main" val="20002"/>
                    </a:ext>
                  </a:extLst>
                </a:gridCol>
                <a:gridCol w="326879">
                  <a:extLst>
                    <a:ext uri="{9D8B030D-6E8A-4147-A177-3AD203B41FA5}">
                      <a16:colId xmlns:a16="http://schemas.microsoft.com/office/drawing/2014/main" val="20003"/>
                    </a:ext>
                  </a:extLst>
                </a:gridCol>
                <a:gridCol w="245159">
                  <a:extLst>
                    <a:ext uri="{9D8B030D-6E8A-4147-A177-3AD203B41FA5}">
                      <a16:colId xmlns:a16="http://schemas.microsoft.com/office/drawing/2014/main" val="20004"/>
                    </a:ext>
                  </a:extLst>
                </a:gridCol>
                <a:gridCol w="750939">
                  <a:extLst>
                    <a:ext uri="{9D8B030D-6E8A-4147-A177-3AD203B41FA5}">
                      <a16:colId xmlns:a16="http://schemas.microsoft.com/office/drawing/2014/main" val="20005"/>
                    </a:ext>
                  </a:extLst>
                </a:gridCol>
                <a:gridCol w="556575">
                  <a:extLst>
                    <a:ext uri="{9D8B030D-6E8A-4147-A177-3AD203B41FA5}">
                      <a16:colId xmlns:a16="http://schemas.microsoft.com/office/drawing/2014/main" val="20006"/>
                    </a:ext>
                  </a:extLst>
                </a:gridCol>
                <a:gridCol w="326879">
                  <a:extLst>
                    <a:ext uri="{9D8B030D-6E8A-4147-A177-3AD203B41FA5}">
                      <a16:colId xmlns:a16="http://schemas.microsoft.com/office/drawing/2014/main" val="20007"/>
                    </a:ext>
                  </a:extLst>
                </a:gridCol>
                <a:gridCol w="246316">
                  <a:extLst>
                    <a:ext uri="{9D8B030D-6E8A-4147-A177-3AD203B41FA5}">
                      <a16:colId xmlns:a16="http://schemas.microsoft.com/office/drawing/2014/main" val="20008"/>
                    </a:ext>
                  </a:extLst>
                </a:gridCol>
              </a:tblGrid>
              <a:tr h="2769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44" marR="84444" marT="42193" marB="42193"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1</a:t>
                      </a:r>
                      <a:endParaRPr kumimoji="0" lang="en-US" sz="1700" b="0" i="0" u="none" strike="noStrike" cap="none" normalizeH="0" baseline="0" dirty="0">
                        <a:ln>
                          <a:noFill/>
                        </a:ln>
                        <a:solidFill>
                          <a:schemeClr val="tx1"/>
                        </a:solidFill>
                        <a:effectLst/>
                        <a:latin typeface="Arial" charset="0"/>
                        <a:cs typeface="Arial" charset="0"/>
                      </a:endParaRPr>
                    </a:p>
                  </a:txBody>
                  <a:tcPr marL="84444" marR="84444" marT="42193" marB="4219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2</a:t>
                      </a:r>
                      <a:endParaRPr kumimoji="0" lang="en-US" sz="1700" b="0" i="0" u="none" strike="noStrike" cap="none" normalizeH="0" baseline="0" dirty="0">
                        <a:ln>
                          <a:noFill/>
                        </a:ln>
                        <a:solidFill>
                          <a:schemeClr val="tx1"/>
                        </a:solidFill>
                        <a:effectLst/>
                        <a:latin typeface="Arial" charset="0"/>
                        <a:cs typeface="Arial" charset="0"/>
                      </a:endParaRPr>
                    </a:p>
                  </a:txBody>
                  <a:tcPr marL="84444" marR="84444" marT="42193" marB="4219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5959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Case definition code</a:t>
                      </a:r>
                      <a:endParaRPr kumimoji="0" lang="en-US" sz="800" b="0" i="0" u="none" strike="noStrike" cap="none" normalizeH="0" baseline="0" dirty="0">
                        <a:ln>
                          <a:noFill/>
                        </a:ln>
                        <a:solidFill>
                          <a:schemeClr val="tx1"/>
                        </a:solidFill>
                        <a:effectLst/>
                        <a:latin typeface="Arial" charset="0"/>
                        <a:cs typeface="Arial" charset="0"/>
                      </a:endParaRP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5959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Relevant device </a:t>
                      </a:r>
                      <a:r>
                        <a:rPr kumimoji="0" lang="en-US" sz="800" b="1" i="0" u="none" strike="noStrike" cap="none" normalizeH="0" baseline="30000" dirty="0">
                          <a:ln>
                            <a:noFill/>
                          </a:ln>
                          <a:solidFill>
                            <a:schemeClr val="tx1"/>
                          </a:solidFill>
                          <a:effectLst/>
                          <a:latin typeface="Arial" charset="0"/>
                          <a:cs typeface="Arial" charset="0"/>
                        </a:rPr>
                        <a:t>(3)</a:t>
                      </a:r>
                    </a:p>
                  </a:txBody>
                  <a:tcPr marL="84444" marR="84444" marT="42193" marB="4219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6810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Present on admission</a:t>
                      </a:r>
                      <a:endParaRPr kumimoji="0" lang="en-US" sz="800" b="0" i="0" u="none" strike="noStrike" cap="none" normalizeH="0" baseline="0" dirty="0">
                        <a:ln>
                          <a:noFill/>
                        </a:ln>
                        <a:solidFill>
                          <a:schemeClr val="tx1"/>
                        </a:solidFill>
                        <a:effectLst/>
                        <a:latin typeface="Arial" charset="0"/>
                        <a:cs typeface="Arial" charset="0"/>
                      </a:endParaRP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5959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Date of onset </a:t>
                      </a:r>
                      <a:r>
                        <a:rPr kumimoji="0" lang="en-US" sz="800" b="1" i="0" u="none" strike="noStrike" cap="none" normalizeH="0" baseline="30000" dirty="0">
                          <a:ln>
                            <a:noFill/>
                          </a:ln>
                          <a:solidFill>
                            <a:schemeClr val="tx1"/>
                          </a:solidFill>
                          <a:effectLst/>
                          <a:latin typeface="Arial" charset="0"/>
                          <a:cs typeface="Arial" charset="0"/>
                        </a:rPr>
                        <a:t>(4)</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38074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Origin of infection</a:t>
                      </a:r>
                      <a:endParaRPr kumimoji="0" lang="en-US" sz="800" b="0" i="0" u="none" strike="noStrike" cap="none" normalizeH="0" baseline="0" dirty="0">
                        <a:ln>
                          <a:noFill/>
                        </a:ln>
                        <a:solidFill>
                          <a:schemeClr val="tx1"/>
                        </a:solidFill>
                        <a:effectLst/>
                        <a:latin typeface="Arial" charset="0"/>
                        <a:cs typeface="Arial" charset="0"/>
                      </a:endParaRP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415360">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rgbClr val="FF0000"/>
                          </a:solidFill>
                          <a:effectLst/>
                          <a:latin typeface="Arial" charset="0"/>
                          <a:cs typeface="Arial" charset="0"/>
                        </a:rPr>
                        <a:t>HAI associated to current ward</a:t>
                      </a:r>
                      <a:endParaRPr kumimoji="0" lang="en-US" sz="800" b="0" i="0" u="none" strike="noStrike" cap="none" normalizeH="0" baseline="0" dirty="0">
                        <a:ln>
                          <a:noFill/>
                        </a:ln>
                        <a:solidFill>
                          <a:srgbClr val="FF0000"/>
                        </a:solidFill>
                        <a:effectLst/>
                        <a:latin typeface="Arial" charset="0"/>
                        <a:cs typeface="Arial" charset="0"/>
                      </a:endParaRP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rgbClr val="FF0000"/>
                          </a:solidFill>
                          <a:effectLst/>
                          <a:latin typeface="Arial" charset="0"/>
                          <a:cs typeface="Arial" charset="0"/>
                        </a:rPr>
                        <a:t>O Yes  O No  O Unknown</a:t>
                      </a: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rgbClr val="FF0000"/>
                          </a:solidFill>
                          <a:effectLst/>
                          <a:latin typeface="Arial" charset="0"/>
                          <a:cs typeface="Arial" charset="0"/>
                        </a:rPr>
                        <a:t>O Yes  O No  O Unknown</a:t>
                      </a:r>
                    </a:p>
                  </a:txBody>
                  <a:tcPr marL="84444" marR="84444" marT="42193" marB="4219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7690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If BSI: source </a:t>
                      </a:r>
                      <a:r>
                        <a:rPr kumimoji="0" lang="en-US" sz="800" b="1" i="0" u="none" strike="noStrike" cap="none" normalizeH="0" baseline="30000" dirty="0">
                          <a:ln>
                            <a:noFill/>
                          </a:ln>
                          <a:solidFill>
                            <a:schemeClr val="tx1"/>
                          </a:solidFill>
                          <a:effectLst/>
                          <a:latin typeface="Arial" charset="0"/>
                          <a:cs typeface="Arial" charset="0"/>
                        </a:rPr>
                        <a:t>(5)</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chemeClr val="tx1"/>
                          </a:solidFill>
                          <a:effectLst/>
                          <a:latin typeface="Arial" charset="0"/>
                          <a:cs typeface="Arial" charset="0"/>
                        </a:rPr>
                        <a:t> </a:t>
                      </a:r>
                      <a:endParaRPr kumimoji="0" lang="en-US" sz="1700" b="0" i="0" u="none" strike="noStrike" cap="none" normalizeH="0" baseline="0">
                        <a:ln>
                          <a:noFill/>
                        </a:ln>
                        <a:solidFill>
                          <a:schemeClr val="tx1"/>
                        </a:solidFill>
                        <a:effectLst/>
                        <a:latin typeface="Arial" charset="0"/>
                        <a:cs typeface="Arial" charset="0"/>
                      </a:endParaRP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59598">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44" marR="84444" marT="42193" marB="42193"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FF0000"/>
                          </a:solidFill>
                          <a:effectLst/>
                          <a:latin typeface="Arial" charset="0"/>
                          <a:cs typeface="Arial" charset="0"/>
                        </a:rPr>
                        <a:t>AMR</a:t>
                      </a:r>
                      <a:endParaRPr kumimoji="0" lang="en-US" sz="800" b="0" i="0" u="none" strike="noStrike" cap="none" normalizeH="0" baseline="30000" dirty="0">
                        <a:ln>
                          <a:noFill/>
                        </a:ln>
                        <a:solidFill>
                          <a:srgbClr val="FF0000"/>
                        </a:solidFill>
                        <a:effectLst/>
                        <a:latin typeface="Arial" charset="0"/>
                        <a:cs typeface="Arial" charset="0"/>
                      </a:endParaRP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700" dirty="0">
                          <a:solidFill>
                            <a:srgbClr val="FF0000"/>
                          </a:solidFill>
                        </a:rPr>
                        <a:t>PDR</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FF0000"/>
                          </a:solidFill>
                          <a:effectLst/>
                          <a:latin typeface="Arial" charset="0"/>
                          <a:cs typeface="Arial" charset="0"/>
                        </a:rPr>
                        <a:t>AMR</a:t>
                      </a:r>
                      <a:endParaRPr kumimoji="0" lang="en-US" sz="800" b="0" i="0" u="none" strike="noStrike" cap="none" normalizeH="0" baseline="30000" dirty="0">
                        <a:ln>
                          <a:noFill/>
                        </a:ln>
                        <a:solidFill>
                          <a:srgbClr val="FF0000"/>
                        </a:solidFill>
                        <a:effectLst/>
                        <a:latin typeface="Arial" charset="0"/>
                        <a:cs typeface="Arial" charset="0"/>
                      </a:endParaRP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700" dirty="0">
                          <a:solidFill>
                            <a:srgbClr val="FF0000"/>
                          </a:solidFill>
                        </a:rPr>
                        <a:t>PDR</a:t>
                      </a:r>
                    </a:p>
                  </a:txBody>
                  <a:tcPr marL="84444" marR="84444" marT="42193" marB="4219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59604">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18127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1</a:t>
                      </a:r>
                      <a:endParaRPr kumimoji="0" lang="en-US" sz="800" b="0" i="0" u="none" strike="noStrike" cap="none" normalizeH="0" baseline="0" dirty="0">
                        <a:ln>
                          <a:noFill/>
                        </a:ln>
                        <a:solidFill>
                          <a:schemeClr val="tx1"/>
                        </a:solidFill>
                        <a:effectLst/>
                        <a:latin typeface="Arial" charset="0"/>
                        <a:cs typeface="Arial" charset="0"/>
                      </a:endParaRPr>
                    </a:p>
                  </a:txBody>
                  <a:tcPr marL="42222" marR="42222" marT="42196" marB="4219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18127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18127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2</a:t>
                      </a:r>
                      <a:endParaRPr kumimoji="0" lang="en-US" sz="800" b="0" i="0" u="none" strike="noStrike" cap="none" normalizeH="0" baseline="0" dirty="0">
                        <a:ln>
                          <a:noFill/>
                        </a:ln>
                        <a:solidFill>
                          <a:schemeClr val="tx1"/>
                        </a:solidFill>
                        <a:effectLst/>
                        <a:latin typeface="Arial" charset="0"/>
                        <a:cs typeface="Arial" charset="0"/>
                      </a:endParaRPr>
                    </a:p>
                  </a:txBody>
                  <a:tcPr marL="42222" marR="42222" marT="42196" marB="4219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18127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18127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3</a:t>
                      </a:r>
                      <a:endParaRPr kumimoji="0" lang="en-US" sz="800" b="0" i="0" u="none" strike="noStrike" cap="none" normalizeH="0" baseline="0" dirty="0">
                        <a:ln>
                          <a:noFill/>
                        </a:ln>
                        <a:solidFill>
                          <a:schemeClr val="tx1"/>
                        </a:solidFill>
                        <a:effectLst/>
                        <a:latin typeface="Arial" charset="0"/>
                        <a:cs typeface="Arial" charset="0"/>
                      </a:endParaRPr>
                    </a:p>
                  </a:txBody>
                  <a:tcPr marL="42222" marR="42222" marT="42196" marB="4219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18127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13" name="TextBox 4">
            <a:extLst>
              <a:ext uri="{FF2B5EF4-FFF2-40B4-BE49-F238E27FC236}">
                <a16:creationId xmlns:a16="http://schemas.microsoft.com/office/drawing/2014/main" id="{C65A6EBC-1568-4DCF-9D7C-13F123F7ADB3}"/>
              </a:ext>
            </a:extLst>
          </p:cNvPr>
          <p:cNvSpPr txBox="1">
            <a:spLocks noChangeArrowheads="1"/>
          </p:cNvSpPr>
          <p:nvPr/>
        </p:nvSpPr>
        <p:spPr bwMode="auto">
          <a:xfrm>
            <a:off x="1094198" y="5820038"/>
            <a:ext cx="3268662" cy="4062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a:lnSpc>
                <a:spcPct val="85000"/>
              </a:lnSpc>
              <a:spcAft>
                <a:spcPct val="0"/>
              </a:spcAft>
              <a:buFontTx/>
              <a:buNone/>
            </a:pPr>
            <a:r>
              <a:rPr lang="en-US" altLang="en-US" dirty="0"/>
              <a:t>Protocol </a:t>
            </a:r>
            <a:r>
              <a:rPr lang="hu-HU" altLang="en-US" dirty="0"/>
              <a:t>v</a:t>
            </a:r>
            <a:r>
              <a:rPr lang="en-US" altLang="en-US" dirty="0"/>
              <a:t>5.</a:t>
            </a:r>
            <a:r>
              <a:rPr lang="hu-HU" altLang="en-US" dirty="0"/>
              <a:t>3,</a:t>
            </a:r>
            <a:r>
              <a:rPr lang="en-US" altLang="en-US" dirty="0"/>
              <a:t> p. 53</a:t>
            </a:r>
            <a:r>
              <a:rPr lang="hu-HU" altLang="en-US" dirty="0"/>
              <a:t>-72</a:t>
            </a:r>
            <a:endParaRPr lang="en-US" altLang="en-US" dirty="0"/>
          </a:p>
        </p:txBody>
      </p:sp>
      <p:cxnSp>
        <p:nvCxnSpPr>
          <p:cNvPr id="14" name="Straight Arrow Connector 7">
            <a:extLst>
              <a:ext uri="{FF2B5EF4-FFF2-40B4-BE49-F238E27FC236}">
                <a16:creationId xmlns:a16="http://schemas.microsoft.com/office/drawing/2014/main" id="{1201E87A-2256-4043-BBC8-44ACD0E9315E}"/>
              </a:ext>
            </a:extLst>
          </p:cNvPr>
          <p:cNvCxnSpPr>
            <a:cxnSpLocks noChangeShapeType="1"/>
          </p:cNvCxnSpPr>
          <p:nvPr/>
        </p:nvCxnSpPr>
        <p:spPr bwMode="auto">
          <a:xfrm flipV="1">
            <a:off x="2275298" y="2162437"/>
            <a:ext cx="646112" cy="3560762"/>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
        <p:nvSpPr>
          <p:cNvPr id="15" name="TextBox 9">
            <a:extLst>
              <a:ext uri="{FF2B5EF4-FFF2-40B4-BE49-F238E27FC236}">
                <a16:creationId xmlns:a16="http://schemas.microsoft.com/office/drawing/2014/main" id="{53ABD0C4-1817-4E1F-94AA-E217E3360544}"/>
              </a:ext>
            </a:extLst>
          </p:cNvPr>
          <p:cNvSpPr txBox="1">
            <a:spLocks noChangeArrowheads="1"/>
          </p:cNvSpPr>
          <p:nvPr/>
        </p:nvSpPr>
        <p:spPr bwMode="auto">
          <a:xfrm>
            <a:off x="6763161" y="5820038"/>
            <a:ext cx="3268663" cy="415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a:lnSpc>
                <a:spcPct val="85000"/>
              </a:lnSpc>
              <a:spcAft>
                <a:spcPct val="0"/>
              </a:spcAft>
              <a:buFontTx/>
              <a:buNone/>
            </a:pPr>
            <a:r>
              <a:rPr lang="en-US" altLang="en-US" dirty="0"/>
              <a:t>Protocol </a:t>
            </a:r>
            <a:r>
              <a:rPr lang="hu-HU" altLang="en-US" dirty="0"/>
              <a:t>v</a:t>
            </a:r>
            <a:r>
              <a:rPr lang="en-US" altLang="en-US" dirty="0"/>
              <a:t>5.</a:t>
            </a:r>
            <a:r>
              <a:rPr lang="hu-HU" altLang="en-US" dirty="0"/>
              <a:t>3,</a:t>
            </a:r>
            <a:r>
              <a:rPr lang="en-US" altLang="en-US" dirty="0"/>
              <a:t> p. 7</a:t>
            </a:r>
            <a:r>
              <a:rPr lang="hu-HU" altLang="en-US" dirty="0"/>
              <a:t>3</a:t>
            </a:r>
            <a:endParaRPr lang="en-US" altLang="en-US" dirty="0"/>
          </a:p>
        </p:txBody>
      </p:sp>
      <p:cxnSp>
        <p:nvCxnSpPr>
          <p:cNvPr id="16" name="Straight Arrow Connector 7">
            <a:extLst>
              <a:ext uri="{FF2B5EF4-FFF2-40B4-BE49-F238E27FC236}">
                <a16:creationId xmlns:a16="http://schemas.microsoft.com/office/drawing/2014/main" id="{25FAF46B-7A42-4219-A71C-BE38FC0C75A9}"/>
              </a:ext>
            </a:extLst>
          </p:cNvPr>
          <p:cNvCxnSpPr>
            <a:cxnSpLocks noChangeShapeType="1"/>
          </p:cNvCxnSpPr>
          <p:nvPr/>
        </p:nvCxnSpPr>
        <p:spPr bwMode="auto">
          <a:xfrm flipH="1" flipV="1">
            <a:off x="5132439" y="4896465"/>
            <a:ext cx="3332521" cy="888649"/>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271895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a:t>Data </a:t>
            </a:r>
            <a:r>
              <a:rPr lang="hu-HU" dirty="0" err="1"/>
              <a:t>collection</a:t>
            </a:r>
            <a:r>
              <a:rPr lang="hu-HU" dirty="0"/>
              <a:t> </a:t>
            </a:r>
            <a:r>
              <a:rPr lang="hu-HU" dirty="0" err="1"/>
              <a:t>process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231115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hu-HU" sz="4000" b="1" dirty="0"/>
              <a:t>Data </a:t>
            </a:r>
            <a:r>
              <a:rPr lang="hu-HU" sz="4000" b="1" dirty="0" err="1"/>
              <a:t>collection</a:t>
            </a:r>
            <a:r>
              <a:rPr lang="hu-HU" sz="4000" b="1" dirty="0"/>
              <a:t> </a:t>
            </a:r>
            <a:r>
              <a:rPr lang="hu-HU" sz="4000" b="1" dirty="0" err="1"/>
              <a:t>methods</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General </a:t>
            </a:r>
            <a:r>
              <a:rPr lang="hu-HU" dirty="0" err="1"/>
              <a:t>guidelines</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All patients present on the ward at 8</a:t>
            </a:r>
            <a:r>
              <a:rPr lang="hu-HU" altLang="en-US" dirty="0">
                <a:ea typeface="ＭＳ Ｐゴシック" panose="020B0600070205080204" pitchFamily="34" charset="-128"/>
              </a:rPr>
              <a:t>:00 AM</a:t>
            </a:r>
            <a:r>
              <a:rPr lang="en-GB" altLang="en-US" dirty="0">
                <a:ea typeface="ＭＳ Ｐゴシック" panose="020B0600070205080204" pitchFamily="34" charset="-128"/>
              </a:rPr>
              <a:t> and not discharged at the time of survey should be included</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Complete each ward within one day</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Complete the hospital within 2-3 weeks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Units where patients are admitted for elective procedures on a Monday should preferably be surveyed between Tuesday and Thursday</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430063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Inclusion and exclusion criteria by 8</a:t>
            </a:r>
            <a:r>
              <a:rPr lang="hu-HU" altLang="en-US" dirty="0">
                <a:ea typeface="ＭＳ Ｐゴシック" panose="020B0600070205080204" pitchFamily="34" charset="-128"/>
              </a:rPr>
              <a:t>:00 AM</a:t>
            </a:r>
            <a:r>
              <a:rPr lang="en-US" altLang="en-US" dirty="0">
                <a:ea typeface="ＭＳ Ｐゴシック" panose="020B0600070205080204" pitchFamily="34" charset="-128"/>
              </a:rPr>
              <a:t> rule</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pic>
        <p:nvPicPr>
          <p:cNvPr id="5" name="Picture 2">
            <a:extLst>
              <a:ext uri="{FF2B5EF4-FFF2-40B4-BE49-F238E27FC236}">
                <a16:creationId xmlns:a16="http://schemas.microsoft.com/office/drawing/2014/main" id="{BB2269D1-C0C4-42B9-932A-335CB996EF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3656" y="1593338"/>
            <a:ext cx="5864225" cy="393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7A222DF1-4AB0-47F8-82D6-2A2FEE4AB63A}"/>
              </a:ext>
            </a:extLst>
          </p:cNvPr>
          <p:cNvSpPr>
            <a:spLocks noChangeArrowheads="1"/>
          </p:cNvSpPr>
          <p:nvPr/>
        </p:nvSpPr>
        <p:spPr bwMode="auto">
          <a:xfrm>
            <a:off x="8358905" y="1851704"/>
            <a:ext cx="1380186"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0" tIns="0" rIns="0" bIns="0" anchor="ct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37931725" indent="-37474525">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en-GB" altLang="en-US" sz="2000">
                <a:latin typeface="Trebuchet MS" panose="020B0603020202020204" pitchFamily="34" charset="0"/>
                <a:cs typeface="Times New Roman" panose="02020603050405020304" pitchFamily="18" charset="0"/>
              </a:rPr>
              <a:t>Legend: </a:t>
            </a:r>
          </a:p>
          <a:p>
            <a:pPr>
              <a:lnSpc>
                <a:spcPct val="100000"/>
              </a:lnSpc>
              <a:spcAft>
                <a:spcPct val="0"/>
              </a:spcAft>
              <a:buFontTx/>
              <a:buNone/>
            </a:pPr>
            <a:endParaRPr lang="en-GB" altLang="en-US" sz="2000">
              <a:latin typeface="Trebuchet MS" panose="020B0603020202020204" pitchFamily="34" charset="0"/>
              <a:cs typeface="Times New Roman" panose="02020603050405020304" pitchFamily="18" charset="0"/>
            </a:endParaRPr>
          </a:p>
          <a:p>
            <a:pPr>
              <a:lnSpc>
                <a:spcPct val="100000"/>
              </a:lnSpc>
              <a:spcAft>
                <a:spcPct val="0"/>
              </a:spcAft>
              <a:buFontTx/>
              <a:buNone/>
            </a:pPr>
            <a:r>
              <a:rPr lang="en-GB" altLang="en-US" sz="2000">
                <a:latin typeface="Trebuchet MS" panose="020B0603020202020204" pitchFamily="34" charset="0"/>
                <a:cs typeface="Times New Roman" panose="02020603050405020304" pitchFamily="18" charset="0"/>
              </a:rPr>
              <a:t>W1: ward 1 </a:t>
            </a:r>
          </a:p>
          <a:p>
            <a:pPr>
              <a:lnSpc>
                <a:spcPct val="100000"/>
              </a:lnSpc>
              <a:spcAft>
                <a:spcPct val="0"/>
              </a:spcAft>
              <a:buFontTx/>
              <a:buNone/>
            </a:pPr>
            <a:r>
              <a:rPr lang="en-GB" altLang="en-US" sz="2000">
                <a:latin typeface="Trebuchet MS" panose="020B0603020202020204" pitchFamily="34" charset="0"/>
                <a:cs typeface="Times New Roman" panose="02020603050405020304" pitchFamily="18" charset="0"/>
              </a:rPr>
              <a:t>W2: ward 2</a:t>
            </a:r>
            <a:endParaRPr lang="en-GB" altLang="en-US" sz="2000">
              <a:cs typeface="Times New Roman" panose="02020603050405020304" pitchFamily="18" charset="0"/>
            </a:endParaRPr>
          </a:p>
        </p:txBody>
      </p:sp>
      <p:sp>
        <p:nvSpPr>
          <p:cNvPr id="7" name="TextBox 4">
            <a:extLst>
              <a:ext uri="{FF2B5EF4-FFF2-40B4-BE49-F238E27FC236}">
                <a16:creationId xmlns:a16="http://schemas.microsoft.com/office/drawing/2014/main" id="{2EA38280-DDBD-48B2-9EAC-4D3BBA46269F}"/>
              </a:ext>
            </a:extLst>
          </p:cNvPr>
          <p:cNvSpPr txBox="1">
            <a:spLocks noChangeArrowheads="1"/>
          </p:cNvSpPr>
          <p:nvPr/>
        </p:nvSpPr>
        <p:spPr bwMode="auto">
          <a:xfrm>
            <a:off x="1140542" y="5441439"/>
            <a:ext cx="9144000" cy="708025"/>
          </a:xfrm>
          <a:prstGeom prst="rect">
            <a:avLst/>
          </a:prstGeom>
          <a:solidFill>
            <a:schemeClr val="bg1"/>
          </a:solidFill>
          <a:ln w="38100">
            <a:solidFill>
              <a:srgbClr val="FF0000"/>
            </a:solidFill>
            <a:miter lim="800000"/>
            <a:headEnd/>
            <a:tailEnd/>
          </a:ln>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37931725" indent="-37474525">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en-GB" altLang="en-US" sz="2000"/>
              <a:t>Include those who are temporarily off the ward for investigations, procedures or on Patient Administration system but at home for a number of hours</a:t>
            </a:r>
          </a:p>
        </p:txBody>
      </p:sp>
      <p:sp>
        <p:nvSpPr>
          <p:cNvPr id="8" name="Rectangle 5">
            <a:extLst>
              <a:ext uri="{FF2B5EF4-FFF2-40B4-BE49-F238E27FC236}">
                <a16:creationId xmlns:a16="http://schemas.microsoft.com/office/drawing/2014/main" id="{FD6E7082-B9D7-4E44-B0EF-32557851C29D}"/>
              </a:ext>
            </a:extLst>
          </p:cNvPr>
          <p:cNvSpPr>
            <a:spLocks noChangeArrowheads="1"/>
          </p:cNvSpPr>
          <p:nvPr/>
        </p:nvSpPr>
        <p:spPr bwMode="auto">
          <a:xfrm>
            <a:off x="1281830" y="859913"/>
            <a:ext cx="84566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37931725" indent="-37474525">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en-GB" altLang="en-US" sz="2000" b="1"/>
              <a:t>Include all patients admitted to the ward before or at (≤) 8:00 AM and not discharged from the ward at the time of the survey</a:t>
            </a:r>
          </a:p>
        </p:txBody>
      </p:sp>
    </p:spTree>
    <p:extLst>
      <p:ext uri="{BB962C8B-B14F-4D97-AF65-F5344CB8AC3E}">
        <p14:creationId xmlns:p14="http://schemas.microsoft.com/office/powerpoint/2010/main" val="3786393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1" y="142890"/>
            <a:ext cx="10318363" cy="822325"/>
          </a:xfrm>
        </p:spPr>
        <p:txBody>
          <a:bodyPr/>
          <a:lstStyle/>
          <a:p>
            <a:r>
              <a:rPr lang="hu-HU" dirty="0" err="1"/>
              <a:t>Work</a:t>
            </a:r>
            <a:r>
              <a:rPr lang="hu-HU" dirty="0"/>
              <a:t> </a:t>
            </a:r>
            <a:r>
              <a:rPr lang="hu-HU" dirty="0" err="1"/>
              <a:t>plan</a:t>
            </a:r>
            <a:r>
              <a:rPr lang="hu-HU" dirty="0"/>
              <a:t> </a:t>
            </a:r>
            <a:r>
              <a:rPr lang="hu-HU" dirty="0" err="1"/>
              <a:t>for</a:t>
            </a:r>
            <a:r>
              <a:rPr lang="hu-HU" dirty="0"/>
              <a:t> </a:t>
            </a:r>
            <a:r>
              <a:rPr lang="hu-HU" dirty="0" err="1"/>
              <a:t>ward</a:t>
            </a:r>
            <a:r>
              <a:rPr lang="hu-HU" dirty="0"/>
              <a:t> </a:t>
            </a:r>
            <a:r>
              <a:rPr lang="hu-HU" dirty="0" err="1"/>
              <a:t>data</a:t>
            </a:r>
            <a:r>
              <a:rPr lang="hu-HU" dirty="0"/>
              <a:t> </a:t>
            </a:r>
            <a:r>
              <a:rPr lang="hu-HU" dirty="0" err="1"/>
              <a:t>collection</a:t>
            </a:r>
            <a:r>
              <a:rPr lang="hu-HU" dirty="0"/>
              <a:t> </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5" name="Rectangle 3">
            <a:extLst>
              <a:ext uri="{FF2B5EF4-FFF2-40B4-BE49-F238E27FC236}">
                <a16:creationId xmlns:a16="http://schemas.microsoft.com/office/drawing/2014/main" id="{CF38EC51-E416-4347-8CF4-9166A86E7E6B}"/>
              </a:ext>
            </a:extLst>
          </p:cNvPr>
          <p:cNvSpPr txBox="1">
            <a:spLocks noChangeArrowheads="1"/>
          </p:cNvSpPr>
          <p:nvPr/>
        </p:nvSpPr>
        <p:spPr bwMode="auto">
          <a:xfrm>
            <a:off x="1847850" y="1214439"/>
            <a:ext cx="8820150" cy="44418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ts val="300"/>
              </a:spcBef>
              <a:spcAft>
                <a:spcPts val="600"/>
              </a:spcAft>
              <a:buFont typeface="Arial" pitchFamily="34" charset="0"/>
              <a:buChar char="•"/>
              <a:tabLst>
                <a:tab pos="269861" algn="l"/>
              </a:tabLst>
              <a:defRPr sz="2400">
                <a:solidFill>
                  <a:schemeClr val="tx1"/>
                </a:solidFill>
                <a:latin typeface="Tahoma" pitchFamily="34" charset="0"/>
                <a:cs typeface="Tahoma" pitchFamily="34" charset="0"/>
              </a:defRPr>
            </a:lvl2pPr>
            <a:lvl3pPr marL="541312" indent="-271449" algn="l" rtl="0" eaLnBrk="1" fontAlgn="base" hangingPunct="1">
              <a:lnSpc>
                <a:spcPct val="90000"/>
              </a:lnSpc>
              <a:spcBef>
                <a:spcPts val="300"/>
              </a:spcBef>
              <a:spcAft>
                <a:spcPts val="600"/>
              </a:spcAft>
              <a:buFont typeface="Tahoma" pitchFamily="34" charset="0"/>
              <a:buChar char="–"/>
              <a:tabLst>
                <a:tab pos="541312" algn="l"/>
              </a:tabLst>
              <a:defRPr sz="2400">
                <a:solidFill>
                  <a:schemeClr val="tx1"/>
                </a:solidFill>
                <a:latin typeface="Tahoma" pitchFamily="34" charset="0"/>
                <a:cs typeface="Tahoma" pitchFamily="34" charset="0"/>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None/>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a:lstStyle>
          <a:p>
            <a:r>
              <a:rPr lang="en-GB" altLang="en-US" kern="0" dirty="0">
                <a:ea typeface="ＭＳ Ｐゴシック" panose="020B0600070205080204" pitchFamily="34" charset="-128"/>
              </a:rPr>
              <a:t>Arrive at ward</a:t>
            </a:r>
          </a:p>
          <a:p>
            <a:r>
              <a:rPr lang="en-GB" altLang="en-US" kern="0" dirty="0">
                <a:ea typeface="ＭＳ Ｐゴシック" panose="020B0600070205080204" pitchFamily="34" charset="-128"/>
              </a:rPr>
              <a:t>Request list of patients present on ward at 8</a:t>
            </a:r>
            <a:r>
              <a:rPr lang="hu-HU" altLang="en-US" kern="0" dirty="0">
                <a:ea typeface="ＭＳ Ｐゴシック" panose="020B0600070205080204" pitchFamily="34" charset="-128"/>
              </a:rPr>
              <a:t>:00 AM</a:t>
            </a:r>
            <a:endParaRPr lang="en-GB" altLang="en-US" kern="0" dirty="0">
              <a:ea typeface="ＭＳ Ｐゴシック" panose="020B0600070205080204" pitchFamily="34" charset="-128"/>
            </a:endParaRPr>
          </a:p>
          <a:p>
            <a:r>
              <a:rPr lang="en-GB" altLang="en-US" kern="0" dirty="0">
                <a:ea typeface="ＭＳ Ｐゴシック" panose="020B0600070205080204" pitchFamily="34" charset="-128"/>
              </a:rPr>
              <a:t>Collect aggregated denominator data (if using the light option)</a:t>
            </a:r>
          </a:p>
          <a:p>
            <a:r>
              <a:rPr lang="en-GB" altLang="en-US" kern="0" dirty="0">
                <a:ea typeface="ＭＳ Ｐゴシック" panose="020B0600070205080204" pitchFamily="34" charset="-128"/>
              </a:rPr>
              <a:t>Review each patient</a:t>
            </a:r>
            <a:r>
              <a:rPr lang="hu-HU" altLang="en-US" kern="0" dirty="0">
                <a:ea typeface="ＭＳ Ｐゴシック" panose="020B0600070205080204" pitchFamily="34" charset="-128"/>
              </a:rPr>
              <a:t>:</a:t>
            </a:r>
            <a:endParaRPr lang="en-GB" altLang="en-US" kern="0" dirty="0">
              <a:ea typeface="ＭＳ Ｐゴシック" panose="020B0600070205080204" pitchFamily="34" charset="-128"/>
            </a:endParaRPr>
          </a:p>
          <a:p>
            <a:pPr lvl="1"/>
            <a:r>
              <a:rPr lang="hu-HU" altLang="en-US" kern="0" dirty="0">
                <a:ea typeface="ＭＳ Ｐゴシック" panose="020B0600070205080204" pitchFamily="34" charset="-128"/>
              </a:rPr>
              <a:t>C</a:t>
            </a:r>
            <a:r>
              <a:rPr lang="en-GB" altLang="en-US" kern="0" dirty="0" err="1">
                <a:ea typeface="ＭＳ Ｐゴシック" panose="020B0600070205080204" pitchFamily="34" charset="-128"/>
              </a:rPr>
              <a:t>ollect</a:t>
            </a:r>
            <a:r>
              <a:rPr lang="en-GB" altLang="en-US" kern="0" dirty="0">
                <a:ea typeface="ＭＳ Ｐゴシック" panose="020B0600070205080204" pitchFamily="34" charset="-128"/>
              </a:rPr>
              <a:t> patient level denominator (if using patient</a:t>
            </a:r>
            <a:r>
              <a:rPr lang="hu-HU" altLang="en-US" kern="0" dirty="0">
                <a:ea typeface="ＭＳ Ｐゴシック" panose="020B0600070205080204" pitchFamily="34" charset="-128"/>
              </a:rPr>
              <a:t>-</a:t>
            </a:r>
            <a:r>
              <a:rPr lang="en-GB" altLang="en-US" kern="0" dirty="0">
                <a:ea typeface="ＭＳ Ｐゴシック" panose="020B0600070205080204" pitchFamily="34" charset="-128"/>
              </a:rPr>
              <a:t>level denominator option)</a:t>
            </a:r>
          </a:p>
        </p:txBody>
      </p:sp>
      <p:pic>
        <p:nvPicPr>
          <p:cNvPr id="6" name="Picture 2">
            <a:extLst>
              <a:ext uri="{FF2B5EF4-FFF2-40B4-BE49-F238E27FC236}">
                <a16:creationId xmlns:a16="http://schemas.microsoft.com/office/drawing/2014/main" id="{A80A7608-9E3B-4568-90A2-931EBA49871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82851" y="3727450"/>
            <a:ext cx="7331075" cy="313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7386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Work</a:t>
            </a:r>
            <a:r>
              <a:rPr lang="hu-HU" dirty="0"/>
              <a:t> </a:t>
            </a:r>
            <a:r>
              <a:rPr lang="hu-HU" dirty="0" err="1"/>
              <a:t>plan</a:t>
            </a:r>
            <a:r>
              <a:rPr lang="hu-HU" dirty="0"/>
              <a:t> </a:t>
            </a:r>
            <a:r>
              <a:rPr lang="hu-HU" dirty="0" err="1"/>
              <a:t>for</a:t>
            </a:r>
            <a:r>
              <a:rPr lang="hu-HU" dirty="0"/>
              <a:t> </a:t>
            </a:r>
            <a:r>
              <a:rPr lang="hu-HU" dirty="0" err="1"/>
              <a:t>ward</a:t>
            </a:r>
            <a:r>
              <a:rPr lang="hu-HU" dirty="0"/>
              <a:t> </a:t>
            </a:r>
            <a:r>
              <a:rPr lang="hu-HU" dirty="0" err="1"/>
              <a:t>data</a:t>
            </a:r>
            <a:r>
              <a:rPr lang="hu-HU" dirty="0"/>
              <a:t> </a:t>
            </a:r>
            <a:r>
              <a:rPr lang="hu-HU" dirty="0" err="1"/>
              <a:t>collection</a:t>
            </a:r>
            <a:r>
              <a:rPr lang="hu-HU" dirty="0"/>
              <a:t> </a:t>
            </a:r>
            <a:r>
              <a:rPr lang="hu-HU" dirty="0" err="1"/>
              <a:t>continued</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pic>
        <p:nvPicPr>
          <p:cNvPr id="7" name="Picture 1">
            <a:extLst>
              <a:ext uri="{FF2B5EF4-FFF2-40B4-BE49-F238E27FC236}">
                <a16:creationId xmlns:a16="http://schemas.microsoft.com/office/drawing/2014/main" id="{76E26AD6-FD87-481A-A96F-70025D90296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6413" y="1263650"/>
            <a:ext cx="8629650" cy="559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59491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summary</a:t>
            </a:r>
          </a:p>
        </p:txBody>
      </p:sp>
      <p:sp>
        <p:nvSpPr>
          <p:cNvPr id="3" name="Content Placeholder 2"/>
          <p:cNvSpPr>
            <a:spLocks noGrp="1"/>
          </p:cNvSpPr>
          <p:nvPr>
            <p:ph idx="1"/>
          </p:nvPr>
        </p:nvSpPr>
        <p:spPr/>
        <p:txBody>
          <a:bodyPr/>
          <a:lstStyle/>
          <a:p>
            <a:r>
              <a:rPr lang="en-GB" dirty="0"/>
              <a:t>List of learning points in this session:</a:t>
            </a:r>
          </a:p>
          <a:p>
            <a:endParaRPr lang="en-GB" dirty="0"/>
          </a:p>
          <a:p>
            <a:r>
              <a:rPr lang="en-GB" altLang="en-US" dirty="0">
                <a:ea typeface="ＭＳ Ｐゴシック" panose="020B0600070205080204" pitchFamily="34" charset="-128"/>
              </a:rPr>
              <a:t>Requirements for effective PPS</a:t>
            </a:r>
          </a:p>
          <a:p>
            <a:pPr lvl="1"/>
            <a:r>
              <a:rPr lang="en-GB" altLang="en-US" dirty="0">
                <a:ea typeface="ＭＳ Ｐゴシック" panose="020B0600070205080204" pitchFamily="34" charset="-128"/>
              </a:rPr>
              <a:t>Good familiarity with protocol, data collection forms and definitions (to be covered in detail later)</a:t>
            </a:r>
          </a:p>
          <a:p>
            <a:pPr lvl="1"/>
            <a:r>
              <a:rPr lang="en-GB" altLang="en-US" dirty="0">
                <a:ea typeface="ＭＳ Ｐゴシック" panose="020B0600070205080204" pitchFamily="34" charset="-128"/>
              </a:rPr>
              <a:t>Good organisation</a:t>
            </a:r>
          </a:p>
          <a:p>
            <a:pPr marL="0" lvl="1" indent="0">
              <a:buNone/>
            </a:pPr>
            <a:endParaRPr lang="en-GB" altLang="en-US"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fld id="{0580567E-5E8F-47A5-90DF-8BFEB1A71525}" type="slidenum">
              <a:rPr lang="en-GB" smtClean="0"/>
              <a:pPr/>
              <a:t>24</a:t>
            </a:fld>
            <a:endParaRPr lang="en-GB" dirty="0"/>
          </a:p>
        </p:txBody>
      </p:sp>
    </p:spTree>
    <p:extLst>
      <p:ext uri="{BB962C8B-B14F-4D97-AF65-F5344CB8AC3E}">
        <p14:creationId xmlns:p14="http://schemas.microsoft.com/office/powerpoint/2010/main" val="1088264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25</a:t>
            </a:fld>
            <a:endParaRPr lang="en-GB" dirty="0"/>
          </a:p>
        </p:txBody>
      </p:sp>
    </p:spTree>
    <p:extLst>
      <p:ext uri="{BB962C8B-B14F-4D97-AF65-F5344CB8AC3E}">
        <p14:creationId xmlns:p14="http://schemas.microsoft.com/office/powerpoint/2010/main" val="3857840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endParaRPr lang="hu-HU" altLang="en-US" dirty="0">
              <a:ea typeface="ＭＳ Ｐゴシック" panose="020B0600070205080204" pitchFamily="34" charset="-128"/>
            </a:endParaRPr>
          </a:p>
          <a:p>
            <a:pPr marL="457200" indent="-457200">
              <a:buFont typeface="Wingdings" pitchFamily="2" charset="2"/>
              <a:buAutoNum type="arabicPeriod"/>
            </a:pPr>
            <a:r>
              <a:rPr lang="hu-HU" altLang="en-US" dirty="0" err="1">
                <a:ea typeface="ＭＳ Ｐゴシック" panose="020B0600070205080204" pitchFamily="34" charset="-128"/>
              </a:rPr>
              <a:t>Learn</a:t>
            </a:r>
            <a:r>
              <a:rPr lang="hu-HU" altLang="en-US" dirty="0">
                <a:ea typeface="ＭＳ Ｐゴシック" panose="020B0600070205080204" pitchFamily="34" charset="-128"/>
              </a:rPr>
              <a:t> </a:t>
            </a:r>
            <a:r>
              <a:rPr lang="hu-HU" altLang="en-US" dirty="0" err="1">
                <a:ea typeface="ＭＳ Ｐゴシック" panose="020B0600070205080204" pitchFamily="34" charset="-128"/>
              </a:rPr>
              <a:t>about</a:t>
            </a:r>
            <a:r>
              <a:rPr lang="hu-HU" altLang="en-US" dirty="0">
                <a:ea typeface="ＭＳ Ｐゴシック" panose="020B0600070205080204" pitchFamily="34" charset="-128"/>
              </a:rPr>
              <a:t>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a:t>
            </a:r>
            <a:r>
              <a:rPr lang="hu-HU" altLang="en-US" dirty="0" err="1">
                <a:ea typeface="ＭＳ Ｐゴシック" panose="020B0600070205080204" pitchFamily="34" charset="-128"/>
              </a:rPr>
              <a:t>general</a:t>
            </a:r>
            <a:r>
              <a:rPr lang="hu-HU" altLang="en-US" dirty="0">
                <a:ea typeface="ＭＳ Ｐゴシック" panose="020B0600070205080204" pitchFamily="34" charset="-128"/>
              </a:rPr>
              <a:t> </a:t>
            </a:r>
            <a:r>
              <a:rPr lang="hu-HU" altLang="en-US" dirty="0" err="1">
                <a:ea typeface="ＭＳ Ｐゴシック" panose="020B0600070205080204" pitchFamily="34" charset="-128"/>
              </a:rPr>
              <a:t>content</a:t>
            </a:r>
            <a:r>
              <a:rPr lang="hu-HU" altLang="en-US" dirty="0">
                <a:ea typeface="ＭＳ Ｐゴシック" panose="020B0600070205080204" pitchFamily="34" charset="-128"/>
              </a:rPr>
              <a:t> of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ECDC PPS </a:t>
            </a:r>
            <a:r>
              <a:rPr lang="hu-HU" altLang="en-US" dirty="0" err="1">
                <a:ea typeface="ＭＳ Ｐゴシック" panose="020B0600070205080204" pitchFamily="34" charset="-128"/>
              </a:rPr>
              <a:t>protocol</a:t>
            </a:r>
            <a:endParaRPr lang="hu-HU" altLang="en-US" dirty="0">
              <a:ea typeface="ＭＳ Ｐゴシック" panose="020B0600070205080204" pitchFamily="34" charset="-128"/>
            </a:endParaRPr>
          </a:p>
          <a:p>
            <a:pPr marL="457200" indent="-457200">
              <a:buFont typeface="Wingdings" pitchFamily="2" charset="2"/>
              <a:buAutoNum type="arabicPeriod"/>
            </a:pPr>
            <a:r>
              <a:rPr lang="hu-HU" altLang="en-US" dirty="0" err="1">
                <a:ea typeface="ＭＳ Ｐゴシック" panose="020B0600070205080204" pitchFamily="34" charset="-128"/>
              </a:rPr>
              <a:t>Learn</a:t>
            </a:r>
            <a:r>
              <a:rPr lang="hu-HU" altLang="en-US" dirty="0">
                <a:ea typeface="ＭＳ Ｐゴシック" panose="020B0600070205080204" pitchFamily="34" charset="-128"/>
              </a:rPr>
              <a:t> </a:t>
            </a:r>
            <a:r>
              <a:rPr lang="hu-HU" altLang="en-US" dirty="0" err="1">
                <a:ea typeface="ＭＳ Ｐゴシック" panose="020B0600070205080204" pitchFamily="34" charset="-128"/>
              </a:rPr>
              <a:t>about</a:t>
            </a:r>
            <a:r>
              <a:rPr lang="hu-HU" altLang="en-US" dirty="0">
                <a:ea typeface="ＭＳ Ｐゴシック" panose="020B0600070205080204" pitchFamily="34" charset="-128"/>
              </a:rPr>
              <a:t>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a:t>
            </a:r>
            <a:r>
              <a:rPr lang="hu-HU" altLang="en-US" dirty="0" err="1">
                <a:ea typeface="ＭＳ Ｐゴシック" panose="020B0600070205080204" pitchFamily="34" charset="-128"/>
              </a:rPr>
              <a:t>required</a:t>
            </a:r>
            <a:r>
              <a:rPr lang="hu-HU" altLang="en-US" dirty="0">
                <a:ea typeface="ＭＳ Ｐゴシック" panose="020B0600070205080204" pitchFamily="34" charset="-128"/>
              </a:rPr>
              <a:t> </a:t>
            </a:r>
            <a:r>
              <a:rPr lang="hu-HU" altLang="en-US" dirty="0" err="1">
                <a:ea typeface="ＭＳ Ｐゴシック" panose="020B0600070205080204" pitchFamily="34" charset="-128"/>
              </a:rPr>
              <a:t>data</a:t>
            </a:r>
            <a:r>
              <a:rPr lang="hu-HU" altLang="en-US" dirty="0">
                <a:ea typeface="ＭＳ Ｐゴシック" panose="020B0600070205080204" pitchFamily="34" charset="-128"/>
              </a:rPr>
              <a:t> </a:t>
            </a:r>
            <a:r>
              <a:rPr lang="hu-HU" altLang="en-US" dirty="0" err="1">
                <a:ea typeface="ＭＳ Ｐゴシック" panose="020B0600070205080204" pitchFamily="34" charset="-128"/>
              </a:rPr>
              <a:t>items</a:t>
            </a:r>
            <a:r>
              <a:rPr lang="hu-HU" altLang="en-US" dirty="0">
                <a:ea typeface="ＭＳ Ｐゴシック" panose="020B0600070205080204" pitchFamily="34" charset="-128"/>
              </a:rPr>
              <a:t> and </a:t>
            </a:r>
            <a:r>
              <a:rPr lang="en-GB" altLang="en-US" dirty="0">
                <a:ea typeface="ＭＳ Ｐゴシック" panose="020B0600070205080204" pitchFamily="34" charset="-128"/>
              </a:rPr>
              <a:t>data collection </a:t>
            </a:r>
            <a:r>
              <a:rPr lang="hu-HU" altLang="en-US" dirty="0" err="1">
                <a:ea typeface="ＭＳ Ｐゴシック" panose="020B0600070205080204" pitchFamily="34" charset="-128"/>
              </a:rPr>
              <a:t>forms</a:t>
            </a:r>
            <a:endParaRPr lang="en-GB" dirty="0"/>
          </a:p>
          <a:p>
            <a:pPr marL="457200" indent="-457200">
              <a:buFont typeface="Wingdings" pitchFamily="2" charset="2"/>
              <a:buAutoNum type="arabicPeriod"/>
            </a:pPr>
            <a:r>
              <a:rPr lang="hu-HU" altLang="en-US" dirty="0" err="1">
                <a:ea typeface="ＭＳ Ｐゴシック" panose="020B0600070205080204" pitchFamily="34" charset="-128"/>
              </a:rPr>
              <a:t>Learn</a:t>
            </a:r>
            <a:r>
              <a:rPr lang="hu-HU" altLang="en-US" dirty="0">
                <a:ea typeface="ＭＳ Ｐゴシック" panose="020B0600070205080204" pitchFamily="34" charset="-128"/>
              </a:rPr>
              <a:t> </a:t>
            </a:r>
            <a:r>
              <a:rPr lang="hu-HU" altLang="en-US" dirty="0" err="1">
                <a:ea typeface="ＭＳ Ｐゴシック" panose="020B0600070205080204" pitchFamily="34" charset="-128"/>
              </a:rPr>
              <a:t>about</a:t>
            </a:r>
            <a:r>
              <a:rPr lang="hu-HU" altLang="en-US" dirty="0">
                <a:ea typeface="ＭＳ Ｐゴシック" panose="020B0600070205080204" pitchFamily="34" charset="-128"/>
              </a:rPr>
              <a:t>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a:t>
            </a:r>
            <a:r>
              <a:rPr lang="en-GB" altLang="en-US" dirty="0">
                <a:ea typeface="ＭＳ Ｐゴシック" panose="020B0600070205080204" pitchFamily="34" charset="-128"/>
              </a:rPr>
              <a:t>ECDC PPS data collection </a:t>
            </a:r>
            <a:r>
              <a:rPr lang="hu-HU" altLang="en-US" dirty="0" err="1">
                <a:ea typeface="ＭＳ Ｐゴシック" panose="020B0600070205080204" pitchFamily="34" charset="-128"/>
              </a:rPr>
              <a:t>process</a:t>
            </a:r>
            <a:endParaRPr lang="en-GB" altLang="en-US" dirty="0">
              <a:ea typeface="ＭＳ Ｐゴシック" panose="020B0600070205080204" pitchFamily="34" charset="-128"/>
            </a:endParaRPr>
          </a:p>
          <a:p>
            <a:endParaRPr lang="en-GB" dirty="0"/>
          </a:p>
          <a:p>
            <a:r>
              <a:rPr lang="en-GB" dirty="0"/>
              <a:t>Related to the course objectives:</a:t>
            </a:r>
          </a:p>
          <a:p>
            <a:pPr marL="457200" indent="-457200">
              <a:buAutoNum type="alphaUcPeriod"/>
            </a:pPr>
            <a:r>
              <a:rPr lang="en-GB" altLang="en-US" dirty="0">
                <a:ea typeface="ＭＳ Ｐゴシック" panose="020B0600070205080204" pitchFamily="34" charset="-128"/>
              </a:rPr>
              <a:t>Describe the ECDC PPS data collection process</a:t>
            </a:r>
            <a:endParaRPr lang="hu-HU" altLang="en-US" dirty="0"/>
          </a:p>
          <a:p>
            <a:pPr marL="457200" indent="-457200">
              <a:buAutoNum type="alphaUcPeriod"/>
            </a:pPr>
            <a:r>
              <a:rPr lang="en-GB" altLang="en-US" dirty="0">
                <a:ea typeface="ＭＳ Ｐゴシック" panose="020B0600070205080204" pitchFamily="34" charset="-128"/>
              </a:rPr>
              <a:t>Collect data on the ECDC PPS data collection forms</a:t>
            </a:r>
            <a:endParaRPr lang="hu-HU" altLang="en-US" dirty="0">
              <a:ea typeface="ＭＳ Ｐゴシック" panose="020B0600070205080204" pitchFamily="34" charset="-128"/>
            </a:endParaRPr>
          </a:p>
          <a:p>
            <a:pPr marL="457200" indent="-457200">
              <a:buAutoNum type="alphaUcPeriod"/>
            </a:pPr>
            <a:r>
              <a:rPr lang="en-GB" dirty="0"/>
              <a:t>Implement a local PPS in their hospital </a:t>
            </a:r>
            <a:endParaRPr lang="en-GB" altLang="en-US" dirty="0">
              <a:ea typeface="ＭＳ Ｐゴシック" panose="020B0600070205080204" pitchFamily="34" charset="-128"/>
            </a:endParaRPr>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745242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AutoNum type="arabicPeriod"/>
            </a:pPr>
            <a:r>
              <a:rPr lang="en-GB" dirty="0"/>
              <a:t>Introduction </a:t>
            </a:r>
            <a:r>
              <a:rPr lang="en-GB" altLang="en-US" dirty="0">
                <a:ea typeface="ＭＳ Ｐゴシック" panose="020B0600070205080204" pitchFamily="34" charset="-128"/>
              </a:rPr>
              <a:t>Contents of the ECDC PPS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rotocol</a:t>
            </a:r>
            <a:endParaRPr lang="hu-HU" altLang="en-US" dirty="0">
              <a:ea typeface="ＭＳ Ｐゴシック" panose="020B0600070205080204" pitchFamily="34" charset="-128"/>
            </a:endParaRPr>
          </a:p>
          <a:p>
            <a:pPr marL="457200" indent="-457200">
              <a:buAutoNum type="arabicPeriod"/>
            </a:pPr>
            <a:r>
              <a:rPr lang="en-GB" altLang="en-US" dirty="0">
                <a:ea typeface="ＭＳ Ｐゴシック" panose="020B0600070205080204" pitchFamily="34" charset="-128"/>
              </a:rPr>
              <a:t>Summary of data items and data collection forms</a:t>
            </a:r>
          </a:p>
          <a:p>
            <a:pPr marL="720000" lvl="2"/>
            <a:r>
              <a:rPr lang="en-GB" altLang="en-US" dirty="0">
                <a:ea typeface="ＭＳ Ｐゴシック" panose="020B0600070205080204" pitchFamily="34" charset="-128"/>
              </a:rPr>
              <a:t>National</a:t>
            </a:r>
          </a:p>
          <a:p>
            <a:pPr marL="720000" lvl="2"/>
            <a:r>
              <a:rPr lang="en-GB" altLang="en-US" dirty="0">
                <a:ea typeface="ＭＳ Ｐゴシック" panose="020B0600070205080204" pitchFamily="34" charset="-128"/>
              </a:rPr>
              <a:t>Hospital</a:t>
            </a:r>
          </a:p>
          <a:p>
            <a:pPr marL="720000" lvl="2"/>
            <a:r>
              <a:rPr lang="en-GB" altLang="en-US" dirty="0">
                <a:ea typeface="ＭＳ Ｐゴシック" panose="020B0600070205080204" pitchFamily="34" charset="-128"/>
              </a:rPr>
              <a:t>Denominator (standard and light)</a:t>
            </a:r>
          </a:p>
          <a:p>
            <a:pPr marL="720000" lvl="2"/>
            <a:r>
              <a:rPr lang="en-GB" altLang="en-US" dirty="0">
                <a:ea typeface="ＭＳ Ｐゴシック" panose="020B0600070205080204" pitchFamily="34" charset="-128"/>
              </a:rPr>
              <a:t>Numerator (HAI and antimicrobial)</a:t>
            </a:r>
          </a:p>
          <a:p>
            <a:r>
              <a:rPr lang="hu-HU" altLang="en-US" dirty="0">
                <a:ea typeface="ＭＳ Ｐゴシック" panose="020B0600070205080204" pitchFamily="34" charset="-128"/>
              </a:rPr>
              <a:t>3. </a:t>
            </a:r>
            <a:r>
              <a:rPr lang="en-GB" altLang="en-US" dirty="0">
                <a:ea typeface="ＭＳ Ｐゴシック" panose="020B0600070205080204" pitchFamily="34" charset="-128"/>
              </a:rPr>
              <a:t>Data collection process</a:t>
            </a:r>
          </a:p>
          <a:p>
            <a:pPr marL="720000" lvl="2"/>
            <a:r>
              <a:rPr lang="en-GB" altLang="en-US" dirty="0">
                <a:ea typeface="ＭＳ Ｐゴシック" panose="020B0600070205080204" pitchFamily="34" charset="-128"/>
              </a:rPr>
              <a:t>General guidance</a:t>
            </a:r>
          </a:p>
          <a:p>
            <a:pPr marL="720000" lvl="2"/>
            <a:r>
              <a:rPr lang="en-GB" altLang="en-US" dirty="0">
                <a:ea typeface="ＭＳ Ｐゴシック" panose="020B0600070205080204" pitchFamily="34" charset="-128"/>
              </a:rPr>
              <a:t>Work plan for collection of data on the ward</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731117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anose="020B0600070205080204" pitchFamily="34" charset="-128"/>
              </a:rPr>
              <a:t>The ECDC PPS 2016-2017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rotocol</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722864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In </a:t>
            </a:r>
            <a:r>
              <a:rPr lang="hu-HU" dirty="0" err="1"/>
              <a:t>brief</a:t>
            </a:r>
            <a:r>
              <a:rPr lang="hu-HU" dirty="0"/>
              <a:t>: </a:t>
            </a:r>
            <a:r>
              <a:rPr lang="hu-HU" dirty="0" err="1"/>
              <a:t>contents</a:t>
            </a:r>
            <a:r>
              <a:rPr lang="hu-HU" dirty="0"/>
              <a:t> of </a:t>
            </a:r>
            <a:r>
              <a:rPr lang="hu-HU" dirty="0" err="1"/>
              <a:t>the</a:t>
            </a:r>
            <a:r>
              <a:rPr lang="hu-HU" dirty="0"/>
              <a:t> </a:t>
            </a:r>
            <a:r>
              <a:rPr lang="hu-HU" dirty="0" err="1"/>
              <a:t>protocol</a:t>
            </a:r>
            <a:r>
              <a:rPr lang="hu-HU" dirty="0"/>
              <a:t> v5.3</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5" name="Rectangle 3">
            <a:extLst>
              <a:ext uri="{FF2B5EF4-FFF2-40B4-BE49-F238E27FC236}">
                <a16:creationId xmlns:a16="http://schemas.microsoft.com/office/drawing/2014/main" id="{DDD2C117-2917-484E-9053-E8DA15E25485}"/>
              </a:ext>
            </a:extLst>
          </p:cNvPr>
          <p:cNvSpPr>
            <a:spLocks noGrp="1" noChangeArrowheads="1"/>
          </p:cNvSpPr>
          <p:nvPr>
            <p:ph idx="1"/>
          </p:nvPr>
        </p:nvSpPr>
        <p:spPr>
          <a:xfrm>
            <a:off x="431807" y="961516"/>
            <a:ext cx="11368617" cy="5162550"/>
          </a:xfrm>
        </p:spPr>
        <p:txBody>
          <a:bodyPr/>
          <a:lstStyle/>
          <a:p>
            <a:pPr>
              <a:defRPr/>
            </a:pPr>
            <a:r>
              <a:rPr lang="en-US" altLang="en-US" sz="1800" dirty="0">
                <a:ea typeface="ＭＳ Ｐゴシック" panose="020B0600070205080204" pitchFamily="34" charset="-128"/>
              </a:rPr>
              <a:t>Background and changes to the protocol				1</a:t>
            </a:r>
          </a:p>
          <a:p>
            <a:pPr>
              <a:defRPr/>
            </a:pPr>
            <a:r>
              <a:rPr lang="en-US" altLang="en-US" sz="1800" dirty="0">
                <a:ea typeface="ＭＳ Ｐゴシック" panose="020B0600070205080204" pitchFamily="34" charset="-128"/>
              </a:rPr>
              <a:t>Objectives							</a:t>
            </a:r>
            <a:r>
              <a:rPr lang="hu-HU" altLang="en-US" sz="1800" dirty="0">
                <a:ea typeface="ＭＳ Ｐゴシック" panose="020B0600070205080204" pitchFamily="34" charset="-128"/>
              </a:rPr>
              <a:t>3</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Inclusion/exclusion criteria						</a:t>
            </a:r>
            <a:r>
              <a:rPr lang="hu-HU" altLang="en-US" sz="1800" dirty="0">
                <a:ea typeface="ＭＳ Ｐゴシック" panose="020B0600070205080204" pitchFamily="34" charset="-128"/>
              </a:rPr>
              <a:t>4</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Sample design							5</a:t>
            </a:r>
          </a:p>
          <a:p>
            <a:pPr>
              <a:defRPr/>
            </a:pPr>
            <a:r>
              <a:rPr lang="en-US" altLang="en-US" sz="1800" dirty="0">
                <a:ea typeface="ＭＳ Ｐゴシック" panose="020B0600070205080204" pitchFamily="34" charset="-128"/>
              </a:rPr>
              <a:t>Data collection							</a:t>
            </a:r>
            <a:r>
              <a:rPr lang="hu-HU" altLang="en-US" sz="1800" dirty="0">
                <a:ea typeface="ＭＳ Ｐゴシック" panose="020B0600070205080204" pitchFamily="34" charset="-128"/>
              </a:rPr>
              <a:t>8</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Overview of collected data						</a:t>
            </a:r>
            <a:r>
              <a:rPr lang="hu-HU" altLang="en-US" sz="1800" dirty="0">
                <a:ea typeface="ＭＳ Ｐゴシック" panose="020B0600070205080204" pitchFamily="34" charset="-128"/>
              </a:rPr>
              <a:t>9</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Hospital data							1</a:t>
            </a:r>
            <a:r>
              <a:rPr lang="hu-HU" altLang="en-US" sz="1800" dirty="0">
                <a:ea typeface="ＭＳ Ｐゴシック" panose="020B0600070205080204" pitchFamily="34" charset="-128"/>
              </a:rPr>
              <a:t>0</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Ward data							1</a:t>
            </a:r>
            <a:r>
              <a:rPr lang="hu-HU" altLang="en-US" sz="1800" dirty="0">
                <a:ea typeface="ＭＳ Ｐゴシック" panose="020B0600070205080204" pitchFamily="34" charset="-128"/>
              </a:rPr>
              <a:t>8</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Patient data (standard protocol)					2</a:t>
            </a:r>
            <a:r>
              <a:rPr lang="hu-HU" altLang="en-US" sz="1800" dirty="0">
                <a:ea typeface="ＭＳ Ｐゴシック" panose="020B0600070205080204" pitchFamily="34" charset="-128"/>
              </a:rPr>
              <a:t>0</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Antimicrobial use data and HAI data					2</a:t>
            </a:r>
            <a:r>
              <a:rPr lang="hu-HU" altLang="en-US" sz="1800" dirty="0">
                <a:ea typeface="ＭＳ Ｐゴシック" panose="020B0600070205080204" pitchFamily="34" charset="-128"/>
              </a:rPr>
              <a:t>3</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National/regional data						</a:t>
            </a:r>
            <a:r>
              <a:rPr lang="hu-HU" altLang="en-US" sz="1800" dirty="0">
                <a:ea typeface="ＭＳ Ｐゴシック" panose="020B0600070205080204" pitchFamily="34" charset="-128"/>
              </a:rPr>
              <a:t>29</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Data structure and variable names					3</a:t>
            </a:r>
            <a:r>
              <a:rPr lang="hu-HU" altLang="en-US" sz="1800" dirty="0">
                <a:ea typeface="ＭＳ Ｐゴシック" panose="020B0600070205080204" pitchFamily="34" charset="-128"/>
              </a:rPr>
              <a:t>1</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Acknowledgements						3</a:t>
            </a:r>
            <a:r>
              <a:rPr lang="hu-HU" altLang="en-US" sz="1800" dirty="0">
                <a:ea typeface="ＭＳ Ｐゴシック" panose="020B0600070205080204" pitchFamily="34" charset="-128"/>
              </a:rPr>
              <a:t>3</a:t>
            </a:r>
            <a:endParaRPr lang="en-US" altLang="en-US" sz="1800" dirty="0">
              <a:ea typeface="ＭＳ Ｐゴシック" panose="020B0600070205080204" pitchFamily="34" charset="-128"/>
            </a:endParaRPr>
          </a:p>
          <a:p>
            <a:pPr>
              <a:defRPr/>
            </a:pPr>
            <a:r>
              <a:rPr lang="en-US" altLang="en-US" sz="1800" dirty="0">
                <a:ea typeface="ＭＳ Ｐゴシック" panose="020B0600070205080204" pitchFamily="34" charset="-128"/>
              </a:rPr>
              <a:t>Annex 1. Additional materials					39</a:t>
            </a:r>
          </a:p>
          <a:p>
            <a:pPr>
              <a:defRPr/>
            </a:pPr>
            <a:r>
              <a:rPr lang="en-US" altLang="en-US" sz="1800" dirty="0">
                <a:ea typeface="ＭＳ Ｐゴシック" panose="020B0600070205080204" pitchFamily="34" charset="-128"/>
              </a:rPr>
              <a:t>Annex 2. Codebook						40</a:t>
            </a:r>
          </a:p>
          <a:p>
            <a:pPr>
              <a:lnSpc>
                <a:spcPct val="80000"/>
              </a:lnSpc>
              <a:defRPr/>
            </a:pPr>
            <a:endParaRPr lang="en-GB" altLang="en-US" sz="1800" dirty="0">
              <a:ea typeface="ＭＳ Ｐゴシック" panose="020B0600070205080204" pitchFamily="34" charset="-128"/>
            </a:endParaRPr>
          </a:p>
          <a:p>
            <a:pPr>
              <a:lnSpc>
                <a:spcPct val="80000"/>
              </a:lnSpc>
              <a:defRPr/>
            </a:pPr>
            <a:endParaRPr lang="en-GB" altLang="en-US" sz="1800" dirty="0">
              <a:ea typeface="ＭＳ Ｐゴシック" panose="020B0600070205080204" pitchFamily="34" charset="-128"/>
            </a:endParaRPr>
          </a:p>
          <a:p>
            <a:pPr>
              <a:lnSpc>
                <a:spcPct val="80000"/>
              </a:lnSpc>
              <a:defRPr/>
            </a:pPr>
            <a:endParaRPr lang="en-GB" altLang="en-US" sz="1800" dirty="0">
              <a:ea typeface="ＭＳ Ｐゴシック" panose="020B0600070205080204" pitchFamily="34" charset="-128"/>
            </a:endParaRPr>
          </a:p>
        </p:txBody>
      </p:sp>
    </p:spTree>
    <p:extLst>
      <p:ext uri="{BB962C8B-B14F-4D97-AF65-F5344CB8AC3E}">
        <p14:creationId xmlns:p14="http://schemas.microsoft.com/office/powerpoint/2010/main" val="746062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anose="020B0600070205080204" pitchFamily="34" charset="-128"/>
              </a:rPr>
              <a:t>Summary of </a:t>
            </a:r>
            <a:r>
              <a:rPr lang="hu-HU" altLang="en-US" dirty="0">
                <a:ea typeface="ＭＳ Ｐゴシック" panose="020B0600070205080204" pitchFamily="34" charset="-128"/>
              </a:rPr>
              <a:t>d</a:t>
            </a:r>
            <a:r>
              <a:rPr lang="en-GB" altLang="en-US" dirty="0" err="1">
                <a:ea typeface="ＭＳ Ｐゴシック" panose="020B0600070205080204" pitchFamily="34" charset="-128"/>
              </a:rPr>
              <a:t>ata</a:t>
            </a:r>
            <a:r>
              <a:rPr lang="en-GB" altLang="en-US" dirty="0">
                <a:ea typeface="ＭＳ Ｐゴシック" panose="020B0600070205080204" pitchFamily="34" charset="-128"/>
              </a:rPr>
              <a:t> </a:t>
            </a:r>
            <a:r>
              <a:rPr lang="hu-HU" altLang="en-US" dirty="0">
                <a:ea typeface="ＭＳ Ｐゴシック" panose="020B0600070205080204" pitchFamily="34" charset="-128"/>
              </a:rPr>
              <a:t>i</a:t>
            </a:r>
            <a:r>
              <a:rPr lang="en-GB" altLang="en-US" dirty="0" err="1">
                <a:ea typeface="ＭＳ Ｐゴシック" panose="020B0600070205080204" pitchFamily="34" charset="-128"/>
              </a:rPr>
              <a:t>tems</a:t>
            </a:r>
            <a:r>
              <a:rPr lang="en-GB" altLang="en-US" dirty="0">
                <a:ea typeface="ＭＳ Ｐゴシック" panose="020B0600070205080204" pitchFamily="34" charset="-128"/>
              </a:rPr>
              <a:t> and </a:t>
            </a:r>
            <a:r>
              <a:rPr lang="hu-HU" altLang="en-US" dirty="0">
                <a:ea typeface="ＭＳ Ｐゴシック" panose="020B0600070205080204" pitchFamily="34" charset="-128"/>
              </a:rPr>
              <a:t>d</a:t>
            </a:r>
            <a:r>
              <a:rPr lang="en-GB" altLang="en-US" dirty="0" err="1">
                <a:ea typeface="ＭＳ Ｐゴシック" panose="020B0600070205080204" pitchFamily="34" charset="-128"/>
              </a:rPr>
              <a:t>ata</a:t>
            </a:r>
            <a:r>
              <a:rPr lang="hu-HU" altLang="en-US" dirty="0">
                <a:ea typeface="ＭＳ Ｐゴシック" panose="020B0600070205080204" pitchFamily="34" charset="-128"/>
              </a:rPr>
              <a:t> c</a:t>
            </a:r>
            <a:r>
              <a:rPr lang="en-GB" altLang="en-US" dirty="0" err="1">
                <a:ea typeface="ＭＳ Ｐゴシック" panose="020B0600070205080204" pitchFamily="34" charset="-128"/>
              </a:rPr>
              <a:t>ollection</a:t>
            </a:r>
            <a:r>
              <a:rPr lang="en-GB" altLang="en-US" dirty="0">
                <a:ea typeface="ＭＳ Ｐゴシック" panose="020B0600070205080204" pitchFamily="34" charset="-128"/>
              </a:rPr>
              <a:t> forms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090714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1" y="142890"/>
            <a:ext cx="10318363" cy="822325"/>
          </a:xfrm>
        </p:spPr>
        <p:txBody>
          <a:bodyPr/>
          <a:lstStyle/>
          <a:p>
            <a:r>
              <a:rPr lang="hu-HU" dirty="0" err="1"/>
              <a:t>Hospital</a:t>
            </a:r>
            <a:r>
              <a:rPr lang="hu-HU" dirty="0"/>
              <a:t> </a:t>
            </a:r>
            <a:r>
              <a:rPr lang="hu-HU" dirty="0" err="1"/>
              <a:t>data</a:t>
            </a:r>
            <a:r>
              <a:rPr lang="hu-HU" dirty="0"/>
              <a:t> </a:t>
            </a:r>
            <a:r>
              <a:rPr lang="en-GB" dirty="0"/>
              <a:t>1</a:t>
            </a:r>
          </a:p>
        </p:txBody>
      </p:sp>
      <p:sp>
        <p:nvSpPr>
          <p:cNvPr id="4" name="Slide Number Placeholder 3"/>
          <p:cNvSpPr>
            <a:spLocks noGrp="1"/>
          </p:cNvSpPr>
          <p:nvPr>
            <p:ph type="sldNum" sz="quarter" idx="10"/>
          </p:nvPr>
        </p:nvSpPr>
        <p:spPr>
          <a:xfrm>
            <a:off x="9571820" y="6480015"/>
            <a:ext cx="25560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6" name="Rectangle 5">
            <a:extLst>
              <a:ext uri="{FF2B5EF4-FFF2-40B4-BE49-F238E27FC236}">
                <a16:creationId xmlns:a16="http://schemas.microsoft.com/office/drawing/2014/main" id="{243EAE1B-01DC-4096-8AE7-8C041E472D3E}"/>
              </a:ext>
            </a:extLst>
          </p:cNvPr>
          <p:cNvSpPr>
            <a:spLocks noChangeArrowheads="1"/>
          </p:cNvSpPr>
          <p:nvPr/>
        </p:nvSpPr>
        <p:spPr bwMode="auto">
          <a:xfrm>
            <a:off x="2954678" y="183504"/>
            <a:ext cx="8043862" cy="450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292" b="1" dirty="0"/>
              <a:t>European Prevalence Survey of Healthcare-Associated Infections and Antimicrobial Use</a:t>
            </a:r>
          </a:p>
          <a:p>
            <a:pPr algn="ctr" eaLnBrk="1" hangingPunct="1">
              <a:spcBef>
                <a:spcPct val="0"/>
              </a:spcBef>
              <a:buFontTx/>
              <a:buNone/>
              <a:defRPr/>
            </a:pPr>
            <a:r>
              <a:rPr lang="en-US" altLang="en-US" sz="1292" b="1" dirty="0"/>
              <a:t>Form H1. Hospital data 1/3</a:t>
            </a:r>
          </a:p>
        </p:txBody>
      </p:sp>
      <p:sp>
        <p:nvSpPr>
          <p:cNvPr id="7" name="Rectangle 8">
            <a:extLst>
              <a:ext uri="{FF2B5EF4-FFF2-40B4-BE49-F238E27FC236}">
                <a16:creationId xmlns:a16="http://schemas.microsoft.com/office/drawing/2014/main" id="{A4762ADE-FED7-4119-9D72-42833B626D83}"/>
              </a:ext>
            </a:extLst>
          </p:cNvPr>
          <p:cNvSpPr>
            <a:spLocks noChangeArrowheads="1"/>
          </p:cNvSpPr>
          <p:nvPr/>
        </p:nvSpPr>
        <p:spPr bwMode="auto">
          <a:xfrm>
            <a:off x="1921770" y="718845"/>
            <a:ext cx="3856038" cy="3510833"/>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1108" dirty="0"/>
              <a:t>Hospital code:		</a:t>
            </a:r>
          </a:p>
          <a:p>
            <a:pPr eaLnBrk="1" hangingPunct="1">
              <a:spcBef>
                <a:spcPct val="0"/>
              </a:spcBef>
              <a:buFontTx/>
              <a:buNone/>
              <a:defRPr/>
            </a:pPr>
            <a:endParaRPr lang="en-US" altLang="en-US" sz="1108" b="1" dirty="0"/>
          </a:p>
          <a:p>
            <a:pPr eaLnBrk="1" hangingPunct="1">
              <a:spcBef>
                <a:spcPct val="0"/>
              </a:spcBef>
              <a:buFontTx/>
              <a:buNone/>
              <a:defRPr/>
            </a:pPr>
            <a:r>
              <a:rPr lang="en-US" altLang="en-US" sz="1108" b="1" dirty="0"/>
              <a:t>Survey dates:  From  __ / __ /____  To:  </a:t>
            </a:r>
            <a:r>
              <a:rPr lang="en-US" altLang="en-US" sz="1108" dirty="0"/>
              <a:t> </a:t>
            </a:r>
            <a:r>
              <a:rPr lang="en-US" altLang="en-US" sz="1108" b="1" dirty="0"/>
              <a:t>__ / __  /</a:t>
            </a:r>
            <a:r>
              <a:rPr lang="en-US" altLang="en-US" sz="1108" dirty="0"/>
              <a:t> </a:t>
            </a:r>
            <a:r>
              <a:rPr lang="en-US" altLang="en-US" sz="1108" b="1" dirty="0"/>
              <a:t> ____</a:t>
            </a:r>
            <a:endParaRPr lang="en-US" altLang="en-US" sz="1108" dirty="0"/>
          </a:p>
          <a:p>
            <a:pPr eaLnBrk="1" hangingPunct="1">
              <a:spcBef>
                <a:spcPct val="0"/>
              </a:spcBef>
              <a:buFontTx/>
              <a:buNone/>
              <a:defRPr/>
            </a:pPr>
            <a:r>
              <a:rPr lang="en-US" altLang="en-US" sz="1108" dirty="0"/>
              <a:t>	        </a:t>
            </a:r>
            <a:r>
              <a:rPr lang="en-US" altLang="en-US" sz="1108" i="1" dirty="0" err="1"/>
              <a:t>dd</a:t>
            </a:r>
            <a:r>
              <a:rPr lang="en-US" altLang="en-US" sz="1108" i="1" dirty="0"/>
              <a:t> / mm / </a:t>
            </a:r>
            <a:r>
              <a:rPr lang="en-US" altLang="en-US" sz="1108" i="1" dirty="0" err="1"/>
              <a:t>yyyy</a:t>
            </a:r>
            <a:r>
              <a:rPr lang="en-US" altLang="en-US" sz="1108" i="1" dirty="0"/>
              <a:t>       </a:t>
            </a:r>
            <a:r>
              <a:rPr lang="en-US" altLang="en-US" sz="1108" i="1" dirty="0" err="1"/>
              <a:t>dd</a:t>
            </a:r>
            <a:r>
              <a:rPr lang="en-US" altLang="en-US" sz="1108" i="1" dirty="0"/>
              <a:t> / mm / </a:t>
            </a:r>
            <a:r>
              <a:rPr lang="en-US" altLang="en-US" sz="1108" i="1" dirty="0" err="1"/>
              <a:t>yyyy</a:t>
            </a:r>
            <a:r>
              <a:rPr lang="en-US" altLang="en-US" sz="1108" i="1" dirty="0"/>
              <a:t> </a:t>
            </a:r>
          </a:p>
          <a:p>
            <a:pPr eaLnBrk="1" hangingPunct="1">
              <a:spcBef>
                <a:spcPct val="0"/>
              </a:spcBef>
              <a:buFontTx/>
              <a:buNone/>
              <a:defRPr/>
            </a:pPr>
            <a:endParaRPr lang="en-US" altLang="en-US" sz="1108" dirty="0"/>
          </a:p>
          <a:p>
            <a:pPr eaLnBrk="1" hangingPunct="1">
              <a:spcBef>
                <a:spcPct val="5000"/>
              </a:spcBef>
              <a:buFontTx/>
              <a:buNone/>
              <a:defRPr/>
            </a:pPr>
            <a:r>
              <a:rPr lang="en-US" altLang="en-US" sz="1108" dirty="0"/>
              <a:t>Hospital size (total number of beds)</a:t>
            </a:r>
          </a:p>
          <a:p>
            <a:pPr eaLnBrk="1" hangingPunct="1">
              <a:spcBef>
                <a:spcPct val="5000"/>
              </a:spcBef>
              <a:buFontTx/>
              <a:buNone/>
              <a:defRPr/>
            </a:pPr>
            <a:r>
              <a:rPr lang="en-US" altLang="en-US" sz="1108" dirty="0"/>
              <a:t>Number of acute care beds</a:t>
            </a:r>
          </a:p>
          <a:p>
            <a:pPr eaLnBrk="1" hangingPunct="1">
              <a:spcBef>
                <a:spcPct val="5000"/>
              </a:spcBef>
              <a:buFontTx/>
              <a:buNone/>
              <a:defRPr/>
            </a:pPr>
            <a:r>
              <a:rPr lang="en-US" altLang="en-US" sz="1108" dirty="0"/>
              <a:t>Number of ICU beds</a:t>
            </a:r>
          </a:p>
          <a:p>
            <a:pPr eaLnBrk="1" hangingPunct="1">
              <a:spcBef>
                <a:spcPct val="0"/>
              </a:spcBef>
              <a:buFontTx/>
              <a:buNone/>
              <a:defRPr/>
            </a:pPr>
            <a:endParaRPr lang="en-US" altLang="en-US" sz="1108" dirty="0"/>
          </a:p>
          <a:p>
            <a:pPr eaLnBrk="1" hangingPunct="1">
              <a:spcBef>
                <a:spcPct val="0"/>
              </a:spcBef>
              <a:buFontTx/>
              <a:buNone/>
              <a:defRPr/>
            </a:pPr>
            <a:r>
              <a:rPr lang="en-US" altLang="en-US" sz="1108" dirty="0"/>
              <a:t>Exclusion of wards for PPS? 	</a:t>
            </a:r>
            <a:r>
              <a:rPr lang="en-US" altLang="en-US" sz="1662" dirty="0">
                <a:sym typeface="Wingdings" panose="05000000000000000000" pitchFamily="2" charset="2"/>
              </a:rPr>
              <a:t> </a:t>
            </a:r>
            <a:r>
              <a:rPr lang="en-US" altLang="en-US" sz="1108" dirty="0"/>
              <a:t>No </a:t>
            </a:r>
          </a:p>
          <a:p>
            <a:pPr eaLnBrk="1" hangingPunct="1">
              <a:spcBef>
                <a:spcPct val="0"/>
              </a:spcBef>
              <a:buFontTx/>
              <a:buNone/>
              <a:defRPr/>
            </a:pPr>
            <a:r>
              <a:rPr lang="en-US" altLang="en-US" sz="1662" dirty="0">
                <a:sym typeface="Wingdings" panose="05000000000000000000" pitchFamily="2" charset="2"/>
              </a:rPr>
              <a:t> </a:t>
            </a:r>
            <a:r>
              <a:rPr lang="en-US" altLang="en-US" sz="1108" dirty="0"/>
              <a:t>Yes, please specify which ward types were excluded:</a:t>
            </a:r>
          </a:p>
          <a:p>
            <a:pPr eaLnBrk="1" hangingPunct="1">
              <a:spcBef>
                <a:spcPct val="0"/>
              </a:spcBef>
              <a:buFontTx/>
              <a:buNone/>
              <a:defRPr/>
            </a:pPr>
            <a:r>
              <a:rPr lang="en-US" altLang="en-US" sz="1108" dirty="0"/>
              <a:t>_______________________________________________</a:t>
            </a:r>
          </a:p>
          <a:p>
            <a:pPr eaLnBrk="1" hangingPunct="1">
              <a:spcBef>
                <a:spcPct val="0"/>
              </a:spcBef>
              <a:buFontTx/>
              <a:buNone/>
              <a:defRPr/>
            </a:pPr>
            <a:endParaRPr lang="en-US" altLang="en-US" sz="1108" dirty="0"/>
          </a:p>
          <a:p>
            <a:pPr eaLnBrk="1" hangingPunct="1">
              <a:spcBef>
                <a:spcPct val="5000"/>
              </a:spcBef>
              <a:buFontTx/>
              <a:buNone/>
              <a:defRPr/>
            </a:pPr>
            <a:r>
              <a:rPr lang="en-US" altLang="en-US" sz="1108" dirty="0"/>
              <a:t>Total number of beds in included wards: </a:t>
            </a:r>
          </a:p>
          <a:p>
            <a:pPr eaLnBrk="1" hangingPunct="1">
              <a:spcBef>
                <a:spcPct val="5000"/>
              </a:spcBef>
              <a:buFontTx/>
              <a:buNone/>
              <a:defRPr/>
            </a:pPr>
            <a:r>
              <a:rPr lang="en-US" altLang="en-US" sz="1108" dirty="0"/>
              <a:t>Total number of patients included in PPS:</a:t>
            </a:r>
          </a:p>
          <a:p>
            <a:pPr eaLnBrk="1" hangingPunct="1">
              <a:spcBef>
                <a:spcPct val="0"/>
              </a:spcBef>
              <a:buFontTx/>
              <a:buNone/>
              <a:defRPr/>
            </a:pPr>
            <a:r>
              <a:rPr lang="en-US" altLang="en-US" sz="1108" dirty="0"/>
              <a:t>Hospital type  </a:t>
            </a:r>
            <a:r>
              <a:rPr lang="en-US" altLang="en-US" sz="1662" dirty="0">
                <a:sym typeface="Wingdings" panose="05000000000000000000" pitchFamily="2" charset="2"/>
              </a:rPr>
              <a:t> </a:t>
            </a:r>
            <a:r>
              <a:rPr lang="en-US" altLang="en-US" sz="1108" dirty="0"/>
              <a:t>Primary </a:t>
            </a:r>
            <a:r>
              <a:rPr lang="en-US" altLang="en-US" sz="1662" dirty="0">
                <a:sym typeface="Wingdings" panose="05000000000000000000" pitchFamily="2" charset="2"/>
              </a:rPr>
              <a:t> </a:t>
            </a:r>
            <a:r>
              <a:rPr lang="en-US" altLang="en-US" sz="1108" dirty="0"/>
              <a:t>Secondary </a:t>
            </a:r>
            <a:r>
              <a:rPr lang="en-US" altLang="en-US" sz="1662" dirty="0">
                <a:sym typeface="Wingdings" panose="05000000000000000000" pitchFamily="2" charset="2"/>
              </a:rPr>
              <a:t> </a:t>
            </a:r>
            <a:r>
              <a:rPr lang="en-US" altLang="en-US" sz="1108" dirty="0"/>
              <a:t>Tertiary     </a:t>
            </a:r>
            <a:r>
              <a:rPr lang="en-US" altLang="en-US" sz="1662" dirty="0">
                <a:sym typeface="Wingdings" panose="05000000000000000000" pitchFamily="2" charset="2"/>
              </a:rPr>
              <a:t> </a:t>
            </a:r>
            <a:r>
              <a:rPr lang="en-US" altLang="en-US" sz="1108" dirty="0" err="1"/>
              <a:t>Specialised</a:t>
            </a:r>
            <a:r>
              <a:rPr lang="en-US" altLang="en-US" sz="1108" dirty="0"/>
              <a:t>, specify : ______________________</a:t>
            </a:r>
          </a:p>
          <a:p>
            <a:pPr eaLnBrk="1" hangingPunct="1">
              <a:spcBef>
                <a:spcPct val="0"/>
              </a:spcBef>
              <a:buFontTx/>
              <a:buNone/>
              <a:defRPr/>
            </a:pPr>
            <a:r>
              <a:rPr lang="en-US" altLang="en-US" sz="1108" dirty="0">
                <a:solidFill>
                  <a:srgbClr val="FF0000"/>
                </a:solidFill>
              </a:rPr>
              <a:t>Hospital ownership:   </a:t>
            </a:r>
            <a:r>
              <a:rPr lang="en-US" altLang="en-US" sz="1662" dirty="0">
                <a:solidFill>
                  <a:srgbClr val="FF0000"/>
                </a:solidFill>
                <a:sym typeface="Wingdings" panose="05000000000000000000" pitchFamily="2" charset="2"/>
              </a:rPr>
              <a:t> </a:t>
            </a:r>
            <a:r>
              <a:rPr lang="en-US" altLang="en-US" sz="1108" dirty="0">
                <a:solidFill>
                  <a:srgbClr val="FF0000"/>
                </a:solidFill>
              </a:rPr>
              <a:t>Public   </a:t>
            </a:r>
            <a:r>
              <a:rPr lang="en-US" altLang="en-US" sz="1662" dirty="0">
                <a:solidFill>
                  <a:srgbClr val="FF0000"/>
                </a:solidFill>
                <a:sym typeface="Wingdings" panose="05000000000000000000" pitchFamily="2" charset="2"/>
              </a:rPr>
              <a:t> </a:t>
            </a:r>
            <a:r>
              <a:rPr lang="en-US" altLang="en-US" sz="1108" dirty="0">
                <a:solidFill>
                  <a:srgbClr val="FF0000"/>
                </a:solidFill>
              </a:rPr>
              <a:t>Private, not-for-profit </a:t>
            </a:r>
          </a:p>
          <a:p>
            <a:pPr eaLnBrk="1" hangingPunct="1">
              <a:spcBef>
                <a:spcPct val="0"/>
              </a:spcBef>
              <a:buFontTx/>
              <a:buNone/>
              <a:defRPr/>
            </a:pPr>
            <a:r>
              <a:rPr lang="en-US" altLang="en-US" sz="1108" dirty="0">
                <a:solidFill>
                  <a:srgbClr val="FF0000"/>
                </a:solidFill>
                <a:sym typeface="Wingdings" panose="05000000000000000000" pitchFamily="2" charset="2"/>
              </a:rPr>
              <a:t>	</a:t>
            </a:r>
            <a:r>
              <a:rPr lang="en-US" altLang="en-US" sz="1662" dirty="0">
                <a:solidFill>
                  <a:srgbClr val="FF0000"/>
                </a:solidFill>
                <a:sym typeface="Wingdings" panose="05000000000000000000" pitchFamily="2" charset="2"/>
              </a:rPr>
              <a:t></a:t>
            </a:r>
            <a:r>
              <a:rPr lang="en-US" altLang="en-US" sz="1108" dirty="0">
                <a:solidFill>
                  <a:srgbClr val="FF0000"/>
                </a:solidFill>
              </a:rPr>
              <a:t>Private, for profit </a:t>
            </a:r>
            <a:r>
              <a:rPr lang="en-US" altLang="en-US" sz="1662" dirty="0">
                <a:solidFill>
                  <a:srgbClr val="FF0000"/>
                </a:solidFill>
                <a:sym typeface="Wingdings" panose="05000000000000000000" pitchFamily="2" charset="2"/>
              </a:rPr>
              <a:t> </a:t>
            </a:r>
            <a:r>
              <a:rPr lang="en-US" altLang="en-US" sz="1108" dirty="0">
                <a:solidFill>
                  <a:srgbClr val="FF0000"/>
                </a:solidFill>
                <a:sym typeface="Wingdings" panose="05000000000000000000" pitchFamily="2" charset="2"/>
              </a:rPr>
              <a:t>Other/unknown</a:t>
            </a:r>
            <a:r>
              <a:rPr lang="en-US" altLang="en-US" sz="1108" dirty="0">
                <a:solidFill>
                  <a:srgbClr val="FF0000"/>
                </a:solidFill>
              </a:rPr>
              <a:t> </a:t>
            </a:r>
          </a:p>
        </p:txBody>
      </p:sp>
      <p:sp>
        <p:nvSpPr>
          <p:cNvPr id="8" name="Rectangle 9">
            <a:extLst>
              <a:ext uri="{FF2B5EF4-FFF2-40B4-BE49-F238E27FC236}">
                <a16:creationId xmlns:a16="http://schemas.microsoft.com/office/drawing/2014/main" id="{EC6064BC-BF5E-45A2-94D7-9DFF7143E1E4}"/>
              </a:ext>
            </a:extLst>
          </p:cNvPr>
          <p:cNvSpPr>
            <a:spLocks noChangeArrowheads="1"/>
          </p:cNvSpPr>
          <p:nvPr/>
        </p:nvSpPr>
        <p:spPr bwMode="auto">
          <a:xfrm>
            <a:off x="2984601" y="770849"/>
            <a:ext cx="666750" cy="200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grpSp>
        <p:nvGrpSpPr>
          <p:cNvPr id="9" name="Group 390">
            <a:extLst>
              <a:ext uri="{FF2B5EF4-FFF2-40B4-BE49-F238E27FC236}">
                <a16:creationId xmlns:a16="http://schemas.microsoft.com/office/drawing/2014/main" id="{855DA8ED-080C-4514-B019-672F85B5467E}"/>
              </a:ext>
            </a:extLst>
          </p:cNvPr>
          <p:cNvGrpSpPr>
            <a:grpSpLocks/>
          </p:cNvGrpSpPr>
          <p:nvPr/>
        </p:nvGrpSpPr>
        <p:grpSpPr bwMode="auto">
          <a:xfrm>
            <a:off x="4379220" y="1548616"/>
            <a:ext cx="665163" cy="565150"/>
            <a:chOff x="1714" y="1116"/>
            <a:chExt cx="454" cy="386"/>
          </a:xfrm>
        </p:grpSpPr>
        <p:sp>
          <p:nvSpPr>
            <p:cNvPr id="10" name="Rectangle 12">
              <a:extLst>
                <a:ext uri="{FF2B5EF4-FFF2-40B4-BE49-F238E27FC236}">
                  <a16:creationId xmlns:a16="http://schemas.microsoft.com/office/drawing/2014/main" id="{42305703-1491-4748-AD02-26B2A450EEF9}"/>
                </a:ext>
              </a:extLst>
            </p:cNvPr>
            <p:cNvSpPr>
              <a:spLocks noChangeArrowheads="1"/>
            </p:cNvSpPr>
            <p:nvPr/>
          </p:nvSpPr>
          <p:spPr bwMode="auto">
            <a:xfrm>
              <a:off x="1714" y="1116"/>
              <a:ext cx="454" cy="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11" name="Rectangle 13">
              <a:extLst>
                <a:ext uri="{FF2B5EF4-FFF2-40B4-BE49-F238E27FC236}">
                  <a16:creationId xmlns:a16="http://schemas.microsoft.com/office/drawing/2014/main" id="{984EE8E3-C8AE-4537-989E-8D0188AD5E7E}"/>
                </a:ext>
              </a:extLst>
            </p:cNvPr>
            <p:cNvSpPr>
              <a:spLocks noChangeArrowheads="1"/>
            </p:cNvSpPr>
            <p:nvPr/>
          </p:nvSpPr>
          <p:spPr bwMode="auto">
            <a:xfrm>
              <a:off x="1714" y="1252"/>
              <a:ext cx="454" cy="11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12" name="Rectangle 14">
              <a:extLst>
                <a:ext uri="{FF2B5EF4-FFF2-40B4-BE49-F238E27FC236}">
                  <a16:creationId xmlns:a16="http://schemas.microsoft.com/office/drawing/2014/main" id="{26DD06C0-1023-469A-B21D-8B32756B2CA8}"/>
                </a:ext>
              </a:extLst>
            </p:cNvPr>
            <p:cNvSpPr>
              <a:spLocks noChangeArrowheads="1"/>
            </p:cNvSpPr>
            <p:nvPr/>
          </p:nvSpPr>
          <p:spPr bwMode="auto">
            <a:xfrm>
              <a:off x="1714" y="1389"/>
              <a:ext cx="454" cy="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grpSp>
      <p:sp>
        <p:nvSpPr>
          <p:cNvPr id="13" name="Rectangle 80">
            <a:extLst>
              <a:ext uri="{FF2B5EF4-FFF2-40B4-BE49-F238E27FC236}">
                <a16:creationId xmlns:a16="http://schemas.microsoft.com/office/drawing/2014/main" id="{1EB02365-E9F5-4619-A7A2-BA7E9ABF83D4}"/>
              </a:ext>
            </a:extLst>
          </p:cNvPr>
          <p:cNvSpPr>
            <a:spLocks noChangeArrowheads="1"/>
          </p:cNvSpPr>
          <p:nvPr/>
        </p:nvSpPr>
        <p:spPr bwMode="auto">
          <a:xfrm>
            <a:off x="4711802" y="2857710"/>
            <a:ext cx="665162" cy="1666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14" name="Rectangle 81">
            <a:extLst>
              <a:ext uri="{FF2B5EF4-FFF2-40B4-BE49-F238E27FC236}">
                <a16:creationId xmlns:a16="http://schemas.microsoft.com/office/drawing/2014/main" id="{6E7345DF-CC46-4AA9-8775-C45740AEB927}"/>
              </a:ext>
            </a:extLst>
          </p:cNvPr>
          <p:cNvSpPr>
            <a:spLocks noChangeArrowheads="1"/>
          </p:cNvSpPr>
          <p:nvPr/>
        </p:nvSpPr>
        <p:spPr bwMode="auto">
          <a:xfrm>
            <a:off x="4711802" y="3031105"/>
            <a:ext cx="665162" cy="165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graphicFrame>
        <p:nvGraphicFramePr>
          <p:cNvPr id="15" name="Group 59">
            <a:extLst>
              <a:ext uri="{FF2B5EF4-FFF2-40B4-BE49-F238E27FC236}">
                <a16:creationId xmlns:a16="http://schemas.microsoft.com/office/drawing/2014/main" id="{AF82023E-92C1-44E5-920F-64EEA8BDF327}"/>
              </a:ext>
            </a:extLst>
          </p:cNvPr>
          <p:cNvGraphicFramePr>
            <a:graphicFrameLocks/>
          </p:cNvGraphicFramePr>
          <p:nvPr>
            <p:extLst>
              <p:ext uri="{D42A27DB-BD31-4B8C-83A1-F6EECF244321}">
                <p14:modId xmlns:p14="http://schemas.microsoft.com/office/powerpoint/2010/main" val="627051444"/>
              </p:ext>
            </p:extLst>
          </p:nvPr>
        </p:nvGraphicFramePr>
        <p:xfrm>
          <a:off x="5941321" y="731843"/>
          <a:ext cx="4586287" cy="4784727"/>
        </p:xfrm>
        <a:graphic>
          <a:graphicData uri="http://schemas.openxmlformats.org/drawingml/2006/table">
            <a:tbl>
              <a:tblPr/>
              <a:tblGrid>
                <a:gridCol w="2824738">
                  <a:extLst>
                    <a:ext uri="{9D8B030D-6E8A-4147-A177-3AD203B41FA5}">
                      <a16:colId xmlns:a16="http://schemas.microsoft.com/office/drawing/2014/main" val="20000"/>
                    </a:ext>
                  </a:extLst>
                </a:gridCol>
                <a:gridCol w="703626">
                  <a:extLst>
                    <a:ext uri="{9D8B030D-6E8A-4147-A177-3AD203B41FA5}">
                      <a16:colId xmlns:a16="http://schemas.microsoft.com/office/drawing/2014/main" val="20001"/>
                    </a:ext>
                  </a:extLst>
                </a:gridCol>
                <a:gridCol w="449837">
                  <a:extLst>
                    <a:ext uri="{9D8B030D-6E8A-4147-A177-3AD203B41FA5}">
                      <a16:colId xmlns:a16="http://schemas.microsoft.com/office/drawing/2014/main" val="20002"/>
                    </a:ext>
                  </a:extLst>
                </a:gridCol>
                <a:gridCol w="608086">
                  <a:extLst>
                    <a:ext uri="{9D8B030D-6E8A-4147-A177-3AD203B41FA5}">
                      <a16:colId xmlns:a16="http://schemas.microsoft.com/office/drawing/2014/main" val="20003"/>
                    </a:ext>
                  </a:extLst>
                </a:gridCol>
              </a:tblGrid>
              <a:tr h="428381">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 Number</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Year </a:t>
                      </a:r>
                    </a:p>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data</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Inc./ Total (1)</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0321">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discharges/admissions in 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 </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Inc  Tot     </a:t>
                      </a: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3506">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patient-days in 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 </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Alcohol hand rub consumption liters/year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observed hand hygiene opportunities/year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rgbClr val="FF0000"/>
                          </a:solidFill>
                          <a:effectLst/>
                          <a:latin typeface="Arial" charset="0"/>
                          <a:cs typeface="Arial" charset="0"/>
                        </a:rPr>
                        <a:t>Inc</a:t>
                      </a:r>
                      <a:r>
                        <a:rPr kumimoji="0" lang="en-US" altLang="en-US" sz="1100" b="0" i="0" u="none" strike="noStrike" cap="none" normalizeH="0" baseline="0" dirty="0">
                          <a:ln>
                            <a:noFill/>
                          </a:ln>
                          <a:solidFill>
                            <a:srgbClr val="FF0000"/>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blood culture sets/year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rgbClr val="FF0000"/>
                          </a:solidFill>
                          <a:effectLst/>
                          <a:latin typeface="Arial" charset="0"/>
                          <a:cs typeface="Arial" charset="0"/>
                        </a:rPr>
                        <a:t>Inc</a:t>
                      </a:r>
                      <a:r>
                        <a:rPr kumimoji="0" lang="en-US" altLang="en-US" sz="1100" b="0" i="0" u="none" strike="noStrike" cap="none" normalizeH="0" baseline="0" dirty="0">
                          <a:ln>
                            <a:noFill/>
                          </a:ln>
                          <a:solidFill>
                            <a:srgbClr val="FF0000"/>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stool tests for CDI/year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rgbClr val="FF0000"/>
                          </a:solidFill>
                          <a:effectLst/>
                          <a:latin typeface="Arial" charset="0"/>
                          <a:cs typeface="Arial" charset="0"/>
                        </a:rPr>
                        <a:t>Inc</a:t>
                      </a:r>
                      <a:r>
                        <a:rPr kumimoji="0" lang="en-US" altLang="en-US" sz="1100" b="0" i="0" u="none" strike="noStrike" cap="none" normalizeH="0" baseline="0" dirty="0">
                          <a:ln>
                            <a:noFill/>
                          </a:ln>
                          <a:solidFill>
                            <a:srgbClr val="FF0000"/>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infection control nurses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infection control doctors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8"/>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FTE antimicrobial stewardship</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1350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FTE registered nurses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rgbClr val="FF0000"/>
                          </a:solidFill>
                          <a:effectLst/>
                          <a:latin typeface="Arial" charset="0"/>
                          <a:cs typeface="Arial" charset="0"/>
                        </a:rPr>
                        <a:t>Inc</a:t>
                      </a:r>
                      <a:r>
                        <a:rPr kumimoji="0" lang="en-US" altLang="en-US" sz="1100" b="0" i="0" u="none" strike="noStrike" cap="none" normalizeH="0" baseline="0" dirty="0">
                          <a:ln>
                            <a:noFill/>
                          </a:ln>
                          <a:solidFill>
                            <a:srgbClr val="FF0000"/>
                          </a:solidFill>
                          <a:effectLst/>
                          <a:latin typeface="Arial" charset="0"/>
                          <a:cs typeface="Arial" charset="0"/>
                        </a:rPr>
                        <a:t>  Tot</a:t>
                      </a:r>
                    </a:p>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FTE nursing assistants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FTE registered nurses in ICU</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Number of FTE nursing assistants in ICU</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93952">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Arial" charset="0"/>
                          <a:cs typeface="Arial" charset="0"/>
                        </a:rPr>
                        <a:t>N of  airborne infection isolation rooms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4"/>
                  </a:ext>
                </a:extLst>
              </a:tr>
            </a:tbl>
          </a:graphicData>
        </a:graphic>
      </p:graphicFrame>
      <p:sp>
        <p:nvSpPr>
          <p:cNvPr id="16" name="Rectangle 326">
            <a:extLst>
              <a:ext uri="{FF2B5EF4-FFF2-40B4-BE49-F238E27FC236}">
                <a16:creationId xmlns:a16="http://schemas.microsoft.com/office/drawing/2014/main" id="{3DC31A70-5093-4C52-81E6-F9BD43E8143F}"/>
              </a:ext>
            </a:extLst>
          </p:cNvPr>
          <p:cNvSpPr>
            <a:spLocks noChangeArrowheads="1"/>
          </p:cNvSpPr>
          <p:nvPr/>
        </p:nvSpPr>
        <p:spPr bwMode="auto">
          <a:xfrm>
            <a:off x="1926533" y="5910267"/>
            <a:ext cx="8774113" cy="373436"/>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015" dirty="0">
                <a:solidFill>
                  <a:srgbClr val="000000"/>
                </a:solidFill>
              </a:rPr>
              <a:t>PPS Protocol: 	</a:t>
            </a:r>
            <a:r>
              <a:rPr lang="en-US" altLang="en-US" sz="1015" dirty="0">
                <a:solidFill>
                  <a:srgbClr val="000000"/>
                </a:solidFill>
                <a:sym typeface="Wingdings" panose="05000000000000000000" pitchFamily="2" charset="2"/>
              </a:rPr>
              <a:t></a:t>
            </a:r>
            <a:r>
              <a:rPr lang="en-US" altLang="en-US" sz="1015" dirty="0">
                <a:sym typeface="Wingdings" panose="05000000000000000000" pitchFamily="2" charset="2"/>
              </a:rPr>
              <a:t> </a:t>
            </a:r>
            <a:r>
              <a:rPr lang="en-US" altLang="en-US" sz="1015" dirty="0">
                <a:solidFill>
                  <a:srgbClr val="000000"/>
                </a:solidFill>
              </a:rPr>
              <a:t>Standard </a:t>
            </a:r>
            <a:r>
              <a:rPr lang="en-US" altLang="en-US" sz="1015" dirty="0">
                <a:solidFill>
                  <a:srgbClr val="000000"/>
                </a:solidFill>
                <a:sym typeface="Wingdings" panose="05000000000000000000" pitchFamily="2" charset="2"/>
              </a:rPr>
              <a:t></a:t>
            </a:r>
            <a:r>
              <a:rPr lang="en-US" altLang="en-US" sz="1015" dirty="0">
                <a:sym typeface="Wingdings" panose="05000000000000000000" pitchFamily="2" charset="2"/>
              </a:rPr>
              <a:t> </a:t>
            </a:r>
            <a:r>
              <a:rPr lang="en-US" altLang="en-US" sz="1015" dirty="0">
                <a:solidFill>
                  <a:srgbClr val="000000"/>
                </a:solidFill>
              </a:rPr>
              <a:t>Light</a:t>
            </a:r>
          </a:p>
          <a:p>
            <a:pPr eaLnBrk="1" hangingPunct="1">
              <a:spcBef>
                <a:spcPct val="0"/>
              </a:spcBef>
              <a:buFontTx/>
              <a:buNone/>
              <a:defRPr/>
            </a:pPr>
            <a:r>
              <a:rPr lang="en-US" altLang="en-US" sz="1015" dirty="0">
                <a:solidFill>
                  <a:srgbClr val="000000"/>
                </a:solidFill>
              </a:rPr>
              <a:t>Is the hospital part of a national representative sample of hospitals ? 	</a:t>
            </a:r>
            <a:r>
              <a:rPr lang="en-US" altLang="en-US" sz="1015" dirty="0">
                <a:solidFill>
                  <a:srgbClr val="000000"/>
                </a:solidFill>
                <a:sym typeface="Wingdings" panose="05000000000000000000" pitchFamily="2" charset="2"/>
              </a:rPr>
              <a:t></a:t>
            </a:r>
            <a:r>
              <a:rPr lang="en-US" altLang="en-US" sz="1015" dirty="0">
                <a:sym typeface="Wingdings" panose="05000000000000000000" pitchFamily="2" charset="2"/>
              </a:rPr>
              <a:t> </a:t>
            </a:r>
            <a:r>
              <a:rPr lang="en-US" altLang="en-US" sz="1015" dirty="0">
                <a:solidFill>
                  <a:srgbClr val="000000"/>
                </a:solidFill>
              </a:rPr>
              <a:t>No	 </a:t>
            </a:r>
            <a:r>
              <a:rPr lang="en-US" altLang="en-US" sz="1015" dirty="0">
                <a:solidFill>
                  <a:srgbClr val="000000"/>
                </a:solidFill>
                <a:sym typeface="Wingdings" panose="05000000000000000000" pitchFamily="2" charset="2"/>
              </a:rPr>
              <a:t></a:t>
            </a:r>
            <a:r>
              <a:rPr lang="en-US" altLang="en-US" sz="1015" dirty="0">
                <a:sym typeface="Wingdings" panose="05000000000000000000" pitchFamily="2" charset="2"/>
              </a:rPr>
              <a:t> </a:t>
            </a:r>
            <a:r>
              <a:rPr lang="en-US" altLang="en-US" sz="1015" dirty="0">
                <a:solidFill>
                  <a:srgbClr val="000000"/>
                </a:solidFill>
              </a:rPr>
              <a:t>Yes	 </a:t>
            </a:r>
            <a:r>
              <a:rPr lang="en-US" altLang="en-US" sz="1015" dirty="0">
                <a:solidFill>
                  <a:srgbClr val="000000"/>
                </a:solidFill>
                <a:sym typeface="Wingdings" panose="05000000000000000000" pitchFamily="2" charset="2"/>
              </a:rPr>
              <a:t></a:t>
            </a:r>
            <a:r>
              <a:rPr lang="en-US" altLang="en-US" sz="1015" dirty="0">
                <a:sym typeface="Wingdings" panose="05000000000000000000" pitchFamily="2" charset="2"/>
              </a:rPr>
              <a:t> </a:t>
            </a:r>
            <a:r>
              <a:rPr lang="en-US" altLang="en-US" sz="1015" dirty="0">
                <a:solidFill>
                  <a:srgbClr val="000000"/>
                </a:solidFill>
              </a:rPr>
              <a:t>Unknown</a:t>
            </a:r>
          </a:p>
        </p:txBody>
      </p:sp>
      <p:sp>
        <p:nvSpPr>
          <p:cNvPr id="17" name="Rectangle 389">
            <a:extLst>
              <a:ext uri="{FF2B5EF4-FFF2-40B4-BE49-F238E27FC236}">
                <a16:creationId xmlns:a16="http://schemas.microsoft.com/office/drawing/2014/main" id="{36C9FD09-70A8-44E7-916C-77FCF596E80A}"/>
              </a:ext>
            </a:extLst>
          </p:cNvPr>
          <p:cNvSpPr>
            <a:spLocks noChangeArrowheads="1"/>
          </p:cNvSpPr>
          <p:nvPr/>
        </p:nvSpPr>
        <p:spPr bwMode="auto">
          <a:xfrm>
            <a:off x="5941320" y="5484817"/>
            <a:ext cx="4652962" cy="348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923" dirty="0">
                <a:solidFill>
                  <a:srgbClr val="000000"/>
                </a:solidFill>
              </a:rPr>
              <a:t>(1) Data were collected for</a:t>
            </a:r>
            <a:r>
              <a:rPr lang="en-US" altLang="en-US" sz="923" b="1" dirty="0">
                <a:solidFill>
                  <a:srgbClr val="000000"/>
                </a:solidFill>
              </a:rPr>
              <a:t> </a:t>
            </a:r>
            <a:r>
              <a:rPr lang="en-US" altLang="en-US" sz="923" dirty="0">
                <a:solidFill>
                  <a:srgbClr val="000000"/>
                </a:solidFill>
              </a:rPr>
              <a:t>Included wards only (</a:t>
            </a:r>
            <a:r>
              <a:rPr lang="en-US" altLang="en-US" sz="923" b="1" dirty="0" err="1">
                <a:solidFill>
                  <a:srgbClr val="000000"/>
                </a:solidFill>
              </a:rPr>
              <a:t>Inc</a:t>
            </a:r>
            <a:r>
              <a:rPr lang="en-US" altLang="en-US" sz="923" dirty="0">
                <a:solidFill>
                  <a:srgbClr val="000000"/>
                </a:solidFill>
              </a:rPr>
              <a:t> , = recommended) or for the total hospital (</a:t>
            </a:r>
            <a:r>
              <a:rPr lang="en-US" altLang="en-US" sz="923" b="1" dirty="0">
                <a:solidFill>
                  <a:srgbClr val="000000"/>
                </a:solidFill>
              </a:rPr>
              <a:t>Tot</a:t>
            </a:r>
            <a:r>
              <a:rPr lang="en-US" altLang="en-US" sz="923" dirty="0">
                <a:solidFill>
                  <a:srgbClr val="000000"/>
                </a:solidFill>
              </a:rPr>
              <a:t>); if all wards were included in PPS (</a:t>
            </a:r>
            <a:r>
              <a:rPr lang="en-US" altLang="en-US" sz="923" dirty="0" err="1">
                <a:solidFill>
                  <a:srgbClr val="000000"/>
                </a:solidFill>
              </a:rPr>
              <a:t>Inc</a:t>
            </a:r>
            <a:r>
              <a:rPr lang="en-US" altLang="en-US" sz="923" dirty="0">
                <a:solidFill>
                  <a:srgbClr val="000000"/>
                </a:solidFill>
              </a:rPr>
              <a:t>=Tot), mark “</a:t>
            </a:r>
            <a:r>
              <a:rPr lang="en-US" altLang="en-US" sz="923" dirty="0" err="1">
                <a:solidFill>
                  <a:srgbClr val="000000"/>
                </a:solidFill>
              </a:rPr>
              <a:t>Inc</a:t>
            </a:r>
            <a:r>
              <a:rPr lang="en-US" altLang="en-US" sz="923" dirty="0">
                <a:solidFill>
                  <a:srgbClr val="000000"/>
                </a:solidFill>
              </a:rPr>
              <a:t>”; N=Number</a:t>
            </a:r>
          </a:p>
        </p:txBody>
      </p:sp>
      <p:sp>
        <p:nvSpPr>
          <p:cNvPr id="18" name="Rectangle 82">
            <a:extLst>
              <a:ext uri="{FF2B5EF4-FFF2-40B4-BE49-F238E27FC236}">
                <a16:creationId xmlns:a16="http://schemas.microsoft.com/office/drawing/2014/main" id="{3799672D-7ECF-4947-AAF6-D7F652EF9337}"/>
              </a:ext>
            </a:extLst>
          </p:cNvPr>
          <p:cNvSpPr>
            <a:spLocks noChangeArrowheads="1"/>
          </p:cNvSpPr>
          <p:nvPr/>
        </p:nvSpPr>
        <p:spPr bwMode="auto">
          <a:xfrm>
            <a:off x="1921770" y="4586292"/>
            <a:ext cx="3854450" cy="118586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015" dirty="0">
                <a:solidFill>
                  <a:srgbClr val="FF0000"/>
                </a:solidFill>
              </a:rPr>
              <a:t>Hospital is part of administrative hospital group (</a:t>
            </a:r>
            <a:r>
              <a:rPr lang="en-US" altLang="en-US" sz="1015" b="1" dirty="0">
                <a:solidFill>
                  <a:srgbClr val="FF0000"/>
                </a:solidFill>
              </a:rPr>
              <a:t>AHG</a:t>
            </a:r>
            <a:r>
              <a:rPr lang="en-US" altLang="en-US" sz="1015" dirty="0">
                <a:solidFill>
                  <a:srgbClr val="FF0000"/>
                </a:solidFill>
              </a:rPr>
              <a:t>):   </a:t>
            </a:r>
          </a:p>
          <a:p>
            <a:pPr eaLnBrk="1" hangingPunct="1">
              <a:lnSpc>
                <a:spcPct val="150000"/>
              </a:lnSpc>
              <a:spcBef>
                <a:spcPct val="0"/>
              </a:spcBef>
              <a:buFontTx/>
              <a:buNone/>
              <a:defRPr/>
            </a:pPr>
            <a:r>
              <a:rPr lang="en-US" altLang="en-US" sz="1015" dirty="0">
                <a:solidFill>
                  <a:srgbClr val="FF0000"/>
                </a:solidFill>
                <a:sym typeface="Wingdings" panose="05000000000000000000" pitchFamily="2" charset="2"/>
              </a:rPr>
              <a:t> No</a:t>
            </a:r>
            <a:r>
              <a:rPr lang="en-US" altLang="en-US" sz="1015" dirty="0">
                <a:solidFill>
                  <a:srgbClr val="FF0000"/>
                </a:solidFill>
              </a:rPr>
              <a:t>      </a:t>
            </a:r>
            <a:r>
              <a:rPr lang="en-US" altLang="en-US" sz="1015" dirty="0">
                <a:solidFill>
                  <a:srgbClr val="FF0000"/>
                </a:solidFill>
                <a:sym typeface="Wingdings" panose="05000000000000000000" pitchFamily="2" charset="2"/>
              </a:rPr>
              <a:t> </a:t>
            </a:r>
            <a:r>
              <a:rPr lang="en-US" altLang="en-US" sz="1015" dirty="0">
                <a:solidFill>
                  <a:srgbClr val="FF0000"/>
                </a:solidFill>
              </a:rPr>
              <a:t>Yes  </a:t>
            </a:r>
            <a:r>
              <a:rPr lang="en-US" altLang="en-US" sz="1015" dirty="0">
                <a:solidFill>
                  <a:srgbClr val="FF0000"/>
                </a:solidFill>
                <a:sym typeface="Wingdings" panose="05000000000000000000" pitchFamily="2" charset="2"/>
              </a:rPr>
              <a:t> </a:t>
            </a:r>
            <a:r>
              <a:rPr lang="en-US" altLang="en-US" sz="1015" i="1" dirty="0">
                <a:solidFill>
                  <a:srgbClr val="FF0000"/>
                </a:solidFill>
                <a:sym typeface="Wingdings" panose="05000000000000000000" pitchFamily="2" charset="2"/>
              </a:rPr>
              <a:t>if yes:</a:t>
            </a:r>
            <a:endParaRPr lang="en-US" altLang="en-US" sz="1015" i="1" dirty="0">
              <a:solidFill>
                <a:srgbClr val="FF0000"/>
              </a:solidFill>
            </a:endParaRPr>
          </a:p>
          <a:p>
            <a:pPr eaLnBrk="1" hangingPunct="1">
              <a:lnSpc>
                <a:spcPct val="150000"/>
              </a:lnSpc>
              <a:spcBef>
                <a:spcPct val="0"/>
              </a:spcBef>
              <a:buFontTx/>
              <a:buNone/>
              <a:defRPr/>
            </a:pPr>
            <a:r>
              <a:rPr lang="en-US" altLang="en-US" sz="1015" dirty="0"/>
              <a:t>Data apply to: </a:t>
            </a:r>
            <a:r>
              <a:rPr lang="en-US" altLang="en-US" sz="1015" dirty="0">
                <a:sym typeface="Wingdings" panose="05000000000000000000" pitchFamily="2" charset="2"/>
              </a:rPr>
              <a:t> Hospital site</a:t>
            </a:r>
            <a:r>
              <a:rPr lang="en-US" altLang="en-US" sz="1015" dirty="0"/>
              <a:t> only     </a:t>
            </a:r>
            <a:r>
              <a:rPr lang="en-US" altLang="en-US" sz="1015" dirty="0">
                <a:sym typeface="Wingdings" panose="05000000000000000000" pitchFamily="2" charset="2"/>
              </a:rPr>
              <a:t> All hospitals in AHG</a:t>
            </a:r>
            <a:endParaRPr lang="en-US" altLang="en-US" sz="1015" dirty="0"/>
          </a:p>
          <a:p>
            <a:pPr eaLnBrk="1" hangingPunct="1">
              <a:lnSpc>
                <a:spcPct val="150000"/>
              </a:lnSpc>
              <a:spcBef>
                <a:spcPct val="0"/>
              </a:spcBef>
              <a:buFontTx/>
              <a:buNone/>
              <a:defRPr/>
            </a:pPr>
            <a:r>
              <a:rPr lang="en-US" altLang="en-US" sz="1015" dirty="0">
                <a:solidFill>
                  <a:srgbClr val="FF0000"/>
                </a:solidFill>
              </a:rPr>
              <a:t>AHG code:	           AHG type: Prim  Sec  </a:t>
            </a:r>
            <a:r>
              <a:rPr lang="en-US" altLang="en-US" sz="1015" dirty="0" err="1">
                <a:solidFill>
                  <a:srgbClr val="FF0000"/>
                </a:solidFill>
              </a:rPr>
              <a:t>Tert</a:t>
            </a:r>
            <a:r>
              <a:rPr lang="en-US" altLang="en-US" sz="1015" dirty="0">
                <a:solidFill>
                  <a:srgbClr val="FF0000"/>
                </a:solidFill>
              </a:rPr>
              <a:t>  Spec</a:t>
            </a:r>
          </a:p>
          <a:p>
            <a:pPr eaLnBrk="1" hangingPunct="1">
              <a:lnSpc>
                <a:spcPct val="150000"/>
              </a:lnSpc>
              <a:spcBef>
                <a:spcPct val="0"/>
              </a:spcBef>
              <a:buFontTx/>
              <a:buNone/>
              <a:defRPr/>
            </a:pPr>
            <a:r>
              <a:rPr lang="en-US" altLang="en-US" sz="1015" dirty="0">
                <a:solidFill>
                  <a:srgbClr val="FF0000"/>
                </a:solidFill>
              </a:rPr>
              <a:t>N of beds AHG:  Total                      Acute care beds</a:t>
            </a:r>
          </a:p>
        </p:txBody>
      </p:sp>
      <p:sp>
        <p:nvSpPr>
          <p:cNvPr id="19" name="Rectangle 80">
            <a:extLst>
              <a:ext uri="{FF2B5EF4-FFF2-40B4-BE49-F238E27FC236}">
                <a16:creationId xmlns:a16="http://schemas.microsoft.com/office/drawing/2014/main" id="{CAAD7BA4-930E-4F10-A51C-6CAD9224419F}"/>
              </a:ext>
            </a:extLst>
          </p:cNvPr>
          <p:cNvSpPr>
            <a:spLocks noChangeArrowheads="1"/>
          </p:cNvSpPr>
          <p:nvPr/>
        </p:nvSpPr>
        <p:spPr bwMode="auto">
          <a:xfrm>
            <a:off x="3318769" y="5531913"/>
            <a:ext cx="665163" cy="1476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20" name="Rectangle 80">
            <a:extLst>
              <a:ext uri="{FF2B5EF4-FFF2-40B4-BE49-F238E27FC236}">
                <a16:creationId xmlns:a16="http://schemas.microsoft.com/office/drawing/2014/main" id="{3D41EFEB-21D6-4B08-A12E-CCB86634E775}"/>
              </a:ext>
            </a:extLst>
          </p:cNvPr>
          <p:cNvSpPr>
            <a:spLocks noChangeArrowheads="1"/>
          </p:cNvSpPr>
          <p:nvPr/>
        </p:nvSpPr>
        <p:spPr bwMode="auto">
          <a:xfrm>
            <a:off x="5044383" y="5544136"/>
            <a:ext cx="665163" cy="1333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21" name="Rectangle 80">
            <a:extLst>
              <a:ext uri="{FF2B5EF4-FFF2-40B4-BE49-F238E27FC236}">
                <a16:creationId xmlns:a16="http://schemas.microsoft.com/office/drawing/2014/main" id="{D74EEDEB-A5A1-480B-8175-2EA2163BB8EE}"/>
              </a:ext>
            </a:extLst>
          </p:cNvPr>
          <p:cNvSpPr>
            <a:spLocks noChangeArrowheads="1"/>
          </p:cNvSpPr>
          <p:nvPr/>
        </p:nvSpPr>
        <p:spPr bwMode="auto">
          <a:xfrm>
            <a:off x="2698373" y="5291350"/>
            <a:ext cx="665162" cy="1476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Tree>
    <p:extLst>
      <p:ext uri="{BB962C8B-B14F-4D97-AF65-F5344CB8AC3E}">
        <p14:creationId xmlns:p14="http://schemas.microsoft.com/office/powerpoint/2010/main" val="848919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Hospital</a:t>
            </a:r>
            <a:r>
              <a:rPr lang="hu-HU" dirty="0"/>
              <a:t> </a:t>
            </a:r>
            <a:r>
              <a:rPr lang="hu-HU" dirty="0" err="1"/>
              <a:t>data</a:t>
            </a:r>
            <a:r>
              <a:rPr lang="hu-HU" dirty="0"/>
              <a:t> 2</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6" name="Rectangle 5">
            <a:extLst>
              <a:ext uri="{FF2B5EF4-FFF2-40B4-BE49-F238E27FC236}">
                <a16:creationId xmlns:a16="http://schemas.microsoft.com/office/drawing/2014/main" id="{A915C529-E52C-45C3-8256-09F0258EDE13}"/>
              </a:ext>
            </a:extLst>
          </p:cNvPr>
          <p:cNvSpPr>
            <a:spLocks noChangeArrowheads="1"/>
          </p:cNvSpPr>
          <p:nvPr/>
        </p:nvSpPr>
        <p:spPr bwMode="auto">
          <a:xfrm>
            <a:off x="2758523" y="204490"/>
            <a:ext cx="8043862" cy="450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1292" b="1" dirty="0"/>
              <a:t>European Prevalence Survey of Healthcare-Associated Infections and Antimicrobial Use</a:t>
            </a:r>
          </a:p>
          <a:p>
            <a:pPr algn="ctr" eaLnBrk="1" hangingPunct="1">
              <a:spcBef>
                <a:spcPct val="0"/>
              </a:spcBef>
              <a:buFontTx/>
              <a:buNone/>
              <a:defRPr/>
            </a:pPr>
            <a:r>
              <a:rPr lang="en-US" altLang="en-US" sz="1292" b="1" dirty="0"/>
              <a:t>Form H2. Hospital data 2/3</a:t>
            </a:r>
          </a:p>
        </p:txBody>
      </p:sp>
      <p:sp>
        <p:nvSpPr>
          <p:cNvPr id="7" name="Rectangle 8">
            <a:extLst>
              <a:ext uri="{FF2B5EF4-FFF2-40B4-BE49-F238E27FC236}">
                <a16:creationId xmlns:a16="http://schemas.microsoft.com/office/drawing/2014/main" id="{62A7350E-6449-4464-ADD9-A0F1B0BD15E5}"/>
              </a:ext>
            </a:extLst>
          </p:cNvPr>
          <p:cNvSpPr>
            <a:spLocks noChangeArrowheads="1"/>
          </p:cNvSpPr>
          <p:nvPr/>
        </p:nvSpPr>
        <p:spPr bwMode="auto">
          <a:xfrm>
            <a:off x="1708151" y="1102898"/>
            <a:ext cx="4187825" cy="3916008"/>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charset="0"/>
                <a:cs typeface="Arial"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charset="0"/>
                <a:cs typeface="Arial"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charset="0"/>
                <a:cs typeface="Arial"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9pPr>
          </a:lstStyle>
          <a:p>
            <a:pPr eaLnBrk="1" hangingPunct="1">
              <a:spcBef>
                <a:spcPct val="50000"/>
              </a:spcBef>
              <a:buFontTx/>
              <a:buNone/>
              <a:defRPr/>
            </a:pPr>
            <a:r>
              <a:rPr lang="en-US" altLang="en-US" sz="1108" dirty="0"/>
              <a:t>Hospital code:		</a:t>
            </a:r>
          </a:p>
          <a:p>
            <a:pPr eaLnBrk="1" hangingPunct="1">
              <a:spcBef>
                <a:spcPct val="0"/>
              </a:spcBef>
              <a:buFontTx/>
              <a:buNone/>
              <a:defRPr/>
            </a:pPr>
            <a:endParaRPr lang="en-US" altLang="en-US" sz="1108" b="1" dirty="0"/>
          </a:p>
          <a:p>
            <a:pPr eaLnBrk="1" hangingPunct="1">
              <a:spcBef>
                <a:spcPct val="0"/>
              </a:spcBef>
              <a:buFontTx/>
              <a:buNone/>
              <a:defRPr/>
            </a:pPr>
            <a:r>
              <a:rPr lang="en-US" altLang="en-US" sz="1108" b="1" dirty="0"/>
              <a:t>Survey dates:  From  __ / __ /____  To:  </a:t>
            </a:r>
            <a:r>
              <a:rPr lang="en-US" altLang="en-US" sz="1108" dirty="0"/>
              <a:t> </a:t>
            </a:r>
            <a:r>
              <a:rPr lang="en-US" altLang="en-US" sz="1108" b="1" dirty="0"/>
              <a:t>__ / __  /</a:t>
            </a:r>
            <a:r>
              <a:rPr lang="en-US" altLang="en-US" sz="1108" dirty="0"/>
              <a:t> </a:t>
            </a:r>
            <a:r>
              <a:rPr lang="en-US" altLang="en-US" sz="1108" b="1" dirty="0"/>
              <a:t> ____</a:t>
            </a:r>
            <a:endParaRPr lang="en-US" altLang="en-US" sz="1108" dirty="0"/>
          </a:p>
          <a:p>
            <a:pPr eaLnBrk="1" hangingPunct="1">
              <a:spcBef>
                <a:spcPct val="0"/>
              </a:spcBef>
              <a:buFontTx/>
              <a:buNone/>
              <a:defRPr/>
            </a:pPr>
            <a:r>
              <a:rPr lang="en-US" altLang="en-US" sz="1108" dirty="0"/>
              <a:t>	        </a:t>
            </a:r>
            <a:r>
              <a:rPr lang="en-US" altLang="en-US" sz="1108" i="1" dirty="0" err="1"/>
              <a:t>dd</a:t>
            </a:r>
            <a:r>
              <a:rPr lang="en-US" altLang="en-US" sz="1108" i="1" dirty="0"/>
              <a:t> / mm / </a:t>
            </a:r>
            <a:r>
              <a:rPr lang="en-US" altLang="en-US" sz="1108" i="1" dirty="0" err="1"/>
              <a:t>yyyy</a:t>
            </a:r>
            <a:r>
              <a:rPr lang="en-US" altLang="en-US" sz="1108" i="1" dirty="0"/>
              <a:t>       </a:t>
            </a:r>
            <a:r>
              <a:rPr lang="en-US" altLang="en-US" sz="1108" i="1" dirty="0" err="1"/>
              <a:t>dd</a:t>
            </a:r>
            <a:r>
              <a:rPr lang="en-US" altLang="en-US" sz="1108" i="1" dirty="0"/>
              <a:t> / mm / </a:t>
            </a:r>
            <a:r>
              <a:rPr lang="en-US" altLang="en-US" sz="1108" i="1" dirty="0" err="1"/>
              <a:t>yyyy</a:t>
            </a:r>
            <a:r>
              <a:rPr lang="en-US" altLang="en-US" sz="1108" i="1" dirty="0"/>
              <a:t> </a:t>
            </a:r>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r>
              <a:rPr lang="en-US" altLang="en-US" sz="1108" b="1" u="sng" spc="9" dirty="0">
                <a:solidFill>
                  <a:srgbClr val="FF0000"/>
                </a:solidFill>
              </a:rPr>
              <a:t>Infection prevention and control (IPC) </a:t>
            </a:r>
            <a:r>
              <a:rPr lang="en-US" altLang="en-US" sz="1108" b="1" u="sng" spc="9" dirty="0" err="1">
                <a:solidFill>
                  <a:srgbClr val="FF0000"/>
                </a:solidFill>
              </a:rPr>
              <a:t>programme</a:t>
            </a:r>
            <a:r>
              <a:rPr lang="en-US" altLang="en-US" sz="1108" b="1" spc="9" dirty="0">
                <a:solidFill>
                  <a:srgbClr val="FF0000"/>
                </a:solidFill>
              </a:rPr>
              <a:t>:</a:t>
            </a:r>
          </a:p>
          <a:p>
            <a:pPr eaLnBrk="1" hangingPunct="1">
              <a:spcBef>
                <a:spcPts val="277"/>
              </a:spcBef>
              <a:buNone/>
              <a:tabLst>
                <a:tab pos="413249" algn="l"/>
                <a:tab pos="1406804" algn="l"/>
              </a:tabLst>
              <a:defRPr/>
            </a:pPr>
            <a:r>
              <a:rPr lang="en-GB" sz="1108" dirty="0">
                <a:solidFill>
                  <a:srgbClr val="FF0000"/>
                </a:solidFill>
              </a:rPr>
              <a:t>Is there an annual IPC plan, approved by the hospital CEO or a senior executive officer? 	</a:t>
            </a:r>
            <a:r>
              <a:rPr lang="en-US" altLang="en-US" sz="1108" dirty="0">
                <a:solidFill>
                  <a:srgbClr val="FF0000"/>
                </a:solidFill>
                <a:sym typeface="Wingdings" pitchFamily="2" charset="2"/>
              </a:rPr>
              <a:t> Yes	      No</a:t>
            </a:r>
          </a:p>
          <a:p>
            <a:pPr eaLnBrk="1" hangingPunct="1">
              <a:spcBef>
                <a:spcPts val="0"/>
              </a:spcBef>
              <a:buNone/>
              <a:tabLst>
                <a:tab pos="413249" algn="l"/>
                <a:tab pos="1406804" algn="l"/>
              </a:tabLst>
              <a:defRPr/>
            </a:pPr>
            <a:endParaRPr lang="en-GB" sz="738" dirty="0">
              <a:solidFill>
                <a:srgbClr val="FF0000"/>
              </a:solidFill>
            </a:endParaRPr>
          </a:p>
          <a:p>
            <a:pPr eaLnBrk="1" hangingPunct="1">
              <a:spcBef>
                <a:spcPts val="0"/>
              </a:spcBef>
              <a:buNone/>
              <a:tabLst>
                <a:tab pos="413249" algn="l"/>
                <a:tab pos="1406804" algn="l"/>
              </a:tabLst>
              <a:defRPr/>
            </a:pPr>
            <a:r>
              <a:rPr lang="en-GB" sz="1108" dirty="0">
                <a:solidFill>
                  <a:srgbClr val="FF0000"/>
                </a:solidFill>
              </a:rPr>
              <a:t>Is there an annual IPC report, approved by the hospital CEO or a senior executive officer? 	</a:t>
            </a:r>
            <a:r>
              <a:rPr lang="en-US" altLang="en-US" sz="1108" dirty="0">
                <a:solidFill>
                  <a:srgbClr val="FF0000"/>
                </a:solidFill>
                <a:sym typeface="Wingdings" pitchFamily="2" charset="2"/>
              </a:rPr>
              <a:t> Yes	      No</a:t>
            </a:r>
          </a:p>
          <a:p>
            <a:pPr eaLnBrk="1" hangingPunct="1">
              <a:spcBef>
                <a:spcPts val="0"/>
              </a:spcBef>
              <a:buNone/>
              <a:tabLst>
                <a:tab pos="413249" algn="l"/>
                <a:tab pos="1406804" algn="l"/>
              </a:tabLst>
              <a:defRPr/>
            </a:pPr>
            <a:endParaRPr lang="en-US" altLang="en-US" sz="1108" spc="9" dirty="0">
              <a:solidFill>
                <a:srgbClr val="FF0000"/>
              </a:solidFill>
            </a:endParaRPr>
          </a:p>
          <a:p>
            <a:pPr eaLnBrk="1" hangingPunct="1">
              <a:spcBef>
                <a:spcPct val="5000"/>
              </a:spcBef>
              <a:buFontTx/>
              <a:buNone/>
              <a:defRPr/>
            </a:pPr>
            <a:r>
              <a:rPr lang="en-GB" sz="1108" b="1" u="sng" dirty="0">
                <a:solidFill>
                  <a:srgbClr val="FF0000"/>
                </a:solidFill>
              </a:rPr>
              <a:t>Participation in surveillance networks</a:t>
            </a:r>
            <a:r>
              <a:rPr lang="en-GB" sz="1108" b="1" dirty="0">
                <a:solidFill>
                  <a:srgbClr val="FF0000"/>
                </a:solidFill>
              </a:rPr>
              <a:t>:</a:t>
            </a:r>
          </a:p>
          <a:p>
            <a:pPr eaLnBrk="1" hangingPunct="1">
              <a:spcBef>
                <a:spcPts val="277"/>
              </a:spcBef>
              <a:buNone/>
              <a:defRPr/>
            </a:pPr>
            <a:r>
              <a:rPr lang="en-GB" sz="1108" dirty="0">
                <a:solidFill>
                  <a:srgbClr val="FF0000"/>
                </a:solidFill>
              </a:rPr>
              <a:t>In the previous year, which surveillance networks did your hospital participate in ? (</a:t>
            </a:r>
            <a:r>
              <a:rPr lang="en-GB" sz="1108" i="1" dirty="0">
                <a:solidFill>
                  <a:srgbClr val="FF0000"/>
                </a:solidFill>
              </a:rPr>
              <a:t>tick all that apply</a:t>
            </a:r>
            <a:r>
              <a:rPr lang="en-GB" sz="1108" dirty="0">
                <a:solidFill>
                  <a:srgbClr val="FF0000"/>
                </a:solidFill>
              </a:rPr>
              <a:t>) </a:t>
            </a:r>
          </a:p>
          <a:p>
            <a:pPr marL="158265" indent="-158265" eaLnBrk="1" hangingPunct="1">
              <a:spcBef>
                <a:spcPts val="0"/>
              </a:spcBef>
              <a:buFont typeface="Wingdings" pitchFamily="2" charset="2"/>
              <a:buChar char="¨"/>
              <a:tabLst>
                <a:tab pos="413249" algn="l"/>
                <a:tab pos="1406804" algn="l"/>
              </a:tabLst>
              <a:defRPr/>
            </a:pPr>
            <a:r>
              <a:rPr lang="en-US" altLang="en-US" sz="1108" spc="9" dirty="0">
                <a:solidFill>
                  <a:srgbClr val="FF0000"/>
                </a:solidFill>
              </a:rPr>
              <a:t>SSI	  </a:t>
            </a:r>
            <a:r>
              <a:rPr lang="en-US" altLang="en-US" sz="1108" spc="9" dirty="0">
                <a:solidFill>
                  <a:srgbClr val="FF0000"/>
                </a:solidFill>
                <a:sym typeface="Wingdings" pitchFamily="2" charset="2"/>
              </a:rPr>
              <a:t> </a:t>
            </a:r>
            <a:r>
              <a:rPr lang="en-US" altLang="en-US" sz="1108" spc="9" dirty="0">
                <a:solidFill>
                  <a:srgbClr val="FF0000"/>
                </a:solidFill>
              </a:rPr>
              <a:t>ICU   </a:t>
            </a:r>
            <a:r>
              <a:rPr lang="en-US" altLang="en-US" sz="1108" spc="9" dirty="0">
                <a:solidFill>
                  <a:srgbClr val="FF0000"/>
                </a:solidFill>
                <a:sym typeface="Wingdings" pitchFamily="2" charset="2"/>
              </a:rPr>
              <a:t> </a:t>
            </a:r>
            <a:r>
              <a:rPr lang="en-US" altLang="en-US" sz="1108" spc="9" dirty="0">
                <a:solidFill>
                  <a:srgbClr val="FF0000"/>
                </a:solidFill>
              </a:rPr>
              <a:t>CDI   </a:t>
            </a:r>
            <a:r>
              <a:rPr lang="en-US" altLang="en-US" sz="1108" spc="9" dirty="0">
                <a:solidFill>
                  <a:srgbClr val="FF0000"/>
                </a:solidFill>
                <a:sym typeface="Wingdings" pitchFamily="2" charset="2"/>
              </a:rPr>
              <a:t> </a:t>
            </a:r>
            <a:r>
              <a:rPr lang="en-US" altLang="en-US" sz="1108" spc="9" dirty="0">
                <a:solidFill>
                  <a:srgbClr val="FF0000"/>
                </a:solidFill>
              </a:rPr>
              <a:t>Antimicrobial resistance	 </a:t>
            </a:r>
          </a:p>
          <a:p>
            <a:pPr marL="158265" indent="-158265" eaLnBrk="1" hangingPunct="1">
              <a:spcBef>
                <a:spcPts val="0"/>
              </a:spcBef>
              <a:buFont typeface="Wingdings" pitchFamily="2" charset="2"/>
              <a:buChar char="¨"/>
              <a:tabLst>
                <a:tab pos="413249" algn="l"/>
                <a:tab pos="1406804" algn="l"/>
              </a:tabLst>
              <a:defRPr/>
            </a:pPr>
            <a:r>
              <a:rPr lang="en-US" altLang="en-US" sz="1108" spc="9" dirty="0">
                <a:solidFill>
                  <a:srgbClr val="FF0000"/>
                </a:solidFill>
              </a:rPr>
              <a:t>Antimicrobial consumption   </a:t>
            </a:r>
            <a:r>
              <a:rPr lang="en-US" altLang="en-US" sz="1108" spc="9" dirty="0">
                <a:solidFill>
                  <a:srgbClr val="FF0000"/>
                </a:solidFill>
                <a:sym typeface="Wingdings" pitchFamily="2" charset="2"/>
              </a:rPr>
              <a:t> Other, </a:t>
            </a:r>
            <a:r>
              <a:rPr lang="en-US" altLang="en-US" sz="1108" spc="9" dirty="0">
                <a:solidFill>
                  <a:srgbClr val="0070C0"/>
                </a:solidFill>
                <a:sym typeface="Wingdings" pitchFamily="2" charset="2"/>
              </a:rPr>
              <a:t>specify ____________ ________________________________________________</a:t>
            </a:r>
            <a:endParaRPr lang="en-US" altLang="en-US" sz="1108" spc="9" dirty="0">
              <a:solidFill>
                <a:srgbClr val="0070C0"/>
              </a:solidFill>
            </a:endParaRPr>
          </a:p>
          <a:p>
            <a:pPr eaLnBrk="1" hangingPunct="1">
              <a:spcBef>
                <a:spcPts val="369"/>
              </a:spcBef>
              <a:buNone/>
              <a:defRPr/>
            </a:pPr>
            <a:endParaRPr lang="en-US" altLang="en-US" sz="738" b="1" u="sng" dirty="0">
              <a:solidFill>
                <a:srgbClr val="FF0000"/>
              </a:solidFill>
            </a:endParaRPr>
          </a:p>
          <a:p>
            <a:pPr eaLnBrk="1" hangingPunct="1">
              <a:spcBef>
                <a:spcPts val="369"/>
              </a:spcBef>
              <a:buNone/>
              <a:defRPr/>
            </a:pPr>
            <a:r>
              <a:rPr lang="en-US" altLang="en-US" sz="1108" b="1" u="sng" dirty="0">
                <a:solidFill>
                  <a:srgbClr val="FF0000"/>
                </a:solidFill>
              </a:rPr>
              <a:t>Microbiology/diagnostic performance</a:t>
            </a:r>
            <a:r>
              <a:rPr lang="en-US" altLang="en-US" sz="1108" b="1" dirty="0">
                <a:solidFill>
                  <a:srgbClr val="FF0000"/>
                </a:solidFill>
              </a:rPr>
              <a:t>:</a:t>
            </a:r>
          </a:p>
          <a:p>
            <a:pPr eaLnBrk="1" hangingPunct="1">
              <a:spcBef>
                <a:spcPts val="277"/>
              </a:spcBef>
              <a:buNone/>
              <a:defRPr/>
            </a:pPr>
            <a:r>
              <a:rPr lang="en-GB" altLang="en-US" sz="1108" dirty="0">
                <a:solidFill>
                  <a:srgbClr val="FF0000"/>
                </a:solidFill>
              </a:rPr>
              <a:t>At weekends, can clinicians request routine microbiological tests and receive back results?</a:t>
            </a:r>
          </a:p>
          <a:p>
            <a:pPr eaLnBrk="1" hangingPunct="1">
              <a:spcBef>
                <a:spcPct val="5000"/>
              </a:spcBef>
              <a:buFontTx/>
              <a:buNone/>
              <a:defRPr/>
            </a:pPr>
            <a:r>
              <a:rPr lang="en-US" altLang="en-US" sz="1108" dirty="0">
                <a:solidFill>
                  <a:srgbClr val="FF0000"/>
                </a:solidFill>
                <a:sym typeface="Wingdings" pitchFamily="2" charset="2"/>
              </a:rPr>
              <a:t>Clinical tests: 	 Saturday</a:t>
            </a:r>
            <a:r>
              <a:rPr lang="en-US" altLang="en-US" sz="1108" dirty="0">
                <a:solidFill>
                  <a:srgbClr val="FF0000"/>
                </a:solidFill>
              </a:rPr>
              <a:t>	</a:t>
            </a:r>
            <a:r>
              <a:rPr lang="en-US" altLang="en-US" sz="1108" dirty="0">
                <a:solidFill>
                  <a:srgbClr val="FF0000"/>
                </a:solidFill>
                <a:sym typeface="Wingdings" pitchFamily="2" charset="2"/>
              </a:rPr>
              <a:t> Sunday</a:t>
            </a:r>
            <a:r>
              <a:rPr lang="en-US" altLang="en-US" sz="1108" dirty="0">
                <a:solidFill>
                  <a:srgbClr val="FF0000"/>
                </a:solidFill>
              </a:rPr>
              <a:t> 	</a:t>
            </a:r>
          </a:p>
          <a:p>
            <a:pPr eaLnBrk="1" hangingPunct="1">
              <a:spcBef>
                <a:spcPct val="5000"/>
              </a:spcBef>
              <a:buFontTx/>
              <a:buNone/>
              <a:defRPr/>
            </a:pPr>
            <a:r>
              <a:rPr lang="en-US" altLang="en-US" sz="1108" dirty="0">
                <a:solidFill>
                  <a:srgbClr val="FF0000"/>
                </a:solidFill>
                <a:sym typeface="Wingdings" pitchFamily="2" charset="2"/>
              </a:rPr>
              <a:t>Screening tests: 	 </a:t>
            </a:r>
            <a:r>
              <a:rPr lang="en-GB" altLang="en-US" sz="1108" dirty="0">
                <a:solidFill>
                  <a:srgbClr val="FF0000"/>
                </a:solidFill>
                <a:sym typeface="Wingdings" pitchFamily="2" charset="2"/>
              </a:rPr>
              <a:t>Saturday	</a:t>
            </a:r>
            <a:r>
              <a:rPr lang="en-US" altLang="en-US" sz="1108" dirty="0">
                <a:solidFill>
                  <a:srgbClr val="FF0000"/>
                </a:solidFill>
                <a:sym typeface="Wingdings" pitchFamily="2" charset="2"/>
              </a:rPr>
              <a:t> Sunday</a:t>
            </a:r>
          </a:p>
        </p:txBody>
      </p:sp>
      <p:sp>
        <p:nvSpPr>
          <p:cNvPr id="8" name="Rectangle 9">
            <a:extLst>
              <a:ext uri="{FF2B5EF4-FFF2-40B4-BE49-F238E27FC236}">
                <a16:creationId xmlns:a16="http://schemas.microsoft.com/office/drawing/2014/main" id="{EB08D6A5-99B6-45CF-A0F0-00B183663EC4}"/>
              </a:ext>
            </a:extLst>
          </p:cNvPr>
          <p:cNvSpPr>
            <a:spLocks noChangeArrowheads="1"/>
          </p:cNvSpPr>
          <p:nvPr/>
        </p:nvSpPr>
        <p:spPr bwMode="auto">
          <a:xfrm>
            <a:off x="2758523" y="1140766"/>
            <a:ext cx="666750" cy="200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endParaRPr lang="en-GB" altLang="en-US" sz="1662"/>
          </a:p>
        </p:txBody>
      </p:sp>
      <p:sp>
        <p:nvSpPr>
          <p:cNvPr id="9" name="Rectangle 289">
            <a:extLst>
              <a:ext uri="{FF2B5EF4-FFF2-40B4-BE49-F238E27FC236}">
                <a16:creationId xmlns:a16="http://schemas.microsoft.com/office/drawing/2014/main" id="{036D9CA6-88AF-47F6-A764-2D313377AD13}"/>
              </a:ext>
            </a:extLst>
          </p:cNvPr>
          <p:cNvSpPr>
            <a:spLocks noChangeArrowheads="1"/>
          </p:cNvSpPr>
          <p:nvPr/>
        </p:nvSpPr>
        <p:spPr bwMode="auto">
          <a:xfrm>
            <a:off x="1722439" y="5641702"/>
            <a:ext cx="8575675" cy="629211"/>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108" dirty="0">
                <a:solidFill>
                  <a:srgbClr val="000000"/>
                </a:solidFill>
              </a:rPr>
              <a:t>Comments/observations:   </a:t>
            </a:r>
            <a:r>
              <a:rPr lang="en-US" altLang="en-US" sz="1292" dirty="0">
                <a:solidFill>
                  <a:srgbClr val="000000"/>
                </a:solidFill>
              </a:rPr>
              <a:t>_________________________________________________________________________</a:t>
            </a:r>
          </a:p>
          <a:p>
            <a:pPr eaLnBrk="1" hangingPunct="1">
              <a:spcBef>
                <a:spcPct val="0"/>
              </a:spcBef>
              <a:spcAft>
                <a:spcPts val="0"/>
              </a:spcAft>
              <a:buNone/>
              <a:defRPr/>
            </a:pPr>
            <a:r>
              <a:rPr lang="en-US" altLang="en-US" sz="1108" dirty="0">
                <a:solidFill>
                  <a:srgbClr val="000000"/>
                </a:solidFill>
              </a:rPr>
              <a:t> </a:t>
            </a:r>
            <a:r>
              <a:rPr lang="en-US" altLang="en-US" sz="1292" dirty="0">
                <a:solidFill>
                  <a:srgbClr val="000000"/>
                </a:solidFill>
              </a:rPr>
              <a:t>___________________________________________________________________________________________</a:t>
            </a:r>
          </a:p>
          <a:p>
            <a:pPr eaLnBrk="1" hangingPunct="1">
              <a:spcBef>
                <a:spcPct val="0"/>
              </a:spcBef>
              <a:spcAft>
                <a:spcPts val="1108"/>
              </a:spcAft>
              <a:buNone/>
              <a:defRPr/>
            </a:pPr>
            <a:endParaRPr lang="en-US" altLang="en-US" sz="1292" dirty="0">
              <a:solidFill>
                <a:srgbClr val="000000"/>
              </a:solidFill>
            </a:endParaRPr>
          </a:p>
        </p:txBody>
      </p:sp>
      <p:sp>
        <p:nvSpPr>
          <p:cNvPr id="10" name="Rectangle 8">
            <a:extLst>
              <a:ext uri="{FF2B5EF4-FFF2-40B4-BE49-F238E27FC236}">
                <a16:creationId xmlns:a16="http://schemas.microsoft.com/office/drawing/2014/main" id="{1C61AE65-F405-4DBD-9A41-080731104F8A}"/>
              </a:ext>
            </a:extLst>
          </p:cNvPr>
          <p:cNvSpPr>
            <a:spLocks noChangeArrowheads="1"/>
          </p:cNvSpPr>
          <p:nvPr/>
        </p:nvSpPr>
        <p:spPr bwMode="auto">
          <a:xfrm>
            <a:off x="6088063" y="848692"/>
            <a:ext cx="4322762" cy="4380302"/>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charset="0"/>
                <a:cs typeface="Arial"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charset="0"/>
                <a:cs typeface="Arial"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charset="0"/>
                <a:cs typeface="Arial"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9pPr>
          </a:lstStyle>
          <a:p>
            <a:pPr>
              <a:buFontTx/>
              <a:buNone/>
              <a:defRPr/>
            </a:pPr>
            <a:r>
              <a:rPr lang="en-GB" sz="1108" dirty="0">
                <a:solidFill>
                  <a:srgbClr val="0070C0"/>
                </a:solidFill>
              </a:rPr>
              <a:t>Does your hospital have the following in place for HAI prevention or antimicrobial stewardship? (</a:t>
            </a:r>
            <a:r>
              <a:rPr lang="en-GB" sz="1108" i="1" dirty="0">
                <a:solidFill>
                  <a:srgbClr val="0070C0"/>
                </a:solidFill>
              </a:rPr>
              <a:t>Y/N/U</a:t>
            </a:r>
            <a:r>
              <a:rPr lang="en-GB" sz="1108" dirty="0">
                <a:solidFill>
                  <a:srgbClr val="0070C0"/>
                </a:solidFill>
              </a:rPr>
              <a:t>)</a:t>
            </a:r>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a:buFontTx/>
              <a:buNone/>
              <a:defRPr/>
            </a:pPr>
            <a:endParaRPr lang="en-GB" sz="1108"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ts val="0"/>
              </a:spcBef>
              <a:buNone/>
              <a:tabLst>
                <a:tab pos="413249" algn="l"/>
                <a:tab pos="1406804" algn="l"/>
              </a:tabLst>
              <a:defRPr/>
            </a:pPr>
            <a:endParaRPr lang="en-US" altLang="en-US" sz="1108" spc="9" dirty="0"/>
          </a:p>
          <a:p>
            <a:pPr eaLnBrk="1" hangingPunct="1">
              <a:spcBef>
                <a:spcPct val="5000"/>
              </a:spcBef>
              <a:buFontTx/>
              <a:buNone/>
              <a:defRPr/>
            </a:pPr>
            <a:endParaRPr lang="en-GB" sz="1108" b="1" u="sng" dirty="0"/>
          </a:p>
        </p:txBody>
      </p:sp>
      <p:graphicFrame>
        <p:nvGraphicFramePr>
          <p:cNvPr id="11" name="Table 3">
            <a:extLst>
              <a:ext uri="{FF2B5EF4-FFF2-40B4-BE49-F238E27FC236}">
                <a16:creationId xmlns:a16="http://schemas.microsoft.com/office/drawing/2014/main" id="{A8E73765-3597-4FF2-81B9-B9C1707AC1C7}"/>
              </a:ext>
            </a:extLst>
          </p:cNvPr>
          <p:cNvGraphicFramePr>
            <a:graphicFrameLocks noGrp="1"/>
          </p:cNvGraphicFramePr>
          <p:nvPr>
            <p:extLst>
              <p:ext uri="{D42A27DB-BD31-4B8C-83A1-F6EECF244321}">
                <p14:modId xmlns:p14="http://schemas.microsoft.com/office/powerpoint/2010/main" val="3038848475"/>
              </p:ext>
            </p:extLst>
          </p:nvPr>
        </p:nvGraphicFramePr>
        <p:xfrm>
          <a:off x="6162472" y="1277807"/>
          <a:ext cx="4424619" cy="3701810"/>
        </p:xfrm>
        <a:graphic>
          <a:graphicData uri="http://schemas.openxmlformats.org/drawingml/2006/table">
            <a:tbl>
              <a:tblPr firstRow="1" firstCol="1" bandRow="1">
                <a:tableStyleId>{5940675A-B579-460E-94D1-54222C63F5DA}</a:tableStyleId>
              </a:tblPr>
              <a:tblGrid>
                <a:gridCol w="1470659">
                  <a:extLst>
                    <a:ext uri="{9D8B030D-6E8A-4147-A177-3AD203B41FA5}">
                      <a16:colId xmlns:a16="http://schemas.microsoft.com/office/drawing/2014/main" val="20000"/>
                    </a:ext>
                  </a:extLst>
                </a:gridCol>
                <a:gridCol w="429846">
                  <a:extLst>
                    <a:ext uri="{9D8B030D-6E8A-4147-A177-3AD203B41FA5}">
                      <a16:colId xmlns:a16="http://schemas.microsoft.com/office/drawing/2014/main" val="20001"/>
                    </a:ext>
                  </a:extLst>
                </a:gridCol>
                <a:gridCol w="429846">
                  <a:extLst>
                    <a:ext uri="{9D8B030D-6E8A-4147-A177-3AD203B41FA5}">
                      <a16:colId xmlns:a16="http://schemas.microsoft.com/office/drawing/2014/main" val="20002"/>
                    </a:ext>
                  </a:extLst>
                </a:gridCol>
                <a:gridCol w="429846">
                  <a:extLst>
                    <a:ext uri="{9D8B030D-6E8A-4147-A177-3AD203B41FA5}">
                      <a16:colId xmlns:a16="http://schemas.microsoft.com/office/drawing/2014/main" val="20003"/>
                    </a:ext>
                  </a:extLst>
                </a:gridCol>
                <a:gridCol w="374884">
                  <a:extLst>
                    <a:ext uri="{9D8B030D-6E8A-4147-A177-3AD203B41FA5}">
                      <a16:colId xmlns:a16="http://schemas.microsoft.com/office/drawing/2014/main" val="20004"/>
                    </a:ext>
                  </a:extLst>
                </a:gridCol>
                <a:gridCol w="429846">
                  <a:extLst>
                    <a:ext uri="{9D8B030D-6E8A-4147-A177-3AD203B41FA5}">
                      <a16:colId xmlns:a16="http://schemas.microsoft.com/office/drawing/2014/main" val="20005"/>
                    </a:ext>
                  </a:extLst>
                </a:gridCol>
                <a:gridCol w="429846">
                  <a:extLst>
                    <a:ext uri="{9D8B030D-6E8A-4147-A177-3AD203B41FA5}">
                      <a16:colId xmlns:a16="http://schemas.microsoft.com/office/drawing/2014/main" val="20006"/>
                    </a:ext>
                  </a:extLst>
                </a:gridCol>
                <a:gridCol w="429846">
                  <a:extLst>
                    <a:ext uri="{9D8B030D-6E8A-4147-A177-3AD203B41FA5}">
                      <a16:colId xmlns:a16="http://schemas.microsoft.com/office/drawing/2014/main" val="20007"/>
                    </a:ext>
                  </a:extLst>
                </a:gridCol>
              </a:tblGrid>
              <a:tr h="1037332">
                <a:tc>
                  <a:txBody>
                    <a:bodyPr/>
                    <a:lstStyle/>
                    <a:p>
                      <a:pPr algn="l" rtl="0" fontAlgn="ctr"/>
                      <a:r>
                        <a:rPr lang="en-GB" sz="900" u="none" strike="noStrike" dirty="0">
                          <a:solidFill>
                            <a:schemeClr val="tx1"/>
                          </a:solidFill>
                          <a:effectLst/>
                        </a:rPr>
                        <a:t> </a:t>
                      </a:r>
                      <a:endParaRPr lang="en-GB" sz="900" b="0" i="0" u="none" strike="noStrike" dirty="0">
                        <a:solidFill>
                          <a:schemeClr val="tx1"/>
                        </a:solidFill>
                        <a:effectLst/>
                        <a:latin typeface="Arial" panose="020B0604020202020204" pitchFamily="34" charset="0"/>
                      </a:endParaRPr>
                    </a:p>
                  </a:txBody>
                  <a:tcPr marL="395654" marR="8792" marT="8792" marB="0" anchor="ctr"/>
                </a:tc>
                <a:tc>
                  <a:txBody>
                    <a:bodyPr/>
                    <a:lstStyle/>
                    <a:p>
                      <a:pPr algn="ctr" rtl="0" fontAlgn="ctr"/>
                      <a:r>
                        <a:rPr lang="en-GB" sz="1100" u="none" strike="noStrike" dirty="0">
                          <a:solidFill>
                            <a:srgbClr val="FF0000"/>
                          </a:solidFill>
                          <a:effectLst/>
                        </a:rPr>
                        <a:t>Guideline</a:t>
                      </a:r>
                      <a:endParaRPr lang="en-GB" sz="1100" b="0" i="0" u="none" strike="noStrike" dirty="0">
                        <a:solidFill>
                          <a:srgbClr val="FF0000"/>
                        </a:solidFill>
                        <a:effectLst/>
                        <a:latin typeface="Arial" panose="020B0604020202020204" pitchFamily="34" charset="0"/>
                      </a:endParaRPr>
                    </a:p>
                  </a:txBody>
                  <a:tcPr marL="8792" marR="8792" marT="8792" marB="0" vert="vert270" anchor="ctr"/>
                </a:tc>
                <a:tc>
                  <a:txBody>
                    <a:bodyPr/>
                    <a:lstStyle/>
                    <a:p>
                      <a:pPr algn="ctr" rtl="0" fontAlgn="ctr"/>
                      <a:r>
                        <a:rPr lang="en-GB" sz="1100" b="0" i="0" u="none" strike="noStrike" dirty="0">
                          <a:solidFill>
                            <a:srgbClr val="0070C0"/>
                          </a:solidFill>
                          <a:effectLst/>
                          <a:latin typeface="Arial" panose="020B0604020202020204" pitchFamily="34" charset="0"/>
                        </a:rPr>
                        <a:t>Care</a:t>
                      </a:r>
                      <a:r>
                        <a:rPr lang="en-GB" sz="1100" b="0" i="0" u="none" strike="noStrike" baseline="0" dirty="0">
                          <a:solidFill>
                            <a:srgbClr val="0070C0"/>
                          </a:solidFill>
                          <a:effectLst/>
                          <a:latin typeface="Arial" panose="020B0604020202020204" pitchFamily="34" charset="0"/>
                        </a:rPr>
                        <a:t> b</a:t>
                      </a:r>
                      <a:r>
                        <a:rPr lang="en-GB" sz="1100" b="0" i="0" u="none" strike="noStrike" dirty="0">
                          <a:solidFill>
                            <a:srgbClr val="0070C0"/>
                          </a:solidFill>
                          <a:effectLst/>
                          <a:latin typeface="Arial" panose="020B0604020202020204" pitchFamily="34" charset="0"/>
                        </a:rPr>
                        <a:t>undle</a:t>
                      </a:r>
                    </a:p>
                  </a:txBody>
                  <a:tcPr marL="8792" marR="8792" marT="8792" marB="0" vert="vert270" anchor="ctr"/>
                </a:tc>
                <a:tc>
                  <a:txBody>
                    <a:bodyPr/>
                    <a:lstStyle/>
                    <a:p>
                      <a:pPr algn="ctr" rtl="0" fontAlgn="ctr"/>
                      <a:r>
                        <a:rPr lang="en-GB" sz="1100" u="none" strike="noStrike" dirty="0">
                          <a:solidFill>
                            <a:srgbClr val="FF0000"/>
                          </a:solidFill>
                          <a:effectLst/>
                        </a:rPr>
                        <a:t>Training</a:t>
                      </a:r>
                      <a:endParaRPr lang="en-GB" sz="1100" b="0" i="0" u="none" strike="noStrike" dirty="0">
                        <a:solidFill>
                          <a:srgbClr val="FF0000"/>
                        </a:solidFill>
                        <a:effectLst/>
                        <a:latin typeface="Arial" panose="020B0604020202020204" pitchFamily="34" charset="0"/>
                      </a:endParaRPr>
                    </a:p>
                  </a:txBody>
                  <a:tcPr marL="8792" marR="8792" marT="8792" marB="0" vert="vert270" anchor="ctr"/>
                </a:tc>
                <a:tc>
                  <a:txBody>
                    <a:bodyPr/>
                    <a:lstStyle/>
                    <a:p>
                      <a:pPr algn="ctr" rtl="0" fontAlgn="ctr"/>
                      <a:r>
                        <a:rPr lang="en-GB" sz="1100" u="none" strike="noStrike" dirty="0">
                          <a:solidFill>
                            <a:srgbClr val="FF0000"/>
                          </a:solidFill>
                          <a:effectLst/>
                        </a:rPr>
                        <a:t>Checklist</a:t>
                      </a:r>
                      <a:endParaRPr lang="en-GB" sz="1100" b="0" i="0" u="none" strike="noStrike" dirty="0">
                        <a:solidFill>
                          <a:srgbClr val="FF0000"/>
                        </a:solidFill>
                        <a:effectLst/>
                        <a:latin typeface="Tahoma" panose="020B0604030504040204" pitchFamily="34" charset="0"/>
                      </a:endParaRPr>
                    </a:p>
                  </a:txBody>
                  <a:tcPr marL="8792" marR="8792" marT="8792" marB="0" vert="vert270" anchor="ctr"/>
                </a:tc>
                <a:tc>
                  <a:txBody>
                    <a:bodyPr/>
                    <a:lstStyle/>
                    <a:p>
                      <a:pPr algn="ctr" rtl="0" fontAlgn="ctr"/>
                      <a:r>
                        <a:rPr lang="en-GB" sz="1100" u="none" strike="noStrike" dirty="0">
                          <a:solidFill>
                            <a:srgbClr val="FF0000"/>
                          </a:solidFill>
                          <a:effectLst/>
                        </a:rPr>
                        <a:t>Audit</a:t>
                      </a:r>
                      <a:endParaRPr lang="en-GB" sz="1100" b="0" i="0" u="none" strike="noStrike" dirty="0">
                        <a:solidFill>
                          <a:srgbClr val="FF0000"/>
                        </a:solidFill>
                        <a:effectLst/>
                        <a:latin typeface="Arial" panose="020B0604020202020204" pitchFamily="34" charset="0"/>
                      </a:endParaRPr>
                    </a:p>
                  </a:txBody>
                  <a:tcPr marL="8792" marR="8792" marT="8792" marB="0" vert="vert270" anchor="ctr"/>
                </a:tc>
                <a:tc>
                  <a:txBody>
                    <a:bodyPr/>
                    <a:lstStyle/>
                    <a:p>
                      <a:pPr algn="ctr" rtl="0" fontAlgn="ctr"/>
                      <a:r>
                        <a:rPr lang="en-GB" sz="1100" b="0" i="0" u="none" strike="noStrike" dirty="0">
                          <a:solidFill>
                            <a:srgbClr val="FF0000"/>
                          </a:solidFill>
                          <a:effectLst/>
                          <a:latin typeface="Arial" panose="020B0604020202020204" pitchFamily="34" charset="0"/>
                        </a:rPr>
                        <a:t>Surveillance</a:t>
                      </a:r>
                    </a:p>
                  </a:txBody>
                  <a:tcPr marL="8792" marR="8792" marT="8792" marB="0" vert="vert270" anchor="ctr"/>
                </a:tc>
                <a:tc>
                  <a:txBody>
                    <a:bodyPr/>
                    <a:lstStyle/>
                    <a:p>
                      <a:pPr algn="ctr" rtl="0" fontAlgn="ctr"/>
                      <a:r>
                        <a:rPr lang="en-GB" sz="1100" u="none" strike="noStrike" dirty="0">
                          <a:solidFill>
                            <a:srgbClr val="FF0000"/>
                          </a:solidFill>
                          <a:effectLst/>
                        </a:rPr>
                        <a:t>Feedback</a:t>
                      </a:r>
                      <a:endParaRPr lang="en-GB" sz="1100" b="0" i="0" u="none" strike="noStrike" dirty="0">
                        <a:solidFill>
                          <a:srgbClr val="FF0000"/>
                        </a:solidFill>
                        <a:effectLst/>
                        <a:latin typeface="Arial" panose="020B0604020202020204" pitchFamily="34" charset="0"/>
                      </a:endParaRPr>
                    </a:p>
                  </a:txBody>
                  <a:tcPr marL="8792" marR="8792" marT="8792" marB="0" vert="vert270" anchor="ctr"/>
                </a:tc>
                <a:extLst>
                  <a:ext uri="{0D108BD9-81ED-4DB2-BD59-A6C34878D82A}">
                    <a16:rowId xmlns:a16="http://schemas.microsoft.com/office/drawing/2014/main" val="10000"/>
                  </a:ext>
                </a:extLst>
              </a:tr>
              <a:tr h="253218">
                <a:tc gridSpan="8">
                  <a:txBody>
                    <a:bodyPr/>
                    <a:lstStyle/>
                    <a:p>
                      <a:pPr algn="ctr" fontAlgn="b"/>
                      <a:r>
                        <a:rPr lang="en-GB" sz="1100" b="1" u="none" strike="noStrike" dirty="0">
                          <a:solidFill>
                            <a:srgbClr val="FF0000"/>
                          </a:solidFill>
                          <a:effectLst/>
                        </a:rPr>
                        <a:t>ICU</a:t>
                      </a:r>
                      <a:endParaRPr lang="en-GB" sz="1100" b="1" i="0" u="none" strike="noStrike" dirty="0">
                        <a:solidFill>
                          <a:srgbClr val="FF0000"/>
                        </a:solidFill>
                        <a:effectLst/>
                        <a:latin typeface="Calibri" panose="020F0502020204030204" pitchFamily="34" charset="0"/>
                      </a:endParaRPr>
                    </a:p>
                  </a:txBody>
                  <a:tcPr marL="42203" marR="42203" marT="42203" marB="42203" anchor="ctr">
                    <a:solidFill>
                      <a:srgbClr val="EAEAE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41126">
                <a:tc>
                  <a:txBody>
                    <a:bodyPr/>
                    <a:lstStyle/>
                    <a:p>
                      <a:pPr algn="l" rtl="0" fontAlgn="ctr"/>
                      <a:r>
                        <a:rPr lang="en-GB" sz="1100" u="none" strike="noStrike" dirty="0">
                          <a:solidFill>
                            <a:srgbClr val="FF0000"/>
                          </a:solidFill>
                          <a:effectLst/>
                        </a:rPr>
                        <a:t>Pneumonia</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fontAlgn="t"/>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8792" marR="8792" marT="8792" marB="0" vert="vert270"/>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02"/>
                  </a:ext>
                </a:extLst>
              </a:tr>
              <a:tr h="241126">
                <a:tc>
                  <a:txBody>
                    <a:bodyPr/>
                    <a:lstStyle/>
                    <a:p>
                      <a:pPr algn="l" rtl="0" fontAlgn="ctr"/>
                      <a:r>
                        <a:rPr lang="en-GB" sz="1100" u="none" strike="noStrike" dirty="0">
                          <a:solidFill>
                            <a:srgbClr val="FF0000"/>
                          </a:solidFill>
                          <a:effectLst/>
                        </a:rPr>
                        <a:t>Bloodstream infections</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fontAlgn="t"/>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8792" marR="8792" marT="8792" marB="0" vert="vert270"/>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03"/>
                  </a:ext>
                </a:extLst>
              </a:tr>
              <a:tr h="241126">
                <a:tc>
                  <a:txBody>
                    <a:bodyPr/>
                    <a:lstStyle/>
                    <a:p>
                      <a:pPr algn="l" rtl="0" fontAlgn="ctr"/>
                      <a:r>
                        <a:rPr lang="en-GB" sz="1100" u="none" strike="noStrike" dirty="0">
                          <a:solidFill>
                            <a:srgbClr val="FF0000"/>
                          </a:solidFill>
                          <a:effectLst/>
                        </a:rPr>
                        <a:t>Urinary</a:t>
                      </a:r>
                      <a:r>
                        <a:rPr lang="en-GB" sz="1100" u="none" strike="noStrike" baseline="0" dirty="0">
                          <a:solidFill>
                            <a:srgbClr val="FF0000"/>
                          </a:solidFill>
                          <a:effectLst/>
                        </a:rPr>
                        <a:t> tract </a:t>
                      </a:r>
                      <a:r>
                        <a:rPr lang="en-GB" sz="1100" u="none" strike="noStrike" dirty="0">
                          <a:solidFill>
                            <a:srgbClr val="FF0000"/>
                          </a:solidFill>
                          <a:effectLst/>
                        </a:rPr>
                        <a:t>infections</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fontAlgn="t"/>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8792" marR="8792" marT="8792" marB="0" vert="vert270"/>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04"/>
                  </a:ext>
                </a:extLst>
              </a:tr>
              <a:tr h="241126">
                <a:tc>
                  <a:txBody>
                    <a:bodyPr/>
                    <a:lstStyle/>
                    <a:p>
                      <a:pPr algn="l" rtl="0" fontAlgn="ctr"/>
                      <a:r>
                        <a:rPr lang="en-GB" sz="1100" b="0" i="0" u="none" strike="noStrike" dirty="0">
                          <a:solidFill>
                            <a:srgbClr val="0070C0"/>
                          </a:solidFill>
                          <a:effectLst/>
                          <a:latin typeface="Arial" panose="020B0604020202020204" pitchFamily="34" charset="0"/>
                        </a:rPr>
                        <a:t>Antimicrobial use</a:t>
                      </a:r>
                    </a:p>
                  </a:txBody>
                  <a:tcPr marL="8792"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endParaRPr lang="en-GB" sz="1100" b="0" i="0" u="none" strike="noStrike">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r>
                        <a:rPr lang="en-GB" sz="1100" u="none" strike="noStrike">
                          <a:solidFill>
                            <a:srgbClr val="0070C0"/>
                          </a:solidFill>
                          <a:effectLst/>
                        </a:rPr>
                        <a:t> </a:t>
                      </a:r>
                      <a:endParaRPr lang="en-GB" sz="1100" b="0" i="0" u="none" strike="noStrike">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fontAlgn="t"/>
                      <a:r>
                        <a:rPr lang="en-GB" sz="1100" u="none" strike="noStrike">
                          <a:solidFill>
                            <a:srgbClr val="0070C0"/>
                          </a:solidFill>
                          <a:effectLst/>
                        </a:rPr>
                        <a:t> </a:t>
                      </a:r>
                      <a:endParaRPr lang="en-GB" sz="1100" b="0" i="0" u="none" strike="noStrike">
                        <a:solidFill>
                          <a:srgbClr val="0070C0"/>
                        </a:solidFill>
                        <a:effectLst/>
                        <a:latin typeface="Arial" panose="020B0604020202020204" pitchFamily="34" charset="0"/>
                      </a:endParaRPr>
                    </a:p>
                  </a:txBody>
                  <a:tcPr marL="8792" marR="8792" marT="8792" marB="0" vert="vert270">
                    <a:solidFill>
                      <a:schemeClr val="bg1"/>
                    </a:solidFill>
                  </a:tcPr>
                </a:tc>
                <a:tc>
                  <a:txBody>
                    <a:bodyPr/>
                    <a:lstStyle/>
                    <a:p>
                      <a:pPr algn="l" rtl="0" fontAlgn="ctr"/>
                      <a:r>
                        <a:rPr lang="en-GB" sz="1100" u="none" strike="noStrike">
                          <a:solidFill>
                            <a:srgbClr val="0070C0"/>
                          </a:solidFill>
                          <a:effectLst/>
                        </a:rPr>
                        <a:t> </a:t>
                      </a:r>
                      <a:endParaRPr lang="en-GB" sz="1100" b="0" i="0" u="none" strike="noStrike">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extLst>
                  <a:ext uri="{0D108BD9-81ED-4DB2-BD59-A6C34878D82A}">
                    <a16:rowId xmlns:a16="http://schemas.microsoft.com/office/drawing/2014/main" val="10005"/>
                  </a:ext>
                </a:extLst>
              </a:tr>
              <a:tr h="241126">
                <a:tc gridSpan="8">
                  <a:txBody>
                    <a:bodyPr/>
                    <a:lstStyle/>
                    <a:p>
                      <a:pPr algn="ctr" fontAlgn="b"/>
                      <a:r>
                        <a:rPr lang="en-GB" sz="1100" u="none" strike="noStrike" dirty="0">
                          <a:solidFill>
                            <a:srgbClr val="FF0000"/>
                          </a:solidFill>
                          <a:effectLst/>
                        </a:rPr>
                        <a:t>Hospital-wide / other wards</a:t>
                      </a:r>
                      <a:endParaRPr lang="en-GB" sz="1100" b="0" i="0" u="none" strike="noStrike" dirty="0">
                        <a:solidFill>
                          <a:srgbClr val="FF0000"/>
                        </a:solidFill>
                        <a:effectLst/>
                        <a:latin typeface="Calibri" panose="020F0502020204030204" pitchFamily="34" charset="0"/>
                      </a:endParaRPr>
                    </a:p>
                  </a:txBody>
                  <a:tcPr marL="8792" marR="8792" marT="8792" marB="0" anchor="b">
                    <a:solidFill>
                      <a:srgbClr val="EAEAE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41126">
                <a:tc>
                  <a:txBody>
                    <a:bodyPr/>
                    <a:lstStyle/>
                    <a:p>
                      <a:pPr algn="l" rtl="0" fontAlgn="ctr"/>
                      <a:r>
                        <a:rPr lang="en-GB" sz="1100" u="none" strike="noStrike" dirty="0">
                          <a:solidFill>
                            <a:srgbClr val="FF0000"/>
                          </a:solidFill>
                          <a:effectLst/>
                        </a:rPr>
                        <a:t>Pneumonia</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fontAlgn="t"/>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8792" marR="8792" marT="8792" marB="0" vert="vert270"/>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07"/>
                  </a:ext>
                </a:extLst>
              </a:tr>
              <a:tr h="241126">
                <a:tc>
                  <a:txBody>
                    <a:bodyPr/>
                    <a:lstStyle/>
                    <a:p>
                      <a:pPr algn="l" rtl="0" fontAlgn="ctr"/>
                      <a:r>
                        <a:rPr lang="en-GB" sz="1100" u="none" strike="noStrike" dirty="0">
                          <a:solidFill>
                            <a:srgbClr val="FF0000"/>
                          </a:solidFill>
                          <a:effectLst/>
                        </a:rPr>
                        <a:t>Bloodstream infections</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fontAlgn="t"/>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8792" marR="8792" marT="8792" marB="0" vert="vert270"/>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08"/>
                  </a:ext>
                </a:extLst>
              </a:tr>
              <a:tr h="241126">
                <a:tc>
                  <a:txBody>
                    <a:bodyPr/>
                    <a:lstStyle/>
                    <a:p>
                      <a:pPr algn="l" rtl="0" fontAlgn="ctr"/>
                      <a:r>
                        <a:rPr lang="en-GB" sz="1100" u="none" strike="noStrike" dirty="0">
                          <a:solidFill>
                            <a:srgbClr val="FF0000"/>
                          </a:solidFill>
                          <a:effectLst/>
                        </a:rPr>
                        <a:t>Surgical site infections</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a:solidFill>
                            <a:schemeClr val="tx1"/>
                          </a:solidFill>
                          <a:effectLst/>
                        </a:rPr>
                        <a:t> </a:t>
                      </a:r>
                      <a:endParaRPr lang="en-GB" sz="1100" b="0" i="0" u="none" strike="noStrike">
                        <a:solidFill>
                          <a:schemeClr val="tx1"/>
                        </a:solidFill>
                        <a:effectLst/>
                        <a:latin typeface="Arial" panose="020B0604020202020204" pitchFamily="34" charset="0"/>
                      </a:endParaRPr>
                    </a:p>
                  </a:txBody>
                  <a:tcPr marL="395654" marR="8792" marT="8792" marB="0" anchor="ctr"/>
                </a:tc>
                <a:tc>
                  <a:txBody>
                    <a:bodyPr/>
                    <a:lstStyle/>
                    <a:p>
                      <a:pPr algn="l" fontAlgn="t"/>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8792" marR="8792" marT="8792" marB="0" vert="vert270"/>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r>
                        <a:rPr lang="en-GB" sz="1100" u="none" strike="noStrike" dirty="0">
                          <a:solidFill>
                            <a:schemeClr val="tx1"/>
                          </a:solidFill>
                          <a:effectLst/>
                        </a:rPr>
                        <a:t> </a:t>
                      </a: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09"/>
                  </a:ext>
                </a:extLst>
              </a:tr>
              <a:tr h="241126">
                <a:tc>
                  <a:txBody>
                    <a:bodyPr/>
                    <a:lstStyle/>
                    <a:p>
                      <a:pPr algn="l" rtl="0" fontAlgn="ctr"/>
                      <a:r>
                        <a:rPr lang="en-GB" sz="1100" u="none" strike="noStrike" dirty="0">
                          <a:solidFill>
                            <a:srgbClr val="FF0000"/>
                          </a:solidFill>
                          <a:effectLst/>
                        </a:rPr>
                        <a:t>Urinary tract infections</a:t>
                      </a:r>
                      <a:endParaRPr lang="en-GB" sz="1100" b="0" i="0" u="none" strike="noStrike" dirty="0">
                        <a:solidFill>
                          <a:srgbClr val="FF0000"/>
                        </a:solidFill>
                        <a:effectLst/>
                        <a:latin typeface="Arial" panose="020B0604020202020204" pitchFamily="34" charset="0"/>
                      </a:endParaRPr>
                    </a:p>
                  </a:txBody>
                  <a:tcPr marL="8792"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fontAlgn="t"/>
                      <a:endParaRPr lang="en-GB" sz="1100" b="0" i="0" u="none" strike="noStrike" dirty="0">
                        <a:solidFill>
                          <a:schemeClr val="tx1"/>
                        </a:solidFill>
                        <a:effectLst/>
                        <a:latin typeface="Arial" panose="020B0604020202020204" pitchFamily="34" charset="0"/>
                      </a:endParaRPr>
                    </a:p>
                  </a:txBody>
                  <a:tcPr marL="8792" marR="8792" marT="8792" marB="0" vert="vert270"/>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tc>
                  <a:txBody>
                    <a:bodyPr/>
                    <a:lstStyle/>
                    <a:p>
                      <a:pPr algn="l" rtl="0" fontAlgn="ctr"/>
                      <a:endParaRPr lang="en-GB" sz="1100" b="0" i="0" u="none" strike="noStrike" dirty="0">
                        <a:solidFill>
                          <a:schemeClr val="tx1"/>
                        </a:solidFill>
                        <a:effectLst/>
                        <a:latin typeface="Arial" panose="020B0604020202020204" pitchFamily="34" charset="0"/>
                      </a:endParaRPr>
                    </a:p>
                  </a:txBody>
                  <a:tcPr marL="395654" marR="8792" marT="8792" marB="0" anchor="ctr"/>
                </a:tc>
                <a:extLst>
                  <a:ext uri="{0D108BD9-81ED-4DB2-BD59-A6C34878D82A}">
                    <a16:rowId xmlns:a16="http://schemas.microsoft.com/office/drawing/2014/main" val="10010"/>
                  </a:ext>
                </a:extLst>
              </a:tr>
              <a:tr h="241126">
                <a:tc>
                  <a:txBody>
                    <a:bodyPr/>
                    <a:lstStyle/>
                    <a:p>
                      <a:pPr algn="l" rtl="0" fontAlgn="ctr"/>
                      <a:r>
                        <a:rPr lang="en-GB" sz="1100" b="0" i="0" u="none" strike="noStrike" dirty="0">
                          <a:solidFill>
                            <a:srgbClr val="0070C0"/>
                          </a:solidFill>
                          <a:effectLst/>
                          <a:latin typeface="Arial" panose="020B0604020202020204" pitchFamily="34" charset="0"/>
                        </a:rPr>
                        <a:t>Antimicrobial use</a:t>
                      </a:r>
                    </a:p>
                  </a:txBody>
                  <a:tcPr marL="8792"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fontAlgn="t"/>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8792" marR="8792" marT="8792" marB="0" vert="vert270">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tc>
                  <a:txBody>
                    <a:bodyPr/>
                    <a:lstStyle/>
                    <a:p>
                      <a:pPr algn="l" rtl="0" fontAlgn="ctr"/>
                      <a:r>
                        <a:rPr lang="en-GB" sz="1100" u="none" strike="noStrike" dirty="0">
                          <a:solidFill>
                            <a:srgbClr val="0070C0"/>
                          </a:solidFill>
                          <a:effectLst/>
                        </a:rPr>
                        <a:t> </a:t>
                      </a:r>
                      <a:endParaRPr lang="en-GB" sz="1100" b="0" i="0" u="none" strike="noStrike" dirty="0">
                        <a:solidFill>
                          <a:srgbClr val="0070C0"/>
                        </a:solidFill>
                        <a:effectLst/>
                        <a:latin typeface="Arial" panose="020B0604020202020204" pitchFamily="34" charset="0"/>
                      </a:endParaRPr>
                    </a:p>
                  </a:txBody>
                  <a:tcPr marL="395654" marR="8792" marT="8792" marB="0" anchor="ctr">
                    <a:solidFill>
                      <a:schemeClr val="bg1"/>
                    </a:solidFill>
                  </a:tcPr>
                </a:tc>
                <a:extLst>
                  <a:ext uri="{0D108BD9-81ED-4DB2-BD59-A6C34878D82A}">
                    <a16:rowId xmlns:a16="http://schemas.microsoft.com/office/drawing/2014/main" val="10011"/>
                  </a:ext>
                </a:extLst>
              </a:tr>
            </a:tbl>
          </a:graphicData>
        </a:graphic>
      </p:graphicFrame>
      <p:sp>
        <p:nvSpPr>
          <p:cNvPr id="12" name="Rectangle 389">
            <a:extLst>
              <a:ext uri="{FF2B5EF4-FFF2-40B4-BE49-F238E27FC236}">
                <a16:creationId xmlns:a16="http://schemas.microsoft.com/office/drawing/2014/main" id="{34A9D92F-DB13-4A03-9CBD-70167327891F}"/>
              </a:ext>
            </a:extLst>
          </p:cNvPr>
          <p:cNvSpPr>
            <a:spLocks noChangeArrowheads="1"/>
          </p:cNvSpPr>
          <p:nvPr/>
        </p:nvSpPr>
        <p:spPr bwMode="auto">
          <a:xfrm>
            <a:off x="6096000" y="5038106"/>
            <a:ext cx="4452938" cy="60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923" dirty="0">
                <a:solidFill>
                  <a:srgbClr val="000000"/>
                </a:solidFill>
              </a:rPr>
              <a:t>Pneumonia, bloodstream infections and urinary tract infections: healthcare-associated and/or device-associated; Care bundle: 3-5 evidence-based practices to improve patient outcome; Training: training or education; Checklist: self-applied; Audit: external process (process surveillance, observations…)</a:t>
            </a:r>
          </a:p>
        </p:txBody>
      </p:sp>
      <p:sp>
        <p:nvSpPr>
          <p:cNvPr id="13" name="Rectangle 1">
            <a:extLst>
              <a:ext uri="{FF2B5EF4-FFF2-40B4-BE49-F238E27FC236}">
                <a16:creationId xmlns:a16="http://schemas.microsoft.com/office/drawing/2014/main" id="{553E1CED-DB90-4B06-9FFB-B6F79A3D9CB3}"/>
              </a:ext>
            </a:extLst>
          </p:cNvPr>
          <p:cNvSpPr/>
          <p:nvPr/>
        </p:nvSpPr>
        <p:spPr>
          <a:xfrm>
            <a:off x="1643063" y="5098636"/>
            <a:ext cx="4252912" cy="348044"/>
          </a:xfrm>
          <a:prstGeom prst="rect">
            <a:avLst/>
          </a:prstGeom>
        </p:spPr>
        <p:txBody>
          <a:bodyPr>
            <a:spAutoFit/>
          </a:bodyPr>
          <a:lstStyle/>
          <a:p>
            <a:pPr>
              <a:defRPr/>
            </a:pPr>
            <a:r>
              <a:rPr lang="en-US" altLang="en-US" sz="923" dirty="0">
                <a:solidFill>
                  <a:srgbClr val="000000"/>
                </a:solidFill>
              </a:rPr>
              <a:t>CEO: Chief Executive Officer, Managing Director; SSI: surgical site infections; ICU: intensive care unit (HAIs in ICUs)</a:t>
            </a:r>
            <a:r>
              <a:rPr lang="en-GB" altLang="en-US" sz="923" dirty="0"/>
              <a:t>; </a:t>
            </a:r>
            <a:r>
              <a:rPr lang="en-US" altLang="en-US" sz="923" dirty="0">
                <a:solidFill>
                  <a:srgbClr val="000000"/>
                </a:solidFill>
              </a:rPr>
              <a:t>CDI: </a:t>
            </a:r>
            <a:r>
              <a:rPr lang="en-US" altLang="en-US" sz="923" i="1" dirty="0">
                <a:solidFill>
                  <a:srgbClr val="000000"/>
                </a:solidFill>
              </a:rPr>
              <a:t>Clostridium difficile </a:t>
            </a:r>
            <a:r>
              <a:rPr lang="en-US" altLang="en-US" sz="923" dirty="0">
                <a:solidFill>
                  <a:srgbClr val="000000"/>
                </a:solidFill>
              </a:rPr>
              <a:t>infections. </a:t>
            </a:r>
            <a:endParaRPr lang="en-GB" sz="923" dirty="0"/>
          </a:p>
        </p:txBody>
      </p:sp>
    </p:spTree>
    <p:extLst>
      <p:ext uri="{BB962C8B-B14F-4D97-AF65-F5344CB8AC3E}">
        <p14:creationId xmlns:p14="http://schemas.microsoft.com/office/powerpoint/2010/main" val="110217825"/>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172</TotalTime>
  <Words>3564</Words>
  <Application>Microsoft Office PowerPoint</Application>
  <PresentationFormat>Breedbeeld</PresentationFormat>
  <Paragraphs>724</Paragraphs>
  <Slides>25</Slides>
  <Notes>22</Notes>
  <HiddenSlides>1</HiddenSlides>
  <MMClips>0</MMClips>
  <ScaleCrop>false</ScaleCrop>
  <HeadingPairs>
    <vt:vector size="6" baseType="variant">
      <vt:variant>
        <vt:lpstr>Gebruikte lettertypen</vt:lpstr>
      </vt:variant>
      <vt:variant>
        <vt:i4>8</vt:i4>
      </vt:variant>
      <vt:variant>
        <vt:lpstr>Thema</vt:lpstr>
      </vt:variant>
      <vt:variant>
        <vt:i4>2</vt:i4>
      </vt:variant>
      <vt:variant>
        <vt:lpstr>Diatitels</vt:lpstr>
      </vt:variant>
      <vt:variant>
        <vt:i4>25</vt:i4>
      </vt:variant>
    </vt:vector>
  </HeadingPairs>
  <TitlesOfParts>
    <vt:vector size="35" baseType="lpstr">
      <vt:lpstr>ＭＳ Ｐゴシック</vt:lpstr>
      <vt:lpstr>Arial</vt:lpstr>
      <vt:lpstr>Calibri</vt:lpstr>
      <vt:lpstr>Tahoma</vt:lpstr>
      <vt:lpstr>Times</vt:lpstr>
      <vt:lpstr>Times New Roman</vt:lpstr>
      <vt:lpstr>Trebuchet MS</vt:lpstr>
      <vt:lpstr>Wingdings</vt:lpstr>
      <vt:lpstr>ECDC_PowerPoint_Template_2018-Training</vt:lpstr>
      <vt:lpstr>ECDC_PowerPoint_Template_2017-2</vt:lpstr>
      <vt:lpstr>Notes for facilitator</vt:lpstr>
      <vt:lpstr>Data collection methods</vt:lpstr>
      <vt:lpstr>Objectives</vt:lpstr>
      <vt:lpstr>Outline</vt:lpstr>
      <vt:lpstr>The ECDC PPS 2016-2017 protocol</vt:lpstr>
      <vt:lpstr>In brief: contents of the protocol v5.3</vt:lpstr>
      <vt:lpstr>Summary of data items and data collection forms</vt:lpstr>
      <vt:lpstr>Hospital data 1</vt:lpstr>
      <vt:lpstr>Hospital data 2</vt:lpstr>
      <vt:lpstr>Hospital data 3</vt:lpstr>
      <vt:lpstr>Denominator Data</vt:lpstr>
      <vt:lpstr>PowerPoint-presentatie</vt:lpstr>
      <vt:lpstr>PowerPoint-presentatie</vt:lpstr>
      <vt:lpstr>Numerator data</vt:lpstr>
      <vt:lpstr>Patient-based data</vt:lpstr>
      <vt:lpstr>Unit-based data</vt:lpstr>
      <vt:lpstr>Numerator data items: antimicrobials</vt:lpstr>
      <vt:lpstr>Numerator data items: HAI</vt:lpstr>
      <vt:lpstr>Data collection process</vt:lpstr>
      <vt:lpstr>General guidelines</vt:lpstr>
      <vt:lpstr>Inclusion and exclusion criteria by 8:00 AM rule</vt:lpstr>
      <vt:lpstr>Work plan for ward data collection </vt:lpstr>
      <vt:lpstr>Work plan for ward data collection continued</vt:lpstr>
      <vt:lpstr>In summary</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33</cp:revision>
  <cp:lastPrinted>2018-01-12T14:15:37Z</cp:lastPrinted>
  <dcterms:created xsi:type="dcterms:W3CDTF">2018-04-13T13:45:20Z</dcterms:created>
  <dcterms:modified xsi:type="dcterms:W3CDTF">2018-05-03T09:29:02Z</dcterms:modified>
</cp:coreProperties>
</file>