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51" r:id="rId4"/>
    <p:sldMasterId id="2147483653" r:id="rId5"/>
    <p:sldMasterId id="2147483671" r:id="rId6"/>
  </p:sldMasterIdLst>
  <p:notesMasterIdLst>
    <p:notesMasterId r:id="rId67"/>
  </p:notesMasterIdLst>
  <p:handoutMasterIdLst>
    <p:handoutMasterId r:id="rId68"/>
  </p:handoutMasterIdLst>
  <p:sldIdLst>
    <p:sldId id="256" r:id="rId7"/>
    <p:sldId id="257" r:id="rId8"/>
    <p:sldId id="307" r:id="rId9"/>
    <p:sldId id="269" r:id="rId10"/>
    <p:sldId id="535" r:id="rId11"/>
    <p:sldId id="279" r:id="rId12"/>
    <p:sldId id="466" r:id="rId13"/>
    <p:sldId id="509" r:id="rId14"/>
    <p:sldId id="265" r:id="rId15"/>
    <p:sldId id="508" r:id="rId16"/>
    <p:sldId id="547" r:id="rId17"/>
    <p:sldId id="550" r:id="rId18"/>
    <p:sldId id="514" r:id="rId19"/>
    <p:sldId id="515" r:id="rId20"/>
    <p:sldId id="555" r:id="rId21"/>
    <p:sldId id="568" r:id="rId22"/>
    <p:sldId id="566" r:id="rId23"/>
    <p:sldId id="567" r:id="rId24"/>
    <p:sldId id="526" r:id="rId25"/>
    <p:sldId id="531" r:id="rId26"/>
    <p:sldId id="517" r:id="rId27"/>
    <p:sldId id="522" r:id="rId28"/>
    <p:sldId id="525" r:id="rId29"/>
    <p:sldId id="574" r:id="rId30"/>
    <p:sldId id="575" r:id="rId31"/>
    <p:sldId id="576" r:id="rId32"/>
    <p:sldId id="556" r:id="rId33"/>
    <p:sldId id="549" r:id="rId34"/>
    <p:sldId id="520" r:id="rId35"/>
    <p:sldId id="570" r:id="rId36"/>
    <p:sldId id="523" r:id="rId37"/>
    <p:sldId id="565" r:id="rId38"/>
    <p:sldId id="538" r:id="rId39"/>
    <p:sldId id="564" r:id="rId40"/>
    <p:sldId id="539" r:id="rId41"/>
    <p:sldId id="519" r:id="rId42"/>
    <p:sldId id="524" r:id="rId43"/>
    <p:sldId id="569" r:id="rId44"/>
    <p:sldId id="571" r:id="rId45"/>
    <p:sldId id="572" r:id="rId46"/>
    <p:sldId id="573" r:id="rId47"/>
    <p:sldId id="543" r:id="rId48"/>
    <p:sldId id="536" r:id="rId49"/>
    <p:sldId id="541" r:id="rId50"/>
    <p:sldId id="542" r:id="rId51"/>
    <p:sldId id="516" r:id="rId52"/>
    <p:sldId id="544" r:id="rId53"/>
    <p:sldId id="546" r:id="rId54"/>
    <p:sldId id="559" r:id="rId55"/>
    <p:sldId id="548" r:id="rId56"/>
    <p:sldId id="561" r:id="rId57"/>
    <p:sldId id="560" r:id="rId58"/>
    <p:sldId id="545" r:id="rId59"/>
    <p:sldId id="563" r:id="rId60"/>
    <p:sldId id="521" r:id="rId61"/>
    <p:sldId id="562" r:id="rId62"/>
    <p:sldId id="551" r:id="rId63"/>
    <p:sldId id="552" r:id="rId64"/>
    <p:sldId id="553" r:id="rId65"/>
    <p:sldId id="554" r:id="rId66"/>
  </p:sldIdLst>
  <p:sldSz cx="12192000" cy="6858000"/>
  <p:notesSz cx="6808788" cy="9940925"/>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F"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6D3"/>
    <a:srgbClr val="008000"/>
    <a:srgbClr val="FFECDB"/>
    <a:srgbClr val="FDEADB"/>
    <a:srgbClr val="FF0000"/>
    <a:srgbClr val="69AE23"/>
    <a:srgbClr val="99CC00"/>
    <a:srgbClr val="FFDD00"/>
    <a:srgbClr val="996633"/>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84" autoAdjust="0"/>
    <p:restoredTop sz="93883" autoAdjust="0"/>
  </p:normalViewPr>
  <p:slideViewPr>
    <p:cSldViewPr snapToGrid="0">
      <p:cViewPr>
        <p:scale>
          <a:sx n="60" d="100"/>
          <a:sy n="60" d="100"/>
        </p:scale>
        <p:origin x="348" y="5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8284"/>
    </p:cViewPr>
  </p:sorterViewPr>
  <p:notesViewPr>
    <p:cSldViewPr snapToGrid="0">
      <p:cViewPr varScale="1">
        <p:scale>
          <a:sx n="79" d="100"/>
          <a:sy n="79" d="100"/>
        </p:scale>
        <p:origin x="3102" y="108"/>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114300" y="571500"/>
            <a:ext cx="4505325" cy="2535238"/>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36044" y="3455163"/>
            <a:ext cx="5447030" cy="57401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856193" y="9441972"/>
            <a:ext cx="2951006" cy="497364"/>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genepi.food.dtu.dk/resfinder/job/b98bocceaxbaztce9hmcyjqfzv5o9hq3"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genepi.food.dtu.dk/resfinder/job/uwtsualztf1rguhmojldx64h1nk9igp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genepi.food.dtu.dk/resfinder/job/dn4cbcuxxzwfe1axs19gb7q1q5xqpc78"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896355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038579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600" b="1" i="0" kern="1200" dirty="0">
                <a:solidFill>
                  <a:schemeClr val="tx1"/>
                </a:solidFill>
                <a:effectLst/>
                <a:latin typeface="+mn-lt"/>
                <a:ea typeface="+mn-ea"/>
                <a:cs typeface="+mn-cs"/>
              </a:rPr>
              <a:t>https://card.mcmaster.ca/rgi/results/QSZkfI1UwG8jqXBhSkVzb2cd24UfzrROz5rhSOUh</a:t>
            </a:r>
          </a:p>
          <a:p>
            <a:r>
              <a:rPr lang="da-DK" sz="1600" b="0" i="0" kern="1200" dirty="0">
                <a:solidFill>
                  <a:schemeClr val="tx1"/>
                </a:solidFill>
                <a:effectLst/>
                <a:latin typeface="+mn-lt"/>
                <a:ea typeface="+mn-ea"/>
                <a:cs typeface="+mn-cs"/>
              </a:rPr>
              <a:t> </a:t>
            </a:r>
            <a:r>
              <a:rPr lang="da-DK" sz="1600" b="1" i="0" kern="1200" dirty="0">
                <a:solidFill>
                  <a:schemeClr val="tx1"/>
                </a:solidFill>
                <a:effectLst/>
                <a:latin typeface="+mn-lt"/>
                <a:ea typeface="+mn-ea"/>
                <a:cs typeface="+mn-cs"/>
              </a:rPr>
              <a:t>https://card.mcmaster.ca/rgi/results/hM3LgPAsqrUi9kmd3QtTivCp6PCSxZD52JdEAmnv</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31</a:t>
            </a:fld>
            <a:endParaRPr lang="en-GB"/>
          </a:p>
        </p:txBody>
      </p:sp>
    </p:spTree>
    <p:extLst>
      <p:ext uri="{BB962C8B-B14F-4D97-AF65-F5344CB8AC3E}">
        <p14:creationId xmlns:p14="http://schemas.microsoft.com/office/powerpoint/2010/main" val="1948021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32</a:t>
            </a:fld>
            <a:endParaRPr lang="en-GB"/>
          </a:p>
        </p:txBody>
      </p:sp>
    </p:spTree>
    <p:extLst>
      <p:ext uri="{BB962C8B-B14F-4D97-AF65-F5344CB8AC3E}">
        <p14:creationId xmlns:p14="http://schemas.microsoft.com/office/powerpoint/2010/main" val="70571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err="1"/>
              <a:t>Lr</a:t>
            </a:r>
            <a:r>
              <a:rPr lang="en-US" dirty="0"/>
              <a:t> </a:t>
            </a:r>
            <a:r>
              <a:rPr lang="en-US" dirty="0">
                <a:hlinkClick r:id="rId3"/>
              </a:rPr>
              <a:t>Center for Genomic Epidemiology (dtu.dk)</a:t>
            </a:r>
            <a:endParaRPr lang="en-US" dirty="0"/>
          </a:p>
          <a:p>
            <a:r>
              <a:rPr lang="en-US" dirty="0"/>
              <a:t>Sr </a:t>
            </a:r>
            <a:r>
              <a:rPr lang="en-US" dirty="0">
                <a:hlinkClick r:id="rId4"/>
              </a:rPr>
              <a:t>Center for Genomic Epidemiology (dtu.dk)</a:t>
            </a:r>
            <a:endParaRPr lang="en-US" dirty="0"/>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0" i="0" kern="1200" dirty="0">
                <a:solidFill>
                  <a:schemeClr val="tx1"/>
                </a:solidFill>
                <a:effectLst/>
                <a:latin typeface="+mn-lt"/>
                <a:ea typeface="+mn-ea"/>
                <a:cs typeface="+mn-cs"/>
              </a:rPr>
              <a:t>these genes can be useful markers of MGEs and MGE spread; there is potential for use of these drugs against other organisms to select for </a:t>
            </a:r>
            <a:r>
              <a:rPr lang="en-US" sz="1600" b="0" i="0" kern="1200" dirty="0" err="1">
                <a:solidFill>
                  <a:schemeClr val="tx1"/>
                </a:solidFill>
                <a:effectLst/>
                <a:latin typeface="+mn-lt"/>
                <a:ea typeface="+mn-ea"/>
                <a:cs typeface="+mn-cs"/>
              </a:rPr>
              <a:t>KpSC</a:t>
            </a:r>
            <a:r>
              <a:rPr lang="en-US" sz="1600" b="0" i="0" kern="1200" dirty="0">
                <a:solidFill>
                  <a:schemeClr val="tx1"/>
                </a:solidFill>
                <a:effectLst/>
                <a:latin typeface="+mn-lt"/>
                <a:ea typeface="+mn-ea"/>
                <a:cs typeface="+mn-cs"/>
              </a:rPr>
              <a:t> in co-infected patients or in the environment</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33</a:t>
            </a:fld>
            <a:endParaRPr lang="en-GB"/>
          </a:p>
        </p:txBody>
      </p:sp>
    </p:spTree>
    <p:extLst>
      <p:ext uri="{BB962C8B-B14F-4D97-AF65-F5344CB8AC3E}">
        <p14:creationId xmlns:p14="http://schemas.microsoft.com/office/powerpoint/2010/main" val="1606232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34</a:t>
            </a:fld>
            <a:endParaRPr lang="en-GB"/>
          </a:p>
        </p:txBody>
      </p:sp>
    </p:spTree>
    <p:extLst>
      <p:ext uri="{BB962C8B-B14F-4D97-AF65-F5344CB8AC3E}">
        <p14:creationId xmlns:p14="http://schemas.microsoft.com/office/powerpoint/2010/main" val="1684619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Who does see a cat here? If you spot one, please raise your hand. </a:t>
            </a:r>
            <a:r>
              <a:rPr lang="en-US" dirty="0" err="1"/>
              <a:t>Noone</a:t>
            </a:r>
            <a:r>
              <a:rPr lang="en-US" dirty="0"/>
              <a:t> saw a cat but that is not the same as saying that the cat is not there. How comes that we can “not see” AMR genes (because we are not looking properly, because we do not know what to look for, because they are not </a:t>
            </a:r>
            <a:r>
              <a:rPr lang="en-US" dirty="0" err="1"/>
              <a:t>theres</a:t>
            </a:r>
            <a:r>
              <a:rPr lang="en-US" dirty="0"/>
              <a:t>)</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35</a:t>
            </a:fld>
            <a:endParaRPr lang="en-GB"/>
          </a:p>
        </p:txBody>
      </p:sp>
    </p:spTree>
    <p:extLst>
      <p:ext uri="{BB962C8B-B14F-4D97-AF65-F5344CB8AC3E}">
        <p14:creationId xmlns:p14="http://schemas.microsoft.com/office/powerpoint/2010/main" val="2704216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Kept only the “core” hits from </a:t>
            </a:r>
            <a:r>
              <a:rPr lang="en-US" dirty="0" err="1"/>
              <a:t>AMRFinder</a:t>
            </a:r>
            <a:r>
              <a:rPr lang="en-US" dirty="0"/>
              <a:t> plus, Excluded several hits from CARD (efflux pumps)</a:t>
            </a:r>
          </a:p>
          <a:p>
            <a:r>
              <a:rPr lang="en-US" dirty="0"/>
              <a:t>Have the table and then highlight CARBA and COL genes, though </a:t>
            </a:r>
            <a:r>
              <a:rPr lang="en-US" dirty="0" err="1"/>
              <a:t>mcr</a:t>
            </a:r>
            <a:r>
              <a:rPr lang="en-US" dirty="0"/>
              <a:t> is odd?</a:t>
            </a: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600" b="1" i="0" kern="1200" dirty="0">
                <a:solidFill>
                  <a:schemeClr val="tx1"/>
                </a:solidFill>
                <a:effectLst/>
                <a:latin typeface="+mn-lt"/>
                <a:ea typeface="+mn-ea"/>
                <a:cs typeface="+mn-cs"/>
              </a:rPr>
              <a:t>https://card.mcmaster.ca/rgi/results/QSZkfI1UwG8jqXBhSkVzb2cd24UfzrROz5rhSOUh</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hlinkClick r:id="rId3"/>
              </a:rPr>
              <a:t>Center for Genomic Epidemiology (dtu.dk)</a:t>
            </a:r>
            <a:endParaRPr lang="da-DK" sz="1600" b="1" i="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42</a:t>
            </a:fld>
            <a:endParaRPr lang="en-GB"/>
          </a:p>
        </p:txBody>
      </p:sp>
    </p:spTree>
    <p:extLst>
      <p:ext uri="{BB962C8B-B14F-4D97-AF65-F5344CB8AC3E}">
        <p14:creationId xmlns:p14="http://schemas.microsoft.com/office/powerpoint/2010/main" val="1505319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Have the table and then highlight CARBA and COL genes, though </a:t>
            </a:r>
            <a:r>
              <a:rPr lang="en-US" dirty="0" err="1"/>
              <a:t>mcr</a:t>
            </a:r>
            <a:r>
              <a:rPr lang="en-US" dirty="0"/>
              <a:t> is odd?</a:t>
            </a:r>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43</a:t>
            </a:fld>
            <a:endParaRPr lang="en-GB"/>
          </a:p>
        </p:txBody>
      </p:sp>
    </p:spTree>
    <p:extLst>
      <p:ext uri="{BB962C8B-B14F-4D97-AF65-F5344CB8AC3E}">
        <p14:creationId xmlns:p14="http://schemas.microsoft.com/office/powerpoint/2010/main" val="938414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Explain why no advice on a particular tool/database; </a:t>
            </a:r>
            <a:r>
              <a:rPr lang="en-US" dirty="0" err="1"/>
              <a:t>Muna’s</a:t>
            </a:r>
            <a:r>
              <a:rPr lang="en-US" dirty="0"/>
              <a:t> paper about not great idea to use several tools?</a:t>
            </a:r>
            <a:endParaRPr lang="da-DK" dirty="0"/>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46</a:t>
            </a:fld>
            <a:endParaRPr lang="en-GB"/>
          </a:p>
        </p:txBody>
      </p:sp>
    </p:spTree>
    <p:extLst>
      <p:ext uri="{BB962C8B-B14F-4D97-AF65-F5344CB8AC3E}">
        <p14:creationId xmlns:p14="http://schemas.microsoft.com/office/powerpoint/2010/main" val="2038407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Knowing the purpose would have helped: surveillance of genetic determinants? Clinical application?</a:t>
            </a:r>
          </a:p>
          <a:p>
            <a:r>
              <a:rPr lang="en-US" dirty="0">
                <a:effectLst/>
              </a:rPr>
              <a:t>I use </a:t>
            </a:r>
            <a:r>
              <a:rPr lang="en-US" dirty="0" err="1">
                <a:effectLst/>
              </a:rPr>
              <a:t>ChatGPT</a:t>
            </a:r>
            <a:r>
              <a:rPr lang="en-US" dirty="0">
                <a:effectLst/>
              </a:rPr>
              <a:t> to read the result for </a:t>
            </a:r>
            <a:r>
              <a:rPr lang="en-US" dirty="0" err="1">
                <a:effectLst/>
              </a:rPr>
              <a:t>meDifficult</a:t>
            </a:r>
            <a:r>
              <a:rPr lang="en-US" dirty="0">
                <a:effectLst/>
              </a:rPr>
              <a:t> to find the optimal tool that fits the </a:t>
            </a:r>
            <a:r>
              <a:rPr lang="en-US" dirty="0" err="1">
                <a:effectLst/>
              </a:rPr>
              <a:t>taskI</a:t>
            </a:r>
            <a:r>
              <a:rPr lang="en-US" dirty="0">
                <a:effectLst/>
              </a:rPr>
              <a:t> realized each tool has its own advantages over the other. I used two: </a:t>
            </a:r>
            <a:r>
              <a:rPr lang="en-US" dirty="0" err="1">
                <a:effectLst/>
              </a:rPr>
              <a:t>ResFinder</a:t>
            </a:r>
            <a:r>
              <a:rPr lang="en-US" dirty="0">
                <a:effectLst/>
              </a:rPr>
              <a:t> 4.3.3 and CARD. </a:t>
            </a:r>
            <a:r>
              <a:rPr lang="en-US" dirty="0" err="1">
                <a:effectLst/>
              </a:rPr>
              <a:t>Resfinder</a:t>
            </a:r>
            <a:r>
              <a:rPr lang="en-US" dirty="0">
                <a:effectLst/>
              </a:rPr>
              <a:t> gave a summary of predicted resistance phenotype and details of the mutations. CARD gave comprehensive results for each resistance gene, most associated with resistance to more than one class of antibiotics, but very important the mechanism of resistance the gene codes </a:t>
            </a:r>
            <a:r>
              <a:rPr lang="en-US" dirty="0" err="1">
                <a:effectLst/>
              </a:rPr>
              <a:t>for.I</a:t>
            </a:r>
            <a:r>
              <a:rPr lang="en-US" dirty="0">
                <a:effectLst/>
              </a:rPr>
              <a:t> really appreciate this kind of exercise, very useful. Thanks a </a:t>
            </a:r>
            <a:r>
              <a:rPr lang="en-US" dirty="0" err="1">
                <a:effectLst/>
              </a:rPr>
              <a:t>lot.It</a:t>
            </a:r>
            <a:r>
              <a:rPr lang="en-US" dirty="0">
                <a:effectLst/>
              </a:rPr>
              <a:t> was very interesting but a little bit difficult for me, cause was the first time that i was using these tools and it was challenging.</a:t>
            </a:r>
            <a:br>
              <a:rPr lang="en-US" dirty="0">
                <a:effectLst/>
              </a:rPr>
            </a:br>
            <a:r>
              <a:rPr lang="en-US" dirty="0">
                <a:effectLst/>
              </a:rPr>
              <a:t>I'm waiting the second </a:t>
            </a:r>
            <a:r>
              <a:rPr lang="en-US" dirty="0" err="1">
                <a:effectLst/>
              </a:rPr>
              <a:t>session..It</a:t>
            </a:r>
            <a:r>
              <a:rPr lang="en-US" dirty="0">
                <a:effectLst/>
              </a:rPr>
              <a:t> is generally hard to map results from one tool to results from other tool. Mostly because of different identification of genes found in WGS </a:t>
            </a:r>
            <a:r>
              <a:rPr lang="en-US" dirty="0" err="1">
                <a:effectLst/>
              </a:rPr>
              <a:t>data.having</a:t>
            </a:r>
            <a:r>
              <a:rPr lang="en-US" dirty="0">
                <a:effectLst/>
              </a:rPr>
              <a:t> difficulties with </a:t>
            </a:r>
            <a:r>
              <a:rPr lang="en-US" dirty="0" err="1">
                <a:effectLst/>
              </a:rPr>
              <a:t>pathogenwatch</a:t>
            </a:r>
            <a:r>
              <a:rPr lang="en-US" dirty="0">
                <a:effectLst/>
              </a:rPr>
              <a:t>. Not clearly seeing how to find the AMR results after the </a:t>
            </a:r>
            <a:r>
              <a:rPr lang="en-US" dirty="0" err="1">
                <a:effectLst/>
              </a:rPr>
              <a:t>upload.but</a:t>
            </a:r>
            <a:r>
              <a:rPr lang="en-US" dirty="0">
                <a:effectLst/>
              </a:rPr>
              <a:t> did not manage to complete all proper interpretations in time. Time was a bit too limited to really dig deep through my results and find reasons for all discrepancies.</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47</a:t>
            </a:fld>
            <a:endParaRPr lang="en-GB"/>
          </a:p>
        </p:txBody>
      </p:sp>
    </p:spTree>
    <p:extLst>
      <p:ext uri="{BB962C8B-B14F-4D97-AF65-F5344CB8AC3E}">
        <p14:creationId xmlns:p14="http://schemas.microsoft.com/office/powerpoint/2010/main" val="170199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54591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1379157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50</a:t>
            </a:fld>
            <a:endParaRPr lang="en-GB"/>
          </a:p>
        </p:txBody>
      </p:sp>
    </p:spTree>
    <p:extLst>
      <p:ext uri="{BB962C8B-B14F-4D97-AF65-F5344CB8AC3E}">
        <p14:creationId xmlns:p14="http://schemas.microsoft.com/office/powerpoint/2010/main" val="610956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Not easy to have datasets</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52</a:t>
            </a:fld>
            <a:endParaRPr lang="en-GB"/>
          </a:p>
        </p:txBody>
      </p:sp>
    </p:spTree>
    <p:extLst>
      <p:ext uri="{BB962C8B-B14F-4D97-AF65-F5344CB8AC3E}">
        <p14:creationId xmlns:p14="http://schemas.microsoft.com/office/powerpoint/2010/main" val="3690547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Rules-based methods use known resistance determinants and can only predict resistance (R) or susceptibility (S). Machine learning algorithms generate a model using the training dataset, where then the performance of the model is evaluated by using the test dataset. Neural networks use the training dataset to develop a network, where it is then evaluated using the test set. Machine learning and neural networks are able to predict R/S or minimum inhibitory concentrations.</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55</a:t>
            </a:fld>
            <a:endParaRPr lang="en-GB"/>
          </a:p>
        </p:txBody>
      </p:sp>
    </p:spTree>
    <p:extLst>
      <p:ext uri="{BB962C8B-B14F-4D97-AF65-F5344CB8AC3E}">
        <p14:creationId xmlns:p14="http://schemas.microsoft.com/office/powerpoint/2010/main" val="3029697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8218308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1402622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59</a:t>
            </a:fld>
            <a:endParaRPr lang="en-GB"/>
          </a:p>
        </p:txBody>
      </p:sp>
    </p:spTree>
    <p:extLst>
      <p:ext uri="{BB962C8B-B14F-4D97-AF65-F5344CB8AC3E}">
        <p14:creationId xmlns:p14="http://schemas.microsoft.com/office/powerpoint/2010/main" val="13784324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879444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6</a:t>
            </a:fld>
            <a:endParaRPr lang="en-GB"/>
          </a:p>
        </p:txBody>
      </p:sp>
    </p:spTree>
    <p:extLst>
      <p:ext uri="{BB962C8B-B14F-4D97-AF65-F5344CB8AC3E}">
        <p14:creationId xmlns:p14="http://schemas.microsoft.com/office/powerpoint/2010/main" val="4214305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0" i="0" kern="1200" dirty="0" err="1">
                <a:solidFill>
                  <a:schemeClr val="tx1"/>
                </a:solidFill>
                <a:effectLst/>
                <a:latin typeface="+mn-lt"/>
                <a:ea typeface="+mn-ea"/>
                <a:cs typeface="+mn-cs"/>
              </a:rPr>
              <a:t>mecC</a:t>
            </a:r>
            <a:r>
              <a:rPr lang="en-US" sz="1600" b="0" i="0" kern="1200" dirty="0">
                <a:solidFill>
                  <a:schemeClr val="tx1"/>
                </a:solidFill>
                <a:effectLst/>
                <a:latin typeface="+mn-lt"/>
                <a:ea typeface="+mn-ea"/>
                <a:cs typeface="+mn-cs"/>
              </a:rPr>
              <a:t> discovery</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0" i="0" kern="1200" dirty="0">
                <a:solidFill>
                  <a:schemeClr val="tx1"/>
                </a:solidFill>
                <a:effectLst/>
                <a:latin typeface="+mn-lt"/>
                <a:ea typeface="+mn-ea"/>
                <a:cs typeface="+mn-cs"/>
              </a:rPr>
              <a:t>Transiently silent acquired antimicrobial resistance: an emerging challenge in susceptibility testing</a:t>
            </a:r>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8</a:t>
            </a:fld>
            <a:endParaRPr lang="en-GB"/>
          </a:p>
        </p:txBody>
      </p:sp>
    </p:spTree>
    <p:extLst>
      <p:ext uri="{BB962C8B-B14F-4D97-AF65-F5344CB8AC3E}">
        <p14:creationId xmlns:p14="http://schemas.microsoft.com/office/powerpoint/2010/main" val="412743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571500"/>
            <a:ext cx="4505325" cy="2535238"/>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073023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effectLst/>
              </a:rPr>
              <a:t>SeqSphere+Galaxy.sciensanochewBBACA</a:t>
            </a:r>
            <a:r>
              <a:rPr lang="da-DK" dirty="0">
                <a:effectLst/>
              </a:rPr>
              <a:t> + </a:t>
            </a:r>
            <a:r>
              <a:rPr lang="da-DK" dirty="0" err="1">
                <a:effectLst/>
              </a:rPr>
              <a:t>ridom</a:t>
            </a:r>
            <a:r>
              <a:rPr lang="da-DK" dirty="0">
                <a:effectLst/>
              </a:rPr>
              <a:t> </a:t>
            </a:r>
            <a:r>
              <a:rPr lang="da-DK" dirty="0" err="1">
                <a:effectLst/>
              </a:rPr>
              <a:t>cgmlst</a:t>
            </a:r>
            <a:r>
              <a:rPr lang="da-DK" dirty="0">
                <a:effectLst/>
              </a:rPr>
              <a:t> </a:t>
            </a:r>
            <a:r>
              <a:rPr lang="da-DK" dirty="0" err="1">
                <a:effectLst/>
              </a:rPr>
              <a:t>schema</a:t>
            </a:r>
            <a:r>
              <a:rPr lang="da-DK" dirty="0">
                <a:effectLst/>
              </a:rPr>
              <a:t> (https://www.cgmlst.org/ncs), </a:t>
            </a:r>
            <a:r>
              <a:rPr lang="da-DK" dirty="0" err="1">
                <a:effectLst/>
              </a:rPr>
              <a:t>rmlst</a:t>
            </a:r>
            <a:r>
              <a:rPr lang="da-DK" dirty="0">
                <a:effectLst/>
              </a:rPr>
              <a:t> (https://pubmlst.org/species-id/species-identification-via-api)staramr_GalaxyRidom </a:t>
            </a:r>
            <a:r>
              <a:rPr lang="da-DK" dirty="0" err="1">
                <a:effectLst/>
              </a:rPr>
              <a:t>SeqSphereEucast</a:t>
            </a:r>
            <a:endParaRPr lang="da-DK" dirty="0">
              <a:effectLst/>
            </a:endParaRPr>
          </a:p>
          <a:p>
            <a:r>
              <a:rPr lang="en-US" dirty="0">
                <a:effectLst/>
              </a:rPr>
              <a:t>I CHECKED THAT THE TWO RESFINDER VERSIONS GIVE THE SAME RESULTS AND THEN USED THE LATEST VERSION 4.3.3 IN THE FOLLOWING SLIDES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err="1"/>
              <a:t>LREFinder</a:t>
            </a:r>
            <a:r>
              <a:rPr lang="en-US" dirty="0"/>
              <a:t> was a very good idea but why not applicable in this case?</a:t>
            </a:r>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13</a:t>
            </a:fld>
            <a:endParaRPr lang="en-GB"/>
          </a:p>
        </p:txBody>
      </p:sp>
    </p:spTree>
    <p:extLst>
      <p:ext uri="{BB962C8B-B14F-4D97-AF65-F5344CB8AC3E}">
        <p14:creationId xmlns:p14="http://schemas.microsoft.com/office/powerpoint/2010/main" val="401582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600" b="1" i="0" kern="1200" dirty="0">
                <a:solidFill>
                  <a:schemeClr val="tx1"/>
                </a:solidFill>
                <a:effectLst/>
                <a:latin typeface="+mn-lt"/>
                <a:ea typeface="+mn-ea"/>
                <a:cs typeface="+mn-cs"/>
              </a:rPr>
              <a:t>https://card.mcmaster.ca/rgi/results/zu1a6Z92RJutPOauexMm5Mc9uMHk9aNrFdTAew0G</a:t>
            </a:r>
            <a:endParaRPr lang="en-US" dirty="0"/>
          </a:p>
          <a:p>
            <a:r>
              <a:rPr lang="en-US" dirty="0"/>
              <a:t>RF and AMRF the same except pbp5 and </a:t>
            </a:r>
            <a:r>
              <a:rPr lang="en-US" dirty="0" err="1"/>
              <a:t>aac</a:t>
            </a:r>
            <a:r>
              <a:rPr lang="en-US" dirty="0"/>
              <a:t>(6’)-I that is 100% id and 100% coverage in </a:t>
            </a:r>
            <a:r>
              <a:rPr lang="en-US" dirty="0" err="1"/>
              <a:t>AMRFinder</a:t>
            </a:r>
            <a:endParaRPr lang="en-US" dirty="0"/>
          </a:p>
          <a:p>
            <a:r>
              <a:rPr lang="en-US" dirty="0" err="1"/>
              <a:t>Pathogenwatch</a:t>
            </a:r>
            <a:r>
              <a:rPr lang="en-US" dirty="0"/>
              <a:t> - gyrAS84I?</a:t>
            </a:r>
          </a:p>
          <a:p>
            <a:r>
              <a:rPr lang="en-US" dirty="0"/>
              <a:t>Mutations in pbp5 (should they all be there?)</a:t>
            </a:r>
          </a:p>
          <a:p>
            <a:r>
              <a:rPr lang="en-US" dirty="0"/>
              <a:t>No chromosomal mutations in RGI/CARD?</a:t>
            </a:r>
          </a:p>
          <a:p>
            <a:r>
              <a:rPr lang="en-US" dirty="0"/>
              <a:t>Are there so many vancomycin resistance genes?</a:t>
            </a:r>
          </a:p>
          <a:p>
            <a:r>
              <a:rPr lang="en-US" dirty="0"/>
              <a:t>Why not trimethoprim and chloramphenicol in </a:t>
            </a:r>
            <a:r>
              <a:rPr lang="en-US" dirty="0" err="1"/>
              <a:t>Pathogenwatch</a:t>
            </a:r>
            <a:r>
              <a:rPr lang="en-US" dirty="0"/>
              <a:t>?</a:t>
            </a:r>
          </a:p>
          <a:p>
            <a:r>
              <a:rPr lang="en-US" dirty="0"/>
              <a:t>After the SLIDO then ask why the other two tools include them (surveillance, also isolates from animals, there may be an animal reservoir for these genes</a:t>
            </a:r>
            <a:endParaRPr lang="da-DK" dirty="0"/>
          </a:p>
          <a:p>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17</a:t>
            </a:fld>
            <a:endParaRPr lang="en-GB"/>
          </a:p>
        </p:txBody>
      </p:sp>
    </p:spTree>
    <p:extLst>
      <p:ext uri="{BB962C8B-B14F-4D97-AF65-F5344CB8AC3E}">
        <p14:creationId xmlns:p14="http://schemas.microsoft.com/office/powerpoint/2010/main" val="356028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Sometime the wrong concept is passed on – this is plug and play and it is super easy. It is not, it requires some learning (accessible to everyone) and also luckily the number of resistance determinants of high clinical significance is overall “limited”</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20</a:t>
            </a:fld>
            <a:endParaRPr lang="en-GB"/>
          </a:p>
        </p:txBody>
      </p:sp>
    </p:spTree>
    <p:extLst>
      <p:ext uri="{BB962C8B-B14F-4D97-AF65-F5344CB8AC3E}">
        <p14:creationId xmlns:p14="http://schemas.microsoft.com/office/powerpoint/2010/main" val="3457299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(reproducibility and repeatability)</a:t>
            </a:r>
            <a:endParaRPr lang="da-DK" dirty="0"/>
          </a:p>
        </p:txBody>
      </p:sp>
      <p:sp>
        <p:nvSpPr>
          <p:cNvPr id="4" name="Pladsholder til slidenummer 3"/>
          <p:cNvSpPr>
            <a:spLocks noGrp="1"/>
          </p:cNvSpPr>
          <p:nvPr>
            <p:ph type="sldNum" sz="quarter" idx="5"/>
          </p:nvPr>
        </p:nvSpPr>
        <p:spPr/>
        <p:txBody>
          <a:bodyPr/>
          <a:lstStyle/>
          <a:p>
            <a:fld id="{D0D18800-03A3-4371-B392-80B672D011D5}" type="slidenum">
              <a:rPr lang="en-GB" smtClean="0"/>
              <a:t>22</a:t>
            </a:fld>
            <a:endParaRPr lang="en-GB"/>
          </a:p>
        </p:txBody>
      </p:sp>
    </p:spTree>
    <p:extLst>
      <p:ext uri="{BB962C8B-B14F-4D97-AF65-F5344CB8AC3E}">
        <p14:creationId xmlns:p14="http://schemas.microsoft.com/office/powerpoint/2010/main" val="3685619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da-DK"/>
              <a:t>Klik for at redigere titeltypografien i masteren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da-DK"/>
              <a:t>Klik for at redigere undertiteltypografien i masteren</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Tahoma" pitchFamily="34" charset="0"/>
              <a:buChar char="–"/>
              <a:tabLst>
                <a:tab pos="541312" algn="l"/>
              </a:tabLst>
              <a:defRPr sz="2400">
                <a:latin typeface="Tahoma" pitchFamily="34" charset="0"/>
                <a:cs typeface="Tahoma" pitchFamily="34" charset="0"/>
              </a:defRPr>
            </a:lvl3pPr>
            <a:lvl5pPr>
              <a:buNone/>
              <a:defRPr/>
            </a:lvl5pPr>
          </a:lstStyle>
          <a:p>
            <a:pPr lvl="0"/>
            <a:r>
              <a:rPr lang="da-DK"/>
              <a:t>Rediger teksttypografien i masteren</a:t>
            </a:r>
          </a:p>
          <a:p>
            <a:pPr lvl="1"/>
            <a:r>
              <a:rPr lang="da-DK"/>
              <a:t>Andet niveau</a:t>
            </a:r>
          </a:p>
          <a:p>
            <a:pPr lvl="2"/>
            <a:r>
              <a:rPr lang="da-DK"/>
              <a:t>Tredje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8000" y="4012163"/>
            <a:ext cx="10800000" cy="1794912"/>
          </a:xfrm>
        </p:spPr>
        <p:txBody>
          <a:bodyPr anchor="ctr">
            <a:normAutofit/>
          </a:bodyPr>
          <a:lstStyle>
            <a:lvl1pPr algn="l">
              <a:defRPr sz="4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dirty="0"/>
          </a:p>
        </p:txBody>
      </p:sp>
      <p:sp>
        <p:nvSpPr>
          <p:cNvPr id="3" name="Subtitle 2"/>
          <p:cNvSpPr>
            <a:spLocks noGrp="1"/>
          </p:cNvSpPr>
          <p:nvPr>
            <p:ph type="subTitle" idx="1" hasCustomPrompt="1"/>
          </p:nvPr>
        </p:nvSpPr>
        <p:spPr>
          <a:xfrm>
            <a:off x="648000" y="3312000"/>
            <a:ext cx="10800000" cy="504000"/>
          </a:xfrm>
        </p:spPr>
        <p:txBody>
          <a:bodyPr>
            <a:normAutofit/>
          </a:bodyPr>
          <a:lstStyle>
            <a:lvl1pPr marL="0" indent="0" algn="l">
              <a:buNone/>
              <a:defRPr sz="2400"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European Centre for Disease Prevention and Control </a:t>
            </a:r>
            <a:endParaRPr lang="en-GB" dirty="0"/>
          </a:p>
        </p:txBody>
      </p:sp>
    </p:spTree>
    <p:extLst>
      <p:ext uri="{BB962C8B-B14F-4D97-AF65-F5344CB8AC3E}">
        <p14:creationId xmlns:p14="http://schemas.microsoft.com/office/powerpoint/2010/main" val="363208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223936"/>
            <a:ext cx="10354188" cy="951722"/>
          </a:xfrm>
        </p:spPr>
        <p:txBody>
          <a:bodyPr>
            <a:normAutofit/>
          </a:bodyPr>
          <a:lstStyle>
            <a:lvl1pPr>
              <a:defRPr sz="3200" b="1">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dirty="0"/>
          </a:p>
        </p:txBody>
      </p:sp>
      <p:sp>
        <p:nvSpPr>
          <p:cNvPr id="3" name="Content Placeholder 2"/>
          <p:cNvSpPr>
            <a:spLocks noGrp="1"/>
          </p:cNvSpPr>
          <p:nvPr>
            <p:ph idx="1" hasCustomPrompt="1"/>
          </p:nvPr>
        </p:nvSpPr>
        <p:spPr>
          <a:xfrm>
            <a:off x="431999" y="1474237"/>
            <a:ext cx="11352563" cy="4702726"/>
          </a:xfrm>
        </p:spPr>
        <p:txBody>
          <a:bodyPr/>
          <a:lstStyle>
            <a:lvl1pPr marL="0" indent="0">
              <a:buNone/>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add text</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431999" y="6475541"/>
            <a:ext cx="7733681" cy="365125"/>
          </a:xfrm>
        </p:spPr>
        <p:txBody>
          <a:bodyPr/>
          <a:lstStyle>
            <a:lvl1pPr algn="l">
              <a:defRPr sz="1000">
                <a:latin typeface="Tahoma" panose="020B0604030504040204" pitchFamily="34" charset="0"/>
                <a:ea typeface="Tahoma" panose="020B0604030504040204" pitchFamily="34" charset="0"/>
                <a:cs typeface="Tahoma" panose="020B0604030504040204" pitchFamily="34" charset="0"/>
              </a:defRPr>
            </a:lvl1pPr>
          </a:lstStyle>
          <a:p>
            <a:endParaRPr lang="en-GB" dirty="0"/>
          </a:p>
        </p:txBody>
      </p:sp>
      <p:sp>
        <p:nvSpPr>
          <p:cNvPr id="6" name="Slide Number Placeholder 5"/>
          <p:cNvSpPr>
            <a:spLocks noGrp="1"/>
          </p:cNvSpPr>
          <p:nvPr>
            <p:ph type="sldNum" sz="quarter" idx="12"/>
          </p:nvPr>
        </p:nvSpPr>
        <p:spPr>
          <a:xfrm>
            <a:off x="9041362" y="6475542"/>
            <a:ext cx="2743200" cy="365125"/>
          </a:xfrm>
        </p:spPr>
        <p:txBody>
          <a:bodyPr/>
          <a:lstStyle>
            <a:lvl1pPr>
              <a:defRPr>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F9E29A8E-A0F1-419A-8E8B-A78BF9C70DE8}" type="slidenum">
              <a:rPr lang="en-GB" smtClean="0"/>
              <a:pPr/>
              <a:t>‹nr.›</a:t>
            </a:fld>
            <a:endParaRPr lang="en-GB" dirty="0"/>
          </a:p>
        </p:txBody>
      </p:sp>
    </p:spTree>
    <p:extLst>
      <p:ext uri="{BB962C8B-B14F-4D97-AF65-F5344CB8AC3E}">
        <p14:creationId xmlns:p14="http://schemas.microsoft.com/office/powerpoint/2010/main" val="781265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648000" y="4012163"/>
            <a:ext cx="10800000" cy="1794912"/>
          </a:xfrm>
        </p:spPr>
        <p:txBody>
          <a:bodyPr anchor="ctr">
            <a:normAutofit/>
          </a:bodyPr>
          <a:lstStyle>
            <a:lvl1pPr algn="l">
              <a:defRPr sz="4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GB" dirty="0"/>
          </a:p>
        </p:txBody>
      </p:sp>
      <p:sp>
        <p:nvSpPr>
          <p:cNvPr id="7" name="Slide Number Placeholder 5"/>
          <p:cNvSpPr>
            <a:spLocks noGrp="1"/>
          </p:cNvSpPr>
          <p:nvPr>
            <p:ph type="sldNum" sz="quarter" idx="12"/>
          </p:nvPr>
        </p:nvSpPr>
        <p:spPr>
          <a:xfrm>
            <a:off x="9041362" y="6475542"/>
            <a:ext cx="2743200" cy="365125"/>
          </a:xfrm>
        </p:spPr>
        <p:txBody>
          <a:bodyPr/>
          <a:lstStyle>
            <a:lvl1pPr>
              <a:defRPr>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fld id="{F9E29A8E-A0F1-419A-8E8B-A78BF9C70DE8}" type="slidenum">
              <a:rPr lang="en-GB" smtClean="0"/>
              <a:pPr/>
              <a:t>‹nr.›</a:t>
            </a:fld>
            <a:endParaRPr lang="en-GB" dirty="0"/>
          </a:p>
        </p:txBody>
      </p:sp>
    </p:spTree>
    <p:extLst>
      <p:ext uri="{BB962C8B-B14F-4D97-AF65-F5344CB8AC3E}">
        <p14:creationId xmlns:p14="http://schemas.microsoft.com/office/powerpoint/2010/main" val="42935972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a-DK"/>
              <a:t>Klik for at redigere titeltypografien i masteren</a:t>
            </a:r>
            <a:endParaRPr lang="en-GB" dirty="0"/>
          </a:p>
        </p:txBody>
      </p:sp>
      <p:sp>
        <p:nvSpPr>
          <p:cNvPr id="180227" name="Rectangle 3"/>
          <p:cNvSpPr>
            <a:spLocks noGrp="1" noChangeArrowheads="1"/>
          </p:cNvSpPr>
          <p:nvPr>
            <p:ph type="body" idx="1"/>
          </p:nvPr>
        </p:nvSpPr>
        <p:spPr bwMode="auto">
          <a:xfrm>
            <a:off x="431807" y="1079500"/>
            <a:ext cx="11368617" cy="5162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Tahoma" pitchFamily="34" charset="0"/>
        <a:buChar char="–"/>
        <a:defRPr sz="24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8339A-AD4C-4299-B676-C4ADA05616EE}" type="datetime1">
              <a:rPr lang="en-GB" smtClean="0"/>
              <a:t>08/09/2023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29A8E-A0F1-419A-8E8B-A78BF9C70DE8}" type="slidenum">
              <a:rPr lang="en-GB" smtClean="0"/>
              <a:t>‹nr.›</a:t>
            </a:fld>
            <a:endParaRPr lang="en-GB"/>
          </a:p>
        </p:txBody>
      </p:sp>
    </p:spTree>
    <p:extLst>
      <p:ext uri="{BB962C8B-B14F-4D97-AF65-F5344CB8AC3E}">
        <p14:creationId xmlns:p14="http://schemas.microsoft.com/office/powerpoint/2010/main" val="35398753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37.emf"/><Relationship Id="rId4" Type="http://schemas.openxmlformats.org/officeDocument/2006/relationships/package" Target="../embeddings/Microsoft_Excel_Worksheet1.xlsx"/></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39.png"/><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42.emf"/></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43.emf"/></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58.emf"/><Relationship Id="rId4" Type="http://schemas.openxmlformats.org/officeDocument/2006/relationships/package" Target="../embeddings/Microsoft_Excel_Worksheet5.xlsx"/></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7.vml"/><Relationship Id="rId5" Type="http://schemas.openxmlformats.org/officeDocument/2006/relationships/image" Target="../media/image59.emf"/><Relationship Id="rId4" Type="http://schemas.openxmlformats.org/officeDocument/2006/relationships/package" Target="../embeddings/Microsoft_Excel_Worksheet6.xlsx"/></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320001"/>
            <a:ext cx="10869432" cy="1146523"/>
          </a:xfrm>
        </p:spPr>
        <p:txBody>
          <a:bodyPr/>
          <a:lstStyle/>
          <a:p>
            <a:r>
              <a:rPr lang="en-US" b="1" dirty="0"/>
              <a:t>Whole-genome sequence-based detection of antimicrobial resistance in bacteria</a:t>
            </a:r>
          </a:p>
        </p:txBody>
      </p:sp>
      <p:sp>
        <p:nvSpPr>
          <p:cNvPr id="3" name="Subtitle 2"/>
          <p:cNvSpPr>
            <a:spLocks noGrp="1"/>
          </p:cNvSpPr>
          <p:nvPr>
            <p:ph type="subTitle" idx="1"/>
          </p:nvPr>
        </p:nvSpPr>
        <p:spPr>
          <a:xfrm>
            <a:off x="644057" y="3600010"/>
            <a:ext cx="10869432" cy="462721"/>
          </a:xfrm>
        </p:spPr>
        <p:txBody>
          <a:bodyPr/>
          <a:lstStyle/>
          <a:p>
            <a:r>
              <a:rPr lang="en-US" sz="2800" b="0" dirty="0"/>
              <a:t>GenEpi-BioTrain – Virtual Training</a:t>
            </a:r>
            <a:endParaRPr lang="en-GB" sz="2800" b="0" dirty="0"/>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September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1CE7E9-BA2D-45F7-8F22-CE9CA8BAC3B5}"/>
              </a:ext>
            </a:extLst>
          </p:cNvPr>
          <p:cNvSpPr>
            <a:spLocks noGrp="1"/>
          </p:cNvSpPr>
          <p:nvPr>
            <p:ph type="title"/>
          </p:nvPr>
        </p:nvSpPr>
        <p:spPr/>
        <p:txBody>
          <a:bodyPr/>
          <a:lstStyle/>
          <a:p>
            <a:r>
              <a:rPr lang="en-US" dirty="0"/>
              <a:t>We are a diverse crowd here!</a:t>
            </a:r>
            <a:endParaRPr lang="da-DK" dirty="0"/>
          </a:p>
        </p:txBody>
      </p:sp>
      <p:sp>
        <p:nvSpPr>
          <p:cNvPr id="4" name="Pladsholder til sidefod 3">
            <a:extLst>
              <a:ext uri="{FF2B5EF4-FFF2-40B4-BE49-F238E27FC236}">
                <a16:creationId xmlns:a16="http://schemas.microsoft.com/office/drawing/2014/main" id="{311D5195-732A-48EE-A7EA-1983E24E8909}"/>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C010D099-4317-47BA-94EC-9989C265FD0B}"/>
              </a:ext>
            </a:extLst>
          </p:cNvPr>
          <p:cNvSpPr>
            <a:spLocks noGrp="1"/>
          </p:cNvSpPr>
          <p:nvPr>
            <p:ph type="sldNum" sz="quarter" idx="12"/>
          </p:nvPr>
        </p:nvSpPr>
        <p:spPr/>
        <p:txBody>
          <a:bodyPr/>
          <a:lstStyle/>
          <a:p>
            <a:fld id="{F9E29A8E-A0F1-419A-8E8B-A78BF9C70DE8}" type="slidenum">
              <a:rPr lang="en-GB" smtClean="0"/>
              <a:pPr/>
              <a:t>10</a:t>
            </a:fld>
            <a:endParaRPr lang="en-GB" dirty="0"/>
          </a:p>
        </p:txBody>
      </p:sp>
      <p:pic>
        <p:nvPicPr>
          <p:cNvPr id="7" name="Billede 6">
            <a:extLst>
              <a:ext uri="{FF2B5EF4-FFF2-40B4-BE49-F238E27FC236}">
                <a16:creationId xmlns:a16="http://schemas.microsoft.com/office/drawing/2014/main" id="{0425A01F-7620-4E67-87D3-C3D0CA950E0C}"/>
              </a:ext>
            </a:extLst>
          </p:cNvPr>
          <p:cNvPicPr>
            <a:picLocks noChangeAspect="1"/>
          </p:cNvPicPr>
          <p:nvPr/>
        </p:nvPicPr>
        <p:blipFill rotWithShape="1">
          <a:blip r:embed="rId2"/>
          <a:srcRect l="23750" t="19815" r="5208" b="15926"/>
          <a:stretch/>
        </p:blipFill>
        <p:spPr>
          <a:xfrm>
            <a:off x="469900" y="1225550"/>
            <a:ext cx="8661400" cy="4406900"/>
          </a:xfrm>
          <a:prstGeom prst="rect">
            <a:avLst/>
          </a:prstGeom>
        </p:spPr>
      </p:pic>
      <p:graphicFrame>
        <p:nvGraphicFramePr>
          <p:cNvPr id="6" name="Pladsholder til indhold 5">
            <a:extLst>
              <a:ext uri="{FF2B5EF4-FFF2-40B4-BE49-F238E27FC236}">
                <a16:creationId xmlns:a16="http://schemas.microsoft.com/office/drawing/2014/main" id="{063947AF-10E3-477B-AD19-85708CBD2934}"/>
              </a:ext>
            </a:extLst>
          </p:cNvPr>
          <p:cNvGraphicFramePr>
            <a:graphicFrameLocks noGrp="1"/>
          </p:cNvGraphicFramePr>
          <p:nvPr>
            <p:ph idx="1"/>
            <p:extLst>
              <p:ext uri="{D42A27DB-BD31-4B8C-83A1-F6EECF244321}">
                <p14:modId xmlns:p14="http://schemas.microsoft.com/office/powerpoint/2010/main" val="2539769238"/>
              </p:ext>
            </p:extLst>
          </p:nvPr>
        </p:nvGraphicFramePr>
        <p:xfrm>
          <a:off x="7429500" y="3401626"/>
          <a:ext cx="4724400" cy="3413640"/>
        </p:xfrm>
        <a:graphic>
          <a:graphicData uri="http://schemas.openxmlformats.org/drawingml/2006/table">
            <a:tbl>
              <a:tblPr>
                <a:tableStyleId>{5C22544A-7EE6-4342-B048-85BDC9FD1C3A}</a:tableStyleId>
              </a:tblPr>
              <a:tblGrid>
                <a:gridCol w="4724400">
                  <a:extLst>
                    <a:ext uri="{9D8B030D-6E8A-4147-A177-3AD203B41FA5}">
                      <a16:colId xmlns:a16="http://schemas.microsoft.com/office/drawing/2014/main" val="1643672603"/>
                    </a:ext>
                  </a:extLst>
                </a:gridCol>
              </a:tblGrid>
              <a:tr h="341364">
                <a:tc>
                  <a:txBody>
                    <a:bodyPr/>
                    <a:lstStyle/>
                    <a:p>
                      <a:pPr algn="l" fontAlgn="t"/>
                      <a:r>
                        <a:rPr lang="en-US" sz="2000" b="1" i="0" u="none" strike="noStrike" dirty="0">
                          <a:solidFill>
                            <a:srgbClr val="000000"/>
                          </a:solidFill>
                          <a:effectLst/>
                          <a:latin typeface="Arial" panose="020B0604020202020204" pitchFamily="34" charset="0"/>
                        </a:rPr>
                        <a:t>Additional tools in use by participants</a:t>
                      </a:r>
                      <a:endParaRPr lang="da-DK" sz="2000" b="1"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170749564"/>
                  </a:ext>
                </a:extLst>
              </a:tr>
              <a:tr h="341364">
                <a:tc>
                  <a:txBody>
                    <a:bodyPr/>
                    <a:lstStyle/>
                    <a:p>
                      <a:pPr algn="r" fontAlgn="t"/>
                      <a:r>
                        <a:rPr lang="da-DK" sz="2000" u="none" strike="noStrike" dirty="0" err="1">
                          <a:effectLst/>
                        </a:rPr>
                        <a:t>SeqSphere</a:t>
                      </a:r>
                      <a:r>
                        <a:rPr lang="da-DK" sz="2000" u="none" strike="noStrike" dirty="0">
                          <a:effectLst/>
                        </a:rPr>
                        <a:t>+</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708109665"/>
                  </a:ext>
                </a:extLst>
              </a:tr>
              <a:tr h="341364">
                <a:tc>
                  <a:txBody>
                    <a:bodyPr/>
                    <a:lstStyle/>
                    <a:p>
                      <a:pPr algn="r" fontAlgn="t"/>
                      <a:r>
                        <a:rPr lang="da-DK" sz="2000" u="none" strike="noStrike" dirty="0" err="1">
                          <a:effectLst/>
                        </a:rPr>
                        <a:t>Neisseria</a:t>
                      </a:r>
                      <a:r>
                        <a:rPr lang="da-DK" sz="2000" u="none" strike="noStrike" dirty="0">
                          <a:effectLst/>
                        </a:rPr>
                        <a:t> </a:t>
                      </a:r>
                      <a:r>
                        <a:rPr lang="da-DK" sz="2000" u="none" strike="noStrike" dirty="0" err="1">
                          <a:effectLst/>
                        </a:rPr>
                        <a:t>PubMLST</a:t>
                      </a:r>
                      <a:r>
                        <a:rPr lang="da-DK" sz="2000" u="none" strike="noStrike" dirty="0">
                          <a:effectLst/>
                        </a:rPr>
                        <a:t> database</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399524322"/>
                  </a:ext>
                </a:extLst>
              </a:tr>
              <a:tr h="341364">
                <a:tc>
                  <a:txBody>
                    <a:bodyPr/>
                    <a:lstStyle/>
                    <a:p>
                      <a:pPr algn="r" fontAlgn="t"/>
                      <a:r>
                        <a:rPr lang="da-DK" sz="2000" u="none" strike="noStrike" dirty="0" err="1">
                          <a:effectLst/>
                        </a:rPr>
                        <a:t>Phyresse</a:t>
                      </a:r>
                      <a:r>
                        <a:rPr lang="da-DK" sz="2000" u="none" strike="noStrike" dirty="0">
                          <a:effectLst/>
                        </a:rPr>
                        <a:t>, TB-profiler</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215908773"/>
                  </a:ext>
                </a:extLst>
              </a:tr>
              <a:tr h="341364">
                <a:tc>
                  <a:txBody>
                    <a:bodyPr/>
                    <a:lstStyle/>
                    <a:p>
                      <a:pPr algn="r" fontAlgn="t"/>
                      <a:r>
                        <a:rPr lang="da-DK" sz="2000" u="none" strike="noStrike" dirty="0" err="1">
                          <a:effectLst/>
                        </a:rPr>
                        <a:t>Kleborate</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599015119"/>
                  </a:ext>
                </a:extLst>
              </a:tr>
              <a:tr h="341364">
                <a:tc>
                  <a:txBody>
                    <a:bodyPr/>
                    <a:lstStyle/>
                    <a:p>
                      <a:pPr algn="r" fontAlgn="t"/>
                      <a:r>
                        <a:rPr lang="da-DK" sz="2000" u="none" strike="noStrike" dirty="0" err="1">
                          <a:effectLst/>
                        </a:rPr>
                        <a:t>Galaxy.sciensano</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3654532565"/>
                  </a:ext>
                </a:extLst>
              </a:tr>
              <a:tr h="341364">
                <a:tc>
                  <a:txBody>
                    <a:bodyPr/>
                    <a:lstStyle/>
                    <a:p>
                      <a:pPr algn="r" fontAlgn="t"/>
                      <a:r>
                        <a:rPr lang="da-DK" sz="2000" u="none" strike="noStrike" dirty="0" err="1">
                          <a:effectLst/>
                        </a:rPr>
                        <a:t>abritAMR</a:t>
                      </a:r>
                      <a:r>
                        <a:rPr lang="da-DK" sz="2000" u="none" strike="noStrike" dirty="0">
                          <a:effectLst/>
                        </a:rPr>
                        <a:t>, AMR++</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1715481793"/>
                  </a:ext>
                </a:extLst>
              </a:tr>
              <a:tr h="341364">
                <a:tc>
                  <a:txBody>
                    <a:bodyPr/>
                    <a:lstStyle/>
                    <a:p>
                      <a:pPr algn="r" fontAlgn="t"/>
                      <a:r>
                        <a:rPr lang="da-DK" sz="2000" u="none" strike="noStrike" dirty="0" err="1">
                          <a:effectLst/>
                        </a:rPr>
                        <a:t>staramr_Galaxy</a:t>
                      </a:r>
                      <a:r>
                        <a:rPr lang="da-DK" sz="2000" u="none" strike="noStrike" dirty="0">
                          <a:effectLst/>
                        </a:rPr>
                        <a:t> </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4127251205"/>
                  </a:ext>
                </a:extLst>
              </a:tr>
              <a:tr h="341364">
                <a:tc>
                  <a:txBody>
                    <a:bodyPr/>
                    <a:lstStyle/>
                    <a:p>
                      <a:pPr algn="r" fontAlgn="t"/>
                      <a:r>
                        <a:rPr lang="da-DK" sz="2000" u="none" strike="noStrike" dirty="0">
                          <a:effectLst/>
                        </a:rPr>
                        <a:t>PARGT</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3439994553"/>
                  </a:ext>
                </a:extLst>
              </a:tr>
              <a:tr h="341364">
                <a:tc>
                  <a:txBody>
                    <a:bodyPr/>
                    <a:lstStyle/>
                    <a:p>
                      <a:pPr algn="r" fontAlgn="t"/>
                      <a:r>
                        <a:rPr lang="da-DK" sz="2000" u="none" strike="noStrike" dirty="0" err="1">
                          <a:effectLst/>
                        </a:rPr>
                        <a:t>Mykrobe</a:t>
                      </a:r>
                      <a:r>
                        <a:rPr lang="da-DK" sz="2000" u="none" strike="noStrike" dirty="0">
                          <a:effectLst/>
                        </a:rPr>
                        <a:t>, </a:t>
                      </a:r>
                      <a:r>
                        <a:rPr lang="da-DK" sz="2000" u="none" strike="noStrike" dirty="0" err="1">
                          <a:effectLst/>
                        </a:rPr>
                        <a:t>Plascad</a:t>
                      </a:r>
                      <a:endParaRPr lang="da-DK" sz="2000" b="0" i="0"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001657737"/>
                  </a:ext>
                </a:extLst>
              </a:tr>
            </a:tbl>
          </a:graphicData>
        </a:graphic>
      </p:graphicFrame>
    </p:spTree>
    <p:extLst>
      <p:ext uri="{BB962C8B-B14F-4D97-AF65-F5344CB8AC3E}">
        <p14:creationId xmlns:p14="http://schemas.microsoft.com/office/powerpoint/2010/main" val="3877620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561988-1464-4D47-9958-2C8BEA1A1A7B}"/>
              </a:ext>
            </a:extLst>
          </p:cNvPr>
          <p:cNvSpPr>
            <a:spLocks noGrp="1"/>
          </p:cNvSpPr>
          <p:nvPr>
            <p:ph type="title"/>
          </p:nvPr>
        </p:nvSpPr>
        <p:spPr/>
        <p:txBody>
          <a:bodyPr>
            <a:normAutofit fontScale="90000"/>
          </a:bodyPr>
          <a:lstStyle/>
          <a:p>
            <a:r>
              <a:rPr lang="en-US" dirty="0"/>
              <a:t>Some basics concepts to keep everyone tuned in later</a:t>
            </a:r>
            <a:endParaRPr lang="da-DK" dirty="0"/>
          </a:p>
        </p:txBody>
      </p:sp>
      <p:sp>
        <p:nvSpPr>
          <p:cNvPr id="3" name="Pladsholder til indhold 2">
            <a:extLst>
              <a:ext uri="{FF2B5EF4-FFF2-40B4-BE49-F238E27FC236}">
                <a16:creationId xmlns:a16="http://schemas.microsoft.com/office/drawing/2014/main" id="{AEB818D7-6AE1-4D8C-B97A-379B20AF69B6}"/>
              </a:ext>
            </a:extLst>
          </p:cNvPr>
          <p:cNvSpPr>
            <a:spLocks noGrp="1"/>
          </p:cNvSpPr>
          <p:nvPr>
            <p:ph idx="1"/>
          </p:nvPr>
        </p:nvSpPr>
        <p:spPr>
          <a:xfrm>
            <a:off x="10685721" y="1474237"/>
            <a:ext cx="1098841" cy="4702726"/>
          </a:xfrm>
        </p:spPr>
        <p:txBody>
          <a:bodyPr/>
          <a:lstStyle/>
          <a:p>
            <a:endParaRPr lang="en-US" dirty="0"/>
          </a:p>
          <a:p>
            <a:endParaRPr lang="en-US" dirty="0"/>
          </a:p>
          <a:p>
            <a:endParaRPr lang="da-DK" dirty="0"/>
          </a:p>
        </p:txBody>
      </p:sp>
      <p:sp>
        <p:nvSpPr>
          <p:cNvPr id="4" name="Pladsholder til sidefod 3">
            <a:extLst>
              <a:ext uri="{FF2B5EF4-FFF2-40B4-BE49-F238E27FC236}">
                <a16:creationId xmlns:a16="http://schemas.microsoft.com/office/drawing/2014/main" id="{A7E985C4-A1C3-4213-898F-4228D65F516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4F3C619-493D-4EB7-B2EC-313F1D6504FF}"/>
              </a:ext>
            </a:extLst>
          </p:cNvPr>
          <p:cNvSpPr>
            <a:spLocks noGrp="1"/>
          </p:cNvSpPr>
          <p:nvPr>
            <p:ph type="sldNum" sz="quarter" idx="12"/>
          </p:nvPr>
        </p:nvSpPr>
        <p:spPr/>
        <p:txBody>
          <a:bodyPr/>
          <a:lstStyle/>
          <a:p>
            <a:fld id="{F9E29A8E-A0F1-419A-8E8B-A78BF9C70DE8}" type="slidenum">
              <a:rPr lang="en-GB" smtClean="0"/>
              <a:pPr/>
              <a:t>11</a:t>
            </a:fld>
            <a:endParaRPr lang="en-GB" dirty="0"/>
          </a:p>
        </p:txBody>
      </p:sp>
      <p:pic>
        <p:nvPicPr>
          <p:cNvPr id="7" name="Billede 6">
            <a:extLst>
              <a:ext uri="{FF2B5EF4-FFF2-40B4-BE49-F238E27FC236}">
                <a16:creationId xmlns:a16="http://schemas.microsoft.com/office/drawing/2014/main" id="{7E9643B6-ACC4-48C1-947C-53C4C367CFCA}"/>
              </a:ext>
            </a:extLst>
          </p:cNvPr>
          <p:cNvPicPr>
            <a:picLocks noChangeAspect="1"/>
          </p:cNvPicPr>
          <p:nvPr/>
        </p:nvPicPr>
        <p:blipFill rotWithShape="1">
          <a:blip r:embed="rId2"/>
          <a:srcRect l="32530" t="50833" r="48546" b="24651"/>
          <a:stretch/>
        </p:blipFill>
        <p:spPr>
          <a:xfrm>
            <a:off x="2079845" y="4222199"/>
            <a:ext cx="2307265" cy="1681294"/>
          </a:xfrm>
          <a:prstGeom prst="rect">
            <a:avLst/>
          </a:prstGeom>
        </p:spPr>
      </p:pic>
      <p:grpSp>
        <p:nvGrpSpPr>
          <p:cNvPr id="11" name="Gruppe 10">
            <a:extLst>
              <a:ext uri="{FF2B5EF4-FFF2-40B4-BE49-F238E27FC236}">
                <a16:creationId xmlns:a16="http://schemas.microsoft.com/office/drawing/2014/main" id="{192C11FD-EDDA-4F7B-BC59-5C95D6AD40AD}"/>
              </a:ext>
            </a:extLst>
          </p:cNvPr>
          <p:cNvGrpSpPr/>
          <p:nvPr/>
        </p:nvGrpSpPr>
        <p:grpSpPr>
          <a:xfrm>
            <a:off x="1055308" y="1474237"/>
            <a:ext cx="4356341" cy="1839432"/>
            <a:chOff x="3292406" y="1986168"/>
            <a:chExt cx="4356341" cy="1839432"/>
          </a:xfrm>
        </p:grpSpPr>
        <p:pic>
          <p:nvPicPr>
            <p:cNvPr id="8" name="Billede 7">
              <a:extLst>
                <a:ext uri="{FF2B5EF4-FFF2-40B4-BE49-F238E27FC236}">
                  <a16:creationId xmlns:a16="http://schemas.microsoft.com/office/drawing/2014/main" id="{4015DD81-6C00-4120-AF61-19B8A0B0EB4F}"/>
                </a:ext>
              </a:extLst>
            </p:cNvPr>
            <p:cNvPicPr>
              <a:picLocks noChangeAspect="1"/>
            </p:cNvPicPr>
            <p:nvPr/>
          </p:nvPicPr>
          <p:blipFill rotWithShape="1">
            <a:blip r:embed="rId3"/>
            <a:srcRect l="6885" t="27701" r="57384" b="45478"/>
            <a:stretch/>
          </p:blipFill>
          <p:spPr>
            <a:xfrm>
              <a:off x="3292406" y="1986168"/>
              <a:ext cx="4356341" cy="1839432"/>
            </a:xfrm>
            <a:prstGeom prst="rect">
              <a:avLst/>
            </a:prstGeom>
          </p:spPr>
        </p:pic>
        <p:sp>
          <p:nvSpPr>
            <p:cNvPr id="9" name="Tekstfelt 8">
              <a:extLst>
                <a:ext uri="{FF2B5EF4-FFF2-40B4-BE49-F238E27FC236}">
                  <a16:creationId xmlns:a16="http://schemas.microsoft.com/office/drawing/2014/main" id="{AAB19415-3FD4-4D9C-803E-71943AC530B7}"/>
                </a:ext>
              </a:extLst>
            </p:cNvPr>
            <p:cNvSpPr txBox="1"/>
            <p:nvPr/>
          </p:nvSpPr>
          <p:spPr>
            <a:xfrm>
              <a:off x="3521393" y="2598386"/>
              <a:ext cx="752770" cy="258532"/>
            </a:xfrm>
            <a:prstGeom prst="rect">
              <a:avLst/>
            </a:prstGeom>
            <a:noFill/>
          </p:spPr>
          <p:txBody>
            <a:bodyPr wrap="none" rtlCol="0">
              <a:spAutoFit/>
            </a:bodyPr>
            <a:lstStyle/>
            <a:p>
              <a:r>
                <a:rPr lang="en-US" sz="1200" dirty="0"/>
                <a:t>(FASTQ)</a:t>
              </a:r>
              <a:endParaRPr lang="da-DK" sz="1200" dirty="0"/>
            </a:p>
          </p:txBody>
        </p:sp>
        <p:sp>
          <p:nvSpPr>
            <p:cNvPr id="10" name="Tekstfelt 9">
              <a:extLst>
                <a:ext uri="{FF2B5EF4-FFF2-40B4-BE49-F238E27FC236}">
                  <a16:creationId xmlns:a16="http://schemas.microsoft.com/office/drawing/2014/main" id="{4E6F732D-EF1E-4C8D-A76F-626F9F83C61B}"/>
                </a:ext>
              </a:extLst>
            </p:cNvPr>
            <p:cNvSpPr txBox="1"/>
            <p:nvPr/>
          </p:nvSpPr>
          <p:spPr>
            <a:xfrm>
              <a:off x="3521393" y="3551340"/>
              <a:ext cx="728084" cy="258532"/>
            </a:xfrm>
            <a:prstGeom prst="rect">
              <a:avLst/>
            </a:prstGeom>
            <a:noFill/>
          </p:spPr>
          <p:txBody>
            <a:bodyPr wrap="none" rtlCol="0">
              <a:spAutoFit/>
            </a:bodyPr>
            <a:lstStyle/>
            <a:p>
              <a:r>
                <a:rPr lang="en-US" sz="1200" dirty="0"/>
                <a:t>(FASTA)</a:t>
              </a:r>
              <a:endParaRPr lang="da-DK" sz="1200" dirty="0"/>
            </a:p>
          </p:txBody>
        </p:sp>
      </p:grpSp>
      <p:sp>
        <p:nvSpPr>
          <p:cNvPr id="12" name="Rektangel 11">
            <a:extLst>
              <a:ext uri="{FF2B5EF4-FFF2-40B4-BE49-F238E27FC236}">
                <a16:creationId xmlns:a16="http://schemas.microsoft.com/office/drawing/2014/main" id="{1C15ED92-A389-4C48-96E1-FB5F70F53C38}"/>
              </a:ext>
            </a:extLst>
          </p:cNvPr>
          <p:cNvSpPr/>
          <p:nvPr/>
        </p:nvSpPr>
        <p:spPr>
          <a:xfrm>
            <a:off x="2621980" y="2582209"/>
            <a:ext cx="896535" cy="84679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4" name="Lige pilforbindelse 13">
            <a:extLst>
              <a:ext uri="{FF2B5EF4-FFF2-40B4-BE49-F238E27FC236}">
                <a16:creationId xmlns:a16="http://schemas.microsoft.com/office/drawing/2014/main" id="{0E3B379B-43CE-40C6-95B4-5A235F4FBD81}"/>
              </a:ext>
            </a:extLst>
          </p:cNvPr>
          <p:cNvCxnSpPr>
            <a:cxnSpLocks/>
          </p:cNvCxnSpPr>
          <p:nvPr/>
        </p:nvCxnSpPr>
        <p:spPr>
          <a:xfrm>
            <a:off x="3070247" y="3429000"/>
            <a:ext cx="0" cy="643270"/>
          </a:xfrm>
          <a:prstGeom prst="straightConnector1">
            <a:avLst/>
          </a:prstGeom>
          <a:ln w="38100">
            <a:solidFill>
              <a:srgbClr val="008000"/>
            </a:solidFill>
            <a:tailEnd type="triangle"/>
          </a:ln>
        </p:spPr>
        <p:style>
          <a:lnRef idx="1">
            <a:schemeClr val="accent1"/>
          </a:lnRef>
          <a:fillRef idx="0">
            <a:schemeClr val="accent1"/>
          </a:fillRef>
          <a:effectRef idx="0">
            <a:schemeClr val="accent1"/>
          </a:effectRef>
          <a:fontRef idx="minor">
            <a:schemeClr val="tx1"/>
          </a:fontRef>
        </p:style>
      </p:cxnSp>
      <p:sp>
        <p:nvSpPr>
          <p:cNvPr id="17" name="Venstre klammeparentes 16">
            <a:extLst>
              <a:ext uri="{FF2B5EF4-FFF2-40B4-BE49-F238E27FC236}">
                <a16:creationId xmlns:a16="http://schemas.microsoft.com/office/drawing/2014/main" id="{251BD28C-34DF-49D6-AA7C-0B8C39EC846C}"/>
              </a:ext>
            </a:extLst>
          </p:cNvPr>
          <p:cNvSpPr/>
          <p:nvPr/>
        </p:nvSpPr>
        <p:spPr>
          <a:xfrm>
            <a:off x="1548092" y="4222199"/>
            <a:ext cx="191386" cy="120040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18" name="Tekstfelt 17">
            <a:extLst>
              <a:ext uri="{FF2B5EF4-FFF2-40B4-BE49-F238E27FC236}">
                <a16:creationId xmlns:a16="http://schemas.microsoft.com/office/drawing/2014/main" id="{10CB19A3-E8A5-4B82-B39E-CF631732FCCE}"/>
              </a:ext>
            </a:extLst>
          </p:cNvPr>
          <p:cNvSpPr txBox="1"/>
          <p:nvPr/>
        </p:nvSpPr>
        <p:spPr>
          <a:xfrm>
            <a:off x="556211" y="4693136"/>
            <a:ext cx="593881" cy="258532"/>
          </a:xfrm>
          <a:prstGeom prst="rect">
            <a:avLst/>
          </a:prstGeom>
          <a:noFill/>
        </p:spPr>
        <p:txBody>
          <a:bodyPr wrap="none" rtlCol="0">
            <a:spAutoFit/>
          </a:bodyPr>
          <a:lstStyle/>
          <a:p>
            <a:r>
              <a:rPr lang="en-US" sz="1200" dirty="0"/>
              <a:t>Reads</a:t>
            </a:r>
            <a:endParaRPr lang="da-DK" sz="1200" dirty="0"/>
          </a:p>
        </p:txBody>
      </p:sp>
      <p:sp>
        <p:nvSpPr>
          <p:cNvPr id="19" name="Tekstfelt 18">
            <a:extLst>
              <a:ext uri="{FF2B5EF4-FFF2-40B4-BE49-F238E27FC236}">
                <a16:creationId xmlns:a16="http://schemas.microsoft.com/office/drawing/2014/main" id="{8BC8FFB1-6D5E-48D5-A6BA-ADA9D58E08A6}"/>
              </a:ext>
            </a:extLst>
          </p:cNvPr>
          <p:cNvSpPr txBox="1"/>
          <p:nvPr/>
        </p:nvSpPr>
        <p:spPr>
          <a:xfrm>
            <a:off x="561034" y="5625444"/>
            <a:ext cx="619080" cy="258532"/>
          </a:xfrm>
          <a:prstGeom prst="rect">
            <a:avLst/>
          </a:prstGeom>
          <a:noFill/>
        </p:spPr>
        <p:txBody>
          <a:bodyPr wrap="none" rtlCol="0">
            <a:spAutoFit/>
          </a:bodyPr>
          <a:lstStyle/>
          <a:p>
            <a:r>
              <a:rPr lang="en-US" sz="1200" dirty="0"/>
              <a:t>Contig</a:t>
            </a:r>
            <a:endParaRPr lang="da-DK" sz="1200" dirty="0"/>
          </a:p>
        </p:txBody>
      </p:sp>
      <p:sp>
        <p:nvSpPr>
          <p:cNvPr id="20" name="Rektangel 19">
            <a:extLst>
              <a:ext uri="{FF2B5EF4-FFF2-40B4-BE49-F238E27FC236}">
                <a16:creationId xmlns:a16="http://schemas.microsoft.com/office/drawing/2014/main" id="{CC8BA627-623A-4705-9024-1C052AC62006}"/>
              </a:ext>
            </a:extLst>
          </p:cNvPr>
          <p:cNvSpPr/>
          <p:nvPr/>
        </p:nvSpPr>
        <p:spPr>
          <a:xfrm>
            <a:off x="972872" y="2491906"/>
            <a:ext cx="4424790" cy="1052426"/>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Picture 3">
            <a:extLst>
              <a:ext uri="{FF2B5EF4-FFF2-40B4-BE49-F238E27FC236}">
                <a16:creationId xmlns:a16="http://schemas.microsoft.com/office/drawing/2014/main" id="{C75A5D52-FCC7-433E-9F81-02649D134623}"/>
              </a:ext>
            </a:extLst>
          </p:cNvPr>
          <p:cNvPicPr>
            <a:picLocks noChangeAspect="1"/>
          </p:cNvPicPr>
          <p:nvPr/>
        </p:nvPicPr>
        <p:blipFill rotWithShape="1">
          <a:blip r:embed="rId4"/>
          <a:srcRect l="29911" t="33508" r="27720" b="39825"/>
          <a:stretch/>
        </p:blipFill>
        <p:spPr>
          <a:xfrm>
            <a:off x="6770612" y="2086455"/>
            <a:ext cx="5195589" cy="1839432"/>
          </a:xfrm>
          <a:prstGeom prst="rect">
            <a:avLst/>
          </a:prstGeom>
        </p:spPr>
      </p:pic>
      <p:sp>
        <p:nvSpPr>
          <p:cNvPr id="22" name="Tekstfelt 21">
            <a:extLst>
              <a:ext uri="{FF2B5EF4-FFF2-40B4-BE49-F238E27FC236}">
                <a16:creationId xmlns:a16="http://schemas.microsoft.com/office/drawing/2014/main" id="{C69F223D-A3BC-4F2E-BDBD-3235C52D7369}"/>
              </a:ext>
            </a:extLst>
          </p:cNvPr>
          <p:cNvSpPr txBox="1"/>
          <p:nvPr/>
        </p:nvSpPr>
        <p:spPr>
          <a:xfrm>
            <a:off x="6324915" y="2719851"/>
            <a:ext cx="458372" cy="369332"/>
          </a:xfrm>
          <a:prstGeom prst="rect">
            <a:avLst/>
          </a:prstGeom>
          <a:noFill/>
        </p:spPr>
        <p:txBody>
          <a:bodyPr wrap="square" rtlCol="0">
            <a:spAutoFit/>
          </a:bodyPr>
          <a:lstStyle/>
          <a:p>
            <a:r>
              <a:rPr lang="en-US" sz="2000" dirty="0"/>
              <a:t>Q</a:t>
            </a:r>
            <a:endParaRPr lang="da-DK" sz="2000" dirty="0"/>
          </a:p>
        </p:txBody>
      </p:sp>
      <p:sp>
        <p:nvSpPr>
          <p:cNvPr id="23" name="Tekstfelt 22">
            <a:extLst>
              <a:ext uri="{FF2B5EF4-FFF2-40B4-BE49-F238E27FC236}">
                <a16:creationId xmlns:a16="http://schemas.microsoft.com/office/drawing/2014/main" id="{E916C562-E7D1-4439-90FE-938B32BDBA1C}"/>
              </a:ext>
            </a:extLst>
          </p:cNvPr>
          <p:cNvSpPr txBox="1"/>
          <p:nvPr/>
        </p:nvSpPr>
        <p:spPr>
          <a:xfrm>
            <a:off x="6553475" y="2904517"/>
            <a:ext cx="434273" cy="369332"/>
          </a:xfrm>
          <a:prstGeom prst="rect">
            <a:avLst/>
          </a:prstGeom>
          <a:noFill/>
        </p:spPr>
        <p:txBody>
          <a:bodyPr wrap="square" rtlCol="0">
            <a:spAutoFit/>
          </a:bodyPr>
          <a:lstStyle/>
          <a:p>
            <a:r>
              <a:rPr lang="en-US" sz="2000" dirty="0"/>
              <a:t>R</a:t>
            </a:r>
            <a:endParaRPr lang="da-DK" sz="2000" dirty="0"/>
          </a:p>
        </p:txBody>
      </p:sp>
      <p:sp>
        <p:nvSpPr>
          <p:cNvPr id="6" name="Rektangel 5">
            <a:extLst>
              <a:ext uri="{FF2B5EF4-FFF2-40B4-BE49-F238E27FC236}">
                <a16:creationId xmlns:a16="http://schemas.microsoft.com/office/drawing/2014/main" id="{D1423FEB-211C-4D2D-94BA-EAF6CC1557DB}"/>
              </a:ext>
            </a:extLst>
          </p:cNvPr>
          <p:cNvSpPr/>
          <p:nvPr/>
        </p:nvSpPr>
        <p:spPr>
          <a:xfrm>
            <a:off x="6842484" y="3530849"/>
            <a:ext cx="4942067" cy="541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72467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p:bldP spid="19" grpId="0"/>
      <p:bldP spid="20" grpId="0" animBg="1"/>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DB8C4-D654-42DF-BDD9-A3152288EC8C}"/>
              </a:ext>
            </a:extLst>
          </p:cNvPr>
          <p:cNvSpPr>
            <a:spLocks noGrp="1"/>
          </p:cNvSpPr>
          <p:nvPr>
            <p:ph type="title"/>
          </p:nvPr>
        </p:nvSpPr>
        <p:spPr/>
        <p:txBody>
          <a:bodyPr/>
          <a:lstStyle/>
          <a:p>
            <a:r>
              <a:rPr lang="en-US" dirty="0"/>
              <a:t>Stats</a:t>
            </a:r>
            <a:endParaRPr lang="da-DK" dirty="0"/>
          </a:p>
        </p:txBody>
      </p:sp>
      <p:graphicFrame>
        <p:nvGraphicFramePr>
          <p:cNvPr id="6" name="Pladsholder til indhold 5">
            <a:extLst>
              <a:ext uri="{FF2B5EF4-FFF2-40B4-BE49-F238E27FC236}">
                <a16:creationId xmlns:a16="http://schemas.microsoft.com/office/drawing/2014/main" id="{8431FC50-B74C-48B9-927A-1C4111E437BE}"/>
              </a:ext>
            </a:extLst>
          </p:cNvPr>
          <p:cNvGraphicFramePr>
            <a:graphicFrameLocks noGrp="1"/>
          </p:cNvGraphicFramePr>
          <p:nvPr>
            <p:ph idx="1"/>
            <p:extLst>
              <p:ext uri="{D42A27DB-BD31-4B8C-83A1-F6EECF244321}">
                <p14:modId xmlns:p14="http://schemas.microsoft.com/office/powerpoint/2010/main" val="1442757499"/>
              </p:ext>
            </p:extLst>
          </p:nvPr>
        </p:nvGraphicFramePr>
        <p:xfrm>
          <a:off x="3036000" y="1550988"/>
          <a:ext cx="6120000" cy="741680"/>
        </p:xfrm>
        <a:graphic>
          <a:graphicData uri="http://schemas.openxmlformats.org/drawingml/2006/table">
            <a:tbl>
              <a:tblPr firstRow="1" bandRow="1">
                <a:tableStyleId>{5C22544A-7EE6-4342-B048-85BDC9FD1C3A}</a:tableStyleId>
              </a:tblPr>
              <a:tblGrid>
                <a:gridCol w="3060000">
                  <a:extLst>
                    <a:ext uri="{9D8B030D-6E8A-4147-A177-3AD203B41FA5}">
                      <a16:colId xmlns:a16="http://schemas.microsoft.com/office/drawing/2014/main" val="584726044"/>
                    </a:ext>
                  </a:extLst>
                </a:gridCol>
                <a:gridCol w="3060000">
                  <a:extLst>
                    <a:ext uri="{9D8B030D-6E8A-4147-A177-3AD203B41FA5}">
                      <a16:colId xmlns:a16="http://schemas.microsoft.com/office/drawing/2014/main" val="40588127"/>
                    </a:ext>
                  </a:extLst>
                </a:gridCol>
              </a:tblGrid>
              <a:tr h="370840">
                <a:tc>
                  <a:txBody>
                    <a:bodyPr/>
                    <a:lstStyle/>
                    <a:p>
                      <a:r>
                        <a:rPr lang="en-US" dirty="0"/>
                        <a:t>Stage 1 – Exploring tools</a:t>
                      </a:r>
                      <a:endParaRPr lang="da-DK" dirty="0"/>
                    </a:p>
                  </a:txBody>
                  <a:tcPr/>
                </a:tc>
                <a:tc>
                  <a:txBody>
                    <a:bodyPr/>
                    <a:lstStyle/>
                    <a:p>
                      <a:r>
                        <a:rPr lang="en-US" dirty="0"/>
                        <a:t>Stage 2- Using tools</a:t>
                      </a:r>
                      <a:endParaRPr lang="da-DK" dirty="0"/>
                    </a:p>
                  </a:txBody>
                  <a:tcPr/>
                </a:tc>
                <a:extLst>
                  <a:ext uri="{0D108BD9-81ED-4DB2-BD59-A6C34878D82A}">
                    <a16:rowId xmlns:a16="http://schemas.microsoft.com/office/drawing/2014/main" val="1446336167"/>
                  </a:ext>
                </a:extLst>
              </a:tr>
              <a:tr h="370840">
                <a:tc>
                  <a:txBody>
                    <a:bodyPr/>
                    <a:lstStyle/>
                    <a:p>
                      <a:pPr algn="ctr"/>
                      <a:r>
                        <a:rPr lang="en-US" dirty="0"/>
                        <a:t>100</a:t>
                      </a:r>
                      <a:endParaRPr lang="da-DK" dirty="0"/>
                    </a:p>
                  </a:txBody>
                  <a:tcPr/>
                </a:tc>
                <a:tc>
                  <a:txBody>
                    <a:bodyPr/>
                    <a:lstStyle/>
                    <a:p>
                      <a:pPr algn="ctr"/>
                      <a:r>
                        <a:rPr lang="en-US" dirty="0">
                          <a:solidFill>
                            <a:schemeClr val="tx1"/>
                          </a:solidFill>
                        </a:rPr>
                        <a:t>34</a:t>
                      </a:r>
                      <a:endParaRPr lang="da-DK" dirty="0">
                        <a:solidFill>
                          <a:schemeClr val="tx1"/>
                        </a:solidFill>
                      </a:endParaRPr>
                    </a:p>
                  </a:txBody>
                  <a:tcPr/>
                </a:tc>
                <a:extLst>
                  <a:ext uri="{0D108BD9-81ED-4DB2-BD59-A6C34878D82A}">
                    <a16:rowId xmlns:a16="http://schemas.microsoft.com/office/drawing/2014/main" val="3900312595"/>
                  </a:ext>
                </a:extLst>
              </a:tr>
            </a:tbl>
          </a:graphicData>
        </a:graphic>
      </p:graphicFrame>
      <p:sp>
        <p:nvSpPr>
          <p:cNvPr id="4" name="Pladsholder til sidefod 3">
            <a:extLst>
              <a:ext uri="{FF2B5EF4-FFF2-40B4-BE49-F238E27FC236}">
                <a16:creationId xmlns:a16="http://schemas.microsoft.com/office/drawing/2014/main" id="{3502E883-261F-4664-B586-A31C524E8821}"/>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85EF1C04-89A3-405E-927F-5997C9F95917}"/>
              </a:ext>
            </a:extLst>
          </p:cNvPr>
          <p:cNvSpPr>
            <a:spLocks noGrp="1"/>
          </p:cNvSpPr>
          <p:nvPr>
            <p:ph type="sldNum" sz="quarter" idx="12"/>
          </p:nvPr>
        </p:nvSpPr>
        <p:spPr/>
        <p:txBody>
          <a:bodyPr/>
          <a:lstStyle/>
          <a:p>
            <a:fld id="{F9E29A8E-A0F1-419A-8E8B-A78BF9C70DE8}" type="slidenum">
              <a:rPr lang="en-GB" smtClean="0"/>
              <a:pPr/>
              <a:t>12</a:t>
            </a:fld>
            <a:endParaRPr lang="en-GB" dirty="0"/>
          </a:p>
        </p:txBody>
      </p:sp>
    </p:spTree>
    <p:extLst>
      <p:ext uri="{BB962C8B-B14F-4D97-AF65-F5344CB8AC3E}">
        <p14:creationId xmlns:p14="http://schemas.microsoft.com/office/powerpoint/2010/main" val="3016454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BFDF25-9044-464A-99F2-FA44635A2C7C}"/>
              </a:ext>
            </a:extLst>
          </p:cNvPr>
          <p:cNvSpPr>
            <a:spLocks noGrp="1"/>
          </p:cNvSpPr>
          <p:nvPr>
            <p:ph type="title"/>
          </p:nvPr>
        </p:nvSpPr>
        <p:spPr/>
        <p:txBody>
          <a:bodyPr/>
          <a:lstStyle/>
          <a:p>
            <a:r>
              <a:rPr lang="en-US" i="1" dirty="0"/>
              <a:t>Enterococcus faecium</a:t>
            </a:r>
            <a:endParaRPr lang="da-DK" i="1" dirty="0"/>
          </a:p>
        </p:txBody>
      </p:sp>
      <p:sp>
        <p:nvSpPr>
          <p:cNvPr id="3" name="Pladsholder til indhold 2">
            <a:extLst>
              <a:ext uri="{FF2B5EF4-FFF2-40B4-BE49-F238E27FC236}">
                <a16:creationId xmlns:a16="http://schemas.microsoft.com/office/drawing/2014/main" id="{CFE57670-E22D-4BDC-B602-290F40509B31}"/>
              </a:ext>
            </a:extLst>
          </p:cNvPr>
          <p:cNvSpPr>
            <a:spLocks noGrp="1"/>
          </p:cNvSpPr>
          <p:nvPr>
            <p:ph idx="1"/>
          </p:nvPr>
        </p:nvSpPr>
        <p:spPr/>
        <p:txBody>
          <a:bodyPr/>
          <a:lstStyle/>
          <a:p>
            <a:endParaRPr lang="da-DK" dirty="0"/>
          </a:p>
        </p:txBody>
      </p:sp>
      <p:sp>
        <p:nvSpPr>
          <p:cNvPr id="4" name="Pladsholder til sidefod 3">
            <a:extLst>
              <a:ext uri="{FF2B5EF4-FFF2-40B4-BE49-F238E27FC236}">
                <a16:creationId xmlns:a16="http://schemas.microsoft.com/office/drawing/2014/main" id="{25580F58-B112-4499-91BF-2C463B65D82F}"/>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D9DA310B-D5BA-43A5-A794-71804DD2F6BC}"/>
              </a:ext>
            </a:extLst>
          </p:cNvPr>
          <p:cNvSpPr>
            <a:spLocks noGrp="1"/>
          </p:cNvSpPr>
          <p:nvPr>
            <p:ph type="sldNum" sz="quarter" idx="12"/>
          </p:nvPr>
        </p:nvSpPr>
        <p:spPr/>
        <p:txBody>
          <a:bodyPr/>
          <a:lstStyle/>
          <a:p>
            <a:fld id="{F9E29A8E-A0F1-419A-8E8B-A78BF9C70DE8}" type="slidenum">
              <a:rPr lang="en-GB" smtClean="0"/>
              <a:pPr/>
              <a:t>13</a:t>
            </a:fld>
            <a:endParaRPr lang="en-GB" dirty="0"/>
          </a:p>
        </p:txBody>
      </p:sp>
      <p:pic>
        <p:nvPicPr>
          <p:cNvPr id="6" name="Billede 5">
            <a:extLst>
              <a:ext uri="{FF2B5EF4-FFF2-40B4-BE49-F238E27FC236}">
                <a16:creationId xmlns:a16="http://schemas.microsoft.com/office/drawing/2014/main" id="{F5E11008-8F06-4D55-971E-8C4ACEDB61D9}"/>
              </a:ext>
            </a:extLst>
          </p:cNvPr>
          <p:cNvPicPr>
            <a:picLocks noChangeAspect="1"/>
          </p:cNvPicPr>
          <p:nvPr/>
        </p:nvPicPr>
        <p:blipFill rotWithShape="1">
          <a:blip r:embed="rId3"/>
          <a:srcRect l="23829" t="9931" r="4399" b="25738"/>
          <a:stretch/>
        </p:blipFill>
        <p:spPr>
          <a:xfrm>
            <a:off x="407438" y="1396107"/>
            <a:ext cx="8750460" cy="4411825"/>
          </a:xfrm>
          <a:prstGeom prst="rect">
            <a:avLst/>
          </a:prstGeom>
        </p:spPr>
      </p:pic>
      <p:sp>
        <p:nvSpPr>
          <p:cNvPr id="7" name="Stjerne: 5 takker 6">
            <a:extLst>
              <a:ext uri="{FF2B5EF4-FFF2-40B4-BE49-F238E27FC236}">
                <a16:creationId xmlns:a16="http://schemas.microsoft.com/office/drawing/2014/main" id="{DF5AD07F-AB72-44A8-85BA-1F0E46751B47}"/>
              </a:ext>
            </a:extLst>
          </p:cNvPr>
          <p:cNvSpPr>
            <a:spLocks noChangeAspect="1"/>
          </p:cNvSpPr>
          <p:nvPr/>
        </p:nvSpPr>
        <p:spPr>
          <a:xfrm>
            <a:off x="8252755" y="1990851"/>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Stjerne: 5 takker 7">
            <a:extLst>
              <a:ext uri="{FF2B5EF4-FFF2-40B4-BE49-F238E27FC236}">
                <a16:creationId xmlns:a16="http://schemas.microsoft.com/office/drawing/2014/main" id="{A0F9CAA2-7305-4277-9DF3-FD9F7CD3B648}"/>
              </a:ext>
            </a:extLst>
          </p:cNvPr>
          <p:cNvSpPr>
            <a:spLocks noChangeAspect="1"/>
          </p:cNvSpPr>
          <p:nvPr/>
        </p:nvSpPr>
        <p:spPr>
          <a:xfrm>
            <a:off x="8165680" y="3657075"/>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Stjerne: 5 takker 8">
            <a:extLst>
              <a:ext uri="{FF2B5EF4-FFF2-40B4-BE49-F238E27FC236}">
                <a16:creationId xmlns:a16="http://schemas.microsoft.com/office/drawing/2014/main" id="{DD8ADD3E-0DA4-412C-A6C5-3EE0F6AAF6E9}"/>
              </a:ext>
            </a:extLst>
          </p:cNvPr>
          <p:cNvSpPr>
            <a:spLocks noChangeAspect="1"/>
          </p:cNvSpPr>
          <p:nvPr/>
        </p:nvSpPr>
        <p:spPr>
          <a:xfrm>
            <a:off x="6508836" y="2816512"/>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Stjerne: 5 takker 9">
            <a:extLst>
              <a:ext uri="{FF2B5EF4-FFF2-40B4-BE49-F238E27FC236}">
                <a16:creationId xmlns:a16="http://schemas.microsoft.com/office/drawing/2014/main" id="{3F134D3E-B87D-4066-9202-ED89CE14411E}"/>
              </a:ext>
            </a:extLst>
          </p:cNvPr>
          <p:cNvSpPr>
            <a:spLocks noChangeAspect="1"/>
          </p:cNvSpPr>
          <p:nvPr/>
        </p:nvSpPr>
        <p:spPr>
          <a:xfrm>
            <a:off x="6328417" y="3414759"/>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Stjerne: 5 takker 10">
            <a:extLst>
              <a:ext uri="{FF2B5EF4-FFF2-40B4-BE49-F238E27FC236}">
                <a16:creationId xmlns:a16="http://schemas.microsoft.com/office/drawing/2014/main" id="{0E41B2BC-960E-45E2-B10D-C5D7814F7AC3}"/>
              </a:ext>
            </a:extLst>
          </p:cNvPr>
          <p:cNvSpPr>
            <a:spLocks noChangeAspect="1"/>
          </p:cNvSpPr>
          <p:nvPr/>
        </p:nvSpPr>
        <p:spPr>
          <a:xfrm>
            <a:off x="6015906" y="3987827"/>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Stjerne: 5 takker 11">
            <a:extLst>
              <a:ext uri="{FF2B5EF4-FFF2-40B4-BE49-F238E27FC236}">
                <a16:creationId xmlns:a16="http://schemas.microsoft.com/office/drawing/2014/main" id="{2C88215D-A588-4195-B234-5700619F911F}"/>
              </a:ext>
            </a:extLst>
          </p:cNvPr>
          <p:cNvSpPr>
            <a:spLocks noChangeAspect="1"/>
          </p:cNvSpPr>
          <p:nvPr/>
        </p:nvSpPr>
        <p:spPr>
          <a:xfrm>
            <a:off x="5141459" y="2475483"/>
            <a:ext cx="484632" cy="48463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Tekstfelt 12">
            <a:extLst>
              <a:ext uri="{FF2B5EF4-FFF2-40B4-BE49-F238E27FC236}">
                <a16:creationId xmlns:a16="http://schemas.microsoft.com/office/drawing/2014/main" id="{FAA5B5B5-28EF-4712-BB2C-41B5A778106C}"/>
              </a:ext>
            </a:extLst>
          </p:cNvPr>
          <p:cNvSpPr txBox="1"/>
          <p:nvPr/>
        </p:nvSpPr>
        <p:spPr>
          <a:xfrm>
            <a:off x="8949688" y="3899391"/>
            <a:ext cx="2926547" cy="1837426"/>
          </a:xfrm>
          <a:prstGeom prst="rect">
            <a:avLst/>
          </a:prstGeom>
          <a:noFill/>
        </p:spPr>
        <p:txBody>
          <a:bodyPr wrap="square" rtlCol="0">
            <a:spAutoFit/>
          </a:bodyPr>
          <a:lstStyle/>
          <a:p>
            <a:r>
              <a:rPr lang="en-US" sz="1800" dirty="0"/>
              <a:t>For generating results in the following slides:</a:t>
            </a:r>
          </a:p>
          <a:p>
            <a:pPr marL="285750" indent="-285750">
              <a:buFont typeface="Arial" panose="020B0604020202020204" pitchFamily="34" charset="0"/>
              <a:buChar char="•"/>
            </a:pPr>
            <a:r>
              <a:rPr lang="en-US" sz="1800" dirty="0" err="1"/>
              <a:t>AMRFinderPlus</a:t>
            </a:r>
            <a:r>
              <a:rPr lang="en-US" sz="1800" dirty="0"/>
              <a:t> v3.11.18</a:t>
            </a:r>
          </a:p>
          <a:p>
            <a:pPr marL="285750" indent="-285750">
              <a:buFont typeface="Arial" panose="020B0604020202020204" pitchFamily="34" charset="0"/>
              <a:buChar char="•"/>
            </a:pPr>
            <a:r>
              <a:rPr lang="en-US" sz="1800" dirty="0" err="1"/>
              <a:t>Pathogenwatch</a:t>
            </a:r>
            <a:r>
              <a:rPr lang="en-US" sz="1800" dirty="0"/>
              <a:t> v21.0.0</a:t>
            </a:r>
            <a:endParaRPr lang="da-DK" sz="1800" dirty="0"/>
          </a:p>
          <a:p>
            <a:pPr marL="285750" indent="-285750">
              <a:buFont typeface="Arial" panose="020B0604020202020204" pitchFamily="34" charset="0"/>
              <a:buChar char="•"/>
            </a:pPr>
            <a:r>
              <a:rPr lang="en-US" sz="1800" dirty="0"/>
              <a:t>RF v4.1</a:t>
            </a:r>
          </a:p>
          <a:p>
            <a:pPr marL="285750" indent="-285750">
              <a:buFont typeface="Arial" panose="020B0604020202020204" pitchFamily="34" charset="0"/>
              <a:buChar char="•"/>
            </a:pPr>
            <a:r>
              <a:rPr lang="en-US" sz="1800" dirty="0"/>
              <a:t>RF v4.3.3</a:t>
            </a:r>
          </a:p>
          <a:p>
            <a:pPr marL="285750" indent="-285750">
              <a:buFont typeface="Arial" panose="020B0604020202020204" pitchFamily="34" charset="0"/>
              <a:buChar char="•"/>
            </a:pPr>
            <a:r>
              <a:rPr lang="en-US" sz="1800" dirty="0"/>
              <a:t>RGI 6.0.2, CARD 3.2.7</a:t>
            </a:r>
          </a:p>
        </p:txBody>
      </p:sp>
      <p:sp>
        <p:nvSpPr>
          <p:cNvPr id="14" name="Rektangel 13">
            <a:extLst>
              <a:ext uri="{FF2B5EF4-FFF2-40B4-BE49-F238E27FC236}">
                <a16:creationId xmlns:a16="http://schemas.microsoft.com/office/drawing/2014/main" id="{320A9258-087C-459D-868B-1ED6BC85D477}"/>
              </a:ext>
            </a:extLst>
          </p:cNvPr>
          <p:cNvSpPr/>
          <p:nvPr/>
        </p:nvSpPr>
        <p:spPr>
          <a:xfrm>
            <a:off x="-2576" y="5956413"/>
            <a:ext cx="10827156" cy="913135"/>
          </a:xfrm>
          <a:prstGeom prst="rect">
            <a:avLst/>
          </a:prstGeom>
        </p:spPr>
        <p:txBody>
          <a:bodyPr wrap="square">
            <a:spAutoFit/>
          </a:bodyPr>
          <a:lstStyle/>
          <a:p>
            <a:pPr algn="just">
              <a:lnSpc>
                <a:spcPct val="115000"/>
              </a:lnSpc>
              <a:spcAft>
                <a:spcPts val="0"/>
              </a:spcAft>
            </a:pPr>
            <a:r>
              <a:rPr lang="en-US" sz="1600" dirty="0">
                <a:latin typeface="+mn-lt"/>
                <a:ea typeface="Calibri" panose="020F0502020204030204" pitchFamily="34" charset="0"/>
                <a:cs typeface="Times New Roman" panose="02020603050405020304" pitchFamily="18" charset="0"/>
              </a:rPr>
              <a:t>Please examine the </a:t>
            </a:r>
            <a:r>
              <a:rPr lang="en-US" sz="1600" dirty="0" err="1">
                <a:latin typeface="+mn-lt"/>
                <a:ea typeface="Calibri" panose="020F0502020204030204" pitchFamily="34" charset="0"/>
                <a:cs typeface="Times New Roman" panose="02020603050405020304" pitchFamily="18" charset="0"/>
              </a:rPr>
              <a:t>Ef</a:t>
            </a:r>
            <a:r>
              <a:rPr lang="en-US" sz="1600" dirty="0">
                <a:latin typeface="+mn-lt"/>
                <a:ea typeface="Calibri" panose="020F0502020204030204" pitchFamily="34" charset="0"/>
                <a:cs typeface="Times New Roman" panose="02020603050405020304" pitchFamily="18" charset="0"/>
              </a:rPr>
              <a:t> file using at least two bioinformatics tools, and note differences in results when using different tools. Try to think about possible reasons for the observed differences. Additionally, you should use the obtained results to predict the phenotype.</a:t>
            </a:r>
            <a:endParaRPr lang="da-DK" sz="1600" dirty="0">
              <a:latin typeface="+mn-lt"/>
              <a:ea typeface="Calibri" panose="020F0502020204030204" pitchFamily="34" charset="0"/>
              <a:cs typeface="Times New Roman" panose="02020603050405020304" pitchFamily="18" charset="0"/>
            </a:endParaRPr>
          </a:p>
        </p:txBody>
      </p:sp>
      <p:sp>
        <p:nvSpPr>
          <p:cNvPr id="15" name="Tekstfelt 14">
            <a:extLst>
              <a:ext uri="{FF2B5EF4-FFF2-40B4-BE49-F238E27FC236}">
                <a16:creationId xmlns:a16="http://schemas.microsoft.com/office/drawing/2014/main" id="{4F4FE77F-E6ED-4913-B035-8F9157A1C1E8}"/>
              </a:ext>
            </a:extLst>
          </p:cNvPr>
          <p:cNvSpPr txBox="1"/>
          <p:nvPr/>
        </p:nvSpPr>
        <p:spPr>
          <a:xfrm>
            <a:off x="9770921" y="2450033"/>
            <a:ext cx="1152880" cy="535531"/>
          </a:xfrm>
          <a:prstGeom prst="rect">
            <a:avLst/>
          </a:prstGeom>
          <a:noFill/>
        </p:spPr>
        <p:txBody>
          <a:bodyPr wrap="none" rtlCol="0">
            <a:spAutoFit/>
          </a:bodyPr>
          <a:lstStyle/>
          <a:p>
            <a:r>
              <a:rPr lang="en-US" dirty="0">
                <a:solidFill>
                  <a:srgbClr val="FF0000"/>
                </a:solidFill>
              </a:rPr>
              <a:t>S2Q2</a:t>
            </a:r>
            <a:endParaRPr lang="da-DK" dirty="0">
              <a:solidFill>
                <a:srgbClr val="FF0000"/>
              </a:solidFill>
            </a:endParaRPr>
          </a:p>
        </p:txBody>
      </p:sp>
    </p:spTree>
    <p:extLst>
      <p:ext uri="{BB962C8B-B14F-4D97-AF65-F5344CB8AC3E}">
        <p14:creationId xmlns:p14="http://schemas.microsoft.com/office/powerpoint/2010/main" val="268081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D017A-A468-4C5F-B191-0EB5E42FDE57}"/>
              </a:ext>
            </a:extLst>
          </p:cNvPr>
          <p:cNvSpPr>
            <a:spLocks noGrp="1"/>
          </p:cNvSpPr>
          <p:nvPr>
            <p:ph type="title"/>
          </p:nvPr>
        </p:nvSpPr>
        <p:spPr/>
        <p:txBody>
          <a:bodyPr/>
          <a:lstStyle/>
          <a:p>
            <a:r>
              <a:rPr lang="en-US" dirty="0" err="1"/>
              <a:t>LREFinder</a:t>
            </a:r>
            <a:endParaRPr lang="da-DK" dirty="0"/>
          </a:p>
        </p:txBody>
      </p:sp>
      <p:sp>
        <p:nvSpPr>
          <p:cNvPr id="3" name="Pladsholder til indhold 2">
            <a:extLst>
              <a:ext uri="{FF2B5EF4-FFF2-40B4-BE49-F238E27FC236}">
                <a16:creationId xmlns:a16="http://schemas.microsoft.com/office/drawing/2014/main" id="{F9032C94-1DD3-45E2-8754-98BFE073F7FB}"/>
              </a:ext>
            </a:extLst>
          </p:cNvPr>
          <p:cNvSpPr>
            <a:spLocks noGrp="1"/>
          </p:cNvSpPr>
          <p:nvPr>
            <p:ph idx="1"/>
          </p:nvPr>
        </p:nvSpPr>
        <p:spPr/>
        <p:txBody>
          <a:bodyPr>
            <a:normAutofit fontScale="85000" lnSpcReduction="20000"/>
          </a:bodyPr>
          <a:lstStyle/>
          <a:p>
            <a:r>
              <a:rPr lang="en-US" dirty="0"/>
              <a:t>Very good idea (explain why, not everyone will be familiar with </a:t>
            </a:r>
            <a:r>
              <a:rPr lang="en-US" dirty="0" err="1"/>
              <a:t>LREFinder</a:t>
            </a:r>
            <a:r>
              <a:rPr lang="en-US" dirty="0"/>
              <a:t>) but why not applicable in this case?</a:t>
            </a:r>
          </a:p>
          <a:p>
            <a:endParaRPr lang="en-US" dirty="0"/>
          </a:p>
          <a:p>
            <a:r>
              <a:rPr lang="en-US" dirty="0"/>
              <a:t>S2Q2. Here is a short brush-up and then a question.</a:t>
            </a:r>
          </a:p>
          <a:p>
            <a:r>
              <a:rPr lang="en-US" dirty="0"/>
              <a:t>Linezolid resistance in </a:t>
            </a:r>
            <a:r>
              <a:rPr lang="en-US" i="1" dirty="0"/>
              <a:t>E. faecium </a:t>
            </a:r>
            <a:r>
              <a:rPr lang="en-US" dirty="0"/>
              <a:t>is often associated with specific mutations in the 23S rRNA gene. </a:t>
            </a:r>
            <a:r>
              <a:rPr lang="en-US" i="1" dirty="0"/>
              <a:t>E. faecium </a:t>
            </a:r>
            <a:r>
              <a:rPr lang="en-US" dirty="0"/>
              <a:t>has six copies of 23S rRNA gene, and one of six mutated 23S gene alleles is enough to lead to linezolid resistance.</a:t>
            </a:r>
          </a:p>
          <a:p>
            <a:r>
              <a:rPr lang="en-US" dirty="0"/>
              <a:t>Why does </a:t>
            </a:r>
            <a:r>
              <a:rPr lang="en-US" dirty="0" err="1"/>
              <a:t>LREFinder</a:t>
            </a:r>
            <a:r>
              <a:rPr lang="en-US" dirty="0"/>
              <a:t> require FASTQ files? </a:t>
            </a:r>
          </a:p>
          <a:p>
            <a:pPr marL="457200" indent="-457200">
              <a:buFont typeface="Arial" panose="020B0604020202020204" pitchFamily="34" charset="0"/>
              <a:buChar char="•"/>
            </a:pPr>
            <a:r>
              <a:rPr lang="en-US" dirty="0"/>
              <a:t>Because if we were using FASTA files (draft assembly sequences), we would fail to detect mutations in the 23S rRNA gene, when these mutations are constituting only a minority of the bases in the given position</a:t>
            </a:r>
          </a:p>
          <a:p>
            <a:pPr marL="457200" indent="-457200">
              <a:buFont typeface="Arial" panose="020B0604020202020204" pitchFamily="34" charset="0"/>
              <a:buChar char="•"/>
            </a:pPr>
            <a:r>
              <a:rPr lang="en-US" dirty="0"/>
              <a:t>Because that is the only file format that the tool accepts</a:t>
            </a:r>
          </a:p>
          <a:p>
            <a:pPr marL="457200" indent="-457200">
              <a:buFont typeface="Arial" panose="020B0604020202020204" pitchFamily="34" charset="0"/>
              <a:buChar char="•"/>
            </a:pPr>
            <a:r>
              <a:rPr lang="en-US" dirty="0"/>
              <a:t>I don’t know</a:t>
            </a:r>
          </a:p>
          <a:p>
            <a:pPr marL="457200" indent="-457200">
              <a:buFont typeface="Arial" panose="020B0604020202020204" pitchFamily="34" charset="0"/>
              <a:buChar char="•"/>
            </a:pPr>
            <a:endParaRPr lang="en-US" dirty="0"/>
          </a:p>
        </p:txBody>
      </p:sp>
      <p:sp>
        <p:nvSpPr>
          <p:cNvPr id="4" name="Pladsholder til sidefod 3">
            <a:extLst>
              <a:ext uri="{FF2B5EF4-FFF2-40B4-BE49-F238E27FC236}">
                <a16:creationId xmlns:a16="http://schemas.microsoft.com/office/drawing/2014/main" id="{CC5C74A1-A056-459B-A9B1-D12052FE862F}"/>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D6275F2-3FB2-4396-84B3-F98BBDC09351}"/>
              </a:ext>
            </a:extLst>
          </p:cNvPr>
          <p:cNvSpPr>
            <a:spLocks noGrp="1"/>
          </p:cNvSpPr>
          <p:nvPr>
            <p:ph type="sldNum" sz="quarter" idx="12"/>
          </p:nvPr>
        </p:nvSpPr>
        <p:spPr/>
        <p:txBody>
          <a:bodyPr/>
          <a:lstStyle/>
          <a:p>
            <a:fld id="{F9E29A8E-A0F1-419A-8E8B-A78BF9C70DE8}" type="slidenum">
              <a:rPr lang="en-GB" smtClean="0"/>
              <a:pPr/>
              <a:t>14</a:t>
            </a:fld>
            <a:endParaRPr lang="en-GB" dirty="0"/>
          </a:p>
        </p:txBody>
      </p:sp>
    </p:spTree>
    <p:extLst>
      <p:ext uri="{BB962C8B-B14F-4D97-AF65-F5344CB8AC3E}">
        <p14:creationId xmlns:p14="http://schemas.microsoft.com/office/powerpoint/2010/main" val="2985693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561988-1464-4D47-9958-2C8BEA1A1A7B}"/>
              </a:ext>
            </a:extLst>
          </p:cNvPr>
          <p:cNvSpPr>
            <a:spLocks noGrp="1"/>
          </p:cNvSpPr>
          <p:nvPr>
            <p:ph type="title"/>
          </p:nvPr>
        </p:nvSpPr>
        <p:spPr/>
        <p:txBody>
          <a:bodyPr>
            <a:normAutofit/>
          </a:bodyPr>
          <a:lstStyle/>
          <a:p>
            <a:endParaRPr lang="da-DK" dirty="0"/>
          </a:p>
        </p:txBody>
      </p:sp>
      <p:sp>
        <p:nvSpPr>
          <p:cNvPr id="3" name="Pladsholder til indhold 2">
            <a:extLst>
              <a:ext uri="{FF2B5EF4-FFF2-40B4-BE49-F238E27FC236}">
                <a16:creationId xmlns:a16="http://schemas.microsoft.com/office/drawing/2014/main" id="{AEB818D7-6AE1-4D8C-B97A-379B20AF69B6}"/>
              </a:ext>
            </a:extLst>
          </p:cNvPr>
          <p:cNvSpPr>
            <a:spLocks noGrp="1"/>
          </p:cNvSpPr>
          <p:nvPr>
            <p:ph idx="1"/>
          </p:nvPr>
        </p:nvSpPr>
        <p:spPr>
          <a:xfrm>
            <a:off x="10685721" y="1474237"/>
            <a:ext cx="1098841" cy="4702726"/>
          </a:xfrm>
        </p:spPr>
        <p:txBody>
          <a:bodyPr/>
          <a:lstStyle/>
          <a:p>
            <a:endParaRPr lang="en-US" dirty="0"/>
          </a:p>
          <a:p>
            <a:endParaRPr lang="en-US" dirty="0"/>
          </a:p>
          <a:p>
            <a:endParaRPr lang="da-DK" dirty="0"/>
          </a:p>
        </p:txBody>
      </p:sp>
      <p:sp>
        <p:nvSpPr>
          <p:cNvPr id="4" name="Pladsholder til sidefod 3">
            <a:extLst>
              <a:ext uri="{FF2B5EF4-FFF2-40B4-BE49-F238E27FC236}">
                <a16:creationId xmlns:a16="http://schemas.microsoft.com/office/drawing/2014/main" id="{A7E985C4-A1C3-4213-898F-4228D65F516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4F3C619-493D-4EB7-B2EC-313F1D6504FF}"/>
              </a:ext>
            </a:extLst>
          </p:cNvPr>
          <p:cNvSpPr>
            <a:spLocks noGrp="1"/>
          </p:cNvSpPr>
          <p:nvPr>
            <p:ph type="sldNum" sz="quarter" idx="12"/>
          </p:nvPr>
        </p:nvSpPr>
        <p:spPr/>
        <p:txBody>
          <a:bodyPr/>
          <a:lstStyle/>
          <a:p>
            <a:fld id="{F9E29A8E-A0F1-419A-8E8B-A78BF9C70DE8}" type="slidenum">
              <a:rPr lang="en-GB" smtClean="0"/>
              <a:pPr/>
              <a:t>15</a:t>
            </a:fld>
            <a:endParaRPr lang="en-GB" dirty="0"/>
          </a:p>
        </p:txBody>
      </p:sp>
      <p:pic>
        <p:nvPicPr>
          <p:cNvPr id="7" name="Billede 6">
            <a:extLst>
              <a:ext uri="{FF2B5EF4-FFF2-40B4-BE49-F238E27FC236}">
                <a16:creationId xmlns:a16="http://schemas.microsoft.com/office/drawing/2014/main" id="{7E9643B6-ACC4-48C1-947C-53C4C367CFCA}"/>
              </a:ext>
            </a:extLst>
          </p:cNvPr>
          <p:cNvPicPr>
            <a:picLocks noChangeAspect="1"/>
          </p:cNvPicPr>
          <p:nvPr/>
        </p:nvPicPr>
        <p:blipFill rotWithShape="1">
          <a:blip r:embed="rId2"/>
          <a:srcRect l="32530" t="53341" r="57071" b="24935"/>
          <a:stretch/>
        </p:blipFill>
        <p:spPr>
          <a:xfrm>
            <a:off x="5019983" y="1841011"/>
            <a:ext cx="2703025" cy="3175978"/>
          </a:xfrm>
          <a:prstGeom prst="rect">
            <a:avLst/>
          </a:prstGeom>
        </p:spPr>
      </p:pic>
      <p:sp>
        <p:nvSpPr>
          <p:cNvPr id="17" name="Venstre klammeparentes 16">
            <a:extLst>
              <a:ext uri="{FF2B5EF4-FFF2-40B4-BE49-F238E27FC236}">
                <a16:creationId xmlns:a16="http://schemas.microsoft.com/office/drawing/2014/main" id="{251BD28C-34DF-49D6-AA7C-0B8C39EC846C}"/>
              </a:ext>
            </a:extLst>
          </p:cNvPr>
          <p:cNvSpPr/>
          <p:nvPr/>
        </p:nvSpPr>
        <p:spPr>
          <a:xfrm>
            <a:off x="4563021" y="2057400"/>
            <a:ext cx="111306" cy="19558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18" name="Tekstfelt 17">
            <a:extLst>
              <a:ext uri="{FF2B5EF4-FFF2-40B4-BE49-F238E27FC236}">
                <a16:creationId xmlns:a16="http://schemas.microsoft.com/office/drawing/2014/main" id="{10CB19A3-E8A5-4B82-B39E-CF631732FCCE}"/>
              </a:ext>
            </a:extLst>
          </p:cNvPr>
          <p:cNvSpPr txBox="1"/>
          <p:nvPr/>
        </p:nvSpPr>
        <p:spPr>
          <a:xfrm>
            <a:off x="3469540" y="2851636"/>
            <a:ext cx="862929" cy="369332"/>
          </a:xfrm>
          <a:prstGeom prst="rect">
            <a:avLst/>
          </a:prstGeom>
          <a:noFill/>
        </p:spPr>
        <p:txBody>
          <a:bodyPr wrap="none" rtlCol="0">
            <a:spAutoFit/>
          </a:bodyPr>
          <a:lstStyle/>
          <a:p>
            <a:r>
              <a:rPr lang="en-US" sz="2000" dirty="0"/>
              <a:t>Reads</a:t>
            </a:r>
            <a:endParaRPr lang="da-DK" sz="2000" dirty="0"/>
          </a:p>
        </p:txBody>
      </p:sp>
      <p:sp>
        <p:nvSpPr>
          <p:cNvPr id="19" name="Tekstfelt 18">
            <a:extLst>
              <a:ext uri="{FF2B5EF4-FFF2-40B4-BE49-F238E27FC236}">
                <a16:creationId xmlns:a16="http://schemas.microsoft.com/office/drawing/2014/main" id="{8BC8FFB1-6D5E-48D5-A6BA-ADA9D58E08A6}"/>
              </a:ext>
            </a:extLst>
          </p:cNvPr>
          <p:cNvSpPr txBox="1"/>
          <p:nvPr/>
        </p:nvSpPr>
        <p:spPr>
          <a:xfrm>
            <a:off x="3469540" y="4634814"/>
            <a:ext cx="907621" cy="369332"/>
          </a:xfrm>
          <a:prstGeom prst="rect">
            <a:avLst/>
          </a:prstGeom>
          <a:noFill/>
        </p:spPr>
        <p:txBody>
          <a:bodyPr wrap="none" rtlCol="0">
            <a:spAutoFit/>
          </a:bodyPr>
          <a:lstStyle/>
          <a:p>
            <a:r>
              <a:rPr lang="en-US" sz="2000" dirty="0"/>
              <a:t>Contig</a:t>
            </a:r>
            <a:endParaRPr lang="da-DK" sz="2000" dirty="0"/>
          </a:p>
        </p:txBody>
      </p:sp>
    </p:spTree>
    <p:extLst>
      <p:ext uri="{BB962C8B-B14F-4D97-AF65-F5344CB8AC3E}">
        <p14:creationId xmlns:p14="http://schemas.microsoft.com/office/powerpoint/2010/main" val="342570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F518F-BE60-4CA1-B574-548764EA6494}"/>
              </a:ext>
            </a:extLst>
          </p:cNvPr>
          <p:cNvSpPr>
            <a:spLocks noGrp="1"/>
          </p:cNvSpPr>
          <p:nvPr>
            <p:ph type="title"/>
          </p:nvPr>
        </p:nvSpPr>
        <p:spPr/>
        <p:txBody>
          <a:bodyPr/>
          <a:lstStyle/>
          <a:p>
            <a:r>
              <a:rPr lang="en-US" dirty="0" err="1"/>
              <a:t>AMRFinderPlus</a:t>
            </a:r>
            <a:r>
              <a:rPr lang="en-US" dirty="0"/>
              <a:t> output</a:t>
            </a:r>
            <a:endParaRPr lang="da-DK" dirty="0"/>
          </a:p>
        </p:txBody>
      </p:sp>
      <p:sp>
        <p:nvSpPr>
          <p:cNvPr id="4" name="Pladsholder til sidefod 3">
            <a:extLst>
              <a:ext uri="{FF2B5EF4-FFF2-40B4-BE49-F238E27FC236}">
                <a16:creationId xmlns:a16="http://schemas.microsoft.com/office/drawing/2014/main" id="{DD8C1721-B931-40F6-9DD9-CDE66969C0AD}"/>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D53B120-2BB4-4F58-848C-5156216EC45C}"/>
              </a:ext>
            </a:extLst>
          </p:cNvPr>
          <p:cNvSpPr>
            <a:spLocks noGrp="1"/>
          </p:cNvSpPr>
          <p:nvPr>
            <p:ph type="sldNum" sz="quarter" idx="12"/>
          </p:nvPr>
        </p:nvSpPr>
        <p:spPr/>
        <p:txBody>
          <a:bodyPr/>
          <a:lstStyle/>
          <a:p>
            <a:fld id="{F9E29A8E-A0F1-419A-8E8B-A78BF9C70DE8}" type="slidenum">
              <a:rPr lang="en-GB" smtClean="0"/>
              <a:pPr/>
              <a:t>16</a:t>
            </a:fld>
            <a:endParaRPr lang="en-GB" dirty="0"/>
          </a:p>
        </p:txBody>
      </p:sp>
      <p:graphicFrame>
        <p:nvGraphicFramePr>
          <p:cNvPr id="7" name="Objekt 6">
            <a:extLst>
              <a:ext uri="{FF2B5EF4-FFF2-40B4-BE49-F238E27FC236}">
                <a16:creationId xmlns:a16="http://schemas.microsoft.com/office/drawing/2014/main" id="{AC3BAF56-E37B-4EB1-8B2B-7D5209AB7640}"/>
              </a:ext>
            </a:extLst>
          </p:cNvPr>
          <p:cNvGraphicFramePr>
            <a:graphicFrameLocks noChangeAspect="1"/>
          </p:cNvGraphicFramePr>
          <p:nvPr>
            <p:extLst>
              <p:ext uri="{D42A27DB-BD31-4B8C-83A1-F6EECF244321}">
                <p14:modId xmlns:p14="http://schemas.microsoft.com/office/powerpoint/2010/main" val="945642401"/>
              </p:ext>
            </p:extLst>
          </p:nvPr>
        </p:nvGraphicFramePr>
        <p:xfrm>
          <a:off x="265814" y="1474236"/>
          <a:ext cx="12280605" cy="2537672"/>
        </p:xfrm>
        <a:graphic>
          <a:graphicData uri="http://schemas.openxmlformats.org/presentationml/2006/ole">
            <mc:AlternateContent xmlns:mc="http://schemas.openxmlformats.org/markup-compatibility/2006">
              <mc:Choice xmlns:v="urn:schemas-microsoft-com:vml" Requires="v">
                <p:oleObj spid="_x0000_s8207" name="Worksheet" r:id="rId3" imgW="16065426" imgH="3321175" progId="Excel.Sheet.12">
                  <p:embed/>
                </p:oleObj>
              </mc:Choice>
              <mc:Fallback>
                <p:oleObj name="Worksheet" r:id="rId3" imgW="16065426" imgH="3321175" progId="Excel.Sheet.12">
                  <p:embed/>
                  <p:pic>
                    <p:nvPicPr>
                      <p:cNvPr id="0" name=""/>
                      <p:cNvPicPr/>
                      <p:nvPr/>
                    </p:nvPicPr>
                    <p:blipFill>
                      <a:blip r:embed="rId4"/>
                      <a:stretch>
                        <a:fillRect/>
                      </a:stretch>
                    </p:blipFill>
                    <p:spPr>
                      <a:xfrm>
                        <a:off x="265814" y="1474236"/>
                        <a:ext cx="12280605" cy="2537672"/>
                      </a:xfrm>
                      <a:prstGeom prst="rect">
                        <a:avLst/>
                      </a:prstGeom>
                    </p:spPr>
                  </p:pic>
                </p:oleObj>
              </mc:Fallback>
            </mc:AlternateContent>
          </a:graphicData>
        </a:graphic>
      </p:graphicFrame>
    </p:spTree>
    <p:extLst>
      <p:ext uri="{BB962C8B-B14F-4D97-AF65-F5344CB8AC3E}">
        <p14:creationId xmlns:p14="http://schemas.microsoft.com/office/powerpoint/2010/main" val="327970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52DAA5-7B90-46BC-8555-936489CE6B28}"/>
              </a:ext>
            </a:extLst>
          </p:cNvPr>
          <p:cNvSpPr>
            <a:spLocks noGrp="1"/>
          </p:cNvSpPr>
          <p:nvPr>
            <p:ph type="title"/>
          </p:nvPr>
        </p:nvSpPr>
        <p:spPr/>
        <p:txBody>
          <a:bodyPr/>
          <a:lstStyle/>
          <a:p>
            <a:r>
              <a:rPr lang="en-US" dirty="0"/>
              <a:t>Genes</a:t>
            </a:r>
            <a:endParaRPr lang="da-DK" dirty="0"/>
          </a:p>
        </p:txBody>
      </p:sp>
      <p:sp>
        <p:nvSpPr>
          <p:cNvPr id="4" name="Pladsholder til sidefod 3">
            <a:extLst>
              <a:ext uri="{FF2B5EF4-FFF2-40B4-BE49-F238E27FC236}">
                <a16:creationId xmlns:a16="http://schemas.microsoft.com/office/drawing/2014/main" id="{EF7CEDF7-4128-4ED7-94CC-87C18201912D}"/>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AF7162E-9DCB-45D9-9291-29FEAD9F6794}"/>
              </a:ext>
            </a:extLst>
          </p:cNvPr>
          <p:cNvSpPr>
            <a:spLocks noGrp="1"/>
          </p:cNvSpPr>
          <p:nvPr>
            <p:ph type="sldNum" sz="quarter" idx="12"/>
          </p:nvPr>
        </p:nvSpPr>
        <p:spPr/>
        <p:txBody>
          <a:bodyPr/>
          <a:lstStyle/>
          <a:p>
            <a:fld id="{F9E29A8E-A0F1-419A-8E8B-A78BF9C70DE8}" type="slidenum">
              <a:rPr lang="en-GB" smtClean="0"/>
              <a:pPr/>
              <a:t>17</a:t>
            </a:fld>
            <a:endParaRPr lang="en-GB" dirty="0"/>
          </a:p>
        </p:txBody>
      </p:sp>
      <p:graphicFrame>
        <p:nvGraphicFramePr>
          <p:cNvPr id="6" name="Objekt 5">
            <a:extLst>
              <a:ext uri="{FF2B5EF4-FFF2-40B4-BE49-F238E27FC236}">
                <a16:creationId xmlns:a16="http://schemas.microsoft.com/office/drawing/2014/main" id="{27D73E5C-BBFB-4E84-91BC-F569ED0FA5C0}"/>
              </a:ext>
            </a:extLst>
          </p:cNvPr>
          <p:cNvGraphicFramePr>
            <a:graphicFrameLocks noChangeAspect="1"/>
          </p:cNvGraphicFramePr>
          <p:nvPr>
            <p:extLst>
              <p:ext uri="{D42A27DB-BD31-4B8C-83A1-F6EECF244321}">
                <p14:modId xmlns:p14="http://schemas.microsoft.com/office/powerpoint/2010/main" val="1184783740"/>
              </p:ext>
            </p:extLst>
          </p:nvPr>
        </p:nvGraphicFramePr>
        <p:xfrm>
          <a:off x="431999" y="1474236"/>
          <a:ext cx="7589103" cy="4702726"/>
        </p:xfrm>
        <a:graphic>
          <a:graphicData uri="http://schemas.openxmlformats.org/presentationml/2006/ole">
            <mc:AlternateContent xmlns:mc="http://schemas.openxmlformats.org/markup-compatibility/2006">
              <mc:Choice xmlns:v="urn:schemas-microsoft-com:vml" Requires="v">
                <p:oleObj spid="_x0000_s7189" name="Worksheet" r:id="rId4" imgW="5359351" imgH="3321175" progId="Excel.Sheet.12">
                  <p:embed/>
                </p:oleObj>
              </mc:Choice>
              <mc:Fallback>
                <p:oleObj name="Worksheet" r:id="rId4" imgW="5359351" imgH="3321175" progId="Excel.Sheet.12">
                  <p:embed/>
                  <p:pic>
                    <p:nvPicPr>
                      <p:cNvPr id="0" name=""/>
                      <p:cNvPicPr/>
                      <p:nvPr/>
                    </p:nvPicPr>
                    <p:blipFill>
                      <a:blip r:embed="rId5"/>
                      <a:stretch>
                        <a:fillRect/>
                      </a:stretch>
                    </p:blipFill>
                    <p:spPr>
                      <a:xfrm>
                        <a:off x="431999" y="1474236"/>
                        <a:ext cx="7589103" cy="4702726"/>
                      </a:xfrm>
                      <a:prstGeom prst="rect">
                        <a:avLst/>
                      </a:prstGeom>
                    </p:spPr>
                  </p:pic>
                </p:oleObj>
              </mc:Fallback>
            </mc:AlternateContent>
          </a:graphicData>
        </a:graphic>
      </p:graphicFrame>
      <p:sp>
        <p:nvSpPr>
          <p:cNvPr id="7" name="Stjerne: 5 takker 6">
            <a:extLst>
              <a:ext uri="{FF2B5EF4-FFF2-40B4-BE49-F238E27FC236}">
                <a16:creationId xmlns:a16="http://schemas.microsoft.com/office/drawing/2014/main" id="{6F6F39F7-5382-41A2-9692-6421E6B7614B}"/>
              </a:ext>
            </a:extLst>
          </p:cNvPr>
          <p:cNvSpPr/>
          <p:nvPr/>
        </p:nvSpPr>
        <p:spPr>
          <a:xfrm>
            <a:off x="8165680" y="2147777"/>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Stjerne: 5 takker 8">
            <a:extLst>
              <a:ext uri="{FF2B5EF4-FFF2-40B4-BE49-F238E27FC236}">
                <a16:creationId xmlns:a16="http://schemas.microsoft.com/office/drawing/2014/main" id="{38B5AAA5-2DB6-4F8F-B3C0-14C432763E91}"/>
              </a:ext>
            </a:extLst>
          </p:cNvPr>
          <p:cNvSpPr/>
          <p:nvPr/>
        </p:nvSpPr>
        <p:spPr>
          <a:xfrm>
            <a:off x="8021102" y="5014325"/>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Stjerne: 5 takker 9">
            <a:extLst>
              <a:ext uri="{FF2B5EF4-FFF2-40B4-BE49-F238E27FC236}">
                <a16:creationId xmlns:a16="http://schemas.microsoft.com/office/drawing/2014/main" id="{609E11E4-7DB7-44D8-8D02-82CF4B4EB152}"/>
              </a:ext>
            </a:extLst>
          </p:cNvPr>
          <p:cNvSpPr/>
          <p:nvPr/>
        </p:nvSpPr>
        <p:spPr>
          <a:xfrm>
            <a:off x="8030177" y="5671361"/>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71842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70C5B9-CD2D-41CD-BFD8-51C3E2002D85}"/>
              </a:ext>
            </a:extLst>
          </p:cNvPr>
          <p:cNvSpPr>
            <a:spLocks noGrp="1"/>
          </p:cNvSpPr>
          <p:nvPr>
            <p:ph type="title"/>
          </p:nvPr>
        </p:nvSpPr>
        <p:spPr/>
        <p:txBody>
          <a:bodyPr/>
          <a:lstStyle/>
          <a:p>
            <a:r>
              <a:rPr lang="en-US" dirty="0"/>
              <a:t>Phenotype</a:t>
            </a:r>
            <a:endParaRPr lang="da-DK" dirty="0"/>
          </a:p>
        </p:txBody>
      </p:sp>
      <p:sp>
        <p:nvSpPr>
          <p:cNvPr id="4" name="Pladsholder til sidefod 3">
            <a:extLst>
              <a:ext uri="{FF2B5EF4-FFF2-40B4-BE49-F238E27FC236}">
                <a16:creationId xmlns:a16="http://schemas.microsoft.com/office/drawing/2014/main" id="{42F2D8A6-3C5B-4616-B0D3-E7BB61B4DE8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672400A-1931-46B5-83F9-A6287B42FBD2}"/>
              </a:ext>
            </a:extLst>
          </p:cNvPr>
          <p:cNvSpPr>
            <a:spLocks noGrp="1"/>
          </p:cNvSpPr>
          <p:nvPr>
            <p:ph type="sldNum" sz="quarter" idx="12"/>
          </p:nvPr>
        </p:nvSpPr>
        <p:spPr/>
        <p:txBody>
          <a:bodyPr/>
          <a:lstStyle/>
          <a:p>
            <a:fld id="{F9E29A8E-A0F1-419A-8E8B-A78BF9C70DE8}" type="slidenum">
              <a:rPr lang="en-GB" smtClean="0"/>
              <a:pPr/>
              <a:t>18</a:t>
            </a:fld>
            <a:endParaRPr lang="en-GB" dirty="0"/>
          </a:p>
        </p:txBody>
      </p:sp>
      <p:graphicFrame>
        <p:nvGraphicFramePr>
          <p:cNvPr id="6" name="Objekt 5">
            <a:extLst>
              <a:ext uri="{FF2B5EF4-FFF2-40B4-BE49-F238E27FC236}">
                <a16:creationId xmlns:a16="http://schemas.microsoft.com/office/drawing/2014/main" id="{ABBB238F-9C27-4047-A95A-ACB973F3A03C}"/>
              </a:ext>
            </a:extLst>
          </p:cNvPr>
          <p:cNvGraphicFramePr>
            <a:graphicFrameLocks noChangeAspect="1"/>
          </p:cNvGraphicFramePr>
          <p:nvPr>
            <p:extLst>
              <p:ext uri="{D42A27DB-BD31-4B8C-83A1-F6EECF244321}">
                <p14:modId xmlns:p14="http://schemas.microsoft.com/office/powerpoint/2010/main" val="33658074"/>
              </p:ext>
            </p:extLst>
          </p:nvPr>
        </p:nvGraphicFramePr>
        <p:xfrm>
          <a:off x="208324" y="1474236"/>
          <a:ext cx="11799911" cy="3767615"/>
        </p:xfrm>
        <a:graphic>
          <a:graphicData uri="http://schemas.openxmlformats.org/presentationml/2006/ole">
            <mc:AlternateContent xmlns:mc="http://schemas.openxmlformats.org/markup-compatibility/2006">
              <mc:Choice xmlns:v="urn:schemas-microsoft-com:vml" Requires="v">
                <p:oleObj spid="_x0000_s9233" name="Worksheet" r:id="rId3" imgW="10401473" imgH="3321175" progId="Excel.Sheet.12">
                  <p:embed/>
                </p:oleObj>
              </mc:Choice>
              <mc:Fallback>
                <p:oleObj name="Worksheet" r:id="rId3" imgW="10401473" imgH="3321175" progId="Excel.Sheet.12">
                  <p:embed/>
                  <p:pic>
                    <p:nvPicPr>
                      <p:cNvPr id="0" name=""/>
                      <p:cNvPicPr/>
                      <p:nvPr/>
                    </p:nvPicPr>
                    <p:blipFill>
                      <a:blip r:embed="rId4"/>
                      <a:stretch>
                        <a:fillRect/>
                      </a:stretch>
                    </p:blipFill>
                    <p:spPr>
                      <a:xfrm>
                        <a:off x="208324" y="1474236"/>
                        <a:ext cx="11799911" cy="3767615"/>
                      </a:xfrm>
                      <a:prstGeom prst="rect">
                        <a:avLst/>
                      </a:prstGeom>
                    </p:spPr>
                  </p:pic>
                </p:oleObj>
              </mc:Fallback>
            </mc:AlternateContent>
          </a:graphicData>
        </a:graphic>
      </p:graphicFrame>
      <p:pic>
        <p:nvPicPr>
          <p:cNvPr id="7" name="Billede 6">
            <a:extLst>
              <a:ext uri="{FF2B5EF4-FFF2-40B4-BE49-F238E27FC236}">
                <a16:creationId xmlns:a16="http://schemas.microsoft.com/office/drawing/2014/main" id="{246D0ABF-45F9-4D64-B3D1-854499C24C63}"/>
              </a:ext>
            </a:extLst>
          </p:cNvPr>
          <p:cNvPicPr>
            <a:picLocks noChangeAspect="1"/>
          </p:cNvPicPr>
          <p:nvPr/>
        </p:nvPicPr>
        <p:blipFill rotWithShape="1">
          <a:blip r:embed="rId5"/>
          <a:srcRect l="33052" t="35503" r="50213" b="15005"/>
          <a:stretch/>
        </p:blipFill>
        <p:spPr>
          <a:xfrm>
            <a:off x="9535581" y="1490186"/>
            <a:ext cx="2501213" cy="4161021"/>
          </a:xfrm>
          <a:prstGeom prst="rect">
            <a:avLst/>
          </a:prstGeom>
        </p:spPr>
      </p:pic>
      <p:sp>
        <p:nvSpPr>
          <p:cNvPr id="8" name="Tekstfelt 7">
            <a:extLst>
              <a:ext uri="{FF2B5EF4-FFF2-40B4-BE49-F238E27FC236}">
                <a16:creationId xmlns:a16="http://schemas.microsoft.com/office/drawing/2014/main" id="{5DB80D51-7D3E-45E0-9F1E-138B60699BE9}"/>
              </a:ext>
            </a:extLst>
          </p:cNvPr>
          <p:cNvSpPr txBox="1"/>
          <p:nvPr/>
        </p:nvSpPr>
        <p:spPr>
          <a:xfrm>
            <a:off x="10209747" y="5530655"/>
            <a:ext cx="1152880" cy="535531"/>
          </a:xfrm>
          <a:prstGeom prst="rect">
            <a:avLst/>
          </a:prstGeom>
          <a:noFill/>
        </p:spPr>
        <p:txBody>
          <a:bodyPr wrap="none" rtlCol="0">
            <a:spAutoFit/>
          </a:bodyPr>
          <a:lstStyle/>
          <a:p>
            <a:r>
              <a:rPr lang="en-US" dirty="0">
                <a:solidFill>
                  <a:srgbClr val="FF0000"/>
                </a:solidFill>
              </a:rPr>
              <a:t>S2Q3</a:t>
            </a:r>
            <a:endParaRPr lang="da-DK" dirty="0">
              <a:solidFill>
                <a:srgbClr val="FF0000"/>
              </a:solidFill>
            </a:endParaRPr>
          </a:p>
        </p:txBody>
      </p:sp>
      <p:sp>
        <p:nvSpPr>
          <p:cNvPr id="9" name="Stjerne: 5 takker 8">
            <a:extLst>
              <a:ext uri="{FF2B5EF4-FFF2-40B4-BE49-F238E27FC236}">
                <a16:creationId xmlns:a16="http://schemas.microsoft.com/office/drawing/2014/main" id="{9C2B9D08-D460-4BEE-B238-BC38220B514D}"/>
              </a:ext>
            </a:extLst>
          </p:cNvPr>
          <p:cNvSpPr/>
          <p:nvPr/>
        </p:nvSpPr>
        <p:spPr>
          <a:xfrm>
            <a:off x="7963661" y="2775098"/>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99890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9523C-33F7-47B7-9817-1524DD110D16}"/>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5680AA4D-517A-4C40-AA2A-AE42CEA65465}"/>
              </a:ext>
            </a:extLst>
          </p:cNvPr>
          <p:cNvSpPr>
            <a:spLocks noGrp="1"/>
          </p:cNvSpPr>
          <p:nvPr>
            <p:ph idx="1"/>
          </p:nvPr>
        </p:nvSpPr>
        <p:spPr/>
        <p:txBody>
          <a:bodyPr>
            <a:normAutofit/>
          </a:bodyPr>
          <a:lstStyle/>
          <a:p>
            <a:r>
              <a:rPr lang="en-US" dirty="0" err="1"/>
              <a:t>Slido</a:t>
            </a:r>
            <a:r>
              <a:rPr lang="en-US" dirty="0"/>
              <a:t> S2Q3</a:t>
            </a:r>
          </a:p>
          <a:p>
            <a:r>
              <a:rPr lang="en-US" dirty="0"/>
              <a:t>Why are trimethoprim and chloramphenicol not listed in the </a:t>
            </a:r>
            <a:r>
              <a:rPr lang="en-US" dirty="0" err="1"/>
              <a:t>Pathogenwatch</a:t>
            </a:r>
            <a:r>
              <a:rPr lang="en-US" dirty="0"/>
              <a:t> output for </a:t>
            </a:r>
            <a:r>
              <a:rPr lang="en-US" i="1" dirty="0"/>
              <a:t>E. faecium</a:t>
            </a:r>
            <a:r>
              <a:rPr lang="en-US" dirty="0"/>
              <a:t>?</a:t>
            </a:r>
          </a:p>
          <a:p>
            <a:pPr marL="457200" indent="-457200">
              <a:buFont typeface="Arial" panose="020B0604020202020204" pitchFamily="34" charset="0"/>
              <a:buChar char="•"/>
            </a:pPr>
            <a:r>
              <a:rPr lang="en-US" dirty="0"/>
              <a:t>Because the curators of </a:t>
            </a:r>
            <a:r>
              <a:rPr lang="en-US" dirty="0" err="1"/>
              <a:t>Pathogenwatch</a:t>
            </a:r>
            <a:r>
              <a:rPr lang="en-US" dirty="0"/>
              <a:t> database failed to include them</a:t>
            </a:r>
          </a:p>
          <a:p>
            <a:pPr marL="457200" indent="-457200">
              <a:buFont typeface="Arial" panose="020B0604020202020204" pitchFamily="34" charset="0"/>
              <a:buChar char="•"/>
            </a:pPr>
            <a:r>
              <a:rPr lang="en-US" b="1" dirty="0"/>
              <a:t>Because </a:t>
            </a:r>
            <a:r>
              <a:rPr lang="en-US" b="1" dirty="0" err="1"/>
              <a:t>Pathogenwatch</a:t>
            </a:r>
            <a:r>
              <a:rPr lang="en-US" b="1" dirty="0"/>
              <a:t> focuses on clinical applications of WGS and these antimicrobials are not relevant for treatment of </a:t>
            </a:r>
            <a:r>
              <a:rPr lang="en-US" b="1" i="1" dirty="0"/>
              <a:t>E. faecium </a:t>
            </a:r>
            <a:r>
              <a:rPr lang="en-US" b="1" dirty="0"/>
              <a:t>infections</a:t>
            </a:r>
          </a:p>
          <a:p>
            <a:pPr marL="457200" indent="-457200">
              <a:buFont typeface="Arial" panose="020B0604020202020204" pitchFamily="34" charset="0"/>
              <a:buChar char="•"/>
            </a:pPr>
            <a:r>
              <a:rPr lang="en-US" dirty="0"/>
              <a:t>I don’t know</a:t>
            </a:r>
          </a:p>
          <a:p>
            <a:endParaRPr lang="en-US" dirty="0"/>
          </a:p>
          <a:p>
            <a:endParaRPr lang="en-US" dirty="0"/>
          </a:p>
          <a:p>
            <a:endParaRPr lang="en-US" dirty="0"/>
          </a:p>
          <a:p>
            <a:endParaRPr lang="da-DK" dirty="0"/>
          </a:p>
        </p:txBody>
      </p:sp>
      <p:sp>
        <p:nvSpPr>
          <p:cNvPr id="4" name="Pladsholder til sidefod 3">
            <a:extLst>
              <a:ext uri="{FF2B5EF4-FFF2-40B4-BE49-F238E27FC236}">
                <a16:creationId xmlns:a16="http://schemas.microsoft.com/office/drawing/2014/main" id="{9C775443-8BE3-49CB-ACF6-A549D13F4931}"/>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BF108AA-78EA-4AFB-BDFD-2C3EB62C5FFE}"/>
              </a:ext>
            </a:extLst>
          </p:cNvPr>
          <p:cNvSpPr>
            <a:spLocks noGrp="1"/>
          </p:cNvSpPr>
          <p:nvPr>
            <p:ph type="sldNum" sz="quarter" idx="12"/>
          </p:nvPr>
        </p:nvSpPr>
        <p:spPr/>
        <p:txBody>
          <a:bodyPr/>
          <a:lstStyle/>
          <a:p>
            <a:fld id="{F9E29A8E-A0F1-419A-8E8B-A78BF9C70DE8}" type="slidenum">
              <a:rPr lang="en-GB" smtClean="0"/>
              <a:pPr/>
              <a:t>19</a:t>
            </a:fld>
            <a:endParaRPr lang="en-GB" dirty="0"/>
          </a:p>
        </p:txBody>
      </p:sp>
    </p:spTree>
    <p:extLst>
      <p:ext uri="{BB962C8B-B14F-4D97-AF65-F5344CB8AC3E}">
        <p14:creationId xmlns:p14="http://schemas.microsoft.com/office/powerpoint/2010/main" val="4055646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2</a:t>
            </a:fld>
            <a:endParaRPr lang="en-GB" dirty="0"/>
          </a:p>
        </p:txBody>
      </p:sp>
      <p:graphicFrame>
        <p:nvGraphicFramePr>
          <p:cNvPr id="6" name="Tabel 5">
            <a:extLst>
              <a:ext uri="{FF2B5EF4-FFF2-40B4-BE49-F238E27FC236}">
                <a16:creationId xmlns:a16="http://schemas.microsoft.com/office/drawing/2014/main" id="{BEA3AC79-ED6E-4165-A70F-E5861F7DEC86}"/>
              </a:ext>
            </a:extLst>
          </p:cNvPr>
          <p:cNvGraphicFramePr>
            <a:graphicFrameLocks noGrp="1"/>
          </p:cNvGraphicFramePr>
          <p:nvPr>
            <p:extLst>
              <p:ext uri="{D42A27DB-BD31-4B8C-83A1-F6EECF244321}">
                <p14:modId xmlns:p14="http://schemas.microsoft.com/office/powerpoint/2010/main" val="2759671494"/>
              </p:ext>
            </p:extLst>
          </p:nvPr>
        </p:nvGraphicFramePr>
        <p:xfrm>
          <a:off x="716478" y="988831"/>
          <a:ext cx="10759043" cy="5547360"/>
        </p:xfrm>
        <a:graphic>
          <a:graphicData uri="http://schemas.openxmlformats.org/drawingml/2006/table">
            <a:tbl>
              <a:tblPr firstRow="1" bandRow="1">
                <a:tableStyleId>{5C22544A-7EE6-4342-B048-85BDC9FD1C3A}</a:tableStyleId>
              </a:tblPr>
              <a:tblGrid>
                <a:gridCol w="768503">
                  <a:extLst>
                    <a:ext uri="{9D8B030D-6E8A-4147-A177-3AD203B41FA5}">
                      <a16:colId xmlns:a16="http://schemas.microsoft.com/office/drawing/2014/main" val="2075850600"/>
                    </a:ext>
                  </a:extLst>
                </a:gridCol>
                <a:gridCol w="7866403">
                  <a:extLst>
                    <a:ext uri="{9D8B030D-6E8A-4147-A177-3AD203B41FA5}">
                      <a16:colId xmlns:a16="http://schemas.microsoft.com/office/drawing/2014/main" val="2416297779"/>
                    </a:ext>
                  </a:extLst>
                </a:gridCol>
                <a:gridCol w="2124137">
                  <a:extLst>
                    <a:ext uri="{9D8B030D-6E8A-4147-A177-3AD203B41FA5}">
                      <a16:colId xmlns:a16="http://schemas.microsoft.com/office/drawing/2014/main" val="1343609"/>
                    </a:ext>
                  </a:extLst>
                </a:gridCol>
              </a:tblGrid>
              <a:tr h="370840">
                <a:tc>
                  <a:txBody>
                    <a:bodyPr/>
                    <a:lstStyle/>
                    <a:p>
                      <a:pPr algn="ctr"/>
                      <a:r>
                        <a:rPr lang="en-US" sz="2200" dirty="0"/>
                        <a:t>#</a:t>
                      </a:r>
                      <a:endParaRPr lang="da-DK" sz="2200" dirty="0"/>
                    </a:p>
                  </a:txBody>
                  <a:tcPr/>
                </a:tc>
                <a:tc>
                  <a:txBody>
                    <a:bodyPr/>
                    <a:lstStyle/>
                    <a:p>
                      <a:r>
                        <a:rPr lang="en-US" sz="2200" dirty="0"/>
                        <a:t>Topic</a:t>
                      </a:r>
                      <a:endParaRPr lang="da-DK" sz="2200" dirty="0"/>
                    </a:p>
                  </a:txBody>
                  <a:tcPr/>
                </a:tc>
                <a:tc>
                  <a:txBody>
                    <a:bodyPr/>
                    <a:lstStyle/>
                    <a:p>
                      <a:pPr algn="r"/>
                      <a:r>
                        <a:rPr lang="en-US" sz="2200" dirty="0"/>
                        <a:t>Time</a:t>
                      </a:r>
                      <a:endParaRPr lang="da-DK" sz="2200" dirty="0"/>
                    </a:p>
                  </a:txBody>
                  <a:tcPr/>
                </a:tc>
                <a:extLst>
                  <a:ext uri="{0D108BD9-81ED-4DB2-BD59-A6C34878D82A}">
                    <a16:rowId xmlns:a16="http://schemas.microsoft.com/office/drawing/2014/main" val="1366504055"/>
                  </a:ext>
                </a:extLst>
              </a:tr>
              <a:tr h="370840">
                <a:tc>
                  <a:txBody>
                    <a:bodyPr/>
                    <a:lstStyle/>
                    <a:p>
                      <a:pPr algn="ctr"/>
                      <a:r>
                        <a:rPr lang="en-US" sz="2200" dirty="0"/>
                        <a:t>1</a:t>
                      </a:r>
                      <a:endParaRPr lang="da-DK" sz="2200" dirty="0"/>
                    </a:p>
                  </a:txBody>
                  <a:tcPr/>
                </a:tc>
                <a:tc>
                  <a:txBody>
                    <a:bodyPr/>
                    <a:lstStyle/>
                    <a:p>
                      <a:r>
                        <a:rPr lang="en-US" sz="2200" dirty="0"/>
                        <a:t>Introduction and re-cap of session 1</a:t>
                      </a:r>
                      <a:endParaRPr lang="da-DK" sz="2200" dirty="0"/>
                    </a:p>
                  </a:txBody>
                  <a:tcPr/>
                </a:tc>
                <a:tc>
                  <a:txBody>
                    <a:bodyPr/>
                    <a:lstStyle/>
                    <a:p>
                      <a:pPr algn="r"/>
                      <a:r>
                        <a:rPr lang="en-US" sz="2200" dirty="0"/>
                        <a:t>12:30 - 12:45</a:t>
                      </a:r>
                      <a:endParaRPr lang="da-DK" sz="2200" dirty="0"/>
                    </a:p>
                  </a:txBody>
                  <a:tcPr/>
                </a:tc>
                <a:extLst>
                  <a:ext uri="{0D108BD9-81ED-4DB2-BD59-A6C34878D82A}">
                    <a16:rowId xmlns:a16="http://schemas.microsoft.com/office/drawing/2014/main" val="1373961576"/>
                  </a:ext>
                </a:extLst>
              </a:tr>
              <a:tr h="370840">
                <a:tc>
                  <a:txBody>
                    <a:bodyPr/>
                    <a:lstStyle/>
                    <a:p>
                      <a:pPr algn="ctr"/>
                      <a:r>
                        <a:rPr lang="en-US" sz="2200" dirty="0"/>
                        <a:t>2</a:t>
                      </a:r>
                      <a:endParaRPr lang="da-DK" sz="2200" dirty="0"/>
                    </a:p>
                  </a:txBody>
                  <a:tcPr/>
                </a:tc>
                <a:tc>
                  <a:txBody>
                    <a:bodyPr/>
                    <a:lstStyle/>
                    <a:p>
                      <a:r>
                        <a:rPr lang="en-GB" sz="2200" dirty="0"/>
                        <a:t>Exercise results: </a:t>
                      </a:r>
                      <a:r>
                        <a:rPr lang="en-GB" sz="2200" i="1" dirty="0"/>
                        <a:t>Enterococcus faecium</a:t>
                      </a:r>
                      <a:endParaRPr lang="da-DK" sz="2200" i="1"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200" dirty="0"/>
                        <a:t>12:45 - 13:15</a:t>
                      </a:r>
                    </a:p>
                  </a:txBody>
                  <a:tcPr/>
                </a:tc>
                <a:extLst>
                  <a:ext uri="{0D108BD9-81ED-4DB2-BD59-A6C34878D82A}">
                    <a16:rowId xmlns:a16="http://schemas.microsoft.com/office/drawing/2014/main" val="435357272"/>
                  </a:ext>
                </a:extLst>
              </a:tr>
              <a:tr h="370840">
                <a:tc>
                  <a:txBody>
                    <a:bodyPr/>
                    <a:lstStyle/>
                    <a:p>
                      <a:pPr algn="ctr"/>
                      <a:r>
                        <a:rPr lang="en-US" sz="2200" dirty="0"/>
                        <a:t>3</a:t>
                      </a:r>
                      <a:endParaRPr lang="da-DK" sz="2200" dirty="0"/>
                    </a:p>
                  </a:txBody>
                  <a:tcPr/>
                </a:tc>
                <a:tc>
                  <a:txBody>
                    <a:bodyPr/>
                    <a:lstStyle/>
                    <a:p>
                      <a:r>
                        <a:rPr lang="en-GB" sz="2200" dirty="0"/>
                        <a:t>Exercise results: </a:t>
                      </a:r>
                      <a:r>
                        <a:rPr lang="en-GB" sz="2200" i="1" dirty="0"/>
                        <a:t>Staphylococcus aureus</a:t>
                      </a:r>
                      <a:endParaRPr lang="da-DK" sz="2200" i="1" dirty="0"/>
                    </a:p>
                  </a:txBody>
                  <a:tcPr/>
                </a:tc>
                <a:tc>
                  <a:txBody>
                    <a:bodyPr/>
                    <a:lstStyle/>
                    <a:p>
                      <a:pPr algn="r"/>
                      <a:r>
                        <a:rPr lang="en-GB" sz="2200" dirty="0"/>
                        <a:t>13:15 - 13:45</a:t>
                      </a:r>
                      <a:endParaRPr lang="da-DK" sz="2200" dirty="0"/>
                    </a:p>
                  </a:txBody>
                  <a:tcPr/>
                </a:tc>
                <a:extLst>
                  <a:ext uri="{0D108BD9-81ED-4DB2-BD59-A6C34878D82A}">
                    <a16:rowId xmlns:a16="http://schemas.microsoft.com/office/drawing/2014/main" val="1292809405"/>
                  </a:ext>
                </a:extLst>
              </a:tr>
              <a:tr h="370840">
                <a:tc>
                  <a:txBody>
                    <a:bodyPr/>
                    <a:lstStyle/>
                    <a:p>
                      <a:pPr algn="ctr"/>
                      <a:r>
                        <a:rPr lang="en-US" sz="2200" dirty="0"/>
                        <a:t>4</a:t>
                      </a:r>
                      <a:endParaRPr lang="da-DK" sz="2200" dirty="0"/>
                    </a:p>
                  </a:txBody>
                  <a:tcPr/>
                </a:tc>
                <a:tc>
                  <a:txBody>
                    <a:bodyPr/>
                    <a:lstStyle/>
                    <a:p>
                      <a:r>
                        <a:rPr lang="en-US" sz="2200" dirty="0"/>
                        <a:t>Q&amp;A</a:t>
                      </a:r>
                      <a:endParaRPr lang="da-DK" sz="2200" dirty="0"/>
                    </a:p>
                  </a:txBody>
                  <a:tcPr/>
                </a:tc>
                <a:tc>
                  <a:txBody>
                    <a:bodyPr/>
                    <a:lstStyle/>
                    <a:p>
                      <a:pPr algn="r"/>
                      <a:r>
                        <a:rPr lang="en-US" sz="2200" dirty="0">
                          <a:solidFill>
                            <a:schemeClr val="tx1"/>
                          </a:solidFill>
                        </a:rPr>
                        <a:t>13:45 - 13:50</a:t>
                      </a:r>
                      <a:endParaRPr lang="da-DK" sz="2200" dirty="0">
                        <a:solidFill>
                          <a:schemeClr val="tx1"/>
                        </a:solidFill>
                      </a:endParaRPr>
                    </a:p>
                  </a:txBody>
                  <a:tcPr/>
                </a:tc>
                <a:extLst>
                  <a:ext uri="{0D108BD9-81ED-4DB2-BD59-A6C34878D82A}">
                    <a16:rowId xmlns:a16="http://schemas.microsoft.com/office/drawing/2014/main" val="2946602837"/>
                  </a:ext>
                </a:extLst>
              </a:tr>
              <a:tr h="370840">
                <a:tc>
                  <a:txBody>
                    <a:bodyPr/>
                    <a:lstStyle/>
                    <a:p>
                      <a:pPr algn="ctr"/>
                      <a:r>
                        <a:rPr lang="en-US" sz="2200" dirty="0"/>
                        <a:t>5</a:t>
                      </a:r>
                      <a:endParaRPr lang="da-DK" sz="2200" dirty="0"/>
                    </a:p>
                  </a:txBody>
                  <a:tcPr/>
                </a:tc>
                <a:tc>
                  <a:txBody>
                    <a:bodyPr/>
                    <a:lstStyle/>
                    <a:p>
                      <a:r>
                        <a:rPr lang="en-US" sz="2200" i="1" dirty="0"/>
                        <a:t>Break</a:t>
                      </a:r>
                      <a:endParaRPr lang="da-DK" sz="2200" i="1" dirty="0"/>
                    </a:p>
                  </a:txBody>
                  <a:tcPr/>
                </a:tc>
                <a:tc>
                  <a:txBody>
                    <a:bodyPr/>
                    <a:lstStyle/>
                    <a:p>
                      <a:pPr algn="r"/>
                      <a:r>
                        <a:rPr lang="en-US" sz="2200" i="0" dirty="0">
                          <a:solidFill>
                            <a:schemeClr val="tx1"/>
                          </a:solidFill>
                        </a:rPr>
                        <a:t>13:50 - 14:10</a:t>
                      </a:r>
                      <a:endParaRPr lang="da-DK" sz="2200" i="0" dirty="0">
                        <a:solidFill>
                          <a:schemeClr val="tx1"/>
                        </a:solidFill>
                      </a:endParaRPr>
                    </a:p>
                  </a:txBody>
                  <a:tcPr/>
                </a:tc>
                <a:extLst>
                  <a:ext uri="{0D108BD9-81ED-4DB2-BD59-A6C34878D82A}">
                    <a16:rowId xmlns:a16="http://schemas.microsoft.com/office/drawing/2014/main" val="2378598102"/>
                  </a:ext>
                </a:extLst>
              </a:tr>
              <a:tr h="370840">
                <a:tc>
                  <a:txBody>
                    <a:bodyPr/>
                    <a:lstStyle/>
                    <a:p>
                      <a:pPr algn="ctr"/>
                      <a:r>
                        <a:rPr lang="en-US" sz="2200" dirty="0"/>
                        <a:t>6</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Exercise results: </a:t>
                      </a:r>
                      <a:r>
                        <a:rPr lang="en-GB" sz="2200" i="1" dirty="0"/>
                        <a:t>Klebsiella pneumoniae</a:t>
                      </a:r>
                      <a:endParaRPr lang="da-DK" sz="2200" i="1" dirty="0"/>
                    </a:p>
                  </a:txBody>
                  <a:tcPr/>
                </a:tc>
                <a:tc>
                  <a:txBody>
                    <a:bodyPr/>
                    <a:lstStyle/>
                    <a:p>
                      <a:pPr algn="r"/>
                      <a:r>
                        <a:rPr lang="en-US" sz="2200" dirty="0"/>
                        <a:t>14:10 – 14:40</a:t>
                      </a:r>
                      <a:endParaRPr lang="da-DK" sz="2200" dirty="0"/>
                    </a:p>
                  </a:txBody>
                  <a:tcPr/>
                </a:tc>
                <a:extLst>
                  <a:ext uri="{0D108BD9-81ED-4DB2-BD59-A6C34878D82A}">
                    <a16:rowId xmlns:a16="http://schemas.microsoft.com/office/drawing/2014/main" val="171472256"/>
                  </a:ext>
                </a:extLst>
              </a:tr>
              <a:tr h="370840">
                <a:tc>
                  <a:txBody>
                    <a:bodyPr/>
                    <a:lstStyle/>
                    <a:p>
                      <a:pPr algn="ctr"/>
                      <a:r>
                        <a:rPr lang="en-US" sz="2200" dirty="0"/>
                        <a:t>7</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Exercise results: </a:t>
                      </a:r>
                      <a:r>
                        <a:rPr lang="en-GB" sz="2200" i="1" dirty="0"/>
                        <a:t>Escherichia coli</a:t>
                      </a:r>
                      <a:endParaRPr lang="da-DK" sz="2200" i="1" dirty="0"/>
                    </a:p>
                  </a:txBody>
                  <a:tcPr/>
                </a:tc>
                <a:tc>
                  <a:txBody>
                    <a:bodyPr/>
                    <a:lstStyle/>
                    <a:p>
                      <a:pPr algn="r"/>
                      <a:r>
                        <a:rPr lang="en-US" sz="2200" dirty="0"/>
                        <a:t>14:40 – 15:10 </a:t>
                      </a:r>
                      <a:endParaRPr lang="da-DK" sz="2200" dirty="0"/>
                    </a:p>
                  </a:txBody>
                  <a:tcPr/>
                </a:tc>
                <a:extLst>
                  <a:ext uri="{0D108BD9-81ED-4DB2-BD59-A6C34878D82A}">
                    <a16:rowId xmlns:a16="http://schemas.microsoft.com/office/drawing/2014/main" val="518773958"/>
                  </a:ext>
                </a:extLst>
              </a:tr>
              <a:tr h="370840">
                <a:tc>
                  <a:txBody>
                    <a:bodyPr/>
                    <a:lstStyle/>
                    <a:p>
                      <a:pPr algn="ctr"/>
                      <a:r>
                        <a:rPr lang="en-US" sz="2200" dirty="0"/>
                        <a:t>8</a:t>
                      </a:r>
                      <a:endParaRPr lang="da-DK" sz="2200" dirty="0"/>
                    </a:p>
                  </a:txBody>
                  <a:tcPr/>
                </a:tc>
                <a:tc>
                  <a:txBody>
                    <a:bodyPr/>
                    <a:lstStyle/>
                    <a:p>
                      <a:r>
                        <a:rPr lang="en-US" sz="2200" dirty="0"/>
                        <a:t>Q&amp;A</a:t>
                      </a:r>
                      <a:endParaRPr lang="da-DK" sz="2200" dirty="0"/>
                    </a:p>
                  </a:txBody>
                  <a:tcPr/>
                </a:tc>
                <a:tc>
                  <a:txBody>
                    <a:bodyPr/>
                    <a:lstStyle/>
                    <a:p>
                      <a:pPr algn="r"/>
                      <a:r>
                        <a:rPr lang="en-US" sz="2200" dirty="0"/>
                        <a:t>15:10 – 15:15</a:t>
                      </a:r>
                      <a:endParaRPr lang="da-DK" sz="2200" dirty="0"/>
                    </a:p>
                  </a:txBody>
                  <a:tcPr/>
                </a:tc>
                <a:extLst>
                  <a:ext uri="{0D108BD9-81ED-4DB2-BD59-A6C34878D82A}">
                    <a16:rowId xmlns:a16="http://schemas.microsoft.com/office/drawing/2014/main" val="2891845786"/>
                  </a:ext>
                </a:extLst>
              </a:tr>
              <a:tr h="370840">
                <a:tc>
                  <a:txBody>
                    <a:bodyPr/>
                    <a:lstStyle/>
                    <a:p>
                      <a:pPr algn="ctr"/>
                      <a:r>
                        <a:rPr lang="en-US" sz="2200" dirty="0"/>
                        <a:t>9</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i="1" dirty="0"/>
                        <a:t>Break</a:t>
                      </a:r>
                      <a:endParaRPr lang="da-DK" sz="2200" i="1" dirty="0"/>
                    </a:p>
                  </a:txBody>
                  <a:tcPr/>
                </a:tc>
                <a:tc>
                  <a:txBody>
                    <a:bodyPr/>
                    <a:lstStyle/>
                    <a:p>
                      <a:pPr algn="r"/>
                      <a:r>
                        <a:rPr lang="en-US" sz="2200" dirty="0"/>
                        <a:t>15:15 – 15:25</a:t>
                      </a:r>
                      <a:endParaRPr lang="da-DK" sz="2200" dirty="0"/>
                    </a:p>
                  </a:txBody>
                  <a:tcPr/>
                </a:tc>
                <a:extLst>
                  <a:ext uri="{0D108BD9-81ED-4DB2-BD59-A6C34878D82A}">
                    <a16:rowId xmlns:a16="http://schemas.microsoft.com/office/drawing/2014/main" val="471753732"/>
                  </a:ext>
                </a:extLst>
              </a:tr>
              <a:tr h="370840">
                <a:tc>
                  <a:txBody>
                    <a:bodyPr/>
                    <a:lstStyle/>
                    <a:p>
                      <a:pPr algn="ctr"/>
                      <a:r>
                        <a:rPr lang="en-US" sz="2200" dirty="0"/>
                        <a:t>10</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Genomic AMR surveillance</a:t>
                      </a:r>
                      <a:endParaRPr lang="da-DK" sz="2200" dirty="0">
                        <a:solidFill>
                          <a:schemeClr val="tx1"/>
                        </a:solidFill>
                      </a:endParaRPr>
                    </a:p>
                  </a:txBody>
                  <a:tcPr/>
                </a:tc>
                <a:tc>
                  <a:txBody>
                    <a:bodyPr/>
                    <a:lstStyle/>
                    <a:p>
                      <a:pPr algn="r"/>
                      <a:r>
                        <a:rPr lang="en-US" sz="2200" dirty="0">
                          <a:solidFill>
                            <a:schemeClr val="tx1"/>
                          </a:solidFill>
                        </a:rPr>
                        <a:t>15:25 – 15:35</a:t>
                      </a:r>
                      <a:endParaRPr lang="da-DK" sz="2200" dirty="0">
                        <a:solidFill>
                          <a:schemeClr val="tx1"/>
                        </a:solidFill>
                      </a:endParaRPr>
                    </a:p>
                  </a:txBody>
                  <a:tcPr/>
                </a:tc>
                <a:extLst>
                  <a:ext uri="{0D108BD9-81ED-4DB2-BD59-A6C34878D82A}">
                    <a16:rowId xmlns:a16="http://schemas.microsoft.com/office/drawing/2014/main" val="4293127373"/>
                  </a:ext>
                </a:extLst>
              </a:tr>
              <a:tr h="370840">
                <a:tc>
                  <a:txBody>
                    <a:bodyPr/>
                    <a:lstStyle/>
                    <a:p>
                      <a:pPr algn="ctr"/>
                      <a:r>
                        <a:rPr lang="en-US" sz="2200" dirty="0"/>
                        <a:t>11</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Future perspectives</a:t>
                      </a:r>
                      <a:endParaRPr lang="da-DK" sz="2200" dirty="0">
                        <a:solidFill>
                          <a:schemeClr val="tx1"/>
                        </a:solidFill>
                      </a:endParaRPr>
                    </a:p>
                  </a:txBody>
                  <a:tcPr/>
                </a:tc>
                <a:tc>
                  <a:txBody>
                    <a:bodyPr/>
                    <a:lstStyle/>
                    <a:p>
                      <a:pPr algn="r"/>
                      <a:r>
                        <a:rPr lang="en-US" sz="2200" dirty="0">
                          <a:solidFill>
                            <a:schemeClr val="tx1"/>
                          </a:solidFill>
                        </a:rPr>
                        <a:t>15:35 – 15:45</a:t>
                      </a:r>
                      <a:endParaRPr lang="da-DK" sz="2200" dirty="0">
                        <a:solidFill>
                          <a:schemeClr val="tx1"/>
                        </a:solidFill>
                      </a:endParaRPr>
                    </a:p>
                  </a:txBody>
                  <a:tcPr/>
                </a:tc>
                <a:extLst>
                  <a:ext uri="{0D108BD9-81ED-4DB2-BD59-A6C34878D82A}">
                    <a16:rowId xmlns:a16="http://schemas.microsoft.com/office/drawing/2014/main" val="1055692371"/>
                  </a:ext>
                </a:extLst>
              </a:tr>
              <a:tr h="370840">
                <a:tc>
                  <a:txBody>
                    <a:bodyPr/>
                    <a:lstStyle/>
                    <a:p>
                      <a:pPr algn="ctr"/>
                      <a:r>
                        <a:rPr lang="en-US" sz="2200" dirty="0"/>
                        <a:t>12</a:t>
                      </a:r>
                      <a:endParaRPr lang="da-DK" sz="2200" dirty="0"/>
                    </a:p>
                  </a:txBody>
                  <a:tcPr/>
                </a:tc>
                <a:tc>
                  <a:txBody>
                    <a:bodyPr/>
                    <a:lstStyle/>
                    <a:p>
                      <a:r>
                        <a:rPr lang="en-US" sz="2200" dirty="0">
                          <a:solidFill>
                            <a:schemeClr val="tx1"/>
                          </a:solidFill>
                        </a:rPr>
                        <a:t>Q&amp;A and session evaluation</a:t>
                      </a:r>
                      <a:endParaRPr lang="da-DK" sz="2200" dirty="0">
                        <a:solidFill>
                          <a:schemeClr val="tx1"/>
                        </a:solidFill>
                      </a:endParaRPr>
                    </a:p>
                  </a:txBody>
                  <a:tcPr/>
                </a:tc>
                <a:tc>
                  <a:txBody>
                    <a:bodyPr/>
                    <a:lstStyle/>
                    <a:p>
                      <a:pPr algn="r"/>
                      <a:r>
                        <a:rPr lang="en-US" sz="2200" dirty="0">
                          <a:solidFill>
                            <a:schemeClr val="tx1"/>
                          </a:solidFill>
                        </a:rPr>
                        <a:t>15:45 – 16:00</a:t>
                      </a:r>
                      <a:endParaRPr lang="da-DK" sz="2200" dirty="0">
                        <a:solidFill>
                          <a:schemeClr val="tx1"/>
                        </a:solidFill>
                      </a:endParaRPr>
                    </a:p>
                  </a:txBody>
                  <a:tcPr/>
                </a:tc>
                <a:extLst>
                  <a:ext uri="{0D108BD9-81ED-4DB2-BD59-A6C34878D82A}">
                    <a16:rowId xmlns:a16="http://schemas.microsoft.com/office/drawing/2014/main" val="1912218907"/>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CF4B0F-1462-48A6-82FE-5CEC34A03A17}"/>
              </a:ext>
            </a:extLst>
          </p:cNvPr>
          <p:cNvSpPr>
            <a:spLocks noGrp="1"/>
          </p:cNvSpPr>
          <p:nvPr>
            <p:ph type="title"/>
          </p:nvPr>
        </p:nvSpPr>
        <p:spPr/>
        <p:txBody>
          <a:bodyPr/>
          <a:lstStyle/>
          <a:p>
            <a:r>
              <a:rPr lang="en-US" dirty="0"/>
              <a:t>Some reflections</a:t>
            </a:r>
            <a:endParaRPr lang="da-DK" dirty="0"/>
          </a:p>
        </p:txBody>
      </p:sp>
      <p:sp>
        <p:nvSpPr>
          <p:cNvPr id="3" name="Pladsholder til indhold 2">
            <a:extLst>
              <a:ext uri="{FF2B5EF4-FFF2-40B4-BE49-F238E27FC236}">
                <a16:creationId xmlns:a16="http://schemas.microsoft.com/office/drawing/2014/main" id="{F8E4B283-21DF-48C7-888E-5D88B35C8FE8}"/>
              </a:ext>
            </a:extLst>
          </p:cNvPr>
          <p:cNvSpPr>
            <a:spLocks noGrp="1"/>
          </p:cNvSpPr>
          <p:nvPr>
            <p:ph idx="1"/>
          </p:nvPr>
        </p:nvSpPr>
        <p:spPr/>
        <p:txBody>
          <a:bodyPr/>
          <a:lstStyle/>
          <a:p>
            <a:pPr marL="457200" indent="-457200">
              <a:buFontTx/>
              <a:buChar char="-"/>
            </a:pPr>
            <a:r>
              <a:rPr lang="en-US" dirty="0"/>
              <a:t>(Some) knowledge on resistance genes is necessary</a:t>
            </a:r>
          </a:p>
          <a:p>
            <a:pPr marL="457200" indent="-457200">
              <a:buFontTx/>
              <a:buChar char="-"/>
            </a:pPr>
            <a:r>
              <a:rPr lang="en-US" dirty="0"/>
              <a:t>Knowledge of the tools is a must. Especially “negative results” can be tricky</a:t>
            </a:r>
          </a:p>
          <a:p>
            <a:pPr marL="1143000" lvl="1" indent="-457200">
              <a:buFontTx/>
              <a:buChar char="-"/>
            </a:pPr>
            <a:r>
              <a:rPr lang="en-US" dirty="0"/>
              <a:t>When you have a negative result, try to examine further the reasons</a:t>
            </a:r>
          </a:p>
          <a:p>
            <a:pPr marL="1600200" lvl="2" indent="-457200">
              <a:buFontTx/>
              <a:buChar char="-"/>
            </a:pPr>
            <a:r>
              <a:rPr lang="en-US" dirty="0"/>
              <a:t>Was the gene/mutation looked for? If not, why?</a:t>
            </a:r>
          </a:p>
          <a:p>
            <a:pPr marL="1600200" lvl="2" indent="-457200">
              <a:buFontTx/>
              <a:buChar char="-"/>
            </a:pPr>
            <a:r>
              <a:rPr lang="en-US" dirty="0"/>
              <a:t>Was the antimicrobial included in the </a:t>
            </a:r>
            <a:r>
              <a:rPr lang="en-US" i="1" dirty="0"/>
              <a:t>in silico </a:t>
            </a:r>
            <a:r>
              <a:rPr lang="en-US" dirty="0"/>
              <a:t>panel? If not, why?</a:t>
            </a:r>
          </a:p>
          <a:p>
            <a:pPr marL="1600200" lvl="2" indent="-457200">
              <a:buFontTx/>
              <a:buChar char="-"/>
            </a:pPr>
            <a:endParaRPr lang="en-US" dirty="0"/>
          </a:p>
          <a:p>
            <a:pPr marL="1600200" lvl="2" indent="-457200">
              <a:buFontTx/>
              <a:buChar char="-"/>
            </a:pPr>
            <a:endParaRPr lang="da-DK" dirty="0"/>
          </a:p>
        </p:txBody>
      </p:sp>
      <p:sp>
        <p:nvSpPr>
          <p:cNvPr id="4" name="Pladsholder til sidefod 3">
            <a:extLst>
              <a:ext uri="{FF2B5EF4-FFF2-40B4-BE49-F238E27FC236}">
                <a16:creationId xmlns:a16="http://schemas.microsoft.com/office/drawing/2014/main" id="{EA5DB6E1-57E8-4828-836C-8E5BE8415FF8}"/>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28CABA0-F3C4-4F96-AF95-BE91E7F473F6}"/>
              </a:ext>
            </a:extLst>
          </p:cNvPr>
          <p:cNvSpPr>
            <a:spLocks noGrp="1"/>
          </p:cNvSpPr>
          <p:nvPr>
            <p:ph type="sldNum" sz="quarter" idx="12"/>
          </p:nvPr>
        </p:nvSpPr>
        <p:spPr/>
        <p:txBody>
          <a:bodyPr/>
          <a:lstStyle/>
          <a:p>
            <a:fld id="{F9E29A8E-A0F1-419A-8E8B-A78BF9C70DE8}" type="slidenum">
              <a:rPr lang="en-GB" smtClean="0"/>
              <a:pPr/>
              <a:t>20</a:t>
            </a:fld>
            <a:endParaRPr lang="en-GB" dirty="0"/>
          </a:p>
        </p:txBody>
      </p:sp>
    </p:spTree>
    <p:extLst>
      <p:ext uri="{BB962C8B-B14F-4D97-AF65-F5344CB8AC3E}">
        <p14:creationId xmlns:p14="http://schemas.microsoft.com/office/powerpoint/2010/main" val="85733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EA7385-69E1-4CFD-8B29-40D8B1FAF8FC}"/>
              </a:ext>
            </a:extLst>
          </p:cNvPr>
          <p:cNvSpPr>
            <a:spLocks noGrp="1"/>
          </p:cNvSpPr>
          <p:nvPr>
            <p:ph type="title"/>
          </p:nvPr>
        </p:nvSpPr>
        <p:spPr/>
        <p:txBody>
          <a:bodyPr/>
          <a:lstStyle/>
          <a:p>
            <a:r>
              <a:rPr lang="en-US" i="1" dirty="0"/>
              <a:t>Staphylococcus aureus</a:t>
            </a:r>
            <a:endParaRPr lang="da-DK" i="1" dirty="0"/>
          </a:p>
        </p:txBody>
      </p:sp>
      <p:sp>
        <p:nvSpPr>
          <p:cNvPr id="4" name="Pladsholder til sidefod 3">
            <a:extLst>
              <a:ext uri="{FF2B5EF4-FFF2-40B4-BE49-F238E27FC236}">
                <a16:creationId xmlns:a16="http://schemas.microsoft.com/office/drawing/2014/main" id="{D736723B-4259-45D8-9D37-B928DA93DFBE}"/>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931952E0-84B1-4AF7-ADB9-8EA6E6AB33F8}"/>
              </a:ext>
            </a:extLst>
          </p:cNvPr>
          <p:cNvSpPr>
            <a:spLocks noGrp="1"/>
          </p:cNvSpPr>
          <p:nvPr>
            <p:ph type="sldNum" sz="quarter" idx="12"/>
          </p:nvPr>
        </p:nvSpPr>
        <p:spPr/>
        <p:txBody>
          <a:bodyPr/>
          <a:lstStyle/>
          <a:p>
            <a:fld id="{F9E29A8E-A0F1-419A-8E8B-A78BF9C70DE8}" type="slidenum">
              <a:rPr lang="en-GB" smtClean="0"/>
              <a:pPr/>
              <a:t>21</a:t>
            </a:fld>
            <a:endParaRPr lang="en-GB" dirty="0"/>
          </a:p>
        </p:txBody>
      </p:sp>
      <p:pic>
        <p:nvPicPr>
          <p:cNvPr id="6" name="Billede 5">
            <a:extLst>
              <a:ext uri="{FF2B5EF4-FFF2-40B4-BE49-F238E27FC236}">
                <a16:creationId xmlns:a16="http://schemas.microsoft.com/office/drawing/2014/main" id="{20D4966B-CC8D-4AE6-A01A-254E1CCB4B8D}"/>
              </a:ext>
            </a:extLst>
          </p:cNvPr>
          <p:cNvPicPr>
            <a:picLocks noChangeAspect="1"/>
          </p:cNvPicPr>
          <p:nvPr/>
        </p:nvPicPr>
        <p:blipFill rotWithShape="1">
          <a:blip r:embed="rId2"/>
          <a:srcRect l="23318" t="11575" r="5521" b="24815"/>
          <a:stretch/>
        </p:blipFill>
        <p:spPr>
          <a:xfrm>
            <a:off x="431999" y="1397000"/>
            <a:ext cx="9702501" cy="4878559"/>
          </a:xfrm>
          <a:prstGeom prst="rect">
            <a:avLst/>
          </a:prstGeom>
        </p:spPr>
      </p:pic>
      <p:sp>
        <p:nvSpPr>
          <p:cNvPr id="7" name="Stjerne: 5 takker 6">
            <a:extLst>
              <a:ext uri="{FF2B5EF4-FFF2-40B4-BE49-F238E27FC236}">
                <a16:creationId xmlns:a16="http://schemas.microsoft.com/office/drawing/2014/main" id="{467DB3C5-63A3-40DE-8AE0-059C04E61028}"/>
              </a:ext>
            </a:extLst>
          </p:cNvPr>
          <p:cNvSpPr>
            <a:spLocks noChangeAspect="1"/>
          </p:cNvSpPr>
          <p:nvPr/>
        </p:nvSpPr>
        <p:spPr>
          <a:xfrm>
            <a:off x="9803780" y="1969520"/>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Stjerne: 5 takker 7">
            <a:extLst>
              <a:ext uri="{FF2B5EF4-FFF2-40B4-BE49-F238E27FC236}">
                <a16:creationId xmlns:a16="http://schemas.microsoft.com/office/drawing/2014/main" id="{D3190F17-AF6B-4BDC-AEAE-383F003DA57D}"/>
              </a:ext>
            </a:extLst>
          </p:cNvPr>
          <p:cNvSpPr>
            <a:spLocks noChangeAspect="1"/>
          </p:cNvSpPr>
          <p:nvPr/>
        </p:nvSpPr>
        <p:spPr>
          <a:xfrm>
            <a:off x="9612364" y="3949202"/>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Stjerne: 5 takker 8">
            <a:extLst>
              <a:ext uri="{FF2B5EF4-FFF2-40B4-BE49-F238E27FC236}">
                <a16:creationId xmlns:a16="http://schemas.microsoft.com/office/drawing/2014/main" id="{A7B0908D-7FF6-4C9F-997D-646880F784D9}"/>
              </a:ext>
            </a:extLst>
          </p:cNvPr>
          <p:cNvSpPr>
            <a:spLocks noChangeAspect="1"/>
          </p:cNvSpPr>
          <p:nvPr/>
        </p:nvSpPr>
        <p:spPr>
          <a:xfrm>
            <a:off x="8521280" y="2984556"/>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Stjerne: 5 takker 9">
            <a:extLst>
              <a:ext uri="{FF2B5EF4-FFF2-40B4-BE49-F238E27FC236}">
                <a16:creationId xmlns:a16="http://schemas.microsoft.com/office/drawing/2014/main" id="{9131F65C-9C1B-488E-881A-20E0AB67597B}"/>
              </a:ext>
            </a:extLst>
          </p:cNvPr>
          <p:cNvSpPr>
            <a:spLocks noChangeAspect="1"/>
          </p:cNvSpPr>
          <p:nvPr/>
        </p:nvSpPr>
        <p:spPr>
          <a:xfrm>
            <a:off x="7204077" y="3579859"/>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Stjerne: 5 takker 10">
            <a:extLst>
              <a:ext uri="{FF2B5EF4-FFF2-40B4-BE49-F238E27FC236}">
                <a16:creationId xmlns:a16="http://schemas.microsoft.com/office/drawing/2014/main" id="{D99295F4-FC9F-4B06-B7BE-C550C15D7A63}"/>
              </a:ext>
            </a:extLst>
          </p:cNvPr>
          <p:cNvSpPr>
            <a:spLocks noChangeAspect="1"/>
          </p:cNvSpPr>
          <p:nvPr/>
        </p:nvSpPr>
        <p:spPr>
          <a:xfrm>
            <a:off x="7388947" y="4433834"/>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Tekstfelt 12">
            <a:extLst>
              <a:ext uri="{FF2B5EF4-FFF2-40B4-BE49-F238E27FC236}">
                <a16:creationId xmlns:a16="http://schemas.microsoft.com/office/drawing/2014/main" id="{570DC912-DBAA-4F88-A6DB-40167580A317}"/>
              </a:ext>
            </a:extLst>
          </p:cNvPr>
          <p:cNvSpPr txBox="1"/>
          <p:nvPr/>
        </p:nvSpPr>
        <p:spPr>
          <a:xfrm>
            <a:off x="9265453" y="4538124"/>
            <a:ext cx="2926547" cy="1837426"/>
          </a:xfrm>
          <a:prstGeom prst="rect">
            <a:avLst/>
          </a:prstGeom>
          <a:noFill/>
        </p:spPr>
        <p:txBody>
          <a:bodyPr wrap="square" rtlCol="0">
            <a:spAutoFit/>
          </a:bodyPr>
          <a:lstStyle/>
          <a:p>
            <a:r>
              <a:rPr lang="en-US" sz="1800" dirty="0"/>
              <a:t>For generating results in the following slides:</a:t>
            </a:r>
          </a:p>
          <a:p>
            <a:pPr marL="285750" indent="-285750">
              <a:buFont typeface="Arial" panose="020B0604020202020204" pitchFamily="34" charset="0"/>
              <a:buChar char="•"/>
            </a:pPr>
            <a:r>
              <a:rPr lang="en-US" sz="1800" dirty="0" err="1"/>
              <a:t>AMRFinderPlus</a:t>
            </a:r>
            <a:r>
              <a:rPr lang="en-US" sz="1800" dirty="0"/>
              <a:t> v3.11.18</a:t>
            </a:r>
          </a:p>
          <a:p>
            <a:pPr marL="285750" indent="-285750">
              <a:buFont typeface="Arial" panose="020B0604020202020204" pitchFamily="34" charset="0"/>
              <a:buChar char="•"/>
            </a:pPr>
            <a:r>
              <a:rPr lang="en-US" sz="1800" dirty="0" err="1"/>
              <a:t>Pathogenwatch</a:t>
            </a:r>
            <a:r>
              <a:rPr lang="en-US" sz="1800" dirty="0"/>
              <a:t> v21.0.0</a:t>
            </a:r>
            <a:endParaRPr lang="da-DK" sz="1800" dirty="0"/>
          </a:p>
          <a:p>
            <a:pPr marL="285750" indent="-285750">
              <a:buFont typeface="Arial" panose="020B0604020202020204" pitchFamily="34" charset="0"/>
              <a:buChar char="•"/>
            </a:pPr>
            <a:r>
              <a:rPr lang="en-US" sz="1800" dirty="0"/>
              <a:t>RF v4.1</a:t>
            </a:r>
          </a:p>
          <a:p>
            <a:pPr marL="285750" indent="-285750">
              <a:buFont typeface="Arial" panose="020B0604020202020204" pitchFamily="34" charset="0"/>
              <a:buChar char="•"/>
            </a:pPr>
            <a:r>
              <a:rPr lang="en-US" sz="1800" dirty="0"/>
              <a:t>RF v4.3.3</a:t>
            </a:r>
          </a:p>
          <a:p>
            <a:pPr marL="285750" indent="-285750">
              <a:buFont typeface="Arial" panose="020B0604020202020204" pitchFamily="34" charset="0"/>
              <a:buChar char="•"/>
            </a:pPr>
            <a:r>
              <a:rPr lang="en-US" sz="1800" dirty="0"/>
              <a:t>RGI 6.0.2, CARD 3.2.7</a:t>
            </a:r>
          </a:p>
        </p:txBody>
      </p:sp>
      <p:sp>
        <p:nvSpPr>
          <p:cNvPr id="3" name="Rektangel 2">
            <a:extLst>
              <a:ext uri="{FF2B5EF4-FFF2-40B4-BE49-F238E27FC236}">
                <a16:creationId xmlns:a16="http://schemas.microsoft.com/office/drawing/2014/main" id="{118D1EEF-0D6F-499B-B45E-F45CDB715659}"/>
              </a:ext>
            </a:extLst>
          </p:cNvPr>
          <p:cNvSpPr/>
          <p:nvPr/>
        </p:nvSpPr>
        <p:spPr>
          <a:xfrm>
            <a:off x="52956" y="6348927"/>
            <a:ext cx="10214066" cy="535531"/>
          </a:xfrm>
          <a:prstGeom prst="rect">
            <a:avLst/>
          </a:prstGeom>
        </p:spPr>
        <p:txBody>
          <a:bodyPr wrap="square">
            <a:spAutoFit/>
          </a:bodyPr>
          <a:lstStyle/>
          <a:p>
            <a:r>
              <a:rPr lang="en-US" sz="1600" dirty="0" err="1">
                <a:latin typeface="+mn-lt"/>
                <a:ea typeface="Calibri" panose="020F0502020204030204" pitchFamily="34" charset="0"/>
                <a:cs typeface="Times New Roman" panose="02020603050405020304" pitchFamily="18" charset="0"/>
              </a:rPr>
              <a:t>Analyse</a:t>
            </a:r>
            <a:r>
              <a:rPr lang="en-US" sz="1600" dirty="0">
                <a:latin typeface="+mn-lt"/>
                <a:ea typeface="Calibri" panose="020F0502020204030204" pitchFamily="34" charset="0"/>
                <a:cs typeface="Times New Roman" panose="02020603050405020304" pitchFamily="18" charset="0"/>
              </a:rPr>
              <a:t> the Sa file using a tool of your choice, and determine if there is a correlation between the phenotypic results obtained by broth microdilution and the </a:t>
            </a:r>
            <a:r>
              <a:rPr lang="en-US" sz="1600" dirty="0">
                <a:solidFill>
                  <a:srgbClr val="000000"/>
                </a:solidFill>
                <a:latin typeface="+mn-lt"/>
                <a:ea typeface="Times New Roman" panose="02020603050405020304" pitchFamily="18" charset="0"/>
              </a:rPr>
              <a:t>AMR genes/mutations </a:t>
            </a:r>
            <a:r>
              <a:rPr lang="en-US" sz="1600" dirty="0">
                <a:latin typeface="+mn-lt"/>
                <a:ea typeface="Calibri" panose="020F0502020204030204" pitchFamily="34" charset="0"/>
                <a:cs typeface="Times New Roman" panose="02020603050405020304" pitchFamily="18" charset="0"/>
              </a:rPr>
              <a:t>detected in the WGS data.</a:t>
            </a:r>
            <a:endParaRPr lang="da-DK" sz="1600" dirty="0">
              <a:latin typeface="+mn-lt"/>
            </a:endParaRPr>
          </a:p>
        </p:txBody>
      </p:sp>
      <p:sp>
        <p:nvSpPr>
          <p:cNvPr id="14" name="Tekstfelt 13">
            <a:extLst>
              <a:ext uri="{FF2B5EF4-FFF2-40B4-BE49-F238E27FC236}">
                <a16:creationId xmlns:a16="http://schemas.microsoft.com/office/drawing/2014/main" id="{EF7AE8FD-D31A-418F-BA23-8D96D03910CC}"/>
              </a:ext>
            </a:extLst>
          </p:cNvPr>
          <p:cNvSpPr txBox="1"/>
          <p:nvPr/>
        </p:nvSpPr>
        <p:spPr>
          <a:xfrm>
            <a:off x="10519887" y="3469188"/>
            <a:ext cx="1152880" cy="535531"/>
          </a:xfrm>
          <a:prstGeom prst="rect">
            <a:avLst/>
          </a:prstGeom>
          <a:noFill/>
        </p:spPr>
        <p:txBody>
          <a:bodyPr wrap="none" rtlCol="0">
            <a:spAutoFit/>
          </a:bodyPr>
          <a:lstStyle/>
          <a:p>
            <a:r>
              <a:rPr lang="en-US" dirty="0">
                <a:solidFill>
                  <a:srgbClr val="FF0000"/>
                </a:solidFill>
              </a:rPr>
              <a:t>S2Q4</a:t>
            </a:r>
            <a:endParaRPr lang="da-DK" dirty="0">
              <a:solidFill>
                <a:srgbClr val="FF0000"/>
              </a:solidFill>
            </a:endParaRPr>
          </a:p>
        </p:txBody>
      </p:sp>
    </p:spTree>
    <p:extLst>
      <p:ext uri="{BB962C8B-B14F-4D97-AF65-F5344CB8AC3E}">
        <p14:creationId xmlns:p14="http://schemas.microsoft.com/office/powerpoint/2010/main" val="195874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86878C-B90B-4117-8E6B-CF129A9A90FE}"/>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7A438A96-D291-4E80-AE41-DB238C99314F}"/>
              </a:ext>
            </a:extLst>
          </p:cNvPr>
          <p:cNvSpPr>
            <a:spLocks noGrp="1"/>
          </p:cNvSpPr>
          <p:nvPr>
            <p:ph idx="1"/>
          </p:nvPr>
        </p:nvSpPr>
        <p:spPr/>
        <p:txBody>
          <a:bodyPr/>
          <a:lstStyle/>
          <a:p>
            <a:r>
              <a:rPr lang="en-US" dirty="0" err="1"/>
              <a:t>Slido</a:t>
            </a:r>
            <a:r>
              <a:rPr lang="en-US" dirty="0"/>
              <a:t> S2Q4</a:t>
            </a:r>
          </a:p>
          <a:p>
            <a:endParaRPr lang="en-US" dirty="0"/>
          </a:p>
          <a:p>
            <a:r>
              <a:rPr lang="en-US" dirty="0"/>
              <a:t>Why is it important to record the version number of the tool(s) used? (allow to select multiple options)</a:t>
            </a:r>
          </a:p>
          <a:p>
            <a:pPr marL="457200" indent="-457200">
              <a:buFont typeface="Arial" panose="020B0604020202020204" pitchFamily="34" charset="0"/>
              <a:buChar char="•"/>
            </a:pPr>
            <a:r>
              <a:rPr lang="en-US" b="1" dirty="0"/>
              <a:t>Because different versions may use different databases</a:t>
            </a:r>
          </a:p>
          <a:p>
            <a:pPr marL="457200" indent="-457200">
              <a:buFont typeface="Arial" panose="020B0604020202020204" pitchFamily="34" charset="0"/>
              <a:buChar char="•"/>
            </a:pPr>
            <a:r>
              <a:rPr lang="en-US" b="1" dirty="0"/>
              <a:t>Because different versions may have different scripts</a:t>
            </a:r>
          </a:p>
          <a:p>
            <a:pPr marL="457200" indent="-457200">
              <a:buFont typeface="Arial" panose="020B0604020202020204" pitchFamily="34" charset="0"/>
              <a:buChar char="•"/>
            </a:pPr>
            <a:r>
              <a:rPr lang="en-US" dirty="0"/>
              <a:t>Because that’s just the way to do it</a:t>
            </a:r>
            <a:endParaRPr lang="da-DK" dirty="0"/>
          </a:p>
        </p:txBody>
      </p:sp>
      <p:sp>
        <p:nvSpPr>
          <p:cNvPr id="4" name="Pladsholder til sidefod 3">
            <a:extLst>
              <a:ext uri="{FF2B5EF4-FFF2-40B4-BE49-F238E27FC236}">
                <a16:creationId xmlns:a16="http://schemas.microsoft.com/office/drawing/2014/main" id="{0438A2EB-9160-44C7-9B43-689AB328C262}"/>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357577B-E4D8-4663-B3F3-BB505DAC5C4F}"/>
              </a:ext>
            </a:extLst>
          </p:cNvPr>
          <p:cNvSpPr>
            <a:spLocks noGrp="1"/>
          </p:cNvSpPr>
          <p:nvPr>
            <p:ph type="sldNum" sz="quarter" idx="12"/>
          </p:nvPr>
        </p:nvSpPr>
        <p:spPr/>
        <p:txBody>
          <a:bodyPr/>
          <a:lstStyle/>
          <a:p>
            <a:fld id="{F9E29A8E-A0F1-419A-8E8B-A78BF9C70DE8}" type="slidenum">
              <a:rPr lang="en-GB" smtClean="0"/>
              <a:pPr/>
              <a:t>22</a:t>
            </a:fld>
            <a:endParaRPr lang="en-GB" dirty="0"/>
          </a:p>
        </p:txBody>
      </p:sp>
    </p:spTree>
    <p:extLst>
      <p:ext uri="{BB962C8B-B14F-4D97-AF65-F5344CB8AC3E}">
        <p14:creationId xmlns:p14="http://schemas.microsoft.com/office/powerpoint/2010/main" val="516633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AE5B0-FB30-47AC-8DF3-90FFEC592C7F}"/>
              </a:ext>
            </a:extLst>
          </p:cNvPr>
          <p:cNvSpPr>
            <a:spLocks noGrp="1"/>
          </p:cNvSpPr>
          <p:nvPr>
            <p:ph type="title"/>
          </p:nvPr>
        </p:nvSpPr>
        <p:spPr/>
        <p:txBody>
          <a:bodyPr/>
          <a:lstStyle/>
          <a:p>
            <a:r>
              <a:rPr lang="en-US" dirty="0">
                <a:solidFill>
                  <a:srgbClr val="202122"/>
                </a:solidFill>
                <a:latin typeface="+mn-lt"/>
              </a:rPr>
              <a:t>Version numbers</a:t>
            </a:r>
            <a:endParaRPr lang="da-DK" dirty="0">
              <a:latin typeface="+mn-lt"/>
            </a:endParaRPr>
          </a:p>
        </p:txBody>
      </p:sp>
      <p:sp>
        <p:nvSpPr>
          <p:cNvPr id="3" name="Pladsholder til indhold 2">
            <a:extLst>
              <a:ext uri="{FF2B5EF4-FFF2-40B4-BE49-F238E27FC236}">
                <a16:creationId xmlns:a16="http://schemas.microsoft.com/office/drawing/2014/main" id="{051E345E-1968-4B42-9198-FAFE20FBE32E}"/>
              </a:ext>
            </a:extLst>
          </p:cNvPr>
          <p:cNvSpPr>
            <a:spLocks noGrp="1"/>
          </p:cNvSpPr>
          <p:nvPr>
            <p:ph idx="1"/>
          </p:nvPr>
        </p:nvSpPr>
        <p:spPr/>
        <p:txBody>
          <a:bodyPr/>
          <a:lstStyle/>
          <a:p>
            <a:pPr marL="457200" indent="-457200">
              <a:buFont typeface="Arial" panose="020B0604020202020204" pitchFamily="34" charset="0"/>
              <a:buChar char="•"/>
            </a:pPr>
            <a:r>
              <a:rPr lang="en-US" dirty="0"/>
              <a:t>To </a:t>
            </a:r>
            <a:r>
              <a:rPr lang="en-US" dirty="0">
                <a:solidFill>
                  <a:srgbClr val="202122"/>
                </a:solidFill>
                <a:latin typeface="Arial" panose="020B0604020202020204" pitchFamily="34" charset="0"/>
              </a:rPr>
              <a:t>allow people providing support to ascertain exactly which code and database a user is running</a:t>
            </a:r>
          </a:p>
          <a:p>
            <a:pPr marL="457200" indent="-457200">
              <a:buFont typeface="Arial" panose="020B0604020202020204" pitchFamily="34" charset="0"/>
              <a:buChar char="•"/>
            </a:pPr>
            <a:r>
              <a:rPr lang="en-US" dirty="0">
                <a:solidFill>
                  <a:srgbClr val="202122"/>
                </a:solidFill>
                <a:latin typeface="Arial" panose="020B0604020202020204" pitchFamily="34" charset="0"/>
              </a:rPr>
              <a:t>Semantic meaning: </a:t>
            </a:r>
            <a:r>
              <a:rPr lang="en-US" dirty="0" err="1">
                <a:solidFill>
                  <a:srgbClr val="202122"/>
                </a:solidFill>
                <a:latin typeface="Arial" panose="020B0604020202020204" pitchFamily="34" charset="0"/>
              </a:rPr>
              <a:t>version.revision.change</a:t>
            </a:r>
            <a:endParaRPr lang="da-DK" dirty="0"/>
          </a:p>
        </p:txBody>
      </p:sp>
      <p:sp>
        <p:nvSpPr>
          <p:cNvPr id="4" name="Pladsholder til sidefod 3">
            <a:extLst>
              <a:ext uri="{FF2B5EF4-FFF2-40B4-BE49-F238E27FC236}">
                <a16:creationId xmlns:a16="http://schemas.microsoft.com/office/drawing/2014/main" id="{1A160BBC-25BC-45A4-B0A2-F46A716186E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6B23A059-F836-47A2-8161-5C5B61B5104E}"/>
              </a:ext>
            </a:extLst>
          </p:cNvPr>
          <p:cNvSpPr>
            <a:spLocks noGrp="1"/>
          </p:cNvSpPr>
          <p:nvPr>
            <p:ph type="sldNum" sz="quarter" idx="12"/>
          </p:nvPr>
        </p:nvSpPr>
        <p:spPr/>
        <p:txBody>
          <a:bodyPr/>
          <a:lstStyle/>
          <a:p>
            <a:fld id="{F9E29A8E-A0F1-419A-8E8B-A78BF9C70DE8}" type="slidenum">
              <a:rPr lang="en-GB" smtClean="0"/>
              <a:pPr/>
              <a:t>23</a:t>
            </a:fld>
            <a:endParaRPr lang="en-GB" dirty="0"/>
          </a:p>
        </p:txBody>
      </p:sp>
      <p:pic>
        <p:nvPicPr>
          <p:cNvPr id="7" name="Billede 6">
            <a:extLst>
              <a:ext uri="{FF2B5EF4-FFF2-40B4-BE49-F238E27FC236}">
                <a16:creationId xmlns:a16="http://schemas.microsoft.com/office/drawing/2014/main" id="{C66DD891-9833-4573-B9EC-0EF3F08583CD}"/>
              </a:ext>
            </a:extLst>
          </p:cNvPr>
          <p:cNvPicPr>
            <a:picLocks noChangeAspect="1"/>
          </p:cNvPicPr>
          <p:nvPr/>
        </p:nvPicPr>
        <p:blipFill rotWithShape="1">
          <a:blip r:embed="rId2"/>
          <a:srcRect l="66052" t="31427" r="18421" b="50000"/>
          <a:stretch/>
        </p:blipFill>
        <p:spPr>
          <a:xfrm>
            <a:off x="919948" y="2938889"/>
            <a:ext cx="1892969" cy="1273726"/>
          </a:xfrm>
          <a:prstGeom prst="rect">
            <a:avLst/>
          </a:prstGeom>
        </p:spPr>
      </p:pic>
      <p:sp>
        <p:nvSpPr>
          <p:cNvPr id="8" name="Tekstfelt 7">
            <a:extLst>
              <a:ext uri="{FF2B5EF4-FFF2-40B4-BE49-F238E27FC236}">
                <a16:creationId xmlns:a16="http://schemas.microsoft.com/office/drawing/2014/main" id="{4F830D88-EC99-4EEC-83F3-62C34E5109C8}"/>
              </a:ext>
            </a:extLst>
          </p:cNvPr>
          <p:cNvSpPr txBox="1"/>
          <p:nvPr/>
        </p:nvSpPr>
        <p:spPr>
          <a:xfrm>
            <a:off x="1061211" y="4170083"/>
            <a:ext cx="1303562" cy="244682"/>
          </a:xfrm>
          <a:prstGeom prst="rect">
            <a:avLst/>
          </a:prstGeom>
          <a:noFill/>
        </p:spPr>
        <p:txBody>
          <a:bodyPr wrap="none" rtlCol="0">
            <a:spAutoFit/>
          </a:bodyPr>
          <a:lstStyle/>
          <a:p>
            <a:r>
              <a:rPr lang="en-US" sz="1100" dirty="0">
                <a:solidFill>
                  <a:schemeClr val="bg1">
                    <a:lumMod val="50000"/>
                  </a:schemeClr>
                </a:solidFill>
              </a:rPr>
              <a:t>Picture: Wikipedia</a:t>
            </a:r>
            <a:endParaRPr lang="da-DK" sz="1100" dirty="0">
              <a:solidFill>
                <a:schemeClr val="bg1">
                  <a:lumMod val="50000"/>
                </a:schemeClr>
              </a:solidFill>
            </a:endParaRPr>
          </a:p>
        </p:txBody>
      </p:sp>
    </p:spTree>
    <p:extLst>
      <p:ext uri="{BB962C8B-B14F-4D97-AF65-F5344CB8AC3E}">
        <p14:creationId xmlns:p14="http://schemas.microsoft.com/office/powerpoint/2010/main" val="1411686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37444-2B7C-4287-BA96-26F423091868}"/>
              </a:ext>
            </a:extLst>
          </p:cNvPr>
          <p:cNvSpPr>
            <a:spLocks noGrp="1"/>
          </p:cNvSpPr>
          <p:nvPr>
            <p:ph type="title"/>
          </p:nvPr>
        </p:nvSpPr>
        <p:spPr/>
        <p:txBody>
          <a:bodyPr/>
          <a:lstStyle/>
          <a:p>
            <a:r>
              <a:rPr lang="en-US" dirty="0"/>
              <a:t>RGI/CARD output</a:t>
            </a:r>
            <a:endParaRPr lang="da-DK" dirty="0"/>
          </a:p>
        </p:txBody>
      </p:sp>
      <p:sp>
        <p:nvSpPr>
          <p:cNvPr id="4" name="Pladsholder til sidefod 3">
            <a:extLst>
              <a:ext uri="{FF2B5EF4-FFF2-40B4-BE49-F238E27FC236}">
                <a16:creationId xmlns:a16="http://schemas.microsoft.com/office/drawing/2014/main" id="{83BD9A60-4311-40E3-BBB0-F98140E5CCEF}"/>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FC3A3F61-8FE5-46E7-8501-7253DF4C89C9}"/>
              </a:ext>
            </a:extLst>
          </p:cNvPr>
          <p:cNvSpPr>
            <a:spLocks noGrp="1"/>
          </p:cNvSpPr>
          <p:nvPr>
            <p:ph type="sldNum" sz="quarter" idx="12"/>
          </p:nvPr>
        </p:nvSpPr>
        <p:spPr/>
        <p:txBody>
          <a:bodyPr/>
          <a:lstStyle/>
          <a:p>
            <a:fld id="{F9E29A8E-A0F1-419A-8E8B-A78BF9C70DE8}" type="slidenum">
              <a:rPr lang="en-GB" smtClean="0"/>
              <a:pPr/>
              <a:t>24</a:t>
            </a:fld>
            <a:endParaRPr lang="en-GB" dirty="0"/>
          </a:p>
        </p:txBody>
      </p:sp>
      <p:graphicFrame>
        <p:nvGraphicFramePr>
          <p:cNvPr id="7" name="Objekt 6">
            <a:extLst>
              <a:ext uri="{FF2B5EF4-FFF2-40B4-BE49-F238E27FC236}">
                <a16:creationId xmlns:a16="http://schemas.microsoft.com/office/drawing/2014/main" id="{D3600003-A697-403D-9EAF-657736AE37BB}"/>
              </a:ext>
            </a:extLst>
          </p:cNvPr>
          <p:cNvGraphicFramePr>
            <a:graphicFrameLocks noChangeAspect="1"/>
          </p:cNvGraphicFramePr>
          <p:nvPr>
            <p:extLst>
              <p:ext uri="{D42A27DB-BD31-4B8C-83A1-F6EECF244321}">
                <p14:modId xmlns:p14="http://schemas.microsoft.com/office/powerpoint/2010/main" val="729493961"/>
              </p:ext>
            </p:extLst>
          </p:nvPr>
        </p:nvGraphicFramePr>
        <p:xfrm>
          <a:off x="447675" y="1490663"/>
          <a:ext cx="11296650" cy="3873500"/>
        </p:xfrm>
        <a:graphic>
          <a:graphicData uri="http://schemas.openxmlformats.org/presentationml/2006/ole">
            <mc:AlternateContent xmlns:mc="http://schemas.openxmlformats.org/markup-compatibility/2006">
              <mc:Choice xmlns:v="urn:schemas-microsoft-com:vml" Requires="v">
                <p:oleObj spid="_x0000_s10251" name="Worksheet" r:id="rId3" imgW="11296736" imgH="3873383" progId="Excel.Sheet.12">
                  <p:embed/>
                </p:oleObj>
              </mc:Choice>
              <mc:Fallback>
                <p:oleObj name="Worksheet" r:id="rId3" imgW="11296736" imgH="3873383" progId="Excel.Sheet.12">
                  <p:embed/>
                  <p:pic>
                    <p:nvPicPr>
                      <p:cNvPr id="0" name=""/>
                      <p:cNvPicPr/>
                      <p:nvPr/>
                    </p:nvPicPr>
                    <p:blipFill>
                      <a:blip r:embed="rId4"/>
                      <a:stretch>
                        <a:fillRect/>
                      </a:stretch>
                    </p:blipFill>
                    <p:spPr>
                      <a:xfrm>
                        <a:off x="447675" y="1490663"/>
                        <a:ext cx="11296650" cy="3873500"/>
                      </a:xfrm>
                      <a:prstGeom prst="rect">
                        <a:avLst/>
                      </a:prstGeom>
                    </p:spPr>
                  </p:pic>
                </p:oleObj>
              </mc:Fallback>
            </mc:AlternateContent>
          </a:graphicData>
        </a:graphic>
      </p:graphicFrame>
    </p:spTree>
    <p:extLst>
      <p:ext uri="{BB962C8B-B14F-4D97-AF65-F5344CB8AC3E}">
        <p14:creationId xmlns:p14="http://schemas.microsoft.com/office/powerpoint/2010/main" val="3454181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1E754C-96AB-4F85-9633-BC2BA4688074}"/>
              </a:ext>
            </a:extLst>
          </p:cNvPr>
          <p:cNvSpPr>
            <a:spLocks noGrp="1"/>
          </p:cNvSpPr>
          <p:nvPr>
            <p:ph type="title"/>
          </p:nvPr>
        </p:nvSpPr>
        <p:spPr/>
        <p:txBody>
          <a:bodyPr/>
          <a:lstStyle/>
          <a:p>
            <a:endParaRPr lang="da-DK"/>
          </a:p>
        </p:txBody>
      </p:sp>
      <p:sp>
        <p:nvSpPr>
          <p:cNvPr id="4" name="Pladsholder til sidefod 3">
            <a:extLst>
              <a:ext uri="{FF2B5EF4-FFF2-40B4-BE49-F238E27FC236}">
                <a16:creationId xmlns:a16="http://schemas.microsoft.com/office/drawing/2014/main" id="{72E72544-4B40-4BE0-A70E-3775E181312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B5F2A39C-51F9-4D0D-9D61-A2A2DBF00B59}"/>
              </a:ext>
            </a:extLst>
          </p:cNvPr>
          <p:cNvSpPr>
            <a:spLocks noGrp="1"/>
          </p:cNvSpPr>
          <p:nvPr>
            <p:ph type="sldNum" sz="quarter" idx="12"/>
          </p:nvPr>
        </p:nvSpPr>
        <p:spPr/>
        <p:txBody>
          <a:bodyPr/>
          <a:lstStyle/>
          <a:p>
            <a:fld id="{F9E29A8E-A0F1-419A-8E8B-A78BF9C70DE8}" type="slidenum">
              <a:rPr lang="en-GB" smtClean="0"/>
              <a:pPr/>
              <a:t>25</a:t>
            </a:fld>
            <a:endParaRPr lang="en-GB" dirty="0"/>
          </a:p>
        </p:txBody>
      </p:sp>
      <p:graphicFrame>
        <p:nvGraphicFramePr>
          <p:cNvPr id="6" name="Objekt 5">
            <a:extLst>
              <a:ext uri="{FF2B5EF4-FFF2-40B4-BE49-F238E27FC236}">
                <a16:creationId xmlns:a16="http://schemas.microsoft.com/office/drawing/2014/main" id="{A3B2DC55-97F0-47FB-981F-72D067F51749}"/>
              </a:ext>
            </a:extLst>
          </p:cNvPr>
          <p:cNvGraphicFramePr>
            <a:graphicFrameLocks noChangeAspect="1"/>
          </p:cNvGraphicFramePr>
          <p:nvPr>
            <p:extLst>
              <p:ext uri="{D42A27DB-BD31-4B8C-83A1-F6EECF244321}">
                <p14:modId xmlns:p14="http://schemas.microsoft.com/office/powerpoint/2010/main" val="1793198934"/>
              </p:ext>
            </p:extLst>
          </p:nvPr>
        </p:nvGraphicFramePr>
        <p:xfrm>
          <a:off x="144771" y="1474236"/>
          <a:ext cx="11927017" cy="1143783"/>
        </p:xfrm>
        <a:graphic>
          <a:graphicData uri="http://schemas.openxmlformats.org/presentationml/2006/ole">
            <mc:AlternateContent xmlns:mc="http://schemas.openxmlformats.org/markup-compatibility/2006">
              <mc:Choice xmlns:v="urn:schemas-microsoft-com:vml" Requires="v">
                <p:oleObj spid="_x0000_s11275" name="Worksheet" r:id="rId3" imgW="15424261" imgH="1479425" progId="Excel.Sheet.12">
                  <p:embed/>
                </p:oleObj>
              </mc:Choice>
              <mc:Fallback>
                <p:oleObj name="Worksheet" r:id="rId3" imgW="15424261" imgH="1479425" progId="Excel.Sheet.12">
                  <p:embed/>
                  <p:pic>
                    <p:nvPicPr>
                      <p:cNvPr id="0" name=""/>
                      <p:cNvPicPr/>
                      <p:nvPr/>
                    </p:nvPicPr>
                    <p:blipFill>
                      <a:blip r:embed="rId4"/>
                      <a:stretch>
                        <a:fillRect/>
                      </a:stretch>
                    </p:blipFill>
                    <p:spPr>
                      <a:xfrm>
                        <a:off x="144771" y="1474236"/>
                        <a:ext cx="11927017" cy="1143783"/>
                      </a:xfrm>
                      <a:prstGeom prst="rect">
                        <a:avLst/>
                      </a:prstGeom>
                    </p:spPr>
                  </p:pic>
                </p:oleObj>
              </mc:Fallback>
            </mc:AlternateContent>
          </a:graphicData>
        </a:graphic>
      </p:graphicFrame>
    </p:spTree>
    <p:extLst>
      <p:ext uri="{BB962C8B-B14F-4D97-AF65-F5344CB8AC3E}">
        <p14:creationId xmlns:p14="http://schemas.microsoft.com/office/powerpoint/2010/main" val="325442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87B91-81E4-4496-B4B9-071835A7697E}"/>
              </a:ext>
            </a:extLst>
          </p:cNvPr>
          <p:cNvSpPr>
            <a:spLocks noGrp="1"/>
          </p:cNvSpPr>
          <p:nvPr>
            <p:ph type="title"/>
          </p:nvPr>
        </p:nvSpPr>
        <p:spPr/>
        <p:txBody>
          <a:bodyPr/>
          <a:lstStyle/>
          <a:p>
            <a:r>
              <a:rPr lang="en-US" dirty="0"/>
              <a:t>What drives the use of tools?</a:t>
            </a:r>
            <a:endParaRPr lang="da-DK" dirty="0"/>
          </a:p>
        </p:txBody>
      </p:sp>
      <p:pic>
        <p:nvPicPr>
          <p:cNvPr id="6" name="Pladsholder til indhold 5">
            <a:extLst>
              <a:ext uri="{FF2B5EF4-FFF2-40B4-BE49-F238E27FC236}">
                <a16:creationId xmlns:a16="http://schemas.microsoft.com/office/drawing/2014/main" id="{4AC7C56B-FCD2-46E9-9038-51A3B8A95832}"/>
              </a:ext>
            </a:extLst>
          </p:cNvPr>
          <p:cNvPicPr>
            <a:picLocks noGrp="1" noChangeAspect="1"/>
          </p:cNvPicPr>
          <p:nvPr>
            <p:ph idx="1"/>
          </p:nvPr>
        </p:nvPicPr>
        <p:blipFill rotWithShape="1">
          <a:blip r:embed="rId2"/>
          <a:srcRect l="23614" t="10016" r="5540" b="25540"/>
          <a:stretch/>
        </p:blipFill>
        <p:spPr>
          <a:xfrm>
            <a:off x="431999" y="1041991"/>
            <a:ext cx="8312049" cy="4253023"/>
          </a:xfrm>
          <a:prstGeom prst="rect">
            <a:avLst/>
          </a:prstGeom>
        </p:spPr>
      </p:pic>
      <p:sp>
        <p:nvSpPr>
          <p:cNvPr id="4" name="Pladsholder til sidefod 3">
            <a:extLst>
              <a:ext uri="{FF2B5EF4-FFF2-40B4-BE49-F238E27FC236}">
                <a16:creationId xmlns:a16="http://schemas.microsoft.com/office/drawing/2014/main" id="{80A59632-3545-4376-B8AB-F85481538412}"/>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69B3825-A46D-4A92-9F24-2CD3C00B116A}"/>
              </a:ext>
            </a:extLst>
          </p:cNvPr>
          <p:cNvSpPr>
            <a:spLocks noGrp="1"/>
          </p:cNvSpPr>
          <p:nvPr>
            <p:ph type="sldNum" sz="quarter" idx="12"/>
          </p:nvPr>
        </p:nvSpPr>
        <p:spPr/>
        <p:txBody>
          <a:bodyPr/>
          <a:lstStyle/>
          <a:p>
            <a:fld id="{F9E29A8E-A0F1-419A-8E8B-A78BF9C70DE8}" type="slidenum">
              <a:rPr lang="en-GB" smtClean="0"/>
              <a:pPr/>
              <a:t>26</a:t>
            </a:fld>
            <a:endParaRPr lang="en-GB" dirty="0"/>
          </a:p>
        </p:txBody>
      </p:sp>
      <p:sp>
        <p:nvSpPr>
          <p:cNvPr id="8" name="Tekstfelt 7">
            <a:extLst>
              <a:ext uri="{FF2B5EF4-FFF2-40B4-BE49-F238E27FC236}">
                <a16:creationId xmlns:a16="http://schemas.microsoft.com/office/drawing/2014/main" id="{1A46C1FC-5600-4227-8931-F2F1A3608932}"/>
              </a:ext>
            </a:extLst>
          </p:cNvPr>
          <p:cNvSpPr txBox="1"/>
          <p:nvPr/>
        </p:nvSpPr>
        <p:spPr>
          <a:xfrm>
            <a:off x="3136605" y="4572001"/>
            <a:ext cx="6148863" cy="590931"/>
          </a:xfrm>
          <a:prstGeom prst="rect">
            <a:avLst/>
          </a:prstGeom>
          <a:noFill/>
        </p:spPr>
        <p:txBody>
          <a:bodyPr wrap="none" rtlCol="0">
            <a:spAutoFit/>
          </a:bodyPr>
          <a:lstStyle/>
          <a:p>
            <a:r>
              <a:rPr lang="en-US" sz="1800" dirty="0"/>
              <a:t>Inclusion in a community developed pipeline, called JASEN</a:t>
            </a:r>
          </a:p>
          <a:p>
            <a:r>
              <a:rPr lang="en-US" sz="1800" dirty="0" err="1"/>
              <a:t>Etc</a:t>
            </a:r>
            <a:r>
              <a:rPr lang="da-DK" sz="1800" dirty="0"/>
              <a:t>.</a:t>
            </a:r>
            <a:endParaRPr lang="en-US" sz="1800" dirty="0"/>
          </a:p>
        </p:txBody>
      </p:sp>
    </p:spTree>
    <p:extLst>
      <p:ext uri="{BB962C8B-B14F-4D97-AF65-F5344CB8AC3E}">
        <p14:creationId xmlns:p14="http://schemas.microsoft.com/office/powerpoint/2010/main" val="375481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04F12-9275-4EDB-A454-37E3161188A9}"/>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8616EA55-1D53-4FB9-82FD-74D8673D6E99}"/>
              </a:ext>
            </a:extLst>
          </p:cNvPr>
          <p:cNvSpPr>
            <a:spLocks noGrp="1"/>
          </p:cNvSpPr>
          <p:nvPr>
            <p:ph idx="1"/>
          </p:nvPr>
        </p:nvSpPr>
        <p:spPr/>
        <p:txBody>
          <a:bodyPr>
            <a:normAutofit/>
          </a:bodyPr>
          <a:lstStyle/>
          <a:p>
            <a:pPr algn="ctr"/>
            <a:r>
              <a:rPr lang="en-US" sz="8000" b="1" dirty="0"/>
              <a:t>Q&amp;A</a:t>
            </a:r>
            <a:endParaRPr lang="da-DK" sz="8000" b="1" dirty="0"/>
          </a:p>
        </p:txBody>
      </p:sp>
      <p:sp>
        <p:nvSpPr>
          <p:cNvPr id="4" name="Pladsholder til sidefod 3">
            <a:extLst>
              <a:ext uri="{FF2B5EF4-FFF2-40B4-BE49-F238E27FC236}">
                <a16:creationId xmlns:a16="http://schemas.microsoft.com/office/drawing/2014/main" id="{DB92AB07-8770-4A88-9DF9-3F153754180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5D3DF66F-48C3-4370-8E07-9842238B938C}"/>
              </a:ext>
            </a:extLst>
          </p:cNvPr>
          <p:cNvSpPr>
            <a:spLocks noGrp="1"/>
          </p:cNvSpPr>
          <p:nvPr>
            <p:ph type="sldNum" sz="quarter" idx="12"/>
          </p:nvPr>
        </p:nvSpPr>
        <p:spPr/>
        <p:txBody>
          <a:bodyPr/>
          <a:lstStyle/>
          <a:p>
            <a:fld id="{F9E29A8E-A0F1-419A-8E8B-A78BF9C70DE8}" type="slidenum">
              <a:rPr lang="en-GB" smtClean="0"/>
              <a:pPr/>
              <a:t>27</a:t>
            </a:fld>
            <a:endParaRPr lang="en-GB" dirty="0"/>
          </a:p>
        </p:txBody>
      </p:sp>
    </p:spTree>
    <p:extLst>
      <p:ext uri="{BB962C8B-B14F-4D97-AF65-F5344CB8AC3E}">
        <p14:creationId xmlns:p14="http://schemas.microsoft.com/office/powerpoint/2010/main" val="175893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28</a:t>
            </a:fld>
            <a:endParaRPr lang="en-GB" dirty="0"/>
          </a:p>
        </p:txBody>
      </p:sp>
      <p:graphicFrame>
        <p:nvGraphicFramePr>
          <p:cNvPr id="6" name="Tabel 5">
            <a:extLst>
              <a:ext uri="{FF2B5EF4-FFF2-40B4-BE49-F238E27FC236}">
                <a16:creationId xmlns:a16="http://schemas.microsoft.com/office/drawing/2014/main" id="{BEA3AC79-ED6E-4165-A70F-E5861F7DEC86}"/>
              </a:ext>
            </a:extLst>
          </p:cNvPr>
          <p:cNvGraphicFramePr>
            <a:graphicFrameLocks noGrp="1"/>
          </p:cNvGraphicFramePr>
          <p:nvPr>
            <p:extLst>
              <p:ext uri="{D42A27DB-BD31-4B8C-83A1-F6EECF244321}">
                <p14:modId xmlns:p14="http://schemas.microsoft.com/office/powerpoint/2010/main" val="1071174162"/>
              </p:ext>
            </p:extLst>
          </p:nvPr>
        </p:nvGraphicFramePr>
        <p:xfrm>
          <a:off x="716478" y="988831"/>
          <a:ext cx="10759043" cy="5547360"/>
        </p:xfrm>
        <a:graphic>
          <a:graphicData uri="http://schemas.openxmlformats.org/drawingml/2006/table">
            <a:tbl>
              <a:tblPr firstRow="1" bandRow="1">
                <a:tableStyleId>{5C22544A-7EE6-4342-B048-85BDC9FD1C3A}</a:tableStyleId>
              </a:tblPr>
              <a:tblGrid>
                <a:gridCol w="768503">
                  <a:extLst>
                    <a:ext uri="{9D8B030D-6E8A-4147-A177-3AD203B41FA5}">
                      <a16:colId xmlns:a16="http://schemas.microsoft.com/office/drawing/2014/main" val="2075850600"/>
                    </a:ext>
                  </a:extLst>
                </a:gridCol>
                <a:gridCol w="7866403">
                  <a:extLst>
                    <a:ext uri="{9D8B030D-6E8A-4147-A177-3AD203B41FA5}">
                      <a16:colId xmlns:a16="http://schemas.microsoft.com/office/drawing/2014/main" val="2416297779"/>
                    </a:ext>
                  </a:extLst>
                </a:gridCol>
                <a:gridCol w="2124137">
                  <a:extLst>
                    <a:ext uri="{9D8B030D-6E8A-4147-A177-3AD203B41FA5}">
                      <a16:colId xmlns:a16="http://schemas.microsoft.com/office/drawing/2014/main" val="1343609"/>
                    </a:ext>
                  </a:extLst>
                </a:gridCol>
              </a:tblGrid>
              <a:tr h="370840">
                <a:tc>
                  <a:txBody>
                    <a:bodyPr/>
                    <a:lstStyle/>
                    <a:p>
                      <a:pPr algn="ctr"/>
                      <a:r>
                        <a:rPr lang="en-US" sz="2200" dirty="0"/>
                        <a:t>#</a:t>
                      </a:r>
                      <a:endParaRPr lang="da-DK" sz="2200" dirty="0"/>
                    </a:p>
                  </a:txBody>
                  <a:tcPr/>
                </a:tc>
                <a:tc>
                  <a:txBody>
                    <a:bodyPr/>
                    <a:lstStyle/>
                    <a:p>
                      <a:r>
                        <a:rPr lang="en-US" sz="2200" dirty="0"/>
                        <a:t>Topic</a:t>
                      </a:r>
                      <a:endParaRPr lang="da-DK" sz="2200" dirty="0"/>
                    </a:p>
                  </a:txBody>
                  <a:tcPr/>
                </a:tc>
                <a:tc>
                  <a:txBody>
                    <a:bodyPr/>
                    <a:lstStyle/>
                    <a:p>
                      <a:pPr algn="r"/>
                      <a:r>
                        <a:rPr lang="en-US" sz="2200" dirty="0"/>
                        <a:t>Time</a:t>
                      </a:r>
                      <a:endParaRPr lang="da-DK" sz="2200" dirty="0"/>
                    </a:p>
                  </a:txBody>
                  <a:tcPr/>
                </a:tc>
                <a:extLst>
                  <a:ext uri="{0D108BD9-81ED-4DB2-BD59-A6C34878D82A}">
                    <a16:rowId xmlns:a16="http://schemas.microsoft.com/office/drawing/2014/main" val="1366504055"/>
                  </a:ext>
                </a:extLst>
              </a:tr>
              <a:tr h="370840">
                <a:tc>
                  <a:txBody>
                    <a:bodyPr/>
                    <a:lstStyle/>
                    <a:p>
                      <a:pPr algn="ctr"/>
                      <a:r>
                        <a:rPr lang="en-US" sz="2200" dirty="0">
                          <a:solidFill>
                            <a:schemeClr val="bg1">
                              <a:lumMod val="65000"/>
                            </a:schemeClr>
                          </a:solidFill>
                        </a:rPr>
                        <a:t>1</a:t>
                      </a:r>
                      <a:endParaRPr lang="da-DK" sz="2200" dirty="0">
                        <a:solidFill>
                          <a:schemeClr val="bg1">
                            <a:lumMod val="65000"/>
                          </a:schemeClr>
                        </a:solidFill>
                      </a:endParaRPr>
                    </a:p>
                  </a:txBody>
                  <a:tcPr/>
                </a:tc>
                <a:tc>
                  <a:txBody>
                    <a:bodyPr/>
                    <a:lstStyle/>
                    <a:p>
                      <a:r>
                        <a:rPr lang="en-US" sz="2200" dirty="0">
                          <a:solidFill>
                            <a:schemeClr val="bg1">
                              <a:lumMod val="65000"/>
                            </a:schemeClr>
                          </a:solidFill>
                        </a:rPr>
                        <a:t>Introduction and re-cap of session 1</a:t>
                      </a:r>
                      <a:endParaRPr lang="da-DK" sz="2200" dirty="0">
                        <a:solidFill>
                          <a:schemeClr val="bg1">
                            <a:lumMod val="65000"/>
                          </a:schemeClr>
                        </a:solidFill>
                      </a:endParaRPr>
                    </a:p>
                  </a:txBody>
                  <a:tcPr/>
                </a:tc>
                <a:tc>
                  <a:txBody>
                    <a:bodyPr/>
                    <a:lstStyle/>
                    <a:p>
                      <a:pPr algn="r"/>
                      <a:r>
                        <a:rPr lang="en-US" sz="2200" dirty="0">
                          <a:solidFill>
                            <a:schemeClr val="bg1">
                              <a:lumMod val="65000"/>
                            </a:schemeClr>
                          </a:solidFill>
                        </a:rPr>
                        <a:t>12:30 - 12:45</a:t>
                      </a:r>
                      <a:endParaRPr lang="da-DK" sz="2200" dirty="0">
                        <a:solidFill>
                          <a:schemeClr val="bg1">
                            <a:lumMod val="65000"/>
                          </a:schemeClr>
                        </a:solidFill>
                      </a:endParaRPr>
                    </a:p>
                  </a:txBody>
                  <a:tcPr/>
                </a:tc>
                <a:extLst>
                  <a:ext uri="{0D108BD9-81ED-4DB2-BD59-A6C34878D82A}">
                    <a16:rowId xmlns:a16="http://schemas.microsoft.com/office/drawing/2014/main" val="1373961576"/>
                  </a:ext>
                </a:extLst>
              </a:tr>
              <a:tr h="370840">
                <a:tc>
                  <a:txBody>
                    <a:bodyPr/>
                    <a:lstStyle/>
                    <a:p>
                      <a:pPr algn="ctr"/>
                      <a:r>
                        <a:rPr lang="en-US" sz="2200" dirty="0">
                          <a:solidFill>
                            <a:schemeClr val="bg1">
                              <a:lumMod val="65000"/>
                            </a:schemeClr>
                          </a:solidFill>
                        </a:rPr>
                        <a:t>2</a:t>
                      </a:r>
                      <a:endParaRPr lang="da-DK" sz="2200" dirty="0">
                        <a:solidFill>
                          <a:schemeClr val="bg1">
                            <a:lumMod val="65000"/>
                          </a:schemeClr>
                        </a:solidFill>
                      </a:endParaRPr>
                    </a:p>
                  </a:txBody>
                  <a:tcPr/>
                </a:tc>
                <a:tc>
                  <a:txBody>
                    <a:bodyPr/>
                    <a:lstStyle/>
                    <a:p>
                      <a:r>
                        <a:rPr lang="en-GB" sz="2200" dirty="0">
                          <a:solidFill>
                            <a:schemeClr val="bg1">
                              <a:lumMod val="65000"/>
                            </a:schemeClr>
                          </a:solidFill>
                        </a:rPr>
                        <a:t>Exercise results: </a:t>
                      </a:r>
                      <a:r>
                        <a:rPr lang="en-GB" sz="2200" i="1" dirty="0">
                          <a:solidFill>
                            <a:schemeClr val="bg1">
                              <a:lumMod val="65000"/>
                            </a:schemeClr>
                          </a:solidFill>
                        </a:rPr>
                        <a:t>Enterococcus faecium</a:t>
                      </a:r>
                      <a:endParaRPr lang="da-DK" sz="2200" i="1" dirty="0">
                        <a:solidFill>
                          <a:schemeClr val="bg1">
                            <a:lumMod val="65000"/>
                          </a:schemeClr>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200" dirty="0">
                          <a:solidFill>
                            <a:schemeClr val="bg1">
                              <a:lumMod val="65000"/>
                            </a:schemeClr>
                          </a:solidFill>
                        </a:rPr>
                        <a:t>12:45 - 13:15</a:t>
                      </a:r>
                    </a:p>
                  </a:txBody>
                  <a:tcPr/>
                </a:tc>
                <a:extLst>
                  <a:ext uri="{0D108BD9-81ED-4DB2-BD59-A6C34878D82A}">
                    <a16:rowId xmlns:a16="http://schemas.microsoft.com/office/drawing/2014/main" val="435357272"/>
                  </a:ext>
                </a:extLst>
              </a:tr>
              <a:tr h="370840">
                <a:tc>
                  <a:txBody>
                    <a:bodyPr/>
                    <a:lstStyle/>
                    <a:p>
                      <a:pPr algn="ctr"/>
                      <a:r>
                        <a:rPr lang="en-US" sz="2200" dirty="0">
                          <a:solidFill>
                            <a:schemeClr val="bg1">
                              <a:lumMod val="65000"/>
                            </a:schemeClr>
                          </a:solidFill>
                        </a:rPr>
                        <a:t>3</a:t>
                      </a:r>
                      <a:endParaRPr lang="da-DK" sz="2200" dirty="0">
                        <a:solidFill>
                          <a:schemeClr val="bg1">
                            <a:lumMod val="65000"/>
                          </a:schemeClr>
                        </a:solidFill>
                      </a:endParaRPr>
                    </a:p>
                  </a:txBody>
                  <a:tcPr/>
                </a:tc>
                <a:tc>
                  <a:txBody>
                    <a:bodyPr/>
                    <a:lstStyle/>
                    <a:p>
                      <a:r>
                        <a:rPr lang="en-GB" sz="2200" dirty="0">
                          <a:solidFill>
                            <a:schemeClr val="bg1">
                              <a:lumMod val="65000"/>
                            </a:schemeClr>
                          </a:solidFill>
                        </a:rPr>
                        <a:t>Exercise results: </a:t>
                      </a:r>
                      <a:r>
                        <a:rPr lang="en-GB" sz="2200" i="1" dirty="0">
                          <a:solidFill>
                            <a:schemeClr val="bg1">
                              <a:lumMod val="65000"/>
                            </a:schemeClr>
                          </a:solidFill>
                        </a:rPr>
                        <a:t>Staphylococcus aureus</a:t>
                      </a:r>
                      <a:endParaRPr lang="da-DK" sz="2200" i="1" dirty="0">
                        <a:solidFill>
                          <a:schemeClr val="bg1">
                            <a:lumMod val="65000"/>
                          </a:schemeClr>
                        </a:solidFill>
                      </a:endParaRPr>
                    </a:p>
                  </a:txBody>
                  <a:tcPr/>
                </a:tc>
                <a:tc>
                  <a:txBody>
                    <a:bodyPr/>
                    <a:lstStyle/>
                    <a:p>
                      <a:pPr algn="r"/>
                      <a:r>
                        <a:rPr lang="en-GB" sz="2200" dirty="0">
                          <a:solidFill>
                            <a:schemeClr val="bg1">
                              <a:lumMod val="65000"/>
                            </a:schemeClr>
                          </a:solidFill>
                        </a:rPr>
                        <a:t>13:15 - 13:45</a:t>
                      </a:r>
                      <a:endParaRPr lang="da-DK" sz="2200" dirty="0">
                        <a:solidFill>
                          <a:schemeClr val="bg1">
                            <a:lumMod val="65000"/>
                          </a:schemeClr>
                        </a:solidFill>
                      </a:endParaRPr>
                    </a:p>
                  </a:txBody>
                  <a:tcPr/>
                </a:tc>
                <a:extLst>
                  <a:ext uri="{0D108BD9-81ED-4DB2-BD59-A6C34878D82A}">
                    <a16:rowId xmlns:a16="http://schemas.microsoft.com/office/drawing/2014/main" val="1292809405"/>
                  </a:ext>
                </a:extLst>
              </a:tr>
              <a:tr h="370840">
                <a:tc>
                  <a:txBody>
                    <a:bodyPr/>
                    <a:lstStyle/>
                    <a:p>
                      <a:pPr algn="ctr"/>
                      <a:r>
                        <a:rPr lang="en-US" sz="2200" dirty="0">
                          <a:solidFill>
                            <a:schemeClr val="bg1">
                              <a:lumMod val="65000"/>
                            </a:schemeClr>
                          </a:solidFill>
                        </a:rPr>
                        <a:t>4</a:t>
                      </a:r>
                      <a:endParaRPr lang="da-DK" sz="2200" dirty="0">
                        <a:solidFill>
                          <a:schemeClr val="bg1">
                            <a:lumMod val="65000"/>
                          </a:schemeClr>
                        </a:solidFill>
                      </a:endParaRPr>
                    </a:p>
                  </a:txBody>
                  <a:tcPr/>
                </a:tc>
                <a:tc>
                  <a:txBody>
                    <a:bodyPr/>
                    <a:lstStyle/>
                    <a:p>
                      <a:r>
                        <a:rPr lang="en-US" sz="2200" dirty="0">
                          <a:solidFill>
                            <a:schemeClr val="bg1">
                              <a:lumMod val="65000"/>
                            </a:schemeClr>
                          </a:solidFill>
                        </a:rPr>
                        <a:t>Q&amp;A</a:t>
                      </a:r>
                      <a:endParaRPr lang="da-DK" sz="2200" dirty="0">
                        <a:solidFill>
                          <a:schemeClr val="bg1">
                            <a:lumMod val="65000"/>
                          </a:schemeClr>
                        </a:solidFill>
                      </a:endParaRPr>
                    </a:p>
                  </a:txBody>
                  <a:tcPr/>
                </a:tc>
                <a:tc>
                  <a:txBody>
                    <a:bodyPr/>
                    <a:lstStyle/>
                    <a:p>
                      <a:pPr algn="r"/>
                      <a:r>
                        <a:rPr lang="en-US" sz="2200" dirty="0">
                          <a:solidFill>
                            <a:schemeClr val="bg1">
                              <a:lumMod val="65000"/>
                            </a:schemeClr>
                          </a:solidFill>
                        </a:rPr>
                        <a:t>13:45 - 13:50</a:t>
                      </a:r>
                      <a:endParaRPr lang="da-DK" sz="2200" dirty="0">
                        <a:solidFill>
                          <a:schemeClr val="bg1">
                            <a:lumMod val="65000"/>
                          </a:schemeClr>
                        </a:solidFill>
                      </a:endParaRPr>
                    </a:p>
                  </a:txBody>
                  <a:tcPr/>
                </a:tc>
                <a:extLst>
                  <a:ext uri="{0D108BD9-81ED-4DB2-BD59-A6C34878D82A}">
                    <a16:rowId xmlns:a16="http://schemas.microsoft.com/office/drawing/2014/main" val="2946602837"/>
                  </a:ext>
                </a:extLst>
              </a:tr>
              <a:tr h="370840">
                <a:tc>
                  <a:txBody>
                    <a:bodyPr/>
                    <a:lstStyle/>
                    <a:p>
                      <a:pPr algn="ctr"/>
                      <a:r>
                        <a:rPr lang="en-US" sz="2200" dirty="0"/>
                        <a:t>5</a:t>
                      </a:r>
                      <a:endParaRPr lang="da-DK" sz="2200" dirty="0"/>
                    </a:p>
                  </a:txBody>
                  <a:tcPr/>
                </a:tc>
                <a:tc>
                  <a:txBody>
                    <a:bodyPr/>
                    <a:lstStyle/>
                    <a:p>
                      <a:r>
                        <a:rPr lang="en-US" sz="2200" i="1" dirty="0"/>
                        <a:t>Break</a:t>
                      </a:r>
                      <a:endParaRPr lang="da-DK" sz="2200" i="1" dirty="0"/>
                    </a:p>
                  </a:txBody>
                  <a:tcPr/>
                </a:tc>
                <a:tc>
                  <a:txBody>
                    <a:bodyPr/>
                    <a:lstStyle/>
                    <a:p>
                      <a:pPr algn="r"/>
                      <a:r>
                        <a:rPr lang="en-US" sz="2200" i="0" dirty="0">
                          <a:solidFill>
                            <a:schemeClr val="tx1"/>
                          </a:solidFill>
                        </a:rPr>
                        <a:t>13:50 - 14:10</a:t>
                      </a:r>
                      <a:endParaRPr lang="da-DK" sz="2200" i="0" dirty="0">
                        <a:solidFill>
                          <a:schemeClr val="tx1"/>
                        </a:solidFill>
                      </a:endParaRPr>
                    </a:p>
                  </a:txBody>
                  <a:tcPr/>
                </a:tc>
                <a:extLst>
                  <a:ext uri="{0D108BD9-81ED-4DB2-BD59-A6C34878D82A}">
                    <a16:rowId xmlns:a16="http://schemas.microsoft.com/office/drawing/2014/main" val="2378598102"/>
                  </a:ext>
                </a:extLst>
              </a:tr>
              <a:tr h="370840">
                <a:tc>
                  <a:txBody>
                    <a:bodyPr/>
                    <a:lstStyle/>
                    <a:p>
                      <a:pPr algn="ctr"/>
                      <a:r>
                        <a:rPr lang="en-US" sz="2200" dirty="0"/>
                        <a:t>6</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Exercise results: </a:t>
                      </a:r>
                      <a:r>
                        <a:rPr lang="en-GB" sz="2200" i="1" dirty="0"/>
                        <a:t>Klebsiella pneumoniae</a:t>
                      </a:r>
                      <a:endParaRPr lang="da-DK" sz="2200" i="1" dirty="0"/>
                    </a:p>
                  </a:txBody>
                  <a:tcPr/>
                </a:tc>
                <a:tc>
                  <a:txBody>
                    <a:bodyPr/>
                    <a:lstStyle/>
                    <a:p>
                      <a:pPr algn="r"/>
                      <a:r>
                        <a:rPr lang="en-US" sz="2200" dirty="0"/>
                        <a:t>14:10 – 14:40</a:t>
                      </a:r>
                      <a:endParaRPr lang="da-DK" sz="2200" dirty="0"/>
                    </a:p>
                  </a:txBody>
                  <a:tcPr/>
                </a:tc>
                <a:extLst>
                  <a:ext uri="{0D108BD9-81ED-4DB2-BD59-A6C34878D82A}">
                    <a16:rowId xmlns:a16="http://schemas.microsoft.com/office/drawing/2014/main" val="171472256"/>
                  </a:ext>
                </a:extLst>
              </a:tr>
              <a:tr h="370840">
                <a:tc>
                  <a:txBody>
                    <a:bodyPr/>
                    <a:lstStyle/>
                    <a:p>
                      <a:pPr algn="ctr"/>
                      <a:r>
                        <a:rPr lang="en-US" sz="2200" dirty="0"/>
                        <a:t>7</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Exercise results: </a:t>
                      </a:r>
                      <a:r>
                        <a:rPr lang="en-GB" sz="2200" i="1" dirty="0"/>
                        <a:t>Escherichia coli</a:t>
                      </a:r>
                      <a:endParaRPr lang="da-DK" sz="2200" i="1" dirty="0"/>
                    </a:p>
                  </a:txBody>
                  <a:tcPr/>
                </a:tc>
                <a:tc>
                  <a:txBody>
                    <a:bodyPr/>
                    <a:lstStyle/>
                    <a:p>
                      <a:pPr algn="r"/>
                      <a:r>
                        <a:rPr lang="en-US" sz="2200" dirty="0"/>
                        <a:t>14:40 – 15:10 </a:t>
                      </a:r>
                      <a:endParaRPr lang="da-DK" sz="2200" dirty="0"/>
                    </a:p>
                  </a:txBody>
                  <a:tcPr/>
                </a:tc>
                <a:extLst>
                  <a:ext uri="{0D108BD9-81ED-4DB2-BD59-A6C34878D82A}">
                    <a16:rowId xmlns:a16="http://schemas.microsoft.com/office/drawing/2014/main" val="518773958"/>
                  </a:ext>
                </a:extLst>
              </a:tr>
              <a:tr h="370840">
                <a:tc>
                  <a:txBody>
                    <a:bodyPr/>
                    <a:lstStyle/>
                    <a:p>
                      <a:pPr algn="ctr"/>
                      <a:r>
                        <a:rPr lang="en-US" sz="2200" dirty="0"/>
                        <a:t>8</a:t>
                      </a:r>
                      <a:endParaRPr lang="da-DK" sz="2200" dirty="0"/>
                    </a:p>
                  </a:txBody>
                  <a:tcPr/>
                </a:tc>
                <a:tc>
                  <a:txBody>
                    <a:bodyPr/>
                    <a:lstStyle/>
                    <a:p>
                      <a:r>
                        <a:rPr lang="en-US" sz="2200" dirty="0"/>
                        <a:t>Q&amp;A</a:t>
                      </a:r>
                      <a:endParaRPr lang="da-DK" sz="2200" dirty="0"/>
                    </a:p>
                  </a:txBody>
                  <a:tcPr/>
                </a:tc>
                <a:tc>
                  <a:txBody>
                    <a:bodyPr/>
                    <a:lstStyle/>
                    <a:p>
                      <a:pPr algn="r"/>
                      <a:r>
                        <a:rPr lang="en-US" sz="2200" dirty="0"/>
                        <a:t>15:10 – 15:15</a:t>
                      </a:r>
                      <a:endParaRPr lang="da-DK" sz="2200" dirty="0"/>
                    </a:p>
                  </a:txBody>
                  <a:tcPr/>
                </a:tc>
                <a:extLst>
                  <a:ext uri="{0D108BD9-81ED-4DB2-BD59-A6C34878D82A}">
                    <a16:rowId xmlns:a16="http://schemas.microsoft.com/office/drawing/2014/main" val="2891845786"/>
                  </a:ext>
                </a:extLst>
              </a:tr>
              <a:tr h="370840">
                <a:tc>
                  <a:txBody>
                    <a:bodyPr/>
                    <a:lstStyle/>
                    <a:p>
                      <a:pPr algn="ctr"/>
                      <a:r>
                        <a:rPr lang="en-US" sz="2200" dirty="0"/>
                        <a:t>9</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i="1" dirty="0"/>
                        <a:t>Break</a:t>
                      </a:r>
                      <a:endParaRPr lang="da-DK" sz="2200" i="1" dirty="0"/>
                    </a:p>
                  </a:txBody>
                  <a:tcPr/>
                </a:tc>
                <a:tc>
                  <a:txBody>
                    <a:bodyPr/>
                    <a:lstStyle/>
                    <a:p>
                      <a:pPr algn="r"/>
                      <a:r>
                        <a:rPr lang="en-US" sz="2200" dirty="0"/>
                        <a:t>15:15 – 15:25</a:t>
                      </a:r>
                      <a:endParaRPr lang="da-DK" sz="2200" dirty="0"/>
                    </a:p>
                  </a:txBody>
                  <a:tcPr/>
                </a:tc>
                <a:extLst>
                  <a:ext uri="{0D108BD9-81ED-4DB2-BD59-A6C34878D82A}">
                    <a16:rowId xmlns:a16="http://schemas.microsoft.com/office/drawing/2014/main" val="471753732"/>
                  </a:ext>
                </a:extLst>
              </a:tr>
              <a:tr h="370840">
                <a:tc>
                  <a:txBody>
                    <a:bodyPr/>
                    <a:lstStyle/>
                    <a:p>
                      <a:pPr algn="ctr"/>
                      <a:r>
                        <a:rPr lang="en-US" sz="2200" dirty="0"/>
                        <a:t>10</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Genomic AMR surveillance</a:t>
                      </a:r>
                      <a:endParaRPr lang="da-DK" sz="2200" dirty="0">
                        <a:solidFill>
                          <a:schemeClr val="tx1"/>
                        </a:solidFill>
                      </a:endParaRPr>
                    </a:p>
                  </a:txBody>
                  <a:tcPr/>
                </a:tc>
                <a:tc>
                  <a:txBody>
                    <a:bodyPr/>
                    <a:lstStyle/>
                    <a:p>
                      <a:pPr algn="r"/>
                      <a:r>
                        <a:rPr lang="en-US" sz="2200" dirty="0">
                          <a:solidFill>
                            <a:schemeClr val="tx1"/>
                          </a:solidFill>
                        </a:rPr>
                        <a:t>15:25 – 15:35</a:t>
                      </a:r>
                      <a:endParaRPr lang="da-DK" sz="2200" dirty="0">
                        <a:solidFill>
                          <a:schemeClr val="tx1"/>
                        </a:solidFill>
                      </a:endParaRPr>
                    </a:p>
                  </a:txBody>
                  <a:tcPr/>
                </a:tc>
                <a:extLst>
                  <a:ext uri="{0D108BD9-81ED-4DB2-BD59-A6C34878D82A}">
                    <a16:rowId xmlns:a16="http://schemas.microsoft.com/office/drawing/2014/main" val="4293127373"/>
                  </a:ext>
                </a:extLst>
              </a:tr>
              <a:tr h="370840">
                <a:tc>
                  <a:txBody>
                    <a:bodyPr/>
                    <a:lstStyle/>
                    <a:p>
                      <a:pPr algn="ctr"/>
                      <a:r>
                        <a:rPr lang="en-US" sz="2200" dirty="0"/>
                        <a:t>11</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Future perspectives</a:t>
                      </a:r>
                      <a:endParaRPr lang="da-DK" sz="2200" dirty="0">
                        <a:solidFill>
                          <a:schemeClr val="tx1"/>
                        </a:solidFill>
                      </a:endParaRPr>
                    </a:p>
                  </a:txBody>
                  <a:tcPr/>
                </a:tc>
                <a:tc>
                  <a:txBody>
                    <a:bodyPr/>
                    <a:lstStyle/>
                    <a:p>
                      <a:pPr algn="r"/>
                      <a:r>
                        <a:rPr lang="en-US" sz="2200" dirty="0">
                          <a:solidFill>
                            <a:schemeClr val="tx1"/>
                          </a:solidFill>
                        </a:rPr>
                        <a:t>15:35 – 15:45</a:t>
                      </a:r>
                      <a:endParaRPr lang="da-DK" sz="2200" dirty="0">
                        <a:solidFill>
                          <a:schemeClr val="tx1"/>
                        </a:solidFill>
                      </a:endParaRPr>
                    </a:p>
                  </a:txBody>
                  <a:tcPr/>
                </a:tc>
                <a:extLst>
                  <a:ext uri="{0D108BD9-81ED-4DB2-BD59-A6C34878D82A}">
                    <a16:rowId xmlns:a16="http://schemas.microsoft.com/office/drawing/2014/main" val="1055692371"/>
                  </a:ext>
                </a:extLst>
              </a:tr>
              <a:tr h="370840">
                <a:tc>
                  <a:txBody>
                    <a:bodyPr/>
                    <a:lstStyle/>
                    <a:p>
                      <a:pPr algn="ctr"/>
                      <a:r>
                        <a:rPr lang="en-US" sz="2200" dirty="0"/>
                        <a:t>12</a:t>
                      </a:r>
                      <a:endParaRPr lang="da-DK" sz="2200" dirty="0"/>
                    </a:p>
                  </a:txBody>
                  <a:tcPr/>
                </a:tc>
                <a:tc>
                  <a:txBody>
                    <a:bodyPr/>
                    <a:lstStyle/>
                    <a:p>
                      <a:r>
                        <a:rPr lang="en-US" sz="2200" dirty="0">
                          <a:solidFill>
                            <a:schemeClr val="tx1"/>
                          </a:solidFill>
                        </a:rPr>
                        <a:t>Q&amp;A and session evaluation</a:t>
                      </a:r>
                      <a:endParaRPr lang="da-DK" sz="2200" dirty="0">
                        <a:solidFill>
                          <a:schemeClr val="tx1"/>
                        </a:solidFill>
                      </a:endParaRPr>
                    </a:p>
                  </a:txBody>
                  <a:tcPr/>
                </a:tc>
                <a:tc>
                  <a:txBody>
                    <a:bodyPr/>
                    <a:lstStyle/>
                    <a:p>
                      <a:pPr algn="r"/>
                      <a:r>
                        <a:rPr lang="en-US" sz="2200" dirty="0">
                          <a:solidFill>
                            <a:schemeClr val="tx1"/>
                          </a:solidFill>
                        </a:rPr>
                        <a:t>15:45 – 16:00</a:t>
                      </a:r>
                      <a:endParaRPr lang="da-DK" sz="2200" dirty="0">
                        <a:solidFill>
                          <a:schemeClr val="tx1"/>
                        </a:solidFill>
                      </a:endParaRPr>
                    </a:p>
                  </a:txBody>
                  <a:tcPr/>
                </a:tc>
                <a:extLst>
                  <a:ext uri="{0D108BD9-81ED-4DB2-BD59-A6C34878D82A}">
                    <a16:rowId xmlns:a16="http://schemas.microsoft.com/office/drawing/2014/main" val="1912218907"/>
                  </a:ext>
                </a:extLst>
              </a:tr>
            </a:tbl>
          </a:graphicData>
        </a:graphic>
      </p:graphicFrame>
    </p:spTree>
    <p:extLst>
      <p:ext uri="{BB962C8B-B14F-4D97-AF65-F5344CB8AC3E}">
        <p14:creationId xmlns:p14="http://schemas.microsoft.com/office/powerpoint/2010/main" val="1917332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DAAD4F-202E-4127-BF10-F5ADB5E446D4}"/>
              </a:ext>
            </a:extLst>
          </p:cNvPr>
          <p:cNvSpPr>
            <a:spLocks noGrp="1"/>
          </p:cNvSpPr>
          <p:nvPr>
            <p:ph type="title"/>
          </p:nvPr>
        </p:nvSpPr>
        <p:spPr/>
        <p:txBody>
          <a:bodyPr/>
          <a:lstStyle/>
          <a:p>
            <a:r>
              <a:rPr lang="en-US" i="1" dirty="0"/>
              <a:t>Klebsiella pneumoniae</a:t>
            </a:r>
            <a:endParaRPr lang="da-DK" i="1" dirty="0"/>
          </a:p>
        </p:txBody>
      </p:sp>
      <p:sp>
        <p:nvSpPr>
          <p:cNvPr id="4" name="Pladsholder til sidefod 3">
            <a:extLst>
              <a:ext uri="{FF2B5EF4-FFF2-40B4-BE49-F238E27FC236}">
                <a16:creationId xmlns:a16="http://schemas.microsoft.com/office/drawing/2014/main" id="{57865823-FB4B-4301-AB2C-1680C397801F}"/>
              </a:ext>
            </a:extLst>
          </p:cNvPr>
          <p:cNvSpPr>
            <a:spLocks noGrp="1"/>
          </p:cNvSpPr>
          <p:nvPr>
            <p:ph type="ftr" sz="quarter" idx="11"/>
          </p:nvPr>
        </p:nvSpPr>
        <p:spPr>
          <a:xfrm>
            <a:off x="431999" y="6430790"/>
            <a:ext cx="7733681" cy="365125"/>
          </a:xfrm>
        </p:spPr>
        <p:txBody>
          <a:bodyPr/>
          <a:lstStyle/>
          <a:p>
            <a:endParaRPr lang="en-GB" dirty="0"/>
          </a:p>
        </p:txBody>
      </p:sp>
      <p:sp>
        <p:nvSpPr>
          <p:cNvPr id="5" name="Pladsholder til slidenummer 4">
            <a:extLst>
              <a:ext uri="{FF2B5EF4-FFF2-40B4-BE49-F238E27FC236}">
                <a16:creationId xmlns:a16="http://schemas.microsoft.com/office/drawing/2014/main" id="{30F4419C-FA20-4C39-8DA2-E754779191BB}"/>
              </a:ext>
            </a:extLst>
          </p:cNvPr>
          <p:cNvSpPr>
            <a:spLocks noGrp="1"/>
          </p:cNvSpPr>
          <p:nvPr>
            <p:ph type="sldNum" sz="quarter" idx="12"/>
          </p:nvPr>
        </p:nvSpPr>
        <p:spPr/>
        <p:txBody>
          <a:bodyPr/>
          <a:lstStyle/>
          <a:p>
            <a:fld id="{F9E29A8E-A0F1-419A-8E8B-A78BF9C70DE8}" type="slidenum">
              <a:rPr lang="en-GB" smtClean="0"/>
              <a:pPr/>
              <a:t>29</a:t>
            </a:fld>
            <a:endParaRPr lang="en-GB" dirty="0"/>
          </a:p>
        </p:txBody>
      </p:sp>
      <p:pic>
        <p:nvPicPr>
          <p:cNvPr id="6" name="Billede 5">
            <a:extLst>
              <a:ext uri="{FF2B5EF4-FFF2-40B4-BE49-F238E27FC236}">
                <a16:creationId xmlns:a16="http://schemas.microsoft.com/office/drawing/2014/main" id="{92B40B3D-E0DB-4AB0-957E-260572A08BB3}"/>
              </a:ext>
            </a:extLst>
          </p:cNvPr>
          <p:cNvPicPr>
            <a:picLocks noChangeAspect="1"/>
          </p:cNvPicPr>
          <p:nvPr/>
        </p:nvPicPr>
        <p:blipFill rotWithShape="1">
          <a:blip r:embed="rId2"/>
          <a:srcRect l="23721" t="15970" r="5465" b="20000"/>
          <a:stretch/>
        </p:blipFill>
        <p:spPr>
          <a:xfrm>
            <a:off x="1112604" y="997604"/>
            <a:ext cx="9991352" cy="5081810"/>
          </a:xfrm>
          <a:prstGeom prst="rect">
            <a:avLst/>
          </a:prstGeom>
        </p:spPr>
      </p:pic>
      <p:sp>
        <p:nvSpPr>
          <p:cNvPr id="7" name="Stjerne: 5 takker 6">
            <a:extLst>
              <a:ext uri="{FF2B5EF4-FFF2-40B4-BE49-F238E27FC236}">
                <a16:creationId xmlns:a16="http://schemas.microsoft.com/office/drawing/2014/main" id="{C877503D-4966-437F-91CD-AC2793842A15}"/>
              </a:ext>
            </a:extLst>
          </p:cNvPr>
          <p:cNvSpPr>
            <a:spLocks noChangeAspect="1"/>
          </p:cNvSpPr>
          <p:nvPr/>
        </p:nvSpPr>
        <p:spPr>
          <a:xfrm>
            <a:off x="10569405" y="1677802"/>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Stjerne: 5 takker 8">
            <a:extLst>
              <a:ext uri="{FF2B5EF4-FFF2-40B4-BE49-F238E27FC236}">
                <a16:creationId xmlns:a16="http://schemas.microsoft.com/office/drawing/2014/main" id="{4188EC4A-3AA9-4E68-AFCC-ABA63611B73D}"/>
              </a:ext>
            </a:extLst>
          </p:cNvPr>
          <p:cNvSpPr>
            <a:spLocks noChangeAspect="1"/>
          </p:cNvSpPr>
          <p:nvPr/>
        </p:nvSpPr>
        <p:spPr>
          <a:xfrm>
            <a:off x="9284050" y="3661529"/>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Stjerne: 5 takker 9">
            <a:extLst>
              <a:ext uri="{FF2B5EF4-FFF2-40B4-BE49-F238E27FC236}">
                <a16:creationId xmlns:a16="http://schemas.microsoft.com/office/drawing/2014/main" id="{C5510E20-9678-42C5-B553-D72A31C19334}"/>
              </a:ext>
            </a:extLst>
          </p:cNvPr>
          <p:cNvSpPr>
            <a:spLocks noChangeAspect="1"/>
          </p:cNvSpPr>
          <p:nvPr/>
        </p:nvSpPr>
        <p:spPr>
          <a:xfrm>
            <a:off x="9921401" y="2646673"/>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ED91AC25-A4E9-4AAC-901F-33692438DA83}"/>
              </a:ext>
            </a:extLst>
          </p:cNvPr>
          <p:cNvSpPr/>
          <p:nvPr/>
        </p:nvSpPr>
        <p:spPr>
          <a:xfrm>
            <a:off x="310041" y="6114326"/>
            <a:ext cx="9658050" cy="584775"/>
          </a:xfrm>
          <a:prstGeom prst="rect">
            <a:avLst/>
          </a:prstGeom>
        </p:spPr>
        <p:txBody>
          <a:bodyPr wrap="square">
            <a:spAutoFit/>
          </a:bodyPr>
          <a:lstStyle/>
          <a:p>
            <a:pPr algn="just">
              <a:lnSpc>
                <a:spcPct val="100000"/>
              </a:lnSpc>
              <a:spcAft>
                <a:spcPts val="0"/>
              </a:spcAft>
            </a:pPr>
            <a:r>
              <a:rPr lang="en-US" sz="1600" dirty="0">
                <a:latin typeface="+mn-lt"/>
                <a:ea typeface="Calibri" panose="020F0502020204030204" pitchFamily="34" charset="0"/>
                <a:cs typeface="Times New Roman" panose="02020603050405020304" pitchFamily="18" charset="0"/>
              </a:rPr>
              <a:t>Please examine both </a:t>
            </a:r>
            <a:r>
              <a:rPr lang="en-US" sz="1600" dirty="0" err="1">
                <a:latin typeface="+mn-lt"/>
                <a:ea typeface="Calibri" panose="020F0502020204030204" pitchFamily="34" charset="0"/>
                <a:cs typeface="Times New Roman" panose="02020603050405020304" pitchFamily="18" charset="0"/>
              </a:rPr>
              <a:t>Kp_sr</a:t>
            </a:r>
            <a:r>
              <a:rPr lang="en-US" sz="1600" dirty="0">
                <a:latin typeface="+mn-lt"/>
                <a:ea typeface="Calibri" panose="020F0502020204030204" pitchFamily="34" charset="0"/>
                <a:cs typeface="Times New Roman" panose="02020603050405020304" pitchFamily="18" charset="0"/>
              </a:rPr>
              <a:t> and </a:t>
            </a:r>
            <a:r>
              <a:rPr lang="en-US" sz="1600" dirty="0" err="1">
                <a:latin typeface="+mn-lt"/>
                <a:ea typeface="Calibri" panose="020F0502020204030204" pitchFamily="34" charset="0"/>
                <a:cs typeface="Times New Roman" panose="02020603050405020304" pitchFamily="18" charset="0"/>
              </a:rPr>
              <a:t>Kp_lr</a:t>
            </a:r>
            <a:r>
              <a:rPr lang="en-US" sz="1600" dirty="0">
                <a:latin typeface="+mn-lt"/>
                <a:ea typeface="Calibri" panose="020F0502020204030204" pitchFamily="34" charset="0"/>
                <a:cs typeface="Times New Roman" panose="02020603050405020304" pitchFamily="18" charset="0"/>
              </a:rPr>
              <a:t> files by using one bioinformatics tool of your choice and note differences in results for _</a:t>
            </a:r>
            <a:r>
              <a:rPr lang="en-US" sz="1600" dirty="0" err="1">
                <a:latin typeface="+mn-lt"/>
                <a:ea typeface="Calibri" panose="020F0502020204030204" pitchFamily="34" charset="0"/>
                <a:cs typeface="Times New Roman" panose="02020603050405020304" pitchFamily="18" charset="0"/>
              </a:rPr>
              <a:t>sr</a:t>
            </a:r>
            <a:r>
              <a:rPr lang="en-US" sz="1600" dirty="0">
                <a:latin typeface="+mn-lt"/>
                <a:ea typeface="Calibri" panose="020F0502020204030204" pitchFamily="34" charset="0"/>
                <a:cs typeface="Times New Roman" panose="02020603050405020304" pitchFamily="18" charset="0"/>
              </a:rPr>
              <a:t> and _</a:t>
            </a:r>
            <a:r>
              <a:rPr lang="en-US" sz="1600" dirty="0" err="1">
                <a:latin typeface="+mn-lt"/>
                <a:ea typeface="Calibri" panose="020F0502020204030204" pitchFamily="34" charset="0"/>
                <a:cs typeface="Times New Roman" panose="02020603050405020304" pitchFamily="18" charset="0"/>
              </a:rPr>
              <a:t>lr</a:t>
            </a:r>
            <a:r>
              <a:rPr lang="en-US" sz="1600" dirty="0">
                <a:latin typeface="+mn-lt"/>
                <a:ea typeface="Calibri" panose="020F0502020204030204" pitchFamily="34" charset="0"/>
                <a:cs typeface="Times New Roman" panose="02020603050405020304" pitchFamily="18" charset="0"/>
              </a:rPr>
              <a:t>. Try to think about possible reasons for the observed differences.</a:t>
            </a:r>
            <a:endParaRPr lang="da-DK" sz="1600" dirty="0">
              <a:latin typeface="+mn-lt"/>
              <a:ea typeface="Calibri" panose="020F0502020204030204" pitchFamily="34" charset="0"/>
              <a:cs typeface="Times New Roman" panose="02020603050405020304" pitchFamily="18" charset="0"/>
            </a:endParaRPr>
          </a:p>
        </p:txBody>
      </p:sp>
      <p:sp>
        <p:nvSpPr>
          <p:cNvPr id="13" name="Tekstfelt 12">
            <a:extLst>
              <a:ext uri="{FF2B5EF4-FFF2-40B4-BE49-F238E27FC236}">
                <a16:creationId xmlns:a16="http://schemas.microsoft.com/office/drawing/2014/main" id="{24576DBF-D676-4F61-A086-D1062E7BCAE7}"/>
              </a:ext>
            </a:extLst>
          </p:cNvPr>
          <p:cNvSpPr txBox="1"/>
          <p:nvPr/>
        </p:nvSpPr>
        <p:spPr>
          <a:xfrm>
            <a:off x="9322914" y="4272269"/>
            <a:ext cx="2926547" cy="1588127"/>
          </a:xfrm>
          <a:prstGeom prst="rect">
            <a:avLst/>
          </a:prstGeom>
          <a:noFill/>
        </p:spPr>
        <p:txBody>
          <a:bodyPr wrap="square" rtlCol="0">
            <a:spAutoFit/>
          </a:bodyPr>
          <a:lstStyle/>
          <a:p>
            <a:r>
              <a:rPr lang="en-US" sz="1800" dirty="0"/>
              <a:t>For generating results in the following slides:</a:t>
            </a:r>
          </a:p>
          <a:p>
            <a:pPr marL="285750" indent="-285750">
              <a:buFont typeface="Arial" panose="020B0604020202020204" pitchFamily="34" charset="0"/>
              <a:buChar char="•"/>
            </a:pPr>
            <a:r>
              <a:rPr lang="en-US" sz="1800" dirty="0" err="1"/>
              <a:t>AMRFinderPlus</a:t>
            </a:r>
            <a:r>
              <a:rPr lang="en-US" sz="1800" dirty="0"/>
              <a:t> v3.11.18</a:t>
            </a:r>
          </a:p>
          <a:p>
            <a:pPr marL="285750" indent="-285750">
              <a:buFont typeface="Arial" panose="020B0604020202020204" pitchFamily="34" charset="0"/>
              <a:buChar char="•"/>
            </a:pPr>
            <a:r>
              <a:rPr lang="en-US" sz="1800" dirty="0" err="1"/>
              <a:t>Pathogenwatch</a:t>
            </a:r>
            <a:r>
              <a:rPr lang="en-US" sz="1800" dirty="0"/>
              <a:t> v21.0.0</a:t>
            </a:r>
            <a:endParaRPr lang="da-DK" sz="1800" dirty="0"/>
          </a:p>
          <a:p>
            <a:pPr marL="285750" indent="-285750">
              <a:buFont typeface="Arial" panose="020B0604020202020204" pitchFamily="34" charset="0"/>
              <a:buChar char="•"/>
            </a:pPr>
            <a:r>
              <a:rPr lang="en-US" sz="1800" dirty="0"/>
              <a:t>RF v4.3.3</a:t>
            </a:r>
          </a:p>
          <a:p>
            <a:pPr marL="285750" indent="-285750">
              <a:buFont typeface="Arial" panose="020B0604020202020204" pitchFamily="34" charset="0"/>
              <a:buChar char="•"/>
            </a:pPr>
            <a:r>
              <a:rPr lang="en-US" sz="1800" dirty="0"/>
              <a:t>RGI 6.0.2, CARD 3.2.7</a:t>
            </a:r>
          </a:p>
        </p:txBody>
      </p:sp>
    </p:spTree>
    <p:extLst>
      <p:ext uri="{BB962C8B-B14F-4D97-AF65-F5344CB8AC3E}">
        <p14:creationId xmlns:p14="http://schemas.microsoft.com/office/powerpoint/2010/main" val="213204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0AB2DC-F7D0-4AB5-BEDE-D828ABD11DA4}"/>
              </a:ext>
            </a:extLst>
          </p:cNvPr>
          <p:cNvSpPr>
            <a:spLocks noGrp="1"/>
          </p:cNvSpPr>
          <p:nvPr>
            <p:ph type="title"/>
          </p:nvPr>
        </p:nvSpPr>
        <p:spPr/>
        <p:txBody>
          <a:bodyPr/>
          <a:lstStyle/>
          <a:p>
            <a:r>
              <a:rPr lang="en-US" dirty="0"/>
              <a:t>Meeting rules</a:t>
            </a:r>
            <a:endParaRPr lang="da-DK" dirty="0"/>
          </a:p>
        </p:txBody>
      </p:sp>
      <p:sp>
        <p:nvSpPr>
          <p:cNvPr id="4" name="Pladsholder til sidefod 3">
            <a:extLst>
              <a:ext uri="{FF2B5EF4-FFF2-40B4-BE49-F238E27FC236}">
                <a16:creationId xmlns:a16="http://schemas.microsoft.com/office/drawing/2014/main" id="{5728E41E-19A8-4E4E-8486-BCA32641C8E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5E755688-9988-4194-920B-A62BFA449ED7}"/>
              </a:ext>
            </a:extLst>
          </p:cNvPr>
          <p:cNvSpPr>
            <a:spLocks noGrp="1"/>
          </p:cNvSpPr>
          <p:nvPr>
            <p:ph type="sldNum" sz="quarter" idx="12"/>
          </p:nvPr>
        </p:nvSpPr>
        <p:spPr/>
        <p:txBody>
          <a:bodyPr/>
          <a:lstStyle/>
          <a:p>
            <a:fld id="{F9E29A8E-A0F1-419A-8E8B-A78BF9C70DE8}" type="slidenum">
              <a:rPr lang="en-GB" smtClean="0"/>
              <a:pPr/>
              <a:t>3</a:t>
            </a:fld>
            <a:endParaRPr lang="en-GB" dirty="0"/>
          </a:p>
        </p:txBody>
      </p:sp>
      <p:sp>
        <p:nvSpPr>
          <p:cNvPr id="6" name="Pladsholder til indhold 2">
            <a:extLst>
              <a:ext uri="{FF2B5EF4-FFF2-40B4-BE49-F238E27FC236}">
                <a16:creationId xmlns:a16="http://schemas.microsoft.com/office/drawing/2014/main" id="{812ACFEF-634A-46A2-8213-3922482F33EA}"/>
              </a:ext>
            </a:extLst>
          </p:cNvPr>
          <p:cNvSpPr txBox="1">
            <a:spLocks noGrp="1"/>
          </p:cNvSpPr>
          <p:nvPr>
            <p:ph idx="1"/>
          </p:nvPr>
        </p:nvSpPr>
        <p:spPr>
          <a:xfrm>
            <a:off x="431999" y="1474236"/>
            <a:ext cx="11352213" cy="4702175"/>
          </a:xfrm>
          <a:prstGeom prst="rect">
            <a:avLst/>
          </a:prstGeom>
        </p:spPr>
        <p:txBody>
          <a:bodyPr vert="horz" lIns="91440" tIns="45720" rIns="91440" bIns="45720" rtlCol="0">
            <a:normAutofit/>
          </a:bodyPr>
          <a:lstStyle>
            <a:lvl1pPr marL="180975" indent="-180975" algn="l" defTabSz="914400" rtl="0" eaLnBrk="1" latinLnBrk="0" hangingPunct="1">
              <a:lnSpc>
                <a:spcPts val="2400"/>
              </a:lnSpc>
              <a:spcBef>
                <a:spcPct val="20000"/>
              </a:spcBef>
              <a:buClr>
                <a:schemeClr val="accent1"/>
              </a:buClr>
              <a:buSzPct val="75000"/>
              <a:buFontTx/>
              <a:buBlip>
                <a:blip r:embed="rId2"/>
              </a:buBlip>
              <a:defRPr sz="2000" kern="1200">
                <a:solidFill>
                  <a:schemeClr val="tx2"/>
                </a:solidFill>
                <a:latin typeface="+mn-lt"/>
                <a:ea typeface="+mn-ea"/>
                <a:cs typeface="+mn-cs"/>
              </a:defRPr>
            </a:lvl1pPr>
            <a:lvl2pPr marL="541338" indent="-271463" algn="l" defTabSz="914400" rtl="0" eaLnBrk="1" latinLnBrk="0" hangingPunct="1">
              <a:lnSpc>
                <a:spcPts val="2400"/>
              </a:lnSpc>
              <a:spcBef>
                <a:spcPct val="20000"/>
              </a:spcBef>
              <a:buClr>
                <a:schemeClr val="accent1"/>
              </a:buClr>
              <a:buFont typeface="Arial" pitchFamily="34" charset="0"/>
              <a:buChar char="-"/>
              <a:defRPr sz="2000" kern="1200">
                <a:solidFill>
                  <a:schemeClr val="tx2"/>
                </a:solidFill>
                <a:latin typeface="+mn-lt"/>
                <a:ea typeface="+mn-ea"/>
                <a:cs typeface="+mn-cs"/>
              </a:defRPr>
            </a:lvl2pPr>
            <a:lvl3pPr marL="900113" indent="-276225" algn="l" defTabSz="914400" rtl="0" eaLnBrk="1" latinLnBrk="0" hangingPunct="1">
              <a:lnSpc>
                <a:spcPts val="2400"/>
              </a:lnSpc>
              <a:spcBef>
                <a:spcPct val="20000"/>
              </a:spcBef>
              <a:buClr>
                <a:schemeClr val="accent1"/>
              </a:buClr>
              <a:buFont typeface="Arial" pitchFamily="34" charset="0"/>
              <a:buChar char="•"/>
              <a:tabLst/>
              <a:defRPr sz="2000" kern="1200">
                <a:solidFill>
                  <a:schemeClr val="tx2"/>
                </a:solidFill>
                <a:latin typeface="+mn-lt"/>
                <a:ea typeface="+mn-ea"/>
                <a:cs typeface="+mn-cs"/>
              </a:defRPr>
            </a:lvl3pPr>
            <a:lvl4pPr marL="1258888" indent="-273050" algn="l" defTabSz="914400" rtl="0" eaLnBrk="1" latinLnBrk="0" hangingPunct="1">
              <a:lnSpc>
                <a:spcPts val="2400"/>
              </a:lnSpc>
              <a:spcBef>
                <a:spcPct val="20000"/>
              </a:spcBef>
              <a:buClr>
                <a:schemeClr val="accent1"/>
              </a:buClr>
              <a:buFont typeface="Arial" pitchFamily="34" charset="0"/>
              <a:buChar char="­"/>
              <a:defRPr sz="2000" kern="1200">
                <a:solidFill>
                  <a:schemeClr val="tx2"/>
                </a:solidFill>
                <a:latin typeface="+mn-lt"/>
                <a:ea typeface="+mn-ea"/>
                <a:cs typeface="+mn-cs"/>
              </a:defRPr>
            </a:lvl4pPr>
            <a:lvl5pPr marL="1616075" indent="-274638" algn="l" defTabSz="1433513" rtl="0" eaLnBrk="1" latinLnBrk="0" hangingPunct="1">
              <a:lnSpc>
                <a:spcPts val="2400"/>
              </a:lnSpc>
              <a:spcBef>
                <a:spcPct val="20000"/>
              </a:spcBef>
              <a:buClr>
                <a:schemeClr val="accent1"/>
              </a:buClr>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Tx/>
              <a:buFont typeface="Arial" panose="020B0604020202020204" pitchFamily="34" charset="0"/>
              <a:buChar char="•"/>
            </a:pPr>
            <a:endParaRPr lang="da-DK" sz="2800" dirty="0">
              <a:solidFill>
                <a:schemeClr val="tx1"/>
              </a:solidFill>
            </a:endParaRPr>
          </a:p>
          <a:p>
            <a:pPr>
              <a:buClrTx/>
              <a:buFont typeface="Arial" panose="020B0604020202020204" pitchFamily="34" charset="0"/>
              <a:buChar char="•"/>
            </a:pPr>
            <a:r>
              <a:rPr lang="en-US" sz="2800" dirty="0">
                <a:solidFill>
                  <a:schemeClr val="tx1"/>
                </a:solidFill>
              </a:rPr>
              <a:t>Camera and microphones are automatically de-activated</a:t>
            </a:r>
          </a:p>
          <a:p>
            <a:pPr marL="0" indent="0">
              <a:buClrTx/>
              <a:buNone/>
            </a:pPr>
            <a:endParaRPr lang="da-DK" sz="2800" dirty="0">
              <a:solidFill>
                <a:schemeClr val="tx1"/>
              </a:solidFill>
            </a:endParaRPr>
          </a:p>
          <a:p>
            <a:pPr>
              <a:buClrTx/>
              <a:buFont typeface="Arial" panose="020B0604020202020204" pitchFamily="34" charset="0"/>
              <a:buChar char="•"/>
            </a:pPr>
            <a:endParaRPr lang="da-DK" sz="2800" dirty="0">
              <a:solidFill>
                <a:schemeClr val="tx1"/>
              </a:solidFill>
            </a:endParaRPr>
          </a:p>
          <a:p>
            <a:pPr>
              <a:buClrTx/>
              <a:buFont typeface="Arial" panose="020B0604020202020204" pitchFamily="34" charset="0"/>
              <a:buChar char="•"/>
            </a:pPr>
            <a:r>
              <a:rPr lang="da-DK" sz="2800" dirty="0" err="1">
                <a:solidFill>
                  <a:schemeClr val="tx1"/>
                </a:solidFill>
              </a:rPr>
              <a:t>Recording</a:t>
            </a:r>
            <a:endParaRPr lang="da-DK" sz="2800" dirty="0">
              <a:solidFill>
                <a:schemeClr val="tx1"/>
              </a:solidFill>
            </a:endParaRPr>
          </a:p>
          <a:p>
            <a:pPr>
              <a:buClrTx/>
              <a:buFont typeface="Arial" panose="020B0604020202020204" pitchFamily="34" charset="0"/>
              <a:buChar char="•"/>
            </a:pPr>
            <a:endParaRPr lang="da-DK" sz="2800" dirty="0">
              <a:solidFill>
                <a:schemeClr val="tx1"/>
              </a:solidFill>
            </a:endParaRPr>
          </a:p>
          <a:p>
            <a:pPr>
              <a:buClrTx/>
              <a:buFont typeface="Arial" panose="020B0604020202020204" pitchFamily="34" charset="0"/>
              <a:buChar char="•"/>
            </a:pPr>
            <a:endParaRPr lang="da-DK" sz="2800" dirty="0">
              <a:solidFill>
                <a:schemeClr val="tx1"/>
              </a:solidFill>
            </a:endParaRPr>
          </a:p>
          <a:p>
            <a:pPr>
              <a:buClrTx/>
              <a:buFont typeface="Arial" panose="020B0604020202020204" pitchFamily="34" charset="0"/>
              <a:buChar char="•"/>
            </a:pPr>
            <a:r>
              <a:rPr lang="da-DK" sz="2800" dirty="0" err="1">
                <a:solidFill>
                  <a:schemeClr val="tx1"/>
                </a:solidFill>
              </a:rPr>
              <a:t>Use</a:t>
            </a:r>
            <a:r>
              <a:rPr lang="da-DK" sz="2800" dirty="0">
                <a:solidFill>
                  <a:schemeClr val="tx1"/>
                </a:solidFill>
              </a:rPr>
              <a:t> the </a:t>
            </a:r>
            <a:r>
              <a:rPr lang="da-DK" sz="2800" b="1" dirty="0">
                <a:solidFill>
                  <a:schemeClr val="tx1"/>
                </a:solidFill>
              </a:rPr>
              <a:t>Q&amp;A </a:t>
            </a:r>
            <a:r>
              <a:rPr lang="da-DK" sz="2800" dirty="0">
                <a:solidFill>
                  <a:schemeClr val="tx1"/>
                </a:solidFill>
              </a:rPr>
              <a:t>for </a:t>
            </a:r>
            <a:r>
              <a:rPr lang="da-DK" sz="2800" dirty="0" err="1">
                <a:solidFill>
                  <a:schemeClr val="tx1"/>
                </a:solidFill>
              </a:rPr>
              <a:t>questions</a:t>
            </a:r>
            <a:endParaRPr lang="da-DK" sz="2800" dirty="0">
              <a:solidFill>
                <a:schemeClr val="tx1"/>
              </a:solidFill>
            </a:endParaRPr>
          </a:p>
          <a:p>
            <a:pPr>
              <a:buClrTx/>
              <a:buFont typeface="Arial" panose="020B0604020202020204" pitchFamily="34" charset="0"/>
              <a:buChar char="•"/>
            </a:pPr>
            <a:endParaRPr lang="da-DK" sz="2800" dirty="0">
              <a:solidFill>
                <a:schemeClr val="tx1"/>
              </a:solidFill>
            </a:endParaRPr>
          </a:p>
          <a:p>
            <a:pPr>
              <a:buClrTx/>
              <a:buFont typeface="Arial" panose="020B0604020202020204" pitchFamily="34" charset="0"/>
              <a:buChar char="•"/>
            </a:pPr>
            <a:endParaRPr lang="da-DK" sz="2800" dirty="0">
              <a:solidFill>
                <a:schemeClr val="tx1"/>
              </a:solidFill>
            </a:endParaRPr>
          </a:p>
        </p:txBody>
      </p:sp>
      <p:pic>
        <p:nvPicPr>
          <p:cNvPr id="9" name="Picture 8" descr="Chat Question Icons - Free SVG &amp; PNG Chat Question Images - Noun Project">
            <a:extLst>
              <a:ext uri="{FF2B5EF4-FFF2-40B4-BE49-F238E27FC236}">
                <a16:creationId xmlns:a16="http://schemas.microsoft.com/office/drawing/2014/main" id="{8278955B-FADB-4EBD-9662-6BA66D572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1672" y="3981033"/>
            <a:ext cx="1024507" cy="10245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Record - Free signaling icons">
            <a:extLst>
              <a:ext uri="{FF2B5EF4-FFF2-40B4-BE49-F238E27FC236}">
                <a16:creationId xmlns:a16="http://schemas.microsoft.com/office/drawing/2014/main" id="{1E10642A-E4AD-420A-83EE-338839A93C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1672" y="2636222"/>
            <a:ext cx="1080120"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280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844C62-126A-4383-9195-2B82F854352D}"/>
              </a:ext>
            </a:extLst>
          </p:cNvPr>
          <p:cNvSpPr>
            <a:spLocks noGrp="1"/>
          </p:cNvSpPr>
          <p:nvPr>
            <p:ph type="title"/>
          </p:nvPr>
        </p:nvSpPr>
        <p:spPr/>
        <p:txBody>
          <a:bodyPr/>
          <a:lstStyle/>
          <a:p>
            <a:r>
              <a:rPr lang="en-US" dirty="0" err="1"/>
              <a:t>Pathogenwatch</a:t>
            </a:r>
            <a:r>
              <a:rPr lang="en-US" dirty="0"/>
              <a:t> output</a:t>
            </a:r>
            <a:endParaRPr lang="da-DK" dirty="0"/>
          </a:p>
        </p:txBody>
      </p:sp>
      <p:sp>
        <p:nvSpPr>
          <p:cNvPr id="3" name="Pladsholder til indhold 2">
            <a:extLst>
              <a:ext uri="{FF2B5EF4-FFF2-40B4-BE49-F238E27FC236}">
                <a16:creationId xmlns:a16="http://schemas.microsoft.com/office/drawing/2014/main" id="{B77D1425-DAC6-4C57-A462-BDF2358DE91F}"/>
              </a:ext>
            </a:extLst>
          </p:cNvPr>
          <p:cNvSpPr>
            <a:spLocks noGrp="1"/>
          </p:cNvSpPr>
          <p:nvPr>
            <p:ph idx="1"/>
          </p:nvPr>
        </p:nvSpPr>
        <p:spPr/>
        <p:txBody>
          <a:bodyPr/>
          <a:lstStyle/>
          <a:p>
            <a:endParaRPr lang="da-DK"/>
          </a:p>
        </p:txBody>
      </p:sp>
      <p:sp>
        <p:nvSpPr>
          <p:cNvPr id="4" name="Pladsholder til sidefod 3">
            <a:extLst>
              <a:ext uri="{FF2B5EF4-FFF2-40B4-BE49-F238E27FC236}">
                <a16:creationId xmlns:a16="http://schemas.microsoft.com/office/drawing/2014/main" id="{2AB50939-F495-4422-8536-F518DC19B310}"/>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A1E91974-192A-4739-897A-85894DC373BE}"/>
              </a:ext>
            </a:extLst>
          </p:cNvPr>
          <p:cNvSpPr>
            <a:spLocks noGrp="1"/>
          </p:cNvSpPr>
          <p:nvPr>
            <p:ph type="sldNum" sz="quarter" idx="12"/>
          </p:nvPr>
        </p:nvSpPr>
        <p:spPr/>
        <p:txBody>
          <a:bodyPr/>
          <a:lstStyle/>
          <a:p>
            <a:fld id="{F9E29A8E-A0F1-419A-8E8B-A78BF9C70DE8}" type="slidenum">
              <a:rPr lang="en-GB" smtClean="0"/>
              <a:pPr/>
              <a:t>30</a:t>
            </a:fld>
            <a:endParaRPr lang="en-GB" dirty="0"/>
          </a:p>
        </p:txBody>
      </p:sp>
      <p:pic>
        <p:nvPicPr>
          <p:cNvPr id="6" name="Billede 5">
            <a:extLst>
              <a:ext uri="{FF2B5EF4-FFF2-40B4-BE49-F238E27FC236}">
                <a16:creationId xmlns:a16="http://schemas.microsoft.com/office/drawing/2014/main" id="{3538A34A-B36A-4F91-8B52-9FAB962D211F}"/>
              </a:ext>
            </a:extLst>
          </p:cNvPr>
          <p:cNvPicPr>
            <a:picLocks noChangeAspect="1"/>
          </p:cNvPicPr>
          <p:nvPr/>
        </p:nvPicPr>
        <p:blipFill rotWithShape="1">
          <a:blip r:embed="rId2"/>
          <a:srcRect t="8682" r="4244" b="5577"/>
          <a:stretch/>
        </p:blipFill>
        <p:spPr>
          <a:xfrm>
            <a:off x="431999" y="977881"/>
            <a:ext cx="11674549" cy="5880119"/>
          </a:xfrm>
          <a:prstGeom prst="rect">
            <a:avLst/>
          </a:prstGeom>
        </p:spPr>
      </p:pic>
      <p:sp>
        <p:nvSpPr>
          <p:cNvPr id="7" name="Ellipse 6">
            <a:extLst>
              <a:ext uri="{FF2B5EF4-FFF2-40B4-BE49-F238E27FC236}">
                <a16:creationId xmlns:a16="http://schemas.microsoft.com/office/drawing/2014/main" id="{FFF8A69F-D424-410D-9821-9DDE69E33F45}"/>
              </a:ext>
            </a:extLst>
          </p:cNvPr>
          <p:cNvSpPr/>
          <p:nvPr/>
        </p:nvSpPr>
        <p:spPr>
          <a:xfrm>
            <a:off x="9297582" y="990910"/>
            <a:ext cx="723568" cy="38682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Ellipse 7">
            <a:extLst>
              <a:ext uri="{FF2B5EF4-FFF2-40B4-BE49-F238E27FC236}">
                <a16:creationId xmlns:a16="http://schemas.microsoft.com/office/drawing/2014/main" id="{76341AAF-9E86-4561-97C0-185F75E1A4D7}"/>
              </a:ext>
            </a:extLst>
          </p:cNvPr>
          <p:cNvSpPr/>
          <p:nvPr/>
        </p:nvSpPr>
        <p:spPr>
          <a:xfrm>
            <a:off x="1603138" y="2483008"/>
            <a:ext cx="723568" cy="38682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7123F37E-C0D9-4EA0-8145-FA5114D6E278}"/>
              </a:ext>
            </a:extLst>
          </p:cNvPr>
          <p:cNvSpPr/>
          <p:nvPr/>
        </p:nvSpPr>
        <p:spPr>
          <a:xfrm>
            <a:off x="1954289" y="1752940"/>
            <a:ext cx="1969125" cy="6902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96063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746E05-6C37-4343-AF9D-D843C3E065C1}"/>
              </a:ext>
            </a:extLst>
          </p:cNvPr>
          <p:cNvSpPr>
            <a:spLocks noGrp="1"/>
          </p:cNvSpPr>
          <p:nvPr>
            <p:ph type="title"/>
          </p:nvPr>
        </p:nvSpPr>
        <p:spPr/>
        <p:txBody>
          <a:bodyPr/>
          <a:lstStyle/>
          <a:p>
            <a:r>
              <a:rPr lang="en-US" dirty="0" err="1"/>
              <a:t>Pathogenwatch</a:t>
            </a:r>
            <a:r>
              <a:rPr lang="en-US" dirty="0"/>
              <a:t> results</a:t>
            </a:r>
            <a:endParaRPr lang="da-DK" dirty="0"/>
          </a:p>
        </p:txBody>
      </p:sp>
      <p:sp>
        <p:nvSpPr>
          <p:cNvPr id="4" name="Pladsholder til sidefod 3">
            <a:extLst>
              <a:ext uri="{FF2B5EF4-FFF2-40B4-BE49-F238E27FC236}">
                <a16:creationId xmlns:a16="http://schemas.microsoft.com/office/drawing/2014/main" id="{CE77063C-EBB9-44B1-B2A4-4A02192215B8}"/>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4541C70D-3298-4FFC-8D72-1C2CA80F06BD}"/>
              </a:ext>
            </a:extLst>
          </p:cNvPr>
          <p:cNvSpPr>
            <a:spLocks noGrp="1"/>
          </p:cNvSpPr>
          <p:nvPr>
            <p:ph type="sldNum" sz="quarter" idx="12"/>
          </p:nvPr>
        </p:nvSpPr>
        <p:spPr/>
        <p:txBody>
          <a:bodyPr/>
          <a:lstStyle/>
          <a:p>
            <a:fld id="{F9E29A8E-A0F1-419A-8E8B-A78BF9C70DE8}" type="slidenum">
              <a:rPr lang="en-GB" smtClean="0"/>
              <a:pPr/>
              <a:t>31</a:t>
            </a:fld>
            <a:endParaRPr lang="en-GB" dirty="0"/>
          </a:p>
        </p:txBody>
      </p:sp>
      <p:grpSp>
        <p:nvGrpSpPr>
          <p:cNvPr id="8" name="Gruppe 7">
            <a:extLst>
              <a:ext uri="{FF2B5EF4-FFF2-40B4-BE49-F238E27FC236}">
                <a16:creationId xmlns:a16="http://schemas.microsoft.com/office/drawing/2014/main" id="{36339B42-4DFF-4B6E-BFCD-266B5975A747}"/>
              </a:ext>
            </a:extLst>
          </p:cNvPr>
          <p:cNvGrpSpPr/>
          <p:nvPr/>
        </p:nvGrpSpPr>
        <p:grpSpPr>
          <a:xfrm>
            <a:off x="1459845" y="1084218"/>
            <a:ext cx="9345623" cy="5092745"/>
            <a:chOff x="100945" y="1084218"/>
            <a:chExt cx="9345623" cy="5092745"/>
          </a:xfrm>
        </p:grpSpPr>
        <p:pic>
          <p:nvPicPr>
            <p:cNvPr id="6" name="Billede 5">
              <a:extLst>
                <a:ext uri="{FF2B5EF4-FFF2-40B4-BE49-F238E27FC236}">
                  <a16:creationId xmlns:a16="http://schemas.microsoft.com/office/drawing/2014/main" id="{82015A97-4CAE-498E-AE02-59B186848047}"/>
                </a:ext>
              </a:extLst>
            </p:cNvPr>
            <p:cNvPicPr>
              <a:picLocks noChangeAspect="1"/>
            </p:cNvPicPr>
            <p:nvPr/>
          </p:nvPicPr>
          <p:blipFill rotWithShape="1">
            <a:blip r:embed="rId3"/>
            <a:srcRect l="32842" t="13412" r="37861" b="47236"/>
            <a:stretch/>
          </p:blipFill>
          <p:spPr>
            <a:xfrm>
              <a:off x="100945" y="1084263"/>
              <a:ext cx="6740443" cy="5092700"/>
            </a:xfrm>
            <a:prstGeom prst="rect">
              <a:avLst/>
            </a:prstGeom>
          </p:spPr>
        </p:pic>
        <p:pic>
          <p:nvPicPr>
            <p:cNvPr id="7" name="Billede 6">
              <a:extLst>
                <a:ext uri="{FF2B5EF4-FFF2-40B4-BE49-F238E27FC236}">
                  <a16:creationId xmlns:a16="http://schemas.microsoft.com/office/drawing/2014/main" id="{C879BDA4-4C69-4DEC-A264-9F174E713E5D}"/>
                </a:ext>
              </a:extLst>
            </p:cNvPr>
            <p:cNvPicPr>
              <a:picLocks noChangeAspect="1"/>
            </p:cNvPicPr>
            <p:nvPr/>
          </p:nvPicPr>
          <p:blipFill rotWithShape="1">
            <a:blip r:embed="rId4"/>
            <a:srcRect l="49308" t="13409" r="38127" b="47130"/>
            <a:stretch/>
          </p:blipFill>
          <p:spPr>
            <a:xfrm>
              <a:off x="6563868" y="1084218"/>
              <a:ext cx="2882700" cy="5092700"/>
            </a:xfrm>
            <a:prstGeom prst="rect">
              <a:avLst/>
            </a:prstGeom>
          </p:spPr>
        </p:pic>
      </p:grpSp>
      <p:sp>
        <p:nvSpPr>
          <p:cNvPr id="10" name="Tekstfelt 9">
            <a:extLst>
              <a:ext uri="{FF2B5EF4-FFF2-40B4-BE49-F238E27FC236}">
                <a16:creationId xmlns:a16="http://schemas.microsoft.com/office/drawing/2014/main" id="{AE92E9DB-9318-4CA6-A83D-8E134AEB11D8}"/>
              </a:ext>
            </a:extLst>
          </p:cNvPr>
          <p:cNvSpPr txBox="1"/>
          <p:nvPr/>
        </p:nvSpPr>
        <p:spPr>
          <a:xfrm>
            <a:off x="9143888" y="1215488"/>
            <a:ext cx="426720" cy="535531"/>
          </a:xfrm>
          <a:prstGeom prst="rect">
            <a:avLst/>
          </a:prstGeom>
          <a:noFill/>
        </p:spPr>
        <p:txBody>
          <a:bodyPr wrap="none" rtlCol="0">
            <a:spAutoFit/>
          </a:bodyPr>
          <a:lstStyle/>
          <a:p>
            <a:r>
              <a:rPr lang="en-US" dirty="0" err="1"/>
              <a:t>lr</a:t>
            </a:r>
            <a:endParaRPr lang="da-DK" dirty="0"/>
          </a:p>
        </p:txBody>
      </p:sp>
      <p:pic>
        <p:nvPicPr>
          <p:cNvPr id="11" name="Billede 10">
            <a:extLst>
              <a:ext uri="{FF2B5EF4-FFF2-40B4-BE49-F238E27FC236}">
                <a16:creationId xmlns:a16="http://schemas.microsoft.com/office/drawing/2014/main" id="{10430F57-8584-4F79-8296-4940757202A0}"/>
              </a:ext>
            </a:extLst>
          </p:cNvPr>
          <p:cNvPicPr>
            <a:picLocks noChangeAspect="1"/>
          </p:cNvPicPr>
          <p:nvPr/>
        </p:nvPicPr>
        <p:blipFill rotWithShape="1">
          <a:blip r:embed="rId5"/>
          <a:srcRect l="32813" t="25000" r="39375" b="35370"/>
          <a:stretch/>
        </p:blipFill>
        <p:spPr>
          <a:xfrm>
            <a:off x="1562100" y="1096743"/>
            <a:ext cx="6388100" cy="5120050"/>
          </a:xfrm>
          <a:prstGeom prst="rect">
            <a:avLst/>
          </a:prstGeom>
        </p:spPr>
      </p:pic>
      <p:sp>
        <p:nvSpPr>
          <p:cNvPr id="9" name="Tekstfelt 8">
            <a:extLst>
              <a:ext uri="{FF2B5EF4-FFF2-40B4-BE49-F238E27FC236}">
                <a16:creationId xmlns:a16="http://schemas.microsoft.com/office/drawing/2014/main" id="{413D44DE-5637-4C26-827A-E3077C67D17C}"/>
              </a:ext>
            </a:extLst>
          </p:cNvPr>
          <p:cNvSpPr txBox="1"/>
          <p:nvPr/>
        </p:nvSpPr>
        <p:spPr>
          <a:xfrm>
            <a:off x="6502400" y="1215488"/>
            <a:ext cx="514885" cy="535531"/>
          </a:xfrm>
          <a:prstGeom prst="rect">
            <a:avLst/>
          </a:prstGeom>
          <a:noFill/>
        </p:spPr>
        <p:txBody>
          <a:bodyPr wrap="none" rtlCol="0">
            <a:spAutoFit/>
          </a:bodyPr>
          <a:lstStyle/>
          <a:p>
            <a:r>
              <a:rPr lang="en-US" dirty="0" err="1"/>
              <a:t>sr</a:t>
            </a:r>
            <a:endParaRPr lang="da-DK" dirty="0"/>
          </a:p>
        </p:txBody>
      </p:sp>
      <p:sp>
        <p:nvSpPr>
          <p:cNvPr id="14" name="Ellipse 13">
            <a:extLst>
              <a:ext uri="{FF2B5EF4-FFF2-40B4-BE49-F238E27FC236}">
                <a16:creationId xmlns:a16="http://schemas.microsoft.com/office/drawing/2014/main" id="{F809E065-B77A-46B1-BC54-553B6EA250F7}"/>
              </a:ext>
            </a:extLst>
          </p:cNvPr>
          <p:cNvSpPr/>
          <p:nvPr/>
        </p:nvSpPr>
        <p:spPr>
          <a:xfrm>
            <a:off x="9132073" y="4551981"/>
            <a:ext cx="524786" cy="38682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Ellipse 14">
            <a:extLst>
              <a:ext uri="{FF2B5EF4-FFF2-40B4-BE49-F238E27FC236}">
                <a16:creationId xmlns:a16="http://schemas.microsoft.com/office/drawing/2014/main" id="{079B2E4F-B76D-44F8-936D-3D5BA9A5A816}"/>
              </a:ext>
            </a:extLst>
          </p:cNvPr>
          <p:cNvSpPr/>
          <p:nvPr/>
        </p:nvSpPr>
        <p:spPr>
          <a:xfrm>
            <a:off x="9328555" y="3194812"/>
            <a:ext cx="723568" cy="38682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Ellipse 15">
            <a:extLst>
              <a:ext uri="{FF2B5EF4-FFF2-40B4-BE49-F238E27FC236}">
                <a16:creationId xmlns:a16="http://schemas.microsoft.com/office/drawing/2014/main" id="{F6080943-A2A9-4C71-849C-1FF32637A026}"/>
              </a:ext>
            </a:extLst>
          </p:cNvPr>
          <p:cNvSpPr/>
          <p:nvPr/>
        </p:nvSpPr>
        <p:spPr>
          <a:xfrm>
            <a:off x="9308215" y="4011782"/>
            <a:ext cx="524786" cy="38682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5137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B690F4-2C7F-4B4D-8E2C-511D79CB2ADB}"/>
              </a:ext>
            </a:extLst>
          </p:cNvPr>
          <p:cNvSpPr>
            <a:spLocks noGrp="1"/>
          </p:cNvSpPr>
          <p:nvPr>
            <p:ph type="title"/>
          </p:nvPr>
        </p:nvSpPr>
        <p:spPr/>
        <p:txBody>
          <a:bodyPr/>
          <a:lstStyle/>
          <a:p>
            <a:r>
              <a:rPr lang="en-US" dirty="0"/>
              <a:t>Thinking time! </a:t>
            </a:r>
            <a:endParaRPr lang="da-DK" dirty="0"/>
          </a:p>
        </p:txBody>
      </p:sp>
      <p:sp>
        <p:nvSpPr>
          <p:cNvPr id="3" name="Pladsholder til indhold 2">
            <a:extLst>
              <a:ext uri="{FF2B5EF4-FFF2-40B4-BE49-F238E27FC236}">
                <a16:creationId xmlns:a16="http://schemas.microsoft.com/office/drawing/2014/main" id="{331AFC7A-B040-494C-AC3F-F19CD0637CFE}"/>
              </a:ext>
            </a:extLst>
          </p:cNvPr>
          <p:cNvSpPr>
            <a:spLocks noGrp="1"/>
          </p:cNvSpPr>
          <p:nvPr>
            <p:ph idx="1"/>
          </p:nvPr>
        </p:nvSpPr>
        <p:spPr/>
        <p:txBody>
          <a:bodyPr>
            <a:normAutofit fontScale="92500" lnSpcReduction="20000"/>
          </a:bodyPr>
          <a:lstStyle/>
          <a:p>
            <a:pPr marL="457200" indent="-457200">
              <a:buFont typeface="Arial" panose="020B0604020202020204" pitchFamily="34" charset="0"/>
              <a:buChar char="•"/>
            </a:pPr>
            <a:r>
              <a:rPr lang="en-US" i="1" dirty="0" err="1"/>
              <a:t>pmrB</a:t>
            </a:r>
            <a:r>
              <a:rPr lang="en-US" i="1" dirty="0"/>
              <a:t>, catB4</a:t>
            </a:r>
            <a:r>
              <a:rPr lang="en-US" dirty="0"/>
              <a:t>: in </a:t>
            </a:r>
            <a:r>
              <a:rPr lang="en-US" dirty="0" err="1"/>
              <a:t>lr</a:t>
            </a:r>
            <a:r>
              <a:rPr lang="en-US" dirty="0"/>
              <a:t> but not in </a:t>
            </a:r>
            <a:r>
              <a:rPr lang="en-US" dirty="0" err="1"/>
              <a:t>sr</a:t>
            </a:r>
            <a:r>
              <a:rPr lang="en-US" dirty="0"/>
              <a:t> outputs</a:t>
            </a:r>
          </a:p>
          <a:p>
            <a:pPr marL="457200" indent="-457200">
              <a:buFont typeface="Arial" panose="020B0604020202020204" pitchFamily="34" charset="0"/>
              <a:buChar char="•"/>
            </a:pPr>
            <a:r>
              <a:rPr lang="en-US" i="1" dirty="0"/>
              <a:t>bla</a:t>
            </a:r>
            <a:r>
              <a:rPr lang="en-US" baseline="-25000" dirty="0"/>
              <a:t>TEM-1d</a:t>
            </a:r>
            <a:r>
              <a:rPr lang="en-US" dirty="0"/>
              <a:t>: two times in </a:t>
            </a:r>
            <a:r>
              <a:rPr lang="en-US" dirty="0" err="1"/>
              <a:t>lr</a:t>
            </a:r>
            <a:r>
              <a:rPr lang="en-US" dirty="0"/>
              <a:t> and one in </a:t>
            </a:r>
            <a:r>
              <a:rPr lang="en-US" dirty="0" err="1"/>
              <a:t>sr</a:t>
            </a:r>
            <a:r>
              <a:rPr lang="en-US" dirty="0"/>
              <a:t> outputs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Findings regarding </a:t>
            </a:r>
            <a:r>
              <a:rPr lang="en-US" i="1" dirty="0"/>
              <a:t>bla</a:t>
            </a:r>
            <a:r>
              <a:rPr lang="en-US" baseline="-25000" dirty="0"/>
              <a:t>TEM-1d</a:t>
            </a:r>
            <a:r>
              <a:rPr lang="en-US" dirty="0"/>
              <a:t> also with </a:t>
            </a:r>
            <a:r>
              <a:rPr lang="en-US" dirty="0" err="1"/>
              <a:t>AMRFinderPlus</a:t>
            </a:r>
            <a:r>
              <a:rPr lang="en-US" dirty="0"/>
              <a:t>, RGI/CARD and </a:t>
            </a:r>
            <a:r>
              <a:rPr lang="en-US" dirty="0" err="1"/>
              <a:t>ResFinder</a:t>
            </a:r>
            <a:r>
              <a:rPr lang="en-US" dirty="0"/>
              <a:t>…</a:t>
            </a:r>
          </a:p>
          <a:p>
            <a:pPr marL="457200" indent="-457200">
              <a:buFont typeface="Arial" panose="020B0604020202020204" pitchFamily="34" charset="0"/>
              <a:buChar char="•"/>
            </a:pPr>
            <a:r>
              <a:rPr lang="en-US" dirty="0"/>
              <a:t>In addition</a:t>
            </a:r>
          </a:p>
          <a:p>
            <a:pPr marL="1143000" lvl="1" indent="-457200"/>
            <a:r>
              <a:rPr lang="en-US" dirty="0"/>
              <a:t>Nothing about </a:t>
            </a:r>
            <a:r>
              <a:rPr lang="en-US" i="1" dirty="0" err="1"/>
              <a:t>pmrB</a:t>
            </a:r>
            <a:r>
              <a:rPr lang="en-US" i="1" dirty="0"/>
              <a:t> </a:t>
            </a:r>
            <a:r>
              <a:rPr lang="en-US" dirty="0"/>
              <a:t>in </a:t>
            </a:r>
            <a:r>
              <a:rPr lang="en-US" dirty="0" err="1"/>
              <a:t>AMRFinderPlus</a:t>
            </a:r>
            <a:r>
              <a:rPr lang="en-US" dirty="0"/>
              <a:t> and </a:t>
            </a:r>
            <a:r>
              <a:rPr lang="en-US" dirty="0" err="1"/>
              <a:t>ResFinder</a:t>
            </a:r>
            <a:r>
              <a:rPr lang="en-US" dirty="0"/>
              <a:t> outputs (for both _</a:t>
            </a:r>
            <a:r>
              <a:rPr lang="en-US" dirty="0" err="1"/>
              <a:t>lr</a:t>
            </a:r>
            <a:r>
              <a:rPr lang="en-US" dirty="0"/>
              <a:t> and _</a:t>
            </a:r>
            <a:r>
              <a:rPr lang="en-US" dirty="0" err="1"/>
              <a:t>sr</a:t>
            </a:r>
            <a:r>
              <a:rPr lang="en-US" dirty="0"/>
              <a:t>)</a:t>
            </a:r>
          </a:p>
          <a:p>
            <a:pPr marL="1143000" lvl="1" indent="-457200"/>
            <a:r>
              <a:rPr lang="en-US" dirty="0"/>
              <a:t>Nothing about </a:t>
            </a:r>
            <a:r>
              <a:rPr lang="en-US" i="1" dirty="0" err="1"/>
              <a:t>mgrB</a:t>
            </a:r>
            <a:r>
              <a:rPr lang="en-US" i="1" dirty="0"/>
              <a:t> </a:t>
            </a:r>
            <a:r>
              <a:rPr lang="en-US" dirty="0"/>
              <a:t>in </a:t>
            </a:r>
            <a:r>
              <a:rPr lang="en-US" dirty="0" err="1"/>
              <a:t>AMRFinderPlus</a:t>
            </a:r>
            <a:r>
              <a:rPr lang="en-US" dirty="0"/>
              <a:t>, RGI/CARD and </a:t>
            </a:r>
            <a:r>
              <a:rPr lang="en-US" dirty="0" err="1"/>
              <a:t>ResFinder</a:t>
            </a:r>
            <a:r>
              <a:rPr lang="en-US" dirty="0"/>
              <a:t> outputs (for both _</a:t>
            </a:r>
            <a:r>
              <a:rPr lang="en-US" dirty="0" err="1"/>
              <a:t>lr</a:t>
            </a:r>
            <a:r>
              <a:rPr lang="en-US" dirty="0"/>
              <a:t> and _</a:t>
            </a:r>
            <a:r>
              <a:rPr lang="en-US" dirty="0" err="1"/>
              <a:t>sr</a:t>
            </a:r>
            <a:r>
              <a:rPr lang="en-US" dirty="0"/>
              <a:t>)</a:t>
            </a:r>
          </a:p>
          <a:p>
            <a:pPr marL="1143000" lvl="1" indent="-457200"/>
            <a:r>
              <a:rPr lang="en-US" i="1" dirty="0"/>
              <a:t>catB3</a:t>
            </a:r>
            <a:r>
              <a:rPr lang="en-US" dirty="0"/>
              <a:t> in </a:t>
            </a:r>
            <a:r>
              <a:rPr lang="en-US" dirty="0" err="1"/>
              <a:t>AMRFinderPlus</a:t>
            </a:r>
            <a:r>
              <a:rPr lang="en-US" dirty="0"/>
              <a:t> and </a:t>
            </a:r>
            <a:r>
              <a:rPr lang="en-US" dirty="0" err="1"/>
              <a:t>ResFinder</a:t>
            </a:r>
            <a:r>
              <a:rPr lang="en-US" dirty="0"/>
              <a:t> outputs (for both _</a:t>
            </a:r>
            <a:r>
              <a:rPr lang="en-US" dirty="0" err="1"/>
              <a:t>lr</a:t>
            </a:r>
            <a:r>
              <a:rPr lang="en-US" dirty="0"/>
              <a:t> and _</a:t>
            </a:r>
            <a:r>
              <a:rPr lang="en-US" dirty="0" err="1"/>
              <a:t>sr</a:t>
            </a:r>
            <a:r>
              <a:rPr lang="en-US" dirty="0"/>
              <a:t>)</a:t>
            </a:r>
          </a:p>
          <a:p>
            <a:pPr marL="1143000" lvl="1" indent="-457200"/>
            <a:r>
              <a:rPr lang="en-US" dirty="0" err="1"/>
              <a:t>ResFinder</a:t>
            </a:r>
            <a:r>
              <a:rPr lang="en-US" dirty="0"/>
              <a:t> outputs two </a:t>
            </a:r>
            <a:r>
              <a:rPr lang="pt-BR" i="1" dirty="0"/>
              <a:t>bla</a:t>
            </a:r>
            <a:r>
              <a:rPr lang="pt-BR" baseline="-25000" dirty="0"/>
              <a:t>SHV </a:t>
            </a:r>
            <a:r>
              <a:rPr lang="pt-BR" dirty="0"/>
              <a:t>variants </a:t>
            </a:r>
            <a:r>
              <a:rPr lang="en-US" dirty="0"/>
              <a:t>(for both _</a:t>
            </a:r>
            <a:r>
              <a:rPr lang="en-US" dirty="0" err="1"/>
              <a:t>lr</a:t>
            </a:r>
            <a:r>
              <a:rPr lang="en-US" dirty="0"/>
              <a:t> and _</a:t>
            </a:r>
            <a:r>
              <a:rPr lang="en-US" dirty="0" err="1"/>
              <a:t>sr</a:t>
            </a:r>
            <a:r>
              <a:rPr lang="en-US" dirty="0"/>
              <a:t>)</a:t>
            </a:r>
            <a:endParaRPr lang="pt-BR" dirty="0"/>
          </a:p>
          <a:p>
            <a:pPr marL="1143000" lvl="1" indent="-457200"/>
            <a:r>
              <a:rPr lang="pt-BR" i="1" dirty="0"/>
              <a:t>oqxAB</a:t>
            </a:r>
            <a:r>
              <a:rPr lang="pt-BR" dirty="0"/>
              <a:t> and </a:t>
            </a:r>
            <a:r>
              <a:rPr lang="pt-BR" i="1" dirty="0"/>
              <a:t>fosA </a:t>
            </a:r>
            <a:r>
              <a:rPr lang="pt-BR" dirty="0"/>
              <a:t>are in </a:t>
            </a:r>
            <a:r>
              <a:rPr lang="en-US" dirty="0" err="1"/>
              <a:t>AMRFinderPlus</a:t>
            </a:r>
            <a:r>
              <a:rPr lang="en-US" dirty="0"/>
              <a:t>, RGI/CARD and </a:t>
            </a:r>
            <a:r>
              <a:rPr lang="en-US" dirty="0" err="1"/>
              <a:t>ResFinder</a:t>
            </a:r>
            <a:r>
              <a:rPr lang="en-US" dirty="0"/>
              <a:t> outputs (for both _</a:t>
            </a:r>
            <a:r>
              <a:rPr lang="en-US" dirty="0" err="1"/>
              <a:t>lr</a:t>
            </a:r>
            <a:r>
              <a:rPr lang="en-US" dirty="0"/>
              <a:t> and _</a:t>
            </a:r>
            <a:r>
              <a:rPr lang="en-US" dirty="0" err="1"/>
              <a:t>sr</a:t>
            </a:r>
            <a:r>
              <a:rPr lang="en-US" dirty="0"/>
              <a:t>)</a:t>
            </a:r>
            <a:endParaRPr lang="pt-BR" dirty="0"/>
          </a:p>
          <a:p>
            <a:pPr marL="1143000" lvl="1" indent="-457200"/>
            <a:endParaRPr lang="da-DK" dirty="0"/>
          </a:p>
          <a:p>
            <a:endParaRPr lang="da-DK" dirty="0"/>
          </a:p>
        </p:txBody>
      </p:sp>
      <p:sp>
        <p:nvSpPr>
          <p:cNvPr id="4" name="Pladsholder til sidefod 3">
            <a:extLst>
              <a:ext uri="{FF2B5EF4-FFF2-40B4-BE49-F238E27FC236}">
                <a16:creationId xmlns:a16="http://schemas.microsoft.com/office/drawing/2014/main" id="{5FBB5858-481E-4B48-8741-C5760125CA07}"/>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F168C8DA-0971-48ED-90B3-E9B40BA1B455}"/>
              </a:ext>
            </a:extLst>
          </p:cNvPr>
          <p:cNvSpPr>
            <a:spLocks noGrp="1"/>
          </p:cNvSpPr>
          <p:nvPr>
            <p:ph type="sldNum" sz="quarter" idx="12"/>
          </p:nvPr>
        </p:nvSpPr>
        <p:spPr/>
        <p:txBody>
          <a:bodyPr/>
          <a:lstStyle/>
          <a:p>
            <a:fld id="{F9E29A8E-A0F1-419A-8E8B-A78BF9C70DE8}" type="slidenum">
              <a:rPr lang="en-GB" smtClean="0"/>
              <a:pPr/>
              <a:t>32</a:t>
            </a:fld>
            <a:endParaRPr lang="en-GB" dirty="0"/>
          </a:p>
        </p:txBody>
      </p:sp>
    </p:spTree>
    <p:extLst>
      <p:ext uri="{BB962C8B-B14F-4D97-AF65-F5344CB8AC3E}">
        <p14:creationId xmlns:p14="http://schemas.microsoft.com/office/powerpoint/2010/main" val="270329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29983AA9-09BA-45A2-908E-FCB20066614A}"/>
              </a:ext>
            </a:extLst>
          </p:cNvPr>
          <p:cNvPicPr>
            <a:picLocks noChangeAspect="1"/>
          </p:cNvPicPr>
          <p:nvPr/>
        </p:nvPicPr>
        <p:blipFill rotWithShape="1">
          <a:blip r:embed="rId3"/>
          <a:srcRect l="636" t="14528" r="6251" b="16899"/>
          <a:stretch/>
        </p:blipFill>
        <p:spPr>
          <a:xfrm>
            <a:off x="77436" y="889995"/>
            <a:ext cx="11352563" cy="4702726"/>
          </a:xfrm>
          <a:prstGeom prst="rect">
            <a:avLst/>
          </a:prstGeom>
        </p:spPr>
      </p:pic>
      <p:sp>
        <p:nvSpPr>
          <p:cNvPr id="2" name="Titel 1">
            <a:extLst>
              <a:ext uri="{FF2B5EF4-FFF2-40B4-BE49-F238E27FC236}">
                <a16:creationId xmlns:a16="http://schemas.microsoft.com/office/drawing/2014/main" id="{DA83529C-70E4-49BB-80B0-FCB289A34323}"/>
              </a:ext>
            </a:extLst>
          </p:cNvPr>
          <p:cNvSpPr>
            <a:spLocks noGrp="1"/>
          </p:cNvSpPr>
          <p:nvPr>
            <p:ph type="title"/>
          </p:nvPr>
        </p:nvSpPr>
        <p:spPr/>
        <p:txBody>
          <a:bodyPr/>
          <a:lstStyle/>
          <a:p>
            <a:r>
              <a:rPr lang="en-US" dirty="0" err="1"/>
              <a:t>ResFinder</a:t>
            </a:r>
            <a:r>
              <a:rPr lang="en-US" dirty="0"/>
              <a:t> results</a:t>
            </a:r>
            <a:endParaRPr lang="da-DK" dirty="0"/>
          </a:p>
        </p:txBody>
      </p:sp>
      <p:sp>
        <p:nvSpPr>
          <p:cNvPr id="4" name="Pladsholder til sidefod 3">
            <a:extLst>
              <a:ext uri="{FF2B5EF4-FFF2-40B4-BE49-F238E27FC236}">
                <a16:creationId xmlns:a16="http://schemas.microsoft.com/office/drawing/2014/main" id="{AD341B7D-E7DD-49DB-A9EA-BA7FE06F2E0E}"/>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BEF61324-7F2F-44AF-888F-CE50D2F69551}"/>
              </a:ext>
            </a:extLst>
          </p:cNvPr>
          <p:cNvSpPr>
            <a:spLocks noGrp="1"/>
          </p:cNvSpPr>
          <p:nvPr>
            <p:ph type="sldNum" sz="quarter" idx="12"/>
          </p:nvPr>
        </p:nvSpPr>
        <p:spPr/>
        <p:txBody>
          <a:bodyPr/>
          <a:lstStyle/>
          <a:p>
            <a:fld id="{F9E29A8E-A0F1-419A-8E8B-A78BF9C70DE8}" type="slidenum">
              <a:rPr lang="en-GB" smtClean="0"/>
              <a:pPr/>
              <a:t>33</a:t>
            </a:fld>
            <a:endParaRPr lang="en-GB" dirty="0"/>
          </a:p>
        </p:txBody>
      </p:sp>
      <p:sp>
        <p:nvSpPr>
          <p:cNvPr id="8" name="Tekstfelt 7">
            <a:extLst>
              <a:ext uri="{FF2B5EF4-FFF2-40B4-BE49-F238E27FC236}">
                <a16:creationId xmlns:a16="http://schemas.microsoft.com/office/drawing/2014/main" id="{2397D8C3-4F25-44C8-970D-9D22E82B2C5C}"/>
              </a:ext>
            </a:extLst>
          </p:cNvPr>
          <p:cNvSpPr txBox="1"/>
          <p:nvPr/>
        </p:nvSpPr>
        <p:spPr>
          <a:xfrm>
            <a:off x="5072628" y="219834"/>
            <a:ext cx="6035465" cy="840230"/>
          </a:xfrm>
          <a:prstGeom prst="rect">
            <a:avLst/>
          </a:prstGeom>
          <a:noFill/>
        </p:spPr>
        <p:txBody>
          <a:bodyPr wrap="square" rtlCol="0">
            <a:spAutoFit/>
          </a:bodyPr>
          <a:lstStyle/>
          <a:p>
            <a:r>
              <a:rPr lang="en-US" sz="1800" i="1" dirty="0"/>
              <a:t>bla</a:t>
            </a:r>
            <a:r>
              <a:rPr lang="en-US" sz="1800" baseline="-25000" dirty="0"/>
              <a:t>TEM-1d</a:t>
            </a:r>
            <a:r>
              <a:rPr lang="en-US" sz="1800" dirty="0"/>
              <a:t>: two times in </a:t>
            </a:r>
            <a:r>
              <a:rPr lang="en-US" sz="1800" dirty="0" err="1"/>
              <a:t>lr</a:t>
            </a:r>
            <a:r>
              <a:rPr lang="en-US" sz="1800" dirty="0"/>
              <a:t> and one in </a:t>
            </a:r>
            <a:r>
              <a:rPr lang="en-US" sz="1800" dirty="0" err="1"/>
              <a:t>sr</a:t>
            </a:r>
            <a:endParaRPr lang="en-US" sz="1800" dirty="0"/>
          </a:p>
          <a:p>
            <a:r>
              <a:rPr lang="en-US" sz="1800" dirty="0"/>
              <a:t>Same findings regarding also with </a:t>
            </a:r>
            <a:r>
              <a:rPr lang="en-US" sz="1800" dirty="0" err="1"/>
              <a:t>AMRFinderPlus</a:t>
            </a:r>
            <a:r>
              <a:rPr lang="en-US" sz="1800" dirty="0"/>
              <a:t>, RGI/CARD and </a:t>
            </a:r>
            <a:r>
              <a:rPr lang="en-US" sz="1800" dirty="0" err="1"/>
              <a:t>ResFinder</a:t>
            </a:r>
            <a:r>
              <a:rPr lang="en-US" sz="1800" dirty="0"/>
              <a:t>…</a:t>
            </a:r>
            <a:endParaRPr lang="da-DK" sz="1800" dirty="0"/>
          </a:p>
        </p:txBody>
      </p:sp>
      <p:sp>
        <p:nvSpPr>
          <p:cNvPr id="10" name="Ellipse 9">
            <a:extLst>
              <a:ext uri="{FF2B5EF4-FFF2-40B4-BE49-F238E27FC236}">
                <a16:creationId xmlns:a16="http://schemas.microsoft.com/office/drawing/2014/main" id="{7BFA60E7-73ED-4036-A504-EE99D0180824}"/>
              </a:ext>
            </a:extLst>
          </p:cNvPr>
          <p:cNvSpPr/>
          <p:nvPr/>
        </p:nvSpPr>
        <p:spPr>
          <a:xfrm>
            <a:off x="184116" y="2871567"/>
            <a:ext cx="524786" cy="2407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Ellipse 10">
            <a:extLst>
              <a:ext uri="{FF2B5EF4-FFF2-40B4-BE49-F238E27FC236}">
                <a16:creationId xmlns:a16="http://schemas.microsoft.com/office/drawing/2014/main" id="{C51B99FE-9C14-4BF2-A4EA-59D56D8ABF39}"/>
              </a:ext>
            </a:extLst>
          </p:cNvPr>
          <p:cNvSpPr/>
          <p:nvPr/>
        </p:nvSpPr>
        <p:spPr>
          <a:xfrm>
            <a:off x="181068" y="3700623"/>
            <a:ext cx="524786" cy="2407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2480E87F-0F69-4479-8CAB-4D0166415711}"/>
              </a:ext>
            </a:extLst>
          </p:cNvPr>
          <p:cNvSpPr/>
          <p:nvPr/>
        </p:nvSpPr>
        <p:spPr>
          <a:xfrm>
            <a:off x="0" y="5519172"/>
            <a:ext cx="10617484" cy="1338828"/>
          </a:xfrm>
          <a:prstGeom prst="rect">
            <a:avLst/>
          </a:prstGeom>
        </p:spPr>
        <p:txBody>
          <a:bodyPr wrap="square">
            <a:spAutoFit/>
          </a:bodyPr>
          <a:lstStyle/>
          <a:p>
            <a:pPr marL="542925" lvl="1" indent="-361950">
              <a:buFont typeface="Arial" panose="020B0604020202020204" pitchFamily="34" charset="0"/>
              <a:buChar char="•"/>
            </a:pPr>
            <a:r>
              <a:rPr lang="en-US" sz="1800" dirty="0"/>
              <a:t>Nothing about </a:t>
            </a:r>
            <a:r>
              <a:rPr lang="en-US" sz="1800" i="1" dirty="0" err="1"/>
              <a:t>pmrB</a:t>
            </a:r>
            <a:r>
              <a:rPr lang="en-US" sz="1800" i="1" dirty="0"/>
              <a:t> </a:t>
            </a:r>
            <a:r>
              <a:rPr lang="en-US" sz="1800" dirty="0"/>
              <a:t>in </a:t>
            </a:r>
            <a:r>
              <a:rPr lang="en-US" sz="1800" dirty="0" err="1"/>
              <a:t>AMRFinderPlus</a:t>
            </a:r>
            <a:r>
              <a:rPr lang="en-US" sz="1800" dirty="0"/>
              <a:t> and </a:t>
            </a:r>
            <a:r>
              <a:rPr lang="en-US" sz="1800" dirty="0" err="1"/>
              <a:t>ResFinder</a:t>
            </a:r>
            <a:r>
              <a:rPr lang="en-US" sz="1800" dirty="0"/>
              <a:t> outputs (for both _</a:t>
            </a:r>
            <a:r>
              <a:rPr lang="en-US" sz="1800" dirty="0" err="1"/>
              <a:t>lr</a:t>
            </a:r>
            <a:r>
              <a:rPr lang="en-US" sz="1800" dirty="0"/>
              <a:t> and _</a:t>
            </a:r>
            <a:r>
              <a:rPr lang="en-US" sz="1800" dirty="0" err="1"/>
              <a:t>sr</a:t>
            </a:r>
            <a:r>
              <a:rPr lang="en-US" sz="1800" dirty="0"/>
              <a:t>)</a:t>
            </a:r>
          </a:p>
          <a:p>
            <a:pPr marL="542925" lvl="1" indent="-361950">
              <a:buFont typeface="Arial" panose="020B0604020202020204" pitchFamily="34" charset="0"/>
              <a:buChar char="•"/>
            </a:pPr>
            <a:r>
              <a:rPr lang="en-US" sz="1800" dirty="0"/>
              <a:t>Nothing about </a:t>
            </a:r>
            <a:r>
              <a:rPr lang="en-US" sz="1800" i="1" dirty="0" err="1"/>
              <a:t>mgrB</a:t>
            </a:r>
            <a:r>
              <a:rPr lang="en-US" sz="1800" i="1" dirty="0"/>
              <a:t> </a:t>
            </a:r>
            <a:r>
              <a:rPr lang="en-US" sz="1800" dirty="0"/>
              <a:t>in </a:t>
            </a:r>
            <a:r>
              <a:rPr lang="en-US" sz="1800" dirty="0" err="1"/>
              <a:t>AMRFinderPlus</a:t>
            </a:r>
            <a:r>
              <a:rPr lang="en-US" sz="1800" dirty="0"/>
              <a:t>, RGI/CARD and </a:t>
            </a:r>
            <a:r>
              <a:rPr lang="en-US" sz="1800" dirty="0" err="1"/>
              <a:t>ResFinder</a:t>
            </a:r>
            <a:r>
              <a:rPr lang="en-US" sz="1800" dirty="0"/>
              <a:t> outputs (for both _</a:t>
            </a:r>
            <a:r>
              <a:rPr lang="en-US" sz="1800" dirty="0" err="1"/>
              <a:t>lr</a:t>
            </a:r>
            <a:r>
              <a:rPr lang="en-US" sz="1800" dirty="0"/>
              <a:t> and _</a:t>
            </a:r>
            <a:r>
              <a:rPr lang="en-US" sz="1800" dirty="0" err="1"/>
              <a:t>sr</a:t>
            </a:r>
            <a:r>
              <a:rPr lang="en-US" sz="1800" dirty="0"/>
              <a:t>)</a:t>
            </a:r>
          </a:p>
          <a:p>
            <a:pPr marL="542925" lvl="1" indent="-361950">
              <a:buFont typeface="Arial" panose="020B0604020202020204" pitchFamily="34" charset="0"/>
              <a:buChar char="•"/>
            </a:pPr>
            <a:r>
              <a:rPr lang="pt-BR" sz="1800" i="1" dirty="0"/>
              <a:t>oqxAB</a:t>
            </a:r>
            <a:r>
              <a:rPr lang="pt-BR" sz="1800" dirty="0"/>
              <a:t> and </a:t>
            </a:r>
            <a:r>
              <a:rPr lang="pt-BR" sz="1800" i="1" dirty="0"/>
              <a:t>fosA </a:t>
            </a:r>
            <a:r>
              <a:rPr lang="pt-BR" sz="1800" dirty="0"/>
              <a:t>are in </a:t>
            </a:r>
            <a:r>
              <a:rPr lang="en-US" sz="1800" dirty="0" err="1"/>
              <a:t>AMRFinderPlus</a:t>
            </a:r>
            <a:r>
              <a:rPr lang="en-US" sz="1800" dirty="0"/>
              <a:t>, RGI/CARD and </a:t>
            </a:r>
            <a:r>
              <a:rPr lang="en-US" sz="1800" dirty="0" err="1"/>
              <a:t>ResFinder</a:t>
            </a:r>
            <a:r>
              <a:rPr lang="en-US" sz="1800" dirty="0"/>
              <a:t> outputs (for both _</a:t>
            </a:r>
            <a:r>
              <a:rPr lang="en-US" sz="1800" dirty="0" err="1"/>
              <a:t>lr</a:t>
            </a:r>
            <a:r>
              <a:rPr lang="en-US" sz="1800" dirty="0"/>
              <a:t> and _</a:t>
            </a:r>
            <a:r>
              <a:rPr lang="en-US" sz="1800" dirty="0" err="1"/>
              <a:t>sr</a:t>
            </a:r>
            <a:r>
              <a:rPr lang="en-US" sz="1800" dirty="0"/>
              <a:t>)</a:t>
            </a:r>
          </a:p>
          <a:p>
            <a:pPr marL="542925" lvl="1" indent="-361950">
              <a:buFont typeface="Arial" panose="020B0604020202020204" pitchFamily="34" charset="0"/>
              <a:buChar char="•"/>
            </a:pPr>
            <a:r>
              <a:rPr lang="en-US" sz="1800" dirty="0" err="1"/>
              <a:t>ResFinder</a:t>
            </a:r>
            <a:r>
              <a:rPr lang="en-US" sz="1800" dirty="0"/>
              <a:t> outputs two </a:t>
            </a:r>
            <a:r>
              <a:rPr lang="pt-BR" sz="1800" i="1" dirty="0"/>
              <a:t>bla</a:t>
            </a:r>
            <a:r>
              <a:rPr lang="pt-BR" sz="1800" baseline="-25000" dirty="0"/>
              <a:t>SHV </a:t>
            </a:r>
            <a:r>
              <a:rPr lang="pt-BR" sz="1800" dirty="0"/>
              <a:t>variants </a:t>
            </a:r>
            <a:r>
              <a:rPr lang="en-US" sz="1800" dirty="0"/>
              <a:t>(for both _</a:t>
            </a:r>
            <a:r>
              <a:rPr lang="en-US" sz="1800" dirty="0" err="1"/>
              <a:t>lr</a:t>
            </a:r>
            <a:r>
              <a:rPr lang="en-US" sz="1800" dirty="0"/>
              <a:t> and _</a:t>
            </a:r>
            <a:r>
              <a:rPr lang="en-US" sz="1800" dirty="0" err="1"/>
              <a:t>sr</a:t>
            </a:r>
            <a:r>
              <a:rPr lang="en-US" sz="1800" dirty="0"/>
              <a:t>)</a:t>
            </a:r>
            <a:endParaRPr lang="pt-BR" sz="1800" dirty="0"/>
          </a:p>
          <a:p>
            <a:pPr marL="542925" lvl="1" indent="-361950">
              <a:buFont typeface="Arial" panose="020B0604020202020204" pitchFamily="34" charset="0"/>
              <a:buChar char="•"/>
            </a:pPr>
            <a:r>
              <a:rPr lang="en-US" sz="1800" i="1" dirty="0"/>
              <a:t>catB3</a:t>
            </a:r>
            <a:r>
              <a:rPr lang="en-US" sz="1800" dirty="0"/>
              <a:t> in </a:t>
            </a:r>
            <a:r>
              <a:rPr lang="en-US" sz="1800" dirty="0" err="1"/>
              <a:t>AMRFinderPlus</a:t>
            </a:r>
            <a:r>
              <a:rPr lang="en-US" sz="1800" dirty="0"/>
              <a:t> and </a:t>
            </a:r>
            <a:r>
              <a:rPr lang="en-US" sz="1800" dirty="0" err="1"/>
              <a:t>ResFinder</a:t>
            </a:r>
            <a:r>
              <a:rPr lang="en-US" sz="1800" dirty="0"/>
              <a:t> outputs (for both _</a:t>
            </a:r>
            <a:r>
              <a:rPr lang="en-US" sz="1800" dirty="0" err="1"/>
              <a:t>lr</a:t>
            </a:r>
            <a:r>
              <a:rPr lang="en-US" sz="1800" dirty="0"/>
              <a:t> and _</a:t>
            </a:r>
            <a:r>
              <a:rPr lang="en-US" sz="1800" dirty="0" err="1"/>
              <a:t>sr</a:t>
            </a:r>
            <a:r>
              <a:rPr lang="en-US" sz="1800" dirty="0"/>
              <a:t>)</a:t>
            </a:r>
          </a:p>
        </p:txBody>
      </p:sp>
    </p:spTree>
    <p:extLst>
      <p:ext uri="{BB962C8B-B14F-4D97-AF65-F5344CB8AC3E}">
        <p14:creationId xmlns:p14="http://schemas.microsoft.com/office/powerpoint/2010/main" val="166705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3F17E-7CA0-48DD-9E9E-7BBD2ECC4E3D}"/>
              </a:ext>
            </a:extLst>
          </p:cNvPr>
          <p:cNvSpPr>
            <a:spLocks noGrp="1"/>
          </p:cNvSpPr>
          <p:nvPr>
            <p:ph type="title"/>
          </p:nvPr>
        </p:nvSpPr>
        <p:spPr/>
        <p:txBody>
          <a:bodyPr/>
          <a:lstStyle/>
          <a:p>
            <a:r>
              <a:rPr lang="en-US" dirty="0"/>
              <a:t>Thinking time!</a:t>
            </a:r>
            <a:endParaRPr lang="da-DK" dirty="0"/>
          </a:p>
        </p:txBody>
      </p:sp>
      <p:sp>
        <p:nvSpPr>
          <p:cNvPr id="4" name="Pladsholder til sidefod 3">
            <a:extLst>
              <a:ext uri="{FF2B5EF4-FFF2-40B4-BE49-F238E27FC236}">
                <a16:creationId xmlns:a16="http://schemas.microsoft.com/office/drawing/2014/main" id="{D2395306-0D3D-4E8E-A462-7CD1F84E14F7}"/>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342DD7B9-0F62-4BF7-A664-184B2F152CFF}"/>
              </a:ext>
            </a:extLst>
          </p:cNvPr>
          <p:cNvSpPr>
            <a:spLocks noGrp="1"/>
          </p:cNvSpPr>
          <p:nvPr>
            <p:ph type="sldNum" sz="quarter" idx="12"/>
          </p:nvPr>
        </p:nvSpPr>
        <p:spPr/>
        <p:txBody>
          <a:bodyPr/>
          <a:lstStyle/>
          <a:p>
            <a:fld id="{F9E29A8E-A0F1-419A-8E8B-A78BF9C70DE8}" type="slidenum">
              <a:rPr lang="en-GB" smtClean="0"/>
              <a:pPr/>
              <a:t>34</a:t>
            </a:fld>
            <a:endParaRPr lang="en-GB" dirty="0"/>
          </a:p>
        </p:txBody>
      </p:sp>
      <p:pic>
        <p:nvPicPr>
          <p:cNvPr id="6" name="Billede 5">
            <a:extLst>
              <a:ext uri="{FF2B5EF4-FFF2-40B4-BE49-F238E27FC236}">
                <a16:creationId xmlns:a16="http://schemas.microsoft.com/office/drawing/2014/main" id="{1B5859FF-B3A7-488B-96F4-C54D31A48C00}"/>
              </a:ext>
            </a:extLst>
          </p:cNvPr>
          <p:cNvPicPr>
            <a:picLocks noChangeAspect="1"/>
          </p:cNvPicPr>
          <p:nvPr/>
        </p:nvPicPr>
        <p:blipFill rotWithShape="1">
          <a:blip r:embed="rId3"/>
          <a:srcRect l="31668" t="39946" r="56417" b="26297"/>
          <a:stretch/>
        </p:blipFill>
        <p:spPr>
          <a:xfrm>
            <a:off x="9006840" y="1382802"/>
            <a:ext cx="2609961" cy="4159147"/>
          </a:xfrm>
          <a:prstGeom prst="rect">
            <a:avLst/>
          </a:prstGeom>
        </p:spPr>
      </p:pic>
      <p:sp>
        <p:nvSpPr>
          <p:cNvPr id="7" name="Tekstfelt 6">
            <a:extLst>
              <a:ext uri="{FF2B5EF4-FFF2-40B4-BE49-F238E27FC236}">
                <a16:creationId xmlns:a16="http://schemas.microsoft.com/office/drawing/2014/main" id="{7B4ACCC5-47C4-4FF0-8FC0-0DA2F2D6ABAE}"/>
              </a:ext>
            </a:extLst>
          </p:cNvPr>
          <p:cNvSpPr txBox="1"/>
          <p:nvPr/>
        </p:nvSpPr>
        <p:spPr>
          <a:xfrm>
            <a:off x="9169864" y="5446796"/>
            <a:ext cx="2423099" cy="480131"/>
          </a:xfrm>
          <a:prstGeom prst="rect">
            <a:avLst/>
          </a:prstGeom>
          <a:noFill/>
        </p:spPr>
        <p:txBody>
          <a:bodyPr wrap="none" rtlCol="0">
            <a:spAutoFit/>
          </a:bodyPr>
          <a:lstStyle/>
          <a:p>
            <a:r>
              <a:rPr lang="en-US" sz="1400" dirty="0">
                <a:solidFill>
                  <a:schemeClr val="bg1">
                    <a:lumMod val="50000"/>
                  </a:schemeClr>
                </a:solidFill>
              </a:rPr>
              <a:t>Modified from Kara K. Tsang</a:t>
            </a:r>
          </a:p>
          <a:p>
            <a:r>
              <a:rPr lang="en-US" sz="1400" dirty="0">
                <a:solidFill>
                  <a:schemeClr val="bg1">
                    <a:lumMod val="50000"/>
                  </a:schemeClr>
                </a:solidFill>
              </a:rPr>
              <a:t>PhD thesis, 2021</a:t>
            </a:r>
            <a:endParaRPr lang="da-DK" sz="1400" dirty="0">
              <a:solidFill>
                <a:schemeClr val="bg1">
                  <a:lumMod val="50000"/>
                </a:schemeClr>
              </a:solidFill>
            </a:endParaRPr>
          </a:p>
        </p:txBody>
      </p:sp>
      <p:sp>
        <p:nvSpPr>
          <p:cNvPr id="8" name="Tekstfelt 7">
            <a:extLst>
              <a:ext uri="{FF2B5EF4-FFF2-40B4-BE49-F238E27FC236}">
                <a16:creationId xmlns:a16="http://schemas.microsoft.com/office/drawing/2014/main" id="{C3CEECAC-F511-4A7D-BC15-2AFCA31846F7}"/>
              </a:ext>
            </a:extLst>
          </p:cNvPr>
          <p:cNvSpPr txBox="1"/>
          <p:nvPr/>
        </p:nvSpPr>
        <p:spPr>
          <a:xfrm>
            <a:off x="10669083" y="4097360"/>
            <a:ext cx="441146" cy="313932"/>
          </a:xfrm>
          <a:prstGeom prst="rect">
            <a:avLst/>
          </a:prstGeom>
          <a:noFill/>
        </p:spPr>
        <p:txBody>
          <a:bodyPr wrap="none" rtlCol="0">
            <a:spAutoFit/>
          </a:bodyPr>
          <a:lstStyle/>
          <a:p>
            <a:r>
              <a:rPr lang="en-US" sz="1600" b="1" dirty="0">
                <a:solidFill>
                  <a:srgbClr val="FF0000"/>
                </a:solidFill>
              </a:rPr>
              <a:t>(!)</a:t>
            </a:r>
            <a:endParaRPr lang="da-DK" sz="1600" b="1" dirty="0">
              <a:solidFill>
                <a:srgbClr val="FF0000"/>
              </a:solidFill>
            </a:endParaRPr>
          </a:p>
        </p:txBody>
      </p:sp>
      <p:sp>
        <p:nvSpPr>
          <p:cNvPr id="9" name="Pladsholder til indhold 2">
            <a:extLst>
              <a:ext uri="{FF2B5EF4-FFF2-40B4-BE49-F238E27FC236}">
                <a16:creationId xmlns:a16="http://schemas.microsoft.com/office/drawing/2014/main" id="{5CA54E0B-5A36-4B5C-AFBF-F9D15318B9D1}"/>
              </a:ext>
            </a:extLst>
          </p:cNvPr>
          <p:cNvSpPr>
            <a:spLocks noGrp="1"/>
          </p:cNvSpPr>
          <p:nvPr>
            <p:ph idx="1"/>
          </p:nvPr>
        </p:nvSpPr>
        <p:spPr>
          <a:xfrm>
            <a:off x="431999" y="1474237"/>
            <a:ext cx="8231293" cy="4702726"/>
          </a:xfrm>
        </p:spPr>
        <p:txBody>
          <a:bodyPr/>
          <a:lstStyle/>
          <a:p>
            <a:pPr marL="457200" indent="-457200">
              <a:buFont typeface="Arial" panose="020B0604020202020204" pitchFamily="34" charset="0"/>
              <a:buChar char="•"/>
            </a:pPr>
            <a:endParaRPr lang="da-DK" dirty="0"/>
          </a:p>
        </p:txBody>
      </p:sp>
      <p:grpSp>
        <p:nvGrpSpPr>
          <p:cNvPr id="10" name="Gruppe 9">
            <a:extLst>
              <a:ext uri="{FF2B5EF4-FFF2-40B4-BE49-F238E27FC236}">
                <a16:creationId xmlns:a16="http://schemas.microsoft.com/office/drawing/2014/main" id="{A7633A40-2F97-4E5C-A94F-82FF15026DB9}"/>
              </a:ext>
            </a:extLst>
          </p:cNvPr>
          <p:cNvGrpSpPr/>
          <p:nvPr/>
        </p:nvGrpSpPr>
        <p:grpSpPr>
          <a:xfrm>
            <a:off x="237098" y="1084218"/>
            <a:ext cx="8930960" cy="5092745"/>
            <a:chOff x="100945" y="1084218"/>
            <a:chExt cx="8930960" cy="5092745"/>
          </a:xfrm>
        </p:grpSpPr>
        <p:pic>
          <p:nvPicPr>
            <p:cNvPr id="11" name="Billede 10">
              <a:extLst>
                <a:ext uri="{FF2B5EF4-FFF2-40B4-BE49-F238E27FC236}">
                  <a16:creationId xmlns:a16="http://schemas.microsoft.com/office/drawing/2014/main" id="{EAFF7C5B-03CE-45D7-85A0-49E89E845481}"/>
                </a:ext>
              </a:extLst>
            </p:cNvPr>
            <p:cNvPicPr>
              <a:picLocks noChangeAspect="1"/>
            </p:cNvPicPr>
            <p:nvPr/>
          </p:nvPicPr>
          <p:blipFill rotWithShape="1">
            <a:blip r:embed="rId4"/>
            <a:srcRect l="32842" t="13412" r="37861" b="47236"/>
            <a:stretch/>
          </p:blipFill>
          <p:spPr>
            <a:xfrm>
              <a:off x="100945" y="1084263"/>
              <a:ext cx="6740443" cy="5092700"/>
            </a:xfrm>
            <a:prstGeom prst="rect">
              <a:avLst/>
            </a:prstGeom>
          </p:spPr>
        </p:pic>
        <p:pic>
          <p:nvPicPr>
            <p:cNvPr id="12" name="Billede 11">
              <a:extLst>
                <a:ext uri="{FF2B5EF4-FFF2-40B4-BE49-F238E27FC236}">
                  <a16:creationId xmlns:a16="http://schemas.microsoft.com/office/drawing/2014/main" id="{62B718DC-F41D-4609-8741-481B5588FA90}"/>
                </a:ext>
              </a:extLst>
            </p:cNvPr>
            <p:cNvPicPr>
              <a:picLocks noChangeAspect="1"/>
            </p:cNvPicPr>
            <p:nvPr/>
          </p:nvPicPr>
          <p:blipFill rotWithShape="1">
            <a:blip r:embed="rId5"/>
            <a:srcRect l="49308" t="13409" r="38127" b="47130"/>
            <a:stretch/>
          </p:blipFill>
          <p:spPr>
            <a:xfrm>
              <a:off x="6149205" y="1084218"/>
              <a:ext cx="2882700" cy="5092700"/>
            </a:xfrm>
            <a:prstGeom prst="rect">
              <a:avLst/>
            </a:prstGeom>
          </p:spPr>
        </p:pic>
      </p:grpSp>
      <p:pic>
        <p:nvPicPr>
          <p:cNvPr id="13" name="Billede 12">
            <a:extLst>
              <a:ext uri="{FF2B5EF4-FFF2-40B4-BE49-F238E27FC236}">
                <a16:creationId xmlns:a16="http://schemas.microsoft.com/office/drawing/2014/main" id="{0556F4FB-2B04-4B12-8FA6-9AC1E8C5401B}"/>
              </a:ext>
            </a:extLst>
          </p:cNvPr>
          <p:cNvPicPr>
            <a:picLocks noChangeAspect="1"/>
          </p:cNvPicPr>
          <p:nvPr/>
        </p:nvPicPr>
        <p:blipFill rotWithShape="1">
          <a:blip r:embed="rId6"/>
          <a:srcRect l="32813" t="25000" r="39375" b="35370"/>
          <a:stretch/>
        </p:blipFill>
        <p:spPr>
          <a:xfrm>
            <a:off x="339353" y="1096743"/>
            <a:ext cx="6388100" cy="5120050"/>
          </a:xfrm>
          <a:prstGeom prst="rect">
            <a:avLst/>
          </a:prstGeom>
        </p:spPr>
      </p:pic>
      <p:sp>
        <p:nvSpPr>
          <p:cNvPr id="3" name="Rektangel 2">
            <a:extLst>
              <a:ext uri="{FF2B5EF4-FFF2-40B4-BE49-F238E27FC236}">
                <a16:creationId xmlns:a16="http://schemas.microsoft.com/office/drawing/2014/main" id="{D7AB5C9B-9BB3-4128-B9D7-F0E03ACC9D32}"/>
              </a:ext>
            </a:extLst>
          </p:cNvPr>
          <p:cNvSpPr/>
          <p:nvPr/>
        </p:nvSpPr>
        <p:spPr>
          <a:xfrm>
            <a:off x="765545" y="1733106"/>
            <a:ext cx="3490514" cy="4443811"/>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6467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F326DF-90E4-484B-94F6-6928B67602FE}"/>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D703804D-1885-4AA1-B7BB-2220382672B3}"/>
              </a:ext>
            </a:extLst>
          </p:cNvPr>
          <p:cNvSpPr>
            <a:spLocks noGrp="1"/>
          </p:cNvSpPr>
          <p:nvPr>
            <p:ph idx="1"/>
          </p:nvPr>
        </p:nvSpPr>
        <p:spPr>
          <a:xfrm>
            <a:off x="0" y="0"/>
            <a:ext cx="12191999" cy="6858000"/>
          </a:xfrm>
          <a:solidFill>
            <a:schemeClr val="tx1"/>
          </a:solidFill>
        </p:spPr>
        <p:txBody>
          <a:bodyPr/>
          <a:lstStyle/>
          <a:p>
            <a:endParaRPr lang="da-DK" dirty="0"/>
          </a:p>
        </p:txBody>
      </p:sp>
      <p:sp>
        <p:nvSpPr>
          <p:cNvPr id="4" name="Pladsholder til sidefod 3">
            <a:extLst>
              <a:ext uri="{FF2B5EF4-FFF2-40B4-BE49-F238E27FC236}">
                <a16:creationId xmlns:a16="http://schemas.microsoft.com/office/drawing/2014/main" id="{6248025B-1897-4BF6-B67C-03667854888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C8C9C486-B234-49E6-A327-B1BAA44E9CC7}"/>
              </a:ext>
            </a:extLst>
          </p:cNvPr>
          <p:cNvSpPr>
            <a:spLocks noGrp="1"/>
          </p:cNvSpPr>
          <p:nvPr>
            <p:ph type="sldNum" sz="quarter" idx="12"/>
          </p:nvPr>
        </p:nvSpPr>
        <p:spPr/>
        <p:txBody>
          <a:bodyPr/>
          <a:lstStyle/>
          <a:p>
            <a:fld id="{F9E29A8E-A0F1-419A-8E8B-A78BF9C70DE8}" type="slidenum">
              <a:rPr lang="en-GB" smtClean="0"/>
              <a:pPr/>
              <a:t>35</a:t>
            </a:fld>
            <a:endParaRPr lang="en-GB" dirty="0"/>
          </a:p>
        </p:txBody>
      </p:sp>
    </p:spTree>
    <p:extLst>
      <p:ext uri="{BB962C8B-B14F-4D97-AF65-F5344CB8AC3E}">
        <p14:creationId xmlns:p14="http://schemas.microsoft.com/office/powerpoint/2010/main" val="3723321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434591-CA48-49E1-BEA7-491298718AA2}"/>
              </a:ext>
            </a:extLst>
          </p:cNvPr>
          <p:cNvSpPr>
            <a:spLocks noGrp="1"/>
          </p:cNvSpPr>
          <p:nvPr>
            <p:ph type="title"/>
          </p:nvPr>
        </p:nvSpPr>
        <p:spPr/>
        <p:txBody>
          <a:bodyPr/>
          <a:lstStyle/>
          <a:p>
            <a:r>
              <a:rPr lang="en-US" i="1" dirty="0"/>
              <a:t>Escherichia coli</a:t>
            </a:r>
            <a:endParaRPr lang="da-DK" i="1" dirty="0"/>
          </a:p>
        </p:txBody>
      </p:sp>
      <p:sp>
        <p:nvSpPr>
          <p:cNvPr id="4" name="Pladsholder til sidefod 3">
            <a:extLst>
              <a:ext uri="{FF2B5EF4-FFF2-40B4-BE49-F238E27FC236}">
                <a16:creationId xmlns:a16="http://schemas.microsoft.com/office/drawing/2014/main" id="{13442CC5-BCC2-49EE-B538-01E09F813A1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56BC4528-90D0-4C8A-BCD1-04B57AC137D1}"/>
              </a:ext>
            </a:extLst>
          </p:cNvPr>
          <p:cNvSpPr>
            <a:spLocks noGrp="1"/>
          </p:cNvSpPr>
          <p:nvPr>
            <p:ph type="sldNum" sz="quarter" idx="12"/>
          </p:nvPr>
        </p:nvSpPr>
        <p:spPr/>
        <p:txBody>
          <a:bodyPr/>
          <a:lstStyle/>
          <a:p>
            <a:fld id="{F9E29A8E-A0F1-419A-8E8B-A78BF9C70DE8}" type="slidenum">
              <a:rPr lang="en-GB" smtClean="0"/>
              <a:pPr/>
              <a:t>36</a:t>
            </a:fld>
            <a:endParaRPr lang="en-GB" dirty="0"/>
          </a:p>
        </p:txBody>
      </p:sp>
      <p:pic>
        <p:nvPicPr>
          <p:cNvPr id="6" name="Billede 5">
            <a:extLst>
              <a:ext uri="{FF2B5EF4-FFF2-40B4-BE49-F238E27FC236}">
                <a16:creationId xmlns:a16="http://schemas.microsoft.com/office/drawing/2014/main" id="{B9E45196-2236-45C0-BEE8-54EE63C5D431}"/>
              </a:ext>
            </a:extLst>
          </p:cNvPr>
          <p:cNvPicPr>
            <a:picLocks noChangeAspect="1"/>
          </p:cNvPicPr>
          <p:nvPr/>
        </p:nvPicPr>
        <p:blipFill rotWithShape="1">
          <a:blip r:embed="rId2"/>
          <a:srcRect l="23895" t="17395" r="5552" b="18352"/>
          <a:stretch/>
        </p:blipFill>
        <p:spPr>
          <a:xfrm>
            <a:off x="1031358" y="1074734"/>
            <a:ext cx="9381604" cy="4805938"/>
          </a:xfrm>
          <a:prstGeom prst="rect">
            <a:avLst/>
          </a:prstGeom>
        </p:spPr>
      </p:pic>
      <p:sp>
        <p:nvSpPr>
          <p:cNvPr id="7" name="Stjerne: 5 takker 6">
            <a:extLst>
              <a:ext uri="{FF2B5EF4-FFF2-40B4-BE49-F238E27FC236}">
                <a16:creationId xmlns:a16="http://schemas.microsoft.com/office/drawing/2014/main" id="{6FE7C1CD-8C57-4B46-881D-999FD161733F}"/>
              </a:ext>
            </a:extLst>
          </p:cNvPr>
          <p:cNvSpPr>
            <a:spLocks noChangeAspect="1"/>
          </p:cNvSpPr>
          <p:nvPr/>
        </p:nvSpPr>
        <p:spPr>
          <a:xfrm>
            <a:off x="9344158" y="1784140"/>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Stjerne: 5 takker 7">
            <a:extLst>
              <a:ext uri="{FF2B5EF4-FFF2-40B4-BE49-F238E27FC236}">
                <a16:creationId xmlns:a16="http://schemas.microsoft.com/office/drawing/2014/main" id="{16962467-0CA5-413B-8EE6-785A744DE262}"/>
              </a:ext>
            </a:extLst>
          </p:cNvPr>
          <p:cNvSpPr>
            <a:spLocks noChangeAspect="1"/>
          </p:cNvSpPr>
          <p:nvPr/>
        </p:nvSpPr>
        <p:spPr>
          <a:xfrm>
            <a:off x="7065955" y="4078300"/>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Stjerne: 5 takker 8">
            <a:extLst>
              <a:ext uri="{FF2B5EF4-FFF2-40B4-BE49-F238E27FC236}">
                <a16:creationId xmlns:a16="http://schemas.microsoft.com/office/drawing/2014/main" id="{3745B6DC-5F4A-4723-B3A2-D8FB3F520158}"/>
              </a:ext>
            </a:extLst>
          </p:cNvPr>
          <p:cNvSpPr>
            <a:spLocks noChangeAspect="1"/>
          </p:cNvSpPr>
          <p:nvPr/>
        </p:nvSpPr>
        <p:spPr>
          <a:xfrm>
            <a:off x="8996971" y="3597746"/>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Stjerne: 5 takker 11">
            <a:extLst>
              <a:ext uri="{FF2B5EF4-FFF2-40B4-BE49-F238E27FC236}">
                <a16:creationId xmlns:a16="http://schemas.microsoft.com/office/drawing/2014/main" id="{FC1303E3-D4E5-47B3-8AA8-4A6D54E4F554}"/>
              </a:ext>
            </a:extLst>
          </p:cNvPr>
          <p:cNvSpPr>
            <a:spLocks noChangeAspect="1"/>
          </p:cNvSpPr>
          <p:nvPr/>
        </p:nvSpPr>
        <p:spPr>
          <a:xfrm>
            <a:off x="7053470" y="3245192"/>
            <a:ext cx="484632" cy="484632"/>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Stjerne: 5 takker 12">
            <a:extLst>
              <a:ext uri="{FF2B5EF4-FFF2-40B4-BE49-F238E27FC236}">
                <a16:creationId xmlns:a16="http://schemas.microsoft.com/office/drawing/2014/main" id="{4C0AC016-F91A-4156-82AD-3D224B998023}"/>
              </a:ext>
            </a:extLst>
          </p:cNvPr>
          <p:cNvSpPr>
            <a:spLocks noChangeAspect="1"/>
          </p:cNvSpPr>
          <p:nvPr/>
        </p:nvSpPr>
        <p:spPr>
          <a:xfrm>
            <a:off x="6404717" y="2666306"/>
            <a:ext cx="484632" cy="484632"/>
          </a:xfrm>
          <a:prstGeom prst="star5">
            <a:avLst>
              <a:gd name="adj" fmla="val 19098"/>
              <a:gd name="hf" fmla="val 105146"/>
              <a:gd name="vf" fmla="val 11055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D5165062-FC2D-4127-A3ED-68619A9CFC50}"/>
              </a:ext>
            </a:extLst>
          </p:cNvPr>
          <p:cNvSpPr/>
          <p:nvPr/>
        </p:nvSpPr>
        <p:spPr>
          <a:xfrm>
            <a:off x="407438" y="5904633"/>
            <a:ext cx="9992839" cy="913135"/>
          </a:xfrm>
          <a:prstGeom prst="rect">
            <a:avLst/>
          </a:prstGeom>
        </p:spPr>
        <p:txBody>
          <a:bodyPr wrap="square">
            <a:spAutoFit/>
          </a:bodyPr>
          <a:lstStyle/>
          <a:p>
            <a:pPr algn="just">
              <a:lnSpc>
                <a:spcPct val="115000"/>
              </a:lnSpc>
              <a:spcAft>
                <a:spcPts val="0"/>
              </a:spcAft>
            </a:pPr>
            <a:r>
              <a:rPr lang="en-US" sz="1600" dirty="0">
                <a:latin typeface="+mn-lt"/>
                <a:ea typeface="Calibri" panose="020F0502020204030204" pitchFamily="34" charset="0"/>
                <a:cs typeface="Times New Roman" panose="02020603050405020304" pitchFamily="18" charset="0"/>
              </a:rPr>
              <a:t>Please examine the </a:t>
            </a:r>
            <a:r>
              <a:rPr lang="en-US" sz="1600" dirty="0" err="1">
                <a:latin typeface="+mn-lt"/>
                <a:ea typeface="Calibri" panose="020F0502020204030204" pitchFamily="34" charset="0"/>
                <a:cs typeface="Times New Roman" panose="02020603050405020304" pitchFamily="18" charset="0"/>
              </a:rPr>
              <a:t>Ec</a:t>
            </a:r>
            <a:r>
              <a:rPr lang="en-US" sz="1600" dirty="0">
                <a:latin typeface="+mn-lt"/>
                <a:ea typeface="Calibri" panose="020F0502020204030204" pitchFamily="34" charset="0"/>
                <a:cs typeface="Times New Roman" panose="02020603050405020304" pitchFamily="18" charset="0"/>
              </a:rPr>
              <a:t> file using at least two bioinformatics tools, and note differences in results when using different tools. Try to think about possible reasons for the observed differences. Additionally, you should use the obtained results to predict the phenotype.</a:t>
            </a:r>
            <a:endParaRPr lang="da-DK" sz="1600" dirty="0">
              <a:latin typeface="+mn-lt"/>
              <a:ea typeface="Calibri" panose="020F0502020204030204" pitchFamily="34" charset="0"/>
              <a:cs typeface="Times New Roman" panose="02020603050405020304" pitchFamily="18" charset="0"/>
            </a:endParaRPr>
          </a:p>
        </p:txBody>
      </p:sp>
      <p:sp>
        <p:nvSpPr>
          <p:cNvPr id="14" name="Tekstfelt 13">
            <a:extLst>
              <a:ext uri="{FF2B5EF4-FFF2-40B4-BE49-F238E27FC236}">
                <a16:creationId xmlns:a16="http://schemas.microsoft.com/office/drawing/2014/main" id="{D9FA425D-D7B8-41D1-81F0-64FE2EE876B0}"/>
              </a:ext>
            </a:extLst>
          </p:cNvPr>
          <p:cNvSpPr txBox="1"/>
          <p:nvPr/>
        </p:nvSpPr>
        <p:spPr>
          <a:xfrm>
            <a:off x="9136302" y="3932703"/>
            <a:ext cx="2926547" cy="1837426"/>
          </a:xfrm>
          <a:prstGeom prst="rect">
            <a:avLst/>
          </a:prstGeom>
          <a:noFill/>
        </p:spPr>
        <p:txBody>
          <a:bodyPr wrap="square" rtlCol="0">
            <a:spAutoFit/>
          </a:bodyPr>
          <a:lstStyle/>
          <a:p>
            <a:r>
              <a:rPr lang="en-US" sz="1800" dirty="0"/>
              <a:t>For generating results in the following slides:</a:t>
            </a:r>
          </a:p>
          <a:p>
            <a:pPr marL="285750" indent="-285750">
              <a:buFont typeface="Arial" panose="020B0604020202020204" pitchFamily="34" charset="0"/>
              <a:buChar char="•"/>
            </a:pPr>
            <a:r>
              <a:rPr lang="en-US" sz="1800" dirty="0" err="1"/>
              <a:t>AMRFinderPlus</a:t>
            </a:r>
            <a:r>
              <a:rPr lang="en-US" sz="1800" dirty="0"/>
              <a:t> v3.11.18</a:t>
            </a:r>
          </a:p>
          <a:p>
            <a:pPr marL="285750" indent="-285750">
              <a:buFont typeface="Arial" panose="020B0604020202020204" pitchFamily="34" charset="0"/>
              <a:buChar char="•"/>
            </a:pPr>
            <a:r>
              <a:rPr lang="en-US" sz="1800" dirty="0" err="1"/>
              <a:t>Pathogenwatch</a:t>
            </a:r>
            <a:r>
              <a:rPr lang="en-US" sz="1800" dirty="0"/>
              <a:t> v21.0.0</a:t>
            </a:r>
            <a:endParaRPr lang="da-DK" sz="1800" dirty="0"/>
          </a:p>
          <a:p>
            <a:pPr marL="285750" indent="-285750">
              <a:buFont typeface="Arial" panose="020B0604020202020204" pitchFamily="34" charset="0"/>
              <a:buChar char="•"/>
            </a:pPr>
            <a:r>
              <a:rPr lang="en-US" sz="1800" dirty="0"/>
              <a:t>RF v4.1</a:t>
            </a:r>
          </a:p>
          <a:p>
            <a:pPr marL="285750" indent="-285750">
              <a:buFont typeface="Arial" panose="020B0604020202020204" pitchFamily="34" charset="0"/>
              <a:buChar char="•"/>
            </a:pPr>
            <a:r>
              <a:rPr lang="en-US" sz="1800" dirty="0"/>
              <a:t>RF v4.3.3</a:t>
            </a:r>
          </a:p>
          <a:p>
            <a:pPr marL="285750" indent="-285750">
              <a:buFont typeface="Arial" panose="020B0604020202020204" pitchFamily="34" charset="0"/>
              <a:buChar char="•"/>
            </a:pPr>
            <a:r>
              <a:rPr lang="en-US" sz="1800" dirty="0"/>
              <a:t>RGI 6.0.2, CARD 3.2.7</a:t>
            </a:r>
          </a:p>
        </p:txBody>
      </p:sp>
    </p:spTree>
    <p:extLst>
      <p:ext uri="{BB962C8B-B14F-4D97-AF65-F5344CB8AC3E}">
        <p14:creationId xmlns:p14="http://schemas.microsoft.com/office/powerpoint/2010/main" val="201487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3" grpId="0" animBg="1"/>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711A83-B148-4484-8F84-F89C557E5592}"/>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96420890-6460-45B2-998E-5E58BED2E674}"/>
              </a:ext>
            </a:extLst>
          </p:cNvPr>
          <p:cNvSpPr>
            <a:spLocks noGrp="1"/>
          </p:cNvSpPr>
          <p:nvPr>
            <p:ph idx="1"/>
          </p:nvPr>
        </p:nvSpPr>
        <p:spPr>
          <a:xfrm>
            <a:off x="431999" y="1474237"/>
            <a:ext cx="11352563" cy="4702726"/>
          </a:xfrm>
        </p:spPr>
        <p:txBody>
          <a:bodyPr/>
          <a:lstStyle/>
          <a:p>
            <a:r>
              <a:rPr lang="en-US" dirty="0"/>
              <a:t>Hands up if you obtained AMR results for </a:t>
            </a:r>
            <a:r>
              <a:rPr lang="en-US" i="1" dirty="0"/>
              <a:t>E. coli </a:t>
            </a:r>
            <a:r>
              <a:rPr lang="en-US" dirty="0"/>
              <a:t>using </a:t>
            </a:r>
            <a:r>
              <a:rPr lang="en-US" dirty="0" err="1"/>
              <a:t>Pathogenwatch</a:t>
            </a:r>
            <a:endParaRPr lang="da-DK" dirty="0"/>
          </a:p>
        </p:txBody>
      </p:sp>
      <p:sp>
        <p:nvSpPr>
          <p:cNvPr id="4" name="Pladsholder til sidefod 3">
            <a:extLst>
              <a:ext uri="{FF2B5EF4-FFF2-40B4-BE49-F238E27FC236}">
                <a16:creationId xmlns:a16="http://schemas.microsoft.com/office/drawing/2014/main" id="{E7C0C98A-7941-41D2-B70F-8818473B016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33B1EE61-0A55-414A-A61A-040786C791C7}"/>
              </a:ext>
            </a:extLst>
          </p:cNvPr>
          <p:cNvSpPr>
            <a:spLocks noGrp="1"/>
          </p:cNvSpPr>
          <p:nvPr>
            <p:ph type="sldNum" sz="quarter" idx="12"/>
          </p:nvPr>
        </p:nvSpPr>
        <p:spPr/>
        <p:txBody>
          <a:bodyPr/>
          <a:lstStyle/>
          <a:p>
            <a:fld id="{F9E29A8E-A0F1-419A-8E8B-A78BF9C70DE8}" type="slidenum">
              <a:rPr lang="en-GB" smtClean="0"/>
              <a:pPr/>
              <a:t>37</a:t>
            </a:fld>
            <a:endParaRPr lang="en-GB" dirty="0"/>
          </a:p>
        </p:txBody>
      </p:sp>
      <p:pic>
        <p:nvPicPr>
          <p:cNvPr id="6" name="Billede 5">
            <a:extLst>
              <a:ext uri="{FF2B5EF4-FFF2-40B4-BE49-F238E27FC236}">
                <a16:creationId xmlns:a16="http://schemas.microsoft.com/office/drawing/2014/main" id="{80015D68-D374-4964-AA97-7FBB52AEFBA6}"/>
              </a:ext>
            </a:extLst>
          </p:cNvPr>
          <p:cNvPicPr>
            <a:picLocks noChangeAspect="1"/>
          </p:cNvPicPr>
          <p:nvPr/>
        </p:nvPicPr>
        <p:blipFill rotWithShape="1">
          <a:blip r:embed="rId2"/>
          <a:srcRect l="12035" t="52713" r="83692" b="40000"/>
          <a:stretch/>
        </p:blipFill>
        <p:spPr>
          <a:xfrm>
            <a:off x="8153383" y="2786598"/>
            <a:ext cx="520996" cy="499730"/>
          </a:xfrm>
          <a:prstGeom prst="rect">
            <a:avLst/>
          </a:prstGeom>
        </p:spPr>
      </p:pic>
      <p:pic>
        <p:nvPicPr>
          <p:cNvPr id="7" name="Billede 6">
            <a:extLst>
              <a:ext uri="{FF2B5EF4-FFF2-40B4-BE49-F238E27FC236}">
                <a16:creationId xmlns:a16="http://schemas.microsoft.com/office/drawing/2014/main" id="{43F4BA34-C581-4092-9D40-989D1F50AC51}"/>
              </a:ext>
            </a:extLst>
          </p:cNvPr>
          <p:cNvPicPr>
            <a:picLocks noChangeAspect="1"/>
          </p:cNvPicPr>
          <p:nvPr/>
        </p:nvPicPr>
        <p:blipFill rotWithShape="1">
          <a:blip r:embed="rId2"/>
          <a:srcRect l="12035" t="52713" r="83692" b="40000"/>
          <a:stretch/>
        </p:blipFill>
        <p:spPr>
          <a:xfrm>
            <a:off x="4939225" y="4884033"/>
            <a:ext cx="520996" cy="499730"/>
          </a:xfrm>
          <a:prstGeom prst="rect">
            <a:avLst/>
          </a:prstGeom>
        </p:spPr>
      </p:pic>
      <p:pic>
        <p:nvPicPr>
          <p:cNvPr id="8" name="Billede 7">
            <a:extLst>
              <a:ext uri="{FF2B5EF4-FFF2-40B4-BE49-F238E27FC236}">
                <a16:creationId xmlns:a16="http://schemas.microsoft.com/office/drawing/2014/main" id="{A653BF7E-BAFF-497C-9EBD-BDF91513647B}"/>
              </a:ext>
            </a:extLst>
          </p:cNvPr>
          <p:cNvPicPr>
            <a:picLocks noChangeAspect="1"/>
          </p:cNvPicPr>
          <p:nvPr/>
        </p:nvPicPr>
        <p:blipFill rotWithShape="1">
          <a:blip r:embed="rId2"/>
          <a:srcRect l="12035" t="52713" r="83692" b="40000"/>
          <a:stretch/>
        </p:blipFill>
        <p:spPr>
          <a:xfrm>
            <a:off x="6131453" y="5096685"/>
            <a:ext cx="520996" cy="499730"/>
          </a:xfrm>
          <a:prstGeom prst="rect">
            <a:avLst/>
          </a:prstGeom>
        </p:spPr>
      </p:pic>
      <p:pic>
        <p:nvPicPr>
          <p:cNvPr id="9" name="Billede 8">
            <a:extLst>
              <a:ext uri="{FF2B5EF4-FFF2-40B4-BE49-F238E27FC236}">
                <a16:creationId xmlns:a16="http://schemas.microsoft.com/office/drawing/2014/main" id="{8C01889E-2AA1-4178-B8B4-5552FC9D801F}"/>
              </a:ext>
            </a:extLst>
          </p:cNvPr>
          <p:cNvPicPr>
            <a:picLocks noChangeAspect="1"/>
          </p:cNvPicPr>
          <p:nvPr/>
        </p:nvPicPr>
        <p:blipFill rotWithShape="1">
          <a:blip r:embed="rId2"/>
          <a:srcRect l="12035" t="52713" r="83692" b="40000"/>
          <a:stretch/>
        </p:blipFill>
        <p:spPr>
          <a:xfrm>
            <a:off x="4021740" y="3825600"/>
            <a:ext cx="520996" cy="499730"/>
          </a:xfrm>
          <a:prstGeom prst="rect">
            <a:avLst/>
          </a:prstGeom>
        </p:spPr>
      </p:pic>
      <p:pic>
        <p:nvPicPr>
          <p:cNvPr id="10" name="Billede 9">
            <a:extLst>
              <a:ext uri="{FF2B5EF4-FFF2-40B4-BE49-F238E27FC236}">
                <a16:creationId xmlns:a16="http://schemas.microsoft.com/office/drawing/2014/main" id="{D948C2AB-F341-406D-AC41-4A7546940612}"/>
              </a:ext>
            </a:extLst>
          </p:cNvPr>
          <p:cNvPicPr>
            <a:picLocks noChangeAspect="1"/>
          </p:cNvPicPr>
          <p:nvPr/>
        </p:nvPicPr>
        <p:blipFill rotWithShape="1">
          <a:blip r:embed="rId2"/>
          <a:srcRect l="12035" t="52713" r="83692" b="40000"/>
          <a:stretch/>
        </p:blipFill>
        <p:spPr>
          <a:xfrm>
            <a:off x="4086261" y="2422596"/>
            <a:ext cx="520996" cy="499730"/>
          </a:xfrm>
          <a:prstGeom prst="rect">
            <a:avLst/>
          </a:prstGeom>
        </p:spPr>
      </p:pic>
      <p:pic>
        <p:nvPicPr>
          <p:cNvPr id="11" name="Billede 10">
            <a:extLst>
              <a:ext uri="{FF2B5EF4-FFF2-40B4-BE49-F238E27FC236}">
                <a16:creationId xmlns:a16="http://schemas.microsoft.com/office/drawing/2014/main" id="{524D2173-3D04-4B3E-B566-4E7DC193E204}"/>
              </a:ext>
            </a:extLst>
          </p:cNvPr>
          <p:cNvPicPr>
            <a:picLocks noChangeAspect="1"/>
          </p:cNvPicPr>
          <p:nvPr/>
        </p:nvPicPr>
        <p:blipFill rotWithShape="1">
          <a:blip r:embed="rId2"/>
          <a:srcRect l="12035" t="52713" r="83692" b="40000"/>
          <a:stretch/>
        </p:blipFill>
        <p:spPr>
          <a:xfrm>
            <a:off x="5460221" y="4113028"/>
            <a:ext cx="520996" cy="499730"/>
          </a:xfrm>
          <a:prstGeom prst="rect">
            <a:avLst/>
          </a:prstGeom>
        </p:spPr>
      </p:pic>
      <p:pic>
        <p:nvPicPr>
          <p:cNvPr id="12" name="Billede 11">
            <a:extLst>
              <a:ext uri="{FF2B5EF4-FFF2-40B4-BE49-F238E27FC236}">
                <a16:creationId xmlns:a16="http://schemas.microsoft.com/office/drawing/2014/main" id="{DA222683-C0FB-4B9A-8BD9-4790C88FF5D0}"/>
              </a:ext>
            </a:extLst>
          </p:cNvPr>
          <p:cNvPicPr>
            <a:picLocks noChangeAspect="1"/>
          </p:cNvPicPr>
          <p:nvPr/>
        </p:nvPicPr>
        <p:blipFill rotWithShape="1">
          <a:blip r:embed="rId2"/>
          <a:srcRect l="12035" t="52713" r="83692" b="40000"/>
          <a:stretch/>
        </p:blipFill>
        <p:spPr>
          <a:xfrm>
            <a:off x="6744597" y="4162647"/>
            <a:ext cx="520996" cy="499730"/>
          </a:xfrm>
          <a:prstGeom prst="rect">
            <a:avLst/>
          </a:prstGeom>
        </p:spPr>
      </p:pic>
      <p:pic>
        <p:nvPicPr>
          <p:cNvPr id="13" name="Billede 12">
            <a:extLst>
              <a:ext uri="{FF2B5EF4-FFF2-40B4-BE49-F238E27FC236}">
                <a16:creationId xmlns:a16="http://schemas.microsoft.com/office/drawing/2014/main" id="{4B46038D-0670-4901-9FB1-B264B5D0D722}"/>
              </a:ext>
            </a:extLst>
          </p:cNvPr>
          <p:cNvPicPr>
            <a:picLocks noChangeAspect="1"/>
          </p:cNvPicPr>
          <p:nvPr/>
        </p:nvPicPr>
        <p:blipFill rotWithShape="1">
          <a:blip r:embed="rId2"/>
          <a:srcRect l="12035" t="52713" r="83692" b="40000"/>
          <a:stretch/>
        </p:blipFill>
        <p:spPr>
          <a:xfrm>
            <a:off x="7501352" y="3613298"/>
            <a:ext cx="520996" cy="499730"/>
          </a:xfrm>
          <a:prstGeom prst="rect">
            <a:avLst/>
          </a:prstGeom>
        </p:spPr>
      </p:pic>
      <p:pic>
        <p:nvPicPr>
          <p:cNvPr id="14" name="Billede 13">
            <a:extLst>
              <a:ext uri="{FF2B5EF4-FFF2-40B4-BE49-F238E27FC236}">
                <a16:creationId xmlns:a16="http://schemas.microsoft.com/office/drawing/2014/main" id="{7D6F6424-2D07-4858-BB55-F7C23A10A623}"/>
              </a:ext>
            </a:extLst>
          </p:cNvPr>
          <p:cNvPicPr>
            <a:picLocks noChangeAspect="1"/>
          </p:cNvPicPr>
          <p:nvPr/>
        </p:nvPicPr>
        <p:blipFill rotWithShape="1">
          <a:blip r:embed="rId2"/>
          <a:srcRect l="12035" t="52713" r="83692" b="40000"/>
          <a:stretch/>
        </p:blipFill>
        <p:spPr>
          <a:xfrm>
            <a:off x="4759852" y="3115340"/>
            <a:ext cx="520996" cy="499730"/>
          </a:xfrm>
          <a:prstGeom prst="rect">
            <a:avLst/>
          </a:prstGeom>
        </p:spPr>
      </p:pic>
      <p:pic>
        <p:nvPicPr>
          <p:cNvPr id="15" name="Billede 14">
            <a:extLst>
              <a:ext uri="{FF2B5EF4-FFF2-40B4-BE49-F238E27FC236}">
                <a16:creationId xmlns:a16="http://schemas.microsoft.com/office/drawing/2014/main" id="{893AAF02-4975-4817-8D87-5E9CD2548F32}"/>
              </a:ext>
            </a:extLst>
          </p:cNvPr>
          <p:cNvPicPr>
            <a:picLocks noChangeAspect="1"/>
          </p:cNvPicPr>
          <p:nvPr/>
        </p:nvPicPr>
        <p:blipFill rotWithShape="1">
          <a:blip r:embed="rId2"/>
          <a:srcRect l="12035" t="52713" r="83692" b="40000"/>
          <a:stretch/>
        </p:blipFill>
        <p:spPr>
          <a:xfrm>
            <a:off x="6131453" y="3285461"/>
            <a:ext cx="520996" cy="499730"/>
          </a:xfrm>
          <a:prstGeom prst="rect">
            <a:avLst/>
          </a:prstGeom>
        </p:spPr>
      </p:pic>
      <p:pic>
        <p:nvPicPr>
          <p:cNvPr id="16" name="Billede 15">
            <a:extLst>
              <a:ext uri="{FF2B5EF4-FFF2-40B4-BE49-F238E27FC236}">
                <a16:creationId xmlns:a16="http://schemas.microsoft.com/office/drawing/2014/main" id="{A0E7C05A-3EE3-4D79-A57C-3F5AFF3A4E06}"/>
              </a:ext>
            </a:extLst>
          </p:cNvPr>
          <p:cNvPicPr>
            <a:picLocks noChangeAspect="1"/>
          </p:cNvPicPr>
          <p:nvPr/>
        </p:nvPicPr>
        <p:blipFill rotWithShape="1">
          <a:blip r:embed="rId2"/>
          <a:srcRect l="12035" t="52713" r="83692" b="40000"/>
          <a:stretch/>
        </p:blipFill>
        <p:spPr>
          <a:xfrm>
            <a:off x="6744597" y="2445633"/>
            <a:ext cx="520996" cy="499730"/>
          </a:xfrm>
          <a:prstGeom prst="rect">
            <a:avLst/>
          </a:prstGeom>
        </p:spPr>
      </p:pic>
      <p:pic>
        <p:nvPicPr>
          <p:cNvPr id="17" name="Billede 16">
            <a:extLst>
              <a:ext uri="{FF2B5EF4-FFF2-40B4-BE49-F238E27FC236}">
                <a16:creationId xmlns:a16="http://schemas.microsoft.com/office/drawing/2014/main" id="{23C393DD-E3D2-46E6-8D90-8808E80C251D}"/>
              </a:ext>
            </a:extLst>
          </p:cNvPr>
          <p:cNvPicPr>
            <a:picLocks noChangeAspect="1"/>
          </p:cNvPicPr>
          <p:nvPr/>
        </p:nvPicPr>
        <p:blipFill rotWithShape="1">
          <a:blip r:embed="rId2"/>
          <a:srcRect l="12035" t="52713" r="83692" b="40000"/>
          <a:stretch/>
        </p:blipFill>
        <p:spPr>
          <a:xfrm>
            <a:off x="5610457" y="2473842"/>
            <a:ext cx="520996" cy="499730"/>
          </a:xfrm>
          <a:prstGeom prst="rect">
            <a:avLst/>
          </a:prstGeom>
        </p:spPr>
      </p:pic>
    </p:spTree>
    <p:extLst>
      <p:ext uri="{BB962C8B-B14F-4D97-AF65-F5344CB8AC3E}">
        <p14:creationId xmlns:p14="http://schemas.microsoft.com/office/powerpoint/2010/main" val="1197326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6CD28-FEC3-4AD2-966E-1D1C89A3722C}"/>
              </a:ext>
            </a:extLst>
          </p:cNvPr>
          <p:cNvSpPr>
            <a:spLocks noGrp="1"/>
          </p:cNvSpPr>
          <p:nvPr>
            <p:ph type="title"/>
          </p:nvPr>
        </p:nvSpPr>
        <p:spPr/>
        <p:txBody>
          <a:bodyPr/>
          <a:lstStyle/>
          <a:p>
            <a:r>
              <a:rPr lang="en-US" dirty="0" err="1"/>
              <a:t>ResFinder</a:t>
            </a:r>
            <a:r>
              <a:rPr lang="en-US" dirty="0"/>
              <a:t> output</a:t>
            </a:r>
            <a:endParaRPr lang="da-DK" dirty="0"/>
          </a:p>
        </p:txBody>
      </p:sp>
      <p:sp>
        <p:nvSpPr>
          <p:cNvPr id="3" name="Pladsholder til indhold 2">
            <a:extLst>
              <a:ext uri="{FF2B5EF4-FFF2-40B4-BE49-F238E27FC236}">
                <a16:creationId xmlns:a16="http://schemas.microsoft.com/office/drawing/2014/main" id="{1F083C7A-DAFF-42C9-A1E0-FCB40A013FFF}"/>
              </a:ext>
            </a:extLst>
          </p:cNvPr>
          <p:cNvSpPr>
            <a:spLocks noGrp="1"/>
          </p:cNvSpPr>
          <p:nvPr>
            <p:ph idx="1"/>
          </p:nvPr>
        </p:nvSpPr>
        <p:spPr/>
        <p:txBody>
          <a:bodyPr/>
          <a:lstStyle/>
          <a:p>
            <a:endParaRPr lang="da-DK"/>
          </a:p>
        </p:txBody>
      </p:sp>
      <p:sp>
        <p:nvSpPr>
          <p:cNvPr id="4" name="Pladsholder til sidefod 3">
            <a:extLst>
              <a:ext uri="{FF2B5EF4-FFF2-40B4-BE49-F238E27FC236}">
                <a16:creationId xmlns:a16="http://schemas.microsoft.com/office/drawing/2014/main" id="{CD31F799-E907-47D1-BE01-5E09F817E860}"/>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8F88B5D5-942E-4A70-B666-FC00A8BBC380}"/>
              </a:ext>
            </a:extLst>
          </p:cNvPr>
          <p:cNvSpPr>
            <a:spLocks noGrp="1"/>
          </p:cNvSpPr>
          <p:nvPr>
            <p:ph type="sldNum" sz="quarter" idx="12"/>
          </p:nvPr>
        </p:nvSpPr>
        <p:spPr/>
        <p:txBody>
          <a:bodyPr/>
          <a:lstStyle/>
          <a:p>
            <a:fld id="{F9E29A8E-A0F1-419A-8E8B-A78BF9C70DE8}" type="slidenum">
              <a:rPr lang="en-GB" smtClean="0"/>
              <a:pPr/>
              <a:t>38</a:t>
            </a:fld>
            <a:endParaRPr lang="en-GB" dirty="0"/>
          </a:p>
        </p:txBody>
      </p:sp>
      <p:pic>
        <p:nvPicPr>
          <p:cNvPr id="6" name="Billede 5">
            <a:extLst>
              <a:ext uri="{FF2B5EF4-FFF2-40B4-BE49-F238E27FC236}">
                <a16:creationId xmlns:a16="http://schemas.microsoft.com/office/drawing/2014/main" id="{A9AE5828-CE87-416A-8193-EB503EF95FDC}"/>
              </a:ext>
            </a:extLst>
          </p:cNvPr>
          <p:cNvPicPr>
            <a:picLocks noChangeAspect="1"/>
          </p:cNvPicPr>
          <p:nvPr/>
        </p:nvPicPr>
        <p:blipFill rotWithShape="1">
          <a:blip r:embed="rId2"/>
          <a:srcRect l="959" t="9931" r="5926" b="44961"/>
          <a:stretch/>
        </p:blipFill>
        <p:spPr>
          <a:xfrm>
            <a:off x="431999" y="1175658"/>
            <a:ext cx="11352563" cy="3093522"/>
          </a:xfrm>
          <a:prstGeom prst="rect">
            <a:avLst/>
          </a:prstGeom>
        </p:spPr>
      </p:pic>
    </p:spTree>
    <p:extLst>
      <p:ext uri="{BB962C8B-B14F-4D97-AF65-F5344CB8AC3E}">
        <p14:creationId xmlns:p14="http://schemas.microsoft.com/office/powerpoint/2010/main" val="8013243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A6DFC0-4A78-4F82-9699-BF98C232F454}"/>
              </a:ext>
            </a:extLst>
          </p:cNvPr>
          <p:cNvSpPr>
            <a:spLocks noGrp="1"/>
          </p:cNvSpPr>
          <p:nvPr>
            <p:ph type="title"/>
          </p:nvPr>
        </p:nvSpPr>
        <p:spPr/>
        <p:txBody>
          <a:bodyPr/>
          <a:lstStyle/>
          <a:p>
            <a:r>
              <a:rPr lang="en-US" dirty="0" err="1"/>
              <a:t>ResFinder</a:t>
            </a:r>
            <a:r>
              <a:rPr lang="en-US" dirty="0"/>
              <a:t> output</a:t>
            </a:r>
            <a:endParaRPr lang="da-DK" dirty="0"/>
          </a:p>
        </p:txBody>
      </p:sp>
      <p:sp>
        <p:nvSpPr>
          <p:cNvPr id="3" name="Pladsholder til indhold 2">
            <a:extLst>
              <a:ext uri="{FF2B5EF4-FFF2-40B4-BE49-F238E27FC236}">
                <a16:creationId xmlns:a16="http://schemas.microsoft.com/office/drawing/2014/main" id="{8D9C6BD0-9D82-4F10-84FF-22E53C05AD35}"/>
              </a:ext>
            </a:extLst>
          </p:cNvPr>
          <p:cNvSpPr>
            <a:spLocks noGrp="1"/>
          </p:cNvSpPr>
          <p:nvPr>
            <p:ph idx="1"/>
          </p:nvPr>
        </p:nvSpPr>
        <p:spPr/>
        <p:txBody>
          <a:bodyPr/>
          <a:lstStyle/>
          <a:p>
            <a:endParaRPr lang="da-DK"/>
          </a:p>
        </p:txBody>
      </p:sp>
      <p:sp>
        <p:nvSpPr>
          <p:cNvPr id="4" name="Pladsholder til sidefod 3">
            <a:extLst>
              <a:ext uri="{FF2B5EF4-FFF2-40B4-BE49-F238E27FC236}">
                <a16:creationId xmlns:a16="http://schemas.microsoft.com/office/drawing/2014/main" id="{1AD84F4C-4CAA-48CC-9A08-4A6C91F96588}"/>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13438251-2919-48EC-AB45-C4063E611747}"/>
              </a:ext>
            </a:extLst>
          </p:cNvPr>
          <p:cNvSpPr>
            <a:spLocks noGrp="1"/>
          </p:cNvSpPr>
          <p:nvPr>
            <p:ph type="sldNum" sz="quarter" idx="12"/>
          </p:nvPr>
        </p:nvSpPr>
        <p:spPr/>
        <p:txBody>
          <a:bodyPr/>
          <a:lstStyle/>
          <a:p>
            <a:fld id="{F9E29A8E-A0F1-419A-8E8B-A78BF9C70DE8}" type="slidenum">
              <a:rPr lang="en-GB" smtClean="0"/>
              <a:pPr/>
              <a:t>39</a:t>
            </a:fld>
            <a:endParaRPr lang="en-GB" dirty="0"/>
          </a:p>
        </p:txBody>
      </p:sp>
      <p:pic>
        <p:nvPicPr>
          <p:cNvPr id="6" name="Billede 5">
            <a:extLst>
              <a:ext uri="{FF2B5EF4-FFF2-40B4-BE49-F238E27FC236}">
                <a16:creationId xmlns:a16="http://schemas.microsoft.com/office/drawing/2014/main" id="{84A6C924-CA3E-4118-803C-29AE417EC43A}"/>
              </a:ext>
            </a:extLst>
          </p:cNvPr>
          <p:cNvPicPr>
            <a:picLocks noChangeAspect="1"/>
          </p:cNvPicPr>
          <p:nvPr/>
        </p:nvPicPr>
        <p:blipFill rotWithShape="1">
          <a:blip r:embed="rId2"/>
          <a:srcRect l="1396" t="11628" r="5490" b="21496"/>
          <a:stretch/>
        </p:blipFill>
        <p:spPr>
          <a:xfrm>
            <a:off x="159488" y="1474236"/>
            <a:ext cx="11352563" cy="4586321"/>
          </a:xfrm>
          <a:prstGeom prst="rect">
            <a:avLst/>
          </a:prstGeom>
        </p:spPr>
      </p:pic>
    </p:spTree>
    <p:extLst>
      <p:ext uri="{BB962C8B-B14F-4D97-AF65-F5344CB8AC3E}">
        <p14:creationId xmlns:p14="http://schemas.microsoft.com/office/powerpoint/2010/main" val="2777563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AE410-73BB-472F-867E-FEE996224CAA}"/>
              </a:ext>
            </a:extLst>
          </p:cNvPr>
          <p:cNvSpPr>
            <a:spLocks noGrp="1"/>
          </p:cNvSpPr>
          <p:nvPr>
            <p:ph type="title"/>
          </p:nvPr>
        </p:nvSpPr>
        <p:spPr/>
        <p:txBody>
          <a:bodyPr/>
          <a:lstStyle/>
          <a:p>
            <a:r>
              <a:rPr lang="en-US" dirty="0"/>
              <a:t>Active participation is key!</a:t>
            </a:r>
            <a:endParaRPr lang="da-DK" dirty="0">
              <a:highlight>
                <a:srgbClr val="FFFF00"/>
              </a:highlight>
            </a:endParaRPr>
          </a:p>
        </p:txBody>
      </p:sp>
      <p:sp>
        <p:nvSpPr>
          <p:cNvPr id="4" name="Pladsholder til sidefod 3">
            <a:extLst>
              <a:ext uri="{FF2B5EF4-FFF2-40B4-BE49-F238E27FC236}">
                <a16:creationId xmlns:a16="http://schemas.microsoft.com/office/drawing/2014/main" id="{05170D00-EF3C-4936-834E-9185750BB7D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253606B8-8F4C-4E39-9F88-A2B456837AEC}"/>
              </a:ext>
            </a:extLst>
          </p:cNvPr>
          <p:cNvSpPr>
            <a:spLocks noGrp="1"/>
          </p:cNvSpPr>
          <p:nvPr>
            <p:ph type="sldNum" sz="quarter" idx="12"/>
          </p:nvPr>
        </p:nvSpPr>
        <p:spPr/>
        <p:txBody>
          <a:bodyPr/>
          <a:lstStyle/>
          <a:p>
            <a:fld id="{F9E29A8E-A0F1-419A-8E8B-A78BF9C70DE8}" type="slidenum">
              <a:rPr lang="en-GB" smtClean="0"/>
              <a:pPr/>
              <a:t>4</a:t>
            </a:fld>
            <a:endParaRPr lang="en-GB" dirty="0"/>
          </a:p>
        </p:txBody>
      </p:sp>
      <p:sp>
        <p:nvSpPr>
          <p:cNvPr id="6" name="Pladsholder til indhold 2">
            <a:extLst>
              <a:ext uri="{FF2B5EF4-FFF2-40B4-BE49-F238E27FC236}">
                <a16:creationId xmlns:a16="http://schemas.microsoft.com/office/drawing/2014/main" id="{6DD1C853-272C-4663-85F8-7C991C6B1A16}"/>
              </a:ext>
            </a:extLst>
          </p:cNvPr>
          <p:cNvSpPr txBox="1">
            <a:spLocks/>
          </p:cNvSpPr>
          <p:nvPr/>
        </p:nvSpPr>
        <p:spPr>
          <a:xfrm>
            <a:off x="707409" y="1474236"/>
            <a:ext cx="4740502" cy="470272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endParaRPr lang="en-US" dirty="0"/>
          </a:p>
        </p:txBody>
      </p:sp>
      <p:sp>
        <p:nvSpPr>
          <p:cNvPr id="7" name="Pladsholder til indhold 2">
            <a:extLst>
              <a:ext uri="{FF2B5EF4-FFF2-40B4-BE49-F238E27FC236}">
                <a16:creationId xmlns:a16="http://schemas.microsoft.com/office/drawing/2014/main" id="{8ABF8045-E439-42C9-A012-22AFB00B9F12}"/>
              </a:ext>
            </a:extLst>
          </p:cNvPr>
          <p:cNvSpPr txBox="1">
            <a:spLocks/>
          </p:cNvSpPr>
          <p:nvPr/>
        </p:nvSpPr>
        <p:spPr>
          <a:xfrm>
            <a:off x="868591" y="1474236"/>
            <a:ext cx="8679170" cy="4702726"/>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auto">
              <a:spcAft>
                <a:spcPts val="0"/>
              </a:spcAft>
              <a:buFont typeface="Arial" panose="020B0604020202020204" pitchFamily="34" charset="0"/>
              <a:buChar char="•"/>
            </a:pPr>
            <a:r>
              <a:rPr lang="en-US" dirty="0"/>
              <a:t>Ask questions</a:t>
            </a:r>
          </a:p>
          <a:p>
            <a:pPr marL="457200" indent="-457200" fontAlgn="auto">
              <a:spcAft>
                <a:spcPts val="0"/>
              </a:spcAft>
              <a:buFont typeface="Arial" panose="020B0604020202020204" pitchFamily="34" charset="0"/>
              <a:buChar char="•"/>
            </a:pPr>
            <a:r>
              <a:rPr lang="en-US" dirty="0"/>
              <a:t>Share your knowledge</a:t>
            </a:r>
          </a:p>
          <a:p>
            <a:pPr marL="457200" indent="-457200" fontAlgn="auto">
              <a:spcAft>
                <a:spcPts val="0"/>
              </a:spcAft>
              <a:buFont typeface="Arial" panose="020B0604020202020204" pitchFamily="34" charset="0"/>
              <a:buChar char="•"/>
            </a:pPr>
            <a:r>
              <a:rPr lang="en-US" dirty="0"/>
              <a:t>Exchange your experiences</a:t>
            </a:r>
          </a:p>
          <a:p>
            <a:pPr marL="457200" indent="-457200" fontAlgn="auto">
              <a:spcAft>
                <a:spcPts val="0"/>
              </a:spcAft>
              <a:buFont typeface="Arial" panose="020B0604020202020204" pitchFamily="34" charset="0"/>
              <a:buChar char="•"/>
            </a:pPr>
            <a:r>
              <a:rPr lang="en-US" dirty="0"/>
              <a:t>Raise hands</a:t>
            </a:r>
          </a:p>
          <a:p>
            <a:pPr marL="457200" indent="-457200" fontAlgn="auto">
              <a:spcAft>
                <a:spcPts val="0"/>
              </a:spcAft>
              <a:buFont typeface="Arial" panose="020B0604020202020204" pitchFamily="34" charset="0"/>
              <a:buChar char="•"/>
            </a:pPr>
            <a:r>
              <a:rPr lang="en-US" dirty="0"/>
              <a:t>Participate in </a:t>
            </a:r>
            <a:r>
              <a:rPr lang="en-US" dirty="0" err="1"/>
              <a:t>Slido</a:t>
            </a:r>
            <a:r>
              <a:rPr lang="en-US" dirty="0"/>
              <a:t> polls and quizzes</a:t>
            </a:r>
          </a:p>
          <a:p>
            <a:pPr marL="457200" indent="-457200" fontAlgn="auto">
              <a:spcAft>
                <a:spcPts val="0"/>
              </a:spcAft>
              <a:buFont typeface="Arial" panose="020B0604020202020204" pitchFamily="34" charset="0"/>
              <a:buChar char="•"/>
            </a:pPr>
            <a:r>
              <a:rPr lang="en-US" dirty="0"/>
              <a:t>Interact after the session using the discussion forum in EVA</a:t>
            </a:r>
          </a:p>
          <a:p>
            <a:pPr fontAlgn="auto">
              <a:spcAft>
                <a:spcPts val="0"/>
              </a:spcAft>
            </a:pPr>
            <a:endParaRPr lang="en-US" dirty="0">
              <a:solidFill>
                <a:schemeClr val="tx2"/>
              </a:solidFill>
            </a:endParaRPr>
          </a:p>
          <a:p>
            <a:pPr fontAlgn="auto">
              <a:spcAft>
                <a:spcPts val="0"/>
              </a:spcAft>
            </a:pPr>
            <a:r>
              <a:rPr lang="en-US" b="1" dirty="0">
                <a:solidFill>
                  <a:schemeClr val="tx2"/>
                </a:solidFill>
              </a:rPr>
              <a:t>Let’s try </a:t>
            </a:r>
            <a:r>
              <a:rPr lang="en-US" b="1" dirty="0" err="1">
                <a:solidFill>
                  <a:schemeClr val="tx2"/>
                </a:solidFill>
              </a:rPr>
              <a:t>Slido</a:t>
            </a:r>
            <a:r>
              <a:rPr lang="en-US" b="1" dirty="0">
                <a:solidFill>
                  <a:schemeClr val="tx2"/>
                </a:solidFill>
              </a:rPr>
              <a:t>! (S2Q1)</a:t>
            </a:r>
          </a:p>
          <a:p>
            <a:pPr fontAlgn="auto">
              <a:spcAft>
                <a:spcPts val="0"/>
              </a:spcAft>
            </a:pPr>
            <a:endParaRPr lang="en-US" dirty="0"/>
          </a:p>
          <a:p>
            <a:pPr marL="457200" indent="-457200" fontAlgn="auto">
              <a:spcAft>
                <a:spcPts val="0"/>
              </a:spcAft>
              <a:buFont typeface="Arial" panose="020B0604020202020204" pitchFamily="34" charset="0"/>
              <a:buChar char="•"/>
            </a:pPr>
            <a:endParaRPr lang="en-US" dirty="0"/>
          </a:p>
        </p:txBody>
      </p:sp>
    </p:spTree>
    <p:extLst>
      <p:ext uri="{BB962C8B-B14F-4D97-AF65-F5344CB8AC3E}">
        <p14:creationId xmlns:p14="http://schemas.microsoft.com/office/powerpoint/2010/main" val="3856715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22BC98-1051-48E3-B5DD-CB0BFF39D9D1}"/>
              </a:ext>
            </a:extLst>
          </p:cNvPr>
          <p:cNvSpPr>
            <a:spLocks noGrp="1"/>
          </p:cNvSpPr>
          <p:nvPr>
            <p:ph type="title"/>
          </p:nvPr>
        </p:nvSpPr>
        <p:spPr/>
        <p:txBody>
          <a:bodyPr/>
          <a:lstStyle/>
          <a:p>
            <a:r>
              <a:rPr lang="en-US" dirty="0" err="1"/>
              <a:t>ResFinder</a:t>
            </a:r>
            <a:r>
              <a:rPr lang="en-US" dirty="0"/>
              <a:t> output</a:t>
            </a:r>
            <a:endParaRPr lang="da-DK" dirty="0"/>
          </a:p>
        </p:txBody>
      </p:sp>
      <p:sp>
        <p:nvSpPr>
          <p:cNvPr id="3" name="Pladsholder til indhold 2">
            <a:extLst>
              <a:ext uri="{FF2B5EF4-FFF2-40B4-BE49-F238E27FC236}">
                <a16:creationId xmlns:a16="http://schemas.microsoft.com/office/drawing/2014/main" id="{34F31BCD-1596-4D89-A8F4-ABA6007B1D22}"/>
              </a:ext>
            </a:extLst>
          </p:cNvPr>
          <p:cNvSpPr>
            <a:spLocks noGrp="1"/>
          </p:cNvSpPr>
          <p:nvPr>
            <p:ph idx="1"/>
          </p:nvPr>
        </p:nvSpPr>
        <p:spPr/>
        <p:txBody>
          <a:bodyPr/>
          <a:lstStyle/>
          <a:p>
            <a:endParaRPr lang="da-DK"/>
          </a:p>
        </p:txBody>
      </p:sp>
      <p:sp>
        <p:nvSpPr>
          <p:cNvPr id="4" name="Pladsholder til sidefod 3">
            <a:extLst>
              <a:ext uri="{FF2B5EF4-FFF2-40B4-BE49-F238E27FC236}">
                <a16:creationId xmlns:a16="http://schemas.microsoft.com/office/drawing/2014/main" id="{C863C4EC-95CC-47CC-ACEB-909FC4D40A3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31C0C2BE-1D0F-4883-B13F-AEF0CBF30AF3}"/>
              </a:ext>
            </a:extLst>
          </p:cNvPr>
          <p:cNvSpPr>
            <a:spLocks noGrp="1"/>
          </p:cNvSpPr>
          <p:nvPr>
            <p:ph type="sldNum" sz="quarter" idx="12"/>
          </p:nvPr>
        </p:nvSpPr>
        <p:spPr/>
        <p:txBody>
          <a:bodyPr/>
          <a:lstStyle/>
          <a:p>
            <a:fld id="{F9E29A8E-A0F1-419A-8E8B-A78BF9C70DE8}" type="slidenum">
              <a:rPr lang="en-GB" smtClean="0"/>
              <a:pPr/>
              <a:t>40</a:t>
            </a:fld>
            <a:endParaRPr lang="en-GB" dirty="0"/>
          </a:p>
        </p:txBody>
      </p:sp>
      <p:pic>
        <p:nvPicPr>
          <p:cNvPr id="6" name="Billede 5">
            <a:extLst>
              <a:ext uri="{FF2B5EF4-FFF2-40B4-BE49-F238E27FC236}">
                <a16:creationId xmlns:a16="http://schemas.microsoft.com/office/drawing/2014/main" id="{F3D25E2F-ED09-4A15-BE73-8DECED5449B8}"/>
              </a:ext>
            </a:extLst>
          </p:cNvPr>
          <p:cNvPicPr>
            <a:picLocks noChangeAspect="1"/>
          </p:cNvPicPr>
          <p:nvPr/>
        </p:nvPicPr>
        <p:blipFill rotWithShape="1">
          <a:blip r:embed="rId2"/>
          <a:srcRect l="1241" t="23306" r="5757" b="44256"/>
          <a:stretch/>
        </p:blipFill>
        <p:spPr>
          <a:xfrm>
            <a:off x="526187" y="1474236"/>
            <a:ext cx="11164186" cy="2190308"/>
          </a:xfrm>
          <a:prstGeom prst="rect">
            <a:avLst/>
          </a:prstGeom>
        </p:spPr>
      </p:pic>
    </p:spTree>
    <p:extLst>
      <p:ext uri="{BB962C8B-B14F-4D97-AF65-F5344CB8AC3E}">
        <p14:creationId xmlns:p14="http://schemas.microsoft.com/office/powerpoint/2010/main" val="2002161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503B3C-574E-42AE-940B-ECA232208977}"/>
              </a:ext>
            </a:extLst>
          </p:cNvPr>
          <p:cNvSpPr>
            <a:spLocks noGrp="1"/>
          </p:cNvSpPr>
          <p:nvPr>
            <p:ph type="title"/>
          </p:nvPr>
        </p:nvSpPr>
        <p:spPr/>
        <p:txBody>
          <a:bodyPr/>
          <a:lstStyle/>
          <a:p>
            <a:r>
              <a:rPr lang="en-US" dirty="0" err="1"/>
              <a:t>ResFinder</a:t>
            </a:r>
            <a:r>
              <a:rPr lang="en-US" dirty="0"/>
              <a:t> output</a:t>
            </a:r>
            <a:endParaRPr lang="da-DK" dirty="0"/>
          </a:p>
        </p:txBody>
      </p:sp>
      <p:sp>
        <p:nvSpPr>
          <p:cNvPr id="3" name="Pladsholder til indhold 2">
            <a:extLst>
              <a:ext uri="{FF2B5EF4-FFF2-40B4-BE49-F238E27FC236}">
                <a16:creationId xmlns:a16="http://schemas.microsoft.com/office/drawing/2014/main" id="{2C05EF38-B430-4018-B69F-644D13BB507E}"/>
              </a:ext>
            </a:extLst>
          </p:cNvPr>
          <p:cNvSpPr>
            <a:spLocks noGrp="1"/>
          </p:cNvSpPr>
          <p:nvPr>
            <p:ph idx="1"/>
          </p:nvPr>
        </p:nvSpPr>
        <p:spPr/>
        <p:txBody>
          <a:bodyPr/>
          <a:lstStyle/>
          <a:p>
            <a:endParaRPr lang="da-DK"/>
          </a:p>
        </p:txBody>
      </p:sp>
      <p:sp>
        <p:nvSpPr>
          <p:cNvPr id="4" name="Pladsholder til sidefod 3">
            <a:extLst>
              <a:ext uri="{FF2B5EF4-FFF2-40B4-BE49-F238E27FC236}">
                <a16:creationId xmlns:a16="http://schemas.microsoft.com/office/drawing/2014/main" id="{1A5875D2-103C-4C63-9869-CC81305CB399}"/>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1932E882-0902-4A29-B5A3-CE1B7EA97BBC}"/>
              </a:ext>
            </a:extLst>
          </p:cNvPr>
          <p:cNvSpPr>
            <a:spLocks noGrp="1"/>
          </p:cNvSpPr>
          <p:nvPr>
            <p:ph type="sldNum" sz="quarter" idx="12"/>
          </p:nvPr>
        </p:nvSpPr>
        <p:spPr/>
        <p:txBody>
          <a:bodyPr/>
          <a:lstStyle/>
          <a:p>
            <a:fld id="{F9E29A8E-A0F1-419A-8E8B-A78BF9C70DE8}" type="slidenum">
              <a:rPr lang="en-GB" smtClean="0"/>
              <a:pPr/>
              <a:t>41</a:t>
            </a:fld>
            <a:endParaRPr lang="en-GB" dirty="0"/>
          </a:p>
        </p:txBody>
      </p:sp>
      <p:pic>
        <p:nvPicPr>
          <p:cNvPr id="6" name="Billede 5">
            <a:extLst>
              <a:ext uri="{FF2B5EF4-FFF2-40B4-BE49-F238E27FC236}">
                <a16:creationId xmlns:a16="http://schemas.microsoft.com/office/drawing/2014/main" id="{AC2F6637-EBB8-404B-AA8A-D75D5C1DB389}"/>
              </a:ext>
            </a:extLst>
          </p:cNvPr>
          <p:cNvPicPr>
            <a:picLocks noChangeAspect="1"/>
          </p:cNvPicPr>
          <p:nvPr/>
        </p:nvPicPr>
        <p:blipFill rotWithShape="1">
          <a:blip r:embed="rId2"/>
          <a:srcRect l="1047" t="11318" r="5839" b="5577"/>
          <a:stretch/>
        </p:blipFill>
        <p:spPr>
          <a:xfrm>
            <a:off x="329608" y="975917"/>
            <a:ext cx="11352563" cy="5699365"/>
          </a:xfrm>
          <a:prstGeom prst="rect">
            <a:avLst/>
          </a:prstGeom>
        </p:spPr>
      </p:pic>
    </p:spTree>
    <p:extLst>
      <p:ext uri="{BB962C8B-B14F-4D97-AF65-F5344CB8AC3E}">
        <p14:creationId xmlns:p14="http://schemas.microsoft.com/office/powerpoint/2010/main" val="21929560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E216E-463F-4C46-8EB2-5F8DEC87B52A}"/>
              </a:ext>
            </a:extLst>
          </p:cNvPr>
          <p:cNvSpPr>
            <a:spLocks noGrp="1"/>
          </p:cNvSpPr>
          <p:nvPr>
            <p:ph type="title"/>
          </p:nvPr>
        </p:nvSpPr>
        <p:spPr/>
        <p:txBody>
          <a:bodyPr/>
          <a:lstStyle/>
          <a:p>
            <a:r>
              <a:rPr lang="en-US" dirty="0"/>
              <a:t>Genes</a:t>
            </a:r>
            <a:endParaRPr lang="da-DK" dirty="0"/>
          </a:p>
        </p:txBody>
      </p:sp>
      <p:sp>
        <p:nvSpPr>
          <p:cNvPr id="4" name="Pladsholder til sidefod 3">
            <a:extLst>
              <a:ext uri="{FF2B5EF4-FFF2-40B4-BE49-F238E27FC236}">
                <a16:creationId xmlns:a16="http://schemas.microsoft.com/office/drawing/2014/main" id="{4D5A0F5A-2BE5-45D1-8044-3C886F7B2499}"/>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BDE5F5B7-6018-49C6-8BC7-CC71F4ADB7EF}"/>
              </a:ext>
            </a:extLst>
          </p:cNvPr>
          <p:cNvSpPr>
            <a:spLocks noGrp="1"/>
          </p:cNvSpPr>
          <p:nvPr>
            <p:ph type="sldNum" sz="quarter" idx="12"/>
          </p:nvPr>
        </p:nvSpPr>
        <p:spPr/>
        <p:txBody>
          <a:bodyPr/>
          <a:lstStyle/>
          <a:p>
            <a:fld id="{F9E29A8E-A0F1-419A-8E8B-A78BF9C70DE8}" type="slidenum">
              <a:rPr lang="en-GB" smtClean="0"/>
              <a:pPr/>
              <a:t>42</a:t>
            </a:fld>
            <a:endParaRPr lang="en-GB" dirty="0"/>
          </a:p>
        </p:txBody>
      </p:sp>
      <p:graphicFrame>
        <p:nvGraphicFramePr>
          <p:cNvPr id="7" name="Objekt 6">
            <a:extLst>
              <a:ext uri="{FF2B5EF4-FFF2-40B4-BE49-F238E27FC236}">
                <a16:creationId xmlns:a16="http://schemas.microsoft.com/office/drawing/2014/main" id="{B4FA89C1-664C-49A0-84DF-6C95C143B1F7}"/>
              </a:ext>
            </a:extLst>
          </p:cNvPr>
          <p:cNvGraphicFramePr>
            <a:graphicFrameLocks noChangeAspect="1"/>
          </p:cNvGraphicFramePr>
          <p:nvPr>
            <p:extLst>
              <p:ext uri="{D42A27DB-BD31-4B8C-83A1-F6EECF244321}">
                <p14:modId xmlns:p14="http://schemas.microsoft.com/office/powerpoint/2010/main" val="3725324933"/>
              </p:ext>
            </p:extLst>
          </p:nvPr>
        </p:nvGraphicFramePr>
        <p:xfrm>
          <a:off x="431999" y="1377123"/>
          <a:ext cx="6530729" cy="4799840"/>
        </p:xfrm>
        <a:graphic>
          <a:graphicData uri="http://schemas.openxmlformats.org/presentationml/2006/ole">
            <mc:AlternateContent xmlns:mc="http://schemas.openxmlformats.org/markup-compatibility/2006">
              <mc:Choice xmlns:v="urn:schemas-microsoft-com:vml" Requires="v">
                <p:oleObj spid="_x0000_s4120" name="Worksheet" r:id="rId4" imgW="3378249" imgH="2482755" progId="Excel.Sheet.12">
                  <p:embed/>
                </p:oleObj>
              </mc:Choice>
              <mc:Fallback>
                <p:oleObj name="Worksheet" r:id="rId4" imgW="3378249" imgH="2482755" progId="Excel.Sheet.12">
                  <p:embed/>
                  <p:pic>
                    <p:nvPicPr>
                      <p:cNvPr id="0" name=""/>
                      <p:cNvPicPr/>
                      <p:nvPr/>
                    </p:nvPicPr>
                    <p:blipFill>
                      <a:blip r:embed="rId5"/>
                      <a:stretch>
                        <a:fillRect/>
                      </a:stretch>
                    </p:blipFill>
                    <p:spPr>
                      <a:xfrm>
                        <a:off x="431999" y="1377123"/>
                        <a:ext cx="6530729" cy="4799840"/>
                      </a:xfrm>
                      <a:prstGeom prst="rect">
                        <a:avLst/>
                      </a:prstGeom>
                    </p:spPr>
                  </p:pic>
                </p:oleObj>
              </mc:Fallback>
            </mc:AlternateContent>
          </a:graphicData>
        </a:graphic>
      </p:graphicFrame>
      <p:sp>
        <p:nvSpPr>
          <p:cNvPr id="6" name="Stjerne: 5 takker 5">
            <a:extLst>
              <a:ext uri="{FF2B5EF4-FFF2-40B4-BE49-F238E27FC236}">
                <a16:creationId xmlns:a16="http://schemas.microsoft.com/office/drawing/2014/main" id="{909E91C4-35DA-4AE1-85B6-CF38EEB50AF4}"/>
              </a:ext>
            </a:extLst>
          </p:cNvPr>
          <p:cNvSpPr/>
          <p:nvPr/>
        </p:nvSpPr>
        <p:spPr>
          <a:xfrm>
            <a:off x="7208750" y="2020186"/>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Stjerne: 5 takker 7">
            <a:extLst>
              <a:ext uri="{FF2B5EF4-FFF2-40B4-BE49-F238E27FC236}">
                <a16:creationId xmlns:a16="http://schemas.microsoft.com/office/drawing/2014/main" id="{F90104FC-626D-4CA3-973F-97310498CA13}"/>
              </a:ext>
            </a:extLst>
          </p:cNvPr>
          <p:cNvSpPr/>
          <p:nvPr/>
        </p:nvSpPr>
        <p:spPr>
          <a:xfrm>
            <a:off x="7116601" y="3109262"/>
            <a:ext cx="591736" cy="489097"/>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86154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26A4A0-D62E-4E38-B23D-719F931DE65A}"/>
              </a:ext>
            </a:extLst>
          </p:cNvPr>
          <p:cNvSpPr>
            <a:spLocks noGrp="1"/>
          </p:cNvSpPr>
          <p:nvPr>
            <p:ph type="title"/>
          </p:nvPr>
        </p:nvSpPr>
        <p:spPr/>
        <p:txBody>
          <a:bodyPr/>
          <a:lstStyle/>
          <a:p>
            <a:r>
              <a:rPr lang="en-US" dirty="0"/>
              <a:t>Phenotype</a:t>
            </a:r>
            <a:endParaRPr lang="da-DK" dirty="0"/>
          </a:p>
        </p:txBody>
      </p:sp>
      <p:sp>
        <p:nvSpPr>
          <p:cNvPr id="4" name="Pladsholder til sidefod 3">
            <a:extLst>
              <a:ext uri="{FF2B5EF4-FFF2-40B4-BE49-F238E27FC236}">
                <a16:creationId xmlns:a16="http://schemas.microsoft.com/office/drawing/2014/main" id="{434EE5CD-294B-4D7A-84E7-7AA4A36DF2B8}"/>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8AC0CC4A-C7B2-443C-B819-5F33F683CB7B}"/>
              </a:ext>
            </a:extLst>
          </p:cNvPr>
          <p:cNvSpPr>
            <a:spLocks noGrp="1"/>
          </p:cNvSpPr>
          <p:nvPr>
            <p:ph type="sldNum" sz="quarter" idx="12"/>
          </p:nvPr>
        </p:nvSpPr>
        <p:spPr/>
        <p:txBody>
          <a:bodyPr/>
          <a:lstStyle/>
          <a:p>
            <a:fld id="{F9E29A8E-A0F1-419A-8E8B-A78BF9C70DE8}" type="slidenum">
              <a:rPr lang="en-GB" smtClean="0"/>
              <a:pPr/>
              <a:t>43</a:t>
            </a:fld>
            <a:endParaRPr lang="en-GB" dirty="0"/>
          </a:p>
        </p:txBody>
      </p:sp>
      <p:graphicFrame>
        <p:nvGraphicFramePr>
          <p:cNvPr id="6" name="Objekt 5">
            <a:extLst>
              <a:ext uri="{FF2B5EF4-FFF2-40B4-BE49-F238E27FC236}">
                <a16:creationId xmlns:a16="http://schemas.microsoft.com/office/drawing/2014/main" id="{000FAB3D-5895-4CDB-8A52-6A0F9CAB608C}"/>
              </a:ext>
            </a:extLst>
          </p:cNvPr>
          <p:cNvGraphicFramePr>
            <a:graphicFrameLocks noChangeAspect="1"/>
          </p:cNvGraphicFramePr>
          <p:nvPr>
            <p:extLst>
              <p:ext uri="{D42A27DB-BD31-4B8C-83A1-F6EECF244321}">
                <p14:modId xmlns:p14="http://schemas.microsoft.com/office/powerpoint/2010/main" val="855359072"/>
              </p:ext>
            </p:extLst>
          </p:nvPr>
        </p:nvGraphicFramePr>
        <p:xfrm>
          <a:off x="353981" y="1474236"/>
          <a:ext cx="11484038" cy="2946364"/>
        </p:xfrm>
        <a:graphic>
          <a:graphicData uri="http://schemas.openxmlformats.org/presentationml/2006/ole">
            <mc:AlternateContent xmlns:mc="http://schemas.openxmlformats.org/markup-compatibility/2006">
              <mc:Choice xmlns:v="urn:schemas-microsoft-com:vml" Requires="v">
                <p:oleObj spid="_x0000_s5154" name="Worksheet" r:id="rId4" imgW="9677449" imgH="2482755" progId="Excel.Sheet.12">
                  <p:embed/>
                </p:oleObj>
              </mc:Choice>
              <mc:Fallback>
                <p:oleObj name="Worksheet" r:id="rId4" imgW="9677449" imgH="2482755" progId="Excel.Sheet.12">
                  <p:embed/>
                  <p:pic>
                    <p:nvPicPr>
                      <p:cNvPr id="0" name=""/>
                      <p:cNvPicPr/>
                      <p:nvPr/>
                    </p:nvPicPr>
                    <p:blipFill>
                      <a:blip r:embed="rId5"/>
                      <a:stretch>
                        <a:fillRect/>
                      </a:stretch>
                    </p:blipFill>
                    <p:spPr>
                      <a:xfrm>
                        <a:off x="353981" y="1474236"/>
                        <a:ext cx="11484038" cy="2946364"/>
                      </a:xfrm>
                      <a:prstGeom prst="rect">
                        <a:avLst/>
                      </a:prstGeom>
                    </p:spPr>
                  </p:pic>
                </p:oleObj>
              </mc:Fallback>
            </mc:AlternateContent>
          </a:graphicData>
        </a:graphic>
      </p:graphicFrame>
    </p:spTree>
    <p:extLst>
      <p:ext uri="{BB962C8B-B14F-4D97-AF65-F5344CB8AC3E}">
        <p14:creationId xmlns:p14="http://schemas.microsoft.com/office/powerpoint/2010/main" val="3009119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B42220-6CCC-4D41-93C6-7308FFBD2ACE}"/>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FE214EEF-6B5F-4F61-B094-FD01720AF83F}"/>
              </a:ext>
            </a:extLst>
          </p:cNvPr>
          <p:cNvSpPr>
            <a:spLocks noGrp="1"/>
          </p:cNvSpPr>
          <p:nvPr>
            <p:ph idx="1"/>
          </p:nvPr>
        </p:nvSpPr>
        <p:spPr/>
        <p:txBody>
          <a:bodyPr/>
          <a:lstStyle/>
          <a:p>
            <a:r>
              <a:rPr lang="en-US" dirty="0" err="1"/>
              <a:t>Slido</a:t>
            </a:r>
            <a:endParaRPr lang="en-US" dirty="0"/>
          </a:p>
          <a:p>
            <a:r>
              <a:rPr lang="en-US" dirty="0"/>
              <a:t>S2Q5. Should </a:t>
            </a:r>
            <a:r>
              <a:rPr lang="en-US" dirty="0" err="1"/>
              <a:t>mcr</a:t>
            </a:r>
            <a:r>
              <a:rPr lang="en-US" dirty="0"/>
              <a:t> / colistin resistance be reported for this </a:t>
            </a:r>
            <a:r>
              <a:rPr lang="en-US" dirty="0" err="1"/>
              <a:t>Ec</a:t>
            </a:r>
            <a:r>
              <a:rPr lang="en-US" dirty="0"/>
              <a:t> strain?</a:t>
            </a:r>
          </a:p>
          <a:p>
            <a:pPr marL="457200" indent="-457200">
              <a:buFont typeface="Arial" panose="020B0604020202020204" pitchFamily="34" charset="0"/>
              <a:buChar char="•"/>
            </a:pPr>
            <a:r>
              <a:rPr lang="en-US" b="1" dirty="0"/>
              <a:t>Yes</a:t>
            </a:r>
          </a:p>
          <a:p>
            <a:pPr marL="457200" indent="-457200">
              <a:buFont typeface="Arial" panose="020B0604020202020204" pitchFamily="34" charset="0"/>
              <a:buChar char="•"/>
            </a:pPr>
            <a:r>
              <a:rPr lang="en-US" dirty="0"/>
              <a:t>No</a:t>
            </a:r>
            <a:endParaRPr lang="da-DK" dirty="0"/>
          </a:p>
        </p:txBody>
      </p:sp>
      <p:sp>
        <p:nvSpPr>
          <p:cNvPr id="4" name="Pladsholder til sidefod 3">
            <a:extLst>
              <a:ext uri="{FF2B5EF4-FFF2-40B4-BE49-F238E27FC236}">
                <a16:creationId xmlns:a16="http://schemas.microsoft.com/office/drawing/2014/main" id="{098B59B8-9FF3-492D-9EC3-6C594B8B2542}"/>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7366816B-D014-4C9D-96F0-85B7B23AD420}"/>
              </a:ext>
            </a:extLst>
          </p:cNvPr>
          <p:cNvSpPr>
            <a:spLocks noGrp="1"/>
          </p:cNvSpPr>
          <p:nvPr>
            <p:ph type="sldNum" sz="quarter" idx="12"/>
          </p:nvPr>
        </p:nvSpPr>
        <p:spPr/>
        <p:txBody>
          <a:bodyPr/>
          <a:lstStyle/>
          <a:p>
            <a:fld id="{F9E29A8E-A0F1-419A-8E8B-A78BF9C70DE8}" type="slidenum">
              <a:rPr lang="en-GB" smtClean="0"/>
              <a:pPr/>
              <a:t>44</a:t>
            </a:fld>
            <a:endParaRPr lang="en-GB" dirty="0"/>
          </a:p>
        </p:txBody>
      </p:sp>
    </p:spTree>
    <p:extLst>
      <p:ext uri="{BB962C8B-B14F-4D97-AF65-F5344CB8AC3E}">
        <p14:creationId xmlns:p14="http://schemas.microsoft.com/office/powerpoint/2010/main" val="2092097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9D6581-A5D9-436D-A6F1-E5B824718F41}"/>
              </a:ext>
            </a:extLst>
          </p:cNvPr>
          <p:cNvSpPr>
            <a:spLocks noGrp="1"/>
          </p:cNvSpPr>
          <p:nvPr>
            <p:ph type="title"/>
          </p:nvPr>
        </p:nvSpPr>
        <p:spPr/>
        <p:txBody>
          <a:bodyPr/>
          <a:lstStyle/>
          <a:p>
            <a:r>
              <a:rPr lang="en-US" dirty="0"/>
              <a:t>What’s going on with </a:t>
            </a:r>
            <a:r>
              <a:rPr lang="en-US" i="1" dirty="0" err="1"/>
              <a:t>mcr</a:t>
            </a:r>
            <a:r>
              <a:rPr lang="en-US" dirty="0"/>
              <a:t> in this strain?</a:t>
            </a:r>
            <a:endParaRPr lang="da-DK" dirty="0"/>
          </a:p>
        </p:txBody>
      </p:sp>
      <p:sp>
        <p:nvSpPr>
          <p:cNvPr id="3" name="Pladsholder til indhold 2">
            <a:extLst>
              <a:ext uri="{FF2B5EF4-FFF2-40B4-BE49-F238E27FC236}">
                <a16:creationId xmlns:a16="http://schemas.microsoft.com/office/drawing/2014/main" id="{2B9748ED-A6E7-4E3A-975E-FCB448E4EAF4}"/>
              </a:ext>
            </a:extLst>
          </p:cNvPr>
          <p:cNvSpPr>
            <a:spLocks noGrp="1"/>
          </p:cNvSpPr>
          <p:nvPr>
            <p:ph idx="1"/>
          </p:nvPr>
        </p:nvSpPr>
        <p:spPr/>
        <p:txBody>
          <a:bodyPr/>
          <a:lstStyle/>
          <a:p>
            <a:endParaRPr lang="da-DK" dirty="0"/>
          </a:p>
        </p:txBody>
      </p:sp>
      <p:sp>
        <p:nvSpPr>
          <p:cNvPr id="4" name="Pladsholder til sidefod 3">
            <a:extLst>
              <a:ext uri="{FF2B5EF4-FFF2-40B4-BE49-F238E27FC236}">
                <a16:creationId xmlns:a16="http://schemas.microsoft.com/office/drawing/2014/main" id="{A4759DF8-832F-4607-BA1A-C8CF28800DC0}"/>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824FC4CC-6D61-497C-AA05-5D1736632EE9}"/>
              </a:ext>
            </a:extLst>
          </p:cNvPr>
          <p:cNvSpPr>
            <a:spLocks noGrp="1"/>
          </p:cNvSpPr>
          <p:nvPr>
            <p:ph type="sldNum" sz="quarter" idx="12"/>
          </p:nvPr>
        </p:nvSpPr>
        <p:spPr/>
        <p:txBody>
          <a:bodyPr/>
          <a:lstStyle/>
          <a:p>
            <a:fld id="{F9E29A8E-A0F1-419A-8E8B-A78BF9C70DE8}" type="slidenum">
              <a:rPr lang="en-GB" smtClean="0"/>
              <a:pPr/>
              <a:t>45</a:t>
            </a:fld>
            <a:endParaRPr lang="en-GB" dirty="0"/>
          </a:p>
        </p:txBody>
      </p:sp>
      <p:pic>
        <p:nvPicPr>
          <p:cNvPr id="6" name="Billede 5">
            <a:extLst>
              <a:ext uri="{FF2B5EF4-FFF2-40B4-BE49-F238E27FC236}">
                <a16:creationId xmlns:a16="http://schemas.microsoft.com/office/drawing/2014/main" id="{34A2D35F-A2CC-4386-8DD3-9AA5B406324D}"/>
              </a:ext>
            </a:extLst>
          </p:cNvPr>
          <p:cNvPicPr>
            <a:picLocks noChangeAspect="1"/>
          </p:cNvPicPr>
          <p:nvPr/>
        </p:nvPicPr>
        <p:blipFill rotWithShape="1">
          <a:blip r:embed="rId2"/>
          <a:srcRect l="959" t="36852" r="6686" b="30078"/>
          <a:stretch/>
        </p:blipFill>
        <p:spPr>
          <a:xfrm>
            <a:off x="329610" y="1557670"/>
            <a:ext cx="11259879" cy="2267930"/>
          </a:xfrm>
          <a:prstGeom prst="rect">
            <a:avLst/>
          </a:prstGeom>
        </p:spPr>
      </p:pic>
    </p:spTree>
    <p:extLst>
      <p:ext uri="{BB962C8B-B14F-4D97-AF65-F5344CB8AC3E}">
        <p14:creationId xmlns:p14="http://schemas.microsoft.com/office/powerpoint/2010/main" val="2627989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96379B-7AA3-4D02-94FC-C6BF4066EA8E}"/>
              </a:ext>
            </a:extLst>
          </p:cNvPr>
          <p:cNvSpPr>
            <a:spLocks noGrp="1"/>
          </p:cNvSpPr>
          <p:nvPr>
            <p:ph type="title"/>
          </p:nvPr>
        </p:nvSpPr>
        <p:spPr/>
        <p:txBody>
          <a:bodyPr/>
          <a:lstStyle/>
          <a:p>
            <a:r>
              <a:rPr lang="en-US" dirty="0"/>
              <a:t>Some thoughts</a:t>
            </a:r>
            <a:endParaRPr lang="da-DK" dirty="0"/>
          </a:p>
        </p:txBody>
      </p:sp>
      <p:sp>
        <p:nvSpPr>
          <p:cNvPr id="3" name="Pladsholder til indhold 2">
            <a:extLst>
              <a:ext uri="{FF2B5EF4-FFF2-40B4-BE49-F238E27FC236}">
                <a16:creationId xmlns:a16="http://schemas.microsoft.com/office/drawing/2014/main" id="{A1E15717-501E-4A4D-8620-EB53DD60E13F}"/>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No specific tool is the gold standard (each tool has its advantages and disadvantages)</a:t>
            </a:r>
          </a:p>
          <a:p>
            <a:pPr marL="457200" indent="-457200">
              <a:buFont typeface="Arial" panose="020B0604020202020204" pitchFamily="34" charset="0"/>
              <a:buChar char="•"/>
            </a:pPr>
            <a:r>
              <a:rPr lang="en-US" dirty="0"/>
              <a:t>“Majority does not always win” – the strategy of reporting AMR determinants only if detected by at least two tools may lead to false results (we have seen examples with the sequences included in the exercise)</a:t>
            </a:r>
          </a:p>
          <a:p>
            <a:pPr marL="457200" indent="-457200">
              <a:buFont typeface="Arial" panose="020B0604020202020204" pitchFamily="34" charset="0"/>
              <a:buChar char="•"/>
            </a:pPr>
            <a:r>
              <a:rPr lang="en-US" dirty="0"/>
              <a:t>Communication is key – this is a team effort!</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4" name="Pladsholder til sidefod 3">
            <a:extLst>
              <a:ext uri="{FF2B5EF4-FFF2-40B4-BE49-F238E27FC236}">
                <a16:creationId xmlns:a16="http://schemas.microsoft.com/office/drawing/2014/main" id="{A8F9A9F1-FE96-46D7-A4A4-DA587E0BA50D}"/>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176EC472-9F74-47E7-9DA5-74E36EA597F8}"/>
              </a:ext>
            </a:extLst>
          </p:cNvPr>
          <p:cNvSpPr>
            <a:spLocks noGrp="1"/>
          </p:cNvSpPr>
          <p:nvPr>
            <p:ph type="sldNum" sz="quarter" idx="12"/>
          </p:nvPr>
        </p:nvSpPr>
        <p:spPr/>
        <p:txBody>
          <a:bodyPr/>
          <a:lstStyle/>
          <a:p>
            <a:fld id="{F9E29A8E-A0F1-419A-8E8B-A78BF9C70DE8}" type="slidenum">
              <a:rPr lang="en-GB" smtClean="0"/>
              <a:pPr/>
              <a:t>46</a:t>
            </a:fld>
            <a:endParaRPr lang="en-GB" dirty="0"/>
          </a:p>
        </p:txBody>
      </p:sp>
      <p:pic>
        <p:nvPicPr>
          <p:cNvPr id="6" name="Billede 5">
            <a:extLst>
              <a:ext uri="{FF2B5EF4-FFF2-40B4-BE49-F238E27FC236}">
                <a16:creationId xmlns:a16="http://schemas.microsoft.com/office/drawing/2014/main" id="{8D8AC8DE-4FAC-417A-B972-7D3491E2DE21}"/>
              </a:ext>
            </a:extLst>
          </p:cNvPr>
          <p:cNvPicPr>
            <a:picLocks noChangeAspect="1"/>
          </p:cNvPicPr>
          <p:nvPr/>
        </p:nvPicPr>
        <p:blipFill rotWithShape="1">
          <a:blip r:embed="rId3"/>
          <a:srcRect l="19536" t="36124" r="29622" b="18914"/>
          <a:stretch/>
        </p:blipFill>
        <p:spPr>
          <a:xfrm>
            <a:off x="4546304" y="4412512"/>
            <a:ext cx="3099391" cy="1541721"/>
          </a:xfrm>
          <a:prstGeom prst="rect">
            <a:avLst/>
          </a:prstGeom>
        </p:spPr>
      </p:pic>
    </p:spTree>
    <p:extLst>
      <p:ext uri="{BB962C8B-B14F-4D97-AF65-F5344CB8AC3E}">
        <p14:creationId xmlns:p14="http://schemas.microsoft.com/office/powerpoint/2010/main" val="140935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DCFC9D-1398-4E11-8914-2641014CFA0A}"/>
              </a:ext>
            </a:extLst>
          </p:cNvPr>
          <p:cNvSpPr>
            <a:spLocks noGrp="1"/>
          </p:cNvSpPr>
          <p:nvPr>
            <p:ph type="title"/>
          </p:nvPr>
        </p:nvSpPr>
        <p:spPr/>
        <p:txBody>
          <a:bodyPr/>
          <a:lstStyle/>
          <a:p>
            <a:r>
              <a:rPr lang="en-US" dirty="0"/>
              <a:t>Generating results vs interpreting results</a:t>
            </a:r>
            <a:endParaRPr lang="da-DK" dirty="0"/>
          </a:p>
        </p:txBody>
      </p:sp>
      <p:sp>
        <p:nvSpPr>
          <p:cNvPr id="5" name="Pladsholder til slidenummer 4">
            <a:extLst>
              <a:ext uri="{FF2B5EF4-FFF2-40B4-BE49-F238E27FC236}">
                <a16:creationId xmlns:a16="http://schemas.microsoft.com/office/drawing/2014/main" id="{C91776BE-9898-4E49-B46E-9335A2527A46}"/>
              </a:ext>
            </a:extLst>
          </p:cNvPr>
          <p:cNvSpPr>
            <a:spLocks noGrp="1"/>
          </p:cNvSpPr>
          <p:nvPr>
            <p:ph type="sldNum" sz="quarter" idx="12"/>
          </p:nvPr>
        </p:nvSpPr>
        <p:spPr/>
        <p:txBody>
          <a:bodyPr/>
          <a:lstStyle/>
          <a:p>
            <a:fld id="{F9E29A8E-A0F1-419A-8E8B-A78BF9C70DE8}" type="slidenum">
              <a:rPr lang="en-GB" smtClean="0"/>
              <a:pPr/>
              <a:t>47</a:t>
            </a:fld>
            <a:endParaRPr lang="en-GB" dirty="0"/>
          </a:p>
        </p:txBody>
      </p:sp>
      <p:pic>
        <p:nvPicPr>
          <p:cNvPr id="3" name="Billede 2">
            <a:extLst>
              <a:ext uri="{FF2B5EF4-FFF2-40B4-BE49-F238E27FC236}">
                <a16:creationId xmlns:a16="http://schemas.microsoft.com/office/drawing/2014/main" id="{4728EED2-F70D-4A13-BA71-532273E9764A}"/>
              </a:ext>
            </a:extLst>
          </p:cNvPr>
          <p:cNvPicPr>
            <a:picLocks noChangeAspect="1"/>
          </p:cNvPicPr>
          <p:nvPr/>
        </p:nvPicPr>
        <p:blipFill rotWithShape="1">
          <a:blip r:embed="rId3"/>
          <a:srcRect l="23749" t="13147" r="5626" b="21852"/>
          <a:stretch/>
        </p:blipFill>
        <p:spPr>
          <a:xfrm>
            <a:off x="432000" y="1056271"/>
            <a:ext cx="8610600" cy="4457700"/>
          </a:xfrm>
          <a:prstGeom prst="rect">
            <a:avLst/>
          </a:prstGeom>
        </p:spPr>
      </p:pic>
      <p:pic>
        <p:nvPicPr>
          <p:cNvPr id="4" name="Billede 3">
            <a:extLst>
              <a:ext uri="{FF2B5EF4-FFF2-40B4-BE49-F238E27FC236}">
                <a16:creationId xmlns:a16="http://schemas.microsoft.com/office/drawing/2014/main" id="{4974B9B0-34AE-4965-9F1F-60126D496A59}"/>
              </a:ext>
            </a:extLst>
          </p:cNvPr>
          <p:cNvPicPr>
            <a:picLocks noChangeAspect="1"/>
          </p:cNvPicPr>
          <p:nvPr/>
        </p:nvPicPr>
        <p:blipFill rotWithShape="1">
          <a:blip r:embed="rId4"/>
          <a:srcRect l="23646" t="17143" r="5729" b="17857"/>
          <a:stretch/>
        </p:blipFill>
        <p:spPr>
          <a:xfrm>
            <a:off x="4584700" y="2867434"/>
            <a:ext cx="7518400" cy="3892269"/>
          </a:xfrm>
          <a:prstGeom prst="rect">
            <a:avLst/>
          </a:prstGeom>
        </p:spPr>
      </p:pic>
    </p:spTree>
    <p:extLst>
      <p:ext uri="{BB962C8B-B14F-4D97-AF65-F5344CB8AC3E}">
        <p14:creationId xmlns:p14="http://schemas.microsoft.com/office/powerpoint/2010/main" val="4314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04F12-9275-4EDB-A454-37E3161188A9}"/>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8616EA55-1D53-4FB9-82FD-74D8673D6E99}"/>
              </a:ext>
            </a:extLst>
          </p:cNvPr>
          <p:cNvSpPr>
            <a:spLocks noGrp="1"/>
          </p:cNvSpPr>
          <p:nvPr>
            <p:ph idx="1"/>
          </p:nvPr>
        </p:nvSpPr>
        <p:spPr/>
        <p:txBody>
          <a:bodyPr>
            <a:normAutofit/>
          </a:bodyPr>
          <a:lstStyle/>
          <a:p>
            <a:pPr algn="ctr"/>
            <a:r>
              <a:rPr lang="en-US" sz="8000" b="1" dirty="0"/>
              <a:t>Q&amp;A</a:t>
            </a:r>
            <a:endParaRPr lang="da-DK" sz="8000" b="1" dirty="0"/>
          </a:p>
        </p:txBody>
      </p:sp>
      <p:sp>
        <p:nvSpPr>
          <p:cNvPr id="4" name="Pladsholder til sidefod 3">
            <a:extLst>
              <a:ext uri="{FF2B5EF4-FFF2-40B4-BE49-F238E27FC236}">
                <a16:creationId xmlns:a16="http://schemas.microsoft.com/office/drawing/2014/main" id="{DB92AB07-8770-4A88-9DF9-3F153754180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5D3DF66F-48C3-4370-8E07-9842238B938C}"/>
              </a:ext>
            </a:extLst>
          </p:cNvPr>
          <p:cNvSpPr>
            <a:spLocks noGrp="1"/>
          </p:cNvSpPr>
          <p:nvPr>
            <p:ph type="sldNum" sz="quarter" idx="12"/>
          </p:nvPr>
        </p:nvSpPr>
        <p:spPr/>
        <p:txBody>
          <a:bodyPr/>
          <a:lstStyle/>
          <a:p>
            <a:fld id="{F9E29A8E-A0F1-419A-8E8B-A78BF9C70DE8}" type="slidenum">
              <a:rPr lang="en-GB" smtClean="0"/>
              <a:pPr/>
              <a:t>48</a:t>
            </a:fld>
            <a:endParaRPr lang="en-GB" dirty="0"/>
          </a:p>
        </p:txBody>
      </p:sp>
    </p:spTree>
    <p:extLst>
      <p:ext uri="{BB962C8B-B14F-4D97-AF65-F5344CB8AC3E}">
        <p14:creationId xmlns:p14="http://schemas.microsoft.com/office/powerpoint/2010/main" val="1932262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49</a:t>
            </a:fld>
            <a:endParaRPr lang="en-GB" dirty="0"/>
          </a:p>
        </p:txBody>
      </p:sp>
      <p:graphicFrame>
        <p:nvGraphicFramePr>
          <p:cNvPr id="6" name="Tabel 5">
            <a:extLst>
              <a:ext uri="{FF2B5EF4-FFF2-40B4-BE49-F238E27FC236}">
                <a16:creationId xmlns:a16="http://schemas.microsoft.com/office/drawing/2014/main" id="{BEA3AC79-ED6E-4165-A70F-E5861F7DEC86}"/>
              </a:ext>
            </a:extLst>
          </p:cNvPr>
          <p:cNvGraphicFramePr>
            <a:graphicFrameLocks noGrp="1"/>
          </p:cNvGraphicFramePr>
          <p:nvPr>
            <p:extLst>
              <p:ext uri="{D42A27DB-BD31-4B8C-83A1-F6EECF244321}">
                <p14:modId xmlns:p14="http://schemas.microsoft.com/office/powerpoint/2010/main" val="1672353373"/>
              </p:ext>
            </p:extLst>
          </p:nvPr>
        </p:nvGraphicFramePr>
        <p:xfrm>
          <a:off x="716478" y="988831"/>
          <a:ext cx="10759043" cy="5547360"/>
        </p:xfrm>
        <a:graphic>
          <a:graphicData uri="http://schemas.openxmlformats.org/drawingml/2006/table">
            <a:tbl>
              <a:tblPr firstRow="1" bandRow="1">
                <a:tableStyleId>{5C22544A-7EE6-4342-B048-85BDC9FD1C3A}</a:tableStyleId>
              </a:tblPr>
              <a:tblGrid>
                <a:gridCol w="768503">
                  <a:extLst>
                    <a:ext uri="{9D8B030D-6E8A-4147-A177-3AD203B41FA5}">
                      <a16:colId xmlns:a16="http://schemas.microsoft.com/office/drawing/2014/main" val="2075850600"/>
                    </a:ext>
                  </a:extLst>
                </a:gridCol>
                <a:gridCol w="7866403">
                  <a:extLst>
                    <a:ext uri="{9D8B030D-6E8A-4147-A177-3AD203B41FA5}">
                      <a16:colId xmlns:a16="http://schemas.microsoft.com/office/drawing/2014/main" val="2416297779"/>
                    </a:ext>
                  </a:extLst>
                </a:gridCol>
                <a:gridCol w="2124137">
                  <a:extLst>
                    <a:ext uri="{9D8B030D-6E8A-4147-A177-3AD203B41FA5}">
                      <a16:colId xmlns:a16="http://schemas.microsoft.com/office/drawing/2014/main" val="1343609"/>
                    </a:ext>
                  </a:extLst>
                </a:gridCol>
              </a:tblGrid>
              <a:tr h="370840">
                <a:tc>
                  <a:txBody>
                    <a:bodyPr/>
                    <a:lstStyle/>
                    <a:p>
                      <a:pPr algn="ctr"/>
                      <a:r>
                        <a:rPr lang="en-US" sz="2200" dirty="0"/>
                        <a:t>#</a:t>
                      </a:r>
                      <a:endParaRPr lang="da-DK" sz="2200" dirty="0"/>
                    </a:p>
                  </a:txBody>
                  <a:tcPr/>
                </a:tc>
                <a:tc>
                  <a:txBody>
                    <a:bodyPr/>
                    <a:lstStyle/>
                    <a:p>
                      <a:r>
                        <a:rPr lang="en-US" sz="2200" dirty="0"/>
                        <a:t>Topic</a:t>
                      </a:r>
                      <a:endParaRPr lang="da-DK" sz="2200" dirty="0"/>
                    </a:p>
                  </a:txBody>
                  <a:tcPr/>
                </a:tc>
                <a:tc>
                  <a:txBody>
                    <a:bodyPr/>
                    <a:lstStyle/>
                    <a:p>
                      <a:pPr algn="r"/>
                      <a:r>
                        <a:rPr lang="en-US" sz="2200" dirty="0"/>
                        <a:t>Time</a:t>
                      </a:r>
                      <a:endParaRPr lang="da-DK" sz="2200" dirty="0"/>
                    </a:p>
                  </a:txBody>
                  <a:tcPr/>
                </a:tc>
                <a:extLst>
                  <a:ext uri="{0D108BD9-81ED-4DB2-BD59-A6C34878D82A}">
                    <a16:rowId xmlns:a16="http://schemas.microsoft.com/office/drawing/2014/main" val="1366504055"/>
                  </a:ext>
                </a:extLst>
              </a:tr>
              <a:tr h="370840">
                <a:tc>
                  <a:txBody>
                    <a:bodyPr/>
                    <a:lstStyle/>
                    <a:p>
                      <a:pPr algn="ctr"/>
                      <a:r>
                        <a:rPr lang="en-US" sz="2200" dirty="0">
                          <a:solidFill>
                            <a:schemeClr val="bg1">
                              <a:lumMod val="65000"/>
                            </a:schemeClr>
                          </a:solidFill>
                        </a:rPr>
                        <a:t>1</a:t>
                      </a:r>
                      <a:endParaRPr lang="da-DK" sz="2200" dirty="0">
                        <a:solidFill>
                          <a:schemeClr val="bg1">
                            <a:lumMod val="65000"/>
                          </a:schemeClr>
                        </a:solidFill>
                      </a:endParaRPr>
                    </a:p>
                  </a:txBody>
                  <a:tcPr/>
                </a:tc>
                <a:tc>
                  <a:txBody>
                    <a:bodyPr/>
                    <a:lstStyle/>
                    <a:p>
                      <a:r>
                        <a:rPr lang="en-US" sz="2200" dirty="0">
                          <a:solidFill>
                            <a:schemeClr val="bg1">
                              <a:lumMod val="65000"/>
                            </a:schemeClr>
                          </a:solidFill>
                        </a:rPr>
                        <a:t>Introduction and re-cap of session 1</a:t>
                      </a:r>
                      <a:endParaRPr lang="da-DK" sz="2200" dirty="0">
                        <a:solidFill>
                          <a:schemeClr val="bg1">
                            <a:lumMod val="65000"/>
                          </a:schemeClr>
                        </a:solidFill>
                      </a:endParaRPr>
                    </a:p>
                  </a:txBody>
                  <a:tcPr/>
                </a:tc>
                <a:tc>
                  <a:txBody>
                    <a:bodyPr/>
                    <a:lstStyle/>
                    <a:p>
                      <a:pPr algn="r"/>
                      <a:r>
                        <a:rPr lang="en-US" sz="2200" dirty="0">
                          <a:solidFill>
                            <a:schemeClr val="bg1">
                              <a:lumMod val="65000"/>
                            </a:schemeClr>
                          </a:solidFill>
                        </a:rPr>
                        <a:t>12:30 - 12:45</a:t>
                      </a:r>
                      <a:endParaRPr lang="da-DK" sz="2200" dirty="0">
                        <a:solidFill>
                          <a:schemeClr val="bg1">
                            <a:lumMod val="65000"/>
                          </a:schemeClr>
                        </a:solidFill>
                      </a:endParaRPr>
                    </a:p>
                  </a:txBody>
                  <a:tcPr/>
                </a:tc>
                <a:extLst>
                  <a:ext uri="{0D108BD9-81ED-4DB2-BD59-A6C34878D82A}">
                    <a16:rowId xmlns:a16="http://schemas.microsoft.com/office/drawing/2014/main" val="1373961576"/>
                  </a:ext>
                </a:extLst>
              </a:tr>
              <a:tr h="370840">
                <a:tc>
                  <a:txBody>
                    <a:bodyPr/>
                    <a:lstStyle/>
                    <a:p>
                      <a:pPr algn="ctr"/>
                      <a:r>
                        <a:rPr lang="en-US" sz="2200" dirty="0">
                          <a:solidFill>
                            <a:schemeClr val="bg1">
                              <a:lumMod val="65000"/>
                            </a:schemeClr>
                          </a:solidFill>
                        </a:rPr>
                        <a:t>2</a:t>
                      </a:r>
                      <a:endParaRPr lang="da-DK" sz="2200" dirty="0">
                        <a:solidFill>
                          <a:schemeClr val="bg1">
                            <a:lumMod val="65000"/>
                          </a:schemeClr>
                        </a:solidFill>
                      </a:endParaRPr>
                    </a:p>
                  </a:txBody>
                  <a:tcPr/>
                </a:tc>
                <a:tc>
                  <a:txBody>
                    <a:bodyPr/>
                    <a:lstStyle/>
                    <a:p>
                      <a:r>
                        <a:rPr lang="en-GB" sz="2200" dirty="0">
                          <a:solidFill>
                            <a:schemeClr val="bg1">
                              <a:lumMod val="65000"/>
                            </a:schemeClr>
                          </a:solidFill>
                        </a:rPr>
                        <a:t>Exercise results: </a:t>
                      </a:r>
                      <a:r>
                        <a:rPr lang="en-GB" sz="2200" i="1" dirty="0">
                          <a:solidFill>
                            <a:schemeClr val="bg1">
                              <a:lumMod val="65000"/>
                            </a:schemeClr>
                          </a:solidFill>
                        </a:rPr>
                        <a:t>Enterococcus faecium</a:t>
                      </a:r>
                      <a:endParaRPr lang="da-DK" sz="2200" i="1" dirty="0">
                        <a:solidFill>
                          <a:schemeClr val="bg1">
                            <a:lumMod val="65000"/>
                          </a:schemeClr>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200" dirty="0">
                          <a:solidFill>
                            <a:schemeClr val="bg1">
                              <a:lumMod val="65000"/>
                            </a:schemeClr>
                          </a:solidFill>
                        </a:rPr>
                        <a:t>12:45 - 13:15</a:t>
                      </a:r>
                    </a:p>
                  </a:txBody>
                  <a:tcPr/>
                </a:tc>
                <a:extLst>
                  <a:ext uri="{0D108BD9-81ED-4DB2-BD59-A6C34878D82A}">
                    <a16:rowId xmlns:a16="http://schemas.microsoft.com/office/drawing/2014/main" val="435357272"/>
                  </a:ext>
                </a:extLst>
              </a:tr>
              <a:tr h="370840">
                <a:tc>
                  <a:txBody>
                    <a:bodyPr/>
                    <a:lstStyle/>
                    <a:p>
                      <a:pPr algn="ctr"/>
                      <a:r>
                        <a:rPr lang="en-US" sz="2200" dirty="0">
                          <a:solidFill>
                            <a:schemeClr val="bg1">
                              <a:lumMod val="65000"/>
                            </a:schemeClr>
                          </a:solidFill>
                        </a:rPr>
                        <a:t>3</a:t>
                      </a:r>
                      <a:endParaRPr lang="da-DK" sz="2200" dirty="0">
                        <a:solidFill>
                          <a:schemeClr val="bg1">
                            <a:lumMod val="65000"/>
                          </a:schemeClr>
                        </a:solidFill>
                      </a:endParaRPr>
                    </a:p>
                  </a:txBody>
                  <a:tcPr/>
                </a:tc>
                <a:tc>
                  <a:txBody>
                    <a:bodyPr/>
                    <a:lstStyle/>
                    <a:p>
                      <a:r>
                        <a:rPr lang="en-GB" sz="2200" dirty="0">
                          <a:solidFill>
                            <a:schemeClr val="bg1">
                              <a:lumMod val="65000"/>
                            </a:schemeClr>
                          </a:solidFill>
                        </a:rPr>
                        <a:t>Exercise results: </a:t>
                      </a:r>
                      <a:r>
                        <a:rPr lang="en-GB" sz="2200" i="1" dirty="0">
                          <a:solidFill>
                            <a:schemeClr val="bg1">
                              <a:lumMod val="65000"/>
                            </a:schemeClr>
                          </a:solidFill>
                        </a:rPr>
                        <a:t>Staphylococcus aureus</a:t>
                      </a:r>
                      <a:endParaRPr lang="da-DK" sz="2200" i="1" dirty="0">
                        <a:solidFill>
                          <a:schemeClr val="bg1">
                            <a:lumMod val="65000"/>
                          </a:schemeClr>
                        </a:solidFill>
                      </a:endParaRPr>
                    </a:p>
                  </a:txBody>
                  <a:tcPr/>
                </a:tc>
                <a:tc>
                  <a:txBody>
                    <a:bodyPr/>
                    <a:lstStyle/>
                    <a:p>
                      <a:pPr algn="r"/>
                      <a:r>
                        <a:rPr lang="en-GB" sz="2200" dirty="0">
                          <a:solidFill>
                            <a:schemeClr val="bg1">
                              <a:lumMod val="65000"/>
                            </a:schemeClr>
                          </a:solidFill>
                        </a:rPr>
                        <a:t>13:15 - 13:45</a:t>
                      </a:r>
                      <a:endParaRPr lang="da-DK" sz="2200" dirty="0">
                        <a:solidFill>
                          <a:schemeClr val="bg1">
                            <a:lumMod val="65000"/>
                          </a:schemeClr>
                        </a:solidFill>
                      </a:endParaRPr>
                    </a:p>
                  </a:txBody>
                  <a:tcPr/>
                </a:tc>
                <a:extLst>
                  <a:ext uri="{0D108BD9-81ED-4DB2-BD59-A6C34878D82A}">
                    <a16:rowId xmlns:a16="http://schemas.microsoft.com/office/drawing/2014/main" val="1292809405"/>
                  </a:ext>
                </a:extLst>
              </a:tr>
              <a:tr h="370840">
                <a:tc>
                  <a:txBody>
                    <a:bodyPr/>
                    <a:lstStyle/>
                    <a:p>
                      <a:pPr algn="ctr"/>
                      <a:r>
                        <a:rPr lang="en-US" sz="2200" dirty="0">
                          <a:solidFill>
                            <a:schemeClr val="bg1">
                              <a:lumMod val="65000"/>
                            </a:schemeClr>
                          </a:solidFill>
                        </a:rPr>
                        <a:t>4</a:t>
                      </a:r>
                      <a:endParaRPr lang="da-DK" sz="2200" dirty="0">
                        <a:solidFill>
                          <a:schemeClr val="bg1">
                            <a:lumMod val="65000"/>
                          </a:schemeClr>
                        </a:solidFill>
                      </a:endParaRPr>
                    </a:p>
                  </a:txBody>
                  <a:tcPr/>
                </a:tc>
                <a:tc>
                  <a:txBody>
                    <a:bodyPr/>
                    <a:lstStyle/>
                    <a:p>
                      <a:r>
                        <a:rPr lang="en-US" sz="2200" dirty="0">
                          <a:solidFill>
                            <a:schemeClr val="bg1">
                              <a:lumMod val="65000"/>
                            </a:schemeClr>
                          </a:solidFill>
                        </a:rPr>
                        <a:t>Q&amp;A</a:t>
                      </a:r>
                      <a:endParaRPr lang="da-DK" sz="2200" dirty="0">
                        <a:solidFill>
                          <a:schemeClr val="bg1">
                            <a:lumMod val="65000"/>
                          </a:schemeClr>
                        </a:solidFill>
                      </a:endParaRPr>
                    </a:p>
                  </a:txBody>
                  <a:tcPr/>
                </a:tc>
                <a:tc>
                  <a:txBody>
                    <a:bodyPr/>
                    <a:lstStyle/>
                    <a:p>
                      <a:pPr algn="r"/>
                      <a:r>
                        <a:rPr lang="en-US" sz="2200" dirty="0">
                          <a:solidFill>
                            <a:schemeClr val="bg1">
                              <a:lumMod val="65000"/>
                            </a:schemeClr>
                          </a:solidFill>
                        </a:rPr>
                        <a:t>13:45 - 13:50</a:t>
                      </a:r>
                      <a:endParaRPr lang="da-DK" sz="2200" dirty="0">
                        <a:solidFill>
                          <a:schemeClr val="bg1">
                            <a:lumMod val="65000"/>
                          </a:schemeClr>
                        </a:solidFill>
                      </a:endParaRPr>
                    </a:p>
                  </a:txBody>
                  <a:tcPr/>
                </a:tc>
                <a:extLst>
                  <a:ext uri="{0D108BD9-81ED-4DB2-BD59-A6C34878D82A}">
                    <a16:rowId xmlns:a16="http://schemas.microsoft.com/office/drawing/2014/main" val="2946602837"/>
                  </a:ext>
                </a:extLst>
              </a:tr>
              <a:tr h="370840">
                <a:tc>
                  <a:txBody>
                    <a:bodyPr/>
                    <a:lstStyle/>
                    <a:p>
                      <a:pPr algn="ctr"/>
                      <a:r>
                        <a:rPr lang="en-US" sz="2200" dirty="0">
                          <a:solidFill>
                            <a:schemeClr val="bg1">
                              <a:lumMod val="65000"/>
                            </a:schemeClr>
                          </a:solidFill>
                        </a:rPr>
                        <a:t>5</a:t>
                      </a:r>
                      <a:endParaRPr lang="da-DK" sz="2200" dirty="0">
                        <a:solidFill>
                          <a:schemeClr val="bg1">
                            <a:lumMod val="65000"/>
                          </a:schemeClr>
                        </a:solidFill>
                      </a:endParaRPr>
                    </a:p>
                  </a:txBody>
                  <a:tcPr/>
                </a:tc>
                <a:tc>
                  <a:txBody>
                    <a:bodyPr/>
                    <a:lstStyle/>
                    <a:p>
                      <a:r>
                        <a:rPr lang="en-US" sz="2200" i="1" dirty="0">
                          <a:solidFill>
                            <a:schemeClr val="bg1">
                              <a:lumMod val="65000"/>
                            </a:schemeClr>
                          </a:solidFill>
                        </a:rPr>
                        <a:t>Break</a:t>
                      </a:r>
                      <a:endParaRPr lang="da-DK" sz="2200" i="1" dirty="0">
                        <a:solidFill>
                          <a:schemeClr val="bg1">
                            <a:lumMod val="65000"/>
                          </a:schemeClr>
                        </a:solidFill>
                      </a:endParaRPr>
                    </a:p>
                  </a:txBody>
                  <a:tcPr/>
                </a:tc>
                <a:tc>
                  <a:txBody>
                    <a:bodyPr/>
                    <a:lstStyle/>
                    <a:p>
                      <a:pPr algn="r"/>
                      <a:r>
                        <a:rPr lang="en-US" sz="2200" i="0" dirty="0">
                          <a:solidFill>
                            <a:schemeClr val="bg1">
                              <a:lumMod val="65000"/>
                            </a:schemeClr>
                          </a:solidFill>
                        </a:rPr>
                        <a:t>13:50 - 14:10</a:t>
                      </a:r>
                      <a:endParaRPr lang="da-DK" sz="2200" i="0" dirty="0">
                        <a:solidFill>
                          <a:schemeClr val="bg1">
                            <a:lumMod val="65000"/>
                          </a:schemeClr>
                        </a:solidFill>
                      </a:endParaRPr>
                    </a:p>
                  </a:txBody>
                  <a:tcPr/>
                </a:tc>
                <a:extLst>
                  <a:ext uri="{0D108BD9-81ED-4DB2-BD59-A6C34878D82A}">
                    <a16:rowId xmlns:a16="http://schemas.microsoft.com/office/drawing/2014/main" val="2378598102"/>
                  </a:ext>
                </a:extLst>
              </a:tr>
              <a:tr h="370840">
                <a:tc>
                  <a:txBody>
                    <a:bodyPr/>
                    <a:lstStyle/>
                    <a:p>
                      <a:pPr algn="ctr"/>
                      <a:r>
                        <a:rPr lang="en-US" sz="2200" dirty="0">
                          <a:solidFill>
                            <a:schemeClr val="bg1">
                              <a:lumMod val="65000"/>
                            </a:schemeClr>
                          </a:solidFill>
                        </a:rPr>
                        <a:t>6</a:t>
                      </a:r>
                      <a:endParaRPr lang="da-DK" sz="2200" dirty="0">
                        <a:solidFill>
                          <a:schemeClr val="bg1">
                            <a:lumMod val="65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bg1">
                              <a:lumMod val="65000"/>
                            </a:schemeClr>
                          </a:solidFill>
                        </a:rPr>
                        <a:t>Exercise results: </a:t>
                      </a:r>
                      <a:r>
                        <a:rPr lang="en-GB" sz="2200" i="1" dirty="0">
                          <a:solidFill>
                            <a:schemeClr val="bg1">
                              <a:lumMod val="65000"/>
                            </a:schemeClr>
                          </a:solidFill>
                        </a:rPr>
                        <a:t>Klebsiella pneumoniae</a:t>
                      </a:r>
                      <a:endParaRPr lang="da-DK" sz="2200" i="1" dirty="0">
                        <a:solidFill>
                          <a:schemeClr val="bg1">
                            <a:lumMod val="65000"/>
                          </a:schemeClr>
                        </a:solidFill>
                      </a:endParaRPr>
                    </a:p>
                  </a:txBody>
                  <a:tcPr/>
                </a:tc>
                <a:tc>
                  <a:txBody>
                    <a:bodyPr/>
                    <a:lstStyle/>
                    <a:p>
                      <a:pPr algn="r"/>
                      <a:r>
                        <a:rPr lang="en-US" sz="2200" dirty="0">
                          <a:solidFill>
                            <a:schemeClr val="bg1">
                              <a:lumMod val="65000"/>
                            </a:schemeClr>
                          </a:solidFill>
                        </a:rPr>
                        <a:t>14:10 – 14:40</a:t>
                      </a:r>
                      <a:endParaRPr lang="da-DK" sz="2200" dirty="0">
                        <a:solidFill>
                          <a:schemeClr val="bg1">
                            <a:lumMod val="65000"/>
                          </a:schemeClr>
                        </a:solidFill>
                      </a:endParaRPr>
                    </a:p>
                  </a:txBody>
                  <a:tcPr/>
                </a:tc>
                <a:extLst>
                  <a:ext uri="{0D108BD9-81ED-4DB2-BD59-A6C34878D82A}">
                    <a16:rowId xmlns:a16="http://schemas.microsoft.com/office/drawing/2014/main" val="171472256"/>
                  </a:ext>
                </a:extLst>
              </a:tr>
              <a:tr h="370840">
                <a:tc>
                  <a:txBody>
                    <a:bodyPr/>
                    <a:lstStyle/>
                    <a:p>
                      <a:pPr algn="ctr"/>
                      <a:r>
                        <a:rPr lang="en-US" sz="2200" dirty="0">
                          <a:solidFill>
                            <a:schemeClr val="bg1">
                              <a:lumMod val="65000"/>
                            </a:schemeClr>
                          </a:solidFill>
                        </a:rPr>
                        <a:t>7</a:t>
                      </a:r>
                      <a:endParaRPr lang="da-DK" sz="2200" dirty="0">
                        <a:solidFill>
                          <a:schemeClr val="bg1">
                            <a:lumMod val="65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bg1">
                              <a:lumMod val="65000"/>
                            </a:schemeClr>
                          </a:solidFill>
                        </a:rPr>
                        <a:t>Exercise results: </a:t>
                      </a:r>
                      <a:r>
                        <a:rPr lang="en-GB" sz="2200" i="1" dirty="0">
                          <a:solidFill>
                            <a:schemeClr val="bg1">
                              <a:lumMod val="65000"/>
                            </a:schemeClr>
                          </a:solidFill>
                        </a:rPr>
                        <a:t>Escherichia coli</a:t>
                      </a:r>
                      <a:endParaRPr lang="da-DK" sz="2200" i="1" dirty="0">
                        <a:solidFill>
                          <a:schemeClr val="bg1">
                            <a:lumMod val="65000"/>
                          </a:schemeClr>
                        </a:solidFill>
                      </a:endParaRPr>
                    </a:p>
                  </a:txBody>
                  <a:tcPr/>
                </a:tc>
                <a:tc>
                  <a:txBody>
                    <a:bodyPr/>
                    <a:lstStyle/>
                    <a:p>
                      <a:pPr algn="r"/>
                      <a:r>
                        <a:rPr lang="en-US" sz="2200" dirty="0">
                          <a:solidFill>
                            <a:schemeClr val="bg1">
                              <a:lumMod val="65000"/>
                            </a:schemeClr>
                          </a:solidFill>
                        </a:rPr>
                        <a:t>14:40 – 15:10 </a:t>
                      </a:r>
                      <a:endParaRPr lang="da-DK" sz="2200" dirty="0">
                        <a:solidFill>
                          <a:schemeClr val="bg1">
                            <a:lumMod val="65000"/>
                          </a:schemeClr>
                        </a:solidFill>
                      </a:endParaRPr>
                    </a:p>
                  </a:txBody>
                  <a:tcPr/>
                </a:tc>
                <a:extLst>
                  <a:ext uri="{0D108BD9-81ED-4DB2-BD59-A6C34878D82A}">
                    <a16:rowId xmlns:a16="http://schemas.microsoft.com/office/drawing/2014/main" val="518773958"/>
                  </a:ext>
                </a:extLst>
              </a:tr>
              <a:tr h="370840">
                <a:tc>
                  <a:txBody>
                    <a:bodyPr/>
                    <a:lstStyle/>
                    <a:p>
                      <a:pPr algn="ctr"/>
                      <a:r>
                        <a:rPr lang="en-US" sz="2200" dirty="0">
                          <a:solidFill>
                            <a:schemeClr val="bg1">
                              <a:lumMod val="65000"/>
                            </a:schemeClr>
                          </a:solidFill>
                        </a:rPr>
                        <a:t>8</a:t>
                      </a:r>
                      <a:endParaRPr lang="da-DK" sz="2200" dirty="0">
                        <a:solidFill>
                          <a:schemeClr val="bg1">
                            <a:lumMod val="65000"/>
                          </a:schemeClr>
                        </a:solidFill>
                      </a:endParaRPr>
                    </a:p>
                  </a:txBody>
                  <a:tcPr/>
                </a:tc>
                <a:tc>
                  <a:txBody>
                    <a:bodyPr/>
                    <a:lstStyle/>
                    <a:p>
                      <a:r>
                        <a:rPr lang="en-US" sz="2200" dirty="0">
                          <a:solidFill>
                            <a:schemeClr val="bg1">
                              <a:lumMod val="65000"/>
                            </a:schemeClr>
                          </a:solidFill>
                        </a:rPr>
                        <a:t>Q&amp;A</a:t>
                      </a:r>
                      <a:endParaRPr lang="da-DK" sz="2200" dirty="0">
                        <a:solidFill>
                          <a:schemeClr val="bg1">
                            <a:lumMod val="65000"/>
                          </a:schemeClr>
                        </a:solidFill>
                      </a:endParaRPr>
                    </a:p>
                  </a:txBody>
                  <a:tcPr/>
                </a:tc>
                <a:tc>
                  <a:txBody>
                    <a:bodyPr/>
                    <a:lstStyle/>
                    <a:p>
                      <a:pPr algn="r"/>
                      <a:r>
                        <a:rPr lang="en-US" sz="2200" dirty="0">
                          <a:solidFill>
                            <a:schemeClr val="bg1">
                              <a:lumMod val="65000"/>
                            </a:schemeClr>
                          </a:solidFill>
                        </a:rPr>
                        <a:t>15:10 – 15:15</a:t>
                      </a:r>
                      <a:endParaRPr lang="da-DK" sz="2200" dirty="0">
                        <a:solidFill>
                          <a:schemeClr val="bg1">
                            <a:lumMod val="65000"/>
                          </a:schemeClr>
                        </a:solidFill>
                      </a:endParaRPr>
                    </a:p>
                  </a:txBody>
                  <a:tcPr/>
                </a:tc>
                <a:extLst>
                  <a:ext uri="{0D108BD9-81ED-4DB2-BD59-A6C34878D82A}">
                    <a16:rowId xmlns:a16="http://schemas.microsoft.com/office/drawing/2014/main" val="2891845786"/>
                  </a:ext>
                </a:extLst>
              </a:tr>
              <a:tr h="370840">
                <a:tc>
                  <a:txBody>
                    <a:bodyPr/>
                    <a:lstStyle/>
                    <a:p>
                      <a:pPr algn="ctr"/>
                      <a:r>
                        <a:rPr lang="en-US" sz="2200" dirty="0"/>
                        <a:t>9</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i="1" dirty="0"/>
                        <a:t>Break</a:t>
                      </a:r>
                      <a:endParaRPr lang="da-DK" sz="2200" i="1" dirty="0"/>
                    </a:p>
                  </a:txBody>
                  <a:tcPr/>
                </a:tc>
                <a:tc>
                  <a:txBody>
                    <a:bodyPr/>
                    <a:lstStyle/>
                    <a:p>
                      <a:pPr algn="r"/>
                      <a:r>
                        <a:rPr lang="en-US" sz="2200" dirty="0"/>
                        <a:t>15:15 – 15:25</a:t>
                      </a:r>
                      <a:endParaRPr lang="da-DK" sz="2200" dirty="0"/>
                    </a:p>
                  </a:txBody>
                  <a:tcPr/>
                </a:tc>
                <a:extLst>
                  <a:ext uri="{0D108BD9-81ED-4DB2-BD59-A6C34878D82A}">
                    <a16:rowId xmlns:a16="http://schemas.microsoft.com/office/drawing/2014/main" val="471753732"/>
                  </a:ext>
                </a:extLst>
              </a:tr>
              <a:tr h="370840">
                <a:tc>
                  <a:txBody>
                    <a:bodyPr/>
                    <a:lstStyle/>
                    <a:p>
                      <a:pPr algn="ctr"/>
                      <a:r>
                        <a:rPr lang="en-US" sz="2200" dirty="0"/>
                        <a:t>10</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Genomic AMR surveillance</a:t>
                      </a:r>
                      <a:endParaRPr lang="da-DK" sz="2200" dirty="0">
                        <a:solidFill>
                          <a:schemeClr val="tx1"/>
                        </a:solidFill>
                      </a:endParaRPr>
                    </a:p>
                  </a:txBody>
                  <a:tcPr/>
                </a:tc>
                <a:tc>
                  <a:txBody>
                    <a:bodyPr/>
                    <a:lstStyle/>
                    <a:p>
                      <a:pPr algn="r"/>
                      <a:r>
                        <a:rPr lang="en-US" sz="2200" dirty="0">
                          <a:solidFill>
                            <a:schemeClr val="tx1"/>
                          </a:solidFill>
                        </a:rPr>
                        <a:t>15:25 – 15:35</a:t>
                      </a:r>
                      <a:endParaRPr lang="da-DK" sz="2200" dirty="0">
                        <a:solidFill>
                          <a:schemeClr val="tx1"/>
                        </a:solidFill>
                      </a:endParaRPr>
                    </a:p>
                  </a:txBody>
                  <a:tcPr/>
                </a:tc>
                <a:extLst>
                  <a:ext uri="{0D108BD9-81ED-4DB2-BD59-A6C34878D82A}">
                    <a16:rowId xmlns:a16="http://schemas.microsoft.com/office/drawing/2014/main" val="4293127373"/>
                  </a:ext>
                </a:extLst>
              </a:tr>
              <a:tr h="370840">
                <a:tc>
                  <a:txBody>
                    <a:bodyPr/>
                    <a:lstStyle/>
                    <a:p>
                      <a:pPr algn="ctr"/>
                      <a:r>
                        <a:rPr lang="en-US" sz="2200" dirty="0"/>
                        <a:t>11</a:t>
                      </a:r>
                      <a:endParaRPr lang="da-DK"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rPr>
                        <a:t>Future perspectives</a:t>
                      </a:r>
                      <a:endParaRPr lang="da-DK" sz="2200" dirty="0">
                        <a:solidFill>
                          <a:schemeClr val="tx1"/>
                        </a:solidFill>
                      </a:endParaRPr>
                    </a:p>
                  </a:txBody>
                  <a:tcPr/>
                </a:tc>
                <a:tc>
                  <a:txBody>
                    <a:bodyPr/>
                    <a:lstStyle/>
                    <a:p>
                      <a:pPr algn="r"/>
                      <a:r>
                        <a:rPr lang="en-US" sz="2200" dirty="0">
                          <a:solidFill>
                            <a:schemeClr val="tx1"/>
                          </a:solidFill>
                        </a:rPr>
                        <a:t>15:35 – 15:45</a:t>
                      </a:r>
                      <a:endParaRPr lang="da-DK" sz="2200" dirty="0">
                        <a:solidFill>
                          <a:schemeClr val="tx1"/>
                        </a:solidFill>
                      </a:endParaRPr>
                    </a:p>
                  </a:txBody>
                  <a:tcPr/>
                </a:tc>
                <a:extLst>
                  <a:ext uri="{0D108BD9-81ED-4DB2-BD59-A6C34878D82A}">
                    <a16:rowId xmlns:a16="http://schemas.microsoft.com/office/drawing/2014/main" val="1055692371"/>
                  </a:ext>
                </a:extLst>
              </a:tr>
              <a:tr h="370840">
                <a:tc>
                  <a:txBody>
                    <a:bodyPr/>
                    <a:lstStyle/>
                    <a:p>
                      <a:pPr algn="ctr"/>
                      <a:r>
                        <a:rPr lang="en-US" sz="2200" dirty="0"/>
                        <a:t>12</a:t>
                      </a:r>
                      <a:endParaRPr lang="da-DK" sz="2200" dirty="0"/>
                    </a:p>
                  </a:txBody>
                  <a:tcPr/>
                </a:tc>
                <a:tc>
                  <a:txBody>
                    <a:bodyPr/>
                    <a:lstStyle/>
                    <a:p>
                      <a:r>
                        <a:rPr lang="en-US" sz="2200" dirty="0">
                          <a:solidFill>
                            <a:schemeClr val="tx1"/>
                          </a:solidFill>
                        </a:rPr>
                        <a:t>Q&amp;A and session evaluation</a:t>
                      </a:r>
                      <a:endParaRPr lang="da-DK" sz="2200" dirty="0">
                        <a:solidFill>
                          <a:schemeClr val="tx1"/>
                        </a:solidFill>
                      </a:endParaRPr>
                    </a:p>
                  </a:txBody>
                  <a:tcPr/>
                </a:tc>
                <a:tc>
                  <a:txBody>
                    <a:bodyPr/>
                    <a:lstStyle/>
                    <a:p>
                      <a:pPr algn="r"/>
                      <a:r>
                        <a:rPr lang="en-US" sz="2200" dirty="0">
                          <a:solidFill>
                            <a:schemeClr val="tx1"/>
                          </a:solidFill>
                        </a:rPr>
                        <a:t>15:45 – 16:00</a:t>
                      </a:r>
                      <a:endParaRPr lang="da-DK" sz="2200" dirty="0">
                        <a:solidFill>
                          <a:schemeClr val="tx1"/>
                        </a:solidFill>
                      </a:endParaRPr>
                    </a:p>
                  </a:txBody>
                  <a:tcPr/>
                </a:tc>
                <a:extLst>
                  <a:ext uri="{0D108BD9-81ED-4DB2-BD59-A6C34878D82A}">
                    <a16:rowId xmlns:a16="http://schemas.microsoft.com/office/drawing/2014/main" val="1912218907"/>
                  </a:ext>
                </a:extLst>
              </a:tr>
            </a:tbl>
          </a:graphicData>
        </a:graphic>
      </p:graphicFrame>
    </p:spTree>
    <p:extLst>
      <p:ext uri="{BB962C8B-B14F-4D97-AF65-F5344CB8AC3E}">
        <p14:creationId xmlns:p14="http://schemas.microsoft.com/office/powerpoint/2010/main" val="777355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CE21D1-00EE-4588-B452-0A4EF032E0F2}"/>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F5F56978-0489-420E-AB57-8F6320B37649}"/>
              </a:ext>
            </a:extLst>
          </p:cNvPr>
          <p:cNvSpPr>
            <a:spLocks noGrp="1"/>
          </p:cNvSpPr>
          <p:nvPr>
            <p:ph idx="1"/>
          </p:nvPr>
        </p:nvSpPr>
        <p:spPr/>
        <p:txBody>
          <a:bodyPr/>
          <a:lstStyle/>
          <a:p>
            <a:r>
              <a:rPr lang="en-US" dirty="0"/>
              <a:t>What is you </a:t>
            </a:r>
            <a:r>
              <a:rPr lang="en-US" dirty="0" err="1"/>
              <a:t>favourite</a:t>
            </a:r>
            <a:r>
              <a:rPr lang="en-US" dirty="0"/>
              <a:t> bacterium? (Word cloud)</a:t>
            </a:r>
          </a:p>
          <a:p>
            <a:r>
              <a:rPr lang="en-US" i="1" dirty="0"/>
              <a:t>They can write two words in the word cloud, right?</a:t>
            </a:r>
            <a:endParaRPr lang="da-DK" i="1" dirty="0"/>
          </a:p>
        </p:txBody>
      </p:sp>
      <p:sp>
        <p:nvSpPr>
          <p:cNvPr id="4" name="Pladsholder til sidefod 3">
            <a:extLst>
              <a:ext uri="{FF2B5EF4-FFF2-40B4-BE49-F238E27FC236}">
                <a16:creationId xmlns:a16="http://schemas.microsoft.com/office/drawing/2014/main" id="{F264CA1E-9B09-4D7C-9E33-9654D3777892}"/>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EB8F435A-C811-4E61-9D6D-EE0699145356}"/>
              </a:ext>
            </a:extLst>
          </p:cNvPr>
          <p:cNvSpPr>
            <a:spLocks noGrp="1"/>
          </p:cNvSpPr>
          <p:nvPr>
            <p:ph type="sldNum" sz="quarter" idx="12"/>
          </p:nvPr>
        </p:nvSpPr>
        <p:spPr/>
        <p:txBody>
          <a:bodyPr/>
          <a:lstStyle/>
          <a:p>
            <a:fld id="{F9E29A8E-A0F1-419A-8E8B-A78BF9C70DE8}" type="slidenum">
              <a:rPr lang="en-GB" smtClean="0"/>
              <a:pPr/>
              <a:t>5</a:t>
            </a:fld>
            <a:endParaRPr lang="en-GB" dirty="0"/>
          </a:p>
        </p:txBody>
      </p:sp>
    </p:spTree>
    <p:extLst>
      <p:ext uri="{BB962C8B-B14F-4D97-AF65-F5344CB8AC3E}">
        <p14:creationId xmlns:p14="http://schemas.microsoft.com/office/powerpoint/2010/main" val="3018533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4F6583-F56D-4048-B6A8-26B0EBAF0683}"/>
              </a:ext>
            </a:extLst>
          </p:cNvPr>
          <p:cNvSpPr>
            <a:spLocks noGrp="1"/>
          </p:cNvSpPr>
          <p:nvPr>
            <p:ph type="title"/>
          </p:nvPr>
        </p:nvSpPr>
        <p:spPr/>
        <p:txBody>
          <a:bodyPr/>
          <a:lstStyle/>
          <a:p>
            <a:r>
              <a:rPr lang="en-US" dirty="0"/>
              <a:t>Phenotype &amp; genotype </a:t>
            </a:r>
            <a:endParaRPr lang="da-DK" dirty="0"/>
          </a:p>
        </p:txBody>
      </p:sp>
      <p:sp>
        <p:nvSpPr>
          <p:cNvPr id="3" name="Pladsholder til indhold 2">
            <a:extLst>
              <a:ext uri="{FF2B5EF4-FFF2-40B4-BE49-F238E27FC236}">
                <a16:creationId xmlns:a16="http://schemas.microsoft.com/office/drawing/2014/main" id="{052F90F2-1B88-4B49-97A2-3E23E52AF62F}"/>
              </a:ext>
            </a:extLst>
          </p:cNvPr>
          <p:cNvSpPr>
            <a:spLocks noGrp="1"/>
          </p:cNvSpPr>
          <p:nvPr>
            <p:ph idx="1"/>
          </p:nvPr>
        </p:nvSpPr>
        <p:spPr>
          <a:xfrm>
            <a:off x="431999" y="1175658"/>
            <a:ext cx="6066089" cy="4702726"/>
          </a:xfrm>
        </p:spPr>
        <p:txBody>
          <a:bodyPr>
            <a:normAutofit/>
          </a:bodyPr>
          <a:lstStyle/>
          <a:p>
            <a:r>
              <a:rPr lang="en-US" dirty="0"/>
              <a:t>Possible scenarios:</a:t>
            </a:r>
          </a:p>
          <a:p>
            <a:pPr marL="457200" indent="-457200">
              <a:buFont typeface="Arial" panose="020B0604020202020204" pitchFamily="34" charset="0"/>
              <a:buChar char="•"/>
            </a:pPr>
            <a:r>
              <a:rPr lang="en-US" dirty="0">
                <a:solidFill>
                  <a:schemeClr val="tx2">
                    <a:lumMod val="75000"/>
                  </a:schemeClr>
                </a:solidFill>
              </a:rPr>
              <a:t>Concordance</a:t>
            </a:r>
          </a:p>
          <a:p>
            <a:pPr marL="712788" lvl="1" indent="-266700"/>
            <a:r>
              <a:rPr lang="en-US" dirty="0">
                <a:solidFill>
                  <a:schemeClr val="tx2">
                    <a:lumMod val="75000"/>
                  </a:schemeClr>
                </a:solidFill>
              </a:rPr>
              <a:t>R phenotype &amp; AMR determinant</a:t>
            </a:r>
          </a:p>
          <a:p>
            <a:pPr marL="712788" lvl="1" indent="-266700"/>
            <a:r>
              <a:rPr lang="en-US" dirty="0">
                <a:solidFill>
                  <a:schemeClr val="tx2">
                    <a:lumMod val="75000"/>
                  </a:schemeClr>
                </a:solidFill>
              </a:rPr>
              <a:t>S phenotype &amp; no AMR determinant</a:t>
            </a:r>
          </a:p>
          <a:p>
            <a:pPr marL="1143000" lvl="1" indent="-457200"/>
            <a:endParaRPr lang="en-US" dirty="0"/>
          </a:p>
          <a:p>
            <a:pPr marL="457200" indent="-457200">
              <a:buFont typeface="Arial" panose="020B0604020202020204" pitchFamily="34" charset="0"/>
              <a:buChar char="•"/>
            </a:pPr>
            <a:r>
              <a:rPr lang="en-US" dirty="0">
                <a:solidFill>
                  <a:srgbClr val="C00000"/>
                </a:solidFill>
              </a:rPr>
              <a:t>Discordance</a:t>
            </a:r>
          </a:p>
          <a:p>
            <a:pPr marL="712788" lvl="1" indent="-266700"/>
            <a:r>
              <a:rPr lang="en-US" dirty="0">
                <a:solidFill>
                  <a:srgbClr val="C00000"/>
                </a:solidFill>
              </a:rPr>
              <a:t>R phenotype and no AMR determinant</a:t>
            </a:r>
          </a:p>
          <a:p>
            <a:pPr marL="712788" lvl="1" indent="-266700"/>
            <a:r>
              <a:rPr lang="en-US" dirty="0">
                <a:solidFill>
                  <a:srgbClr val="C00000"/>
                </a:solidFill>
              </a:rPr>
              <a:t>S phenotype and AMR determinant</a:t>
            </a:r>
          </a:p>
          <a:p>
            <a:pPr marL="457200" indent="-457200">
              <a:buFont typeface="Arial" panose="020B0604020202020204" pitchFamily="34" charset="0"/>
              <a:buChar char="•"/>
            </a:pPr>
            <a:endParaRPr lang="da-DK" dirty="0"/>
          </a:p>
        </p:txBody>
      </p:sp>
      <p:sp>
        <p:nvSpPr>
          <p:cNvPr id="4" name="Pladsholder til sidefod 3">
            <a:extLst>
              <a:ext uri="{FF2B5EF4-FFF2-40B4-BE49-F238E27FC236}">
                <a16:creationId xmlns:a16="http://schemas.microsoft.com/office/drawing/2014/main" id="{E6531F42-78CE-4E43-B669-E9609D14982B}"/>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C2ED96B4-6309-49DA-B42A-D8DCEB9DD4AE}"/>
              </a:ext>
            </a:extLst>
          </p:cNvPr>
          <p:cNvSpPr>
            <a:spLocks noGrp="1"/>
          </p:cNvSpPr>
          <p:nvPr>
            <p:ph type="sldNum" sz="quarter" idx="12"/>
          </p:nvPr>
        </p:nvSpPr>
        <p:spPr/>
        <p:txBody>
          <a:bodyPr/>
          <a:lstStyle/>
          <a:p>
            <a:fld id="{F9E29A8E-A0F1-419A-8E8B-A78BF9C70DE8}" type="slidenum">
              <a:rPr lang="en-GB" smtClean="0"/>
              <a:pPr/>
              <a:t>50</a:t>
            </a:fld>
            <a:endParaRPr lang="en-GB" dirty="0"/>
          </a:p>
        </p:txBody>
      </p:sp>
      <p:pic>
        <p:nvPicPr>
          <p:cNvPr id="6" name="Billede 5">
            <a:extLst>
              <a:ext uri="{FF2B5EF4-FFF2-40B4-BE49-F238E27FC236}">
                <a16:creationId xmlns:a16="http://schemas.microsoft.com/office/drawing/2014/main" id="{0793A575-92B4-4B04-87E0-EC80E73C0BF4}"/>
              </a:ext>
            </a:extLst>
          </p:cNvPr>
          <p:cNvPicPr>
            <a:picLocks noChangeAspect="1"/>
          </p:cNvPicPr>
          <p:nvPr/>
        </p:nvPicPr>
        <p:blipFill rotWithShape="1">
          <a:blip r:embed="rId3"/>
          <a:srcRect l="19796" t="22326" r="32413" b="45426"/>
          <a:stretch/>
        </p:blipFill>
        <p:spPr>
          <a:xfrm>
            <a:off x="7460886" y="1363943"/>
            <a:ext cx="4323676" cy="1641104"/>
          </a:xfrm>
          <a:prstGeom prst="rect">
            <a:avLst/>
          </a:prstGeom>
          <a:ln>
            <a:solidFill>
              <a:schemeClr val="tx1"/>
            </a:solidFill>
          </a:ln>
        </p:spPr>
      </p:pic>
    </p:spTree>
    <p:extLst>
      <p:ext uri="{BB962C8B-B14F-4D97-AF65-F5344CB8AC3E}">
        <p14:creationId xmlns:p14="http://schemas.microsoft.com/office/powerpoint/2010/main" val="16432240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C9CEE-612B-4608-9CCD-BCEC1EC51714}"/>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74745BE4-7E30-409A-ACB5-A600116749C4}"/>
              </a:ext>
            </a:extLst>
          </p:cNvPr>
          <p:cNvSpPr>
            <a:spLocks noGrp="1"/>
          </p:cNvSpPr>
          <p:nvPr>
            <p:ph idx="1"/>
          </p:nvPr>
        </p:nvSpPr>
        <p:spPr/>
        <p:txBody>
          <a:bodyPr>
            <a:normAutofit fontScale="70000" lnSpcReduction="20000"/>
          </a:bodyPr>
          <a:lstStyle/>
          <a:p>
            <a:r>
              <a:rPr lang="en-US" dirty="0"/>
              <a:t>S2Q6. What could the reasons for phenotype-genotype discordance be? (allow more than one answer)</a:t>
            </a:r>
          </a:p>
          <a:p>
            <a:pPr marL="457200" indent="-457200">
              <a:buFont typeface="Arial" panose="020B0604020202020204" pitchFamily="34" charset="0"/>
              <a:buChar char="•"/>
            </a:pPr>
            <a:r>
              <a:rPr lang="en-US" dirty="0"/>
              <a:t>Something went wrong in the phenotypic susceptibility test (either in the test itself or in the reading/reporting of the results)</a:t>
            </a:r>
          </a:p>
          <a:p>
            <a:pPr marL="457200" indent="-457200">
              <a:buFont typeface="Arial" panose="020B0604020202020204" pitchFamily="34" charset="0"/>
              <a:buChar char="•"/>
            </a:pPr>
            <a:r>
              <a:rPr lang="en-US" dirty="0"/>
              <a:t>Incomplete knowledge of genetic determinants of resistance</a:t>
            </a:r>
          </a:p>
          <a:p>
            <a:pPr marL="457200" indent="-457200">
              <a:buFont typeface="Arial" panose="020B0604020202020204" pitchFamily="34" charset="0"/>
              <a:buChar char="•"/>
            </a:pPr>
            <a:r>
              <a:rPr lang="en-US" dirty="0"/>
              <a:t>Incomplete database</a:t>
            </a:r>
          </a:p>
          <a:p>
            <a:pPr marL="457200" indent="-457200">
              <a:buFont typeface="Arial" panose="020B0604020202020204" pitchFamily="34" charset="0"/>
              <a:buChar char="•"/>
            </a:pPr>
            <a:r>
              <a:rPr lang="en-US" dirty="0"/>
              <a:t>Genetic determinants of resistance outside the scope of the database</a:t>
            </a:r>
          </a:p>
          <a:p>
            <a:pPr marL="457200" indent="-457200">
              <a:buFont typeface="Arial" panose="020B0604020202020204" pitchFamily="34" charset="0"/>
              <a:buChar char="•"/>
            </a:pPr>
            <a:r>
              <a:rPr lang="en-US" dirty="0"/>
              <a:t>Poor sequence quality</a:t>
            </a:r>
          </a:p>
          <a:p>
            <a:pPr marL="457200" indent="-457200">
              <a:buFont typeface="Arial" panose="020B0604020202020204" pitchFamily="34" charset="0"/>
              <a:buChar char="•"/>
            </a:pPr>
            <a:r>
              <a:rPr lang="en-US" dirty="0"/>
              <a:t>No info regarding species was selected in the bioinformatics tool</a:t>
            </a:r>
          </a:p>
          <a:p>
            <a:pPr marL="457200" indent="-457200">
              <a:buFont typeface="Arial" panose="020B0604020202020204" pitchFamily="34" charset="0"/>
              <a:buChar char="•"/>
            </a:pPr>
            <a:r>
              <a:rPr lang="en-US" dirty="0"/>
              <a:t>The user forgot to select all relevant options in a tool</a:t>
            </a:r>
          </a:p>
          <a:p>
            <a:pPr marL="457200" indent="-457200">
              <a:buFont typeface="Arial" panose="020B0604020202020204" pitchFamily="34" charset="0"/>
              <a:buChar char="•"/>
            </a:pPr>
            <a:r>
              <a:rPr lang="en-US" dirty="0"/>
              <a:t>Switch of strain (the phenotypic data belong to one strain and the WGS data belong to another)</a:t>
            </a:r>
          </a:p>
          <a:p>
            <a:pPr marL="457200" indent="-457200">
              <a:buFont typeface="Arial" panose="020B0604020202020204" pitchFamily="34" charset="0"/>
              <a:buChar char="•"/>
            </a:pPr>
            <a:r>
              <a:rPr lang="en-US" dirty="0"/>
              <a:t>Loss of plasmid (during culture or DNA extraction)</a:t>
            </a:r>
          </a:p>
          <a:p>
            <a:pPr marL="457200" indent="-457200">
              <a:buFont typeface="Arial" panose="020B0604020202020204" pitchFamily="34" charset="0"/>
              <a:buChar char="•"/>
            </a:pPr>
            <a:endParaRPr lang="en-US" dirty="0"/>
          </a:p>
          <a:p>
            <a:r>
              <a:rPr lang="en-US" dirty="0"/>
              <a:t> </a:t>
            </a:r>
            <a:endParaRPr lang="da-DK" dirty="0"/>
          </a:p>
        </p:txBody>
      </p:sp>
      <p:sp>
        <p:nvSpPr>
          <p:cNvPr id="4" name="Pladsholder til sidefod 3">
            <a:extLst>
              <a:ext uri="{FF2B5EF4-FFF2-40B4-BE49-F238E27FC236}">
                <a16:creationId xmlns:a16="http://schemas.microsoft.com/office/drawing/2014/main" id="{97DA1FF8-06CB-4CDF-9F7B-412659D2C907}"/>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8A8AF518-FD81-43A9-ADE0-A6DA31B97079}"/>
              </a:ext>
            </a:extLst>
          </p:cNvPr>
          <p:cNvSpPr>
            <a:spLocks noGrp="1"/>
          </p:cNvSpPr>
          <p:nvPr>
            <p:ph type="sldNum" sz="quarter" idx="12"/>
          </p:nvPr>
        </p:nvSpPr>
        <p:spPr/>
        <p:txBody>
          <a:bodyPr/>
          <a:lstStyle/>
          <a:p>
            <a:fld id="{F9E29A8E-A0F1-419A-8E8B-A78BF9C70DE8}" type="slidenum">
              <a:rPr lang="en-GB" smtClean="0"/>
              <a:pPr/>
              <a:t>51</a:t>
            </a:fld>
            <a:endParaRPr lang="en-GB" dirty="0"/>
          </a:p>
        </p:txBody>
      </p:sp>
    </p:spTree>
    <p:extLst>
      <p:ext uri="{BB962C8B-B14F-4D97-AF65-F5344CB8AC3E}">
        <p14:creationId xmlns:p14="http://schemas.microsoft.com/office/powerpoint/2010/main" val="2970212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F6793-BF3C-4279-B1DB-207AF845FF19}"/>
              </a:ext>
            </a:extLst>
          </p:cNvPr>
          <p:cNvSpPr>
            <a:spLocks noGrp="1"/>
          </p:cNvSpPr>
          <p:nvPr>
            <p:ph type="title"/>
          </p:nvPr>
        </p:nvSpPr>
        <p:spPr/>
        <p:txBody>
          <a:bodyPr>
            <a:normAutofit fontScale="90000"/>
          </a:bodyPr>
          <a:lstStyle/>
          <a:p>
            <a:r>
              <a:rPr lang="en-US" dirty="0"/>
              <a:t>Phenotype-genotype correlation is good for several bacterial species/antimicrobial combinations</a:t>
            </a:r>
            <a:endParaRPr lang="da-DK" dirty="0"/>
          </a:p>
        </p:txBody>
      </p:sp>
      <p:pic>
        <p:nvPicPr>
          <p:cNvPr id="6" name="Pladsholder til indhold 5">
            <a:extLst>
              <a:ext uri="{FF2B5EF4-FFF2-40B4-BE49-F238E27FC236}">
                <a16:creationId xmlns:a16="http://schemas.microsoft.com/office/drawing/2014/main" id="{5314864D-A1A9-449F-BC42-DB6EBD4DC1F3}"/>
              </a:ext>
            </a:extLst>
          </p:cNvPr>
          <p:cNvPicPr>
            <a:picLocks noGrp="1" noChangeAspect="1"/>
          </p:cNvPicPr>
          <p:nvPr>
            <p:ph idx="1"/>
          </p:nvPr>
        </p:nvPicPr>
        <p:blipFill rotWithShape="1">
          <a:blip r:embed="rId3"/>
          <a:srcRect l="19161" t="24487" r="44717" b="16725"/>
          <a:stretch/>
        </p:blipFill>
        <p:spPr>
          <a:xfrm>
            <a:off x="148857" y="1355499"/>
            <a:ext cx="3862065" cy="3535478"/>
          </a:xfrm>
          <a:prstGeom prst="rect">
            <a:avLst/>
          </a:prstGeom>
          <a:ln>
            <a:solidFill>
              <a:schemeClr val="tx1"/>
            </a:solidFill>
          </a:ln>
        </p:spPr>
      </p:pic>
      <p:sp>
        <p:nvSpPr>
          <p:cNvPr id="4" name="Pladsholder til sidefod 3">
            <a:extLst>
              <a:ext uri="{FF2B5EF4-FFF2-40B4-BE49-F238E27FC236}">
                <a16:creationId xmlns:a16="http://schemas.microsoft.com/office/drawing/2014/main" id="{19282C54-D664-4D55-A786-24538C306A9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DD056D52-A3A5-406C-A766-C88037CC1D09}"/>
              </a:ext>
            </a:extLst>
          </p:cNvPr>
          <p:cNvSpPr>
            <a:spLocks noGrp="1"/>
          </p:cNvSpPr>
          <p:nvPr>
            <p:ph type="sldNum" sz="quarter" idx="12"/>
          </p:nvPr>
        </p:nvSpPr>
        <p:spPr/>
        <p:txBody>
          <a:bodyPr/>
          <a:lstStyle/>
          <a:p>
            <a:fld id="{F9E29A8E-A0F1-419A-8E8B-A78BF9C70DE8}" type="slidenum">
              <a:rPr lang="en-GB" smtClean="0"/>
              <a:pPr/>
              <a:t>52</a:t>
            </a:fld>
            <a:endParaRPr lang="en-GB" dirty="0"/>
          </a:p>
        </p:txBody>
      </p:sp>
      <p:pic>
        <p:nvPicPr>
          <p:cNvPr id="7" name="Billede 6">
            <a:extLst>
              <a:ext uri="{FF2B5EF4-FFF2-40B4-BE49-F238E27FC236}">
                <a16:creationId xmlns:a16="http://schemas.microsoft.com/office/drawing/2014/main" id="{E87896CF-A43B-472C-8657-D2B4B682FB3A}"/>
              </a:ext>
            </a:extLst>
          </p:cNvPr>
          <p:cNvPicPr>
            <a:picLocks noChangeAspect="1"/>
          </p:cNvPicPr>
          <p:nvPr/>
        </p:nvPicPr>
        <p:blipFill rotWithShape="1">
          <a:blip r:embed="rId4"/>
          <a:srcRect l="18925" t="42188" r="24477" b="17985"/>
          <a:stretch/>
        </p:blipFill>
        <p:spPr>
          <a:xfrm>
            <a:off x="4192539" y="1355499"/>
            <a:ext cx="7850604" cy="3107328"/>
          </a:xfrm>
          <a:prstGeom prst="rect">
            <a:avLst/>
          </a:prstGeom>
          <a:ln>
            <a:solidFill>
              <a:schemeClr val="tx1"/>
            </a:solidFill>
          </a:ln>
        </p:spPr>
      </p:pic>
      <p:sp>
        <p:nvSpPr>
          <p:cNvPr id="8" name="Tekstfelt 7">
            <a:extLst>
              <a:ext uri="{FF2B5EF4-FFF2-40B4-BE49-F238E27FC236}">
                <a16:creationId xmlns:a16="http://schemas.microsoft.com/office/drawing/2014/main" id="{78F15A21-E42B-4F64-95EB-75860656C820}"/>
              </a:ext>
            </a:extLst>
          </p:cNvPr>
          <p:cNvSpPr txBox="1"/>
          <p:nvPr/>
        </p:nvSpPr>
        <p:spPr>
          <a:xfrm>
            <a:off x="85064" y="6593395"/>
            <a:ext cx="2286203" cy="237757"/>
          </a:xfrm>
          <a:prstGeom prst="rect">
            <a:avLst/>
          </a:prstGeom>
          <a:noFill/>
        </p:spPr>
        <p:txBody>
          <a:bodyPr wrap="none" rtlCol="0">
            <a:spAutoFit/>
          </a:bodyPr>
          <a:lstStyle/>
          <a:p>
            <a:r>
              <a:rPr lang="en-US" sz="1050" dirty="0">
                <a:solidFill>
                  <a:schemeClr val="bg1">
                    <a:lumMod val="50000"/>
                  </a:schemeClr>
                </a:solidFill>
              </a:rPr>
              <a:t>Modified from Bortolaia et al., 2020</a:t>
            </a:r>
            <a:endParaRPr lang="da-DK" sz="1050" dirty="0">
              <a:solidFill>
                <a:schemeClr val="bg1">
                  <a:lumMod val="50000"/>
                </a:schemeClr>
              </a:solidFill>
            </a:endParaRPr>
          </a:p>
        </p:txBody>
      </p:sp>
      <p:sp>
        <p:nvSpPr>
          <p:cNvPr id="9" name="Rektangel 8">
            <a:extLst>
              <a:ext uri="{FF2B5EF4-FFF2-40B4-BE49-F238E27FC236}">
                <a16:creationId xmlns:a16="http://schemas.microsoft.com/office/drawing/2014/main" id="{95627531-0569-4E75-B46C-08ADE1738ABF}"/>
              </a:ext>
            </a:extLst>
          </p:cNvPr>
          <p:cNvSpPr/>
          <p:nvPr/>
        </p:nvSpPr>
        <p:spPr>
          <a:xfrm>
            <a:off x="1410586" y="1850065"/>
            <a:ext cx="545805" cy="273713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8DD245C9-44F4-4E95-A30A-DDCB80F648ED}"/>
              </a:ext>
            </a:extLst>
          </p:cNvPr>
          <p:cNvSpPr/>
          <p:nvPr/>
        </p:nvSpPr>
        <p:spPr>
          <a:xfrm>
            <a:off x="2388988" y="1850064"/>
            <a:ext cx="545805" cy="273713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AAB65B21-53E7-4790-8418-1AF549ABE2FA}"/>
              </a:ext>
            </a:extLst>
          </p:cNvPr>
          <p:cNvSpPr/>
          <p:nvPr/>
        </p:nvSpPr>
        <p:spPr>
          <a:xfrm>
            <a:off x="3441481" y="1850064"/>
            <a:ext cx="545805" cy="273713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21D48BE5-A69C-476D-9E2F-3BF2D6462369}"/>
              </a:ext>
            </a:extLst>
          </p:cNvPr>
          <p:cNvSpPr/>
          <p:nvPr/>
        </p:nvSpPr>
        <p:spPr>
          <a:xfrm>
            <a:off x="5851449" y="1864333"/>
            <a:ext cx="726559" cy="213351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ktangel 12">
            <a:extLst>
              <a:ext uri="{FF2B5EF4-FFF2-40B4-BE49-F238E27FC236}">
                <a16:creationId xmlns:a16="http://schemas.microsoft.com/office/drawing/2014/main" id="{0E4F56C3-A053-4D8A-A194-EB2633F95ABD}"/>
              </a:ext>
            </a:extLst>
          </p:cNvPr>
          <p:cNvSpPr/>
          <p:nvPr/>
        </p:nvSpPr>
        <p:spPr>
          <a:xfrm>
            <a:off x="7201784" y="1864333"/>
            <a:ext cx="726559" cy="213351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4B80908-B3A1-4C72-8289-E62EB16454E6}"/>
              </a:ext>
            </a:extLst>
          </p:cNvPr>
          <p:cNvSpPr/>
          <p:nvPr/>
        </p:nvSpPr>
        <p:spPr>
          <a:xfrm>
            <a:off x="9920175" y="1864333"/>
            <a:ext cx="726559" cy="213351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A43177DA-3C76-4D75-9DC4-133FD504130D}"/>
              </a:ext>
            </a:extLst>
          </p:cNvPr>
          <p:cNvSpPr/>
          <p:nvPr/>
        </p:nvSpPr>
        <p:spPr>
          <a:xfrm>
            <a:off x="11220889" y="1864333"/>
            <a:ext cx="726559" cy="213351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87441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FB88DA-EA8F-4BE6-A326-817BBDDA8D60}"/>
              </a:ext>
            </a:extLst>
          </p:cNvPr>
          <p:cNvSpPr>
            <a:spLocks noGrp="1"/>
          </p:cNvSpPr>
          <p:nvPr>
            <p:ph type="title"/>
          </p:nvPr>
        </p:nvSpPr>
        <p:spPr/>
        <p:txBody>
          <a:bodyPr>
            <a:normAutofit fontScale="90000"/>
          </a:bodyPr>
          <a:lstStyle/>
          <a:p>
            <a:r>
              <a:rPr lang="en-US" dirty="0"/>
              <a:t>Genomic AMR surveillance for clinical and public health microbiology</a:t>
            </a:r>
            <a:endParaRPr lang="da-DK" dirty="0"/>
          </a:p>
        </p:txBody>
      </p:sp>
      <p:sp>
        <p:nvSpPr>
          <p:cNvPr id="4" name="Pladsholder til sidefod 3">
            <a:extLst>
              <a:ext uri="{FF2B5EF4-FFF2-40B4-BE49-F238E27FC236}">
                <a16:creationId xmlns:a16="http://schemas.microsoft.com/office/drawing/2014/main" id="{30660A3B-5F2D-47D9-AD19-95629D914C1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A334D632-B0B7-4F0A-B33B-0461FECAF41B}"/>
              </a:ext>
            </a:extLst>
          </p:cNvPr>
          <p:cNvSpPr>
            <a:spLocks noGrp="1"/>
          </p:cNvSpPr>
          <p:nvPr>
            <p:ph type="sldNum" sz="quarter" idx="12"/>
          </p:nvPr>
        </p:nvSpPr>
        <p:spPr/>
        <p:txBody>
          <a:bodyPr/>
          <a:lstStyle/>
          <a:p>
            <a:fld id="{F9E29A8E-A0F1-419A-8E8B-A78BF9C70DE8}" type="slidenum">
              <a:rPr lang="en-GB" smtClean="0"/>
              <a:pPr/>
              <a:t>53</a:t>
            </a:fld>
            <a:endParaRPr lang="en-GB" dirty="0"/>
          </a:p>
        </p:txBody>
      </p:sp>
      <p:pic>
        <p:nvPicPr>
          <p:cNvPr id="7" name="Billede 6">
            <a:extLst>
              <a:ext uri="{FF2B5EF4-FFF2-40B4-BE49-F238E27FC236}">
                <a16:creationId xmlns:a16="http://schemas.microsoft.com/office/drawing/2014/main" id="{CBFDB5EF-98DB-4733-8370-727199224CB7}"/>
              </a:ext>
            </a:extLst>
          </p:cNvPr>
          <p:cNvPicPr>
            <a:picLocks noChangeAspect="1"/>
          </p:cNvPicPr>
          <p:nvPr/>
        </p:nvPicPr>
        <p:blipFill rotWithShape="1">
          <a:blip r:embed="rId2"/>
          <a:srcRect l="24338" t="31336" r="29801" b="11163"/>
          <a:stretch/>
        </p:blipFill>
        <p:spPr>
          <a:xfrm>
            <a:off x="431999" y="1201057"/>
            <a:ext cx="7733681" cy="5454377"/>
          </a:xfrm>
          <a:prstGeom prst="rect">
            <a:avLst/>
          </a:prstGeom>
        </p:spPr>
      </p:pic>
      <p:pic>
        <p:nvPicPr>
          <p:cNvPr id="10" name="Pladsholder til indhold 9">
            <a:extLst>
              <a:ext uri="{FF2B5EF4-FFF2-40B4-BE49-F238E27FC236}">
                <a16:creationId xmlns:a16="http://schemas.microsoft.com/office/drawing/2014/main" id="{D22597B2-67F3-4B58-965E-801B87555612}"/>
              </a:ext>
            </a:extLst>
          </p:cNvPr>
          <p:cNvPicPr>
            <a:picLocks noGrp="1" noChangeAspect="1"/>
          </p:cNvPicPr>
          <p:nvPr>
            <p:ph idx="1"/>
          </p:nvPr>
        </p:nvPicPr>
        <p:blipFill rotWithShape="1">
          <a:blip r:embed="rId3"/>
          <a:srcRect l="19797" t="22226" r="24200" b="30515"/>
          <a:stretch/>
        </p:blipFill>
        <p:spPr>
          <a:xfrm>
            <a:off x="8313440" y="1201058"/>
            <a:ext cx="3683236" cy="1748359"/>
          </a:xfrm>
          <a:prstGeom prst="rect">
            <a:avLst/>
          </a:prstGeom>
          <a:ln>
            <a:solidFill>
              <a:schemeClr val="tx1"/>
            </a:solidFill>
          </a:ln>
        </p:spPr>
      </p:pic>
    </p:spTree>
    <p:extLst>
      <p:ext uri="{BB962C8B-B14F-4D97-AF65-F5344CB8AC3E}">
        <p14:creationId xmlns:p14="http://schemas.microsoft.com/office/powerpoint/2010/main" val="25331140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4DB10D-5C7A-42AB-AD29-D8DFA08A87E4}"/>
              </a:ext>
            </a:extLst>
          </p:cNvPr>
          <p:cNvSpPr>
            <a:spLocks noGrp="1"/>
          </p:cNvSpPr>
          <p:nvPr>
            <p:ph type="title"/>
          </p:nvPr>
        </p:nvSpPr>
        <p:spPr/>
        <p:txBody>
          <a:bodyPr>
            <a:normAutofit fontScale="90000"/>
          </a:bodyPr>
          <a:lstStyle/>
          <a:p>
            <a:r>
              <a:rPr lang="en-US" dirty="0"/>
              <a:t>Genomic AMR surveillance for clinical and public health microbiology</a:t>
            </a:r>
            <a:endParaRPr lang="da-DK" dirty="0"/>
          </a:p>
        </p:txBody>
      </p:sp>
      <p:sp>
        <p:nvSpPr>
          <p:cNvPr id="3" name="Pladsholder til indhold 2">
            <a:extLst>
              <a:ext uri="{FF2B5EF4-FFF2-40B4-BE49-F238E27FC236}">
                <a16:creationId xmlns:a16="http://schemas.microsoft.com/office/drawing/2014/main" id="{3500C31E-243E-46DC-8420-4A74D6AA335B}"/>
              </a:ext>
            </a:extLst>
          </p:cNvPr>
          <p:cNvSpPr>
            <a:spLocks noGrp="1"/>
          </p:cNvSpPr>
          <p:nvPr>
            <p:ph idx="1"/>
          </p:nvPr>
        </p:nvSpPr>
        <p:spPr/>
        <p:txBody>
          <a:bodyPr/>
          <a:lstStyle/>
          <a:p>
            <a:endParaRPr lang="da-DK" dirty="0"/>
          </a:p>
        </p:txBody>
      </p:sp>
      <p:sp>
        <p:nvSpPr>
          <p:cNvPr id="4" name="Pladsholder til sidefod 3">
            <a:extLst>
              <a:ext uri="{FF2B5EF4-FFF2-40B4-BE49-F238E27FC236}">
                <a16:creationId xmlns:a16="http://schemas.microsoft.com/office/drawing/2014/main" id="{52582838-B9B1-4EE8-8D0F-9E8DC4AD5EFC}"/>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0C99A7F2-3D04-4BD3-AA7A-8D1FCF6C97A6}"/>
              </a:ext>
            </a:extLst>
          </p:cNvPr>
          <p:cNvSpPr>
            <a:spLocks noGrp="1"/>
          </p:cNvSpPr>
          <p:nvPr>
            <p:ph type="sldNum" sz="quarter" idx="12"/>
          </p:nvPr>
        </p:nvSpPr>
        <p:spPr/>
        <p:txBody>
          <a:bodyPr/>
          <a:lstStyle/>
          <a:p>
            <a:fld id="{F9E29A8E-A0F1-419A-8E8B-A78BF9C70DE8}" type="slidenum">
              <a:rPr lang="en-GB" smtClean="0"/>
              <a:pPr/>
              <a:t>54</a:t>
            </a:fld>
            <a:endParaRPr lang="en-GB" dirty="0"/>
          </a:p>
        </p:txBody>
      </p:sp>
      <p:pic>
        <p:nvPicPr>
          <p:cNvPr id="6" name="Billede 5">
            <a:extLst>
              <a:ext uri="{FF2B5EF4-FFF2-40B4-BE49-F238E27FC236}">
                <a16:creationId xmlns:a16="http://schemas.microsoft.com/office/drawing/2014/main" id="{A3A88263-23AD-487C-AEBB-00E88DDA4223}"/>
              </a:ext>
            </a:extLst>
          </p:cNvPr>
          <p:cNvPicPr>
            <a:picLocks noChangeAspect="1"/>
          </p:cNvPicPr>
          <p:nvPr/>
        </p:nvPicPr>
        <p:blipFill rotWithShape="1">
          <a:blip r:embed="rId2"/>
          <a:srcRect l="21458" t="23148" r="26979" b="24815"/>
          <a:stretch/>
        </p:blipFill>
        <p:spPr>
          <a:xfrm>
            <a:off x="228799" y="1231122"/>
            <a:ext cx="9463308" cy="5372100"/>
          </a:xfrm>
          <a:prstGeom prst="rect">
            <a:avLst/>
          </a:prstGeom>
        </p:spPr>
      </p:pic>
      <p:pic>
        <p:nvPicPr>
          <p:cNvPr id="7" name="Pladsholder til indhold 9">
            <a:extLst>
              <a:ext uri="{FF2B5EF4-FFF2-40B4-BE49-F238E27FC236}">
                <a16:creationId xmlns:a16="http://schemas.microsoft.com/office/drawing/2014/main" id="{1EC4B345-3D63-4D4D-A724-027A3108C454}"/>
              </a:ext>
            </a:extLst>
          </p:cNvPr>
          <p:cNvPicPr>
            <a:picLocks noChangeAspect="1"/>
          </p:cNvPicPr>
          <p:nvPr/>
        </p:nvPicPr>
        <p:blipFill rotWithShape="1">
          <a:blip r:embed="rId3"/>
          <a:srcRect l="19797" t="22226" r="24200" b="30515"/>
          <a:stretch/>
        </p:blipFill>
        <p:spPr>
          <a:xfrm>
            <a:off x="9779584" y="1353458"/>
            <a:ext cx="2004977" cy="951723"/>
          </a:xfrm>
          <a:prstGeom prst="rect">
            <a:avLst/>
          </a:prstGeom>
          <a:ln>
            <a:solidFill>
              <a:schemeClr val="tx1"/>
            </a:solidFill>
          </a:ln>
        </p:spPr>
      </p:pic>
      <p:sp>
        <p:nvSpPr>
          <p:cNvPr id="8" name="Rektangel 7">
            <a:extLst>
              <a:ext uri="{FF2B5EF4-FFF2-40B4-BE49-F238E27FC236}">
                <a16:creationId xmlns:a16="http://schemas.microsoft.com/office/drawing/2014/main" id="{C7850465-A2D0-48AD-8917-A9FE5533740B}"/>
              </a:ext>
            </a:extLst>
          </p:cNvPr>
          <p:cNvSpPr/>
          <p:nvPr/>
        </p:nvSpPr>
        <p:spPr>
          <a:xfrm>
            <a:off x="765545" y="1231122"/>
            <a:ext cx="2169041" cy="5402942"/>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BA65DA97-4BA3-4C23-9050-4C41E75C5EC7}"/>
              </a:ext>
            </a:extLst>
          </p:cNvPr>
          <p:cNvSpPr/>
          <p:nvPr/>
        </p:nvSpPr>
        <p:spPr>
          <a:xfrm>
            <a:off x="3014975" y="1231122"/>
            <a:ext cx="2169041" cy="5402942"/>
          </a:xfrm>
          <a:prstGeom prst="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9122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9EDEB-B229-4523-A183-685277244084}"/>
              </a:ext>
            </a:extLst>
          </p:cNvPr>
          <p:cNvSpPr>
            <a:spLocks noGrp="1"/>
          </p:cNvSpPr>
          <p:nvPr>
            <p:ph type="title"/>
          </p:nvPr>
        </p:nvSpPr>
        <p:spPr/>
        <p:txBody>
          <a:bodyPr/>
          <a:lstStyle/>
          <a:p>
            <a:r>
              <a:rPr lang="en-US" dirty="0"/>
              <a:t>How the future looks like </a:t>
            </a:r>
            <a:endParaRPr lang="da-DK" dirty="0"/>
          </a:p>
        </p:txBody>
      </p:sp>
      <p:sp>
        <p:nvSpPr>
          <p:cNvPr id="3" name="Pladsholder til indhold 2">
            <a:extLst>
              <a:ext uri="{FF2B5EF4-FFF2-40B4-BE49-F238E27FC236}">
                <a16:creationId xmlns:a16="http://schemas.microsoft.com/office/drawing/2014/main" id="{352E7B08-C4AD-4228-BF32-9854AB11E91F}"/>
              </a:ext>
            </a:extLst>
          </p:cNvPr>
          <p:cNvSpPr>
            <a:spLocks noGrp="1"/>
          </p:cNvSpPr>
          <p:nvPr>
            <p:ph idx="1"/>
          </p:nvPr>
        </p:nvSpPr>
        <p:spPr>
          <a:xfrm>
            <a:off x="431999" y="1474236"/>
            <a:ext cx="11352563" cy="5366429"/>
          </a:xfrm>
        </p:spPr>
        <p:txBody>
          <a:bodyPr>
            <a:normAutofit lnSpcReduction="10000"/>
          </a:bodyPr>
          <a:lstStyle/>
          <a:p>
            <a:pPr marL="457200" indent="-457200">
              <a:buFont typeface="Arial" panose="020B0604020202020204" pitchFamily="34" charset="0"/>
              <a:buChar char="•"/>
            </a:pPr>
            <a:r>
              <a:rPr lang="en-US" dirty="0"/>
              <a:t>Machine learning</a:t>
            </a:r>
            <a:endParaRPr lang="da-DK" dirty="0"/>
          </a:p>
          <a:p>
            <a:pPr marL="457200" indent="-457200">
              <a:buFont typeface="Arial" panose="020B0604020202020204" pitchFamily="34" charset="0"/>
              <a:buChar char="•"/>
            </a:pPr>
            <a:r>
              <a:rPr lang="en-US" dirty="0"/>
              <a:t>Deep learning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Metagenomics</a:t>
            </a:r>
          </a:p>
          <a:p>
            <a:pPr marL="457200" indent="-457200">
              <a:buFont typeface="Arial" panose="020B0604020202020204" pitchFamily="34" charset="0"/>
              <a:buChar char="•"/>
            </a:pPr>
            <a:r>
              <a:rPr lang="en-US" dirty="0"/>
              <a:t>Transcriptomics</a:t>
            </a:r>
          </a:p>
          <a:p>
            <a:pPr marL="457200" indent="-457200">
              <a:buFont typeface="Arial" panose="020B0604020202020204" pitchFamily="34" charset="0"/>
              <a:buChar char="•"/>
            </a:pPr>
            <a:r>
              <a:rPr lang="en-US" dirty="0" err="1"/>
              <a:t>Metatranscriptomics</a:t>
            </a:r>
            <a:endParaRPr lang="en-US" dirty="0"/>
          </a:p>
        </p:txBody>
      </p:sp>
      <p:sp>
        <p:nvSpPr>
          <p:cNvPr id="4" name="Pladsholder til sidefod 3">
            <a:extLst>
              <a:ext uri="{FF2B5EF4-FFF2-40B4-BE49-F238E27FC236}">
                <a16:creationId xmlns:a16="http://schemas.microsoft.com/office/drawing/2014/main" id="{80E2F448-1E7F-4B7A-962A-9830D747A6F4}"/>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AEA210CE-4BDC-4BB8-B4B0-74FC1713C063}"/>
              </a:ext>
            </a:extLst>
          </p:cNvPr>
          <p:cNvSpPr>
            <a:spLocks noGrp="1"/>
          </p:cNvSpPr>
          <p:nvPr>
            <p:ph type="sldNum" sz="quarter" idx="12"/>
          </p:nvPr>
        </p:nvSpPr>
        <p:spPr/>
        <p:txBody>
          <a:bodyPr/>
          <a:lstStyle/>
          <a:p>
            <a:fld id="{F9E29A8E-A0F1-419A-8E8B-A78BF9C70DE8}" type="slidenum">
              <a:rPr lang="en-GB" smtClean="0"/>
              <a:pPr/>
              <a:t>55</a:t>
            </a:fld>
            <a:endParaRPr lang="en-GB" dirty="0"/>
          </a:p>
        </p:txBody>
      </p:sp>
      <p:pic>
        <p:nvPicPr>
          <p:cNvPr id="6" name="Billede 5">
            <a:extLst>
              <a:ext uri="{FF2B5EF4-FFF2-40B4-BE49-F238E27FC236}">
                <a16:creationId xmlns:a16="http://schemas.microsoft.com/office/drawing/2014/main" id="{FD1BA37E-BF86-4AD1-BD38-28409A8FD65B}"/>
              </a:ext>
            </a:extLst>
          </p:cNvPr>
          <p:cNvPicPr>
            <a:picLocks noChangeAspect="1"/>
          </p:cNvPicPr>
          <p:nvPr/>
        </p:nvPicPr>
        <p:blipFill rotWithShape="1">
          <a:blip r:embed="rId3"/>
          <a:srcRect l="31667" t="39999" r="34271" b="26297"/>
          <a:stretch/>
        </p:blipFill>
        <p:spPr>
          <a:xfrm>
            <a:off x="4298839" y="1352652"/>
            <a:ext cx="7461161" cy="4152695"/>
          </a:xfrm>
          <a:prstGeom prst="rect">
            <a:avLst/>
          </a:prstGeom>
        </p:spPr>
      </p:pic>
      <p:sp>
        <p:nvSpPr>
          <p:cNvPr id="7" name="Tekstfelt 6">
            <a:extLst>
              <a:ext uri="{FF2B5EF4-FFF2-40B4-BE49-F238E27FC236}">
                <a16:creationId xmlns:a16="http://schemas.microsoft.com/office/drawing/2014/main" id="{78225571-A51B-4972-A05F-D39D449AC277}"/>
              </a:ext>
            </a:extLst>
          </p:cNvPr>
          <p:cNvSpPr txBox="1"/>
          <p:nvPr/>
        </p:nvSpPr>
        <p:spPr>
          <a:xfrm>
            <a:off x="5943181" y="4051284"/>
            <a:ext cx="441146" cy="313932"/>
          </a:xfrm>
          <a:prstGeom prst="rect">
            <a:avLst/>
          </a:prstGeom>
          <a:noFill/>
        </p:spPr>
        <p:txBody>
          <a:bodyPr wrap="none" rtlCol="0">
            <a:spAutoFit/>
          </a:bodyPr>
          <a:lstStyle/>
          <a:p>
            <a:r>
              <a:rPr lang="en-US" sz="1600" b="1" dirty="0">
                <a:solidFill>
                  <a:srgbClr val="FF0000"/>
                </a:solidFill>
              </a:rPr>
              <a:t>(!)</a:t>
            </a:r>
            <a:endParaRPr lang="da-DK" sz="1600" b="1" dirty="0">
              <a:solidFill>
                <a:srgbClr val="FF0000"/>
              </a:solidFill>
            </a:endParaRPr>
          </a:p>
        </p:txBody>
      </p:sp>
      <p:sp>
        <p:nvSpPr>
          <p:cNvPr id="8" name="Tekstfelt 7">
            <a:extLst>
              <a:ext uri="{FF2B5EF4-FFF2-40B4-BE49-F238E27FC236}">
                <a16:creationId xmlns:a16="http://schemas.microsoft.com/office/drawing/2014/main" id="{6F4CFC43-BA7C-4C51-B0E3-45B4A760F1BF}"/>
              </a:ext>
            </a:extLst>
          </p:cNvPr>
          <p:cNvSpPr txBox="1"/>
          <p:nvPr/>
        </p:nvSpPr>
        <p:spPr>
          <a:xfrm>
            <a:off x="7872962" y="5396109"/>
            <a:ext cx="3867405" cy="286232"/>
          </a:xfrm>
          <a:prstGeom prst="rect">
            <a:avLst/>
          </a:prstGeom>
          <a:noFill/>
        </p:spPr>
        <p:txBody>
          <a:bodyPr wrap="none" rtlCol="0">
            <a:spAutoFit/>
          </a:bodyPr>
          <a:lstStyle/>
          <a:p>
            <a:r>
              <a:rPr lang="en-US" sz="1400" dirty="0">
                <a:solidFill>
                  <a:schemeClr val="bg1">
                    <a:lumMod val="50000"/>
                  </a:schemeClr>
                </a:solidFill>
              </a:rPr>
              <a:t>Modified from Kara K. Tsang. PhD thesis, 2021</a:t>
            </a:r>
            <a:endParaRPr lang="da-DK" sz="1400" dirty="0">
              <a:solidFill>
                <a:schemeClr val="bg1">
                  <a:lumMod val="50000"/>
                </a:schemeClr>
              </a:solidFill>
            </a:endParaRPr>
          </a:p>
        </p:txBody>
      </p:sp>
    </p:spTree>
    <p:extLst>
      <p:ext uri="{BB962C8B-B14F-4D97-AF65-F5344CB8AC3E}">
        <p14:creationId xmlns:p14="http://schemas.microsoft.com/office/powerpoint/2010/main" val="209536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18AED3-51C0-4AFF-91BB-2E77D803F9CB}"/>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09D18916-7E12-4226-A60A-56126233E39E}"/>
              </a:ext>
            </a:extLst>
          </p:cNvPr>
          <p:cNvSpPr>
            <a:spLocks noGrp="1"/>
          </p:cNvSpPr>
          <p:nvPr>
            <p:ph idx="1"/>
          </p:nvPr>
        </p:nvSpPr>
        <p:spPr/>
        <p:txBody>
          <a:bodyPr>
            <a:normAutofit fontScale="77500" lnSpcReduction="20000"/>
          </a:bodyPr>
          <a:lstStyle/>
          <a:p>
            <a:pPr>
              <a:lnSpc>
                <a:spcPct val="120000"/>
              </a:lnSpc>
            </a:pPr>
            <a:r>
              <a:rPr lang="en-US" dirty="0"/>
              <a:t>Overall, this approach represents great promise in studying AMR molecular mechanisms. We envision that besides known dynamic mechanisms, such as overexpression of genes targeted by AB and xenobiotic efflux transporters, new studies may reveal regulatory circuits responding to various toxic stimuli (i.e., AB) and other compensatory mechanisms. However, given the complexity of the experiments, and the long time required to generate and analyze the data, this approach is unlikely to be employed in clinical settings soon, especially given the current modest accuracy of prediction. Moreover, not all clinically important pathogens (and their strains) are as well annotated as E. coli, and identification of informative differentially expressed transcripts may further be delayed by the need of functional annotation to understand their role in AMR. The analysis of complex isolates like microbiome samples presents even bigger challenges, as these </a:t>
            </a:r>
            <a:r>
              <a:rPr lang="en-US" dirty="0" err="1"/>
              <a:t>metatranscriptomics</a:t>
            </a:r>
            <a:r>
              <a:rPr lang="en-US" dirty="0"/>
              <a:t> data need deconvolution before they can be useful in any research or prediction.</a:t>
            </a:r>
            <a:endParaRPr lang="da-DK" dirty="0"/>
          </a:p>
        </p:txBody>
      </p:sp>
      <p:sp>
        <p:nvSpPr>
          <p:cNvPr id="4" name="Pladsholder til sidefod 3">
            <a:extLst>
              <a:ext uri="{FF2B5EF4-FFF2-40B4-BE49-F238E27FC236}">
                <a16:creationId xmlns:a16="http://schemas.microsoft.com/office/drawing/2014/main" id="{7B3480D4-AC9A-4333-A6B3-A89F65BD519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35C08AB4-48C0-4784-8AFF-888A9CD29606}"/>
              </a:ext>
            </a:extLst>
          </p:cNvPr>
          <p:cNvSpPr>
            <a:spLocks noGrp="1"/>
          </p:cNvSpPr>
          <p:nvPr>
            <p:ph type="sldNum" sz="quarter" idx="12"/>
          </p:nvPr>
        </p:nvSpPr>
        <p:spPr/>
        <p:txBody>
          <a:bodyPr/>
          <a:lstStyle/>
          <a:p>
            <a:fld id="{F9E29A8E-A0F1-419A-8E8B-A78BF9C70DE8}" type="slidenum">
              <a:rPr lang="en-GB" smtClean="0"/>
              <a:pPr/>
              <a:t>56</a:t>
            </a:fld>
            <a:endParaRPr lang="en-GB" dirty="0"/>
          </a:p>
        </p:txBody>
      </p:sp>
    </p:spTree>
    <p:extLst>
      <p:ext uri="{BB962C8B-B14F-4D97-AF65-F5344CB8AC3E}">
        <p14:creationId xmlns:p14="http://schemas.microsoft.com/office/powerpoint/2010/main" val="5876560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a:xfrm>
            <a:off x="432000" y="1077636"/>
            <a:ext cx="11352563" cy="5556427"/>
          </a:xfrm>
        </p:spPr>
        <p:txBody>
          <a:bodyPr>
            <a:normAutofit fontScale="70000" lnSpcReduction="20000"/>
          </a:bodyPr>
          <a:lstStyle/>
          <a:p>
            <a:pPr>
              <a:lnSpc>
                <a:spcPct val="120000"/>
              </a:lnSpc>
            </a:pPr>
            <a:r>
              <a:rPr lang="en-GB" dirty="0"/>
              <a:t>List of learning points in this session:</a:t>
            </a:r>
          </a:p>
          <a:p>
            <a:pPr marL="457200" indent="-457200">
              <a:lnSpc>
                <a:spcPct val="120000"/>
              </a:lnSpc>
              <a:buFont typeface="Arial" panose="020B0604020202020204" pitchFamily="34" charset="0"/>
              <a:buAutoNum type="arabicPeriod"/>
            </a:pPr>
            <a:r>
              <a:rPr lang="en-GB" dirty="0"/>
              <a:t>In relation to “Exercise results”, we discussed the results obtained using </a:t>
            </a:r>
            <a:r>
              <a:rPr lang="en-GB" dirty="0" err="1"/>
              <a:t>AMRFinderPlus</a:t>
            </a:r>
            <a:r>
              <a:rPr lang="en-GB" dirty="0"/>
              <a:t>, </a:t>
            </a:r>
            <a:r>
              <a:rPr lang="en-GB" dirty="0" err="1"/>
              <a:t>Pathogenwatch</a:t>
            </a:r>
            <a:r>
              <a:rPr lang="en-GB" dirty="0"/>
              <a:t>, RGI/CARD and </a:t>
            </a:r>
            <a:r>
              <a:rPr lang="en-GB" dirty="0" err="1"/>
              <a:t>ResFinder</a:t>
            </a:r>
            <a:r>
              <a:rPr lang="en-GB" dirty="0"/>
              <a:t>. We mainly focused on problems encountered, and possible solutions</a:t>
            </a:r>
          </a:p>
          <a:p>
            <a:pPr marL="457200" indent="-457200">
              <a:lnSpc>
                <a:spcPct val="120000"/>
              </a:lnSpc>
              <a:buAutoNum type="arabicPeriod"/>
            </a:pPr>
            <a:r>
              <a:rPr lang="en-GB" dirty="0"/>
              <a:t>In relation to “Current status of genomic AMR surveillance”, we summarised the concept of genotype-phenotype correlation and discussed a genomic AMR surveillance approach that recently obtained ISO certification, thus paving the way to more widespread use of genomics for AMR in clinical and public health microbiology settings.</a:t>
            </a:r>
          </a:p>
          <a:p>
            <a:pPr>
              <a:lnSpc>
                <a:spcPct val="120000"/>
              </a:lnSpc>
            </a:pPr>
            <a:endParaRPr lang="en-GB" dirty="0"/>
          </a:p>
          <a:p>
            <a:pPr>
              <a:lnSpc>
                <a:spcPct val="120000"/>
              </a:lnSpc>
            </a:pPr>
            <a:r>
              <a:rPr lang="en-GB" dirty="0"/>
              <a:t>If you combine the above, you should now be able to:</a:t>
            </a:r>
          </a:p>
          <a:p>
            <a:pPr marL="457200" indent="-457200">
              <a:lnSpc>
                <a:spcPct val="120000"/>
              </a:lnSpc>
              <a:buFont typeface="Arial" panose="020B0604020202020204" pitchFamily="34" charset="0"/>
              <a:buChar char="•"/>
            </a:pPr>
            <a:r>
              <a:rPr lang="en-US" dirty="0"/>
              <a:t>Critically evaluate the results of bioinformatics tools for detection of AMR in WGS data</a:t>
            </a:r>
          </a:p>
          <a:p>
            <a:pPr marL="457200" indent="-457200">
              <a:lnSpc>
                <a:spcPct val="120000"/>
              </a:lnSpc>
              <a:buFont typeface="Arial" panose="020B0604020202020204" pitchFamily="34" charset="0"/>
              <a:buChar char="•"/>
            </a:pPr>
            <a:r>
              <a:rPr lang="en-US" dirty="0"/>
              <a:t>Troubleshoot in case of discordance between the results of different bioinformatics tools</a:t>
            </a:r>
          </a:p>
          <a:p>
            <a:pPr marL="457200" indent="-457200">
              <a:lnSpc>
                <a:spcPct val="120000"/>
              </a:lnSpc>
              <a:buFont typeface="Arial" panose="020B0604020202020204" pitchFamily="34" charset="0"/>
              <a:buChar char="•"/>
            </a:pPr>
            <a:r>
              <a:rPr lang="en-US" dirty="0"/>
              <a:t>Troubleshoot in case of discordance between AMR genotype and phenotype in </a:t>
            </a:r>
            <a:r>
              <a:rPr lang="en-US" dirty="0" err="1"/>
              <a:t>Enterobacterales</a:t>
            </a:r>
            <a:r>
              <a:rPr lang="en-US" dirty="0"/>
              <a:t>, </a:t>
            </a:r>
            <a:r>
              <a:rPr lang="en-US" i="1" dirty="0"/>
              <a:t>Staphylococcus aureus </a:t>
            </a:r>
            <a:r>
              <a:rPr lang="en-US" dirty="0"/>
              <a:t>and </a:t>
            </a:r>
            <a:r>
              <a:rPr lang="en-US" i="1" dirty="0"/>
              <a:t>Enterococcus</a:t>
            </a:r>
            <a:r>
              <a:rPr lang="en-US" dirty="0"/>
              <a:t> sp.</a:t>
            </a:r>
            <a:endParaRPr lang="en-GB" dirty="0"/>
          </a:p>
          <a:p>
            <a:endParaRPr lang="en-GB" dirty="0"/>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57</a:t>
            </a:fld>
            <a:endParaRPr lang="en-GB" dirty="0"/>
          </a:p>
        </p:txBody>
      </p:sp>
    </p:spTree>
    <p:extLst>
      <p:ext uri="{BB962C8B-B14F-4D97-AF65-F5344CB8AC3E}">
        <p14:creationId xmlns:p14="http://schemas.microsoft.com/office/powerpoint/2010/main" val="79719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reading</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dirty="0"/>
              <a:t>Please refer to “Resources and further reading – Session 2” file that will be uploaded on EVA</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US" dirty="0"/>
              <a:t>Interactions using the discussion forum in EVA</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58</a:t>
            </a:fld>
            <a:endParaRPr lang="en-GB" dirty="0"/>
          </a:p>
        </p:txBody>
      </p:sp>
    </p:spTree>
    <p:extLst>
      <p:ext uri="{BB962C8B-B14F-4D97-AF65-F5344CB8AC3E}">
        <p14:creationId xmlns:p14="http://schemas.microsoft.com/office/powerpoint/2010/main" val="8974367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Acknowledgements</a:t>
            </a:r>
            <a:br>
              <a:rPr lang="en-GB" dirty="0"/>
            </a:br>
            <a:r>
              <a:rPr lang="en-GB" sz="1100" dirty="0"/>
              <a:t>The creation of this training material was commissioned by ECDC to Statens Serum Institut (SSI) with the direct involvement of Valeria Bortolaia</a:t>
            </a:r>
            <a:br>
              <a:rPr lang="en-GB" sz="1100" dirty="0"/>
            </a:br>
            <a:endParaRPr lang="en-GB" sz="1100" dirty="0"/>
          </a:p>
        </p:txBody>
      </p:sp>
      <p:sp>
        <p:nvSpPr>
          <p:cNvPr id="3" name="Slide Number Placeholder 2"/>
          <p:cNvSpPr>
            <a:spLocks noGrp="1"/>
          </p:cNvSpPr>
          <p:nvPr>
            <p:ph type="sldNum" sz="quarter" idx="4294967295"/>
          </p:nvPr>
        </p:nvSpPr>
        <p:spPr>
          <a:xfrm>
            <a:off x="9636125" y="6480175"/>
            <a:ext cx="2555875" cy="365125"/>
          </a:xfrm>
        </p:spPr>
        <p:txBody>
          <a:bodyPr/>
          <a:lstStyle/>
          <a:p>
            <a:fld id="{0580567E-5E8F-47A5-90DF-8BFEB1A71525}" type="slidenum">
              <a:rPr lang="en-GB" smtClean="0"/>
              <a:pPr/>
              <a:t>59</a:t>
            </a:fld>
            <a:endParaRPr lang="en-GB" dirty="0"/>
          </a:p>
        </p:txBody>
      </p:sp>
    </p:spTree>
    <p:extLst>
      <p:ext uri="{BB962C8B-B14F-4D97-AF65-F5344CB8AC3E}">
        <p14:creationId xmlns:p14="http://schemas.microsoft.com/office/powerpoint/2010/main" val="2017076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273CE9-3E23-41B8-A415-3DF1013CB347}"/>
              </a:ext>
            </a:extLst>
          </p:cNvPr>
          <p:cNvSpPr>
            <a:spLocks noGrp="1"/>
          </p:cNvSpPr>
          <p:nvPr>
            <p:ph type="title"/>
          </p:nvPr>
        </p:nvSpPr>
        <p:spPr/>
        <p:txBody>
          <a:bodyPr/>
          <a:lstStyle/>
          <a:p>
            <a:r>
              <a:rPr lang="en-GB" dirty="0"/>
              <a:t>GenEpi-BioTrain</a:t>
            </a:r>
            <a:endParaRPr lang="da-DK" dirty="0"/>
          </a:p>
        </p:txBody>
      </p:sp>
      <p:sp>
        <p:nvSpPr>
          <p:cNvPr id="3" name="Pladsholder til indhold 2">
            <a:extLst>
              <a:ext uri="{FF2B5EF4-FFF2-40B4-BE49-F238E27FC236}">
                <a16:creationId xmlns:a16="http://schemas.microsoft.com/office/drawing/2014/main" id="{36BDB1C8-E203-4545-B496-0D001E8C5DD4}"/>
              </a:ext>
            </a:extLst>
          </p:cNvPr>
          <p:cNvSpPr>
            <a:spLocks noGrp="1"/>
          </p:cNvSpPr>
          <p:nvPr>
            <p:ph idx="1"/>
          </p:nvPr>
        </p:nvSpPr>
        <p:spPr/>
        <p:txBody>
          <a:bodyPr/>
          <a:lstStyle/>
          <a:p>
            <a:pPr marL="457200" indent="-457200">
              <a:buFont typeface="Arial" panose="020B0604020202020204" pitchFamily="34" charset="0"/>
              <a:buChar char="•"/>
            </a:pPr>
            <a:r>
              <a:rPr lang="en-US" dirty="0"/>
              <a:t>4-year contract (2023-2026)</a:t>
            </a:r>
          </a:p>
          <a:p>
            <a:pPr marL="457200" indent="-457200">
              <a:buFont typeface="Arial" panose="020B0604020202020204" pitchFamily="34" charset="0"/>
              <a:buChar char="•"/>
            </a:pPr>
            <a:r>
              <a:rPr lang="en-US" dirty="0"/>
              <a:t>Funded by ECDC</a:t>
            </a:r>
          </a:p>
          <a:p>
            <a:pPr marL="457200" indent="-457200">
              <a:buFont typeface="Arial" panose="020B0604020202020204" pitchFamily="34" charset="0"/>
              <a:buChar char="•"/>
            </a:pPr>
            <a:r>
              <a:rPr lang="en-US" dirty="0"/>
              <a:t>Managed by DTU and SSI</a:t>
            </a:r>
          </a:p>
          <a:p>
            <a:pPr marL="457200" indent="-457200">
              <a:buFont typeface="Arial" panose="020B0604020202020204" pitchFamily="34" charset="0"/>
              <a:buChar char="•"/>
            </a:pPr>
            <a:r>
              <a:rPr lang="en-US" dirty="0"/>
              <a:t>Executed within a consortium</a:t>
            </a:r>
          </a:p>
          <a:p>
            <a:pPr indent="444500"/>
            <a:r>
              <a:rPr lang="en-US" dirty="0"/>
              <a:t>(DTU, SSI, IP, KUH, RCB, THL)</a:t>
            </a:r>
          </a:p>
          <a:p>
            <a:endParaRPr lang="da-DK" dirty="0"/>
          </a:p>
        </p:txBody>
      </p:sp>
      <p:sp>
        <p:nvSpPr>
          <p:cNvPr id="4" name="Pladsholder til sidefod 3">
            <a:extLst>
              <a:ext uri="{FF2B5EF4-FFF2-40B4-BE49-F238E27FC236}">
                <a16:creationId xmlns:a16="http://schemas.microsoft.com/office/drawing/2014/main" id="{A18676F2-F0A9-4618-BFC2-7414D4682B36}"/>
              </a:ext>
            </a:extLst>
          </p:cNvPr>
          <p:cNvSpPr>
            <a:spLocks noGrp="1"/>
          </p:cNvSpPr>
          <p:nvPr>
            <p:ph type="ftr" sz="quarter" idx="11"/>
          </p:nvPr>
        </p:nvSpPr>
        <p:spPr>
          <a:xfrm>
            <a:off x="439950" y="6555051"/>
            <a:ext cx="7733681" cy="365125"/>
          </a:xfrm>
        </p:spPr>
        <p:txBody>
          <a:bodyPr/>
          <a:lstStyle/>
          <a:p>
            <a:endParaRPr lang="en-GB" dirty="0"/>
          </a:p>
        </p:txBody>
      </p:sp>
      <p:sp>
        <p:nvSpPr>
          <p:cNvPr id="5" name="Pladsholder til slidenummer 4">
            <a:extLst>
              <a:ext uri="{FF2B5EF4-FFF2-40B4-BE49-F238E27FC236}">
                <a16:creationId xmlns:a16="http://schemas.microsoft.com/office/drawing/2014/main" id="{7DD142FD-78B1-4C94-8CCA-05CEE45BD7A1}"/>
              </a:ext>
            </a:extLst>
          </p:cNvPr>
          <p:cNvSpPr>
            <a:spLocks noGrp="1"/>
          </p:cNvSpPr>
          <p:nvPr>
            <p:ph type="sldNum" sz="quarter" idx="12"/>
          </p:nvPr>
        </p:nvSpPr>
        <p:spPr>
          <a:xfrm>
            <a:off x="9049313" y="6555052"/>
            <a:ext cx="2743200" cy="365125"/>
          </a:xfrm>
        </p:spPr>
        <p:txBody>
          <a:bodyPr/>
          <a:lstStyle/>
          <a:p>
            <a:fld id="{F9E29A8E-A0F1-419A-8E8B-A78BF9C70DE8}" type="slidenum">
              <a:rPr lang="en-GB" smtClean="0"/>
              <a:pPr/>
              <a:t>6</a:t>
            </a:fld>
            <a:endParaRPr lang="en-GB" dirty="0"/>
          </a:p>
        </p:txBody>
      </p:sp>
      <p:sp>
        <p:nvSpPr>
          <p:cNvPr id="6" name="Rektangel 5">
            <a:extLst>
              <a:ext uri="{FF2B5EF4-FFF2-40B4-BE49-F238E27FC236}">
                <a16:creationId xmlns:a16="http://schemas.microsoft.com/office/drawing/2014/main" id="{2616F835-C356-4DFB-92D2-3CA3F0A5806B}"/>
              </a:ext>
            </a:extLst>
          </p:cNvPr>
          <p:cNvSpPr/>
          <p:nvPr/>
        </p:nvSpPr>
        <p:spPr>
          <a:xfrm>
            <a:off x="104501" y="5620745"/>
            <a:ext cx="11998901"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a-DK" sz="2400">
              <a:solidFill>
                <a:prstClr val="white"/>
              </a:solidFill>
              <a:latin typeface="ESCMID Conduit ITC Light"/>
            </a:endParaRPr>
          </a:p>
        </p:txBody>
      </p:sp>
      <p:pic>
        <p:nvPicPr>
          <p:cNvPr id="7" name="Billede 6">
            <a:extLst>
              <a:ext uri="{FF2B5EF4-FFF2-40B4-BE49-F238E27FC236}">
                <a16:creationId xmlns:a16="http://schemas.microsoft.com/office/drawing/2014/main" id="{AD954E68-B52E-4A25-AC08-E56AE953517B}"/>
              </a:ext>
            </a:extLst>
          </p:cNvPr>
          <p:cNvPicPr>
            <a:picLocks noChangeAspect="1"/>
          </p:cNvPicPr>
          <p:nvPr/>
        </p:nvPicPr>
        <p:blipFill rotWithShape="1">
          <a:blip r:embed="rId3"/>
          <a:srcRect l="80712" t="29000" r="7475" b="64000"/>
          <a:stretch/>
        </p:blipFill>
        <p:spPr>
          <a:xfrm>
            <a:off x="2575559" y="5664487"/>
            <a:ext cx="2701992" cy="900664"/>
          </a:xfrm>
          <a:prstGeom prst="rect">
            <a:avLst/>
          </a:prstGeom>
        </p:spPr>
      </p:pic>
      <p:pic>
        <p:nvPicPr>
          <p:cNvPr id="8" name="Billede 7">
            <a:extLst>
              <a:ext uri="{FF2B5EF4-FFF2-40B4-BE49-F238E27FC236}">
                <a16:creationId xmlns:a16="http://schemas.microsoft.com/office/drawing/2014/main" id="{16FC56B2-5D76-4AB9-A7C8-B7738F6866CD}"/>
              </a:ext>
            </a:extLst>
          </p:cNvPr>
          <p:cNvPicPr>
            <a:picLocks noChangeAspect="1"/>
          </p:cNvPicPr>
          <p:nvPr/>
        </p:nvPicPr>
        <p:blipFill rotWithShape="1">
          <a:blip r:embed="rId4"/>
          <a:srcRect l="82317" t="27109" r="11012" b="65780"/>
          <a:stretch/>
        </p:blipFill>
        <p:spPr>
          <a:xfrm>
            <a:off x="592728" y="5545937"/>
            <a:ext cx="2161456" cy="1296149"/>
          </a:xfrm>
          <a:prstGeom prst="rect">
            <a:avLst/>
          </a:prstGeom>
        </p:spPr>
      </p:pic>
      <p:pic>
        <p:nvPicPr>
          <p:cNvPr id="9" name="Billede 8">
            <a:extLst>
              <a:ext uri="{FF2B5EF4-FFF2-40B4-BE49-F238E27FC236}">
                <a16:creationId xmlns:a16="http://schemas.microsoft.com/office/drawing/2014/main" id="{C24C4F95-EC9F-4DBC-A985-9625706AC75C}"/>
              </a:ext>
            </a:extLst>
          </p:cNvPr>
          <p:cNvPicPr>
            <a:picLocks noChangeAspect="1"/>
          </p:cNvPicPr>
          <p:nvPr/>
        </p:nvPicPr>
        <p:blipFill rotWithShape="1">
          <a:blip r:embed="rId5"/>
          <a:srcRect l="26375" t="27112" r="70857" b="65693"/>
          <a:stretch/>
        </p:blipFill>
        <p:spPr>
          <a:xfrm>
            <a:off x="104500" y="5716755"/>
            <a:ext cx="718864" cy="1051011"/>
          </a:xfrm>
          <a:prstGeom prst="rect">
            <a:avLst/>
          </a:prstGeom>
        </p:spPr>
      </p:pic>
      <p:pic>
        <p:nvPicPr>
          <p:cNvPr id="10" name="Billede 9">
            <a:extLst>
              <a:ext uri="{FF2B5EF4-FFF2-40B4-BE49-F238E27FC236}">
                <a16:creationId xmlns:a16="http://schemas.microsoft.com/office/drawing/2014/main" id="{7B4BB8E5-03AC-4DF3-80D3-19214FB26BD1}"/>
              </a:ext>
            </a:extLst>
          </p:cNvPr>
          <p:cNvPicPr>
            <a:picLocks noChangeAspect="1"/>
          </p:cNvPicPr>
          <p:nvPr/>
        </p:nvPicPr>
        <p:blipFill rotWithShape="1">
          <a:blip r:embed="rId6"/>
          <a:srcRect l="77562" t="29000" r="9051" b="65400"/>
          <a:stretch/>
        </p:blipFill>
        <p:spPr>
          <a:xfrm>
            <a:off x="7181266" y="5698434"/>
            <a:ext cx="3264363" cy="733873"/>
          </a:xfrm>
          <a:prstGeom prst="rect">
            <a:avLst/>
          </a:prstGeom>
        </p:spPr>
      </p:pic>
      <p:pic>
        <p:nvPicPr>
          <p:cNvPr id="11" name="Billede 10">
            <a:extLst>
              <a:ext uri="{FF2B5EF4-FFF2-40B4-BE49-F238E27FC236}">
                <a16:creationId xmlns:a16="http://schemas.microsoft.com/office/drawing/2014/main" id="{B1B78AF2-9499-4CC2-850E-0F6BFFD0BD95}"/>
              </a:ext>
            </a:extLst>
          </p:cNvPr>
          <p:cNvPicPr>
            <a:picLocks noChangeAspect="1"/>
          </p:cNvPicPr>
          <p:nvPr/>
        </p:nvPicPr>
        <p:blipFill rotWithShape="1">
          <a:blip r:embed="rId7"/>
          <a:srcRect l="5900" t="20671" r="64963" b="65400"/>
          <a:stretch/>
        </p:blipFill>
        <p:spPr>
          <a:xfrm>
            <a:off x="5037830" y="5778553"/>
            <a:ext cx="2400267" cy="645436"/>
          </a:xfrm>
          <a:prstGeom prst="rect">
            <a:avLst/>
          </a:prstGeom>
        </p:spPr>
      </p:pic>
      <p:pic>
        <p:nvPicPr>
          <p:cNvPr id="12" name="Billede 11">
            <a:extLst>
              <a:ext uri="{FF2B5EF4-FFF2-40B4-BE49-F238E27FC236}">
                <a16:creationId xmlns:a16="http://schemas.microsoft.com/office/drawing/2014/main" id="{55DBC91B-66F8-4371-97C1-B516C356F2E5}"/>
              </a:ext>
            </a:extLst>
          </p:cNvPr>
          <p:cNvPicPr>
            <a:picLocks noChangeAspect="1"/>
          </p:cNvPicPr>
          <p:nvPr/>
        </p:nvPicPr>
        <p:blipFill rotWithShape="1">
          <a:blip r:embed="rId8"/>
          <a:srcRect l="34250" t="30400" r="53937" b="59800"/>
          <a:stretch/>
        </p:blipFill>
        <p:spPr>
          <a:xfrm>
            <a:off x="10215600" y="5666629"/>
            <a:ext cx="1958223" cy="913837"/>
          </a:xfrm>
          <a:prstGeom prst="rect">
            <a:avLst/>
          </a:prstGeom>
        </p:spPr>
      </p:pic>
    </p:spTree>
    <p:extLst>
      <p:ext uri="{BB962C8B-B14F-4D97-AF65-F5344CB8AC3E}">
        <p14:creationId xmlns:p14="http://schemas.microsoft.com/office/powerpoint/2010/main" val="3638073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a:xfrm>
            <a:off x="432000" y="1077636"/>
            <a:ext cx="11352563" cy="5556427"/>
          </a:xfrm>
        </p:spPr>
        <p:txBody>
          <a:bodyPr>
            <a:normAutofit fontScale="70000" lnSpcReduction="20000"/>
          </a:bodyPr>
          <a:lstStyle/>
          <a:p>
            <a:pPr>
              <a:lnSpc>
                <a:spcPct val="120000"/>
              </a:lnSpc>
            </a:pPr>
            <a:r>
              <a:rPr lang="en-GB" dirty="0"/>
              <a:t>List of learning points in this session:</a:t>
            </a:r>
          </a:p>
          <a:p>
            <a:pPr marL="457200" indent="-457200">
              <a:lnSpc>
                <a:spcPct val="120000"/>
              </a:lnSpc>
              <a:buAutoNum type="arabicPeriod"/>
            </a:pPr>
            <a:r>
              <a:rPr lang="en-GB" dirty="0"/>
              <a:t>In relation to “Brush-up concepts of AMR”, we rehearsed how antimicrobials affect bacteria, how bacteria can survive the presence of antimicrobials and how we define AMR</a:t>
            </a:r>
          </a:p>
          <a:p>
            <a:pPr marL="457200" indent="-457200">
              <a:lnSpc>
                <a:spcPct val="120000"/>
              </a:lnSpc>
              <a:buAutoNum type="arabicPeriod"/>
            </a:pPr>
            <a:r>
              <a:rPr lang="en-GB" dirty="0"/>
              <a:t>In relation to “Tools for WGS-based detection of AMR”, we dissected the fundamentals of bioinformatics tools and examined </a:t>
            </a:r>
            <a:r>
              <a:rPr lang="en-GB" dirty="0" err="1"/>
              <a:t>AMRFinderPlus</a:t>
            </a:r>
            <a:r>
              <a:rPr lang="en-GB" dirty="0"/>
              <a:t>, RGI/CARD, </a:t>
            </a:r>
            <a:r>
              <a:rPr lang="en-GB" dirty="0" err="1"/>
              <a:t>Pathogenwatch</a:t>
            </a:r>
            <a:r>
              <a:rPr lang="en-GB" dirty="0"/>
              <a:t> and </a:t>
            </a:r>
            <a:r>
              <a:rPr lang="en-GB" dirty="0" err="1"/>
              <a:t>ResFinder</a:t>
            </a:r>
            <a:endParaRPr lang="en-GB" dirty="0"/>
          </a:p>
          <a:p>
            <a:pPr marL="457200" indent="-457200">
              <a:lnSpc>
                <a:spcPct val="120000"/>
              </a:lnSpc>
              <a:buAutoNum type="arabicPeriod"/>
            </a:pPr>
            <a:r>
              <a:rPr lang="en-GB" dirty="0"/>
              <a:t>In relation to “Species-specific concepts of AMR for </a:t>
            </a:r>
            <a:r>
              <a:rPr lang="en-GB" dirty="0" err="1"/>
              <a:t>Enterobacterales</a:t>
            </a:r>
            <a:r>
              <a:rPr lang="en-GB" dirty="0"/>
              <a:t>, </a:t>
            </a:r>
            <a:r>
              <a:rPr lang="en-GB" i="1" dirty="0"/>
              <a:t>S. aureus</a:t>
            </a:r>
            <a:r>
              <a:rPr lang="en-GB" dirty="0"/>
              <a:t> and </a:t>
            </a:r>
            <a:r>
              <a:rPr lang="en-GB" i="1" dirty="0"/>
              <a:t>Enterococcus</a:t>
            </a:r>
            <a:r>
              <a:rPr lang="en-GB" dirty="0"/>
              <a:t> spp.”, we summarised the most common AMR determinants and exemplified situations in which use of WGS was key to advance knowledge of AMR</a:t>
            </a:r>
          </a:p>
          <a:p>
            <a:pPr>
              <a:lnSpc>
                <a:spcPct val="120000"/>
              </a:lnSpc>
            </a:pPr>
            <a:endParaRPr lang="en-GB" dirty="0"/>
          </a:p>
          <a:p>
            <a:pPr>
              <a:lnSpc>
                <a:spcPct val="120000"/>
              </a:lnSpc>
            </a:pPr>
            <a:r>
              <a:rPr lang="en-GB" dirty="0"/>
              <a:t>If you combine the above, you should now be able to:</a:t>
            </a:r>
          </a:p>
          <a:p>
            <a:pPr marL="457200" indent="-457200">
              <a:lnSpc>
                <a:spcPct val="120000"/>
              </a:lnSpc>
              <a:buFont typeface="Arial" panose="020B0604020202020204" pitchFamily="34" charset="0"/>
              <a:buChar char="•"/>
            </a:pPr>
            <a:r>
              <a:rPr lang="en-US" dirty="0"/>
              <a:t>Describe available open-source tools for detection of AMR in WGS data</a:t>
            </a:r>
          </a:p>
          <a:p>
            <a:pPr marL="457200" indent="-457200">
              <a:lnSpc>
                <a:spcPct val="120000"/>
              </a:lnSpc>
              <a:buFont typeface="Arial" panose="020B0604020202020204" pitchFamily="34" charset="0"/>
              <a:buChar char="•"/>
            </a:pPr>
            <a:r>
              <a:rPr lang="en-US" dirty="0"/>
              <a:t>Describe the impact of different sequencing technologies on the detection of AMR</a:t>
            </a:r>
          </a:p>
          <a:p>
            <a:pPr marL="457200" indent="-457200">
              <a:lnSpc>
                <a:spcPct val="120000"/>
              </a:lnSpc>
              <a:buFont typeface="Arial" panose="020B0604020202020204" pitchFamily="34" charset="0"/>
              <a:buChar char="•"/>
            </a:pPr>
            <a:r>
              <a:rPr lang="en-US" dirty="0"/>
              <a:t>Evaluate the advantages and disadvantages of AMR prediction based on phenotypic and genotypic methods in the context of surveillance</a:t>
            </a:r>
          </a:p>
          <a:p>
            <a:endParaRPr lang="en-GB" dirty="0"/>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60</a:t>
            </a:fld>
            <a:endParaRPr lang="en-GB" dirty="0"/>
          </a:p>
        </p:txBody>
      </p:sp>
    </p:spTree>
    <p:extLst>
      <p:ext uri="{BB962C8B-B14F-4D97-AF65-F5344CB8AC3E}">
        <p14:creationId xmlns:p14="http://schemas.microsoft.com/office/powerpoint/2010/main" val="215932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rrow: Right 49">
            <a:extLst>
              <a:ext uri="{FF2B5EF4-FFF2-40B4-BE49-F238E27FC236}">
                <a16:creationId xmlns:a16="http://schemas.microsoft.com/office/drawing/2014/main" id="{FB8816BA-AF9C-CE5D-43AB-B1A484173019}"/>
              </a:ext>
            </a:extLst>
          </p:cNvPr>
          <p:cNvSpPr/>
          <p:nvPr/>
        </p:nvSpPr>
        <p:spPr>
          <a:xfrm>
            <a:off x="606672" y="2630573"/>
            <a:ext cx="11050693" cy="372509"/>
          </a:xfrm>
          <a:prstGeom prst="rightArrow">
            <a:avLst/>
          </a:prstGeom>
          <a:solidFill>
            <a:srgbClr val="E1F5CD">
              <a:alpha val="45098"/>
            </a:srgbClr>
          </a:solidFill>
          <a:ln>
            <a:solidFill>
              <a:srgbClr val="C3EB9B">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a:ea typeface="+mn-ea"/>
              <a:cs typeface="+mn-cs"/>
            </a:endParaRPr>
          </a:p>
        </p:txBody>
      </p:sp>
      <p:sp>
        <p:nvSpPr>
          <p:cNvPr id="27" name="Oval 26">
            <a:extLst>
              <a:ext uri="{FF2B5EF4-FFF2-40B4-BE49-F238E27FC236}">
                <a16:creationId xmlns:a16="http://schemas.microsoft.com/office/drawing/2014/main" id="{4E644827-484F-12EA-7D5F-BCFCC4D40740}"/>
              </a:ext>
            </a:extLst>
          </p:cNvPr>
          <p:cNvSpPr/>
          <p:nvPr/>
        </p:nvSpPr>
        <p:spPr>
          <a:xfrm>
            <a:off x="7352718" y="2536243"/>
            <a:ext cx="583179" cy="587724"/>
          </a:xfrm>
          <a:prstGeom prst="ellipse">
            <a:avLst/>
          </a:prstGeom>
          <a:solidFill>
            <a:srgbClr val="69AE23">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a:ea typeface="+mn-ea"/>
              <a:cs typeface="+mn-cs"/>
            </a:endParaRPr>
          </a:p>
        </p:txBody>
      </p:sp>
      <p:pic>
        <p:nvPicPr>
          <p:cNvPr id="14" name="Graphic 13" descr="Man with solid fill">
            <a:extLst>
              <a:ext uri="{FF2B5EF4-FFF2-40B4-BE49-F238E27FC236}">
                <a16:creationId xmlns:a16="http://schemas.microsoft.com/office/drawing/2014/main" id="{A73C8097-7962-17DA-45E9-F975F77E94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59361" y="2445158"/>
            <a:ext cx="769895" cy="769895"/>
          </a:xfrm>
          <a:prstGeom prst="rect">
            <a:avLst/>
          </a:prstGeom>
        </p:spPr>
      </p:pic>
      <p:sp>
        <p:nvSpPr>
          <p:cNvPr id="25" name="Oval 24">
            <a:extLst>
              <a:ext uri="{FF2B5EF4-FFF2-40B4-BE49-F238E27FC236}">
                <a16:creationId xmlns:a16="http://schemas.microsoft.com/office/drawing/2014/main" id="{59B33F6D-449D-DA7F-DBFF-C413260BA3D6}"/>
              </a:ext>
            </a:extLst>
          </p:cNvPr>
          <p:cNvSpPr/>
          <p:nvPr/>
        </p:nvSpPr>
        <p:spPr>
          <a:xfrm>
            <a:off x="1832447" y="2529828"/>
            <a:ext cx="583179" cy="587724"/>
          </a:xfrm>
          <a:prstGeom prst="ellipse">
            <a:avLst/>
          </a:prstGeom>
          <a:solidFill>
            <a:srgbClr val="69AE23">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a:ea typeface="+mn-ea"/>
              <a:cs typeface="+mn-cs"/>
            </a:endParaRPr>
          </a:p>
        </p:txBody>
      </p:sp>
      <p:sp>
        <p:nvSpPr>
          <p:cNvPr id="26" name="Oval 25">
            <a:extLst>
              <a:ext uri="{FF2B5EF4-FFF2-40B4-BE49-F238E27FC236}">
                <a16:creationId xmlns:a16="http://schemas.microsoft.com/office/drawing/2014/main" id="{CD960BF6-9B84-900D-6EFE-E2BA98297300}"/>
              </a:ext>
            </a:extLst>
          </p:cNvPr>
          <p:cNvSpPr/>
          <p:nvPr/>
        </p:nvSpPr>
        <p:spPr>
          <a:xfrm>
            <a:off x="4330021" y="2568638"/>
            <a:ext cx="1260456" cy="587724"/>
          </a:xfrm>
          <a:prstGeom prst="ellipse">
            <a:avLst/>
          </a:prstGeom>
          <a:solidFill>
            <a:srgbClr val="69AE23">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a:ea typeface="+mn-ea"/>
              <a:cs typeface="+mn-cs"/>
            </a:endParaRPr>
          </a:p>
        </p:txBody>
      </p:sp>
      <p:sp>
        <p:nvSpPr>
          <p:cNvPr id="29" name="Oval 28">
            <a:extLst>
              <a:ext uri="{FF2B5EF4-FFF2-40B4-BE49-F238E27FC236}">
                <a16:creationId xmlns:a16="http://schemas.microsoft.com/office/drawing/2014/main" id="{2F62294F-2E4E-460B-1595-FA9405BE9FE3}"/>
              </a:ext>
            </a:extLst>
          </p:cNvPr>
          <p:cNvSpPr/>
          <p:nvPr/>
        </p:nvSpPr>
        <p:spPr>
          <a:xfrm>
            <a:off x="9235065" y="2564190"/>
            <a:ext cx="1260456" cy="587724"/>
          </a:xfrm>
          <a:prstGeom prst="ellipse">
            <a:avLst/>
          </a:prstGeom>
          <a:solidFill>
            <a:srgbClr val="69AE23">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a:ea typeface="+mn-ea"/>
              <a:cs typeface="+mn-cs"/>
            </a:endParaRPr>
          </a:p>
        </p:txBody>
      </p:sp>
      <p:pic>
        <p:nvPicPr>
          <p:cNvPr id="7" name="Graphic 6" descr="Man with solid fill">
            <a:extLst>
              <a:ext uri="{FF2B5EF4-FFF2-40B4-BE49-F238E27FC236}">
                <a16:creationId xmlns:a16="http://schemas.microsoft.com/office/drawing/2014/main" id="{E648638E-D55A-B706-52C8-573B4D8BC6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31902" y="2416803"/>
            <a:ext cx="769896" cy="769896"/>
          </a:xfrm>
          <a:prstGeom prst="rect">
            <a:avLst/>
          </a:prstGeom>
        </p:spPr>
      </p:pic>
      <p:sp>
        <p:nvSpPr>
          <p:cNvPr id="5" name="Slide Number Placeholder 4">
            <a:extLst>
              <a:ext uri="{FF2B5EF4-FFF2-40B4-BE49-F238E27FC236}">
                <a16:creationId xmlns:a16="http://schemas.microsoft.com/office/drawing/2014/main" id="{6FD98B7F-BCC4-A267-5B2B-1570A5EC56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29A8E-A0F1-419A-8E8B-A78BF9C70DE8}" type="slidenum">
              <a:rPr kumimoji="0" lang="en-GB" sz="1200" b="0" i="0" u="none" strike="noStrike" kern="1200" cap="none" spc="0" normalizeH="0" baseline="0" noProof="0" smtClean="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1" name="Graphic 10" descr="Modern architecture with solid fill">
            <a:extLst>
              <a:ext uri="{FF2B5EF4-FFF2-40B4-BE49-F238E27FC236}">
                <a16:creationId xmlns:a16="http://schemas.microsoft.com/office/drawing/2014/main" id="{9E9712CA-A99D-8FFC-B514-65DAFD5BC9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07330" y="2372905"/>
            <a:ext cx="914400" cy="914400"/>
          </a:xfrm>
          <a:prstGeom prst="rect">
            <a:avLst/>
          </a:prstGeom>
        </p:spPr>
      </p:pic>
      <p:pic>
        <p:nvPicPr>
          <p:cNvPr id="13" name="Graphic 12" descr="Internet with solid fill">
            <a:extLst>
              <a:ext uri="{FF2B5EF4-FFF2-40B4-BE49-F238E27FC236}">
                <a16:creationId xmlns:a16="http://schemas.microsoft.com/office/drawing/2014/main" id="{C1A32957-F407-35D9-AD3E-89B9FA081E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52549" y="5106119"/>
            <a:ext cx="914400" cy="914400"/>
          </a:xfrm>
          <a:prstGeom prst="rect">
            <a:avLst/>
          </a:prstGeom>
        </p:spPr>
      </p:pic>
      <p:grpSp>
        <p:nvGrpSpPr>
          <p:cNvPr id="19" name="Group 18">
            <a:extLst>
              <a:ext uri="{FF2B5EF4-FFF2-40B4-BE49-F238E27FC236}">
                <a16:creationId xmlns:a16="http://schemas.microsoft.com/office/drawing/2014/main" id="{DA15DED5-25DC-8FBB-A6AB-435650F84E8A}"/>
              </a:ext>
            </a:extLst>
          </p:cNvPr>
          <p:cNvGrpSpPr/>
          <p:nvPr/>
        </p:nvGrpSpPr>
        <p:grpSpPr>
          <a:xfrm>
            <a:off x="4330021" y="2395640"/>
            <a:ext cx="1325235" cy="914400"/>
            <a:chOff x="5638800" y="2971800"/>
            <a:chExt cx="1325235" cy="914400"/>
          </a:xfrm>
        </p:grpSpPr>
        <p:pic>
          <p:nvPicPr>
            <p:cNvPr id="16" name="Graphic 15" descr="Man and woman with solid fill">
              <a:extLst>
                <a:ext uri="{FF2B5EF4-FFF2-40B4-BE49-F238E27FC236}">
                  <a16:creationId xmlns:a16="http://schemas.microsoft.com/office/drawing/2014/main" id="{8767EEA1-7073-ACEF-74EC-D1073C0ED56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38800" y="2971800"/>
              <a:ext cx="914400" cy="914400"/>
            </a:xfrm>
            <a:prstGeom prst="rect">
              <a:avLst/>
            </a:prstGeom>
          </p:spPr>
        </p:pic>
        <p:pic>
          <p:nvPicPr>
            <p:cNvPr id="18" name="Graphic 17" descr="Woman with solid fill">
              <a:extLst>
                <a:ext uri="{FF2B5EF4-FFF2-40B4-BE49-F238E27FC236}">
                  <a16:creationId xmlns:a16="http://schemas.microsoft.com/office/drawing/2014/main" id="{B4E0DAE8-AC0E-4A24-EF06-DDF37592757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172035" y="3051107"/>
              <a:ext cx="792000" cy="792000"/>
            </a:xfrm>
            <a:prstGeom prst="rect">
              <a:avLst/>
            </a:prstGeom>
          </p:spPr>
        </p:pic>
      </p:grpSp>
      <p:sp>
        <p:nvSpPr>
          <p:cNvPr id="20" name="TextBox 19">
            <a:extLst>
              <a:ext uri="{FF2B5EF4-FFF2-40B4-BE49-F238E27FC236}">
                <a16:creationId xmlns:a16="http://schemas.microsoft.com/office/drawing/2014/main" id="{3574BBA8-0964-CBEE-4E65-74CC0B9D2308}"/>
              </a:ext>
            </a:extLst>
          </p:cNvPr>
          <p:cNvSpPr txBox="1"/>
          <p:nvPr/>
        </p:nvSpPr>
        <p:spPr>
          <a:xfrm>
            <a:off x="1169666" y="1789245"/>
            <a:ext cx="18994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Tahoma"/>
                <a:ea typeface="+mn-ea"/>
                <a:cs typeface="+mn-cs"/>
              </a:rPr>
              <a:t>Bridging the Gap</a:t>
            </a:r>
          </a:p>
        </p:txBody>
      </p:sp>
      <p:sp>
        <p:nvSpPr>
          <p:cNvPr id="21" name="TextBox 20">
            <a:extLst>
              <a:ext uri="{FF2B5EF4-FFF2-40B4-BE49-F238E27FC236}">
                <a16:creationId xmlns:a16="http://schemas.microsoft.com/office/drawing/2014/main" id="{456B2F29-E277-7647-50E1-308592A1A6D4}"/>
              </a:ext>
            </a:extLst>
          </p:cNvPr>
          <p:cNvSpPr txBox="1"/>
          <p:nvPr/>
        </p:nvSpPr>
        <p:spPr>
          <a:xfrm>
            <a:off x="3955102" y="911635"/>
            <a:ext cx="199410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Tahoma"/>
                <a:ea typeface="+mn-ea"/>
                <a:cs typeface="+mn-cs"/>
              </a:rPr>
              <a:t>Interdisciplinary </a:t>
            </a:r>
            <a:r>
              <a:rPr kumimoji="0" lang="en-GB" sz="1800" b="0" i="0" u="none" strike="noStrike" kern="1200" cap="none" spc="0" normalizeH="0" baseline="0" noProof="0" err="1">
                <a:ln>
                  <a:noFill/>
                </a:ln>
                <a:solidFill>
                  <a:prstClr val="black"/>
                </a:solidFill>
                <a:effectLst/>
                <a:uLnTx/>
                <a:uFillTx/>
                <a:latin typeface="Tahoma"/>
                <a:ea typeface="+mn-ea"/>
                <a:cs typeface="+mn-cs"/>
              </a:rPr>
              <a:t>GenEpi</a:t>
            </a:r>
            <a:r>
              <a:rPr kumimoji="0" lang="en-GB" sz="1800" b="0" i="0" u="none" strike="noStrike" kern="1200" cap="none" spc="0" normalizeH="0" baseline="0" noProof="0">
                <a:ln>
                  <a:noFill/>
                </a:ln>
                <a:solidFill>
                  <a:prstClr val="black"/>
                </a:solidFill>
                <a:effectLst/>
                <a:uLnTx/>
                <a:uFillTx/>
                <a:latin typeface="Tahoma"/>
                <a:ea typeface="+mn-ea"/>
                <a:cs typeface="+mn-cs"/>
              </a:rPr>
              <a:t> and PH Bioinformatics</a:t>
            </a:r>
          </a:p>
        </p:txBody>
      </p:sp>
      <p:sp>
        <p:nvSpPr>
          <p:cNvPr id="22" name="TextBox 21">
            <a:extLst>
              <a:ext uri="{FF2B5EF4-FFF2-40B4-BE49-F238E27FC236}">
                <a16:creationId xmlns:a16="http://schemas.microsoft.com/office/drawing/2014/main" id="{EDBDCEF0-82B0-DC5D-5169-58748DBD0BFB}"/>
              </a:ext>
            </a:extLst>
          </p:cNvPr>
          <p:cNvSpPr txBox="1"/>
          <p:nvPr/>
        </p:nvSpPr>
        <p:spPr>
          <a:xfrm>
            <a:off x="6835208" y="1819988"/>
            <a:ext cx="16182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Tahoma"/>
                <a:ea typeface="+mn-ea"/>
                <a:cs typeface="+mn-cs"/>
              </a:rPr>
              <a:t>Specific topics</a:t>
            </a:r>
          </a:p>
        </p:txBody>
      </p:sp>
      <p:sp>
        <p:nvSpPr>
          <p:cNvPr id="23" name="TextBox 22">
            <a:extLst>
              <a:ext uri="{FF2B5EF4-FFF2-40B4-BE49-F238E27FC236}">
                <a16:creationId xmlns:a16="http://schemas.microsoft.com/office/drawing/2014/main" id="{D6F1EB7F-4594-2F39-DBD2-9D6EF9FCA7F3}"/>
              </a:ext>
            </a:extLst>
          </p:cNvPr>
          <p:cNvSpPr txBox="1"/>
          <p:nvPr/>
        </p:nvSpPr>
        <p:spPr>
          <a:xfrm>
            <a:off x="8996343" y="1083134"/>
            <a:ext cx="17363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Tahoma"/>
                <a:ea typeface="+mn-ea"/>
                <a:cs typeface="+mn-cs"/>
              </a:rPr>
              <a:t>Exchange visits</a:t>
            </a:r>
          </a:p>
        </p:txBody>
      </p:sp>
      <p:sp>
        <p:nvSpPr>
          <p:cNvPr id="24" name="TextBox 23">
            <a:extLst>
              <a:ext uri="{FF2B5EF4-FFF2-40B4-BE49-F238E27FC236}">
                <a16:creationId xmlns:a16="http://schemas.microsoft.com/office/drawing/2014/main" id="{AD93EF08-BF62-5D27-51CC-EE79EA80926B}"/>
              </a:ext>
            </a:extLst>
          </p:cNvPr>
          <p:cNvSpPr txBox="1"/>
          <p:nvPr/>
        </p:nvSpPr>
        <p:spPr>
          <a:xfrm>
            <a:off x="5204954" y="4904890"/>
            <a:ext cx="17820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Tahoma"/>
                <a:ea typeface="+mn-ea"/>
                <a:cs typeface="+mn-cs"/>
              </a:rPr>
              <a:t>Virtual trainings</a:t>
            </a:r>
          </a:p>
        </p:txBody>
      </p:sp>
      <p:cxnSp>
        <p:nvCxnSpPr>
          <p:cNvPr id="31" name="Straight Connector 30">
            <a:extLst>
              <a:ext uri="{FF2B5EF4-FFF2-40B4-BE49-F238E27FC236}">
                <a16:creationId xmlns:a16="http://schemas.microsoft.com/office/drawing/2014/main" id="{5B3A45CF-9039-0F06-B5F8-C19AC8FC328F}"/>
              </a:ext>
            </a:extLst>
          </p:cNvPr>
          <p:cNvCxnSpPr>
            <a:stCxn id="20" idx="2"/>
            <a:endCxn id="7" idx="0"/>
          </p:cNvCxnSpPr>
          <p:nvPr/>
        </p:nvCxnSpPr>
        <p:spPr>
          <a:xfrm flipH="1">
            <a:off x="2116850" y="2158577"/>
            <a:ext cx="2532" cy="2582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8702A4-C4BF-9B8E-E482-36D2DF2DB3E2}"/>
              </a:ext>
            </a:extLst>
          </p:cNvPr>
          <p:cNvCxnSpPr>
            <a:cxnSpLocks/>
            <a:stCxn id="21" idx="2"/>
          </p:cNvCxnSpPr>
          <p:nvPr/>
        </p:nvCxnSpPr>
        <p:spPr>
          <a:xfrm>
            <a:off x="4952153" y="1834965"/>
            <a:ext cx="0" cy="560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EBA5CC4-F3AE-6E32-384E-9CE0CE744441}"/>
              </a:ext>
            </a:extLst>
          </p:cNvPr>
          <p:cNvCxnSpPr>
            <a:stCxn id="22" idx="2"/>
            <a:endCxn id="14" idx="0"/>
          </p:cNvCxnSpPr>
          <p:nvPr/>
        </p:nvCxnSpPr>
        <p:spPr>
          <a:xfrm>
            <a:off x="7644308" y="2189320"/>
            <a:ext cx="1" cy="255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73ADC5B-586B-B25C-958F-60EBBA6D3199}"/>
              </a:ext>
            </a:extLst>
          </p:cNvPr>
          <p:cNvCxnSpPr>
            <a:stCxn id="23" idx="2"/>
            <a:endCxn id="11" idx="0"/>
          </p:cNvCxnSpPr>
          <p:nvPr/>
        </p:nvCxnSpPr>
        <p:spPr>
          <a:xfrm>
            <a:off x="9864530" y="1452466"/>
            <a:ext cx="0" cy="920439"/>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1" name="Table 41">
            <a:extLst>
              <a:ext uri="{FF2B5EF4-FFF2-40B4-BE49-F238E27FC236}">
                <a16:creationId xmlns:a16="http://schemas.microsoft.com/office/drawing/2014/main" id="{FC8CE8CF-B275-3774-A4FC-DBA1F026982C}"/>
              </a:ext>
            </a:extLst>
          </p:cNvPr>
          <p:cNvGraphicFramePr>
            <a:graphicFrameLocks noGrp="1"/>
          </p:cNvGraphicFramePr>
          <p:nvPr>
            <p:extLst/>
          </p:nvPr>
        </p:nvGraphicFramePr>
        <p:xfrm>
          <a:off x="1527455" y="3702460"/>
          <a:ext cx="1178140" cy="497562"/>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562918393"/>
                    </a:ext>
                  </a:extLst>
                </a:gridCol>
                <a:gridCol w="235628">
                  <a:extLst>
                    <a:ext uri="{9D8B030D-6E8A-4147-A177-3AD203B41FA5}">
                      <a16:colId xmlns:a16="http://schemas.microsoft.com/office/drawing/2014/main" val="3288797885"/>
                    </a:ext>
                  </a:extLst>
                </a:gridCol>
                <a:gridCol w="235628">
                  <a:extLst>
                    <a:ext uri="{9D8B030D-6E8A-4147-A177-3AD203B41FA5}">
                      <a16:colId xmlns:a16="http://schemas.microsoft.com/office/drawing/2014/main" val="3505779523"/>
                    </a:ext>
                  </a:extLst>
                </a:gridCol>
                <a:gridCol w="235628">
                  <a:extLst>
                    <a:ext uri="{9D8B030D-6E8A-4147-A177-3AD203B41FA5}">
                      <a16:colId xmlns:a16="http://schemas.microsoft.com/office/drawing/2014/main" val="2427650377"/>
                    </a:ext>
                  </a:extLst>
                </a:gridCol>
                <a:gridCol w="235628">
                  <a:extLst>
                    <a:ext uri="{9D8B030D-6E8A-4147-A177-3AD203B41FA5}">
                      <a16:colId xmlns:a16="http://schemas.microsoft.com/office/drawing/2014/main" val="3363032773"/>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20146563"/>
                  </a:ext>
                </a:extLst>
              </a:tr>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4169489970"/>
                  </a:ext>
                </a:extLst>
              </a:tr>
            </a:tbl>
          </a:graphicData>
        </a:graphic>
      </p:graphicFrame>
      <p:graphicFrame>
        <p:nvGraphicFramePr>
          <p:cNvPr id="42" name="Table 41">
            <a:extLst>
              <a:ext uri="{FF2B5EF4-FFF2-40B4-BE49-F238E27FC236}">
                <a16:creationId xmlns:a16="http://schemas.microsoft.com/office/drawing/2014/main" id="{D2178EBC-5D6C-3191-5B7C-F4F10C335FCE}"/>
              </a:ext>
            </a:extLst>
          </p:cNvPr>
          <p:cNvGraphicFramePr>
            <a:graphicFrameLocks noGrp="1"/>
          </p:cNvGraphicFramePr>
          <p:nvPr>
            <p:extLst/>
          </p:nvPr>
        </p:nvGraphicFramePr>
        <p:xfrm>
          <a:off x="4332767" y="3706592"/>
          <a:ext cx="1205488" cy="497562"/>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562918393"/>
                    </a:ext>
                  </a:extLst>
                </a:gridCol>
                <a:gridCol w="235628">
                  <a:extLst>
                    <a:ext uri="{9D8B030D-6E8A-4147-A177-3AD203B41FA5}">
                      <a16:colId xmlns:a16="http://schemas.microsoft.com/office/drawing/2014/main" val="3288797885"/>
                    </a:ext>
                  </a:extLst>
                </a:gridCol>
                <a:gridCol w="235628">
                  <a:extLst>
                    <a:ext uri="{9D8B030D-6E8A-4147-A177-3AD203B41FA5}">
                      <a16:colId xmlns:a16="http://schemas.microsoft.com/office/drawing/2014/main" val="3505779523"/>
                    </a:ext>
                  </a:extLst>
                </a:gridCol>
                <a:gridCol w="235628">
                  <a:extLst>
                    <a:ext uri="{9D8B030D-6E8A-4147-A177-3AD203B41FA5}">
                      <a16:colId xmlns:a16="http://schemas.microsoft.com/office/drawing/2014/main" val="2427650377"/>
                    </a:ext>
                  </a:extLst>
                </a:gridCol>
                <a:gridCol w="262976">
                  <a:extLst>
                    <a:ext uri="{9D8B030D-6E8A-4147-A177-3AD203B41FA5}">
                      <a16:colId xmlns:a16="http://schemas.microsoft.com/office/drawing/2014/main" val="3363032773"/>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extLst>
                  <a:ext uri="{0D108BD9-81ED-4DB2-BD59-A6C34878D82A}">
                    <a16:rowId xmlns:a16="http://schemas.microsoft.com/office/drawing/2014/main" val="2420146563"/>
                  </a:ext>
                </a:extLst>
              </a:tr>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4169489970"/>
                  </a:ext>
                </a:extLst>
              </a:tr>
            </a:tbl>
          </a:graphicData>
        </a:graphic>
      </p:graphicFrame>
      <p:graphicFrame>
        <p:nvGraphicFramePr>
          <p:cNvPr id="43" name="Table 42">
            <a:extLst>
              <a:ext uri="{FF2B5EF4-FFF2-40B4-BE49-F238E27FC236}">
                <a16:creationId xmlns:a16="http://schemas.microsoft.com/office/drawing/2014/main" id="{EB1F80C4-1F48-AFC8-8869-8CF8F7FE77DE}"/>
              </a:ext>
            </a:extLst>
          </p:cNvPr>
          <p:cNvGraphicFramePr>
            <a:graphicFrameLocks noGrp="1"/>
          </p:cNvGraphicFramePr>
          <p:nvPr/>
        </p:nvGraphicFramePr>
        <p:xfrm>
          <a:off x="7290865" y="3512825"/>
          <a:ext cx="706884"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562918393"/>
                    </a:ext>
                  </a:extLst>
                </a:gridCol>
                <a:gridCol w="235628">
                  <a:extLst>
                    <a:ext uri="{9D8B030D-6E8A-4147-A177-3AD203B41FA5}">
                      <a16:colId xmlns:a16="http://schemas.microsoft.com/office/drawing/2014/main" val="3288797885"/>
                    </a:ext>
                  </a:extLst>
                </a:gridCol>
                <a:gridCol w="235628">
                  <a:extLst>
                    <a:ext uri="{9D8B030D-6E8A-4147-A177-3AD203B41FA5}">
                      <a16:colId xmlns:a16="http://schemas.microsoft.com/office/drawing/2014/main" val="3505779523"/>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extLst>
                  <a:ext uri="{0D108BD9-81ED-4DB2-BD59-A6C34878D82A}">
                    <a16:rowId xmlns:a16="http://schemas.microsoft.com/office/drawing/2014/main" val="2420146563"/>
                  </a:ext>
                </a:extLst>
              </a:tr>
            </a:tbl>
          </a:graphicData>
        </a:graphic>
      </p:graphicFrame>
      <p:graphicFrame>
        <p:nvGraphicFramePr>
          <p:cNvPr id="44" name="Table 43">
            <a:extLst>
              <a:ext uri="{FF2B5EF4-FFF2-40B4-BE49-F238E27FC236}">
                <a16:creationId xmlns:a16="http://schemas.microsoft.com/office/drawing/2014/main" id="{CD39588C-249C-BCD0-7485-85418789233A}"/>
              </a:ext>
            </a:extLst>
          </p:cNvPr>
          <p:cNvGraphicFramePr>
            <a:graphicFrameLocks noGrp="1"/>
          </p:cNvGraphicFramePr>
          <p:nvPr>
            <p:extLst/>
          </p:nvPr>
        </p:nvGraphicFramePr>
        <p:xfrm>
          <a:off x="9407330" y="3507837"/>
          <a:ext cx="1171770" cy="248781"/>
        </p:xfrm>
        <a:graphic>
          <a:graphicData uri="http://schemas.openxmlformats.org/drawingml/2006/table">
            <a:tbl>
              <a:tblPr firstRow="1" bandRow="1">
                <a:tableStyleId>{5C22544A-7EE6-4342-B048-85BDC9FD1C3A}</a:tableStyleId>
              </a:tblPr>
              <a:tblGrid>
                <a:gridCol w="234354">
                  <a:extLst>
                    <a:ext uri="{9D8B030D-6E8A-4147-A177-3AD203B41FA5}">
                      <a16:colId xmlns:a16="http://schemas.microsoft.com/office/drawing/2014/main" val="245444068"/>
                    </a:ext>
                  </a:extLst>
                </a:gridCol>
                <a:gridCol w="234354">
                  <a:extLst>
                    <a:ext uri="{9D8B030D-6E8A-4147-A177-3AD203B41FA5}">
                      <a16:colId xmlns:a16="http://schemas.microsoft.com/office/drawing/2014/main" val="1996059302"/>
                    </a:ext>
                  </a:extLst>
                </a:gridCol>
                <a:gridCol w="234354">
                  <a:extLst>
                    <a:ext uri="{9D8B030D-6E8A-4147-A177-3AD203B41FA5}">
                      <a16:colId xmlns:a16="http://schemas.microsoft.com/office/drawing/2014/main" val="421086444"/>
                    </a:ext>
                  </a:extLst>
                </a:gridCol>
                <a:gridCol w="234354">
                  <a:extLst>
                    <a:ext uri="{9D8B030D-6E8A-4147-A177-3AD203B41FA5}">
                      <a16:colId xmlns:a16="http://schemas.microsoft.com/office/drawing/2014/main" val="2577214533"/>
                    </a:ext>
                  </a:extLst>
                </a:gridCol>
                <a:gridCol w="234354">
                  <a:extLst>
                    <a:ext uri="{9D8B030D-6E8A-4147-A177-3AD203B41FA5}">
                      <a16:colId xmlns:a16="http://schemas.microsoft.com/office/drawing/2014/main" val="3776474479"/>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cxnSp>
        <p:nvCxnSpPr>
          <p:cNvPr id="3" name="Connector: Curved 2">
            <a:extLst>
              <a:ext uri="{FF2B5EF4-FFF2-40B4-BE49-F238E27FC236}">
                <a16:creationId xmlns:a16="http://schemas.microsoft.com/office/drawing/2014/main" id="{B9734F7B-58C4-85B6-36A5-63A9481EA763}"/>
              </a:ext>
            </a:extLst>
          </p:cNvPr>
          <p:cNvCxnSpPr>
            <a:cxnSpLocks/>
            <a:stCxn id="24" idx="1"/>
          </p:cNvCxnSpPr>
          <p:nvPr/>
        </p:nvCxnSpPr>
        <p:spPr>
          <a:xfrm rot="10800000">
            <a:off x="3359650" y="3113996"/>
            <a:ext cx="1845305" cy="1975561"/>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ctor: Curved 7">
            <a:extLst>
              <a:ext uri="{FF2B5EF4-FFF2-40B4-BE49-F238E27FC236}">
                <a16:creationId xmlns:a16="http://schemas.microsoft.com/office/drawing/2014/main" id="{6D5308A9-07ED-FAF3-9D38-0C638FBBB670}"/>
              </a:ext>
            </a:extLst>
          </p:cNvPr>
          <p:cNvCxnSpPr>
            <a:stCxn id="24" idx="0"/>
          </p:cNvCxnSpPr>
          <p:nvPr/>
        </p:nvCxnSpPr>
        <p:spPr>
          <a:xfrm rot="5400000" flipH="1" flipV="1">
            <a:off x="5511996" y="3735918"/>
            <a:ext cx="1752976" cy="584968"/>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ctor: Curved 9">
            <a:extLst>
              <a:ext uri="{FF2B5EF4-FFF2-40B4-BE49-F238E27FC236}">
                <a16:creationId xmlns:a16="http://schemas.microsoft.com/office/drawing/2014/main" id="{6E20DE55-7707-A0DA-2F68-5EE56C3679AF}"/>
              </a:ext>
            </a:extLst>
          </p:cNvPr>
          <p:cNvCxnSpPr>
            <a:cxnSpLocks/>
            <a:stCxn id="24" idx="3"/>
          </p:cNvCxnSpPr>
          <p:nvPr/>
        </p:nvCxnSpPr>
        <p:spPr>
          <a:xfrm flipV="1">
            <a:off x="6987045" y="3151914"/>
            <a:ext cx="1725440" cy="1937642"/>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87AB250-E9B4-3C84-2D3B-AC4085D9C77B}"/>
              </a:ext>
            </a:extLst>
          </p:cNvPr>
          <p:cNvSpPr txBox="1"/>
          <p:nvPr/>
        </p:nvSpPr>
        <p:spPr>
          <a:xfrm>
            <a:off x="4321951" y="3113996"/>
            <a:ext cx="128753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Rastanty Cortez" panose="020B0604020202020204" pitchFamily="2" charset="0"/>
                <a:ea typeface="+mn-ea"/>
                <a:cs typeface="+mn-cs"/>
              </a:rPr>
              <a:t>Country team</a:t>
            </a:r>
          </a:p>
        </p:txBody>
      </p:sp>
      <p:graphicFrame>
        <p:nvGraphicFramePr>
          <p:cNvPr id="28" name="Table 27">
            <a:extLst>
              <a:ext uri="{FF2B5EF4-FFF2-40B4-BE49-F238E27FC236}">
                <a16:creationId xmlns:a16="http://schemas.microsoft.com/office/drawing/2014/main" id="{C13A6890-61B4-B8DF-D7A0-C800E4B225CD}"/>
              </a:ext>
            </a:extLst>
          </p:cNvPr>
          <p:cNvGraphicFramePr>
            <a:graphicFrameLocks noGrp="1"/>
          </p:cNvGraphicFramePr>
          <p:nvPr/>
        </p:nvGraphicFramePr>
        <p:xfrm>
          <a:off x="7290865" y="4047824"/>
          <a:ext cx="706884"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562918393"/>
                    </a:ext>
                  </a:extLst>
                </a:gridCol>
                <a:gridCol w="235628">
                  <a:extLst>
                    <a:ext uri="{9D8B030D-6E8A-4147-A177-3AD203B41FA5}">
                      <a16:colId xmlns:a16="http://schemas.microsoft.com/office/drawing/2014/main" val="3288797885"/>
                    </a:ext>
                  </a:extLst>
                </a:gridCol>
                <a:gridCol w="235628">
                  <a:extLst>
                    <a:ext uri="{9D8B030D-6E8A-4147-A177-3AD203B41FA5}">
                      <a16:colId xmlns:a16="http://schemas.microsoft.com/office/drawing/2014/main" val="3505779523"/>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extLst>
                  <a:ext uri="{0D108BD9-81ED-4DB2-BD59-A6C34878D82A}">
                    <a16:rowId xmlns:a16="http://schemas.microsoft.com/office/drawing/2014/main" val="2420146563"/>
                  </a:ext>
                </a:extLst>
              </a:tr>
            </a:tbl>
          </a:graphicData>
        </a:graphic>
      </p:graphicFrame>
      <p:pic>
        <p:nvPicPr>
          <p:cNvPr id="32" name="Graphic 31" descr="Add with solid fill">
            <a:extLst>
              <a:ext uri="{FF2B5EF4-FFF2-40B4-BE49-F238E27FC236}">
                <a16:creationId xmlns:a16="http://schemas.microsoft.com/office/drawing/2014/main" id="{0F6B255A-3862-BC5E-1EBC-0CDB77C114EE}"/>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507055" y="3762361"/>
            <a:ext cx="274503" cy="274503"/>
          </a:xfrm>
          <a:prstGeom prst="rect">
            <a:avLst/>
          </a:prstGeom>
        </p:spPr>
      </p:pic>
      <p:graphicFrame>
        <p:nvGraphicFramePr>
          <p:cNvPr id="2" name="Table 45">
            <a:extLst>
              <a:ext uri="{FF2B5EF4-FFF2-40B4-BE49-F238E27FC236}">
                <a16:creationId xmlns:a16="http://schemas.microsoft.com/office/drawing/2014/main" id="{2260D9F0-6046-748D-E715-5CE4F01FFEA4}"/>
              </a:ext>
            </a:extLst>
          </p:cNvPr>
          <p:cNvGraphicFramePr>
            <a:graphicFrameLocks noGrp="1"/>
          </p:cNvGraphicFramePr>
          <p:nvPr/>
        </p:nvGraphicFramePr>
        <p:xfrm>
          <a:off x="578742" y="5721199"/>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4" name="Table 45">
            <a:extLst>
              <a:ext uri="{FF2B5EF4-FFF2-40B4-BE49-F238E27FC236}">
                <a16:creationId xmlns:a16="http://schemas.microsoft.com/office/drawing/2014/main" id="{A8D10683-5E19-7D8E-5E71-9901495DE152}"/>
              </a:ext>
            </a:extLst>
          </p:cNvPr>
          <p:cNvGraphicFramePr>
            <a:graphicFrameLocks noGrp="1"/>
          </p:cNvGraphicFramePr>
          <p:nvPr/>
        </p:nvGraphicFramePr>
        <p:xfrm>
          <a:off x="349163" y="5994653"/>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6" name="Table 45">
            <a:extLst>
              <a:ext uri="{FF2B5EF4-FFF2-40B4-BE49-F238E27FC236}">
                <a16:creationId xmlns:a16="http://schemas.microsoft.com/office/drawing/2014/main" id="{224B5A6C-9E0F-7C12-E85E-40B42F60A485}"/>
              </a:ext>
            </a:extLst>
          </p:cNvPr>
          <p:cNvGraphicFramePr>
            <a:graphicFrameLocks noGrp="1"/>
          </p:cNvGraphicFramePr>
          <p:nvPr/>
        </p:nvGraphicFramePr>
        <p:xfrm>
          <a:off x="137659" y="6268049"/>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9" name="Table 45">
            <a:extLst>
              <a:ext uri="{FF2B5EF4-FFF2-40B4-BE49-F238E27FC236}">
                <a16:creationId xmlns:a16="http://schemas.microsoft.com/office/drawing/2014/main" id="{4D8F4A80-8101-5883-A3F8-C601BEDE444F}"/>
              </a:ext>
            </a:extLst>
          </p:cNvPr>
          <p:cNvGraphicFramePr>
            <a:graphicFrameLocks noGrp="1"/>
          </p:cNvGraphicFramePr>
          <p:nvPr/>
        </p:nvGraphicFramePr>
        <p:xfrm>
          <a:off x="578742" y="5994653"/>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12" name="Table 45">
            <a:extLst>
              <a:ext uri="{FF2B5EF4-FFF2-40B4-BE49-F238E27FC236}">
                <a16:creationId xmlns:a16="http://schemas.microsoft.com/office/drawing/2014/main" id="{950CA428-5A9B-EBF4-8C3D-C94F0380FF84}"/>
              </a:ext>
            </a:extLst>
          </p:cNvPr>
          <p:cNvGraphicFramePr>
            <a:graphicFrameLocks noGrp="1"/>
          </p:cNvGraphicFramePr>
          <p:nvPr/>
        </p:nvGraphicFramePr>
        <p:xfrm>
          <a:off x="581867" y="6268107"/>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15" name="Table 45">
            <a:extLst>
              <a:ext uri="{FF2B5EF4-FFF2-40B4-BE49-F238E27FC236}">
                <a16:creationId xmlns:a16="http://schemas.microsoft.com/office/drawing/2014/main" id="{BCAF4595-589B-D0E8-AA70-F80DD64DEFAF}"/>
              </a:ext>
            </a:extLst>
          </p:cNvPr>
          <p:cNvGraphicFramePr>
            <a:graphicFrameLocks noGrp="1"/>
          </p:cNvGraphicFramePr>
          <p:nvPr/>
        </p:nvGraphicFramePr>
        <p:xfrm>
          <a:off x="359763" y="6268049"/>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sp>
        <p:nvSpPr>
          <p:cNvPr id="30" name="TextBox 29">
            <a:extLst>
              <a:ext uri="{FF2B5EF4-FFF2-40B4-BE49-F238E27FC236}">
                <a16:creationId xmlns:a16="http://schemas.microsoft.com/office/drawing/2014/main" id="{3DEDF94E-D9E3-F0E9-C92D-B0799B72EA48}"/>
              </a:ext>
            </a:extLst>
          </p:cNvPr>
          <p:cNvSpPr txBox="1"/>
          <p:nvPr/>
        </p:nvSpPr>
        <p:spPr>
          <a:xfrm>
            <a:off x="930821" y="5710908"/>
            <a:ext cx="10169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ahoma"/>
                <a:ea typeface="+mn-ea"/>
                <a:cs typeface="+mn-cs"/>
              </a:rPr>
              <a:t>1 day</a:t>
            </a:r>
          </a:p>
        </p:txBody>
      </p:sp>
      <p:sp>
        <p:nvSpPr>
          <p:cNvPr id="34" name="TextBox 33">
            <a:extLst>
              <a:ext uri="{FF2B5EF4-FFF2-40B4-BE49-F238E27FC236}">
                <a16:creationId xmlns:a16="http://schemas.microsoft.com/office/drawing/2014/main" id="{151FDEBB-F61A-89D9-2AEF-08912866C314}"/>
              </a:ext>
            </a:extLst>
          </p:cNvPr>
          <p:cNvSpPr txBox="1"/>
          <p:nvPr/>
        </p:nvSpPr>
        <p:spPr>
          <a:xfrm>
            <a:off x="930821" y="5986382"/>
            <a:ext cx="10169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ahoma"/>
                <a:ea typeface="+mn-ea"/>
                <a:cs typeface="+mn-cs"/>
              </a:rPr>
              <a:t>2 days</a:t>
            </a:r>
          </a:p>
        </p:txBody>
      </p:sp>
      <p:sp>
        <p:nvSpPr>
          <p:cNvPr id="35" name="TextBox 34">
            <a:extLst>
              <a:ext uri="{FF2B5EF4-FFF2-40B4-BE49-F238E27FC236}">
                <a16:creationId xmlns:a16="http://schemas.microsoft.com/office/drawing/2014/main" id="{FC9B4A11-C75F-6638-66BF-A54B70340716}"/>
              </a:ext>
            </a:extLst>
          </p:cNvPr>
          <p:cNvSpPr txBox="1"/>
          <p:nvPr/>
        </p:nvSpPr>
        <p:spPr>
          <a:xfrm>
            <a:off x="930821" y="6261856"/>
            <a:ext cx="10169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ahoma"/>
                <a:ea typeface="+mn-ea"/>
                <a:cs typeface="+mn-cs"/>
              </a:rPr>
              <a:t>3 days</a:t>
            </a:r>
          </a:p>
        </p:txBody>
      </p:sp>
      <p:sp>
        <p:nvSpPr>
          <p:cNvPr id="36" name="TextBox 35">
            <a:extLst>
              <a:ext uri="{FF2B5EF4-FFF2-40B4-BE49-F238E27FC236}">
                <a16:creationId xmlns:a16="http://schemas.microsoft.com/office/drawing/2014/main" id="{F90EF011-BB1D-7FAB-5385-24785CB55B9F}"/>
              </a:ext>
            </a:extLst>
          </p:cNvPr>
          <p:cNvSpPr txBox="1"/>
          <p:nvPr/>
        </p:nvSpPr>
        <p:spPr>
          <a:xfrm rot="5400000">
            <a:off x="1140294" y="6516830"/>
            <a:ext cx="2769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ahoma"/>
                <a:ea typeface="+mn-ea"/>
                <a:cs typeface="+mn-cs"/>
              </a:rPr>
              <a:t>…</a:t>
            </a:r>
          </a:p>
        </p:txBody>
      </p:sp>
      <p:graphicFrame>
        <p:nvGraphicFramePr>
          <p:cNvPr id="37" name="Table 45">
            <a:extLst>
              <a:ext uri="{FF2B5EF4-FFF2-40B4-BE49-F238E27FC236}">
                <a16:creationId xmlns:a16="http://schemas.microsoft.com/office/drawing/2014/main" id="{061B9096-448F-D4C1-08A6-3DDA3F55585F}"/>
              </a:ext>
            </a:extLst>
          </p:cNvPr>
          <p:cNvGraphicFramePr>
            <a:graphicFrameLocks noGrp="1"/>
          </p:cNvGraphicFramePr>
          <p:nvPr>
            <p:extLst/>
          </p:nvPr>
        </p:nvGraphicFramePr>
        <p:xfrm>
          <a:off x="6014204" y="6000941"/>
          <a:ext cx="235628" cy="248781"/>
        </p:xfrm>
        <a:graphic>
          <a:graphicData uri="http://schemas.openxmlformats.org/drawingml/2006/table">
            <a:tbl>
              <a:tblPr firstRow="1" bandRow="1">
                <a:tableStyleId>{5C22544A-7EE6-4342-B048-85BDC9FD1C3A}</a:tableStyleId>
              </a:tblPr>
              <a:tblGrid>
                <a:gridCol w="235628">
                  <a:extLst>
                    <a:ext uri="{9D8B030D-6E8A-4147-A177-3AD203B41FA5}">
                      <a16:colId xmlns:a16="http://schemas.microsoft.com/office/drawing/2014/main" val="245444068"/>
                    </a:ext>
                  </a:extLst>
                </a:gridCol>
              </a:tblGrid>
              <a:tr h="248781">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39" name="Table 38">
            <a:extLst>
              <a:ext uri="{FF2B5EF4-FFF2-40B4-BE49-F238E27FC236}">
                <a16:creationId xmlns:a16="http://schemas.microsoft.com/office/drawing/2014/main" id="{38E66919-97F9-0172-3E7A-5FFAB27ADF25}"/>
              </a:ext>
            </a:extLst>
          </p:cNvPr>
          <p:cNvGraphicFramePr>
            <a:graphicFrameLocks noGrp="1"/>
          </p:cNvGraphicFramePr>
          <p:nvPr>
            <p:extLst/>
          </p:nvPr>
        </p:nvGraphicFramePr>
        <p:xfrm>
          <a:off x="9407330" y="3754924"/>
          <a:ext cx="1171770" cy="248781"/>
        </p:xfrm>
        <a:graphic>
          <a:graphicData uri="http://schemas.openxmlformats.org/drawingml/2006/table">
            <a:tbl>
              <a:tblPr firstRow="1" bandRow="1">
                <a:tableStyleId>{5C22544A-7EE6-4342-B048-85BDC9FD1C3A}</a:tableStyleId>
              </a:tblPr>
              <a:tblGrid>
                <a:gridCol w="234354">
                  <a:extLst>
                    <a:ext uri="{9D8B030D-6E8A-4147-A177-3AD203B41FA5}">
                      <a16:colId xmlns:a16="http://schemas.microsoft.com/office/drawing/2014/main" val="245444068"/>
                    </a:ext>
                  </a:extLst>
                </a:gridCol>
                <a:gridCol w="234354">
                  <a:extLst>
                    <a:ext uri="{9D8B030D-6E8A-4147-A177-3AD203B41FA5}">
                      <a16:colId xmlns:a16="http://schemas.microsoft.com/office/drawing/2014/main" val="1996059302"/>
                    </a:ext>
                  </a:extLst>
                </a:gridCol>
                <a:gridCol w="234354">
                  <a:extLst>
                    <a:ext uri="{9D8B030D-6E8A-4147-A177-3AD203B41FA5}">
                      <a16:colId xmlns:a16="http://schemas.microsoft.com/office/drawing/2014/main" val="421086444"/>
                    </a:ext>
                  </a:extLst>
                </a:gridCol>
                <a:gridCol w="234354">
                  <a:extLst>
                    <a:ext uri="{9D8B030D-6E8A-4147-A177-3AD203B41FA5}">
                      <a16:colId xmlns:a16="http://schemas.microsoft.com/office/drawing/2014/main" val="2577214533"/>
                    </a:ext>
                  </a:extLst>
                </a:gridCol>
                <a:gridCol w="234354">
                  <a:extLst>
                    <a:ext uri="{9D8B030D-6E8A-4147-A177-3AD203B41FA5}">
                      <a16:colId xmlns:a16="http://schemas.microsoft.com/office/drawing/2014/main" val="3776474479"/>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graphicFrame>
        <p:nvGraphicFramePr>
          <p:cNvPr id="48" name="Table 47">
            <a:extLst>
              <a:ext uri="{FF2B5EF4-FFF2-40B4-BE49-F238E27FC236}">
                <a16:creationId xmlns:a16="http://schemas.microsoft.com/office/drawing/2014/main" id="{C4707674-0B3C-9268-BA93-1FFD9529A064}"/>
              </a:ext>
            </a:extLst>
          </p:cNvPr>
          <p:cNvGraphicFramePr>
            <a:graphicFrameLocks noGrp="1"/>
          </p:cNvGraphicFramePr>
          <p:nvPr>
            <p:extLst/>
          </p:nvPr>
        </p:nvGraphicFramePr>
        <p:xfrm>
          <a:off x="9407330" y="4000556"/>
          <a:ext cx="1171770" cy="248781"/>
        </p:xfrm>
        <a:graphic>
          <a:graphicData uri="http://schemas.openxmlformats.org/drawingml/2006/table">
            <a:tbl>
              <a:tblPr firstRow="1" bandRow="1">
                <a:tableStyleId>{5C22544A-7EE6-4342-B048-85BDC9FD1C3A}</a:tableStyleId>
              </a:tblPr>
              <a:tblGrid>
                <a:gridCol w="234354">
                  <a:extLst>
                    <a:ext uri="{9D8B030D-6E8A-4147-A177-3AD203B41FA5}">
                      <a16:colId xmlns:a16="http://schemas.microsoft.com/office/drawing/2014/main" val="245444068"/>
                    </a:ext>
                  </a:extLst>
                </a:gridCol>
                <a:gridCol w="234354">
                  <a:extLst>
                    <a:ext uri="{9D8B030D-6E8A-4147-A177-3AD203B41FA5}">
                      <a16:colId xmlns:a16="http://schemas.microsoft.com/office/drawing/2014/main" val="1996059302"/>
                    </a:ext>
                  </a:extLst>
                </a:gridCol>
                <a:gridCol w="234354">
                  <a:extLst>
                    <a:ext uri="{9D8B030D-6E8A-4147-A177-3AD203B41FA5}">
                      <a16:colId xmlns:a16="http://schemas.microsoft.com/office/drawing/2014/main" val="421086444"/>
                    </a:ext>
                  </a:extLst>
                </a:gridCol>
                <a:gridCol w="234354">
                  <a:extLst>
                    <a:ext uri="{9D8B030D-6E8A-4147-A177-3AD203B41FA5}">
                      <a16:colId xmlns:a16="http://schemas.microsoft.com/office/drawing/2014/main" val="2577214533"/>
                    </a:ext>
                  </a:extLst>
                </a:gridCol>
                <a:gridCol w="234354">
                  <a:extLst>
                    <a:ext uri="{9D8B030D-6E8A-4147-A177-3AD203B41FA5}">
                      <a16:colId xmlns:a16="http://schemas.microsoft.com/office/drawing/2014/main" val="3776474479"/>
                    </a:ext>
                  </a:extLst>
                </a:gridCol>
              </a:tblGrid>
              <a:tr h="248781">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a:p>
                  </a:txBody>
                  <a:tcPr>
                    <a:solidFill>
                      <a:schemeClr val="accent2">
                        <a:lumMod val="40000"/>
                        <a:lumOff val="60000"/>
                      </a:schemeClr>
                    </a:solidFill>
                  </a:tcPr>
                </a:tc>
                <a:tc>
                  <a:txBody>
                    <a:bodyPr/>
                    <a:lstStyle/>
                    <a:p>
                      <a:endParaRPr lang="en-GB" sz="800" dirty="0"/>
                    </a:p>
                  </a:txBody>
                  <a:tcPr>
                    <a:solidFill>
                      <a:schemeClr val="accent2">
                        <a:lumMod val="40000"/>
                        <a:lumOff val="60000"/>
                      </a:schemeClr>
                    </a:solidFill>
                  </a:tcPr>
                </a:tc>
                <a:extLst>
                  <a:ext uri="{0D108BD9-81ED-4DB2-BD59-A6C34878D82A}">
                    <a16:rowId xmlns:a16="http://schemas.microsoft.com/office/drawing/2014/main" val="2439222626"/>
                  </a:ext>
                </a:extLst>
              </a:tr>
            </a:tbl>
          </a:graphicData>
        </a:graphic>
      </p:graphicFrame>
      <p:sp>
        <p:nvSpPr>
          <p:cNvPr id="49" name="TextBox 48">
            <a:extLst>
              <a:ext uri="{FF2B5EF4-FFF2-40B4-BE49-F238E27FC236}">
                <a16:creationId xmlns:a16="http://schemas.microsoft.com/office/drawing/2014/main" id="{DA23B5BB-DB9F-905A-8542-A1B811F331C4}"/>
              </a:ext>
            </a:extLst>
          </p:cNvPr>
          <p:cNvSpPr txBox="1"/>
          <p:nvPr/>
        </p:nvSpPr>
        <p:spPr>
          <a:xfrm>
            <a:off x="10579100" y="3465398"/>
            <a:ext cx="5621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ahoma"/>
                <a:ea typeface="+mn-ea"/>
                <a:cs typeface="+mn-cs"/>
              </a:rPr>
              <a:t>1x</a:t>
            </a:r>
          </a:p>
        </p:txBody>
      </p:sp>
      <p:sp>
        <p:nvSpPr>
          <p:cNvPr id="51" name="TextBox 50">
            <a:extLst>
              <a:ext uri="{FF2B5EF4-FFF2-40B4-BE49-F238E27FC236}">
                <a16:creationId xmlns:a16="http://schemas.microsoft.com/office/drawing/2014/main" id="{2A0033AD-8CC6-CF56-28B9-234F6FDF19CB}"/>
              </a:ext>
            </a:extLst>
          </p:cNvPr>
          <p:cNvSpPr txBox="1"/>
          <p:nvPr/>
        </p:nvSpPr>
        <p:spPr>
          <a:xfrm>
            <a:off x="10579100" y="3710926"/>
            <a:ext cx="5621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ahoma"/>
                <a:ea typeface="+mn-ea"/>
                <a:cs typeface="+mn-cs"/>
              </a:rPr>
              <a:t>(2x)</a:t>
            </a:r>
          </a:p>
        </p:txBody>
      </p:sp>
      <p:sp>
        <p:nvSpPr>
          <p:cNvPr id="52" name="TextBox 51">
            <a:extLst>
              <a:ext uri="{FF2B5EF4-FFF2-40B4-BE49-F238E27FC236}">
                <a16:creationId xmlns:a16="http://schemas.microsoft.com/office/drawing/2014/main" id="{FFDC1B84-2873-F7DB-1D72-503AE23322CF}"/>
              </a:ext>
            </a:extLst>
          </p:cNvPr>
          <p:cNvSpPr txBox="1"/>
          <p:nvPr/>
        </p:nvSpPr>
        <p:spPr>
          <a:xfrm>
            <a:off x="10579100" y="3956454"/>
            <a:ext cx="5621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ahoma"/>
                <a:ea typeface="+mn-ea"/>
                <a:cs typeface="+mn-cs"/>
              </a:rPr>
              <a:t>(3x)</a:t>
            </a:r>
          </a:p>
        </p:txBody>
      </p:sp>
      <p:sp>
        <p:nvSpPr>
          <p:cNvPr id="46" name="Titel 45">
            <a:extLst>
              <a:ext uri="{FF2B5EF4-FFF2-40B4-BE49-F238E27FC236}">
                <a16:creationId xmlns:a16="http://schemas.microsoft.com/office/drawing/2014/main" id="{61D6C08C-EC03-4679-9791-D54BC503CB79}"/>
              </a:ext>
            </a:extLst>
          </p:cNvPr>
          <p:cNvSpPr>
            <a:spLocks noGrp="1"/>
          </p:cNvSpPr>
          <p:nvPr>
            <p:ph type="title"/>
          </p:nvPr>
        </p:nvSpPr>
        <p:spPr/>
        <p:txBody>
          <a:bodyPr anchor="t"/>
          <a:lstStyle/>
          <a:p>
            <a:r>
              <a:rPr lang="en-US" dirty="0"/>
              <a:t>Training activities in GenEpi-BioTrain</a:t>
            </a:r>
            <a:endParaRPr lang="da-DK" dirty="0"/>
          </a:p>
        </p:txBody>
      </p:sp>
      <p:sp>
        <p:nvSpPr>
          <p:cNvPr id="54" name="Pladsholder til indhold 2">
            <a:extLst>
              <a:ext uri="{FF2B5EF4-FFF2-40B4-BE49-F238E27FC236}">
                <a16:creationId xmlns:a16="http://schemas.microsoft.com/office/drawing/2014/main" id="{15CA4E98-369D-4D58-A093-FCFA7F8C8449}"/>
              </a:ext>
            </a:extLst>
          </p:cNvPr>
          <p:cNvSpPr txBox="1">
            <a:spLocks/>
          </p:cNvSpPr>
          <p:nvPr/>
        </p:nvSpPr>
        <p:spPr>
          <a:xfrm>
            <a:off x="7542892" y="4990637"/>
            <a:ext cx="4586320" cy="1090462"/>
          </a:xfrm>
          <a:prstGeom prst="rect">
            <a:avLst/>
          </a:prstGeom>
          <a:solidFill>
            <a:schemeClr val="bg1">
              <a:lumMod val="95000"/>
            </a:schemeClr>
          </a:solidFill>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lvl="1" indent="0" fontAlgn="auto">
              <a:lnSpc>
                <a:spcPct val="120000"/>
              </a:lnSpc>
              <a:spcAft>
                <a:spcPts val="0"/>
              </a:spcAft>
              <a:buNone/>
            </a:pPr>
            <a:r>
              <a:rPr lang="en-US" sz="3600" dirty="0">
                <a:solidFill>
                  <a:srgbClr val="0070C0"/>
                </a:solidFill>
              </a:rPr>
              <a:t>You are welcome to use the dedicated space in EVA to express wishes for topics of virtual trainings!</a:t>
            </a:r>
            <a:endParaRPr lang="da-DK" sz="3600" dirty="0">
              <a:solidFill>
                <a:srgbClr val="0070C0"/>
              </a:solidFill>
            </a:endParaRPr>
          </a:p>
        </p:txBody>
      </p:sp>
      <p:sp>
        <p:nvSpPr>
          <p:cNvPr id="45" name="Tekstfelt 44">
            <a:extLst>
              <a:ext uri="{FF2B5EF4-FFF2-40B4-BE49-F238E27FC236}">
                <a16:creationId xmlns:a16="http://schemas.microsoft.com/office/drawing/2014/main" id="{E76BA3A5-A67F-4DB3-B63C-4A1062823A39}"/>
              </a:ext>
            </a:extLst>
          </p:cNvPr>
          <p:cNvSpPr txBox="1"/>
          <p:nvPr/>
        </p:nvSpPr>
        <p:spPr>
          <a:xfrm>
            <a:off x="1626766" y="6261856"/>
            <a:ext cx="10490564" cy="535531"/>
          </a:xfrm>
          <a:prstGeom prst="rect">
            <a:avLst/>
          </a:prstGeom>
          <a:solidFill>
            <a:schemeClr val="accent1">
              <a:lumMod val="40000"/>
              <a:lumOff val="60000"/>
            </a:schemeClr>
          </a:solidFill>
        </p:spPr>
        <p:txBody>
          <a:bodyPr wrap="none" rtlCol="0">
            <a:spAutoFit/>
          </a:bodyPr>
          <a:lstStyle/>
          <a:p>
            <a:r>
              <a:rPr lang="en-US" dirty="0"/>
              <a:t>Trainees are nominated by ECDC national contact points </a:t>
            </a:r>
            <a:endParaRPr lang="da-DK" dirty="0"/>
          </a:p>
        </p:txBody>
      </p:sp>
    </p:spTree>
    <p:custDataLst>
      <p:tags r:id="rId1"/>
    </p:custDataLst>
    <p:extLst>
      <p:ext uri="{BB962C8B-B14F-4D97-AF65-F5344CB8AC3E}">
        <p14:creationId xmlns:p14="http://schemas.microsoft.com/office/powerpoint/2010/main" val="70868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060EB0-1D00-46BD-86C5-374C86D40E82}"/>
              </a:ext>
            </a:extLst>
          </p:cNvPr>
          <p:cNvSpPr>
            <a:spLocks noGrp="1"/>
          </p:cNvSpPr>
          <p:nvPr>
            <p:ph type="title"/>
          </p:nvPr>
        </p:nvSpPr>
        <p:spPr/>
        <p:txBody>
          <a:bodyPr/>
          <a:lstStyle/>
          <a:p>
            <a:r>
              <a:rPr lang="en-US" dirty="0"/>
              <a:t>Re-cap session 1</a:t>
            </a:r>
            <a:endParaRPr lang="da-DK" dirty="0"/>
          </a:p>
        </p:txBody>
      </p:sp>
      <p:sp>
        <p:nvSpPr>
          <p:cNvPr id="3" name="Pladsholder til indhold 2">
            <a:extLst>
              <a:ext uri="{FF2B5EF4-FFF2-40B4-BE49-F238E27FC236}">
                <a16:creationId xmlns:a16="http://schemas.microsoft.com/office/drawing/2014/main" id="{EC6FFBBE-D2B7-49E8-B094-28D44DFDBDF6}"/>
              </a:ext>
            </a:extLst>
          </p:cNvPr>
          <p:cNvSpPr>
            <a:spLocks noGrp="1"/>
          </p:cNvSpPr>
          <p:nvPr>
            <p:ph idx="1"/>
          </p:nvPr>
        </p:nvSpPr>
        <p:spPr/>
        <p:txBody>
          <a:bodyPr>
            <a:normAutofit fontScale="85000" lnSpcReduction="20000"/>
          </a:bodyPr>
          <a:lstStyle/>
          <a:p>
            <a:pPr marL="457200" indent="-457200">
              <a:lnSpc>
                <a:spcPct val="120000"/>
              </a:lnSpc>
              <a:buAutoNum type="arabicPeriod"/>
            </a:pPr>
            <a:r>
              <a:rPr lang="en-GB" dirty="0"/>
              <a:t>“Brush-up concepts of AMR” - we rehearsed how antimicrobials affect bacteria, how bacteria can survive the presence of antimicrobials and how we define AMR</a:t>
            </a:r>
          </a:p>
          <a:p>
            <a:pPr marL="457200" indent="-457200">
              <a:lnSpc>
                <a:spcPct val="120000"/>
              </a:lnSpc>
              <a:buAutoNum type="arabicPeriod"/>
            </a:pPr>
            <a:r>
              <a:rPr lang="en-GB" dirty="0"/>
              <a:t>“Tools for WGS-based detection of AMR” - we dissected the fundamentals of bioinformatics tools and examined </a:t>
            </a:r>
            <a:r>
              <a:rPr lang="en-GB" dirty="0" err="1"/>
              <a:t>AMRFinderPlus</a:t>
            </a:r>
            <a:r>
              <a:rPr lang="en-GB" dirty="0"/>
              <a:t>, RGI/CARD, </a:t>
            </a:r>
            <a:r>
              <a:rPr lang="en-GB" dirty="0" err="1"/>
              <a:t>Pathogenwatch</a:t>
            </a:r>
            <a:r>
              <a:rPr lang="en-GB" dirty="0"/>
              <a:t> and </a:t>
            </a:r>
            <a:r>
              <a:rPr lang="en-GB" dirty="0" err="1"/>
              <a:t>ResFinder</a:t>
            </a:r>
            <a:endParaRPr lang="en-GB" dirty="0"/>
          </a:p>
          <a:p>
            <a:pPr marL="457200" indent="-457200">
              <a:lnSpc>
                <a:spcPct val="120000"/>
              </a:lnSpc>
              <a:buAutoNum type="arabicPeriod"/>
            </a:pPr>
            <a:r>
              <a:rPr lang="en-GB" dirty="0"/>
              <a:t>“Species-specific concepts of AMR for </a:t>
            </a:r>
            <a:r>
              <a:rPr lang="en-GB" dirty="0" err="1"/>
              <a:t>Enterobacterales</a:t>
            </a:r>
            <a:r>
              <a:rPr lang="en-GB" dirty="0"/>
              <a:t>, </a:t>
            </a:r>
            <a:r>
              <a:rPr lang="en-GB" i="1" dirty="0"/>
              <a:t>S. aureus</a:t>
            </a:r>
            <a:r>
              <a:rPr lang="en-GB" dirty="0"/>
              <a:t> and </a:t>
            </a:r>
            <a:r>
              <a:rPr lang="en-GB" i="1" dirty="0"/>
              <a:t>Enterococcus</a:t>
            </a:r>
            <a:r>
              <a:rPr lang="en-GB" dirty="0"/>
              <a:t> spp.” - we scratched the surface regarding the most common AMR determinants and exemplified situations in which use of WGS, complemented with phenotypic methods, was key to advance knowledge of AMR</a:t>
            </a:r>
          </a:p>
          <a:p>
            <a:endParaRPr lang="da-DK" dirty="0"/>
          </a:p>
        </p:txBody>
      </p:sp>
      <p:sp>
        <p:nvSpPr>
          <p:cNvPr id="4" name="Pladsholder til sidefod 3">
            <a:extLst>
              <a:ext uri="{FF2B5EF4-FFF2-40B4-BE49-F238E27FC236}">
                <a16:creationId xmlns:a16="http://schemas.microsoft.com/office/drawing/2014/main" id="{6F3F11A5-CD01-42BB-ADF1-C7BD83C70279}"/>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a16="http://schemas.microsoft.com/office/drawing/2014/main" id="{B839C8A7-7FF4-4205-B5F1-3247BA41AD72}"/>
              </a:ext>
            </a:extLst>
          </p:cNvPr>
          <p:cNvSpPr>
            <a:spLocks noGrp="1"/>
          </p:cNvSpPr>
          <p:nvPr>
            <p:ph type="sldNum" sz="quarter" idx="12"/>
          </p:nvPr>
        </p:nvSpPr>
        <p:spPr/>
        <p:txBody>
          <a:bodyPr/>
          <a:lstStyle/>
          <a:p>
            <a:fld id="{F9E29A8E-A0F1-419A-8E8B-A78BF9C70DE8}" type="slidenum">
              <a:rPr lang="en-GB" smtClean="0"/>
              <a:pPr/>
              <a:t>8</a:t>
            </a:fld>
            <a:endParaRPr lang="en-GB" dirty="0"/>
          </a:p>
        </p:txBody>
      </p:sp>
    </p:spTree>
    <p:extLst>
      <p:ext uri="{BB962C8B-B14F-4D97-AF65-F5344CB8AC3E}">
        <p14:creationId xmlns:p14="http://schemas.microsoft.com/office/powerpoint/2010/main" val="86940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999" y="205176"/>
            <a:ext cx="10354188" cy="951722"/>
          </a:xfrm>
          <a:noFill/>
        </p:spPr>
        <p:txBody>
          <a:bodyPr/>
          <a:lstStyle/>
          <a:p>
            <a:r>
              <a:rPr lang="en-GB" dirty="0"/>
              <a:t>Objectives</a:t>
            </a:r>
          </a:p>
        </p:txBody>
      </p:sp>
      <p:sp>
        <p:nvSpPr>
          <p:cNvPr id="3" name="Content Placeholder 2"/>
          <p:cNvSpPr>
            <a:spLocks noGrp="1"/>
          </p:cNvSpPr>
          <p:nvPr>
            <p:ph idx="1"/>
          </p:nvPr>
        </p:nvSpPr>
        <p:spPr>
          <a:xfrm>
            <a:off x="431999" y="1054100"/>
            <a:ext cx="11352563" cy="5689600"/>
          </a:xfrm>
        </p:spPr>
        <p:txBody>
          <a:bodyPr>
            <a:noAutofit/>
          </a:bodyPr>
          <a:lstStyle/>
          <a:p>
            <a:r>
              <a:rPr lang="en-GB" sz="2200" dirty="0"/>
              <a:t>Specific objectives of this session:</a:t>
            </a:r>
          </a:p>
          <a:p>
            <a:pPr marL="457200" indent="-457200">
              <a:lnSpc>
                <a:spcPct val="120000"/>
              </a:lnSpc>
              <a:buAutoNum type="arabicPeriod"/>
            </a:pPr>
            <a:r>
              <a:rPr lang="en-GB" sz="2200" dirty="0"/>
              <a:t>Discuss the results of the exercise</a:t>
            </a:r>
          </a:p>
          <a:p>
            <a:pPr marL="457200" indent="-457200">
              <a:lnSpc>
                <a:spcPct val="120000"/>
              </a:lnSpc>
              <a:buAutoNum type="arabicPeriod"/>
            </a:pPr>
            <a:r>
              <a:rPr lang="en-GB" sz="2200" dirty="0"/>
              <a:t>Summarise current status of genomic AMR surveillance</a:t>
            </a:r>
          </a:p>
          <a:p>
            <a:endParaRPr lang="en-GB" sz="2200" dirty="0"/>
          </a:p>
          <a:p>
            <a:r>
              <a:rPr lang="en-GB" sz="2200" dirty="0"/>
              <a:t>Related to the course goals to enable trainees to:</a:t>
            </a:r>
          </a:p>
          <a:p>
            <a:pPr marL="457200" indent="-457200">
              <a:lnSpc>
                <a:spcPct val="120000"/>
              </a:lnSpc>
              <a:buFont typeface="Arial" panose="020B0604020202020204" pitchFamily="34" charset="0"/>
              <a:buChar char="•"/>
            </a:pPr>
            <a:r>
              <a:rPr lang="en-US" sz="2200" dirty="0"/>
              <a:t>Critically evaluate the results of bioinformatics tools for detection of AMR in WGS data</a:t>
            </a:r>
          </a:p>
          <a:p>
            <a:pPr marL="457200" indent="-457200">
              <a:lnSpc>
                <a:spcPct val="120000"/>
              </a:lnSpc>
              <a:buFont typeface="Arial" panose="020B0604020202020204" pitchFamily="34" charset="0"/>
              <a:buChar char="•"/>
            </a:pPr>
            <a:r>
              <a:rPr lang="en-US" sz="2200" dirty="0"/>
              <a:t>Troubleshoot in case of discordance between the results of different bioinformatics tools</a:t>
            </a:r>
          </a:p>
          <a:p>
            <a:pPr marL="457200" indent="-457200">
              <a:lnSpc>
                <a:spcPct val="120000"/>
              </a:lnSpc>
              <a:buFont typeface="Arial" panose="020B0604020202020204" pitchFamily="34" charset="0"/>
              <a:buChar char="•"/>
            </a:pPr>
            <a:r>
              <a:rPr lang="en-US" sz="2200" dirty="0"/>
              <a:t>Troubleshoot in case of discordance between AMR genotype and phenotype in </a:t>
            </a:r>
            <a:r>
              <a:rPr lang="en-US" sz="2200" dirty="0" err="1"/>
              <a:t>Enterobacterales</a:t>
            </a:r>
            <a:r>
              <a:rPr lang="en-US" sz="2200" dirty="0"/>
              <a:t>, </a:t>
            </a:r>
            <a:r>
              <a:rPr lang="en-US" sz="2200" i="1" dirty="0"/>
              <a:t>Staphylococcus aureus </a:t>
            </a:r>
            <a:r>
              <a:rPr lang="en-US" sz="2200" dirty="0"/>
              <a:t>and </a:t>
            </a:r>
            <a:r>
              <a:rPr lang="en-US" sz="2200" i="1" dirty="0"/>
              <a:t>Enterococcus</a:t>
            </a:r>
            <a:r>
              <a:rPr lang="en-US" sz="2200" dirty="0"/>
              <a:t> sp.</a:t>
            </a:r>
          </a:p>
          <a:p>
            <a:pPr marL="457200" indent="-457200">
              <a:lnSpc>
                <a:spcPct val="120000"/>
              </a:lnSpc>
              <a:buFont typeface="Arial" panose="020B0604020202020204" pitchFamily="34" charset="0"/>
              <a:buChar char="•"/>
            </a:pPr>
            <a:r>
              <a:rPr lang="en-US" sz="2200" dirty="0"/>
              <a:t>Evaluate the advantages and disadvantages of AMR prediction based on phenotypic and genotypic methods in the context of surveillance</a:t>
            </a:r>
          </a:p>
        </p:txBody>
      </p:sp>
      <p:sp>
        <p:nvSpPr>
          <p:cNvPr id="4" name="Slide Number Placeholder 3"/>
          <p:cNvSpPr>
            <a:spLocks noGrp="1"/>
          </p:cNvSpPr>
          <p:nvPr>
            <p:ph type="sldNum" sz="quarter" idx="4294967295"/>
          </p:nvPr>
        </p:nvSpPr>
        <p:spPr>
          <a:xfrm>
            <a:off x="9636125" y="6480175"/>
            <a:ext cx="2555875" cy="365125"/>
          </a:xfrm>
        </p:spPr>
        <p:txBody>
          <a:bodyPr/>
          <a:lstStyle/>
          <a:p>
            <a:fld id="{0580567E-5E8F-47A5-90DF-8BFEB1A71525}" type="slidenum">
              <a:rPr lang="en-GB" smtClean="0"/>
              <a:pPr/>
              <a:t>9</a:t>
            </a:fld>
            <a:endParaRPr lang="en-GB" dirty="0"/>
          </a:p>
        </p:txBody>
      </p:sp>
    </p:spTree>
    <p:extLst>
      <p:ext uri="{BB962C8B-B14F-4D97-AF65-F5344CB8AC3E}">
        <p14:creationId xmlns:p14="http://schemas.microsoft.com/office/powerpoint/2010/main" val="269141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CDC_PowerPoint_Template_2017">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GS-based detection of AMR_Session 2.potx" id="{348B410D-2E54-4A92-ACE4-C6C72B577E38}" vid="{139D2246-67AC-43F1-BB95-284D91E3996A}"/>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GS-based detection of AMR_Session 2.potx" id="{348B410D-2E54-4A92-ACE4-C6C72B577E38}" vid="{AAC18B83-13F2-4940-A18F-1CA699A42EB3}"/>
    </a:ext>
  </a:extLst>
</a:theme>
</file>

<file path=ppt/theme/theme3.xml><?xml version="1.0" encoding="utf-8"?>
<a:theme xmlns:a="http://schemas.openxmlformats.org/drawingml/2006/main" name="Theme_ECDC">
  <a:themeElements>
    <a:clrScheme name="ECDC">
      <a:dk1>
        <a:sysClr val="windowText" lastClr="000000"/>
      </a:dk1>
      <a:lt1>
        <a:sysClr val="window" lastClr="FFFFFF"/>
      </a:lt1>
      <a:dk2>
        <a:srgbClr val="69AE23"/>
      </a:dk2>
      <a:lt2>
        <a:srgbClr val="E7E6E6"/>
      </a:lt2>
      <a:accent1>
        <a:srgbClr val="69AE23"/>
      </a:accent1>
      <a:accent2>
        <a:srgbClr val="7CBDC1"/>
      </a:accent2>
      <a:accent3>
        <a:srgbClr val="C0D236"/>
      </a:accent3>
      <a:accent4>
        <a:srgbClr val="3E5B84"/>
      </a:accent4>
      <a:accent5>
        <a:srgbClr val="008C75"/>
      </a:accent5>
      <a:accent6>
        <a:srgbClr val="82428D"/>
      </a:accent6>
      <a:hlink>
        <a:srgbClr val="69AE23"/>
      </a:hlink>
      <a:folHlink>
        <a:srgbClr val="69AE23"/>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GS-based detection of AMR_Session 2.potx" id="{348B410D-2E54-4A92-ACE4-C6C72B577E38}" vid="{27B71B3E-4A4E-4F4C-AAA3-04B1D28CFBBA}"/>
    </a:ext>
  </a:ext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15b8fc-4937-4802-b4b3-4554cec0e849" xsi:nil="true"/>
    <lcf76f155ced4ddcb4097134ff3c332f xmlns="236abc72-1b35-4045-bc74-cc6f93157fa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3D2B1FDCEC69474394C8C7F29979CE4D" ma:contentTypeVersion="13" ma:contentTypeDescription="Opret et nyt dokument." ma:contentTypeScope="" ma:versionID="2d1f60074d328f918731c95d1912207e">
  <xsd:schema xmlns:xsd="http://www.w3.org/2001/XMLSchema" xmlns:xs="http://www.w3.org/2001/XMLSchema" xmlns:p="http://schemas.microsoft.com/office/2006/metadata/properties" xmlns:ns2="236abc72-1b35-4045-bc74-cc6f93157faf" xmlns:ns3="f315b8fc-4937-4802-b4b3-4554cec0e849" targetNamespace="http://schemas.microsoft.com/office/2006/metadata/properties" ma:root="true" ma:fieldsID="4ab37fa215cd0160bb9dd4cb9cbfa9a9" ns2:_="" ns3:_="">
    <xsd:import namespace="236abc72-1b35-4045-bc74-cc6f93157faf"/>
    <xsd:import namespace="f315b8fc-4937-4802-b4b3-4554cec0e8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6abc72-1b35-4045-bc74-cc6f93157f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illedmærker" ma:readOnly="false" ma:fieldId="{5cf76f15-5ced-4ddc-b409-7134ff3c332f}" ma:taxonomyMulti="true" ma:sspId="b954ac37-474b-4ce9-96da-5e2495cdfa4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15b8fc-4937-4802-b4b3-4554cec0e849"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t med detaljer" ma:internalName="SharedWithDetails" ma:readOnly="true">
      <xsd:simpleType>
        <xsd:restriction base="dms:Note">
          <xsd:maxLength value="255"/>
        </xsd:restriction>
      </xsd:simpleType>
    </xsd:element>
    <xsd:element name="TaxCatchAll" ma:index="16" nillable="true" ma:displayName="Taxonomy Catch All Column" ma:hidden="true" ma:list="{7529cc62-26f1-4060-8cbc-a4b1eee5d41b}" ma:internalName="TaxCatchAll" ma:showField="CatchAllData" ma:web="f315b8fc-4937-4802-b4b3-4554cec0e8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25668B-D425-4D8D-A0F6-5E0747332DCB}">
  <ds:schemaRefs>
    <ds:schemaRef ds:uri="http://purl.org/dc/elements/1.1/"/>
    <ds:schemaRef ds:uri="http://schemas.microsoft.com/office/2006/documentManagement/types"/>
    <ds:schemaRef ds:uri="http://purl.org/dc/dcmitype/"/>
    <ds:schemaRef ds:uri="236abc72-1b35-4045-bc74-cc6f93157faf"/>
    <ds:schemaRef ds:uri="http://schemas.microsoft.com/office/2006/metadata/properties"/>
    <ds:schemaRef ds:uri="http://schemas.microsoft.com/office/infopath/2007/PartnerControls"/>
    <ds:schemaRef ds:uri="http://schemas.openxmlformats.org/package/2006/metadata/core-properties"/>
    <ds:schemaRef ds:uri="f315b8fc-4937-4802-b4b3-4554cec0e849"/>
    <ds:schemaRef ds:uri="http://www.w3.org/XML/1998/namespace"/>
    <ds:schemaRef ds:uri="http://purl.org/dc/terms/"/>
  </ds:schemaRefs>
</ds:datastoreItem>
</file>

<file path=customXml/itemProps2.xml><?xml version="1.0" encoding="utf-8"?>
<ds:datastoreItem xmlns:ds="http://schemas.openxmlformats.org/officeDocument/2006/customXml" ds:itemID="{FD249270-8666-4052-9AB8-E83C45AFBF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6abc72-1b35-4045-bc74-cc6f93157faf"/>
    <ds:schemaRef ds:uri="f315b8fc-4937-4802-b4b3-4554cec0e8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342C2F-7896-410F-AA12-1800328579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WGS-based detection of AMR_Session 2</Template>
  <TotalTime>0</TotalTime>
  <Words>3397</Words>
  <Application>Microsoft Office PowerPoint</Application>
  <PresentationFormat>Widescreen</PresentationFormat>
  <Paragraphs>504</Paragraphs>
  <Slides>60</Slides>
  <Notes>27</Notes>
  <HiddenSlides>8</HiddenSlides>
  <MMClips>0</MMClips>
  <ScaleCrop>false</ScaleCrop>
  <HeadingPairs>
    <vt:vector size="8" baseType="variant">
      <vt:variant>
        <vt:lpstr>Benyttede skrifttyper</vt:lpstr>
      </vt:variant>
      <vt:variant>
        <vt:i4>7</vt:i4>
      </vt:variant>
      <vt:variant>
        <vt:lpstr>Tema</vt:lpstr>
      </vt:variant>
      <vt:variant>
        <vt:i4>3</vt:i4>
      </vt:variant>
      <vt:variant>
        <vt:lpstr>Integrerede OLE-servere</vt:lpstr>
      </vt:variant>
      <vt:variant>
        <vt:i4>2</vt:i4>
      </vt:variant>
      <vt:variant>
        <vt:lpstr>Slidetitler</vt:lpstr>
      </vt:variant>
      <vt:variant>
        <vt:i4>60</vt:i4>
      </vt:variant>
    </vt:vector>
  </HeadingPairs>
  <TitlesOfParts>
    <vt:vector size="72" baseType="lpstr">
      <vt:lpstr>Arial</vt:lpstr>
      <vt:lpstr>Calibri</vt:lpstr>
      <vt:lpstr>ESCMID Conduit ITC Light</vt:lpstr>
      <vt:lpstr>Rastanty Cortez</vt:lpstr>
      <vt:lpstr>Tahoma</vt:lpstr>
      <vt:lpstr>Times New Roman</vt:lpstr>
      <vt:lpstr>Wingdings</vt:lpstr>
      <vt:lpstr>ECDC_PowerPoint_Template_2017</vt:lpstr>
      <vt:lpstr>ECDC_PowerPoint_Template_2017-2</vt:lpstr>
      <vt:lpstr>Theme_ECDC</vt:lpstr>
      <vt:lpstr>Worksheet</vt:lpstr>
      <vt:lpstr>Microsoft Excel-regneark</vt:lpstr>
      <vt:lpstr>Whole-genome sequence-based detection of antimicrobial resistance in bacteria</vt:lpstr>
      <vt:lpstr>Outline</vt:lpstr>
      <vt:lpstr>Meeting rules</vt:lpstr>
      <vt:lpstr>Active participation is key!</vt:lpstr>
      <vt:lpstr>PowerPoint-præsentation</vt:lpstr>
      <vt:lpstr>GenEpi-BioTrain</vt:lpstr>
      <vt:lpstr>Training activities in GenEpi-BioTrain</vt:lpstr>
      <vt:lpstr>Re-cap session 1</vt:lpstr>
      <vt:lpstr>Objectives</vt:lpstr>
      <vt:lpstr>We are a diverse crowd here!</vt:lpstr>
      <vt:lpstr>Some basics concepts to keep everyone tuned in later</vt:lpstr>
      <vt:lpstr>Stats</vt:lpstr>
      <vt:lpstr>Enterococcus faecium</vt:lpstr>
      <vt:lpstr>LREFinder</vt:lpstr>
      <vt:lpstr>PowerPoint-præsentation</vt:lpstr>
      <vt:lpstr>AMRFinderPlus output</vt:lpstr>
      <vt:lpstr>Genes</vt:lpstr>
      <vt:lpstr>Phenotype</vt:lpstr>
      <vt:lpstr>PowerPoint-præsentation</vt:lpstr>
      <vt:lpstr>Some reflections</vt:lpstr>
      <vt:lpstr>Staphylococcus aureus</vt:lpstr>
      <vt:lpstr>PowerPoint-præsentation</vt:lpstr>
      <vt:lpstr>Version numbers</vt:lpstr>
      <vt:lpstr>RGI/CARD output</vt:lpstr>
      <vt:lpstr>PowerPoint-præsentation</vt:lpstr>
      <vt:lpstr>What drives the use of tools?</vt:lpstr>
      <vt:lpstr>PowerPoint-præsentation</vt:lpstr>
      <vt:lpstr>Outline</vt:lpstr>
      <vt:lpstr>Klebsiella pneumoniae</vt:lpstr>
      <vt:lpstr>Pathogenwatch output</vt:lpstr>
      <vt:lpstr>Pathogenwatch results</vt:lpstr>
      <vt:lpstr>Thinking time! </vt:lpstr>
      <vt:lpstr>ResFinder results</vt:lpstr>
      <vt:lpstr>Thinking time!</vt:lpstr>
      <vt:lpstr>PowerPoint-præsentation</vt:lpstr>
      <vt:lpstr>Escherichia coli</vt:lpstr>
      <vt:lpstr>PowerPoint-præsentation</vt:lpstr>
      <vt:lpstr>ResFinder output</vt:lpstr>
      <vt:lpstr>ResFinder output</vt:lpstr>
      <vt:lpstr>ResFinder output</vt:lpstr>
      <vt:lpstr>ResFinder output</vt:lpstr>
      <vt:lpstr>Genes</vt:lpstr>
      <vt:lpstr>Phenotype</vt:lpstr>
      <vt:lpstr>PowerPoint-præsentation</vt:lpstr>
      <vt:lpstr>What’s going on with mcr in this strain?</vt:lpstr>
      <vt:lpstr>Some thoughts</vt:lpstr>
      <vt:lpstr>Generating results vs interpreting results</vt:lpstr>
      <vt:lpstr>PowerPoint-præsentation</vt:lpstr>
      <vt:lpstr>Outline</vt:lpstr>
      <vt:lpstr>Phenotype &amp; genotype </vt:lpstr>
      <vt:lpstr>PowerPoint-præsentation</vt:lpstr>
      <vt:lpstr>Phenotype-genotype correlation is good for several bacterial species/antimicrobial combinations</vt:lpstr>
      <vt:lpstr>Genomic AMR surveillance for clinical and public health microbiology</vt:lpstr>
      <vt:lpstr>Genomic AMR surveillance for clinical and public health microbiology</vt:lpstr>
      <vt:lpstr>How the future looks like </vt:lpstr>
      <vt:lpstr>PowerPoint-præsentation</vt:lpstr>
      <vt:lpstr>In summary</vt:lpstr>
      <vt:lpstr>Further reading</vt:lpstr>
      <vt:lpstr>Acknowledgements The creation of this training material was commissioned by ECDC to Statens Serum Institut (SSI) with the direct involvement of Valeria Bortolaia </vt:lpstr>
      <vt:lpstr>In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2023-09-06T18:45:57Z</dcterms:created>
  <dcterms:modified xsi:type="dcterms:W3CDTF">2023-09-08T08:54:37Z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0x0101003D2B1FDCEC69474394C8C7F29979CE4D</vt:lpwstr>
  </property>
  <property fmtid="{D5CDD505-2E9C-101B-9397-08002B2CF9AE}" pid="3" name="ECMX_ENTITY">
    <vt:lpwstr/>
  </property>
  <property fmtid="{D5CDD505-2E9C-101B-9397-08002B2CF9AE}" pid="4" name="b80f357c25a94dacb60f1fd0d4d680fc">
    <vt:lpwstr/>
  </property>
  <property fmtid="{D5CDD505-2E9C-101B-9397-08002B2CF9AE}" pid="5" name="ECMX_LIFECYCLE">
    <vt:lpwstr>9;#Active|50127695-0d4f-4ac1-ab93-ebc716c3e584</vt:lpwstr>
  </property>
  <property fmtid="{D5CDD505-2E9C-101B-9397-08002B2CF9AE}" pid="6" name="ECMX_DISEASEPATHOGEN">
    <vt:lpwstr/>
  </property>
  <property fmtid="{D5CDD505-2E9C-101B-9397-08002B2CF9AE}" pid="7" name="ECMX_DOCUMENTTYPE">
    <vt:lpwstr>85;#Training Material|31e39f6d-8728-42bb-87ba-ba7371348e4a</vt:lpwstr>
  </property>
  <property fmtid="{D5CDD505-2E9C-101B-9397-08002B2CF9AE}" pid="8" name="h05cc6f867ac4da49e4569497b7e270e">
    <vt:lpwstr/>
  </property>
  <property fmtid="{D5CDD505-2E9C-101B-9397-08002B2CF9AE}" pid="9" name="DocumentType">
    <vt:lpwstr/>
  </property>
  <property fmtid="{D5CDD505-2E9C-101B-9397-08002B2CF9AE}" pid="10" name="ECMX_CATEGORYLABEL">
    <vt:lpwstr>30;#Public health training|75714065-8f11-40ef-97c0-a6ab016bbaa4</vt:lpwstr>
  </property>
  <property fmtid="{D5CDD505-2E9C-101B-9397-08002B2CF9AE}" pid="11" name="ECMX_DOCUMENTSTATUS">
    <vt:lpwstr>10;#Final|a32a3a8d-4a80-4138-955a-de688ad92766</vt:lpwstr>
  </property>
  <property fmtid="{D5CDD505-2E9C-101B-9397-08002B2CF9AE}" pid="12" name="CategoryLabel">
    <vt:lpwstr/>
  </property>
  <property fmtid="{D5CDD505-2E9C-101B-9397-08002B2CF9AE}" pid="13" name="_dlc_DocIdItemGuid">
    <vt:lpwstr>bfd35217-d4ed-4b6f-b4a5-8fc4ab90b00b</vt:lpwstr>
  </property>
  <property fmtid="{D5CDD505-2E9C-101B-9397-08002B2CF9AE}" pid="14" name="MediaServiceImageTags">
    <vt:lpwstr/>
  </property>
</Properties>
</file>