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51"/>
  </p:notesMasterIdLst>
  <p:handoutMasterIdLst>
    <p:handoutMasterId r:id="rId52"/>
  </p:handoutMasterIdLst>
  <p:sldIdLst>
    <p:sldId id="315" r:id="rId3"/>
    <p:sldId id="256" r:id="rId4"/>
    <p:sldId id="265" r:id="rId5"/>
    <p:sldId id="257" r:id="rId6"/>
    <p:sldId id="296" r:id="rId7"/>
    <p:sldId id="297" r:id="rId8"/>
    <p:sldId id="316" r:id="rId9"/>
    <p:sldId id="258" r:id="rId10"/>
    <p:sldId id="259" r:id="rId11"/>
    <p:sldId id="302" r:id="rId12"/>
    <p:sldId id="303" r:id="rId13"/>
    <p:sldId id="292" r:id="rId14"/>
    <p:sldId id="317" r:id="rId15"/>
    <p:sldId id="304" r:id="rId16"/>
    <p:sldId id="319" r:id="rId17"/>
    <p:sldId id="294" r:id="rId18"/>
    <p:sldId id="288" r:id="rId19"/>
    <p:sldId id="289" r:id="rId20"/>
    <p:sldId id="318" r:id="rId21"/>
    <p:sldId id="301" r:id="rId22"/>
    <p:sldId id="305" r:id="rId23"/>
    <p:sldId id="306" r:id="rId24"/>
    <p:sldId id="307" r:id="rId25"/>
    <p:sldId id="308" r:id="rId26"/>
    <p:sldId id="309" r:id="rId27"/>
    <p:sldId id="310" r:id="rId28"/>
    <p:sldId id="326" r:id="rId29"/>
    <p:sldId id="311" r:id="rId30"/>
    <p:sldId id="320" r:id="rId31"/>
    <p:sldId id="276" r:id="rId32"/>
    <p:sldId id="273" r:id="rId33"/>
    <p:sldId id="277" r:id="rId34"/>
    <p:sldId id="312" r:id="rId35"/>
    <p:sldId id="321" r:id="rId36"/>
    <p:sldId id="278" r:id="rId37"/>
    <p:sldId id="280" r:id="rId38"/>
    <p:sldId id="313" r:id="rId39"/>
    <p:sldId id="328" r:id="rId40"/>
    <p:sldId id="281" r:id="rId41"/>
    <p:sldId id="322" r:id="rId42"/>
    <p:sldId id="282" r:id="rId43"/>
    <p:sldId id="323" r:id="rId44"/>
    <p:sldId id="283" r:id="rId45"/>
    <p:sldId id="284" r:id="rId46"/>
    <p:sldId id="324" r:id="rId47"/>
    <p:sldId id="325" r:id="rId48"/>
    <p:sldId id="291" r:id="rId49"/>
    <p:sldId id="329" r:id="rId50"/>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 id="1" name="Tommi Kärki" initials="TK" lastIdx="1" clrIdx="1">
    <p:extLst>
      <p:ext uri="{19B8F6BF-5375-455C-9EA6-DF929625EA0E}">
        <p15:presenceInfo xmlns:p15="http://schemas.microsoft.com/office/powerpoint/2012/main" userId="S-1-5-21-3732144185-4277010889-2338737342-18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9AE23"/>
    <a:srgbClr val="99CC00"/>
    <a:srgbClr val="FFDD00"/>
    <a:srgbClr val="996633"/>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18" autoAdjust="0"/>
    <p:restoredTop sz="73931" autoAdjust="0"/>
  </p:normalViewPr>
  <p:slideViewPr>
    <p:cSldViewPr snapToGrid="0">
      <p:cViewPr varScale="1">
        <p:scale>
          <a:sx n="111" d="100"/>
          <a:sy n="111" d="100"/>
        </p:scale>
        <p:origin x="276"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944538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330200" y="534988"/>
            <a:ext cx="4221163" cy="2374900"/>
          </a:xfrm>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ea typeface="ＭＳ Ｐゴシック" pitchFamily="34" charset="-128"/>
              </a:rPr>
              <a:t>Two or more serial chest X-rays or CT-scans with a suggestive image of pneumonia for patients with underlying cardiac or pulmonary disease. In patients without underlying cardiac or pulmonary disease one definitive chest X-ray or CT-scan is sufficient.</a:t>
            </a:r>
          </a:p>
          <a:p>
            <a:endParaRPr lang="fi-FI" altLang="en-US">
              <a:ea typeface="ＭＳ Ｐゴシック" pitchFamily="34" charset="-128"/>
            </a:endParaRPr>
          </a:p>
          <a:p>
            <a:r>
              <a:rPr lang="en-GB" altLang="en-US">
                <a:ea typeface="ＭＳ Ｐゴシック" pitchFamily="34" charset="-128"/>
              </a:rPr>
              <a:t>One definitive chest X-ray or CT-scan for the current pneumonia episode may be sufficient in patients with underlying cardiac or pulmonary disease if comparison with previous X-rays is possible</a:t>
            </a:r>
          </a:p>
          <a:p>
            <a:endParaRPr lang="en-GB" altLang="en-US">
              <a:ea typeface="ＭＳ Ｐゴシック" pitchFamily="34" charset="-128"/>
            </a:endParaRPr>
          </a:p>
          <a:p>
            <a:r>
              <a:rPr lang="en-GB" altLang="en-US">
                <a:ea typeface="ＭＳ Ｐゴシック" pitchFamily="34" charset="-128"/>
              </a:rPr>
              <a:t> </a:t>
            </a:r>
          </a:p>
          <a:p>
            <a:r>
              <a:rPr lang="en-GB" altLang="en-US" u="sng">
                <a:ea typeface="ＭＳ Ｐゴシック" pitchFamily="34" charset="-128"/>
              </a:rPr>
              <a:t>and</a:t>
            </a:r>
            <a:r>
              <a:rPr lang="en-GB" altLang="en-US">
                <a:ea typeface="ＭＳ Ｐゴシック" pitchFamily="34" charset="-128"/>
              </a:rPr>
              <a:t> at least one of the following</a:t>
            </a:r>
          </a:p>
          <a:p>
            <a:r>
              <a:rPr lang="en-GB" altLang="en-US">
                <a:ea typeface="ＭＳ Ｐゴシック" pitchFamily="34" charset="-128"/>
              </a:rPr>
              <a:t>Symptoms</a:t>
            </a:r>
          </a:p>
          <a:p>
            <a:r>
              <a:rPr lang="en-GB" altLang="en-US" sz="1400">
                <a:ea typeface="ＭＳ Ｐゴシック" pitchFamily="34" charset="-128"/>
              </a:rPr>
              <a:t> </a:t>
            </a:r>
            <a:r>
              <a:rPr lang="en-GB" altLang="en-US">
                <a:ea typeface="ＭＳ Ｐゴシック" pitchFamily="34" charset="-128"/>
              </a:rPr>
              <a:t> </a:t>
            </a:r>
            <a:br>
              <a:rPr lang="en-GB" altLang="en-US">
                <a:ea typeface="ＭＳ Ｐゴシック" pitchFamily="34" charset="-128"/>
              </a:rPr>
            </a:br>
            <a:r>
              <a:rPr lang="en-GB" altLang="en-US">
                <a:ea typeface="ＭＳ Ｐゴシック" pitchFamily="34" charset="-128"/>
              </a:rPr>
              <a:t>Fever &gt; 38 °C with no other cause</a:t>
            </a:r>
          </a:p>
          <a:p>
            <a:r>
              <a:rPr lang="en-GB" altLang="en-US">
                <a:ea typeface="ＭＳ Ｐゴシック" pitchFamily="34" charset="-128"/>
              </a:rPr>
              <a:t>Leukopenia (&lt;4000 WBC/mm</a:t>
            </a:r>
            <a:r>
              <a:rPr lang="en-GB" altLang="en-US" baseline="30000">
                <a:ea typeface="ＭＳ Ｐゴシック" pitchFamily="34" charset="-128"/>
              </a:rPr>
              <a:t>3</a:t>
            </a:r>
            <a:r>
              <a:rPr lang="en-GB" altLang="en-US">
                <a:ea typeface="ＭＳ Ｐゴシック" pitchFamily="34" charset="-128"/>
              </a:rPr>
              <a:t>) or leucocytosis (</a:t>
            </a:r>
            <a:r>
              <a:rPr lang="en-GB" altLang="en-US">
                <a:ea typeface="ＭＳ Ｐゴシック" pitchFamily="34" charset="-128"/>
                <a:sym typeface="Symbol" pitchFamily="18" charset="2"/>
              </a:rPr>
              <a:t></a:t>
            </a:r>
            <a:r>
              <a:rPr lang="en-GB" altLang="en-US">
                <a:ea typeface="ＭＳ Ｐゴシック" pitchFamily="34" charset="-128"/>
              </a:rPr>
              <a:t> 12 000 WBC/mm</a:t>
            </a:r>
            <a:r>
              <a:rPr lang="en-GB" altLang="en-US" baseline="30000">
                <a:ea typeface="ＭＳ Ｐゴシック" pitchFamily="34" charset="-128"/>
              </a:rPr>
              <a:t>3</a:t>
            </a:r>
            <a:r>
              <a:rPr lang="en-GB" altLang="en-US">
                <a:ea typeface="ＭＳ Ｐゴシック" pitchFamily="34" charset="-128"/>
              </a:rPr>
              <a:t>)</a:t>
            </a:r>
          </a:p>
          <a:p>
            <a:r>
              <a:rPr lang="en-GB" altLang="en-US">
                <a:ea typeface="ＭＳ Ｐゴシック" pitchFamily="34" charset="-128"/>
              </a:rPr>
              <a:t> </a:t>
            </a:r>
          </a:p>
          <a:p>
            <a:r>
              <a:rPr lang="en-GB" altLang="en-US" u="sng">
                <a:ea typeface="ＭＳ Ｐゴシック" pitchFamily="34" charset="-128"/>
              </a:rPr>
              <a:t>and</a:t>
            </a:r>
            <a:r>
              <a:rPr lang="en-GB" altLang="en-US">
                <a:ea typeface="ＭＳ Ｐゴシック" pitchFamily="34" charset="-128"/>
              </a:rPr>
              <a:t> at least one of the following</a:t>
            </a:r>
          </a:p>
          <a:p>
            <a:r>
              <a:rPr lang="en-GB" altLang="en-US">
                <a:ea typeface="ＭＳ Ｐゴシック" pitchFamily="34" charset="-128"/>
              </a:rPr>
              <a:t>(or at least two if clinical pneumonia only = PN 4 and PN 5)</a:t>
            </a:r>
          </a:p>
          <a:p>
            <a:r>
              <a:rPr lang="en-GB" altLang="en-US">
                <a:ea typeface="ＭＳ Ｐゴシック" pitchFamily="34" charset="-128"/>
              </a:rPr>
              <a:t> </a:t>
            </a:r>
          </a:p>
          <a:p>
            <a:r>
              <a:rPr lang="en-GB" altLang="en-US">
                <a:ea typeface="ＭＳ Ｐゴシック" pitchFamily="34" charset="-128"/>
              </a:rPr>
              <a:t>New onset of purulent sputum, or change in character of sputum (color, odor, quantity, consistency)</a:t>
            </a:r>
          </a:p>
          <a:p>
            <a:r>
              <a:rPr lang="en-GB" altLang="en-US">
                <a:ea typeface="ＭＳ Ｐゴシック" pitchFamily="34" charset="-128"/>
              </a:rPr>
              <a:t>Cough or dyspnea or tachypnea</a:t>
            </a:r>
          </a:p>
          <a:p>
            <a:r>
              <a:rPr lang="en-GB" altLang="en-US">
                <a:ea typeface="ＭＳ Ｐゴシック" pitchFamily="34" charset="-128"/>
              </a:rPr>
              <a:t>Suggestive auscultation (rales or bronchial breath sounds), ronchi, wheezing</a:t>
            </a:r>
          </a:p>
          <a:p>
            <a:r>
              <a:rPr lang="en-GB" altLang="en-US">
                <a:ea typeface="ＭＳ Ｐゴシック" pitchFamily="34" charset="-128"/>
              </a:rPr>
              <a:t>Worsening gas exchange (e.g., O</a:t>
            </a:r>
            <a:r>
              <a:rPr lang="en-GB" altLang="en-US" baseline="-25000">
                <a:ea typeface="ＭＳ Ｐゴシック" pitchFamily="34" charset="-128"/>
              </a:rPr>
              <a:t>2</a:t>
            </a:r>
            <a:r>
              <a:rPr lang="en-GB" altLang="en-US">
                <a:ea typeface="ＭＳ Ｐゴシック" pitchFamily="34" charset="-128"/>
              </a:rPr>
              <a:t> desaturation or increased oxygen requirements or increased ventilation demand)</a:t>
            </a:r>
          </a:p>
          <a:p>
            <a:r>
              <a:rPr lang="en-GB" altLang="en-US">
                <a:ea typeface="ＭＳ Ｐゴシック" pitchFamily="34" charset="-128"/>
              </a:rPr>
              <a:t> </a:t>
            </a:r>
          </a:p>
          <a:p>
            <a:r>
              <a:rPr lang="en-GB" altLang="en-US">
                <a:ea typeface="ＭＳ Ｐゴシック" pitchFamily="34" charset="-128"/>
              </a:rPr>
              <a:t>and according to the used diagnostic method</a:t>
            </a:r>
          </a:p>
          <a:p>
            <a:r>
              <a:rPr lang="en-GB" altLang="en-US">
                <a:ea typeface="ＭＳ Ｐゴシック" pitchFamily="34" charset="-128"/>
              </a:rPr>
              <a:t>Microbiology</a:t>
            </a:r>
          </a:p>
          <a:p>
            <a:r>
              <a:rPr lang="en-GB" altLang="en-US">
                <a:ea typeface="ＭＳ Ｐゴシック" pitchFamily="34" charset="-128"/>
              </a:rPr>
              <a:t> </a:t>
            </a:r>
          </a:p>
          <a:p>
            <a:r>
              <a:rPr lang="en-GB" altLang="en-US" b="1">
                <a:ea typeface="ＭＳ Ｐゴシック" pitchFamily="34" charset="-128"/>
              </a:rPr>
              <a:t>a – Bacteriologic diagnostic performed by </a:t>
            </a:r>
            <a:r>
              <a:rPr lang="en-GB" altLang="en-US">
                <a:ea typeface="ＭＳ Ｐゴシック" pitchFamily="34" charset="-128"/>
              </a:rPr>
              <a:t>:</a:t>
            </a:r>
          </a:p>
          <a:p>
            <a:r>
              <a:rPr lang="en-GB" altLang="en-US">
                <a:ea typeface="ＭＳ Ｐゴシック" pitchFamily="34" charset="-128"/>
              </a:rPr>
              <a:t> </a:t>
            </a:r>
          </a:p>
          <a:p>
            <a:r>
              <a:rPr lang="en-GB" altLang="en-US" i="1">
                <a:ea typeface="ＭＳ Ｐゴシック" pitchFamily="34" charset="-128"/>
              </a:rPr>
              <a:t>Positive quantitative culture from minimally contaminated LRT specimen</a:t>
            </a:r>
            <a:r>
              <a:rPr lang="en-GB" altLang="en-US">
                <a:ea typeface="ＭＳ Ｐゴシック" pitchFamily="34" charset="-128"/>
              </a:rPr>
              <a:t>	</a:t>
            </a:r>
            <a:r>
              <a:rPr lang="en-GB" altLang="en-US" b="1">
                <a:ea typeface="ＭＳ Ｐゴシック" pitchFamily="34" charset="-128"/>
              </a:rPr>
              <a:t>(PN 1)</a:t>
            </a:r>
            <a:endParaRPr lang="en-GB" altLang="en-US">
              <a:ea typeface="ＭＳ Ｐゴシック" pitchFamily="34" charset="-128"/>
            </a:endParaRPr>
          </a:p>
          <a:p>
            <a:r>
              <a:rPr lang="en-GB" altLang="en-US">
                <a:ea typeface="ＭＳ Ｐゴシック" pitchFamily="34" charset="-128"/>
              </a:rPr>
              <a:t>									</a:t>
            </a:r>
          </a:p>
          <a:p>
            <a:r>
              <a:rPr lang="en-GB" altLang="en-US">
                <a:ea typeface="ＭＳ Ｐゴシック" pitchFamily="34" charset="-128"/>
              </a:rPr>
              <a:t>Broncho-alveolar lavage (BAL) with a threshold of </a:t>
            </a:r>
            <a:r>
              <a:rPr lang="en-GB" altLang="en-US" u="sng">
                <a:ea typeface="ＭＳ Ｐゴシック" pitchFamily="34" charset="-128"/>
              </a:rPr>
              <a:t>&gt;</a:t>
            </a:r>
            <a:r>
              <a:rPr lang="en-GB" altLang="en-US">
                <a:ea typeface="ＭＳ Ｐゴシック" pitchFamily="34" charset="-128"/>
              </a:rPr>
              <a:t> 10</a:t>
            </a:r>
            <a:r>
              <a:rPr lang="en-GB" altLang="en-US" baseline="30000">
                <a:ea typeface="ＭＳ Ｐゴシック" pitchFamily="34" charset="-128"/>
              </a:rPr>
              <a:t>4</a:t>
            </a:r>
            <a:r>
              <a:rPr lang="en-GB" altLang="en-US">
                <a:ea typeface="ＭＳ Ｐゴシック" pitchFamily="34" charset="-128"/>
              </a:rPr>
              <a:t> CFU/ml or </a:t>
            </a:r>
            <a:r>
              <a:rPr lang="en-GB" altLang="en-US">
                <a:ea typeface="ＭＳ Ｐゴシック" pitchFamily="34" charset="-128"/>
                <a:sym typeface="Symbol" pitchFamily="18" charset="2"/>
              </a:rPr>
              <a:t></a:t>
            </a:r>
            <a:r>
              <a:rPr lang="en-GB" altLang="en-US">
                <a:ea typeface="ＭＳ Ｐゴシック" pitchFamily="34" charset="-128"/>
              </a:rPr>
              <a:t> 5 % of BAL obtained cells contain intracellular bacteria on direct microscopic exam (classified on the diagnostic category BAL).</a:t>
            </a:r>
          </a:p>
          <a:p>
            <a:r>
              <a:rPr lang="en-GB" altLang="en-US">
                <a:ea typeface="ＭＳ Ｐゴシック" pitchFamily="34" charset="-128"/>
              </a:rPr>
              <a:t>Protected brush (PB Wimberley) with a threshold of  </a:t>
            </a:r>
            <a:r>
              <a:rPr lang="en-GB" altLang="en-US" u="sng">
                <a:ea typeface="ＭＳ Ｐゴシック" pitchFamily="34" charset="-128"/>
              </a:rPr>
              <a:t>&gt;</a:t>
            </a:r>
            <a:r>
              <a:rPr lang="en-GB" altLang="en-US">
                <a:ea typeface="ＭＳ Ｐゴシック" pitchFamily="34" charset="-128"/>
              </a:rPr>
              <a:t>10</a:t>
            </a:r>
            <a:r>
              <a:rPr lang="en-GB" altLang="en-US" baseline="30000">
                <a:ea typeface="ＭＳ Ｐゴシック" pitchFamily="34" charset="-128"/>
              </a:rPr>
              <a:t>3</a:t>
            </a:r>
            <a:r>
              <a:rPr lang="en-GB" altLang="en-US">
                <a:ea typeface="ＭＳ Ｐゴシック" pitchFamily="34" charset="-128"/>
              </a:rPr>
              <a:t> CFU/ml </a:t>
            </a:r>
          </a:p>
          <a:p>
            <a:r>
              <a:rPr lang="en-GB" altLang="en-US">
                <a:ea typeface="ＭＳ Ｐゴシック" pitchFamily="34" charset="-128"/>
              </a:rPr>
              <a:t>Distal protected aspirate (DPA) with a threshold of  </a:t>
            </a:r>
            <a:r>
              <a:rPr lang="en-GB" altLang="en-US" u="sng">
                <a:ea typeface="ＭＳ Ｐゴシック" pitchFamily="34" charset="-128"/>
              </a:rPr>
              <a:t>&gt;</a:t>
            </a:r>
            <a:r>
              <a:rPr lang="en-GB" altLang="en-US">
                <a:ea typeface="ＭＳ Ｐゴシック" pitchFamily="34" charset="-128"/>
              </a:rPr>
              <a:t> 10</a:t>
            </a:r>
            <a:r>
              <a:rPr lang="en-GB" altLang="en-US" baseline="30000">
                <a:ea typeface="ＭＳ Ｐゴシック" pitchFamily="34" charset="-128"/>
              </a:rPr>
              <a:t>3</a:t>
            </a:r>
            <a:r>
              <a:rPr lang="en-GB" altLang="en-US">
                <a:ea typeface="ＭＳ Ｐゴシック" pitchFamily="34" charset="-128"/>
              </a:rPr>
              <a:t> CFU/ml </a:t>
            </a:r>
          </a:p>
          <a:p>
            <a:r>
              <a:rPr lang="en-GB" altLang="en-US">
                <a:ea typeface="ＭＳ Ｐゴシック" pitchFamily="34" charset="-128"/>
              </a:rPr>
              <a:t> </a:t>
            </a:r>
          </a:p>
          <a:p>
            <a:r>
              <a:rPr lang="en-GB" altLang="en-US" i="1">
                <a:ea typeface="ＭＳ Ｐゴシック" pitchFamily="34" charset="-128"/>
              </a:rPr>
              <a:t>Positive quantitative culture from possibly contaminated LRT specimen</a:t>
            </a:r>
            <a:r>
              <a:rPr lang="en-GB" altLang="en-US">
                <a:ea typeface="ＭＳ Ｐゴシック" pitchFamily="34" charset="-128"/>
              </a:rPr>
              <a:t>	</a:t>
            </a:r>
            <a:r>
              <a:rPr lang="en-GB" altLang="en-US" b="1">
                <a:ea typeface="ＭＳ Ｐゴシック" pitchFamily="34" charset="-128"/>
              </a:rPr>
              <a:t>(PN 2)</a:t>
            </a:r>
            <a:endParaRPr lang="en-GB" altLang="en-US">
              <a:ea typeface="ＭＳ Ｐゴシック" pitchFamily="34" charset="-128"/>
            </a:endParaRPr>
          </a:p>
          <a:p>
            <a:r>
              <a:rPr lang="en-GB" altLang="en-US" b="1">
                <a:ea typeface="ＭＳ Ｐゴシック" pitchFamily="34" charset="-128"/>
              </a:rPr>
              <a:t> </a:t>
            </a:r>
            <a:endParaRPr lang="en-GB" altLang="en-US">
              <a:ea typeface="ＭＳ Ｐゴシック" pitchFamily="34" charset="-128"/>
            </a:endParaRPr>
          </a:p>
          <a:p>
            <a:r>
              <a:rPr lang="en-GB" altLang="en-US">
                <a:ea typeface="ＭＳ Ｐゴシック" pitchFamily="34" charset="-128"/>
              </a:rPr>
              <a:t>Quantitative culture of LRT specimen (e.g. endotracheal aspirate) with a threshold of 10</a:t>
            </a:r>
            <a:r>
              <a:rPr lang="en-GB" altLang="en-US" baseline="30000">
                <a:ea typeface="ＭＳ Ｐゴシック" pitchFamily="34" charset="-128"/>
              </a:rPr>
              <a:t>6 </a:t>
            </a:r>
            <a:r>
              <a:rPr lang="en-GB" altLang="en-US">
                <a:ea typeface="ＭＳ Ｐゴシック" pitchFamily="34" charset="-128"/>
              </a:rPr>
              <a:t> CFU/ml</a:t>
            </a:r>
          </a:p>
          <a:p>
            <a:r>
              <a:rPr lang="en-GB" altLang="en-US">
                <a:ea typeface="ＭＳ Ｐゴシック" pitchFamily="34" charset="-128"/>
              </a:rPr>
              <a:t> </a:t>
            </a:r>
          </a:p>
          <a:p>
            <a:r>
              <a:rPr lang="en-GB" altLang="en-US" b="1">
                <a:ea typeface="ＭＳ Ｐゴシック" pitchFamily="34" charset="-128"/>
              </a:rPr>
              <a:t>b – Alternative</a:t>
            </a:r>
            <a:r>
              <a:rPr lang="en-GB" altLang="en-US">
                <a:ea typeface="ＭＳ Ｐゴシック" pitchFamily="34" charset="-128"/>
              </a:rPr>
              <a:t> </a:t>
            </a:r>
            <a:r>
              <a:rPr lang="en-GB" altLang="en-US" b="1">
                <a:ea typeface="ＭＳ Ｐゴシック" pitchFamily="34" charset="-128"/>
              </a:rPr>
              <a:t>microbiology methods		</a:t>
            </a:r>
            <a:r>
              <a:rPr lang="en-GB" altLang="en-US">
                <a:ea typeface="ＭＳ Ｐゴシック" pitchFamily="34" charset="-128"/>
              </a:rPr>
              <a:t>		</a:t>
            </a:r>
            <a:r>
              <a:rPr lang="en-GB" altLang="en-US" b="1">
                <a:ea typeface="ＭＳ Ｐゴシック" pitchFamily="34" charset="-128"/>
              </a:rPr>
              <a:t>(PN 3)</a:t>
            </a:r>
            <a:r>
              <a:rPr lang="en-GB" altLang="en-US">
                <a:ea typeface="ＭＳ Ｐゴシック" pitchFamily="34" charset="-128"/>
              </a:rPr>
              <a:t> </a:t>
            </a:r>
          </a:p>
          <a:p>
            <a:r>
              <a:rPr lang="en-GB" altLang="en-US">
                <a:ea typeface="ＭＳ Ｐゴシック" pitchFamily="34" charset="-128"/>
              </a:rPr>
              <a:t> </a:t>
            </a:r>
          </a:p>
          <a:p>
            <a:r>
              <a:rPr lang="en-GB" altLang="en-US">
                <a:ea typeface="ＭＳ Ｐゴシック" pitchFamily="34" charset="-128"/>
              </a:rPr>
              <a:t>Positive blood culture not related to another source of infection</a:t>
            </a:r>
          </a:p>
          <a:p>
            <a:r>
              <a:rPr lang="en-GB" altLang="en-US">
                <a:ea typeface="ＭＳ Ｐゴシック" pitchFamily="34" charset="-128"/>
              </a:rPr>
              <a:t>Positive growth in culture of pleural fluid </a:t>
            </a:r>
          </a:p>
          <a:p>
            <a:r>
              <a:rPr lang="en-GB" altLang="en-US">
                <a:ea typeface="ＭＳ Ｐゴシック" pitchFamily="34" charset="-128"/>
              </a:rPr>
              <a:t>Pleural or pulmonary abscess with positive needle aspiration</a:t>
            </a:r>
          </a:p>
          <a:p>
            <a:r>
              <a:rPr lang="en-GB" altLang="en-US">
                <a:ea typeface="ＭＳ Ｐゴシック" pitchFamily="34" charset="-128"/>
              </a:rPr>
              <a:t>Histologic pulmonary exam shows evidence of pneumonia </a:t>
            </a:r>
          </a:p>
          <a:p>
            <a:r>
              <a:rPr lang="en-GB" altLang="en-US">
                <a:ea typeface="ＭＳ Ｐゴシック" pitchFamily="34" charset="-128"/>
              </a:rPr>
              <a:t>Positive exams for pneumonia with virus or particular germs (</a:t>
            </a:r>
            <a:r>
              <a:rPr lang="en-GB" altLang="en-US" i="1">
                <a:ea typeface="ＭＳ Ｐゴシック" pitchFamily="34" charset="-128"/>
              </a:rPr>
              <a:t>Legionella</a:t>
            </a:r>
            <a:r>
              <a:rPr lang="en-GB" altLang="en-US">
                <a:ea typeface="ＭＳ Ｐゴシック" pitchFamily="34" charset="-128"/>
              </a:rPr>
              <a:t>, </a:t>
            </a:r>
            <a:r>
              <a:rPr lang="en-GB" altLang="en-US" i="1">
                <a:ea typeface="ＭＳ Ｐゴシック" pitchFamily="34" charset="-128"/>
              </a:rPr>
              <a:t>Aspergillus</a:t>
            </a:r>
            <a:r>
              <a:rPr lang="en-GB" altLang="en-US">
                <a:ea typeface="ＭＳ Ｐゴシック" pitchFamily="34" charset="-128"/>
              </a:rPr>
              <a:t>, mycobacteria, mycoplasma, </a:t>
            </a:r>
            <a:r>
              <a:rPr lang="en-GB" altLang="en-US" i="1">
                <a:ea typeface="ＭＳ Ｐゴシック" pitchFamily="34" charset="-128"/>
              </a:rPr>
              <a:t>Pneumocystis carinii</a:t>
            </a:r>
            <a:r>
              <a:rPr lang="en-GB" altLang="en-US">
                <a:ea typeface="ＭＳ Ｐゴシック" pitchFamily="34" charset="-128"/>
              </a:rPr>
              <a:t>)</a:t>
            </a:r>
          </a:p>
          <a:p>
            <a:pPr lvl="1"/>
            <a:r>
              <a:rPr lang="en-GB" altLang="en-US">
                <a:ea typeface="ＭＳ Ｐゴシック" pitchFamily="34" charset="-128"/>
              </a:rPr>
              <a:t>Positive detection of viral antigen or antibody from respiratory secretions (e.g., EIA, FAMA, shell vial assay, PCR)</a:t>
            </a:r>
          </a:p>
          <a:p>
            <a:pPr lvl="1"/>
            <a:r>
              <a:rPr lang="en-GB" altLang="en-US">
                <a:ea typeface="ＭＳ Ｐゴシック" pitchFamily="34" charset="-128"/>
              </a:rPr>
              <a:t>Positive direct exam or positive culture from bronchial secretions or tissue </a:t>
            </a:r>
          </a:p>
          <a:p>
            <a:pPr lvl="1"/>
            <a:r>
              <a:rPr lang="it-IT" altLang="en-US">
                <a:ea typeface="ＭＳ Ｐゴシック" pitchFamily="34" charset="-128"/>
              </a:rPr>
              <a:t>Seroconversion (ex : influenza viruses, </a:t>
            </a:r>
            <a:r>
              <a:rPr lang="it-IT" altLang="en-US" i="1">
                <a:ea typeface="ＭＳ Ｐゴシック" pitchFamily="34" charset="-128"/>
              </a:rPr>
              <a:t>Legionella, Chlamydia</a:t>
            </a:r>
            <a:r>
              <a:rPr lang="it-IT" altLang="en-US">
                <a:ea typeface="ＭＳ Ｐゴシック" pitchFamily="34" charset="-128"/>
              </a:rPr>
              <a:t>)</a:t>
            </a:r>
            <a:endParaRPr lang="en-GB" altLang="en-US">
              <a:ea typeface="ＭＳ Ｐゴシック" pitchFamily="34" charset="-128"/>
            </a:endParaRPr>
          </a:p>
          <a:p>
            <a:pPr lvl="1"/>
            <a:r>
              <a:rPr lang="en-GB" altLang="en-US">
                <a:ea typeface="ＭＳ Ｐゴシック" pitchFamily="34" charset="-128"/>
              </a:rPr>
              <a:t>Detection of antigens in urine (</a:t>
            </a:r>
            <a:r>
              <a:rPr lang="en-GB" altLang="en-US" i="1">
                <a:ea typeface="ＭＳ Ｐゴシック" pitchFamily="34" charset="-128"/>
              </a:rPr>
              <a:t>Legionella)</a:t>
            </a:r>
            <a:endParaRPr lang="en-GB" altLang="en-US">
              <a:ea typeface="ＭＳ Ｐゴシック" pitchFamily="34" charset="-128"/>
            </a:endParaRPr>
          </a:p>
          <a:p>
            <a:r>
              <a:rPr lang="en-GB" altLang="en-US">
                <a:ea typeface="ＭＳ Ｐゴシック" pitchFamily="34" charset="-128"/>
              </a:rPr>
              <a:t> </a:t>
            </a:r>
          </a:p>
          <a:p>
            <a:r>
              <a:rPr lang="en-GB" altLang="en-US" b="1">
                <a:ea typeface="ＭＳ Ｐゴシック" pitchFamily="34" charset="-128"/>
              </a:rPr>
              <a:t>c – Others</a:t>
            </a:r>
            <a:endParaRPr lang="en-GB" altLang="en-US">
              <a:ea typeface="ＭＳ Ｐゴシック" pitchFamily="34" charset="-128"/>
            </a:endParaRPr>
          </a:p>
          <a:p>
            <a:r>
              <a:rPr lang="en-GB" altLang="en-US">
                <a:ea typeface="ＭＳ Ｐゴシック" pitchFamily="34" charset="-128"/>
              </a:rPr>
              <a:t>Positive </a:t>
            </a:r>
            <a:r>
              <a:rPr lang="en-GB" altLang="en-US" b="1">
                <a:ea typeface="ＭＳ Ｐゴシック" pitchFamily="34" charset="-128"/>
              </a:rPr>
              <a:t>sputum</a:t>
            </a:r>
            <a:r>
              <a:rPr lang="en-GB" altLang="en-US">
                <a:ea typeface="ＭＳ Ｐゴシック" pitchFamily="34" charset="-128"/>
              </a:rPr>
              <a:t> culture </a:t>
            </a:r>
            <a:r>
              <a:rPr lang="en-GB" altLang="en-US" b="1">
                <a:ea typeface="ＭＳ Ｐゴシック" pitchFamily="34" charset="-128"/>
              </a:rPr>
              <a:t>or non-quantitative LRT specimen </a:t>
            </a:r>
            <a:r>
              <a:rPr lang="en-GB" altLang="en-US">
                <a:ea typeface="ＭＳ Ｐゴシック" pitchFamily="34" charset="-128"/>
              </a:rPr>
              <a:t>culture 	</a:t>
            </a:r>
            <a:r>
              <a:rPr lang="en-GB" altLang="en-US" b="1">
                <a:ea typeface="ＭＳ Ｐゴシック" pitchFamily="34" charset="-128"/>
              </a:rPr>
              <a:t>(PN 4)</a:t>
            </a:r>
            <a:endParaRPr lang="en-GB" altLang="en-US">
              <a:ea typeface="ＭＳ Ｐゴシック" pitchFamily="34" charset="-128"/>
            </a:endParaRPr>
          </a:p>
          <a:p>
            <a:r>
              <a:rPr lang="en-GB" altLang="en-US" b="1">
                <a:ea typeface="ＭＳ Ｐゴシック" pitchFamily="34" charset="-128"/>
              </a:rPr>
              <a:t>No positive microbiology				(PN 5)</a:t>
            </a:r>
            <a:endParaRPr lang="en-GB" altLang="en-US">
              <a:ea typeface="ＭＳ Ｐゴシック" pitchFamily="34" charset="-128"/>
            </a:endParaRPr>
          </a:p>
          <a:p>
            <a:r>
              <a:rPr lang="en-GB" altLang="en-US" b="1">
                <a:ea typeface="ＭＳ Ｐゴシック" pitchFamily="34" charset="-128"/>
              </a:rPr>
              <a:t> </a:t>
            </a:r>
            <a:endParaRPr lang="en-GB" altLang="en-US">
              <a:ea typeface="ＭＳ Ｐゴシック" pitchFamily="34" charset="-128"/>
            </a:endParaRPr>
          </a:p>
          <a:p>
            <a:r>
              <a:rPr lang="en-GB" altLang="en-US">
                <a:ea typeface="ＭＳ Ｐゴシック" pitchFamily="34" charset="-128"/>
              </a:rPr>
              <a:t>Note: PN 1 and PN 2 criteria were validated without previous antimicrobial therapy</a:t>
            </a:r>
          </a:p>
          <a:p>
            <a:r>
              <a:rPr lang="en-GB" altLang="en-US">
                <a:ea typeface="ＭＳ Ｐゴシック" pitchFamily="34" charset="-128"/>
              </a:rPr>
              <a:t>LRT = Lower Respiratory Tract</a:t>
            </a:r>
          </a:p>
          <a:p>
            <a:r>
              <a:rPr lang="en-GB" altLang="en-US">
                <a:ea typeface="ＭＳ Ｐゴシック" pitchFamily="34" charset="-128"/>
              </a:rPr>
              <a:t>CFU = Colony Forming Units</a:t>
            </a:r>
          </a:p>
          <a:p>
            <a:pPr eaLnBrk="1" hangingPunct="1">
              <a:lnSpc>
                <a:spcPct val="80000"/>
              </a:lnSpc>
            </a:pPr>
            <a:endParaRPr lang="en-US" altLang="en-US" sz="600">
              <a:ea typeface="ＭＳ Ｐゴシック" pitchFamily="34" charset="-128"/>
            </a:endParaRPr>
          </a:p>
        </p:txBody>
      </p:sp>
      <p:sp>
        <p:nvSpPr>
          <p:cNvPr id="63492"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marL="0" marR="0" lvl="0" indent="0" algn="ctr" defTabSz="914400" rtl="0" eaLnBrk="1" fontAlgn="base" latinLnBrk="0" hangingPunct="1">
              <a:lnSpc>
                <a:spcPct val="85000"/>
              </a:lnSpc>
              <a:spcBef>
                <a:spcPct val="0"/>
              </a:spcBef>
              <a:spcAft>
                <a:spcPct val="0"/>
              </a:spcAft>
              <a:buClrTx/>
              <a:buSzTx/>
              <a:buFontTx/>
              <a:buNone/>
              <a:tabLst/>
              <a:defRPr/>
            </a:pPr>
            <a:fld id="{8EF1B590-E959-4473-A4E3-78AF5AE226E6}" type="slidenum">
              <a:rPr kumimoji="0" lang="en-US" altLang="en-US" sz="1400" b="0" i="0" u="none" strike="noStrike" kern="1200" cap="none" spc="0" normalizeH="0" baseline="0" noProof="0">
                <a:ln>
                  <a:noFill/>
                </a:ln>
                <a:solidFill>
                  <a:prstClr val="black"/>
                </a:solidFill>
                <a:effectLst/>
                <a:uLnTx/>
                <a:uFillTx/>
                <a:latin typeface="Tahoma" pitchFamily="34" charset="0"/>
                <a:ea typeface="ＭＳ Ｐゴシック" pitchFamily="34" charset="-128"/>
                <a:cs typeface="+mn-cs"/>
              </a:rPr>
              <a:pPr marL="0" marR="0" lvl="0" indent="0" algn="ctr" defTabSz="914400" rtl="0" eaLnBrk="1" fontAlgn="base" latinLnBrk="0" hangingPunct="1">
                <a:lnSpc>
                  <a:spcPct val="85000"/>
                </a:lnSpc>
                <a:spcBef>
                  <a:spcPct val="0"/>
                </a:spcBef>
                <a:spcAft>
                  <a:spcPct val="0"/>
                </a:spcAft>
                <a:buClrTx/>
                <a:buSzTx/>
                <a:buFontTx/>
                <a:buNone/>
                <a:tabLst/>
                <a:defRPr/>
              </a:pPr>
              <a:t>29</a:t>
            </a:fld>
            <a:endParaRPr kumimoji="0" lang="en-US" altLang="en-US" sz="1400" b="0" i="0" u="none" strike="noStrike" kern="1200" cap="none" spc="0" normalizeH="0" baseline="0" noProof="0">
              <a:ln>
                <a:noFill/>
              </a:ln>
              <a:solidFill>
                <a:prstClr val="black"/>
              </a:solidFill>
              <a:effectLst/>
              <a:uLnTx/>
              <a:uFillTx/>
              <a:latin typeface="Tahoma" pitchFamily="34" charset="0"/>
              <a:ea typeface="ＭＳ Ｐゴシック" pitchFamily="34" charset="-128"/>
              <a:cs typeface="+mn-cs"/>
            </a:endParaRPr>
          </a:p>
        </p:txBody>
      </p:sp>
    </p:spTree>
    <p:extLst>
      <p:ext uri="{BB962C8B-B14F-4D97-AF65-F5344CB8AC3E}">
        <p14:creationId xmlns:p14="http://schemas.microsoft.com/office/powerpoint/2010/main" val="3146500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330200" y="534988"/>
            <a:ext cx="4221163" cy="2374900"/>
          </a:xfrm>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70000"/>
              </a:lnSpc>
            </a:pPr>
            <a:r>
              <a:rPr lang="en-GB" altLang="en-US" sz="800" b="1">
                <a:ea typeface="ＭＳ Ｐゴシック" pitchFamily="34" charset="-128"/>
              </a:rPr>
              <a:t>Superficial incisional (SSI-S)</a:t>
            </a:r>
            <a:endParaRPr lang="en-GB" altLang="en-US" sz="800">
              <a:ea typeface="ＭＳ Ｐゴシック" pitchFamily="34" charset="-128"/>
            </a:endParaRPr>
          </a:p>
          <a:p>
            <a:pPr eaLnBrk="1" hangingPunct="1">
              <a:lnSpc>
                <a:spcPct val="70000"/>
              </a:lnSpc>
            </a:pPr>
            <a:r>
              <a:rPr lang="en-GB" altLang="en-US" sz="800" i="1">
                <a:ea typeface="ＭＳ Ｐゴシック" pitchFamily="34" charset="-128"/>
              </a:rPr>
              <a:t> </a:t>
            </a: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Infection occurs within 30 days after the operation </a:t>
            </a:r>
            <a:r>
              <a:rPr lang="en-GB" altLang="en-US" sz="800" u="sng">
                <a:ea typeface="ＭＳ Ｐゴシック" pitchFamily="34" charset="-128"/>
              </a:rPr>
              <a:t>and</a:t>
            </a:r>
            <a:r>
              <a:rPr lang="en-GB" altLang="en-US" sz="800">
                <a:ea typeface="ＭＳ Ｐゴシック" pitchFamily="34" charset="-128"/>
              </a:rPr>
              <a:t> infection involves only skin and subcutaneous tissue of the incision </a:t>
            </a:r>
            <a:r>
              <a:rPr lang="en-GB" altLang="en-US" sz="800" u="sng">
                <a:ea typeface="ＭＳ Ｐゴシック" pitchFamily="34" charset="-128"/>
              </a:rPr>
              <a:t>and at least one of the following:</a:t>
            </a: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Purulent drainage with or without laboratory confirmation, from the superficial incision</a:t>
            </a:r>
          </a:p>
          <a:p>
            <a:pPr eaLnBrk="1" hangingPunct="1">
              <a:lnSpc>
                <a:spcPct val="70000"/>
              </a:lnSpc>
            </a:pPr>
            <a:r>
              <a:rPr lang="en-GB" altLang="en-US" sz="800">
                <a:ea typeface="ＭＳ Ｐゴシック" pitchFamily="34" charset="-128"/>
              </a:rPr>
              <a:t>Organisms isolated from an aseptically obtained culture of fluid or tissue from the superficial incision.</a:t>
            </a:r>
          </a:p>
          <a:p>
            <a:pPr eaLnBrk="1" hangingPunct="1">
              <a:lnSpc>
                <a:spcPct val="70000"/>
              </a:lnSpc>
            </a:pPr>
            <a:r>
              <a:rPr lang="en-GB" altLang="en-US" sz="800">
                <a:ea typeface="ＭＳ Ｐゴシック" pitchFamily="34" charset="-128"/>
              </a:rPr>
              <a:t>At least one of the following signs or symptoms of infection: </a:t>
            </a:r>
            <a:r>
              <a:rPr lang="en-GB" altLang="en-US" sz="800" u="sng">
                <a:ea typeface="ＭＳ Ｐゴシック" pitchFamily="34" charset="-128"/>
              </a:rPr>
              <a:t>and </a:t>
            </a:r>
            <a:r>
              <a:rPr lang="en-GB" altLang="en-US" sz="800">
                <a:ea typeface="ＭＳ Ｐゴシック" pitchFamily="34" charset="-128"/>
              </a:rPr>
              <a:t>superficial incision is deliberately opened by surgeon, </a:t>
            </a:r>
            <a:r>
              <a:rPr lang="en-GB" altLang="en-US" sz="800" u="sng">
                <a:ea typeface="ＭＳ Ｐゴシック" pitchFamily="34" charset="-128"/>
              </a:rPr>
              <a:t>unless</a:t>
            </a:r>
            <a:r>
              <a:rPr lang="en-GB" altLang="en-US" sz="800">
                <a:ea typeface="ＭＳ Ｐゴシック" pitchFamily="34" charset="-128"/>
              </a:rPr>
              <a:t> incision is culture-negative.</a:t>
            </a:r>
          </a:p>
          <a:p>
            <a:pPr lvl="1" eaLnBrk="1" hangingPunct="1">
              <a:lnSpc>
                <a:spcPct val="70000"/>
              </a:lnSpc>
            </a:pPr>
            <a:r>
              <a:rPr lang="en-GB" altLang="en-US" sz="700">
                <a:ea typeface="ＭＳ Ｐゴシック" pitchFamily="34" charset="-128"/>
              </a:rPr>
              <a:t>pain or tenderness,</a:t>
            </a:r>
          </a:p>
          <a:p>
            <a:pPr lvl="1" eaLnBrk="1" hangingPunct="1">
              <a:lnSpc>
                <a:spcPct val="70000"/>
              </a:lnSpc>
            </a:pPr>
            <a:r>
              <a:rPr lang="en-GB" altLang="en-US" sz="700">
                <a:ea typeface="ＭＳ Ｐゴシック" pitchFamily="34" charset="-128"/>
              </a:rPr>
              <a:t> localized swelling, </a:t>
            </a:r>
          </a:p>
          <a:p>
            <a:pPr lvl="1" eaLnBrk="1" hangingPunct="1">
              <a:lnSpc>
                <a:spcPct val="70000"/>
              </a:lnSpc>
            </a:pPr>
            <a:r>
              <a:rPr lang="en-GB" altLang="en-US" sz="700">
                <a:ea typeface="ＭＳ Ｐゴシック" pitchFamily="34" charset="-128"/>
              </a:rPr>
              <a:t>redness, or heat</a:t>
            </a:r>
          </a:p>
          <a:p>
            <a:pPr eaLnBrk="1" hangingPunct="1">
              <a:lnSpc>
                <a:spcPct val="70000"/>
              </a:lnSpc>
            </a:pPr>
            <a:r>
              <a:rPr lang="en-GB" altLang="en-US" sz="800">
                <a:ea typeface="ＭＳ Ｐゴシック" pitchFamily="34" charset="-128"/>
              </a:rPr>
              <a:t>Diagnosis of superficial incisional SSI made by a surgeon or attending physician.</a:t>
            </a:r>
          </a:p>
          <a:p>
            <a:pPr eaLnBrk="1" hangingPunct="1">
              <a:lnSpc>
                <a:spcPct val="70000"/>
              </a:lnSpc>
            </a:pP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 </a:t>
            </a:r>
          </a:p>
          <a:p>
            <a:pPr eaLnBrk="1" hangingPunct="1">
              <a:lnSpc>
                <a:spcPct val="70000"/>
              </a:lnSpc>
            </a:pPr>
            <a:r>
              <a:rPr lang="en-GB" altLang="en-US" sz="800" b="1">
                <a:ea typeface="ＭＳ Ｐゴシック" pitchFamily="34" charset="-128"/>
              </a:rPr>
              <a:t>Deep incisional (SSI-D)</a:t>
            </a:r>
            <a:endParaRPr lang="en-GB" altLang="en-US" sz="800">
              <a:ea typeface="ＭＳ Ｐゴシック" pitchFamily="34" charset="-128"/>
            </a:endParaRPr>
          </a:p>
          <a:p>
            <a:pPr eaLnBrk="1" hangingPunct="1">
              <a:lnSpc>
                <a:spcPct val="70000"/>
              </a:lnSpc>
            </a:pPr>
            <a:r>
              <a:rPr lang="en-GB" altLang="en-US" sz="800" i="1">
                <a:ea typeface="ＭＳ Ｐゴシック" pitchFamily="34" charset="-128"/>
              </a:rPr>
              <a:t> </a:t>
            </a: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Less than 30 days popst-op if no implant is left in place or within one year if implant is in place </a:t>
            </a:r>
            <a:r>
              <a:rPr lang="en-GB" altLang="en-US" sz="800" u="sng">
                <a:ea typeface="ＭＳ Ｐゴシック" pitchFamily="34" charset="-128"/>
              </a:rPr>
              <a:t>and</a:t>
            </a:r>
            <a:r>
              <a:rPr lang="en-GB" altLang="en-US" sz="800">
                <a:ea typeface="ＭＳ Ｐゴシック" pitchFamily="34" charset="-128"/>
              </a:rPr>
              <a:t> the infection appears to be related to the operation </a:t>
            </a:r>
            <a:r>
              <a:rPr lang="en-GB" altLang="en-US" sz="800" u="sng">
                <a:ea typeface="ＭＳ Ｐゴシック" pitchFamily="34" charset="-128"/>
              </a:rPr>
              <a:t>and</a:t>
            </a:r>
            <a:r>
              <a:rPr lang="en-GB" altLang="en-US" sz="800">
                <a:ea typeface="ＭＳ Ｐゴシック" pitchFamily="34" charset="-128"/>
              </a:rPr>
              <a:t> infection involves deep soft tissue (e.g. fascia, muscle) of the incision </a:t>
            </a:r>
            <a:r>
              <a:rPr lang="en-GB" altLang="en-US" sz="800" u="sng">
                <a:ea typeface="ＭＳ Ｐゴシック" pitchFamily="34" charset="-128"/>
              </a:rPr>
              <a:t>and at least one of the following:</a:t>
            </a: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Purulent drainage from the deep incision but not from the organ/space component of the surgical site.</a:t>
            </a:r>
          </a:p>
          <a:p>
            <a:pPr eaLnBrk="1" hangingPunct="1">
              <a:lnSpc>
                <a:spcPct val="70000"/>
              </a:lnSpc>
            </a:pPr>
            <a:r>
              <a:rPr lang="en-GB" altLang="en-US" sz="800">
                <a:ea typeface="ＭＳ Ｐゴシック" pitchFamily="34" charset="-128"/>
              </a:rPr>
              <a:t>A deep incision spontaneously dehisces or is deliberately opened by a surgeon when the patient has at least one of the following signs or symptoms: fever (&gt;38º C), localized pain or tenderness, unless incision is culture-negative.</a:t>
            </a:r>
          </a:p>
          <a:p>
            <a:pPr eaLnBrk="1" hangingPunct="1">
              <a:lnSpc>
                <a:spcPct val="70000"/>
              </a:lnSpc>
            </a:pPr>
            <a:r>
              <a:rPr lang="en-GB" altLang="en-US" sz="800">
                <a:ea typeface="ＭＳ Ｐゴシック" pitchFamily="34" charset="-128"/>
              </a:rPr>
              <a:t>An abscess or other evidence of infection involving the deep incision is found on direct examination, during reoperation, or by histopathologic or radiologic examination.</a:t>
            </a:r>
          </a:p>
          <a:p>
            <a:pPr eaLnBrk="1" hangingPunct="1">
              <a:lnSpc>
                <a:spcPct val="70000"/>
              </a:lnSpc>
            </a:pPr>
            <a:r>
              <a:rPr lang="en-GB" altLang="en-US" sz="800">
                <a:ea typeface="ＭＳ Ｐゴシック" pitchFamily="34" charset="-128"/>
              </a:rPr>
              <a:t>Diagnosis of deep incisional SSI made by a surgeon or attending physician.</a:t>
            </a:r>
          </a:p>
          <a:p>
            <a:pPr eaLnBrk="1" hangingPunct="1">
              <a:lnSpc>
                <a:spcPct val="70000"/>
              </a:lnSpc>
            </a:pPr>
            <a:r>
              <a:rPr lang="en-GB" altLang="en-US" sz="800">
                <a:ea typeface="ＭＳ Ｐゴシック" pitchFamily="34" charset="-128"/>
              </a:rPr>
              <a:t>  </a:t>
            </a:r>
          </a:p>
          <a:p>
            <a:pPr eaLnBrk="1" hangingPunct="1">
              <a:lnSpc>
                <a:spcPct val="70000"/>
              </a:lnSpc>
            </a:pPr>
            <a:r>
              <a:rPr lang="en-GB" altLang="en-US" sz="800" b="1">
                <a:ea typeface="ＭＳ Ｐゴシック" pitchFamily="34" charset="-128"/>
              </a:rPr>
              <a:t>Organ/Space (SSI-O)</a:t>
            </a:r>
            <a:endParaRPr lang="en-GB" altLang="en-US" sz="800">
              <a:ea typeface="ＭＳ Ｐゴシック" pitchFamily="34" charset="-128"/>
            </a:endParaRPr>
          </a:p>
          <a:p>
            <a:pPr eaLnBrk="1" hangingPunct="1">
              <a:lnSpc>
                <a:spcPct val="70000"/>
              </a:lnSpc>
            </a:pPr>
            <a:r>
              <a:rPr lang="en-GB" altLang="en-US" sz="800" i="1">
                <a:ea typeface="ＭＳ Ｐゴシック" pitchFamily="34" charset="-128"/>
              </a:rPr>
              <a:t> </a:t>
            </a: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Infection occurs within 30 days after the operation if no implant is left in place or within one year if implant is in place </a:t>
            </a:r>
            <a:r>
              <a:rPr lang="en-GB" altLang="en-US" sz="800" u="sng">
                <a:ea typeface="ＭＳ Ｐゴシック" pitchFamily="34" charset="-128"/>
              </a:rPr>
              <a:t>and</a:t>
            </a:r>
            <a:r>
              <a:rPr lang="en-GB" altLang="en-US" sz="800">
                <a:ea typeface="ＭＳ Ｐゴシック" pitchFamily="34" charset="-128"/>
              </a:rPr>
              <a:t> the infection appears to be related to the operation </a:t>
            </a:r>
            <a:r>
              <a:rPr lang="en-GB" altLang="en-US" sz="800" u="sng">
                <a:ea typeface="ＭＳ Ｐゴシック" pitchFamily="34" charset="-128"/>
              </a:rPr>
              <a:t>and</a:t>
            </a:r>
            <a:r>
              <a:rPr lang="en-GB" altLang="en-US" sz="800">
                <a:ea typeface="ＭＳ Ｐゴシック" pitchFamily="34" charset="-128"/>
              </a:rPr>
              <a:t> infection involves any part of the anatomy (e.g., organs and spaces) other than the incision which was opened or manipulated during an operation </a:t>
            </a:r>
            <a:r>
              <a:rPr lang="en-GB" altLang="en-US" sz="800" u="sng">
                <a:ea typeface="ＭＳ Ｐゴシック" pitchFamily="34" charset="-128"/>
              </a:rPr>
              <a:t>and at least one of the following:</a:t>
            </a: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Purulent drainage from a drain that is placed through a stab wound into the organ/space .</a:t>
            </a:r>
          </a:p>
          <a:p>
            <a:pPr eaLnBrk="1" hangingPunct="1">
              <a:lnSpc>
                <a:spcPct val="70000"/>
              </a:lnSpc>
            </a:pPr>
            <a:r>
              <a:rPr lang="en-GB" altLang="en-US" sz="800">
                <a:ea typeface="ＭＳ Ｐゴシック" pitchFamily="34" charset="-128"/>
              </a:rPr>
              <a:t>Organisms isolated from an aseptically obtained culture of fluid or tissue in the organ/space.</a:t>
            </a:r>
          </a:p>
          <a:p>
            <a:pPr eaLnBrk="1" hangingPunct="1">
              <a:lnSpc>
                <a:spcPct val="70000"/>
              </a:lnSpc>
            </a:pPr>
            <a:r>
              <a:rPr lang="en-GB" altLang="en-US" sz="800">
                <a:ea typeface="ＭＳ Ｐゴシック" pitchFamily="34" charset="-128"/>
              </a:rPr>
              <a:t>An abscess or other evidence of infection involving the organ/space that is found on direct examination, during reoperation, or by histopathologic or radiologic examination.</a:t>
            </a:r>
          </a:p>
          <a:p>
            <a:pPr eaLnBrk="1" hangingPunct="1">
              <a:lnSpc>
                <a:spcPct val="70000"/>
              </a:lnSpc>
            </a:pPr>
            <a:r>
              <a:rPr lang="en-GB" altLang="en-US" sz="800">
                <a:ea typeface="ＭＳ Ｐゴシック" pitchFamily="34" charset="-128"/>
              </a:rPr>
              <a:t>Diagnosis of organ/space SSI made by a surgeon or attending physician.</a:t>
            </a:r>
          </a:p>
          <a:p>
            <a:pPr eaLnBrk="1" hangingPunct="1">
              <a:lnSpc>
                <a:spcPct val="90000"/>
              </a:lnSpc>
            </a:pPr>
            <a:endParaRPr lang="en-US" altLang="en-US">
              <a:ea typeface="ＭＳ Ｐゴシック" pitchFamily="34" charset="-128"/>
            </a:endParaRPr>
          </a:p>
        </p:txBody>
      </p:sp>
      <p:sp>
        <p:nvSpPr>
          <p:cNvPr id="58372"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marL="0" marR="0" lvl="0" indent="0" algn="ctr" defTabSz="914400" rtl="0" eaLnBrk="1" fontAlgn="base" latinLnBrk="0" hangingPunct="1">
              <a:lnSpc>
                <a:spcPct val="85000"/>
              </a:lnSpc>
              <a:spcBef>
                <a:spcPct val="0"/>
              </a:spcBef>
              <a:spcAft>
                <a:spcPct val="0"/>
              </a:spcAft>
              <a:buClrTx/>
              <a:buSzTx/>
              <a:buFontTx/>
              <a:buNone/>
              <a:tabLst/>
              <a:defRPr/>
            </a:pPr>
            <a:fld id="{9E3EDCCD-67FE-48A2-8692-714D8D937F8F}" type="slidenum">
              <a:rPr kumimoji="0" lang="en-US" altLang="en-US" sz="1400" b="0" i="0" u="none" strike="noStrike" kern="1200" cap="none" spc="0" normalizeH="0" baseline="0" noProof="0">
                <a:ln>
                  <a:noFill/>
                </a:ln>
                <a:solidFill>
                  <a:prstClr val="black"/>
                </a:solidFill>
                <a:effectLst/>
                <a:uLnTx/>
                <a:uFillTx/>
                <a:latin typeface="Tahoma" pitchFamily="34" charset="0"/>
                <a:ea typeface="ＭＳ Ｐゴシック" pitchFamily="34" charset="-128"/>
                <a:cs typeface="+mn-cs"/>
              </a:rPr>
              <a:pPr marL="0" marR="0" lvl="0" indent="0" algn="ctr" defTabSz="914400" rtl="0" eaLnBrk="1" fontAlgn="base" latinLnBrk="0" hangingPunct="1">
                <a:lnSpc>
                  <a:spcPct val="85000"/>
                </a:lnSpc>
                <a:spcBef>
                  <a:spcPct val="0"/>
                </a:spcBef>
                <a:spcAft>
                  <a:spcPct val="0"/>
                </a:spcAft>
                <a:buClrTx/>
                <a:buSzTx/>
                <a:buFontTx/>
                <a:buNone/>
                <a:tabLst/>
                <a:defRPr/>
              </a:pPr>
              <a:t>34</a:t>
            </a:fld>
            <a:endParaRPr kumimoji="0" lang="en-US" altLang="en-US" sz="1400" b="0" i="0" u="none" strike="noStrike" kern="1200" cap="none" spc="0" normalizeH="0" baseline="0" noProof="0">
              <a:ln>
                <a:noFill/>
              </a:ln>
              <a:solidFill>
                <a:prstClr val="black"/>
              </a:solidFill>
              <a:effectLst/>
              <a:uLnTx/>
              <a:uFillTx/>
              <a:latin typeface="Tahoma" pitchFamily="34" charset="0"/>
              <a:ea typeface="ＭＳ Ｐゴシック" pitchFamily="34" charset="-128"/>
              <a:cs typeface="+mn-cs"/>
            </a:endParaRPr>
          </a:p>
        </p:txBody>
      </p:sp>
    </p:spTree>
    <p:extLst>
      <p:ext uri="{BB962C8B-B14F-4D97-AF65-F5344CB8AC3E}">
        <p14:creationId xmlns:p14="http://schemas.microsoft.com/office/powerpoint/2010/main" val="2180538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330200" y="534988"/>
            <a:ext cx="4221163" cy="2374900"/>
          </a:xfrm>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ea typeface="ＭＳ Ｐゴシック" pitchFamily="34" charset="-128"/>
              </a:rPr>
              <a:t>UTI-A: microbiologically confirmed symptomatic UTI</a:t>
            </a:r>
            <a:endParaRPr lang="en-GB" altLang="en-US">
              <a:ea typeface="ＭＳ Ｐゴシック" pitchFamily="34" charset="-128"/>
            </a:endParaRPr>
          </a:p>
          <a:p>
            <a:r>
              <a:rPr lang="en-GB" altLang="en-US" b="1">
                <a:ea typeface="ＭＳ Ｐゴシック" pitchFamily="34" charset="-128"/>
              </a:rPr>
              <a:t> </a:t>
            </a:r>
            <a:endParaRPr lang="en-GB" altLang="en-US">
              <a:ea typeface="ＭＳ Ｐゴシック" pitchFamily="34" charset="-128"/>
            </a:endParaRPr>
          </a:p>
          <a:p>
            <a:r>
              <a:rPr lang="en-GB" altLang="en-US">
                <a:ea typeface="ＭＳ Ｐゴシック" pitchFamily="34" charset="-128"/>
              </a:rPr>
              <a:t>Patient has at least </a:t>
            </a:r>
            <a:r>
              <a:rPr lang="en-GB" altLang="en-US" u="sng">
                <a:ea typeface="ＭＳ Ｐゴシック" pitchFamily="34" charset="-128"/>
              </a:rPr>
              <a:t>one</a:t>
            </a:r>
            <a:r>
              <a:rPr lang="en-GB" altLang="en-US">
                <a:ea typeface="ＭＳ Ｐゴシック" pitchFamily="34" charset="-128"/>
              </a:rPr>
              <a:t> of the following signs of symptoms with no other recognized cause: fever (&gt;38°C), urgency, frequency, dysuria, or suprapubic tenderness </a:t>
            </a:r>
          </a:p>
          <a:p>
            <a:r>
              <a:rPr lang="en-GB" altLang="en-US" u="sng">
                <a:ea typeface="ＭＳ Ｐゴシック" pitchFamily="34" charset="-128"/>
              </a:rPr>
              <a:t>and </a:t>
            </a:r>
            <a:endParaRPr lang="en-GB" altLang="en-US">
              <a:ea typeface="ＭＳ Ｐゴシック" pitchFamily="34" charset="-128"/>
            </a:endParaRPr>
          </a:p>
          <a:p>
            <a:r>
              <a:rPr lang="en-GB" altLang="en-US">
                <a:ea typeface="ＭＳ Ｐゴシック" pitchFamily="34" charset="-128"/>
              </a:rPr>
              <a:t>patient has a positive urine culture, that is, ≥ 10</a:t>
            </a:r>
            <a:r>
              <a:rPr lang="en-GB" altLang="en-US" baseline="30000">
                <a:ea typeface="ＭＳ Ｐゴシック" pitchFamily="34" charset="-128"/>
              </a:rPr>
              <a:t>5</a:t>
            </a:r>
            <a:r>
              <a:rPr lang="en-GB" altLang="en-US">
                <a:ea typeface="ＭＳ Ｐゴシック" pitchFamily="34" charset="-128"/>
              </a:rPr>
              <a:t> microorganisms per ml of urine with no more than two species of microorganisms.</a:t>
            </a:r>
          </a:p>
          <a:p>
            <a:r>
              <a:rPr lang="en-GB" altLang="en-US">
                <a:ea typeface="ＭＳ Ｐゴシック" pitchFamily="34" charset="-128"/>
              </a:rPr>
              <a:t> </a:t>
            </a:r>
          </a:p>
          <a:p>
            <a:r>
              <a:rPr lang="en-GB" altLang="en-US">
                <a:ea typeface="ＭＳ Ｐゴシック" pitchFamily="34" charset="-128"/>
              </a:rPr>
              <a:t> </a:t>
            </a:r>
          </a:p>
          <a:p>
            <a:r>
              <a:rPr lang="en-GB" altLang="en-US" b="1">
                <a:ea typeface="ＭＳ Ｐゴシック" pitchFamily="34" charset="-128"/>
              </a:rPr>
              <a:t>UTI-B:  not microbiologically confirmed symptomatic UTI</a:t>
            </a:r>
            <a:endParaRPr lang="en-GB" altLang="en-US">
              <a:ea typeface="ＭＳ Ｐゴシック" pitchFamily="34" charset="-128"/>
            </a:endParaRPr>
          </a:p>
          <a:p>
            <a:r>
              <a:rPr lang="en-GB" altLang="en-US">
                <a:ea typeface="ＭＳ Ｐゴシック" pitchFamily="34" charset="-128"/>
              </a:rPr>
              <a:t> </a:t>
            </a:r>
          </a:p>
          <a:p>
            <a:r>
              <a:rPr lang="en-GB" altLang="en-US">
                <a:ea typeface="ＭＳ Ｐゴシック" pitchFamily="34" charset="-128"/>
              </a:rPr>
              <a:t>Patient has at least </a:t>
            </a:r>
            <a:r>
              <a:rPr lang="en-GB" altLang="en-US" u="sng">
                <a:ea typeface="ＭＳ Ｐゴシック" pitchFamily="34" charset="-128"/>
              </a:rPr>
              <a:t>two</a:t>
            </a:r>
            <a:r>
              <a:rPr lang="en-GB" altLang="en-US">
                <a:ea typeface="ＭＳ Ｐゴシック" pitchFamily="34" charset="-128"/>
              </a:rPr>
              <a:t> of the following with no other recognized cause: fever (&gt;38°C), urgency, frequency, dysuria, or suprapubic tenderness </a:t>
            </a:r>
          </a:p>
          <a:p>
            <a:r>
              <a:rPr lang="en-GB" altLang="en-US" u="sng">
                <a:ea typeface="ＭＳ Ｐゴシック" pitchFamily="34" charset="-128"/>
              </a:rPr>
              <a:t>and</a:t>
            </a:r>
            <a:endParaRPr lang="en-GB" altLang="en-US">
              <a:ea typeface="ＭＳ Ｐゴシック" pitchFamily="34" charset="-128"/>
            </a:endParaRPr>
          </a:p>
          <a:p>
            <a:r>
              <a:rPr lang="en-GB" altLang="en-US">
                <a:ea typeface="ＭＳ Ｐゴシック" pitchFamily="34" charset="-128"/>
              </a:rPr>
              <a:t>at least </a:t>
            </a:r>
            <a:r>
              <a:rPr lang="en-GB" altLang="en-US" u="sng">
                <a:ea typeface="ＭＳ Ｐゴシック" pitchFamily="34" charset="-128"/>
              </a:rPr>
              <a:t>one</a:t>
            </a:r>
            <a:r>
              <a:rPr lang="en-GB" altLang="en-US">
                <a:ea typeface="ＭＳ Ｐゴシック" pitchFamily="34" charset="-128"/>
              </a:rPr>
              <a:t> of the following:</a:t>
            </a:r>
          </a:p>
          <a:p>
            <a:r>
              <a:rPr lang="en-GB" altLang="en-US">
                <a:ea typeface="ＭＳ Ｐゴシック" pitchFamily="34" charset="-128"/>
              </a:rPr>
              <a:t>Positive dipstick for leukocyte esterase and/or nitrate</a:t>
            </a:r>
          </a:p>
          <a:p>
            <a:r>
              <a:rPr lang="en-GB" altLang="en-US">
                <a:ea typeface="ＭＳ Ｐゴシック" pitchFamily="34" charset="-128"/>
              </a:rPr>
              <a:t>Pyuria urine specimen with ≥10 WBC/ml or ≥ 3 WBC/high-power field of unspun urine</a:t>
            </a:r>
          </a:p>
          <a:p>
            <a:r>
              <a:rPr lang="en-GB" altLang="en-US">
                <a:ea typeface="ＭＳ Ｐゴシック" pitchFamily="34" charset="-128"/>
              </a:rPr>
              <a:t>Organisms seen on Gram stain of unspun urine</a:t>
            </a:r>
          </a:p>
          <a:p>
            <a:r>
              <a:rPr lang="en-GB" altLang="en-US">
                <a:ea typeface="ＭＳ Ｐゴシック" pitchFamily="34" charset="-128"/>
              </a:rPr>
              <a:t>At least </a:t>
            </a:r>
            <a:r>
              <a:rPr lang="en-GB" altLang="en-US" u="sng">
                <a:ea typeface="ＭＳ Ｐゴシック" pitchFamily="34" charset="-128"/>
              </a:rPr>
              <a:t>two</a:t>
            </a:r>
            <a:r>
              <a:rPr lang="en-GB" altLang="en-US">
                <a:ea typeface="ＭＳ Ｐゴシック" pitchFamily="34" charset="-128"/>
              </a:rPr>
              <a:t> urine cultures with repeated isolation of the same uropathogen (gram-negative bacteria or </a:t>
            </a:r>
            <a:r>
              <a:rPr lang="en-GB" altLang="en-US" i="1">
                <a:ea typeface="ＭＳ Ｐゴシック" pitchFamily="34" charset="-128"/>
              </a:rPr>
              <a:t>S. saprophyticus</a:t>
            </a:r>
            <a:r>
              <a:rPr lang="en-GB" altLang="en-US">
                <a:ea typeface="ＭＳ Ｐゴシック" pitchFamily="34" charset="-128"/>
              </a:rPr>
              <a:t>) with ≥ 10</a:t>
            </a:r>
            <a:r>
              <a:rPr lang="en-GB" altLang="en-US" baseline="30000">
                <a:ea typeface="ＭＳ Ｐゴシック" pitchFamily="34" charset="-128"/>
              </a:rPr>
              <a:t>2</a:t>
            </a:r>
            <a:r>
              <a:rPr lang="en-GB" altLang="en-US">
                <a:ea typeface="ＭＳ Ｐゴシック" pitchFamily="34" charset="-128"/>
              </a:rPr>
              <a:t> colonies/ml urine in nonvoided specimens</a:t>
            </a:r>
          </a:p>
          <a:p>
            <a:r>
              <a:rPr lang="en-GB" altLang="en-US">
                <a:ea typeface="ＭＳ Ｐゴシック" pitchFamily="34" charset="-128"/>
              </a:rPr>
              <a:t>≤10</a:t>
            </a:r>
            <a:r>
              <a:rPr lang="en-GB" altLang="en-US" baseline="30000">
                <a:ea typeface="ＭＳ Ｐゴシック" pitchFamily="34" charset="-128"/>
              </a:rPr>
              <a:t>5</a:t>
            </a:r>
            <a:r>
              <a:rPr lang="en-GB" altLang="en-US">
                <a:ea typeface="ＭＳ Ｐゴシック" pitchFamily="34" charset="-128"/>
              </a:rPr>
              <a:t> colonies/ml of a single uropathogen (gram-negative bacteria or </a:t>
            </a:r>
            <a:r>
              <a:rPr lang="en-GB" altLang="en-US" i="1">
                <a:ea typeface="ＭＳ Ｐゴシック" pitchFamily="34" charset="-128"/>
              </a:rPr>
              <a:t>S. saprophyticus</a:t>
            </a:r>
            <a:r>
              <a:rPr lang="en-GB" altLang="en-US">
                <a:ea typeface="ＭＳ Ｐゴシック" pitchFamily="34" charset="-128"/>
              </a:rPr>
              <a:t>) in a patient being treated with effective antimicrobial agent for a urinary infection</a:t>
            </a:r>
          </a:p>
          <a:p>
            <a:r>
              <a:rPr lang="en-GB" altLang="en-US">
                <a:ea typeface="ＭＳ Ｐゴシック" pitchFamily="34" charset="-128"/>
              </a:rPr>
              <a:t>Physician diagnosis of a urinary tract infection</a:t>
            </a:r>
          </a:p>
          <a:p>
            <a:r>
              <a:rPr lang="en-GB" altLang="en-US">
                <a:ea typeface="ＭＳ Ｐゴシック" pitchFamily="34" charset="-128"/>
              </a:rPr>
              <a:t>Physician institutes appropriate therapy for a urinary infection</a:t>
            </a:r>
          </a:p>
          <a:p>
            <a:r>
              <a:rPr lang="en-GB" altLang="en-US">
                <a:ea typeface="ＭＳ Ｐゴシック" pitchFamily="34" charset="-128"/>
              </a:rPr>
              <a:t> </a:t>
            </a:r>
          </a:p>
          <a:p>
            <a:r>
              <a:rPr lang="en-GB" altLang="en-US" b="1">
                <a:ea typeface="ＭＳ Ｐゴシック" pitchFamily="34" charset="-128"/>
              </a:rPr>
              <a:t> </a:t>
            </a:r>
            <a:endParaRPr lang="en-GB" altLang="en-US">
              <a:ea typeface="ＭＳ Ｐゴシック" pitchFamily="34" charset="-128"/>
            </a:endParaRPr>
          </a:p>
          <a:p>
            <a:r>
              <a:rPr lang="en-GB" altLang="en-US" b="1">
                <a:ea typeface="ＭＳ Ｐゴシック" pitchFamily="34" charset="-128"/>
              </a:rPr>
              <a:t>UTI-C: asymptomatic bacteriuria: EXCLUDED FOR PPS, not to be reported* </a:t>
            </a:r>
            <a:endParaRPr lang="en-GB" altLang="en-US">
              <a:ea typeface="ＭＳ Ｐゴシック" pitchFamily="34" charset="-128"/>
            </a:endParaRPr>
          </a:p>
          <a:p>
            <a:r>
              <a:rPr lang="en-GB" altLang="en-US">
                <a:ea typeface="ＭＳ Ｐゴシック" pitchFamily="34" charset="-128"/>
              </a:rPr>
              <a:t>Patient has no fever (&gt;38°C), urgency, frequency, dysuria, or suprapubic tenderness</a:t>
            </a:r>
          </a:p>
          <a:p>
            <a:r>
              <a:rPr lang="en-GB" altLang="en-US" u="sng">
                <a:ea typeface="ＭＳ Ｐゴシック" pitchFamily="34" charset="-128"/>
              </a:rPr>
              <a:t>and either</a:t>
            </a:r>
            <a:r>
              <a:rPr lang="en-GB" altLang="en-US">
                <a:ea typeface="ＭＳ Ｐゴシック" pitchFamily="34" charset="-128"/>
              </a:rPr>
              <a:t> of the following criteria:</a:t>
            </a:r>
          </a:p>
          <a:p>
            <a:pPr lvl="1"/>
            <a:r>
              <a:rPr lang="en-GB" altLang="en-US">
                <a:ea typeface="ＭＳ Ｐゴシック" pitchFamily="34" charset="-128"/>
              </a:rPr>
              <a:t>Patient has had an indwelling urinary catheter within 7 days before urine is cultured </a:t>
            </a:r>
          </a:p>
          <a:p>
            <a:r>
              <a:rPr lang="en-GB" altLang="en-US" u="sng">
                <a:ea typeface="ＭＳ Ｐゴシック" pitchFamily="34" charset="-128"/>
              </a:rPr>
              <a:t>and</a:t>
            </a:r>
            <a:endParaRPr lang="en-GB" altLang="en-US">
              <a:ea typeface="ＭＳ Ｐゴシック" pitchFamily="34" charset="-128"/>
            </a:endParaRPr>
          </a:p>
          <a:p>
            <a:r>
              <a:rPr lang="en-GB" altLang="en-US">
                <a:ea typeface="ＭＳ Ｐゴシック" pitchFamily="34" charset="-128"/>
              </a:rPr>
              <a:t>patient has a urine culture, that is,  ≥10</a:t>
            </a:r>
            <a:r>
              <a:rPr lang="en-GB" altLang="en-US" baseline="30000">
                <a:ea typeface="ＭＳ Ｐゴシック" pitchFamily="34" charset="-128"/>
              </a:rPr>
              <a:t>5</a:t>
            </a:r>
            <a:r>
              <a:rPr lang="en-GB" altLang="en-US">
                <a:ea typeface="ＭＳ Ｐゴシック" pitchFamily="34" charset="-128"/>
              </a:rPr>
              <a:t> microorganisms per ml of urine with no more than two species of microorganisms.</a:t>
            </a:r>
          </a:p>
          <a:p>
            <a:pPr lvl="1"/>
            <a:r>
              <a:rPr lang="en-GB" altLang="en-US">
                <a:ea typeface="ＭＳ Ｐゴシック" pitchFamily="34" charset="-128"/>
              </a:rPr>
              <a:t>Patient has not had an indwelling urinary catheter within 7 days before the first positive culture</a:t>
            </a:r>
          </a:p>
          <a:p>
            <a:r>
              <a:rPr lang="en-GB" altLang="en-US" u="sng">
                <a:ea typeface="ＭＳ Ｐゴシック" pitchFamily="34" charset="-128"/>
              </a:rPr>
              <a:t>and</a:t>
            </a:r>
            <a:endParaRPr lang="en-GB" altLang="en-US">
              <a:ea typeface="ＭＳ Ｐゴシック" pitchFamily="34" charset="-128"/>
            </a:endParaRPr>
          </a:p>
          <a:p>
            <a:r>
              <a:rPr lang="en-GB" altLang="en-US">
                <a:ea typeface="ＭＳ Ｐゴシック" pitchFamily="34" charset="-128"/>
              </a:rPr>
              <a:t>Patient has had at least </a:t>
            </a:r>
            <a:r>
              <a:rPr lang="en-GB" altLang="en-US" u="sng">
                <a:ea typeface="ＭＳ Ｐゴシック" pitchFamily="34" charset="-128"/>
              </a:rPr>
              <a:t>two</a:t>
            </a:r>
            <a:r>
              <a:rPr lang="en-GB" altLang="en-US">
                <a:ea typeface="ＭＳ Ｐゴシック" pitchFamily="34" charset="-128"/>
              </a:rPr>
              <a:t> positive urine cultures ≥10</a:t>
            </a:r>
            <a:r>
              <a:rPr lang="en-GB" altLang="en-US" baseline="30000">
                <a:ea typeface="ＭＳ Ｐゴシック" pitchFamily="34" charset="-128"/>
              </a:rPr>
              <a:t>5</a:t>
            </a:r>
            <a:r>
              <a:rPr lang="en-GB" altLang="en-US">
                <a:ea typeface="ＭＳ Ｐゴシック" pitchFamily="34" charset="-128"/>
              </a:rPr>
              <a:t> microorganisms per mm</a:t>
            </a:r>
            <a:r>
              <a:rPr lang="en-GB" altLang="en-US" baseline="30000">
                <a:ea typeface="ＭＳ Ｐゴシック" pitchFamily="34" charset="-128"/>
              </a:rPr>
              <a:t>3</a:t>
            </a:r>
            <a:r>
              <a:rPr lang="en-GB" altLang="en-US">
                <a:ea typeface="ＭＳ Ｐゴシック" pitchFamily="34" charset="-128"/>
              </a:rPr>
              <a:t> of urine with repeated isolation of the same microorganism and no more than two species of microorganisms.</a:t>
            </a:r>
          </a:p>
          <a:p>
            <a:r>
              <a:rPr lang="en-GB" altLang="en-US">
                <a:ea typeface="ＭＳ Ｐゴシック" pitchFamily="34" charset="-128"/>
              </a:rPr>
              <a:t> </a:t>
            </a:r>
          </a:p>
          <a:p>
            <a:r>
              <a:rPr lang="en-US" altLang="en-US">
                <a:ea typeface="ＭＳ Ｐゴシック" pitchFamily="34" charset="-128"/>
              </a:rPr>
              <a:t>*note: bloodstream infections secondary to asymptomatic bacteriuria </a:t>
            </a:r>
            <a:r>
              <a:rPr lang="en-US" altLang="en-US" u="sng">
                <a:ea typeface="ＭＳ Ｐゴシック" pitchFamily="34" charset="-128"/>
              </a:rPr>
              <a:t>are reported</a:t>
            </a:r>
            <a:r>
              <a:rPr lang="en-US" altLang="en-US">
                <a:ea typeface="ＭＳ Ｐゴシック" pitchFamily="34" charset="-128"/>
              </a:rPr>
              <a:t>  as BSI with source (origin) S-UTI</a:t>
            </a:r>
            <a:r>
              <a:rPr lang="en-GB" altLang="en-US">
                <a:ea typeface="ＭＳ Ｐゴシック" pitchFamily="34" charset="-128"/>
              </a:rPr>
              <a:t> </a:t>
            </a:r>
            <a:endParaRPr lang="en-US" altLang="en-US" sz="600">
              <a:ea typeface="ＭＳ Ｐゴシック" pitchFamily="34" charset="-128"/>
            </a:endParaRPr>
          </a:p>
        </p:txBody>
      </p:sp>
      <p:sp>
        <p:nvSpPr>
          <p:cNvPr id="72708"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marL="0" marR="0" lvl="0" indent="0" algn="ctr" defTabSz="914400" rtl="0" eaLnBrk="1" fontAlgn="base" latinLnBrk="0" hangingPunct="1">
              <a:lnSpc>
                <a:spcPct val="85000"/>
              </a:lnSpc>
              <a:spcBef>
                <a:spcPct val="0"/>
              </a:spcBef>
              <a:spcAft>
                <a:spcPct val="0"/>
              </a:spcAft>
              <a:buClrTx/>
              <a:buSzTx/>
              <a:buFontTx/>
              <a:buNone/>
              <a:tabLst/>
              <a:defRPr/>
            </a:pPr>
            <a:fld id="{0097EDB4-CAD0-4F33-A008-9A4C77475C3D}" type="slidenum">
              <a:rPr kumimoji="0" lang="en-US" altLang="en-US" sz="1400" b="0" i="0" u="none" strike="noStrike" kern="1200" cap="none" spc="0" normalizeH="0" baseline="0" noProof="0">
                <a:ln>
                  <a:noFill/>
                </a:ln>
                <a:solidFill>
                  <a:prstClr val="black"/>
                </a:solidFill>
                <a:effectLst/>
                <a:uLnTx/>
                <a:uFillTx/>
                <a:latin typeface="Tahoma" pitchFamily="34" charset="0"/>
                <a:ea typeface="ＭＳ Ｐゴシック" pitchFamily="34" charset="-128"/>
                <a:cs typeface="+mn-cs"/>
              </a:rPr>
              <a:pPr marL="0" marR="0" lvl="0" indent="0" algn="ctr" defTabSz="914400" rtl="0" eaLnBrk="1" fontAlgn="base" latinLnBrk="0" hangingPunct="1">
                <a:lnSpc>
                  <a:spcPct val="85000"/>
                </a:lnSpc>
                <a:spcBef>
                  <a:spcPct val="0"/>
                </a:spcBef>
                <a:spcAft>
                  <a:spcPct val="0"/>
                </a:spcAft>
                <a:buClrTx/>
                <a:buSzTx/>
                <a:buFontTx/>
                <a:buNone/>
                <a:tabLst/>
                <a:defRPr/>
              </a:pPr>
              <a:t>42</a:t>
            </a:fld>
            <a:endParaRPr kumimoji="0" lang="en-US" altLang="en-US" sz="1400" b="0" i="0" u="none" strike="noStrike" kern="1200" cap="none" spc="0" normalizeH="0" baseline="0" noProof="0">
              <a:ln>
                <a:noFill/>
              </a:ln>
              <a:solidFill>
                <a:prstClr val="black"/>
              </a:solidFill>
              <a:effectLst/>
              <a:uLnTx/>
              <a:uFillTx/>
              <a:latin typeface="Tahoma" pitchFamily="34" charset="0"/>
              <a:ea typeface="ＭＳ Ｐゴシック" pitchFamily="34" charset="-128"/>
              <a:cs typeface="+mn-cs"/>
            </a:endParaRPr>
          </a:p>
        </p:txBody>
      </p:sp>
    </p:spTree>
    <p:extLst>
      <p:ext uri="{BB962C8B-B14F-4D97-AF65-F5344CB8AC3E}">
        <p14:creationId xmlns:p14="http://schemas.microsoft.com/office/powerpoint/2010/main" val="1671981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601330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330200" y="534988"/>
            <a:ext cx="4221163" cy="2374900"/>
          </a:xfrm>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CRI1: Local CVC-related infection</a:t>
            </a:r>
            <a:r>
              <a:rPr lang="en-GB" altLang="en-US" sz="800">
                <a:ea typeface="ＭＳ Ｐゴシック" pitchFamily="34" charset="-128"/>
              </a:rPr>
              <a:t> (no positive blood culture)</a:t>
            </a:r>
          </a:p>
          <a:p>
            <a:pPr eaLnBrk="1" hangingPunct="1">
              <a:lnSpc>
                <a:spcPct val="80000"/>
              </a:lnSpc>
            </a:pPr>
            <a:r>
              <a:rPr lang="en-GB" altLang="en-US" sz="800">
                <a:ea typeface="ＭＳ Ｐゴシック" pitchFamily="34" charset="-128"/>
              </a:rPr>
              <a:t> </a:t>
            </a:r>
          </a:p>
          <a:p>
            <a:pPr eaLnBrk="1" hangingPunct="1">
              <a:lnSpc>
                <a:spcPct val="80000"/>
              </a:lnSpc>
            </a:pPr>
            <a:r>
              <a:rPr lang="fr-BE" altLang="en-US" sz="800">
                <a:ea typeface="ＭＳ Ｐゴシック" pitchFamily="34" charset="-128"/>
              </a:rPr>
              <a:t>quantitative CVC culture  </a:t>
            </a:r>
            <a:r>
              <a:rPr lang="en-GB" altLang="en-US" sz="800">
                <a:ea typeface="ＭＳ Ｐゴシック" pitchFamily="34" charset="-128"/>
                <a:sym typeface="Symbol" pitchFamily="18" charset="2"/>
              </a:rPr>
              <a:t></a:t>
            </a:r>
            <a:r>
              <a:rPr lang="fr-BE" altLang="en-US" sz="800">
                <a:ea typeface="ＭＳ Ｐゴシック" pitchFamily="34" charset="-128"/>
              </a:rPr>
              <a:t> 103 CFU/ml (3) or semi-quantitative CVC culture &gt; 15 CFU (4) </a:t>
            </a:r>
            <a:endParaRPr lang="en-GB" altLang="en-US" sz="800">
              <a:ea typeface="ＭＳ Ｐゴシック" pitchFamily="34" charset="-128"/>
            </a:endParaRPr>
          </a:p>
          <a:p>
            <a:pPr eaLnBrk="1" hangingPunct="1">
              <a:lnSpc>
                <a:spcPct val="80000"/>
              </a:lnSpc>
            </a:pPr>
            <a:r>
              <a:rPr lang="en-GB" altLang="en-US" sz="800" u="sng">
                <a:ea typeface="ＭＳ Ｐゴシック" pitchFamily="34" charset="-128"/>
              </a:rPr>
              <a:t>and </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pus/inflammation at the insertion site or tunnel</a:t>
            </a:r>
          </a:p>
          <a:p>
            <a:pPr eaLnBrk="1" hangingPunct="1">
              <a:lnSpc>
                <a:spcPct val="80000"/>
              </a:lnSpc>
            </a:pPr>
            <a:r>
              <a:rPr lang="en-GB" altLang="en-US" sz="800">
                <a:ea typeface="ＭＳ Ｐゴシック" pitchFamily="34" charset="-128"/>
              </a:rPr>
              <a:t> </a:t>
            </a:r>
          </a:p>
          <a:p>
            <a:pPr eaLnBrk="1" hangingPunct="1">
              <a:lnSpc>
                <a:spcPct val="80000"/>
              </a:lnSpc>
            </a:pPr>
            <a:r>
              <a:rPr lang="en-GB" altLang="en-US" sz="800">
                <a:ea typeface="ＭＳ Ｐゴシック" pitchFamily="34" charset="-128"/>
              </a:rPr>
              <a:t> </a:t>
            </a:r>
          </a:p>
          <a:p>
            <a:pPr eaLnBrk="1" hangingPunct="1">
              <a:lnSpc>
                <a:spcPct val="80000"/>
              </a:lnSpc>
            </a:pPr>
            <a:r>
              <a:rPr lang="en-GB" altLang="en-US" sz="800" b="1">
                <a:ea typeface="ＭＳ Ｐゴシック" pitchFamily="34" charset="-128"/>
              </a:rPr>
              <a:t>CRI2: General CVC-related infection</a:t>
            </a:r>
            <a:r>
              <a:rPr lang="en-GB" altLang="en-US" sz="800">
                <a:ea typeface="ＭＳ Ｐゴシック" pitchFamily="34" charset="-128"/>
              </a:rPr>
              <a:t> (no positive blood culture)</a:t>
            </a:r>
          </a:p>
          <a:p>
            <a:pPr eaLnBrk="1" hangingPunct="1">
              <a:lnSpc>
                <a:spcPct val="80000"/>
              </a:lnSpc>
            </a:pPr>
            <a:r>
              <a:rPr lang="en-GB" altLang="en-US" sz="800">
                <a:ea typeface="ＭＳ Ｐゴシック" pitchFamily="34" charset="-128"/>
              </a:rPr>
              <a:t> </a:t>
            </a:r>
          </a:p>
          <a:p>
            <a:pPr eaLnBrk="1" hangingPunct="1">
              <a:lnSpc>
                <a:spcPct val="80000"/>
              </a:lnSpc>
            </a:pPr>
            <a:r>
              <a:rPr lang="en-GB" altLang="en-US" sz="800">
                <a:ea typeface="ＭＳ Ｐゴシック" pitchFamily="34" charset="-128"/>
              </a:rPr>
              <a:t>quantitative CVC culture  </a:t>
            </a:r>
            <a:r>
              <a:rPr lang="en-GB" altLang="en-US" sz="800">
                <a:ea typeface="ＭＳ Ｐゴシック" pitchFamily="34" charset="-128"/>
                <a:sym typeface="Symbol" pitchFamily="18" charset="2"/>
              </a:rPr>
              <a:t></a:t>
            </a:r>
            <a:r>
              <a:rPr lang="en-GB" altLang="en-US" sz="800">
                <a:ea typeface="ＭＳ Ｐゴシック" pitchFamily="34" charset="-128"/>
              </a:rPr>
              <a:t> 103 CFU/ml or semi-quantitative CVC culture &gt; 15 CFU </a:t>
            </a:r>
          </a:p>
          <a:p>
            <a:pPr eaLnBrk="1" hangingPunct="1">
              <a:lnSpc>
                <a:spcPct val="80000"/>
              </a:lnSpc>
            </a:pPr>
            <a:r>
              <a:rPr lang="en-GB" altLang="en-US" sz="800" u="sng">
                <a:ea typeface="ＭＳ Ｐゴシック" pitchFamily="34" charset="-128"/>
              </a:rPr>
              <a:t>and</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clinical signs improve within 48 hours after catheter removal</a:t>
            </a:r>
          </a:p>
          <a:p>
            <a:pPr eaLnBrk="1" hangingPunct="1">
              <a:lnSpc>
                <a:spcPct val="80000"/>
              </a:lnSpc>
            </a:pPr>
            <a:r>
              <a:rPr lang="en-GB" altLang="en-US" sz="800">
                <a:ea typeface="ＭＳ Ｐゴシック" pitchFamily="34" charset="-128"/>
              </a:rPr>
              <a:t> </a:t>
            </a:r>
          </a:p>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CRI3: microbiologically confirmed CVC-related bloodstream infection</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BSI occurring 48 hours before or after catheter removal</a:t>
            </a:r>
          </a:p>
          <a:p>
            <a:pPr eaLnBrk="1" hangingPunct="1">
              <a:lnSpc>
                <a:spcPct val="80000"/>
              </a:lnSpc>
            </a:pPr>
            <a:r>
              <a:rPr lang="en-GB" altLang="en-US" sz="800" u="sng">
                <a:ea typeface="ＭＳ Ｐゴシック" pitchFamily="34" charset="-128"/>
              </a:rPr>
              <a:t>and </a:t>
            </a:r>
            <a:r>
              <a:rPr lang="en-GB" altLang="en-US" sz="800">
                <a:ea typeface="ＭＳ Ｐゴシック" pitchFamily="34" charset="-128"/>
              </a:rPr>
              <a:t>positive culture with the same micro-organism of </a:t>
            </a:r>
            <a:r>
              <a:rPr lang="en-GB" altLang="en-US" sz="800" u="sng">
                <a:ea typeface="ＭＳ Ｐゴシック" pitchFamily="34" charset="-128"/>
              </a:rPr>
              <a:t>either</a:t>
            </a:r>
            <a:r>
              <a:rPr lang="en-GB" altLang="en-US" sz="800">
                <a:ea typeface="ＭＳ Ｐゴシック" pitchFamily="34" charset="-128"/>
              </a:rPr>
              <a:t>:</a:t>
            </a:r>
          </a:p>
          <a:p>
            <a:pPr eaLnBrk="1" hangingPunct="1">
              <a:lnSpc>
                <a:spcPct val="80000"/>
              </a:lnSpc>
            </a:pPr>
            <a:r>
              <a:rPr lang="fr-BE" altLang="en-US" sz="800">
                <a:ea typeface="ＭＳ Ｐゴシック" pitchFamily="34" charset="-128"/>
              </a:rPr>
              <a:t>quantitative CVC culture  </a:t>
            </a:r>
            <a:r>
              <a:rPr lang="en-GB" altLang="en-US" sz="800">
                <a:ea typeface="ＭＳ Ｐゴシック" pitchFamily="34" charset="-128"/>
                <a:sym typeface="Symbol" pitchFamily="18" charset="2"/>
              </a:rPr>
              <a:t></a:t>
            </a:r>
            <a:r>
              <a:rPr lang="fr-BE" altLang="en-US" sz="800">
                <a:ea typeface="ＭＳ Ｐゴシック" pitchFamily="34" charset="-128"/>
              </a:rPr>
              <a:t> 103 CFU/ml or semi-quantitative CVC culture &gt; 15 CFU </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quantitive blood culture ratio CVC blood sample/peripheral blood sample&gt; 5 (5)</a:t>
            </a:r>
          </a:p>
          <a:p>
            <a:pPr eaLnBrk="1" hangingPunct="1">
              <a:lnSpc>
                <a:spcPct val="80000"/>
              </a:lnSpc>
            </a:pPr>
            <a:r>
              <a:rPr lang="en-GB" altLang="en-US" sz="800">
                <a:ea typeface="ＭＳ Ｐゴシック" pitchFamily="34" charset="-128"/>
              </a:rPr>
              <a:t>differential delay of positivity of blood cultures (6): CVC blood sample culture positive 2 hours or less before peripheral blood culture (blood samples drawn at the same time)</a:t>
            </a:r>
          </a:p>
          <a:p>
            <a:pPr eaLnBrk="1" hangingPunct="1">
              <a:lnSpc>
                <a:spcPct val="80000"/>
              </a:lnSpc>
            </a:pPr>
            <a:r>
              <a:rPr lang="en-GB" altLang="en-US" sz="800">
                <a:ea typeface="ＭＳ Ｐゴシック" pitchFamily="34" charset="-128"/>
              </a:rPr>
              <a:t>positive culture with the same micro-organism from pus from insertion site</a:t>
            </a:r>
          </a:p>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Note: </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central vascular catheter colonisation should not be reported</a:t>
            </a:r>
          </a:p>
          <a:p>
            <a:pPr eaLnBrk="1" hangingPunct="1">
              <a:lnSpc>
                <a:spcPct val="80000"/>
              </a:lnSpc>
            </a:pPr>
            <a:r>
              <a:rPr lang="en-GB" altLang="en-US" sz="800">
                <a:ea typeface="ＭＳ Ｐゴシック" pitchFamily="34" charset="-128"/>
              </a:rPr>
              <a:t> A CRI3 is also a bloodstream infection with source C-CVC; however when a CRI3 is reported, the BSI should not be reported in the point prevalence survey; microbiologically confirmed C-CVC BSI should be reported as CRI3</a:t>
            </a:r>
          </a:p>
          <a:p>
            <a:pPr eaLnBrk="1" hangingPunct="1">
              <a:lnSpc>
                <a:spcPct val="80000"/>
              </a:lnSpc>
            </a:pPr>
            <a:endParaRPr lang="en-US" altLang="en-US" sz="800">
              <a:ea typeface="ＭＳ Ｐゴシック" pitchFamily="34" charset="-128"/>
            </a:endParaRPr>
          </a:p>
          <a:p>
            <a:pPr eaLnBrk="1" hangingPunct="1">
              <a:lnSpc>
                <a:spcPct val="80000"/>
              </a:lnSpc>
            </a:pPr>
            <a:r>
              <a:rPr lang="en-US" altLang="en-US" sz="800">
                <a:ea typeface="ＭＳ Ｐゴシック" pitchFamily="34" charset="-128"/>
              </a:rPr>
              <a:t>** Refer the participants to the CVC-RI algorithm at this point</a:t>
            </a:r>
          </a:p>
        </p:txBody>
      </p:sp>
      <p:sp>
        <p:nvSpPr>
          <p:cNvPr id="76804"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marL="0" marR="0" lvl="0" indent="0" algn="ctr" defTabSz="914400" rtl="0" eaLnBrk="1" fontAlgn="base" latinLnBrk="0" hangingPunct="1">
              <a:lnSpc>
                <a:spcPct val="85000"/>
              </a:lnSpc>
              <a:spcBef>
                <a:spcPct val="0"/>
              </a:spcBef>
              <a:spcAft>
                <a:spcPct val="0"/>
              </a:spcAft>
              <a:buClrTx/>
              <a:buSzTx/>
              <a:buFontTx/>
              <a:buNone/>
              <a:tabLst/>
              <a:defRPr/>
            </a:pPr>
            <a:fld id="{49494BA6-BF5D-4941-AC3D-36CAE5D3CDC0}" type="slidenum">
              <a:rPr kumimoji="0" lang="en-US" altLang="en-US" sz="1400" b="0" i="0" u="none" strike="noStrike" kern="1200" cap="none" spc="0" normalizeH="0" baseline="0" noProof="0">
                <a:ln>
                  <a:noFill/>
                </a:ln>
                <a:solidFill>
                  <a:prstClr val="black"/>
                </a:solidFill>
                <a:effectLst/>
                <a:uLnTx/>
                <a:uFillTx/>
                <a:latin typeface="Tahoma" pitchFamily="34" charset="0"/>
                <a:ea typeface="ＭＳ Ｐゴシック" pitchFamily="34" charset="-128"/>
                <a:cs typeface="+mn-cs"/>
              </a:rPr>
              <a:pPr marL="0" marR="0" lvl="0" indent="0" algn="ctr" defTabSz="914400" rtl="0" eaLnBrk="1" fontAlgn="base" latinLnBrk="0" hangingPunct="1">
                <a:lnSpc>
                  <a:spcPct val="85000"/>
                </a:lnSpc>
                <a:spcBef>
                  <a:spcPct val="0"/>
                </a:spcBef>
                <a:spcAft>
                  <a:spcPct val="0"/>
                </a:spcAft>
                <a:buClrTx/>
                <a:buSzTx/>
                <a:buFontTx/>
                <a:buNone/>
                <a:tabLst/>
                <a:defRPr/>
              </a:pPr>
              <a:t>46</a:t>
            </a:fld>
            <a:endParaRPr kumimoji="0" lang="en-US" altLang="en-US" sz="1400" b="0" i="0" u="none" strike="noStrike" kern="1200" cap="none" spc="0" normalizeH="0" baseline="0" noProof="0">
              <a:ln>
                <a:noFill/>
              </a:ln>
              <a:solidFill>
                <a:prstClr val="black"/>
              </a:solidFill>
              <a:effectLst/>
              <a:uLnTx/>
              <a:uFillTx/>
              <a:latin typeface="Tahoma" pitchFamily="34" charset="0"/>
              <a:ea typeface="ＭＳ Ｐゴシック" pitchFamily="34" charset="-128"/>
              <a:cs typeface="+mn-cs"/>
            </a:endParaRPr>
          </a:p>
        </p:txBody>
      </p:sp>
    </p:spTree>
    <p:extLst>
      <p:ext uri="{BB962C8B-B14F-4D97-AF65-F5344CB8AC3E}">
        <p14:creationId xmlns:p14="http://schemas.microsoft.com/office/powerpoint/2010/main" val="1713694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48</a:t>
            </a:fld>
            <a:endParaRPr lang="en-GB"/>
          </a:p>
        </p:txBody>
      </p:sp>
    </p:spTree>
    <p:extLst>
      <p:ext uri="{BB962C8B-B14F-4D97-AF65-F5344CB8AC3E}">
        <p14:creationId xmlns:p14="http://schemas.microsoft.com/office/powerpoint/2010/main" val="922405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165473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488607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9220" name="Slide Number Placeholder 3"/>
          <p:cNvSpPr>
            <a:spLocks noGrp="1"/>
          </p:cNvSpPr>
          <p:nvPr>
            <p:ph type="sldNum" sz="quarter" idx="4294967295"/>
          </p:nvPr>
        </p:nvSpPr>
        <p:spPr bwMode="auto">
          <a:xfrm>
            <a:off x="3976688" y="8842375"/>
            <a:ext cx="304482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9pPr>
          </a:lstStyle>
          <a:p>
            <a:pPr eaLnBrk="0" fontAlgn="base" hangingPunct="0">
              <a:spcBef>
                <a:spcPct val="0"/>
              </a:spcBef>
              <a:spcAft>
                <a:spcPct val="0"/>
              </a:spcAft>
            </a:pPr>
            <a:fld id="{98BBB634-278D-469B-A729-8526B929F79A}" type="slidenum">
              <a:rPr lang="en-US" altLang="en-US" sz="1400">
                <a:solidFill>
                  <a:srgbClr val="000000"/>
                </a:solidFill>
                <a:latin typeface="Tahoma" panose="020B0604030504040204" pitchFamily="34" charset="0"/>
              </a:rPr>
              <a:pPr eaLnBrk="0" fontAlgn="base" hangingPunct="0">
                <a:spcBef>
                  <a:spcPct val="0"/>
                </a:spcBef>
                <a:spcAft>
                  <a:spcPct val="0"/>
                </a:spcAft>
              </a:pPr>
              <a:t>8</a:t>
            </a:fld>
            <a:endParaRPr lang="en-US" altLang="en-US" sz="1400">
              <a:solidFill>
                <a:srgbClr val="000000"/>
              </a:solidFill>
              <a:latin typeface="Tahoma" panose="020B0604030504040204" pitchFamily="34" charset="0"/>
            </a:endParaRPr>
          </a:p>
        </p:txBody>
      </p:sp>
    </p:spTree>
    <p:extLst>
      <p:ext uri="{BB962C8B-B14F-4D97-AF65-F5344CB8AC3E}">
        <p14:creationId xmlns:p14="http://schemas.microsoft.com/office/powerpoint/2010/main" val="433767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9220" name="Slide Number Placeholder 3"/>
          <p:cNvSpPr>
            <a:spLocks noGrp="1"/>
          </p:cNvSpPr>
          <p:nvPr>
            <p:ph type="sldNum" sz="quarter" idx="4294967295"/>
          </p:nvPr>
        </p:nvSpPr>
        <p:spPr bwMode="auto">
          <a:xfrm>
            <a:off x="3976688" y="8842375"/>
            <a:ext cx="304482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panose="02020603050405020304" pitchFamily="18" charset="0"/>
                <a:ea typeface="ＭＳ Ｐゴシック" panose="020B0600070205080204" pitchFamily="34" charset="-128"/>
              </a:defRPr>
            </a:lvl9pPr>
          </a:lstStyle>
          <a:p>
            <a:pPr marL="0" marR="0" lvl="0" indent="0" algn="r" defTabSz="914400" rtl="0" eaLnBrk="0" fontAlgn="base" latinLnBrk="0" hangingPunct="0">
              <a:lnSpc>
                <a:spcPct val="90000"/>
              </a:lnSpc>
              <a:spcBef>
                <a:spcPct val="0"/>
              </a:spcBef>
              <a:spcAft>
                <a:spcPct val="0"/>
              </a:spcAft>
              <a:buClrTx/>
              <a:buSzTx/>
              <a:buFontTx/>
              <a:buNone/>
              <a:tabLst/>
              <a:defRPr/>
            </a:pPr>
            <a:fld id="{98BBB634-278D-469B-A729-8526B929F79A}" type="slidenum">
              <a:rPr kumimoji="0" lang="en-US" altLang="en-US" sz="1400" b="0" i="0" u="none" strike="noStrike" kern="1200" cap="none" spc="0" normalizeH="0" baseline="0" noProof="0">
                <a:ln>
                  <a:noFill/>
                </a:ln>
                <a:solidFill>
                  <a:srgbClr val="000000"/>
                </a:solidFill>
                <a:effectLst/>
                <a:uLnTx/>
                <a:uFillTx/>
                <a:latin typeface="Tahoma" panose="020B0604030504040204" pitchFamily="34" charset="0"/>
                <a:ea typeface="ＭＳ Ｐゴシック" panose="020B0600070205080204" pitchFamily="34" charset="-128"/>
                <a:cs typeface="+mn-cs"/>
              </a:rPr>
              <a:pPr marL="0" marR="0" lvl="0" indent="0" algn="r" defTabSz="914400" rtl="0" eaLnBrk="0" fontAlgn="base" latinLnBrk="0" hangingPunct="0">
                <a:lnSpc>
                  <a:spcPct val="90000"/>
                </a:lnSpc>
                <a:spcBef>
                  <a:spcPct val="0"/>
                </a:spcBef>
                <a:spcAft>
                  <a:spcPct val="0"/>
                </a:spcAft>
                <a:buClrTx/>
                <a:buSzTx/>
                <a:buFontTx/>
                <a:buNone/>
                <a:tabLst/>
                <a:defRPr/>
              </a:pPr>
              <a:t>13</a:t>
            </a:fld>
            <a:endParaRPr kumimoji="0" lang="en-US" altLang="en-US" sz="1400" b="0" i="0" u="none" strike="noStrike" kern="1200" cap="none" spc="0" normalizeH="0" baseline="0" noProof="0">
              <a:ln>
                <a:noFill/>
              </a:ln>
              <a:solidFill>
                <a:srgbClr val="000000"/>
              </a:solidFill>
              <a:effectLst/>
              <a:uLnTx/>
              <a:uFillTx/>
              <a:latin typeface="Tahoma" panose="020B060403050404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943648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64B9E22-20E5-4E7D-9924-3D7BC625088C}" type="slidenum">
              <a:rPr lang="en-US" altLang="en-US" smtClean="0"/>
              <a:pPr/>
              <a:t>16</a:t>
            </a:fld>
            <a:endParaRPr lang="en-US" altLang="en-US"/>
          </a:p>
        </p:txBody>
      </p:sp>
    </p:spTree>
    <p:extLst>
      <p:ext uri="{BB962C8B-B14F-4D97-AF65-F5344CB8AC3E}">
        <p14:creationId xmlns:p14="http://schemas.microsoft.com/office/powerpoint/2010/main" val="2649996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19460" name="Slide Number Placeholder 3"/>
          <p:cNvSpPr>
            <a:spLocks noGrp="1"/>
          </p:cNvSpPr>
          <p:nvPr>
            <p:ph type="sldNum" sz="quarter" idx="4294967295"/>
          </p:nvPr>
        </p:nvSpPr>
        <p:spPr bwMode="auto">
          <a:xfrm>
            <a:off x="3976688" y="8842375"/>
            <a:ext cx="304482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ea typeface="ＭＳ Ｐゴシック" panose="020B0600070205080204" pitchFamily="34" charset="-128"/>
              </a:defRPr>
            </a:lvl1pPr>
            <a:lvl2pPr marL="742950" indent="-285750">
              <a:defRPr sz="1400">
                <a:solidFill>
                  <a:schemeClr val="tx1"/>
                </a:solidFill>
                <a:latin typeface="Tahoma" panose="020B0604030504040204" pitchFamily="34" charset="0"/>
                <a:ea typeface="ＭＳ Ｐゴシック" panose="020B0600070205080204" pitchFamily="34" charset="-128"/>
              </a:defRPr>
            </a:lvl2pPr>
            <a:lvl3pPr marL="1143000" indent="-228600">
              <a:defRPr sz="1400">
                <a:solidFill>
                  <a:schemeClr val="tx1"/>
                </a:solidFill>
                <a:latin typeface="Tahoma" panose="020B0604030504040204" pitchFamily="34" charset="0"/>
                <a:ea typeface="ＭＳ Ｐゴシック" panose="020B0600070205080204" pitchFamily="34" charset="-128"/>
              </a:defRPr>
            </a:lvl3pPr>
            <a:lvl4pPr marL="1600200" indent="-228600">
              <a:defRPr sz="1400">
                <a:solidFill>
                  <a:schemeClr val="tx1"/>
                </a:solidFill>
                <a:latin typeface="Tahoma" panose="020B0604030504040204" pitchFamily="34" charset="0"/>
                <a:ea typeface="ＭＳ Ｐゴシック" panose="020B0600070205080204" pitchFamily="34" charset="-128"/>
              </a:defRPr>
            </a:lvl4pPr>
            <a:lvl5pPr marL="2057400" indent="-228600">
              <a:defRPr sz="1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9pPr>
          </a:lstStyle>
          <a:p>
            <a:pPr eaLnBrk="0" fontAlgn="base" hangingPunct="0">
              <a:spcBef>
                <a:spcPct val="0"/>
              </a:spcBef>
              <a:spcAft>
                <a:spcPct val="0"/>
              </a:spcAft>
            </a:pPr>
            <a:fld id="{B2A73C8A-5F7A-49E6-BD74-7A2FD7B6E998}" type="slidenum">
              <a:rPr lang="en-US" altLang="en-US">
                <a:solidFill>
                  <a:srgbClr val="000000"/>
                </a:solidFill>
              </a:rPr>
              <a:pPr eaLnBrk="0" fontAlgn="base" hangingPunct="0">
                <a:spcBef>
                  <a:spcPct val="0"/>
                </a:spcBef>
                <a:spcAft>
                  <a:spcPct val="0"/>
                </a:spcAft>
              </a:pPr>
              <a:t>23</a:t>
            </a:fld>
            <a:endParaRPr lang="en-US" altLang="en-US">
              <a:solidFill>
                <a:srgbClr val="000000"/>
              </a:solidFill>
            </a:endParaRPr>
          </a:p>
        </p:txBody>
      </p:sp>
    </p:spTree>
    <p:extLst>
      <p:ext uri="{BB962C8B-B14F-4D97-AF65-F5344CB8AC3E}">
        <p14:creationId xmlns:p14="http://schemas.microsoft.com/office/powerpoint/2010/main" val="1330492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19460" name="Slide Number Placeholder 3"/>
          <p:cNvSpPr>
            <a:spLocks noGrp="1"/>
          </p:cNvSpPr>
          <p:nvPr>
            <p:ph type="sldNum" sz="quarter" idx="4294967295"/>
          </p:nvPr>
        </p:nvSpPr>
        <p:spPr bwMode="auto">
          <a:xfrm>
            <a:off x="3976688" y="8842375"/>
            <a:ext cx="304482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ea typeface="ＭＳ Ｐゴシック" panose="020B0600070205080204" pitchFamily="34" charset="-128"/>
              </a:defRPr>
            </a:lvl1pPr>
            <a:lvl2pPr marL="742950" indent="-285750">
              <a:defRPr sz="1400">
                <a:solidFill>
                  <a:schemeClr val="tx1"/>
                </a:solidFill>
                <a:latin typeface="Tahoma" panose="020B0604030504040204" pitchFamily="34" charset="0"/>
                <a:ea typeface="ＭＳ Ｐゴシック" panose="020B0600070205080204" pitchFamily="34" charset="-128"/>
              </a:defRPr>
            </a:lvl2pPr>
            <a:lvl3pPr marL="1143000" indent="-228600">
              <a:defRPr sz="1400">
                <a:solidFill>
                  <a:schemeClr val="tx1"/>
                </a:solidFill>
                <a:latin typeface="Tahoma" panose="020B0604030504040204" pitchFamily="34" charset="0"/>
                <a:ea typeface="ＭＳ Ｐゴシック" panose="020B0600070205080204" pitchFamily="34" charset="-128"/>
              </a:defRPr>
            </a:lvl3pPr>
            <a:lvl4pPr marL="1600200" indent="-228600">
              <a:defRPr sz="1400">
                <a:solidFill>
                  <a:schemeClr val="tx1"/>
                </a:solidFill>
                <a:latin typeface="Tahoma" panose="020B0604030504040204" pitchFamily="34" charset="0"/>
                <a:ea typeface="ＭＳ Ｐゴシック" panose="020B0600070205080204" pitchFamily="34" charset="-128"/>
              </a:defRPr>
            </a:lvl4pPr>
            <a:lvl5pPr marL="2057400" indent="-228600">
              <a:defRPr sz="1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9pPr>
          </a:lstStyle>
          <a:p>
            <a:pPr eaLnBrk="0" fontAlgn="base" hangingPunct="0">
              <a:spcBef>
                <a:spcPct val="0"/>
              </a:spcBef>
              <a:spcAft>
                <a:spcPct val="0"/>
              </a:spcAft>
            </a:pPr>
            <a:fld id="{B2A73C8A-5F7A-49E6-BD74-7A2FD7B6E998}" type="slidenum">
              <a:rPr lang="en-US" altLang="en-US">
                <a:solidFill>
                  <a:srgbClr val="000000"/>
                </a:solidFill>
              </a:rPr>
              <a:pPr eaLnBrk="0" fontAlgn="base" hangingPunct="0">
                <a:spcBef>
                  <a:spcPct val="0"/>
                </a:spcBef>
                <a:spcAft>
                  <a:spcPct val="0"/>
                </a:spcAft>
              </a:pPr>
              <a:t>28</a:t>
            </a:fld>
            <a:endParaRPr lang="en-US" altLang="en-US">
              <a:solidFill>
                <a:srgbClr val="000000"/>
              </a:solidFill>
            </a:endParaRPr>
          </a:p>
        </p:txBody>
      </p:sp>
    </p:spTree>
    <p:extLst>
      <p:ext uri="{BB962C8B-B14F-4D97-AF65-F5344CB8AC3E}">
        <p14:creationId xmlns:p14="http://schemas.microsoft.com/office/powerpoint/2010/main" val="401499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hu-HU"/>
              <a:t>Mintacím szerkesztése</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hu-HU"/>
              <a:t>Alcím mintájának szerkesztése</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hu-HU" dirty="0"/>
              <a:t>Mintaszöveg szerkesztése</a:t>
            </a:r>
          </a:p>
          <a:p>
            <a:pPr lvl="1"/>
            <a:r>
              <a:rPr lang="hu-HU" dirty="0"/>
              <a:t>Második szint</a:t>
            </a:r>
          </a:p>
          <a:p>
            <a:pPr lvl="2"/>
            <a:r>
              <a:rPr lang="hu-HU" dirty="0"/>
              <a:t>Harmadik szint</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40"/>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xfrm>
            <a:off x="609600" y="6245225"/>
            <a:ext cx="2844800" cy="476250"/>
          </a:xfrm>
          <a:prstGeom prst="rect">
            <a:avLst/>
          </a:prstGeom>
        </p:spPr>
        <p:txBody>
          <a:bodyPr/>
          <a:lstStyle>
            <a:lvl1pPr>
              <a:defRPr/>
            </a:lvl1pPr>
          </a:lstStyle>
          <a:p>
            <a:pPr eaLnBrk="0" fontAlgn="base" hangingPunct="0">
              <a:spcBef>
                <a:spcPct val="0"/>
              </a:spcBef>
              <a:spcAft>
                <a:spcPct val="0"/>
              </a:spcAft>
              <a:defRPr/>
            </a:pPr>
            <a:endParaRPr lang="en-US" sz="1400">
              <a:solidFill>
                <a:srgbClr val="000000"/>
              </a:solidFill>
              <a:ea typeface="ＭＳ Ｐゴシック" panose="020B0600070205080204" pitchFamily="34" charset="-128"/>
            </a:endParaRPr>
          </a:p>
        </p:txBody>
      </p:sp>
      <p:sp>
        <p:nvSpPr>
          <p:cNvPr id="4" name="Rectangle 5"/>
          <p:cNvSpPr>
            <a:spLocks noGrp="1" noChangeArrowheads="1"/>
          </p:cNvSpPr>
          <p:nvPr>
            <p:ph type="ftr" sz="quarter" idx="11"/>
          </p:nvPr>
        </p:nvSpPr>
        <p:spPr>
          <a:xfrm>
            <a:off x="4165600" y="6245225"/>
            <a:ext cx="3860800" cy="476250"/>
          </a:xfrm>
          <a:prstGeom prst="rect">
            <a:avLst/>
          </a:prstGeom>
        </p:spPr>
        <p:txBody>
          <a:bodyPr/>
          <a:lstStyle>
            <a:lvl1pPr>
              <a:defRPr/>
            </a:lvl1pPr>
          </a:lstStyle>
          <a:p>
            <a:pPr eaLnBrk="0" fontAlgn="base" hangingPunct="0">
              <a:spcBef>
                <a:spcPct val="0"/>
              </a:spcBef>
              <a:spcAft>
                <a:spcPct val="0"/>
              </a:spcAft>
              <a:defRPr/>
            </a:pPr>
            <a:endParaRPr lang="en-US" sz="1400">
              <a:solidFill>
                <a:srgbClr val="000000"/>
              </a:solidFill>
              <a:ea typeface="ＭＳ Ｐゴシック" panose="020B0600070205080204" pitchFamily="34" charset="-128"/>
            </a:endParaRPr>
          </a:p>
        </p:txBody>
      </p:sp>
      <p:sp>
        <p:nvSpPr>
          <p:cNvPr id="5" name="Rectangle 6"/>
          <p:cNvSpPr>
            <a:spLocks noGrp="1" noChangeArrowheads="1"/>
          </p:cNvSpPr>
          <p:nvPr>
            <p:ph type="sldNum" sz="quarter" idx="12"/>
          </p:nvPr>
        </p:nvSpPr>
        <p:spPr>
          <a:xfrm>
            <a:off x="8737600" y="6245225"/>
            <a:ext cx="2844800" cy="476250"/>
          </a:xfrm>
          <a:prstGeom prst="rect">
            <a:avLst/>
          </a:prstGeom>
        </p:spPr>
        <p:txBody>
          <a:bodyPr/>
          <a:lstStyle>
            <a:lvl1pPr>
              <a:defRPr/>
            </a:lvl1pPr>
          </a:lstStyle>
          <a:p>
            <a:pPr eaLnBrk="0" fontAlgn="base" hangingPunct="0">
              <a:spcBef>
                <a:spcPct val="0"/>
              </a:spcBef>
              <a:spcAft>
                <a:spcPct val="0"/>
              </a:spcAft>
              <a:defRPr/>
            </a:pPr>
            <a:fld id="{F1E590A0-FABE-4F32-8EB1-D8802319DDD7}" type="slidenum">
              <a:rPr lang="en-US" altLang="en-US" sz="1400">
                <a:solidFill>
                  <a:srgbClr val="000000"/>
                </a:solidFill>
                <a:ea typeface="ＭＳ Ｐゴシック" panose="020B0600070205080204" pitchFamily="34" charset="-128"/>
              </a:rPr>
              <a:pPr eaLnBrk="0" fontAlgn="base" hangingPunct="0">
                <a:spcBef>
                  <a:spcPct val="0"/>
                </a:spcBef>
                <a:spcAft>
                  <a:spcPct val="0"/>
                </a:spcAft>
                <a:defRPr/>
              </a:pPr>
              <a:t>‹nr.›</a:t>
            </a:fld>
            <a:endParaRPr lang="en-US" altLang="en-US" sz="140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3193441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6965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26431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300446"/>
            <a:ext cx="10318363" cy="793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33950"/>
            <a:ext cx="11368617" cy="5008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p:nvPicPr>
        <p:blipFill>
          <a:blip r:embed="rId9"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 id="2147483672" r:id="rId4"/>
    <p:sldLayoutId id="2147483673" r:id="rId5"/>
    <p:sldLayoutId id="2147483674" r:id="rId6"/>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Notes</a:t>
            </a:r>
            <a:r>
              <a:rPr lang="hu-HU" dirty="0"/>
              <a:t> </a:t>
            </a:r>
            <a:r>
              <a:rPr lang="hu-HU" dirty="0" err="1"/>
              <a:t>for</a:t>
            </a:r>
            <a:r>
              <a:rPr lang="hu-HU" dirty="0"/>
              <a:t> </a:t>
            </a:r>
            <a:r>
              <a:rPr lang="hu-HU" dirty="0" err="1"/>
              <a:t>facilitator</a:t>
            </a:r>
            <a:endParaRPr lang="en-GB" dirty="0"/>
          </a:p>
        </p:txBody>
      </p:sp>
      <p:sp>
        <p:nvSpPr>
          <p:cNvPr id="3" name="Content Placeholder 2"/>
          <p:cNvSpPr>
            <a:spLocks noGrp="1"/>
          </p:cNvSpPr>
          <p:nvPr>
            <p:ph idx="1"/>
          </p:nvPr>
        </p:nvSpPr>
        <p:spPr/>
        <p:txBody>
          <a:bodyPr/>
          <a:lstStyle/>
          <a:p>
            <a:r>
              <a:rPr lang="en-GB" altLang="en-US" b="1" dirty="0">
                <a:ea typeface="ＭＳ Ｐゴシック" panose="020B0600070205080204" pitchFamily="34" charset="-128"/>
              </a:rPr>
              <a:t>Presentation  1.</a:t>
            </a:r>
            <a:r>
              <a:rPr lang="hu-HU" altLang="en-US" b="1" dirty="0">
                <a:ea typeface="ＭＳ Ｐゴシック" panose="020B0600070205080204" pitchFamily="34" charset="-128"/>
              </a:rPr>
              <a:t>6 </a:t>
            </a:r>
            <a:r>
              <a:rPr lang="en-GB" altLang="en-US" b="1" dirty="0">
                <a:ea typeface="ＭＳ Ｐゴシック" panose="020B0600070205080204" pitchFamily="34" charset="-128"/>
              </a:rPr>
              <a:t>– </a:t>
            </a:r>
            <a:r>
              <a:rPr lang="hu-HU" altLang="en-US" b="1" dirty="0" err="1">
                <a:ea typeface="ＭＳ Ｐゴシック" panose="020B0600070205080204" pitchFamily="34" charset="-128"/>
              </a:rPr>
              <a:t>Case</a:t>
            </a:r>
            <a:r>
              <a:rPr lang="hu-HU" altLang="en-US" b="1" dirty="0">
                <a:ea typeface="ＭＳ Ｐゴシック" panose="020B0600070205080204" pitchFamily="34" charset="-128"/>
              </a:rPr>
              <a:t> </a:t>
            </a:r>
            <a:r>
              <a:rPr lang="hu-HU" altLang="en-US" b="1" dirty="0" err="1">
                <a:ea typeface="ＭＳ Ｐゴシック" panose="020B0600070205080204" pitchFamily="34" charset="-128"/>
              </a:rPr>
              <a:t>studies</a:t>
            </a:r>
            <a:endParaRPr lang="en-GB" altLang="en-US" b="1" dirty="0">
              <a:ea typeface="ＭＳ Ｐゴシック" panose="020B0600070205080204" pitchFamily="34" charset="-128"/>
            </a:endParaRPr>
          </a:p>
          <a:p>
            <a:endParaRPr lang="en-GB" altLang="en-US" b="1" dirty="0">
              <a:ea typeface="ＭＳ Ｐゴシック" panose="020B0600070205080204" pitchFamily="34" charset="-128"/>
            </a:endParaRPr>
          </a:p>
          <a:p>
            <a:r>
              <a:rPr lang="en-GB" altLang="en-US" dirty="0">
                <a:ea typeface="ＭＳ Ｐゴシック" panose="020B0600070205080204" pitchFamily="34" charset="-128"/>
              </a:rPr>
              <a:t>One</a:t>
            </a:r>
            <a:r>
              <a:rPr lang="hu-HU" altLang="en-US">
                <a:ea typeface="ＭＳ Ｐゴシック" panose="020B0600070205080204" pitchFamily="34" charset="-128"/>
              </a:rPr>
              <a:t>-</a:t>
            </a:r>
            <a:r>
              <a:rPr lang="en-GB" altLang="en-US">
                <a:ea typeface="ＭＳ Ｐゴシック" panose="020B0600070205080204" pitchFamily="34" charset="-128"/>
              </a:rPr>
              <a:t>day </a:t>
            </a:r>
            <a:r>
              <a:rPr lang="en-GB" altLang="en-US" dirty="0">
                <a:ea typeface="ＭＳ Ｐゴシック" panose="020B0600070205080204" pitchFamily="34" charset="-128"/>
              </a:rPr>
              <a:t>training course for data collectors</a:t>
            </a:r>
          </a:p>
          <a:p>
            <a:pPr lvl="1"/>
            <a:r>
              <a:rPr lang="en-GB" altLang="en-US" dirty="0">
                <a:ea typeface="ＭＳ Ｐゴシック" panose="020B0600070205080204" pitchFamily="34" charset="-128"/>
              </a:rPr>
              <a:t>Lecture </a:t>
            </a:r>
            <a:r>
              <a:rPr lang="hu-HU" altLang="en-US" dirty="0">
                <a:ea typeface="ＭＳ Ｐゴシック" panose="020B0600070205080204" pitchFamily="34" charset="-128"/>
              </a:rPr>
              <a:t>6</a:t>
            </a:r>
            <a:endParaRPr lang="en-GB"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hu-HU" altLang="en-US" dirty="0">
                <a:ea typeface="ＭＳ Ｐゴシック" panose="020B0600070205080204" pitchFamily="34" charset="-128"/>
              </a:rPr>
              <a:t>1 </a:t>
            </a:r>
            <a:r>
              <a:rPr lang="hu-HU" altLang="en-US" dirty="0" err="1">
                <a:ea typeface="ＭＳ Ｐゴシック" panose="020B0600070205080204" pitchFamily="34" charset="-128"/>
              </a:rPr>
              <a:t>hour</a:t>
            </a:r>
            <a:r>
              <a:rPr lang="hu-HU" altLang="en-US" dirty="0">
                <a:ea typeface="ＭＳ Ｐゴシック" panose="020B0600070205080204" pitchFamily="34" charset="-128"/>
              </a:rPr>
              <a:t> 45</a:t>
            </a:r>
            <a:r>
              <a:rPr lang="en-GB" altLang="en-US" dirty="0">
                <a:ea typeface="ＭＳ Ｐゴシック" panose="020B0600070205080204" pitchFamily="34" charset="-128"/>
              </a:rPr>
              <a:t> minutes</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Suggested time of delivery</a:t>
            </a:r>
            <a:r>
              <a:rPr lang="hu-HU" altLang="en-US" dirty="0">
                <a:ea typeface="ＭＳ Ｐゴシック" panose="020B0600070205080204" pitchFamily="34" charset="-128"/>
              </a:rPr>
              <a:t> </a:t>
            </a:r>
            <a:r>
              <a:rPr lang="en-GB" altLang="en-US" dirty="0">
                <a:ea typeface="ＭＳ Ｐゴシック" panose="020B0600070205080204" pitchFamily="34" charset="-128"/>
              </a:rPr>
              <a:t>– </a:t>
            </a:r>
            <a:r>
              <a:rPr lang="hu-HU" altLang="en-US" dirty="0">
                <a:ea typeface="ＭＳ Ｐゴシック" panose="020B0600070205080204" pitchFamily="34" charset="-128"/>
              </a:rPr>
              <a:t>13:15</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a:t>
            </a:fld>
            <a:endParaRPr lang="en-GB" dirty="0"/>
          </a:p>
        </p:txBody>
      </p:sp>
    </p:spTree>
    <p:extLst>
      <p:ext uri="{BB962C8B-B14F-4D97-AF65-F5344CB8AC3E}">
        <p14:creationId xmlns:p14="http://schemas.microsoft.com/office/powerpoint/2010/main" val="1480094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5"/>
          <p:cNvSpPr>
            <a:spLocks noChangeArrowheads="1"/>
          </p:cNvSpPr>
          <p:nvPr/>
        </p:nvSpPr>
        <p:spPr bwMode="auto">
          <a:xfrm>
            <a:off x="2063750" y="96814"/>
            <a:ext cx="87137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b="1" dirty="0"/>
              <a:t>European Prevalence Survey of Healthcare-Associated Infections and Antimicrobial Use</a:t>
            </a:r>
          </a:p>
          <a:p>
            <a:pPr algn="ctr" eaLnBrk="1" hangingPunct="1">
              <a:spcBef>
                <a:spcPct val="0"/>
              </a:spcBef>
              <a:buFontTx/>
              <a:buNone/>
            </a:pPr>
            <a:r>
              <a:rPr lang="en-US" altLang="en-US" sz="1400" b="1" dirty="0"/>
              <a:t>Form H2. Hospital data 2/3</a:t>
            </a:r>
          </a:p>
        </p:txBody>
      </p:sp>
      <p:sp>
        <p:nvSpPr>
          <p:cNvPr id="7172" name="Rectangle 8"/>
          <p:cNvSpPr>
            <a:spLocks noChangeArrowheads="1"/>
          </p:cNvSpPr>
          <p:nvPr/>
        </p:nvSpPr>
        <p:spPr bwMode="auto">
          <a:xfrm>
            <a:off x="1343026" y="677589"/>
            <a:ext cx="4536951" cy="4644000"/>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defTabSz="652463" eaLnBrk="0" hangingPunct="0">
              <a:spcBef>
                <a:spcPct val="20000"/>
              </a:spcBef>
              <a:buChar char="•"/>
              <a:tabLst>
                <a:tab pos="1173163" algn="l"/>
                <a:tab pos="2146300" algn="l"/>
                <a:tab pos="3140075" algn="l"/>
              </a:tabLst>
              <a:defRPr sz="3200">
                <a:solidFill>
                  <a:schemeClr val="tx1"/>
                </a:solidFill>
                <a:latin typeface="Arial" charset="0"/>
                <a:cs typeface="Arial" charset="0"/>
              </a:defRPr>
            </a:lvl1pPr>
            <a:lvl2pPr marL="742950" indent="-285750" defTabSz="652463" eaLnBrk="0" hangingPunct="0">
              <a:spcBef>
                <a:spcPct val="20000"/>
              </a:spcBef>
              <a:buChar char="–"/>
              <a:tabLst>
                <a:tab pos="1173163" algn="l"/>
                <a:tab pos="2146300" algn="l"/>
                <a:tab pos="3140075" algn="l"/>
              </a:tabLst>
              <a:defRPr sz="2800">
                <a:solidFill>
                  <a:schemeClr val="tx1"/>
                </a:solidFill>
                <a:latin typeface="Arial" charset="0"/>
                <a:cs typeface="Arial" charset="0"/>
              </a:defRPr>
            </a:lvl2pPr>
            <a:lvl3pPr marL="1143000" indent="-228600" defTabSz="652463" eaLnBrk="0" hangingPunct="0">
              <a:spcBef>
                <a:spcPct val="20000"/>
              </a:spcBef>
              <a:buChar char="•"/>
              <a:tabLst>
                <a:tab pos="1173163" algn="l"/>
                <a:tab pos="2146300" algn="l"/>
                <a:tab pos="3140075" algn="l"/>
              </a:tabLst>
              <a:defRPr sz="2400">
                <a:solidFill>
                  <a:schemeClr val="tx1"/>
                </a:solidFill>
                <a:latin typeface="Arial" charset="0"/>
                <a:cs typeface="Arial" charset="0"/>
              </a:defRPr>
            </a:lvl3pPr>
            <a:lvl4pPr marL="1600200" indent="-228600" defTabSz="652463" eaLnBrk="0" hangingPunct="0">
              <a:spcBef>
                <a:spcPct val="20000"/>
              </a:spcBef>
              <a:buChar char="–"/>
              <a:tabLst>
                <a:tab pos="1173163" algn="l"/>
                <a:tab pos="2146300" algn="l"/>
                <a:tab pos="3140075" algn="l"/>
              </a:tabLst>
              <a:defRPr sz="2000">
                <a:solidFill>
                  <a:schemeClr val="tx1"/>
                </a:solidFill>
                <a:latin typeface="Arial" charset="0"/>
                <a:cs typeface="Arial" charset="0"/>
              </a:defRPr>
            </a:lvl4pPr>
            <a:lvl5pPr marL="2057400" indent="-228600" defTabSz="652463" eaLnBrk="0" hangingPunct="0">
              <a:spcBef>
                <a:spcPct val="20000"/>
              </a:spcBef>
              <a:buChar char="»"/>
              <a:tabLst>
                <a:tab pos="1173163" algn="l"/>
                <a:tab pos="2146300" algn="l"/>
                <a:tab pos="3140075" algn="l"/>
              </a:tabLst>
              <a:defRPr sz="2000">
                <a:solidFill>
                  <a:schemeClr val="tx1"/>
                </a:solidFill>
                <a:latin typeface="Arial" charset="0"/>
                <a:cs typeface="Arial" charset="0"/>
              </a:defRPr>
            </a:lvl5pPr>
            <a:lvl6pPr marL="25146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6pPr>
            <a:lvl7pPr marL="29718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7pPr>
            <a:lvl8pPr marL="34290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8pPr>
            <a:lvl9pPr marL="38862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9pPr>
          </a:lstStyle>
          <a:p>
            <a:pPr eaLnBrk="1" hangingPunct="1">
              <a:spcBef>
                <a:spcPct val="50000"/>
              </a:spcBef>
              <a:buFontTx/>
              <a:buNone/>
              <a:defRPr/>
            </a:pPr>
            <a:r>
              <a:rPr lang="en-US" altLang="en-US" sz="1200" dirty="0"/>
              <a:t>Hospital code:		</a:t>
            </a:r>
          </a:p>
          <a:p>
            <a:pPr eaLnBrk="1" hangingPunct="1">
              <a:spcBef>
                <a:spcPct val="0"/>
              </a:spcBef>
              <a:buFontTx/>
              <a:buNone/>
              <a:defRPr/>
            </a:pPr>
            <a:endParaRPr lang="en-US" altLang="en-US" sz="1200" b="1" dirty="0"/>
          </a:p>
          <a:p>
            <a:pPr eaLnBrk="1" hangingPunct="1">
              <a:spcBef>
                <a:spcPct val="0"/>
              </a:spcBef>
              <a:buFontTx/>
              <a:buNone/>
              <a:defRPr/>
            </a:pPr>
            <a:r>
              <a:rPr lang="en-US" altLang="en-US" sz="1200" b="1" dirty="0"/>
              <a:t>Survey dates:  From  __ / __ /____  To:  </a:t>
            </a:r>
            <a:r>
              <a:rPr lang="en-US" altLang="en-US" sz="1200" dirty="0"/>
              <a:t> </a:t>
            </a:r>
            <a:r>
              <a:rPr lang="en-US" altLang="en-US" sz="1200" b="1" dirty="0"/>
              <a:t>__ / __  /</a:t>
            </a:r>
            <a:r>
              <a:rPr lang="en-US" altLang="en-US" sz="1200" dirty="0"/>
              <a:t> </a:t>
            </a:r>
            <a:r>
              <a:rPr lang="en-US" altLang="en-US" sz="1200" b="1" dirty="0"/>
              <a:t> ____</a:t>
            </a:r>
            <a:endParaRPr lang="en-US" altLang="en-US" sz="1200" dirty="0"/>
          </a:p>
          <a:p>
            <a:pPr eaLnBrk="1" hangingPunct="1">
              <a:spcBef>
                <a:spcPct val="0"/>
              </a:spcBef>
              <a:buFontTx/>
              <a:buNone/>
              <a:defRPr/>
            </a:pPr>
            <a:r>
              <a:rPr lang="en-US" altLang="en-US" sz="1200" dirty="0"/>
              <a:t>	        </a:t>
            </a:r>
            <a:r>
              <a:rPr lang="en-US" altLang="en-US" sz="1200" i="1" dirty="0" err="1"/>
              <a:t>dd</a:t>
            </a:r>
            <a:r>
              <a:rPr lang="en-US" altLang="en-US" sz="1200" i="1" dirty="0"/>
              <a:t> / mm / </a:t>
            </a:r>
            <a:r>
              <a:rPr lang="en-US" altLang="en-US" sz="1200" i="1" dirty="0" err="1"/>
              <a:t>yyyy</a:t>
            </a:r>
            <a:r>
              <a:rPr lang="en-US" altLang="en-US" sz="1200" i="1" dirty="0"/>
              <a:t>       </a:t>
            </a:r>
            <a:r>
              <a:rPr lang="en-US" altLang="en-US" sz="1200" i="1" dirty="0" err="1"/>
              <a:t>dd</a:t>
            </a:r>
            <a:r>
              <a:rPr lang="en-US" altLang="en-US" sz="1200" i="1" dirty="0"/>
              <a:t> / mm / </a:t>
            </a:r>
            <a:r>
              <a:rPr lang="en-US" altLang="en-US" sz="1200" i="1" dirty="0" err="1"/>
              <a:t>yyyy</a:t>
            </a:r>
            <a:r>
              <a:rPr lang="en-US" altLang="en-US" sz="1200" i="1" dirty="0"/>
              <a:t> </a:t>
            </a:r>
          </a:p>
          <a:p>
            <a:pPr eaLnBrk="1" hangingPunct="1">
              <a:spcBef>
                <a:spcPts val="0"/>
              </a:spcBef>
              <a:buNone/>
              <a:tabLst>
                <a:tab pos="447675" algn="l"/>
                <a:tab pos="1524000" algn="l"/>
              </a:tabLst>
              <a:defRPr/>
            </a:pPr>
            <a:endParaRPr lang="en-US" altLang="en-US" sz="1200" spc="10" dirty="0"/>
          </a:p>
          <a:p>
            <a:pPr eaLnBrk="1" hangingPunct="1">
              <a:spcBef>
                <a:spcPts val="0"/>
              </a:spcBef>
              <a:buNone/>
              <a:tabLst>
                <a:tab pos="447675" algn="l"/>
                <a:tab pos="1524000" algn="l"/>
              </a:tabLst>
              <a:defRPr/>
            </a:pPr>
            <a:r>
              <a:rPr lang="en-US" altLang="en-US" sz="1200" b="1" u="sng" spc="10" dirty="0">
                <a:solidFill>
                  <a:srgbClr val="FF0000"/>
                </a:solidFill>
              </a:rPr>
              <a:t>Infection prevention and control (IPC) </a:t>
            </a:r>
            <a:r>
              <a:rPr lang="en-US" altLang="en-US" sz="1200" b="1" u="sng" spc="10" dirty="0" err="1">
                <a:solidFill>
                  <a:srgbClr val="FF0000"/>
                </a:solidFill>
              </a:rPr>
              <a:t>programme</a:t>
            </a:r>
            <a:r>
              <a:rPr lang="en-US" altLang="en-US" sz="1200" b="1" spc="10" dirty="0">
                <a:solidFill>
                  <a:srgbClr val="FF0000"/>
                </a:solidFill>
              </a:rPr>
              <a:t>:</a:t>
            </a:r>
          </a:p>
          <a:p>
            <a:pPr eaLnBrk="1" hangingPunct="1">
              <a:spcBef>
                <a:spcPts val="300"/>
              </a:spcBef>
              <a:buNone/>
              <a:tabLst>
                <a:tab pos="447675" algn="l"/>
                <a:tab pos="1524000" algn="l"/>
              </a:tabLst>
              <a:defRPr/>
            </a:pPr>
            <a:r>
              <a:rPr lang="en-GB" sz="1200" dirty="0">
                <a:solidFill>
                  <a:srgbClr val="FF0000"/>
                </a:solidFill>
              </a:rPr>
              <a:t>Is there an annual IPC plan, approved by the hospital CEO or a senior executive officer? 	</a:t>
            </a:r>
            <a:r>
              <a:rPr lang="en-US" altLang="en-US" sz="1200" dirty="0">
                <a:solidFill>
                  <a:srgbClr val="FF0000"/>
                </a:solidFill>
                <a:sym typeface="Wingdings" pitchFamily="2" charset="2"/>
              </a:rPr>
              <a:t> Yes	      No</a:t>
            </a:r>
          </a:p>
          <a:p>
            <a:pPr eaLnBrk="1" hangingPunct="1">
              <a:spcBef>
                <a:spcPts val="0"/>
              </a:spcBef>
              <a:buNone/>
              <a:tabLst>
                <a:tab pos="447675" algn="l"/>
                <a:tab pos="1524000" algn="l"/>
              </a:tabLst>
              <a:defRPr/>
            </a:pPr>
            <a:endParaRPr lang="en-GB" sz="800" dirty="0">
              <a:solidFill>
                <a:srgbClr val="FF0000"/>
              </a:solidFill>
            </a:endParaRPr>
          </a:p>
          <a:p>
            <a:pPr eaLnBrk="1" hangingPunct="1">
              <a:spcBef>
                <a:spcPts val="0"/>
              </a:spcBef>
              <a:buNone/>
              <a:tabLst>
                <a:tab pos="447675" algn="l"/>
                <a:tab pos="1524000" algn="l"/>
              </a:tabLst>
              <a:defRPr/>
            </a:pPr>
            <a:r>
              <a:rPr lang="en-GB" sz="1200" dirty="0">
                <a:solidFill>
                  <a:srgbClr val="FF0000"/>
                </a:solidFill>
              </a:rPr>
              <a:t>Is there an annual IPC report, approved by the hospital CEO or a senior executive officer? 	</a:t>
            </a:r>
            <a:r>
              <a:rPr lang="en-US" altLang="en-US" sz="1200" dirty="0">
                <a:solidFill>
                  <a:srgbClr val="FF0000"/>
                </a:solidFill>
                <a:sym typeface="Wingdings" pitchFamily="2" charset="2"/>
              </a:rPr>
              <a:t> Yes	      No</a:t>
            </a:r>
          </a:p>
          <a:p>
            <a:pPr eaLnBrk="1" hangingPunct="1">
              <a:spcBef>
                <a:spcPts val="0"/>
              </a:spcBef>
              <a:buNone/>
              <a:tabLst>
                <a:tab pos="447675" algn="l"/>
                <a:tab pos="1524000" algn="l"/>
              </a:tabLst>
              <a:defRPr/>
            </a:pPr>
            <a:endParaRPr lang="en-US" altLang="en-US" sz="1200" spc="10" dirty="0">
              <a:solidFill>
                <a:srgbClr val="FF0000"/>
              </a:solidFill>
            </a:endParaRPr>
          </a:p>
          <a:p>
            <a:pPr eaLnBrk="1" hangingPunct="1">
              <a:spcBef>
                <a:spcPct val="5000"/>
              </a:spcBef>
              <a:buFontTx/>
              <a:buNone/>
              <a:defRPr/>
            </a:pPr>
            <a:r>
              <a:rPr lang="en-GB" sz="1200" b="1" u="sng" dirty="0">
                <a:solidFill>
                  <a:srgbClr val="FF0000"/>
                </a:solidFill>
              </a:rPr>
              <a:t>Participation in surveillance networks</a:t>
            </a:r>
            <a:r>
              <a:rPr lang="en-GB" sz="1200" b="1" dirty="0">
                <a:solidFill>
                  <a:srgbClr val="FF0000"/>
                </a:solidFill>
              </a:rPr>
              <a:t>:</a:t>
            </a:r>
          </a:p>
          <a:p>
            <a:pPr eaLnBrk="1" hangingPunct="1">
              <a:spcBef>
                <a:spcPts val="300"/>
              </a:spcBef>
              <a:buNone/>
              <a:defRPr/>
            </a:pPr>
            <a:r>
              <a:rPr lang="en-GB" sz="1200" dirty="0">
                <a:solidFill>
                  <a:srgbClr val="FF0000"/>
                </a:solidFill>
              </a:rPr>
              <a:t>In the previous year, which surveillance networks did your hospital participate in ? (</a:t>
            </a:r>
            <a:r>
              <a:rPr lang="en-GB" sz="1200" i="1" dirty="0">
                <a:solidFill>
                  <a:srgbClr val="FF0000"/>
                </a:solidFill>
              </a:rPr>
              <a:t>tick all that apply</a:t>
            </a:r>
            <a:r>
              <a:rPr lang="en-GB" sz="1200" dirty="0">
                <a:solidFill>
                  <a:srgbClr val="FF0000"/>
                </a:solidFill>
              </a:rPr>
              <a:t>) </a:t>
            </a:r>
          </a:p>
          <a:p>
            <a:pPr marL="171450" indent="-171450" eaLnBrk="1" hangingPunct="1">
              <a:spcBef>
                <a:spcPts val="0"/>
              </a:spcBef>
              <a:buFont typeface="Wingdings" pitchFamily="2" charset="2"/>
              <a:buChar char="¨"/>
              <a:tabLst>
                <a:tab pos="447675" algn="l"/>
                <a:tab pos="1524000" algn="l"/>
              </a:tabLst>
              <a:defRPr/>
            </a:pPr>
            <a:r>
              <a:rPr lang="en-US" altLang="en-US" sz="1200" spc="10" dirty="0">
                <a:solidFill>
                  <a:srgbClr val="FF0000"/>
                </a:solidFill>
              </a:rPr>
              <a:t>SSI	  </a:t>
            </a:r>
            <a:r>
              <a:rPr lang="en-US" altLang="en-US" sz="1200" spc="10" dirty="0">
                <a:solidFill>
                  <a:srgbClr val="FF0000"/>
                </a:solidFill>
                <a:sym typeface="Wingdings" pitchFamily="2" charset="2"/>
              </a:rPr>
              <a:t> </a:t>
            </a:r>
            <a:r>
              <a:rPr lang="en-US" altLang="en-US" sz="1200" spc="10" dirty="0">
                <a:solidFill>
                  <a:srgbClr val="FF0000"/>
                </a:solidFill>
              </a:rPr>
              <a:t>ICU   </a:t>
            </a:r>
            <a:r>
              <a:rPr lang="en-US" altLang="en-US" sz="1200" spc="10" dirty="0">
                <a:solidFill>
                  <a:srgbClr val="FF0000"/>
                </a:solidFill>
                <a:sym typeface="Wingdings" pitchFamily="2" charset="2"/>
              </a:rPr>
              <a:t> </a:t>
            </a:r>
            <a:r>
              <a:rPr lang="en-US" altLang="en-US" sz="1200" spc="10" dirty="0">
                <a:solidFill>
                  <a:srgbClr val="FF0000"/>
                </a:solidFill>
              </a:rPr>
              <a:t>CDI   </a:t>
            </a:r>
            <a:r>
              <a:rPr lang="en-US" altLang="en-US" sz="1200" spc="10" dirty="0">
                <a:solidFill>
                  <a:srgbClr val="FF0000"/>
                </a:solidFill>
                <a:sym typeface="Wingdings" pitchFamily="2" charset="2"/>
              </a:rPr>
              <a:t> </a:t>
            </a:r>
            <a:r>
              <a:rPr lang="en-US" altLang="en-US" sz="1200" spc="10" dirty="0">
                <a:solidFill>
                  <a:srgbClr val="FF0000"/>
                </a:solidFill>
              </a:rPr>
              <a:t>Antimicrobial resistance	 </a:t>
            </a:r>
          </a:p>
          <a:p>
            <a:pPr marL="171450" indent="-171450" eaLnBrk="1" hangingPunct="1">
              <a:spcBef>
                <a:spcPts val="0"/>
              </a:spcBef>
              <a:buFont typeface="Wingdings" pitchFamily="2" charset="2"/>
              <a:buChar char="¨"/>
              <a:tabLst>
                <a:tab pos="447675" algn="l"/>
                <a:tab pos="1524000" algn="l"/>
              </a:tabLst>
              <a:defRPr/>
            </a:pPr>
            <a:r>
              <a:rPr lang="en-US" altLang="en-US" sz="1200" spc="10" dirty="0">
                <a:solidFill>
                  <a:srgbClr val="FF0000"/>
                </a:solidFill>
              </a:rPr>
              <a:t>Antimicrobial consumption   </a:t>
            </a:r>
            <a:r>
              <a:rPr lang="en-US" altLang="en-US" sz="1200" spc="10" dirty="0">
                <a:solidFill>
                  <a:srgbClr val="FF0000"/>
                </a:solidFill>
                <a:sym typeface="Wingdings" pitchFamily="2" charset="2"/>
              </a:rPr>
              <a:t> Other, </a:t>
            </a:r>
            <a:r>
              <a:rPr lang="en-US" altLang="en-US" sz="1200" spc="10" dirty="0">
                <a:solidFill>
                  <a:srgbClr val="0070C0"/>
                </a:solidFill>
                <a:sym typeface="Wingdings" pitchFamily="2" charset="2"/>
              </a:rPr>
              <a:t>specify ____________ ________________________________________________</a:t>
            </a:r>
            <a:endParaRPr lang="en-US" altLang="en-US" sz="1200" spc="10" dirty="0">
              <a:solidFill>
                <a:srgbClr val="0070C0"/>
              </a:solidFill>
            </a:endParaRPr>
          </a:p>
          <a:p>
            <a:pPr eaLnBrk="1" hangingPunct="1">
              <a:spcBef>
                <a:spcPts val="400"/>
              </a:spcBef>
              <a:buNone/>
              <a:defRPr/>
            </a:pPr>
            <a:endParaRPr lang="en-US" altLang="en-US" sz="800" b="1" u="sng" dirty="0">
              <a:solidFill>
                <a:srgbClr val="FF0000"/>
              </a:solidFill>
            </a:endParaRPr>
          </a:p>
          <a:p>
            <a:pPr eaLnBrk="1" hangingPunct="1">
              <a:spcBef>
                <a:spcPts val="400"/>
              </a:spcBef>
              <a:buNone/>
              <a:defRPr/>
            </a:pPr>
            <a:r>
              <a:rPr lang="en-US" altLang="en-US" sz="1200" b="1" u="sng" dirty="0">
                <a:solidFill>
                  <a:srgbClr val="FF0000"/>
                </a:solidFill>
              </a:rPr>
              <a:t>Microbiology/diagnostic performance</a:t>
            </a:r>
            <a:r>
              <a:rPr lang="en-US" altLang="en-US" sz="1200" b="1" dirty="0">
                <a:solidFill>
                  <a:srgbClr val="FF0000"/>
                </a:solidFill>
              </a:rPr>
              <a:t>:</a:t>
            </a:r>
          </a:p>
          <a:p>
            <a:pPr eaLnBrk="1" hangingPunct="1">
              <a:spcBef>
                <a:spcPts val="300"/>
              </a:spcBef>
              <a:buNone/>
              <a:defRPr/>
            </a:pPr>
            <a:r>
              <a:rPr lang="en-GB" altLang="en-US" sz="1200" dirty="0">
                <a:solidFill>
                  <a:srgbClr val="FF0000"/>
                </a:solidFill>
              </a:rPr>
              <a:t>At weekends, can clinicians request routine microbiological tests and receive back results?</a:t>
            </a:r>
          </a:p>
          <a:p>
            <a:pPr eaLnBrk="1" hangingPunct="1">
              <a:spcBef>
                <a:spcPct val="5000"/>
              </a:spcBef>
              <a:buFontTx/>
              <a:buNone/>
              <a:defRPr/>
            </a:pPr>
            <a:r>
              <a:rPr lang="en-US" altLang="en-US" sz="1200" dirty="0">
                <a:solidFill>
                  <a:srgbClr val="FF0000"/>
                </a:solidFill>
                <a:sym typeface="Wingdings" pitchFamily="2" charset="2"/>
              </a:rPr>
              <a:t>Clinical tests: 	 Saturday</a:t>
            </a:r>
            <a:r>
              <a:rPr lang="en-US" altLang="en-US" sz="1200" dirty="0">
                <a:solidFill>
                  <a:srgbClr val="FF0000"/>
                </a:solidFill>
              </a:rPr>
              <a:t>	</a:t>
            </a:r>
            <a:r>
              <a:rPr lang="en-US" altLang="en-US" sz="1200" dirty="0">
                <a:solidFill>
                  <a:srgbClr val="FF0000"/>
                </a:solidFill>
                <a:sym typeface="Wingdings" pitchFamily="2" charset="2"/>
              </a:rPr>
              <a:t> Sunday</a:t>
            </a:r>
            <a:r>
              <a:rPr lang="en-US" altLang="en-US" sz="1200" dirty="0">
                <a:solidFill>
                  <a:srgbClr val="FF0000"/>
                </a:solidFill>
              </a:rPr>
              <a:t> 	</a:t>
            </a:r>
          </a:p>
          <a:p>
            <a:pPr eaLnBrk="1" hangingPunct="1">
              <a:spcBef>
                <a:spcPct val="5000"/>
              </a:spcBef>
              <a:buFontTx/>
              <a:buNone/>
              <a:defRPr/>
            </a:pPr>
            <a:r>
              <a:rPr lang="en-US" altLang="en-US" sz="1200" dirty="0">
                <a:solidFill>
                  <a:srgbClr val="FF0000"/>
                </a:solidFill>
                <a:sym typeface="Wingdings" pitchFamily="2" charset="2"/>
              </a:rPr>
              <a:t>Screening tests: 	 </a:t>
            </a:r>
            <a:r>
              <a:rPr lang="en-GB" altLang="en-US" sz="1200" dirty="0">
                <a:solidFill>
                  <a:srgbClr val="FF0000"/>
                </a:solidFill>
                <a:sym typeface="Wingdings" pitchFamily="2" charset="2"/>
              </a:rPr>
              <a:t>Saturday	</a:t>
            </a:r>
            <a:r>
              <a:rPr lang="en-US" altLang="en-US" sz="1200" dirty="0">
                <a:solidFill>
                  <a:srgbClr val="FF0000"/>
                </a:solidFill>
                <a:sym typeface="Wingdings" pitchFamily="2" charset="2"/>
              </a:rPr>
              <a:t> Sunday</a:t>
            </a:r>
          </a:p>
        </p:txBody>
      </p:sp>
      <p:sp>
        <p:nvSpPr>
          <p:cNvPr id="4101" name="Rectangle 9"/>
          <p:cNvSpPr>
            <a:spLocks noChangeArrowheads="1"/>
          </p:cNvSpPr>
          <p:nvPr/>
        </p:nvSpPr>
        <p:spPr bwMode="auto">
          <a:xfrm>
            <a:off x="2482299" y="715805"/>
            <a:ext cx="720725"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4102" name="Rectangle 289"/>
          <p:cNvSpPr>
            <a:spLocks noChangeArrowheads="1"/>
          </p:cNvSpPr>
          <p:nvPr/>
        </p:nvSpPr>
        <p:spPr bwMode="auto">
          <a:xfrm>
            <a:off x="1357682" y="5839035"/>
            <a:ext cx="9290050" cy="452432"/>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tabLst>
                <a:tab pos="1252538" algn="l"/>
                <a:tab pos="2146300" algn="l"/>
                <a:tab pos="3140075" algn="l"/>
              </a:tabLst>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tabLst>
                <a:tab pos="1252538" algn="l"/>
                <a:tab pos="2146300" algn="l"/>
                <a:tab pos="3140075" algn="l"/>
              </a:tabLst>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tabLst>
                <a:tab pos="1252538" algn="l"/>
                <a:tab pos="2146300" algn="l"/>
                <a:tab pos="3140075" algn="l"/>
              </a:tabLst>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dirty="0">
                <a:solidFill>
                  <a:srgbClr val="000000"/>
                </a:solidFill>
              </a:rPr>
              <a:t>Comments/observations:   </a:t>
            </a:r>
            <a:r>
              <a:rPr lang="en-US" altLang="en-US" sz="1400" dirty="0">
                <a:solidFill>
                  <a:srgbClr val="000000"/>
                </a:solidFill>
              </a:rPr>
              <a:t>_________________________________________________________________________</a:t>
            </a:r>
          </a:p>
          <a:p>
            <a:pPr eaLnBrk="1" hangingPunct="1">
              <a:spcBef>
                <a:spcPct val="0"/>
              </a:spcBef>
              <a:buNone/>
            </a:pPr>
            <a:r>
              <a:rPr lang="en-US" altLang="en-US" sz="1200" dirty="0">
                <a:solidFill>
                  <a:srgbClr val="000000"/>
                </a:solidFill>
              </a:rPr>
              <a:t> </a:t>
            </a:r>
            <a:endParaRPr lang="en-US" altLang="en-US" sz="1400" dirty="0">
              <a:solidFill>
                <a:srgbClr val="000000"/>
              </a:solidFill>
            </a:endParaRPr>
          </a:p>
        </p:txBody>
      </p:sp>
      <p:sp>
        <p:nvSpPr>
          <p:cNvPr id="9" name="Rectangle 8"/>
          <p:cNvSpPr>
            <a:spLocks noChangeArrowheads="1"/>
          </p:cNvSpPr>
          <p:nvPr/>
        </p:nvSpPr>
        <p:spPr bwMode="auto">
          <a:xfrm>
            <a:off x="6088260" y="531334"/>
            <a:ext cx="4681538" cy="5383012"/>
          </a:xfrm>
          <a:prstGeom prst="rect">
            <a:avLst/>
          </a:prstGeom>
          <a:noFill/>
          <a:ln w="285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defTabSz="652463" eaLnBrk="0" hangingPunct="0">
              <a:spcBef>
                <a:spcPct val="20000"/>
              </a:spcBef>
              <a:buChar char="•"/>
              <a:tabLst>
                <a:tab pos="1173163" algn="l"/>
                <a:tab pos="2146300" algn="l"/>
                <a:tab pos="3140075" algn="l"/>
              </a:tabLst>
              <a:defRPr sz="3200">
                <a:solidFill>
                  <a:schemeClr val="tx1"/>
                </a:solidFill>
                <a:latin typeface="Arial" charset="0"/>
                <a:cs typeface="Arial" charset="0"/>
              </a:defRPr>
            </a:lvl1pPr>
            <a:lvl2pPr marL="742950" indent="-285750" defTabSz="652463" eaLnBrk="0" hangingPunct="0">
              <a:spcBef>
                <a:spcPct val="20000"/>
              </a:spcBef>
              <a:buChar char="–"/>
              <a:tabLst>
                <a:tab pos="1173163" algn="l"/>
                <a:tab pos="2146300" algn="l"/>
                <a:tab pos="3140075" algn="l"/>
              </a:tabLst>
              <a:defRPr sz="2800">
                <a:solidFill>
                  <a:schemeClr val="tx1"/>
                </a:solidFill>
                <a:latin typeface="Arial" charset="0"/>
                <a:cs typeface="Arial" charset="0"/>
              </a:defRPr>
            </a:lvl2pPr>
            <a:lvl3pPr marL="1143000" indent="-228600" defTabSz="652463" eaLnBrk="0" hangingPunct="0">
              <a:spcBef>
                <a:spcPct val="20000"/>
              </a:spcBef>
              <a:buChar char="•"/>
              <a:tabLst>
                <a:tab pos="1173163" algn="l"/>
                <a:tab pos="2146300" algn="l"/>
                <a:tab pos="3140075" algn="l"/>
              </a:tabLst>
              <a:defRPr sz="2400">
                <a:solidFill>
                  <a:schemeClr val="tx1"/>
                </a:solidFill>
                <a:latin typeface="Arial" charset="0"/>
                <a:cs typeface="Arial" charset="0"/>
              </a:defRPr>
            </a:lvl3pPr>
            <a:lvl4pPr marL="1600200" indent="-228600" defTabSz="652463" eaLnBrk="0" hangingPunct="0">
              <a:spcBef>
                <a:spcPct val="20000"/>
              </a:spcBef>
              <a:buChar char="–"/>
              <a:tabLst>
                <a:tab pos="1173163" algn="l"/>
                <a:tab pos="2146300" algn="l"/>
                <a:tab pos="3140075" algn="l"/>
              </a:tabLst>
              <a:defRPr sz="2000">
                <a:solidFill>
                  <a:schemeClr val="tx1"/>
                </a:solidFill>
                <a:latin typeface="Arial" charset="0"/>
                <a:cs typeface="Arial" charset="0"/>
              </a:defRPr>
            </a:lvl4pPr>
            <a:lvl5pPr marL="2057400" indent="-228600" defTabSz="652463" eaLnBrk="0" hangingPunct="0">
              <a:spcBef>
                <a:spcPct val="20000"/>
              </a:spcBef>
              <a:buChar char="»"/>
              <a:tabLst>
                <a:tab pos="1173163" algn="l"/>
                <a:tab pos="2146300" algn="l"/>
                <a:tab pos="3140075" algn="l"/>
              </a:tabLst>
              <a:defRPr sz="2000">
                <a:solidFill>
                  <a:schemeClr val="tx1"/>
                </a:solidFill>
                <a:latin typeface="Arial" charset="0"/>
                <a:cs typeface="Arial" charset="0"/>
              </a:defRPr>
            </a:lvl5pPr>
            <a:lvl6pPr marL="25146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6pPr>
            <a:lvl7pPr marL="29718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7pPr>
            <a:lvl8pPr marL="34290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8pPr>
            <a:lvl9pPr marL="38862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charset="0"/>
                <a:cs typeface="Arial" charset="0"/>
              </a:defRPr>
            </a:lvl9pPr>
          </a:lstStyle>
          <a:p>
            <a:pPr>
              <a:buFontTx/>
              <a:buNone/>
              <a:defRPr/>
            </a:pPr>
            <a:r>
              <a:rPr lang="en-GB" sz="1200" dirty="0">
                <a:solidFill>
                  <a:srgbClr val="0070C0"/>
                </a:solidFill>
              </a:rPr>
              <a:t>Does your hospital have the following in place for HAI prevention or antimicrobial stewardship? (</a:t>
            </a:r>
            <a:r>
              <a:rPr lang="en-GB" sz="1200" i="1" dirty="0">
                <a:solidFill>
                  <a:srgbClr val="0070C0"/>
                </a:solidFill>
              </a:rPr>
              <a:t>Y/N/U</a:t>
            </a:r>
            <a:r>
              <a:rPr lang="en-GB" sz="1200" dirty="0">
                <a:solidFill>
                  <a:srgbClr val="0070C0"/>
                </a:solidFill>
              </a:rPr>
              <a:t>)</a:t>
            </a:r>
          </a:p>
          <a:p>
            <a:pPr>
              <a:buFontTx/>
              <a:buNone/>
              <a:defRPr/>
            </a:pPr>
            <a:endParaRPr lang="en-GB" sz="1200" dirty="0"/>
          </a:p>
          <a:p>
            <a:pPr>
              <a:buFontTx/>
              <a:buNone/>
              <a:defRPr/>
            </a:pPr>
            <a:endParaRPr lang="en-GB" sz="1200" dirty="0"/>
          </a:p>
          <a:p>
            <a:pPr>
              <a:buFontTx/>
              <a:buNone/>
              <a:defRPr/>
            </a:pPr>
            <a:endParaRPr lang="en-GB" sz="1200" dirty="0"/>
          </a:p>
          <a:p>
            <a:pPr>
              <a:buFontTx/>
              <a:buNone/>
              <a:defRPr/>
            </a:pPr>
            <a:endParaRPr lang="en-GB" sz="1200" dirty="0"/>
          </a:p>
          <a:p>
            <a:pPr>
              <a:buFontTx/>
              <a:buNone/>
              <a:defRPr/>
            </a:pPr>
            <a:endParaRPr lang="en-GB" sz="1200" dirty="0"/>
          </a:p>
          <a:p>
            <a:pPr>
              <a:buFontTx/>
              <a:buNone/>
              <a:defRPr/>
            </a:pPr>
            <a:endParaRPr lang="en-GB" sz="1200" dirty="0"/>
          </a:p>
          <a:p>
            <a:pPr>
              <a:buFontTx/>
              <a:buNone/>
              <a:defRPr/>
            </a:pPr>
            <a:endParaRPr lang="en-GB" sz="1200" dirty="0"/>
          </a:p>
          <a:p>
            <a:pPr>
              <a:buFontTx/>
              <a:buNone/>
              <a:defRPr/>
            </a:pPr>
            <a:endParaRPr lang="en-GB" sz="1200" dirty="0"/>
          </a:p>
          <a:p>
            <a:pPr>
              <a:buFontTx/>
              <a:buNone/>
              <a:defRPr/>
            </a:pPr>
            <a:endParaRPr lang="en-GB" sz="1200" dirty="0"/>
          </a:p>
          <a:p>
            <a:pPr>
              <a:buFontTx/>
              <a:buNone/>
              <a:defRPr/>
            </a:pPr>
            <a:endParaRPr lang="en-GB" sz="1200" dirty="0"/>
          </a:p>
          <a:p>
            <a:pPr>
              <a:buFontTx/>
              <a:buNone/>
              <a:defRPr/>
            </a:pPr>
            <a:endParaRPr lang="en-GB" sz="1200" dirty="0"/>
          </a:p>
          <a:p>
            <a:pPr>
              <a:buFontTx/>
              <a:buNone/>
              <a:defRPr/>
            </a:pPr>
            <a:endParaRPr lang="en-GB" sz="1200" dirty="0"/>
          </a:p>
          <a:p>
            <a:pPr>
              <a:buFontTx/>
              <a:buNone/>
              <a:defRPr/>
            </a:pPr>
            <a:endParaRPr lang="en-GB" sz="1200" dirty="0"/>
          </a:p>
          <a:p>
            <a:pPr eaLnBrk="1" hangingPunct="1">
              <a:spcBef>
                <a:spcPts val="0"/>
              </a:spcBef>
              <a:buNone/>
              <a:tabLst>
                <a:tab pos="447675" algn="l"/>
                <a:tab pos="1524000" algn="l"/>
              </a:tabLst>
              <a:defRPr/>
            </a:pPr>
            <a:endParaRPr lang="en-US" altLang="en-US" sz="1200" spc="10" dirty="0"/>
          </a:p>
          <a:p>
            <a:pPr eaLnBrk="1" hangingPunct="1">
              <a:spcBef>
                <a:spcPts val="0"/>
              </a:spcBef>
              <a:buNone/>
              <a:tabLst>
                <a:tab pos="447675" algn="l"/>
                <a:tab pos="1524000" algn="l"/>
              </a:tabLst>
              <a:defRPr/>
            </a:pPr>
            <a:endParaRPr lang="en-US" altLang="en-US" sz="1200" spc="10" dirty="0"/>
          </a:p>
          <a:p>
            <a:pPr eaLnBrk="1" hangingPunct="1">
              <a:spcBef>
                <a:spcPts val="0"/>
              </a:spcBef>
              <a:buNone/>
              <a:tabLst>
                <a:tab pos="447675" algn="l"/>
                <a:tab pos="1524000" algn="l"/>
              </a:tabLst>
              <a:defRPr/>
            </a:pPr>
            <a:endParaRPr lang="en-US" altLang="en-US" sz="1200" spc="10" dirty="0"/>
          </a:p>
          <a:p>
            <a:pPr eaLnBrk="1" hangingPunct="1">
              <a:spcBef>
                <a:spcPts val="0"/>
              </a:spcBef>
              <a:buNone/>
              <a:tabLst>
                <a:tab pos="447675" algn="l"/>
                <a:tab pos="1524000" algn="l"/>
              </a:tabLst>
              <a:defRPr/>
            </a:pPr>
            <a:endParaRPr lang="en-US" altLang="en-US" sz="1200" spc="10" dirty="0"/>
          </a:p>
          <a:p>
            <a:pPr eaLnBrk="1" hangingPunct="1">
              <a:spcBef>
                <a:spcPts val="0"/>
              </a:spcBef>
              <a:buNone/>
              <a:tabLst>
                <a:tab pos="447675" algn="l"/>
                <a:tab pos="1524000" algn="l"/>
              </a:tabLst>
              <a:defRPr/>
            </a:pPr>
            <a:endParaRPr lang="en-US" altLang="en-US" sz="1200" spc="10" dirty="0"/>
          </a:p>
          <a:p>
            <a:pPr eaLnBrk="1" hangingPunct="1">
              <a:spcBef>
                <a:spcPts val="0"/>
              </a:spcBef>
              <a:buNone/>
              <a:tabLst>
                <a:tab pos="447675" algn="l"/>
                <a:tab pos="1524000" algn="l"/>
              </a:tabLst>
              <a:defRPr/>
            </a:pPr>
            <a:endParaRPr lang="en-US" altLang="en-US" sz="1200" spc="10" dirty="0"/>
          </a:p>
          <a:p>
            <a:pPr eaLnBrk="1" hangingPunct="1">
              <a:spcBef>
                <a:spcPts val="0"/>
              </a:spcBef>
              <a:buNone/>
              <a:tabLst>
                <a:tab pos="447675" algn="l"/>
                <a:tab pos="1524000" algn="l"/>
              </a:tabLst>
              <a:defRPr/>
            </a:pPr>
            <a:endParaRPr lang="en-US" altLang="en-US" sz="1200" spc="10" dirty="0"/>
          </a:p>
          <a:p>
            <a:pPr eaLnBrk="1" hangingPunct="1">
              <a:spcBef>
                <a:spcPts val="0"/>
              </a:spcBef>
              <a:buNone/>
              <a:tabLst>
                <a:tab pos="447675" algn="l"/>
                <a:tab pos="1524000" algn="l"/>
              </a:tabLst>
              <a:defRPr/>
            </a:pPr>
            <a:endParaRPr lang="en-US" altLang="en-US" sz="1200" spc="10" dirty="0"/>
          </a:p>
          <a:p>
            <a:pPr eaLnBrk="1" hangingPunct="1">
              <a:spcBef>
                <a:spcPts val="0"/>
              </a:spcBef>
              <a:buNone/>
              <a:tabLst>
                <a:tab pos="447675" algn="l"/>
                <a:tab pos="1524000" algn="l"/>
              </a:tabLst>
              <a:defRPr/>
            </a:pPr>
            <a:endParaRPr lang="en-US" altLang="en-US" sz="1200" spc="10" dirty="0"/>
          </a:p>
          <a:p>
            <a:pPr eaLnBrk="1" hangingPunct="1">
              <a:spcBef>
                <a:spcPct val="5000"/>
              </a:spcBef>
              <a:buFontTx/>
              <a:buNone/>
              <a:defRPr/>
            </a:pPr>
            <a:endParaRPr lang="en-GB" sz="1200" b="1" u="sng" dirty="0"/>
          </a:p>
        </p:txBody>
      </p:sp>
      <p:graphicFrame>
        <p:nvGraphicFramePr>
          <p:cNvPr id="4" name="Table 3"/>
          <p:cNvGraphicFramePr>
            <a:graphicFrameLocks noGrp="1"/>
          </p:cNvGraphicFramePr>
          <p:nvPr>
            <p:extLst>
              <p:ext uri="{D42A27DB-BD31-4B8C-83A1-F6EECF244321}">
                <p14:modId xmlns:p14="http://schemas.microsoft.com/office/powerpoint/2010/main" val="3287200348"/>
              </p:ext>
            </p:extLst>
          </p:nvPr>
        </p:nvGraphicFramePr>
        <p:xfrm>
          <a:off x="6168010" y="996942"/>
          <a:ext cx="4780638" cy="4010296"/>
        </p:xfrm>
        <a:graphic>
          <a:graphicData uri="http://schemas.openxmlformats.org/drawingml/2006/table">
            <a:tbl>
              <a:tblPr firstRow="1" firstCol="1" bandRow="1">
                <a:tableStyleId>{5940675A-B579-460E-94D1-54222C63F5DA}</a:tableStyleId>
              </a:tblPr>
              <a:tblGrid>
                <a:gridCol w="1593214">
                  <a:extLst>
                    <a:ext uri="{9D8B030D-6E8A-4147-A177-3AD203B41FA5}">
                      <a16:colId xmlns:a16="http://schemas.microsoft.com/office/drawing/2014/main" val="20000"/>
                    </a:ext>
                  </a:extLst>
                </a:gridCol>
                <a:gridCol w="463550">
                  <a:extLst>
                    <a:ext uri="{9D8B030D-6E8A-4147-A177-3AD203B41FA5}">
                      <a16:colId xmlns:a16="http://schemas.microsoft.com/office/drawing/2014/main" val="20001"/>
                    </a:ext>
                  </a:extLst>
                </a:gridCol>
                <a:gridCol w="463550">
                  <a:extLst>
                    <a:ext uri="{9D8B030D-6E8A-4147-A177-3AD203B41FA5}">
                      <a16:colId xmlns:a16="http://schemas.microsoft.com/office/drawing/2014/main" val="20002"/>
                    </a:ext>
                  </a:extLst>
                </a:gridCol>
                <a:gridCol w="463550">
                  <a:extLst>
                    <a:ext uri="{9D8B030D-6E8A-4147-A177-3AD203B41FA5}">
                      <a16:colId xmlns:a16="http://schemas.microsoft.com/office/drawing/2014/main" val="20003"/>
                    </a:ext>
                  </a:extLst>
                </a:gridCol>
                <a:gridCol w="406124">
                  <a:extLst>
                    <a:ext uri="{9D8B030D-6E8A-4147-A177-3AD203B41FA5}">
                      <a16:colId xmlns:a16="http://schemas.microsoft.com/office/drawing/2014/main" val="20004"/>
                    </a:ext>
                  </a:extLst>
                </a:gridCol>
                <a:gridCol w="463550">
                  <a:extLst>
                    <a:ext uri="{9D8B030D-6E8A-4147-A177-3AD203B41FA5}">
                      <a16:colId xmlns:a16="http://schemas.microsoft.com/office/drawing/2014/main" val="20005"/>
                    </a:ext>
                  </a:extLst>
                </a:gridCol>
                <a:gridCol w="463550">
                  <a:extLst>
                    <a:ext uri="{9D8B030D-6E8A-4147-A177-3AD203B41FA5}">
                      <a16:colId xmlns:a16="http://schemas.microsoft.com/office/drawing/2014/main" val="20006"/>
                    </a:ext>
                  </a:extLst>
                </a:gridCol>
                <a:gridCol w="463550">
                  <a:extLst>
                    <a:ext uri="{9D8B030D-6E8A-4147-A177-3AD203B41FA5}">
                      <a16:colId xmlns:a16="http://schemas.microsoft.com/office/drawing/2014/main" val="20007"/>
                    </a:ext>
                  </a:extLst>
                </a:gridCol>
              </a:tblGrid>
              <a:tr h="1123776">
                <a:tc>
                  <a:txBody>
                    <a:bodyPr/>
                    <a:lstStyle/>
                    <a:p>
                      <a:pPr algn="l" rtl="0" fontAlgn="ctr"/>
                      <a:r>
                        <a:rPr lang="en-GB" sz="1000" u="none" strike="noStrike" dirty="0">
                          <a:solidFill>
                            <a:schemeClr val="tx1"/>
                          </a:solidFill>
                          <a:effectLst/>
                        </a:rPr>
                        <a:t> </a:t>
                      </a:r>
                      <a:endParaRPr lang="en-GB" sz="1000" b="0" i="0" u="none" strike="noStrike" dirty="0">
                        <a:solidFill>
                          <a:schemeClr val="tx1"/>
                        </a:solidFill>
                        <a:effectLst/>
                        <a:latin typeface="Arial" panose="020B0604020202020204" pitchFamily="34" charset="0"/>
                      </a:endParaRPr>
                    </a:p>
                  </a:txBody>
                  <a:tcPr marL="428625" marR="9525" marT="9525" marB="0" anchor="ctr"/>
                </a:tc>
                <a:tc>
                  <a:txBody>
                    <a:bodyPr/>
                    <a:lstStyle/>
                    <a:p>
                      <a:pPr algn="ctr" rtl="0" fontAlgn="ctr"/>
                      <a:r>
                        <a:rPr lang="en-GB" sz="1200" u="none" strike="noStrike" dirty="0">
                          <a:solidFill>
                            <a:srgbClr val="FF0000"/>
                          </a:solidFill>
                          <a:effectLst/>
                        </a:rPr>
                        <a:t>Guideline</a:t>
                      </a:r>
                      <a:endParaRPr lang="en-GB" sz="1200" b="0" i="0" u="none" strike="noStrike" dirty="0">
                        <a:solidFill>
                          <a:srgbClr val="FF0000"/>
                        </a:solidFill>
                        <a:effectLst/>
                        <a:latin typeface="Arial" panose="020B0604020202020204" pitchFamily="34" charset="0"/>
                      </a:endParaRPr>
                    </a:p>
                  </a:txBody>
                  <a:tcPr marL="9525" marR="9525" marT="9525" marB="0" vert="vert270" anchor="ctr"/>
                </a:tc>
                <a:tc>
                  <a:txBody>
                    <a:bodyPr/>
                    <a:lstStyle/>
                    <a:p>
                      <a:pPr algn="ctr" rtl="0" fontAlgn="ctr"/>
                      <a:r>
                        <a:rPr lang="en-GB" sz="1200" b="0" i="0" u="none" strike="noStrike" dirty="0">
                          <a:solidFill>
                            <a:srgbClr val="0070C0"/>
                          </a:solidFill>
                          <a:effectLst/>
                          <a:latin typeface="Arial" panose="020B0604020202020204" pitchFamily="34" charset="0"/>
                        </a:rPr>
                        <a:t>Care</a:t>
                      </a:r>
                      <a:r>
                        <a:rPr lang="en-GB" sz="1200" b="0" i="0" u="none" strike="noStrike" baseline="0" dirty="0">
                          <a:solidFill>
                            <a:srgbClr val="0070C0"/>
                          </a:solidFill>
                          <a:effectLst/>
                          <a:latin typeface="Arial" panose="020B0604020202020204" pitchFamily="34" charset="0"/>
                        </a:rPr>
                        <a:t> b</a:t>
                      </a:r>
                      <a:r>
                        <a:rPr lang="en-GB" sz="1200" b="0" i="0" u="none" strike="noStrike" dirty="0">
                          <a:solidFill>
                            <a:srgbClr val="0070C0"/>
                          </a:solidFill>
                          <a:effectLst/>
                          <a:latin typeface="Arial" panose="020B0604020202020204" pitchFamily="34" charset="0"/>
                        </a:rPr>
                        <a:t>undle</a:t>
                      </a:r>
                    </a:p>
                  </a:txBody>
                  <a:tcPr marL="9525" marR="9525" marT="9525" marB="0" vert="vert270" anchor="ctr"/>
                </a:tc>
                <a:tc>
                  <a:txBody>
                    <a:bodyPr/>
                    <a:lstStyle/>
                    <a:p>
                      <a:pPr algn="ctr" rtl="0" fontAlgn="ctr"/>
                      <a:r>
                        <a:rPr lang="en-GB" sz="1200" u="none" strike="noStrike" dirty="0">
                          <a:solidFill>
                            <a:srgbClr val="FF0000"/>
                          </a:solidFill>
                          <a:effectLst/>
                        </a:rPr>
                        <a:t>Training</a:t>
                      </a:r>
                      <a:endParaRPr lang="en-GB" sz="1200" b="0" i="0" u="none" strike="noStrike" dirty="0">
                        <a:solidFill>
                          <a:srgbClr val="FF0000"/>
                        </a:solidFill>
                        <a:effectLst/>
                        <a:latin typeface="Arial" panose="020B0604020202020204" pitchFamily="34" charset="0"/>
                      </a:endParaRPr>
                    </a:p>
                  </a:txBody>
                  <a:tcPr marL="9525" marR="9525" marT="9525" marB="0" vert="vert270" anchor="ctr"/>
                </a:tc>
                <a:tc>
                  <a:txBody>
                    <a:bodyPr/>
                    <a:lstStyle/>
                    <a:p>
                      <a:pPr algn="ctr" rtl="0" fontAlgn="ctr"/>
                      <a:r>
                        <a:rPr lang="en-GB" sz="1200" u="none" strike="noStrike" dirty="0">
                          <a:solidFill>
                            <a:srgbClr val="FF0000"/>
                          </a:solidFill>
                          <a:effectLst/>
                        </a:rPr>
                        <a:t>Checklist</a:t>
                      </a:r>
                      <a:endParaRPr lang="en-GB" sz="1200" b="0" i="0" u="none" strike="noStrike" dirty="0">
                        <a:solidFill>
                          <a:srgbClr val="FF0000"/>
                        </a:solidFill>
                        <a:effectLst/>
                        <a:latin typeface="Tahoma" panose="020B0604030504040204" pitchFamily="34" charset="0"/>
                      </a:endParaRPr>
                    </a:p>
                  </a:txBody>
                  <a:tcPr marL="9525" marR="9525" marT="9525" marB="0" vert="vert270" anchor="ctr"/>
                </a:tc>
                <a:tc>
                  <a:txBody>
                    <a:bodyPr/>
                    <a:lstStyle/>
                    <a:p>
                      <a:pPr algn="ctr" rtl="0" fontAlgn="ctr"/>
                      <a:r>
                        <a:rPr lang="en-GB" sz="1200" u="none" strike="noStrike" dirty="0">
                          <a:solidFill>
                            <a:srgbClr val="FF0000"/>
                          </a:solidFill>
                          <a:effectLst/>
                        </a:rPr>
                        <a:t>Audit</a:t>
                      </a:r>
                      <a:endParaRPr lang="en-GB" sz="1200" b="0" i="0" u="none" strike="noStrike" dirty="0">
                        <a:solidFill>
                          <a:srgbClr val="FF0000"/>
                        </a:solidFill>
                        <a:effectLst/>
                        <a:latin typeface="Arial" panose="020B0604020202020204" pitchFamily="34" charset="0"/>
                      </a:endParaRPr>
                    </a:p>
                  </a:txBody>
                  <a:tcPr marL="9525" marR="9525" marT="9525" marB="0" vert="vert270" anchor="ctr"/>
                </a:tc>
                <a:tc>
                  <a:txBody>
                    <a:bodyPr/>
                    <a:lstStyle/>
                    <a:p>
                      <a:pPr algn="ctr" rtl="0" fontAlgn="ctr"/>
                      <a:r>
                        <a:rPr lang="en-GB" sz="1200" b="0" i="0" u="none" strike="noStrike" dirty="0">
                          <a:solidFill>
                            <a:srgbClr val="FF0000"/>
                          </a:solidFill>
                          <a:effectLst/>
                          <a:latin typeface="Arial" panose="020B0604020202020204" pitchFamily="34" charset="0"/>
                        </a:rPr>
                        <a:t>Surveillance</a:t>
                      </a:r>
                    </a:p>
                  </a:txBody>
                  <a:tcPr marL="9525" marR="9525" marT="9525" marB="0" vert="vert270" anchor="ctr"/>
                </a:tc>
                <a:tc>
                  <a:txBody>
                    <a:bodyPr/>
                    <a:lstStyle/>
                    <a:p>
                      <a:pPr algn="ctr" rtl="0" fontAlgn="ctr"/>
                      <a:r>
                        <a:rPr lang="en-GB" sz="1200" u="none" strike="noStrike" dirty="0">
                          <a:solidFill>
                            <a:srgbClr val="FF0000"/>
                          </a:solidFill>
                          <a:effectLst/>
                        </a:rPr>
                        <a:t>Feedback</a:t>
                      </a:r>
                      <a:endParaRPr lang="en-GB" sz="1200" b="0" i="0" u="none" strike="noStrike" dirty="0">
                        <a:solidFill>
                          <a:srgbClr val="FF0000"/>
                        </a:solidFill>
                        <a:effectLst/>
                        <a:latin typeface="Arial" panose="020B0604020202020204" pitchFamily="34" charset="0"/>
                      </a:endParaRPr>
                    </a:p>
                  </a:txBody>
                  <a:tcPr marL="9525" marR="9525" marT="9525" marB="0" vert="vert270" anchor="ctr"/>
                </a:tc>
                <a:extLst>
                  <a:ext uri="{0D108BD9-81ED-4DB2-BD59-A6C34878D82A}">
                    <a16:rowId xmlns:a16="http://schemas.microsoft.com/office/drawing/2014/main" val="10000"/>
                  </a:ext>
                </a:extLst>
              </a:tr>
              <a:tr h="261220">
                <a:tc gridSpan="8">
                  <a:txBody>
                    <a:bodyPr/>
                    <a:lstStyle/>
                    <a:p>
                      <a:pPr algn="ctr" fontAlgn="b"/>
                      <a:r>
                        <a:rPr lang="en-GB" sz="1200" b="1" u="none" strike="noStrike" dirty="0">
                          <a:solidFill>
                            <a:srgbClr val="FF0000"/>
                          </a:solidFill>
                          <a:effectLst/>
                        </a:rPr>
                        <a:t>ICU</a:t>
                      </a:r>
                      <a:endParaRPr lang="en-GB" sz="1200" b="1" i="0" u="none" strike="noStrike" dirty="0">
                        <a:solidFill>
                          <a:srgbClr val="FF0000"/>
                        </a:solidFill>
                        <a:effectLst/>
                        <a:latin typeface="Calibri" panose="020F0502020204030204" pitchFamily="34" charset="0"/>
                      </a:endParaRPr>
                    </a:p>
                  </a:txBody>
                  <a:tcPr marL="45720" marR="45720" anchor="ctr">
                    <a:solidFill>
                      <a:srgbClr val="EAEAE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61220">
                <a:tc>
                  <a:txBody>
                    <a:bodyPr/>
                    <a:lstStyle/>
                    <a:p>
                      <a:pPr algn="l" rtl="0" fontAlgn="ctr"/>
                      <a:r>
                        <a:rPr lang="en-GB" sz="1200" u="none" strike="noStrike" dirty="0">
                          <a:solidFill>
                            <a:srgbClr val="FF0000"/>
                          </a:solidFill>
                          <a:effectLst/>
                        </a:rPr>
                        <a:t>Pneumonia</a:t>
                      </a:r>
                      <a:endParaRPr lang="en-GB" sz="1200" b="0" i="0" u="none" strike="noStrike" dirty="0">
                        <a:solidFill>
                          <a:srgbClr val="FF0000"/>
                        </a:solidFill>
                        <a:effectLst/>
                        <a:latin typeface="Arial" panose="020B0604020202020204" pitchFamily="34" charset="0"/>
                      </a:endParaRPr>
                    </a:p>
                  </a:txBody>
                  <a:tcPr marL="9525" marR="9525" marT="9525" marB="0" anchor="ctr"/>
                </a:tc>
                <a:tc>
                  <a:txBody>
                    <a:bodyPr/>
                    <a:lstStyle/>
                    <a:p>
                      <a:pPr algn="l" rtl="0" fontAlgn="ct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fontAlgn="t"/>
                      <a:r>
                        <a:rPr lang="en-GB" sz="1200" u="none" strike="noStrike">
                          <a:solidFill>
                            <a:schemeClr val="tx1"/>
                          </a:solidFill>
                          <a:effectLst/>
                        </a:rPr>
                        <a:t> </a:t>
                      </a:r>
                      <a:endParaRPr lang="en-GB" sz="1200" b="0" i="0" u="none" strike="noStrike">
                        <a:solidFill>
                          <a:schemeClr val="tx1"/>
                        </a:solidFill>
                        <a:effectLst/>
                        <a:latin typeface="Arial" panose="020B0604020202020204" pitchFamily="34" charset="0"/>
                      </a:endParaRPr>
                    </a:p>
                  </a:txBody>
                  <a:tcPr marL="9525" marR="9525" marT="9525" marB="0" vert="vert270"/>
                </a:tc>
                <a:tc>
                  <a:txBody>
                    <a:bodyPr/>
                    <a:lstStyle/>
                    <a:p>
                      <a:pPr algn="l" rtl="0" fontAlgn="ctr"/>
                      <a:r>
                        <a:rPr lang="en-GB" sz="1200" u="none" strike="noStrike">
                          <a:solidFill>
                            <a:schemeClr val="tx1"/>
                          </a:solidFill>
                          <a:effectLst/>
                        </a:rPr>
                        <a:t> </a:t>
                      </a:r>
                      <a:endParaRPr lang="en-GB" sz="1200" b="0" i="0" u="none" strike="noStrike">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extLst>
                  <a:ext uri="{0D108BD9-81ED-4DB2-BD59-A6C34878D82A}">
                    <a16:rowId xmlns:a16="http://schemas.microsoft.com/office/drawing/2014/main" val="10002"/>
                  </a:ext>
                </a:extLst>
              </a:tr>
              <a:tr h="261220">
                <a:tc>
                  <a:txBody>
                    <a:bodyPr/>
                    <a:lstStyle/>
                    <a:p>
                      <a:pPr algn="l" rtl="0" fontAlgn="ctr"/>
                      <a:r>
                        <a:rPr lang="en-GB" sz="1200" u="none" strike="noStrike" dirty="0">
                          <a:solidFill>
                            <a:srgbClr val="FF0000"/>
                          </a:solidFill>
                          <a:effectLst/>
                        </a:rPr>
                        <a:t>Bloodstream infections</a:t>
                      </a:r>
                      <a:endParaRPr lang="en-GB" sz="1200" b="0" i="0" u="none" strike="noStrike" dirty="0">
                        <a:solidFill>
                          <a:srgbClr val="FF0000"/>
                        </a:solidFill>
                        <a:effectLst/>
                        <a:latin typeface="Arial" panose="020B0604020202020204" pitchFamily="34" charset="0"/>
                      </a:endParaRPr>
                    </a:p>
                  </a:txBody>
                  <a:tcPr marL="95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fontAlgn="t"/>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9525" marR="9525" marT="9525" marB="0" vert="vert270"/>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extLst>
                  <a:ext uri="{0D108BD9-81ED-4DB2-BD59-A6C34878D82A}">
                    <a16:rowId xmlns:a16="http://schemas.microsoft.com/office/drawing/2014/main" val="10003"/>
                  </a:ext>
                </a:extLst>
              </a:tr>
              <a:tr h="261220">
                <a:tc>
                  <a:txBody>
                    <a:bodyPr/>
                    <a:lstStyle/>
                    <a:p>
                      <a:pPr algn="l" rtl="0" fontAlgn="ctr"/>
                      <a:r>
                        <a:rPr lang="en-GB" sz="1200" u="none" strike="noStrike" dirty="0">
                          <a:solidFill>
                            <a:srgbClr val="FF0000"/>
                          </a:solidFill>
                          <a:effectLst/>
                        </a:rPr>
                        <a:t>Urinary</a:t>
                      </a:r>
                      <a:r>
                        <a:rPr lang="en-GB" sz="1200" u="none" strike="noStrike" baseline="0" dirty="0">
                          <a:solidFill>
                            <a:srgbClr val="FF0000"/>
                          </a:solidFill>
                          <a:effectLst/>
                        </a:rPr>
                        <a:t> tract</a:t>
                      </a:r>
                      <a:r>
                        <a:rPr lang="en-GB" sz="1200" u="none" strike="noStrike" dirty="0">
                          <a:solidFill>
                            <a:srgbClr val="FF0000"/>
                          </a:solidFill>
                          <a:effectLst/>
                        </a:rPr>
                        <a:t> infections</a:t>
                      </a:r>
                      <a:endParaRPr lang="en-GB" sz="1200" b="0" i="0" u="none" strike="noStrike" dirty="0">
                        <a:solidFill>
                          <a:srgbClr val="FF0000"/>
                        </a:solidFill>
                        <a:effectLst/>
                        <a:latin typeface="Arial" panose="020B0604020202020204" pitchFamily="34" charset="0"/>
                      </a:endParaRPr>
                    </a:p>
                  </a:txBody>
                  <a:tcPr marL="9525" marR="9525" marT="9525" marB="0" anchor="ctr"/>
                </a:tc>
                <a:tc>
                  <a:txBody>
                    <a:bodyPr/>
                    <a:lstStyle/>
                    <a:p>
                      <a:pPr algn="l" rtl="0" fontAlgn="ctr"/>
                      <a:r>
                        <a:rPr lang="en-GB" sz="1200" u="none" strike="noStrike">
                          <a:solidFill>
                            <a:schemeClr val="tx1"/>
                          </a:solidFill>
                          <a:effectLst/>
                        </a:rPr>
                        <a:t> </a:t>
                      </a:r>
                      <a:endParaRPr lang="en-GB" sz="1200" b="0" i="0" u="none" strike="noStrike">
                        <a:solidFill>
                          <a:schemeClr val="tx1"/>
                        </a:solidFill>
                        <a:effectLst/>
                        <a:latin typeface="Arial" panose="020B0604020202020204" pitchFamily="34" charset="0"/>
                      </a:endParaRPr>
                    </a:p>
                  </a:txBody>
                  <a:tcPr marL="428625" marR="9525" marT="9525" marB="0" anchor="ctr"/>
                </a:tc>
                <a:tc>
                  <a:txBody>
                    <a:bodyPr/>
                    <a:lstStyle/>
                    <a:p>
                      <a:pPr algn="l" rtl="0" fontAlgn="ctr"/>
                      <a:endParaRPr lang="en-GB" sz="1200" b="0" i="0" u="none" strike="noStrike">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a:solidFill>
                            <a:schemeClr val="tx1"/>
                          </a:solidFill>
                          <a:effectLst/>
                        </a:rPr>
                        <a:t> </a:t>
                      </a:r>
                      <a:endParaRPr lang="en-GB" sz="1200" b="0" i="0" u="none" strike="noStrike">
                        <a:solidFill>
                          <a:schemeClr val="tx1"/>
                        </a:solidFill>
                        <a:effectLst/>
                        <a:latin typeface="Arial" panose="020B0604020202020204" pitchFamily="34" charset="0"/>
                      </a:endParaRPr>
                    </a:p>
                  </a:txBody>
                  <a:tcPr marL="428625" marR="9525" marT="9525" marB="0" anchor="ctr"/>
                </a:tc>
                <a:tc>
                  <a:txBody>
                    <a:bodyPr/>
                    <a:lstStyle/>
                    <a:p>
                      <a:pPr algn="l" fontAlgn="t"/>
                      <a:r>
                        <a:rPr lang="en-GB" sz="1200" u="none" strike="noStrike">
                          <a:solidFill>
                            <a:schemeClr val="tx1"/>
                          </a:solidFill>
                          <a:effectLst/>
                        </a:rPr>
                        <a:t> </a:t>
                      </a:r>
                      <a:endParaRPr lang="en-GB" sz="1200" b="0" i="0" u="none" strike="noStrike">
                        <a:solidFill>
                          <a:schemeClr val="tx1"/>
                        </a:solidFill>
                        <a:effectLst/>
                        <a:latin typeface="Arial" panose="020B0604020202020204" pitchFamily="34" charset="0"/>
                      </a:endParaRPr>
                    </a:p>
                  </a:txBody>
                  <a:tcPr marL="9525" marR="9525" marT="9525" marB="0" vert="vert270"/>
                </a:tc>
                <a:tc>
                  <a:txBody>
                    <a:bodyPr/>
                    <a:lstStyle/>
                    <a:p>
                      <a:pPr algn="l" rtl="0" fontAlgn="ctr"/>
                      <a:r>
                        <a:rPr lang="en-GB" sz="1200" u="none" strike="noStrike">
                          <a:solidFill>
                            <a:schemeClr val="tx1"/>
                          </a:solidFill>
                          <a:effectLst/>
                        </a:rPr>
                        <a:t> </a:t>
                      </a:r>
                      <a:endParaRPr lang="en-GB" sz="1200" b="0" i="0" u="none" strike="noStrike">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extLst>
                  <a:ext uri="{0D108BD9-81ED-4DB2-BD59-A6C34878D82A}">
                    <a16:rowId xmlns:a16="http://schemas.microsoft.com/office/drawing/2014/main" val="10004"/>
                  </a:ext>
                </a:extLst>
              </a:tr>
              <a:tr h="261220">
                <a:tc>
                  <a:txBody>
                    <a:bodyPr/>
                    <a:lstStyle/>
                    <a:p>
                      <a:pPr algn="l" rtl="0" fontAlgn="ctr"/>
                      <a:r>
                        <a:rPr lang="en-GB" sz="1200" b="0" i="0" u="none" strike="noStrike" dirty="0">
                          <a:solidFill>
                            <a:srgbClr val="0070C0"/>
                          </a:solidFill>
                          <a:effectLst/>
                          <a:latin typeface="Arial" panose="020B0604020202020204" pitchFamily="34" charset="0"/>
                        </a:rPr>
                        <a:t>Antimicrobial use</a:t>
                      </a:r>
                    </a:p>
                  </a:txBody>
                  <a:tcPr marL="9525" marR="9525" marT="9525" marB="0" anchor="ctr">
                    <a:solidFill>
                      <a:schemeClr val="bg1"/>
                    </a:solidFill>
                  </a:tcPr>
                </a:tc>
                <a:tc>
                  <a:txBody>
                    <a:bodyPr/>
                    <a:lstStyle/>
                    <a:p>
                      <a:pPr algn="l" rtl="0" fontAlgn="ctr"/>
                      <a:r>
                        <a:rPr lang="en-GB" sz="1200" u="none" strike="noStrike" dirty="0">
                          <a:solidFill>
                            <a:srgbClr val="0070C0"/>
                          </a:solidFill>
                          <a:effectLst/>
                        </a:rPr>
                        <a:t> </a:t>
                      </a:r>
                      <a:endParaRPr lang="en-GB" sz="1200" b="0" i="0" u="none" strike="noStrike" dirty="0">
                        <a:solidFill>
                          <a:srgbClr val="0070C0"/>
                        </a:solidFill>
                        <a:effectLst/>
                        <a:latin typeface="Arial" panose="020B0604020202020204" pitchFamily="34" charset="0"/>
                      </a:endParaRPr>
                    </a:p>
                  </a:txBody>
                  <a:tcPr marL="428625" marR="9525" marT="9525" marB="0" anchor="ctr">
                    <a:solidFill>
                      <a:schemeClr val="bg1"/>
                    </a:solidFill>
                  </a:tcPr>
                </a:tc>
                <a:tc>
                  <a:txBody>
                    <a:bodyPr/>
                    <a:lstStyle/>
                    <a:p>
                      <a:pPr algn="l" rtl="0" fontAlgn="ctr"/>
                      <a:endParaRPr lang="en-GB" sz="1200" b="0" i="0" u="none" strike="noStrike" dirty="0">
                        <a:solidFill>
                          <a:srgbClr val="0070C0"/>
                        </a:solidFill>
                        <a:effectLst/>
                        <a:latin typeface="Arial" panose="020B0604020202020204" pitchFamily="34" charset="0"/>
                      </a:endParaRPr>
                    </a:p>
                  </a:txBody>
                  <a:tcPr marL="428625" marR="9525" marT="9525" marB="0" anchor="ctr">
                    <a:solidFill>
                      <a:schemeClr val="bg1"/>
                    </a:solidFill>
                  </a:tcPr>
                </a:tc>
                <a:tc>
                  <a:txBody>
                    <a:bodyPr/>
                    <a:lstStyle/>
                    <a:p>
                      <a:pPr algn="l" rtl="0" fontAlgn="ctr"/>
                      <a:r>
                        <a:rPr lang="en-GB" sz="1200" u="none" strike="noStrike">
                          <a:solidFill>
                            <a:srgbClr val="0070C0"/>
                          </a:solidFill>
                          <a:effectLst/>
                        </a:rPr>
                        <a:t> </a:t>
                      </a:r>
                      <a:endParaRPr lang="en-GB" sz="1200" b="0" i="0" u="none" strike="noStrike">
                        <a:solidFill>
                          <a:srgbClr val="0070C0"/>
                        </a:solidFill>
                        <a:effectLst/>
                        <a:latin typeface="Arial" panose="020B0604020202020204" pitchFamily="34" charset="0"/>
                      </a:endParaRPr>
                    </a:p>
                  </a:txBody>
                  <a:tcPr marL="428625" marR="9525" marT="9525" marB="0" anchor="ctr">
                    <a:solidFill>
                      <a:schemeClr val="bg1"/>
                    </a:solidFill>
                  </a:tcPr>
                </a:tc>
                <a:tc>
                  <a:txBody>
                    <a:bodyPr/>
                    <a:lstStyle/>
                    <a:p>
                      <a:pPr algn="l" fontAlgn="t"/>
                      <a:r>
                        <a:rPr lang="en-GB" sz="1200" u="none" strike="noStrike">
                          <a:solidFill>
                            <a:srgbClr val="0070C0"/>
                          </a:solidFill>
                          <a:effectLst/>
                        </a:rPr>
                        <a:t> </a:t>
                      </a:r>
                      <a:endParaRPr lang="en-GB" sz="1200" b="0" i="0" u="none" strike="noStrike">
                        <a:solidFill>
                          <a:srgbClr val="0070C0"/>
                        </a:solidFill>
                        <a:effectLst/>
                        <a:latin typeface="Arial" panose="020B0604020202020204" pitchFamily="34" charset="0"/>
                      </a:endParaRPr>
                    </a:p>
                  </a:txBody>
                  <a:tcPr marL="9525" marR="9525" marT="9525" marB="0" vert="vert270">
                    <a:solidFill>
                      <a:schemeClr val="bg1"/>
                    </a:solidFill>
                  </a:tcPr>
                </a:tc>
                <a:tc>
                  <a:txBody>
                    <a:bodyPr/>
                    <a:lstStyle/>
                    <a:p>
                      <a:pPr algn="l" rtl="0" fontAlgn="ctr"/>
                      <a:r>
                        <a:rPr lang="en-GB" sz="1200" u="none" strike="noStrike">
                          <a:solidFill>
                            <a:srgbClr val="0070C0"/>
                          </a:solidFill>
                          <a:effectLst/>
                        </a:rPr>
                        <a:t> </a:t>
                      </a:r>
                      <a:endParaRPr lang="en-GB" sz="1200" b="0" i="0" u="none" strike="noStrike">
                        <a:solidFill>
                          <a:srgbClr val="0070C0"/>
                        </a:solidFill>
                        <a:effectLst/>
                        <a:latin typeface="Arial" panose="020B0604020202020204" pitchFamily="34" charset="0"/>
                      </a:endParaRPr>
                    </a:p>
                  </a:txBody>
                  <a:tcPr marL="428625" marR="9525" marT="9525" marB="0" anchor="ctr">
                    <a:solidFill>
                      <a:schemeClr val="bg1"/>
                    </a:solidFill>
                  </a:tcPr>
                </a:tc>
                <a:tc>
                  <a:txBody>
                    <a:bodyPr/>
                    <a:lstStyle/>
                    <a:p>
                      <a:pPr algn="l" rtl="0" fontAlgn="ctr"/>
                      <a:r>
                        <a:rPr lang="en-GB" sz="1200" u="none" strike="noStrike" dirty="0">
                          <a:solidFill>
                            <a:srgbClr val="0070C0"/>
                          </a:solidFill>
                          <a:effectLst/>
                        </a:rPr>
                        <a:t> </a:t>
                      </a:r>
                      <a:endParaRPr lang="en-GB" sz="1200" b="0" i="0" u="none" strike="noStrike" dirty="0">
                        <a:solidFill>
                          <a:srgbClr val="0070C0"/>
                        </a:solidFill>
                        <a:effectLst/>
                        <a:latin typeface="Arial" panose="020B0604020202020204" pitchFamily="34" charset="0"/>
                      </a:endParaRPr>
                    </a:p>
                  </a:txBody>
                  <a:tcPr marL="428625" marR="9525" marT="9525" marB="0" anchor="ctr">
                    <a:solidFill>
                      <a:schemeClr val="bg1"/>
                    </a:solidFill>
                  </a:tcPr>
                </a:tc>
                <a:tc>
                  <a:txBody>
                    <a:bodyPr/>
                    <a:lstStyle/>
                    <a:p>
                      <a:pPr algn="l" rtl="0" fontAlgn="ctr"/>
                      <a:r>
                        <a:rPr lang="en-GB" sz="1200" u="none" strike="noStrike" dirty="0">
                          <a:solidFill>
                            <a:srgbClr val="0070C0"/>
                          </a:solidFill>
                          <a:effectLst/>
                        </a:rPr>
                        <a:t> </a:t>
                      </a:r>
                      <a:endParaRPr lang="en-GB" sz="1200" b="0" i="0" u="none" strike="noStrike" dirty="0">
                        <a:solidFill>
                          <a:srgbClr val="0070C0"/>
                        </a:solidFill>
                        <a:effectLst/>
                        <a:latin typeface="Arial" panose="020B0604020202020204" pitchFamily="34" charset="0"/>
                      </a:endParaRPr>
                    </a:p>
                  </a:txBody>
                  <a:tcPr marL="428625" marR="9525" marT="9525" marB="0" anchor="ctr">
                    <a:solidFill>
                      <a:schemeClr val="bg1"/>
                    </a:solidFill>
                  </a:tcPr>
                </a:tc>
                <a:extLst>
                  <a:ext uri="{0D108BD9-81ED-4DB2-BD59-A6C34878D82A}">
                    <a16:rowId xmlns:a16="http://schemas.microsoft.com/office/drawing/2014/main" val="10005"/>
                  </a:ext>
                </a:extLst>
              </a:tr>
              <a:tr h="261220">
                <a:tc gridSpan="8">
                  <a:txBody>
                    <a:bodyPr/>
                    <a:lstStyle/>
                    <a:p>
                      <a:pPr algn="ctr" fontAlgn="b"/>
                      <a:r>
                        <a:rPr lang="en-GB" sz="1200" u="none" strike="noStrike" dirty="0">
                          <a:solidFill>
                            <a:srgbClr val="FF0000"/>
                          </a:solidFill>
                          <a:effectLst/>
                        </a:rPr>
                        <a:t>Hospital-wide / other wards</a:t>
                      </a:r>
                      <a:endParaRPr lang="en-GB" sz="1200" b="0" i="0" u="none" strike="noStrike" dirty="0">
                        <a:solidFill>
                          <a:srgbClr val="FF0000"/>
                        </a:solidFill>
                        <a:effectLst/>
                        <a:latin typeface="Calibri" panose="020F0502020204030204" pitchFamily="34" charset="0"/>
                      </a:endParaRPr>
                    </a:p>
                  </a:txBody>
                  <a:tcPr marL="9525" marR="9525" marT="9525" marB="0" anchor="b">
                    <a:solidFill>
                      <a:srgbClr val="EAEAE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61220">
                <a:tc>
                  <a:txBody>
                    <a:bodyPr/>
                    <a:lstStyle/>
                    <a:p>
                      <a:pPr algn="l" rtl="0" fontAlgn="ctr"/>
                      <a:r>
                        <a:rPr lang="en-GB" sz="1200" u="none" strike="noStrike" dirty="0">
                          <a:solidFill>
                            <a:srgbClr val="FF0000"/>
                          </a:solidFill>
                          <a:effectLst/>
                        </a:rPr>
                        <a:t>Pneumonia</a:t>
                      </a:r>
                      <a:endParaRPr lang="en-GB" sz="1200" b="0" i="0" u="none" strike="noStrike" dirty="0">
                        <a:solidFill>
                          <a:srgbClr val="FF0000"/>
                        </a:solidFill>
                        <a:effectLst/>
                        <a:latin typeface="Arial" panose="020B0604020202020204" pitchFamily="34" charset="0"/>
                      </a:endParaRPr>
                    </a:p>
                  </a:txBody>
                  <a:tcPr marL="95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fontAlgn="t"/>
                      <a:r>
                        <a:rPr lang="en-GB" sz="1200" u="none" strike="noStrike">
                          <a:solidFill>
                            <a:schemeClr val="tx1"/>
                          </a:solidFill>
                          <a:effectLst/>
                        </a:rPr>
                        <a:t> </a:t>
                      </a:r>
                      <a:endParaRPr lang="en-GB" sz="1200" b="0" i="0" u="none" strike="noStrike">
                        <a:solidFill>
                          <a:schemeClr val="tx1"/>
                        </a:solidFill>
                        <a:effectLst/>
                        <a:latin typeface="Arial" panose="020B0604020202020204" pitchFamily="34" charset="0"/>
                      </a:endParaRPr>
                    </a:p>
                  </a:txBody>
                  <a:tcPr marL="9525" marR="9525" marT="9525" marB="0" vert="vert270"/>
                </a:tc>
                <a:tc>
                  <a:txBody>
                    <a:bodyPr/>
                    <a:lstStyle/>
                    <a:p>
                      <a:pPr algn="l" rtl="0" fontAlgn="ctr"/>
                      <a:r>
                        <a:rPr lang="en-GB" sz="1200" u="none" strike="noStrike">
                          <a:solidFill>
                            <a:schemeClr val="tx1"/>
                          </a:solidFill>
                          <a:effectLst/>
                        </a:rPr>
                        <a:t> </a:t>
                      </a:r>
                      <a:endParaRPr lang="en-GB" sz="1200" b="0" i="0" u="none" strike="noStrike">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extLst>
                  <a:ext uri="{0D108BD9-81ED-4DB2-BD59-A6C34878D82A}">
                    <a16:rowId xmlns:a16="http://schemas.microsoft.com/office/drawing/2014/main" val="10007"/>
                  </a:ext>
                </a:extLst>
              </a:tr>
              <a:tr h="261220">
                <a:tc>
                  <a:txBody>
                    <a:bodyPr/>
                    <a:lstStyle/>
                    <a:p>
                      <a:pPr algn="l" rtl="0" fontAlgn="ctr"/>
                      <a:r>
                        <a:rPr lang="en-GB" sz="1200" u="none" strike="noStrike" dirty="0">
                          <a:solidFill>
                            <a:srgbClr val="FF0000"/>
                          </a:solidFill>
                          <a:effectLst/>
                        </a:rPr>
                        <a:t>Bloodstream infections</a:t>
                      </a:r>
                      <a:endParaRPr lang="en-GB" sz="1200" b="0" i="0" u="none" strike="noStrike" dirty="0">
                        <a:solidFill>
                          <a:srgbClr val="FF0000"/>
                        </a:solidFill>
                        <a:effectLst/>
                        <a:latin typeface="Arial" panose="020B0604020202020204" pitchFamily="34" charset="0"/>
                      </a:endParaRPr>
                    </a:p>
                  </a:txBody>
                  <a:tcPr marL="9525" marR="9525" marT="9525" marB="0" anchor="ctr"/>
                </a:tc>
                <a:tc>
                  <a:txBody>
                    <a:bodyPr/>
                    <a:lstStyle/>
                    <a:p>
                      <a:pPr algn="l" rtl="0" fontAlgn="ctr"/>
                      <a:r>
                        <a:rPr lang="en-GB" sz="1200" u="none" strike="noStrike">
                          <a:solidFill>
                            <a:schemeClr val="tx1"/>
                          </a:solidFill>
                          <a:effectLst/>
                        </a:rPr>
                        <a:t> </a:t>
                      </a:r>
                      <a:endParaRPr lang="en-GB" sz="1200" b="0" i="0" u="none" strike="noStrike">
                        <a:solidFill>
                          <a:schemeClr val="tx1"/>
                        </a:solidFill>
                        <a:effectLst/>
                        <a:latin typeface="Arial" panose="020B0604020202020204" pitchFamily="34" charset="0"/>
                      </a:endParaRPr>
                    </a:p>
                  </a:txBody>
                  <a:tcPr marL="428625" marR="9525" marT="9525" marB="0" anchor="ctr"/>
                </a:tc>
                <a:tc>
                  <a:txBody>
                    <a:bodyPr/>
                    <a:lstStyle/>
                    <a:p>
                      <a:pPr algn="l" rtl="0" fontAlgn="ct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fontAlgn="t"/>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9525" marR="9525" marT="9525" marB="0" vert="vert270"/>
                </a:tc>
                <a:tc>
                  <a:txBody>
                    <a:bodyPr/>
                    <a:lstStyle/>
                    <a:p>
                      <a:pPr algn="l" rtl="0" fontAlgn="ctr"/>
                      <a:r>
                        <a:rPr lang="en-GB" sz="1200" u="none" strike="noStrike">
                          <a:solidFill>
                            <a:schemeClr val="tx1"/>
                          </a:solidFill>
                          <a:effectLst/>
                        </a:rPr>
                        <a:t> </a:t>
                      </a:r>
                      <a:endParaRPr lang="en-GB" sz="1200" b="0" i="0" u="none" strike="noStrike">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extLst>
                  <a:ext uri="{0D108BD9-81ED-4DB2-BD59-A6C34878D82A}">
                    <a16:rowId xmlns:a16="http://schemas.microsoft.com/office/drawing/2014/main" val="10008"/>
                  </a:ext>
                </a:extLst>
              </a:tr>
              <a:tr h="261220">
                <a:tc>
                  <a:txBody>
                    <a:bodyPr/>
                    <a:lstStyle/>
                    <a:p>
                      <a:pPr algn="l" rtl="0" fontAlgn="ctr"/>
                      <a:r>
                        <a:rPr lang="en-GB" sz="1200" u="none" strike="noStrike" dirty="0">
                          <a:solidFill>
                            <a:srgbClr val="FF0000"/>
                          </a:solidFill>
                          <a:effectLst/>
                        </a:rPr>
                        <a:t>Surgical site infections</a:t>
                      </a:r>
                      <a:endParaRPr lang="en-GB" sz="1200" b="0" i="0" u="none" strike="noStrike" dirty="0">
                        <a:solidFill>
                          <a:srgbClr val="FF0000"/>
                        </a:solidFill>
                        <a:effectLst/>
                        <a:latin typeface="Arial" panose="020B0604020202020204" pitchFamily="34" charset="0"/>
                      </a:endParaRPr>
                    </a:p>
                  </a:txBody>
                  <a:tcPr marL="9525" marR="9525" marT="9525" marB="0" anchor="ctr"/>
                </a:tc>
                <a:tc>
                  <a:txBody>
                    <a:bodyPr/>
                    <a:lstStyle/>
                    <a:p>
                      <a:pPr algn="l" rtl="0" fontAlgn="ctr"/>
                      <a:r>
                        <a:rPr lang="en-GB" sz="1200" u="none" strike="noStrike">
                          <a:solidFill>
                            <a:schemeClr val="tx1"/>
                          </a:solidFill>
                          <a:effectLst/>
                        </a:rPr>
                        <a:t> </a:t>
                      </a:r>
                      <a:endParaRPr lang="en-GB" sz="1200" b="0" i="0" u="none" strike="noStrike">
                        <a:solidFill>
                          <a:schemeClr val="tx1"/>
                        </a:solidFill>
                        <a:effectLst/>
                        <a:latin typeface="Arial" panose="020B0604020202020204" pitchFamily="34" charset="0"/>
                      </a:endParaRPr>
                    </a:p>
                  </a:txBody>
                  <a:tcPr marL="428625" marR="9525" marT="9525" marB="0" anchor="ctr"/>
                </a:tc>
                <a:tc>
                  <a:txBody>
                    <a:bodyPr/>
                    <a:lstStyle/>
                    <a:p>
                      <a:pPr algn="l" rtl="0" fontAlgn="ctr"/>
                      <a:endParaRPr lang="en-GB" sz="1200" b="0" i="0" u="none" strike="noStrike">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a:solidFill>
                            <a:schemeClr val="tx1"/>
                          </a:solidFill>
                          <a:effectLst/>
                        </a:rPr>
                        <a:t> </a:t>
                      </a:r>
                      <a:endParaRPr lang="en-GB" sz="1200" b="0" i="0" u="none" strike="noStrike">
                        <a:solidFill>
                          <a:schemeClr val="tx1"/>
                        </a:solidFill>
                        <a:effectLst/>
                        <a:latin typeface="Arial" panose="020B0604020202020204" pitchFamily="34" charset="0"/>
                      </a:endParaRPr>
                    </a:p>
                  </a:txBody>
                  <a:tcPr marL="428625" marR="9525" marT="9525" marB="0" anchor="ctr"/>
                </a:tc>
                <a:tc>
                  <a:txBody>
                    <a:bodyPr/>
                    <a:lstStyle/>
                    <a:p>
                      <a:pPr algn="l" fontAlgn="t"/>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9525" marR="9525" marT="9525" marB="0" vert="vert270"/>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r>
                        <a:rPr lang="en-GB" sz="1200" u="none" strike="noStrike" dirty="0">
                          <a:solidFill>
                            <a:schemeClr val="tx1"/>
                          </a:solidFill>
                          <a:effectLst/>
                        </a:rPr>
                        <a:t> </a:t>
                      </a:r>
                      <a:endParaRPr lang="en-GB" sz="1200" b="0" i="0" u="none" strike="noStrike" dirty="0">
                        <a:solidFill>
                          <a:schemeClr val="tx1"/>
                        </a:solidFill>
                        <a:effectLst/>
                        <a:latin typeface="Arial" panose="020B0604020202020204" pitchFamily="34" charset="0"/>
                      </a:endParaRPr>
                    </a:p>
                  </a:txBody>
                  <a:tcPr marL="428625" marR="9525" marT="9525" marB="0" anchor="ctr"/>
                </a:tc>
                <a:extLst>
                  <a:ext uri="{0D108BD9-81ED-4DB2-BD59-A6C34878D82A}">
                    <a16:rowId xmlns:a16="http://schemas.microsoft.com/office/drawing/2014/main" val="10009"/>
                  </a:ext>
                </a:extLst>
              </a:tr>
              <a:tr h="261220">
                <a:tc>
                  <a:txBody>
                    <a:bodyPr/>
                    <a:lstStyle/>
                    <a:p>
                      <a:pPr algn="l" rtl="0" fontAlgn="ctr"/>
                      <a:r>
                        <a:rPr lang="en-GB" sz="1200" u="none" strike="noStrike" dirty="0">
                          <a:solidFill>
                            <a:srgbClr val="FF0000"/>
                          </a:solidFill>
                          <a:effectLst/>
                        </a:rPr>
                        <a:t>Urinary tract infections</a:t>
                      </a:r>
                      <a:endParaRPr lang="en-GB" sz="1200" b="0" i="0" u="none" strike="noStrike" dirty="0">
                        <a:solidFill>
                          <a:srgbClr val="FF0000"/>
                        </a:solidFill>
                        <a:effectLst/>
                        <a:latin typeface="Arial" panose="020B0604020202020204" pitchFamily="34" charset="0"/>
                      </a:endParaRPr>
                    </a:p>
                  </a:txBody>
                  <a:tcPr marL="9525" marR="9525" marT="9525" marB="0" anchor="ctr"/>
                </a:tc>
                <a:tc>
                  <a:txBody>
                    <a:bodyPr/>
                    <a:lstStyle/>
                    <a:p>
                      <a:pPr algn="l" rtl="0" fontAlgn="ct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fontAlgn="t"/>
                      <a:endParaRPr lang="en-GB" sz="1200" b="0" i="0" u="none" strike="noStrike" dirty="0">
                        <a:solidFill>
                          <a:schemeClr val="tx1"/>
                        </a:solidFill>
                        <a:effectLst/>
                        <a:latin typeface="Arial" panose="020B0604020202020204" pitchFamily="34" charset="0"/>
                      </a:endParaRPr>
                    </a:p>
                  </a:txBody>
                  <a:tcPr marL="9525" marR="9525" marT="9525" marB="0" vert="vert270"/>
                </a:tc>
                <a:tc>
                  <a:txBody>
                    <a:bodyPr/>
                    <a:lstStyle/>
                    <a:p>
                      <a:pPr algn="l" rtl="0" fontAlgn="ct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endParaRPr lang="en-GB" sz="1200" b="0" i="0" u="none" strike="noStrike" dirty="0">
                        <a:solidFill>
                          <a:schemeClr val="tx1"/>
                        </a:solidFill>
                        <a:effectLst/>
                        <a:latin typeface="Arial" panose="020B0604020202020204" pitchFamily="34" charset="0"/>
                      </a:endParaRPr>
                    </a:p>
                  </a:txBody>
                  <a:tcPr marL="428625" marR="9525" marT="9525" marB="0" anchor="ctr"/>
                </a:tc>
                <a:tc>
                  <a:txBody>
                    <a:bodyPr/>
                    <a:lstStyle/>
                    <a:p>
                      <a:pPr algn="l" rtl="0" fontAlgn="ctr"/>
                      <a:endParaRPr lang="en-GB" sz="1200" b="0" i="0" u="none" strike="noStrike" dirty="0">
                        <a:solidFill>
                          <a:schemeClr val="tx1"/>
                        </a:solidFill>
                        <a:effectLst/>
                        <a:latin typeface="Arial" panose="020B0604020202020204" pitchFamily="34" charset="0"/>
                      </a:endParaRPr>
                    </a:p>
                  </a:txBody>
                  <a:tcPr marL="428625" marR="9525" marT="9525" marB="0" anchor="ctr"/>
                </a:tc>
                <a:extLst>
                  <a:ext uri="{0D108BD9-81ED-4DB2-BD59-A6C34878D82A}">
                    <a16:rowId xmlns:a16="http://schemas.microsoft.com/office/drawing/2014/main" val="10010"/>
                  </a:ext>
                </a:extLst>
              </a:tr>
              <a:tr h="261220">
                <a:tc>
                  <a:txBody>
                    <a:bodyPr/>
                    <a:lstStyle/>
                    <a:p>
                      <a:pPr algn="l" rtl="0" fontAlgn="ctr"/>
                      <a:r>
                        <a:rPr lang="en-GB" sz="1200" b="0" i="0" u="none" strike="noStrike" dirty="0">
                          <a:solidFill>
                            <a:srgbClr val="0070C0"/>
                          </a:solidFill>
                          <a:effectLst/>
                          <a:latin typeface="Arial" panose="020B0604020202020204" pitchFamily="34" charset="0"/>
                        </a:rPr>
                        <a:t>Antimicrobial use</a:t>
                      </a:r>
                    </a:p>
                  </a:txBody>
                  <a:tcPr marL="9525" marR="9525" marT="9525" marB="0" anchor="ctr">
                    <a:solidFill>
                      <a:schemeClr val="bg1"/>
                    </a:solidFill>
                  </a:tcPr>
                </a:tc>
                <a:tc>
                  <a:txBody>
                    <a:bodyPr/>
                    <a:lstStyle/>
                    <a:p>
                      <a:pPr algn="l" rtl="0" fontAlgn="ctr"/>
                      <a:r>
                        <a:rPr lang="en-GB" sz="1200" u="none" strike="noStrike" dirty="0">
                          <a:solidFill>
                            <a:srgbClr val="0070C0"/>
                          </a:solidFill>
                          <a:effectLst/>
                        </a:rPr>
                        <a:t> </a:t>
                      </a:r>
                      <a:endParaRPr lang="en-GB" sz="1200" b="0" i="0" u="none" strike="noStrike" dirty="0">
                        <a:solidFill>
                          <a:srgbClr val="0070C0"/>
                        </a:solidFill>
                        <a:effectLst/>
                        <a:latin typeface="Arial" panose="020B0604020202020204" pitchFamily="34" charset="0"/>
                      </a:endParaRPr>
                    </a:p>
                  </a:txBody>
                  <a:tcPr marL="428625" marR="9525" marT="9525" marB="0" anchor="ctr">
                    <a:solidFill>
                      <a:schemeClr val="bg1"/>
                    </a:solidFill>
                  </a:tcPr>
                </a:tc>
                <a:tc>
                  <a:txBody>
                    <a:bodyPr/>
                    <a:lstStyle/>
                    <a:p>
                      <a:pPr algn="l" rtl="0" fontAlgn="ctr"/>
                      <a:endParaRPr lang="en-GB" sz="1200" b="0" i="0" u="none" strike="noStrike" dirty="0">
                        <a:solidFill>
                          <a:srgbClr val="0070C0"/>
                        </a:solidFill>
                        <a:effectLst/>
                        <a:latin typeface="Arial" panose="020B0604020202020204" pitchFamily="34" charset="0"/>
                      </a:endParaRPr>
                    </a:p>
                  </a:txBody>
                  <a:tcPr marL="428625" marR="9525" marT="9525" marB="0" anchor="ctr">
                    <a:solidFill>
                      <a:schemeClr val="bg1"/>
                    </a:solidFill>
                  </a:tcPr>
                </a:tc>
                <a:tc>
                  <a:txBody>
                    <a:bodyPr/>
                    <a:lstStyle/>
                    <a:p>
                      <a:pPr algn="l" rtl="0" fontAlgn="ctr"/>
                      <a:r>
                        <a:rPr lang="en-GB" sz="1200" u="none" strike="noStrike" dirty="0">
                          <a:solidFill>
                            <a:srgbClr val="0070C0"/>
                          </a:solidFill>
                          <a:effectLst/>
                        </a:rPr>
                        <a:t> </a:t>
                      </a:r>
                      <a:endParaRPr lang="en-GB" sz="1200" b="0" i="0" u="none" strike="noStrike" dirty="0">
                        <a:solidFill>
                          <a:srgbClr val="0070C0"/>
                        </a:solidFill>
                        <a:effectLst/>
                        <a:latin typeface="Arial" panose="020B0604020202020204" pitchFamily="34" charset="0"/>
                      </a:endParaRPr>
                    </a:p>
                  </a:txBody>
                  <a:tcPr marL="428625" marR="9525" marT="9525" marB="0" anchor="ctr">
                    <a:solidFill>
                      <a:schemeClr val="bg1"/>
                    </a:solidFill>
                  </a:tcPr>
                </a:tc>
                <a:tc>
                  <a:txBody>
                    <a:bodyPr/>
                    <a:lstStyle/>
                    <a:p>
                      <a:pPr algn="l" fontAlgn="t"/>
                      <a:r>
                        <a:rPr lang="en-GB" sz="1200" u="none" strike="noStrike" dirty="0">
                          <a:solidFill>
                            <a:srgbClr val="0070C0"/>
                          </a:solidFill>
                          <a:effectLst/>
                        </a:rPr>
                        <a:t> </a:t>
                      </a:r>
                      <a:endParaRPr lang="en-GB" sz="1200" b="0" i="0" u="none" strike="noStrike" dirty="0">
                        <a:solidFill>
                          <a:srgbClr val="0070C0"/>
                        </a:solidFill>
                        <a:effectLst/>
                        <a:latin typeface="Arial" panose="020B0604020202020204" pitchFamily="34" charset="0"/>
                      </a:endParaRPr>
                    </a:p>
                  </a:txBody>
                  <a:tcPr marL="9525" marR="9525" marT="9525" marB="0" vert="vert270">
                    <a:solidFill>
                      <a:schemeClr val="bg1"/>
                    </a:solidFill>
                  </a:tcPr>
                </a:tc>
                <a:tc>
                  <a:txBody>
                    <a:bodyPr/>
                    <a:lstStyle/>
                    <a:p>
                      <a:pPr algn="l" rtl="0" fontAlgn="ctr"/>
                      <a:r>
                        <a:rPr lang="en-GB" sz="1200" u="none" strike="noStrike" dirty="0">
                          <a:solidFill>
                            <a:srgbClr val="0070C0"/>
                          </a:solidFill>
                          <a:effectLst/>
                        </a:rPr>
                        <a:t> </a:t>
                      </a:r>
                      <a:endParaRPr lang="en-GB" sz="1200" b="0" i="0" u="none" strike="noStrike" dirty="0">
                        <a:solidFill>
                          <a:srgbClr val="0070C0"/>
                        </a:solidFill>
                        <a:effectLst/>
                        <a:latin typeface="Arial" panose="020B0604020202020204" pitchFamily="34" charset="0"/>
                      </a:endParaRPr>
                    </a:p>
                  </a:txBody>
                  <a:tcPr marL="428625" marR="9525" marT="9525" marB="0" anchor="ctr">
                    <a:solidFill>
                      <a:schemeClr val="bg1"/>
                    </a:solidFill>
                  </a:tcPr>
                </a:tc>
                <a:tc>
                  <a:txBody>
                    <a:bodyPr/>
                    <a:lstStyle/>
                    <a:p>
                      <a:pPr algn="l" rtl="0" fontAlgn="ctr"/>
                      <a:r>
                        <a:rPr lang="en-GB" sz="1200" u="none" strike="noStrike" dirty="0">
                          <a:solidFill>
                            <a:srgbClr val="0070C0"/>
                          </a:solidFill>
                          <a:effectLst/>
                        </a:rPr>
                        <a:t> </a:t>
                      </a:r>
                      <a:endParaRPr lang="en-GB" sz="1200" b="0" i="0" u="none" strike="noStrike" dirty="0">
                        <a:solidFill>
                          <a:srgbClr val="0070C0"/>
                        </a:solidFill>
                        <a:effectLst/>
                        <a:latin typeface="Arial" panose="020B0604020202020204" pitchFamily="34" charset="0"/>
                      </a:endParaRPr>
                    </a:p>
                  </a:txBody>
                  <a:tcPr marL="428625" marR="9525" marT="9525" marB="0" anchor="ctr">
                    <a:solidFill>
                      <a:schemeClr val="bg1"/>
                    </a:solidFill>
                  </a:tcPr>
                </a:tc>
                <a:tc>
                  <a:txBody>
                    <a:bodyPr/>
                    <a:lstStyle/>
                    <a:p>
                      <a:pPr algn="l" rtl="0" fontAlgn="ctr"/>
                      <a:r>
                        <a:rPr lang="en-GB" sz="1200" u="none" strike="noStrike" dirty="0">
                          <a:solidFill>
                            <a:srgbClr val="0070C0"/>
                          </a:solidFill>
                          <a:effectLst/>
                        </a:rPr>
                        <a:t> </a:t>
                      </a:r>
                      <a:endParaRPr lang="en-GB" sz="1200" b="0" i="0" u="none" strike="noStrike" dirty="0">
                        <a:solidFill>
                          <a:srgbClr val="0070C0"/>
                        </a:solidFill>
                        <a:effectLst/>
                        <a:latin typeface="Arial" panose="020B0604020202020204" pitchFamily="34" charset="0"/>
                      </a:endParaRPr>
                    </a:p>
                  </a:txBody>
                  <a:tcPr marL="428625" marR="9525" marT="9525" marB="0" anchor="ctr">
                    <a:solidFill>
                      <a:schemeClr val="bg1"/>
                    </a:solidFill>
                  </a:tcPr>
                </a:tc>
                <a:extLst>
                  <a:ext uri="{0D108BD9-81ED-4DB2-BD59-A6C34878D82A}">
                    <a16:rowId xmlns:a16="http://schemas.microsoft.com/office/drawing/2014/main" val="10011"/>
                  </a:ext>
                </a:extLst>
              </a:tr>
            </a:tbl>
          </a:graphicData>
        </a:graphic>
      </p:graphicFrame>
      <p:sp>
        <p:nvSpPr>
          <p:cNvPr id="10" name="Rectangle 389"/>
          <p:cNvSpPr>
            <a:spLocks noChangeArrowheads="1"/>
          </p:cNvSpPr>
          <p:nvPr/>
        </p:nvSpPr>
        <p:spPr bwMode="auto">
          <a:xfrm>
            <a:off x="6096000" y="5070176"/>
            <a:ext cx="48245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dirty="0">
                <a:solidFill>
                  <a:srgbClr val="000000"/>
                </a:solidFill>
              </a:rPr>
              <a:t>Pneumonia, bloodstream infections and urinary tract infections: healthcare-associated and/or device-associated; Care bundle: 3-5 evidence-based practices to improve patient outcome; Training: training or education; Checklist: self-applied; Audit: external process (process surveillance, observations…)</a:t>
            </a:r>
          </a:p>
        </p:txBody>
      </p:sp>
      <p:sp>
        <p:nvSpPr>
          <p:cNvPr id="2" name="Rectangle 1"/>
          <p:cNvSpPr/>
          <p:nvPr/>
        </p:nvSpPr>
        <p:spPr>
          <a:xfrm>
            <a:off x="1271464" y="5337459"/>
            <a:ext cx="4608512" cy="400110"/>
          </a:xfrm>
          <a:prstGeom prst="rect">
            <a:avLst/>
          </a:prstGeom>
        </p:spPr>
        <p:txBody>
          <a:bodyPr wrap="square">
            <a:spAutoFit/>
          </a:bodyPr>
          <a:lstStyle/>
          <a:p>
            <a:r>
              <a:rPr lang="en-US" altLang="en-US" sz="1000" dirty="0">
                <a:solidFill>
                  <a:srgbClr val="000000"/>
                </a:solidFill>
              </a:rPr>
              <a:t>CEO: Chief Executive Officer, Managing Director; SSI: surgical site infections; ICU: intensive care unit (HAIs in ICUs)</a:t>
            </a:r>
            <a:r>
              <a:rPr lang="en-GB" altLang="en-US" sz="1000" dirty="0"/>
              <a:t>; </a:t>
            </a:r>
            <a:r>
              <a:rPr lang="en-US" altLang="en-US" sz="1000" dirty="0">
                <a:solidFill>
                  <a:srgbClr val="000000"/>
                </a:solidFill>
              </a:rPr>
              <a:t>CDI: </a:t>
            </a:r>
            <a:r>
              <a:rPr lang="en-US" altLang="en-US" sz="1000" i="1" dirty="0">
                <a:solidFill>
                  <a:srgbClr val="000000"/>
                </a:solidFill>
              </a:rPr>
              <a:t>Clostridium difficile </a:t>
            </a:r>
            <a:r>
              <a:rPr lang="en-US" altLang="en-US" sz="1000" dirty="0">
                <a:solidFill>
                  <a:srgbClr val="000000"/>
                </a:solidFill>
              </a:rPr>
              <a:t>infections. </a:t>
            </a:r>
            <a:endParaRPr lang="en-GB" sz="1000" dirty="0"/>
          </a:p>
        </p:txBody>
      </p:sp>
      <p:sp>
        <p:nvSpPr>
          <p:cNvPr id="12" name="Multiply 11"/>
          <p:cNvSpPr/>
          <p:nvPr/>
        </p:nvSpPr>
        <p:spPr bwMode="auto">
          <a:xfrm>
            <a:off x="7895256" y="2697420"/>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14" name="Multiply 13"/>
          <p:cNvSpPr/>
          <p:nvPr/>
        </p:nvSpPr>
        <p:spPr bwMode="auto">
          <a:xfrm>
            <a:off x="10188216" y="2697421"/>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15" name="Multiply 14"/>
          <p:cNvSpPr/>
          <p:nvPr/>
        </p:nvSpPr>
        <p:spPr bwMode="auto">
          <a:xfrm>
            <a:off x="8830962" y="2677499"/>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16" name="Multiply 15"/>
          <p:cNvSpPr/>
          <p:nvPr/>
        </p:nvSpPr>
        <p:spPr bwMode="auto">
          <a:xfrm>
            <a:off x="9285513" y="2677499"/>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17" name="Multiply 16"/>
          <p:cNvSpPr/>
          <p:nvPr/>
        </p:nvSpPr>
        <p:spPr bwMode="auto">
          <a:xfrm>
            <a:off x="10638647" y="2697420"/>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18" name="Multiply 17"/>
          <p:cNvSpPr/>
          <p:nvPr/>
        </p:nvSpPr>
        <p:spPr bwMode="auto">
          <a:xfrm>
            <a:off x="10617725" y="4521826"/>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19" name="Multiply 18"/>
          <p:cNvSpPr/>
          <p:nvPr/>
        </p:nvSpPr>
        <p:spPr bwMode="auto">
          <a:xfrm>
            <a:off x="10182107" y="4503627"/>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20" name="Multiply 19"/>
          <p:cNvSpPr/>
          <p:nvPr/>
        </p:nvSpPr>
        <p:spPr bwMode="auto">
          <a:xfrm>
            <a:off x="7895965" y="4513239"/>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21" name="Multiply 20"/>
          <p:cNvSpPr/>
          <p:nvPr/>
        </p:nvSpPr>
        <p:spPr bwMode="auto">
          <a:xfrm>
            <a:off x="10647732" y="2965149"/>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22" name="Multiply 21"/>
          <p:cNvSpPr/>
          <p:nvPr/>
        </p:nvSpPr>
        <p:spPr bwMode="auto">
          <a:xfrm>
            <a:off x="10189048" y="2946949"/>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23" name="Multiply 22"/>
          <p:cNvSpPr/>
          <p:nvPr/>
        </p:nvSpPr>
        <p:spPr bwMode="auto">
          <a:xfrm>
            <a:off x="9285513" y="2956560"/>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24" name="Multiply 23"/>
          <p:cNvSpPr/>
          <p:nvPr/>
        </p:nvSpPr>
        <p:spPr bwMode="auto">
          <a:xfrm>
            <a:off x="8825760" y="2965149"/>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26" name="Multiply 25"/>
          <p:cNvSpPr/>
          <p:nvPr/>
        </p:nvSpPr>
        <p:spPr bwMode="auto">
          <a:xfrm>
            <a:off x="7895966" y="2956561"/>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27" name="Multiply 26"/>
          <p:cNvSpPr/>
          <p:nvPr/>
        </p:nvSpPr>
        <p:spPr bwMode="auto">
          <a:xfrm>
            <a:off x="8378272" y="2941887"/>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
        <p:nvSpPr>
          <p:cNvPr id="28" name="Multiply 27"/>
          <p:cNvSpPr/>
          <p:nvPr/>
        </p:nvSpPr>
        <p:spPr bwMode="auto">
          <a:xfrm>
            <a:off x="8372458" y="2695352"/>
            <a:ext cx="172995" cy="189471"/>
          </a:xfrm>
          <a:prstGeom prst="mathMultiply">
            <a:avLst/>
          </a:prstGeom>
          <a:solidFill>
            <a:schemeClr val="tx1"/>
          </a:solidFill>
          <a:ln w="381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2537876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p:txBody>
          <a:bodyPr/>
          <a:lstStyle/>
          <a:p>
            <a:r>
              <a:rPr lang="en-GB" altLang="en-US" dirty="0">
                <a:ea typeface="ＭＳ Ｐゴシック" panose="020B0600070205080204" pitchFamily="34" charset="-128"/>
              </a:rPr>
              <a:t>Indicator case 3</a:t>
            </a:r>
          </a:p>
        </p:txBody>
      </p:sp>
      <p:sp>
        <p:nvSpPr>
          <p:cNvPr id="12291" name="Content Placeholder 3"/>
          <p:cNvSpPr>
            <a:spLocks noGrp="1"/>
          </p:cNvSpPr>
          <p:nvPr>
            <p:ph idx="1"/>
          </p:nvPr>
        </p:nvSpPr>
        <p:spPr>
          <a:xfrm>
            <a:off x="431807" y="1233950"/>
            <a:ext cx="11207199" cy="5008100"/>
          </a:xfrm>
        </p:spPr>
        <p:txBody>
          <a:bodyPr/>
          <a:lstStyle/>
          <a:p>
            <a:r>
              <a:rPr lang="en-GB" altLang="en-US" sz="2000" dirty="0">
                <a:ea typeface="ＭＳ Ｐゴシック" panose="020B0600070205080204" pitchFamily="34" charset="-128"/>
              </a:rPr>
              <a:t>The staff of the intensive care unit of a teaching hospital (capacity: 10 beds, 1450 patient</a:t>
            </a:r>
            <a:r>
              <a:rPr lang="hu-HU" altLang="en-US" sz="2000" dirty="0">
                <a:ea typeface="ＭＳ Ｐゴシック" panose="020B0600070205080204" pitchFamily="34" charset="-128"/>
              </a:rPr>
              <a:t>-</a:t>
            </a:r>
            <a:r>
              <a:rPr lang="en-GB" altLang="en-US" sz="2000" dirty="0">
                <a:ea typeface="ＭＳ Ｐゴシック" panose="020B0600070205080204" pitchFamily="34" charset="-128"/>
              </a:rPr>
              <a:t>days last years) includes </a:t>
            </a:r>
            <a:r>
              <a:rPr lang="en-GB" altLang="en-US" sz="2000" dirty="0">
                <a:solidFill>
                  <a:srgbClr val="FF0000"/>
                </a:solidFill>
                <a:ea typeface="ＭＳ Ｐゴシック" panose="020B0600070205080204" pitchFamily="34" charset="-128"/>
              </a:rPr>
              <a:t>21 registered nurses </a:t>
            </a:r>
            <a:r>
              <a:rPr lang="en-GB" altLang="en-US" sz="2000" dirty="0">
                <a:ea typeface="ＭＳ Ｐゴシック" panose="020B0600070205080204" pitchFamily="34" charset="-128"/>
              </a:rPr>
              <a:t>and </a:t>
            </a:r>
            <a:r>
              <a:rPr lang="en-GB" altLang="en-US" sz="2000" dirty="0">
                <a:solidFill>
                  <a:srgbClr val="FF0000"/>
                </a:solidFill>
                <a:ea typeface="ＭＳ Ｐゴシック" panose="020B0600070205080204" pitchFamily="34" charset="-128"/>
              </a:rPr>
              <a:t>8 nurse aides</a:t>
            </a:r>
            <a:r>
              <a:rPr lang="en-GB" altLang="en-US" sz="2000" dirty="0">
                <a:ea typeface="ＭＳ Ｐゴシック" panose="020B0600070205080204" pitchFamily="34" charset="-128"/>
              </a:rPr>
              <a:t>. </a:t>
            </a:r>
          </a:p>
          <a:p>
            <a:r>
              <a:rPr lang="en-GB" altLang="en-US" sz="2000" dirty="0">
                <a:solidFill>
                  <a:srgbClr val="FF0000"/>
                </a:solidFill>
                <a:ea typeface="ＭＳ Ｐゴシック" panose="020B0600070205080204" pitchFamily="34" charset="-128"/>
              </a:rPr>
              <a:t>Three</a:t>
            </a:r>
            <a:r>
              <a:rPr lang="en-GB" altLang="en-US" sz="2000" dirty="0">
                <a:ea typeface="ＭＳ Ｐゴシック" panose="020B0600070205080204" pitchFamily="34" charset="-128"/>
              </a:rPr>
              <a:t> out of the 21 nurses work </a:t>
            </a:r>
            <a:r>
              <a:rPr lang="en-GB" altLang="en-US" sz="2000" dirty="0">
                <a:solidFill>
                  <a:srgbClr val="FF0000"/>
                </a:solidFill>
                <a:ea typeface="ＭＳ Ｐゴシック" panose="020B0600070205080204" pitchFamily="34" charset="-128"/>
              </a:rPr>
              <a:t>75%</a:t>
            </a:r>
            <a:r>
              <a:rPr lang="en-GB" altLang="en-US" sz="2000" dirty="0">
                <a:ea typeface="ＭＳ Ｐゴシック" panose="020B0600070205080204" pitchFamily="34" charset="-128"/>
              </a:rPr>
              <a:t> while the head nurse does administrative work except from </a:t>
            </a:r>
            <a:r>
              <a:rPr lang="en-GB" altLang="en-US" sz="2000" dirty="0">
                <a:solidFill>
                  <a:srgbClr val="FF0000"/>
                </a:solidFill>
                <a:ea typeface="ＭＳ Ｐゴシック" panose="020B0600070205080204" pitchFamily="34" charset="-128"/>
              </a:rPr>
              <a:t>one shift per week </a:t>
            </a:r>
            <a:r>
              <a:rPr lang="en-GB" altLang="en-US" sz="2000" dirty="0">
                <a:ea typeface="ＭＳ Ｐゴシック" panose="020B0600070205080204" pitchFamily="34" charset="-128"/>
              </a:rPr>
              <a:t>when she does nursing work. </a:t>
            </a:r>
          </a:p>
          <a:p>
            <a:r>
              <a:rPr lang="en-GB" altLang="en-US" sz="2000" dirty="0">
                <a:ea typeface="ＭＳ Ｐゴシック" panose="020B0600070205080204" pitchFamily="34" charset="-128"/>
              </a:rPr>
              <a:t>From September until May four to </a:t>
            </a:r>
            <a:r>
              <a:rPr lang="en-GB" altLang="en-US" sz="2000" dirty="0">
                <a:solidFill>
                  <a:srgbClr val="FF0000"/>
                </a:solidFill>
                <a:ea typeface="ＭＳ Ｐゴシック" panose="020B0600070205080204" pitchFamily="34" charset="-128"/>
              </a:rPr>
              <a:t>six student nurses </a:t>
            </a:r>
            <a:r>
              <a:rPr lang="en-GB" altLang="en-US" sz="2000" dirty="0">
                <a:ea typeface="ＭＳ Ｐゴシック" panose="020B0600070205080204" pitchFamily="34" charset="-128"/>
              </a:rPr>
              <a:t>in their final year of study are also practicing on a shift basis. </a:t>
            </a:r>
          </a:p>
          <a:p>
            <a:r>
              <a:rPr lang="en-GB" altLang="en-US" sz="2000" dirty="0">
                <a:ea typeface="ＭＳ Ｐゴシック" panose="020B0600070205080204" pitchFamily="34" charset="-128"/>
              </a:rPr>
              <a:t>Two of the 21 registered nurses are trainees in intensive care nursing but participate in the shift system. </a:t>
            </a:r>
          </a:p>
          <a:p>
            <a:r>
              <a:rPr lang="en-GB" altLang="en-US" sz="2000" dirty="0">
                <a:ea typeface="ＭＳ Ｐゴシック" panose="020B0600070205080204" pitchFamily="34" charset="-128"/>
              </a:rPr>
              <a:t>The PPS is carried out in March.</a:t>
            </a:r>
          </a:p>
          <a:p>
            <a:endParaRPr lang="en-GB" altLang="en-US" sz="2000" i="1" dirty="0">
              <a:ea typeface="ＭＳ Ｐゴシック" panose="020B0600070205080204" pitchFamily="34" charset="-128"/>
            </a:endParaRPr>
          </a:p>
          <a:p>
            <a:r>
              <a:rPr lang="en-GB" altLang="en-US" sz="2000" i="1" dirty="0">
                <a:ea typeface="ＭＳ Ｐゴシック" panose="020B0600070205080204" pitchFamily="34" charset="-128"/>
              </a:rPr>
              <a:t>What is the </a:t>
            </a:r>
            <a:r>
              <a:rPr lang="hu-HU" altLang="en-US" sz="2000" i="1" dirty="0">
                <a:ea typeface="ＭＳ Ｐゴシック" panose="020B0600070205080204" pitchFamily="34" charset="-128"/>
              </a:rPr>
              <a:t>n</a:t>
            </a:r>
            <a:r>
              <a:rPr lang="en-GB" altLang="en-US" sz="2000" i="1" dirty="0">
                <a:ea typeface="ＭＳ Ｐゴシック" panose="020B0600070205080204" pitchFamily="34" charset="-128"/>
              </a:rPr>
              <a:t>umber of FTE registered nurses in ICU</a:t>
            </a:r>
            <a:r>
              <a:rPr lang="en-GB" altLang="en-US" sz="2000" dirty="0">
                <a:ea typeface="ＭＳ Ｐゴシック" panose="020B0600070205080204" pitchFamily="34" charset="-128"/>
              </a:rPr>
              <a:t> ?</a:t>
            </a:r>
          </a:p>
          <a:p>
            <a:r>
              <a:rPr lang="en-GB" altLang="en-US" sz="2000" i="1" dirty="0">
                <a:ea typeface="ＭＳ Ｐゴシック" panose="020B0600070205080204" pitchFamily="34" charset="-128"/>
              </a:rPr>
              <a:t>What is the </a:t>
            </a:r>
            <a:r>
              <a:rPr lang="hu-HU" altLang="en-US" sz="2000" i="1" dirty="0">
                <a:ea typeface="ＭＳ Ｐゴシック" panose="020B0600070205080204" pitchFamily="34" charset="-128"/>
              </a:rPr>
              <a:t>n</a:t>
            </a:r>
            <a:r>
              <a:rPr lang="en-GB" altLang="en-US" sz="2000" i="1" dirty="0">
                <a:ea typeface="ＭＳ Ｐゴシック" panose="020B0600070205080204" pitchFamily="34" charset="-128"/>
              </a:rPr>
              <a:t>umber of FTE nursing assistants in ICU?</a:t>
            </a:r>
          </a:p>
        </p:txBody>
      </p:sp>
    </p:spTree>
    <p:extLst>
      <p:ext uri="{BB962C8B-B14F-4D97-AF65-F5344CB8AC3E}">
        <p14:creationId xmlns:p14="http://schemas.microsoft.com/office/powerpoint/2010/main" val="204171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FTE registered nurses</a:t>
            </a:r>
          </a:p>
        </p:txBody>
      </p:sp>
      <p:sp>
        <p:nvSpPr>
          <p:cNvPr id="3" name="Content Placeholder 2"/>
          <p:cNvSpPr>
            <a:spLocks noGrp="1"/>
          </p:cNvSpPr>
          <p:nvPr>
            <p:ph idx="1"/>
          </p:nvPr>
        </p:nvSpPr>
        <p:spPr/>
        <p:txBody>
          <a:bodyPr/>
          <a:lstStyle/>
          <a:p>
            <a:r>
              <a:rPr lang="en-GB" sz="2000" b="1" dirty="0"/>
              <a:t>Registered nurse</a:t>
            </a:r>
            <a:r>
              <a:rPr lang="en-GB" sz="2000" dirty="0"/>
              <a:t>: a nurse who has graduated from a college’s nursing program or from a school of nursing and has passed a national licensing exam to obtain a nursing license. </a:t>
            </a:r>
          </a:p>
          <a:p>
            <a:r>
              <a:rPr lang="en-GB" sz="2000" dirty="0"/>
              <a:t>Also include ‘agency nurses’, ‘bank nurses’, ‘interim nurses’ or other registered nurses who are not permanently employed for that position in the hospital. </a:t>
            </a:r>
          </a:p>
          <a:p>
            <a:r>
              <a:rPr lang="en-GB" sz="2000" dirty="0"/>
              <a:t>Students are not included.</a:t>
            </a:r>
          </a:p>
          <a:p>
            <a:r>
              <a:rPr lang="en-GB" sz="2000" b="1" dirty="0"/>
              <a:t>Nursing assistant</a:t>
            </a:r>
            <a:r>
              <a:rPr lang="en-GB" sz="2000" dirty="0"/>
              <a:t>: also referred to as ‘nurses’ aide’, ‘healthcare assistant’, ‘nursing auxiliary’, ‘auxiliary nurse’, ‘patient care assistant’</a:t>
            </a:r>
            <a:r>
              <a:rPr lang="hu-HU" sz="2000" dirty="0"/>
              <a:t>.</a:t>
            </a:r>
            <a:r>
              <a:rPr lang="en-GB" sz="2000" dirty="0"/>
              <a:t> </a:t>
            </a:r>
          </a:p>
          <a:p>
            <a:r>
              <a:rPr lang="en-GB" altLang="en-US" sz="2000" b="1" dirty="0">
                <a:ea typeface="ＭＳ Ｐゴシック" panose="020B0600070205080204" pitchFamily="34" charset="-128"/>
              </a:rPr>
              <a:t>Full</a:t>
            </a:r>
            <a:r>
              <a:rPr lang="hu-HU" altLang="en-US" sz="2000" b="1" dirty="0">
                <a:ea typeface="ＭＳ Ｐゴシック" panose="020B0600070205080204" pitchFamily="34" charset="-128"/>
              </a:rPr>
              <a:t>-</a:t>
            </a:r>
            <a:r>
              <a:rPr lang="en-GB" altLang="en-US" sz="2000" b="1" dirty="0">
                <a:ea typeface="ＭＳ Ｐゴシック" panose="020B0600070205080204" pitchFamily="34" charset="-128"/>
              </a:rPr>
              <a:t>time equivalent</a:t>
            </a:r>
            <a:r>
              <a:rPr lang="en-GB" altLang="en-US" sz="2000" dirty="0">
                <a:ea typeface="ＭＳ Ｐゴシック" panose="020B0600070205080204" pitchFamily="34" charset="-128"/>
              </a:rPr>
              <a:t>: e.g. 40 h</a:t>
            </a:r>
            <a:r>
              <a:rPr lang="hu-HU" altLang="en-US" sz="2000" dirty="0" err="1">
                <a:ea typeface="ＭＳ Ｐゴシック" panose="020B0600070205080204" pitchFamily="34" charset="-128"/>
              </a:rPr>
              <a:t>ours</a:t>
            </a:r>
            <a:r>
              <a:rPr lang="en-GB" altLang="en-US" sz="2000" dirty="0">
                <a:ea typeface="ＭＳ Ｐゴシック" panose="020B0600070205080204" pitchFamily="34" charset="-128"/>
              </a:rPr>
              <a:t> / week (5 x 8-hour shifts)</a:t>
            </a:r>
          </a:p>
          <a:p>
            <a:endParaRPr lang="en-GB" altLang="en-US" sz="2000" i="1" dirty="0">
              <a:ea typeface="ＭＳ Ｐゴシック" panose="020B0600070205080204" pitchFamily="34" charset="-128"/>
            </a:endParaRPr>
          </a:p>
          <a:p>
            <a:r>
              <a:rPr lang="en-GB" altLang="en-US" sz="2000" i="1" dirty="0">
                <a:ea typeface="ＭＳ Ｐゴシック" panose="020B0600070205080204" pitchFamily="34" charset="-128"/>
              </a:rPr>
              <a:t>What is the </a:t>
            </a:r>
            <a:r>
              <a:rPr lang="hu-HU" altLang="en-US" sz="2000" i="1" dirty="0">
                <a:ea typeface="ＭＳ Ｐゴシック" panose="020B0600070205080204" pitchFamily="34" charset="-128"/>
              </a:rPr>
              <a:t>n</a:t>
            </a:r>
            <a:r>
              <a:rPr lang="en-GB" altLang="en-US" sz="2000" i="1" dirty="0">
                <a:ea typeface="ＭＳ Ｐゴシック" panose="020B0600070205080204" pitchFamily="34" charset="-128"/>
              </a:rPr>
              <a:t>umber of FTE registered nurses in ICU</a:t>
            </a:r>
            <a:r>
              <a:rPr lang="en-GB" altLang="en-US" sz="2000" dirty="0">
                <a:ea typeface="ＭＳ Ｐゴシック" panose="020B0600070205080204" pitchFamily="34" charset="-128"/>
              </a:rPr>
              <a:t>?</a:t>
            </a:r>
          </a:p>
          <a:p>
            <a:pPr lvl="1"/>
            <a:r>
              <a:rPr lang="en-GB" altLang="en-US" sz="2000" dirty="0">
                <a:solidFill>
                  <a:srgbClr val="FF0000"/>
                </a:solidFill>
                <a:ea typeface="ＭＳ Ｐゴシック" panose="020B0600070205080204" pitchFamily="34" charset="-128"/>
              </a:rPr>
              <a:t>18 FTEs + 3*0.75 FTEs = 20.25 FTEs (the administrative work is included)</a:t>
            </a:r>
          </a:p>
          <a:p>
            <a:r>
              <a:rPr lang="en-GB" altLang="en-US" sz="2000" i="1" dirty="0">
                <a:ea typeface="ＭＳ Ｐゴシック" panose="020B0600070205080204" pitchFamily="34" charset="-128"/>
              </a:rPr>
              <a:t>What is the </a:t>
            </a:r>
            <a:r>
              <a:rPr lang="hu-HU" altLang="en-US" sz="2000" i="1" dirty="0">
                <a:ea typeface="ＭＳ Ｐゴシック" panose="020B0600070205080204" pitchFamily="34" charset="-128"/>
              </a:rPr>
              <a:t>n</a:t>
            </a:r>
            <a:r>
              <a:rPr lang="en-GB" altLang="en-US" sz="2000" i="1" dirty="0">
                <a:ea typeface="ＭＳ Ｐゴシック" panose="020B0600070205080204" pitchFamily="34" charset="-128"/>
              </a:rPr>
              <a:t>umber of FTE nursing assistants in ICU</a:t>
            </a:r>
            <a:r>
              <a:rPr lang="hu-HU" altLang="en-US" sz="2000" i="1" dirty="0">
                <a:ea typeface="ＭＳ Ｐゴシック" panose="020B0600070205080204" pitchFamily="34" charset="-128"/>
              </a:rPr>
              <a:t>?</a:t>
            </a:r>
            <a:endParaRPr lang="en-GB" altLang="en-US" sz="2000" i="1" dirty="0">
              <a:ea typeface="ＭＳ Ｐゴシック" panose="020B0600070205080204" pitchFamily="34" charset="-128"/>
            </a:endParaRPr>
          </a:p>
          <a:p>
            <a:pPr lvl="1"/>
            <a:r>
              <a:rPr lang="en-GB" altLang="en-US" sz="2000" dirty="0">
                <a:solidFill>
                  <a:srgbClr val="FF0000"/>
                </a:solidFill>
                <a:ea typeface="ＭＳ Ｐゴシック" panose="020B0600070205080204" pitchFamily="34" charset="-128"/>
              </a:rPr>
              <a:t>8 FTEs</a:t>
            </a:r>
          </a:p>
          <a:p>
            <a:endParaRPr lang="en-GB" dirty="0"/>
          </a:p>
        </p:txBody>
      </p:sp>
    </p:spTree>
    <p:extLst>
      <p:ext uri="{BB962C8B-B14F-4D97-AF65-F5344CB8AC3E}">
        <p14:creationId xmlns:p14="http://schemas.microsoft.com/office/powerpoint/2010/main" val="1441854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descr="ECDC-Logo_4c_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7480" y="123307"/>
            <a:ext cx="660400"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5"/>
          <p:cNvSpPr>
            <a:spLocks noChangeArrowheads="1"/>
          </p:cNvSpPr>
          <p:nvPr/>
        </p:nvSpPr>
        <p:spPr bwMode="auto">
          <a:xfrm>
            <a:off x="2382643" y="91556"/>
            <a:ext cx="804386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altLang="en-US" sz="1292"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European Prevalence Survey of Healthcare-Associated Infections and Antimicrobial Use</a:t>
            </a:r>
          </a:p>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altLang="en-US" sz="1292"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Form H1. Hospital data 1/3</a:t>
            </a:r>
          </a:p>
        </p:txBody>
      </p:sp>
      <p:sp>
        <p:nvSpPr>
          <p:cNvPr id="3076" name="Rectangle 8"/>
          <p:cNvSpPr>
            <a:spLocks noChangeArrowheads="1"/>
          </p:cNvSpPr>
          <p:nvPr/>
        </p:nvSpPr>
        <p:spPr bwMode="auto">
          <a:xfrm>
            <a:off x="1717480" y="756720"/>
            <a:ext cx="3856038" cy="3800475"/>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tabLst>
                <a:tab pos="1173163" algn="l"/>
                <a:tab pos="2146300" algn="l"/>
                <a:tab pos="3140075" algn="l"/>
              </a:tabLst>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tabLst>
                <a:tab pos="1173163" algn="l"/>
                <a:tab pos="2146300" algn="l"/>
                <a:tab pos="3140075" algn="l"/>
              </a:tabLst>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tabLst>
                <a:tab pos="1173163" algn="l"/>
                <a:tab pos="2146300" algn="l"/>
                <a:tab pos="3140075" algn="l"/>
              </a:tabLst>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9pPr>
          </a:lstStyle>
          <a:p>
            <a:pPr marL="0" marR="0" lvl="0" indent="0" algn="l" defTabSz="652463" rtl="0" eaLnBrk="1" fontAlgn="base" latinLnBrk="0" hangingPunct="1">
              <a:lnSpc>
                <a:spcPct val="90000"/>
              </a:lnSpc>
              <a:spcBef>
                <a:spcPct val="50000"/>
              </a:spcBef>
              <a:spcAft>
                <a:spcPct val="0"/>
              </a:spcAft>
              <a:buClrTx/>
              <a:buSzTx/>
              <a:buFontTx/>
              <a:buNone/>
              <a:tabLst>
                <a:tab pos="1173163" algn="l"/>
                <a:tab pos="2146300" algn="l"/>
                <a:tab pos="3140075" algn="l"/>
              </a:tabLst>
              <a:defRPr/>
            </a:pP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Hospital code:		</a:t>
            </a:r>
          </a:p>
          <a:p>
            <a:pPr marL="0" marR="0" lvl="0" indent="0" algn="l" defTabSz="652463" rtl="0" eaLnBrk="1" fontAlgn="base" latinLnBrk="0" hangingPunct="1">
              <a:lnSpc>
                <a:spcPct val="90000"/>
              </a:lnSpc>
              <a:spcBef>
                <a:spcPct val="0"/>
              </a:spcBef>
              <a:spcAft>
                <a:spcPct val="0"/>
              </a:spcAft>
              <a:buClrTx/>
              <a:buSzTx/>
              <a:buFontTx/>
              <a:buNone/>
              <a:tabLst>
                <a:tab pos="1173163" algn="l"/>
                <a:tab pos="2146300" algn="l"/>
                <a:tab pos="3140075" algn="l"/>
              </a:tabLst>
              <a:defRPr/>
            </a:pPr>
            <a:endParaRPr kumimoji="0" lang="en-US" altLang="en-US" sz="1108"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652463" rtl="0" eaLnBrk="1" fontAlgn="base" latinLnBrk="0" hangingPunct="1">
              <a:lnSpc>
                <a:spcPct val="90000"/>
              </a:lnSpc>
              <a:spcBef>
                <a:spcPct val="0"/>
              </a:spcBef>
              <a:spcAft>
                <a:spcPct val="0"/>
              </a:spcAft>
              <a:buClrTx/>
              <a:buSzTx/>
              <a:buFontTx/>
              <a:buNone/>
              <a:tabLst>
                <a:tab pos="1173163" algn="l"/>
                <a:tab pos="2146300" algn="l"/>
                <a:tab pos="3140075" algn="l"/>
              </a:tabLst>
              <a:defRPr/>
            </a:pPr>
            <a:r>
              <a:rPr kumimoji="0" lang="en-US" altLang="en-US" sz="1108"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Survey dates:  From  __ / __ /____  To:  </a:t>
            </a: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a:t>
            </a:r>
            <a:r>
              <a:rPr kumimoji="0" lang="en-US" altLang="en-US" sz="1108"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__ / __  /</a:t>
            </a: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a:t>
            </a:r>
            <a:r>
              <a:rPr kumimoji="0" lang="en-US" altLang="en-US" sz="1108"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____</a:t>
            </a:r>
            <a:endPar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652463" rtl="0" eaLnBrk="1" fontAlgn="base" latinLnBrk="0" hangingPunct="1">
              <a:lnSpc>
                <a:spcPct val="90000"/>
              </a:lnSpc>
              <a:spcBef>
                <a:spcPct val="0"/>
              </a:spcBef>
              <a:spcAft>
                <a:spcPct val="0"/>
              </a:spcAft>
              <a:buClrTx/>
              <a:buSzTx/>
              <a:buFontTx/>
              <a:buNone/>
              <a:tabLst>
                <a:tab pos="1173163" algn="l"/>
                <a:tab pos="2146300" algn="l"/>
                <a:tab pos="3140075" algn="l"/>
              </a:tabLst>
              <a:defRPr/>
            </a:pP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a:t>
            </a:r>
            <a:r>
              <a:rPr kumimoji="0" lang="en-US" altLang="en-US" sz="1108" b="0" i="1"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dd</a:t>
            </a:r>
            <a:r>
              <a:rPr kumimoji="0" lang="en-US" altLang="en-US" sz="1108" b="0" i="1"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 mm / </a:t>
            </a:r>
            <a:r>
              <a:rPr kumimoji="0" lang="en-US" altLang="en-US" sz="1108" b="0" i="1"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yyyy</a:t>
            </a:r>
            <a:r>
              <a:rPr kumimoji="0" lang="en-US" altLang="en-US" sz="1108" b="0" i="1"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a:t>
            </a:r>
            <a:r>
              <a:rPr kumimoji="0" lang="en-US" altLang="en-US" sz="1108" b="0" i="1"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dd</a:t>
            </a:r>
            <a:r>
              <a:rPr kumimoji="0" lang="en-US" altLang="en-US" sz="1108" b="0" i="1"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 mm / </a:t>
            </a:r>
            <a:r>
              <a:rPr kumimoji="0" lang="en-US" altLang="en-US" sz="1108" b="0" i="1"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yyyy</a:t>
            </a:r>
            <a:r>
              <a:rPr kumimoji="0" lang="en-US" altLang="en-US" sz="1108" b="0" i="1"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a:t>
            </a:r>
          </a:p>
          <a:p>
            <a:pPr marL="0" marR="0" lvl="0" indent="0" algn="l" defTabSz="652463" rtl="0" eaLnBrk="1" fontAlgn="base" latinLnBrk="0" hangingPunct="1">
              <a:lnSpc>
                <a:spcPct val="90000"/>
              </a:lnSpc>
              <a:spcBef>
                <a:spcPct val="0"/>
              </a:spcBef>
              <a:spcAft>
                <a:spcPct val="0"/>
              </a:spcAft>
              <a:buClrTx/>
              <a:buSzTx/>
              <a:buFontTx/>
              <a:buNone/>
              <a:tabLst>
                <a:tab pos="1173163" algn="l"/>
                <a:tab pos="2146300" algn="l"/>
                <a:tab pos="3140075" algn="l"/>
              </a:tabLst>
              <a:defRPr/>
            </a:pPr>
            <a:endPar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652463" rtl="0" eaLnBrk="1" fontAlgn="base" latinLnBrk="0" hangingPunct="1">
              <a:lnSpc>
                <a:spcPct val="90000"/>
              </a:lnSpc>
              <a:spcBef>
                <a:spcPct val="5000"/>
              </a:spcBef>
              <a:spcAft>
                <a:spcPct val="0"/>
              </a:spcAft>
              <a:buClrTx/>
              <a:buSzTx/>
              <a:buFontTx/>
              <a:buNone/>
              <a:tabLst>
                <a:tab pos="1173163" algn="l"/>
                <a:tab pos="2146300" algn="l"/>
                <a:tab pos="3140075" algn="l"/>
              </a:tabLst>
              <a:defRPr/>
            </a:pP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Hospital size (total number of beds)</a:t>
            </a:r>
          </a:p>
          <a:p>
            <a:pPr marL="0" marR="0" lvl="0" indent="0" algn="l" defTabSz="652463" rtl="0" eaLnBrk="1" fontAlgn="base" latinLnBrk="0" hangingPunct="1">
              <a:lnSpc>
                <a:spcPct val="90000"/>
              </a:lnSpc>
              <a:spcBef>
                <a:spcPct val="5000"/>
              </a:spcBef>
              <a:spcAft>
                <a:spcPct val="0"/>
              </a:spcAft>
              <a:buClrTx/>
              <a:buSzTx/>
              <a:buFontTx/>
              <a:buNone/>
              <a:tabLst>
                <a:tab pos="1173163" algn="l"/>
                <a:tab pos="2146300" algn="l"/>
                <a:tab pos="3140075" algn="l"/>
              </a:tabLst>
              <a:defRPr/>
            </a:pP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Number of acute care beds</a:t>
            </a:r>
          </a:p>
          <a:p>
            <a:pPr marL="0" marR="0" lvl="0" indent="0" algn="l" defTabSz="652463" rtl="0" eaLnBrk="1" fontAlgn="base" latinLnBrk="0" hangingPunct="1">
              <a:lnSpc>
                <a:spcPct val="90000"/>
              </a:lnSpc>
              <a:spcBef>
                <a:spcPct val="5000"/>
              </a:spcBef>
              <a:spcAft>
                <a:spcPct val="0"/>
              </a:spcAft>
              <a:buClrTx/>
              <a:buSzTx/>
              <a:buFontTx/>
              <a:buNone/>
              <a:tabLst>
                <a:tab pos="1173163" algn="l"/>
                <a:tab pos="2146300" algn="l"/>
                <a:tab pos="3140075" algn="l"/>
              </a:tabLst>
              <a:defRPr/>
            </a:pP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Number of ICU beds</a:t>
            </a:r>
          </a:p>
          <a:p>
            <a:pPr marL="0" marR="0" lvl="0" indent="0" algn="l" defTabSz="652463" rtl="0" eaLnBrk="1" fontAlgn="base" latinLnBrk="0" hangingPunct="1">
              <a:lnSpc>
                <a:spcPct val="90000"/>
              </a:lnSpc>
              <a:spcBef>
                <a:spcPct val="0"/>
              </a:spcBef>
              <a:spcAft>
                <a:spcPct val="0"/>
              </a:spcAft>
              <a:buClrTx/>
              <a:buSzTx/>
              <a:buFontTx/>
              <a:buNone/>
              <a:tabLst>
                <a:tab pos="1173163" algn="l"/>
                <a:tab pos="2146300" algn="l"/>
                <a:tab pos="3140075" algn="l"/>
              </a:tabLst>
              <a:defRPr/>
            </a:pPr>
            <a:endPar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652463" rtl="0" eaLnBrk="1" fontAlgn="base" latinLnBrk="0" hangingPunct="1">
              <a:lnSpc>
                <a:spcPct val="90000"/>
              </a:lnSpc>
              <a:spcBef>
                <a:spcPct val="0"/>
              </a:spcBef>
              <a:spcAft>
                <a:spcPct val="0"/>
              </a:spcAft>
              <a:buClrTx/>
              <a:buSzTx/>
              <a:buFontTx/>
              <a:buNone/>
              <a:tabLst>
                <a:tab pos="1173163" algn="l"/>
                <a:tab pos="2146300" algn="l"/>
                <a:tab pos="3140075" algn="l"/>
              </a:tabLst>
              <a:defRPr/>
            </a:pP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Exclusion of wards for PPS? 	</a:t>
            </a:r>
            <a:r>
              <a:rPr kumimoji="0" lang="en-US" altLang="en-US" sz="166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No </a:t>
            </a:r>
          </a:p>
          <a:p>
            <a:pPr marL="0" marR="0" lvl="0" indent="0" algn="l" defTabSz="652463" rtl="0" eaLnBrk="1" fontAlgn="base" latinLnBrk="0" hangingPunct="1">
              <a:lnSpc>
                <a:spcPct val="90000"/>
              </a:lnSpc>
              <a:spcBef>
                <a:spcPct val="0"/>
              </a:spcBef>
              <a:spcAft>
                <a:spcPct val="0"/>
              </a:spcAft>
              <a:buClrTx/>
              <a:buSzTx/>
              <a:buFontTx/>
              <a:buNone/>
              <a:tabLst>
                <a:tab pos="1173163" algn="l"/>
                <a:tab pos="2146300" algn="l"/>
                <a:tab pos="3140075" algn="l"/>
              </a:tabLst>
              <a:defRPr/>
            </a:pPr>
            <a:r>
              <a:rPr kumimoji="0" lang="en-US" altLang="en-US" sz="166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Yes, please specify which ward types were excluded:</a:t>
            </a:r>
          </a:p>
          <a:p>
            <a:pPr marL="0" marR="0" lvl="0" indent="0" algn="l" defTabSz="652463" rtl="0" eaLnBrk="1" fontAlgn="base" latinLnBrk="0" hangingPunct="1">
              <a:lnSpc>
                <a:spcPct val="90000"/>
              </a:lnSpc>
              <a:spcBef>
                <a:spcPct val="0"/>
              </a:spcBef>
              <a:spcAft>
                <a:spcPct val="0"/>
              </a:spcAft>
              <a:buClrTx/>
              <a:buSzTx/>
              <a:buFontTx/>
              <a:buNone/>
              <a:tabLst>
                <a:tab pos="1173163" algn="l"/>
                <a:tab pos="2146300" algn="l"/>
                <a:tab pos="3140075" algn="l"/>
              </a:tabLst>
              <a:defRPr/>
            </a:pP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_______________________________________________</a:t>
            </a:r>
          </a:p>
          <a:p>
            <a:pPr marL="0" marR="0" lvl="0" indent="0" algn="l" defTabSz="652463" rtl="0" eaLnBrk="1" fontAlgn="base" latinLnBrk="0" hangingPunct="1">
              <a:lnSpc>
                <a:spcPct val="90000"/>
              </a:lnSpc>
              <a:spcBef>
                <a:spcPct val="0"/>
              </a:spcBef>
              <a:spcAft>
                <a:spcPct val="0"/>
              </a:spcAft>
              <a:buClrTx/>
              <a:buSzTx/>
              <a:buFontTx/>
              <a:buNone/>
              <a:tabLst>
                <a:tab pos="1173163" algn="l"/>
                <a:tab pos="2146300" algn="l"/>
                <a:tab pos="3140075" algn="l"/>
              </a:tabLst>
              <a:defRPr/>
            </a:pPr>
            <a:endPar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652463" rtl="0" eaLnBrk="1" fontAlgn="base" latinLnBrk="0" hangingPunct="1">
              <a:lnSpc>
                <a:spcPct val="90000"/>
              </a:lnSpc>
              <a:spcBef>
                <a:spcPct val="5000"/>
              </a:spcBef>
              <a:spcAft>
                <a:spcPct val="0"/>
              </a:spcAft>
              <a:buClrTx/>
              <a:buSzTx/>
              <a:buFontTx/>
              <a:buNone/>
              <a:tabLst>
                <a:tab pos="1173163" algn="l"/>
                <a:tab pos="2146300" algn="l"/>
                <a:tab pos="3140075" algn="l"/>
              </a:tabLst>
              <a:defRPr/>
            </a:pP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Total number of beds in included wards: </a:t>
            </a:r>
          </a:p>
          <a:p>
            <a:pPr marL="0" marR="0" lvl="0" indent="0" algn="l" defTabSz="652463" rtl="0" eaLnBrk="1" fontAlgn="base" latinLnBrk="0" hangingPunct="1">
              <a:lnSpc>
                <a:spcPct val="90000"/>
              </a:lnSpc>
              <a:spcBef>
                <a:spcPct val="5000"/>
              </a:spcBef>
              <a:spcAft>
                <a:spcPct val="0"/>
              </a:spcAft>
              <a:buClrTx/>
              <a:buSzTx/>
              <a:buFontTx/>
              <a:buNone/>
              <a:tabLst>
                <a:tab pos="1173163" algn="l"/>
                <a:tab pos="2146300" algn="l"/>
                <a:tab pos="3140075" algn="l"/>
              </a:tabLst>
              <a:defRPr/>
            </a:pP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Total number of patients included in PPS:</a:t>
            </a:r>
          </a:p>
          <a:p>
            <a:pPr marL="0" marR="0" lvl="0" indent="0" algn="l" defTabSz="652463" rtl="0" eaLnBrk="1" fontAlgn="base" latinLnBrk="0" hangingPunct="1">
              <a:lnSpc>
                <a:spcPct val="90000"/>
              </a:lnSpc>
              <a:spcBef>
                <a:spcPct val="0"/>
              </a:spcBef>
              <a:spcAft>
                <a:spcPct val="0"/>
              </a:spcAft>
              <a:buClrTx/>
              <a:buSzTx/>
              <a:buFontTx/>
              <a:buNone/>
              <a:tabLst>
                <a:tab pos="1173163" algn="l"/>
                <a:tab pos="2146300" algn="l"/>
                <a:tab pos="3140075" algn="l"/>
              </a:tabLst>
              <a:defRPr/>
            </a:pP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Hospital type 	</a:t>
            </a:r>
            <a:r>
              <a:rPr kumimoji="0" lang="en-US" altLang="en-US" sz="166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Primary	</a:t>
            </a:r>
            <a:r>
              <a:rPr kumimoji="0" lang="en-US" altLang="en-US" sz="166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Secondary</a:t>
            </a:r>
          </a:p>
          <a:p>
            <a:pPr marL="0" marR="0" lvl="0" indent="0" algn="l" defTabSz="652463" rtl="0" eaLnBrk="1" fontAlgn="base" latinLnBrk="0" hangingPunct="1">
              <a:lnSpc>
                <a:spcPct val="90000"/>
              </a:lnSpc>
              <a:spcBef>
                <a:spcPct val="0"/>
              </a:spcBef>
              <a:spcAft>
                <a:spcPct val="0"/>
              </a:spcAft>
              <a:buClrTx/>
              <a:buSzTx/>
              <a:buFontTx/>
              <a:buNone/>
              <a:tabLst>
                <a:tab pos="1173163" algn="l"/>
                <a:tab pos="2146300" algn="l"/>
                <a:tab pos="3140075" algn="l"/>
              </a:tabLst>
              <a:defRPr/>
            </a:pP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a:t>
            </a:r>
            <a:r>
              <a:rPr kumimoji="0" lang="en-US" altLang="en-US" sz="166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Tertiary	</a:t>
            </a:r>
            <a:r>
              <a:rPr kumimoji="0" lang="en-US" altLang="en-US" sz="166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108" b="0" i="0"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Specialised</a:t>
            </a: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specify </a:t>
            </a:r>
          </a:p>
          <a:p>
            <a:pPr marL="0" marR="0" lvl="0" indent="0" algn="l" defTabSz="652463" rtl="0" eaLnBrk="1" fontAlgn="base" latinLnBrk="0" hangingPunct="1">
              <a:lnSpc>
                <a:spcPct val="90000"/>
              </a:lnSpc>
              <a:spcBef>
                <a:spcPct val="0"/>
              </a:spcBef>
              <a:spcAft>
                <a:spcPct val="0"/>
              </a:spcAft>
              <a:buClrTx/>
              <a:buSzTx/>
              <a:buFontTx/>
              <a:buNone/>
              <a:tabLst>
                <a:tab pos="1173163" algn="l"/>
                <a:tab pos="2146300" algn="l"/>
                <a:tab pos="3140075" algn="l"/>
              </a:tabLst>
              <a:defRPr/>
            </a:pPr>
            <a:r>
              <a:rPr kumimoji="0" lang="en-US" altLang="en-US" sz="1108" b="0" i="0"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Specialisation</a:t>
            </a: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type: ______________________</a:t>
            </a:r>
          </a:p>
          <a:p>
            <a:pPr marL="0" marR="0" lvl="0" indent="0" algn="l" defTabSz="652463" rtl="0" eaLnBrk="1" fontAlgn="base" latinLnBrk="0" hangingPunct="1">
              <a:lnSpc>
                <a:spcPct val="90000"/>
              </a:lnSpc>
              <a:spcBef>
                <a:spcPct val="0"/>
              </a:spcBef>
              <a:spcAft>
                <a:spcPct val="0"/>
              </a:spcAft>
              <a:buClrTx/>
              <a:buSzTx/>
              <a:buFontTx/>
              <a:buNone/>
              <a:tabLst>
                <a:tab pos="1173163" algn="l"/>
                <a:tab pos="2146300" algn="l"/>
                <a:tab pos="3140075" algn="l"/>
              </a:tabLst>
              <a:defRPr/>
            </a:pP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Hospital ownership: </a:t>
            </a:r>
            <a:r>
              <a:rPr kumimoji="0" lang="en-US" altLang="en-US" sz="166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Private  </a:t>
            </a:r>
            <a:r>
              <a:rPr kumimoji="0" lang="en-US" altLang="en-US" sz="1662"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108"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Public</a:t>
            </a:r>
          </a:p>
        </p:txBody>
      </p:sp>
      <p:sp>
        <p:nvSpPr>
          <p:cNvPr id="3077" name="Rectangle 9"/>
          <p:cNvSpPr>
            <a:spLocks noChangeArrowheads="1"/>
          </p:cNvSpPr>
          <p:nvPr/>
        </p:nvSpPr>
        <p:spPr bwMode="auto">
          <a:xfrm>
            <a:off x="2781105" y="821807"/>
            <a:ext cx="666750" cy="200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GB" altLang="en-US" sz="1662"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grpSp>
        <p:nvGrpSpPr>
          <p:cNvPr id="8198" name="Group 390"/>
          <p:cNvGrpSpPr>
            <a:grpSpLocks/>
          </p:cNvGrpSpPr>
          <p:nvPr/>
        </p:nvGrpSpPr>
        <p:grpSpPr bwMode="auto">
          <a:xfrm>
            <a:off x="4176518" y="1582221"/>
            <a:ext cx="665163" cy="565150"/>
            <a:chOff x="1714" y="1116"/>
            <a:chExt cx="454" cy="386"/>
          </a:xfrm>
        </p:grpSpPr>
        <p:sp>
          <p:nvSpPr>
            <p:cNvPr id="3156" name="Rectangle 12"/>
            <p:cNvSpPr>
              <a:spLocks noChangeArrowheads="1"/>
            </p:cNvSpPr>
            <p:nvPr/>
          </p:nvSpPr>
          <p:spPr bwMode="auto">
            <a:xfrm>
              <a:off x="1714" y="1116"/>
              <a:ext cx="454" cy="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GB" altLang="en-US" sz="1662"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3157" name="Rectangle 13"/>
            <p:cNvSpPr>
              <a:spLocks noChangeArrowheads="1"/>
            </p:cNvSpPr>
            <p:nvPr/>
          </p:nvSpPr>
          <p:spPr bwMode="auto">
            <a:xfrm>
              <a:off x="1714" y="1252"/>
              <a:ext cx="454" cy="11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GB" altLang="en-US" sz="1662"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3158" name="Rectangle 14"/>
            <p:cNvSpPr>
              <a:spLocks noChangeArrowheads="1"/>
            </p:cNvSpPr>
            <p:nvPr/>
          </p:nvSpPr>
          <p:spPr bwMode="auto">
            <a:xfrm>
              <a:off x="1714" y="1389"/>
              <a:ext cx="454" cy="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GB" altLang="en-US" sz="1662"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grpSp>
      <p:sp>
        <p:nvSpPr>
          <p:cNvPr id="3079" name="Rectangle 80"/>
          <p:cNvSpPr>
            <a:spLocks noChangeArrowheads="1"/>
          </p:cNvSpPr>
          <p:nvPr/>
        </p:nvSpPr>
        <p:spPr bwMode="auto">
          <a:xfrm>
            <a:off x="4509100" y="2899326"/>
            <a:ext cx="665162" cy="1666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GB" altLang="en-US" sz="1662"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3080" name="Rectangle 81"/>
          <p:cNvSpPr>
            <a:spLocks noChangeArrowheads="1"/>
          </p:cNvSpPr>
          <p:nvPr/>
        </p:nvSpPr>
        <p:spPr bwMode="auto">
          <a:xfrm>
            <a:off x="4509100" y="3099350"/>
            <a:ext cx="665162" cy="165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GB" altLang="en-US" sz="1662"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graphicFrame>
        <p:nvGraphicFramePr>
          <p:cNvPr id="4155" name="Group 59"/>
          <p:cNvGraphicFramePr>
            <a:graphicFrameLocks noGrp="1"/>
          </p:cNvGraphicFramePr>
          <p:nvPr>
            <p:ph/>
            <p:extLst>
              <p:ext uri="{D42A27DB-BD31-4B8C-83A1-F6EECF244321}">
                <p14:modId xmlns:p14="http://schemas.microsoft.com/office/powerpoint/2010/main" val="576832263"/>
              </p:ext>
            </p:extLst>
          </p:nvPr>
        </p:nvGraphicFramePr>
        <p:xfrm>
          <a:off x="5800531" y="658294"/>
          <a:ext cx="4586287" cy="4784727"/>
        </p:xfrm>
        <a:graphic>
          <a:graphicData uri="http://schemas.openxmlformats.org/drawingml/2006/table">
            <a:tbl>
              <a:tblPr/>
              <a:tblGrid>
                <a:gridCol w="2824738">
                  <a:extLst>
                    <a:ext uri="{9D8B030D-6E8A-4147-A177-3AD203B41FA5}">
                      <a16:colId xmlns:a16="http://schemas.microsoft.com/office/drawing/2014/main" val="20000"/>
                    </a:ext>
                  </a:extLst>
                </a:gridCol>
                <a:gridCol w="703626">
                  <a:extLst>
                    <a:ext uri="{9D8B030D-6E8A-4147-A177-3AD203B41FA5}">
                      <a16:colId xmlns:a16="http://schemas.microsoft.com/office/drawing/2014/main" val="20001"/>
                    </a:ext>
                  </a:extLst>
                </a:gridCol>
                <a:gridCol w="449837">
                  <a:extLst>
                    <a:ext uri="{9D8B030D-6E8A-4147-A177-3AD203B41FA5}">
                      <a16:colId xmlns:a16="http://schemas.microsoft.com/office/drawing/2014/main" val="20002"/>
                    </a:ext>
                  </a:extLst>
                </a:gridCol>
                <a:gridCol w="608086">
                  <a:extLst>
                    <a:ext uri="{9D8B030D-6E8A-4147-A177-3AD203B41FA5}">
                      <a16:colId xmlns:a16="http://schemas.microsoft.com/office/drawing/2014/main" val="20003"/>
                    </a:ext>
                  </a:extLst>
                </a:gridCol>
              </a:tblGrid>
              <a:tr h="428381">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 Number</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Year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data</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Inc./ Total (1)</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0321">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discharges/admissions in 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 </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Inc  Tot     </a:t>
                      </a:r>
                    </a:p>
                  </a:txBody>
                  <a:tcPr marL="33228" marR="33228" marT="33222" marB="33222" anchor="ctr"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3506">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patient-days in 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 </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2"/>
                  </a:ext>
                </a:extLst>
              </a:tr>
              <a:tr h="31350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Alcohol hand rub consumption liters/year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 observed hand hygiene opportunities/year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blood culture sets/year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stool tests for CDI/year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350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FTE infection control nurses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txBody>
                  <a:tcPr marL="33228" marR="33228" marT="33222" marB="33222" anchor="ctr"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350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FTE infection control doctors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8"/>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FTE antimicrobial stewardship</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ctr" horzOverflow="overflow">
                    <a:lnL w="12700" cap="flat" cmpd="sng" algn="ctr">
                      <a:solidFill>
                        <a:srgbClr val="000000"/>
                      </a:solidFill>
                      <a:prstDash val="solid"/>
                      <a:round/>
                      <a:headEnd type="none" w="med" len="med"/>
                      <a:tailEnd type="none" w="med" len="med"/>
                    </a:lnL>
                    <a:lnR w="28575" cap="flat" cmpd="sng" algn="ctr">
                      <a:solidFill>
                        <a:srgbClr val="6699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3507">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FTE registered nurses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342900" marR="0" lvl="0" indent="-342900" algn="just"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ctr"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FTE nursing assistants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ctr" horzOverflow="overflow">
                    <a:lnL w="12700" cap="flat" cmpd="sng" algn="ctr">
                      <a:solidFill>
                        <a:srgbClr val="000000"/>
                      </a:solidFill>
                      <a:prstDash val="solid"/>
                      <a:round/>
                      <a:headEnd type="none" w="med" len="med"/>
                      <a:tailEnd type="none" w="med" len="med"/>
                    </a:lnL>
                    <a:lnR w="28575" cap="flat" cmpd="sng" algn="ctr">
                      <a:solidFill>
                        <a:srgbClr val="6699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0000"/>
                          </a:solidFill>
                          <a:effectLst/>
                          <a:latin typeface="Arial" charset="0"/>
                          <a:cs typeface="Arial" charset="0"/>
                        </a:rPr>
                        <a:t>Number of FTE registered nurses in ICU</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hu-HU" altLang="en-US" sz="1100" b="1" i="0" u="none" strike="noStrike" cap="none" normalizeH="0" baseline="0" dirty="0">
                          <a:ln>
                            <a:noFill/>
                          </a:ln>
                          <a:solidFill>
                            <a:srgbClr val="FF0000"/>
                          </a:solidFill>
                          <a:effectLst/>
                          <a:latin typeface="Arial" charset="0"/>
                          <a:cs typeface="Arial" charset="0"/>
                        </a:rPr>
                        <a:t>20.25</a:t>
                      </a:r>
                      <a:endParaRPr kumimoji="0" lang="nl-NL" altLang="en-US" sz="1100" b="1"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ctr" horzOverflow="overflow">
                    <a:lnL w="12700" cap="flat" cmpd="sng" algn="ctr">
                      <a:solidFill>
                        <a:srgbClr val="000000"/>
                      </a:solidFill>
                      <a:prstDash val="solid"/>
                      <a:round/>
                      <a:headEnd type="none" w="med" len="med"/>
                      <a:tailEnd type="none" w="med" len="med"/>
                    </a:lnL>
                    <a:lnR w="28575" cap="flat" cmpd="sng" algn="ctr">
                      <a:solidFill>
                        <a:srgbClr val="6699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0000"/>
                          </a:solidFill>
                          <a:effectLst/>
                          <a:latin typeface="Arial" charset="0"/>
                          <a:cs typeface="Arial" charset="0"/>
                        </a:rPr>
                        <a:t>Number of FTE nursing assistants in ICU</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hu-HU" altLang="en-US" sz="1100" b="1" i="0" u="none" strike="noStrike" cap="none" normalizeH="0" baseline="0" dirty="0">
                          <a:ln>
                            <a:noFill/>
                          </a:ln>
                          <a:solidFill>
                            <a:srgbClr val="FF0000"/>
                          </a:solidFill>
                          <a:effectLst/>
                          <a:latin typeface="Arial" charset="0"/>
                          <a:cs typeface="Arial" charset="0"/>
                        </a:rPr>
                        <a:t>8</a:t>
                      </a:r>
                      <a:endParaRPr kumimoji="0" lang="nl-NL" altLang="en-US" sz="1100" b="1"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669900"/>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ctr" horzOverflow="overflow">
                    <a:lnL w="12700" cap="flat" cmpd="sng" algn="ctr">
                      <a:solidFill>
                        <a:srgbClr val="000000"/>
                      </a:solidFill>
                      <a:prstDash val="solid"/>
                      <a:round/>
                      <a:headEnd type="none" w="med" len="med"/>
                      <a:tailEnd type="none" w="med" len="med"/>
                    </a:lnL>
                    <a:lnR w="28575" cap="flat" cmpd="sng" algn="ctr">
                      <a:solidFill>
                        <a:srgbClr val="6699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6699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93952">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 of  airborne infection isolation rooms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ctr"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14"/>
                  </a:ext>
                </a:extLst>
              </a:tr>
            </a:tbl>
          </a:graphicData>
        </a:graphic>
      </p:graphicFrame>
      <p:sp>
        <p:nvSpPr>
          <p:cNvPr id="3151" name="Rectangle 326"/>
          <p:cNvSpPr>
            <a:spLocks noChangeArrowheads="1"/>
          </p:cNvSpPr>
          <p:nvPr/>
        </p:nvSpPr>
        <p:spPr bwMode="auto">
          <a:xfrm>
            <a:off x="1717481" y="5874819"/>
            <a:ext cx="8774113" cy="404812"/>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PPS Protocol: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Standard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Light</a:t>
            </a:r>
          </a:p>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Is the hospital part of a national representative sample of hospitals ?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No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Yes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Unknown</a:t>
            </a:r>
          </a:p>
        </p:txBody>
      </p:sp>
      <p:sp>
        <p:nvSpPr>
          <p:cNvPr id="3152" name="Rectangle 389"/>
          <p:cNvSpPr>
            <a:spLocks noChangeArrowheads="1"/>
          </p:cNvSpPr>
          <p:nvPr/>
        </p:nvSpPr>
        <p:spPr bwMode="auto">
          <a:xfrm>
            <a:off x="5743381" y="5479946"/>
            <a:ext cx="4652963"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altLang="en-US" sz="923"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(1) Data were collected for</a:t>
            </a:r>
            <a:r>
              <a:rPr kumimoji="0" lang="en-US" altLang="en-US" sz="923"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a:t>
            </a:r>
            <a:r>
              <a:rPr kumimoji="0" lang="en-US" altLang="en-US" sz="923"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Included wards only (</a:t>
            </a:r>
            <a:r>
              <a:rPr kumimoji="0" lang="en-US" altLang="en-US" sz="923" b="1" i="0"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Inc</a:t>
            </a:r>
            <a:r>
              <a:rPr kumimoji="0" lang="en-US" altLang="en-US" sz="923"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 = recommended) or for the total hospital (</a:t>
            </a:r>
            <a:r>
              <a:rPr kumimoji="0" lang="en-US" altLang="en-US" sz="923"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Tot</a:t>
            </a:r>
            <a:r>
              <a:rPr kumimoji="0" lang="en-US" altLang="en-US" sz="923"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if all wards were included in PPS (</a:t>
            </a:r>
            <a:r>
              <a:rPr kumimoji="0" lang="en-US" altLang="en-US" sz="923" b="0" i="0"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Inc</a:t>
            </a:r>
            <a:r>
              <a:rPr kumimoji="0" lang="en-US" altLang="en-US" sz="923"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=Tot), mark “</a:t>
            </a:r>
            <a:r>
              <a:rPr kumimoji="0" lang="en-US" altLang="en-US" sz="923" b="0" i="0"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Inc</a:t>
            </a:r>
            <a:r>
              <a:rPr kumimoji="0" lang="en-US" altLang="en-US" sz="923"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a:t>
            </a:r>
          </a:p>
        </p:txBody>
      </p:sp>
      <p:sp>
        <p:nvSpPr>
          <p:cNvPr id="3153" name="Rectangle 82"/>
          <p:cNvSpPr>
            <a:spLocks noChangeArrowheads="1"/>
          </p:cNvSpPr>
          <p:nvPr/>
        </p:nvSpPr>
        <p:spPr bwMode="auto">
          <a:xfrm>
            <a:off x="1719068" y="4611169"/>
            <a:ext cx="3854450" cy="1185862"/>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tabLst>
                <a:tab pos="1252538" algn="l"/>
                <a:tab pos="2146300" algn="l"/>
                <a:tab pos="3140075" algn="l"/>
              </a:tabLst>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tabLst>
                <a:tab pos="1252538" algn="l"/>
                <a:tab pos="2146300" algn="l"/>
                <a:tab pos="3140075" algn="l"/>
              </a:tabLst>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tabLst>
                <a:tab pos="1252538" algn="l"/>
                <a:tab pos="2146300" algn="l"/>
                <a:tab pos="3140075" algn="l"/>
              </a:tabLst>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9pPr>
          </a:lstStyle>
          <a:p>
            <a:pPr marL="0" marR="0" lvl="0" indent="0" algn="l" defTabSz="652463" rtl="0" eaLnBrk="1" fontAlgn="base" latinLnBrk="0" hangingPunct="1">
              <a:lnSpc>
                <a:spcPct val="90000"/>
              </a:lnSpc>
              <a:spcBef>
                <a:spcPct val="0"/>
              </a:spcBef>
              <a:spcAft>
                <a:spcPct val="0"/>
              </a:spcAft>
              <a:buClrTx/>
              <a:buSzTx/>
              <a:buFontTx/>
              <a:buNone/>
              <a:tabLst>
                <a:tab pos="1252538" algn="l"/>
                <a:tab pos="2146300" algn="l"/>
                <a:tab pos="3140075" algn="l"/>
              </a:tabLst>
              <a:defRPr/>
            </a:pP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Hospital is part of administrative hospital group (</a:t>
            </a:r>
            <a:r>
              <a:rPr kumimoji="0" lang="en-US" altLang="en-US" sz="1015"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AHG</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a:t>
            </a:r>
          </a:p>
          <a:p>
            <a:pPr marL="0" marR="0" lvl="0" indent="0" algn="l" defTabSz="652463" rtl="0" eaLnBrk="1" fontAlgn="base" latinLnBrk="0" hangingPunct="1">
              <a:lnSpc>
                <a:spcPct val="150000"/>
              </a:lnSpc>
              <a:spcBef>
                <a:spcPct val="0"/>
              </a:spcBef>
              <a:spcAft>
                <a:spcPct val="0"/>
              </a:spcAft>
              <a:buClrTx/>
              <a:buSzTx/>
              <a:buFontTx/>
              <a:buNone/>
              <a:tabLst>
                <a:tab pos="1252538" algn="l"/>
                <a:tab pos="2146300" algn="l"/>
                <a:tab pos="3140075" algn="l"/>
              </a:tabLst>
              <a:defRPr/>
            </a:pP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No</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Yes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kumimoji="0" lang="en-US" altLang="en-US" sz="1015" b="0" i="1"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if yes:</a:t>
            </a:r>
            <a:endParaRPr kumimoji="0" lang="en-US" altLang="en-US" sz="1015" b="0" i="1"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652463" rtl="0" eaLnBrk="1" fontAlgn="base" latinLnBrk="0" hangingPunct="1">
              <a:lnSpc>
                <a:spcPct val="150000"/>
              </a:lnSpc>
              <a:spcBef>
                <a:spcPct val="0"/>
              </a:spcBef>
              <a:spcAft>
                <a:spcPct val="0"/>
              </a:spcAft>
              <a:buClrTx/>
              <a:buSzTx/>
              <a:buFontTx/>
              <a:buNone/>
              <a:tabLst>
                <a:tab pos="1252538" algn="l"/>
                <a:tab pos="2146300" algn="l"/>
                <a:tab pos="3140075" algn="l"/>
              </a:tabLst>
              <a:defRPr/>
            </a:pP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Data apply to: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Hospital site</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only     </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All hospitals in AHG</a:t>
            </a:r>
            <a:endPar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652463" rtl="0" eaLnBrk="1" fontAlgn="base" latinLnBrk="0" hangingPunct="1">
              <a:lnSpc>
                <a:spcPct val="150000"/>
              </a:lnSpc>
              <a:spcBef>
                <a:spcPct val="0"/>
              </a:spcBef>
              <a:spcAft>
                <a:spcPct val="0"/>
              </a:spcAft>
              <a:buClrTx/>
              <a:buSzTx/>
              <a:buFontTx/>
              <a:buNone/>
              <a:tabLst>
                <a:tab pos="1252538" algn="l"/>
                <a:tab pos="2146300" algn="l"/>
                <a:tab pos="3140075" algn="l"/>
              </a:tabLst>
              <a:defRPr/>
            </a:pP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AHG code:	           AHG type: Prim  Sec  </a:t>
            </a:r>
            <a:r>
              <a:rPr kumimoji="0" lang="en-US" altLang="en-US" sz="1015" b="0" i="0"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Tert</a:t>
            </a: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Spec</a:t>
            </a:r>
          </a:p>
          <a:p>
            <a:pPr marL="0" marR="0" lvl="0" indent="0" algn="l" defTabSz="652463" rtl="0" eaLnBrk="1" fontAlgn="base" latinLnBrk="0" hangingPunct="1">
              <a:lnSpc>
                <a:spcPct val="150000"/>
              </a:lnSpc>
              <a:spcBef>
                <a:spcPct val="0"/>
              </a:spcBef>
              <a:spcAft>
                <a:spcPct val="0"/>
              </a:spcAft>
              <a:buClrTx/>
              <a:buSzTx/>
              <a:buFontTx/>
              <a:buNone/>
              <a:tabLst>
                <a:tab pos="1252538" algn="l"/>
                <a:tab pos="2146300" algn="l"/>
                <a:tab pos="3140075" algn="l"/>
              </a:tabLst>
              <a:defRPr/>
            </a:pPr>
            <a:r>
              <a:rPr kumimoji="0" lang="en-US" altLang="en-US" sz="1015"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N of beds AHG:  Total                      Acute care beds</a:t>
            </a:r>
          </a:p>
        </p:txBody>
      </p:sp>
      <p:sp>
        <p:nvSpPr>
          <p:cNvPr id="3154" name="Rectangle 80"/>
          <p:cNvSpPr>
            <a:spLocks noChangeArrowheads="1"/>
          </p:cNvSpPr>
          <p:nvPr/>
        </p:nvSpPr>
        <p:spPr bwMode="auto">
          <a:xfrm>
            <a:off x="3104956" y="5541445"/>
            <a:ext cx="665163" cy="147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GB" altLang="en-US" sz="1662"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3155" name="Rectangle 80"/>
          <p:cNvSpPr>
            <a:spLocks noChangeArrowheads="1"/>
          </p:cNvSpPr>
          <p:nvPr/>
        </p:nvSpPr>
        <p:spPr bwMode="auto">
          <a:xfrm>
            <a:off x="4841681" y="5541444"/>
            <a:ext cx="665163" cy="133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GB" altLang="en-US" sz="1662"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18" name="Rectangle 80"/>
          <p:cNvSpPr>
            <a:spLocks noChangeArrowheads="1"/>
          </p:cNvSpPr>
          <p:nvPr/>
        </p:nvSpPr>
        <p:spPr bwMode="auto">
          <a:xfrm>
            <a:off x="2449318" y="5327131"/>
            <a:ext cx="665162" cy="147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GB" altLang="en-US" sz="1662"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8277" name="Rectangle 1"/>
          <p:cNvSpPr>
            <a:spLocks noChangeArrowheads="1"/>
          </p:cNvSpPr>
          <p:nvPr/>
        </p:nvSpPr>
        <p:spPr bwMode="auto">
          <a:xfrm>
            <a:off x="4636893" y="3917432"/>
            <a:ext cx="5167312" cy="183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lIns="0" tIns="0" rIns="0" bIns="0">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85000"/>
              </a:lnSpc>
              <a:spcBef>
                <a:spcPct val="0"/>
              </a:spcBef>
              <a:spcAft>
                <a:spcPct val="0"/>
              </a:spcAft>
              <a:buClrTx/>
              <a:buSzTx/>
              <a:buFontTx/>
              <a:buNone/>
              <a:tabLst/>
              <a:defRPr/>
            </a:pPr>
            <a:endParaRPr kumimoji="0" lang="en-GB" altLang="en-US" sz="1400" b="0" i="0" u="none" strike="noStrike" kern="1200" cap="none" spc="0" normalizeH="0" baseline="0" noProof="0">
              <a:ln>
                <a:noFill/>
              </a:ln>
              <a:solidFill>
                <a:srgbClr val="000000"/>
              </a:solidFill>
              <a:effectLst/>
              <a:uLnTx/>
              <a:uFillTx/>
              <a:latin typeface="Tahoma" panose="020B060403050404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263452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a:xfrm>
            <a:off x="431801" y="257175"/>
            <a:ext cx="10972800" cy="822325"/>
          </a:xfrm>
        </p:spPr>
        <p:txBody>
          <a:bodyPr/>
          <a:lstStyle/>
          <a:p>
            <a:r>
              <a:rPr lang="en-GB" altLang="en-US">
                <a:ea typeface="ＭＳ Ｐゴシック" panose="020B0600070205080204" pitchFamily="34" charset="-128"/>
              </a:rPr>
              <a:t>Indicator case 4</a:t>
            </a:r>
          </a:p>
        </p:txBody>
      </p:sp>
      <p:sp>
        <p:nvSpPr>
          <p:cNvPr id="15363" name="Content Placeholder 3"/>
          <p:cNvSpPr>
            <a:spLocks noGrp="1"/>
          </p:cNvSpPr>
          <p:nvPr>
            <p:ph idx="1"/>
          </p:nvPr>
        </p:nvSpPr>
        <p:spPr>
          <a:xfrm>
            <a:off x="431807" y="1233950"/>
            <a:ext cx="11207199" cy="5008100"/>
          </a:xfrm>
        </p:spPr>
        <p:txBody>
          <a:bodyPr/>
          <a:lstStyle/>
          <a:p>
            <a:r>
              <a:rPr lang="en-GB" altLang="en-US" dirty="0">
                <a:ea typeface="ＭＳ Ｐゴシック" panose="020B0600070205080204" pitchFamily="34" charset="-128"/>
              </a:rPr>
              <a:t>The ICU of a tertiary care hospital has 25 beds. Each day the antimicrobial treatment of each patient is </a:t>
            </a:r>
            <a:r>
              <a:rPr lang="en-GB" altLang="en-US" dirty="0">
                <a:solidFill>
                  <a:srgbClr val="FF0000"/>
                </a:solidFill>
                <a:ea typeface="ＭＳ Ｐゴシック" panose="020B0600070205080204" pitchFamily="34" charset="-128"/>
              </a:rPr>
              <a:t>reviewed by the clinical team </a:t>
            </a:r>
            <a:r>
              <a:rPr lang="en-GB" altLang="en-US" dirty="0">
                <a:ea typeface="ＭＳ Ｐゴシック" panose="020B0600070205080204" pitchFamily="34" charset="-128"/>
              </a:rPr>
              <a:t>together with all other administered medication to assess the need to continue, modify or discontinue. The results from the microbiology laboratory are also reviewed by the clinical team on a daily basis. </a:t>
            </a:r>
          </a:p>
          <a:p>
            <a:r>
              <a:rPr lang="en-GB" altLang="en-US" i="1" dirty="0">
                <a:ea typeface="ＭＳ Ｐゴシック" panose="020B0600070205080204" pitchFamily="34" charset="-128"/>
              </a:rPr>
              <a:t>Is there a formal procedure to review the appropriateness of an antimicrobial within 72 hours from the initial order in this ward (post-prescription review)?</a:t>
            </a:r>
            <a:r>
              <a:rPr lang="en-GB" altLang="en-US" dirty="0">
                <a:ea typeface="ＭＳ Ｐゴシック" panose="020B0600070205080204" pitchFamily="34" charset="-128"/>
              </a:rPr>
              <a:t> </a:t>
            </a:r>
          </a:p>
        </p:txBody>
      </p:sp>
    </p:spTree>
    <p:extLst>
      <p:ext uri="{BB962C8B-B14F-4D97-AF65-F5344CB8AC3E}">
        <p14:creationId xmlns:p14="http://schemas.microsoft.com/office/powerpoint/2010/main" val="1581989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a:xfrm>
            <a:off x="431801" y="257175"/>
            <a:ext cx="10972800" cy="822325"/>
          </a:xfrm>
        </p:spPr>
        <p:txBody>
          <a:bodyPr/>
          <a:lstStyle/>
          <a:p>
            <a:r>
              <a:rPr lang="en-GB" altLang="en-US">
                <a:ea typeface="ＭＳ Ｐゴシック" panose="020B0600070205080204" pitchFamily="34" charset="-128"/>
              </a:rPr>
              <a:t>Indicator case 4</a:t>
            </a:r>
          </a:p>
        </p:txBody>
      </p:sp>
      <p:sp>
        <p:nvSpPr>
          <p:cNvPr id="15363" name="Content Placeholder 3"/>
          <p:cNvSpPr>
            <a:spLocks noGrp="1"/>
          </p:cNvSpPr>
          <p:nvPr>
            <p:ph idx="1"/>
          </p:nvPr>
        </p:nvSpPr>
        <p:spPr>
          <a:xfrm>
            <a:off x="431807" y="1233950"/>
            <a:ext cx="11232971" cy="5008100"/>
          </a:xfrm>
        </p:spPr>
        <p:txBody>
          <a:bodyPr/>
          <a:lstStyle/>
          <a:p>
            <a:r>
              <a:rPr lang="en-GB" altLang="en-US" dirty="0">
                <a:ea typeface="ＭＳ Ｐゴシック" panose="020B0600070205080204" pitchFamily="34" charset="-128"/>
              </a:rPr>
              <a:t>The ICU of a tertiary care hospital has 25 beds. Each day the antimicrobial treatment of each patient is </a:t>
            </a:r>
            <a:r>
              <a:rPr lang="en-GB" altLang="en-US" dirty="0">
                <a:solidFill>
                  <a:srgbClr val="FF0000"/>
                </a:solidFill>
                <a:ea typeface="ＭＳ Ｐゴシック" panose="020B0600070205080204" pitchFamily="34" charset="-128"/>
              </a:rPr>
              <a:t>reviewed by the clinical team </a:t>
            </a:r>
            <a:r>
              <a:rPr lang="en-GB" altLang="en-US" dirty="0">
                <a:ea typeface="ＭＳ Ｐゴシック" panose="020B0600070205080204" pitchFamily="34" charset="-128"/>
              </a:rPr>
              <a:t>together with all other administered medication to assess the need to continue, modify or discontinue. The results from the microbiology laboratory are also reviewed by the clinical team on a daily basis. </a:t>
            </a:r>
          </a:p>
          <a:p>
            <a:r>
              <a:rPr lang="en-GB" altLang="en-US" i="1" dirty="0">
                <a:ea typeface="ＭＳ Ｐゴシック" panose="020B0600070205080204" pitchFamily="34" charset="-128"/>
              </a:rPr>
              <a:t>Is there a formal procedure to review the appropriateness of an antimicrobial within 72 hours from the initial order in this ward (post-prescription review)?</a:t>
            </a:r>
            <a:r>
              <a:rPr lang="en-GB" altLang="en-US" dirty="0">
                <a:ea typeface="ＭＳ Ｐゴシック" panose="020B0600070205080204" pitchFamily="34" charset="-128"/>
              </a:rPr>
              <a:t> </a:t>
            </a:r>
          </a:p>
        </p:txBody>
      </p:sp>
      <p:sp>
        <p:nvSpPr>
          <p:cNvPr id="2" name="TextBox 1"/>
          <p:cNvSpPr txBox="1"/>
          <p:nvPr/>
        </p:nvSpPr>
        <p:spPr>
          <a:xfrm>
            <a:off x="623676" y="4037600"/>
            <a:ext cx="10849232" cy="2068259"/>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pPr marL="269875" lvl="0" indent="-269875" eaLnBrk="0" fontAlgn="base" hangingPunct="0">
              <a:lnSpc>
                <a:spcPct val="90000"/>
              </a:lnSpc>
              <a:spcBef>
                <a:spcPct val="0"/>
              </a:spcBef>
              <a:spcAft>
                <a:spcPct val="25000"/>
              </a:spcAft>
              <a:buFont typeface="Wingdings" panose="05000000000000000000" pitchFamily="2" charset="2"/>
              <a:buChar char="§"/>
            </a:pPr>
            <a:r>
              <a:rPr lang="en-GB" sz="2400" kern="0" dirty="0">
                <a:solidFill>
                  <a:srgbClr val="000000"/>
                </a:solidFill>
                <a:ea typeface="ＭＳ Ｐゴシック" charset="-128"/>
              </a:rPr>
              <a:t>A formal post-prescription review procedure should be </a:t>
            </a:r>
          </a:p>
          <a:p>
            <a:pPr marL="714375" lvl="1" indent="-265113" eaLnBrk="0" fontAlgn="base" hangingPunct="0">
              <a:lnSpc>
                <a:spcPct val="90000"/>
              </a:lnSpc>
              <a:spcBef>
                <a:spcPct val="0"/>
              </a:spcBef>
              <a:spcAft>
                <a:spcPct val="25000"/>
              </a:spcAft>
              <a:buFontTx/>
              <a:buChar char="–"/>
            </a:pPr>
            <a:r>
              <a:rPr lang="en-GB" sz="2400" kern="0" dirty="0">
                <a:solidFill>
                  <a:srgbClr val="000000"/>
                </a:solidFill>
                <a:ea typeface="ＭＳ Ｐゴシック" charset="-128"/>
              </a:rPr>
              <a:t>documented</a:t>
            </a:r>
          </a:p>
          <a:p>
            <a:pPr marL="714375" lvl="1" indent="-265113" eaLnBrk="0" fontAlgn="base" hangingPunct="0">
              <a:lnSpc>
                <a:spcPct val="90000"/>
              </a:lnSpc>
              <a:spcBef>
                <a:spcPct val="0"/>
              </a:spcBef>
              <a:spcAft>
                <a:spcPct val="25000"/>
              </a:spcAft>
              <a:buFontTx/>
              <a:buChar char="–"/>
            </a:pPr>
            <a:r>
              <a:rPr lang="en-GB" sz="2400" kern="0" dirty="0">
                <a:solidFill>
                  <a:srgbClr val="000000"/>
                </a:solidFill>
                <a:ea typeface="ＭＳ Ｐゴシック" charset="-128"/>
              </a:rPr>
              <a:t>adopted by the hospital management</a:t>
            </a:r>
          </a:p>
          <a:p>
            <a:pPr marL="714375" lvl="1" indent="-265113" eaLnBrk="0" fontAlgn="base" hangingPunct="0">
              <a:lnSpc>
                <a:spcPct val="90000"/>
              </a:lnSpc>
              <a:spcBef>
                <a:spcPct val="0"/>
              </a:spcBef>
              <a:spcAft>
                <a:spcPct val="25000"/>
              </a:spcAft>
              <a:buFontTx/>
              <a:buChar char="–"/>
            </a:pPr>
            <a:r>
              <a:rPr lang="en-GB" sz="2400" kern="0" dirty="0">
                <a:solidFill>
                  <a:srgbClr val="000000"/>
                </a:solidFill>
                <a:ea typeface="ＭＳ Ｐゴシック" charset="-128"/>
              </a:rPr>
              <a:t>performed by a person or team other than the treating physician </a:t>
            </a:r>
          </a:p>
          <a:p>
            <a:endParaRPr lang="en-GB" dirty="0"/>
          </a:p>
        </p:txBody>
      </p:sp>
    </p:spTree>
    <p:extLst>
      <p:ext uri="{BB962C8B-B14F-4D97-AF65-F5344CB8AC3E}">
        <p14:creationId xmlns:p14="http://schemas.microsoft.com/office/powerpoint/2010/main" val="4088910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ECDC-Logo_4c_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092" y="34925"/>
            <a:ext cx="7143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ChangeArrowheads="1"/>
          </p:cNvSpPr>
          <p:nvPr/>
        </p:nvSpPr>
        <p:spPr bwMode="auto">
          <a:xfrm>
            <a:off x="1839816" y="0"/>
            <a:ext cx="87137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b="1"/>
              <a:t>European Prevalence Survey of Healthcare-Associated Infections and Antimicrobial Use </a:t>
            </a:r>
          </a:p>
          <a:p>
            <a:pPr algn="ctr" eaLnBrk="1" hangingPunct="1">
              <a:spcBef>
                <a:spcPct val="0"/>
              </a:spcBef>
              <a:buFontTx/>
              <a:buNone/>
            </a:pPr>
            <a:r>
              <a:rPr lang="en-US" altLang="en-US" sz="1400" b="1"/>
              <a:t>Form W. Ward data</a:t>
            </a:r>
          </a:p>
        </p:txBody>
      </p:sp>
      <p:sp>
        <p:nvSpPr>
          <p:cNvPr id="5124" name="Rectangle 657"/>
          <p:cNvSpPr>
            <a:spLocks noChangeArrowheads="1"/>
          </p:cNvSpPr>
          <p:nvPr/>
        </p:nvSpPr>
        <p:spPr bwMode="auto">
          <a:xfrm>
            <a:off x="1479455" y="792161"/>
            <a:ext cx="9001125" cy="196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30000"/>
              </a:spcBef>
              <a:buFontTx/>
              <a:buNone/>
            </a:pPr>
            <a:r>
              <a:rPr lang="en-US" altLang="en-US" sz="1200" b="1" dirty="0">
                <a:solidFill>
                  <a:srgbClr val="000000"/>
                </a:solidFill>
              </a:rPr>
              <a:t>Survey date</a:t>
            </a:r>
            <a:r>
              <a:rPr lang="en-US" altLang="en-US" sz="1200" baseline="30000" dirty="0">
                <a:solidFill>
                  <a:srgbClr val="000000"/>
                </a:solidFill>
              </a:rPr>
              <a:t>1</a:t>
            </a:r>
            <a:r>
              <a:rPr lang="en-US" altLang="en-US" sz="1200" b="1" dirty="0">
                <a:solidFill>
                  <a:srgbClr val="000000"/>
                </a:solidFill>
              </a:rPr>
              <a:t>:         ___  / ___  /  _______    Hospital code </a:t>
            </a:r>
            <a:r>
              <a:rPr lang="en-US" altLang="en-US" sz="1200" dirty="0">
                <a:solidFill>
                  <a:srgbClr val="000000"/>
                </a:solidFill>
              </a:rPr>
              <a:t>[__________] 	</a:t>
            </a:r>
            <a:r>
              <a:rPr lang="en-US" altLang="en-US" sz="1200" b="1" dirty="0">
                <a:solidFill>
                  <a:srgbClr val="000000"/>
                </a:solidFill>
              </a:rPr>
              <a:t>Ward name (abbr.) /Unit Id </a:t>
            </a:r>
            <a:r>
              <a:rPr lang="en-US" altLang="en-US" sz="1200" dirty="0">
                <a:solidFill>
                  <a:srgbClr val="000000"/>
                </a:solidFill>
              </a:rPr>
              <a:t>[__________]</a:t>
            </a:r>
          </a:p>
          <a:p>
            <a:pPr eaLnBrk="1" hangingPunct="1">
              <a:spcBef>
                <a:spcPct val="5000"/>
              </a:spcBef>
              <a:spcAft>
                <a:spcPts val="600"/>
              </a:spcAft>
              <a:buNone/>
            </a:pPr>
            <a:r>
              <a:rPr lang="en-US" altLang="en-US" sz="1200" dirty="0">
                <a:solidFill>
                  <a:srgbClr val="000000"/>
                </a:solidFill>
              </a:rPr>
              <a:t>	             </a:t>
            </a:r>
            <a:r>
              <a:rPr lang="en-US" altLang="en-US" sz="1200" i="1" dirty="0" err="1">
                <a:solidFill>
                  <a:srgbClr val="000000"/>
                </a:solidFill>
              </a:rPr>
              <a:t>dd</a:t>
            </a:r>
            <a:r>
              <a:rPr lang="en-US" altLang="en-US" sz="1200" i="1" dirty="0">
                <a:solidFill>
                  <a:srgbClr val="000000"/>
                </a:solidFill>
              </a:rPr>
              <a:t> / mm / </a:t>
            </a:r>
            <a:r>
              <a:rPr lang="en-US" altLang="en-US" sz="1200" i="1" dirty="0" err="1">
                <a:solidFill>
                  <a:srgbClr val="000000"/>
                </a:solidFill>
              </a:rPr>
              <a:t>yyyy</a:t>
            </a:r>
            <a:r>
              <a:rPr lang="en-US" altLang="en-US" sz="1200" dirty="0">
                <a:solidFill>
                  <a:srgbClr val="000000"/>
                </a:solidFill>
              </a:rPr>
              <a:t>   </a:t>
            </a:r>
          </a:p>
          <a:p>
            <a:pPr eaLnBrk="1" hangingPunct="1">
              <a:spcBef>
                <a:spcPct val="5000"/>
              </a:spcBef>
              <a:spcAft>
                <a:spcPts val="600"/>
              </a:spcAft>
              <a:buNone/>
            </a:pPr>
            <a:r>
              <a:rPr lang="en-US" altLang="en-US" sz="1200" b="1" dirty="0"/>
              <a:t>Ward specialty</a:t>
            </a:r>
            <a:r>
              <a:rPr lang="en-US" altLang="en-US" sz="1200" baseline="30000" dirty="0"/>
              <a:t>2</a:t>
            </a:r>
            <a:r>
              <a:rPr lang="en-US" altLang="en-US" sz="1200" dirty="0"/>
              <a:t>  </a:t>
            </a:r>
            <a:r>
              <a:rPr lang="en-US" altLang="en-US" sz="1200" dirty="0">
                <a:sym typeface="Wingdings" panose="05000000000000000000" pitchFamily="2" charset="2"/>
              </a:rPr>
              <a:t> PED  NEO  ICU  MED  SUR  G/O  GER  PSY  RHB  LTC  OTH  MIX</a:t>
            </a:r>
            <a:endParaRPr lang="en-US" altLang="en-US" sz="1200" dirty="0"/>
          </a:p>
          <a:p>
            <a:pPr eaLnBrk="1" hangingPunct="1">
              <a:spcBef>
                <a:spcPts val="600"/>
              </a:spcBef>
              <a:spcAft>
                <a:spcPct val="30000"/>
              </a:spcAft>
              <a:buNone/>
            </a:pPr>
            <a:r>
              <a:rPr lang="en-US" altLang="en-US" sz="1200" b="1" dirty="0"/>
              <a:t>Total number of patients in ward</a:t>
            </a:r>
            <a:r>
              <a:rPr lang="en-US" altLang="en-US" sz="1200" baseline="30000" dirty="0"/>
              <a:t>3 </a:t>
            </a:r>
            <a:r>
              <a:rPr lang="en-US" altLang="en-US" sz="1200" dirty="0">
                <a:solidFill>
                  <a:srgbClr val="000000"/>
                </a:solidFill>
              </a:rPr>
              <a:t>[__________] </a:t>
            </a:r>
            <a:endParaRPr lang="en-US" altLang="en-US" sz="1200" baseline="30000" dirty="0">
              <a:solidFill>
                <a:srgbClr val="000000"/>
              </a:solidFill>
            </a:endParaRPr>
          </a:p>
          <a:p>
            <a:pPr eaLnBrk="1" hangingPunct="1">
              <a:spcBef>
                <a:spcPct val="30000"/>
              </a:spcBef>
              <a:spcAft>
                <a:spcPct val="30000"/>
              </a:spcAft>
              <a:buFontTx/>
              <a:buNone/>
            </a:pPr>
            <a:endParaRPr lang="en-US" altLang="en-US" sz="1200" b="1" dirty="0"/>
          </a:p>
          <a:p>
            <a:pPr eaLnBrk="1" hangingPunct="1">
              <a:spcBef>
                <a:spcPct val="30000"/>
              </a:spcBef>
              <a:spcAft>
                <a:spcPct val="30000"/>
              </a:spcAft>
              <a:buFontTx/>
              <a:buNone/>
            </a:pPr>
            <a:r>
              <a:rPr lang="en-US" altLang="en-US" sz="1200" b="1" dirty="0"/>
              <a:t>Number of patients by consultant/patient specialty </a:t>
            </a:r>
          </a:p>
          <a:p>
            <a:pPr eaLnBrk="1" hangingPunct="1">
              <a:spcBef>
                <a:spcPts val="0"/>
              </a:spcBef>
              <a:spcAft>
                <a:spcPct val="30000"/>
              </a:spcAft>
              <a:buNone/>
            </a:pPr>
            <a:r>
              <a:rPr lang="en-US" altLang="en-US" sz="1200" b="1" dirty="0"/>
              <a:t>(LIGHT only):</a:t>
            </a:r>
          </a:p>
        </p:txBody>
      </p:sp>
      <p:graphicFrame>
        <p:nvGraphicFramePr>
          <p:cNvPr id="7099" name="Group 955"/>
          <p:cNvGraphicFramePr>
            <a:graphicFrameLocks noGrp="1"/>
          </p:cNvGraphicFramePr>
          <p:nvPr>
            <p:extLst/>
          </p:nvPr>
        </p:nvGraphicFramePr>
        <p:xfrm>
          <a:off x="1551586" y="2769538"/>
          <a:ext cx="3816350" cy="2378073"/>
        </p:xfrm>
        <a:graphic>
          <a:graphicData uri="http://schemas.openxmlformats.org/drawingml/2006/table">
            <a:tbl>
              <a:tblPr/>
              <a:tblGrid>
                <a:gridCol w="1844886">
                  <a:extLst>
                    <a:ext uri="{9D8B030D-6E8A-4147-A177-3AD203B41FA5}">
                      <a16:colId xmlns:a16="http://schemas.microsoft.com/office/drawing/2014/main" val="20000"/>
                    </a:ext>
                  </a:extLst>
                </a:gridCol>
                <a:gridCol w="1971464">
                  <a:extLst>
                    <a:ext uri="{9D8B030D-6E8A-4147-A177-3AD203B41FA5}">
                      <a16:colId xmlns:a16="http://schemas.microsoft.com/office/drawing/2014/main" val="20001"/>
                    </a:ext>
                  </a:extLst>
                </a:gridCol>
              </a:tblGrid>
              <a:tr h="457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Consultant/patient Specialty</a:t>
                      </a:r>
                      <a:endParaRPr kumimoji="0" lang="en-US" sz="1200" b="0" i="0" u="none" strike="noStrike" cap="none" normalizeH="0" baseline="0" dirty="0">
                        <a:ln>
                          <a:noFill/>
                        </a:ln>
                        <a:solidFill>
                          <a:schemeClr val="tx1"/>
                        </a:solidFill>
                        <a:effectLst/>
                        <a:latin typeface="Arial" charset="0"/>
                        <a:cs typeface="Arial" charset="0"/>
                      </a:endParaRP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Number of patients in ward</a:t>
                      </a:r>
                      <a:r>
                        <a:rPr kumimoji="0" lang="en-US" altLang="en-US" sz="1200" b="0" i="0" u="none" strike="noStrike" cap="none" normalizeH="0" baseline="30000" dirty="0">
                          <a:ln>
                            <a:noFill/>
                          </a:ln>
                          <a:solidFill>
                            <a:schemeClr val="tx1"/>
                          </a:solidFill>
                          <a:effectLst/>
                          <a:latin typeface="Arial" charset="0"/>
                          <a:cs typeface="Arial" charset="0"/>
                        </a:rPr>
                        <a:t>4</a:t>
                      </a:r>
                      <a:endParaRPr kumimoji="0" lang="en-US" sz="1200" b="0" i="0" u="none" strike="noStrike" cap="none" normalizeH="0" baseline="30000" dirty="0">
                        <a:ln>
                          <a:noFill/>
                        </a:ln>
                        <a:solidFill>
                          <a:srgbClr val="000000"/>
                        </a:solidFill>
                        <a:effectLst/>
                        <a:latin typeface="Arial" charset="0"/>
                        <a:cs typeface="Arial" charset="0"/>
                      </a:endParaRP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40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40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40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440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440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440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Arial" charset="0"/>
                          <a:cs typeface="Arial" charset="0"/>
                        </a:rPr>
                        <a:t> </a:t>
                      </a:r>
                      <a:endParaRPr kumimoji="0" lang="en-US" sz="1200" b="0" i="0" u="none" strike="noStrike" cap="none" normalizeH="0" baseline="0">
                        <a:ln>
                          <a:noFill/>
                        </a:ln>
                        <a:solidFill>
                          <a:schemeClr val="tx1"/>
                        </a:solidFill>
                        <a:effectLst/>
                        <a:latin typeface="Arial" charset="0"/>
                        <a:cs typeface="Arial" charset="0"/>
                      </a:endParaRP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440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L="91422" marR="91422"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157" name="Rectangle 950"/>
          <p:cNvSpPr>
            <a:spLocks noChangeArrowheads="1"/>
          </p:cNvSpPr>
          <p:nvPr/>
        </p:nvSpPr>
        <p:spPr bwMode="auto">
          <a:xfrm>
            <a:off x="1476279" y="5401343"/>
            <a:ext cx="9220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10000"/>
              </a:spcBef>
              <a:spcAft>
                <a:spcPct val="10000"/>
              </a:spcAft>
              <a:buFontTx/>
              <a:buNone/>
            </a:pPr>
            <a:r>
              <a:rPr lang="en-US" altLang="en-US" sz="1000" baseline="30000" dirty="0"/>
              <a:t>1</a:t>
            </a:r>
            <a:r>
              <a:rPr lang="en-US" altLang="en-US" sz="1000" dirty="0"/>
              <a:t>Patients on the same ward should be included on a single day if possible; </a:t>
            </a:r>
            <a:r>
              <a:rPr lang="en-US" altLang="en-US" sz="1000" baseline="30000" dirty="0"/>
              <a:t>2</a:t>
            </a:r>
            <a:r>
              <a:rPr lang="en-US" altLang="en-US" sz="1000" dirty="0"/>
              <a:t>Main ward specialty: &gt;=80% of patients belong to this specialty, otherwise choose mixed  </a:t>
            </a:r>
            <a:r>
              <a:rPr lang="en-US" altLang="en-US" sz="1000" baseline="30000" dirty="0"/>
              <a:t>3</a:t>
            </a:r>
            <a:r>
              <a:rPr lang="en-US" altLang="en-US" sz="1000" dirty="0"/>
              <a:t>Optional for standard, mandatory for light data collection;</a:t>
            </a:r>
            <a:r>
              <a:rPr lang="en-US" altLang="en-US" sz="1000" baseline="30000" dirty="0"/>
              <a:t> 3-4</a:t>
            </a:r>
            <a:r>
              <a:rPr lang="en-US" altLang="en-US" sz="1000" dirty="0"/>
              <a:t> number of patients admitted to the ward before or at 8:00 AM and not discharged from the ward at time of the survey; </a:t>
            </a:r>
            <a:r>
              <a:rPr lang="en-US" altLang="en-US" sz="1000" baseline="30000" dirty="0"/>
              <a:t>5</a:t>
            </a:r>
            <a:r>
              <a:rPr lang="en-US" altLang="en-US" sz="1000" dirty="0"/>
              <a:t>Year: year of data, previous year or most recent available year; </a:t>
            </a:r>
            <a:r>
              <a:rPr lang="en-US" altLang="en-US" sz="1000" baseline="30000" dirty="0"/>
              <a:t>6</a:t>
            </a:r>
            <a:r>
              <a:rPr lang="en-US" altLang="en-US" sz="1000" dirty="0"/>
              <a:t>Alcohol hand rub solution in liters delivered to the ward during the same year; N = number; HCW=healthcare worker</a:t>
            </a:r>
          </a:p>
        </p:txBody>
      </p:sp>
      <p:graphicFrame>
        <p:nvGraphicFramePr>
          <p:cNvPr id="11" name="Group 59"/>
          <p:cNvGraphicFramePr>
            <a:graphicFrameLocks/>
          </p:cNvGraphicFramePr>
          <p:nvPr>
            <p:extLst/>
          </p:nvPr>
        </p:nvGraphicFramePr>
        <p:xfrm>
          <a:off x="5727604" y="2172639"/>
          <a:ext cx="4826000" cy="3219326"/>
        </p:xfrm>
        <a:graphic>
          <a:graphicData uri="http://schemas.openxmlformats.org/drawingml/2006/table">
            <a:tbl>
              <a:tblPr/>
              <a:tblGrid>
                <a:gridCol w="3601805">
                  <a:extLst>
                    <a:ext uri="{9D8B030D-6E8A-4147-A177-3AD203B41FA5}">
                      <a16:colId xmlns:a16="http://schemas.microsoft.com/office/drawing/2014/main" val="20000"/>
                    </a:ext>
                  </a:extLst>
                </a:gridCol>
                <a:gridCol w="686880">
                  <a:extLst>
                    <a:ext uri="{9D8B030D-6E8A-4147-A177-3AD203B41FA5}">
                      <a16:colId xmlns:a16="http://schemas.microsoft.com/office/drawing/2014/main" val="20001"/>
                    </a:ext>
                  </a:extLst>
                </a:gridCol>
                <a:gridCol w="537315">
                  <a:extLst>
                    <a:ext uri="{9D8B030D-6E8A-4147-A177-3AD203B41FA5}">
                      <a16:colId xmlns:a16="http://schemas.microsoft.com/office/drawing/2014/main" val="20002"/>
                    </a:ext>
                  </a:extLst>
                </a:gridCol>
              </a:tblGrid>
              <a:tr h="204368">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Arial" charset="0"/>
                        </a:rPr>
                        <a:t> Number</a:t>
                      </a: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Arial" charset="0"/>
                        </a:rPr>
                        <a:t>Year</a:t>
                      </a:r>
                      <a:r>
                        <a:rPr kumimoji="0" lang="en-US" altLang="en-US" sz="1200" b="0" i="0" u="none" strike="noStrike" cap="none" normalizeH="0" baseline="30000" dirty="0">
                          <a:ln>
                            <a:noFill/>
                          </a:ln>
                          <a:solidFill>
                            <a:schemeClr val="tx1"/>
                          </a:solidFill>
                          <a:effectLst/>
                          <a:latin typeface="Arial" charset="0"/>
                          <a:cs typeface="Arial" charset="0"/>
                        </a:rPr>
                        <a:t>5</a:t>
                      </a:r>
                      <a:r>
                        <a:rPr kumimoji="0" lang="en-US" altLang="en-US" sz="1200" b="0" i="0" u="none" strike="noStrike" cap="none" normalizeH="0" baseline="0" dirty="0">
                          <a:ln>
                            <a:noFill/>
                          </a:ln>
                          <a:solidFill>
                            <a:schemeClr val="tx1"/>
                          </a:solidFill>
                          <a:effectLst/>
                          <a:latin typeface="Arial" charset="0"/>
                          <a:cs typeface="Arial" charset="0"/>
                        </a:rPr>
                        <a:t> </a:t>
                      </a: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91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Arial" charset="0"/>
                        </a:rPr>
                        <a:t>Number of patient-days in ward / year</a:t>
                      </a:r>
                      <a:endParaRPr kumimoji="0" lang="en-US" altLang="en-US" sz="1200" b="0" i="0" u="none" strike="noStrike" cap="none" normalizeH="0" baseline="3000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Arial" charset="0"/>
                        </a:rPr>
                        <a:t> </a:t>
                      </a: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491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Arial" charset="0"/>
                        </a:rPr>
                        <a:t>Alcohol hand rub consumption in ward liters/year</a:t>
                      </a:r>
                      <a:r>
                        <a:rPr kumimoji="0" lang="en-US" altLang="en-US" sz="1200" b="0" i="0" u="none" strike="noStrike" cap="none" normalizeH="0" baseline="30000" dirty="0">
                          <a:ln>
                            <a:noFill/>
                          </a:ln>
                          <a:solidFill>
                            <a:schemeClr val="tx1"/>
                          </a:solidFill>
                          <a:effectLst/>
                          <a:latin typeface="Arial" charset="0"/>
                          <a:cs typeface="Arial" charset="0"/>
                        </a:rPr>
                        <a:t>6</a:t>
                      </a:r>
                      <a:endParaRPr kumimoji="0" lang="en-US"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rgbClr val="FF0000"/>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4917">
                <a:tc>
                  <a:txBody>
                    <a:bodyPr/>
                    <a:lstStyle/>
                    <a:p>
                      <a:pPr marL="0" marR="0" lvl="0" indent="0" algn="just" defTabSz="914400" rtl="0" eaLnBrk="1" fontAlgn="b" latinLnBrk="0" hangingPunct="1">
                        <a:lnSpc>
                          <a:spcPct val="100000"/>
                        </a:lnSpc>
                        <a:spcBef>
                          <a:spcPct val="0"/>
                        </a:spcBef>
                        <a:spcAft>
                          <a:spcPct val="0"/>
                        </a:spcAft>
                        <a:buClrTx/>
                        <a:buSzTx/>
                        <a:buFontTx/>
                        <a:buNone/>
                        <a:tabLst/>
                        <a:defRPr/>
                      </a:pPr>
                      <a:r>
                        <a:rPr kumimoji="0" lang="en-US" altLang="en-US" sz="1200" b="0" i="0" u="none" strike="noStrike" cap="none" normalizeH="0" baseline="0" dirty="0">
                          <a:ln>
                            <a:noFill/>
                          </a:ln>
                          <a:solidFill>
                            <a:schemeClr val="tx1"/>
                          </a:solidFill>
                          <a:effectLst/>
                          <a:latin typeface="Arial" charset="0"/>
                          <a:cs typeface="Arial" charset="0"/>
                        </a:rPr>
                        <a:t>N of hand hygiene opportunities observed /year</a:t>
                      </a: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4917">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Arial" charset="0"/>
                        </a:rPr>
                        <a:t>Number of beds in ward</a:t>
                      </a: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269748">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Arial" charset="0"/>
                        </a:rPr>
                        <a:t>N of beds with AHR dispensers at point of care</a:t>
                      </a: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rgbClr val="FF0000"/>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4917">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Arial" charset="0"/>
                        </a:rPr>
                        <a:t>Number of HCWs on ward at time of PPS</a:t>
                      </a: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6"/>
                  </a:ext>
                </a:extLst>
              </a:tr>
              <a:tr h="26769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HCWs on ward carrying AHR dispensers </a:t>
                      </a: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7"/>
                  </a:ext>
                </a:extLst>
              </a:tr>
              <a:tr h="288067">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Arial" charset="0"/>
                        </a:rPr>
                        <a:t>Number of rooms in ward</a:t>
                      </a: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8"/>
                  </a:ext>
                </a:extLst>
              </a:tr>
              <a:tr h="282451">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Arial" charset="0"/>
                        </a:rPr>
                        <a:t>Number of single rooms in ward</a:t>
                      </a: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9"/>
                  </a:ext>
                </a:extLst>
              </a:tr>
              <a:tr h="282451">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Arial" charset="0"/>
                        </a:rPr>
                        <a:t>N of single rooms with individual toilet and shower</a:t>
                      </a: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10"/>
                  </a:ext>
                </a:extLst>
              </a:tr>
              <a:tr h="299460">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Arial" charset="0"/>
                        </a:rPr>
                        <a:t>N of beds occupied at 00:01 on the day of PPS </a:t>
                      </a: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5992" marR="35992" marT="35994" marB="3599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rgbClr val="FF0000"/>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6699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204" name="Rectangle 1"/>
          <p:cNvSpPr>
            <a:spLocks noChangeArrowheads="1"/>
          </p:cNvSpPr>
          <p:nvPr/>
        </p:nvSpPr>
        <p:spPr bwMode="auto">
          <a:xfrm>
            <a:off x="5678317" y="1510565"/>
            <a:ext cx="4953000" cy="618631"/>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30000"/>
              </a:spcBef>
              <a:spcAft>
                <a:spcPct val="30000"/>
              </a:spcAft>
              <a:buFontTx/>
              <a:buNone/>
            </a:pPr>
            <a:r>
              <a:rPr lang="en-US" altLang="en-US" sz="1200" dirty="0">
                <a:solidFill>
                  <a:srgbClr val="FF0000"/>
                </a:solidFill>
              </a:rPr>
              <a:t>Is there a formal procedure to review the appropriateness of an antimicrobial within 72 hours from the initial order in this ward</a:t>
            </a:r>
            <a:r>
              <a:rPr lang="hu-HU" altLang="en-US" sz="1200" dirty="0">
                <a:solidFill>
                  <a:srgbClr val="FF0000"/>
                </a:solidFill>
              </a:rPr>
              <a:t>                           </a:t>
            </a:r>
            <a:r>
              <a:rPr lang="en-US" altLang="en-US" sz="1200" dirty="0">
                <a:solidFill>
                  <a:srgbClr val="FF0000"/>
                </a:solidFill>
              </a:rPr>
              <a:t> (</a:t>
            </a:r>
            <a:r>
              <a:rPr lang="en-US" altLang="en-US" sz="1200" b="1" dirty="0">
                <a:solidFill>
                  <a:srgbClr val="FF0000"/>
                </a:solidFill>
              </a:rPr>
              <a:t>post-prescription review</a:t>
            </a:r>
            <a:r>
              <a:rPr lang="en-US" altLang="en-US" sz="1200" dirty="0">
                <a:solidFill>
                  <a:srgbClr val="FF0000"/>
                </a:solidFill>
              </a:rPr>
              <a:t>)? 	O Yes </a:t>
            </a:r>
            <a:r>
              <a:rPr lang="hu-HU" altLang="en-US" sz="1200" dirty="0">
                <a:solidFill>
                  <a:srgbClr val="FF0000"/>
                </a:solidFill>
                <a:latin typeface="Arial" charset="0"/>
                <a:cs typeface="Arial" charset="0"/>
              </a:rPr>
              <a:t> </a:t>
            </a:r>
            <a:r>
              <a:rPr lang="hu-HU" altLang="en-US" sz="1400" b="1" dirty="0">
                <a:solidFill>
                  <a:srgbClr val="FF0000"/>
                </a:solidFill>
                <a:latin typeface="Arial" charset="0"/>
                <a:cs typeface="Arial" charset="0"/>
              </a:rPr>
              <a:t>X</a:t>
            </a:r>
            <a:r>
              <a:rPr lang="en-US" altLang="en-US" sz="1200" dirty="0">
                <a:solidFill>
                  <a:srgbClr val="FF0000"/>
                </a:solidFill>
              </a:rPr>
              <a:t> No</a:t>
            </a:r>
            <a:endParaRPr lang="en-US" altLang="en-US" sz="1200" b="1" dirty="0">
              <a:solidFill>
                <a:srgbClr val="FF0000"/>
              </a:solidFill>
            </a:endParaRPr>
          </a:p>
        </p:txBody>
      </p:sp>
    </p:spTree>
    <p:extLst>
      <p:ext uri="{BB962C8B-B14F-4D97-AF65-F5344CB8AC3E}">
        <p14:creationId xmlns:p14="http://schemas.microsoft.com/office/powerpoint/2010/main" val="2074398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Indicator case pre-workshop questionnaire</a:t>
            </a:r>
          </a:p>
        </p:txBody>
      </p:sp>
      <p:sp>
        <p:nvSpPr>
          <p:cNvPr id="3" name="Content Placeholder 2"/>
          <p:cNvSpPr>
            <a:spLocks noGrp="1"/>
          </p:cNvSpPr>
          <p:nvPr>
            <p:ph idx="1"/>
          </p:nvPr>
        </p:nvSpPr>
        <p:spPr>
          <a:xfrm>
            <a:off x="431807" y="1233950"/>
            <a:ext cx="11181073" cy="5008100"/>
          </a:xfrm>
        </p:spPr>
        <p:txBody>
          <a:bodyPr/>
          <a:lstStyle/>
          <a:p>
            <a:r>
              <a:rPr lang="en-GB" dirty="0"/>
              <a:t>At a surgical unit</a:t>
            </a:r>
            <a:r>
              <a:rPr lang="hu-HU" dirty="0"/>
              <a:t>,</a:t>
            </a:r>
            <a:r>
              <a:rPr lang="en-GB" dirty="0"/>
              <a:t> the appropriateness of all orders for beta-lactam/inhibitor combinations, carbapenems, 3</a:t>
            </a:r>
            <a:r>
              <a:rPr lang="en-GB" baseline="30000" dirty="0"/>
              <a:t>rd</a:t>
            </a:r>
            <a:r>
              <a:rPr lang="en-GB" dirty="0"/>
              <a:t> generation cephalosporins, </a:t>
            </a:r>
            <a:r>
              <a:rPr lang="en-GB" dirty="0" err="1"/>
              <a:t>glycopeptides</a:t>
            </a:r>
            <a:r>
              <a:rPr lang="en-GB" dirty="0"/>
              <a:t> and fluoroquinolones is reviewed by the pharmacist on the next working day, according to a decision adopted by the management. </a:t>
            </a:r>
          </a:p>
          <a:p>
            <a:endParaRPr lang="en-GB" dirty="0"/>
          </a:p>
          <a:p>
            <a:r>
              <a:rPr lang="en-GB" i="1" dirty="0"/>
              <a:t>Is there a formal procedure to review the appropriateness of an antimicrobial within 72 hours from the initial order in this ward (post-prescription review)?</a:t>
            </a:r>
          </a:p>
        </p:txBody>
      </p:sp>
    </p:spTree>
    <p:extLst>
      <p:ext uri="{BB962C8B-B14F-4D97-AF65-F5344CB8AC3E}">
        <p14:creationId xmlns:p14="http://schemas.microsoft.com/office/powerpoint/2010/main" val="2129502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981200" y="2198570"/>
            <a:ext cx="8229600" cy="822325"/>
          </a:xfrm>
        </p:spPr>
        <p:txBody>
          <a:bodyPr/>
          <a:lstStyle/>
          <a:p>
            <a:pPr algn="ctr" eaLnBrk="1" hangingPunct="1"/>
            <a:r>
              <a:rPr lang="nl-NL" altLang="en-US" dirty="0">
                <a:ea typeface="ＭＳ Ｐゴシック" panose="020B0600070205080204" pitchFamily="34" charset="-128"/>
              </a:rPr>
              <a:t>Coffee break</a:t>
            </a:r>
          </a:p>
        </p:txBody>
      </p:sp>
      <p:pic>
        <p:nvPicPr>
          <p:cNvPr id="6758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75" y="2719269"/>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Tree>
    <p:extLst>
      <p:ext uri="{BB962C8B-B14F-4D97-AF65-F5344CB8AC3E}">
        <p14:creationId xmlns:p14="http://schemas.microsoft.com/office/powerpoint/2010/main" val="2338246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en-GB" altLang="en-US" dirty="0">
                <a:ea typeface="ＭＳ Ｐゴシック" panose="020B0600070205080204" pitchFamily="34" charset="-128"/>
              </a:rPr>
              <a:t>Clinical case studies: </a:t>
            </a:r>
            <a:r>
              <a:rPr lang="hu-HU" altLang="en-US" dirty="0">
                <a:ea typeface="ＭＳ Ｐゴシック" panose="020B0600070205080204" pitchFamily="34" charset="-128"/>
              </a:rPr>
              <a:t>a</a:t>
            </a:r>
            <a:r>
              <a:rPr lang="en-GB" altLang="en-US" dirty="0" err="1">
                <a:ea typeface="ＭＳ Ｐゴシック" panose="020B0600070205080204" pitchFamily="34" charset="-128"/>
              </a:rPr>
              <a:t>ntimicrobial</a:t>
            </a:r>
            <a:r>
              <a:rPr lang="en-GB" altLang="en-US" dirty="0">
                <a:ea typeface="ＭＳ Ｐゴシック" panose="020B0600070205080204" pitchFamily="34" charset="-128"/>
              </a:rPr>
              <a:t> use and HAI case definitions</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740772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585041"/>
            <a:ext cx="10869432" cy="1146523"/>
          </a:xfrm>
        </p:spPr>
        <p:txBody>
          <a:bodyPr/>
          <a:lstStyle/>
          <a:p>
            <a:r>
              <a:rPr lang="en-GB" altLang="en-US" sz="4000" b="1" dirty="0">
                <a:ea typeface="ＭＳ Ｐゴシック" panose="020B0600070205080204" pitchFamily="34" charset="-128"/>
              </a:rPr>
              <a:t>Case studies: structure and process indicators</a:t>
            </a:r>
            <a:endParaRPr lang="en-GB" sz="4000" b="1" dirty="0"/>
          </a:p>
        </p:txBody>
      </p:sp>
      <p:sp>
        <p:nvSpPr>
          <p:cNvPr id="3" name="Subtitle 2"/>
          <p:cNvSpPr>
            <a:spLocks noGrp="1"/>
          </p:cNvSpPr>
          <p:nvPr>
            <p:ph type="subTitle" idx="1"/>
          </p:nvPr>
        </p:nvSpPr>
        <p:spPr>
          <a:xfrm>
            <a:off x="644057" y="3600010"/>
            <a:ext cx="10869432" cy="462721"/>
          </a:xfrm>
        </p:spPr>
        <p:txBody>
          <a:bodyPr/>
          <a:lstStyle/>
          <a:p>
            <a:r>
              <a:rPr lang="en-GB" sz="2800" b="0" dirty="0"/>
              <a:t>Epidemiological methods for point prevalence surveys of healthcare-associated infections and antimicrobial use in acute care hospitals</a:t>
            </a:r>
          </a:p>
          <a:p>
            <a:r>
              <a:rPr lang="en-US" sz="2800" b="0" dirty="0"/>
              <a:t> </a:t>
            </a:r>
            <a:endParaRPr lang="en-GB" sz="2800" b="0" dirty="0"/>
          </a:p>
        </p:txBody>
      </p:sp>
      <p:sp>
        <p:nvSpPr>
          <p:cNvPr id="4" name="Text Box 4"/>
          <p:cNvSpPr txBox="1">
            <a:spLocks noChangeArrowheads="1"/>
          </p:cNvSpPr>
          <p:nvPr/>
        </p:nvSpPr>
        <p:spPr bwMode="auto">
          <a:xfrm>
            <a:off x="644057" y="5731564"/>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r>
              <a:rPr lang="en-GB" sz="2000" dirty="0">
                <a:solidFill>
                  <a:schemeClr val="bg1"/>
                </a:solidFill>
              </a:rPr>
              <a:t>Version 2017</a:t>
            </a:r>
          </a:p>
          <a:p>
            <a:pPr eaLnBrk="0" hangingPunct="0">
              <a:spcAft>
                <a:spcPct val="30000"/>
              </a:spcAft>
            </a:pPr>
            <a:r>
              <a:rPr lang="nl-NL" sz="2000" dirty="0">
                <a:solidFill>
                  <a:schemeClr val="bg1"/>
                </a:solidFill>
              </a:rPr>
              <a:t>R</a:t>
            </a:r>
            <a:r>
              <a:rPr lang="en-GB" sz="2000" dirty="0" err="1">
                <a:solidFill>
                  <a:schemeClr val="bg1"/>
                </a:solidFill>
              </a:rPr>
              <a:t>evision</a:t>
            </a:r>
            <a:r>
              <a:rPr lang="en-GB" sz="2000" dirty="0">
                <a:solidFill>
                  <a:schemeClr val="bg1"/>
                </a:solidFill>
              </a:rPr>
              <a:t>: 2018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557951" y="149290"/>
            <a:ext cx="6231485" cy="6150205"/>
          </a:xfrm>
          <a:prstGeom prst="rect">
            <a:avLst/>
          </a:prstGeom>
        </p:spPr>
      </p:pic>
      <p:sp>
        <p:nvSpPr>
          <p:cNvPr id="2" name="Téglalap 1">
            <a:extLst>
              <a:ext uri="{FF2B5EF4-FFF2-40B4-BE49-F238E27FC236}">
                <a16:creationId xmlns:a16="http://schemas.microsoft.com/office/drawing/2014/main" id="{3C182B86-4EC1-4AFF-8733-DAA79F617395}"/>
              </a:ext>
            </a:extLst>
          </p:cNvPr>
          <p:cNvSpPr/>
          <p:nvPr/>
        </p:nvSpPr>
        <p:spPr bwMode="auto">
          <a:xfrm>
            <a:off x="2277035" y="1978090"/>
            <a:ext cx="6795247" cy="3508310"/>
          </a:xfrm>
          <a:prstGeom prst="rect">
            <a:avLst/>
          </a:prstGeom>
          <a:noFill/>
          <a:ln w="63500"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hu-HU" sz="32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3987189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8565" y="443138"/>
            <a:ext cx="5138057" cy="5162550"/>
          </a:xfrm>
        </p:spPr>
        <p:txBody>
          <a:bodyPr/>
          <a:lstStyle/>
          <a:p>
            <a:r>
              <a:rPr lang="en-GB" dirty="0"/>
              <a:t>Read each case</a:t>
            </a:r>
            <a:r>
              <a:rPr lang="hu-HU" dirty="0"/>
              <a:t>.</a:t>
            </a:r>
            <a:r>
              <a:rPr lang="en-GB" dirty="0"/>
              <a:t> </a:t>
            </a:r>
          </a:p>
          <a:p>
            <a:r>
              <a:rPr lang="en-GB" dirty="0"/>
              <a:t>Discuss with your group</a:t>
            </a:r>
            <a:r>
              <a:rPr lang="hu-HU" dirty="0"/>
              <a:t>.</a:t>
            </a:r>
            <a:endParaRPr lang="en-GB" dirty="0"/>
          </a:p>
          <a:p>
            <a:r>
              <a:rPr lang="en-GB" dirty="0"/>
              <a:t>Fill</a:t>
            </a:r>
            <a:r>
              <a:rPr lang="hu-HU" dirty="0"/>
              <a:t> </a:t>
            </a:r>
            <a:r>
              <a:rPr lang="en-GB" dirty="0"/>
              <a:t>in the patient form</a:t>
            </a:r>
            <a:r>
              <a:rPr lang="hu-HU" dirty="0"/>
              <a:t>.</a:t>
            </a:r>
            <a:r>
              <a:rPr lang="en-GB" dirty="0"/>
              <a:t> </a:t>
            </a:r>
          </a:p>
          <a:p>
            <a:r>
              <a:rPr lang="en-GB" dirty="0"/>
              <a:t>Use the protocol and codebook (Annex 2, </a:t>
            </a:r>
            <a:r>
              <a:rPr lang="hu-HU" dirty="0" err="1"/>
              <a:t>from</a:t>
            </a:r>
            <a:r>
              <a:rPr lang="hu-HU" dirty="0"/>
              <a:t> </a:t>
            </a:r>
            <a:r>
              <a:rPr lang="en-GB" dirty="0"/>
              <a:t>page </a:t>
            </a:r>
            <a:r>
              <a:rPr lang="hu-HU" dirty="0"/>
              <a:t>40</a:t>
            </a:r>
            <a:r>
              <a:rPr lang="en-GB" dirty="0"/>
              <a:t>) to assist you in answering the questions</a:t>
            </a:r>
            <a:r>
              <a:rPr lang="hu-HU" dirty="0"/>
              <a:t>.</a:t>
            </a:r>
            <a:endParaRPr lang="en-GB" dirty="0"/>
          </a:p>
          <a:p>
            <a:r>
              <a:rPr lang="en-GB" dirty="0"/>
              <a:t>Please feel free to ask the facilitators for feedback</a:t>
            </a:r>
            <a:r>
              <a:rPr lang="hu-HU" dirty="0"/>
              <a:t>.</a:t>
            </a:r>
            <a:endParaRPr lang="en-GB" dirty="0"/>
          </a:p>
          <a:p>
            <a:pPr marL="0" indent="0">
              <a:buNone/>
            </a:pPr>
            <a:endParaRPr lang="en-GB" dirty="0"/>
          </a:p>
          <a:p>
            <a:endParaRPr lang="en-GB" dirty="0"/>
          </a:p>
        </p:txBody>
      </p:sp>
      <p:sp>
        <p:nvSpPr>
          <p:cNvPr id="5" name="Téglalap 4">
            <a:extLst>
              <a:ext uri="{FF2B5EF4-FFF2-40B4-BE49-F238E27FC236}">
                <a16:creationId xmlns:a16="http://schemas.microsoft.com/office/drawing/2014/main" id="{115D6B57-43D3-43E3-8D71-38E61724563C}"/>
              </a:ext>
            </a:extLst>
          </p:cNvPr>
          <p:cNvSpPr/>
          <p:nvPr/>
        </p:nvSpPr>
        <p:spPr>
          <a:xfrm>
            <a:off x="914400" y="443138"/>
            <a:ext cx="4145280" cy="5301964"/>
          </a:xfrm>
          <a:prstGeom prst="rect">
            <a:avLst/>
          </a:prstGeom>
          <a:ln>
            <a:solidFill>
              <a:schemeClr val="tx1">
                <a:lumMod val="95000"/>
                <a:lumOff val="5000"/>
              </a:schemeClr>
            </a:solidFill>
          </a:ln>
        </p:spPr>
        <p:txBody>
          <a:bodyPr wrap="square">
            <a:spAutoFit/>
          </a:bodyPr>
          <a:lstStyle/>
          <a:p>
            <a:pPr>
              <a:lnSpc>
                <a:spcPct val="107000"/>
              </a:lnSpc>
              <a:spcBef>
                <a:spcPts val="1200"/>
              </a:spcBef>
              <a:spcAft>
                <a:spcPts val="0"/>
              </a:spcAft>
            </a:pPr>
            <a:r>
              <a:rPr lang="en-GB" sz="16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Workshop case studies – case definitions</a:t>
            </a:r>
            <a:endParaRPr lang="hu-HU" sz="16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spcAft>
                <a:spcPts val="0"/>
              </a:spcAft>
            </a:pPr>
            <a:r>
              <a:rPr lang="en-GB" sz="13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Second ECDC point prevalence survey of healthcare-associated infections and antimicrobial use in acute care hospitals, 2016-2017</a:t>
            </a:r>
            <a:endParaRPr lang="hu-HU" sz="13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 </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Use the cases below to complete the attached case form. You will need to refer to the codebook to fill in the form.</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Use the case number as the patient counter on the form to allow the results to be reviewed and discussed.</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b="1" dirty="0">
                <a:latin typeface="Calibri" panose="020F0502020204030204" pitchFamily="34" charset="0"/>
                <a:ea typeface="Calibri" panose="020F0502020204030204" pitchFamily="34" charset="0"/>
                <a:cs typeface="Times New Roman" panose="02020603050405020304" pitchFamily="18" charset="0"/>
              </a:rPr>
              <a:t> </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b="1" dirty="0">
                <a:latin typeface="Calibri" panose="020F0502020204030204" pitchFamily="34" charset="0"/>
                <a:ea typeface="Calibri" panose="020F0502020204030204" pitchFamily="34" charset="0"/>
                <a:cs typeface="Times New Roman" panose="02020603050405020304" pitchFamily="18" charset="0"/>
              </a:rPr>
              <a:t>Clinical case 1: </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Six-year-old girl admitted on 6 April due to profuse </a:t>
            </a:r>
            <a:r>
              <a:rPr lang="en-GB" sz="1100" dirty="0" err="1">
                <a:latin typeface="Calibri" panose="020F0502020204030204" pitchFamily="34" charset="0"/>
                <a:ea typeface="Calibri" panose="020F0502020204030204" pitchFamily="34" charset="0"/>
                <a:cs typeface="Times New Roman" panose="02020603050405020304" pitchFamily="18" charset="0"/>
              </a:rPr>
              <a:t>diarrhea</a:t>
            </a:r>
            <a:r>
              <a:rPr lang="en-GB" sz="1100" dirty="0">
                <a:latin typeface="Calibri" panose="020F0502020204030204" pitchFamily="34" charset="0"/>
                <a:ea typeface="Calibri" panose="020F0502020204030204" pitchFamily="34" charset="0"/>
                <a:cs typeface="Times New Roman" panose="02020603050405020304" pitchFamily="18" charset="0"/>
              </a:rPr>
              <a:t>, abdominal pain and fever up to 40.3</a:t>
            </a:r>
            <a:r>
              <a:rPr lang="en-GB" sz="11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C. The girl was initially treated with fluid and electrolyte replacement. </a:t>
            </a:r>
            <a:r>
              <a:rPr lang="en-GB" sz="1100" i="1" dirty="0">
                <a:latin typeface="Calibri" panose="020F0502020204030204" pitchFamily="34" charset="0"/>
                <a:ea typeface="Calibri" panose="020F0502020204030204" pitchFamily="34" charset="0"/>
                <a:cs typeface="Times New Roman" panose="02020603050405020304" pitchFamily="18" charset="0"/>
              </a:rPr>
              <a:t>Salmonella typhimurium</a:t>
            </a:r>
            <a:r>
              <a:rPr lang="en-GB" sz="1100" dirty="0">
                <a:latin typeface="Calibri" panose="020F0502020204030204" pitchFamily="34" charset="0"/>
                <a:ea typeface="Calibri" panose="020F0502020204030204" pitchFamily="34" charset="0"/>
                <a:cs typeface="Times New Roman" panose="02020603050405020304" pitchFamily="18" charset="0"/>
              </a:rPr>
              <a:t> was isolated on 7 April from the stool and blood culture and treatment with cefotaxime 4 x 500mg IV was initiated. On 9 April the patient was afebrile with mild </a:t>
            </a:r>
            <a:r>
              <a:rPr lang="en-GB" sz="1100" dirty="0" err="1">
                <a:latin typeface="Calibri" panose="020F0502020204030204" pitchFamily="34" charset="0"/>
                <a:ea typeface="Calibri" panose="020F0502020204030204" pitchFamily="34" charset="0"/>
                <a:cs typeface="Times New Roman" panose="02020603050405020304" pitchFamily="18" charset="0"/>
              </a:rPr>
              <a:t>diarrhea</a:t>
            </a:r>
            <a:r>
              <a:rPr lang="en-GB" sz="1100" dirty="0">
                <a:latin typeface="Calibri" panose="020F0502020204030204" pitchFamily="34" charset="0"/>
                <a:ea typeface="Calibri" panose="020F0502020204030204" pitchFamily="34" charset="0"/>
                <a:cs typeface="Times New Roman" panose="02020603050405020304" pitchFamily="18" charset="0"/>
              </a:rPr>
              <a:t>. You performed the survey at 13:00.</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 </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Use Form A/B: Patient-based data</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hu-HU"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4116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a:ea typeface="ＭＳ Ｐゴシック" panose="020B0600070205080204" pitchFamily="34" charset="-128"/>
              </a:rPr>
              <a:t>Clinical case 1</a:t>
            </a:r>
          </a:p>
        </p:txBody>
      </p:sp>
      <p:sp>
        <p:nvSpPr>
          <p:cNvPr id="17411" name="Content Placeholder 2"/>
          <p:cNvSpPr>
            <a:spLocks noGrp="1"/>
          </p:cNvSpPr>
          <p:nvPr>
            <p:ph idx="1"/>
          </p:nvPr>
        </p:nvSpPr>
        <p:spPr/>
        <p:txBody>
          <a:bodyPr/>
          <a:lstStyle/>
          <a:p>
            <a:r>
              <a:rPr lang="en-GB" altLang="en-US" sz="2000" b="1" dirty="0">
                <a:ea typeface="ＭＳ Ｐゴシック" panose="020B0600070205080204" pitchFamily="34" charset="-128"/>
              </a:rPr>
              <a:t>6 April</a:t>
            </a:r>
            <a:r>
              <a:rPr lang="en-GB" altLang="en-US" sz="2000" dirty="0">
                <a:ea typeface="ＭＳ Ｐゴシック" panose="020B0600070205080204" pitchFamily="34" charset="-128"/>
              </a:rPr>
              <a:t>: Six</a:t>
            </a:r>
            <a:r>
              <a:rPr lang="hu-HU" altLang="en-US" sz="2000" dirty="0">
                <a:ea typeface="ＭＳ Ｐゴシック" panose="020B0600070205080204" pitchFamily="34" charset="-128"/>
              </a:rPr>
              <a:t>-</a:t>
            </a:r>
            <a:r>
              <a:rPr lang="en-GB" altLang="en-US" sz="2000" dirty="0">
                <a:ea typeface="ＭＳ Ｐゴシック" panose="020B0600070205080204" pitchFamily="34" charset="-128"/>
              </a:rPr>
              <a:t>year-old girl admitted with profuse diarrhea, abdominal pain and fever up to 40.3</a:t>
            </a:r>
            <a:r>
              <a:rPr lang="en-GB" altLang="en-US" sz="2000" dirty="0">
                <a:ea typeface="ＭＳ Ｐゴシック" panose="020B0600070205080204" pitchFamily="34" charset="-128"/>
                <a:sym typeface="Symbol" panose="05050102010706020507" pitchFamily="18" charset="2"/>
              </a:rPr>
              <a:t></a:t>
            </a:r>
            <a:r>
              <a:rPr lang="en-GB" altLang="en-US" sz="2000" dirty="0">
                <a:ea typeface="ＭＳ Ｐゴシック" panose="020B0600070205080204" pitchFamily="34" charset="-128"/>
              </a:rPr>
              <a:t>C. Initially treated with fluid and electrolyte replacement. </a:t>
            </a:r>
          </a:p>
          <a:p>
            <a:r>
              <a:rPr lang="en-GB" altLang="en-US" sz="2000" b="1" dirty="0">
                <a:ea typeface="ＭＳ Ｐゴシック" panose="020B0600070205080204" pitchFamily="34" charset="-128"/>
              </a:rPr>
              <a:t>7 April</a:t>
            </a:r>
            <a:r>
              <a:rPr lang="en-GB" altLang="en-US" sz="2000" dirty="0">
                <a:ea typeface="ＭＳ Ｐゴシック" panose="020B0600070205080204" pitchFamily="34" charset="-128"/>
              </a:rPr>
              <a:t>: </a:t>
            </a:r>
            <a:r>
              <a:rPr lang="en-GB" altLang="en-US" sz="2000" i="1" dirty="0">
                <a:ea typeface="ＭＳ Ｐゴシック" panose="020B0600070205080204" pitchFamily="34" charset="-128"/>
              </a:rPr>
              <a:t>Salmonella typhimurium</a:t>
            </a:r>
            <a:r>
              <a:rPr lang="en-GB" altLang="en-US" sz="2000" dirty="0">
                <a:ea typeface="ＭＳ Ｐゴシック" panose="020B0600070205080204" pitchFamily="34" charset="-128"/>
              </a:rPr>
              <a:t> isolated from stool and blood culture</a:t>
            </a:r>
            <a:r>
              <a:rPr lang="hu-HU" altLang="en-US" sz="2000" dirty="0">
                <a:ea typeface="ＭＳ Ｐゴシック" panose="020B0600070205080204" pitchFamily="34" charset="-128"/>
              </a:rPr>
              <a:t>.</a:t>
            </a:r>
            <a:endParaRPr lang="en-GB" altLang="en-US" sz="2000" dirty="0">
              <a:ea typeface="ＭＳ Ｐゴシック" panose="020B0600070205080204" pitchFamily="34" charset="-128"/>
            </a:endParaRPr>
          </a:p>
          <a:p>
            <a:r>
              <a:rPr lang="hu-HU" altLang="en-US" sz="2000" dirty="0">
                <a:ea typeface="ＭＳ Ｐゴシック" panose="020B0600070205080204" pitchFamily="34" charset="-128"/>
              </a:rPr>
              <a:t>C</a:t>
            </a:r>
            <a:r>
              <a:rPr lang="en-GB" altLang="en-US" sz="2000" dirty="0" err="1">
                <a:ea typeface="ＭＳ Ｐゴシック" panose="020B0600070205080204" pitchFamily="34" charset="-128"/>
              </a:rPr>
              <a:t>efotaxime</a:t>
            </a:r>
            <a:r>
              <a:rPr lang="en-GB" altLang="en-US" sz="2000" dirty="0">
                <a:ea typeface="ＭＳ Ｐゴシック" panose="020B0600070205080204" pitchFamily="34" charset="-128"/>
              </a:rPr>
              <a:t> </a:t>
            </a:r>
            <a:r>
              <a:rPr lang="hu-HU" altLang="en-US" sz="2000" dirty="0">
                <a:ea typeface="ＭＳ Ｐゴシック" panose="020B0600070205080204" pitchFamily="34" charset="-128"/>
              </a:rPr>
              <a:t>4 x </a:t>
            </a:r>
            <a:r>
              <a:rPr lang="en-GB" altLang="en-US" sz="2000" dirty="0">
                <a:ea typeface="ＭＳ Ｐゴシック" panose="020B0600070205080204" pitchFamily="34" charset="-128"/>
              </a:rPr>
              <a:t>500mg </a:t>
            </a:r>
            <a:r>
              <a:rPr lang="hu-HU" altLang="en-US" sz="2000" dirty="0">
                <a:ea typeface="ＭＳ Ｐゴシック" panose="020B0600070205080204" pitchFamily="34" charset="-128"/>
              </a:rPr>
              <a:t>IV </a:t>
            </a:r>
            <a:r>
              <a:rPr lang="en-GB" altLang="en-US" sz="2000" dirty="0">
                <a:ea typeface="ＭＳ Ｐゴシック" panose="020B0600070205080204" pitchFamily="34" charset="-128"/>
              </a:rPr>
              <a:t>was initiated for salmonella gastroenteritis</a:t>
            </a:r>
            <a:r>
              <a:rPr lang="hu-HU" altLang="en-US" sz="2000" dirty="0">
                <a:ea typeface="ＭＳ Ｐゴシック" panose="020B0600070205080204" pitchFamily="34" charset="-128"/>
              </a:rPr>
              <a:t>.</a:t>
            </a:r>
            <a:endParaRPr lang="en-GB" altLang="en-US" sz="2000" dirty="0">
              <a:ea typeface="ＭＳ Ｐゴシック" panose="020B0600070205080204" pitchFamily="34" charset="-128"/>
            </a:endParaRPr>
          </a:p>
          <a:p>
            <a:r>
              <a:rPr lang="en-GB" altLang="en-US" sz="2000" b="1" dirty="0">
                <a:ea typeface="ＭＳ Ｐゴシック" panose="020B0600070205080204" pitchFamily="34" charset="-128"/>
              </a:rPr>
              <a:t>9 April</a:t>
            </a:r>
            <a:r>
              <a:rPr lang="en-GB" altLang="en-US" sz="2000" dirty="0">
                <a:ea typeface="ＭＳ Ｐゴシック" panose="020B0600070205080204" pitchFamily="34" charset="-128"/>
              </a:rPr>
              <a:t>: </a:t>
            </a:r>
            <a:r>
              <a:rPr lang="hu-HU" altLang="en-US" sz="2000" dirty="0">
                <a:ea typeface="ＭＳ Ｐゴシック" panose="020B0600070205080204" pitchFamily="34" charset="-128"/>
              </a:rPr>
              <a:t>P</a:t>
            </a:r>
            <a:r>
              <a:rPr lang="en-GB" altLang="en-US" sz="2000" dirty="0" err="1">
                <a:ea typeface="ＭＳ Ｐゴシック" panose="020B0600070205080204" pitchFamily="34" charset="-128"/>
              </a:rPr>
              <a:t>atient</a:t>
            </a:r>
            <a:r>
              <a:rPr lang="en-GB" altLang="en-US" sz="2000" dirty="0">
                <a:ea typeface="ＭＳ Ｐゴシック" panose="020B0600070205080204" pitchFamily="34" charset="-128"/>
              </a:rPr>
              <a:t> afebrile with mild </a:t>
            </a:r>
            <a:r>
              <a:rPr lang="en-GB" altLang="en-US" sz="2000" dirty="0" err="1">
                <a:ea typeface="ＭＳ Ｐゴシック" panose="020B0600070205080204" pitchFamily="34" charset="-128"/>
              </a:rPr>
              <a:t>diarrhea</a:t>
            </a:r>
            <a:r>
              <a:rPr lang="hu-HU" altLang="en-US" sz="2000" dirty="0">
                <a:ea typeface="ＭＳ Ｐゴシック" panose="020B0600070205080204" pitchFamily="34" charset="-128"/>
              </a:rPr>
              <a:t>.</a:t>
            </a:r>
            <a:r>
              <a:rPr lang="en-GB" altLang="en-US" sz="2000" dirty="0">
                <a:ea typeface="ＭＳ Ｐゴシック" panose="020B0600070205080204" pitchFamily="34" charset="-128"/>
              </a:rPr>
              <a:t> </a:t>
            </a:r>
          </a:p>
          <a:p>
            <a:r>
              <a:rPr lang="en-GB" altLang="en-US" sz="2000" dirty="0">
                <a:ea typeface="ＭＳ Ｐゴシック" panose="020B0600070205080204" pitchFamily="34" charset="-128"/>
              </a:rPr>
              <a:t>PPS at 1</a:t>
            </a:r>
            <a:r>
              <a:rPr lang="hu-HU" altLang="en-US" sz="2000" dirty="0">
                <a:ea typeface="ＭＳ Ｐゴシック" panose="020B0600070205080204" pitchFamily="34" charset="-128"/>
              </a:rPr>
              <a:t>3:00.</a:t>
            </a:r>
            <a:endParaRPr lang="en-GB" altLang="en-US" sz="2000" dirty="0">
              <a:ea typeface="ＭＳ Ｐゴシック" panose="020B0600070205080204" pitchFamily="34" charset="-128"/>
            </a:endParaRPr>
          </a:p>
          <a:p>
            <a:endParaRPr lang="en-GB" altLang="en-US" dirty="0">
              <a:ea typeface="ＭＳ Ｐゴシック" panose="020B0600070205080204" pitchFamily="34" charset="-128"/>
            </a:endParaRPr>
          </a:p>
        </p:txBody>
      </p:sp>
    </p:spTree>
    <p:extLst>
      <p:ext uri="{BB962C8B-B14F-4D97-AF65-F5344CB8AC3E}">
        <p14:creationId xmlns:p14="http://schemas.microsoft.com/office/powerpoint/2010/main" val="311304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5"/>
          <p:cNvSpPr>
            <a:spLocks noChangeArrowheads="1"/>
          </p:cNvSpPr>
          <p:nvPr/>
        </p:nvSpPr>
        <p:spPr bwMode="auto">
          <a:xfrm>
            <a:off x="2405078" y="0"/>
            <a:ext cx="8043862"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fontAlgn="base" hangingPunct="1">
              <a:spcBef>
                <a:spcPct val="0"/>
              </a:spcBef>
              <a:spcAft>
                <a:spcPct val="0"/>
              </a:spcAft>
              <a:buFontTx/>
              <a:buNone/>
              <a:defRPr/>
            </a:pPr>
            <a:r>
              <a:rPr lang="en-US" altLang="en-US" sz="1108" b="1" dirty="0">
                <a:solidFill>
                  <a:srgbClr val="000000"/>
                </a:solidFill>
                <a:ea typeface="ＭＳ Ｐゴシック" panose="020B0600070205080204" pitchFamily="34" charset="-128"/>
              </a:rPr>
              <a:t>European Prevalence Survey of Healthcare-Associated Infections and Antimicrobial Use </a:t>
            </a:r>
          </a:p>
          <a:p>
            <a:pPr algn="ctr" eaLnBrk="1" fontAlgn="base" hangingPunct="1">
              <a:spcBef>
                <a:spcPct val="0"/>
              </a:spcBef>
              <a:spcAft>
                <a:spcPct val="0"/>
              </a:spcAft>
              <a:buFontTx/>
              <a:buNone/>
              <a:defRPr/>
            </a:pPr>
            <a:r>
              <a:rPr lang="en-US" altLang="en-US" sz="1108" b="1" dirty="0">
                <a:solidFill>
                  <a:srgbClr val="000000"/>
                </a:solidFill>
                <a:ea typeface="ＭＳ Ｐゴシック" panose="020B0600070205080204" pitchFamily="34" charset="-128"/>
              </a:rPr>
              <a:t>Form A. Patient-based data (standard protocol)</a:t>
            </a:r>
          </a:p>
        </p:txBody>
      </p:sp>
      <p:graphicFrame>
        <p:nvGraphicFramePr>
          <p:cNvPr id="3038" name="Group 990"/>
          <p:cNvGraphicFramePr>
            <a:graphicFrameLocks noGrp="1"/>
          </p:cNvGraphicFramePr>
          <p:nvPr>
            <p:extLst>
              <p:ext uri="{D42A27DB-BD31-4B8C-83A1-F6EECF244321}">
                <p14:modId xmlns:p14="http://schemas.microsoft.com/office/powerpoint/2010/main" val="2220623624"/>
              </p:ext>
            </p:extLst>
          </p:nvPr>
        </p:nvGraphicFramePr>
        <p:xfrm>
          <a:off x="5613120" y="2455072"/>
          <a:ext cx="4454524" cy="3254372"/>
        </p:xfrm>
        <a:graphic>
          <a:graphicData uri="http://schemas.openxmlformats.org/drawingml/2006/table">
            <a:tbl>
              <a:tblPr/>
              <a:tblGrid>
                <a:gridCol w="1396182">
                  <a:extLst>
                    <a:ext uri="{9D8B030D-6E8A-4147-A177-3AD203B41FA5}">
                      <a16:colId xmlns:a16="http://schemas.microsoft.com/office/drawing/2014/main" val="20000"/>
                    </a:ext>
                  </a:extLst>
                </a:gridCol>
                <a:gridCol w="598187">
                  <a:extLst>
                    <a:ext uri="{9D8B030D-6E8A-4147-A177-3AD203B41FA5}">
                      <a16:colId xmlns:a16="http://schemas.microsoft.com/office/drawing/2014/main" val="20001"/>
                    </a:ext>
                  </a:extLst>
                </a:gridCol>
                <a:gridCol w="465256">
                  <a:extLst>
                    <a:ext uri="{9D8B030D-6E8A-4147-A177-3AD203B41FA5}">
                      <a16:colId xmlns:a16="http://schemas.microsoft.com/office/drawing/2014/main" val="20002"/>
                    </a:ext>
                  </a:extLst>
                </a:gridCol>
                <a:gridCol w="265861">
                  <a:extLst>
                    <a:ext uri="{9D8B030D-6E8A-4147-A177-3AD203B41FA5}">
                      <a16:colId xmlns:a16="http://schemas.microsoft.com/office/drawing/2014/main" val="20003"/>
                    </a:ext>
                  </a:extLst>
                </a:gridCol>
                <a:gridCol w="199396">
                  <a:extLst>
                    <a:ext uri="{9D8B030D-6E8A-4147-A177-3AD203B41FA5}">
                      <a16:colId xmlns:a16="http://schemas.microsoft.com/office/drawing/2014/main" val="20004"/>
                    </a:ext>
                  </a:extLst>
                </a:gridCol>
                <a:gridCol w="610763">
                  <a:extLst>
                    <a:ext uri="{9D8B030D-6E8A-4147-A177-3AD203B41FA5}">
                      <a16:colId xmlns:a16="http://schemas.microsoft.com/office/drawing/2014/main" val="20005"/>
                    </a:ext>
                  </a:extLst>
                </a:gridCol>
                <a:gridCol w="452681">
                  <a:extLst>
                    <a:ext uri="{9D8B030D-6E8A-4147-A177-3AD203B41FA5}">
                      <a16:colId xmlns:a16="http://schemas.microsoft.com/office/drawing/2014/main" val="20006"/>
                    </a:ext>
                  </a:extLst>
                </a:gridCol>
                <a:gridCol w="265861">
                  <a:extLst>
                    <a:ext uri="{9D8B030D-6E8A-4147-A177-3AD203B41FA5}">
                      <a16:colId xmlns:a16="http://schemas.microsoft.com/office/drawing/2014/main" val="20007"/>
                    </a:ext>
                  </a:extLst>
                </a:gridCol>
                <a:gridCol w="200337">
                  <a:extLst>
                    <a:ext uri="{9D8B030D-6E8A-4147-A177-3AD203B41FA5}">
                      <a16:colId xmlns:a16="http://schemas.microsoft.com/office/drawing/2014/main" val="20008"/>
                    </a:ext>
                  </a:extLst>
                </a:gridCol>
              </a:tblGrid>
              <a:tr h="2250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HAI 1</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HAI 2</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11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Case definition code</a:t>
                      </a: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Arial" charset="0"/>
                          <a:cs typeface="Arial" charset="0"/>
                        </a:rPr>
                        <a:t> </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 </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11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Relevant device </a:t>
                      </a:r>
                      <a:r>
                        <a:rPr kumimoji="0" lang="en-US" sz="800" b="1" i="0" u="none" strike="noStrike" cap="none" normalizeH="0" baseline="30000" dirty="0">
                          <a:ln>
                            <a:noFill/>
                          </a:ln>
                          <a:solidFill>
                            <a:schemeClr val="tx1"/>
                          </a:solidFill>
                          <a:effectLst/>
                          <a:latin typeface="Arial" charset="0"/>
                          <a:cs typeface="Arial" charset="0"/>
                        </a:rPr>
                        <a:t>(3)</a:t>
                      </a: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21793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Present on admission</a:t>
                      </a: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211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Date of onset </a:t>
                      </a:r>
                      <a:r>
                        <a:rPr kumimoji="0" lang="en-US" sz="800" b="1" i="0" u="none" strike="noStrike" cap="none" normalizeH="0" baseline="30000" dirty="0">
                          <a:ln>
                            <a:noFill/>
                          </a:ln>
                          <a:solidFill>
                            <a:schemeClr val="tx1"/>
                          </a:solidFill>
                          <a:effectLst/>
                          <a:latin typeface="Arial" charset="0"/>
                          <a:cs typeface="Arial" charset="0"/>
                        </a:rPr>
                        <a:t>(4)</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          /          / </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          /          / </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30948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Origin of infection</a:t>
                      </a: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700" b="0" i="0" u="none" strike="noStrike" cap="none" normalizeH="0" baseline="0" dirty="0" err="1">
                          <a:ln>
                            <a:noFill/>
                          </a:ln>
                          <a:solidFill>
                            <a:schemeClr val="tx1"/>
                          </a:solidFill>
                          <a:effectLst/>
                          <a:latin typeface="Arial" charset="0"/>
                          <a:cs typeface="Arial" charset="0"/>
                        </a:rPr>
                        <a:t>unk</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700" b="0" i="0" u="none" strike="noStrike" cap="none" normalizeH="0" baseline="0" dirty="0" err="1">
                          <a:ln>
                            <a:noFill/>
                          </a:ln>
                          <a:solidFill>
                            <a:schemeClr val="tx1"/>
                          </a:solidFill>
                          <a:effectLst/>
                          <a:latin typeface="Arial" charset="0"/>
                          <a:cs typeface="Arial" charset="0"/>
                        </a:rPr>
                        <a:t>unk</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33762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chemeClr val="tx1"/>
                          </a:solidFill>
                          <a:effectLst/>
                          <a:latin typeface="Arial" charset="0"/>
                          <a:cs typeface="Arial" charset="0"/>
                        </a:rPr>
                        <a:t>HAI associated to current ward</a:t>
                      </a: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2508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If BSI: source </a:t>
                      </a:r>
                      <a:r>
                        <a:rPr kumimoji="0" lang="en-US" sz="800" b="1" i="0" u="none" strike="noStrike" cap="none" normalizeH="0" baseline="30000" dirty="0">
                          <a:ln>
                            <a:noFill/>
                          </a:ln>
                          <a:solidFill>
                            <a:schemeClr val="tx1"/>
                          </a:solidFill>
                          <a:effectLst/>
                          <a:latin typeface="Arial" charset="0"/>
                          <a:cs typeface="Arial" charset="0"/>
                        </a:rPr>
                        <a:t>(5)</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11013">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AMR</a:t>
                      </a:r>
                      <a:endParaRPr kumimoji="0" lang="en-US" sz="800" b="0" i="0" u="none" strike="noStrike" cap="none" normalizeH="0" baseline="3000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700" dirty="0">
                          <a:solidFill>
                            <a:schemeClr val="tx1"/>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AMR</a:t>
                      </a:r>
                      <a:endParaRPr kumimoji="0" lang="en-US" sz="800" b="0" i="0" u="none" strike="noStrike" cap="none" normalizeH="0" baseline="3000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tx1"/>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211018">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chemeClr val="tx1"/>
                          </a:solidFill>
                          <a:effectLst/>
                          <a:latin typeface="Arial" charset="0"/>
                          <a:cs typeface="Arial" charset="0"/>
                        </a:rPr>
                        <a:t>AB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chemeClr val="tx1"/>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chemeClr val="tx1"/>
                          </a:solidFill>
                          <a:effectLst/>
                          <a:latin typeface="Arial" charset="0"/>
                          <a:cs typeface="Arial" charset="0"/>
                        </a:rPr>
                        <a:t>AB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chemeClr val="tx1"/>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14734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1</a:t>
                      </a:r>
                      <a:endParaRPr kumimoji="0" lang="en-US" sz="8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147349">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14734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2</a:t>
                      </a:r>
                      <a:endParaRPr kumimoji="0" lang="en-US" sz="8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147349">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14734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3</a:t>
                      </a:r>
                      <a:endParaRPr kumimoji="0" lang="en-US" sz="8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147349">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
        <p:nvSpPr>
          <p:cNvPr id="6235" name="Rectangle 172"/>
          <p:cNvSpPr>
            <a:spLocks noChangeArrowheads="1"/>
          </p:cNvSpPr>
          <p:nvPr/>
        </p:nvSpPr>
        <p:spPr bwMode="auto">
          <a:xfrm>
            <a:off x="1345477" y="808602"/>
            <a:ext cx="3921125" cy="4681538"/>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Hospital code </a:t>
            </a:r>
            <a:r>
              <a:rPr lang="en-US" altLang="en-US" sz="923" dirty="0">
                <a:solidFill>
                  <a:srgbClr val="000000"/>
                </a:solidFill>
                <a:ea typeface="ＭＳ Ｐゴシック" panose="020B0600070205080204" pitchFamily="34" charset="-128"/>
              </a:rPr>
              <a:t>[__________]  </a:t>
            </a:r>
            <a:r>
              <a:rPr lang="en-US" altLang="en-US" sz="923" b="1" dirty="0">
                <a:solidFill>
                  <a:srgbClr val="000000"/>
                </a:solidFill>
                <a:ea typeface="ＭＳ Ｐゴシック" panose="020B0600070205080204" pitchFamily="34" charset="-128"/>
              </a:rPr>
              <a:t>Ward name </a:t>
            </a:r>
            <a:r>
              <a:rPr lang="en-US" altLang="en-US" sz="923" dirty="0">
                <a:solidFill>
                  <a:srgbClr val="000000"/>
                </a:solidFill>
                <a:ea typeface="ＭＳ Ｐゴシック" panose="020B0600070205080204" pitchFamily="34" charset="-128"/>
              </a:rPr>
              <a:t>(abbr.)/Unit Id [__________] </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Survey date:   ___  / ___  /  </a:t>
            </a:r>
            <a:r>
              <a:rPr lang="en-US" altLang="en-US" sz="923" dirty="0">
                <a:solidFill>
                  <a:srgbClr val="000000"/>
                </a:solidFill>
                <a:ea typeface="ＭＳ Ｐゴシック" panose="020B0600070205080204" pitchFamily="34" charset="-128"/>
              </a:rPr>
              <a:t>20</a:t>
            </a:r>
            <a:r>
              <a:rPr lang="en-US" altLang="en-US" sz="923" b="1" dirty="0">
                <a:solidFill>
                  <a:srgbClr val="000000"/>
                </a:solidFill>
                <a:ea typeface="ＭＳ Ｐゴシック" panose="020B0600070205080204" pitchFamily="34" charset="-128"/>
              </a:rPr>
              <a:t>___ </a:t>
            </a:r>
            <a:r>
              <a:rPr lang="en-US" altLang="en-US" sz="923" dirty="0">
                <a:solidFill>
                  <a:srgbClr val="000000"/>
                </a:solidFill>
                <a:ea typeface="ＭＳ Ｐゴシック" panose="020B0600070205080204" pitchFamily="34" charset="-128"/>
              </a:rPr>
              <a:t>(</a:t>
            </a:r>
            <a:r>
              <a:rPr lang="en-US" altLang="en-US" sz="923" i="1" dirty="0" err="1">
                <a:solidFill>
                  <a:srgbClr val="000000"/>
                </a:solidFill>
                <a:ea typeface="ＭＳ Ｐゴシック" panose="020B0600070205080204" pitchFamily="34" charset="-128"/>
              </a:rPr>
              <a:t>dd</a:t>
            </a:r>
            <a:r>
              <a:rPr lang="en-US" altLang="en-US" sz="923" i="1" dirty="0">
                <a:solidFill>
                  <a:srgbClr val="000000"/>
                </a:solidFill>
                <a:ea typeface="ＭＳ Ｐゴシック" panose="020B0600070205080204" pitchFamily="34" charset="-128"/>
              </a:rPr>
              <a:t>/mm/</a:t>
            </a:r>
            <a:r>
              <a:rPr lang="en-US" altLang="en-US" sz="923" i="1" dirty="0" err="1">
                <a:solidFill>
                  <a:srgbClr val="000000"/>
                </a:solidFill>
                <a:ea typeface="ＭＳ Ｐゴシック" panose="020B0600070205080204" pitchFamily="34" charset="-128"/>
              </a:rPr>
              <a:t>yyyy</a:t>
            </a:r>
            <a:r>
              <a:rPr lang="en-US" altLang="en-US" sz="923" dirty="0">
                <a:solidFill>
                  <a:srgbClr val="000000"/>
                </a:solidFill>
                <a:ea typeface="ＭＳ Ｐゴシック" panose="020B0600070205080204" pitchFamily="34" charset="-128"/>
              </a:rPr>
              <a:t>)</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Patient Counter:  </a:t>
            </a:r>
            <a:r>
              <a:rPr lang="en-US" altLang="en-US" sz="923" dirty="0">
                <a:solidFill>
                  <a:srgbClr val="000000"/>
                </a:solidFill>
                <a:ea typeface="ＭＳ Ｐゴシック" panose="020B0600070205080204" pitchFamily="34" charset="-128"/>
              </a:rPr>
              <a:t>[_________________________________]</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Age</a:t>
            </a:r>
            <a:r>
              <a:rPr lang="en-US" altLang="en-US" sz="923" dirty="0">
                <a:solidFill>
                  <a:srgbClr val="000000"/>
                </a:solidFill>
                <a:ea typeface="ＭＳ Ｐゴシック" panose="020B0600070205080204" pitchFamily="34" charset="-128"/>
              </a:rPr>
              <a:t> in years: [____] </a:t>
            </a:r>
            <a:r>
              <a:rPr lang="en-US" altLang="en-US" sz="923" dirty="0" err="1">
                <a:solidFill>
                  <a:srgbClr val="000000"/>
                </a:solidFill>
                <a:ea typeface="ＭＳ Ｐゴシック" panose="020B0600070205080204" pitchFamily="34" charset="-128"/>
              </a:rPr>
              <a:t>yrs</a:t>
            </a:r>
            <a:r>
              <a:rPr lang="en-US" altLang="en-US" sz="923" dirty="0">
                <a:solidFill>
                  <a:srgbClr val="000000"/>
                </a:solidFill>
                <a:ea typeface="ＭＳ Ｐゴシック" panose="020B0600070205080204" pitchFamily="34" charset="-128"/>
              </a:rPr>
              <a:t>;   Age if &lt; 2 year old: [_____] months</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Sex:  </a:t>
            </a:r>
            <a:r>
              <a:rPr lang="en-US" altLang="en-US" sz="923" dirty="0">
                <a:solidFill>
                  <a:srgbClr val="000000"/>
                </a:solidFill>
                <a:ea typeface="ＭＳ Ｐゴシック" panose="020B0600070205080204" pitchFamily="34" charset="-128"/>
              </a:rPr>
              <a:t>M  /  F </a:t>
            </a:r>
            <a:r>
              <a:rPr lang="en-US" altLang="en-US" sz="923" b="1" dirty="0">
                <a:solidFill>
                  <a:srgbClr val="000000"/>
                </a:solidFill>
                <a:ea typeface="ＭＳ Ｐゴシック" panose="020B0600070205080204" pitchFamily="34" charset="-128"/>
              </a:rPr>
              <a:t>        Date of hospital admission:  ___  / ___  /  _____</a:t>
            </a:r>
            <a:endParaRPr lang="en-US" altLang="en-US" sz="923" dirty="0">
              <a:solidFill>
                <a:srgbClr val="000000"/>
              </a:solidFill>
              <a:ea typeface="ＭＳ Ｐゴシック" panose="020B0600070205080204" pitchFamily="34" charset="-128"/>
            </a:endParaRPr>
          </a:p>
          <a:p>
            <a:pPr eaLnBrk="1" fontAlgn="base" hangingPunct="1">
              <a:spcBef>
                <a:spcPts val="831"/>
              </a:spcBef>
              <a:spcAft>
                <a:spcPct val="0"/>
              </a:spcAft>
              <a:buNone/>
              <a:defRPr/>
            </a:pPr>
            <a:r>
              <a:rPr lang="en-US" altLang="en-US" sz="923" b="1" dirty="0">
                <a:solidFill>
                  <a:srgbClr val="000000"/>
                </a:solidFill>
                <a:ea typeface="ＭＳ Ｐゴシック" panose="020B0600070205080204" pitchFamily="34" charset="-128"/>
              </a:rPr>
              <a:t>Consultant/Patient Specialty</a:t>
            </a:r>
            <a:r>
              <a:rPr lang="en-US" altLang="en-US" sz="923" dirty="0">
                <a:solidFill>
                  <a:srgbClr val="000000"/>
                </a:solidFill>
                <a:ea typeface="ＭＳ Ｐゴシック" panose="020B0600070205080204" pitchFamily="34" charset="-128"/>
              </a:rPr>
              <a:t>: [__________]			</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Surgery since admission:  </a:t>
            </a:r>
          </a:p>
          <a:p>
            <a:pPr eaLnBrk="1" fontAlgn="base" hangingPunct="1">
              <a:spcBef>
                <a:spcPts val="277"/>
              </a:spcBef>
              <a:spcAft>
                <a:spcPct val="0"/>
              </a:spcAft>
              <a:buNone/>
              <a:defRPr/>
            </a:pPr>
            <a:r>
              <a:rPr lang="en-US" altLang="en-US" sz="923" dirty="0">
                <a:solidFill>
                  <a:srgbClr val="000000"/>
                </a:solidFill>
                <a:ea typeface="ＭＳ Ｐゴシック" panose="020B0600070205080204" pitchFamily="34" charset="-128"/>
              </a:rPr>
              <a:t>  O No surgery	O Minimal invasive/non-NHSN surgery</a:t>
            </a:r>
          </a:p>
          <a:p>
            <a:pPr eaLnBrk="1" fontAlgn="base" hangingPunct="1">
              <a:spcBef>
                <a:spcPts val="277"/>
              </a:spcBef>
              <a:spcAft>
                <a:spcPct val="0"/>
              </a:spcAft>
              <a:buNone/>
              <a:defRPr/>
            </a:pPr>
            <a:r>
              <a:rPr lang="en-US" altLang="en-US" sz="923" dirty="0">
                <a:solidFill>
                  <a:srgbClr val="000000"/>
                </a:solidFill>
                <a:ea typeface="ＭＳ Ｐゴシック" panose="020B0600070205080204" pitchFamily="34" charset="-128"/>
              </a:rPr>
              <a:t>  O NHSN surgery -&gt; specify (optional): [__________] </a:t>
            </a:r>
            <a:r>
              <a:rPr lang="en-US" altLang="en-US" sz="923" b="1" dirty="0">
                <a:solidFill>
                  <a:srgbClr val="000000"/>
                </a:solidFill>
                <a:ea typeface="ＭＳ Ｐゴシック" panose="020B0600070205080204" pitchFamily="34" charset="-128"/>
              </a:rPr>
              <a:t>  </a:t>
            </a:r>
            <a:r>
              <a:rPr lang="en-US" altLang="en-US" sz="923" dirty="0">
                <a:solidFill>
                  <a:srgbClr val="000000"/>
                </a:solidFill>
                <a:ea typeface="ＭＳ Ｐゴシック" panose="020B0600070205080204" pitchFamily="34" charset="-128"/>
              </a:rPr>
              <a:t>O Unknown	</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McCabe score</a:t>
            </a:r>
            <a:r>
              <a:rPr lang="en-US" altLang="en-US" sz="923" dirty="0">
                <a:solidFill>
                  <a:srgbClr val="000000"/>
                </a:solidFill>
                <a:ea typeface="ＭＳ Ｐゴシック" panose="020B0600070205080204" pitchFamily="34" charset="-128"/>
              </a:rPr>
              <a:t>:  	</a:t>
            </a:r>
          </a:p>
          <a:p>
            <a:pPr eaLnBrk="1" fontAlgn="base" hangingPunct="1">
              <a:spcBef>
                <a:spcPts val="277"/>
              </a:spcBef>
              <a:spcAft>
                <a:spcPct val="0"/>
              </a:spcAft>
              <a:buNone/>
              <a:defRPr/>
            </a:pPr>
            <a:r>
              <a:rPr lang="en-US" altLang="en-US" sz="923" dirty="0">
                <a:solidFill>
                  <a:srgbClr val="000000"/>
                </a:solidFill>
                <a:ea typeface="ＭＳ Ｐゴシック" panose="020B0600070205080204" pitchFamily="34" charset="-128"/>
              </a:rPr>
              <a:t>  O Non-fatal disease		O Ultimately fatal disease</a:t>
            </a:r>
          </a:p>
          <a:p>
            <a:pPr eaLnBrk="1" fontAlgn="base" hangingPunct="1">
              <a:spcBef>
                <a:spcPts val="277"/>
              </a:spcBef>
              <a:spcAft>
                <a:spcPct val="0"/>
              </a:spcAft>
              <a:buNone/>
              <a:defRPr/>
            </a:pPr>
            <a:r>
              <a:rPr lang="en-US" altLang="en-US" sz="923" dirty="0">
                <a:solidFill>
                  <a:srgbClr val="000000"/>
                </a:solidFill>
                <a:ea typeface="ＭＳ Ｐゴシック" panose="020B0600070205080204" pitchFamily="34" charset="-128"/>
              </a:rPr>
              <a:t>  O Rapidly fatal disease	O Unknown	</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If neonate, birth weight: </a:t>
            </a:r>
            <a:r>
              <a:rPr lang="en-US" altLang="en-US" sz="923" dirty="0">
                <a:solidFill>
                  <a:srgbClr val="000000"/>
                </a:solidFill>
                <a:ea typeface="ＭＳ Ｐゴシック" panose="020B0600070205080204" pitchFamily="34" charset="-128"/>
              </a:rPr>
              <a:t>[______] grams</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Central vascular catheter: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No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Yes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a:t>
            </a:r>
            <a:r>
              <a:rPr lang="en-US" altLang="en-US" sz="923" dirty="0" err="1">
                <a:solidFill>
                  <a:srgbClr val="000000"/>
                </a:solidFill>
                <a:ea typeface="ＭＳ Ｐゴシック" panose="020B0600070205080204" pitchFamily="34" charset="-128"/>
              </a:rPr>
              <a:t>Unk</a:t>
            </a:r>
            <a:endParaRPr lang="en-US" altLang="en-US" sz="923" dirty="0">
              <a:solidFill>
                <a:srgbClr val="000000"/>
              </a:solidFill>
              <a:ea typeface="ＭＳ Ｐゴシック" panose="020B0600070205080204" pitchFamily="34" charset="-128"/>
            </a:endParaRP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Peripheral vascular catheter: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No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Yes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a:t>
            </a:r>
            <a:r>
              <a:rPr lang="en-US" altLang="en-US" sz="923" dirty="0" err="1">
                <a:solidFill>
                  <a:srgbClr val="000000"/>
                </a:solidFill>
                <a:ea typeface="ＭＳ Ｐゴシック" panose="020B0600070205080204" pitchFamily="34" charset="-128"/>
              </a:rPr>
              <a:t>Unk</a:t>
            </a:r>
            <a:endParaRPr lang="en-US" altLang="en-US" sz="923" dirty="0">
              <a:solidFill>
                <a:srgbClr val="000000"/>
              </a:solidFill>
              <a:ea typeface="ＭＳ Ｐゴシック" panose="020B0600070205080204" pitchFamily="34" charset="-128"/>
            </a:endParaRP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Urinary catheter</a:t>
            </a:r>
            <a:r>
              <a:rPr lang="en-US" altLang="en-US" sz="923" dirty="0">
                <a:solidFill>
                  <a:srgbClr val="000000"/>
                </a:solidFill>
                <a:ea typeface="ＭＳ Ｐゴシック" panose="020B0600070205080204" pitchFamily="34" charset="-128"/>
              </a:rPr>
              <a:t>: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No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Yes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a:t>
            </a:r>
            <a:r>
              <a:rPr lang="en-US" altLang="en-US" sz="923" dirty="0" err="1">
                <a:solidFill>
                  <a:srgbClr val="000000"/>
                </a:solidFill>
                <a:ea typeface="ＭＳ Ｐゴシック" panose="020B0600070205080204" pitchFamily="34" charset="-128"/>
              </a:rPr>
              <a:t>Unk</a:t>
            </a:r>
            <a:endParaRPr lang="en-US" altLang="en-US" sz="923" dirty="0">
              <a:solidFill>
                <a:srgbClr val="000000"/>
              </a:solidFill>
              <a:ea typeface="ＭＳ Ｐゴシック" panose="020B0600070205080204" pitchFamily="34" charset="-128"/>
            </a:endParaRP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Intubation: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No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Yes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a:t>
            </a:r>
            <a:r>
              <a:rPr lang="en-US" altLang="en-US" sz="923" dirty="0" err="1">
                <a:solidFill>
                  <a:srgbClr val="000000"/>
                </a:solidFill>
                <a:ea typeface="ＭＳ Ｐゴシック" panose="020B0600070205080204" pitchFamily="34" charset="-128"/>
              </a:rPr>
              <a:t>Unk</a:t>
            </a:r>
            <a:endParaRPr lang="en-US" altLang="en-US" sz="923" dirty="0">
              <a:solidFill>
                <a:srgbClr val="000000"/>
              </a:solidFill>
              <a:ea typeface="ＭＳ Ｐゴシック" panose="020B0600070205080204" pitchFamily="34" charset="-128"/>
            </a:endParaRPr>
          </a:p>
          <a:p>
            <a:pPr eaLnBrk="1" fontAlgn="base" hangingPunct="1">
              <a:spcBef>
                <a:spcPct val="50000"/>
              </a:spcBef>
              <a:spcAft>
                <a:spcPct val="0"/>
              </a:spcAft>
              <a:buFontTx/>
              <a:buNone/>
              <a:defRPr/>
            </a:pPr>
            <a:r>
              <a:rPr lang="en-US" altLang="en-US" sz="923" dirty="0">
                <a:solidFill>
                  <a:srgbClr val="FF0000"/>
                </a:solidFill>
                <a:ea typeface="ＭＳ Ｐゴシック" panose="020B0600070205080204" pitchFamily="34" charset="-128"/>
              </a:rPr>
              <a:t>Patient receives </a:t>
            </a:r>
            <a:r>
              <a:rPr lang="en-US" altLang="en-US" sz="923" b="1" dirty="0">
                <a:solidFill>
                  <a:srgbClr val="FF0000"/>
                </a:solidFill>
                <a:ea typeface="ＭＳ Ｐゴシック" panose="020B0600070205080204" pitchFamily="34" charset="-128"/>
              </a:rPr>
              <a:t>antimicrobial(s)</a:t>
            </a:r>
            <a:r>
              <a:rPr lang="en-US" altLang="en-US" sz="923" baseline="30000" dirty="0">
                <a:solidFill>
                  <a:srgbClr val="FF0000"/>
                </a:solidFill>
                <a:ea typeface="ＭＳ Ｐゴシック" panose="020B0600070205080204" pitchFamily="34" charset="-128"/>
              </a:rPr>
              <a:t>(1)</a:t>
            </a:r>
            <a:r>
              <a:rPr lang="en-US" altLang="en-US" sz="923" dirty="0">
                <a:solidFill>
                  <a:srgbClr val="FF0000"/>
                </a:solidFill>
                <a:ea typeface="ＭＳ Ｐゴシック" panose="020B0600070205080204" pitchFamily="34" charset="-128"/>
              </a:rPr>
              <a:t>:    </a:t>
            </a:r>
            <a:r>
              <a:rPr lang="en-US" altLang="en-US" sz="923" dirty="0">
                <a:solidFill>
                  <a:srgbClr val="000000"/>
                </a:solidFill>
                <a:ea typeface="ＭＳ Ｐゴシック" panose="020B0600070205080204" pitchFamily="34" charset="-128"/>
              </a:rPr>
              <a:t>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No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Yes</a:t>
            </a:r>
          </a:p>
          <a:p>
            <a:pPr eaLnBrk="1" fontAlgn="base" hangingPunct="1">
              <a:spcBef>
                <a:spcPct val="50000"/>
              </a:spcBef>
              <a:spcAft>
                <a:spcPct val="0"/>
              </a:spcAft>
              <a:buFontTx/>
              <a:buNone/>
              <a:defRPr/>
            </a:pPr>
            <a:r>
              <a:rPr lang="en-US" altLang="en-US" sz="923" dirty="0">
                <a:solidFill>
                  <a:srgbClr val="000000"/>
                </a:solidFill>
                <a:ea typeface="ＭＳ Ｐゴシック" panose="020B0600070205080204" pitchFamily="34" charset="-128"/>
              </a:rPr>
              <a:t>Patient has </a:t>
            </a:r>
            <a:r>
              <a:rPr lang="en-US" altLang="en-US" sz="923" b="1" dirty="0">
                <a:solidFill>
                  <a:srgbClr val="000000"/>
                </a:solidFill>
                <a:ea typeface="ＭＳ Ｐゴシック" panose="020B0600070205080204" pitchFamily="34" charset="-128"/>
              </a:rPr>
              <a:t>active HAI</a:t>
            </a:r>
            <a:r>
              <a:rPr lang="en-US" altLang="en-US" sz="923" baseline="30000" dirty="0">
                <a:solidFill>
                  <a:srgbClr val="000000"/>
                </a:solidFill>
                <a:ea typeface="ＭＳ Ｐゴシック" panose="020B0600070205080204" pitchFamily="34" charset="-128"/>
              </a:rPr>
              <a:t>(2)</a:t>
            </a:r>
            <a:r>
              <a:rPr lang="en-US" altLang="en-US" sz="923" dirty="0">
                <a:solidFill>
                  <a:srgbClr val="000000"/>
                </a:solidFill>
                <a:ea typeface="ＭＳ Ｐゴシック" panose="020B0600070205080204" pitchFamily="34" charset="-128"/>
              </a:rPr>
              <a:t>: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No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Yes</a:t>
            </a:r>
          </a:p>
        </p:txBody>
      </p:sp>
      <p:sp>
        <p:nvSpPr>
          <p:cNvPr id="6238" name="Rectangle 924"/>
          <p:cNvSpPr>
            <a:spLocks noChangeArrowheads="1"/>
          </p:cNvSpPr>
          <p:nvPr/>
        </p:nvSpPr>
        <p:spPr bwMode="auto">
          <a:xfrm>
            <a:off x="5570708" y="5679893"/>
            <a:ext cx="4718050"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r>
              <a:rPr lang="en-US" altLang="en-US" sz="738" dirty="0">
                <a:solidFill>
                  <a:srgbClr val="000000"/>
                </a:solidFill>
                <a:ea typeface="ＭＳ Ｐゴシック" panose="020B0600070205080204" pitchFamily="34" charset="-128"/>
              </a:rPr>
              <a:t>(3) relevant device use before onset infection (intubation for PN, CVC/PVC for BSI, urinary catheter for UTI); (4) Only for infections not present/active on admission (</a:t>
            </a:r>
            <a:r>
              <a:rPr lang="en-US" altLang="en-US" sz="738" dirty="0" err="1">
                <a:solidFill>
                  <a:srgbClr val="000000"/>
                </a:solidFill>
                <a:ea typeface="ＭＳ Ｐゴシック" panose="020B0600070205080204" pitchFamily="34" charset="-128"/>
              </a:rPr>
              <a:t>dd</a:t>
            </a:r>
            <a:r>
              <a:rPr lang="en-US" altLang="en-US" sz="738" dirty="0">
                <a:solidFill>
                  <a:srgbClr val="000000"/>
                </a:solidFill>
                <a:ea typeface="ＭＳ Ｐゴシック" panose="020B0600070205080204" pitchFamily="34" charset="-128"/>
              </a:rPr>
              <a:t>/mm/</a:t>
            </a:r>
            <a:r>
              <a:rPr lang="en-US" altLang="en-US" sz="738" dirty="0" err="1">
                <a:solidFill>
                  <a:srgbClr val="000000"/>
                </a:solidFill>
                <a:ea typeface="ＭＳ Ｐゴシック" panose="020B0600070205080204" pitchFamily="34" charset="-128"/>
              </a:rPr>
              <a:t>yyyy</a:t>
            </a:r>
            <a:r>
              <a:rPr lang="en-US" altLang="en-US" sz="738" dirty="0">
                <a:solidFill>
                  <a:srgbClr val="000000"/>
                </a:solidFill>
                <a:ea typeface="ＭＳ Ｐゴシック" panose="020B0600070205080204" pitchFamily="34" charset="-128"/>
              </a:rPr>
              <a:t>); (5) C-CVC, C-PVC, S-PUL, S-UTI, S-DIG, S-SSI, S-SST, S-OTH, UO, UNK; (6) AB: tested antibiotic(s): STAAUR: </a:t>
            </a:r>
            <a:r>
              <a:rPr lang="en-US" altLang="en-US" sz="738" dirty="0" err="1">
                <a:solidFill>
                  <a:srgbClr val="000000"/>
                </a:solidFill>
                <a:ea typeface="ＭＳ Ｐゴシック" panose="020B0600070205080204" pitchFamily="34" charset="-128"/>
              </a:rPr>
              <a:t>oxacillin</a:t>
            </a:r>
            <a:r>
              <a:rPr lang="en-US" altLang="en-US" sz="738" dirty="0">
                <a:solidFill>
                  <a:srgbClr val="000000"/>
                </a:solidFill>
                <a:ea typeface="ＭＳ Ｐゴシック" panose="020B0600070205080204" pitchFamily="34" charset="-128"/>
              </a:rPr>
              <a:t> (OXA)+</a:t>
            </a:r>
            <a:r>
              <a:rPr lang="en-US" altLang="en-US" sz="738" dirty="0" err="1">
                <a:solidFill>
                  <a:srgbClr val="000000"/>
                </a:solidFill>
                <a:ea typeface="ＭＳ Ｐゴシック" panose="020B0600070205080204" pitchFamily="34" charset="-128"/>
              </a:rPr>
              <a:t>glycopeptides</a:t>
            </a:r>
            <a:r>
              <a:rPr lang="en-US" altLang="en-US" sz="738" dirty="0">
                <a:solidFill>
                  <a:srgbClr val="000000"/>
                </a:solidFill>
                <a:ea typeface="ＭＳ Ｐゴシック" panose="020B0600070205080204" pitchFamily="34" charset="-128"/>
              </a:rPr>
              <a:t> (GLY); Enterococci: GLY; </a:t>
            </a:r>
            <a:r>
              <a:rPr lang="en-US" altLang="en-US" sz="738" dirty="0" err="1">
                <a:solidFill>
                  <a:srgbClr val="000000"/>
                </a:solidFill>
                <a:ea typeface="ＭＳ Ｐゴシック" panose="020B0600070205080204" pitchFamily="34" charset="-128"/>
              </a:rPr>
              <a:t>Enterobacteriaceae</a:t>
            </a:r>
            <a:r>
              <a:rPr lang="en-US" altLang="en-US" sz="738" dirty="0">
                <a:solidFill>
                  <a:srgbClr val="000000"/>
                </a:solidFill>
                <a:ea typeface="ＭＳ Ｐゴシック" panose="020B0600070205080204" pitchFamily="34" charset="-128"/>
              </a:rPr>
              <a:t>: 3</a:t>
            </a:r>
            <a:r>
              <a:rPr lang="en-US" altLang="en-US" sz="738" baseline="30000" dirty="0">
                <a:solidFill>
                  <a:srgbClr val="000000"/>
                </a:solidFill>
                <a:ea typeface="ＭＳ Ｐゴシック" panose="020B0600070205080204" pitchFamily="34" charset="-128"/>
              </a:rPr>
              <a:t>rd</a:t>
            </a:r>
            <a:r>
              <a:rPr lang="en-US" altLang="en-US" sz="738" dirty="0">
                <a:solidFill>
                  <a:srgbClr val="000000"/>
                </a:solidFill>
                <a:ea typeface="ＭＳ Ｐゴシック" panose="020B0600070205080204" pitchFamily="34" charset="-128"/>
              </a:rPr>
              <a:t>-gen </a:t>
            </a:r>
            <a:r>
              <a:rPr lang="en-US" altLang="en-US" sz="738" dirty="0" err="1">
                <a:solidFill>
                  <a:srgbClr val="000000"/>
                </a:solidFill>
                <a:ea typeface="ＭＳ Ｐゴシック" panose="020B0600070205080204" pitchFamily="34" charset="-128"/>
              </a:rPr>
              <a:t>cephalosporins</a:t>
            </a:r>
            <a:r>
              <a:rPr lang="en-US" altLang="en-US" sz="738" dirty="0">
                <a:solidFill>
                  <a:srgbClr val="000000"/>
                </a:solidFill>
                <a:ea typeface="ＭＳ Ｐゴシック" panose="020B0600070205080204" pitchFamily="34" charset="-128"/>
              </a:rPr>
              <a:t> (C3G) + </a:t>
            </a:r>
            <a:r>
              <a:rPr lang="en-US" altLang="en-US" sz="738" dirty="0" err="1">
                <a:solidFill>
                  <a:srgbClr val="000000"/>
                </a:solidFill>
                <a:ea typeface="ＭＳ Ｐゴシック" panose="020B0600070205080204" pitchFamily="34" charset="-128"/>
              </a:rPr>
              <a:t>carbapenems</a:t>
            </a:r>
            <a:r>
              <a:rPr lang="en-US" altLang="en-US" sz="738" dirty="0">
                <a:solidFill>
                  <a:srgbClr val="000000"/>
                </a:solidFill>
                <a:ea typeface="ＭＳ Ｐゴシック" panose="020B0600070205080204" pitchFamily="34" charset="-128"/>
              </a:rPr>
              <a:t> (CAR); PSEAER and ACIBAU: CAR; SIR: S=sensitive; I=intermediate; R=resistant;; U=unknown; PDR: Pan-drug resistant: N=no ; P=possible;  C=confirmed; U=Unknown</a:t>
            </a:r>
          </a:p>
        </p:txBody>
      </p:sp>
      <p:sp>
        <p:nvSpPr>
          <p:cNvPr id="6239" name="Rectangle 925"/>
          <p:cNvSpPr>
            <a:spLocks noChangeArrowheads="1"/>
          </p:cNvSpPr>
          <p:nvPr/>
        </p:nvSpPr>
        <p:spPr bwMode="auto">
          <a:xfrm>
            <a:off x="1299623" y="5481038"/>
            <a:ext cx="378936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r>
              <a:rPr lang="en-US" altLang="en-US" sz="738" dirty="0">
                <a:solidFill>
                  <a:srgbClr val="000000"/>
                </a:solidFill>
                <a:ea typeface="ＭＳ Ｐゴシック" panose="020B0600070205080204" pitchFamily="34" charset="-128"/>
              </a:rPr>
              <a:t>(1) At the time of the survey, except for surgical prophylaxis 24h before 8:00 AM on the day of the survey; if yes, fill antimicrobial use data; if patient receives &gt;3 antimicrobials, add a new form; (2) [infection with onset ≥ Day 3, OR SSI criteria met (surgery in previous 30d/1yr), OR discharged from acute care hospital &lt;48h ago, OR CDI and discharged from acute care hospital &lt; 28 days ago OR onset &lt; Day 3 after invasive device/procedure on D1 or D2]  </a:t>
            </a:r>
            <a:r>
              <a:rPr lang="en-US" altLang="en-US" sz="738" u="sng" dirty="0">
                <a:solidFill>
                  <a:srgbClr val="000000"/>
                </a:solidFill>
                <a:ea typeface="ＭＳ Ｐゴシック" panose="020B0600070205080204" pitchFamily="34" charset="-128"/>
              </a:rPr>
              <a:t>AND</a:t>
            </a:r>
            <a:r>
              <a:rPr lang="en-US" altLang="en-US" sz="738" dirty="0">
                <a:solidFill>
                  <a:srgbClr val="000000"/>
                </a:solidFill>
                <a:ea typeface="ＭＳ Ｐゴシック" panose="020B0600070205080204" pitchFamily="34" charset="-128"/>
              </a:rPr>
              <a:t> [HAI case criteria met on survey day OR patient is receiving (any) treatment for HAI AND case criteria are met  between D1 of treatment and survey day]; if yes, fill HAI data; if patient has &gt; 2 HAIs, add new form.</a:t>
            </a:r>
          </a:p>
        </p:txBody>
      </p:sp>
      <p:sp>
        <p:nvSpPr>
          <p:cNvPr id="6240" name="Rectangle 976"/>
          <p:cNvSpPr>
            <a:spLocks noChangeArrowheads="1"/>
          </p:cNvSpPr>
          <p:nvPr/>
        </p:nvSpPr>
        <p:spPr bwMode="auto">
          <a:xfrm>
            <a:off x="1385423" y="549840"/>
            <a:ext cx="2211387"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r>
              <a:rPr lang="en-US" altLang="en-US" sz="923" b="1" dirty="0">
                <a:solidFill>
                  <a:srgbClr val="669900"/>
                </a:solidFill>
                <a:ea typeface="ＭＳ Ｐゴシック" panose="020B0600070205080204" pitchFamily="34" charset="-128"/>
              </a:rPr>
              <a:t>Patient data </a:t>
            </a:r>
            <a:r>
              <a:rPr lang="en-US" altLang="en-US" sz="923" dirty="0">
                <a:solidFill>
                  <a:srgbClr val="669900"/>
                </a:solidFill>
                <a:ea typeface="ＭＳ Ｐゴシック" panose="020B0600070205080204" pitchFamily="34" charset="-128"/>
              </a:rPr>
              <a:t>(to collect for all patients)</a:t>
            </a:r>
          </a:p>
        </p:txBody>
      </p:sp>
      <p:grpSp>
        <p:nvGrpSpPr>
          <p:cNvPr id="2" name="Group 979"/>
          <p:cNvGrpSpPr>
            <a:grpSpLocks/>
          </p:cNvGrpSpPr>
          <p:nvPr/>
        </p:nvGrpSpPr>
        <p:grpSpPr bwMode="auto">
          <a:xfrm>
            <a:off x="4780791" y="5161530"/>
            <a:ext cx="868979" cy="266701"/>
            <a:chOff x="2255" y="1606"/>
            <a:chExt cx="593" cy="182"/>
          </a:xfrm>
          <a:noFill/>
        </p:grpSpPr>
        <p:sp>
          <p:nvSpPr>
            <p:cNvPr id="3" name="Rectangle 980"/>
            <p:cNvSpPr>
              <a:spLocks noChangeArrowheads="1"/>
            </p:cNvSpPr>
            <p:nvPr/>
          </p:nvSpPr>
          <p:spPr bwMode="auto">
            <a:xfrm>
              <a:off x="2621" y="1706"/>
              <a:ext cx="227" cy="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0"/>
                </a:spcBef>
                <a:spcAft>
                  <a:spcPct val="0"/>
                </a:spcAft>
                <a:buFontTx/>
                <a:buNone/>
                <a:defRPr/>
              </a:pPr>
              <a:endParaRPr lang="en-GB" altLang="en-US" sz="1662">
                <a:solidFill>
                  <a:srgbClr val="000000"/>
                </a:solidFill>
                <a:ea typeface="ＭＳ Ｐゴシック" panose="020B0600070205080204" pitchFamily="34" charset="-128"/>
              </a:endParaRPr>
            </a:p>
          </p:txBody>
        </p:sp>
        <p:sp>
          <p:nvSpPr>
            <p:cNvPr id="9359" name="Rectangle 981"/>
            <p:cNvSpPr>
              <a:spLocks noChangeArrowheads="1"/>
            </p:cNvSpPr>
            <p:nvPr/>
          </p:nvSpPr>
          <p:spPr bwMode="auto">
            <a:xfrm>
              <a:off x="2255" y="1606"/>
              <a:ext cx="408" cy="14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0"/>
                </a:spcBef>
                <a:spcAft>
                  <a:spcPct val="0"/>
                </a:spcAft>
                <a:buFontTx/>
                <a:buNone/>
                <a:defRPr/>
              </a:pPr>
              <a:r>
                <a:rPr lang="en-US" altLang="en-US" sz="738" i="1" dirty="0">
                  <a:solidFill>
                    <a:srgbClr val="000000"/>
                  </a:solidFill>
                  <a:ea typeface="ＭＳ Ｐゴシック" panose="020B0600070205080204" pitchFamily="34" charset="-128"/>
                </a:rPr>
                <a:t> IF YES</a:t>
              </a:r>
            </a:p>
          </p:txBody>
        </p:sp>
      </p:grpSp>
      <p:sp>
        <p:nvSpPr>
          <p:cNvPr id="6242" name="Rectangle 991"/>
          <p:cNvSpPr>
            <a:spLocks noChangeArrowheads="1"/>
          </p:cNvSpPr>
          <p:nvPr/>
        </p:nvSpPr>
        <p:spPr bwMode="auto">
          <a:xfrm>
            <a:off x="4340240" y="2035176"/>
            <a:ext cx="954088"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r>
              <a:rPr lang="en-US" altLang="en-US" sz="923" i="1" dirty="0" err="1">
                <a:solidFill>
                  <a:srgbClr val="000000"/>
                </a:solidFill>
                <a:ea typeface="ＭＳ Ｐゴシック" panose="020B0600070205080204" pitchFamily="34" charset="-128"/>
              </a:rPr>
              <a:t>dd</a:t>
            </a:r>
            <a:r>
              <a:rPr lang="en-US" altLang="en-US" sz="923" i="1" dirty="0">
                <a:solidFill>
                  <a:srgbClr val="000000"/>
                </a:solidFill>
                <a:ea typeface="ＭＳ Ｐゴシック" panose="020B0600070205080204" pitchFamily="34" charset="-128"/>
              </a:rPr>
              <a:t> / mm / </a:t>
            </a:r>
            <a:r>
              <a:rPr lang="en-US" altLang="en-US" sz="923" i="1" dirty="0" err="1">
                <a:solidFill>
                  <a:srgbClr val="000000"/>
                </a:solidFill>
                <a:ea typeface="ＭＳ Ｐゴシック" panose="020B0600070205080204" pitchFamily="34" charset="-128"/>
              </a:rPr>
              <a:t>yyyy</a:t>
            </a:r>
            <a:endParaRPr lang="en-US" altLang="en-US" sz="923" i="1" dirty="0">
              <a:solidFill>
                <a:srgbClr val="000000"/>
              </a:solidFill>
              <a:ea typeface="ＭＳ Ｐゴシック" panose="020B0600070205080204" pitchFamily="34" charset="-128"/>
            </a:endParaRPr>
          </a:p>
        </p:txBody>
      </p:sp>
      <p:cxnSp>
        <p:nvCxnSpPr>
          <p:cNvPr id="24" name="Elbow Connector 23"/>
          <p:cNvCxnSpPr/>
          <p:nvPr/>
        </p:nvCxnSpPr>
        <p:spPr>
          <a:xfrm flipV="1">
            <a:off x="5038896" y="1355030"/>
            <a:ext cx="531812" cy="3756025"/>
          </a:xfrm>
          <a:prstGeom prst="bent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flipV="1">
            <a:off x="5056671" y="3191971"/>
            <a:ext cx="563562" cy="216058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44" name="Rectangle 3"/>
          <p:cNvSpPr>
            <a:spLocks noChangeArrowheads="1"/>
          </p:cNvSpPr>
          <p:nvPr/>
        </p:nvSpPr>
        <p:spPr bwMode="auto">
          <a:xfrm>
            <a:off x="5638160" y="392907"/>
            <a:ext cx="5043689" cy="1361903"/>
          </a:xfrm>
          <a:prstGeom prst="rect">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oAutofit/>
          </a:bodyPr>
          <a:lstStyle>
            <a:lvl1pPr>
              <a:defRPr sz="1400">
                <a:solidFill>
                  <a:schemeClr val="tx1"/>
                </a:solidFill>
                <a:latin typeface="Tahoma" panose="020B0604030504040204" pitchFamily="34" charset="0"/>
                <a:ea typeface="ＭＳ Ｐゴシック" panose="020B0600070205080204" pitchFamily="34" charset="-128"/>
              </a:defRPr>
            </a:lvl1pPr>
            <a:lvl2pPr marL="742950" indent="-285750">
              <a:defRPr sz="1400">
                <a:solidFill>
                  <a:schemeClr val="tx1"/>
                </a:solidFill>
                <a:latin typeface="Tahoma" panose="020B0604030504040204" pitchFamily="34" charset="0"/>
                <a:ea typeface="ＭＳ Ｐゴシック" panose="020B0600070205080204" pitchFamily="34" charset="-128"/>
              </a:defRPr>
            </a:lvl2pPr>
            <a:lvl3pPr marL="1143000" indent="-228600">
              <a:defRPr sz="1400">
                <a:solidFill>
                  <a:schemeClr val="tx1"/>
                </a:solidFill>
                <a:latin typeface="Tahoma" panose="020B0604030504040204" pitchFamily="34" charset="0"/>
                <a:ea typeface="ＭＳ Ｐゴシック" panose="020B0600070205080204" pitchFamily="34" charset="-128"/>
              </a:defRPr>
            </a:lvl3pPr>
            <a:lvl4pPr marL="1600200" indent="-228600">
              <a:defRPr sz="1400">
                <a:solidFill>
                  <a:schemeClr val="tx1"/>
                </a:solidFill>
                <a:latin typeface="Tahoma" panose="020B0604030504040204" pitchFamily="34" charset="0"/>
                <a:ea typeface="ＭＳ Ｐゴシック" panose="020B0600070205080204" pitchFamily="34" charset="-128"/>
              </a:defRPr>
            </a:lvl4pPr>
            <a:lvl5pPr marL="2057400" indent="-228600">
              <a:defRPr sz="1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9pPr>
          </a:lstStyle>
          <a:p>
            <a:pPr algn="ctr" eaLnBrk="0" fontAlgn="base" hangingPunct="0">
              <a:lnSpc>
                <a:spcPct val="85000"/>
              </a:lnSpc>
              <a:spcBef>
                <a:spcPct val="0"/>
              </a:spcBef>
              <a:spcAft>
                <a:spcPct val="0"/>
              </a:spcAft>
            </a:pPr>
            <a:endParaRPr lang="en-GB" altLang="en-US">
              <a:solidFill>
                <a:srgbClr val="000000"/>
              </a:solidFill>
            </a:endParaRPr>
          </a:p>
        </p:txBody>
      </p:sp>
      <p:sp>
        <p:nvSpPr>
          <p:cNvPr id="4" name="TextBox 3"/>
          <p:cNvSpPr txBox="1"/>
          <p:nvPr/>
        </p:nvSpPr>
        <p:spPr>
          <a:xfrm>
            <a:off x="621022" y="4951799"/>
            <a:ext cx="4162334" cy="341632"/>
          </a:xfrm>
          <a:prstGeom prst="rect">
            <a:avLst/>
          </a:prstGeom>
          <a:solidFill>
            <a:schemeClr val="bg1"/>
          </a:solidFill>
          <a:effectLst>
            <a:outerShdw blurRad="63500" sx="104000" sy="104000" algn="ctr" rotWithShape="0">
              <a:prstClr val="black">
                <a:alpha val="40000"/>
              </a:prstClr>
            </a:outerShdw>
          </a:effectLst>
        </p:spPr>
        <p:txBody>
          <a:bodyPr wrap="square" rtlCol="0">
            <a:spAutoFit/>
          </a:bodyPr>
          <a:lstStyle/>
          <a:p>
            <a:r>
              <a:rPr lang="en-US" altLang="en-US" sz="1800" dirty="0">
                <a:solidFill>
                  <a:srgbClr val="FF0000"/>
                </a:solidFill>
                <a:ea typeface="ＭＳ Ｐゴシック" panose="020B0600070205080204" pitchFamily="34" charset="-128"/>
              </a:rPr>
              <a:t>Patient receives</a:t>
            </a:r>
            <a:r>
              <a:rPr lang="hu-HU" altLang="en-US" sz="1800" dirty="0">
                <a:solidFill>
                  <a:srgbClr val="FF0000"/>
                </a:solidFill>
                <a:ea typeface="ＭＳ Ｐゴシック" panose="020B0600070205080204" pitchFamily="34" charset="-128"/>
              </a:rPr>
              <a:t> </a:t>
            </a:r>
            <a:r>
              <a:rPr lang="en-US" altLang="en-US" sz="1800" b="1" dirty="0">
                <a:solidFill>
                  <a:srgbClr val="FF0000"/>
                </a:solidFill>
                <a:ea typeface="ＭＳ Ｐゴシック" panose="020B0600070205080204" pitchFamily="34" charset="-128"/>
              </a:rPr>
              <a:t>antimicrobial(s)</a:t>
            </a:r>
            <a:r>
              <a:rPr lang="en-US" altLang="en-US" sz="1800" baseline="30000" dirty="0">
                <a:solidFill>
                  <a:srgbClr val="FF0000"/>
                </a:solidFill>
                <a:ea typeface="ＭＳ Ｐゴシック" panose="020B0600070205080204" pitchFamily="34" charset="-128"/>
              </a:rPr>
              <a:t>(1)</a:t>
            </a:r>
            <a:r>
              <a:rPr lang="en-US" altLang="en-US" sz="1800" dirty="0">
                <a:solidFill>
                  <a:srgbClr val="FF0000"/>
                </a:solidFill>
                <a:ea typeface="ＭＳ Ｐゴシック" panose="020B0600070205080204" pitchFamily="34" charset="-128"/>
              </a:rPr>
              <a:t>:</a:t>
            </a:r>
            <a:endParaRPr lang="en-GB" sz="1800" dirty="0"/>
          </a:p>
        </p:txBody>
      </p:sp>
      <p:graphicFrame>
        <p:nvGraphicFramePr>
          <p:cNvPr id="21" name="Group 975"/>
          <p:cNvGraphicFramePr>
            <a:graphicFrameLocks noGrp="1"/>
          </p:cNvGraphicFramePr>
          <p:nvPr>
            <p:extLst>
              <p:ext uri="{D42A27DB-BD31-4B8C-83A1-F6EECF244321}">
                <p14:modId xmlns:p14="http://schemas.microsoft.com/office/powerpoint/2010/main" val="3327551154"/>
              </p:ext>
            </p:extLst>
          </p:nvPr>
        </p:nvGraphicFramePr>
        <p:xfrm>
          <a:off x="5620233" y="392907"/>
          <a:ext cx="5043689" cy="1361903"/>
        </p:xfrm>
        <a:graphic>
          <a:graphicData uri="http://schemas.openxmlformats.org/drawingml/2006/table">
            <a:tbl>
              <a:tblPr/>
              <a:tblGrid>
                <a:gridCol w="1137931">
                  <a:extLst>
                    <a:ext uri="{9D8B030D-6E8A-4147-A177-3AD203B41FA5}">
                      <a16:colId xmlns:a16="http://schemas.microsoft.com/office/drawing/2014/main" val="20000"/>
                    </a:ext>
                  </a:extLst>
                </a:gridCol>
                <a:gridCol w="247778">
                  <a:extLst>
                    <a:ext uri="{9D8B030D-6E8A-4147-A177-3AD203B41FA5}">
                      <a16:colId xmlns:a16="http://schemas.microsoft.com/office/drawing/2014/main" val="20001"/>
                    </a:ext>
                  </a:extLst>
                </a:gridCol>
                <a:gridCol w="234374">
                  <a:extLst>
                    <a:ext uri="{9D8B030D-6E8A-4147-A177-3AD203B41FA5}">
                      <a16:colId xmlns:a16="http://schemas.microsoft.com/office/drawing/2014/main" val="20002"/>
                    </a:ext>
                  </a:extLst>
                </a:gridCol>
                <a:gridCol w="287054">
                  <a:extLst>
                    <a:ext uri="{9D8B030D-6E8A-4147-A177-3AD203B41FA5}">
                      <a16:colId xmlns:a16="http://schemas.microsoft.com/office/drawing/2014/main" val="20003"/>
                    </a:ext>
                  </a:extLst>
                </a:gridCol>
                <a:gridCol w="287054">
                  <a:extLst>
                    <a:ext uri="{9D8B030D-6E8A-4147-A177-3AD203B41FA5}">
                      <a16:colId xmlns:a16="http://schemas.microsoft.com/office/drawing/2014/main" val="20004"/>
                    </a:ext>
                  </a:extLst>
                </a:gridCol>
                <a:gridCol w="717636">
                  <a:extLst>
                    <a:ext uri="{9D8B030D-6E8A-4147-A177-3AD203B41FA5}">
                      <a16:colId xmlns:a16="http://schemas.microsoft.com/office/drawing/2014/main" val="20005"/>
                    </a:ext>
                  </a:extLst>
                </a:gridCol>
                <a:gridCol w="331662">
                  <a:extLst>
                    <a:ext uri="{9D8B030D-6E8A-4147-A177-3AD203B41FA5}">
                      <a16:colId xmlns:a16="http://schemas.microsoft.com/office/drawing/2014/main" val="20006"/>
                    </a:ext>
                  </a:extLst>
                </a:gridCol>
                <a:gridCol w="649439">
                  <a:extLst>
                    <a:ext uri="{9D8B030D-6E8A-4147-A177-3AD203B41FA5}">
                      <a16:colId xmlns:a16="http://schemas.microsoft.com/office/drawing/2014/main" val="20007"/>
                    </a:ext>
                  </a:extLst>
                </a:gridCol>
                <a:gridCol w="287054">
                  <a:extLst>
                    <a:ext uri="{9D8B030D-6E8A-4147-A177-3AD203B41FA5}">
                      <a16:colId xmlns:a16="http://schemas.microsoft.com/office/drawing/2014/main" val="20008"/>
                    </a:ext>
                  </a:extLst>
                </a:gridCol>
                <a:gridCol w="629333">
                  <a:extLst>
                    <a:ext uri="{9D8B030D-6E8A-4147-A177-3AD203B41FA5}">
                      <a16:colId xmlns:a16="http://schemas.microsoft.com/office/drawing/2014/main" val="20009"/>
                    </a:ext>
                  </a:extLst>
                </a:gridCol>
                <a:gridCol w="234374">
                  <a:extLst>
                    <a:ext uri="{9D8B030D-6E8A-4147-A177-3AD203B41FA5}">
                      <a16:colId xmlns:a16="http://schemas.microsoft.com/office/drawing/2014/main" val="20010"/>
                    </a:ext>
                  </a:extLst>
                </a:gridCol>
              </a:tblGrid>
              <a:tr h="16091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cs typeface="Arial" charset="0"/>
                        </a:rPr>
                        <a:t>(generic or brand name)</a:t>
                      </a: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Route</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Indication</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Diagnosis (site)</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Reason in notes</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0070C0"/>
                          </a:solidFill>
                          <a:effectLst/>
                          <a:latin typeface="Arial" charset="0"/>
                          <a:cs typeface="Arial" charset="0"/>
                        </a:rPr>
                        <a:t>Date start AM</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0070C0"/>
                          </a:solidFill>
                          <a:effectLst/>
                          <a:latin typeface="Arial" charset="0"/>
                          <a:cs typeface="Arial" charset="0"/>
                        </a:rPr>
                        <a:t>Changed? (+ reason)</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FF0000"/>
                          </a:solidFill>
                          <a:effectLst/>
                          <a:latin typeface="Arial" charset="0"/>
                          <a:cs typeface="Arial" charset="0"/>
                        </a:rPr>
                        <a:t>If changed: Date start 1</a:t>
                      </a:r>
                      <a:r>
                        <a:rPr kumimoji="0" lang="en-US" sz="900" b="1" i="0" u="none" strike="noStrike" cap="none" normalizeH="0" baseline="30000" dirty="0">
                          <a:ln>
                            <a:noFill/>
                          </a:ln>
                          <a:solidFill>
                            <a:srgbClr val="FF0000"/>
                          </a:solidFill>
                          <a:effectLst/>
                          <a:latin typeface="Arial" charset="0"/>
                          <a:cs typeface="Arial" charset="0"/>
                        </a:rPr>
                        <a:t>st</a:t>
                      </a:r>
                      <a:r>
                        <a:rPr kumimoji="0" lang="en-US" sz="900" b="1" i="0" u="none" strike="noStrike" cap="none" normalizeH="0" baseline="0" dirty="0">
                          <a:ln>
                            <a:noFill/>
                          </a:ln>
                          <a:solidFill>
                            <a:srgbClr val="FF0000"/>
                          </a:solidFill>
                          <a:effectLst/>
                          <a:latin typeface="Arial" charset="0"/>
                          <a:cs typeface="Arial" charset="0"/>
                        </a:rPr>
                        <a:t> AM</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8219">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ts val="8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Number of doses</a:t>
                      </a:r>
                      <a:r>
                        <a:rPr kumimoji="0" lang="en-US" sz="900" b="1" i="0" u="none" strike="noStrike" cap="none" normalizeH="0" baseline="0" dirty="0">
                          <a:ln>
                            <a:noFill/>
                          </a:ln>
                          <a:solidFill>
                            <a:srgbClr val="FF0000"/>
                          </a:solidFill>
                          <a:effectLst/>
                          <a:latin typeface="Arial" charset="0"/>
                          <a:cs typeface="Arial" charset="0"/>
                        </a:rPr>
                        <a:t> </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mg/g/IU</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425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1" i="0" u="none" strike="noStrike" cap="none" normalizeH="0" baseline="0" dirty="0">
                          <a:ln>
                            <a:noFill/>
                          </a:ln>
                          <a:solidFill>
                            <a:schemeClr val="tx1"/>
                          </a:solidFill>
                          <a:effectLst/>
                          <a:latin typeface="Arial" charset="0"/>
                          <a:cs typeface="Arial" charset="0"/>
                        </a:rPr>
                        <a:t> </a:t>
                      </a: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0070C0"/>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800" b="0" i="0" u="none" strike="noStrike" cap="none" normalizeH="0" baseline="0" dirty="0">
                        <a:ln>
                          <a:noFill/>
                        </a:ln>
                        <a:solidFill>
                          <a:schemeClr val="tx1"/>
                        </a:solidFill>
                        <a:effectLst/>
                        <a:latin typeface="Arial" charset="0"/>
                        <a:cs typeface="Arial" charset="0"/>
                      </a:endParaRP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36000" marR="36000" marT="36000" marB="36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425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0070C0"/>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800" b="0" i="0" u="none" strike="noStrike" cap="none" normalizeH="0" baseline="0" dirty="0">
                        <a:ln>
                          <a:noFill/>
                        </a:ln>
                        <a:solidFill>
                          <a:schemeClr val="tx1"/>
                        </a:solidFill>
                        <a:effectLst/>
                        <a:latin typeface="Arial" charset="0"/>
                        <a:cs typeface="Arial" charset="0"/>
                      </a:endParaRP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425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1" i="0" u="none" strike="noStrike" cap="none" normalizeH="0" baseline="0" dirty="0">
                          <a:ln>
                            <a:noFill/>
                          </a:ln>
                          <a:solidFill>
                            <a:schemeClr val="tx1"/>
                          </a:solidFill>
                          <a:effectLst/>
                          <a:latin typeface="Arial" charset="0"/>
                          <a:cs typeface="Arial" charset="0"/>
                        </a:rPr>
                        <a:t> </a:t>
                      </a: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0070C0"/>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800" b="0" i="0" u="none" strike="noStrike" cap="none" normalizeH="0" baseline="0" dirty="0">
                        <a:ln>
                          <a:noFill/>
                        </a:ln>
                        <a:solidFill>
                          <a:schemeClr val="tx1"/>
                        </a:solidFill>
                        <a:effectLst/>
                        <a:latin typeface="Arial" charset="0"/>
                        <a:cs typeface="Arial" charset="0"/>
                      </a:endParaRP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2" name="Rectangle 355"/>
          <p:cNvSpPr>
            <a:spLocks noChangeArrowheads="1"/>
          </p:cNvSpPr>
          <p:nvPr/>
        </p:nvSpPr>
        <p:spPr bwMode="auto">
          <a:xfrm>
            <a:off x="5611774" y="1742958"/>
            <a:ext cx="522298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800" b="1" dirty="0"/>
              <a:t>Route</a:t>
            </a:r>
            <a:r>
              <a:rPr lang="en-US" altLang="en-US" sz="800" dirty="0"/>
              <a:t>: P: parenteral, O: oral, R: rectal, I: inhalation;  </a:t>
            </a:r>
            <a:r>
              <a:rPr lang="en-US" altLang="en-US" sz="800" b="1" dirty="0"/>
              <a:t>Indication</a:t>
            </a:r>
            <a:r>
              <a:rPr lang="en-US" altLang="en-US" sz="800" dirty="0"/>
              <a:t>: treatment intention for community (CI), long-term care (LI) or acute hospital (HI) infection; surgical prophylaxis: SP1: single dose, SP2: one day, SP3: &gt;1 day; MP: medical prophylaxis; O: other; UI: Unknown indication</a:t>
            </a:r>
            <a:r>
              <a:rPr lang="en-US" altLang="en-US" sz="800" dirty="0">
                <a:solidFill>
                  <a:srgbClr val="FF0000"/>
                </a:solidFill>
              </a:rPr>
              <a:t>; </a:t>
            </a:r>
            <a:r>
              <a:rPr lang="en-US" altLang="en-US" sz="800" b="1" dirty="0"/>
              <a:t>Diagnosis</a:t>
            </a:r>
            <a:r>
              <a:rPr lang="en-US" altLang="en-US" sz="800" dirty="0"/>
              <a:t>: see site list, only for CI-LI-HI; </a:t>
            </a:r>
            <a:r>
              <a:rPr lang="en-US" altLang="en-US" sz="800" b="1" dirty="0"/>
              <a:t>Reason in notes</a:t>
            </a:r>
            <a:r>
              <a:rPr lang="en-US" altLang="en-US" sz="800" dirty="0"/>
              <a:t>: Y/N; AM </a:t>
            </a:r>
            <a:r>
              <a:rPr lang="en-US" altLang="en-US" sz="800" b="1" dirty="0"/>
              <a:t>Changed? (+ reason): </a:t>
            </a:r>
            <a:r>
              <a:rPr lang="en-US" altLang="en-US" sz="800" dirty="0"/>
              <a:t>N=no change; E=escalation; D=De-escalation; S=switch IV to oral; A=adverse effects; OU=changed, other/unknown reason; U=unknown; </a:t>
            </a:r>
            <a:r>
              <a:rPr lang="en-US" altLang="en-US" sz="800" b="1" dirty="0"/>
              <a:t>If changed, date start 1st AM</a:t>
            </a:r>
            <a:r>
              <a:rPr lang="en-US" altLang="en-US" sz="800" dirty="0"/>
              <a:t> given for the indication; Dose/day e.g. 3 x 1 g; g=gram, mg=milligram, IU=international units, MU=million IU</a:t>
            </a:r>
          </a:p>
        </p:txBody>
      </p:sp>
      <p:sp>
        <p:nvSpPr>
          <p:cNvPr id="25" name="Rectangle 24"/>
          <p:cNvSpPr/>
          <p:nvPr/>
        </p:nvSpPr>
        <p:spPr>
          <a:xfrm>
            <a:off x="10141024" y="762791"/>
            <a:ext cx="113319" cy="138499"/>
          </a:xfrm>
          <a:prstGeom prst="rect">
            <a:avLst/>
          </a:prstGeom>
          <a:solidFill>
            <a:schemeClr val="bg1"/>
          </a:solidFill>
        </p:spPr>
        <p:txBody>
          <a:bodyPr wrap="square" lIns="0" tIns="0" rIns="0" bIns="0">
            <a:spAutoFit/>
          </a:bodyPr>
          <a:lstStyle/>
          <a:p>
            <a:pPr algn="ctr"/>
            <a:r>
              <a:rPr lang="en-US" altLang="en-US" sz="900" b="1" dirty="0"/>
              <a:t>X</a:t>
            </a:r>
            <a:endParaRPr lang="en-GB" sz="900" b="1" dirty="0"/>
          </a:p>
        </p:txBody>
      </p:sp>
    </p:spTree>
    <p:extLst>
      <p:ext uri="{BB962C8B-B14F-4D97-AF65-F5344CB8AC3E}">
        <p14:creationId xmlns:p14="http://schemas.microsoft.com/office/powerpoint/2010/main" val="1597065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8" name="Rectangle 1"/>
          <p:cNvSpPr>
            <a:spLocks noChangeArrowheads="1"/>
          </p:cNvSpPr>
          <p:nvPr/>
        </p:nvSpPr>
        <p:spPr bwMode="auto">
          <a:xfrm>
            <a:off x="2611729" y="4260477"/>
            <a:ext cx="7261227" cy="1063851"/>
          </a:xfrm>
          <a:prstGeom prst="rect">
            <a:avLst/>
          </a:prstGeom>
          <a:noFill/>
          <a:ln w="349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nchor="ctr">
            <a:noAutofit/>
          </a:bodyPr>
          <a:lstStyle>
            <a:lvl1pPr>
              <a:lnSpc>
                <a:spcPct val="90000"/>
              </a:lnSpc>
              <a:spcAft>
                <a:spcPct val="25000"/>
              </a:spcAft>
              <a:buFont typeface="Wingdings" panose="05000000000000000000" pitchFamily="2" charset="2"/>
              <a:buChar char="§"/>
              <a:tabLst>
                <a:tab pos="228600" algn="l"/>
              </a:tabLst>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tabLst>
                <a:tab pos="228600" algn="l"/>
              </a:tabLst>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tabLst>
                <a:tab pos="228600" algn="l"/>
              </a:tabLst>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tabLst>
                <a:tab pos="228600" algn="l"/>
              </a:tabLst>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tabLst>
                <a:tab pos="228600" algn="l"/>
              </a:tabLst>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tabLst>
                <a:tab pos="228600" algn="l"/>
              </a:tabLst>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tabLst>
                <a:tab pos="228600" algn="l"/>
              </a:tabLst>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tabLst>
                <a:tab pos="228600" algn="l"/>
              </a:tabLst>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tabLst>
                <a:tab pos="228600" algn="l"/>
              </a:tabLst>
              <a:defRPr sz="1600">
                <a:solidFill>
                  <a:schemeClr val="tx1"/>
                </a:solidFill>
                <a:latin typeface="Tahoma" panose="020B0604030504040204" pitchFamily="34" charset="0"/>
                <a:ea typeface="ＭＳ Ｐゴシック" panose="020B0600070205080204" pitchFamily="34" charset="-128"/>
              </a:defRPr>
            </a:lvl9pPr>
          </a:lstStyle>
          <a:p>
            <a:pPr algn="ctr" eaLnBrk="0" fontAlgn="base" hangingPunct="0">
              <a:lnSpc>
                <a:spcPct val="85000"/>
              </a:lnSpc>
              <a:spcBef>
                <a:spcPct val="0"/>
              </a:spcBef>
              <a:spcAft>
                <a:spcPct val="0"/>
              </a:spcAft>
              <a:buFont typeface="Wingdings" panose="05000000000000000000" pitchFamily="2" charset="2"/>
              <a:buNone/>
            </a:pPr>
            <a:r>
              <a:rPr lang="en-GB" altLang="en-US" sz="1800" b="1" dirty="0">
                <a:solidFill>
                  <a:srgbClr val="000000"/>
                </a:solidFill>
                <a:latin typeface="Trebuchet MS" panose="020B0603020202020204" pitchFamily="34" charset="0"/>
                <a:cs typeface="Arial" panose="020B0604020202020204" pitchFamily="34" charset="0"/>
              </a:rPr>
              <a:t>Diagnosis:</a:t>
            </a:r>
            <a:r>
              <a:rPr lang="en-GB" altLang="en-US" sz="1800" dirty="0">
                <a:solidFill>
                  <a:srgbClr val="000000"/>
                </a:solidFill>
                <a:latin typeface="Trebuchet MS" panose="020B0603020202020204" pitchFamily="34" charset="0"/>
                <a:cs typeface="Arial" panose="020B0604020202020204" pitchFamily="34" charset="0"/>
              </a:rPr>
              <a:t> Should only be recorded when the indication is </a:t>
            </a:r>
          </a:p>
          <a:p>
            <a:pPr algn="ctr" eaLnBrk="0" fontAlgn="base" hangingPunct="0">
              <a:lnSpc>
                <a:spcPct val="85000"/>
              </a:lnSpc>
              <a:spcBef>
                <a:spcPct val="0"/>
              </a:spcBef>
              <a:spcAft>
                <a:spcPct val="0"/>
              </a:spcAft>
              <a:buFont typeface="Wingdings" panose="05000000000000000000" pitchFamily="2" charset="2"/>
              <a:buNone/>
            </a:pPr>
            <a:r>
              <a:rPr lang="en-GB" altLang="en-US" sz="1800" dirty="0">
                <a:solidFill>
                  <a:srgbClr val="000000"/>
                </a:solidFill>
                <a:latin typeface="Trebuchet MS" panose="020B0603020202020204" pitchFamily="34" charset="0"/>
                <a:cs typeface="Arial" panose="020B0604020202020204" pitchFamily="34" charset="0"/>
              </a:rPr>
              <a:t>intention to treat an infection, </a:t>
            </a:r>
          </a:p>
          <a:p>
            <a:pPr algn="ctr" eaLnBrk="0" fontAlgn="base" hangingPunct="0">
              <a:lnSpc>
                <a:spcPct val="85000"/>
              </a:lnSpc>
              <a:spcBef>
                <a:spcPct val="0"/>
              </a:spcBef>
              <a:spcAft>
                <a:spcPct val="0"/>
              </a:spcAft>
              <a:buFont typeface="Wingdings" panose="05000000000000000000" pitchFamily="2" charset="2"/>
              <a:buNone/>
            </a:pPr>
            <a:r>
              <a:rPr lang="en-GB" altLang="en-US" sz="1800" dirty="0">
                <a:solidFill>
                  <a:srgbClr val="000000"/>
                </a:solidFill>
                <a:latin typeface="Trebuchet MS" panose="020B0603020202020204" pitchFamily="34" charset="0"/>
                <a:cs typeface="Arial" panose="020B0604020202020204" pitchFamily="34" charset="0"/>
              </a:rPr>
              <a:t>not for prophylaxis.  </a:t>
            </a:r>
          </a:p>
        </p:txBody>
      </p:sp>
      <p:sp>
        <p:nvSpPr>
          <p:cNvPr id="3" name="Rectangular Callout 2"/>
          <p:cNvSpPr/>
          <p:nvPr/>
        </p:nvSpPr>
        <p:spPr bwMode="auto">
          <a:xfrm>
            <a:off x="3861792" y="965201"/>
            <a:ext cx="1600545" cy="922961"/>
          </a:xfrm>
          <a:prstGeom prst="wedgeRectCallout">
            <a:avLst>
              <a:gd name="adj1" fmla="val 34937"/>
              <a:gd name="adj2" fmla="val 75815"/>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GB" sz="1400" dirty="0">
                <a:solidFill>
                  <a:srgbClr val="000000"/>
                </a:solidFill>
                <a:ea typeface="ＭＳ Ｐゴシック" panose="020B0600070205080204" pitchFamily="34" charset="-128"/>
              </a:rPr>
              <a:t>Diagnosis group by anatomical site</a:t>
            </a:r>
          </a:p>
          <a:p>
            <a:pPr algn="ctr" eaLnBrk="0" fontAlgn="base" hangingPunct="0">
              <a:lnSpc>
                <a:spcPct val="85000"/>
              </a:lnSpc>
              <a:spcBef>
                <a:spcPct val="0"/>
              </a:spcBef>
              <a:spcAft>
                <a:spcPct val="0"/>
              </a:spcAft>
            </a:pPr>
            <a:r>
              <a:rPr lang="hu-HU" sz="1400" dirty="0">
                <a:solidFill>
                  <a:srgbClr val="000000"/>
                </a:solidFill>
                <a:ea typeface="ＭＳ Ｐゴシック" panose="020B0600070205080204" pitchFamily="34" charset="-128"/>
              </a:rPr>
              <a:t>(</a:t>
            </a:r>
            <a:r>
              <a:rPr lang="en-GB" sz="1400" dirty="0">
                <a:solidFill>
                  <a:srgbClr val="000000"/>
                </a:solidFill>
                <a:ea typeface="ＭＳ Ｐゴシック" panose="020B0600070205080204" pitchFamily="34" charset="-128"/>
              </a:rPr>
              <a:t>Annex 2, codebook</a:t>
            </a:r>
            <a:r>
              <a:rPr lang="hu-HU" sz="1400" dirty="0">
                <a:solidFill>
                  <a:srgbClr val="000000"/>
                </a:solidFill>
                <a:ea typeface="ＭＳ Ｐゴシック" panose="020B0600070205080204" pitchFamily="34" charset="-128"/>
              </a:rPr>
              <a:t>)</a:t>
            </a:r>
            <a:endParaRPr lang="en-GB" sz="1400" dirty="0">
              <a:solidFill>
                <a:srgbClr val="000000"/>
              </a:solidFill>
              <a:ea typeface="ＭＳ Ｐゴシック" panose="020B0600070205080204" pitchFamily="34" charset="-128"/>
            </a:endParaRPr>
          </a:p>
        </p:txBody>
      </p:sp>
      <p:sp>
        <p:nvSpPr>
          <p:cNvPr id="5" name="Rectangular Callout 4"/>
          <p:cNvSpPr/>
          <p:nvPr/>
        </p:nvSpPr>
        <p:spPr bwMode="auto">
          <a:xfrm>
            <a:off x="5692296" y="966734"/>
            <a:ext cx="1371601" cy="792332"/>
          </a:xfrm>
          <a:prstGeom prst="wedgeRectCallout">
            <a:avLst>
              <a:gd name="adj1" fmla="val -4776"/>
              <a:gd name="adj2" fmla="val 94488"/>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GB" sz="1400" dirty="0">
                <a:solidFill>
                  <a:srgbClr val="000000"/>
                </a:solidFill>
                <a:ea typeface="ＭＳ Ｐゴシック" panose="020B0600070205080204" pitchFamily="34" charset="-128"/>
              </a:rPr>
              <a:t>Current </a:t>
            </a:r>
            <a:r>
              <a:rPr lang="hu-HU" sz="1400" dirty="0" err="1">
                <a:solidFill>
                  <a:srgbClr val="000000"/>
                </a:solidFill>
                <a:ea typeface="ＭＳ Ｐゴシック" panose="020B0600070205080204" pitchFamily="34" charset="-128"/>
              </a:rPr>
              <a:t>antimicrobial</a:t>
            </a:r>
            <a:endParaRPr lang="en-GB" sz="1400" dirty="0">
              <a:solidFill>
                <a:srgbClr val="000000"/>
              </a:solidFill>
              <a:ea typeface="ＭＳ Ｐゴシック" panose="020B0600070205080204" pitchFamily="34" charset="-128"/>
            </a:endParaRPr>
          </a:p>
        </p:txBody>
      </p:sp>
      <p:sp>
        <p:nvSpPr>
          <p:cNvPr id="4" name="Title 3"/>
          <p:cNvSpPr>
            <a:spLocks noGrp="1"/>
          </p:cNvSpPr>
          <p:nvPr>
            <p:ph type="title"/>
          </p:nvPr>
        </p:nvSpPr>
        <p:spPr/>
        <p:txBody>
          <a:bodyPr/>
          <a:lstStyle/>
          <a:p>
            <a:r>
              <a:rPr lang="en-GB" dirty="0"/>
              <a:t>Clinical case 1 answers: Antimicrobial section</a:t>
            </a:r>
          </a:p>
        </p:txBody>
      </p:sp>
      <p:graphicFrame>
        <p:nvGraphicFramePr>
          <p:cNvPr id="7" name="Group 975"/>
          <p:cNvGraphicFramePr>
            <a:graphicFrameLocks noGrp="1"/>
          </p:cNvGraphicFramePr>
          <p:nvPr>
            <p:extLst>
              <p:ext uri="{D42A27DB-BD31-4B8C-83A1-F6EECF244321}">
                <p14:modId xmlns:p14="http://schemas.microsoft.com/office/powerpoint/2010/main" val="438693749"/>
              </p:ext>
            </p:extLst>
          </p:nvPr>
        </p:nvGraphicFramePr>
        <p:xfrm>
          <a:off x="2397125" y="2141711"/>
          <a:ext cx="7894357" cy="1765583"/>
        </p:xfrm>
        <a:graphic>
          <a:graphicData uri="http://schemas.openxmlformats.org/drawingml/2006/table">
            <a:tbl>
              <a:tblPr/>
              <a:tblGrid>
                <a:gridCol w="1732707">
                  <a:extLst>
                    <a:ext uri="{9D8B030D-6E8A-4147-A177-3AD203B41FA5}">
                      <a16:colId xmlns:a16="http://schemas.microsoft.com/office/drawing/2014/main" val="20000"/>
                    </a:ext>
                  </a:extLst>
                </a:gridCol>
                <a:gridCol w="377287">
                  <a:extLst>
                    <a:ext uri="{9D8B030D-6E8A-4147-A177-3AD203B41FA5}">
                      <a16:colId xmlns:a16="http://schemas.microsoft.com/office/drawing/2014/main" val="20001"/>
                    </a:ext>
                  </a:extLst>
                </a:gridCol>
                <a:gridCol w="356877">
                  <a:extLst>
                    <a:ext uri="{9D8B030D-6E8A-4147-A177-3AD203B41FA5}">
                      <a16:colId xmlns:a16="http://schemas.microsoft.com/office/drawing/2014/main" val="20002"/>
                    </a:ext>
                  </a:extLst>
                </a:gridCol>
                <a:gridCol w="517473">
                  <a:extLst>
                    <a:ext uri="{9D8B030D-6E8A-4147-A177-3AD203B41FA5}">
                      <a16:colId xmlns:a16="http://schemas.microsoft.com/office/drawing/2014/main" val="20003"/>
                    </a:ext>
                  </a:extLst>
                </a:gridCol>
                <a:gridCol w="355943">
                  <a:extLst>
                    <a:ext uri="{9D8B030D-6E8A-4147-A177-3AD203B41FA5}">
                      <a16:colId xmlns:a16="http://schemas.microsoft.com/office/drawing/2014/main" val="20004"/>
                    </a:ext>
                  </a:extLst>
                </a:gridCol>
                <a:gridCol w="1093500">
                  <a:extLst>
                    <a:ext uri="{9D8B030D-6E8A-4147-A177-3AD203B41FA5}">
                      <a16:colId xmlns:a16="http://schemas.microsoft.com/office/drawing/2014/main" val="20005"/>
                    </a:ext>
                  </a:extLst>
                </a:gridCol>
                <a:gridCol w="505016">
                  <a:extLst>
                    <a:ext uri="{9D8B030D-6E8A-4147-A177-3AD203B41FA5}">
                      <a16:colId xmlns:a16="http://schemas.microsoft.com/office/drawing/2014/main" val="20006"/>
                    </a:ext>
                  </a:extLst>
                </a:gridCol>
                <a:gridCol w="988889">
                  <a:extLst>
                    <a:ext uri="{9D8B030D-6E8A-4147-A177-3AD203B41FA5}">
                      <a16:colId xmlns:a16="http://schemas.microsoft.com/office/drawing/2014/main" val="20007"/>
                    </a:ext>
                  </a:extLst>
                </a:gridCol>
                <a:gridCol w="437092">
                  <a:extLst>
                    <a:ext uri="{9D8B030D-6E8A-4147-A177-3AD203B41FA5}">
                      <a16:colId xmlns:a16="http://schemas.microsoft.com/office/drawing/2014/main" val="20008"/>
                    </a:ext>
                  </a:extLst>
                </a:gridCol>
                <a:gridCol w="958274">
                  <a:extLst>
                    <a:ext uri="{9D8B030D-6E8A-4147-A177-3AD203B41FA5}">
                      <a16:colId xmlns:a16="http://schemas.microsoft.com/office/drawing/2014/main" val="20009"/>
                    </a:ext>
                  </a:extLst>
                </a:gridCol>
                <a:gridCol w="571299">
                  <a:extLst>
                    <a:ext uri="{9D8B030D-6E8A-4147-A177-3AD203B41FA5}">
                      <a16:colId xmlns:a16="http://schemas.microsoft.com/office/drawing/2014/main" val="20010"/>
                    </a:ext>
                  </a:extLst>
                </a:gridCol>
              </a:tblGrid>
              <a:tr h="208617">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cs typeface="Arial" charset="0"/>
                        </a:rPr>
                        <a:t>(generic or brand name)</a:t>
                      </a: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Route</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Indication</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Diagnosis (site)</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Reason in notes</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0070C0"/>
                          </a:solidFill>
                          <a:effectLst/>
                          <a:latin typeface="Arial" charset="0"/>
                          <a:cs typeface="Arial" charset="0"/>
                        </a:rPr>
                        <a:t>Date start AM</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0070C0"/>
                          </a:solidFill>
                          <a:effectLst/>
                          <a:latin typeface="Arial" charset="0"/>
                          <a:cs typeface="Arial" charset="0"/>
                        </a:rPr>
                        <a:t>Changed? (+ reason)</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FF0000"/>
                          </a:solidFill>
                          <a:effectLst/>
                          <a:latin typeface="Arial" charset="0"/>
                          <a:cs typeface="Arial" charset="0"/>
                        </a:rPr>
                        <a:t>If changed: Date start 1</a:t>
                      </a:r>
                      <a:r>
                        <a:rPr kumimoji="0" lang="en-US" sz="900" b="1" i="0" u="none" strike="noStrike" cap="none" normalizeH="0" baseline="30000" dirty="0">
                          <a:ln>
                            <a:noFill/>
                          </a:ln>
                          <a:solidFill>
                            <a:srgbClr val="FF0000"/>
                          </a:solidFill>
                          <a:effectLst/>
                          <a:latin typeface="Arial" charset="0"/>
                          <a:cs typeface="Arial" charset="0"/>
                        </a:rPr>
                        <a:t>st</a:t>
                      </a:r>
                      <a:r>
                        <a:rPr kumimoji="0" lang="en-US" sz="900" b="1" i="0" u="none" strike="noStrike" cap="none" normalizeH="0" baseline="0" dirty="0">
                          <a:ln>
                            <a:noFill/>
                          </a:ln>
                          <a:solidFill>
                            <a:srgbClr val="FF0000"/>
                          </a:solidFill>
                          <a:effectLst/>
                          <a:latin typeface="Arial" charset="0"/>
                          <a:cs typeface="Arial" charset="0"/>
                        </a:rPr>
                        <a:t> AM</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3680">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ts val="8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Number of doses</a:t>
                      </a:r>
                      <a:r>
                        <a:rPr kumimoji="0" lang="en-US" sz="900" b="1" i="0" u="none" strike="noStrike" cap="none" normalizeH="0" baseline="0" dirty="0">
                          <a:ln>
                            <a:noFill/>
                          </a:ln>
                          <a:solidFill>
                            <a:srgbClr val="FF0000"/>
                          </a:solidFill>
                          <a:effectLst/>
                          <a:latin typeface="Arial" charset="0"/>
                          <a:cs typeface="Arial" charset="0"/>
                        </a:rPr>
                        <a:t> </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mg/g/IU</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77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 </a:t>
                      </a:r>
                      <a:r>
                        <a:rPr kumimoji="0" lang="en-US" sz="1200" b="1" i="0" u="none" strike="noStrike" cap="none" normalizeH="0" baseline="0" dirty="0" err="1">
                          <a:ln>
                            <a:noFill/>
                          </a:ln>
                          <a:solidFill>
                            <a:schemeClr val="tx1"/>
                          </a:solidFill>
                          <a:effectLst/>
                          <a:latin typeface="Arial" charset="0"/>
                          <a:cs typeface="Arial" charset="0"/>
                        </a:rPr>
                        <a:t>Cefotaxime</a:t>
                      </a:r>
                      <a:endParaRPr kumimoji="0" lang="en-US" sz="12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P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CI</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BAC</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Y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70C0"/>
                          </a:solidFill>
                          <a:effectLst/>
                          <a:latin typeface="Arial" charset="0"/>
                          <a:cs typeface="Arial" charset="0"/>
                        </a:rPr>
                        <a:t>7 / 4  / 201</a:t>
                      </a:r>
                      <a:r>
                        <a:rPr kumimoji="0" lang="hu-HU" sz="1200" b="0" i="0" u="none" strike="noStrike" cap="none" normalizeH="0" baseline="0" dirty="0">
                          <a:ln>
                            <a:noFill/>
                          </a:ln>
                          <a:solidFill>
                            <a:srgbClr val="0070C0"/>
                          </a:solidFill>
                          <a:effectLst/>
                          <a:latin typeface="Arial" charset="0"/>
                          <a:cs typeface="Arial" charset="0"/>
                        </a:rPr>
                        <a:t>6</a:t>
                      </a:r>
                      <a:endParaRPr kumimoji="0" lang="en-US" sz="1200" b="0" i="0" u="none" strike="noStrike" cap="none" normalizeH="0" baseline="0" dirty="0">
                        <a:ln>
                          <a:noFill/>
                        </a:ln>
                        <a:solidFill>
                          <a:srgbClr val="0070C0"/>
                        </a:solidFill>
                        <a:effectLst/>
                        <a:latin typeface="Arial" charset="0"/>
                        <a:cs typeface="Arial" charset="0"/>
                      </a:endParaRP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N</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4</a:t>
                      </a:r>
                    </a:p>
                  </a:txBody>
                  <a:tcPr marL="36000" marR="36000" marT="36000" marB="36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500</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mg</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7762">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0070C0"/>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800" b="0" i="0" u="none" strike="noStrike" cap="none" normalizeH="0" baseline="0" dirty="0">
                        <a:ln>
                          <a:noFill/>
                        </a:ln>
                        <a:solidFill>
                          <a:schemeClr val="tx1"/>
                        </a:solidFill>
                        <a:effectLst/>
                        <a:latin typeface="Arial" charset="0"/>
                        <a:cs typeface="Arial" charset="0"/>
                      </a:endParaRP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77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1" i="0" u="none" strike="noStrike" cap="none" normalizeH="0" baseline="0" dirty="0">
                          <a:ln>
                            <a:noFill/>
                          </a:ln>
                          <a:solidFill>
                            <a:schemeClr val="tx1"/>
                          </a:solidFill>
                          <a:effectLst/>
                          <a:latin typeface="Arial" charset="0"/>
                          <a:cs typeface="Arial" charset="0"/>
                        </a:rPr>
                        <a:t> </a:t>
                      </a: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0070C0"/>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800" b="0" i="0" u="none" strike="noStrike" cap="none" normalizeH="0" baseline="0" dirty="0">
                        <a:ln>
                          <a:noFill/>
                        </a:ln>
                        <a:solidFill>
                          <a:schemeClr val="tx1"/>
                        </a:solidFill>
                        <a:effectLst/>
                        <a:latin typeface="Arial" charset="0"/>
                        <a:cs typeface="Arial" charset="0"/>
                      </a:endParaRP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Rectangular Callout 7"/>
          <p:cNvSpPr/>
          <p:nvPr/>
        </p:nvSpPr>
        <p:spPr bwMode="auto">
          <a:xfrm>
            <a:off x="1613587" y="826479"/>
            <a:ext cx="1996283" cy="1042733"/>
          </a:xfrm>
          <a:prstGeom prst="wedgeRectCallout">
            <a:avLst>
              <a:gd name="adj1" fmla="val 34937"/>
              <a:gd name="adj2" fmla="val 75815"/>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GB" sz="1400" dirty="0">
                <a:solidFill>
                  <a:srgbClr val="000000"/>
                </a:solidFill>
                <a:ea typeface="ＭＳ Ｐゴシック" panose="020B0600070205080204" pitchFamily="34" charset="-128"/>
              </a:rPr>
              <a:t>Antibiotic is administered for the bloodstream infection. Not justified for positive stool sample only</a:t>
            </a:r>
            <a:r>
              <a:rPr lang="hu-HU" sz="1400" dirty="0">
                <a:solidFill>
                  <a:srgbClr val="000000"/>
                </a:solidFill>
                <a:ea typeface="ＭＳ Ｐゴシック" panose="020B0600070205080204" pitchFamily="34" charset="-128"/>
              </a:rPr>
              <a:t>.</a:t>
            </a:r>
            <a:endParaRPr lang="en-GB" sz="1400" dirty="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703700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dirty="0">
                <a:ea typeface="ＭＳ Ｐゴシック" panose="020B0600070205080204" pitchFamily="34" charset="-128"/>
              </a:rPr>
              <a:t>Clinical case 2</a:t>
            </a:r>
          </a:p>
        </p:txBody>
      </p:sp>
      <p:sp>
        <p:nvSpPr>
          <p:cNvPr id="21507" name="Content Placeholder 2"/>
          <p:cNvSpPr>
            <a:spLocks noGrp="1"/>
          </p:cNvSpPr>
          <p:nvPr>
            <p:ph idx="1"/>
          </p:nvPr>
        </p:nvSpPr>
        <p:spPr/>
        <p:txBody>
          <a:bodyPr/>
          <a:lstStyle/>
          <a:p>
            <a:r>
              <a:rPr lang="en-GB" altLang="en-US" sz="2000" b="1" dirty="0">
                <a:ea typeface="ＭＳ Ｐゴシック" panose="020B0600070205080204" pitchFamily="34" charset="-128"/>
              </a:rPr>
              <a:t>15 March</a:t>
            </a:r>
            <a:r>
              <a:rPr lang="en-GB" altLang="en-US" sz="2000" dirty="0">
                <a:ea typeface="ＭＳ Ｐゴシック" panose="020B0600070205080204" pitchFamily="34" charset="-128"/>
              </a:rPr>
              <a:t>: 68</a:t>
            </a:r>
            <a:r>
              <a:rPr lang="hu-HU" altLang="en-US" sz="2000" dirty="0">
                <a:ea typeface="ＭＳ Ｐゴシック" panose="020B0600070205080204" pitchFamily="34" charset="-128"/>
              </a:rPr>
              <a:t>-</a:t>
            </a:r>
            <a:r>
              <a:rPr lang="en-GB" altLang="en-US" sz="2000" dirty="0">
                <a:ea typeface="ＭＳ Ｐゴシック" panose="020B0600070205080204" pitchFamily="34" charset="-128"/>
              </a:rPr>
              <a:t>year-old female admitted </a:t>
            </a:r>
            <a:r>
              <a:rPr lang="hu-HU" altLang="en-US" sz="2000" dirty="0" err="1">
                <a:ea typeface="ＭＳ Ｐゴシック" panose="020B0600070205080204" pitchFamily="34" charset="-128"/>
              </a:rPr>
              <a:t>with</a:t>
            </a:r>
            <a:r>
              <a:rPr lang="hu-HU" altLang="en-US" sz="2000" dirty="0">
                <a:ea typeface="ＭＳ Ｐゴシック" panose="020B0600070205080204" pitchFamily="34" charset="-128"/>
              </a:rPr>
              <a:t> </a:t>
            </a:r>
            <a:r>
              <a:rPr lang="en-GB" altLang="en-US" sz="2000" dirty="0">
                <a:ea typeface="ＭＳ Ｐゴシック" panose="020B0600070205080204" pitchFamily="34" charset="-128"/>
              </a:rPr>
              <a:t>severe stroke</a:t>
            </a:r>
            <a:r>
              <a:rPr lang="hu-HU" altLang="en-US" sz="2000" dirty="0">
                <a:ea typeface="ＭＳ Ｐゴシック" panose="020B0600070205080204" pitchFamily="34" charset="-128"/>
              </a:rPr>
              <a:t>.</a:t>
            </a:r>
            <a:endParaRPr lang="en-GB" altLang="en-US" sz="2000" dirty="0">
              <a:ea typeface="ＭＳ Ｐゴシック" panose="020B0600070205080204" pitchFamily="34" charset="-128"/>
            </a:endParaRPr>
          </a:p>
          <a:p>
            <a:pPr lvl="1"/>
            <a:r>
              <a:rPr lang="en-GB" altLang="en-US" sz="2000" dirty="0">
                <a:ea typeface="ＭＳ Ｐゴシック" panose="020B0600070205080204" pitchFamily="34" charset="-128"/>
              </a:rPr>
              <a:t>There was a history of hypertension but no other heart or pulmonary disease</a:t>
            </a:r>
            <a:r>
              <a:rPr lang="hu-HU" altLang="en-US" sz="2000" dirty="0">
                <a:ea typeface="ＭＳ Ｐゴシック" panose="020B0600070205080204" pitchFamily="34" charset="-128"/>
              </a:rPr>
              <a:t>.</a:t>
            </a:r>
            <a:endParaRPr lang="en-GB" altLang="en-US" sz="2000" dirty="0">
              <a:ea typeface="ＭＳ Ｐゴシック" panose="020B0600070205080204" pitchFamily="34" charset="-128"/>
            </a:endParaRPr>
          </a:p>
          <a:p>
            <a:pPr lvl="1"/>
            <a:r>
              <a:rPr lang="en-GB" altLang="en-US" sz="2000" dirty="0">
                <a:ea typeface="ＭＳ Ｐゴシック" panose="020B0600070205080204" pitchFamily="34" charset="-128"/>
              </a:rPr>
              <a:t>A peripheral venous and urinary catheter are inserted</a:t>
            </a:r>
            <a:r>
              <a:rPr lang="hu-HU" altLang="en-US" sz="2000" dirty="0">
                <a:ea typeface="ＭＳ Ｐゴシック" panose="020B0600070205080204" pitchFamily="34" charset="-128"/>
              </a:rPr>
              <a:t>.</a:t>
            </a:r>
            <a:endParaRPr lang="en-GB" altLang="en-US" sz="2000" dirty="0">
              <a:ea typeface="ＭＳ Ｐゴシック" panose="020B0600070205080204" pitchFamily="34" charset="-128"/>
            </a:endParaRPr>
          </a:p>
          <a:p>
            <a:pPr lvl="1"/>
            <a:r>
              <a:rPr lang="en-GB" altLang="en-US" sz="2000" dirty="0">
                <a:ea typeface="ＭＳ Ｐゴシック" panose="020B0600070205080204" pitchFamily="34" charset="-128"/>
              </a:rPr>
              <a:t>low grade fever 37.7</a:t>
            </a:r>
            <a:r>
              <a:rPr lang="en-GB" altLang="en-US" sz="2000" dirty="0">
                <a:ea typeface="ＭＳ Ｐゴシック" panose="020B0600070205080204" pitchFamily="34" charset="-128"/>
                <a:sym typeface="Symbol" panose="05050102010706020507" pitchFamily="18" charset="2"/>
              </a:rPr>
              <a:t></a:t>
            </a:r>
            <a:r>
              <a:rPr lang="en-GB" altLang="en-US" sz="2000" dirty="0">
                <a:ea typeface="ＭＳ Ｐゴシック" panose="020B0600070205080204" pitchFamily="34" charset="-128"/>
              </a:rPr>
              <a:t>C</a:t>
            </a:r>
            <a:r>
              <a:rPr lang="hu-HU" altLang="en-US" sz="2000" dirty="0">
                <a:ea typeface="ＭＳ Ｐゴシック" panose="020B0600070205080204" pitchFamily="34" charset="-128"/>
              </a:rPr>
              <a:t>,</a:t>
            </a:r>
            <a:r>
              <a:rPr lang="en-GB" altLang="en-US" sz="2000" dirty="0">
                <a:ea typeface="ＭＳ Ｐゴシック" panose="020B0600070205080204" pitchFamily="34" charset="-128"/>
              </a:rPr>
              <a:t> </a:t>
            </a:r>
            <a:r>
              <a:rPr lang="hu-HU" altLang="en-US" sz="2000" dirty="0" err="1">
                <a:ea typeface="ＭＳ Ｐゴシック" panose="020B0600070205080204" pitchFamily="34" charset="-128"/>
              </a:rPr>
              <a:t>white</a:t>
            </a:r>
            <a:r>
              <a:rPr lang="hu-HU" altLang="en-US" sz="2000" dirty="0">
                <a:ea typeface="ＭＳ Ｐゴシック" panose="020B0600070205080204" pitchFamily="34" charset="-128"/>
              </a:rPr>
              <a:t> </a:t>
            </a:r>
            <a:r>
              <a:rPr lang="hu-HU" altLang="en-US" sz="2000" dirty="0" err="1">
                <a:ea typeface="ＭＳ Ｐゴシック" panose="020B0600070205080204" pitchFamily="34" charset="-128"/>
              </a:rPr>
              <a:t>blood</a:t>
            </a:r>
            <a:r>
              <a:rPr lang="hu-HU" altLang="en-US" sz="2000" dirty="0">
                <a:ea typeface="ＭＳ Ｐゴシック" panose="020B0600070205080204" pitchFamily="34" charset="-128"/>
              </a:rPr>
              <a:t> </a:t>
            </a:r>
            <a:r>
              <a:rPr lang="hu-HU" altLang="en-US" sz="2000" dirty="0" err="1">
                <a:ea typeface="ＭＳ Ｐゴシック" panose="020B0600070205080204" pitchFamily="34" charset="-128"/>
              </a:rPr>
              <a:t>cells</a:t>
            </a:r>
            <a:r>
              <a:rPr lang="hu-HU" altLang="en-US" sz="2000" dirty="0">
                <a:ea typeface="ＭＳ Ｐゴシック" panose="020B0600070205080204" pitchFamily="34" charset="-128"/>
              </a:rPr>
              <a:t> (WBC)</a:t>
            </a:r>
            <a:r>
              <a:rPr lang="en-GB" altLang="en-US" sz="2000" dirty="0">
                <a:ea typeface="ＭＳ Ｐゴシック" panose="020B0600070205080204" pitchFamily="34" charset="-128"/>
              </a:rPr>
              <a:t> 14</a:t>
            </a:r>
            <a:r>
              <a:rPr lang="hu-HU" altLang="en-US" sz="2000" dirty="0">
                <a:ea typeface="ＭＳ Ｐゴシック" panose="020B0600070205080204" pitchFamily="34" charset="-128"/>
              </a:rPr>
              <a:t>,</a:t>
            </a:r>
            <a:r>
              <a:rPr lang="en-GB" altLang="en-US" sz="2000" dirty="0">
                <a:ea typeface="ＭＳ Ｐゴシック" panose="020B0600070205080204" pitchFamily="34" charset="-128"/>
              </a:rPr>
              <a:t>000 cells/mcl. </a:t>
            </a:r>
          </a:p>
          <a:p>
            <a:pPr marL="182563" indent="-182563"/>
            <a:r>
              <a:rPr lang="en-GB" altLang="en-US" sz="2000" b="1" dirty="0">
                <a:ea typeface="ＭＳ Ｐゴシック" panose="020B0600070205080204" pitchFamily="34" charset="-128"/>
              </a:rPr>
              <a:t>24 March</a:t>
            </a:r>
            <a:r>
              <a:rPr lang="en-GB" altLang="en-US" sz="2000" dirty="0">
                <a:ea typeface="ＭＳ Ｐゴシック" panose="020B0600070205080204" pitchFamily="34" charset="-128"/>
              </a:rPr>
              <a:t>: </a:t>
            </a:r>
            <a:r>
              <a:rPr lang="hu-HU" altLang="en-US" sz="2000" dirty="0">
                <a:solidFill>
                  <a:srgbClr val="FF0000"/>
                </a:solidFill>
                <a:ea typeface="ＭＳ Ｐゴシック" panose="020B0600070205080204" pitchFamily="34" charset="-128"/>
              </a:rPr>
              <a:t>F</a:t>
            </a:r>
            <a:r>
              <a:rPr lang="en-GB" altLang="en-US" sz="2000" dirty="0">
                <a:solidFill>
                  <a:srgbClr val="FF0000"/>
                </a:solidFill>
                <a:ea typeface="ＭＳ Ｐゴシック" panose="020B0600070205080204" pitchFamily="34" charset="-128"/>
              </a:rPr>
              <a:t>ever 39.0</a:t>
            </a:r>
            <a:r>
              <a:rPr lang="en-GB" altLang="en-US" sz="2000" dirty="0">
                <a:solidFill>
                  <a:srgbClr val="FF0000"/>
                </a:solidFill>
                <a:ea typeface="ＭＳ Ｐゴシック" panose="020B0600070205080204" pitchFamily="34" charset="-128"/>
                <a:sym typeface="Symbol" panose="05050102010706020507" pitchFamily="18" charset="2"/>
              </a:rPr>
              <a:t></a:t>
            </a:r>
            <a:r>
              <a:rPr lang="en-GB" altLang="en-US" sz="2000" dirty="0">
                <a:solidFill>
                  <a:srgbClr val="FF0000"/>
                </a:solidFill>
                <a:ea typeface="ＭＳ Ｐゴシック" panose="020B0600070205080204" pitchFamily="34" charset="-128"/>
              </a:rPr>
              <a:t>C</a:t>
            </a:r>
            <a:r>
              <a:rPr lang="en-GB" altLang="en-US" sz="2000" dirty="0">
                <a:ea typeface="ＭＳ Ｐゴシック" panose="020B0600070205080204" pitchFamily="34" charset="-128"/>
              </a:rPr>
              <a:t>, tachypnoea, cough and sputum production. </a:t>
            </a:r>
            <a:r>
              <a:rPr lang="en-GB" altLang="en-US" sz="2000" dirty="0">
                <a:solidFill>
                  <a:srgbClr val="FF0000"/>
                </a:solidFill>
                <a:ea typeface="ＭＳ Ｐゴシック" panose="020B0600070205080204" pitchFamily="34" charset="-128"/>
              </a:rPr>
              <a:t>Chest x-ray</a:t>
            </a:r>
            <a:r>
              <a:rPr lang="en-GB" altLang="en-US" sz="2000" dirty="0">
                <a:ea typeface="ＭＳ Ｐゴシック" panose="020B0600070205080204" pitchFamily="34" charset="-128"/>
              </a:rPr>
              <a:t>: infiltrate right middle lobe. </a:t>
            </a:r>
            <a:r>
              <a:rPr lang="en-GB" altLang="en-US" sz="2000" dirty="0">
                <a:solidFill>
                  <a:srgbClr val="FF0000"/>
                </a:solidFill>
                <a:ea typeface="ＭＳ Ｐゴシック" panose="020B0600070205080204" pitchFamily="34" charset="-128"/>
              </a:rPr>
              <a:t>WBC 19,000 </a:t>
            </a:r>
            <a:r>
              <a:rPr lang="en-GB" altLang="en-US" sz="2000" dirty="0">
                <a:ea typeface="ＭＳ Ｐゴシック" panose="020B0600070205080204" pitchFamily="34" charset="-128"/>
              </a:rPr>
              <a:t>cells/mcl. Blood, urine and bronchial secretions cultured</a:t>
            </a:r>
            <a:r>
              <a:rPr lang="hu-HU" altLang="en-US" sz="2000" dirty="0">
                <a:ea typeface="ＭＳ Ｐゴシック" panose="020B0600070205080204" pitchFamily="34" charset="-128"/>
              </a:rPr>
              <a:t>.</a:t>
            </a:r>
            <a:r>
              <a:rPr lang="en-GB" altLang="en-US" sz="2000" dirty="0">
                <a:ea typeface="ＭＳ Ｐゴシック" panose="020B0600070205080204" pitchFamily="34" charset="-128"/>
              </a:rPr>
              <a:t> </a:t>
            </a:r>
          </a:p>
          <a:p>
            <a:pPr lvl="1"/>
            <a:r>
              <a:rPr lang="hu-HU" altLang="en-US" sz="2000" dirty="0">
                <a:solidFill>
                  <a:srgbClr val="FF0000"/>
                </a:solidFill>
                <a:ea typeface="ＭＳ Ｐゴシック" panose="020B0600070205080204" pitchFamily="34" charset="-128"/>
              </a:rPr>
              <a:t>A</a:t>
            </a:r>
            <a:r>
              <a:rPr lang="en-GB" altLang="en-US" sz="2000" dirty="0" err="1">
                <a:solidFill>
                  <a:srgbClr val="FF0000"/>
                </a:solidFill>
                <a:ea typeface="ＭＳ Ｐゴシック" panose="020B0600070205080204" pitchFamily="34" charset="-128"/>
              </a:rPr>
              <a:t>mpicillin</a:t>
            </a:r>
            <a:r>
              <a:rPr lang="en-GB" altLang="en-US" sz="2000" dirty="0">
                <a:solidFill>
                  <a:srgbClr val="FF0000"/>
                </a:solidFill>
                <a:ea typeface="ＭＳ Ｐゴシック" panose="020B0600070205080204" pitchFamily="34" charset="-128"/>
              </a:rPr>
              <a:t>/sulbactam</a:t>
            </a:r>
            <a:r>
              <a:rPr lang="en-GB" altLang="en-US" sz="2000" dirty="0">
                <a:ea typeface="ＭＳ Ｐゴシック" panose="020B0600070205080204" pitchFamily="34" charset="-128"/>
              </a:rPr>
              <a:t> </a:t>
            </a:r>
            <a:r>
              <a:rPr lang="hu-HU" altLang="en-US" sz="2000" dirty="0">
                <a:ea typeface="ＭＳ Ｐゴシック" panose="020B0600070205080204" pitchFamily="34" charset="-128"/>
              </a:rPr>
              <a:t>4 x </a:t>
            </a:r>
            <a:r>
              <a:rPr lang="en-GB" altLang="en-US" sz="2000" dirty="0">
                <a:ea typeface="ＭＳ Ｐゴシック" panose="020B0600070205080204" pitchFamily="34" charset="-128"/>
              </a:rPr>
              <a:t>3g is initiated</a:t>
            </a:r>
            <a:r>
              <a:rPr lang="hu-HU" altLang="en-US" sz="2000" dirty="0">
                <a:ea typeface="ＭＳ Ｐゴシック" panose="020B0600070205080204" pitchFamily="34" charset="-128"/>
              </a:rPr>
              <a:t>.</a:t>
            </a:r>
            <a:endParaRPr lang="en-GB" altLang="en-US" sz="2000" dirty="0">
              <a:ea typeface="ＭＳ Ｐゴシック" panose="020B0600070205080204" pitchFamily="34" charset="-128"/>
            </a:endParaRPr>
          </a:p>
          <a:p>
            <a:pPr lvl="1"/>
            <a:r>
              <a:rPr lang="hu-HU" altLang="en-US" sz="2000" dirty="0">
                <a:ea typeface="ＭＳ Ｐゴシック" panose="020B0600070205080204" pitchFamily="34" charset="-128"/>
              </a:rPr>
              <a:t>D</a:t>
            </a:r>
            <a:r>
              <a:rPr lang="en-GB" altLang="en-US" sz="2000" dirty="0" err="1">
                <a:ea typeface="ＭＳ Ｐゴシック" panose="020B0600070205080204" pitchFamily="34" charset="-128"/>
              </a:rPr>
              <a:t>iagnosis</a:t>
            </a:r>
            <a:r>
              <a:rPr lang="en-GB" altLang="en-US" sz="2000" dirty="0">
                <a:ea typeface="ＭＳ Ｐゴシック" panose="020B0600070205080204" pitchFamily="34" charset="-128"/>
              </a:rPr>
              <a:t> of aspiration </a:t>
            </a:r>
            <a:r>
              <a:rPr lang="en-GB" altLang="en-US" sz="2000" dirty="0">
                <a:solidFill>
                  <a:srgbClr val="FF0000"/>
                </a:solidFill>
                <a:ea typeface="ＭＳ Ｐゴシック" panose="020B0600070205080204" pitchFamily="34" charset="-128"/>
              </a:rPr>
              <a:t>pneumonia</a:t>
            </a:r>
            <a:r>
              <a:rPr lang="en-GB" altLang="en-US" sz="2000" dirty="0">
                <a:ea typeface="ＭＳ Ｐゴシック" panose="020B0600070205080204" pitchFamily="34" charset="-128"/>
              </a:rPr>
              <a:t> is recorded in the notes</a:t>
            </a:r>
            <a:r>
              <a:rPr lang="hu-HU" altLang="en-US" sz="2000" dirty="0">
                <a:ea typeface="ＭＳ Ｐゴシック" panose="020B0600070205080204" pitchFamily="34" charset="-128"/>
              </a:rPr>
              <a:t>.</a:t>
            </a:r>
            <a:endParaRPr lang="en-GB" altLang="en-US" sz="2000" dirty="0">
              <a:ea typeface="ＭＳ Ｐゴシック" panose="020B0600070205080204" pitchFamily="34" charset="-128"/>
            </a:endParaRPr>
          </a:p>
          <a:p>
            <a:pPr marL="182563" indent="-182563"/>
            <a:r>
              <a:rPr lang="en-GB" altLang="en-US" sz="2000" b="1" dirty="0">
                <a:ea typeface="ＭＳ Ｐゴシック" panose="020B0600070205080204" pitchFamily="34" charset="-128"/>
              </a:rPr>
              <a:t>26 March</a:t>
            </a:r>
            <a:r>
              <a:rPr lang="en-GB" altLang="en-US" sz="2000" dirty="0">
                <a:ea typeface="ＭＳ Ｐゴシック" panose="020B0600070205080204" pitchFamily="34" charset="-128"/>
              </a:rPr>
              <a:t>: </a:t>
            </a:r>
            <a:r>
              <a:rPr lang="hu-HU" altLang="en-US" sz="2000" dirty="0">
                <a:solidFill>
                  <a:srgbClr val="FF0000"/>
                </a:solidFill>
                <a:ea typeface="ＭＳ Ｐゴシック" panose="020B0600070205080204" pitchFamily="34" charset="-128"/>
              </a:rPr>
              <a:t>B</a:t>
            </a:r>
            <a:r>
              <a:rPr lang="en-GB" altLang="en-US" sz="2000" dirty="0" err="1">
                <a:solidFill>
                  <a:srgbClr val="FF0000"/>
                </a:solidFill>
                <a:ea typeface="ＭＳ Ｐゴシック" panose="020B0600070205080204" pitchFamily="34" charset="-128"/>
              </a:rPr>
              <a:t>ronchial</a:t>
            </a:r>
            <a:r>
              <a:rPr lang="en-GB" altLang="en-US" sz="2000" dirty="0">
                <a:solidFill>
                  <a:srgbClr val="FF0000"/>
                </a:solidFill>
                <a:ea typeface="ＭＳ Ｐゴシック" panose="020B0600070205080204" pitchFamily="34" charset="-128"/>
              </a:rPr>
              <a:t> secretions</a:t>
            </a:r>
            <a:r>
              <a:rPr lang="en-GB" altLang="en-US" sz="2000" dirty="0">
                <a:ea typeface="ＭＳ Ｐゴシック" panose="020B0600070205080204" pitchFamily="34" charset="-128"/>
              </a:rPr>
              <a:t>: </a:t>
            </a:r>
            <a:r>
              <a:rPr lang="en-GB" altLang="en-US" sz="2000" i="1" dirty="0">
                <a:ea typeface="ＭＳ Ｐゴシック" panose="020B0600070205080204" pitchFamily="34" charset="-128"/>
              </a:rPr>
              <a:t>Klebsiella pneumonia</a:t>
            </a:r>
            <a:r>
              <a:rPr lang="en-GB" altLang="en-US" sz="2000" dirty="0">
                <a:ea typeface="ＭＳ Ｐゴシック" panose="020B0600070205080204" pitchFamily="34" charset="-128"/>
              </a:rPr>
              <a:t> resistant to ceftriaxone and ampicillin/sulbactam and susceptible to meropenem</a:t>
            </a:r>
            <a:r>
              <a:rPr lang="hu-HU" altLang="en-US" sz="2000" dirty="0">
                <a:ea typeface="ＭＳ Ｐゴシック" panose="020B0600070205080204" pitchFamily="34" charset="-128"/>
              </a:rPr>
              <a:t>.</a:t>
            </a:r>
            <a:endParaRPr lang="en-GB" altLang="en-US" sz="2000" dirty="0">
              <a:ea typeface="ＭＳ Ｐゴシック" panose="020B0600070205080204" pitchFamily="34" charset="-128"/>
            </a:endParaRPr>
          </a:p>
          <a:p>
            <a:pPr lvl="1"/>
            <a:r>
              <a:rPr lang="hu-HU" altLang="en-US" sz="2000" dirty="0">
                <a:ea typeface="ＭＳ Ｐゴシック" panose="020B0600070205080204" pitchFamily="34" charset="-128"/>
              </a:rPr>
              <a:t>A</a:t>
            </a:r>
            <a:r>
              <a:rPr lang="en-GB" altLang="en-US" sz="2000" dirty="0" err="1">
                <a:ea typeface="ＭＳ Ｐゴシック" panose="020B0600070205080204" pitchFamily="34" charset="-128"/>
              </a:rPr>
              <a:t>mpicillin</a:t>
            </a:r>
            <a:r>
              <a:rPr lang="en-GB" altLang="en-US" sz="2000" dirty="0">
                <a:ea typeface="ＭＳ Ｐゴシック" panose="020B0600070205080204" pitchFamily="34" charset="-128"/>
              </a:rPr>
              <a:t>/sulbactam discontinued and </a:t>
            </a:r>
            <a:r>
              <a:rPr lang="en-GB" altLang="en-US" sz="2000" dirty="0">
                <a:solidFill>
                  <a:srgbClr val="FF0000"/>
                </a:solidFill>
                <a:ea typeface="ＭＳ Ｐゴシック" panose="020B0600070205080204" pitchFamily="34" charset="-128"/>
              </a:rPr>
              <a:t>meropenem 3 </a:t>
            </a:r>
            <a:r>
              <a:rPr lang="hu-HU" altLang="en-US" sz="2000" dirty="0">
                <a:solidFill>
                  <a:srgbClr val="FF0000"/>
                </a:solidFill>
                <a:ea typeface="ＭＳ Ｐゴシック" panose="020B0600070205080204" pitchFamily="34" charset="-128"/>
              </a:rPr>
              <a:t>x 2g IV </a:t>
            </a:r>
            <a:r>
              <a:rPr lang="en-GB" altLang="en-US" sz="2000" dirty="0">
                <a:ea typeface="ＭＳ Ｐゴシック" panose="020B0600070205080204" pitchFamily="34" charset="-128"/>
              </a:rPr>
              <a:t>initiated. </a:t>
            </a:r>
          </a:p>
          <a:p>
            <a:r>
              <a:rPr lang="en-GB" altLang="en-US" sz="2000" b="1" dirty="0">
                <a:ea typeface="ＭＳ Ｐゴシック" panose="020B0600070205080204" pitchFamily="34" charset="-128"/>
              </a:rPr>
              <a:t>27 March</a:t>
            </a:r>
            <a:r>
              <a:rPr lang="en-GB" altLang="en-US" sz="2000" dirty="0">
                <a:ea typeface="ＭＳ Ｐゴシック" panose="020B0600070205080204" pitchFamily="34" charset="-128"/>
              </a:rPr>
              <a:t>: PPS</a:t>
            </a:r>
            <a:r>
              <a:rPr lang="hu-HU" altLang="en-US" sz="2000" dirty="0">
                <a:ea typeface="ＭＳ Ｐゴシック" panose="020B0600070205080204" pitchFamily="34" charset="-128"/>
              </a:rPr>
              <a:t> </a:t>
            </a:r>
            <a:r>
              <a:rPr lang="hu-HU" altLang="en-US" sz="2000" dirty="0" err="1">
                <a:ea typeface="ＭＳ Ｐゴシック" panose="020B0600070205080204" pitchFamily="34" charset="-128"/>
              </a:rPr>
              <a:t>day</a:t>
            </a:r>
            <a:endParaRPr lang="en-GB" altLang="en-US" sz="2000" dirty="0">
              <a:ea typeface="ＭＳ Ｐゴシック" panose="020B0600070205080204" pitchFamily="34" charset="-128"/>
            </a:endParaRPr>
          </a:p>
          <a:p>
            <a:endParaRPr lang="en-GB" altLang="en-US" dirty="0">
              <a:ea typeface="ＭＳ Ｐゴシック" panose="020B0600070205080204" pitchFamily="34" charset="-128"/>
            </a:endParaRPr>
          </a:p>
        </p:txBody>
      </p:sp>
    </p:spTree>
    <p:extLst>
      <p:ext uri="{BB962C8B-B14F-4D97-AF65-F5344CB8AC3E}">
        <p14:creationId xmlns:p14="http://schemas.microsoft.com/office/powerpoint/2010/main" val="1795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ular Callout 2"/>
          <p:cNvSpPr/>
          <p:nvPr/>
        </p:nvSpPr>
        <p:spPr bwMode="auto">
          <a:xfrm>
            <a:off x="3489158" y="739624"/>
            <a:ext cx="1521543" cy="922961"/>
          </a:xfrm>
          <a:prstGeom prst="wedgeRectCallout">
            <a:avLst>
              <a:gd name="adj1" fmla="val 34937"/>
              <a:gd name="adj2" fmla="val 75815"/>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GB" sz="1400" dirty="0">
                <a:solidFill>
                  <a:srgbClr val="000000"/>
                </a:solidFill>
                <a:ea typeface="ＭＳ Ｐゴシック" panose="020B0600070205080204" pitchFamily="34" charset="-128"/>
              </a:rPr>
              <a:t>Diagnosis group by anatomical site</a:t>
            </a:r>
          </a:p>
          <a:p>
            <a:pPr algn="ctr" eaLnBrk="0" fontAlgn="base" hangingPunct="0">
              <a:lnSpc>
                <a:spcPct val="85000"/>
              </a:lnSpc>
              <a:spcBef>
                <a:spcPct val="0"/>
              </a:spcBef>
              <a:spcAft>
                <a:spcPct val="0"/>
              </a:spcAft>
            </a:pPr>
            <a:r>
              <a:rPr lang="hu-HU" sz="1400" dirty="0">
                <a:solidFill>
                  <a:srgbClr val="000000"/>
                </a:solidFill>
                <a:ea typeface="ＭＳ Ｐゴシック" panose="020B0600070205080204" pitchFamily="34" charset="-128"/>
              </a:rPr>
              <a:t>(</a:t>
            </a:r>
            <a:r>
              <a:rPr lang="en-GB" sz="1400" dirty="0">
                <a:solidFill>
                  <a:srgbClr val="000000"/>
                </a:solidFill>
                <a:ea typeface="ＭＳ Ｐゴシック" panose="020B0600070205080204" pitchFamily="34" charset="-128"/>
              </a:rPr>
              <a:t>Annex 2, codebook</a:t>
            </a:r>
            <a:r>
              <a:rPr lang="hu-HU" sz="1400" dirty="0">
                <a:solidFill>
                  <a:srgbClr val="000000"/>
                </a:solidFill>
                <a:ea typeface="ＭＳ Ｐゴシック" panose="020B0600070205080204" pitchFamily="34" charset="-128"/>
              </a:rPr>
              <a:t>)</a:t>
            </a:r>
            <a:endParaRPr lang="en-GB" sz="1400" dirty="0">
              <a:solidFill>
                <a:srgbClr val="000000"/>
              </a:solidFill>
              <a:ea typeface="ＭＳ Ｐゴシック" panose="020B0600070205080204" pitchFamily="34" charset="-128"/>
            </a:endParaRPr>
          </a:p>
        </p:txBody>
      </p:sp>
      <p:sp>
        <p:nvSpPr>
          <p:cNvPr id="5" name="Rectangular Callout 4"/>
          <p:cNvSpPr/>
          <p:nvPr/>
        </p:nvSpPr>
        <p:spPr bwMode="auto">
          <a:xfrm>
            <a:off x="5232398" y="737771"/>
            <a:ext cx="1371601" cy="792332"/>
          </a:xfrm>
          <a:prstGeom prst="wedgeRectCallout">
            <a:avLst>
              <a:gd name="adj1" fmla="val -4776"/>
              <a:gd name="adj2" fmla="val 94488"/>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GB" sz="1400" dirty="0">
                <a:solidFill>
                  <a:srgbClr val="000000"/>
                </a:solidFill>
                <a:ea typeface="ＭＳ Ｐゴシック" panose="020B0600070205080204" pitchFamily="34" charset="-128"/>
              </a:rPr>
              <a:t>Current </a:t>
            </a:r>
            <a:r>
              <a:rPr lang="hu-HU" sz="1400" dirty="0" err="1">
                <a:solidFill>
                  <a:srgbClr val="000000"/>
                </a:solidFill>
                <a:ea typeface="ＭＳ Ｐゴシック" panose="020B0600070205080204" pitchFamily="34" charset="-128"/>
              </a:rPr>
              <a:t>antimicrobial</a:t>
            </a:r>
            <a:endParaRPr lang="en-GB" sz="1400" dirty="0">
              <a:solidFill>
                <a:srgbClr val="000000"/>
              </a:solidFill>
              <a:ea typeface="ＭＳ Ｐゴシック" panose="020B0600070205080204" pitchFamily="34" charset="-128"/>
            </a:endParaRPr>
          </a:p>
        </p:txBody>
      </p:sp>
      <p:sp>
        <p:nvSpPr>
          <p:cNvPr id="4" name="Title 3"/>
          <p:cNvSpPr>
            <a:spLocks noGrp="1"/>
          </p:cNvSpPr>
          <p:nvPr>
            <p:ph type="title"/>
          </p:nvPr>
        </p:nvSpPr>
        <p:spPr/>
        <p:txBody>
          <a:bodyPr/>
          <a:lstStyle/>
          <a:p>
            <a:r>
              <a:rPr lang="en-GB" dirty="0"/>
              <a:t>Clinical case 2 answers: Antimicrobial section</a:t>
            </a:r>
          </a:p>
        </p:txBody>
      </p:sp>
      <p:sp>
        <p:nvSpPr>
          <p:cNvPr id="6" name="Rectangular Callout 5"/>
          <p:cNvSpPr/>
          <p:nvPr/>
        </p:nvSpPr>
        <p:spPr bwMode="auto">
          <a:xfrm>
            <a:off x="2997381" y="4510305"/>
            <a:ext cx="3098619" cy="1278219"/>
          </a:xfrm>
          <a:prstGeom prst="wedgeRectCallout">
            <a:avLst>
              <a:gd name="adj1" fmla="val -11708"/>
              <a:gd name="adj2" fmla="val -144857"/>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US" altLang="en-US" sz="1050" b="1" dirty="0">
                <a:solidFill>
                  <a:srgbClr val="000000"/>
                </a:solidFill>
                <a:ea typeface="ＭＳ Ｐゴシック" panose="020B0600070205080204" pitchFamily="34" charset="-128"/>
              </a:rPr>
              <a:t>Indication</a:t>
            </a:r>
            <a:r>
              <a:rPr lang="en-US" altLang="en-US" sz="1050" dirty="0">
                <a:solidFill>
                  <a:srgbClr val="000000"/>
                </a:solidFill>
                <a:ea typeface="ＭＳ Ｐゴシック" panose="020B0600070205080204" pitchFamily="34" charset="-128"/>
              </a:rPr>
              <a:t>: treatment intention for </a:t>
            </a:r>
          </a:p>
          <a:p>
            <a:pPr algn="ctr" eaLnBrk="0" fontAlgn="base" hangingPunct="0">
              <a:lnSpc>
                <a:spcPct val="85000"/>
              </a:lnSpc>
              <a:spcBef>
                <a:spcPct val="0"/>
              </a:spcBef>
              <a:spcAft>
                <a:spcPct val="0"/>
              </a:spcAft>
            </a:pPr>
            <a:r>
              <a:rPr lang="en-US" altLang="en-US" sz="1050" dirty="0">
                <a:solidFill>
                  <a:srgbClr val="000000"/>
                </a:solidFill>
                <a:ea typeface="ＭＳ Ｐゴシック" panose="020B0600070205080204" pitchFamily="34" charset="-128"/>
              </a:rPr>
              <a:t>community (CI), long/intermediate-term care (LI) or acute hospital (HI) infection; </a:t>
            </a:r>
          </a:p>
          <a:p>
            <a:pPr algn="ctr" eaLnBrk="0" fontAlgn="base" hangingPunct="0">
              <a:lnSpc>
                <a:spcPct val="85000"/>
              </a:lnSpc>
              <a:spcBef>
                <a:spcPct val="0"/>
              </a:spcBef>
              <a:spcAft>
                <a:spcPct val="0"/>
              </a:spcAft>
            </a:pPr>
            <a:r>
              <a:rPr lang="en-US" altLang="en-US" sz="1050" dirty="0">
                <a:solidFill>
                  <a:srgbClr val="000000"/>
                </a:solidFill>
                <a:ea typeface="ＭＳ Ｐゴシック" panose="020B0600070205080204" pitchFamily="34" charset="-128"/>
              </a:rPr>
              <a:t>surgical prophylaxis: SP1: single dose, SP2: one day, SP3: &gt;1day; </a:t>
            </a:r>
          </a:p>
          <a:p>
            <a:pPr algn="ctr" eaLnBrk="0" fontAlgn="base" hangingPunct="0">
              <a:lnSpc>
                <a:spcPct val="85000"/>
              </a:lnSpc>
              <a:spcBef>
                <a:spcPct val="0"/>
              </a:spcBef>
              <a:spcAft>
                <a:spcPct val="0"/>
              </a:spcAft>
            </a:pPr>
            <a:r>
              <a:rPr lang="en-US" altLang="en-US" sz="1050" dirty="0">
                <a:solidFill>
                  <a:srgbClr val="000000"/>
                </a:solidFill>
                <a:ea typeface="ＭＳ Ｐゴシック" panose="020B0600070205080204" pitchFamily="34" charset="-128"/>
              </a:rPr>
              <a:t>MP: medical prophylaxis; O: other; UI: Unknown indication</a:t>
            </a:r>
            <a:endParaRPr lang="en-GB" sz="2000" dirty="0">
              <a:solidFill>
                <a:srgbClr val="000000"/>
              </a:solidFill>
              <a:ea typeface="ＭＳ Ｐゴシック" panose="020B0600070205080204" pitchFamily="34" charset="-128"/>
            </a:endParaRPr>
          </a:p>
        </p:txBody>
      </p:sp>
      <p:graphicFrame>
        <p:nvGraphicFramePr>
          <p:cNvPr id="7" name="Group 975"/>
          <p:cNvGraphicFramePr>
            <a:graphicFrameLocks noGrp="1"/>
          </p:cNvGraphicFramePr>
          <p:nvPr>
            <p:extLst>
              <p:ext uri="{D42A27DB-BD31-4B8C-83A1-F6EECF244321}">
                <p14:modId xmlns:p14="http://schemas.microsoft.com/office/powerpoint/2010/main" val="3355191963"/>
              </p:ext>
            </p:extLst>
          </p:nvPr>
        </p:nvGraphicFramePr>
        <p:xfrm>
          <a:off x="1974830" y="2029555"/>
          <a:ext cx="8242340" cy="1762187"/>
        </p:xfrm>
        <a:graphic>
          <a:graphicData uri="http://schemas.openxmlformats.org/drawingml/2006/table">
            <a:tbl>
              <a:tblPr/>
              <a:tblGrid>
                <a:gridCol w="1656540">
                  <a:extLst>
                    <a:ext uri="{9D8B030D-6E8A-4147-A177-3AD203B41FA5}">
                      <a16:colId xmlns:a16="http://schemas.microsoft.com/office/drawing/2014/main" val="20000"/>
                    </a:ext>
                  </a:extLst>
                </a:gridCol>
                <a:gridCol w="384848">
                  <a:extLst>
                    <a:ext uri="{9D8B030D-6E8A-4147-A177-3AD203B41FA5}">
                      <a16:colId xmlns:a16="http://schemas.microsoft.com/office/drawing/2014/main" val="20001"/>
                    </a:ext>
                  </a:extLst>
                </a:gridCol>
                <a:gridCol w="394417">
                  <a:extLst>
                    <a:ext uri="{9D8B030D-6E8A-4147-A177-3AD203B41FA5}">
                      <a16:colId xmlns:a16="http://schemas.microsoft.com/office/drawing/2014/main" val="20002"/>
                    </a:ext>
                  </a:extLst>
                </a:gridCol>
                <a:gridCol w="680816">
                  <a:extLst>
                    <a:ext uri="{9D8B030D-6E8A-4147-A177-3AD203B41FA5}">
                      <a16:colId xmlns:a16="http://schemas.microsoft.com/office/drawing/2014/main" val="20003"/>
                    </a:ext>
                  </a:extLst>
                </a:gridCol>
                <a:gridCol w="469101">
                  <a:extLst>
                    <a:ext uri="{9D8B030D-6E8A-4147-A177-3AD203B41FA5}">
                      <a16:colId xmlns:a16="http://schemas.microsoft.com/office/drawing/2014/main" val="20004"/>
                    </a:ext>
                  </a:extLst>
                </a:gridCol>
                <a:gridCol w="1172753">
                  <a:extLst>
                    <a:ext uri="{9D8B030D-6E8A-4147-A177-3AD203B41FA5}">
                      <a16:colId xmlns:a16="http://schemas.microsoft.com/office/drawing/2014/main" val="20005"/>
                    </a:ext>
                  </a:extLst>
                </a:gridCol>
                <a:gridCol w="541998">
                  <a:extLst>
                    <a:ext uri="{9D8B030D-6E8A-4147-A177-3AD203B41FA5}">
                      <a16:colId xmlns:a16="http://schemas.microsoft.com/office/drawing/2014/main" val="20006"/>
                    </a:ext>
                  </a:extLst>
                </a:gridCol>
                <a:gridCol w="1061306">
                  <a:extLst>
                    <a:ext uri="{9D8B030D-6E8A-4147-A177-3AD203B41FA5}">
                      <a16:colId xmlns:a16="http://schemas.microsoft.com/office/drawing/2014/main" val="20007"/>
                    </a:ext>
                  </a:extLst>
                </a:gridCol>
                <a:gridCol w="469101">
                  <a:extLst>
                    <a:ext uri="{9D8B030D-6E8A-4147-A177-3AD203B41FA5}">
                      <a16:colId xmlns:a16="http://schemas.microsoft.com/office/drawing/2014/main" val="20008"/>
                    </a:ext>
                  </a:extLst>
                </a:gridCol>
                <a:gridCol w="1028449">
                  <a:extLst>
                    <a:ext uri="{9D8B030D-6E8A-4147-A177-3AD203B41FA5}">
                      <a16:colId xmlns:a16="http://schemas.microsoft.com/office/drawing/2014/main" val="20009"/>
                    </a:ext>
                  </a:extLst>
                </a:gridCol>
                <a:gridCol w="383011">
                  <a:extLst>
                    <a:ext uri="{9D8B030D-6E8A-4147-A177-3AD203B41FA5}">
                      <a16:colId xmlns:a16="http://schemas.microsoft.com/office/drawing/2014/main" val="20010"/>
                    </a:ext>
                  </a:extLst>
                </a:gridCol>
              </a:tblGrid>
              <a:tr h="208617">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cs typeface="Arial" charset="0"/>
                        </a:rPr>
                        <a:t>(generic or brand name)</a:t>
                      </a: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Route</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Indication</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Diagnosis (site)</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Reason in notes</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0070C0"/>
                          </a:solidFill>
                          <a:effectLst/>
                          <a:latin typeface="Arial" charset="0"/>
                          <a:cs typeface="Arial" charset="0"/>
                        </a:rPr>
                        <a:t>Date start AM</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0070C0"/>
                          </a:solidFill>
                          <a:effectLst/>
                          <a:latin typeface="Arial" charset="0"/>
                          <a:cs typeface="Arial" charset="0"/>
                        </a:rPr>
                        <a:t>Changed? (+ reason)</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FF0000"/>
                          </a:solidFill>
                          <a:effectLst/>
                          <a:latin typeface="Arial" charset="0"/>
                          <a:cs typeface="Arial" charset="0"/>
                        </a:rPr>
                        <a:t>If changed: Date start 1</a:t>
                      </a:r>
                      <a:r>
                        <a:rPr kumimoji="0" lang="en-US" sz="900" b="1" i="0" u="none" strike="noStrike" cap="none" normalizeH="0" baseline="30000" dirty="0">
                          <a:ln>
                            <a:noFill/>
                          </a:ln>
                          <a:solidFill>
                            <a:srgbClr val="FF0000"/>
                          </a:solidFill>
                          <a:effectLst/>
                          <a:latin typeface="Arial" charset="0"/>
                          <a:cs typeface="Arial" charset="0"/>
                        </a:rPr>
                        <a:t>st</a:t>
                      </a:r>
                      <a:r>
                        <a:rPr kumimoji="0" lang="en-US" sz="900" b="1" i="0" u="none" strike="noStrike" cap="none" normalizeH="0" baseline="0" dirty="0">
                          <a:ln>
                            <a:noFill/>
                          </a:ln>
                          <a:solidFill>
                            <a:srgbClr val="FF0000"/>
                          </a:solidFill>
                          <a:effectLst/>
                          <a:latin typeface="Arial" charset="0"/>
                          <a:cs typeface="Arial" charset="0"/>
                        </a:rPr>
                        <a:t> AM</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3680">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ts val="8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Number of doses</a:t>
                      </a:r>
                      <a:r>
                        <a:rPr kumimoji="0" lang="en-US" sz="900" b="1" i="0" u="none" strike="noStrike" cap="none" normalizeH="0" baseline="0" dirty="0">
                          <a:ln>
                            <a:noFill/>
                          </a:ln>
                          <a:solidFill>
                            <a:srgbClr val="FF0000"/>
                          </a:solidFill>
                          <a:effectLst/>
                          <a:latin typeface="Arial" charset="0"/>
                          <a:cs typeface="Arial" charset="0"/>
                        </a:rPr>
                        <a:t> </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mg/g/IU</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993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err="1">
                          <a:ln>
                            <a:noFill/>
                          </a:ln>
                          <a:solidFill>
                            <a:schemeClr val="tx1"/>
                          </a:solidFill>
                          <a:effectLst/>
                          <a:latin typeface="Arial" charset="0"/>
                          <a:cs typeface="Arial" charset="0"/>
                        </a:rPr>
                        <a:t>Meropenem</a:t>
                      </a:r>
                      <a:endParaRPr kumimoji="0" lang="en-US" sz="12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P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HI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PNEU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Y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70C0"/>
                          </a:solidFill>
                          <a:effectLst/>
                          <a:latin typeface="Arial" charset="0"/>
                          <a:cs typeface="Arial" charset="0"/>
                        </a:rPr>
                        <a:t>26 / 3  / 2016</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E</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24 / 3  / 2016</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3</a:t>
                      </a:r>
                    </a:p>
                  </a:txBody>
                  <a:tcPr marL="36000" marR="36000" marT="36000" marB="36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2</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g</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7762">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0070C0"/>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800" b="0" i="0" u="none" strike="noStrike" cap="none" normalizeH="0" baseline="0" dirty="0">
                        <a:ln>
                          <a:noFill/>
                        </a:ln>
                        <a:solidFill>
                          <a:schemeClr val="tx1"/>
                        </a:solidFill>
                        <a:effectLst/>
                        <a:latin typeface="Arial" charset="0"/>
                        <a:cs typeface="Arial" charset="0"/>
                      </a:endParaRP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77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1" i="0" u="none" strike="noStrike" cap="none" normalizeH="0" baseline="0" dirty="0">
                          <a:ln>
                            <a:noFill/>
                          </a:ln>
                          <a:solidFill>
                            <a:schemeClr val="tx1"/>
                          </a:solidFill>
                          <a:effectLst/>
                          <a:latin typeface="Arial" charset="0"/>
                          <a:cs typeface="Arial" charset="0"/>
                        </a:rPr>
                        <a:t> </a:t>
                      </a: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0070C0"/>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800" b="0" i="0" u="none" strike="noStrike" cap="none" normalizeH="0" baseline="0" dirty="0">
                        <a:ln>
                          <a:noFill/>
                        </a:ln>
                        <a:solidFill>
                          <a:schemeClr val="tx1"/>
                        </a:solidFill>
                        <a:effectLst/>
                        <a:latin typeface="Arial" charset="0"/>
                        <a:cs typeface="Arial" charset="0"/>
                      </a:endParaRP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Rectangular Callout 7"/>
          <p:cNvSpPr/>
          <p:nvPr/>
        </p:nvSpPr>
        <p:spPr bwMode="auto">
          <a:xfrm>
            <a:off x="6946898" y="737771"/>
            <a:ext cx="1892302" cy="792332"/>
          </a:xfrm>
          <a:prstGeom prst="wedgeRectCallout">
            <a:avLst>
              <a:gd name="adj1" fmla="val -4776"/>
              <a:gd name="adj2" fmla="val 94488"/>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GB" sz="1400" dirty="0">
                <a:solidFill>
                  <a:srgbClr val="000000"/>
                </a:solidFill>
                <a:ea typeface="ＭＳ Ｐゴシック" panose="020B0600070205080204" pitchFamily="34" charset="-128"/>
              </a:rPr>
              <a:t>The </a:t>
            </a:r>
            <a:r>
              <a:rPr lang="en-GB" sz="1400" dirty="0">
                <a:solidFill>
                  <a:srgbClr val="FF0000"/>
                </a:solidFill>
                <a:ea typeface="ＭＳ Ｐゴシック" panose="020B0600070205080204" pitchFamily="34" charset="-128"/>
              </a:rPr>
              <a:t>first </a:t>
            </a:r>
            <a:r>
              <a:rPr lang="hu-HU" sz="1400" dirty="0" err="1">
                <a:solidFill>
                  <a:srgbClr val="FF0000"/>
                </a:solidFill>
                <a:ea typeface="ＭＳ Ｐゴシック" panose="020B0600070205080204" pitchFamily="34" charset="-128"/>
              </a:rPr>
              <a:t>antimicrobial</a:t>
            </a:r>
            <a:r>
              <a:rPr lang="en-GB" sz="1400" dirty="0">
                <a:solidFill>
                  <a:srgbClr val="FF0000"/>
                </a:solidFill>
                <a:ea typeface="ＭＳ Ｐゴシック" panose="020B0600070205080204" pitchFamily="34" charset="-128"/>
              </a:rPr>
              <a:t> </a:t>
            </a:r>
            <a:r>
              <a:rPr lang="en-GB" sz="1400" dirty="0">
                <a:solidFill>
                  <a:srgbClr val="000000"/>
                </a:solidFill>
                <a:ea typeface="ＭＳ Ｐゴシック" panose="020B0600070205080204" pitchFamily="34" charset="-128"/>
              </a:rPr>
              <a:t>given for the indication</a:t>
            </a:r>
          </a:p>
          <a:p>
            <a:pPr algn="ctr" eaLnBrk="0" fontAlgn="base" hangingPunct="0">
              <a:lnSpc>
                <a:spcPct val="85000"/>
              </a:lnSpc>
              <a:spcBef>
                <a:spcPct val="0"/>
              </a:spcBef>
              <a:spcAft>
                <a:spcPct val="0"/>
              </a:spcAft>
            </a:pPr>
            <a:endParaRPr lang="en-GB" sz="1400" dirty="0">
              <a:solidFill>
                <a:srgbClr val="000000"/>
              </a:solidFill>
              <a:ea typeface="ＭＳ Ｐゴシック" panose="020B0600070205080204" pitchFamily="34" charset="-128"/>
            </a:endParaRPr>
          </a:p>
        </p:txBody>
      </p:sp>
      <p:sp>
        <p:nvSpPr>
          <p:cNvPr id="9" name="Rectangular Callout 8"/>
          <p:cNvSpPr/>
          <p:nvPr/>
        </p:nvSpPr>
        <p:spPr bwMode="auto">
          <a:xfrm>
            <a:off x="6603999" y="4510305"/>
            <a:ext cx="3355112" cy="1278219"/>
          </a:xfrm>
          <a:prstGeom prst="wedgeRectCallout">
            <a:avLst>
              <a:gd name="adj1" fmla="val -38508"/>
              <a:gd name="adj2" fmla="val -143397"/>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US" altLang="en-US" sz="1050" b="1" dirty="0"/>
              <a:t>Changed? (+ reason): </a:t>
            </a:r>
            <a:r>
              <a:rPr lang="en-US" altLang="en-US" sz="1050" dirty="0"/>
              <a:t>N=no change</a:t>
            </a:r>
            <a:r>
              <a:rPr lang="hu-HU" altLang="en-US" sz="1050" dirty="0"/>
              <a:t>,</a:t>
            </a:r>
            <a:r>
              <a:rPr lang="en-US" altLang="en-US" sz="1050" dirty="0"/>
              <a:t> E=escalation</a:t>
            </a:r>
            <a:r>
              <a:rPr lang="hu-HU" altLang="en-US" sz="1050" dirty="0"/>
              <a:t>,</a:t>
            </a:r>
            <a:r>
              <a:rPr lang="en-US" altLang="en-US" sz="1050" dirty="0"/>
              <a:t> D=De-escalation</a:t>
            </a:r>
            <a:r>
              <a:rPr lang="hu-HU" altLang="en-US" sz="1050" dirty="0"/>
              <a:t>,</a:t>
            </a:r>
            <a:r>
              <a:rPr lang="en-US" altLang="en-US" sz="1050" dirty="0"/>
              <a:t> S=switch IV to oral</a:t>
            </a:r>
            <a:r>
              <a:rPr lang="hu-HU" altLang="en-US" sz="1050" dirty="0"/>
              <a:t>,</a:t>
            </a:r>
            <a:r>
              <a:rPr lang="en-US" altLang="en-US" sz="1050" dirty="0"/>
              <a:t> A=adverse effects</a:t>
            </a:r>
            <a:r>
              <a:rPr lang="hu-HU" altLang="en-US" sz="1050" dirty="0"/>
              <a:t>,</a:t>
            </a:r>
            <a:r>
              <a:rPr lang="en-US" altLang="en-US" sz="1050" dirty="0"/>
              <a:t> OU=changed</a:t>
            </a:r>
            <a:r>
              <a:rPr lang="hu-HU" altLang="en-US" sz="1050" dirty="0"/>
              <a:t> </a:t>
            </a:r>
            <a:r>
              <a:rPr lang="hu-HU" altLang="en-US" sz="1050" dirty="0" err="1"/>
              <a:t>for</a:t>
            </a:r>
            <a:r>
              <a:rPr lang="en-US" altLang="en-US" sz="1050" dirty="0"/>
              <a:t> other/unknown reason</a:t>
            </a:r>
            <a:r>
              <a:rPr lang="hu-HU" altLang="en-US" sz="1050" dirty="0"/>
              <a:t>,</a:t>
            </a:r>
            <a:r>
              <a:rPr lang="en-US" altLang="en-US" sz="1050" dirty="0"/>
              <a:t> U=unknown</a:t>
            </a:r>
            <a:endParaRPr lang="en-GB" sz="2000" dirty="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1339912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GB" altLang="en-US">
                <a:ea typeface="ＭＳ Ｐゴシック" panose="020B0600070205080204" pitchFamily="34" charset="-128"/>
              </a:rPr>
              <a:t>Is an HAI present?</a:t>
            </a:r>
          </a:p>
        </p:txBody>
      </p:sp>
      <p:graphicFrame>
        <p:nvGraphicFramePr>
          <p:cNvPr id="6" name="Group 136">
            <a:extLst>
              <a:ext uri="{FF2B5EF4-FFF2-40B4-BE49-F238E27FC236}">
                <a16:creationId xmlns:a16="http://schemas.microsoft.com/office/drawing/2014/main" id="{99C74F41-E087-4B13-AC87-86B4051C3897}"/>
              </a:ext>
            </a:extLst>
          </p:cNvPr>
          <p:cNvGraphicFramePr>
            <a:graphicFrameLocks noGrp="1"/>
          </p:cNvGraphicFramePr>
          <p:nvPr>
            <p:ph idx="1"/>
            <p:extLst>
              <p:ext uri="{D42A27DB-BD31-4B8C-83A1-F6EECF244321}">
                <p14:modId xmlns:p14="http://schemas.microsoft.com/office/powerpoint/2010/main" val="4028485900"/>
              </p:ext>
            </p:extLst>
          </p:nvPr>
        </p:nvGraphicFramePr>
        <p:xfrm>
          <a:off x="391583" y="869854"/>
          <a:ext cx="11368616" cy="5327651"/>
        </p:xfrm>
        <a:graphic>
          <a:graphicData uri="http://schemas.openxmlformats.org/drawingml/2006/table">
            <a:tbl>
              <a:tblPr/>
              <a:tblGrid>
                <a:gridCol w="4957233">
                  <a:extLst>
                    <a:ext uri="{9D8B030D-6E8A-4147-A177-3AD203B41FA5}">
                      <a16:colId xmlns:a16="http://schemas.microsoft.com/office/drawing/2014/main" val="20000"/>
                    </a:ext>
                  </a:extLst>
                </a:gridCol>
                <a:gridCol w="1519767">
                  <a:extLst>
                    <a:ext uri="{9D8B030D-6E8A-4147-A177-3AD203B41FA5}">
                      <a16:colId xmlns:a16="http://schemas.microsoft.com/office/drawing/2014/main" val="20001"/>
                    </a:ext>
                  </a:extLst>
                </a:gridCol>
                <a:gridCol w="4891616">
                  <a:extLst>
                    <a:ext uri="{9D8B030D-6E8A-4147-A177-3AD203B41FA5}">
                      <a16:colId xmlns:a16="http://schemas.microsoft.com/office/drawing/2014/main" val="20002"/>
                    </a:ext>
                  </a:extLst>
                </a:gridCol>
              </a:tblGrid>
              <a:tr h="396882">
                <a:tc>
                  <a:txBody>
                    <a:bodyPr/>
                    <a:lstStyle/>
                    <a:p>
                      <a:pPr marL="0" marR="0" lvl="0" indent="0" algn="ctr" defTabSz="914400" rtl="0" eaLnBrk="0" fontAlgn="base" latinLnBrk="0" hangingPunct="0">
                        <a:lnSpc>
                          <a:spcPct val="90000"/>
                        </a:lnSpc>
                        <a:spcBef>
                          <a:spcPts val="1200"/>
                        </a:spcBef>
                        <a:spcAft>
                          <a:spcPct val="25000"/>
                        </a:spcAft>
                        <a:buClrTx/>
                        <a:buSzTx/>
                        <a:buFont typeface="Wingdings" charset="2"/>
                        <a:buNone/>
                        <a:tabLst/>
                      </a:pP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ONSET OF HAI</a:t>
                      </a:r>
                      <a:endParaRPr kumimoji="0" lang="en-GB" sz="1600" b="0"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0" fontAlgn="base" latinLnBrk="0" hangingPunct="0">
                        <a:lnSpc>
                          <a:spcPct val="90000"/>
                        </a:lnSpc>
                        <a:spcBef>
                          <a:spcPct val="0"/>
                        </a:spcBef>
                        <a:spcAft>
                          <a:spcPct val="25000"/>
                        </a:spcAft>
                        <a:buClrTx/>
                        <a:buSzTx/>
                        <a:buFont typeface="Wingdings" charset="2"/>
                        <a:buNone/>
                        <a:tabLst/>
                      </a:pPr>
                      <a:endParaRPr kumimoji="0" lang="en-GB" sz="1600" b="0" i="0" u="none" strike="noStrike" cap="none" normalizeH="0" baseline="0">
                        <a:ln>
                          <a:noFill/>
                        </a:ln>
                        <a:solidFill>
                          <a:schemeClr val="tx1"/>
                        </a:solidFill>
                        <a:effectLst/>
                        <a:latin typeface="Tahoma" charset="0"/>
                        <a:ea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CASE DEFINITION</a:t>
                      </a: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r h="228604">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dirty="0">
                          <a:ln>
                            <a:noFill/>
                          </a:ln>
                          <a:solidFill>
                            <a:srgbClr val="FF0000"/>
                          </a:solidFill>
                          <a:effectLst/>
                          <a:latin typeface="Tahoma" charset="0"/>
                          <a:ea typeface="ＭＳ Ｐゴシック" charset="-128"/>
                          <a:cs typeface="Times New Roman" charset="0"/>
                        </a:rPr>
                        <a:t>Day 3 onwards</a:t>
                      </a:r>
                      <a:endParaRPr kumimoji="0" lang="en-GB" sz="1600" b="1" i="0" u="none" strike="noStrike" cap="none" normalizeH="0" baseline="0" dirty="0">
                        <a:ln>
                          <a:noFill/>
                        </a:ln>
                        <a:solidFill>
                          <a:srgbClr val="FF0000"/>
                        </a:solidFill>
                        <a:effectLst/>
                        <a:latin typeface="Times New Roman"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2000" b="0" i="0" u="none" strike="noStrike" cap="none" normalizeH="0" baseline="0" dirty="0">
                          <a:ln>
                            <a:noFill/>
                          </a:ln>
                          <a:solidFill>
                            <a:schemeClr val="tx1"/>
                          </a:solidFill>
                          <a:effectLst/>
                          <a:latin typeface="Tahoma" charset="0"/>
                          <a:ea typeface="ＭＳ Ｐゴシック" charset="-128"/>
                        </a:rPr>
                        <a:t>AND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dirty="0">
                          <a:ln>
                            <a:noFill/>
                          </a:ln>
                          <a:solidFill>
                            <a:srgbClr val="FF0000"/>
                          </a:solidFill>
                          <a:effectLst/>
                          <a:latin typeface="Tahoma" charset="0"/>
                          <a:ea typeface="ＭＳ Ｐゴシック" charset="-128"/>
                          <a:cs typeface="Times New Roman" charset="0"/>
                        </a:rPr>
                        <a:t>Meets the </a:t>
                      </a:r>
                      <a:r>
                        <a:rPr kumimoji="0" lang="en-GB" sz="1600" b="1" i="0" u="none" strike="noStrike" cap="none" normalizeH="0" baseline="0" dirty="0">
                          <a:ln>
                            <a:noFill/>
                          </a:ln>
                          <a:solidFill>
                            <a:srgbClr val="FF0000"/>
                          </a:solidFill>
                          <a:effectLst/>
                          <a:latin typeface="Tahoma" charset="0"/>
                          <a:ea typeface="ＭＳ Ｐゴシック" charset="-128"/>
                          <a:cs typeface="Times New Roman" charset="0"/>
                        </a:rPr>
                        <a:t>case definition on the day</a:t>
                      </a:r>
                      <a:r>
                        <a:rPr kumimoji="0" lang="en-GB" sz="1600" b="0" i="0" u="none" strike="noStrike" cap="none" normalizeH="0" baseline="0" dirty="0">
                          <a:ln>
                            <a:noFill/>
                          </a:ln>
                          <a:solidFill>
                            <a:srgbClr val="FF0000"/>
                          </a:solidFill>
                          <a:effectLst/>
                          <a:latin typeface="Tahoma" charset="0"/>
                          <a:ea typeface="ＭＳ Ｐゴシック" charset="-128"/>
                          <a:cs typeface="Times New Roman" charset="0"/>
                        </a:rPr>
                        <a:t> of survey</a:t>
                      </a:r>
                      <a:endParaRPr kumimoji="0" lang="en-GB" sz="1600" b="0" i="0" u="none" strike="noStrike" cap="none" normalizeH="0" baseline="0" dirty="0">
                        <a:ln>
                          <a:noFill/>
                        </a:ln>
                        <a:solidFill>
                          <a:srgbClr val="FF0000"/>
                        </a:solidFill>
                        <a:effectLst/>
                        <a:latin typeface="Times New Roman" charset="0"/>
                        <a:ea typeface="ＭＳ Ｐゴシック" charset="-128"/>
                        <a:cs typeface="Times New Roman" charset="0"/>
                      </a:endParaRPr>
                    </a:p>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0"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4">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2"/>
                  </a:ext>
                </a:extLst>
              </a:tr>
              <a:tr h="763646">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Day 1 (day of admission) or day 2: </a:t>
                      </a: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SSI </a:t>
                      </a: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criteria met at any time after admission (including previous surgery 30 d</a:t>
                      </a:r>
                      <a:r>
                        <a:rPr kumimoji="0" lang="hu-HU" sz="1600" b="0" i="0" u="none" strike="noStrike" cap="none" normalizeH="0" baseline="0" dirty="0" err="1">
                          <a:ln>
                            <a:noFill/>
                          </a:ln>
                          <a:solidFill>
                            <a:schemeClr val="tx1"/>
                          </a:solidFill>
                          <a:effectLst/>
                          <a:latin typeface="Tahoma" charset="0"/>
                          <a:ea typeface="ＭＳ Ｐゴシック" charset="-128"/>
                          <a:cs typeface="Times New Roman" charset="0"/>
                        </a:rPr>
                        <a:t>ays</a:t>
                      </a:r>
                      <a:r>
                        <a:rPr kumimoji="0" lang="hu-HU" sz="1600" b="0" i="0" u="none" strike="noStrike" cap="none" normalizeH="0" baseline="0" dirty="0">
                          <a:ln>
                            <a:noFill/>
                          </a:ln>
                          <a:solidFill>
                            <a:schemeClr val="tx1"/>
                          </a:solidFill>
                          <a:effectLst/>
                          <a:latin typeface="Tahoma" charset="0"/>
                          <a:ea typeface="ＭＳ Ｐゴシック" charset="-128"/>
                          <a:cs typeface="Times New Roman" charset="0"/>
                        </a:rPr>
                        <a:t> </a:t>
                      </a: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 1 year) </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150770">
                <a:tc rowSpan="2">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4"/>
                  </a:ext>
                </a:extLst>
              </a:tr>
              <a:tr h="84365">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rowSpan="3">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2000" b="1" i="0" u="none" strike="noStrike" cap="none" normalizeH="0" baseline="0">
                          <a:ln>
                            <a:noFill/>
                          </a:ln>
                          <a:solidFill>
                            <a:schemeClr val="tx1"/>
                          </a:solidFill>
                          <a:effectLst/>
                          <a:latin typeface="Tahoma" charset="0"/>
                          <a:ea typeface="ＭＳ Ｐゴシック" charset="-128"/>
                        </a:rPr>
                        <a:t>OR</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85812">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a:ln>
                            <a:noFill/>
                          </a:ln>
                          <a:solidFill>
                            <a:schemeClr val="tx1"/>
                          </a:solidFill>
                          <a:effectLst/>
                          <a:latin typeface="Tahoma" charset="0"/>
                          <a:ea typeface="ＭＳ Ｐゴシック" charset="-128"/>
                          <a:cs typeface="Times New Roman" charset="0"/>
                        </a:rPr>
                        <a:t>Day 1 or day 2 AND </a:t>
                      </a: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patient discharged</a:t>
                      </a:r>
                      <a:r>
                        <a:rPr kumimoji="0" lang="en-GB" sz="1600" b="0" i="0" u="none" strike="noStrike" cap="none" normalizeH="0" baseline="0">
                          <a:ln>
                            <a:noFill/>
                          </a:ln>
                          <a:solidFill>
                            <a:schemeClr val="tx1"/>
                          </a:solidFill>
                          <a:effectLst/>
                          <a:latin typeface="Tahoma" charset="0"/>
                          <a:ea typeface="ＭＳ Ｐゴシック" charset="-128"/>
                          <a:cs typeface="Times New Roman" charset="0"/>
                        </a:rPr>
                        <a:t> from acute care hospital in preceding 48 hours</a:t>
                      </a:r>
                      <a:endParaRPr kumimoji="0" lang="en-GB" sz="1600" b="0" i="0" u="none" strike="noStrike" cap="none" normalizeH="0" baseline="0">
                        <a:ln>
                          <a:noFill/>
                        </a:ln>
                        <a:solidFill>
                          <a:schemeClr val="tx1"/>
                        </a:solidFill>
                        <a:effectLst/>
                        <a:latin typeface="Times New Roman"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228604">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7"/>
                  </a:ext>
                </a:extLst>
              </a:tr>
              <a:tr h="914416">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a:ln>
                            <a:noFill/>
                          </a:ln>
                          <a:solidFill>
                            <a:schemeClr val="tx1"/>
                          </a:solidFill>
                          <a:effectLst/>
                          <a:latin typeface="Tahoma" charset="0"/>
                          <a:ea typeface="ＭＳ Ｐゴシック" charset="-128"/>
                          <a:cs typeface="Times New Roman" charset="0"/>
                        </a:rPr>
                        <a:t>Day 1 or day 2 AND patient discharged from acute care hospital in preceding 28 days if </a:t>
                      </a: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CDI </a:t>
                      </a:r>
                      <a:r>
                        <a:rPr kumimoji="0" lang="en-GB" sz="1600" b="0" i="0" u="none" strike="noStrike" cap="none" normalizeH="0" baseline="0">
                          <a:ln>
                            <a:noFill/>
                          </a:ln>
                          <a:solidFill>
                            <a:schemeClr val="tx1"/>
                          </a:solidFill>
                          <a:effectLst/>
                          <a:latin typeface="Tahoma" charset="0"/>
                          <a:ea typeface="ＭＳ Ｐゴシック" charset="-128"/>
                          <a:cs typeface="Times New Roman" charset="0"/>
                        </a:rPr>
                        <a:t>present</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rowSpan="5">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Patient is </a:t>
                      </a: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receiving treatment* AND HAI</a:t>
                      </a: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 has previously met the case </a:t>
                      </a: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definition between day 1 of treatment and survey day</a:t>
                      </a:r>
                      <a:endParaRPr kumimoji="0" lang="en-GB" sz="2000" b="1"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8680">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9"/>
                  </a:ext>
                </a:extLst>
              </a:tr>
              <a:tr h="722823">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Day 1 or day 2 AND patient has relevant </a:t>
                      </a: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device inserted</a:t>
                      </a: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 on this admission prior to onset</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0"/>
                  </a:ext>
                </a:extLst>
              </a:tr>
              <a:tr h="287388">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0" i="0" u="none" strike="noStrike" cap="none" normalizeH="0" baseline="0" dirty="0">
                        <a:ln>
                          <a:noFill/>
                        </a:ln>
                        <a:solidFill>
                          <a:schemeClr val="tx1"/>
                        </a:solidFill>
                        <a:effectLst/>
                        <a:latin typeface="Tahoma" charset="0"/>
                        <a:ea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1"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57057">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fi-FI" sz="1600" b="0" i="0" u="none" strike="noStrike" cap="none" normalizeH="0" baseline="0" dirty="0">
                          <a:ln>
                            <a:noFill/>
                          </a:ln>
                          <a:solidFill>
                            <a:schemeClr val="tx1"/>
                          </a:solidFill>
                          <a:effectLst/>
                          <a:latin typeface="Tahoma" charset="0"/>
                          <a:ea typeface="ＭＳ Ｐゴシック" charset="-128"/>
                          <a:cs typeface="Times New Roman" charset="0"/>
                        </a:rPr>
                        <a:t>Day 1 or day 2 after birth for </a:t>
                      </a:r>
                      <a:r>
                        <a:rPr kumimoji="0" lang="fi-FI" sz="1600" b="1" i="0" u="none" strike="noStrike" cap="none" normalizeH="0" baseline="0" dirty="0">
                          <a:ln>
                            <a:noFill/>
                          </a:ln>
                          <a:solidFill>
                            <a:schemeClr val="tx1"/>
                          </a:solidFill>
                          <a:effectLst/>
                          <a:latin typeface="Tahoma" charset="0"/>
                          <a:ea typeface="ＭＳ Ｐゴシック" charset="-128"/>
                          <a:cs typeface="Times New Roman" charset="0"/>
                        </a:rPr>
                        <a:t>neonates</a:t>
                      </a:r>
                      <a:endParaRPr kumimoji="0" lang="en-GB" sz="1600" b="1"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0" i="0" u="none" strike="noStrike" cap="none" normalizeH="0" baseline="0" dirty="0">
                        <a:ln>
                          <a:noFill/>
                        </a:ln>
                        <a:solidFill>
                          <a:schemeClr val="tx1"/>
                        </a:solidFill>
                        <a:effectLst/>
                        <a:latin typeface="Tahoma" charset="0"/>
                        <a:ea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1"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887871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5"/>
          <p:cNvSpPr>
            <a:spLocks noChangeArrowheads="1"/>
          </p:cNvSpPr>
          <p:nvPr/>
        </p:nvSpPr>
        <p:spPr bwMode="auto">
          <a:xfrm>
            <a:off x="2405078" y="0"/>
            <a:ext cx="8043862"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fontAlgn="base" hangingPunct="1">
              <a:spcBef>
                <a:spcPct val="0"/>
              </a:spcBef>
              <a:spcAft>
                <a:spcPct val="0"/>
              </a:spcAft>
              <a:buFontTx/>
              <a:buNone/>
              <a:defRPr/>
            </a:pPr>
            <a:r>
              <a:rPr lang="en-US" altLang="en-US" sz="1108" b="1" dirty="0">
                <a:solidFill>
                  <a:srgbClr val="000000"/>
                </a:solidFill>
                <a:ea typeface="ＭＳ Ｐゴシック" panose="020B0600070205080204" pitchFamily="34" charset="-128"/>
              </a:rPr>
              <a:t>European Prevalence Survey of Healthcare-Associated Infections and Antimicrobial Use </a:t>
            </a:r>
          </a:p>
          <a:p>
            <a:pPr algn="ctr" eaLnBrk="1" fontAlgn="base" hangingPunct="1">
              <a:spcBef>
                <a:spcPct val="0"/>
              </a:spcBef>
              <a:spcAft>
                <a:spcPct val="0"/>
              </a:spcAft>
              <a:buFontTx/>
              <a:buNone/>
              <a:defRPr/>
            </a:pPr>
            <a:r>
              <a:rPr lang="en-US" altLang="en-US" sz="1108" b="1" dirty="0">
                <a:solidFill>
                  <a:srgbClr val="000000"/>
                </a:solidFill>
                <a:ea typeface="ＭＳ Ｐゴシック" panose="020B0600070205080204" pitchFamily="34" charset="-128"/>
              </a:rPr>
              <a:t>Form A. Patient-based data (standard protocol)</a:t>
            </a:r>
          </a:p>
        </p:txBody>
      </p:sp>
      <p:graphicFrame>
        <p:nvGraphicFramePr>
          <p:cNvPr id="3038" name="Group 990"/>
          <p:cNvGraphicFramePr>
            <a:graphicFrameLocks noGrp="1"/>
          </p:cNvGraphicFramePr>
          <p:nvPr>
            <p:extLst>
              <p:ext uri="{D42A27DB-BD31-4B8C-83A1-F6EECF244321}">
                <p14:modId xmlns:p14="http://schemas.microsoft.com/office/powerpoint/2010/main" val="3412514931"/>
              </p:ext>
            </p:extLst>
          </p:nvPr>
        </p:nvGraphicFramePr>
        <p:xfrm>
          <a:off x="5707302" y="2475672"/>
          <a:ext cx="4454524" cy="3254372"/>
        </p:xfrm>
        <a:graphic>
          <a:graphicData uri="http://schemas.openxmlformats.org/drawingml/2006/table">
            <a:tbl>
              <a:tblPr/>
              <a:tblGrid>
                <a:gridCol w="1396182">
                  <a:extLst>
                    <a:ext uri="{9D8B030D-6E8A-4147-A177-3AD203B41FA5}">
                      <a16:colId xmlns:a16="http://schemas.microsoft.com/office/drawing/2014/main" val="20000"/>
                    </a:ext>
                  </a:extLst>
                </a:gridCol>
                <a:gridCol w="598187">
                  <a:extLst>
                    <a:ext uri="{9D8B030D-6E8A-4147-A177-3AD203B41FA5}">
                      <a16:colId xmlns:a16="http://schemas.microsoft.com/office/drawing/2014/main" val="20001"/>
                    </a:ext>
                  </a:extLst>
                </a:gridCol>
                <a:gridCol w="465256">
                  <a:extLst>
                    <a:ext uri="{9D8B030D-6E8A-4147-A177-3AD203B41FA5}">
                      <a16:colId xmlns:a16="http://schemas.microsoft.com/office/drawing/2014/main" val="20002"/>
                    </a:ext>
                  </a:extLst>
                </a:gridCol>
                <a:gridCol w="265861">
                  <a:extLst>
                    <a:ext uri="{9D8B030D-6E8A-4147-A177-3AD203B41FA5}">
                      <a16:colId xmlns:a16="http://schemas.microsoft.com/office/drawing/2014/main" val="20003"/>
                    </a:ext>
                  </a:extLst>
                </a:gridCol>
                <a:gridCol w="199396">
                  <a:extLst>
                    <a:ext uri="{9D8B030D-6E8A-4147-A177-3AD203B41FA5}">
                      <a16:colId xmlns:a16="http://schemas.microsoft.com/office/drawing/2014/main" val="20004"/>
                    </a:ext>
                  </a:extLst>
                </a:gridCol>
                <a:gridCol w="610763">
                  <a:extLst>
                    <a:ext uri="{9D8B030D-6E8A-4147-A177-3AD203B41FA5}">
                      <a16:colId xmlns:a16="http://schemas.microsoft.com/office/drawing/2014/main" val="20005"/>
                    </a:ext>
                  </a:extLst>
                </a:gridCol>
                <a:gridCol w="452681">
                  <a:extLst>
                    <a:ext uri="{9D8B030D-6E8A-4147-A177-3AD203B41FA5}">
                      <a16:colId xmlns:a16="http://schemas.microsoft.com/office/drawing/2014/main" val="20006"/>
                    </a:ext>
                  </a:extLst>
                </a:gridCol>
                <a:gridCol w="265861">
                  <a:extLst>
                    <a:ext uri="{9D8B030D-6E8A-4147-A177-3AD203B41FA5}">
                      <a16:colId xmlns:a16="http://schemas.microsoft.com/office/drawing/2014/main" val="20007"/>
                    </a:ext>
                  </a:extLst>
                </a:gridCol>
                <a:gridCol w="200337">
                  <a:extLst>
                    <a:ext uri="{9D8B030D-6E8A-4147-A177-3AD203B41FA5}">
                      <a16:colId xmlns:a16="http://schemas.microsoft.com/office/drawing/2014/main" val="20008"/>
                    </a:ext>
                  </a:extLst>
                </a:gridCol>
              </a:tblGrid>
              <a:tr h="2250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HAI 1</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HAI 2</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11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Case definition code</a:t>
                      </a: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Arial" charset="0"/>
                          <a:cs typeface="Arial" charset="0"/>
                        </a:rPr>
                        <a:t> </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 </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11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Relevant device </a:t>
                      </a:r>
                      <a:r>
                        <a:rPr kumimoji="0" lang="en-US" sz="800" b="1" i="0" u="none" strike="noStrike" cap="none" normalizeH="0" baseline="30000" dirty="0">
                          <a:ln>
                            <a:noFill/>
                          </a:ln>
                          <a:solidFill>
                            <a:schemeClr val="tx1"/>
                          </a:solidFill>
                          <a:effectLst/>
                          <a:latin typeface="Arial" charset="0"/>
                          <a:cs typeface="Arial" charset="0"/>
                        </a:rPr>
                        <a:t>(3)</a:t>
                      </a: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21793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Present on admission</a:t>
                      </a: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211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Date of onset </a:t>
                      </a:r>
                      <a:r>
                        <a:rPr kumimoji="0" lang="en-US" sz="800" b="1" i="0" u="none" strike="noStrike" cap="none" normalizeH="0" baseline="30000" dirty="0">
                          <a:ln>
                            <a:noFill/>
                          </a:ln>
                          <a:solidFill>
                            <a:schemeClr val="tx1"/>
                          </a:solidFill>
                          <a:effectLst/>
                          <a:latin typeface="Arial" charset="0"/>
                          <a:cs typeface="Arial" charset="0"/>
                        </a:rPr>
                        <a:t>(4)</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          /          / </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          /          / </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30948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Origin of infection</a:t>
                      </a: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700" b="0" i="0" u="none" strike="noStrike" cap="none" normalizeH="0" baseline="0" dirty="0" err="1">
                          <a:ln>
                            <a:noFill/>
                          </a:ln>
                          <a:solidFill>
                            <a:schemeClr val="tx1"/>
                          </a:solidFill>
                          <a:effectLst/>
                          <a:latin typeface="Arial" charset="0"/>
                          <a:cs typeface="Arial" charset="0"/>
                        </a:rPr>
                        <a:t>unk</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700" b="0" i="0" u="none" strike="noStrike" cap="none" normalizeH="0" baseline="0" dirty="0" err="1">
                          <a:ln>
                            <a:noFill/>
                          </a:ln>
                          <a:solidFill>
                            <a:schemeClr val="tx1"/>
                          </a:solidFill>
                          <a:effectLst/>
                          <a:latin typeface="Arial" charset="0"/>
                          <a:cs typeface="Arial" charset="0"/>
                        </a:rPr>
                        <a:t>unk</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33762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800" b="1" i="0" u="none" strike="noStrike" cap="none" normalizeH="0" baseline="0" dirty="0">
                          <a:ln>
                            <a:noFill/>
                          </a:ln>
                          <a:solidFill>
                            <a:schemeClr val="tx1"/>
                          </a:solidFill>
                          <a:effectLst/>
                          <a:latin typeface="Arial" charset="0"/>
                          <a:cs typeface="Arial" charset="0"/>
                        </a:rPr>
                        <a:t>HAI associated to current ward</a:t>
                      </a: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2508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If BSI: source </a:t>
                      </a:r>
                      <a:r>
                        <a:rPr kumimoji="0" lang="en-US" sz="800" b="1" i="0" u="none" strike="noStrike" cap="none" normalizeH="0" baseline="30000" dirty="0">
                          <a:ln>
                            <a:noFill/>
                          </a:ln>
                          <a:solidFill>
                            <a:schemeClr val="tx1"/>
                          </a:solidFill>
                          <a:effectLst/>
                          <a:latin typeface="Arial" charset="0"/>
                          <a:cs typeface="Arial" charset="0"/>
                        </a:rPr>
                        <a:t>(5)</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11013">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AMR</a:t>
                      </a:r>
                      <a:endParaRPr kumimoji="0" lang="en-US" sz="800" b="0" i="0" u="none" strike="noStrike" cap="none" normalizeH="0" baseline="3000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700" dirty="0">
                          <a:solidFill>
                            <a:schemeClr val="tx1"/>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AMR</a:t>
                      </a:r>
                      <a:endParaRPr kumimoji="0" lang="en-US" sz="800" b="0" i="0" u="none" strike="noStrike" cap="none" normalizeH="0" baseline="3000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tx1"/>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211018">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chemeClr val="tx1"/>
                          </a:solidFill>
                          <a:effectLst/>
                          <a:latin typeface="Arial" charset="0"/>
                          <a:cs typeface="Arial" charset="0"/>
                        </a:rPr>
                        <a:t>AB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chemeClr val="tx1"/>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chemeClr val="tx1"/>
                          </a:solidFill>
                          <a:effectLst/>
                          <a:latin typeface="Arial" charset="0"/>
                          <a:cs typeface="Arial" charset="0"/>
                        </a:rPr>
                        <a:t>AB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000" b="0" i="0" u="none" strike="noStrike" cap="none" normalizeH="0" baseline="30000" dirty="0">
                          <a:ln>
                            <a:noFill/>
                          </a:ln>
                          <a:solidFill>
                            <a:schemeClr val="tx1"/>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14734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1</a:t>
                      </a:r>
                      <a:endParaRPr kumimoji="0" lang="en-US" sz="8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147349">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14734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2</a:t>
                      </a:r>
                      <a:endParaRPr kumimoji="0" lang="en-US" sz="8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147349">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14734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Microorganism 3</a:t>
                      </a:r>
                      <a:endParaRPr kumimoji="0" lang="en-US" sz="8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cs typeface="Arial" charset="0"/>
                        </a:rPr>
                        <a:t> </a:t>
                      </a:r>
                      <a:endParaRPr kumimoji="0" lang="en-US" sz="17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147349">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
        <p:nvSpPr>
          <p:cNvPr id="6235" name="Rectangle 172"/>
          <p:cNvSpPr>
            <a:spLocks noChangeArrowheads="1"/>
          </p:cNvSpPr>
          <p:nvPr/>
        </p:nvSpPr>
        <p:spPr bwMode="auto">
          <a:xfrm>
            <a:off x="1426011" y="1106443"/>
            <a:ext cx="3921125" cy="4340932"/>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Hospital code </a:t>
            </a:r>
            <a:r>
              <a:rPr lang="en-US" altLang="en-US" sz="923" dirty="0">
                <a:solidFill>
                  <a:srgbClr val="000000"/>
                </a:solidFill>
                <a:ea typeface="ＭＳ Ｐゴシック" panose="020B0600070205080204" pitchFamily="34" charset="-128"/>
              </a:rPr>
              <a:t>[__________]  </a:t>
            </a:r>
            <a:r>
              <a:rPr lang="en-US" altLang="en-US" sz="923" b="1" dirty="0">
                <a:solidFill>
                  <a:srgbClr val="000000"/>
                </a:solidFill>
                <a:ea typeface="ＭＳ Ｐゴシック" panose="020B0600070205080204" pitchFamily="34" charset="-128"/>
              </a:rPr>
              <a:t>Ward name </a:t>
            </a:r>
            <a:r>
              <a:rPr lang="en-US" altLang="en-US" sz="923" dirty="0">
                <a:solidFill>
                  <a:srgbClr val="000000"/>
                </a:solidFill>
                <a:ea typeface="ＭＳ Ｐゴシック" panose="020B0600070205080204" pitchFamily="34" charset="-128"/>
              </a:rPr>
              <a:t>(abbr.)/Unit Id [__________] </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Survey date:   ___  / ___  /  </a:t>
            </a:r>
            <a:r>
              <a:rPr lang="en-US" altLang="en-US" sz="923" dirty="0">
                <a:solidFill>
                  <a:srgbClr val="000000"/>
                </a:solidFill>
                <a:ea typeface="ＭＳ Ｐゴシック" panose="020B0600070205080204" pitchFamily="34" charset="-128"/>
              </a:rPr>
              <a:t>20</a:t>
            </a:r>
            <a:r>
              <a:rPr lang="en-US" altLang="en-US" sz="923" b="1" dirty="0">
                <a:solidFill>
                  <a:srgbClr val="000000"/>
                </a:solidFill>
                <a:ea typeface="ＭＳ Ｐゴシック" panose="020B0600070205080204" pitchFamily="34" charset="-128"/>
              </a:rPr>
              <a:t>___ </a:t>
            </a:r>
            <a:r>
              <a:rPr lang="en-US" altLang="en-US" sz="923" dirty="0">
                <a:solidFill>
                  <a:srgbClr val="000000"/>
                </a:solidFill>
                <a:ea typeface="ＭＳ Ｐゴシック" panose="020B0600070205080204" pitchFamily="34" charset="-128"/>
              </a:rPr>
              <a:t>(</a:t>
            </a:r>
            <a:r>
              <a:rPr lang="en-US" altLang="en-US" sz="923" i="1" dirty="0" err="1">
                <a:solidFill>
                  <a:srgbClr val="000000"/>
                </a:solidFill>
                <a:ea typeface="ＭＳ Ｐゴシック" panose="020B0600070205080204" pitchFamily="34" charset="-128"/>
              </a:rPr>
              <a:t>dd</a:t>
            </a:r>
            <a:r>
              <a:rPr lang="en-US" altLang="en-US" sz="923" i="1" dirty="0">
                <a:solidFill>
                  <a:srgbClr val="000000"/>
                </a:solidFill>
                <a:ea typeface="ＭＳ Ｐゴシック" panose="020B0600070205080204" pitchFamily="34" charset="-128"/>
              </a:rPr>
              <a:t>/mm/</a:t>
            </a:r>
            <a:r>
              <a:rPr lang="en-US" altLang="en-US" sz="923" i="1" dirty="0" err="1">
                <a:solidFill>
                  <a:srgbClr val="000000"/>
                </a:solidFill>
                <a:ea typeface="ＭＳ Ｐゴシック" panose="020B0600070205080204" pitchFamily="34" charset="-128"/>
              </a:rPr>
              <a:t>yyyy</a:t>
            </a:r>
            <a:r>
              <a:rPr lang="en-US" altLang="en-US" sz="923" dirty="0">
                <a:solidFill>
                  <a:srgbClr val="000000"/>
                </a:solidFill>
                <a:ea typeface="ＭＳ Ｐゴシック" panose="020B0600070205080204" pitchFamily="34" charset="-128"/>
              </a:rPr>
              <a:t>)</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Patient Counter:  </a:t>
            </a:r>
            <a:r>
              <a:rPr lang="en-US" altLang="en-US" sz="923" dirty="0">
                <a:solidFill>
                  <a:srgbClr val="000000"/>
                </a:solidFill>
                <a:ea typeface="ＭＳ Ｐゴシック" panose="020B0600070205080204" pitchFamily="34" charset="-128"/>
              </a:rPr>
              <a:t>[_________________________________]</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Age</a:t>
            </a:r>
            <a:r>
              <a:rPr lang="en-US" altLang="en-US" sz="923" dirty="0">
                <a:solidFill>
                  <a:srgbClr val="000000"/>
                </a:solidFill>
                <a:ea typeface="ＭＳ Ｐゴシック" panose="020B0600070205080204" pitchFamily="34" charset="-128"/>
              </a:rPr>
              <a:t> in years: [____] </a:t>
            </a:r>
            <a:r>
              <a:rPr lang="en-US" altLang="en-US" sz="923" dirty="0" err="1">
                <a:solidFill>
                  <a:srgbClr val="000000"/>
                </a:solidFill>
                <a:ea typeface="ＭＳ Ｐゴシック" panose="020B0600070205080204" pitchFamily="34" charset="-128"/>
              </a:rPr>
              <a:t>yrs</a:t>
            </a:r>
            <a:r>
              <a:rPr lang="en-US" altLang="en-US" sz="923" dirty="0">
                <a:solidFill>
                  <a:srgbClr val="000000"/>
                </a:solidFill>
                <a:ea typeface="ＭＳ Ｐゴシック" panose="020B0600070205080204" pitchFamily="34" charset="-128"/>
              </a:rPr>
              <a:t>;   Age if &lt; 2 year old: [_____] months</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Sex:  </a:t>
            </a:r>
            <a:r>
              <a:rPr lang="en-US" altLang="en-US" sz="923" dirty="0">
                <a:solidFill>
                  <a:srgbClr val="000000"/>
                </a:solidFill>
                <a:ea typeface="ＭＳ Ｐゴシック" panose="020B0600070205080204" pitchFamily="34" charset="-128"/>
              </a:rPr>
              <a:t>M  /  F </a:t>
            </a:r>
            <a:r>
              <a:rPr lang="en-US" altLang="en-US" sz="923" b="1" dirty="0">
                <a:solidFill>
                  <a:srgbClr val="000000"/>
                </a:solidFill>
                <a:ea typeface="ＭＳ Ｐゴシック" panose="020B0600070205080204" pitchFamily="34" charset="-128"/>
              </a:rPr>
              <a:t>        Date of hospital admission:  ___  / ___  /  _____</a:t>
            </a:r>
            <a:endParaRPr lang="en-US" altLang="en-US" sz="923" dirty="0">
              <a:solidFill>
                <a:srgbClr val="000000"/>
              </a:solidFill>
              <a:ea typeface="ＭＳ Ｐゴシック" panose="020B0600070205080204" pitchFamily="34" charset="-128"/>
            </a:endParaRPr>
          </a:p>
          <a:p>
            <a:pPr eaLnBrk="1" fontAlgn="base" hangingPunct="1">
              <a:spcBef>
                <a:spcPts val="831"/>
              </a:spcBef>
              <a:spcAft>
                <a:spcPct val="0"/>
              </a:spcAft>
              <a:buNone/>
              <a:defRPr/>
            </a:pPr>
            <a:r>
              <a:rPr lang="en-US" altLang="en-US" sz="923" b="1" dirty="0">
                <a:solidFill>
                  <a:srgbClr val="000000"/>
                </a:solidFill>
                <a:ea typeface="ＭＳ Ｐゴシック" panose="020B0600070205080204" pitchFamily="34" charset="-128"/>
              </a:rPr>
              <a:t>Consultant/Patient Specialty</a:t>
            </a:r>
            <a:r>
              <a:rPr lang="en-US" altLang="en-US" sz="923" dirty="0">
                <a:solidFill>
                  <a:srgbClr val="000000"/>
                </a:solidFill>
                <a:ea typeface="ＭＳ Ｐゴシック" panose="020B0600070205080204" pitchFamily="34" charset="-128"/>
              </a:rPr>
              <a:t>: [__________]			</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Surgery since admission:  </a:t>
            </a:r>
          </a:p>
          <a:p>
            <a:pPr eaLnBrk="1" fontAlgn="base" hangingPunct="1">
              <a:spcBef>
                <a:spcPts val="277"/>
              </a:spcBef>
              <a:spcAft>
                <a:spcPct val="0"/>
              </a:spcAft>
              <a:buNone/>
              <a:defRPr/>
            </a:pPr>
            <a:r>
              <a:rPr lang="en-US" altLang="en-US" sz="923" dirty="0">
                <a:solidFill>
                  <a:srgbClr val="000000"/>
                </a:solidFill>
                <a:ea typeface="ＭＳ Ｐゴシック" panose="020B0600070205080204" pitchFamily="34" charset="-128"/>
              </a:rPr>
              <a:t>  O No surgery	O Minimal invasive/non-NHSN surgery</a:t>
            </a:r>
          </a:p>
          <a:p>
            <a:pPr eaLnBrk="1" fontAlgn="base" hangingPunct="1">
              <a:spcBef>
                <a:spcPts val="277"/>
              </a:spcBef>
              <a:spcAft>
                <a:spcPct val="0"/>
              </a:spcAft>
              <a:buNone/>
              <a:defRPr/>
            </a:pPr>
            <a:r>
              <a:rPr lang="en-US" altLang="en-US" sz="923" dirty="0">
                <a:solidFill>
                  <a:srgbClr val="000000"/>
                </a:solidFill>
                <a:ea typeface="ＭＳ Ｐゴシック" panose="020B0600070205080204" pitchFamily="34" charset="-128"/>
              </a:rPr>
              <a:t>  O NHSN surgery -&gt; specify (optional): [__________] </a:t>
            </a:r>
            <a:r>
              <a:rPr lang="en-US" altLang="en-US" sz="923" b="1" dirty="0">
                <a:solidFill>
                  <a:srgbClr val="000000"/>
                </a:solidFill>
                <a:ea typeface="ＭＳ Ｐゴシック" panose="020B0600070205080204" pitchFamily="34" charset="-128"/>
              </a:rPr>
              <a:t>  </a:t>
            </a:r>
            <a:r>
              <a:rPr lang="en-US" altLang="en-US" sz="923" dirty="0">
                <a:solidFill>
                  <a:srgbClr val="000000"/>
                </a:solidFill>
                <a:ea typeface="ＭＳ Ｐゴシック" panose="020B0600070205080204" pitchFamily="34" charset="-128"/>
              </a:rPr>
              <a:t>O Unknown	</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McCabe score</a:t>
            </a:r>
            <a:r>
              <a:rPr lang="en-US" altLang="en-US" sz="923" dirty="0">
                <a:solidFill>
                  <a:srgbClr val="000000"/>
                </a:solidFill>
                <a:ea typeface="ＭＳ Ｐゴシック" panose="020B0600070205080204" pitchFamily="34" charset="-128"/>
              </a:rPr>
              <a:t>:  	</a:t>
            </a:r>
          </a:p>
          <a:p>
            <a:pPr eaLnBrk="1" fontAlgn="base" hangingPunct="1">
              <a:spcBef>
                <a:spcPts val="277"/>
              </a:spcBef>
              <a:spcAft>
                <a:spcPct val="0"/>
              </a:spcAft>
              <a:buNone/>
              <a:defRPr/>
            </a:pPr>
            <a:r>
              <a:rPr lang="en-US" altLang="en-US" sz="923" dirty="0">
                <a:solidFill>
                  <a:srgbClr val="000000"/>
                </a:solidFill>
                <a:ea typeface="ＭＳ Ｐゴシック" panose="020B0600070205080204" pitchFamily="34" charset="-128"/>
              </a:rPr>
              <a:t>  O Non-fatal disease		O Ultimately fatal disease</a:t>
            </a:r>
          </a:p>
          <a:p>
            <a:pPr eaLnBrk="1" fontAlgn="base" hangingPunct="1">
              <a:spcBef>
                <a:spcPts val="277"/>
              </a:spcBef>
              <a:spcAft>
                <a:spcPct val="0"/>
              </a:spcAft>
              <a:buNone/>
              <a:defRPr/>
            </a:pPr>
            <a:r>
              <a:rPr lang="en-US" altLang="en-US" sz="923" dirty="0">
                <a:solidFill>
                  <a:srgbClr val="000000"/>
                </a:solidFill>
                <a:ea typeface="ＭＳ Ｐゴシック" panose="020B0600070205080204" pitchFamily="34" charset="-128"/>
              </a:rPr>
              <a:t>  O Rapidly fatal disease	O Unknown	</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If neonate, birth weight: </a:t>
            </a:r>
            <a:r>
              <a:rPr lang="en-US" altLang="en-US" sz="923" dirty="0">
                <a:solidFill>
                  <a:srgbClr val="000000"/>
                </a:solidFill>
                <a:ea typeface="ＭＳ Ｐゴシック" panose="020B0600070205080204" pitchFamily="34" charset="-128"/>
              </a:rPr>
              <a:t>[______] grams</a:t>
            </a: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Central vascular catheter: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No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Yes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a:t>
            </a:r>
            <a:r>
              <a:rPr lang="en-US" altLang="en-US" sz="923" dirty="0" err="1">
                <a:solidFill>
                  <a:srgbClr val="000000"/>
                </a:solidFill>
                <a:ea typeface="ＭＳ Ｐゴシック" panose="020B0600070205080204" pitchFamily="34" charset="-128"/>
              </a:rPr>
              <a:t>Unk</a:t>
            </a:r>
            <a:endParaRPr lang="en-US" altLang="en-US" sz="923" dirty="0">
              <a:solidFill>
                <a:srgbClr val="000000"/>
              </a:solidFill>
              <a:ea typeface="ＭＳ Ｐゴシック" panose="020B0600070205080204" pitchFamily="34" charset="-128"/>
            </a:endParaRP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Peripheral vascular catheter: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No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Yes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a:t>
            </a:r>
            <a:r>
              <a:rPr lang="en-US" altLang="en-US" sz="923" dirty="0" err="1">
                <a:solidFill>
                  <a:srgbClr val="000000"/>
                </a:solidFill>
                <a:ea typeface="ＭＳ Ｐゴシック" panose="020B0600070205080204" pitchFamily="34" charset="-128"/>
              </a:rPr>
              <a:t>Unk</a:t>
            </a:r>
            <a:endParaRPr lang="en-US" altLang="en-US" sz="923" dirty="0">
              <a:solidFill>
                <a:srgbClr val="000000"/>
              </a:solidFill>
              <a:ea typeface="ＭＳ Ｐゴシック" panose="020B0600070205080204" pitchFamily="34" charset="-128"/>
            </a:endParaRP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Urinary catheter</a:t>
            </a:r>
            <a:r>
              <a:rPr lang="en-US" altLang="en-US" sz="923" dirty="0">
                <a:solidFill>
                  <a:srgbClr val="000000"/>
                </a:solidFill>
                <a:ea typeface="ＭＳ Ｐゴシック" panose="020B0600070205080204" pitchFamily="34" charset="-128"/>
              </a:rPr>
              <a:t>: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No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Yes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a:t>
            </a:r>
            <a:r>
              <a:rPr lang="en-US" altLang="en-US" sz="923" dirty="0" err="1">
                <a:solidFill>
                  <a:srgbClr val="000000"/>
                </a:solidFill>
                <a:ea typeface="ＭＳ Ｐゴシック" panose="020B0600070205080204" pitchFamily="34" charset="-128"/>
              </a:rPr>
              <a:t>Unk</a:t>
            </a:r>
            <a:endParaRPr lang="en-US" altLang="en-US" sz="923" dirty="0">
              <a:solidFill>
                <a:srgbClr val="000000"/>
              </a:solidFill>
              <a:ea typeface="ＭＳ Ｐゴシック" panose="020B0600070205080204" pitchFamily="34" charset="-128"/>
            </a:endParaRPr>
          </a:p>
          <a:p>
            <a:pPr eaLnBrk="1" fontAlgn="base" hangingPunct="1">
              <a:spcBef>
                <a:spcPct val="50000"/>
              </a:spcBef>
              <a:spcAft>
                <a:spcPct val="0"/>
              </a:spcAft>
              <a:buFontTx/>
              <a:buNone/>
              <a:defRPr/>
            </a:pPr>
            <a:r>
              <a:rPr lang="en-US" altLang="en-US" sz="923" b="1" dirty="0">
                <a:solidFill>
                  <a:srgbClr val="000000"/>
                </a:solidFill>
                <a:ea typeface="ＭＳ Ｐゴシック" panose="020B0600070205080204" pitchFamily="34" charset="-128"/>
              </a:rPr>
              <a:t>Intubation: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No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Yes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a:t>
            </a:r>
            <a:r>
              <a:rPr lang="en-US" altLang="en-US" sz="923" dirty="0" err="1">
                <a:solidFill>
                  <a:srgbClr val="000000"/>
                </a:solidFill>
                <a:ea typeface="ＭＳ Ｐゴシック" panose="020B0600070205080204" pitchFamily="34" charset="-128"/>
              </a:rPr>
              <a:t>Unk</a:t>
            </a:r>
            <a:endParaRPr lang="en-US" altLang="en-US" sz="923" dirty="0">
              <a:solidFill>
                <a:srgbClr val="000000"/>
              </a:solidFill>
              <a:ea typeface="ＭＳ Ｐゴシック" panose="020B0600070205080204" pitchFamily="34" charset="-128"/>
            </a:endParaRPr>
          </a:p>
          <a:p>
            <a:pPr eaLnBrk="1" fontAlgn="base" hangingPunct="1">
              <a:spcBef>
                <a:spcPct val="50000"/>
              </a:spcBef>
              <a:spcAft>
                <a:spcPct val="0"/>
              </a:spcAft>
              <a:buFontTx/>
              <a:buNone/>
              <a:defRPr/>
            </a:pPr>
            <a:r>
              <a:rPr lang="en-US" altLang="en-US" sz="923" dirty="0">
                <a:ea typeface="ＭＳ Ｐゴシック" panose="020B0600070205080204" pitchFamily="34" charset="-128"/>
              </a:rPr>
              <a:t>Patient receives </a:t>
            </a:r>
            <a:r>
              <a:rPr lang="en-US" altLang="en-US" sz="923" b="1" dirty="0">
                <a:ea typeface="ＭＳ Ｐゴシック" panose="020B0600070205080204" pitchFamily="34" charset="-128"/>
              </a:rPr>
              <a:t>antimicrobial(s)</a:t>
            </a:r>
            <a:r>
              <a:rPr lang="en-US" altLang="en-US" sz="923" baseline="30000" dirty="0">
                <a:ea typeface="ＭＳ Ｐゴシック" panose="020B0600070205080204" pitchFamily="34" charset="-128"/>
              </a:rPr>
              <a:t>(1)</a:t>
            </a:r>
            <a:r>
              <a:rPr lang="en-US" altLang="en-US" sz="923" dirty="0">
                <a:ea typeface="ＭＳ Ｐゴシック" panose="020B0600070205080204" pitchFamily="34" charset="-128"/>
              </a:rPr>
              <a:t>:    </a:t>
            </a:r>
            <a:r>
              <a:rPr lang="en-US" altLang="en-US" sz="923" dirty="0">
                <a:solidFill>
                  <a:srgbClr val="000000"/>
                </a:solidFill>
                <a:ea typeface="ＭＳ Ｐゴシック" panose="020B0600070205080204" pitchFamily="34" charset="-128"/>
              </a:rPr>
              <a:t>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No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Yes</a:t>
            </a:r>
          </a:p>
          <a:p>
            <a:pPr eaLnBrk="1" fontAlgn="base" hangingPunct="1">
              <a:spcBef>
                <a:spcPct val="50000"/>
              </a:spcBef>
              <a:spcAft>
                <a:spcPct val="0"/>
              </a:spcAft>
              <a:buFontTx/>
              <a:buNone/>
              <a:defRPr/>
            </a:pPr>
            <a:r>
              <a:rPr lang="en-US" altLang="en-US" sz="923" dirty="0">
                <a:solidFill>
                  <a:srgbClr val="FF0000"/>
                </a:solidFill>
                <a:ea typeface="ＭＳ Ｐゴシック" panose="020B0600070205080204" pitchFamily="34" charset="-128"/>
              </a:rPr>
              <a:t>Patient has </a:t>
            </a:r>
            <a:r>
              <a:rPr lang="en-US" altLang="en-US" sz="923" b="1" dirty="0">
                <a:solidFill>
                  <a:srgbClr val="FF0000"/>
                </a:solidFill>
                <a:ea typeface="ＭＳ Ｐゴシック" panose="020B0600070205080204" pitchFamily="34" charset="-128"/>
              </a:rPr>
              <a:t>active HAI</a:t>
            </a:r>
            <a:r>
              <a:rPr lang="en-US" altLang="en-US" sz="923" baseline="30000" dirty="0">
                <a:solidFill>
                  <a:srgbClr val="FF0000"/>
                </a:solidFill>
                <a:ea typeface="ＭＳ Ｐゴシック" panose="020B0600070205080204" pitchFamily="34" charset="-128"/>
              </a:rPr>
              <a:t>(2)</a:t>
            </a:r>
            <a:r>
              <a:rPr lang="en-US" altLang="en-US" sz="923" dirty="0">
                <a:solidFill>
                  <a:srgbClr val="FF0000"/>
                </a:solidFill>
                <a:ea typeface="ＭＳ Ｐゴシック" panose="020B0600070205080204" pitchFamily="34" charset="-128"/>
              </a:rPr>
              <a:t>: </a:t>
            </a:r>
            <a:r>
              <a:rPr lang="en-US" altLang="en-US" sz="923" dirty="0">
                <a:solidFill>
                  <a:srgbClr val="000000"/>
                </a:solidFill>
                <a:ea typeface="ＭＳ Ｐゴシック" panose="020B0600070205080204" pitchFamily="34" charset="-128"/>
              </a:rPr>
              <a:t>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No   </a:t>
            </a:r>
            <a:r>
              <a:rPr lang="en-US" altLang="en-US" sz="923" dirty="0">
                <a:solidFill>
                  <a:srgbClr val="000000"/>
                </a:solidFill>
                <a:ea typeface="ＭＳ Ｐゴシック" panose="020B0600070205080204" pitchFamily="34" charset="-128"/>
                <a:sym typeface="Wingdings" panose="05000000000000000000" pitchFamily="2" charset="2"/>
              </a:rPr>
              <a:t></a:t>
            </a:r>
            <a:r>
              <a:rPr lang="en-US" altLang="en-US" sz="923" dirty="0">
                <a:solidFill>
                  <a:srgbClr val="000000"/>
                </a:solidFill>
                <a:ea typeface="ＭＳ Ｐゴシック" panose="020B0600070205080204" pitchFamily="34" charset="-128"/>
              </a:rPr>
              <a:t> Yes</a:t>
            </a:r>
          </a:p>
        </p:txBody>
      </p:sp>
      <p:sp>
        <p:nvSpPr>
          <p:cNvPr id="6238" name="Rectangle 924"/>
          <p:cNvSpPr>
            <a:spLocks noChangeArrowheads="1"/>
          </p:cNvSpPr>
          <p:nvPr/>
        </p:nvSpPr>
        <p:spPr bwMode="auto">
          <a:xfrm>
            <a:off x="5664890" y="5686845"/>
            <a:ext cx="4718050"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r>
              <a:rPr lang="en-US" altLang="en-US" sz="738" dirty="0">
                <a:solidFill>
                  <a:srgbClr val="000000"/>
                </a:solidFill>
                <a:ea typeface="ＭＳ Ｐゴシック" panose="020B0600070205080204" pitchFamily="34" charset="-128"/>
              </a:rPr>
              <a:t>(3) relevant device use before onset infection (intubation for PN, CVC/PVC for BSI, urinary catheter for UTI); (4) Only for infections not present/active on admission (</a:t>
            </a:r>
            <a:r>
              <a:rPr lang="en-US" altLang="en-US" sz="738" dirty="0" err="1">
                <a:solidFill>
                  <a:srgbClr val="000000"/>
                </a:solidFill>
                <a:ea typeface="ＭＳ Ｐゴシック" panose="020B0600070205080204" pitchFamily="34" charset="-128"/>
              </a:rPr>
              <a:t>dd</a:t>
            </a:r>
            <a:r>
              <a:rPr lang="en-US" altLang="en-US" sz="738" dirty="0">
                <a:solidFill>
                  <a:srgbClr val="000000"/>
                </a:solidFill>
                <a:ea typeface="ＭＳ Ｐゴシック" panose="020B0600070205080204" pitchFamily="34" charset="-128"/>
              </a:rPr>
              <a:t>/mm/</a:t>
            </a:r>
            <a:r>
              <a:rPr lang="en-US" altLang="en-US" sz="738" dirty="0" err="1">
                <a:solidFill>
                  <a:srgbClr val="000000"/>
                </a:solidFill>
                <a:ea typeface="ＭＳ Ｐゴシック" panose="020B0600070205080204" pitchFamily="34" charset="-128"/>
              </a:rPr>
              <a:t>yyyy</a:t>
            </a:r>
            <a:r>
              <a:rPr lang="en-US" altLang="en-US" sz="738" dirty="0">
                <a:solidFill>
                  <a:srgbClr val="000000"/>
                </a:solidFill>
                <a:ea typeface="ＭＳ Ｐゴシック" panose="020B0600070205080204" pitchFamily="34" charset="-128"/>
              </a:rPr>
              <a:t>); (5) C-CVC, C-PVC, S-PUL, S-UTI, S-DIG, S-SSI, S-SST, S-OTH, UO, UNK; (6) AB: tested antibiotic(s): STAAUR: </a:t>
            </a:r>
            <a:r>
              <a:rPr lang="en-US" altLang="en-US" sz="738" dirty="0" err="1">
                <a:solidFill>
                  <a:srgbClr val="000000"/>
                </a:solidFill>
                <a:ea typeface="ＭＳ Ｐゴシック" panose="020B0600070205080204" pitchFamily="34" charset="-128"/>
              </a:rPr>
              <a:t>oxacillin</a:t>
            </a:r>
            <a:r>
              <a:rPr lang="en-US" altLang="en-US" sz="738" dirty="0">
                <a:solidFill>
                  <a:srgbClr val="000000"/>
                </a:solidFill>
                <a:ea typeface="ＭＳ Ｐゴシック" panose="020B0600070205080204" pitchFamily="34" charset="-128"/>
              </a:rPr>
              <a:t> (OXA)+</a:t>
            </a:r>
            <a:r>
              <a:rPr lang="en-US" altLang="en-US" sz="738" dirty="0" err="1">
                <a:solidFill>
                  <a:srgbClr val="000000"/>
                </a:solidFill>
                <a:ea typeface="ＭＳ Ｐゴシック" panose="020B0600070205080204" pitchFamily="34" charset="-128"/>
              </a:rPr>
              <a:t>glycopeptides</a:t>
            </a:r>
            <a:r>
              <a:rPr lang="en-US" altLang="en-US" sz="738" dirty="0">
                <a:solidFill>
                  <a:srgbClr val="000000"/>
                </a:solidFill>
                <a:ea typeface="ＭＳ Ｐゴシック" panose="020B0600070205080204" pitchFamily="34" charset="-128"/>
              </a:rPr>
              <a:t> (GLY); Enterococci: GLY; </a:t>
            </a:r>
            <a:r>
              <a:rPr lang="en-US" altLang="en-US" sz="738" dirty="0" err="1">
                <a:solidFill>
                  <a:srgbClr val="000000"/>
                </a:solidFill>
                <a:ea typeface="ＭＳ Ｐゴシック" panose="020B0600070205080204" pitchFamily="34" charset="-128"/>
              </a:rPr>
              <a:t>Enterobacteriaceae</a:t>
            </a:r>
            <a:r>
              <a:rPr lang="en-US" altLang="en-US" sz="738" dirty="0">
                <a:solidFill>
                  <a:srgbClr val="000000"/>
                </a:solidFill>
                <a:ea typeface="ＭＳ Ｐゴシック" panose="020B0600070205080204" pitchFamily="34" charset="-128"/>
              </a:rPr>
              <a:t>: 3</a:t>
            </a:r>
            <a:r>
              <a:rPr lang="en-US" altLang="en-US" sz="738" baseline="30000" dirty="0">
                <a:solidFill>
                  <a:srgbClr val="000000"/>
                </a:solidFill>
                <a:ea typeface="ＭＳ Ｐゴシック" panose="020B0600070205080204" pitchFamily="34" charset="-128"/>
              </a:rPr>
              <a:t>rd</a:t>
            </a:r>
            <a:r>
              <a:rPr lang="en-US" altLang="en-US" sz="738" dirty="0">
                <a:solidFill>
                  <a:srgbClr val="000000"/>
                </a:solidFill>
                <a:ea typeface="ＭＳ Ｐゴシック" panose="020B0600070205080204" pitchFamily="34" charset="-128"/>
              </a:rPr>
              <a:t>-gen </a:t>
            </a:r>
            <a:r>
              <a:rPr lang="en-US" altLang="en-US" sz="738" dirty="0" err="1">
                <a:solidFill>
                  <a:srgbClr val="000000"/>
                </a:solidFill>
                <a:ea typeface="ＭＳ Ｐゴシック" panose="020B0600070205080204" pitchFamily="34" charset="-128"/>
              </a:rPr>
              <a:t>cephalosporins</a:t>
            </a:r>
            <a:r>
              <a:rPr lang="en-US" altLang="en-US" sz="738" dirty="0">
                <a:solidFill>
                  <a:srgbClr val="000000"/>
                </a:solidFill>
                <a:ea typeface="ＭＳ Ｐゴシック" panose="020B0600070205080204" pitchFamily="34" charset="-128"/>
              </a:rPr>
              <a:t> (C3G) + </a:t>
            </a:r>
            <a:r>
              <a:rPr lang="en-US" altLang="en-US" sz="738" dirty="0" err="1">
                <a:solidFill>
                  <a:srgbClr val="000000"/>
                </a:solidFill>
                <a:ea typeface="ＭＳ Ｐゴシック" panose="020B0600070205080204" pitchFamily="34" charset="-128"/>
              </a:rPr>
              <a:t>carbapenems</a:t>
            </a:r>
            <a:r>
              <a:rPr lang="en-US" altLang="en-US" sz="738" dirty="0">
                <a:solidFill>
                  <a:srgbClr val="000000"/>
                </a:solidFill>
                <a:ea typeface="ＭＳ Ｐゴシック" panose="020B0600070205080204" pitchFamily="34" charset="-128"/>
              </a:rPr>
              <a:t> (CAR); PSEAER and ACIBAU: CAR; SIR: S=sensitive; I=intermediate; R=resistant;; U=unknown; PDR: Pan-drug resistant: N=no ; P=possible;  C=confirmed; U=Unknown</a:t>
            </a:r>
          </a:p>
        </p:txBody>
      </p:sp>
      <p:sp>
        <p:nvSpPr>
          <p:cNvPr id="6239" name="Rectangle 925"/>
          <p:cNvSpPr>
            <a:spLocks noChangeArrowheads="1"/>
          </p:cNvSpPr>
          <p:nvPr/>
        </p:nvSpPr>
        <p:spPr bwMode="auto">
          <a:xfrm>
            <a:off x="1393805" y="5478623"/>
            <a:ext cx="378936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r>
              <a:rPr lang="en-US" altLang="en-US" sz="738" dirty="0">
                <a:solidFill>
                  <a:srgbClr val="000000"/>
                </a:solidFill>
                <a:ea typeface="ＭＳ Ｐゴシック" panose="020B0600070205080204" pitchFamily="34" charset="-128"/>
              </a:rPr>
              <a:t>(1) At the time of the survey, except for surgical prophylaxis 24h before 8:00 AM on the day of the survey; if yes, fill antimicrobial use data; if patient receives &gt;3 antimicrobials, add a new form; (2) [infection with onset ≥ Day 3, OR SSI criteria met (surgery in previous 30d/1yr), OR discharged from acute care hospital &lt;48h ago, OR CDI and discharged from acute care hospital &lt; 28 days ago OR onset &lt; Day 3 after invasive device/procedure on D1 or D2]  </a:t>
            </a:r>
            <a:r>
              <a:rPr lang="en-US" altLang="en-US" sz="738" u="sng" dirty="0">
                <a:solidFill>
                  <a:srgbClr val="000000"/>
                </a:solidFill>
                <a:ea typeface="ＭＳ Ｐゴシック" panose="020B0600070205080204" pitchFamily="34" charset="-128"/>
              </a:rPr>
              <a:t>AND</a:t>
            </a:r>
            <a:r>
              <a:rPr lang="en-US" altLang="en-US" sz="738" dirty="0">
                <a:solidFill>
                  <a:srgbClr val="000000"/>
                </a:solidFill>
                <a:ea typeface="ＭＳ Ｐゴシック" panose="020B0600070205080204" pitchFamily="34" charset="-128"/>
              </a:rPr>
              <a:t> [HAI case criteria met on survey day OR patient is receiving (any) treatment for HAI AND case criteria are met  between D1 of treatment and survey day]; if yes, fill HAI data; if patient has &gt; 2 HAIs, add new form.</a:t>
            </a:r>
          </a:p>
        </p:txBody>
      </p:sp>
      <p:sp>
        <p:nvSpPr>
          <p:cNvPr id="6240" name="Rectangle 976"/>
          <p:cNvSpPr>
            <a:spLocks noChangeArrowheads="1"/>
          </p:cNvSpPr>
          <p:nvPr/>
        </p:nvSpPr>
        <p:spPr bwMode="auto">
          <a:xfrm>
            <a:off x="1394247" y="847681"/>
            <a:ext cx="2211387"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r>
              <a:rPr lang="en-US" altLang="en-US" sz="923" b="1" dirty="0">
                <a:solidFill>
                  <a:srgbClr val="669900"/>
                </a:solidFill>
                <a:ea typeface="ＭＳ Ｐゴシック" panose="020B0600070205080204" pitchFamily="34" charset="-128"/>
              </a:rPr>
              <a:t>Patient data </a:t>
            </a:r>
            <a:r>
              <a:rPr lang="en-US" altLang="en-US" sz="923" dirty="0">
                <a:solidFill>
                  <a:srgbClr val="669900"/>
                </a:solidFill>
                <a:ea typeface="ＭＳ Ｐゴシック" panose="020B0600070205080204" pitchFamily="34" charset="-128"/>
              </a:rPr>
              <a:t>(to collect for all patients)</a:t>
            </a:r>
          </a:p>
        </p:txBody>
      </p:sp>
      <p:grpSp>
        <p:nvGrpSpPr>
          <p:cNvPr id="2" name="Group 979"/>
          <p:cNvGrpSpPr>
            <a:grpSpLocks/>
          </p:cNvGrpSpPr>
          <p:nvPr/>
        </p:nvGrpSpPr>
        <p:grpSpPr bwMode="auto">
          <a:xfrm>
            <a:off x="4837921" y="5120663"/>
            <a:ext cx="811823" cy="468924"/>
            <a:chOff x="2294" y="1468"/>
            <a:chExt cx="554" cy="320"/>
          </a:xfrm>
          <a:noFill/>
        </p:grpSpPr>
        <p:sp>
          <p:nvSpPr>
            <p:cNvPr id="3" name="Rectangle 980"/>
            <p:cNvSpPr>
              <a:spLocks noChangeArrowheads="1"/>
            </p:cNvSpPr>
            <p:nvPr/>
          </p:nvSpPr>
          <p:spPr bwMode="auto">
            <a:xfrm>
              <a:off x="2621" y="1706"/>
              <a:ext cx="227" cy="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0"/>
                </a:spcBef>
                <a:spcAft>
                  <a:spcPct val="0"/>
                </a:spcAft>
                <a:buFontTx/>
                <a:buNone/>
                <a:defRPr/>
              </a:pPr>
              <a:endParaRPr lang="en-GB" altLang="en-US" sz="1662">
                <a:solidFill>
                  <a:srgbClr val="000000"/>
                </a:solidFill>
                <a:ea typeface="ＭＳ Ｐゴシック" panose="020B0600070205080204" pitchFamily="34" charset="-128"/>
              </a:endParaRPr>
            </a:p>
          </p:txBody>
        </p:sp>
        <p:sp>
          <p:nvSpPr>
            <p:cNvPr id="9359" name="Rectangle 981"/>
            <p:cNvSpPr>
              <a:spLocks noChangeArrowheads="1"/>
            </p:cNvSpPr>
            <p:nvPr/>
          </p:nvSpPr>
          <p:spPr bwMode="auto">
            <a:xfrm>
              <a:off x="2294" y="1468"/>
              <a:ext cx="408" cy="14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0"/>
                </a:spcBef>
                <a:spcAft>
                  <a:spcPct val="0"/>
                </a:spcAft>
                <a:buFontTx/>
                <a:buNone/>
                <a:defRPr/>
              </a:pPr>
              <a:r>
                <a:rPr lang="en-US" altLang="en-US" sz="738" i="1" dirty="0">
                  <a:solidFill>
                    <a:srgbClr val="000000"/>
                  </a:solidFill>
                  <a:ea typeface="ＭＳ Ｐゴシック" panose="020B0600070205080204" pitchFamily="34" charset="-128"/>
                </a:rPr>
                <a:t> IF YES</a:t>
              </a:r>
            </a:p>
          </p:txBody>
        </p:sp>
      </p:grpSp>
      <p:sp>
        <p:nvSpPr>
          <p:cNvPr id="6242" name="Rectangle 991"/>
          <p:cNvSpPr>
            <a:spLocks noChangeArrowheads="1"/>
          </p:cNvSpPr>
          <p:nvPr/>
        </p:nvSpPr>
        <p:spPr bwMode="auto">
          <a:xfrm>
            <a:off x="4340240" y="2035176"/>
            <a:ext cx="954088"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r>
              <a:rPr lang="en-US" altLang="en-US" sz="923" i="1" dirty="0" err="1">
                <a:solidFill>
                  <a:srgbClr val="000000"/>
                </a:solidFill>
                <a:ea typeface="ＭＳ Ｐゴシック" panose="020B0600070205080204" pitchFamily="34" charset="-128"/>
              </a:rPr>
              <a:t>dd</a:t>
            </a:r>
            <a:r>
              <a:rPr lang="en-US" altLang="en-US" sz="923" i="1" dirty="0">
                <a:solidFill>
                  <a:srgbClr val="000000"/>
                </a:solidFill>
                <a:ea typeface="ＭＳ Ｐゴシック" panose="020B0600070205080204" pitchFamily="34" charset="-128"/>
              </a:rPr>
              <a:t> / mm / </a:t>
            </a:r>
            <a:r>
              <a:rPr lang="en-US" altLang="en-US" sz="923" i="1" dirty="0" err="1">
                <a:solidFill>
                  <a:srgbClr val="000000"/>
                </a:solidFill>
                <a:ea typeface="ＭＳ Ｐゴシック" panose="020B0600070205080204" pitchFamily="34" charset="-128"/>
              </a:rPr>
              <a:t>yyyy</a:t>
            </a:r>
            <a:endParaRPr lang="en-US" altLang="en-US" sz="923" i="1" dirty="0">
              <a:solidFill>
                <a:srgbClr val="000000"/>
              </a:solidFill>
              <a:ea typeface="ＭＳ Ｐゴシック" panose="020B0600070205080204" pitchFamily="34" charset="-128"/>
            </a:endParaRPr>
          </a:p>
        </p:txBody>
      </p:sp>
      <p:graphicFrame>
        <p:nvGraphicFramePr>
          <p:cNvPr id="21" name="Group 975"/>
          <p:cNvGraphicFramePr>
            <a:graphicFrameLocks noGrp="1"/>
          </p:cNvGraphicFramePr>
          <p:nvPr>
            <p:extLst>
              <p:ext uri="{D42A27DB-BD31-4B8C-83A1-F6EECF244321}">
                <p14:modId xmlns:p14="http://schemas.microsoft.com/office/powerpoint/2010/main" val="793454705"/>
              </p:ext>
            </p:extLst>
          </p:nvPr>
        </p:nvGraphicFramePr>
        <p:xfrm>
          <a:off x="5714414" y="392907"/>
          <a:ext cx="5051436" cy="1350051"/>
        </p:xfrm>
        <a:graphic>
          <a:graphicData uri="http://schemas.openxmlformats.org/drawingml/2006/table">
            <a:tbl>
              <a:tblPr/>
              <a:tblGrid>
                <a:gridCol w="1139679">
                  <a:extLst>
                    <a:ext uri="{9D8B030D-6E8A-4147-A177-3AD203B41FA5}">
                      <a16:colId xmlns:a16="http://schemas.microsoft.com/office/drawing/2014/main" val="20000"/>
                    </a:ext>
                  </a:extLst>
                </a:gridCol>
                <a:gridCol w="248159">
                  <a:extLst>
                    <a:ext uri="{9D8B030D-6E8A-4147-A177-3AD203B41FA5}">
                      <a16:colId xmlns:a16="http://schemas.microsoft.com/office/drawing/2014/main" val="20001"/>
                    </a:ext>
                  </a:extLst>
                </a:gridCol>
                <a:gridCol w="234734">
                  <a:extLst>
                    <a:ext uri="{9D8B030D-6E8A-4147-A177-3AD203B41FA5}">
                      <a16:colId xmlns:a16="http://schemas.microsoft.com/office/drawing/2014/main" val="20002"/>
                    </a:ext>
                  </a:extLst>
                </a:gridCol>
                <a:gridCol w="287495">
                  <a:extLst>
                    <a:ext uri="{9D8B030D-6E8A-4147-A177-3AD203B41FA5}">
                      <a16:colId xmlns:a16="http://schemas.microsoft.com/office/drawing/2014/main" val="20003"/>
                    </a:ext>
                  </a:extLst>
                </a:gridCol>
                <a:gridCol w="287495">
                  <a:extLst>
                    <a:ext uri="{9D8B030D-6E8A-4147-A177-3AD203B41FA5}">
                      <a16:colId xmlns:a16="http://schemas.microsoft.com/office/drawing/2014/main" val="20004"/>
                    </a:ext>
                  </a:extLst>
                </a:gridCol>
                <a:gridCol w="718738">
                  <a:extLst>
                    <a:ext uri="{9D8B030D-6E8A-4147-A177-3AD203B41FA5}">
                      <a16:colId xmlns:a16="http://schemas.microsoft.com/office/drawing/2014/main" val="20005"/>
                    </a:ext>
                  </a:extLst>
                </a:gridCol>
                <a:gridCol w="332171">
                  <a:extLst>
                    <a:ext uri="{9D8B030D-6E8A-4147-A177-3AD203B41FA5}">
                      <a16:colId xmlns:a16="http://schemas.microsoft.com/office/drawing/2014/main" val="20006"/>
                    </a:ext>
                  </a:extLst>
                </a:gridCol>
                <a:gridCol w="650437">
                  <a:extLst>
                    <a:ext uri="{9D8B030D-6E8A-4147-A177-3AD203B41FA5}">
                      <a16:colId xmlns:a16="http://schemas.microsoft.com/office/drawing/2014/main" val="20007"/>
                    </a:ext>
                  </a:extLst>
                </a:gridCol>
                <a:gridCol w="287495">
                  <a:extLst>
                    <a:ext uri="{9D8B030D-6E8A-4147-A177-3AD203B41FA5}">
                      <a16:colId xmlns:a16="http://schemas.microsoft.com/office/drawing/2014/main" val="20008"/>
                    </a:ext>
                  </a:extLst>
                </a:gridCol>
                <a:gridCol w="630299">
                  <a:extLst>
                    <a:ext uri="{9D8B030D-6E8A-4147-A177-3AD203B41FA5}">
                      <a16:colId xmlns:a16="http://schemas.microsoft.com/office/drawing/2014/main" val="20009"/>
                    </a:ext>
                  </a:extLst>
                </a:gridCol>
                <a:gridCol w="234734">
                  <a:extLst>
                    <a:ext uri="{9D8B030D-6E8A-4147-A177-3AD203B41FA5}">
                      <a16:colId xmlns:a16="http://schemas.microsoft.com/office/drawing/2014/main" val="20010"/>
                    </a:ext>
                  </a:extLst>
                </a:gridCol>
              </a:tblGrid>
              <a:tr h="15951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cs typeface="Arial" charset="0"/>
                        </a:rPr>
                        <a:t>(generic or brand name)</a:t>
                      </a: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Route</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Indication</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Diagnosis (site)</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Reason in notes</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0070C0"/>
                          </a:solidFill>
                          <a:effectLst/>
                          <a:latin typeface="Arial" charset="0"/>
                          <a:cs typeface="Arial" charset="0"/>
                        </a:rPr>
                        <a:t>Date start AM</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0070C0"/>
                          </a:solidFill>
                          <a:effectLst/>
                          <a:latin typeface="Arial" charset="0"/>
                          <a:cs typeface="Arial" charset="0"/>
                        </a:rPr>
                        <a:t>Changed? (+ reason)</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FF0000"/>
                          </a:solidFill>
                          <a:effectLst/>
                          <a:latin typeface="Arial" charset="0"/>
                          <a:cs typeface="Arial" charset="0"/>
                        </a:rPr>
                        <a:t>If changed: Date start 1</a:t>
                      </a:r>
                      <a:r>
                        <a:rPr kumimoji="0" lang="en-US" sz="900" b="1" i="0" u="none" strike="noStrike" cap="none" normalizeH="0" baseline="30000" dirty="0">
                          <a:ln>
                            <a:noFill/>
                          </a:ln>
                          <a:solidFill>
                            <a:srgbClr val="FF0000"/>
                          </a:solidFill>
                          <a:effectLst/>
                          <a:latin typeface="Arial" charset="0"/>
                          <a:cs typeface="Arial" charset="0"/>
                        </a:rPr>
                        <a:t>st</a:t>
                      </a:r>
                      <a:r>
                        <a:rPr kumimoji="0" lang="en-US" sz="900" b="1" i="0" u="none" strike="noStrike" cap="none" normalizeH="0" baseline="0" dirty="0">
                          <a:ln>
                            <a:noFill/>
                          </a:ln>
                          <a:solidFill>
                            <a:srgbClr val="FF0000"/>
                          </a:solidFill>
                          <a:effectLst/>
                          <a:latin typeface="Arial" charset="0"/>
                          <a:cs typeface="Arial" charset="0"/>
                        </a:rPr>
                        <a:t> AM</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3362">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ts val="8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Number of doses</a:t>
                      </a:r>
                      <a:r>
                        <a:rPr kumimoji="0" lang="en-US" sz="900" b="1" i="0" u="none" strike="noStrike" cap="none" normalizeH="0" baseline="0" dirty="0">
                          <a:ln>
                            <a:noFill/>
                          </a:ln>
                          <a:solidFill>
                            <a:srgbClr val="FF0000"/>
                          </a:solidFill>
                          <a:effectLst/>
                          <a:latin typeface="Arial" charset="0"/>
                          <a:cs typeface="Arial" charset="0"/>
                        </a:rPr>
                        <a:t> </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mg/g/IU</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23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1" i="0" u="none" strike="noStrike" cap="none" normalizeH="0" baseline="0" dirty="0">
                          <a:ln>
                            <a:noFill/>
                          </a:ln>
                          <a:solidFill>
                            <a:schemeClr val="tx1"/>
                          </a:solidFill>
                          <a:effectLst/>
                          <a:latin typeface="Arial" charset="0"/>
                          <a:cs typeface="Arial" charset="0"/>
                        </a:rPr>
                        <a:t> </a:t>
                      </a: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0070C0"/>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800" b="0" i="0" u="none" strike="noStrike" cap="none" normalizeH="0" baseline="0" dirty="0">
                        <a:ln>
                          <a:noFill/>
                        </a:ln>
                        <a:solidFill>
                          <a:schemeClr val="tx1"/>
                        </a:solidFill>
                        <a:effectLst/>
                        <a:latin typeface="Arial" charset="0"/>
                        <a:cs typeface="Arial" charset="0"/>
                      </a:endParaRP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L="36000" marR="36000" marT="36000" marB="36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239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0070C0"/>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800" b="0" i="0" u="none" strike="noStrike" cap="none" normalizeH="0" baseline="0" dirty="0">
                        <a:ln>
                          <a:noFill/>
                        </a:ln>
                        <a:solidFill>
                          <a:schemeClr val="tx1"/>
                        </a:solidFill>
                        <a:effectLst/>
                        <a:latin typeface="Arial" charset="0"/>
                        <a:cs typeface="Arial" charset="0"/>
                      </a:endParaRP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23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1" i="0" u="none" strike="noStrike" cap="none" normalizeH="0" baseline="0" dirty="0">
                          <a:ln>
                            <a:noFill/>
                          </a:ln>
                          <a:solidFill>
                            <a:schemeClr val="tx1"/>
                          </a:solidFill>
                          <a:effectLst/>
                          <a:latin typeface="Arial" charset="0"/>
                          <a:cs typeface="Arial" charset="0"/>
                        </a:rPr>
                        <a:t> </a:t>
                      </a: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dirty="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rgbClr val="0070C0"/>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800" b="0" i="0" u="none" strike="noStrike" cap="none" normalizeH="0" baseline="0" dirty="0">
                        <a:ln>
                          <a:noFill/>
                        </a:ln>
                        <a:solidFill>
                          <a:schemeClr val="tx1"/>
                        </a:solidFill>
                        <a:effectLst/>
                        <a:latin typeface="Arial" charset="0"/>
                        <a:cs typeface="Arial" charset="0"/>
                      </a:endParaRP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8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2" name="Rectangle 355"/>
          <p:cNvSpPr>
            <a:spLocks noChangeArrowheads="1"/>
          </p:cNvSpPr>
          <p:nvPr/>
        </p:nvSpPr>
        <p:spPr bwMode="auto">
          <a:xfrm>
            <a:off x="5705956" y="1742958"/>
            <a:ext cx="522298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800" b="1" dirty="0"/>
              <a:t>Route</a:t>
            </a:r>
            <a:r>
              <a:rPr lang="en-US" altLang="en-US" sz="800" dirty="0"/>
              <a:t>: P: parenteral, O: oral, R: rectal, I: inhalation;  </a:t>
            </a:r>
            <a:r>
              <a:rPr lang="en-US" altLang="en-US" sz="800" b="1" dirty="0"/>
              <a:t>Indication</a:t>
            </a:r>
            <a:r>
              <a:rPr lang="en-US" altLang="en-US" sz="800" dirty="0"/>
              <a:t>: treatment intention for community (CI), long-term care (LI) or acute hospital (HI) infection; surgical prophylaxis: SP1: single dose, SP2: one day, SP3: &gt;1 day; MP: medical prophylaxis; O: other; UI: Unknown indication</a:t>
            </a:r>
            <a:r>
              <a:rPr lang="en-US" altLang="en-US" sz="800" dirty="0">
                <a:solidFill>
                  <a:srgbClr val="FF0000"/>
                </a:solidFill>
              </a:rPr>
              <a:t>; </a:t>
            </a:r>
            <a:r>
              <a:rPr lang="en-US" altLang="en-US" sz="800" b="1" dirty="0"/>
              <a:t>Diagnosis</a:t>
            </a:r>
            <a:r>
              <a:rPr lang="en-US" altLang="en-US" sz="800" dirty="0"/>
              <a:t>: see site list, only for CI-LI-HI; </a:t>
            </a:r>
            <a:r>
              <a:rPr lang="en-US" altLang="en-US" sz="800" b="1" dirty="0"/>
              <a:t>Reason in notes</a:t>
            </a:r>
            <a:r>
              <a:rPr lang="en-US" altLang="en-US" sz="800" dirty="0"/>
              <a:t>: Y/N; AM </a:t>
            </a:r>
            <a:r>
              <a:rPr lang="en-US" altLang="en-US" sz="800" b="1" dirty="0"/>
              <a:t>Changed? (+ reason): </a:t>
            </a:r>
            <a:r>
              <a:rPr lang="en-US" altLang="en-US" sz="800" dirty="0"/>
              <a:t>N=no change; E=escalation; D=De-escalation; S=switch IV to oral; A=adverse effects; OU=changed, other/unknown reason; U=unknown; </a:t>
            </a:r>
            <a:r>
              <a:rPr lang="en-US" altLang="en-US" sz="800" b="1" dirty="0"/>
              <a:t>If changed, date start 1st AM</a:t>
            </a:r>
            <a:r>
              <a:rPr lang="en-US" altLang="en-US" sz="800" dirty="0"/>
              <a:t> given for the indication; Dose/day e.g. 3 x 1 g; g=gram, mg=milligram, IU=international units, MU=million IU</a:t>
            </a:r>
          </a:p>
        </p:txBody>
      </p:sp>
      <p:sp>
        <p:nvSpPr>
          <p:cNvPr id="25" name="Rectangle 24"/>
          <p:cNvSpPr/>
          <p:nvPr/>
        </p:nvSpPr>
        <p:spPr>
          <a:xfrm flipH="1">
            <a:off x="9689911" y="762792"/>
            <a:ext cx="451114" cy="124650"/>
          </a:xfrm>
          <a:prstGeom prst="rect">
            <a:avLst/>
          </a:prstGeom>
          <a:noFill/>
        </p:spPr>
        <p:txBody>
          <a:bodyPr wrap="square" lIns="0" tIns="0" rIns="0" bIns="0">
            <a:spAutoFit/>
          </a:bodyPr>
          <a:lstStyle/>
          <a:p>
            <a:pPr algn="ctr"/>
            <a:r>
              <a:rPr lang="en-US" altLang="en-US" sz="900" b="1" dirty="0"/>
              <a:t>X</a:t>
            </a:r>
            <a:endParaRPr lang="en-GB" sz="900" b="1" dirty="0"/>
          </a:p>
        </p:txBody>
      </p:sp>
      <p:cxnSp>
        <p:nvCxnSpPr>
          <p:cNvPr id="20" name="Elbow Connector 19"/>
          <p:cNvCxnSpPr>
            <a:cxnSpLocks/>
          </p:cNvCxnSpPr>
          <p:nvPr/>
        </p:nvCxnSpPr>
        <p:spPr>
          <a:xfrm flipV="1">
            <a:off x="5084508" y="967997"/>
            <a:ext cx="576000" cy="4068000"/>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Elbow Connector 22"/>
          <p:cNvCxnSpPr/>
          <p:nvPr/>
        </p:nvCxnSpPr>
        <p:spPr>
          <a:xfrm flipV="1">
            <a:off x="5117818" y="3166126"/>
            <a:ext cx="563562" cy="2160588"/>
          </a:xfrm>
          <a:prstGeom prst="bentConnector3">
            <a:avLst>
              <a:gd name="adj1" fmla="val 5309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3"/>
          <p:cNvSpPr>
            <a:spLocks noChangeArrowheads="1"/>
          </p:cNvSpPr>
          <p:nvPr/>
        </p:nvSpPr>
        <p:spPr bwMode="auto">
          <a:xfrm>
            <a:off x="5703705" y="2448376"/>
            <a:ext cx="4437320" cy="3296441"/>
          </a:xfrm>
          <a:prstGeom prst="rect">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oAutofit/>
          </a:bodyPr>
          <a:lstStyle>
            <a:lvl1pPr>
              <a:defRPr sz="1400">
                <a:solidFill>
                  <a:schemeClr val="tx1"/>
                </a:solidFill>
                <a:latin typeface="Tahoma" panose="020B0604030504040204" pitchFamily="34" charset="0"/>
                <a:ea typeface="ＭＳ Ｐゴシック" panose="020B0600070205080204" pitchFamily="34" charset="-128"/>
              </a:defRPr>
            </a:lvl1pPr>
            <a:lvl2pPr marL="742950" indent="-285750">
              <a:defRPr sz="1400">
                <a:solidFill>
                  <a:schemeClr val="tx1"/>
                </a:solidFill>
                <a:latin typeface="Tahoma" panose="020B0604030504040204" pitchFamily="34" charset="0"/>
                <a:ea typeface="ＭＳ Ｐゴシック" panose="020B0600070205080204" pitchFamily="34" charset="-128"/>
              </a:defRPr>
            </a:lvl2pPr>
            <a:lvl3pPr marL="1143000" indent="-228600">
              <a:defRPr sz="1400">
                <a:solidFill>
                  <a:schemeClr val="tx1"/>
                </a:solidFill>
                <a:latin typeface="Tahoma" panose="020B0604030504040204" pitchFamily="34" charset="0"/>
                <a:ea typeface="ＭＳ Ｐゴシック" panose="020B0600070205080204" pitchFamily="34" charset="-128"/>
              </a:defRPr>
            </a:lvl3pPr>
            <a:lvl4pPr marL="1600200" indent="-228600">
              <a:defRPr sz="1400">
                <a:solidFill>
                  <a:schemeClr val="tx1"/>
                </a:solidFill>
                <a:latin typeface="Tahoma" panose="020B0604030504040204" pitchFamily="34" charset="0"/>
                <a:ea typeface="ＭＳ Ｐゴシック" panose="020B0600070205080204" pitchFamily="34" charset="-128"/>
              </a:defRPr>
            </a:lvl4pPr>
            <a:lvl5pPr marL="2057400" indent="-228600">
              <a:defRPr sz="1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34" charset="-128"/>
              </a:defRPr>
            </a:lvl9pPr>
          </a:lstStyle>
          <a:p>
            <a:pPr algn="ctr" eaLnBrk="0" fontAlgn="base" hangingPunct="0">
              <a:lnSpc>
                <a:spcPct val="85000"/>
              </a:lnSpc>
              <a:spcBef>
                <a:spcPct val="0"/>
              </a:spcBef>
              <a:spcAft>
                <a:spcPct val="0"/>
              </a:spcAft>
            </a:pPr>
            <a:endParaRPr lang="en-GB" altLang="en-US">
              <a:solidFill>
                <a:srgbClr val="000000"/>
              </a:solidFill>
            </a:endParaRPr>
          </a:p>
        </p:txBody>
      </p:sp>
      <p:sp>
        <p:nvSpPr>
          <p:cNvPr id="27" name="TextBox 26"/>
          <p:cNvSpPr txBox="1"/>
          <p:nvPr/>
        </p:nvSpPr>
        <p:spPr>
          <a:xfrm>
            <a:off x="1069442" y="4779031"/>
            <a:ext cx="3410857" cy="341632"/>
          </a:xfrm>
          <a:prstGeom prst="rect">
            <a:avLst/>
          </a:prstGeom>
          <a:solidFill>
            <a:schemeClr val="bg1"/>
          </a:solidFill>
          <a:effectLst>
            <a:outerShdw blurRad="63500" sx="106000" sy="106000" algn="ctr" rotWithShape="0">
              <a:prstClr val="black">
                <a:alpha val="40000"/>
              </a:prstClr>
            </a:outerShdw>
          </a:effectLst>
        </p:spPr>
        <p:txBody>
          <a:bodyPr wrap="square" rtlCol="0">
            <a:spAutoFit/>
          </a:bodyPr>
          <a:lstStyle/>
          <a:p>
            <a:r>
              <a:rPr lang="en-US" altLang="en-US" sz="1800" dirty="0">
                <a:solidFill>
                  <a:srgbClr val="FF0000"/>
                </a:solidFill>
                <a:ea typeface="ＭＳ Ｐゴシック" panose="020B0600070205080204" pitchFamily="34" charset="-128"/>
              </a:rPr>
              <a:t>Patient has </a:t>
            </a:r>
            <a:r>
              <a:rPr lang="en-US" altLang="en-US" sz="1800" b="1" dirty="0">
                <a:solidFill>
                  <a:srgbClr val="FF0000"/>
                </a:solidFill>
                <a:ea typeface="ＭＳ Ｐゴシック" panose="020B0600070205080204" pitchFamily="34" charset="-128"/>
              </a:rPr>
              <a:t>active HAI</a:t>
            </a:r>
            <a:r>
              <a:rPr lang="en-US" altLang="en-US" sz="1800" baseline="30000" dirty="0">
                <a:solidFill>
                  <a:srgbClr val="FF0000"/>
                </a:solidFill>
                <a:ea typeface="ＭＳ Ｐゴシック" panose="020B0600070205080204" pitchFamily="34" charset="-128"/>
              </a:rPr>
              <a:t>(2)</a:t>
            </a:r>
            <a:r>
              <a:rPr lang="en-US" altLang="en-US" sz="1800" dirty="0">
                <a:solidFill>
                  <a:srgbClr val="FF0000"/>
                </a:solidFill>
                <a:ea typeface="ＭＳ Ｐゴシック" panose="020B0600070205080204" pitchFamily="34" charset="-128"/>
              </a:rPr>
              <a:t>:</a:t>
            </a:r>
            <a:endParaRPr lang="en-GB" sz="1800" dirty="0">
              <a:solidFill>
                <a:srgbClr val="FF0000"/>
              </a:solidFill>
            </a:endParaRPr>
          </a:p>
        </p:txBody>
      </p:sp>
    </p:spTree>
    <p:extLst>
      <p:ext uri="{BB962C8B-B14F-4D97-AF65-F5344CB8AC3E}">
        <p14:creationId xmlns:p14="http://schemas.microsoft.com/office/powerpoint/2010/main" val="1357881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a:xfrm>
            <a:off x="465667" y="185739"/>
            <a:ext cx="10566400" cy="928687"/>
          </a:xfrm>
        </p:spPr>
        <p:txBody>
          <a:bodyPr/>
          <a:lstStyle/>
          <a:p>
            <a:pPr eaLnBrk="1" hangingPunct="1"/>
            <a:r>
              <a:rPr lang="en-US" altLang="en-US" dirty="0">
                <a:ea typeface="ＭＳ Ｐゴシック" pitchFamily="34" charset="-128"/>
              </a:rPr>
              <a:t>Pneumonia (PN1-5)</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54</a:t>
            </a:r>
            <a:endParaRPr lang="en-US" altLang="en-US" sz="2000" dirty="0">
              <a:ea typeface="ＭＳ Ｐゴシック" pitchFamily="34" charset="-128"/>
            </a:endParaRPr>
          </a:p>
        </p:txBody>
      </p:sp>
      <p:sp>
        <p:nvSpPr>
          <p:cNvPr id="62467" name="Content Placeholder 2"/>
          <p:cNvSpPr>
            <a:spLocks noGrp="1"/>
          </p:cNvSpPr>
          <p:nvPr>
            <p:ph idx="4294967295"/>
          </p:nvPr>
        </p:nvSpPr>
        <p:spPr>
          <a:xfrm>
            <a:off x="495483" y="1231900"/>
            <a:ext cx="11100169" cy="1487488"/>
          </a:xfrm>
        </p:spPr>
        <p:txBody>
          <a:bodyPr/>
          <a:lstStyle/>
          <a:p>
            <a:pPr eaLnBrk="1" hangingPunct="1">
              <a:buFont typeface="Arial" pitchFamily="34" charset="0"/>
              <a:buNone/>
            </a:pPr>
            <a:r>
              <a:rPr lang="en-GB" altLang="en-US" b="1" dirty="0">
                <a:ea typeface="ＭＳ Ｐゴシック" pitchFamily="34" charset="-128"/>
              </a:rPr>
              <a:t>Radiology</a:t>
            </a:r>
            <a:r>
              <a:rPr lang="en-GB" altLang="en-US" dirty="0">
                <a:ea typeface="ＭＳ Ｐゴシック" pitchFamily="34" charset="-128"/>
              </a:rPr>
              <a:t>:</a:t>
            </a:r>
            <a:r>
              <a:rPr lang="hu-HU" altLang="en-US" dirty="0">
                <a:ea typeface="ＭＳ Ｐゴシック" pitchFamily="34" charset="-128"/>
              </a:rPr>
              <a:t> </a:t>
            </a:r>
            <a:r>
              <a:rPr lang="hu-HU" altLang="en-US" dirty="0" err="1">
                <a:ea typeface="ＭＳ Ｐゴシック" pitchFamily="34" charset="-128"/>
              </a:rPr>
              <a:t>Chest</a:t>
            </a:r>
            <a:r>
              <a:rPr lang="hu-HU" altLang="en-US" dirty="0">
                <a:ea typeface="ＭＳ Ｐゴシック" pitchFamily="34" charset="-128"/>
              </a:rPr>
              <a:t> X-</a:t>
            </a:r>
            <a:r>
              <a:rPr lang="hu-HU" altLang="en-US" dirty="0" err="1">
                <a:ea typeface="ＭＳ Ｐゴシック" pitchFamily="34" charset="-128"/>
              </a:rPr>
              <a:t>ray</a:t>
            </a:r>
            <a:r>
              <a:rPr lang="hu-HU" altLang="en-US" dirty="0">
                <a:ea typeface="ＭＳ Ｐゴシック" pitchFamily="34" charset="-128"/>
              </a:rPr>
              <a:t> </a:t>
            </a:r>
            <a:r>
              <a:rPr lang="hu-HU" altLang="en-US" dirty="0" err="1">
                <a:ea typeface="ＭＳ Ｐゴシック" pitchFamily="34" charset="-128"/>
              </a:rPr>
              <a:t>or</a:t>
            </a:r>
            <a:r>
              <a:rPr lang="hu-HU" altLang="en-US" dirty="0">
                <a:ea typeface="ＭＳ Ｐゴシック" pitchFamily="34" charset="-128"/>
              </a:rPr>
              <a:t> CT-</a:t>
            </a:r>
            <a:r>
              <a:rPr lang="hu-HU" altLang="en-US" dirty="0" err="1">
                <a:ea typeface="ＭＳ Ｐゴシック" pitchFamily="34" charset="-128"/>
              </a:rPr>
              <a:t>scan</a:t>
            </a:r>
            <a:r>
              <a:rPr lang="hu-HU" altLang="en-US" dirty="0">
                <a:ea typeface="ＭＳ Ｐゴシック" pitchFamily="34" charset="-128"/>
              </a:rPr>
              <a:t> </a:t>
            </a:r>
            <a:r>
              <a:rPr lang="hu-HU" altLang="en-US" dirty="0" err="1">
                <a:ea typeface="ＭＳ Ｐゴシック" pitchFamily="34" charset="-128"/>
              </a:rPr>
              <a:t>suggestive</a:t>
            </a:r>
            <a:r>
              <a:rPr lang="hu-HU" altLang="en-US" dirty="0">
                <a:ea typeface="ＭＳ Ｐゴシック" pitchFamily="34" charset="-128"/>
              </a:rPr>
              <a:t> of </a:t>
            </a:r>
            <a:r>
              <a:rPr lang="hu-HU" altLang="en-US" dirty="0" err="1">
                <a:ea typeface="ＭＳ Ｐゴシック" pitchFamily="34" charset="-128"/>
              </a:rPr>
              <a:t>pneumonia</a:t>
            </a:r>
            <a:endParaRPr lang="hu-HU" altLang="en-US" dirty="0">
              <a:ea typeface="ＭＳ Ｐゴシック" pitchFamily="34" charset="-128"/>
            </a:endParaRPr>
          </a:p>
          <a:p>
            <a:r>
              <a:rPr lang="hu-HU" altLang="en-US" sz="2000" dirty="0">
                <a:ea typeface="ＭＳ Ｐゴシック" pitchFamily="34" charset="-128"/>
              </a:rPr>
              <a:t>Patients </a:t>
            </a:r>
            <a:r>
              <a:rPr lang="hu-HU" altLang="en-US" sz="2000" i="1" dirty="0">
                <a:ea typeface="ＭＳ Ｐゴシック" pitchFamily="34" charset="-128"/>
              </a:rPr>
              <a:t>with</a:t>
            </a:r>
            <a:r>
              <a:rPr lang="hu-HU" altLang="en-US" sz="2000" dirty="0">
                <a:ea typeface="ＭＳ Ｐゴシック" pitchFamily="34" charset="-128"/>
              </a:rPr>
              <a:t> cardiac or pulmonary disease (CPD): ≥2 serial chest X-rays or CT-scans, </a:t>
            </a:r>
            <a:br>
              <a:rPr lang="nl-NL" altLang="en-US" sz="2000" dirty="0">
                <a:ea typeface="ＭＳ Ｐゴシック" pitchFamily="34" charset="-128"/>
              </a:rPr>
            </a:br>
            <a:r>
              <a:rPr lang="hu-HU" altLang="en-US" sz="2000" dirty="0">
                <a:ea typeface="ＭＳ Ｐゴシック" pitchFamily="34" charset="-128"/>
              </a:rPr>
              <a:t>or 1 chest X-ray  or CT-scan with definitive signs and comparison with previous possible.  </a:t>
            </a:r>
          </a:p>
          <a:p>
            <a:r>
              <a:rPr lang="hu-HU" altLang="en-US" sz="2000" dirty="0" err="1">
                <a:ea typeface="ＭＳ Ｐゴシック" pitchFamily="34" charset="-128"/>
              </a:rPr>
              <a:t>Patients</a:t>
            </a:r>
            <a:r>
              <a:rPr lang="hu-HU" altLang="en-US" sz="2000" dirty="0">
                <a:ea typeface="ＭＳ Ｐゴシック" pitchFamily="34" charset="-128"/>
              </a:rPr>
              <a:t> </a:t>
            </a:r>
            <a:r>
              <a:rPr lang="hu-HU" altLang="en-US" sz="2000" i="1" dirty="0" err="1">
                <a:ea typeface="ＭＳ Ｐゴシック" pitchFamily="34" charset="-128"/>
              </a:rPr>
              <a:t>without</a:t>
            </a:r>
            <a:r>
              <a:rPr lang="hu-HU" altLang="en-US" sz="2000" i="1" dirty="0">
                <a:ea typeface="ＭＳ Ｐゴシック" pitchFamily="34" charset="-128"/>
              </a:rPr>
              <a:t> </a:t>
            </a:r>
            <a:r>
              <a:rPr lang="hu-HU" altLang="en-US" sz="2000" dirty="0">
                <a:ea typeface="ＭＳ Ｐゴシック" pitchFamily="34" charset="-128"/>
              </a:rPr>
              <a:t>CPD: 1 </a:t>
            </a:r>
            <a:r>
              <a:rPr lang="hu-HU" altLang="en-US" sz="2000" dirty="0" err="1">
                <a:ea typeface="ＭＳ Ｐゴシック" pitchFamily="34" charset="-128"/>
              </a:rPr>
              <a:t>definitive</a:t>
            </a:r>
            <a:r>
              <a:rPr lang="hu-HU" altLang="en-US" sz="2000" dirty="0">
                <a:ea typeface="ＭＳ Ｐゴシック" pitchFamily="34" charset="-128"/>
              </a:rPr>
              <a:t> </a:t>
            </a:r>
            <a:r>
              <a:rPr lang="hu-HU" altLang="en-US" sz="2000" dirty="0" err="1">
                <a:ea typeface="ＭＳ Ｐゴシック" pitchFamily="34" charset="-128"/>
              </a:rPr>
              <a:t>chest</a:t>
            </a:r>
            <a:r>
              <a:rPr lang="hu-HU" altLang="en-US" sz="2000" dirty="0">
                <a:ea typeface="ＭＳ Ｐゴシック" pitchFamily="34" charset="-128"/>
              </a:rPr>
              <a:t> X-</a:t>
            </a:r>
            <a:r>
              <a:rPr lang="hu-HU" altLang="en-US" sz="2000" dirty="0" err="1">
                <a:ea typeface="ＭＳ Ｐゴシック" pitchFamily="34" charset="-128"/>
              </a:rPr>
              <a:t>ray</a:t>
            </a:r>
            <a:r>
              <a:rPr lang="hu-HU" altLang="en-US" sz="2000" dirty="0">
                <a:ea typeface="ＭＳ Ｐゴシック" pitchFamily="34" charset="-128"/>
              </a:rPr>
              <a:t> </a:t>
            </a:r>
            <a:r>
              <a:rPr lang="hu-HU" altLang="en-US" sz="2000" dirty="0" err="1">
                <a:ea typeface="ＭＳ Ｐゴシック" pitchFamily="34" charset="-128"/>
              </a:rPr>
              <a:t>or</a:t>
            </a:r>
            <a:r>
              <a:rPr lang="hu-HU" altLang="en-US" sz="2000" dirty="0">
                <a:ea typeface="ＭＳ Ｐゴシック" pitchFamily="34" charset="-128"/>
              </a:rPr>
              <a:t> CT-</a:t>
            </a:r>
            <a:r>
              <a:rPr lang="hu-HU" altLang="en-US" sz="2000" dirty="0" err="1">
                <a:ea typeface="ＭＳ Ｐゴシック" pitchFamily="34" charset="-128"/>
              </a:rPr>
              <a:t>scan</a:t>
            </a:r>
            <a:r>
              <a:rPr lang="hu-HU" altLang="en-US" sz="2000" dirty="0">
                <a:ea typeface="ＭＳ Ｐゴシック" pitchFamily="34" charset="-128"/>
              </a:rPr>
              <a:t> is </a:t>
            </a:r>
            <a:r>
              <a:rPr lang="hu-HU" altLang="en-US" sz="2000" dirty="0" err="1">
                <a:ea typeface="ＭＳ Ｐゴシック" pitchFamily="34" charset="-128"/>
              </a:rPr>
              <a:t>sufficient</a:t>
            </a:r>
            <a:r>
              <a:rPr lang="hu-HU" altLang="en-US" sz="2000" dirty="0">
                <a:ea typeface="ＭＳ Ｐゴシック" pitchFamily="34" charset="-128"/>
              </a:rPr>
              <a:t>.</a:t>
            </a:r>
            <a:endParaRPr lang="en-GB" altLang="en-US" sz="2000" dirty="0">
              <a:ea typeface="ＭＳ Ｐゴシック" pitchFamily="34" charset="-128"/>
            </a:endParaRPr>
          </a:p>
          <a:p>
            <a:pPr eaLnBrk="1" hangingPunct="1">
              <a:buFont typeface="Arial" pitchFamily="34" charset="0"/>
              <a:buNone/>
            </a:pPr>
            <a:r>
              <a:rPr lang="en-GB" altLang="en-US" b="1" dirty="0">
                <a:ea typeface="ＭＳ Ｐゴシック" pitchFamily="34" charset="-128"/>
              </a:rPr>
              <a:t>AND</a:t>
            </a:r>
            <a:r>
              <a:rPr lang="en-GB" altLang="en-US" dirty="0">
                <a:ea typeface="ＭＳ Ｐゴシック" pitchFamily="34" charset="-128"/>
              </a:rPr>
              <a:t> ≥1 of</a:t>
            </a:r>
            <a:r>
              <a:rPr lang="hu-HU" altLang="en-US" dirty="0">
                <a:ea typeface="ＭＳ Ｐゴシック" pitchFamily="34" charset="-128"/>
              </a:rPr>
              <a:t> </a:t>
            </a:r>
            <a:r>
              <a:rPr lang="hu-HU" altLang="en-US" dirty="0" err="1">
                <a:ea typeface="ＭＳ Ｐゴシック" pitchFamily="34" charset="-128"/>
              </a:rPr>
              <a:t>the</a:t>
            </a:r>
            <a:r>
              <a:rPr lang="hu-HU" altLang="en-US" dirty="0">
                <a:ea typeface="ＭＳ Ｐゴシック" pitchFamily="34" charset="-128"/>
              </a:rPr>
              <a:t> </a:t>
            </a:r>
            <a:r>
              <a:rPr lang="hu-HU" altLang="en-US" dirty="0" err="1">
                <a:ea typeface="ＭＳ Ｐゴシック" pitchFamily="34" charset="-128"/>
              </a:rPr>
              <a:t>following</a:t>
            </a:r>
            <a:r>
              <a:rPr lang="en-GB" altLang="en-US" dirty="0">
                <a:ea typeface="ＭＳ Ｐゴシック" pitchFamily="34" charset="-128"/>
              </a:rPr>
              <a:t>: fever, </a:t>
            </a:r>
            <a:r>
              <a:rPr lang="hu-HU" altLang="en-US" dirty="0" err="1">
                <a:ea typeface="ＭＳ Ｐゴシック" pitchFamily="34" charset="-128"/>
              </a:rPr>
              <a:t>white</a:t>
            </a:r>
            <a:r>
              <a:rPr lang="hu-HU" altLang="en-US" dirty="0">
                <a:ea typeface="ＭＳ Ｐゴシック" pitchFamily="34" charset="-128"/>
              </a:rPr>
              <a:t> </a:t>
            </a:r>
            <a:r>
              <a:rPr lang="hu-HU" altLang="en-US" dirty="0" err="1">
                <a:ea typeface="ＭＳ Ｐゴシック" pitchFamily="34" charset="-128"/>
              </a:rPr>
              <a:t>cell</a:t>
            </a:r>
            <a:r>
              <a:rPr lang="hu-HU" altLang="en-US" dirty="0">
                <a:ea typeface="ＭＳ Ｐゴシック" pitchFamily="34" charset="-128"/>
              </a:rPr>
              <a:t> </a:t>
            </a:r>
            <a:r>
              <a:rPr lang="hu-HU" altLang="en-US" dirty="0" err="1">
                <a:ea typeface="ＭＳ Ｐゴシック" pitchFamily="34" charset="-128"/>
              </a:rPr>
              <a:t>count</a:t>
            </a:r>
            <a:r>
              <a:rPr lang="en-GB" altLang="en-US" dirty="0">
                <a:ea typeface="ＭＳ Ｐゴシック" pitchFamily="34" charset="-128"/>
              </a:rPr>
              <a:t> &lt;4 or ≥12 x 10</a:t>
            </a:r>
            <a:r>
              <a:rPr lang="en-GB" altLang="en-US" baseline="30000" dirty="0">
                <a:ea typeface="ＭＳ Ｐゴシック" pitchFamily="34" charset="-128"/>
              </a:rPr>
              <a:t>6</a:t>
            </a:r>
            <a:r>
              <a:rPr lang="en-GB" altLang="en-US" dirty="0">
                <a:ea typeface="ＭＳ Ｐゴシック" pitchFamily="34" charset="-128"/>
              </a:rPr>
              <a:t>/l</a:t>
            </a:r>
          </a:p>
          <a:p>
            <a:pPr eaLnBrk="1" hangingPunct="1">
              <a:buFont typeface="Arial" pitchFamily="34" charset="0"/>
              <a:buNone/>
            </a:pPr>
            <a:r>
              <a:rPr lang="en-GB" altLang="en-US" b="1" dirty="0">
                <a:ea typeface="ＭＳ Ｐゴシック" pitchFamily="34" charset="-128"/>
              </a:rPr>
              <a:t>AND</a:t>
            </a:r>
            <a:r>
              <a:rPr lang="en-GB" altLang="en-US" dirty="0">
                <a:ea typeface="ＭＳ Ｐゴシック" pitchFamily="34" charset="-128"/>
              </a:rPr>
              <a:t> symptoms:    PN1-3 ≥1          PN4-5</a:t>
            </a:r>
            <a:r>
              <a:rPr lang="hu-HU" altLang="en-US" dirty="0">
                <a:ea typeface="ＭＳ Ｐゴシック" pitchFamily="34" charset="-128"/>
              </a:rPr>
              <a:t> </a:t>
            </a:r>
            <a:r>
              <a:rPr lang="en-GB" altLang="en-US" dirty="0">
                <a:ea typeface="ＭＳ Ｐゴシック" pitchFamily="34" charset="-128"/>
              </a:rPr>
              <a:t>≥2</a:t>
            </a:r>
          </a:p>
          <a:p>
            <a:pPr eaLnBrk="1" hangingPunct="1">
              <a:buFont typeface="Arial" pitchFamily="34" charset="0"/>
              <a:buNone/>
            </a:pPr>
            <a:r>
              <a:rPr lang="en-GB" altLang="en-US" sz="1800" dirty="0">
                <a:ea typeface="ＭＳ Ｐゴシック" pitchFamily="34" charset="-128"/>
              </a:rPr>
              <a:t>new onset purulent sputum (or change), cough, dyspnoea, </a:t>
            </a:r>
            <a:r>
              <a:rPr lang="en-GB" altLang="en-US" sz="1800" dirty="0" err="1">
                <a:ea typeface="ＭＳ Ｐゴシック" pitchFamily="34" charset="-128"/>
              </a:rPr>
              <a:t>tachypnoe</a:t>
            </a:r>
            <a:r>
              <a:rPr lang="hu-HU" altLang="en-US" sz="1800" dirty="0">
                <a:ea typeface="ＭＳ Ｐゴシック" pitchFamily="34" charset="-128"/>
              </a:rPr>
              <a:t>a, </a:t>
            </a:r>
            <a:r>
              <a:rPr lang="en-GB" altLang="en-US" sz="1800" dirty="0">
                <a:ea typeface="ＭＳ Ｐゴシック" pitchFamily="34" charset="-128"/>
              </a:rPr>
              <a:t>auscultation (rales, </a:t>
            </a:r>
            <a:r>
              <a:rPr lang="en-GB" altLang="en-US" sz="1800" dirty="0" err="1">
                <a:ea typeface="ＭＳ Ｐゴシック" pitchFamily="34" charset="-128"/>
              </a:rPr>
              <a:t>ronchi</a:t>
            </a:r>
            <a:r>
              <a:rPr lang="en-GB" altLang="en-US" sz="1800" dirty="0">
                <a:ea typeface="ＭＳ Ｐゴシック" pitchFamily="34" charset="-128"/>
              </a:rPr>
              <a:t>, wheeze), worsening gas exchange </a:t>
            </a:r>
          </a:p>
          <a:p>
            <a:pPr eaLnBrk="1" hangingPunct="1">
              <a:buFont typeface="Arial" pitchFamily="34" charset="0"/>
              <a:buNone/>
            </a:pPr>
            <a:endParaRPr lang="en-GB" altLang="en-US" sz="1800" dirty="0">
              <a:ea typeface="ＭＳ Ｐゴシック" pitchFamily="34" charset="-128"/>
            </a:endParaRPr>
          </a:p>
        </p:txBody>
      </p:sp>
      <p:graphicFrame>
        <p:nvGraphicFramePr>
          <p:cNvPr id="4" name="Table 3"/>
          <p:cNvGraphicFramePr>
            <a:graphicFrameLocks noGrp="1"/>
          </p:cNvGraphicFramePr>
          <p:nvPr>
            <p:extLst/>
          </p:nvPr>
        </p:nvGraphicFramePr>
        <p:xfrm>
          <a:off x="495483" y="4335734"/>
          <a:ext cx="11100169" cy="1914432"/>
        </p:xfrm>
        <a:graphic>
          <a:graphicData uri="http://schemas.openxmlformats.org/drawingml/2006/table">
            <a:tbl>
              <a:tblPr/>
              <a:tblGrid>
                <a:gridCol w="2581995">
                  <a:extLst>
                    <a:ext uri="{9D8B030D-6E8A-4147-A177-3AD203B41FA5}">
                      <a16:colId xmlns:a16="http://schemas.microsoft.com/office/drawing/2014/main" val="20000"/>
                    </a:ext>
                  </a:extLst>
                </a:gridCol>
                <a:gridCol w="2111446">
                  <a:extLst>
                    <a:ext uri="{9D8B030D-6E8A-4147-A177-3AD203B41FA5}">
                      <a16:colId xmlns:a16="http://schemas.microsoft.com/office/drawing/2014/main" val="20001"/>
                    </a:ext>
                  </a:extLst>
                </a:gridCol>
                <a:gridCol w="2171772">
                  <a:extLst>
                    <a:ext uri="{9D8B030D-6E8A-4147-A177-3AD203B41FA5}">
                      <a16:colId xmlns:a16="http://schemas.microsoft.com/office/drawing/2014/main" val="20002"/>
                    </a:ext>
                  </a:extLst>
                </a:gridCol>
                <a:gridCol w="2195904">
                  <a:extLst>
                    <a:ext uri="{9D8B030D-6E8A-4147-A177-3AD203B41FA5}">
                      <a16:colId xmlns:a16="http://schemas.microsoft.com/office/drawing/2014/main" val="20003"/>
                    </a:ext>
                  </a:extLst>
                </a:gridCol>
                <a:gridCol w="2039052">
                  <a:extLst>
                    <a:ext uri="{9D8B030D-6E8A-4147-A177-3AD203B41FA5}">
                      <a16:colId xmlns:a16="http://schemas.microsoft.com/office/drawing/2014/main" val="20004"/>
                    </a:ext>
                  </a:extLst>
                </a:gridCol>
              </a:tblGrid>
              <a:tr h="3307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rgbClr val="FFFFFF"/>
                          </a:solidFill>
                          <a:effectLst/>
                          <a:latin typeface="Tahoma" pitchFamily="34" charset="0"/>
                          <a:ea typeface="ＭＳ Ｐゴシック" charset="-128"/>
                        </a:rPr>
                        <a:t>PN1</a:t>
                      </a:r>
                      <a:endParaRPr kumimoji="0" lang="en-US" sz="18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rgbClr val="FFFFFF"/>
                          </a:solidFill>
                          <a:effectLst/>
                          <a:latin typeface="Tahoma" pitchFamily="34" charset="0"/>
                          <a:ea typeface="ＭＳ Ｐゴシック" charset="-128"/>
                        </a:rPr>
                        <a:t>PN2</a:t>
                      </a:r>
                      <a:endParaRPr kumimoji="0" lang="en-US" sz="18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rgbClr val="FFFFFF"/>
                          </a:solidFill>
                          <a:effectLst/>
                          <a:latin typeface="Tahoma" pitchFamily="34" charset="0"/>
                          <a:ea typeface="ＭＳ Ｐゴシック" charset="-128"/>
                        </a:rPr>
                        <a:t>PN3</a:t>
                      </a:r>
                      <a:endParaRPr kumimoji="0" lang="en-US" sz="1800" b="1" i="0" u="none" strike="noStrike" cap="none" normalizeH="0" baseline="0">
                        <a:ln>
                          <a:noFill/>
                        </a:ln>
                        <a:solidFill>
                          <a:srgbClr val="FFFFFF"/>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rgbClr val="FFFFFF"/>
                          </a:solidFill>
                          <a:effectLst/>
                          <a:latin typeface="Tahoma" pitchFamily="34" charset="0"/>
                          <a:ea typeface="ＭＳ Ｐゴシック" charset="-128"/>
                        </a:rPr>
                        <a:t>PN4</a:t>
                      </a:r>
                      <a:endParaRPr kumimoji="0" lang="en-US" sz="1800" b="1" i="0" u="none" strike="noStrike" cap="none" normalizeH="0" baseline="0">
                        <a:ln>
                          <a:noFill/>
                        </a:ln>
                        <a:solidFill>
                          <a:srgbClr val="FFFFFF"/>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rgbClr val="FFFFFF"/>
                          </a:solidFill>
                          <a:effectLst/>
                          <a:latin typeface="Tahoma" pitchFamily="34" charset="0"/>
                          <a:ea typeface="ＭＳ Ｐゴシック" charset="-128"/>
                        </a:rPr>
                        <a:t>PN5</a:t>
                      </a:r>
                      <a:endParaRPr kumimoji="0" lang="en-US" sz="1800" b="1" i="0" u="none" strike="noStrike" cap="none" normalizeH="0" baseline="0">
                        <a:ln>
                          <a:noFill/>
                        </a:ln>
                        <a:solidFill>
                          <a:srgbClr val="FFFFFF"/>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15487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7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700" b="0" i="0" u="none" strike="noStrike" cap="none" normalizeH="0" baseline="0" dirty="0">
                          <a:ln>
                            <a:noFill/>
                          </a:ln>
                          <a:solidFill>
                            <a:srgbClr val="000000"/>
                          </a:solidFill>
                          <a:effectLst/>
                          <a:latin typeface="Tahoma" pitchFamily="34" charset="0"/>
                          <a:ea typeface="ＭＳ Ｐゴシック" charset="-128"/>
                        </a:rPr>
                        <a:t> q</a:t>
                      </a:r>
                      <a:r>
                        <a:rPr kumimoji="0" lang="en-GB" sz="1700" b="0" i="0" u="none" strike="noStrike" cap="none" normalizeH="0" baseline="0" dirty="0" err="1">
                          <a:ln>
                            <a:noFill/>
                          </a:ln>
                          <a:solidFill>
                            <a:srgbClr val="000000"/>
                          </a:solidFill>
                          <a:effectLst/>
                          <a:latin typeface="Tahoma" pitchFamily="34" charset="0"/>
                          <a:ea typeface="ＭＳ Ｐゴシック" charset="-128"/>
                        </a:rPr>
                        <a:t>uantitative</a:t>
                      </a:r>
                      <a:r>
                        <a:rPr kumimoji="0" lang="en-GB" sz="1700" b="0" i="0" u="none" strike="noStrike" cap="none" normalizeH="0" baseline="0" dirty="0">
                          <a:ln>
                            <a:noFill/>
                          </a:ln>
                          <a:solidFill>
                            <a:srgbClr val="000000"/>
                          </a:solidFill>
                          <a:effectLst/>
                          <a:latin typeface="Tahoma" pitchFamily="34" charset="0"/>
                          <a:ea typeface="ＭＳ Ｐゴシック" charset="-128"/>
                        </a:rPr>
                        <a:t> culture from </a:t>
                      </a:r>
                      <a:r>
                        <a:rPr kumimoji="0" lang="hu-HU" sz="1700" b="0" i="1" u="none" strike="noStrike" cap="none" normalizeH="0" baseline="0" dirty="0" err="1">
                          <a:ln>
                            <a:noFill/>
                          </a:ln>
                          <a:solidFill>
                            <a:srgbClr val="000000"/>
                          </a:solidFill>
                          <a:effectLst/>
                          <a:latin typeface="Tahoma" pitchFamily="34" charset="0"/>
                          <a:ea typeface="ＭＳ Ｐゴシック" charset="-128"/>
                        </a:rPr>
                        <a:t>minimally</a:t>
                      </a:r>
                      <a:r>
                        <a:rPr kumimoji="0" lang="hu-HU" sz="1700" b="0" i="1" u="none" strike="noStrike" cap="none" normalizeH="0" baseline="0" dirty="0">
                          <a:ln>
                            <a:noFill/>
                          </a:ln>
                          <a:solidFill>
                            <a:srgbClr val="000000"/>
                          </a:solidFill>
                          <a:effectLst/>
                          <a:latin typeface="Tahoma" pitchFamily="34" charset="0"/>
                          <a:ea typeface="ＭＳ Ｐゴシック" charset="-128"/>
                        </a:rPr>
                        <a:t> </a:t>
                      </a:r>
                      <a:r>
                        <a:rPr kumimoji="0" lang="hu-HU" sz="1700" b="0" i="1" u="none" strike="noStrike" cap="none" normalizeH="0" baseline="0" dirty="0" err="1">
                          <a:ln>
                            <a:noFill/>
                          </a:ln>
                          <a:solidFill>
                            <a:srgbClr val="000000"/>
                          </a:solidFill>
                          <a:effectLst/>
                          <a:latin typeface="Tahoma" pitchFamily="34" charset="0"/>
                          <a:ea typeface="ＭＳ Ｐゴシック" charset="-128"/>
                        </a:rPr>
                        <a:t>contaminated</a:t>
                      </a:r>
                      <a:r>
                        <a:rPr kumimoji="0" lang="hu-HU" sz="1700" b="0" i="1"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a:ln>
                            <a:noFill/>
                          </a:ln>
                          <a:solidFill>
                            <a:srgbClr val="000000"/>
                          </a:solidFill>
                          <a:effectLst/>
                          <a:latin typeface="Tahoma" pitchFamily="34" charset="0"/>
                          <a:ea typeface="ＭＳ Ｐゴシック" charset="-128"/>
                        </a:rPr>
                        <a:t>LRT specimen</a:t>
                      </a:r>
                      <a:r>
                        <a:rPr kumimoji="0" lang="en-GB" sz="1700" b="0" i="0" u="none" strike="noStrike" cap="none" normalizeH="0" baseline="0" dirty="0">
                          <a:ln>
                            <a:noFill/>
                          </a:ln>
                          <a:solidFill>
                            <a:srgbClr val="000000"/>
                          </a:solidFill>
                          <a:effectLst/>
                          <a:latin typeface="Tahoma" pitchFamily="34" charset="0"/>
                          <a:ea typeface="ＭＳ Ｐゴシック" charset="-128"/>
                        </a:rPr>
                        <a:t> (BAL, PB, DPA)</a:t>
                      </a: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7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700" b="0" i="0" u="none" strike="noStrike" cap="none" normalizeH="0" baseline="0" dirty="0">
                          <a:ln>
                            <a:noFill/>
                          </a:ln>
                          <a:solidFill>
                            <a:srgbClr val="000000"/>
                          </a:solidFill>
                          <a:effectLst/>
                          <a:latin typeface="Tahoma" pitchFamily="34" charset="0"/>
                          <a:ea typeface="ＭＳ Ｐゴシック" charset="-128"/>
                        </a:rPr>
                        <a:t> q</a:t>
                      </a:r>
                      <a:r>
                        <a:rPr kumimoji="0" lang="en-GB" sz="1700" b="0" i="0" u="none" strike="noStrike" cap="none" normalizeH="0" baseline="0" dirty="0" err="1">
                          <a:ln>
                            <a:noFill/>
                          </a:ln>
                          <a:solidFill>
                            <a:srgbClr val="000000"/>
                          </a:solidFill>
                          <a:effectLst/>
                          <a:latin typeface="Tahoma" pitchFamily="34" charset="0"/>
                          <a:ea typeface="ＭＳ Ｐゴシック" charset="-128"/>
                        </a:rPr>
                        <a:t>uantitative</a:t>
                      </a:r>
                      <a:r>
                        <a:rPr kumimoji="0" lang="en-GB" sz="1700" b="0" i="0" u="none" strike="noStrike" cap="none" normalizeH="0" baseline="0" dirty="0">
                          <a:ln>
                            <a:noFill/>
                          </a:ln>
                          <a:solidFill>
                            <a:srgbClr val="000000"/>
                          </a:solidFill>
                          <a:effectLst/>
                          <a:latin typeface="Tahoma" pitchFamily="34" charset="0"/>
                          <a:ea typeface="ＭＳ Ｐゴシック" charset="-128"/>
                        </a:rPr>
                        <a:t> culture from </a:t>
                      </a:r>
                      <a:r>
                        <a:rPr kumimoji="0" lang="en-GB" sz="1700" b="0" i="1" u="none" strike="noStrike" cap="none" normalizeH="0" baseline="0" dirty="0">
                          <a:ln>
                            <a:noFill/>
                          </a:ln>
                          <a:solidFill>
                            <a:srgbClr val="000000"/>
                          </a:solidFill>
                          <a:effectLst/>
                          <a:latin typeface="Tahoma" pitchFamily="34" charset="0"/>
                          <a:ea typeface="ＭＳ Ｐゴシック" charset="-128"/>
                        </a:rPr>
                        <a:t>possibly contaminated </a:t>
                      </a:r>
                      <a:r>
                        <a:rPr kumimoji="0" lang="en-GB" sz="1700" b="0" i="0" u="none" strike="noStrike" cap="none" normalizeH="0" baseline="0" dirty="0">
                          <a:ln>
                            <a:noFill/>
                          </a:ln>
                          <a:solidFill>
                            <a:srgbClr val="000000"/>
                          </a:solidFill>
                          <a:effectLst/>
                          <a:latin typeface="Tahoma" pitchFamily="34" charset="0"/>
                          <a:ea typeface="ＭＳ Ｐゴシック" charset="-128"/>
                        </a:rPr>
                        <a:t>LRT</a:t>
                      </a:r>
                      <a:r>
                        <a:rPr kumimoji="0" lang="hu-HU" sz="1700" b="0" i="0" u="none" strike="noStrike" cap="none" normalizeH="0" baseline="0" dirty="0">
                          <a:ln>
                            <a:noFill/>
                          </a:ln>
                          <a:solidFill>
                            <a:srgbClr val="000000"/>
                          </a:solidFill>
                          <a:effectLst/>
                          <a:latin typeface="Tahoma" pitchFamily="34" charset="0"/>
                          <a:ea typeface="ＭＳ Ｐゴシック" charset="-128"/>
                        </a:rPr>
                        <a:t> specimen</a:t>
                      </a:r>
                      <a:r>
                        <a:rPr kumimoji="0" lang="en-GB" sz="1700" b="0" i="0" u="none" strike="noStrike" cap="none" normalizeH="0" baseline="0" dirty="0">
                          <a:ln>
                            <a:noFill/>
                          </a:ln>
                          <a:solidFill>
                            <a:srgbClr val="000000"/>
                          </a:solidFill>
                          <a:effectLst/>
                          <a:latin typeface="Tahoma" pitchFamily="34" charset="0"/>
                          <a:ea typeface="ＭＳ Ｐゴシック" charset="-128"/>
                        </a:rPr>
                        <a:t> (ETA)</a:t>
                      </a: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7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700" b="0" i="0" u="none" strike="noStrike" cap="none" normalizeH="0" baseline="0" dirty="0">
                          <a:ln>
                            <a:noFill/>
                          </a:ln>
                          <a:solidFill>
                            <a:srgbClr val="000000"/>
                          </a:solidFill>
                          <a:effectLst/>
                          <a:latin typeface="Tahoma" pitchFamily="34" charset="0"/>
                          <a:ea typeface="ＭＳ Ｐゴシック" charset="-128"/>
                        </a:rPr>
                        <a:t> a</a:t>
                      </a:r>
                      <a:r>
                        <a:rPr kumimoji="0" lang="en-GB" sz="1700" b="0" i="0" u="none" strike="noStrike" cap="none" normalizeH="0" baseline="0" dirty="0" err="1">
                          <a:ln>
                            <a:noFill/>
                          </a:ln>
                          <a:solidFill>
                            <a:srgbClr val="000000"/>
                          </a:solidFill>
                          <a:effectLst/>
                          <a:latin typeface="Tahoma" pitchFamily="34" charset="0"/>
                          <a:ea typeface="ＭＳ Ｐゴシック" charset="-128"/>
                        </a:rPr>
                        <a:t>lternative</a:t>
                      </a:r>
                      <a:r>
                        <a:rPr kumimoji="0" lang="en-GB" sz="1700" b="0" i="0" u="none" strike="noStrike" cap="none" normalizeH="0" baseline="0" dirty="0">
                          <a:ln>
                            <a:noFill/>
                          </a:ln>
                          <a:solidFill>
                            <a:srgbClr val="000000"/>
                          </a:solidFill>
                          <a:effectLst/>
                          <a:latin typeface="Tahoma" pitchFamily="34" charset="0"/>
                          <a:ea typeface="ＭＳ Ｐゴシック" charset="-128"/>
                        </a:rPr>
                        <a:t> microbiology</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en-GB" sz="1700" b="0" i="0" u="none" strike="noStrike" cap="none" normalizeH="0" baseline="0" dirty="0">
                          <a:ln>
                            <a:noFill/>
                          </a:ln>
                          <a:solidFill>
                            <a:srgbClr val="000000"/>
                          </a:solidFill>
                          <a:effectLst/>
                          <a:latin typeface="Tahoma" pitchFamily="34" charset="0"/>
                          <a:ea typeface="ＭＳ Ｐゴシック" charset="-128"/>
                        </a:rPr>
                        <a:t>(other related sites, </a:t>
                      </a:r>
                      <a:r>
                        <a:rPr kumimoji="0" lang="en-GB" sz="1700" b="0" i="0" u="none" strike="noStrike" cap="none" normalizeH="0" baseline="0" dirty="0" err="1">
                          <a:ln>
                            <a:noFill/>
                          </a:ln>
                          <a:solidFill>
                            <a:srgbClr val="000000"/>
                          </a:solidFill>
                          <a:effectLst/>
                          <a:latin typeface="Tahoma" pitchFamily="34" charset="0"/>
                          <a:ea typeface="ＭＳ Ｐゴシック" charset="-128"/>
                        </a:rPr>
                        <a:t>histol</a:t>
                      </a:r>
                      <a:r>
                        <a:rPr kumimoji="0" lang="hu-HU" sz="1700" b="0" i="0" u="none" strike="noStrike" cap="none" normalizeH="0" baseline="0" dirty="0" err="1">
                          <a:ln>
                            <a:noFill/>
                          </a:ln>
                          <a:solidFill>
                            <a:srgbClr val="000000"/>
                          </a:solidFill>
                          <a:effectLst/>
                          <a:latin typeface="Tahoma" pitchFamily="34" charset="0"/>
                          <a:ea typeface="ＭＳ Ｐゴシック" charset="-128"/>
                        </a:rPr>
                        <a:t>ogic</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exam</a:t>
                      </a:r>
                      <a:r>
                        <a:rPr kumimoji="0" lang="en-GB" sz="1700" b="0" i="0" u="none" strike="noStrike" cap="none" normalizeH="0" baseline="0" dirty="0">
                          <a:ln>
                            <a:noFill/>
                          </a:ln>
                          <a:solidFill>
                            <a:srgbClr val="000000"/>
                          </a:solidFill>
                          <a:effectLst/>
                          <a:latin typeface="Tahoma" pitchFamily="34" charset="0"/>
                          <a:ea typeface="ＭＳ Ｐゴシック" charset="-128"/>
                        </a:rPr>
                        <a:t>, PCR, other)</a:t>
                      </a: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7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700" b="0" i="0" u="none" strike="noStrike" cap="none" normalizeH="0" baseline="0" dirty="0">
                          <a:ln>
                            <a:noFill/>
                          </a:ln>
                          <a:solidFill>
                            <a:srgbClr val="000000"/>
                          </a:solidFill>
                          <a:effectLst/>
                          <a:latin typeface="Tahoma" pitchFamily="34" charset="0"/>
                          <a:ea typeface="ＭＳ Ｐゴシック" charset="-128"/>
                        </a:rPr>
                        <a:t> s</a:t>
                      </a:r>
                      <a:r>
                        <a:rPr kumimoji="0" lang="en-GB" sz="1700" b="0" i="0" u="none" strike="noStrike" cap="none" normalizeH="0" baseline="0" dirty="0" err="1">
                          <a:ln>
                            <a:noFill/>
                          </a:ln>
                          <a:solidFill>
                            <a:srgbClr val="000000"/>
                          </a:solidFill>
                          <a:effectLst/>
                          <a:latin typeface="Tahoma" pitchFamily="34" charset="0"/>
                          <a:ea typeface="ＭＳ Ｐゴシック" charset="-128"/>
                        </a:rPr>
                        <a:t>putum</a:t>
                      </a:r>
                      <a:r>
                        <a:rPr kumimoji="0" lang="en-GB" sz="1700" b="0" i="0" u="none" strike="noStrike" cap="none" normalizeH="0" baseline="0" dirty="0">
                          <a:ln>
                            <a:noFill/>
                          </a:ln>
                          <a:solidFill>
                            <a:srgbClr val="000000"/>
                          </a:solidFill>
                          <a:effectLst/>
                          <a:latin typeface="Tahoma" pitchFamily="34" charset="0"/>
                          <a:ea typeface="ＭＳ Ｐゴシック" charset="-128"/>
                        </a:rPr>
                        <a:t> culture/non-quantitative LRT specimen</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culture</a:t>
                      </a:r>
                      <a:endParaRPr kumimoji="0" lang="en-GB" sz="17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700" b="0" i="0" u="none" strike="noStrike" cap="none" normalizeH="0" baseline="0" dirty="0">
                          <a:ln>
                            <a:noFill/>
                          </a:ln>
                          <a:solidFill>
                            <a:srgbClr val="000000"/>
                          </a:solidFill>
                          <a:effectLst/>
                          <a:latin typeface="Tahoma" pitchFamily="34" charset="0"/>
                          <a:ea typeface="ＭＳ Ｐゴシック" charset="-128"/>
                        </a:rPr>
                        <a:t>No positive microbiology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5" name="Szövegdoboz 4">
            <a:extLst>
              <a:ext uri="{FF2B5EF4-FFF2-40B4-BE49-F238E27FC236}">
                <a16:creationId xmlns:a16="http://schemas.microsoft.com/office/drawing/2014/main" id="{CB43D9F6-F992-4612-804A-732FC2A2E4A3}"/>
              </a:ext>
            </a:extLst>
          </p:cNvPr>
          <p:cNvSpPr txBox="1"/>
          <p:nvPr/>
        </p:nvSpPr>
        <p:spPr>
          <a:xfrm>
            <a:off x="187286" y="6533002"/>
            <a:ext cx="12004714" cy="258532"/>
          </a:xfrm>
          <a:prstGeom prst="rect">
            <a:avLst/>
          </a:prstGeom>
          <a:noFill/>
        </p:spPr>
        <p:txBody>
          <a:bodyPr wrap="square" rtlCol="0">
            <a:spAutoFit/>
          </a:body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CT: computer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tomography</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BAL: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broncho-alveolar</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lavage</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PB: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protected</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brush</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DPA: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distal</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protected</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aspirate</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ETA: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endotracheal</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aspirate</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PCR: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polymerase</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chain</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reaction</a:t>
            </a:r>
            <a:endPar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endParaRPr>
          </a:p>
        </p:txBody>
      </p:sp>
      <p:sp>
        <p:nvSpPr>
          <p:cNvPr id="6" name="Rectangle 1">
            <a:extLst>
              <a:ext uri="{FF2B5EF4-FFF2-40B4-BE49-F238E27FC236}">
                <a16:creationId xmlns:a16="http://schemas.microsoft.com/office/drawing/2014/main" id="{EFE026ED-23A4-4491-AEEC-02126F08F4DC}"/>
              </a:ext>
            </a:extLst>
          </p:cNvPr>
          <p:cNvSpPr/>
          <p:nvPr/>
        </p:nvSpPr>
        <p:spPr bwMode="auto">
          <a:xfrm>
            <a:off x="7393046" y="4298132"/>
            <a:ext cx="2187681" cy="2038719"/>
          </a:xfrm>
          <a:prstGeom prst="rect">
            <a:avLst/>
          </a:prstGeom>
          <a:noFill/>
          <a:ln w="38100"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304281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objectives of this session:</a:t>
            </a:r>
          </a:p>
          <a:p>
            <a:pPr marL="457200" indent="-457200">
              <a:buAutoNum type="arabicPeriod"/>
            </a:pPr>
            <a:r>
              <a:rPr lang="en-GB" dirty="0"/>
              <a:t>Learn how to apply </a:t>
            </a:r>
            <a:r>
              <a:rPr lang="hu-HU" dirty="0"/>
              <a:t>ECDC PPS </a:t>
            </a:r>
            <a:r>
              <a:rPr lang="hu-HU" dirty="0" err="1"/>
              <a:t>case</a:t>
            </a:r>
            <a:r>
              <a:rPr lang="hu-HU" dirty="0"/>
              <a:t> </a:t>
            </a:r>
            <a:r>
              <a:rPr lang="hu-HU" dirty="0" err="1"/>
              <a:t>definitions</a:t>
            </a:r>
            <a:r>
              <a:rPr lang="hu-HU" dirty="0"/>
              <a:t> in </a:t>
            </a:r>
            <a:r>
              <a:rPr lang="hu-HU" dirty="0" err="1"/>
              <a:t>practice</a:t>
            </a:r>
            <a:endParaRPr lang="en-GB" dirty="0"/>
          </a:p>
          <a:p>
            <a:pPr marL="457200" indent="-457200">
              <a:buAutoNum type="arabicPeriod"/>
            </a:pPr>
            <a:endParaRPr lang="en-GB" dirty="0"/>
          </a:p>
          <a:p>
            <a:r>
              <a:rPr lang="en-GB" dirty="0"/>
              <a:t>Related to the course objectives:</a:t>
            </a:r>
          </a:p>
          <a:p>
            <a:pPr marL="457200" lvl="0" indent="-457200">
              <a:buAutoNum type="alphaUcPeriod"/>
            </a:pPr>
            <a:r>
              <a:rPr lang="en-GB" dirty="0"/>
              <a:t>Describe and apply the ECDC PPS case definitions</a:t>
            </a:r>
            <a:endParaRPr lang="hu-HU" dirty="0"/>
          </a:p>
          <a:p>
            <a:pPr marL="457200" lvl="0" indent="-457200">
              <a:buAutoNum type="alphaUcPeriod"/>
            </a:pPr>
            <a:r>
              <a:rPr lang="en-GB" dirty="0"/>
              <a:t>Understand the concept of reliability in the context of the ECDC PPS </a:t>
            </a:r>
            <a:endParaRPr lang="hu-HU" dirty="0"/>
          </a:p>
          <a:p>
            <a:pPr marL="457200" lvl="0" indent="-457200">
              <a:buAutoNum type="alphaUcPeriod"/>
            </a:pPr>
            <a:r>
              <a:rPr lang="en-GB" dirty="0"/>
              <a:t>Collect data on the ECDC PPS data collection forms </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576594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Antimicrobial resistance markers and codes</a:t>
            </a:r>
          </a:p>
        </p:txBody>
      </p:sp>
      <p:sp>
        <p:nvSpPr>
          <p:cNvPr id="3" name="Rectangle 2"/>
          <p:cNvSpPr/>
          <p:nvPr/>
        </p:nvSpPr>
        <p:spPr>
          <a:xfrm>
            <a:off x="279917" y="793102"/>
            <a:ext cx="11747241" cy="5493812"/>
          </a:xfrm>
          <a:prstGeom prst="rect">
            <a:avLst/>
          </a:prstGeom>
        </p:spPr>
        <p:txBody>
          <a:bodyPr wrap="square">
            <a:spAutoFit/>
          </a:bodyPr>
          <a:lstStyle/>
          <a:p>
            <a:pPr eaLnBrk="0">
              <a:spcAft>
                <a:spcPts val="600"/>
              </a:spcAft>
            </a:pPr>
            <a:r>
              <a:rPr lang="en-GB" sz="2000" b="1" dirty="0"/>
              <a:t>For each antimicrobial marker, indicate whether microorganism is susceptible (S), intermediate (I), resistant (R) or susceptibility unknown (U):</a:t>
            </a:r>
          </a:p>
          <a:p>
            <a:pPr eaLnBrk="0">
              <a:spcAft>
                <a:spcPts val="600"/>
              </a:spcAft>
              <a:tabLst>
                <a:tab pos="1687830" algn="l"/>
              </a:tabLst>
            </a:pPr>
            <a:r>
              <a:rPr lang="en-GB" sz="2000" b="1" i="1" dirty="0"/>
              <a:t>Staphylococcus </a:t>
            </a:r>
            <a:r>
              <a:rPr lang="en-GB" sz="2000" b="1" i="1" dirty="0" err="1"/>
              <a:t>aureus</a:t>
            </a:r>
            <a:r>
              <a:rPr lang="en-GB" sz="2000" b="1" i="1" dirty="0"/>
              <a:t>:</a:t>
            </a:r>
            <a:r>
              <a:rPr lang="en-GB" sz="2000" b="1" dirty="0"/>
              <a:t> </a:t>
            </a:r>
            <a:r>
              <a:rPr lang="en-GB" sz="2000" dirty="0"/>
              <a:t>	</a:t>
            </a:r>
          </a:p>
          <a:p>
            <a:pPr marL="800100" lvl="1" indent="-342900" eaLnBrk="0">
              <a:spcAft>
                <a:spcPts val="600"/>
              </a:spcAft>
              <a:buFont typeface="Symbol" panose="05050102010706020507" pitchFamily="18" charset="2"/>
              <a:buChar char=""/>
            </a:pPr>
            <a:r>
              <a:rPr lang="en-GB" sz="2000" dirty="0"/>
              <a:t>MRSA: Susceptibility to </a:t>
            </a:r>
            <a:r>
              <a:rPr lang="en-GB" sz="2000" dirty="0" err="1"/>
              <a:t>oxacillin</a:t>
            </a:r>
            <a:r>
              <a:rPr lang="en-GB" sz="2000" dirty="0"/>
              <a:t> (OXA) or other marker of methicillin-resistant S. </a:t>
            </a:r>
            <a:r>
              <a:rPr lang="en-GB" sz="2000" dirty="0" err="1"/>
              <a:t>aureus</a:t>
            </a:r>
            <a:r>
              <a:rPr lang="en-GB" sz="2000" dirty="0"/>
              <a:t> (MRSA), such as </a:t>
            </a:r>
            <a:r>
              <a:rPr lang="en-GB" sz="2000" dirty="0" err="1"/>
              <a:t>cefoxitin</a:t>
            </a:r>
            <a:r>
              <a:rPr lang="en-GB" sz="2000" dirty="0"/>
              <a:t> (FOX), </a:t>
            </a:r>
            <a:r>
              <a:rPr lang="en-GB" sz="2000" dirty="0" err="1"/>
              <a:t>cloxacillin</a:t>
            </a:r>
            <a:r>
              <a:rPr lang="en-GB" sz="2000" dirty="0"/>
              <a:t> (CLO), </a:t>
            </a:r>
            <a:r>
              <a:rPr lang="en-GB" sz="2000" dirty="0" err="1"/>
              <a:t>dicloxacillin</a:t>
            </a:r>
            <a:r>
              <a:rPr lang="en-GB" sz="2000" dirty="0"/>
              <a:t> (DIC), </a:t>
            </a:r>
            <a:r>
              <a:rPr lang="en-GB" sz="2000" dirty="0" err="1"/>
              <a:t>flucloxacillin</a:t>
            </a:r>
            <a:r>
              <a:rPr lang="en-GB" sz="2000" dirty="0"/>
              <a:t> (FLC), (methicillin (MET) </a:t>
            </a:r>
          </a:p>
          <a:p>
            <a:pPr marL="800100" lvl="1" indent="-342900" eaLnBrk="0">
              <a:spcAft>
                <a:spcPts val="600"/>
              </a:spcAft>
              <a:buFont typeface="Symbol" panose="05050102010706020507" pitchFamily="18" charset="2"/>
              <a:buChar char=""/>
            </a:pPr>
            <a:r>
              <a:rPr lang="en-GB" sz="2000" dirty="0"/>
              <a:t>VISA, VRSA: Susceptibility to </a:t>
            </a:r>
            <a:r>
              <a:rPr lang="en-GB" sz="2000" dirty="0" err="1"/>
              <a:t>glycopeptides</a:t>
            </a:r>
            <a:r>
              <a:rPr lang="en-GB" sz="2000" dirty="0"/>
              <a:t> (GLY): </a:t>
            </a:r>
            <a:r>
              <a:rPr lang="en-GB" sz="2000" dirty="0" err="1"/>
              <a:t>vancomycin</a:t>
            </a:r>
            <a:r>
              <a:rPr lang="en-GB" sz="2000" dirty="0"/>
              <a:t> (VAN) or </a:t>
            </a:r>
            <a:r>
              <a:rPr lang="en-GB" sz="2000" dirty="0" err="1"/>
              <a:t>teicoplanin</a:t>
            </a:r>
            <a:r>
              <a:rPr lang="en-GB" sz="2000" dirty="0"/>
              <a:t> (TEC)</a:t>
            </a:r>
          </a:p>
          <a:p>
            <a:pPr eaLnBrk="0">
              <a:spcAft>
                <a:spcPts val="600"/>
              </a:spcAft>
            </a:pPr>
            <a:r>
              <a:rPr lang="en-GB" sz="2000" b="1" i="1" dirty="0"/>
              <a:t>Enterococcus</a:t>
            </a:r>
            <a:r>
              <a:rPr lang="en-GB" sz="2000" b="1" dirty="0"/>
              <a:t> spp.:</a:t>
            </a:r>
          </a:p>
          <a:p>
            <a:pPr marL="800100" lvl="1" indent="-342900" eaLnBrk="0">
              <a:spcAft>
                <a:spcPts val="600"/>
              </a:spcAft>
              <a:buFont typeface="Symbol" panose="05050102010706020507" pitchFamily="18" charset="2"/>
              <a:buChar char=""/>
            </a:pPr>
            <a:r>
              <a:rPr lang="en-GB" sz="2000" dirty="0"/>
              <a:t>VRE: Susceptibility to </a:t>
            </a:r>
            <a:r>
              <a:rPr lang="en-GB" sz="2000" dirty="0" err="1"/>
              <a:t>glycopeptides</a:t>
            </a:r>
            <a:r>
              <a:rPr lang="en-GB" sz="2000" dirty="0"/>
              <a:t> (GLY): </a:t>
            </a:r>
            <a:r>
              <a:rPr lang="en-GB" sz="2000" dirty="0" err="1"/>
              <a:t>vancomycin</a:t>
            </a:r>
            <a:r>
              <a:rPr lang="en-GB" sz="2000" dirty="0"/>
              <a:t> (VAN) or </a:t>
            </a:r>
            <a:r>
              <a:rPr lang="en-GB" sz="2000" dirty="0" err="1"/>
              <a:t>teicoplanin</a:t>
            </a:r>
            <a:r>
              <a:rPr lang="en-GB" sz="2000" dirty="0"/>
              <a:t> (TEC)</a:t>
            </a:r>
          </a:p>
          <a:p>
            <a:pPr marL="352425" indent="-352425" eaLnBrk="0">
              <a:spcAft>
                <a:spcPts val="600"/>
              </a:spcAft>
            </a:pPr>
            <a:r>
              <a:rPr lang="en-GB" sz="2000" b="1" dirty="0"/>
              <a:t>Enterobacteriaceae</a:t>
            </a:r>
            <a:r>
              <a:rPr lang="en-GB" sz="2000" dirty="0"/>
              <a:t> (</a:t>
            </a:r>
            <a:r>
              <a:rPr lang="en-GB" sz="2000" i="1" dirty="0"/>
              <a:t>Escherichia coli</a:t>
            </a:r>
            <a:r>
              <a:rPr lang="en-GB" sz="2000" dirty="0"/>
              <a:t>, </a:t>
            </a:r>
            <a:r>
              <a:rPr lang="en-GB" sz="2000" i="1" dirty="0" err="1"/>
              <a:t>Klebsiella</a:t>
            </a:r>
            <a:r>
              <a:rPr lang="en-GB" sz="2000" dirty="0"/>
              <a:t> spp., </a:t>
            </a:r>
            <a:r>
              <a:rPr lang="en-GB" sz="2000" i="1" dirty="0"/>
              <a:t>Enterobact</a:t>
            </a:r>
            <a:r>
              <a:rPr lang="en-GB" sz="2000" dirty="0"/>
              <a:t>er spp., </a:t>
            </a:r>
            <a:r>
              <a:rPr lang="en-GB" sz="2000" i="1" dirty="0"/>
              <a:t>Proteus </a:t>
            </a:r>
            <a:r>
              <a:rPr lang="en-GB" sz="2000" dirty="0"/>
              <a:t>spp., </a:t>
            </a:r>
            <a:r>
              <a:rPr lang="en-GB" sz="2000" i="1" dirty="0"/>
              <a:t>Citrobacter</a:t>
            </a:r>
            <a:r>
              <a:rPr lang="en-GB" sz="2000" dirty="0"/>
              <a:t> spp., </a:t>
            </a:r>
            <a:r>
              <a:rPr lang="en-GB" sz="2000" i="1" dirty="0"/>
              <a:t>Serratia</a:t>
            </a:r>
            <a:r>
              <a:rPr lang="en-GB" sz="2000" dirty="0"/>
              <a:t> spp., </a:t>
            </a:r>
            <a:r>
              <a:rPr lang="en-GB" sz="2000" i="1" dirty="0" err="1"/>
              <a:t>Morganella</a:t>
            </a:r>
            <a:r>
              <a:rPr lang="en-GB" sz="2000" dirty="0"/>
              <a:t> spp.)</a:t>
            </a:r>
            <a:r>
              <a:rPr lang="hu-HU" sz="2000" dirty="0"/>
              <a:t>:</a:t>
            </a:r>
            <a:endParaRPr lang="en-GB" sz="2000" dirty="0"/>
          </a:p>
          <a:p>
            <a:pPr marL="800100" lvl="1" indent="-342900">
              <a:buFont typeface="Symbol" panose="05050102010706020507" pitchFamily="18" charset="2"/>
              <a:buChar char=""/>
            </a:pPr>
            <a:r>
              <a:rPr lang="en-GB" sz="2000" dirty="0"/>
              <a:t>Third-generation </a:t>
            </a:r>
            <a:r>
              <a:rPr lang="en-GB" sz="2000" dirty="0" err="1"/>
              <a:t>cephalosporins</a:t>
            </a:r>
            <a:r>
              <a:rPr lang="en-GB" sz="2000" dirty="0"/>
              <a:t> (C3G): </a:t>
            </a:r>
            <a:r>
              <a:rPr lang="en-GB" sz="2000" dirty="0" err="1"/>
              <a:t>cefotaxime</a:t>
            </a:r>
            <a:r>
              <a:rPr lang="en-GB" sz="2000" dirty="0"/>
              <a:t> (CTX), ceftriaxone (CRO), </a:t>
            </a:r>
            <a:r>
              <a:rPr lang="en-GB" sz="2000" dirty="0" err="1"/>
              <a:t>ceftazidime</a:t>
            </a:r>
            <a:r>
              <a:rPr lang="en-GB" sz="2000" dirty="0"/>
              <a:t> (CAZ)</a:t>
            </a:r>
          </a:p>
          <a:p>
            <a:pPr marL="800100" lvl="1" indent="-342900">
              <a:buFont typeface="Symbol" panose="05050102010706020507" pitchFamily="18" charset="2"/>
              <a:buChar char=""/>
            </a:pPr>
            <a:r>
              <a:rPr lang="en-GB" sz="2000" dirty="0" err="1"/>
              <a:t>Carbapenems</a:t>
            </a:r>
            <a:r>
              <a:rPr lang="en-GB" sz="2000" dirty="0"/>
              <a:t> (CAR): </a:t>
            </a:r>
            <a:r>
              <a:rPr lang="en-GB" sz="2000" dirty="0" err="1"/>
              <a:t>imipenem</a:t>
            </a:r>
            <a:r>
              <a:rPr lang="en-GB" sz="2000" dirty="0"/>
              <a:t> (IPM), </a:t>
            </a:r>
            <a:r>
              <a:rPr lang="en-GB" sz="2000" dirty="0" err="1"/>
              <a:t>meropenem</a:t>
            </a:r>
            <a:r>
              <a:rPr lang="en-GB" sz="2000" dirty="0"/>
              <a:t> (MEM), </a:t>
            </a:r>
            <a:r>
              <a:rPr lang="en-GB" sz="2000" dirty="0" err="1"/>
              <a:t>doripenem</a:t>
            </a:r>
            <a:r>
              <a:rPr lang="en-GB" sz="2000" dirty="0"/>
              <a:t> (DOR)</a:t>
            </a:r>
          </a:p>
          <a:p>
            <a:pPr eaLnBrk="0">
              <a:spcAft>
                <a:spcPts val="600"/>
              </a:spcAft>
            </a:pPr>
            <a:r>
              <a:rPr lang="en-GB" sz="2000" dirty="0"/>
              <a:t> </a:t>
            </a:r>
            <a:r>
              <a:rPr lang="en-GB" sz="2000" b="1" i="1" dirty="0"/>
              <a:t>Pseudomonas </a:t>
            </a:r>
            <a:r>
              <a:rPr lang="en-GB" sz="2000" b="1" i="1" dirty="0" err="1"/>
              <a:t>aeruginosa</a:t>
            </a:r>
            <a:r>
              <a:rPr lang="en-GB" sz="2000" b="1" i="1" dirty="0"/>
              <a:t>:</a:t>
            </a:r>
          </a:p>
          <a:p>
            <a:pPr marL="800100" lvl="1" indent="-342900">
              <a:buFont typeface="Symbol" panose="05050102010706020507" pitchFamily="18" charset="2"/>
              <a:buChar char=""/>
            </a:pPr>
            <a:r>
              <a:rPr lang="en-GB" sz="2000" dirty="0" err="1"/>
              <a:t>Carbapenems</a:t>
            </a:r>
            <a:r>
              <a:rPr lang="en-GB" sz="2000" dirty="0"/>
              <a:t> (CAR): </a:t>
            </a:r>
            <a:r>
              <a:rPr lang="en-GB" sz="2000" dirty="0" err="1"/>
              <a:t>imipenem</a:t>
            </a:r>
            <a:r>
              <a:rPr lang="en-GB" sz="2000" dirty="0"/>
              <a:t> (IPM), </a:t>
            </a:r>
            <a:r>
              <a:rPr lang="en-GB" sz="2000" dirty="0" err="1"/>
              <a:t>meropenem</a:t>
            </a:r>
            <a:r>
              <a:rPr lang="en-GB" sz="2000" dirty="0"/>
              <a:t> (MEM), </a:t>
            </a:r>
            <a:r>
              <a:rPr lang="en-GB" sz="2000" dirty="0" err="1"/>
              <a:t>doripenem</a:t>
            </a:r>
            <a:r>
              <a:rPr lang="en-GB" sz="2000" dirty="0"/>
              <a:t> (DOR)</a:t>
            </a:r>
          </a:p>
          <a:p>
            <a:pPr eaLnBrk="0">
              <a:spcAft>
                <a:spcPts val="600"/>
              </a:spcAft>
            </a:pPr>
            <a:r>
              <a:rPr lang="en-GB" sz="2000" dirty="0"/>
              <a:t> </a:t>
            </a:r>
            <a:r>
              <a:rPr lang="en-GB" sz="2000" b="1" i="1" dirty="0" err="1"/>
              <a:t>Acinetobacter</a:t>
            </a:r>
            <a:r>
              <a:rPr lang="en-GB" sz="2000" b="1" dirty="0"/>
              <a:t> spp.:</a:t>
            </a:r>
          </a:p>
          <a:p>
            <a:pPr marL="800100" lvl="1" indent="-342900">
              <a:buFont typeface="Symbol" panose="05050102010706020507" pitchFamily="18" charset="2"/>
              <a:buChar char=""/>
            </a:pPr>
            <a:r>
              <a:rPr lang="en-GB" sz="2000" dirty="0" err="1"/>
              <a:t>Carbapenems</a:t>
            </a:r>
            <a:r>
              <a:rPr lang="en-GB" sz="2000" dirty="0"/>
              <a:t> (CAR): </a:t>
            </a:r>
            <a:r>
              <a:rPr lang="en-GB" sz="2000" dirty="0" err="1"/>
              <a:t>imipenem</a:t>
            </a:r>
            <a:r>
              <a:rPr lang="en-GB" sz="2000" dirty="0"/>
              <a:t> (IPM), </a:t>
            </a:r>
            <a:r>
              <a:rPr lang="en-GB" sz="2000" dirty="0" err="1"/>
              <a:t>meropenem</a:t>
            </a:r>
            <a:r>
              <a:rPr lang="en-GB" sz="2000" dirty="0"/>
              <a:t> (MEM), </a:t>
            </a:r>
            <a:r>
              <a:rPr lang="en-GB" sz="2000" dirty="0" err="1"/>
              <a:t>doripenem</a:t>
            </a:r>
            <a:r>
              <a:rPr lang="en-GB" sz="2000" dirty="0"/>
              <a:t> (DOR)</a:t>
            </a:r>
          </a:p>
        </p:txBody>
      </p:sp>
    </p:spTree>
    <p:extLst>
      <p:ext uri="{BB962C8B-B14F-4D97-AF65-F5344CB8AC3E}">
        <p14:creationId xmlns:p14="http://schemas.microsoft.com/office/powerpoint/2010/main" val="754589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case 2 answers: HAI section</a:t>
            </a:r>
          </a:p>
        </p:txBody>
      </p:sp>
      <p:graphicFrame>
        <p:nvGraphicFramePr>
          <p:cNvPr id="3" name="Group 990"/>
          <p:cNvGraphicFramePr>
            <a:graphicFrameLocks noGrp="1"/>
          </p:cNvGraphicFramePr>
          <p:nvPr>
            <p:extLst>
              <p:ext uri="{D42A27DB-BD31-4B8C-83A1-F6EECF244321}">
                <p14:modId xmlns:p14="http://schemas.microsoft.com/office/powerpoint/2010/main" val="2354932912"/>
              </p:ext>
            </p:extLst>
          </p:nvPr>
        </p:nvGraphicFramePr>
        <p:xfrm>
          <a:off x="859972" y="747488"/>
          <a:ext cx="10116456" cy="5568162"/>
        </p:xfrm>
        <a:graphic>
          <a:graphicData uri="http://schemas.openxmlformats.org/drawingml/2006/table">
            <a:tbl>
              <a:tblPr/>
              <a:tblGrid>
                <a:gridCol w="3170803">
                  <a:extLst>
                    <a:ext uri="{9D8B030D-6E8A-4147-A177-3AD203B41FA5}">
                      <a16:colId xmlns:a16="http://schemas.microsoft.com/office/drawing/2014/main" val="20000"/>
                    </a:ext>
                  </a:extLst>
                </a:gridCol>
                <a:gridCol w="1358515">
                  <a:extLst>
                    <a:ext uri="{9D8B030D-6E8A-4147-A177-3AD203B41FA5}">
                      <a16:colId xmlns:a16="http://schemas.microsoft.com/office/drawing/2014/main" val="20001"/>
                    </a:ext>
                  </a:extLst>
                </a:gridCol>
                <a:gridCol w="1056619">
                  <a:extLst>
                    <a:ext uri="{9D8B030D-6E8A-4147-A177-3AD203B41FA5}">
                      <a16:colId xmlns:a16="http://schemas.microsoft.com/office/drawing/2014/main" val="20002"/>
                    </a:ext>
                  </a:extLst>
                </a:gridCol>
                <a:gridCol w="603784">
                  <a:extLst>
                    <a:ext uri="{9D8B030D-6E8A-4147-A177-3AD203B41FA5}">
                      <a16:colId xmlns:a16="http://schemas.microsoft.com/office/drawing/2014/main" val="20003"/>
                    </a:ext>
                  </a:extLst>
                </a:gridCol>
                <a:gridCol w="452838">
                  <a:extLst>
                    <a:ext uri="{9D8B030D-6E8A-4147-A177-3AD203B41FA5}">
                      <a16:colId xmlns:a16="http://schemas.microsoft.com/office/drawing/2014/main" val="20004"/>
                    </a:ext>
                  </a:extLst>
                </a:gridCol>
                <a:gridCol w="1387075">
                  <a:extLst>
                    <a:ext uri="{9D8B030D-6E8A-4147-A177-3AD203B41FA5}">
                      <a16:colId xmlns:a16="http://schemas.microsoft.com/office/drawing/2014/main" val="20005"/>
                    </a:ext>
                  </a:extLst>
                </a:gridCol>
                <a:gridCol w="1028063">
                  <a:extLst>
                    <a:ext uri="{9D8B030D-6E8A-4147-A177-3AD203B41FA5}">
                      <a16:colId xmlns:a16="http://schemas.microsoft.com/office/drawing/2014/main" val="20006"/>
                    </a:ext>
                  </a:extLst>
                </a:gridCol>
                <a:gridCol w="603784">
                  <a:extLst>
                    <a:ext uri="{9D8B030D-6E8A-4147-A177-3AD203B41FA5}">
                      <a16:colId xmlns:a16="http://schemas.microsoft.com/office/drawing/2014/main" val="20007"/>
                    </a:ext>
                  </a:extLst>
                </a:gridCol>
                <a:gridCol w="454975">
                  <a:extLst>
                    <a:ext uri="{9D8B030D-6E8A-4147-A177-3AD203B41FA5}">
                      <a16:colId xmlns:a16="http://schemas.microsoft.com/office/drawing/2014/main" val="20008"/>
                    </a:ext>
                  </a:extLst>
                </a:gridCol>
              </a:tblGrid>
              <a:tr h="3173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cs typeface="Arial" charset="0"/>
                        </a:rPr>
                        <a:t>HAI 1</a:t>
                      </a:r>
                      <a:endParaRPr kumimoji="0" lang="en-US" sz="40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cs typeface="Arial" charset="0"/>
                        </a:rPr>
                        <a:t>HAI 2</a:t>
                      </a:r>
                      <a:endParaRPr kumimoji="0" lang="en-US" sz="40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4430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Case definition code</a:t>
                      </a:r>
                      <a:endParaRPr kumimoji="0" lang="en-US" sz="16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Arial" charset="0"/>
                          <a:cs typeface="Arial" charset="0"/>
                        </a:rPr>
                        <a:t> </a:t>
                      </a:r>
                      <a:r>
                        <a:rPr kumimoji="0" lang="en-US" sz="2000" b="1" i="0" u="none" strike="noStrike" cap="none" normalizeH="0" baseline="0" dirty="0">
                          <a:ln>
                            <a:noFill/>
                          </a:ln>
                          <a:solidFill>
                            <a:srgbClr val="FF0000"/>
                          </a:solidFill>
                          <a:effectLst/>
                          <a:latin typeface="Arial" charset="0"/>
                          <a:cs typeface="Arial" charset="0"/>
                        </a:rPr>
                        <a:t>PN4</a:t>
                      </a:r>
                    </a:p>
                  </a:txBody>
                  <a:tcPr marL="84401" marR="84401" marT="42201" marB="42201"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 </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45215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Relevant device </a:t>
                      </a:r>
                      <a:r>
                        <a:rPr kumimoji="0" lang="en-US" sz="1600" b="1" i="0" u="none" strike="noStrike" cap="none" normalizeH="0" baseline="30000" dirty="0">
                          <a:ln>
                            <a:noFill/>
                          </a:ln>
                          <a:solidFill>
                            <a:schemeClr val="tx1"/>
                          </a:solidFill>
                          <a:effectLst/>
                          <a:latin typeface="Arial" charset="0"/>
                          <a:cs typeface="Arial" charset="0"/>
                        </a:rPr>
                        <a:t>(3)</a:t>
                      </a: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O Yes  </a:t>
                      </a:r>
                      <a:r>
                        <a:rPr kumimoji="0" lang="en-US" sz="2800" b="0" i="0" u="none" strike="noStrike" cap="none" normalizeH="0" baseline="0" dirty="0">
                          <a:ln>
                            <a:noFill/>
                          </a:ln>
                          <a:solidFill>
                            <a:srgbClr val="FF0000"/>
                          </a:solidFill>
                          <a:effectLst/>
                          <a:latin typeface="Arial" charset="0"/>
                          <a:cs typeface="Arial" charset="0"/>
                        </a:rPr>
                        <a:t>●</a:t>
                      </a:r>
                      <a:r>
                        <a:rPr kumimoji="0" lang="en-US" sz="2800" b="0" i="0" u="none" strike="noStrike" cap="none" normalizeH="0" baseline="0" dirty="0">
                          <a:ln>
                            <a:noFill/>
                          </a:ln>
                          <a:solidFill>
                            <a:schemeClr val="tx1"/>
                          </a:solidFill>
                          <a:effectLst/>
                          <a:latin typeface="Arial" charset="0"/>
                          <a:cs typeface="Arial" charset="0"/>
                        </a:rPr>
                        <a:t> </a:t>
                      </a:r>
                      <a:r>
                        <a:rPr kumimoji="0" lang="en-US" sz="1600" b="0" i="0" u="none" strike="noStrike" cap="none" normalizeH="0" baseline="0" dirty="0">
                          <a:ln>
                            <a:noFill/>
                          </a:ln>
                          <a:solidFill>
                            <a:schemeClr val="tx1"/>
                          </a:solidFill>
                          <a:effectLst/>
                          <a:latin typeface="Arial" charset="0"/>
                          <a:cs typeface="Arial" charset="0"/>
                        </a:rPr>
                        <a:t>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45215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Present on admission</a:t>
                      </a:r>
                      <a:endParaRPr kumimoji="0" lang="en-US" sz="16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O Yes   </a:t>
                      </a:r>
                      <a:r>
                        <a:rPr kumimoji="0" lang="en-US" sz="2800" b="0" i="0" u="none" strike="noStrike" cap="none" normalizeH="0" baseline="0" dirty="0">
                          <a:ln>
                            <a:noFill/>
                          </a:ln>
                          <a:solidFill>
                            <a:srgbClr val="FF0000"/>
                          </a:solidFill>
                          <a:effectLst/>
                          <a:latin typeface="Arial" charset="0"/>
                          <a:cs typeface="Arial" charset="0"/>
                        </a:rPr>
                        <a:t>●</a:t>
                      </a:r>
                      <a:r>
                        <a:rPr kumimoji="0" lang="en-US" sz="1600" b="0" i="0" u="none" strike="noStrike" cap="none" normalizeH="0" baseline="0" dirty="0">
                          <a:ln>
                            <a:noFill/>
                          </a:ln>
                          <a:solidFill>
                            <a:schemeClr val="tx1"/>
                          </a:solidFill>
                          <a:effectLst/>
                          <a:latin typeface="Arial" charset="0"/>
                          <a:cs typeface="Arial" charset="0"/>
                        </a:rPr>
                        <a:t>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O Yes   O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29037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Date of onset </a:t>
                      </a:r>
                      <a:r>
                        <a:rPr kumimoji="0" lang="en-US" sz="1600" b="1" i="0" u="none" strike="noStrike" cap="none" normalizeH="0" baseline="30000" dirty="0">
                          <a:ln>
                            <a:noFill/>
                          </a:ln>
                          <a:solidFill>
                            <a:schemeClr val="tx1"/>
                          </a:solidFill>
                          <a:effectLst/>
                          <a:latin typeface="Arial" charset="0"/>
                          <a:cs typeface="Arial" charset="0"/>
                        </a:rPr>
                        <a:t>(4)</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24    /  3    / </a:t>
                      </a:r>
                      <a:r>
                        <a:rPr kumimoji="0" lang="hu-HU" sz="1600" b="0" i="0" u="none" strike="noStrike" cap="none" normalizeH="0" baseline="0" dirty="0">
                          <a:ln>
                            <a:noFill/>
                          </a:ln>
                          <a:solidFill>
                            <a:schemeClr val="tx1"/>
                          </a:solidFill>
                          <a:effectLst/>
                          <a:latin typeface="Arial" charset="0"/>
                          <a:cs typeface="Arial" charset="0"/>
                        </a:rPr>
                        <a:t>  </a:t>
                      </a:r>
                      <a:r>
                        <a:rPr kumimoji="0" lang="en-US" sz="1600" b="0" i="0" u="none" strike="noStrike" cap="none" normalizeH="0" baseline="0" dirty="0">
                          <a:ln>
                            <a:noFill/>
                          </a:ln>
                          <a:solidFill>
                            <a:schemeClr val="tx1"/>
                          </a:solidFill>
                          <a:effectLst/>
                          <a:latin typeface="Arial" charset="0"/>
                          <a:cs typeface="Arial" charset="0"/>
                        </a:rPr>
                        <a:t>2016</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          / </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640906">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Origin of infection</a:t>
                      </a:r>
                      <a:endParaRPr kumimoji="0" lang="en-US" sz="16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8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cap="none" normalizeH="0" baseline="0" dirty="0">
                          <a:ln>
                            <a:noFill/>
                          </a:ln>
                          <a:solidFill>
                            <a:schemeClr val="tx1"/>
                          </a:solidFill>
                          <a:effectLst/>
                          <a:latin typeface="Arial" charset="0"/>
                          <a:cs typeface="Arial" charset="0"/>
                        </a:rPr>
                        <a:t> current hospital    O other hospital  </a:t>
                      </a:r>
                      <a:r>
                        <a:rPr kumimoji="0" lang="hu-HU" sz="1400" b="0" i="0" u="none" strike="noStrike" cap="none" normalizeH="0" baseline="0" dirty="0">
                          <a:ln>
                            <a:noFill/>
                          </a:ln>
                          <a:solidFill>
                            <a:schemeClr val="tx1"/>
                          </a:solidFill>
                          <a:effectLst/>
                          <a:latin typeface="Arial" charset="0"/>
                          <a:cs typeface="Arial" charset="0"/>
                        </a:rPr>
                        <a:t>   </a:t>
                      </a:r>
                      <a:r>
                        <a:rPr kumimoji="0" lang="en-US" sz="1400" b="0" i="0" u="none" strike="noStrike" cap="none" normalizeH="0" baseline="0" dirty="0">
                          <a:ln>
                            <a:noFill/>
                          </a:ln>
                          <a:solidFill>
                            <a:schemeClr val="tx1"/>
                          </a:solidFill>
                          <a:effectLst/>
                          <a:latin typeface="Arial" charset="0"/>
                          <a:cs typeface="Arial" charset="0"/>
                        </a:rPr>
                        <a:t> O other origin/ </a:t>
                      </a:r>
                      <a:r>
                        <a:rPr kumimoji="0" lang="en-US" sz="1400" b="0" i="0" u="none" strike="noStrike" cap="none" normalizeH="0" baseline="0" dirty="0" err="1">
                          <a:ln>
                            <a:noFill/>
                          </a:ln>
                          <a:solidFill>
                            <a:schemeClr val="tx1"/>
                          </a:solidFill>
                          <a:effectLst/>
                          <a:latin typeface="Arial" charset="0"/>
                          <a:cs typeface="Arial" charset="0"/>
                        </a:rPr>
                        <a:t>unk</a:t>
                      </a:r>
                      <a:endParaRPr kumimoji="0" lang="en-US" sz="40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O current hospital    O other hospital  </a:t>
                      </a:r>
                      <a:r>
                        <a:rPr kumimoji="0" lang="hu-HU" sz="1400" b="0" i="0" u="none" strike="noStrike" cap="none" normalizeH="0" baseline="0" dirty="0">
                          <a:ln>
                            <a:noFill/>
                          </a:ln>
                          <a:solidFill>
                            <a:schemeClr val="tx1"/>
                          </a:solidFill>
                          <a:effectLst/>
                          <a:latin typeface="Arial" charset="0"/>
                          <a:cs typeface="Arial" charset="0"/>
                        </a:rPr>
                        <a:t>     </a:t>
                      </a:r>
                      <a:r>
                        <a:rPr kumimoji="0" lang="en-US" sz="1400" b="0" i="0" u="none" strike="noStrike" cap="none" normalizeH="0" baseline="0" dirty="0">
                          <a:ln>
                            <a:noFill/>
                          </a:ln>
                          <a:solidFill>
                            <a:schemeClr val="tx1"/>
                          </a:solidFill>
                          <a:effectLst/>
                          <a:latin typeface="Arial" charset="0"/>
                          <a:cs typeface="Arial" charset="0"/>
                        </a:rPr>
                        <a:t> O other origin/ </a:t>
                      </a:r>
                      <a:r>
                        <a:rPr kumimoji="0" lang="en-US" sz="1400" b="0" i="0" u="none" strike="noStrike" cap="none" normalizeH="0" baseline="0" dirty="0" err="1">
                          <a:ln>
                            <a:noFill/>
                          </a:ln>
                          <a:solidFill>
                            <a:schemeClr val="tx1"/>
                          </a:solidFill>
                          <a:effectLst/>
                          <a:latin typeface="Arial" charset="0"/>
                          <a:cs typeface="Arial" charset="0"/>
                        </a:rPr>
                        <a:t>unk</a:t>
                      </a:r>
                      <a:endParaRPr kumimoji="0" lang="en-US" sz="40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452159">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600" b="1" i="0" u="none" strike="noStrike" cap="none" normalizeH="0" baseline="0" dirty="0">
                          <a:ln>
                            <a:noFill/>
                          </a:ln>
                          <a:solidFill>
                            <a:schemeClr val="tx1"/>
                          </a:solidFill>
                          <a:effectLst/>
                          <a:latin typeface="Arial" charset="0"/>
                          <a:cs typeface="Arial" charset="0"/>
                        </a:rPr>
                        <a:t>HAI associated to current ward</a:t>
                      </a:r>
                      <a:endParaRPr kumimoji="0" lang="en-US" sz="16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28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600" b="0" i="0" u="none" strike="noStrike" cap="none" normalizeH="0" baseline="0" dirty="0">
                          <a:ln>
                            <a:noFill/>
                          </a:ln>
                          <a:solidFill>
                            <a:schemeClr val="tx1"/>
                          </a:solidFill>
                          <a:effectLst/>
                          <a:latin typeface="Arial" charset="0"/>
                          <a:cs typeface="Arial" charset="0"/>
                        </a:rPr>
                        <a:t>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O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3173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If BSI: source </a:t>
                      </a:r>
                      <a:r>
                        <a:rPr kumimoji="0" lang="en-US" sz="1600" b="1" i="0" u="none" strike="noStrike" cap="none" normalizeH="0" baseline="30000" dirty="0">
                          <a:ln>
                            <a:noFill/>
                          </a:ln>
                          <a:solidFill>
                            <a:schemeClr val="tx1"/>
                          </a:solidFill>
                          <a:effectLst/>
                          <a:latin typeface="Arial" charset="0"/>
                          <a:cs typeface="Arial" charset="0"/>
                        </a:rPr>
                        <a:t>(5)</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Arial" charset="0"/>
                        </a:rPr>
                        <a:t> </a:t>
                      </a:r>
                      <a:endParaRPr kumimoji="0" lang="en-US" sz="40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Arial" charset="0"/>
                        </a:rPr>
                        <a:t> </a:t>
                      </a:r>
                      <a:endParaRPr kumimoji="0" lang="en-US" sz="40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90376">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cs typeface="Arial" charset="0"/>
                        </a:rPr>
                        <a:t>AMR</a:t>
                      </a:r>
                      <a:endParaRPr kumimoji="0" lang="en-US" sz="1600" b="0" i="0" u="none" strike="noStrike" cap="none" normalizeH="0" baseline="3000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1400" dirty="0">
                          <a:solidFill>
                            <a:schemeClr val="tx1"/>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cs typeface="Arial" charset="0"/>
                        </a:rPr>
                        <a:t>AMR</a:t>
                      </a:r>
                      <a:endParaRPr kumimoji="0" lang="en-US" sz="1600" b="0" i="0" u="none" strike="noStrike" cap="none" normalizeH="0" baseline="3000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267024">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2000" b="0" i="0" u="none" strike="noStrike" cap="none" normalizeH="0" baseline="30000" dirty="0">
                          <a:ln>
                            <a:noFill/>
                          </a:ln>
                          <a:solidFill>
                            <a:schemeClr val="tx1"/>
                          </a:solidFill>
                          <a:effectLst/>
                          <a:latin typeface="Arial" charset="0"/>
                          <a:cs typeface="Arial" charset="0"/>
                        </a:rPr>
                        <a:t>AB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2000" b="0" i="0" u="none" strike="noStrike" cap="none" normalizeH="0" baseline="30000" dirty="0">
                          <a:ln>
                            <a:noFill/>
                          </a:ln>
                          <a:solidFill>
                            <a:schemeClr val="tx1"/>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2000" b="0" i="0" u="none" strike="noStrike" cap="none" normalizeH="0" baseline="30000" dirty="0">
                          <a:ln>
                            <a:noFill/>
                          </a:ln>
                          <a:solidFill>
                            <a:schemeClr val="tx1"/>
                          </a:solidFill>
                          <a:effectLst/>
                          <a:latin typeface="Arial" charset="0"/>
                          <a:cs typeface="Arial" charset="0"/>
                        </a:rPr>
                        <a:t>AB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2000" b="0" i="0" u="none" strike="noStrike" cap="none" normalizeH="0" baseline="30000" dirty="0">
                          <a:ln>
                            <a:noFill/>
                          </a:ln>
                          <a:solidFill>
                            <a:schemeClr val="tx1"/>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188747">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Microorganism 1</a:t>
                      </a:r>
                      <a:endParaRPr kumimoji="0" lang="en-US" sz="16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cs typeface="Arial" charset="0"/>
                        </a:rPr>
                        <a:t> </a:t>
                      </a:r>
                      <a:r>
                        <a:rPr kumimoji="0" lang="en-US" sz="1800" b="1" i="0" u="none" strike="noStrike" cap="none" normalizeH="0" baseline="0" dirty="0">
                          <a:ln>
                            <a:noFill/>
                          </a:ln>
                          <a:solidFill>
                            <a:srgbClr val="FF0000"/>
                          </a:solidFill>
                          <a:effectLst/>
                          <a:latin typeface="Arial" charset="0"/>
                          <a:cs typeface="Arial" charset="0"/>
                        </a:rPr>
                        <a:t>KLEPNE</a:t>
                      </a:r>
                      <a:endParaRPr kumimoji="0" lang="en-US" sz="4000" b="1"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Arial" charset="0"/>
                          <a:cs typeface="Arial" charset="0"/>
                        </a:rPr>
                        <a:t> C3G</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Arial" charset="0"/>
                          <a:cs typeface="Arial" charset="0"/>
                        </a:rPr>
                        <a:t>R</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Arial" charset="0"/>
                          <a:cs typeface="Arial" charset="0"/>
                        </a:rPr>
                        <a:t>N</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Arial" charset="0"/>
                        </a:rPr>
                        <a:t> </a:t>
                      </a:r>
                      <a:endParaRPr kumimoji="0" lang="en-US" sz="40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188747">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Arial" charset="0"/>
                          <a:cs typeface="Arial" charset="0"/>
                        </a:rPr>
                        <a:t>CAR</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Arial" charset="0"/>
                          <a:cs typeface="Arial" charset="0"/>
                        </a:rPr>
                        <a:t>S</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188747">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Microorganism 2</a:t>
                      </a:r>
                      <a:endParaRPr kumimoji="0" lang="en-US" sz="16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Arial" charset="0"/>
                        </a:rPr>
                        <a:t> </a:t>
                      </a:r>
                      <a:endParaRPr kumimoji="0" lang="en-US" sz="40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Arial" charset="0"/>
                        </a:rPr>
                        <a:t> </a:t>
                      </a:r>
                      <a:endParaRPr kumimoji="0" lang="en-US" sz="40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188747">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188747">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Microorganism 3</a:t>
                      </a:r>
                      <a:endParaRPr kumimoji="0" lang="en-US" sz="16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Arial" charset="0"/>
                        </a:rPr>
                        <a:t> </a:t>
                      </a:r>
                      <a:endParaRPr kumimoji="0" lang="en-US" sz="40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Arial" charset="0"/>
                        </a:rPr>
                        <a:t> </a:t>
                      </a:r>
                      <a:endParaRPr kumimoji="0" lang="en-US" sz="40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188747">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925074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Clinical case 3</a:t>
            </a:r>
          </a:p>
        </p:txBody>
      </p:sp>
      <p:sp>
        <p:nvSpPr>
          <p:cNvPr id="4" name="Content Placeholder 3"/>
          <p:cNvSpPr>
            <a:spLocks noGrp="1"/>
          </p:cNvSpPr>
          <p:nvPr>
            <p:ph idx="1"/>
          </p:nvPr>
        </p:nvSpPr>
        <p:spPr/>
        <p:txBody>
          <a:bodyPr/>
          <a:lstStyle/>
          <a:p>
            <a:r>
              <a:rPr lang="en-GB" sz="2000" b="1" dirty="0"/>
              <a:t>2 March</a:t>
            </a:r>
            <a:r>
              <a:rPr lang="en-GB" sz="2000" dirty="0"/>
              <a:t>: 69</a:t>
            </a:r>
            <a:r>
              <a:rPr lang="hu-HU" sz="2000" dirty="0"/>
              <a:t>-</a:t>
            </a:r>
            <a:r>
              <a:rPr lang="en-GB" sz="2000" dirty="0"/>
              <a:t>year-old male admitted for </a:t>
            </a:r>
            <a:r>
              <a:rPr lang="en-GB" sz="2000" dirty="0" err="1"/>
              <a:t>oesophagectomy</a:t>
            </a:r>
            <a:r>
              <a:rPr lang="en-GB" sz="2000" dirty="0"/>
              <a:t> due to cancer</a:t>
            </a:r>
            <a:r>
              <a:rPr lang="hu-HU" sz="2000" dirty="0"/>
              <a:t>.</a:t>
            </a:r>
            <a:endParaRPr lang="en-GB" sz="2000" dirty="0"/>
          </a:p>
          <a:p>
            <a:r>
              <a:rPr lang="en-GB" sz="2000" b="1" dirty="0"/>
              <a:t>4 March</a:t>
            </a:r>
            <a:r>
              <a:rPr lang="en-GB" sz="2000" dirty="0"/>
              <a:t>: </a:t>
            </a:r>
            <a:r>
              <a:rPr lang="hu-HU" sz="2000" dirty="0"/>
              <a:t>O</a:t>
            </a:r>
            <a:r>
              <a:rPr lang="en-GB" sz="2000" dirty="0" err="1"/>
              <a:t>peration</a:t>
            </a:r>
            <a:r>
              <a:rPr lang="en-GB" sz="2000" dirty="0"/>
              <a:t> </a:t>
            </a:r>
          </a:p>
          <a:p>
            <a:r>
              <a:rPr lang="en-GB" sz="2000" b="1" dirty="0"/>
              <a:t>7 March</a:t>
            </a:r>
            <a:r>
              <a:rPr lang="en-GB" sz="2000" dirty="0"/>
              <a:t>: </a:t>
            </a:r>
            <a:r>
              <a:rPr lang="hu-HU" sz="2000" dirty="0"/>
              <a:t>L</a:t>
            </a:r>
            <a:r>
              <a:rPr lang="en-GB" sz="2000" dirty="0"/>
              <a:t>ow-grade fever (37.7</a:t>
            </a:r>
            <a:r>
              <a:rPr lang="en-GB" sz="2000" dirty="0">
                <a:sym typeface="Symbol" panose="05050102010706020507" pitchFamily="18" charset="2"/>
              </a:rPr>
              <a:t></a:t>
            </a:r>
            <a:r>
              <a:rPr lang="en-GB" sz="2000" dirty="0"/>
              <a:t>C)</a:t>
            </a:r>
            <a:r>
              <a:rPr lang="hu-HU" sz="2000" dirty="0"/>
              <a:t>, c</a:t>
            </a:r>
            <a:r>
              <a:rPr lang="en-GB" sz="2000" dirty="0" err="1"/>
              <a:t>hest</a:t>
            </a:r>
            <a:r>
              <a:rPr lang="en-GB" sz="2000" dirty="0"/>
              <a:t> CT: pulmonary atelectasis and inflammatory signs at oesophageal anastomosis</a:t>
            </a:r>
            <a:r>
              <a:rPr lang="hu-HU" sz="2000" dirty="0"/>
              <a:t>.</a:t>
            </a:r>
            <a:r>
              <a:rPr lang="en-GB" sz="2000" dirty="0"/>
              <a:t> </a:t>
            </a:r>
          </a:p>
          <a:p>
            <a:r>
              <a:rPr lang="en-GB" sz="2000" b="1" dirty="0"/>
              <a:t>11 March</a:t>
            </a:r>
            <a:r>
              <a:rPr lang="en-GB" sz="2000" dirty="0"/>
              <a:t>:</a:t>
            </a:r>
            <a:r>
              <a:rPr lang="en-GB" sz="2000" b="1" dirty="0"/>
              <a:t> </a:t>
            </a:r>
            <a:r>
              <a:rPr lang="en-GB" sz="2000" dirty="0"/>
              <a:t>CVC inserted </a:t>
            </a:r>
          </a:p>
          <a:p>
            <a:r>
              <a:rPr lang="en-GB" sz="2000" b="1" dirty="0"/>
              <a:t>19 March</a:t>
            </a:r>
            <a:r>
              <a:rPr lang="en-GB" sz="2000" dirty="0"/>
              <a:t>: </a:t>
            </a:r>
            <a:r>
              <a:rPr lang="hu-HU" sz="2000" dirty="0">
                <a:solidFill>
                  <a:srgbClr val="FF0000"/>
                </a:solidFill>
              </a:rPr>
              <a:t>F</a:t>
            </a:r>
            <a:r>
              <a:rPr lang="en-GB" sz="2000" dirty="0">
                <a:solidFill>
                  <a:srgbClr val="FF0000"/>
                </a:solidFill>
              </a:rPr>
              <a:t>ever 39.2</a:t>
            </a:r>
            <a:r>
              <a:rPr lang="en-GB" sz="2000" dirty="0">
                <a:solidFill>
                  <a:srgbClr val="FF0000"/>
                </a:solidFill>
                <a:sym typeface="Symbol" panose="05050102010706020507" pitchFamily="18" charset="2"/>
              </a:rPr>
              <a:t></a:t>
            </a:r>
            <a:r>
              <a:rPr lang="hu-HU" sz="2000" dirty="0">
                <a:solidFill>
                  <a:srgbClr val="FF0000"/>
                </a:solidFill>
                <a:sym typeface="Symbol" panose="05050102010706020507" pitchFamily="18" charset="2"/>
              </a:rPr>
              <a:t>C</a:t>
            </a:r>
            <a:r>
              <a:rPr lang="en-GB" sz="2000" dirty="0">
                <a:solidFill>
                  <a:srgbClr val="FF0000"/>
                </a:solidFill>
              </a:rPr>
              <a:t> </a:t>
            </a:r>
            <a:r>
              <a:rPr lang="en-GB" sz="2000" dirty="0"/>
              <a:t>with </a:t>
            </a:r>
            <a:r>
              <a:rPr lang="en-GB" sz="2000" dirty="0">
                <a:solidFill>
                  <a:srgbClr val="FF0000"/>
                </a:solidFill>
              </a:rPr>
              <a:t>septic shock</a:t>
            </a:r>
            <a:r>
              <a:rPr lang="en-GB" sz="2000" dirty="0"/>
              <a:t>. WBC 19</a:t>
            </a:r>
            <a:r>
              <a:rPr lang="hu-HU" sz="2000" dirty="0"/>
              <a:t>,</a:t>
            </a:r>
            <a:r>
              <a:rPr lang="en-GB" sz="2000" dirty="0"/>
              <a:t>000/mm</a:t>
            </a:r>
            <a:r>
              <a:rPr lang="en-GB" sz="2000" baseline="30000" dirty="0"/>
              <a:t>3</a:t>
            </a:r>
            <a:r>
              <a:rPr lang="en-GB" sz="2000" dirty="0"/>
              <a:t>. Intubated and transferred to ICU. The central catheter was replaced and the tip sent for culture. Chest CT: widening of the mediastinum with the presence of an air-fluid level, consistent with </a:t>
            </a:r>
            <a:r>
              <a:rPr lang="en-GB" sz="2000" dirty="0">
                <a:solidFill>
                  <a:srgbClr val="FF0000"/>
                </a:solidFill>
              </a:rPr>
              <a:t>mediastinitis</a:t>
            </a:r>
            <a:r>
              <a:rPr lang="en-GB" sz="2000" dirty="0"/>
              <a:t>. Meropenem</a:t>
            </a:r>
            <a:r>
              <a:rPr lang="hu-HU" sz="2000" dirty="0"/>
              <a:t> 3 x</a:t>
            </a:r>
            <a:r>
              <a:rPr lang="en-GB" sz="2000" dirty="0"/>
              <a:t> 2g </a:t>
            </a:r>
            <a:r>
              <a:rPr lang="hu-HU" sz="2000" dirty="0"/>
              <a:t>IV</a:t>
            </a:r>
            <a:r>
              <a:rPr lang="en-GB" sz="2000" dirty="0"/>
              <a:t>, vancomycin </a:t>
            </a:r>
            <a:r>
              <a:rPr lang="hu-HU" sz="2000" dirty="0"/>
              <a:t>2 x </a:t>
            </a:r>
            <a:r>
              <a:rPr lang="en-GB" sz="2000" dirty="0"/>
              <a:t>1g </a:t>
            </a:r>
            <a:r>
              <a:rPr lang="hu-HU" sz="2000" dirty="0"/>
              <a:t>IV</a:t>
            </a:r>
            <a:r>
              <a:rPr lang="en-GB" sz="2000" dirty="0"/>
              <a:t> and micafungin</a:t>
            </a:r>
            <a:r>
              <a:rPr lang="hu-HU" sz="2000" dirty="0"/>
              <a:t> 1 x</a:t>
            </a:r>
            <a:r>
              <a:rPr lang="en-GB" sz="2000" dirty="0"/>
              <a:t> 100mg </a:t>
            </a:r>
            <a:r>
              <a:rPr lang="hu-HU" sz="2000" dirty="0"/>
              <a:t>IV</a:t>
            </a:r>
            <a:r>
              <a:rPr lang="en-GB" sz="2000" dirty="0"/>
              <a:t> were initiated for the treatment of sepsis according to the patient record</a:t>
            </a:r>
            <a:r>
              <a:rPr lang="hu-HU" sz="2000" dirty="0"/>
              <a:t>.</a:t>
            </a:r>
            <a:endParaRPr lang="en-GB" sz="2000" dirty="0"/>
          </a:p>
          <a:p>
            <a:r>
              <a:rPr lang="en-GB" sz="2000" b="1" dirty="0"/>
              <a:t>20 March: </a:t>
            </a:r>
            <a:r>
              <a:rPr lang="hu-HU" sz="2000" dirty="0"/>
              <a:t>E</a:t>
            </a:r>
            <a:r>
              <a:rPr lang="en-GB" sz="2000" dirty="0" err="1"/>
              <a:t>mergency</a:t>
            </a:r>
            <a:r>
              <a:rPr lang="en-GB" sz="2000" dirty="0"/>
              <a:t> reoperation for debridement was performed on 20 March</a:t>
            </a:r>
            <a:r>
              <a:rPr lang="hu-HU" sz="2000" dirty="0"/>
              <a:t>.</a:t>
            </a:r>
            <a:endParaRPr lang="en-GB" sz="2000" dirty="0"/>
          </a:p>
          <a:p>
            <a:r>
              <a:rPr lang="en-GB" sz="2000" b="1" dirty="0"/>
              <a:t>22 March: </a:t>
            </a:r>
            <a:r>
              <a:rPr lang="en-GB" sz="2000" dirty="0"/>
              <a:t>Cultures of blood, the catheter (10 </a:t>
            </a:r>
            <a:r>
              <a:rPr lang="hu-HU" sz="2000" dirty="0"/>
              <a:t>CFU</a:t>
            </a:r>
            <a:r>
              <a:rPr lang="en-GB" sz="2000" dirty="0"/>
              <a:t> on semiquantitative culture) and intra-operatively collected pus were positive for </a:t>
            </a:r>
            <a:r>
              <a:rPr lang="en-GB" sz="2000" i="1" dirty="0">
                <a:solidFill>
                  <a:srgbClr val="FF0000"/>
                </a:solidFill>
              </a:rPr>
              <a:t>Candida glabrata</a:t>
            </a:r>
            <a:r>
              <a:rPr lang="en-GB" sz="2000" dirty="0"/>
              <a:t>. </a:t>
            </a:r>
          </a:p>
          <a:p>
            <a:r>
              <a:rPr lang="en-GB" sz="2000" b="1" dirty="0"/>
              <a:t>23 March</a:t>
            </a:r>
            <a:r>
              <a:rPr lang="en-GB" sz="2000" dirty="0"/>
              <a:t>: PPS</a:t>
            </a:r>
            <a:r>
              <a:rPr lang="hu-HU" sz="2000" dirty="0"/>
              <a:t> </a:t>
            </a:r>
            <a:r>
              <a:rPr lang="hu-HU" sz="2000" dirty="0" err="1"/>
              <a:t>day</a:t>
            </a:r>
            <a:endParaRPr lang="en-GB" sz="2000" dirty="0"/>
          </a:p>
        </p:txBody>
      </p:sp>
    </p:spTree>
    <p:extLst>
      <p:ext uri="{BB962C8B-B14F-4D97-AF65-F5344CB8AC3E}">
        <p14:creationId xmlns:p14="http://schemas.microsoft.com/office/powerpoint/2010/main" val="4054473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ular Callout 2"/>
          <p:cNvSpPr/>
          <p:nvPr/>
        </p:nvSpPr>
        <p:spPr bwMode="auto">
          <a:xfrm>
            <a:off x="2868599" y="724915"/>
            <a:ext cx="1845706" cy="922961"/>
          </a:xfrm>
          <a:prstGeom prst="wedgeRectCallout">
            <a:avLst>
              <a:gd name="adj1" fmla="val 34937"/>
              <a:gd name="adj2" fmla="val 75815"/>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GB" sz="1400" dirty="0">
                <a:solidFill>
                  <a:srgbClr val="000000"/>
                </a:solidFill>
                <a:ea typeface="ＭＳ Ｐゴシック" panose="020B0600070205080204" pitchFamily="34" charset="-128"/>
              </a:rPr>
              <a:t>Diagnosis group by anatomical site</a:t>
            </a:r>
          </a:p>
          <a:p>
            <a:pPr algn="ctr" eaLnBrk="0" fontAlgn="base" hangingPunct="0">
              <a:lnSpc>
                <a:spcPct val="85000"/>
              </a:lnSpc>
              <a:spcBef>
                <a:spcPct val="0"/>
              </a:spcBef>
              <a:spcAft>
                <a:spcPct val="0"/>
              </a:spcAft>
            </a:pPr>
            <a:r>
              <a:rPr lang="hu-HU" sz="1400" dirty="0">
                <a:solidFill>
                  <a:srgbClr val="000000"/>
                </a:solidFill>
                <a:ea typeface="ＭＳ Ｐゴシック" panose="020B0600070205080204" pitchFamily="34" charset="-128"/>
              </a:rPr>
              <a:t>(</a:t>
            </a:r>
            <a:r>
              <a:rPr lang="en-GB" sz="1400" dirty="0">
                <a:solidFill>
                  <a:srgbClr val="000000"/>
                </a:solidFill>
                <a:ea typeface="ＭＳ Ｐゴシック" panose="020B0600070205080204" pitchFamily="34" charset="-128"/>
              </a:rPr>
              <a:t>Annex 2, codebook</a:t>
            </a:r>
            <a:r>
              <a:rPr lang="hu-HU" sz="1400" dirty="0">
                <a:solidFill>
                  <a:srgbClr val="000000"/>
                </a:solidFill>
                <a:ea typeface="ＭＳ Ｐゴシック" panose="020B0600070205080204" pitchFamily="34" charset="-128"/>
              </a:rPr>
              <a:t>)</a:t>
            </a:r>
            <a:endParaRPr lang="en-GB" sz="1400" dirty="0">
              <a:solidFill>
                <a:srgbClr val="000000"/>
              </a:solidFill>
              <a:ea typeface="ＭＳ Ｐゴシック" panose="020B0600070205080204" pitchFamily="34" charset="-128"/>
            </a:endParaRPr>
          </a:p>
        </p:txBody>
      </p:sp>
      <p:sp>
        <p:nvSpPr>
          <p:cNvPr id="5" name="Rectangular Callout 4"/>
          <p:cNvSpPr/>
          <p:nvPr/>
        </p:nvSpPr>
        <p:spPr bwMode="auto">
          <a:xfrm>
            <a:off x="5144800" y="737771"/>
            <a:ext cx="1371601" cy="792332"/>
          </a:xfrm>
          <a:prstGeom prst="wedgeRectCallout">
            <a:avLst>
              <a:gd name="adj1" fmla="val -4776"/>
              <a:gd name="adj2" fmla="val 94488"/>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GB" sz="1400" dirty="0">
                <a:solidFill>
                  <a:srgbClr val="000000"/>
                </a:solidFill>
                <a:ea typeface="ＭＳ Ｐゴシック" panose="020B0600070205080204" pitchFamily="34" charset="-128"/>
              </a:rPr>
              <a:t>Current </a:t>
            </a:r>
            <a:r>
              <a:rPr lang="hu-HU" sz="1400" dirty="0" err="1">
                <a:solidFill>
                  <a:srgbClr val="000000"/>
                </a:solidFill>
                <a:ea typeface="ＭＳ Ｐゴシック" panose="020B0600070205080204" pitchFamily="34" charset="-128"/>
              </a:rPr>
              <a:t>antimicrobial</a:t>
            </a:r>
            <a:endParaRPr lang="en-GB" sz="1400" dirty="0">
              <a:solidFill>
                <a:srgbClr val="000000"/>
              </a:solidFill>
              <a:ea typeface="ＭＳ Ｐゴシック" panose="020B0600070205080204" pitchFamily="34" charset="-128"/>
            </a:endParaRPr>
          </a:p>
        </p:txBody>
      </p:sp>
      <p:sp>
        <p:nvSpPr>
          <p:cNvPr id="4" name="Title 3"/>
          <p:cNvSpPr>
            <a:spLocks noGrp="1"/>
          </p:cNvSpPr>
          <p:nvPr>
            <p:ph type="title"/>
          </p:nvPr>
        </p:nvSpPr>
        <p:spPr/>
        <p:txBody>
          <a:bodyPr/>
          <a:lstStyle/>
          <a:p>
            <a:r>
              <a:rPr lang="en-GB" dirty="0"/>
              <a:t>Clinical case 3 answers: </a:t>
            </a:r>
            <a:r>
              <a:rPr lang="hu-HU" dirty="0"/>
              <a:t>a</a:t>
            </a:r>
            <a:r>
              <a:rPr lang="en-GB" dirty="0" err="1"/>
              <a:t>ntimicrobial</a:t>
            </a:r>
            <a:r>
              <a:rPr lang="en-GB" dirty="0"/>
              <a:t> section</a:t>
            </a:r>
          </a:p>
        </p:txBody>
      </p:sp>
      <p:sp>
        <p:nvSpPr>
          <p:cNvPr id="6" name="Rectangular Callout 5"/>
          <p:cNvSpPr/>
          <p:nvPr/>
        </p:nvSpPr>
        <p:spPr bwMode="auto">
          <a:xfrm>
            <a:off x="2639258" y="4764712"/>
            <a:ext cx="3355113" cy="1041050"/>
          </a:xfrm>
          <a:prstGeom prst="wedgeRectCallout">
            <a:avLst>
              <a:gd name="adj1" fmla="val -11708"/>
              <a:gd name="adj2" fmla="val -144857"/>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US" altLang="en-US" sz="1050" b="1" dirty="0">
                <a:solidFill>
                  <a:srgbClr val="000000"/>
                </a:solidFill>
                <a:ea typeface="ＭＳ Ｐゴシック" panose="020B0600070205080204" pitchFamily="34" charset="-128"/>
              </a:rPr>
              <a:t>Indication</a:t>
            </a:r>
            <a:r>
              <a:rPr lang="en-US" altLang="en-US" sz="1050" dirty="0">
                <a:solidFill>
                  <a:srgbClr val="000000"/>
                </a:solidFill>
                <a:ea typeface="ＭＳ Ｐゴシック" panose="020B0600070205080204" pitchFamily="34" charset="-128"/>
              </a:rPr>
              <a:t>: treatment intention for </a:t>
            </a:r>
          </a:p>
          <a:p>
            <a:pPr algn="ctr" eaLnBrk="0" fontAlgn="base" hangingPunct="0">
              <a:lnSpc>
                <a:spcPct val="85000"/>
              </a:lnSpc>
              <a:spcBef>
                <a:spcPct val="0"/>
              </a:spcBef>
              <a:spcAft>
                <a:spcPct val="0"/>
              </a:spcAft>
            </a:pPr>
            <a:r>
              <a:rPr lang="en-US" altLang="en-US" sz="1050" dirty="0">
                <a:solidFill>
                  <a:srgbClr val="000000"/>
                </a:solidFill>
                <a:ea typeface="ＭＳ Ｐゴシック" panose="020B0600070205080204" pitchFamily="34" charset="-128"/>
              </a:rPr>
              <a:t>community (CI), long/intermediate-term care (LI) or acute hospital (HI) infection; </a:t>
            </a:r>
          </a:p>
          <a:p>
            <a:pPr algn="ctr" eaLnBrk="0" fontAlgn="base" hangingPunct="0">
              <a:lnSpc>
                <a:spcPct val="85000"/>
              </a:lnSpc>
              <a:spcBef>
                <a:spcPct val="0"/>
              </a:spcBef>
              <a:spcAft>
                <a:spcPct val="0"/>
              </a:spcAft>
            </a:pPr>
            <a:r>
              <a:rPr lang="en-US" altLang="en-US" sz="1050" dirty="0">
                <a:solidFill>
                  <a:srgbClr val="000000"/>
                </a:solidFill>
                <a:ea typeface="ＭＳ Ｐゴシック" panose="020B0600070205080204" pitchFamily="34" charset="-128"/>
              </a:rPr>
              <a:t>surgical prophylaxis: SP1: single dose, SP2: one day, SP3: &gt;1day; </a:t>
            </a:r>
          </a:p>
          <a:p>
            <a:pPr algn="ctr" eaLnBrk="0" fontAlgn="base" hangingPunct="0">
              <a:lnSpc>
                <a:spcPct val="85000"/>
              </a:lnSpc>
              <a:spcBef>
                <a:spcPct val="0"/>
              </a:spcBef>
              <a:spcAft>
                <a:spcPct val="0"/>
              </a:spcAft>
            </a:pPr>
            <a:r>
              <a:rPr lang="en-US" altLang="en-US" sz="1050" dirty="0">
                <a:solidFill>
                  <a:srgbClr val="000000"/>
                </a:solidFill>
                <a:ea typeface="ＭＳ Ｐゴシック" panose="020B0600070205080204" pitchFamily="34" charset="-128"/>
              </a:rPr>
              <a:t>MP: medical prophylaxis; O: other; UI: Unknown indication</a:t>
            </a:r>
            <a:endParaRPr lang="en-GB" sz="2000" dirty="0">
              <a:solidFill>
                <a:srgbClr val="000000"/>
              </a:solidFill>
              <a:ea typeface="ＭＳ Ｐゴシック" panose="020B0600070205080204" pitchFamily="34" charset="-128"/>
            </a:endParaRPr>
          </a:p>
        </p:txBody>
      </p:sp>
      <p:graphicFrame>
        <p:nvGraphicFramePr>
          <p:cNvPr id="7" name="Group 975"/>
          <p:cNvGraphicFramePr>
            <a:graphicFrameLocks noGrp="1"/>
          </p:cNvGraphicFramePr>
          <p:nvPr>
            <p:extLst>
              <p:ext uri="{D42A27DB-BD31-4B8C-83A1-F6EECF244321}">
                <p14:modId xmlns:p14="http://schemas.microsoft.com/office/powerpoint/2010/main" val="3067580743"/>
              </p:ext>
            </p:extLst>
          </p:nvPr>
        </p:nvGraphicFramePr>
        <p:xfrm>
          <a:off x="1613441" y="1982172"/>
          <a:ext cx="8434317" cy="1765583"/>
        </p:xfrm>
        <a:graphic>
          <a:graphicData uri="http://schemas.openxmlformats.org/drawingml/2006/table">
            <a:tbl>
              <a:tblPr/>
              <a:tblGrid>
                <a:gridCol w="1751304">
                  <a:extLst>
                    <a:ext uri="{9D8B030D-6E8A-4147-A177-3AD203B41FA5}">
                      <a16:colId xmlns:a16="http://schemas.microsoft.com/office/drawing/2014/main" val="20000"/>
                    </a:ext>
                  </a:extLst>
                </a:gridCol>
                <a:gridCol w="361380">
                  <a:extLst>
                    <a:ext uri="{9D8B030D-6E8A-4147-A177-3AD203B41FA5}">
                      <a16:colId xmlns:a16="http://schemas.microsoft.com/office/drawing/2014/main" val="20001"/>
                    </a:ext>
                  </a:extLst>
                </a:gridCol>
                <a:gridCol w="403077">
                  <a:extLst>
                    <a:ext uri="{9D8B030D-6E8A-4147-A177-3AD203B41FA5}">
                      <a16:colId xmlns:a16="http://schemas.microsoft.com/office/drawing/2014/main" val="20002"/>
                    </a:ext>
                  </a:extLst>
                </a:gridCol>
                <a:gridCol w="713130">
                  <a:extLst>
                    <a:ext uri="{9D8B030D-6E8A-4147-A177-3AD203B41FA5}">
                      <a16:colId xmlns:a16="http://schemas.microsoft.com/office/drawing/2014/main" val="20003"/>
                    </a:ext>
                  </a:extLst>
                </a:gridCol>
                <a:gridCol w="380983">
                  <a:extLst>
                    <a:ext uri="{9D8B030D-6E8A-4147-A177-3AD203B41FA5}">
                      <a16:colId xmlns:a16="http://schemas.microsoft.com/office/drawing/2014/main" val="20004"/>
                    </a:ext>
                  </a:extLst>
                </a:gridCol>
                <a:gridCol w="1180652">
                  <a:extLst>
                    <a:ext uri="{9D8B030D-6E8A-4147-A177-3AD203B41FA5}">
                      <a16:colId xmlns:a16="http://schemas.microsoft.com/office/drawing/2014/main" val="20005"/>
                    </a:ext>
                  </a:extLst>
                </a:gridCol>
                <a:gridCol w="545649">
                  <a:extLst>
                    <a:ext uri="{9D8B030D-6E8A-4147-A177-3AD203B41FA5}">
                      <a16:colId xmlns:a16="http://schemas.microsoft.com/office/drawing/2014/main" val="20006"/>
                    </a:ext>
                  </a:extLst>
                </a:gridCol>
                <a:gridCol w="1068455">
                  <a:extLst>
                    <a:ext uri="{9D8B030D-6E8A-4147-A177-3AD203B41FA5}">
                      <a16:colId xmlns:a16="http://schemas.microsoft.com/office/drawing/2014/main" val="20007"/>
                    </a:ext>
                  </a:extLst>
                </a:gridCol>
                <a:gridCol w="472260">
                  <a:extLst>
                    <a:ext uri="{9D8B030D-6E8A-4147-A177-3AD203B41FA5}">
                      <a16:colId xmlns:a16="http://schemas.microsoft.com/office/drawing/2014/main" val="20008"/>
                    </a:ext>
                  </a:extLst>
                </a:gridCol>
                <a:gridCol w="1035376">
                  <a:extLst>
                    <a:ext uri="{9D8B030D-6E8A-4147-A177-3AD203B41FA5}">
                      <a16:colId xmlns:a16="http://schemas.microsoft.com/office/drawing/2014/main" val="20009"/>
                    </a:ext>
                  </a:extLst>
                </a:gridCol>
                <a:gridCol w="522051">
                  <a:extLst>
                    <a:ext uri="{9D8B030D-6E8A-4147-A177-3AD203B41FA5}">
                      <a16:colId xmlns:a16="http://schemas.microsoft.com/office/drawing/2014/main" val="20010"/>
                    </a:ext>
                  </a:extLst>
                </a:gridCol>
              </a:tblGrid>
              <a:tr h="208617">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cs typeface="Arial" charset="0"/>
                        </a:rPr>
                        <a:t>(generic or brand name)</a:t>
                      </a: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Route</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Indication</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Diagnosis (site)</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cs typeface="Arial" charset="0"/>
                        </a:rPr>
                        <a:t>Reason in notes</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0070C0"/>
                          </a:solidFill>
                          <a:effectLst/>
                          <a:latin typeface="Arial" charset="0"/>
                          <a:cs typeface="Arial" charset="0"/>
                        </a:rPr>
                        <a:t>Date start AM</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0070C0"/>
                          </a:solidFill>
                          <a:effectLst/>
                          <a:latin typeface="Arial" charset="0"/>
                          <a:cs typeface="Arial" charset="0"/>
                        </a:rPr>
                        <a:t>Changed? (+ reason)</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900" b="1" i="0" u="none" strike="noStrike" cap="none" normalizeH="0" baseline="0" dirty="0">
                          <a:ln>
                            <a:noFill/>
                          </a:ln>
                          <a:solidFill>
                            <a:srgbClr val="FF0000"/>
                          </a:solidFill>
                          <a:effectLst/>
                          <a:latin typeface="Arial" charset="0"/>
                          <a:cs typeface="Arial" charset="0"/>
                        </a:rPr>
                        <a:t>If changed: Date start 1</a:t>
                      </a:r>
                      <a:r>
                        <a:rPr kumimoji="0" lang="en-US" sz="900" b="1" i="0" u="none" strike="noStrike" cap="none" normalizeH="0" baseline="30000" dirty="0">
                          <a:ln>
                            <a:noFill/>
                          </a:ln>
                          <a:solidFill>
                            <a:srgbClr val="FF0000"/>
                          </a:solidFill>
                          <a:effectLst/>
                          <a:latin typeface="Arial" charset="0"/>
                          <a:cs typeface="Arial" charset="0"/>
                        </a:rPr>
                        <a:t>st</a:t>
                      </a:r>
                      <a:r>
                        <a:rPr kumimoji="0" lang="en-US" sz="900" b="1" i="0" u="none" strike="noStrike" cap="none" normalizeH="0" baseline="0" dirty="0">
                          <a:ln>
                            <a:noFill/>
                          </a:ln>
                          <a:solidFill>
                            <a:srgbClr val="FF0000"/>
                          </a:solidFill>
                          <a:effectLst/>
                          <a:latin typeface="Arial" charset="0"/>
                          <a:cs typeface="Arial" charset="0"/>
                        </a:rPr>
                        <a:t> AM</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3680">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ts val="8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Number of doses</a:t>
                      </a:r>
                      <a:r>
                        <a:rPr kumimoji="0" lang="en-US" sz="900" b="1" i="0" u="none" strike="noStrike" cap="none" normalizeH="0" baseline="0" dirty="0">
                          <a:ln>
                            <a:noFill/>
                          </a:ln>
                          <a:solidFill>
                            <a:srgbClr val="FF0000"/>
                          </a:solidFill>
                          <a:effectLst/>
                          <a:latin typeface="Arial" charset="0"/>
                          <a:cs typeface="Arial" charset="0"/>
                        </a:rPr>
                        <a:t> </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FF0000"/>
                          </a:solidFill>
                          <a:effectLst/>
                          <a:latin typeface="Arial" charset="0"/>
                          <a:cs typeface="Arial" charset="0"/>
                        </a:rPr>
                        <a:t>mg/g/IU</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77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err="1">
                          <a:ln>
                            <a:noFill/>
                          </a:ln>
                          <a:solidFill>
                            <a:schemeClr val="tx1"/>
                          </a:solidFill>
                          <a:effectLst/>
                          <a:latin typeface="Arial" charset="0"/>
                          <a:cs typeface="Arial" charset="0"/>
                        </a:rPr>
                        <a:t>Meropenem</a:t>
                      </a:r>
                      <a:endParaRPr kumimoji="0" lang="en-US" sz="12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P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HI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CSEP</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Y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70C0"/>
                          </a:solidFill>
                          <a:effectLst/>
                          <a:latin typeface="Arial" charset="0"/>
                          <a:cs typeface="Arial" charset="0"/>
                        </a:rPr>
                        <a:t>19 / 3 / 2016</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N</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 /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3</a:t>
                      </a:r>
                    </a:p>
                  </a:txBody>
                  <a:tcPr marL="36000" marR="36000" marT="36000" marB="36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2</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g</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77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err="1">
                          <a:ln>
                            <a:noFill/>
                          </a:ln>
                          <a:solidFill>
                            <a:schemeClr val="tx1"/>
                          </a:solidFill>
                          <a:effectLst/>
                          <a:latin typeface="Arial" charset="0"/>
                          <a:cs typeface="Arial" charset="0"/>
                        </a:rPr>
                        <a:t>Vancomycin</a:t>
                      </a:r>
                      <a:endParaRPr kumimoji="0" lang="en-US" sz="1200" b="1"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P</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HI</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CSEP</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Y</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70C0"/>
                          </a:solidFill>
                          <a:effectLst/>
                          <a:latin typeface="Arial" charset="0"/>
                          <a:cs typeface="Arial" charset="0"/>
                        </a:rPr>
                        <a:t>19 / 3  / 2016</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N</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2</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1</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g</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77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 </a:t>
                      </a:r>
                      <a:r>
                        <a:rPr kumimoji="0" lang="en-US" sz="1200" b="1" i="0" u="none" strike="noStrike" cap="none" normalizeH="0" baseline="0" dirty="0" err="1">
                          <a:ln>
                            <a:noFill/>
                          </a:ln>
                          <a:solidFill>
                            <a:schemeClr val="tx1"/>
                          </a:solidFill>
                          <a:effectLst/>
                          <a:latin typeface="Arial" charset="0"/>
                          <a:cs typeface="Arial" charset="0"/>
                        </a:rPr>
                        <a:t>Micafungin</a:t>
                      </a:r>
                      <a:endParaRPr kumimoji="0" lang="en-US" sz="1200" b="1"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P</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HI</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BAC</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Y</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70C0"/>
                          </a:solidFill>
                          <a:effectLst/>
                          <a:latin typeface="Arial" charset="0"/>
                          <a:cs typeface="Arial" charset="0"/>
                        </a:rPr>
                        <a:t>19 / </a:t>
                      </a:r>
                      <a:r>
                        <a:rPr kumimoji="0" lang="hu-HU" sz="1200" b="0" i="0" u="none" strike="noStrike" cap="none" normalizeH="0" baseline="0" dirty="0">
                          <a:ln>
                            <a:noFill/>
                          </a:ln>
                          <a:solidFill>
                            <a:srgbClr val="0070C0"/>
                          </a:solidFill>
                          <a:effectLst/>
                          <a:latin typeface="Arial" charset="0"/>
                          <a:cs typeface="Arial" charset="0"/>
                        </a:rPr>
                        <a:t>3</a:t>
                      </a:r>
                      <a:r>
                        <a:rPr kumimoji="0" lang="en-US" sz="1200" b="0" i="0" u="none" strike="noStrike" cap="none" normalizeH="0" baseline="0" dirty="0">
                          <a:ln>
                            <a:noFill/>
                          </a:ln>
                          <a:solidFill>
                            <a:srgbClr val="0070C0"/>
                          </a:solidFill>
                          <a:effectLst/>
                          <a:latin typeface="Arial" charset="0"/>
                          <a:cs typeface="Arial" charset="0"/>
                        </a:rPr>
                        <a:t> / 2016</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N</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1</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100</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mg</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Rectangular Callout 7"/>
          <p:cNvSpPr/>
          <p:nvPr/>
        </p:nvSpPr>
        <p:spPr bwMode="auto">
          <a:xfrm>
            <a:off x="6946897" y="737771"/>
            <a:ext cx="1924147" cy="792332"/>
          </a:xfrm>
          <a:prstGeom prst="wedgeRectCallout">
            <a:avLst>
              <a:gd name="adj1" fmla="val -4776"/>
              <a:gd name="adj2" fmla="val 94488"/>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GB" sz="1400" dirty="0">
                <a:solidFill>
                  <a:srgbClr val="000000"/>
                </a:solidFill>
                <a:ea typeface="ＭＳ Ｐゴシック" panose="020B0600070205080204" pitchFamily="34" charset="-128"/>
              </a:rPr>
              <a:t>The </a:t>
            </a:r>
            <a:r>
              <a:rPr lang="en-GB" sz="1400" dirty="0">
                <a:solidFill>
                  <a:srgbClr val="FF0000"/>
                </a:solidFill>
                <a:ea typeface="ＭＳ Ｐゴシック" panose="020B0600070205080204" pitchFamily="34" charset="-128"/>
              </a:rPr>
              <a:t>first </a:t>
            </a:r>
            <a:r>
              <a:rPr lang="hu-HU" sz="1400" dirty="0" err="1">
                <a:solidFill>
                  <a:srgbClr val="FF0000"/>
                </a:solidFill>
                <a:ea typeface="ＭＳ Ｐゴシック" panose="020B0600070205080204" pitchFamily="34" charset="-128"/>
              </a:rPr>
              <a:t>antimicrobial</a:t>
            </a:r>
            <a:r>
              <a:rPr lang="en-GB" sz="1400" dirty="0">
                <a:solidFill>
                  <a:srgbClr val="FF0000"/>
                </a:solidFill>
                <a:ea typeface="ＭＳ Ｐゴシック" panose="020B0600070205080204" pitchFamily="34" charset="-128"/>
              </a:rPr>
              <a:t> </a:t>
            </a:r>
            <a:r>
              <a:rPr lang="en-GB" sz="1400" dirty="0">
                <a:solidFill>
                  <a:srgbClr val="000000"/>
                </a:solidFill>
                <a:ea typeface="ＭＳ Ｐゴシック" panose="020B0600070205080204" pitchFamily="34" charset="-128"/>
              </a:rPr>
              <a:t>given for the indication</a:t>
            </a:r>
          </a:p>
          <a:p>
            <a:pPr algn="ctr" eaLnBrk="0" fontAlgn="base" hangingPunct="0">
              <a:lnSpc>
                <a:spcPct val="85000"/>
              </a:lnSpc>
              <a:spcBef>
                <a:spcPct val="0"/>
              </a:spcBef>
              <a:spcAft>
                <a:spcPct val="0"/>
              </a:spcAft>
            </a:pPr>
            <a:endParaRPr lang="en-GB" sz="1400" dirty="0">
              <a:solidFill>
                <a:srgbClr val="000000"/>
              </a:solidFill>
              <a:ea typeface="ＭＳ Ｐゴシック" panose="020B0600070205080204" pitchFamily="34" charset="-128"/>
            </a:endParaRPr>
          </a:p>
        </p:txBody>
      </p:sp>
      <p:sp>
        <p:nvSpPr>
          <p:cNvPr id="9" name="Rectangular Callout 8"/>
          <p:cNvSpPr/>
          <p:nvPr/>
        </p:nvSpPr>
        <p:spPr bwMode="auto">
          <a:xfrm>
            <a:off x="6361403" y="4764712"/>
            <a:ext cx="3355112" cy="1041050"/>
          </a:xfrm>
          <a:prstGeom prst="wedgeRectCallout">
            <a:avLst>
              <a:gd name="adj1" fmla="val -38508"/>
              <a:gd name="adj2" fmla="val -143397"/>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US" altLang="en-US" sz="1050" b="1" dirty="0"/>
              <a:t>Changed? (+ reason): </a:t>
            </a:r>
            <a:r>
              <a:rPr lang="en-US" altLang="en-US" sz="1050" dirty="0"/>
              <a:t>N=no change</a:t>
            </a:r>
            <a:r>
              <a:rPr lang="hu-HU" altLang="en-US" sz="1050" dirty="0"/>
              <a:t>,</a:t>
            </a:r>
            <a:r>
              <a:rPr lang="en-US" altLang="en-US" sz="1050" dirty="0"/>
              <a:t> E=escalation</a:t>
            </a:r>
            <a:r>
              <a:rPr lang="hu-HU" altLang="en-US" sz="1050" dirty="0"/>
              <a:t>,</a:t>
            </a:r>
            <a:r>
              <a:rPr lang="en-US" altLang="en-US" sz="1050" dirty="0"/>
              <a:t> D=De-escalation</a:t>
            </a:r>
            <a:r>
              <a:rPr lang="hu-HU" altLang="en-US" sz="1050" dirty="0"/>
              <a:t>,</a:t>
            </a:r>
            <a:r>
              <a:rPr lang="en-US" altLang="en-US" sz="1050" dirty="0"/>
              <a:t> S=switch IV to oral</a:t>
            </a:r>
            <a:r>
              <a:rPr lang="hu-HU" altLang="en-US" sz="1050" dirty="0"/>
              <a:t>,</a:t>
            </a:r>
            <a:r>
              <a:rPr lang="en-US" altLang="en-US" sz="1050" dirty="0"/>
              <a:t> A=adverse effects</a:t>
            </a:r>
            <a:r>
              <a:rPr lang="hu-HU" altLang="en-US" sz="1050" dirty="0"/>
              <a:t>,</a:t>
            </a:r>
            <a:r>
              <a:rPr lang="en-US" altLang="en-US" sz="1050" dirty="0"/>
              <a:t> OU=changed</a:t>
            </a:r>
            <a:r>
              <a:rPr lang="hu-HU" altLang="en-US" sz="1050" dirty="0"/>
              <a:t> </a:t>
            </a:r>
            <a:r>
              <a:rPr lang="hu-HU" altLang="en-US" sz="1050" dirty="0" err="1"/>
              <a:t>for</a:t>
            </a:r>
            <a:r>
              <a:rPr lang="hu-HU" altLang="en-US" sz="1050" dirty="0"/>
              <a:t> </a:t>
            </a:r>
            <a:r>
              <a:rPr lang="en-US" altLang="en-US" sz="1050" dirty="0"/>
              <a:t>other/unknown reason</a:t>
            </a:r>
            <a:r>
              <a:rPr lang="hu-HU" altLang="en-US" sz="1050" dirty="0"/>
              <a:t>,</a:t>
            </a:r>
            <a:r>
              <a:rPr lang="en-US" altLang="en-US" sz="1050" dirty="0"/>
              <a:t> U=unknown</a:t>
            </a:r>
            <a:endParaRPr lang="en-GB" sz="2000" dirty="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23584201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idx="4294967295"/>
          </p:nvPr>
        </p:nvSpPr>
        <p:spPr/>
        <p:txBody>
          <a:bodyPr/>
          <a:lstStyle/>
          <a:p>
            <a:pPr eaLnBrk="1" hangingPunct="1"/>
            <a:r>
              <a:rPr lang="en-GB" altLang="en-US" dirty="0">
                <a:ea typeface="ＭＳ Ｐゴシック" pitchFamily="34" charset="-128"/>
              </a:rPr>
              <a:t>Surgical site infection </a:t>
            </a:r>
            <a:r>
              <a:rPr lang="hu-HU" altLang="en-US" dirty="0">
                <a:ea typeface="ＭＳ Ｐゴシック" pitchFamily="34" charset="-128"/>
              </a:rPr>
              <a:t>(SSI)</a:t>
            </a:r>
            <a:br>
              <a:rPr lang="en-GB"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53</a:t>
            </a:r>
            <a:endParaRPr lang="en-US" altLang="en-US" sz="2000" dirty="0">
              <a:ea typeface="ＭＳ Ｐゴシック" pitchFamily="34" charset="-128"/>
            </a:endParaRPr>
          </a:p>
        </p:txBody>
      </p:sp>
      <p:graphicFrame>
        <p:nvGraphicFramePr>
          <p:cNvPr id="238595" name="Group 3"/>
          <p:cNvGraphicFramePr>
            <a:graphicFrameLocks noGrp="1"/>
          </p:cNvGraphicFramePr>
          <p:nvPr>
            <p:ph idx="4294967295"/>
            <p:extLst>
              <p:ext uri="{D42A27DB-BD31-4B8C-83A1-F6EECF244321}">
                <p14:modId xmlns:p14="http://schemas.microsoft.com/office/powerpoint/2010/main" val="467399217"/>
              </p:ext>
            </p:extLst>
          </p:nvPr>
        </p:nvGraphicFramePr>
        <p:xfrm>
          <a:off x="0" y="951963"/>
          <a:ext cx="12192000" cy="5394744"/>
        </p:xfrm>
        <a:graphic>
          <a:graphicData uri="http://schemas.openxmlformats.org/drawingml/2006/table">
            <a:tbl>
              <a:tblPr/>
              <a:tblGrid>
                <a:gridCol w="4142317">
                  <a:extLst>
                    <a:ext uri="{9D8B030D-6E8A-4147-A177-3AD203B41FA5}">
                      <a16:colId xmlns:a16="http://schemas.microsoft.com/office/drawing/2014/main" val="20000"/>
                    </a:ext>
                  </a:extLst>
                </a:gridCol>
                <a:gridCol w="4142316">
                  <a:extLst>
                    <a:ext uri="{9D8B030D-6E8A-4147-A177-3AD203B41FA5}">
                      <a16:colId xmlns:a16="http://schemas.microsoft.com/office/drawing/2014/main" val="20001"/>
                    </a:ext>
                  </a:extLst>
                </a:gridCol>
                <a:gridCol w="3907367">
                  <a:extLst>
                    <a:ext uri="{9D8B030D-6E8A-4147-A177-3AD203B41FA5}">
                      <a16:colId xmlns:a16="http://schemas.microsoft.com/office/drawing/2014/main" val="20002"/>
                    </a:ext>
                  </a:extLst>
                </a:gridCol>
              </a:tblGrid>
              <a:tr h="3656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Tahoma" pitchFamily="34" charset="0"/>
                          <a:ea typeface="ＭＳ Ｐゴシック" charset="-128"/>
                        </a:rPr>
                        <a:t>SSI-S</a:t>
                      </a: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Tahoma" pitchFamily="34" charset="0"/>
                          <a:ea typeface="ＭＳ Ｐゴシック" charset="-128"/>
                        </a:rPr>
                        <a:t>SSI-D</a:t>
                      </a: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Tahoma" pitchFamily="34" charset="0"/>
                          <a:ea typeface="ＭＳ Ｐゴシック" charset="-128"/>
                        </a:rPr>
                        <a:t>SSI-0</a:t>
                      </a: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5028694">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&lt;30 d</a:t>
                      </a:r>
                      <a:r>
                        <a:rPr kumimoji="0" lang="hu-HU" sz="1800" b="0" i="0" u="none" strike="noStrike" cap="none" normalizeH="0" baseline="0" dirty="0" err="1">
                          <a:ln>
                            <a:noFill/>
                          </a:ln>
                          <a:solidFill>
                            <a:srgbClr val="000000"/>
                          </a:solidFill>
                          <a:effectLst/>
                          <a:latin typeface="Tahoma" pitchFamily="34" charset="0"/>
                          <a:ea typeface="ＭＳ Ｐゴシック" charset="-128"/>
                        </a:rPr>
                        <a:t>ays</a:t>
                      </a:r>
                      <a:r>
                        <a:rPr kumimoji="0" lang="en-US" sz="1800" b="0" i="0" u="none" strike="noStrike" cap="none" normalizeH="0" baseline="0" dirty="0">
                          <a:ln>
                            <a:noFill/>
                          </a:ln>
                          <a:solidFill>
                            <a:srgbClr val="000000"/>
                          </a:solidFill>
                          <a:effectLst/>
                          <a:latin typeface="Tahoma" pitchFamily="34" charset="0"/>
                          <a:ea typeface="ＭＳ Ｐゴシック" charset="-128"/>
                        </a:rPr>
                        <a:t> post-op</a:t>
                      </a:r>
                      <a:r>
                        <a:rPr kumimoji="0" lang="hu-HU" sz="1800" b="0" i="0" u="none" strike="noStrike" cap="none" normalizeH="0" baseline="0" dirty="0" err="1">
                          <a:ln>
                            <a:noFill/>
                          </a:ln>
                          <a:solidFill>
                            <a:srgbClr val="000000"/>
                          </a:solidFill>
                          <a:effectLst/>
                          <a:latin typeface="Tahoma" pitchFamily="34" charset="0"/>
                          <a:ea typeface="ＭＳ Ｐゴシック" charset="-128"/>
                        </a:rPr>
                        <a:t>eratively</a:t>
                      </a:r>
                      <a:r>
                        <a:rPr kumimoji="0" lang="en-US" sz="1800" b="0" i="0" u="none" strike="noStrike" cap="none" normalizeH="0" baseline="0" dirty="0">
                          <a:ln>
                            <a:noFill/>
                          </a:ln>
                          <a:solidFill>
                            <a:srgbClr val="000000"/>
                          </a:solidFill>
                          <a:effectLst/>
                          <a:latin typeface="Tahoma" pitchFamily="34" charset="0"/>
                          <a:ea typeface="ＭＳ Ｐゴシック" charset="-128"/>
                        </a:rPr>
                        <a:t> AND </a:t>
                      </a:r>
                    </a:p>
                    <a:p>
                      <a:pPr marL="0" marR="0" lvl="1"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only skin/subcutaneous tissue </a:t>
                      </a:r>
                      <a:r>
                        <a:rPr kumimoji="0" lang="hu-HU" sz="1800" b="0" i="0" u="none" strike="noStrike" cap="none" normalizeH="0" baseline="0" dirty="0" err="1">
                          <a:ln>
                            <a:noFill/>
                          </a:ln>
                          <a:solidFill>
                            <a:srgbClr val="000000"/>
                          </a:solidFill>
                          <a:effectLst/>
                          <a:latin typeface="Tahoma" pitchFamily="34" charset="0"/>
                          <a:ea typeface="ＭＳ Ｐゴシック" charset="-128"/>
                        </a:rPr>
                        <a:t>involved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AND ≥</a:t>
                      </a:r>
                      <a:r>
                        <a:rPr kumimoji="0" lang="hu-HU" sz="1800" b="0" i="0" u="none" strike="noStrike" cap="none" normalizeH="0" baseline="0" dirty="0">
                          <a:ln>
                            <a:noFill/>
                          </a:ln>
                          <a:solidFill>
                            <a:srgbClr val="000000"/>
                          </a:solidFill>
                          <a:effectLst/>
                          <a:latin typeface="Tahoma" pitchFamily="34" charset="0"/>
                          <a:ea typeface="ＭＳ Ｐゴシック" charset="-128"/>
                        </a:rPr>
                        <a:t>1</a:t>
                      </a:r>
                      <a:r>
                        <a:rPr kumimoji="0" lang="en-US"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1"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1"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1"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2"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Purulent drainage +/-</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lab</a:t>
                      </a:r>
                      <a:r>
                        <a:rPr kumimoji="0" lang="hu-HU" sz="1800" b="0" i="0" u="none" strike="noStrike" cap="none" normalizeH="0" baseline="0" dirty="0" err="1">
                          <a:ln>
                            <a:noFill/>
                          </a:ln>
                          <a:solidFill>
                            <a:srgbClr val="000000"/>
                          </a:solidFill>
                          <a:effectLst/>
                          <a:latin typeface="Tahoma" pitchFamily="34" charset="0"/>
                          <a:ea typeface="ＭＳ Ｐゴシック" charset="-128"/>
                        </a:rPr>
                        <a:t>oratory</a:t>
                      </a:r>
                      <a:r>
                        <a:rPr kumimoji="0" lang="en-US" sz="1800" b="0" i="0" u="none" strike="noStrike" cap="none" normalizeH="0" baseline="0" dirty="0">
                          <a:ln>
                            <a:noFill/>
                          </a:ln>
                          <a:solidFill>
                            <a:srgbClr val="000000"/>
                          </a:solidFill>
                          <a:effectLst/>
                          <a:latin typeface="Tahoma" pitchFamily="34" charset="0"/>
                          <a:ea typeface="ＭＳ Ｐゴシック" charset="-128"/>
                        </a:rPr>
                        <a:t> confirmation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superficial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incision</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2"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Organisms </a:t>
                      </a:r>
                      <a:r>
                        <a:rPr kumimoji="0" lang="hu-HU" sz="1800" b="0" i="0" u="none" strike="noStrike" cap="none" normalizeH="0" baseline="0" dirty="0" err="1">
                          <a:ln>
                            <a:noFill/>
                          </a:ln>
                          <a:solidFill>
                            <a:srgbClr val="000000"/>
                          </a:solidFill>
                          <a:effectLst/>
                          <a:latin typeface="Tahoma" pitchFamily="34" charset="0"/>
                          <a:ea typeface="ＭＳ Ｐゴシック" charset="-128"/>
                        </a:rPr>
                        <a:t>isolated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from </a:t>
                      </a:r>
                      <a:r>
                        <a:rPr kumimoji="0" lang="hu-HU" sz="1800" b="0" i="0" u="none" strike="noStrike" cap="none" normalizeH="0" baseline="0" dirty="0">
                          <a:ln>
                            <a:noFill/>
                          </a:ln>
                          <a:solidFill>
                            <a:srgbClr val="000000"/>
                          </a:solidFill>
                          <a:effectLst/>
                          <a:latin typeface="Tahoma" pitchFamily="34" charset="0"/>
                          <a:ea typeface="ＭＳ Ｐゴシック" charset="-128"/>
                        </a:rPr>
                        <a:t>an </a:t>
                      </a:r>
                      <a:r>
                        <a:rPr kumimoji="0" lang="en-US" sz="1800" b="0" i="0" u="none" strike="noStrike" cap="none" normalizeH="0" baseline="0" dirty="0">
                          <a:ln>
                            <a:noFill/>
                          </a:ln>
                          <a:solidFill>
                            <a:srgbClr val="000000"/>
                          </a:solidFill>
                          <a:effectLst/>
                          <a:latin typeface="Tahoma" pitchFamily="34" charset="0"/>
                          <a:ea typeface="ＭＳ Ｐゴシック" charset="-128"/>
                        </a:rPr>
                        <a:t>aseptically obtained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of fluid/tissue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superficial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incision</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2"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≥1 signs/symptoms AND surgeon opens incision</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 UNLESS </a:t>
                      </a:r>
                      <a:r>
                        <a:rPr kumimoji="0" lang="hu-HU" sz="1800" b="0" i="0" u="none" strike="noStrike" cap="none" normalizeH="0" baseline="0" dirty="0" err="1">
                          <a:ln>
                            <a:noFill/>
                          </a:ln>
                          <a:solidFill>
                            <a:srgbClr val="000000"/>
                          </a:solidFill>
                          <a:effectLst/>
                          <a:latin typeface="Tahoma" pitchFamily="34" charset="0"/>
                          <a:ea typeface="ＭＳ Ｐゴシック" charset="-128"/>
                        </a:rPr>
                        <a:t>incision</a:t>
                      </a:r>
                      <a:r>
                        <a:rPr kumimoji="0" lang="hu-HU" sz="1800" b="0" i="0" u="none" strike="noStrike" cap="none" normalizeH="0" baseline="0" dirty="0">
                          <a:ln>
                            <a:noFill/>
                          </a:ln>
                          <a:solidFill>
                            <a:srgbClr val="000000"/>
                          </a:solidFill>
                          <a:effectLst/>
                          <a:latin typeface="Tahoma" pitchFamily="34" charset="0"/>
                          <a:ea typeface="ＭＳ Ｐゴシック" charset="-128"/>
                        </a:rPr>
                        <a:t> is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culture-negative</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2"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1" u="none" strike="noStrike" cap="none" normalizeH="0" baseline="0" dirty="0">
                          <a:ln>
                            <a:noFill/>
                          </a:ln>
                          <a:solidFill>
                            <a:srgbClr val="000000"/>
                          </a:solidFill>
                          <a:effectLst/>
                          <a:latin typeface="Tahoma" pitchFamily="34" charset="0"/>
                          <a:ea typeface="ＭＳ Ｐゴシック" charset="-128"/>
                        </a:rPr>
                        <a:t>Physician/surgeon diagnosis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&lt;30 days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without</a:t>
                      </a:r>
                      <a:r>
                        <a:rPr kumimoji="0" lang="en-US" sz="1800" b="0" i="0" u="none" strike="noStrike" cap="none" normalizeH="0" baseline="0" dirty="0">
                          <a:ln>
                            <a:noFill/>
                          </a:ln>
                          <a:solidFill>
                            <a:srgbClr val="000000"/>
                          </a:solidFill>
                          <a:effectLst/>
                          <a:latin typeface="Tahoma" pitchFamily="34" charset="0"/>
                          <a:ea typeface="ＭＳ Ｐゴシック" charset="-128"/>
                        </a:rPr>
                        <a:t> implant OR</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&lt;90 days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implant AND</a:t>
                      </a:r>
                      <a:br>
                        <a:rPr kumimoji="0" lang="en-US" sz="1800" b="0" i="0" u="none" strike="noStrike" cap="none" normalizeH="0" baseline="0" dirty="0">
                          <a:ln>
                            <a:noFill/>
                          </a:ln>
                          <a:solidFill>
                            <a:srgbClr val="000000"/>
                          </a:solidFill>
                          <a:effectLst/>
                          <a:latin typeface="Tahoma" pitchFamily="34" charset="0"/>
                          <a:ea typeface="ＭＳ Ｐゴシック" charset="-128"/>
                        </a:rPr>
                      </a:br>
                      <a:r>
                        <a:rPr kumimoji="0" lang="en-US" sz="1800" b="0" i="0" u="none" strike="noStrike" cap="none" normalizeH="0" baseline="0" dirty="0">
                          <a:ln>
                            <a:noFill/>
                          </a:ln>
                          <a:solidFill>
                            <a:srgbClr val="000000"/>
                          </a:solidFill>
                          <a:effectLst/>
                          <a:latin typeface="Tahoma" pitchFamily="34" charset="0"/>
                          <a:ea typeface="ＭＳ Ｐゴシック" charset="-128"/>
                        </a:rPr>
                        <a:t>infection related to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op</a:t>
                      </a:r>
                      <a:r>
                        <a:rPr kumimoji="0" lang="hu-HU" sz="1800" b="0" i="0" u="none" strike="noStrike" cap="none" normalizeH="0" baseline="0" dirty="0" err="1">
                          <a:ln>
                            <a:noFill/>
                          </a:ln>
                          <a:solidFill>
                            <a:srgbClr val="000000"/>
                          </a:solidFill>
                          <a:effectLst/>
                          <a:latin typeface="Tahoma" pitchFamily="34" charset="0"/>
                          <a:ea typeface="ＭＳ Ｐゴシック" charset="-128"/>
                        </a:rPr>
                        <a:t>eration</a:t>
                      </a:r>
                      <a:r>
                        <a:rPr kumimoji="0" lang="en-US" sz="1800" b="0" i="0" u="none" strike="noStrike" cap="none" normalizeH="0" baseline="0" dirty="0">
                          <a:ln>
                            <a:noFill/>
                          </a:ln>
                          <a:solidFill>
                            <a:srgbClr val="000000"/>
                          </a:solidFill>
                          <a:effectLst/>
                          <a:latin typeface="Tahoma" pitchFamily="34" charset="0"/>
                          <a:ea typeface="ＭＳ Ｐゴシック" charset="-128"/>
                        </a:rPr>
                        <a:t> AND deep soft tissue </a:t>
                      </a:r>
                      <a:r>
                        <a:rPr kumimoji="0" lang="hu-HU" sz="1800" b="0" i="0" u="none" strike="noStrike" cap="none" normalizeH="0" baseline="0" dirty="0" err="1">
                          <a:ln>
                            <a:noFill/>
                          </a:ln>
                          <a:solidFill>
                            <a:srgbClr val="000000"/>
                          </a:solidFill>
                          <a:effectLst/>
                          <a:latin typeface="Tahoma" pitchFamily="34" charset="0"/>
                          <a:ea typeface="ＭＳ Ｐゴシック" charset="-128"/>
                        </a:rPr>
                        <a:t>involved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AND ≥</a:t>
                      </a:r>
                      <a:r>
                        <a:rPr kumimoji="0" lang="hu-HU" sz="1800" b="0" i="0" u="none" strike="noStrike" cap="none" normalizeH="0" baseline="0" dirty="0">
                          <a:ln>
                            <a:noFill/>
                          </a:ln>
                          <a:solidFill>
                            <a:srgbClr val="000000"/>
                          </a:solidFill>
                          <a:effectLst/>
                          <a:latin typeface="Tahoma" pitchFamily="34" charset="0"/>
                          <a:ea typeface="ＭＳ Ｐゴシック" charset="-128"/>
                        </a:rPr>
                        <a:t>1</a:t>
                      </a:r>
                      <a:r>
                        <a:rPr kumimoji="0" lang="en-US"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Purulent drainage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deep incision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but</a:t>
                      </a:r>
                      <a:r>
                        <a:rPr kumimoji="0" lang="en-US" sz="1800" b="0" i="0" u="none" strike="noStrike" cap="none" normalizeH="0" baseline="0" dirty="0">
                          <a:ln>
                            <a:noFill/>
                          </a:ln>
                          <a:solidFill>
                            <a:srgbClr val="000000"/>
                          </a:solidFill>
                          <a:effectLst/>
                          <a:latin typeface="Tahoma" pitchFamily="34" charset="0"/>
                          <a:ea typeface="ＭＳ Ｐゴシック" charset="-128"/>
                        </a:rPr>
                        <a:t> NOT organ/space</a:t>
                      </a: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Deep incision dehisces/opened with ≥1 of signs/symptoms</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 UNLESS </a:t>
                      </a:r>
                      <a:r>
                        <a:rPr kumimoji="0" lang="hu-HU" sz="1800" b="0" i="0" u="none" strike="noStrike" cap="none" normalizeH="0" baseline="0" dirty="0" err="1">
                          <a:ln>
                            <a:noFill/>
                          </a:ln>
                          <a:solidFill>
                            <a:srgbClr val="000000"/>
                          </a:solidFill>
                          <a:effectLst/>
                          <a:latin typeface="Tahoma" pitchFamily="34" charset="0"/>
                          <a:ea typeface="ＭＳ Ｐゴシック" charset="-128"/>
                        </a:rPr>
                        <a:t>incision</a:t>
                      </a:r>
                      <a:r>
                        <a:rPr kumimoji="0" lang="hu-HU" sz="1800" b="0" i="0" u="none" strike="noStrike" cap="none" normalizeH="0" baseline="0" dirty="0">
                          <a:ln>
                            <a:noFill/>
                          </a:ln>
                          <a:solidFill>
                            <a:srgbClr val="000000"/>
                          </a:solidFill>
                          <a:effectLst/>
                          <a:latin typeface="Tahoma" pitchFamily="34" charset="0"/>
                          <a:ea typeface="ＭＳ Ｐゴシック" charset="-128"/>
                        </a:rPr>
                        <a:t> is </a:t>
                      </a:r>
                      <a:r>
                        <a:rPr kumimoji="0" lang="en-US" sz="1800" b="0" i="0" u="none" strike="noStrike" cap="none" normalizeH="0" baseline="0" dirty="0">
                          <a:ln>
                            <a:noFill/>
                          </a:ln>
                          <a:solidFill>
                            <a:srgbClr val="000000"/>
                          </a:solidFill>
                          <a:effectLst/>
                          <a:latin typeface="Tahoma" pitchFamily="34" charset="0"/>
                          <a:ea typeface="ＭＳ Ｐゴシック" charset="-128"/>
                        </a:rPr>
                        <a:t>culture</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negative</a:t>
                      </a: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Abscess/infection on direct exam</a:t>
                      </a:r>
                      <a:r>
                        <a:rPr kumimoji="0" lang="hu-HU" sz="1800" b="0" i="0" u="none" strike="noStrike" cap="none" normalizeH="0" baseline="0" dirty="0" err="1">
                          <a:ln>
                            <a:noFill/>
                          </a:ln>
                          <a:solidFill>
                            <a:srgbClr val="000000"/>
                          </a:solidFill>
                          <a:effectLst/>
                          <a:latin typeface="Tahoma" pitchFamily="34" charset="0"/>
                          <a:ea typeface="ＭＳ Ｐゴシック" charset="-128"/>
                        </a:rPr>
                        <a:t>ination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during re-op</a:t>
                      </a:r>
                      <a:r>
                        <a:rPr kumimoji="0" lang="hu-HU" sz="1800" b="0" i="0" u="none" strike="noStrike" cap="none" normalizeH="0" baseline="0" dirty="0" err="1">
                          <a:ln>
                            <a:noFill/>
                          </a:ln>
                          <a:solidFill>
                            <a:srgbClr val="000000"/>
                          </a:solidFill>
                          <a:effectLst/>
                          <a:latin typeface="Tahoma" pitchFamily="34" charset="0"/>
                          <a:ea typeface="ＭＳ Ｐゴシック" charset="-128"/>
                        </a:rPr>
                        <a:t>eration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histopath</a:t>
                      </a:r>
                      <a:r>
                        <a:rPr kumimoji="0" lang="hu-HU" sz="1800" b="0" i="0" u="none" strike="noStrike" cap="none" normalizeH="0" baseline="0" dirty="0" err="1">
                          <a:ln>
                            <a:noFill/>
                          </a:ln>
                          <a:solidFill>
                            <a:srgbClr val="000000"/>
                          </a:solidFill>
                          <a:effectLst/>
                          <a:latin typeface="Tahoma" pitchFamily="34" charset="0"/>
                          <a:ea typeface="ＭＳ Ｐゴシック" charset="-128"/>
                        </a:rPr>
                        <a:t>ological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radiol</a:t>
                      </a:r>
                      <a:r>
                        <a:rPr kumimoji="0" lang="hu-HU" sz="1800" b="0" i="0" u="none" strike="noStrike" cap="none" normalizeH="0" baseline="0" dirty="0" err="1">
                          <a:ln>
                            <a:noFill/>
                          </a:ln>
                          <a:solidFill>
                            <a:srgbClr val="000000"/>
                          </a:solidFill>
                          <a:effectLst/>
                          <a:latin typeface="Tahoma" pitchFamily="34" charset="0"/>
                          <a:ea typeface="ＭＳ Ｐゴシック" charset="-128"/>
                        </a:rPr>
                        <a:t>ogical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examination</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1" u="none" strike="noStrike" cap="none" normalizeH="0" baseline="0" dirty="0">
                          <a:ln>
                            <a:noFill/>
                          </a:ln>
                          <a:solidFill>
                            <a:srgbClr val="000000"/>
                          </a:solidFill>
                          <a:effectLst/>
                          <a:latin typeface="Tahoma" pitchFamily="34" charset="0"/>
                          <a:ea typeface="ＭＳ Ｐゴシック" charset="-128"/>
                        </a:rPr>
                        <a:t>Physician/surgeon diagnosis</a:t>
                      </a:r>
                    </a:p>
                    <a:p>
                      <a:pPr marL="342900" marR="0" lvl="1" indent="-34290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&lt;30 days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without</a:t>
                      </a:r>
                      <a:r>
                        <a:rPr kumimoji="0" lang="en-US" sz="1800" b="0" i="0" u="none" strike="noStrike" cap="none" normalizeH="0" baseline="0" dirty="0">
                          <a:ln>
                            <a:noFill/>
                          </a:ln>
                          <a:solidFill>
                            <a:srgbClr val="000000"/>
                          </a:solidFill>
                          <a:effectLst/>
                          <a:latin typeface="Tahoma" pitchFamily="34" charset="0"/>
                          <a:ea typeface="ＭＳ Ｐゴシック" charset="-128"/>
                        </a:rPr>
                        <a:t> implant OR </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&lt;90 days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implant AND</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infection related to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op</a:t>
                      </a:r>
                      <a:r>
                        <a:rPr kumimoji="0" lang="hu-HU" sz="1800" b="0" i="0" u="none" strike="noStrike" cap="none" normalizeH="0" baseline="0" dirty="0" err="1">
                          <a:ln>
                            <a:noFill/>
                          </a:ln>
                          <a:solidFill>
                            <a:srgbClr val="000000"/>
                          </a:solidFill>
                          <a:effectLst/>
                          <a:latin typeface="Tahoma" pitchFamily="34" charset="0"/>
                          <a:ea typeface="ＭＳ Ｐゴシック" charset="-128"/>
                        </a:rPr>
                        <a:t>eration</a:t>
                      </a:r>
                      <a:r>
                        <a:rPr kumimoji="0" lang="en-US" sz="1800" b="0" i="0" u="none" strike="noStrike" cap="none" normalizeH="0" baseline="0" dirty="0">
                          <a:ln>
                            <a:noFill/>
                          </a:ln>
                          <a:solidFill>
                            <a:srgbClr val="000000"/>
                          </a:solidFill>
                          <a:effectLst/>
                          <a:latin typeface="Tahoma" pitchFamily="34" charset="0"/>
                          <a:ea typeface="ＭＳ Ｐゴシック" charset="-128"/>
                        </a:rPr>
                        <a:t> AND </a:t>
                      </a:r>
                      <a:r>
                        <a:rPr kumimoji="0" lang="en-US" sz="1800" b="0" i="0" u="none" strike="noStrike" cap="none" normalizeH="0" baseline="0" dirty="0" err="1">
                          <a:ln>
                            <a:noFill/>
                          </a:ln>
                          <a:solidFill>
                            <a:srgbClr val="000000"/>
                          </a:solidFill>
                          <a:effectLst/>
                          <a:latin typeface="Tahoma" pitchFamily="34" charset="0"/>
                          <a:ea typeface="ＭＳ Ｐゴシック" charset="-128"/>
                        </a:rPr>
                        <a:t>anat</a:t>
                      </a:r>
                      <a:r>
                        <a:rPr kumimoji="0" lang="hu-HU" sz="1800" b="0" i="0" u="none" strike="noStrike" cap="none" normalizeH="0" baseline="0" dirty="0" err="1">
                          <a:ln>
                            <a:noFill/>
                          </a:ln>
                          <a:solidFill>
                            <a:srgbClr val="000000"/>
                          </a:solidFill>
                          <a:effectLst/>
                          <a:latin typeface="Tahoma" pitchFamily="34" charset="0"/>
                          <a:ea typeface="ＭＳ Ｐゴシック" charset="-128"/>
                        </a:rPr>
                        <a:t>omy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organ</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hu-HU" sz="1800" b="0" i="0" u="none" strike="noStrike" cap="none" normalizeH="0" baseline="0" dirty="0" err="1">
                          <a:ln>
                            <a:noFill/>
                          </a:ln>
                          <a:solidFill>
                            <a:srgbClr val="000000"/>
                          </a:solidFill>
                          <a:effectLst/>
                          <a:latin typeface="Tahoma" pitchFamily="34" charset="0"/>
                          <a:ea typeface="ＭＳ Ｐゴシック" charset="-128"/>
                        </a:rPr>
                        <a:t>space</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involved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AND ≥</a:t>
                      </a:r>
                      <a:r>
                        <a:rPr kumimoji="0" lang="hu-HU" sz="1800" b="0" i="0" u="none" strike="noStrike" cap="none" normalizeH="0" baseline="0" dirty="0">
                          <a:ln>
                            <a:noFill/>
                          </a:ln>
                          <a:solidFill>
                            <a:srgbClr val="000000"/>
                          </a:solidFill>
                          <a:effectLst/>
                          <a:latin typeface="Tahoma" pitchFamily="34" charset="0"/>
                          <a:ea typeface="ＭＳ Ｐゴシック" charset="-128"/>
                        </a:rPr>
                        <a:t>1</a:t>
                      </a:r>
                      <a:r>
                        <a:rPr kumimoji="0" lang="en-US"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Purulent drainage from </a:t>
                      </a:r>
                      <a:r>
                        <a:rPr kumimoji="0" lang="hu-HU" sz="1800" b="0" i="0" u="none" strike="noStrike" cap="none" normalizeH="0" baseline="0" dirty="0">
                          <a:ln>
                            <a:noFill/>
                          </a:ln>
                          <a:solidFill>
                            <a:srgbClr val="000000"/>
                          </a:solidFill>
                          <a:effectLst/>
                          <a:latin typeface="Tahoma" pitchFamily="34" charset="0"/>
                          <a:ea typeface="ＭＳ Ｐゴシック" charset="-128"/>
                        </a:rPr>
                        <a:t>a </a:t>
                      </a:r>
                      <a:r>
                        <a:rPr kumimoji="0" lang="en-US" sz="1800" b="0" i="0" u="none" strike="noStrike" cap="none" normalizeH="0" baseline="0" dirty="0">
                          <a:ln>
                            <a:noFill/>
                          </a:ln>
                          <a:solidFill>
                            <a:srgbClr val="000000"/>
                          </a:solidFill>
                          <a:effectLst/>
                          <a:latin typeface="Tahoma" pitchFamily="34" charset="0"/>
                          <a:ea typeface="ＭＳ Ｐゴシック" charset="-128"/>
                        </a:rPr>
                        <a:t>drain </a:t>
                      </a:r>
                      <a:r>
                        <a:rPr kumimoji="0" lang="hu-HU" sz="1800" b="0" i="0" u="none" strike="noStrike" cap="none" normalizeH="0" baseline="0" dirty="0" err="1">
                          <a:ln>
                            <a:noFill/>
                          </a:ln>
                          <a:solidFill>
                            <a:srgbClr val="000000"/>
                          </a:solidFill>
                          <a:effectLst/>
                          <a:latin typeface="Tahoma" pitchFamily="34" charset="0"/>
                          <a:ea typeface="ＭＳ Ｐゴシック" charset="-128"/>
                        </a:rPr>
                        <a:t>placed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through a stab wound </a:t>
                      </a:r>
                      <a:r>
                        <a:rPr kumimoji="0" lang="hu-HU" sz="1800" b="0" i="0" u="none" strike="noStrike" cap="none" normalizeH="0" baseline="0" dirty="0">
                          <a:ln>
                            <a:noFill/>
                          </a:ln>
                          <a:solidFill>
                            <a:srgbClr val="000000"/>
                          </a:solidFill>
                          <a:effectLst/>
                          <a:latin typeface="Tahoma" pitchFamily="34" charset="0"/>
                          <a:ea typeface="ＭＳ Ｐゴシック" charset="-128"/>
                        </a:rPr>
                        <a:t>in</a:t>
                      </a:r>
                      <a:r>
                        <a:rPr kumimoji="0" lang="en-US" sz="1800" b="0" i="0" u="none" strike="noStrike" cap="none" normalizeH="0" baseline="0" dirty="0">
                          <a:ln>
                            <a:noFill/>
                          </a:ln>
                          <a:solidFill>
                            <a:srgbClr val="000000"/>
                          </a:solidFill>
                          <a:effectLst/>
                          <a:latin typeface="Tahoma" pitchFamily="34" charset="0"/>
                          <a:ea typeface="ＭＳ Ｐゴシック" charset="-128"/>
                        </a:rPr>
                        <a:t>to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organ/space</a:t>
                      </a: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Organisms isolated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an </a:t>
                      </a:r>
                      <a:r>
                        <a:rPr kumimoji="0" lang="en-US" sz="1800" b="0" i="0" u="none" strike="noStrike" cap="none" normalizeH="0" baseline="0" dirty="0">
                          <a:ln>
                            <a:noFill/>
                          </a:ln>
                          <a:solidFill>
                            <a:srgbClr val="000000"/>
                          </a:solidFill>
                          <a:effectLst/>
                          <a:latin typeface="Tahoma" pitchFamily="34" charset="0"/>
                          <a:ea typeface="ＭＳ Ｐゴシック" charset="-128"/>
                        </a:rPr>
                        <a:t>aseptic</a:t>
                      </a:r>
                      <a:r>
                        <a:rPr kumimoji="0" lang="hu-HU" sz="1800" b="0" i="0" u="none" strike="noStrike" cap="none" normalizeH="0" baseline="0" dirty="0" err="1">
                          <a:ln>
                            <a:noFill/>
                          </a:ln>
                          <a:solidFill>
                            <a:srgbClr val="000000"/>
                          </a:solidFill>
                          <a:effectLst/>
                          <a:latin typeface="Tahoma" pitchFamily="34" charset="0"/>
                          <a:ea typeface="ＭＳ Ｐゴシック" charset="-128"/>
                        </a:rPr>
                        <a:t>ally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obtained</a:t>
                      </a:r>
                      <a:r>
                        <a:rPr kumimoji="0" lang="en-US" sz="1800" b="0" i="0" u="none" strike="noStrike" cap="none" normalizeH="0" baseline="0" dirty="0">
                          <a:ln>
                            <a:noFill/>
                          </a:ln>
                          <a:solidFill>
                            <a:srgbClr val="000000"/>
                          </a:solidFill>
                          <a:effectLst/>
                          <a:latin typeface="Tahoma" pitchFamily="34" charset="0"/>
                          <a:ea typeface="ＭＳ Ｐゴシック" charset="-128"/>
                        </a:rPr>
                        <a:t> culture of fluid/tissue</a:t>
                      </a:r>
                      <a:r>
                        <a:rPr kumimoji="0" lang="hu-HU" sz="1800" b="0" i="0" u="none" strike="noStrike" cap="none" normalizeH="0" baseline="0" dirty="0">
                          <a:ln>
                            <a:noFill/>
                          </a:ln>
                          <a:solidFill>
                            <a:srgbClr val="000000"/>
                          </a:solidFill>
                          <a:effectLst/>
                          <a:latin typeface="Tahoma" pitchFamily="34" charset="0"/>
                          <a:ea typeface="ＭＳ Ｐゴシック" charset="-128"/>
                        </a:rPr>
                        <a:t> in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organ</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hu-HU" sz="1800" b="0" i="0" u="none" strike="noStrike" cap="none" normalizeH="0" baseline="0" dirty="0" err="1">
                          <a:ln>
                            <a:noFill/>
                          </a:ln>
                          <a:solidFill>
                            <a:srgbClr val="000000"/>
                          </a:solidFill>
                          <a:effectLst/>
                          <a:latin typeface="Tahoma" pitchFamily="34" charset="0"/>
                          <a:ea typeface="ＭＳ Ｐゴシック" charset="-128"/>
                        </a:rPr>
                        <a:t>space</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Abscess</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infection on direct exam</a:t>
                      </a:r>
                      <a:r>
                        <a:rPr kumimoji="0" lang="hu-HU" sz="1800" b="0" i="0" u="none" strike="noStrike" cap="none" normalizeH="0" baseline="0" dirty="0" err="1">
                          <a:ln>
                            <a:noFill/>
                          </a:ln>
                          <a:solidFill>
                            <a:srgbClr val="000000"/>
                          </a:solidFill>
                          <a:effectLst/>
                          <a:latin typeface="Tahoma" pitchFamily="34" charset="0"/>
                          <a:ea typeface="ＭＳ Ｐゴシック" charset="-128"/>
                        </a:rPr>
                        <a:t>ination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during re-op</a:t>
                      </a:r>
                      <a:r>
                        <a:rPr kumimoji="0" lang="hu-HU" sz="1800" b="0" i="0" u="none" strike="noStrike" cap="none" normalizeH="0" baseline="0" dirty="0" err="1">
                          <a:ln>
                            <a:noFill/>
                          </a:ln>
                          <a:solidFill>
                            <a:srgbClr val="000000"/>
                          </a:solidFill>
                          <a:effectLst/>
                          <a:latin typeface="Tahoma" pitchFamily="34" charset="0"/>
                          <a:ea typeface="ＭＳ Ｐゴシック" charset="-128"/>
                        </a:rPr>
                        <a:t>eration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histopath</a:t>
                      </a:r>
                      <a:r>
                        <a:rPr kumimoji="0" lang="hu-HU" sz="1800" b="0" i="0" u="none" strike="noStrike" cap="none" normalizeH="0" baseline="0" dirty="0" err="1">
                          <a:ln>
                            <a:noFill/>
                          </a:ln>
                          <a:solidFill>
                            <a:srgbClr val="000000"/>
                          </a:solidFill>
                          <a:effectLst/>
                          <a:latin typeface="Tahoma" pitchFamily="34" charset="0"/>
                          <a:ea typeface="ＭＳ Ｐゴシック" charset="-128"/>
                        </a:rPr>
                        <a:t>ological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radiol</a:t>
                      </a:r>
                      <a:r>
                        <a:rPr kumimoji="0" lang="hu-HU" sz="1800" b="0" i="0" u="none" strike="noStrike" cap="none" normalizeH="0" baseline="0" dirty="0" err="1">
                          <a:ln>
                            <a:noFill/>
                          </a:ln>
                          <a:solidFill>
                            <a:srgbClr val="000000"/>
                          </a:solidFill>
                          <a:effectLst/>
                          <a:latin typeface="Tahoma" pitchFamily="34" charset="0"/>
                          <a:ea typeface="ＭＳ Ｐゴシック" charset="-128"/>
                        </a:rPr>
                        <a:t>ogical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examination</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1" u="none" strike="noStrike" cap="none" normalizeH="0" baseline="0" dirty="0">
                          <a:ln>
                            <a:noFill/>
                          </a:ln>
                          <a:solidFill>
                            <a:srgbClr val="000000"/>
                          </a:solidFill>
                          <a:effectLst/>
                          <a:latin typeface="Tahoma" pitchFamily="34" charset="0"/>
                          <a:ea typeface="ＭＳ Ｐゴシック" charset="-128"/>
                        </a:rPr>
                        <a:t>Physician/surgeon diagnosis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4" name="Rectangle 1">
            <a:extLst>
              <a:ext uri="{FF2B5EF4-FFF2-40B4-BE49-F238E27FC236}">
                <a16:creationId xmlns:a16="http://schemas.microsoft.com/office/drawing/2014/main" id="{BC6A1290-1395-4776-8D9A-F9A97FC4FF83}"/>
              </a:ext>
            </a:extLst>
          </p:cNvPr>
          <p:cNvSpPr/>
          <p:nvPr/>
        </p:nvSpPr>
        <p:spPr bwMode="auto">
          <a:xfrm>
            <a:off x="8302389" y="951963"/>
            <a:ext cx="3889611" cy="5257768"/>
          </a:xfrm>
          <a:prstGeom prst="rect">
            <a:avLst/>
          </a:prstGeom>
          <a:noFill/>
          <a:ln w="38100"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16951184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case 3 answers: HAI section</a:t>
            </a:r>
          </a:p>
        </p:txBody>
      </p:sp>
      <p:graphicFrame>
        <p:nvGraphicFramePr>
          <p:cNvPr id="3" name="Group 990"/>
          <p:cNvGraphicFramePr>
            <a:graphicFrameLocks noGrp="1"/>
          </p:cNvGraphicFramePr>
          <p:nvPr>
            <p:extLst>
              <p:ext uri="{D42A27DB-BD31-4B8C-83A1-F6EECF244321}">
                <p14:modId xmlns:p14="http://schemas.microsoft.com/office/powerpoint/2010/main" val="2382463457"/>
              </p:ext>
            </p:extLst>
          </p:nvPr>
        </p:nvGraphicFramePr>
        <p:xfrm>
          <a:off x="431801" y="1116781"/>
          <a:ext cx="10972799" cy="5148334"/>
        </p:xfrm>
        <a:graphic>
          <a:graphicData uri="http://schemas.openxmlformats.org/drawingml/2006/table">
            <a:tbl>
              <a:tblPr/>
              <a:tblGrid>
                <a:gridCol w="3439205">
                  <a:extLst>
                    <a:ext uri="{9D8B030D-6E8A-4147-A177-3AD203B41FA5}">
                      <a16:colId xmlns:a16="http://schemas.microsoft.com/office/drawing/2014/main" val="20000"/>
                    </a:ext>
                  </a:extLst>
                </a:gridCol>
                <a:gridCol w="1473510">
                  <a:extLst>
                    <a:ext uri="{9D8B030D-6E8A-4147-A177-3AD203B41FA5}">
                      <a16:colId xmlns:a16="http://schemas.microsoft.com/office/drawing/2014/main" val="20001"/>
                    </a:ext>
                  </a:extLst>
                </a:gridCol>
                <a:gridCol w="1146061">
                  <a:extLst>
                    <a:ext uri="{9D8B030D-6E8A-4147-A177-3AD203B41FA5}">
                      <a16:colId xmlns:a16="http://schemas.microsoft.com/office/drawing/2014/main" val="20002"/>
                    </a:ext>
                  </a:extLst>
                </a:gridCol>
                <a:gridCol w="654893">
                  <a:extLst>
                    <a:ext uri="{9D8B030D-6E8A-4147-A177-3AD203B41FA5}">
                      <a16:colId xmlns:a16="http://schemas.microsoft.com/office/drawing/2014/main" val="20003"/>
                    </a:ext>
                  </a:extLst>
                </a:gridCol>
                <a:gridCol w="491172">
                  <a:extLst>
                    <a:ext uri="{9D8B030D-6E8A-4147-A177-3AD203B41FA5}">
                      <a16:colId xmlns:a16="http://schemas.microsoft.com/office/drawing/2014/main" val="20004"/>
                    </a:ext>
                  </a:extLst>
                </a:gridCol>
                <a:gridCol w="1504489">
                  <a:extLst>
                    <a:ext uri="{9D8B030D-6E8A-4147-A177-3AD203B41FA5}">
                      <a16:colId xmlns:a16="http://schemas.microsoft.com/office/drawing/2014/main" val="20005"/>
                    </a:ext>
                  </a:extLst>
                </a:gridCol>
                <a:gridCol w="1115087">
                  <a:extLst>
                    <a:ext uri="{9D8B030D-6E8A-4147-A177-3AD203B41FA5}">
                      <a16:colId xmlns:a16="http://schemas.microsoft.com/office/drawing/2014/main" val="20006"/>
                    </a:ext>
                  </a:extLst>
                </a:gridCol>
                <a:gridCol w="654893">
                  <a:extLst>
                    <a:ext uri="{9D8B030D-6E8A-4147-A177-3AD203B41FA5}">
                      <a16:colId xmlns:a16="http://schemas.microsoft.com/office/drawing/2014/main" val="20007"/>
                    </a:ext>
                  </a:extLst>
                </a:gridCol>
                <a:gridCol w="493489">
                  <a:extLst>
                    <a:ext uri="{9D8B030D-6E8A-4147-A177-3AD203B41FA5}">
                      <a16:colId xmlns:a16="http://schemas.microsoft.com/office/drawing/2014/main" val="20008"/>
                    </a:ext>
                  </a:extLst>
                </a:gridCol>
              </a:tblGrid>
              <a:tr h="3148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HAI 1</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HAI 2</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9518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Case definition code</a:t>
                      </a: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Arial" charset="0"/>
                          <a:cs typeface="Arial" charset="0"/>
                        </a:rPr>
                        <a:t> </a:t>
                      </a:r>
                      <a:r>
                        <a:rPr kumimoji="0" lang="en-US" sz="1800" b="1" i="0" u="none" strike="noStrike" cap="none" normalizeH="0" baseline="0" dirty="0">
                          <a:ln>
                            <a:noFill/>
                          </a:ln>
                          <a:solidFill>
                            <a:srgbClr val="FF0000"/>
                          </a:solidFill>
                          <a:effectLst/>
                          <a:latin typeface="Arial" charset="0"/>
                          <a:cs typeface="Arial" charset="0"/>
                        </a:rPr>
                        <a:t>SSI-O</a:t>
                      </a:r>
                    </a:p>
                  </a:txBody>
                  <a:tcPr marL="84401" marR="84401" marT="42201" marB="42201"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0000"/>
                          </a:solidFill>
                          <a:effectLst/>
                          <a:latin typeface="Arial" charset="0"/>
                          <a:cs typeface="Arial" charset="0"/>
                        </a:rPr>
                        <a:t> BSI</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9518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Relevant device </a:t>
                      </a:r>
                      <a:r>
                        <a:rPr kumimoji="0" lang="en-US" sz="1400" b="1" i="0" u="none" strike="noStrike" cap="none" normalizeH="0" baseline="30000" dirty="0">
                          <a:ln>
                            <a:noFill/>
                          </a:ln>
                          <a:solidFill>
                            <a:schemeClr val="tx1"/>
                          </a:solidFill>
                          <a:effectLst/>
                          <a:latin typeface="Arial" charset="0"/>
                          <a:cs typeface="Arial" charset="0"/>
                        </a:rPr>
                        <a:t>(3)</a:t>
                      </a: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O Yes  </a:t>
                      </a:r>
                      <a:r>
                        <a:rPr kumimoji="0" lang="en-US" sz="2400" b="0" i="0" u="none" strike="noStrike" cap="none" normalizeH="0" baseline="0" dirty="0">
                          <a:ln>
                            <a:noFill/>
                          </a:ln>
                          <a:solidFill>
                            <a:srgbClr val="FF0000"/>
                          </a:solidFill>
                          <a:effectLst/>
                          <a:latin typeface="Arial" charset="0"/>
                          <a:cs typeface="Arial" charset="0"/>
                        </a:rPr>
                        <a:t>●</a:t>
                      </a:r>
                      <a:r>
                        <a:rPr kumimoji="0" lang="en-US" sz="2400" b="0" i="0" u="none" strike="noStrike" cap="none" normalizeH="0" baseline="0" dirty="0">
                          <a:ln>
                            <a:noFill/>
                          </a:ln>
                          <a:solidFill>
                            <a:schemeClr val="tx1"/>
                          </a:solidFill>
                          <a:effectLst/>
                          <a:latin typeface="Arial" charset="0"/>
                          <a:cs typeface="Arial" charset="0"/>
                        </a:rPr>
                        <a:t> </a:t>
                      </a:r>
                      <a:r>
                        <a:rPr kumimoji="0" lang="en-US" sz="1400" b="0" i="0" u="none" strike="noStrike" cap="none" normalizeH="0" baseline="0" dirty="0">
                          <a:ln>
                            <a:noFill/>
                          </a:ln>
                          <a:solidFill>
                            <a:schemeClr val="tx1"/>
                          </a:solidFill>
                          <a:effectLst/>
                          <a:latin typeface="Arial" charset="0"/>
                          <a:cs typeface="Arial" charset="0"/>
                        </a:rPr>
                        <a:t>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cap="none" normalizeH="0" baseline="0" dirty="0">
                          <a:ln>
                            <a:noFill/>
                          </a:ln>
                          <a:solidFill>
                            <a:schemeClr val="tx1"/>
                          </a:solidFill>
                          <a:effectLst/>
                          <a:latin typeface="Arial" charset="0"/>
                          <a:cs typeface="Arial" charset="0"/>
                        </a:rPr>
                        <a:t>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0486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Present on admission</a:t>
                      </a: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O Yes   </a:t>
                      </a:r>
                      <a:r>
                        <a:rPr kumimoji="0" lang="en-US" sz="2400" b="0" i="0" u="none" strike="noStrike" cap="none" normalizeH="0" baseline="0" dirty="0">
                          <a:ln>
                            <a:noFill/>
                          </a:ln>
                          <a:solidFill>
                            <a:srgbClr val="FF0000"/>
                          </a:solidFill>
                          <a:effectLst/>
                          <a:latin typeface="Arial" charset="0"/>
                          <a:cs typeface="Arial" charset="0"/>
                        </a:rPr>
                        <a:t>●</a:t>
                      </a:r>
                      <a:r>
                        <a:rPr kumimoji="0" lang="en-US" sz="1400" b="0" i="0" u="none" strike="noStrike" cap="none" normalizeH="0" baseline="0" dirty="0">
                          <a:ln>
                            <a:noFill/>
                          </a:ln>
                          <a:solidFill>
                            <a:schemeClr val="tx1"/>
                          </a:solidFill>
                          <a:effectLst/>
                          <a:latin typeface="Arial" charset="0"/>
                          <a:cs typeface="Arial" charset="0"/>
                        </a:rPr>
                        <a:t>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O Yes   </a:t>
                      </a: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cap="none" normalizeH="0" baseline="0" dirty="0">
                          <a:ln>
                            <a:noFill/>
                          </a:ln>
                          <a:solidFill>
                            <a:schemeClr val="tx1"/>
                          </a:solidFill>
                          <a:effectLst/>
                          <a:latin typeface="Arial" charset="0"/>
                          <a:cs typeface="Arial" charset="0"/>
                        </a:rPr>
                        <a:t>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29518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Date of onset </a:t>
                      </a:r>
                      <a:r>
                        <a:rPr kumimoji="0" lang="en-US" sz="1400" b="1" i="0" u="none" strike="noStrike" cap="none" normalizeH="0" baseline="30000" dirty="0">
                          <a:ln>
                            <a:noFill/>
                          </a:ln>
                          <a:solidFill>
                            <a:schemeClr val="tx1"/>
                          </a:solidFill>
                          <a:effectLst/>
                          <a:latin typeface="Arial" charset="0"/>
                          <a:cs typeface="Arial" charset="0"/>
                        </a:rPr>
                        <a:t>(4)</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19    /   3    / 2016</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19   /  3   / 2016</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43294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Origin of infection</a:t>
                      </a: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200" b="0" i="0" u="none" strike="noStrike" cap="none" normalizeH="0" baseline="0" dirty="0">
                          <a:ln>
                            <a:noFill/>
                          </a:ln>
                          <a:solidFill>
                            <a:schemeClr val="tx1"/>
                          </a:solidFill>
                          <a:effectLst/>
                          <a:latin typeface="Arial" charset="0"/>
                          <a:cs typeface="Arial" charset="0"/>
                        </a:rPr>
                        <a:t> current hospital    O other hospital   </a:t>
                      </a:r>
                      <a:r>
                        <a:rPr kumimoji="0" lang="hu-HU" sz="1200" b="0" i="0" u="none" strike="noStrike" cap="none" normalizeH="0" baseline="0" dirty="0">
                          <a:ln>
                            <a:noFill/>
                          </a:ln>
                          <a:solidFill>
                            <a:schemeClr val="tx1"/>
                          </a:solidFill>
                          <a:effectLst/>
                          <a:latin typeface="Arial" charset="0"/>
                          <a:cs typeface="Arial" charset="0"/>
                        </a:rPr>
                        <a:t>                                   </a:t>
                      </a:r>
                      <a:r>
                        <a:rPr kumimoji="0" lang="en-US" sz="1200" b="0" i="0" u="none" strike="noStrike" cap="none" normalizeH="0" baseline="0" dirty="0">
                          <a:ln>
                            <a:noFill/>
                          </a:ln>
                          <a:solidFill>
                            <a:schemeClr val="tx1"/>
                          </a:solidFill>
                          <a:effectLst/>
                          <a:latin typeface="Arial" charset="0"/>
                          <a:cs typeface="Arial" charset="0"/>
                        </a:rPr>
                        <a:t>O other origin/ </a:t>
                      </a:r>
                      <a:r>
                        <a:rPr kumimoji="0" lang="en-US" sz="1200" b="0" i="0" u="none" strike="noStrike" cap="none" normalizeH="0" baseline="0" dirty="0" err="1">
                          <a:ln>
                            <a:noFill/>
                          </a:ln>
                          <a:solidFill>
                            <a:schemeClr val="tx1"/>
                          </a:solidFill>
                          <a:effectLst/>
                          <a:latin typeface="Arial" charset="0"/>
                          <a:cs typeface="Arial" charset="0"/>
                        </a:rPr>
                        <a:t>unk</a:t>
                      </a:r>
                      <a:r>
                        <a:rPr kumimoji="0" lang="hu-HU" sz="1200" b="0" i="0" u="none" strike="noStrike" cap="none" normalizeH="0" baseline="0" dirty="0" err="1">
                          <a:ln>
                            <a:noFill/>
                          </a:ln>
                          <a:solidFill>
                            <a:schemeClr val="tx1"/>
                          </a:solidFill>
                          <a:effectLst/>
                          <a:latin typeface="Arial" charset="0"/>
                          <a:cs typeface="Arial" charset="0"/>
                        </a:rPr>
                        <a:t>nown</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200" b="0" i="0" u="none" strike="noStrike" cap="none" normalizeH="0" baseline="0" dirty="0">
                          <a:ln>
                            <a:noFill/>
                          </a:ln>
                          <a:solidFill>
                            <a:schemeClr val="tx1"/>
                          </a:solidFill>
                          <a:effectLst/>
                          <a:latin typeface="Arial" charset="0"/>
                          <a:cs typeface="Arial" charset="0"/>
                        </a:rPr>
                        <a:t> current hospital    O other hospital</a:t>
                      </a:r>
                      <a:r>
                        <a:rPr kumimoji="0" lang="hu-HU" sz="1200" b="0" i="0" u="none" strike="noStrike" cap="none" normalizeH="0" baseline="0" dirty="0">
                          <a:ln>
                            <a:noFill/>
                          </a:ln>
                          <a:solidFill>
                            <a:schemeClr val="tx1"/>
                          </a:solidFill>
                          <a:effectLst/>
                          <a:latin typeface="Arial" charset="0"/>
                          <a:cs typeface="Arial" charset="0"/>
                        </a:rPr>
                        <a:t>                                     </a:t>
                      </a:r>
                      <a:r>
                        <a:rPr kumimoji="0" lang="en-US" sz="1200" b="0" i="0" u="none" strike="noStrike" cap="none" normalizeH="0" baseline="0" dirty="0">
                          <a:ln>
                            <a:noFill/>
                          </a:ln>
                          <a:solidFill>
                            <a:schemeClr val="tx1"/>
                          </a:solidFill>
                          <a:effectLst/>
                          <a:latin typeface="Arial" charset="0"/>
                          <a:cs typeface="Arial" charset="0"/>
                        </a:rPr>
                        <a:t>   O other origin/ </a:t>
                      </a:r>
                      <a:r>
                        <a:rPr kumimoji="0" lang="en-US" sz="1200" b="0" i="0" u="none" strike="noStrike" cap="none" normalizeH="0" baseline="0" dirty="0" err="1">
                          <a:ln>
                            <a:noFill/>
                          </a:ln>
                          <a:solidFill>
                            <a:schemeClr val="tx1"/>
                          </a:solidFill>
                          <a:effectLst/>
                          <a:latin typeface="Arial" charset="0"/>
                          <a:cs typeface="Arial" charset="0"/>
                        </a:rPr>
                        <a:t>unk</a:t>
                      </a:r>
                      <a:r>
                        <a:rPr kumimoji="0" lang="hu-HU" sz="1200" b="0" i="0" u="none" strike="noStrike" cap="none" normalizeH="0" baseline="0" dirty="0" err="1">
                          <a:ln>
                            <a:noFill/>
                          </a:ln>
                          <a:solidFill>
                            <a:schemeClr val="tx1"/>
                          </a:solidFill>
                          <a:effectLst/>
                          <a:latin typeface="Arial" charset="0"/>
                          <a:cs typeface="Arial" charset="0"/>
                        </a:rPr>
                        <a:t>nown</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472298">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chemeClr val="tx1"/>
                          </a:solidFill>
                          <a:effectLst/>
                          <a:latin typeface="Arial" charset="0"/>
                          <a:cs typeface="Arial" charset="0"/>
                        </a:rPr>
                        <a:t>HAI associated to current ward</a:t>
                      </a: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spc="0" normalizeH="0" baseline="0" noProof="0" dirty="0">
                          <a:ln>
                            <a:noFill/>
                          </a:ln>
                          <a:solidFill>
                            <a:srgbClr val="000000"/>
                          </a:solidFill>
                          <a:effectLst/>
                          <a:uLnTx/>
                          <a:uFillTx/>
                          <a:latin typeface="Arial" charset="0"/>
                          <a:ea typeface="+mn-ea"/>
                          <a:cs typeface="Arial" charset="0"/>
                        </a:rPr>
                        <a:t>O </a:t>
                      </a:r>
                      <a:r>
                        <a:rPr kumimoji="0" lang="en-US" sz="1400" b="0" i="0" u="none" strike="noStrike" cap="none" normalizeH="0" baseline="0" dirty="0">
                          <a:ln>
                            <a:noFill/>
                          </a:ln>
                          <a:solidFill>
                            <a:schemeClr val="tx1"/>
                          </a:solidFill>
                          <a:effectLst/>
                          <a:latin typeface="Arial" charset="0"/>
                          <a:cs typeface="Arial" charset="0"/>
                        </a:rPr>
                        <a:t>Yes </a:t>
                      </a: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cap="none" normalizeH="0" baseline="0" dirty="0">
                          <a:ln>
                            <a:noFill/>
                          </a:ln>
                          <a:solidFill>
                            <a:schemeClr val="tx1"/>
                          </a:solidFill>
                          <a:effectLst/>
                          <a:latin typeface="Arial" charset="0"/>
                          <a:cs typeface="Arial" charset="0"/>
                        </a:rPr>
                        <a:t>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spc="0" normalizeH="0" baseline="0" noProof="0" dirty="0">
                          <a:ln>
                            <a:noFill/>
                          </a:ln>
                          <a:solidFill>
                            <a:srgbClr val="000000"/>
                          </a:solidFill>
                          <a:effectLst/>
                          <a:uLnTx/>
                          <a:uFillTx/>
                          <a:latin typeface="Arial" charset="0"/>
                          <a:ea typeface="+mn-ea"/>
                          <a:cs typeface="Arial" charset="0"/>
                        </a:rPr>
                        <a:t>O</a:t>
                      </a:r>
                      <a:r>
                        <a:rPr kumimoji="0" lang="en-US" sz="1400" b="0" i="0" u="none" strike="noStrike" cap="none" normalizeH="0" baseline="0" dirty="0">
                          <a:ln>
                            <a:noFill/>
                          </a:ln>
                          <a:solidFill>
                            <a:schemeClr val="tx1"/>
                          </a:solidFill>
                          <a:effectLst/>
                          <a:latin typeface="Arial" charset="0"/>
                          <a:cs typeface="Arial" charset="0"/>
                        </a:rPr>
                        <a:t> Yes  </a:t>
                      </a: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cap="none" normalizeH="0" baseline="0" dirty="0">
                          <a:ln>
                            <a:noFill/>
                          </a:ln>
                          <a:solidFill>
                            <a:schemeClr val="tx1"/>
                          </a:solidFill>
                          <a:effectLst/>
                          <a:latin typeface="Arial" charset="0"/>
                          <a:cs typeface="Arial" charset="0"/>
                        </a:rPr>
                        <a:t>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31486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If BSI: source </a:t>
                      </a:r>
                      <a:r>
                        <a:rPr kumimoji="0" lang="en-US" sz="1400" b="1" i="0" u="none" strike="noStrike" cap="none" normalizeH="0" baseline="30000" dirty="0">
                          <a:ln>
                            <a:noFill/>
                          </a:ln>
                          <a:solidFill>
                            <a:schemeClr val="tx1"/>
                          </a:solidFill>
                          <a:effectLst/>
                          <a:latin typeface="Arial" charset="0"/>
                          <a:cs typeface="Arial" charset="0"/>
                        </a:rPr>
                        <a:t>(5)</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 </a:t>
                      </a:r>
                      <a:r>
                        <a:rPr kumimoji="0" lang="en-US" sz="1600" b="1" i="0" u="none" strike="noStrike" cap="none" normalizeH="0" baseline="0" dirty="0">
                          <a:ln>
                            <a:noFill/>
                          </a:ln>
                          <a:solidFill>
                            <a:srgbClr val="FF0000"/>
                          </a:solidFill>
                          <a:effectLst/>
                          <a:latin typeface="Arial" charset="0"/>
                          <a:cs typeface="Arial" charset="0"/>
                        </a:rPr>
                        <a:t>S-SSI</a:t>
                      </a:r>
                      <a:endParaRPr kumimoji="0" lang="en-US" sz="3600" b="1" i="0" u="none" strike="noStrike" cap="none" normalizeH="0" baseline="0" dirty="0">
                        <a:ln>
                          <a:noFill/>
                        </a:ln>
                        <a:solidFill>
                          <a:srgbClr val="FF0000"/>
                        </a:solidFill>
                        <a:effectLst/>
                        <a:latin typeface="Arial" charset="0"/>
                        <a:cs typeface="Arial" charset="0"/>
                      </a:endParaRPr>
                    </a:p>
                  </a:txBody>
                  <a:tcPr marL="84401" marR="84401" marT="42201" marB="42201"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95183">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cs typeface="Arial" charset="0"/>
                        </a:rPr>
                        <a:t>AMR</a:t>
                      </a:r>
                      <a:endParaRPr kumimoji="0" lang="en-US" sz="1400" b="0" i="0" u="none" strike="noStrike" cap="none" normalizeH="0" baseline="3000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1200" dirty="0">
                          <a:solidFill>
                            <a:schemeClr val="tx1"/>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cs typeface="Arial" charset="0"/>
                        </a:rPr>
                        <a:t>AMR</a:t>
                      </a:r>
                      <a:endParaRPr kumimoji="0" lang="en-US" sz="1400" b="0" i="0" u="none" strike="noStrike" cap="none" normalizeH="0" baseline="3000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295190">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800" b="0" i="0" u="none" strike="noStrike" cap="none" normalizeH="0" baseline="30000" dirty="0">
                          <a:ln>
                            <a:noFill/>
                          </a:ln>
                          <a:solidFill>
                            <a:schemeClr val="tx1"/>
                          </a:solidFill>
                          <a:effectLst/>
                          <a:latin typeface="Arial" charset="0"/>
                          <a:cs typeface="Arial" charset="0"/>
                        </a:rPr>
                        <a:t>AB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800" b="0" i="0" u="none" strike="noStrike" cap="none" normalizeH="0" baseline="30000" dirty="0">
                          <a:ln>
                            <a:noFill/>
                          </a:ln>
                          <a:solidFill>
                            <a:schemeClr val="tx1"/>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800" b="0" i="0" u="none" strike="noStrike" cap="none" normalizeH="0" baseline="30000" dirty="0">
                          <a:ln>
                            <a:noFill/>
                          </a:ln>
                          <a:solidFill>
                            <a:schemeClr val="tx1"/>
                          </a:solidFill>
                          <a:effectLst/>
                          <a:latin typeface="Arial" charset="0"/>
                          <a:cs typeface="Arial" charset="0"/>
                        </a:rPr>
                        <a:t>AB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800" b="0" i="0" u="none" strike="noStrike" cap="none" normalizeH="0" baseline="30000" dirty="0">
                          <a:ln>
                            <a:noFill/>
                          </a:ln>
                          <a:solidFill>
                            <a:schemeClr val="tx1"/>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206125">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Microorganism 1</a:t>
                      </a:r>
                      <a:endParaRPr kumimoji="0" lang="en-US" sz="14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r>
                        <a:rPr kumimoji="0" lang="en-US" sz="1600" b="1" i="0" u="none" strike="noStrike" cap="none" normalizeH="0" baseline="0" dirty="0">
                          <a:ln>
                            <a:noFill/>
                          </a:ln>
                          <a:solidFill>
                            <a:srgbClr val="FF0000"/>
                          </a:solidFill>
                          <a:effectLst/>
                          <a:latin typeface="Arial" charset="0"/>
                          <a:cs typeface="Arial" charset="0"/>
                        </a:rPr>
                        <a:t>CANGLA</a:t>
                      </a:r>
                      <a:endParaRPr kumimoji="0" lang="en-US" sz="3600" b="1"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Arial" charset="0"/>
                          <a:cs typeface="Arial" charset="0"/>
                        </a:rPr>
                        <a:t> </a:t>
                      </a:r>
                      <a:r>
                        <a:rPr kumimoji="0" lang="en-US" sz="1600" b="1" i="0" u="none" strike="noStrike" kern="1200" cap="none" spc="0" normalizeH="0" baseline="0" noProof="0" dirty="0">
                          <a:ln>
                            <a:noFill/>
                          </a:ln>
                          <a:solidFill>
                            <a:srgbClr val="FF0000"/>
                          </a:solidFill>
                          <a:effectLst/>
                          <a:uLnTx/>
                          <a:uFillTx/>
                          <a:latin typeface="Arial" charset="0"/>
                          <a:ea typeface="+mn-ea"/>
                          <a:cs typeface="Arial" charset="0"/>
                        </a:rPr>
                        <a:t>CANGLA</a:t>
                      </a:r>
                      <a:endParaRPr kumimoji="0" lang="en-US" sz="3600" b="1" i="0" u="none" strike="noStrike" kern="1200" cap="none" spc="0" normalizeH="0" baseline="0" noProof="0" dirty="0">
                        <a:ln>
                          <a:noFill/>
                        </a:ln>
                        <a:solidFill>
                          <a:srgbClr val="FF0000"/>
                        </a:solidFill>
                        <a:effectLst/>
                        <a:uLnTx/>
                        <a:uFillTx/>
                        <a:latin typeface="Arial" charset="0"/>
                        <a:ea typeface="+mn-ea"/>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206125">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206125">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Microorganism 2</a:t>
                      </a:r>
                      <a:endParaRPr kumimoji="0" lang="en-US" sz="14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206125">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206125">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Microorganism 3</a:t>
                      </a:r>
                      <a:endParaRPr kumimoji="0" lang="en-US" sz="14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206125">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42827278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case 4</a:t>
            </a:r>
          </a:p>
        </p:txBody>
      </p:sp>
      <p:sp>
        <p:nvSpPr>
          <p:cNvPr id="3" name="Content Placeholder 2"/>
          <p:cNvSpPr>
            <a:spLocks noGrp="1"/>
          </p:cNvSpPr>
          <p:nvPr>
            <p:ph idx="1"/>
          </p:nvPr>
        </p:nvSpPr>
        <p:spPr>
          <a:xfrm>
            <a:off x="431801" y="957580"/>
            <a:ext cx="11381258" cy="5495471"/>
          </a:xfrm>
        </p:spPr>
        <p:txBody>
          <a:bodyPr/>
          <a:lstStyle/>
          <a:p>
            <a:pPr marL="274638" indent="-274638"/>
            <a:r>
              <a:rPr lang="en-GB" sz="2000" b="1" dirty="0"/>
              <a:t>16 February</a:t>
            </a:r>
            <a:r>
              <a:rPr lang="en-GB" sz="2000" dirty="0"/>
              <a:t>: 58</a:t>
            </a:r>
            <a:r>
              <a:rPr lang="hu-HU" sz="2000" dirty="0"/>
              <a:t>-</a:t>
            </a:r>
            <a:r>
              <a:rPr lang="en-GB" sz="2000" dirty="0"/>
              <a:t>year-old male was discharged </a:t>
            </a:r>
            <a:r>
              <a:rPr lang="en-GB" sz="2000" dirty="0">
                <a:solidFill>
                  <a:srgbClr val="FF0000"/>
                </a:solidFill>
              </a:rPr>
              <a:t>at 18:00 </a:t>
            </a:r>
            <a:r>
              <a:rPr lang="en-GB" sz="2000" dirty="0"/>
              <a:t>after being treated in the nephrology ward for nephrotic syndrome; on discharge low-grade fever prescribed cefuroxime </a:t>
            </a:r>
            <a:r>
              <a:rPr lang="hu-HU" sz="2000" dirty="0"/>
              <a:t>2 x </a:t>
            </a:r>
            <a:r>
              <a:rPr lang="en-GB" sz="2000" dirty="0"/>
              <a:t>500mg for </a:t>
            </a:r>
            <a:r>
              <a:rPr lang="hu-HU" sz="2000" dirty="0"/>
              <a:t>5</a:t>
            </a:r>
            <a:r>
              <a:rPr lang="en-GB" sz="2000" dirty="0"/>
              <a:t> days</a:t>
            </a:r>
            <a:r>
              <a:rPr lang="hu-HU" sz="2000" dirty="0"/>
              <a:t>.</a:t>
            </a:r>
            <a:endParaRPr lang="en-GB" sz="2000" dirty="0"/>
          </a:p>
          <a:p>
            <a:pPr marL="274638" indent="-274638"/>
            <a:r>
              <a:rPr lang="en-GB" sz="2000" b="1" dirty="0"/>
              <a:t>18 February</a:t>
            </a:r>
            <a:r>
              <a:rPr lang="en-GB" sz="2000" dirty="0"/>
              <a:t>: </a:t>
            </a:r>
            <a:r>
              <a:rPr lang="hu-HU" sz="2000" dirty="0"/>
              <a:t>A</a:t>
            </a:r>
            <a:r>
              <a:rPr lang="en-GB" sz="2000" dirty="0"/>
              <a:t>t </a:t>
            </a:r>
            <a:r>
              <a:rPr lang="en-GB" sz="2000" dirty="0">
                <a:solidFill>
                  <a:srgbClr val="FF0000"/>
                </a:solidFill>
              </a:rPr>
              <a:t>14:00</a:t>
            </a:r>
            <a:r>
              <a:rPr lang="en-GB" sz="2000" dirty="0"/>
              <a:t> readmitted to the same hospital</a:t>
            </a:r>
            <a:r>
              <a:rPr lang="hu-HU" sz="2000" dirty="0"/>
              <a:t>,</a:t>
            </a:r>
            <a:r>
              <a:rPr lang="en-GB" sz="2000" dirty="0"/>
              <a:t> fever 38.6</a:t>
            </a:r>
            <a:r>
              <a:rPr lang="en-GB" sz="2000" dirty="0">
                <a:sym typeface="Symbol" panose="05050102010706020507" pitchFamily="18" charset="2"/>
              </a:rPr>
              <a:t></a:t>
            </a:r>
            <a:r>
              <a:rPr lang="en-GB" sz="2000" dirty="0"/>
              <a:t>C</a:t>
            </a:r>
            <a:r>
              <a:rPr lang="hu-HU" sz="2000" dirty="0"/>
              <a:t>,</a:t>
            </a:r>
            <a:r>
              <a:rPr lang="en-GB" sz="2000" dirty="0"/>
              <a:t> productive </a:t>
            </a:r>
            <a:r>
              <a:rPr lang="en-GB" sz="2000" dirty="0" err="1"/>
              <a:t>coug</a:t>
            </a:r>
            <a:r>
              <a:rPr lang="hu-HU" sz="2000" dirty="0"/>
              <a:t>h, </a:t>
            </a:r>
            <a:r>
              <a:rPr lang="en-GB" sz="2000" dirty="0" err="1"/>
              <a:t>tachypnea</a:t>
            </a:r>
            <a:r>
              <a:rPr lang="hu-HU" sz="2000" dirty="0"/>
              <a:t>.</a:t>
            </a:r>
            <a:endParaRPr lang="en-GB" sz="2000" dirty="0"/>
          </a:p>
          <a:p>
            <a:pPr marL="274638" lvl="1" indent="-274638"/>
            <a:r>
              <a:rPr lang="en-GB" sz="2000" dirty="0"/>
              <a:t>Diagnosis: </a:t>
            </a:r>
            <a:r>
              <a:rPr lang="hu-HU" sz="2000" dirty="0">
                <a:solidFill>
                  <a:srgbClr val="FF0000"/>
                </a:solidFill>
              </a:rPr>
              <a:t>P</a:t>
            </a:r>
            <a:r>
              <a:rPr lang="en-GB" sz="2000" dirty="0" err="1">
                <a:solidFill>
                  <a:srgbClr val="FF0000"/>
                </a:solidFill>
              </a:rPr>
              <a:t>neumonia</a:t>
            </a:r>
            <a:r>
              <a:rPr lang="en-GB" sz="2000" dirty="0">
                <a:solidFill>
                  <a:srgbClr val="FF0000"/>
                </a:solidFill>
              </a:rPr>
              <a:t> in the notes</a:t>
            </a:r>
            <a:r>
              <a:rPr lang="en-GB" sz="2000" dirty="0"/>
              <a:t> (based on chest X-ray findings)</a:t>
            </a:r>
          </a:p>
          <a:p>
            <a:pPr marL="274638" lvl="1" indent="-274638"/>
            <a:r>
              <a:rPr lang="hu-HU" sz="2000" dirty="0"/>
              <a:t>P</a:t>
            </a:r>
            <a:r>
              <a:rPr lang="en-GB" sz="2000" dirty="0" err="1"/>
              <a:t>iperacillin</a:t>
            </a:r>
            <a:r>
              <a:rPr lang="en-GB" sz="2000" dirty="0"/>
              <a:t>-tazobactam </a:t>
            </a:r>
            <a:r>
              <a:rPr lang="hu-HU" sz="2000" dirty="0"/>
              <a:t>4 x </a:t>
            </a:r>
            <a:r>
              <a:rPr lang="en-GB" sz="2000" dirty="0"/>
              <a:t>4.5g was initiated after blood cultures were taken</a:t>
            </a:r>
            <a:r>
              <a:rPr lang="hu-HU" sz="2000" dirty="0"/>
              <a:t>,</a:t>
            </a:r>
            <a:r>
              <a:rPr lang="en-GB" sz="2000" dirty="0"/>
              <a:t> admitted directly to ICU and intubated because of hypoxemia</a:t>
            </a:r>
            <a:r>
              <a:rPr lang="hu-HU" sz="2000" dirty="0"/>
              <a:t>,</a:t>
            </a:r>
            <a:r>
              <a:rPr lang="en-GB" sz="2000" dirty="0"/>
              <a:t> bronchial secretions sent for culture</a:t>
            </a:r>
            <a:r>
              <a:rPr lang="hu-HU" sz="2000" dirty="0"/>
              <a:t>,</a:t>
            </a:r>
            <a:r>
              <a:rPr lang="en-GB" sz="2000" dirty="0"/>
              <a:t> urinary and central venous catheter introduced</a:t>
            </a:r>
            <a:r>
              <a:rPr lang="hu-HU" sz="2000" dirty="0"/>
              <a:t>.</a:t>
            </a:r>
            <a:r>
              <a:rPr lang="en-GB" sz="2000" dirty="0"/>
              <a:t> </a:t>
            </a:r>
          </a:p>
          <a:p>
            <a:pPr marL="274638" indent="-274638"/>
            <a:r>
              <a:rPr lang="en-GB" sz="2000" b="1" dirty="0"/>
              <a:t>20 February: </a:t>
            </a:r>
            <a:r>
              <a:rPr lang="en-GB" sz="2000" dirty="0"/>
              <a:t>Blood culture was negative and no pathogen was identified in the bronchial secretions sample</a:t>
            </a:r>
            <a:r>
              <a:rPr lang="hu-HU" sz="2000" dirty="0"/>
              <a:t>.</a:t>
            </a:r>
            <a:endParaRPr lang="en-GB" sz="2000" b="1" dirty="0"/>
          </a:p>
          <a:p>
            <a:pPr marL="274638" indent="-274638"/>
            <a:r>
              <a:rPr lang="en-GB" sz="2000" b="1" dirty="0"/>
              <a:t>25 February</a:t>
            </a:r>
            <a:r>
              <a:rPr lang="en-GB" sz="2000" dirty="0"/>
              <a:t>: </a:t>
            </a:r>
            <a:r>
              <a:rPr lang="hu-HU" sz="2000" dirty="0">
                <a:solidFill>
                  <a:srgbClr val="FF0000"/>
                </a:solidFill>
              </a:rPr>
              <a:t>F</a:t>
            </a:r>
            <a:r>
              <a:rPr lang="en-GB" sz="2000" dirty="0">
                <a:solidFill>
                  <a:srgbClr val="FF0000"/>
                </a:solidFill>
              </a:rPr>
              <a:t>ever 38.3</a:t>
            </a:r>
            <a:r>
              <a:rPr lang="en-GB" sz="2000" dirty="0">
                <a:solidFill>
                  <a:srgbClr val="FF0000"/>
                </a:solidFill>
                <a:sym typeface="Symbol" panose="05050102010706020507" pitchFamily="18" charset="2"/>
              </a:rPr>
              <a:t></a:t>
            </a:r>
            <a:r>
              <a:rPr lang="hu-HU" sz="2000" dirty="0">
                <a:solidFill>
                  <a:srgbClr val="FF0000"/>
                </a:solidFill>
                <a:sym typeface="Symbol" panose="05050102010706020507" pitchFamily="18" charset="2"/>
              </a:rPr>
              <a:t>C</a:t>
            </a:r>
            <a:r>
              <a:rPr lang="en-GB" sz="2000" dirty="0">
                <a:solidFill>
                  <a:srgbClr val="FF0000"/>
                </a:solidFill>
              </a:rPr>
              <a:t> and </a:t>
            </a:r>
            <a:r>
              <a:rPr lang="en-GB" sz="2000" dirty="0" err="1">
                <a:solidFill>
                  <a:srgbClr val="FF0000"/>
                </a:solidFill>
              </a:rPr>
              <a:t>diarrhea</a:t>
            </a:r>
            <a:r>
              <a:rPr lang="hu-HU" sz="2000" dirty="0"/>
              <a:t>,</a:t>
            </a:r>
            <a:r>
              <a:rPr lang="en-GB" sz="2000" dirty="0"/>
              <a:t> no significant changes on new </a:t>
            </a:r>
            <a:r>
              <a:rPr lang="hu-HU" sz="2000" dirty="0" err="1"/>
              <a:t>chest</a:t>
            </a:r>
            <a:r>
              <a:rPr lang="hu-HU" sz="2000" dirty="0"/>
              <a:t> X-</a:t>
            </a:r>
            <a:r>
              <a:rPr lang="hu-HU" sz="2000" dirty="0" err="1"/>
              <a:t>ray</a:t>
            </a:r>
            <a:r>
              <a:rPr lang="hu-HU" sz="2000" dirty="0"/>
              <a:t>,</a:t>
            </a:r>
            <a:r>
              <a:rPr lang="en-GB" sz="2000" dirty="0"/>
              <a:t> blood cultures, CVC replaced and sent for culture</a:t>
            </a:r>
            <a:r>
              <a:rPr lang="hu-HU" sz="2000" dirty="0"/>
              <a:t>.</a:t>
            </a:r>
            <a:endParaRPr lang="en-GB" sz="2000" dirty="0"/>
          </a:p>
          <a:p>
            <a:pPr marL="274638" indent="-274638"/>
            <a:r>
              <a:rPr lang="en-GB" sz="2000" b="1" dirty="0"/>
              <a:t>26 February</a:t>
            </a:r>
            <a:r>
              <a:rPr lang="en-GB" sz="2000" dirty="0"/>
              <a:t>: Stool </a:t>
            </a:r>
            <a:r>
              <a:rPr lang="en-GB" sz="2000" dirty="0">
                <a:solidFill>
                  <a:srgbClr val="FF0000"/>
                </a:solidFill>
              </a:rPr>
              <a:t>positive for </a:t>
            </a:r>
            <a:r>
              <a:rPr lang="en-GB" sz="2000" i="1" dirty="0">
                <a:solidFill>
                  <a:srgbClr val="FF0000"/>
                </a:solidFill>
              </a:rPr>
              <a:t>Clostridium difficile</a:t>
            </a:r>
            <a:r>
              <a:rPr lang="en-GB" sz="2000" dirty="0">
                <a:solidFill>
                  <a:srgbClr val="FF0000"/>
                </a:solidFill>
              </a:rPr>
              <a:t> toxin.</a:t>
            </a:r>
          </a:p>
          <a:p>
            <a:pPr marL="274638" lvl="1" indent="-274638"/>
            <a:r>
              <a:rPr lang="en-GB" sz="2000" dirty="0"/>
              <a:t>Vancomycin </a:t>
            </a:r>
            <a:r>
              <a:rPr lang="hu-HU" sz="2000" dirty="0"/>
              <a:t>4 x </a:t>
            </a:r>
            <a:r>
              <a:rPr lang="en-GB" sz="2000" dirty="0"/>
              <a:t>125mg by nasogastric tube started for CDI (documented in the notes) and piperacillin-tazobactam was continued</a:t>
            </a:r>
            <a:r>
              <a:rPr lang="hu-HU" sz="2000" dirty="0"/>
              <a:t>.</a:t>
            </a:r>
            <a:r>
              <a:rPr lang="en-GB" sz="2000" dirty="0"/>
              <a:t> </a:t>
            </a:r>
          </a:p>
          <a:p>
            <a:pPr marL="274638" indent="-274638"/>
            <a:r>
              <a:rPr lang="en-GB" sz="2000" b="1" dirty="0"/>
              <a:t>28 February</a:t>
            </a:r>
            <a:r>
              <a:rPr lang="en-GB" sz="2000" dirty="0"/>
              <a:t>: PPS at </a:t>
            </a:r>
            <a:r>
              <a:rPr lang="hu-HU" sz="2000" dirty="0"/>
              <a:t>14:00.</a:t>
            </a:r>
            <a:endParaRPr lang="en-GB" sz="2000" dirty="0"/>
          </a:p>
        </p:txBody>
      </p:sp>
    </p:spTree>
    <p:extLst>
      <p:ext uri="{BB962C8B-B14F-4D97-AF65-F5344CB8AC3E}">
        <p14:creationId xmlns:p14="http://schemas.microsoft.com/office/powerpoint/2010/main" val="3304841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ular Callout 2"/>
          <p:cNvSpPr/>
          <p:nvPr/>
        </p:nvSpPr>
        <p:spPr bwMode="auto">
          <a:xfrm>
            <a:off x="3289110" y="739624"/>
            <a:ext cx="1721592" cy="922961"/>
          </a:xfrm>
          <a:prstGeom prst="wedgeRectCallout">
            <a:avLst>
              <a:gd name="adj1" fmla="val 34937"/>
              <a:gd name="adj2" fmla="val 75815"/>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GB" sz="1400" dirty="0">
                <a:solidFill>
                  <a:srgbClr val="000000"/>
                </a:solidFill>
                <a:ea typeface="ＭＳ Ｐゴシック" panose="020B0600070205080204" pitchFamily="34" charset="-128"/>
              </a:rPr>
              <a:t>Diagnosis group by anatomical site</a:t>
            </a:r>
          </a:p>
          <a:p>
            <a:pPr algn="ctr" eaLnBrk="0" fontAlgn="base" hangingPunct="0">
              <a:lnSpc>
                <a:spcPct val="85000"/>
              </a:lnSpc>
              <a:spcBef>
                <a:spcPct val="0"/>
              </a:spcBef>
              <a:spcAft>
                <a:spcPct val="0"/>
              </a:spcAft>
            </a:pPr>
            <a:r>
              <a:rPr lang="hu-HU" sz="1400" dirty="0">
                <a:solidFill>
                  <a:srgbClr val="000000"/>
                </a:solidFill>
                <a:ea typeface="ＭＳ Ｐゴシック" panose="020B0600070205080204" pitchFamily="34" charset="-128"/>
              </a:rPr>
              <a:t>(</a:t>
            </a:r>
            <a:r>
              <a:rPr lang="en-GB" sz="1400" dirty="0">
                <a:solidFill>
                  <a:srgbClr val="000000"/>
                </a:solidFill>
                <a:ea typeface="ＭＳ Ｐゴシック" panose="020B0600070205080204" pitchFamily="34" charset="-128"/>
              </a:rPr>
              <a:t>Annex 2, codebook</a:t>
            </a:r>
            <a:r>
              <a:rPr lang="hu-HU" sz="1400" dirty="0">
                <a:solidFill>
                  <a:srgbClr val="000000"/>
                </a:solidFill>
                <a:ea typeface="ＭＳ Ｐゴシック" panose="020B0600070205080204" pitchFamily="34" charset="-128"/>
              </a:rPr>
              <a:t>)</a:t>
            </a:r>
            <a:endParaRPr lang="en-GB" sz="1400" dirty="0">
              <a:solidFill>
                <a:srgbClr val="000000"/>
              </a:solidFill>
              <a:ea typeface="ＭＳ Ｐゴシック" panose="020B0600070205080204" pitchFamily="34" charset="-128"/>
            </a:endParaRPr>
          </a:p>
        </p:txBody>
      </p:sp>
      <p:sp>
        <p:nvSpPr>
          <p:cNvPr id="5" name="Rectangular Callout 4"/>
          <p:cNvSpPr/>
          <p:nvPr/>
        </p:nvSpPr>
        <p:spPr bwMode="auto">
          <a:xfrm>
            <a:off x="5232398" y="737771"/>
            <a:ext cx="1371601" cy="792332"/>
          </a:xfrm>
          <a:prstGeom prst="wedgeRectCallout">
            <a:avLst>
              <a:gd name="adj1" fmla="val -4776"/>
              <a:gd name="adj2" fmla="val 94488"/>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GB" sz="1400" dirty="0">
                <a:solidFill>
                  <a:srgbClr val="000000"/>
                </a:solidFill>
                <a:ea typeface="ＭＳ Ｐゴシック" panose="020B0600070205080204" pitchFamily="34" charset="-128"/>
              </a:rPr>
              <a:t>Current </a:t>
            </a:r>
            <a:r>
              <a:rPr lang="hu-HU" sz="1400" dirty="0" err="1">
                <a:solidFill>
                  <a:srgbClr val="000000"/>
                </a:solidFill>
                <a:ea typeface="ＭＳ Ｐゴシック" panose="020B0600070205080204" pitchFamily="34" charset="-128"/>
              </a:rPr>
              <a:t>antimicrobial</a:t>
            </a:r>
            <a:endParaRPr lang="en-GB" sz="1400" dirty="0">
              <a:solidFill>
                <a:srgbClr val="000000"/>
              </a:solidFill>
              <a:ea typeface="ＭＳ Ｐゴシック" panose="020B0600070205080204" pitchFamily="34" charset="-128"/>
            </a:endParaRPr>
          </a:p>
        </p:txBody>
      </p:sp>
      <p:sp>
        <p:nvSpPr>
          <p:cNvPr id="4" name="Title 3"/>
          <p:cNvSpPr>
            <a:spLocks noGrp="1"/>
          </p:cNvSpPr>
          <p:nvPr>
            <p:ph type="title"/>
          </p:nvPr>
        </p:nvSpPr>
        <p:spPr/>
        <p:txBody>
          <a:bodyPr/>
          <a:lstStyle/>
          <a:p>
            <a:r>
              <a:rPr lang="en-GB" dirty="0"/>
              <a:t>Clinical case 4 answers: Antimicrobial section</a:t>
            </a:r>
          </a:p>
        </p:txBody>
      </p:sp>
      <p:sp>
        <p:nvSpPr>
          <p:cNvPr id="6" name="Rectangular Callout 5"/>
          <p:cNvSpPr/>
          <p:nvPr/>
        </p:nvSpPr>
        <p:spPr bwMode="auto">
          <a:xfrm>
            <a:off x="2819579" y="4840157"/>
            <a:ext cx="3098619" cy="1278219"/>
          </a:xfrm>
          <a:prstGeom prst="wedgeRectCallout">
            <a:avLst>
              <a:gd name="adj1" fmla="val -11708"/>
              <a:gd name="adj2" fmla="val -144857"/>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US" altLang="en-US" sz="1050" b="1" dirty="0">
                <a:solidFill>
                  <a:srgbClr val="000000"/>
                </a:solidFill>
                <a:ea typeface="ＭＳ Ｐゴシック" panose="020B0600070205080204" pitchFamily="34" charset="-128"/>
              </a:rPr>
              <a:t>Indication</a:t>
            </a:r>
            <a:r>
              <a:rPr lang="en-US" altLang="en-US" sz="1050" dirty="0">
                <a:solidFill>
                  <a:srgbClr val="000000"/>
                </a:solidFill>
                <a:ea typeface="ＭＳ Ｐゴシック" panose="020B0600070205080204" pitchFamily="34" charset="-128"/>
              </a:rPr>
              <a:t>: treatment intention for </a:t>
            </a:r>
          </a:p>
          <a:p>
            <a:pPr algn="ctr" eaLnBrk="0" fontAlgn="base" hangingPunct="0">
              <a:lnSpc>
                <a:spcPct val="85000"/>
              </a:lnSpc>
              <a:spcBef>
                <a:spcPct val="0"/>
              </a:spcBef>
              <a:spcAft>
                <a:spcPct val="0"/>
              </a:spcAft>
            </a:pPr>
            <a:r>
              <a:rPr lang="en-US" altLang="en-US" sz="1050" dirty="0">
                <a:solidFill>
                  <a:srgbClr val="000000"/>
                </a:solidFill>
                <a:ea typeface="ＭＳ Ｐゴシック" panose="020B0600070205080204" pitchFamily="34" charset="-128"/>
              </a:rPr>
              <a:t>community (CI), long/intermediate-term care (LI) or acute hospital (HI) infection; </a:t>
            </a:r>
          </a:p>
          <a:p>
            <a:pPr algn="ctr" eaLnBrk="0" fontAlgn="base" hangingPunct="0">
              <a:lnSpc>
                <a:spcPct val="85000"/>
              </a:lnSpc>
              <a:spcBef>
                <a:spcPct val="0"/>
              </a:spcBef>
              <a:spcAft>
                <a:spcPct val="0"/>
              </a:spcAft>
            </a:pPr>
            <a:r>
              <a:rPr lang="en-US" altLang="en-US" sz="1050" dirty="0">
                <a:solidFill>
                  <a:srgbClr val="000000"/>
                </a:solidFill>
                <a:ea typeface="ＭＳ Ｐゴシック" panose="020B0600070205080204" pitchFamily="34" charset="-128"/>
              </a:rPr>
              <a:t>surgical prophylaxis: SP1: single dose, SP2: one day, SP3: &gt;1day; </a:t>
            </a:r>
          </a:p>
          <a:p>
            <a:pPr algn="ctr" eaLnBrk="0" fontAlgn="base" hangingPunct="0">
              <a:lnSpc>
                <a:spcPct val="85000"/>
              </a:lnSpc>
              <a:spcBef>
                <a:spcPct val="0"/>
              </a:spcBef>
              <a:spcAft>
                <a:spcPct val="0"/>
              </a:spcAft>
            </a:pPr>
            <a:r>
              <a:rPr lang="en-US" altLang="en-US" sz="1050" dirty="0">
                <a:solidFill>
                  <a:srgbClr val="000000"/>
                </a:solidFill>
                <a:ea typeface="ＭＳ Ｐゴシック" panose="020B0600070205080204" pitchFamily="34" charset="-128"/>
              </a:rPr>
              <a:t>MP: medical prophylaxis; O: other; UI: Unknown indication</a:t>
            </a:r>
            <a:endParaRPr lang="en-GB" sz="2000" dirty="0">
              <a:solidFill>
                <a:srgbClr val="000000"/>
              </a:solidFill>
              <a:ea typeface="ＭＳ Ｐゴシック" panose="020B0600070205080204" pitchFamily="34" charset="-128"/>
            </a:endParaRPr>
          </a:p>
        </p:txBody>
      </p:sp>
      <p:graphicFrame>
        <p:nvGraphicFramePr>
          <p:cNvPr id="7" name="Group 975"/>
          <p:cNvGraphicFramePr>
            <a:graphicFrameLocks noGrp="1"/>
          </p:cNvGraphicFramePr>
          <p:nvPr>
            <p:extLst>
              <p:ext uri="{D42A27DB-BD31-4B8C-83A1-F6EECF244321}">
                <p14:modId xmlns:p14="http://schemas.microsoft.com/office/powerpoint/2010/main" val="4258916014"/>
              </p:ext>
            </p:extLst>
          </p:nvPr>
        </p:nvGraphicFramePr>
        <p:xfrm>
          <a:off x="1363827" y="1973644"/>
          <a:ext cx="9464346" cy="1765583"/>
        </p:xfrm>
        <a:graphic>
          <a:graphicData uri="http://schemas.openxmlformats.org/drawingml/2006/table">
            <a:tbl>
              <a:tblPr/>
              <a:tblGrid>
                <a:gridCol w="1946467">
                  <a:extLst>
                    <a:ext uri="{9D8B030D-6E8A-4147-A177-3AD203B41FA5}">
                      <a16:colId xmlns:a16="http://schemas.microsoft.com/office/drawing/2014/main" val="20000"/>
                    </a:ext>
                  </a:extLst>
                </a:gridCol>
                <a:gridCol w="470183">
                  <a:extLst>
                    <a:ext uri="{9D8B030D-6E8A-4147-A177-3AD203B41FA5}">
                      <a16:colId xmlns:a16="http://schemas.microsoft.com/office/drawing/2014/main" val="20001"/>
                    </a:ext>
                  </a:extLst>
                </a:gridCol>
                <a:gridCol w="485350">
                  <a:extLst>
                    <a:ext uri="{9D8B030D-6E8A-4147-A177-3AD203B41FA5}">
                      <a16:colId xmlns:a16="http://schemas.microsoft.com/office/drawing/2014/main" val="20002"/>
                    </a:ext>
                  </a:extLst>
                </a:gridCol>
                <a:gridCol w="676691">
                  <a:extLst>
                    <a:ext uri="{9D8B030D-6E8A-4147-A177-3AD203B41FA5}">
                      <a16:colId xmlns:a16="http://schemas.microsoft.com/office/drawing/2014/main" val="20003"/>
                    </a:ext>
                  </a:extLst>
                </a:gridCol>
                <a:gridCol w="538649">
                  <a:extLst>
                    <a:ext uri="{9D8B030D-6E8A-4147-A177-3AD203B41FA5}">
                      <a16:colId xmlns:a16="http://schemas.microsoft.com/office/drawing/2014/main" val="20004"/>
                    </a:ext>
                  </a:extLst>
                </a:gridCol>
                <a:gridCol w="1346624">
                  <a:extLst>
                    <a:ext uri="{9D8B030D-6E8A-4147-A177-3AD203B41FA5}">
                      <a16:colId xmlns:a16="http://schemas.microsoft.com/office/drawing/2014/main" val="20005"/>
                    </a:ext>
                  </a:extLst>
                </a:gridCol>
                <a:gridCol w="622355">
                  <a:extLst>
                    <a:ext uri="{9D8B030D-6E8A-4147-A177-3AD203B41FA5}">
                      <a16:colId xmlns:a16="http://schemas.microsoft.com/office/drawing/2014/main" val="20006"/>
                    </a:ext>
                  </a:extLst>
                </a:gridCol>
                <a:gridCol w="1218655">
                  <a:extLst>
                    <a:ext uri="{9D8B030D-6E8A-4147-A177-3AD203B41FA5}">
                      <a16:colId xmlns:a16="http://schemas.microsoft.com/office/drawing/2014/main" val="20007"/>
                    </a:ext>
                  </a:extLst>
                </a:gridCol>
                <a:gridCol w="538649">
                  <a:extLst>
                    <a:ext uri="{9D8B030D-6E8A-4147-A177-3AD203B41FA5}">
                      <a16:colId xmlns:a16="http://schemas.microsoft.com/office/drawing/2014/main" val="20008"/>
                    </a:ext>
                  </a:extLst>
                </a:gridCol>
                <a:gridCol w="1180926">
                  <a:extLst>
                    <a:ext uri="{9D8B030D-6E8A-4147-A177-3AD203B41FA5}">
                      <a16:colId xmlns:a16="http://schemas.microsoft.com/office/drawing/2014/main" val="20009"/>
                    </a:ext>
                  </a:extLst>
                </a:gridCol>
                <a:gridCol w="439797">
                  <a:extLst>
                    <a:ext uri="{9D8B030D-6E8A-4147-A177-3AD203B41FA5}">
                      <a16:colId xmlns:a16="http://schemas.microsoft.com/office/drawing/2014/main" val="20010"/>
                    </a:ext>
                  </a:extLst>
                </a:gridCol>
              </a:tblGrid>
              <a:tr h="208617">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(generic or brand name)</a:t>
                      </a: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Route</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Indication</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Diagnosis (site)</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Reason in notes</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rgbClr val="0070C0"/>
                          </a:solidFill>
                          <a:effectLst/>
                          <a:latin typeface="Arial" charset="0"/>
                          <a:cs typeface="Arial" charset="0"/>
                        </a:rPr>
                        <a:t>Date start AM</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rgbClr val="0070C0"/>
                          </a:solidFill>
                          <a:effectLst/>
                          <a:latin typeface="Arial" charset="0"/>
                          <a:cs typeface="Arial" charset="0"/>
                        </a:rPr>
                        <a:t>Changed? (+ reason)</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rgbClr val="FF0000"/>
                          </a:solidFill>
                          <a:effectLst/>
                          <a:latin typeface="Arial" charset="0"/>
                          <a:cs typeface="Arial" charset="0"/>
                        </a:rPr>
                        <a:t>If changed: Date start 1</a:t>
                      </a:r>
                      <a:r>
                        <a:rPr kumimoji="0" lang="en-US" sz="1200" b="1" i="0" u="none" strike="noStrike" cap="none" normalizeH="0" baseline="30000" dirty="0">
                          <a:ln>
                            <a:noFill/>
                          </a:ln>
                          <a:solidFill>
                            <a:srgbClr val="FF0000"/>
                          </a:solidFill>
                          <a:effectLst/>
                          <a:latin typeface="Arial" charset="0"/>
                          <a:cs typeface="Arial" charset="0"/>
                        </a:rPr>
                        <a:t>st</a:t>
                      </a:r>
                      <a:r>
                        <a:rPr kumimoji="0" lang="en-US" sz="1200" b="1" i="0" u="none" strike="noStrike" cap="none" normalizeH="0" baseline="0" dirty="0">
                          <a:ln>
                            <a:noFill/>
                          </a:ln>
                          <a:solidFill>
                            <a:srgbClr val="FF0000"/>
                          </a:solidFill>
                          <a:effectLst/>
                          <a:latin typeface="Arial" charset="0"/>
                          <a:cs typeface="Arial" charset="0"/>
                        </a:rPr>
                        <a:t> AM</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3680">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ts val="800"/>
                        </a:lnSpc>
                        <a:spcBef>
                          <a:spcPct val="0"/>
                        </a:spcBef>
                        <a:spcAft>
                          <a:spcPct val="0"/>
                        </a:spcAft>
                        <a:buClrTx/>
                        <a:buSzTx/>
                        <a:buFontTx/>
                        <a:buNone/>
                        <a:tabLst/>
                      </a:pPr>
                      <a:r>
                        <a:rPr kumimoji="0" lang="en-US" sz="1200" b="1" i="0" u="none" strike="noStrike" cap="none" normalizeH="0" baseline="0" dirty="0">
                          <a:ln>
                            <a:noFill/>
                          </a:ln>
                          <a:solidFill>
                            <a:srgbClr val="FF0000"/>
                          </a:solidFill>
                          <a:effectLst/>
                          <a:latin typeface="Arial" charset="0"/>
                          <a:cs typeface="Arial" charset="0"/>
                        </a:rPr>
                        <a:t>Number of doses </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0000"/>
                          </a:solidFill>
                          <a:effectLst/>
                          <a:latin typeface="Arial" charset="0"/>
                          <a:cs typeface="Arial" charset="0"/>
                        </a:rPr>
                        <a:t>mg/g/IU</a:t>
                      </a: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77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err="1">
                          <a:ln>
                            <a:noFill/>
                          </a:ln>
                          <a:solidFill>
                            <a:schemeClr val="tx1"/>
                          </a:solidFill>
                          <a:effectLst/>
                          <a:latin typeface="Arial" charset="0"/>
                          <a:cs typeface="Arial" charset="0"/>
                        </a:rPr>
                        <a:t>Piperacillin</a:t>
                      </a:r>
                      <a:r>
                        <a:rPr kumimoji="0" lang="en-US" sz="1200" b="1" i="0" u="none" strike="noStrike" cap="none" normalizeH="0" baseline="0" dirty="0">
                          <a:ln>
                            <a:noFill/>
                          </a:ln>
                          <a:solidFill>
                            <a:schemeClr val="tx1"/>
                          </a:solidFill>
                          <a:effectLst/>
                          <a:latin typeface="Arial" charset="0"/>
                          <a:cs typeface="Arial" charset="0"/>
                        </a:rPr>
                        <a:t>/</a:t>
                      </a:r>
                      <a:r>
                        <a:rPr kumimoji="0" lang="en-US" sz="1200" b="1" i="0" u="none" strike="noStrike" cap="none" normalizeH="0" baseline="0" dirty="0" err="1">
                          <a:ln>
                            <a:noFill/>
                          </a:ln>
                          <a:solidFill>
                            <a:schemeClr val="tx1"/>
                          </a:solidFill>
                          <a:effectLst/>
                          <a:latin typeface="Arial" charset="0"/>
                          <a:cs typeface="Arial" charset="0"/>
                        </a:rPr>
                        <a:t>Tazobactam</a:t>
                      </a:r>
                      <a:endParaRPr kumimoji="0" lang="en-US" sz="12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P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HI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PNEU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Y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70C0"/>
                          </a:solidFill>
                          <a:effectLst/>
                          <a:latin typeface="Arial" charset="0"/>
                          <a:cs typeface="Arial" charset="0"/>
                        </a:rPr>
                        <a:t>18 / 2   / 2016</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E</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18 / 2    / 2016</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4</a:t>
                      </a:r>
                    </a:p>
                  </a:txBody>
                  <a:tcPr marL="36000" marR="36000" marT="36000" marB="36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4.5</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g</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77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err="1">
                          <a:ln>
                            <a:noFill/>
                          </a:ln>
                          <a:solidFill>
                            <a:schemeClr val="tx1"/>
                          </a:solidFill>
                          <a:effectLst/>
                          <a:latin typeface="Arial" charset="0"/>
                          <a:cs typeface="Arial" charset="0"/>
                        </a:rPr>
                        <a:t>Vancomycin</a:t>
                      </a:r>
                      <a:endParaRPr kumimoji="0" lang="en-US" sz="1200" b="1"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O</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HI</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GI</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Y</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70C0"/>
                          </a:solidFill>
                          <a:effectLst/>
                          <a:latin typeface="Arial" charset="0"/>
                          <a:cs typeface="Arial" charset="0"/>
                        </a:rPr>
                        <a:t>26 / 2   / 2016</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N</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4</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125</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mg</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77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cs typeface="Arial" charset="0"/>
                        </a:rPr>
                        <a:t> </a:t>
                      </a:r>
                      <a:endParaRPr kumimoji="0" lang="en-US" sz="12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 </a:t>
                      </a: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70C0"/>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200" b="0" i="0" u="none" strike="noStrike" cap="none" normalizeH="0" baseline="0" dirty="0">
                        <a:ln>
                          <a:noFill/>
                        </a:ln>
                        <a:solidFill>
                          <a:schemeClr val="tx1"/>
                        </a:solidFill>
                        <a:effectLst/>
                        <a:latin typeface="Arial" charset="0"/>
                        <a:cs typeface="Arial" charset="0"/>
                      </a:endParaRP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Arial" charset="0"/>
                        </a:rPr>
                        <a:t>/       /</a:t>
                      </a:r>
                    </a:p>
                  </a:txBody>
                  <a:tcPr marL="36000" marR="36000" marT="18000" marB="180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T="45743" marB="4574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Rectangular Callout 7"/>
          <p:cNvSpPr/>
          <p:nvPr/>
        </p:nvSpPr>
        <p:spPr bwMode="auto">
          <a:xfrm>
            <a:off x="6946898" y="737771"/>
            <a:ext cx="1992386" cy="792332"/>
          </a:xfrm>
          <a:prstGeom prst="wedgeRectCallout">
            <a:avLst>
              <a:gd name="adj1" fmla="val -4776"/>
              <a:gd name="adj2" fmla="val 94488"/>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GB" sz="1400" dirty="0">
                <a:solidFill>
                  <a:srgbClr val="000000"/>
                </a:solidFill>
                <a:ea typeface="ＭＳ Ｐゴシック" panose="020B0600070205080204" pitchFamily="34" charset="-128"/>
              </a:rPr>
              <a:t>The </a:t>
            </a:r>
            <a:r>
              <a:rPr lang="en-GB" sz="1400" dirty="0">
                <a:solidFill>
                  <a:srgbClr val="FF0000"/>
                </a:solidFill>
                <a:ea typeface="ＭＳ Ｐゴシック" panose="020B0600070205080204" pitchFamily="34" charset="-128"/>
              </a:rPr>
              <a:t>first </a:t>
            </a:r>
            <a:r>
              <a:rPr lang="hu-HU" sz="1400" dirty="0" err="1">
                <a:solidFill>
                  <a:srgbClr val="FF0000"/>
                </a:solidFill>
                <a:ea typeface="ＭＳ Ｐゴシック" panose="020B0600070205080204" pitchFamily="34" charset="-128"/>
              </a:rPr>
              <a:t>antimicrobial</a:t>
            </a:r>
            <a:r>
              <a:rPr lang="en-GB" sz="1400" dirty="0">
                <a:solidFill>
                  <a:srgbClr val="FF0000"/>
                </a:solidFill>
                <a:ea typeface="ＭＳ Ｐゴシック" panose="020B0600070205080204" pitchFamily="34" charset="-128"/>
              </a:rPr>
              <a:t> </a:t>
            </a:r>
            <a:r>
              <a:rPr lang="en-GB" sz="1400" dirty="0">
                <a:solidFill>
                  <a:srgbClr val="000000"/>
                </a:solidFill>
                <a:ea typeface="ＭＳ Ｐゴシック" panose="020B0600070205080204" pitchFamily="34" charset="-128"/>
              </a:rPr>
              <a:t>given for the indication</a:t>
            </a:r>
          </a:p>
          <a:p>
            <a:pPr algn="ctr" eaLnBrk="0" fontAlgn="base" hangingPunct="0">
              <a:lnSpc>
                <a:spcPct val="85000"/>
              </a:lnSpc>
              <a:spcBef>
                <a:spcPct val="0"/>
              </a:spcBef>
              <a:spcAft>
                <a:spcPct val="0"/>
              </a:spcAft>
            </a:pPr>
            <a:endParaRPr lang="en-GB" sz="1400" dirty="0">
              <a:solidFill>
                <a:srgbClr val="000000"/>
              </a:solidFill>
              <a:ea typeface="ＭＳ Ｐゴシック" panose="020B0600070205080204" pitchFamily="34" charset="-128"/>
            </a:endParaRPr>
          </a:p>
        </p:txBody>
      </p:sp>
      <p:sp>
        <p:nvSpPr>
          <p:cNvPr id="9" name="Rectangular Callout 8"/>
          <p:cNvSpPr/>
          <p:nvPr/>
        </p:nvSpPr>
        <p:spPr bwMode="auto">
          <a:xfrm>
            <a:off x="6763773" y="4840156"/>
            <a:ext cx="3355112" cy="1278219"/>
          </a:xfrm>
          <a:prstGeom prst="wedgeRectCallout">
            <a:avLst>
              <a:gd name="adj1" fmla="val -38508"/>
              <a:gd name="adj2" fmla="val -143397"/>
            </a:avLst>
          </a:prstGeom>
          <a:noFill/>
          <a:ln w="34925" cap="flat" cmpd="sng" algn="ctr">
            <a:solidFill>
              <a:srgbClr val="FF0000"/>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eaLnBrk="0" fontAlgn="base" hangingPunct="0">
              <a:lnSpc>
                <a:spcPct val="85000"/>
              </a:lnSpc>
              <a:spcBef>
                <a:spcPct val="0"/>
              </a:spcBef>
              <a:spcAft>
                <a:spcPct val="0"/>
              </a:spcAft>
            </a:pPr>
            <a:r>
              <a:rPr lang="en-US" altLang="en-US" sz="1050" b="1" dirty="0"/>
              <a:t>Changed? (+ reason): </a:t>
            </a:r>
            <a:r>
              <a:rPr lang="en-US" altLang="en-US" sz="1050" dirty="0"/>
              <a:t>N=no change</a:t>
            </a:r>
            <a:r>
              <a:rPr lang="hu-HU" altLang="en-US" sz="1050" dirty="0"/>
              <a:t>,</a:t>
            </a:r>
            <a:r>
              <a:rPr lang="en-US" altLang="en-US" sz="1050" dirty="0"/>
              <a:t> E=escalation</a:t>
            </a:r>
            <a:r>
              <a:rPr lang="hu-HU" altLang="en-US" sz="1050" dirty="0"/>
              <a:t>,</a:t>
            </a:r>
            <a:r>
              <a:rPr lang="en-US" altLang="en-US" sz="1050" dirty="0"/>
              <a:t> D=De-escalation</a:t>
            </a:r>
            <a:r>
              <a:rPr lang="hu-HU" altLang="en-US" sz="1050" dirty="0"/>
              <a:t>,</a:t>
            </a:r>
            <a:r>
              <a:rPr lang="en-US" altLang="en-US" sz="1050" dirty="0"/>
              <a:t> S=switch IV to oral</a:t>
            </a:r>
            <a:r>
              <a:rPr lang="hu-HU" altLang="en-US" sz="1050" dirty="0"/>
              <a:t>,</a:t>
            </a:r>
            <a:r>
              <a:rPr lang="en-US" altLang="en-US" sz="1050" dirty="0"/>
              <a:t> A=adverse effects</a:t>
            </a:r>
            <a:r>
              <a:rPr lang="hu-HU" altLang="en-US" sz="1050" dirty="0"/>
              <a:t>,</a:t>
            </a:r>
            <a:r>
              <a:rPr lang="en-US" altLang="en-US" sz="1050" dirty="0"/>
              <a:t> OU=changed</a:t>
            </a:r>
            <a:r>
              <a:rPr lang="hu-HU" altLang="en-US" sz="1050" dirty="0"/>
              <a:t> </a:t>
            </a:r>
            <a:r>
              <a:rPr lang="hu-HU" altLang="en-US" sz="1050" dirty="0" err="1"/>
              <a:t>for</a:t>
            </a:r>
            <a:r>
              <a:rPr lang="en-US" altLang="en-US" sz="1050" dirty="0"/>
              <a:t> other/unknown reason</a:t>
            </a:r>
            <a:r>
              <a:rPr lang="hu-HU" altLang="en-US" sz="1050" dirty="0"/>
              <a:t>,</a:t>
            </a:r>
            <a:r>
              <a:rPr lang="en-US" altLang="en-US" sz="1050" dirty="0"/>
              <a:t> U=unknown</a:t>
            </a:r>
            <a:endParaRPr lang="en-GB" sz="2000" dirty="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24436242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GB" altLang="en-US">
                <a:ea typeface="ＭＳ Ｐゴシック" panose="020B0600070205080204" pitchFamily="34" charset="-128"/>
              </a:rPr>
              <a:t>Is an HAI present?</a:t>
            </a:r>
          </a:p>
        </p:txBody>
      </p:sp>
      <p:graphicFrame>
        <p:nvGraphicFramePr>
          <p:cNvPr id="6" name="Group 136">
            <a:extLst>
              <a:ext uri="{FF2B5EF4-FFF2-40B4-BE49-F238E27FC236}">
                <a16:creationId xmlns:a16="http://schemas.microsoft.com/office/drawing/2014/main" id="{99C74F41-E087-4B13-AC87-86B4051C3897}"/>
              </a:ext>
            </a:extLst>
          </p:cNvPr>
          <p:cNvGraphicFramePr>
            <a:graphicFrameLocks noGrp="1"/>
          </p:cNvGraphicFramePr>
          <p:nvPr>
            <p:ph idx="1"/>
            <p:extLst>
              <p:ext uri="{D42A27DB-BD31-4B8C-83A1-F6EECF244321}">
                <p14:modId xmlns:p14="http://schemas.microsoft.com/office/powerpoint/2010/main" val="4230480406"/>
              </p:ext>
            </p:extLst>
          </p:nvPr>
        </p:nvGraphicFramePr>
        <p:xfrm>
          <a:off x="391583" y="869854"/>
          <a:ext cx="11368616" cy="5327651"/>
        </p:xfrm>
        <a:graphic>
          <a:graphicData uri="http://schemas.openxmlformats.org/drawingml/2006/table">
            <a:tbl>
              <a:tblPr/>
              <a:tblGrid>
                <a:gridCol w="4957233">
                  <a:extLst>
                    <a:ext uri="{9D8B030D-6E8A-4147-A177-3AD203B41FA5}">
                      <a16:colId xmlns:a16="http://schemas.microsoft.com/office/drawing/2014/main" val="20000"/>
                    </a:ext>
                  </a:extLst>
                </a:gridCol>
                <a:gridCol w="1519767">
                  <a:extLst>
                    <a:ext uri="{9D8B030D-6E8A-4147-A177-3AD203B41FA5}">
                      <a16:colId xmlns:a16="http://schemas.microsoft.com/office/drawing/2014/main" val="20001"/>
                    </a:ext>
                  </a:extLst>
                </a:gridCol>
                <a:gridCol w="4891616">
                  <a:extLst>
                    <a:ext uri="{9D8B030D-6E8A-4147-A177-3AD203B41FA5}">
                      <a16:colId xmlns:a16="http://schemas.microsoft.com/office/drawing/2014/main" val="20002"/>
                    </a:ext>
                  </a:extLst>
                </a:gridCol>
              </a:tblGrid>
              <a:tr h="396882">
                <a:tc>
                  <a:txBody>
                    <a:bodyPr/>
                    <a:lstStyle/>
                    <a:p>
                      <a:pPr marL="0" marR="0" lvl="0" indent="0" algn="ctr" defTabSz="914400" rtl="0" eaLnBrk="0" fontAlgn="base" latinLnBrk="0" hangingPunct="0">
                        <a:lnSpc>
                          <a:spcPct val="90000"/>
                        </a:lnSpc>
                        <a:spcBef>
                          <a:spcPts val="1200"/>
                        </a:spcBef>
                        <a:spcAft>
                          <a:spcPct val="25000"/>
                        </a:spcAft>
                        <a:buClrTx/>
                        <a:buSzTx/>
                        <a:buFont typeface="Wingdings" charset="2"/>
                        <a:buNone/>
                        <a:tabLst/>
                      </a:pP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ONSET OF HAI</a:t>
                      </a:r>
                      <a:endParaRPr kumimoji="0" lang="en-GB" sz="1600" b="0"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0" fontAlgn="base" latinLnBrk="0" hangingPunct="0">
                        <a:lnSpc>
                          <a:spcPct val="90000"/>
                        </a:lnSpc>
                        <a:spcBef>
                          <a:spcPct val="0"/>
                        </a:spcBef>
                        <a:spcAft>
                          <a:spcPct val="25000"/>
                        </a:spcAft>
                        <a:buClrTx/>
                        <a:buSzTx/>
                        <a:buFont typeface="Wingdings" charset="2"/>
                        <a:buNone/>
                        <a:tabLst/>
                      </a:pPr>
                      <a:endParaRPr kumimoji="0" lang="en-GB" sz="1600" b="0" i="0" u="none" strike="noStrike" cap="none" normalizeH="0" baseline="0">
                        <a:ln>
                          <a:noFill/>
                        </a:ln>
                        <a:solidFill>
                          <a:schemeClr val="tx1"/>
                        </a:solidFill>
                        <a:effectLst/>
                        <a:latin typeface="Tahoma" charset="0"/>
                        <a:ea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CASE DEFINITION</a:t>
                      </a: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r h="228604">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Day 3 onwards</a:t>
                      </a:r>
                      <a:endParaRPr kumimoji="0" lang="en-GB" sz="1600" b="1" i="0" u="none" strike="noStrike" cap="none" normalizeH="0" baseline="0" dirty="0">
                        <a:ln>
                          <a:noFill/>
                        </a:ln>
                        <a:solidFill>
                          <a:schemeClr val="tx1"/>
                        </a:solidFill>
                        <a:effectLst/>
                        <a:latin typeface="Times New Roman"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2000" b="0" i="0" u="none" strike="noStrike" cap="none" normalizeH="0" baseline="0" dirty="0">
                          <a:ln>
                            <a:noFill/>
                          </a:ln>
                          <a:solidFill>
                            <a:schemeClr val="tx1"/>
                          </a:solidFill>
                          <a:effectLst/>
                          <a:latin typeface="Tahoma" charset="0"/>
                          <a:ea typeface="ＭＳ Ｐゴシック" charset="-128"/>
                        </a:rPr>
                        <a:t>AND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dirty="0">
                          <a:ln>
                            <a:noFill/>
                          </a:ln>
                          <a:solidFill>
                            <a:srgbClr val="FF0000"/>
                          </a:solidFill>
                          <a:effectLst/>
                          <a:latin typeface="Tahoma" charset="0"/>
                          <a:ea typeface="ＭＳ Ｐゴシック" charset="-128"/>
                          <a:cs typeface="Times New Roman" charset="0"/>
                        </a:rPr>
                        <a:t>Meets the </a:t>
                      </a:r>
                      <a:r>
                        <a:rPr kumimoji="0" lang="en-GB" sz="1600" b="1" i="0" u="none" strike="noStrike" cap="none" normalizeH="0" baseline="0" dirty="0">
                          <a:ln>
                            <a:noFill/>
                          </a:ln>
                          <a:solidFill>
                            <a:srgbClr val="FF0000"/>
                          </a:solidFill>
                          <a:effectLst/>
                          <a:latin typeface="Tahoma" charset="0"/>
                          <a:ea typeface="ＭＳ Ｐゴシック" charset="-128"/>
                          <a:cs typeface="Times New Roman" charset="0"/>
                        </a:rPr>
                        <a:t>case definition on the day</a:t>
                      </a:r>
                      <a:r>
                        <a:rPr kumimoji="0" lang="en-GB" sz="1600" b="0" i="0" u="none" strike="noStrike" cap="none" normalizeH="0" baseline="0" dirty="0">
                          <a:ln>
                            <a:noFill/>
                          </a:ln>
                          <a:solidFill>
                            <a:srgbClr val="FF0000"/>
                          </a:solidFill>
                          <a:effectLst/>
                          <a:latin typeface="Tahoma" charset="0"/>
                          <a:ea typeface="ＭＳ Ｐゴシック" charset="-128"/>
                          <a:cs typeface="Times New Roman" charset="0"/>
                        </a:rPr>
                        <a:t> of survey</a:t>
                      </a:r>
                      <a:endParaRPr kumimoji="0" lang="en-GB" sz="1600" b="0" i="0" u="none" strike="noStrike" cap="none" normalizeH="0" baseline="0" dirty="0">
                        <a:ln>
                          <a:noFill/>
                        </a:ln>
                        <a:solidFill>
                          <a:srgbClr val="FF0000"/>
                        </a:solidFill>
                        <a:effectLst/>
                        <a:latin typeface="Times New Roman" charset="0"/>
                        <a:ea typeface="ＭＳ Ｐゴシック" charset="-128"/>
                        <a:cs typeface="Times New Roman" charset="0"/>
                      </a:endParaRPr>
                    </a:p>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0"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4">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2"/>
                  </a:ext>
                </a:extLst>
              </a:tr>
              <a:tr h="763646">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Day 1 (day of admission) or day 2: </a:t>
                      </a: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SSI </a:t>
                      </a: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criteria met at any time after admission (including previous surgery 30 d</a:t>
                      </a:r>
                      <a:r>
                        <a:rPr kumimoji="0" lang="hu-HU" sz="1600" b="0" i="0" u="none" strike="noStrike" cap="none" normalizeH="0" baseline="0" dirty="0" err="1">
                          <a:ln>
                            <a:noFill/>
                          </a:ln>
                          <a:solidFill>
                            <a:schemeClr val="tx1"/>
                          </a:solidFill>
                          <a:effectLst/>
                          <a:latin typeface="Tahoma" charset="0"/>
                          <a:ea typeface="ＭＳ Ｐゴシック" charset="-128"/>
                          <a:cs typeface="Times New Roman" charset="0"/>
                        </a:rPr>
                        <a:t>ays</a:t>
                      </a:r>
                      <a:r>
                        <a:rPr kumimoji="0" lang="hu-HU" sz="1600" b="0" i="0" u="none" strike="noStrike" cap="none" normalizeH="0" baseline="0" dirty="0">
                          <a:ln>
                            <a:noFill/>
                          </a:ln>
                          <a:solidFill>
                            <a:schemeClr val="tx1"/>
                          </a:solidFill>
                          <a:effectLst/>
                          <a:latin typeface="Tahoma" charset="0"/>
                          <a:ea typeface="ＭＳ Ｐゴシック" charset="-128"/>
                          <a:cs typeface="Times New Roman" charset="0"/>
                        </a:rPr>
                        <a:t> </a:t>
                      </a: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 1 year) </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150770">
                <a:tc rowSpan="2">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4"/>
                  </a:ext>
                </a:extLst>
              </a:tr>
              <a:tr h="84365">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rowSpan="3">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2000" b="1" i="0" u="none" strike="noStrike" cap="none" normalizeH="0" baseline="0">
                          <a:ln>
                            <a:noFill/>
                          </a:ln>
                          <a:solidFill>
                            <a:schemeClr val="tx1"/>
                          </a:solidFill>
                          <a:effectLst/>
                          <a:latin typeface="Tahoma" charset="0"/>
                          <a:ea typeface="ＭＳ Ｐゴシック" charset="-128"/>
                        </a:rPr>
                        <a:t>OR</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85812">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dirty="0">
                          <a:ln>
                            <a:noFill/>
                          </a:ln>
                          <a:solidFill>
                            <a:srgbClr val="FF0000"/>
                          </a:solidFill>
                          <a:effectLst/>
                          <a:latin typeface="Tahoma" charset="0"/>
                          <a:ea typeface="ＭＳ Ｐゴシック" charset="-128"/>
                          <a:cs typeface="Times New Roman" charset="0"/>
                        </a:rPr>
                        <a:t>Day 1 or day 2 AND </a:t>
                      </a:r>
                      <a:r>
                        <a:rPr kumimoji="0" lang="en-GB" sz="1600" b="1" i="0" u="none" strike="noStrike" cap="none" normalizeH="0" baseline="0" dirty="0">
                          <a:ln>
                            <a:noFill/>
                          </a:ln>
                          <a:solidFill>
                            <a:srgbClr val="FF0000"/>
                          </a:solidFill>
                          <a:effectLst/>
                          <a:latin typeface="Tahoma" charset="0"/>
                          <a:ea typeface="ＭＳ Ｐゴシック" charset="-128"/>
                          <a:cs typeface="Times New Roman" charset="0"/>
                        </a:rPr>
                        <a:t>patient discharged</a:t>
                      </a:r>
                      <a:r>
                        <a:rPr kumimoji="0" lang="en-GB" sz="1600" b="0" i="0" u="none" strike="noStrike" cap="none" normalizeH="0" baseline="0" dirty="0">
                          <a:ln>
                            <a:noFill/>
                          </a:ln>
                          <a:solidFill>
                            <a:srgbClr val="FF0000"/>
                          </a:solidFill>
                          <a:effectLst/>
                          <a:latin typeface="Tahoma" charset="0"/>
                          <a:ea typeface="ＭＳ Ｐゴシック" charset="-128"/>
                          <a:cs typeface="Times New Roman" charset="0"/>
                        </a:rPr>
                        <a:t> from acute care hospital in preceding 48 hours</a:t>
                      </a:r>
                      <a:endParaRPr kumimoji="0" lang="en-GB" sz="1600" b="0" i="0" u="none" strike="noStrike" cap="none" normalizeH="0" baseline="0" dirty="0">
                        <a:ln>
                          <a:noFill/>
                        </a:ln>
                        <a:solidFill>
                          <a:srgbClr val="FF0000"/>
                        </a:solidFill>
                        <a:effectLst/>
                        <a:latin typeface="Times New Roman"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228604">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7"/>
                  </a:ext>
                </a:extLst>
              </a:tr>
              <a:tr h="914416">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a:ln>
                            <a:noFill/>
                          </a:ln>
                          <a:solidFill>
                            <a:schemeClr val="tx1"/>
                          </a:solidFill>
                          <a:effectLst/>
                          <a:latin typeface="Tahoma" charset="0"/>
                          <a:ea typeface="ＭＳ Ｐゴシック" charset="-128"/>
                          <a:cs typeface="Times New Roman" charset="0"/>
                        </a:rPr>
                        <a:t>Day 1 or day 2 AND patient discharged from acute care hospital in preceding 28 days if </a:t>
                      </a: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CDI </a:t>
                      </a:r>
                      <a:r>
                        <a:rPr kumimoji="0" lang="en-GB" sz="1600" b="0" i="0" u="none" strike="noStrike" cap="none" normalizeH="0" baseline="0">
                          <a:ln>
                            <a:noFill/>
                          </a:ln>
                          <a:solidFill>
                            <a:schemeClr val="tx1"/>
                          </a:solidFill>
                          <a:effectLst/>
                          <a:latin typeface="Tahoma" charset="0"/>
                          <a:ea typeface="ＭＳ Ｐゴシック" charset="-128"/>
                          <a:cs typeface="Times New Roman" charset="0"/>
                        </a:rPr>
                        <a:t>present</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rowSpan="5">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Patient is </a:t>
                      </a: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receiving treatment* AND HAI</a:t>
                      </a: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 has previously met the case </a:t>
                      </a: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definition between day 1 of treatment and survey day</a:t>
                      </a:r>
                      <a:endParaRPr kumimoji="0" lang="en-GB" sz="2000" b="1"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8680">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9"/>
                  </a:ext>
                </a:extLst>
              </a:tr>
              <a:tr h="722823">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Day 1 or day 2 AND patient has relevant </a:t>
                      </a: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device inserted</a:t>
                      </a: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 on this admission prior to onset</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0"/>
                  </a:ext>
                </a:extLst>
              </a:tr>
              <a:tr h="287388">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0" i="0" u="none" strike="noStrike" cap="none" normalizeH="0" baseline="0" dirty="0">
                        <a:ln>
                          <a:noFill/>
                        </a:ln>
                        <a:solidFill>
                          <a:schemeClr val="tx1"/>
                        </a:solidFill>
                        <a:effectLst/>
                        <a:latin typeface="Tahoma" charset="0"/>
                        <a:ea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1"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57057">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fi-FI" sz="1600" b="0" i="0" u="none" strike="noStrike" cap="none" normalizeH="0" baseline="0" dirty="0">
                          <a:ln>
                            <a:noFill/>
                          </a:ln>
                          <a:solidFill>
                            <a:schemeClr val="tx1"/>
                          </a:solidFill>
                          <a:effectLst/>
                          <a:latin typeface="Tahoma" charset="0"/>
                          <a:ea typeface="ＭＳ Ｐゴシック" charset="-128"/>
                          <a:cs typeface="Times New Roman" charset="0"/>
                        </a:rPr>
                        <a:t>Day 1 or day 2 after birth for </a:t>
                      </a:r>
                      <a:r>
                        <a:rPr kumimoji="0" lang="fi-FI" sz="1600" b="1" i="0" u="none" strike="noStrike" cap="none" normalizeH="0" baseline="0" dirty="0">
                          <a:ln>
                            <a:noFill/>
                          </a:ln>
                          <a:solidFill>
                            <a:schemeClr val="tx1"/>
                          </a:solidFill>
                          <a:effectLst/>
                          <a:latin typeface="Tahoma" charset="0"/>
                          <a:ea typeface="ＭＳ Ｐゴシック" charset="-128"/>
                          <a:cs typeface="Times New Roman" charset="0"/>
                        </a:rPr>
                        <a:t>neonates</a:t>
                      </a:r>
                      <a:endParaRPr kumimoji="0" lang="en-GB" sz="1600" b="1"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0" i="0" u="none" strike="noStrike" cap="none" normalizeH="0" baseline="0" dirty="0">
                        <a:ln>
                          <a:noFill/>
                        </a:ln>
                        <a:solidFill>
                          <a:schemeClr val="tx1"/>
                        </a:solidFill>
                        <a:effectLst/>
                        <a:latin typeface="Tahoma" charset="0"/>
                        <a:ea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1"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6305365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case 4 answers: HAI section</a:t>
            </a:r>
          </a:p>
        </p:txBody>
      </p:sp>
      <p:graphicFrame>
        <p:nvGraphicFramePr>
          <p:cNvPr id="3" name="Group 990"/>
          <p:cNvGraphicFramePr>
            <a:graphicFrameLocks noGrp="1"/>
          </p:cNvGraphicFramePr>
          <p:nvPr>
            <p:extLst>
              <p:ext uri="{D42A27DB-BD31-4B8C-83A1-F6EECF244321}">
                <p14:modId xmlns:p14="http://schemas.microsoft.com/office/powerpoint/2010/main" val="2783888096"/>
              </p:ext>
            </p:extLst>
          </p:nvPr>
        </p:nvGraphicFramePr>
        <p:xfrm>
          <a:off x="431800" y="965201"/>
          <a:ext cx="10972800" cy="5148334"/>
        </p:xfrm>
        <a:graphic>
          <a:graphicData uri="http://schemas.openxmlformats.org/drawingml/2006/table">
            <a:tbl>
              <a:tblPr/>
              <a:tblGrid>
                <a:gridCol w="3439205">
                  <a:extLst>
                    <a:ext uri="{9D8B030D-6E8A-4147-A177-3AD203B41FA5}">
                      <a16:colId xmlns:a16="http://schemas.microsoft.com/office/drawing/2014/main" val="20000"/>
                    </a:ext>
                  </a:extLst>
                </a:gridCol>
                <a:gridCol w="1473511">
                  <a:extLst>
                    <a:ext uri="{9D8B030D-6E8A-4147-A177-3AD203B41FA5}">
                      <a16:colId xmlns:a16="http://schemas.microsoft.com/office/drawing/2014/main" val="20001"/>
                    </a:ext>
                  </a:extLst>
                </a:gridCol>
                <a:gridCol w="1146061">
                  <a:extLst>
                    <a:ext uri="{9D8B030D-6E8A-4147-A177-3AD203B41FA5}">
                      <a16:colId xmlns:a16="http://schemas.microsoft.com/office/drawing/2014/main" val="20002"/>
                    </a:ext>
                  </a:extLst>
                </a:gridCol>
                <a:gridCol w="654894">
                  <a:extLst>
                    <a:ext uri="{9D8B030D-6E8A-4147-A177-3AD203B41FA5}">
                      <a16:colId xmlns:a16="http://schemas.microsoft.com/office/drawing/2014/main" val="20003"/>
                    </a:ext>
                  </a:extLst>
                </a:gridCol>
                <a:gridCol w="491171">
                  <a:extLst>
                    <a:ext uri="{9D8B030D-6E8A-4147-A177-3AD203B41FA5}">
                      <a16:colId xmlns:a16="http://schemas.microsoft.com/office/drawing/2014/main" val="20004"/>
                    </a:ext>
                  </a:extLst>
                </a:gridCol>
                <a:gridCol w="1504488">
                  <a:extLst>
                    <a:ext uri="{9D8B030D-6E8A-4147-A177-3AD203B41FA5}">
                      <a16:colId xmlns:a16="http://schemas.microsoft.com/office/drawing/2014/main" val="20005"/>
                    </a:ext>
                  </a:extLst>
                </a:gridCol>
                <a:gridCol w="1115086">
                  <a:extLst>
                    <a:ext uri="{9D8B030D-6E8A-4147-A177-3AD203B41FA5}">
                      <a16:colId xmlns:a16="http://schemas.microsoft.com/office/drawing/2014/main" val="20006"/>
                    </a:ext>
                  </a:extLst>
                </a:gridCol>
                <a:gridCol w="654894">
                  <a:extLst>
                    <a:ext uri="{9D8B030D-6E8A-4147-A177-3AD203B41FA5}">
                      <a16:colId xmlns:a16="http://schemas.microsoft.com/office/drawing/2014/main" val="20007"/>
                    </a:ext>
                  </a:extLst>
                </a:gridCol>
                <a:gridCol w="493490">
                  <a:extLst>
                    <a:ext uri="{9D8B030D-6E8A-4147-A177-3AD203B41FA5}">
                      <a16:colId xmlns:a16="http://schemas.microsoft.com/office/drawing/2014/main" val="20008"/>
                    </a:ext>
                  </a:extLst>
                </a:gridCol>
              </a:tblGrid>
              <a:tr h="3148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HAI 1</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HAI 2</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9518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Case definition code</a:t>
                      </a: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Arial" charset="0"/>
                          <a:cs typeface="Arial" charset="0"/>
                        </a:rPr>
                        <a:t> </a:t>
                      </a:r>
                      <a:r>
                        <a:rPr kumimoji="0" lang="en-US" sz="1800" b="1" i="0" u="none" strike="noStrike" cap="none" normalizeH="0" baseline="0" dirty="0">
                          <a:ln>
                            <a:noFill/>
                          </a:ln>
                          <a:solidFill>
                            <a:srgbClr val="FF0000"/>
                          </a:solidFill>
                          <a:effectLst/>
                          <a:latin typeface="Arial" charset="0"/>
                          <a:cs typeface="Arial" charset="0"/>
                        </a:rPr>
                        <a:t>PN5</a:t>
                      </a:r>
                    </a:p>
                  </a:txBody>
                  <a:tcPr marL="84401" marR="84401" marT="42201" marB="42201"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 </a:t>
                      </a:r>
                      <a:r>
                        <a:rPr kumimoji="0" lang="en-US" sz="1800" b="1" i="0" u="none" strike="noStrike" cap="none" normalizeH="0" baseline="0" dirty="0">
                          <a:ln>
                            <a:noFill/>
                          </a:ln>
                          <a:solidFill>
                            <a:srgbClr val="FF0000"/>
                          </a:solidFill>
                          <a:effectLst/>
                          <a:latin typeface="Arial" charset="0"/>
                          <a:cs typeface="Arial" charset="0"/>
                        </a:rPr>
                        <a:t>GI-CDI</a:t>
                      </a:r>
                    </a:p>
                  </a:txBody>
                  <a:tcPr marL="84401" marR="84401" marT="42201" marB="42201"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9518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Relevant device </a:t>
                      </a:r>
                      <a:r>
                        <a:rPr kumimoji="0" lang="en-US" sz="1400" b="1" i="0" u="none" strike="noStrike" cap="none" normalizeH="0" baseline="30000" dirty="0">
                          <a:ln>
                            <a:noFill/>
                          </a:ln>
                          <a:solidFill>
                            <a:schemeClr val="tx1"/>
                          </a:solidFill>
                          <a:effectLst/>
                          <a:latin typeface="Arial" charset="0"/>
                          <a:cs typeface="Arial" charset="0"/>
                        </a:rPr>
                        <a:t>(3)</a:t>
                      </a: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O Yes  </a:t>
                      </a:r>
                      <a:r>
                        <a:rPr kumimoji="0" lang="en-US" sz="2400" b="0" i="0" u="none" strike="noStrike" cap="none" normalizeH="0" baseline="0" dirty="0">
                          <a:ln>
                            <a:noFill/>
                          </a:ln>
                          <a:solidFill>
                            <a:srgbClr val="FF0000"/>
                          </a:solidFill>
                          <a:effectLst/>
                          <a:latin typeface="Arial" charset="0"/>
                          <a:cs typeface="Arial" charset="0"/>
                        </a:rPr>
                        <a:t>●</a:t>
                      </a:r>
                      <a:r>
                        <a:rPr kumimoji="0" lang="en-US" sz="2400" b="0" i="0" u="none" strike="noStrike" cap="none" normalizeH="0" baseline="0" dirty="0">
                          <a:ln>
                            <a:noFill/>
                          </a:ln>
                          <a:solidFill>
                            <a:schemeClr val="tx1"/>
                          </a:solidFill>
                          <a:effectLst/>
                          <a:latin typeface="Arial" charset="0"/>
                          <a:cs typeface="Arial" charset="0"/>
                        </a:rPr>
                        <a:t> </a:t>
                      </a:r>
                      <a:r>
                        <a:rPr kumimoji="0" lang="en-US" sz="1400" b="0" i="0" u="none" strike="noStrike" cap="none" normalizeH="0" baseline="0" dirty="0">
                          <a:ln>
                            <a:noFill/>
                          </a:ln>
                          <a:solidFill>
                            <a:schemeClr val="tx1"/>
                          </a:solidFill>
                          <a:effectLst/>
                          <a:latin typeface="Arial" charset="0"/>
                          <a:cs typeface="Arial" charset="0"/>
                        </a:rPr>
                        <a:t>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O Yes  </a:t>
                      </a:r>
                      <a:r>
                        <a:rPr kumimoji="0" lang="en-US" sz="1400" b="0" i="0" u="none" strike="noStrike" kern="1200" cap="none" spc="0" normalizeH="0" baseline="0" noProof="0" dirty="0">
                          <a:ln>
                            <a:noFill/>
                          </a:ln>
                          <a:solidFill>
                            <a:srgbClr val="000000"/>
                          </a:solidFill>
                          <a:effectLst/>
                          <a:uLnTx/>
                          <a:uFillTx/>
                          <a:latin typeface="Arial" charset="0"/>
                          <a:ea typeface="+mn-ea"/>
                          <a:cs typeface="Arial" charset="0"/>
                        </a:rPr>
                        <a:t>O</a:t>
                      </a:r>
                      <a:r>
                        <a:rPr kumimoji="0" lang="en-US" sz="1400" b="0" i="0" u="none" strike="noStrike" cap="none" normalizeH="0" baseline="0" dirty="0">
                          <a:ln>
                            <a:noFill/>
                          </a:ln>
                          <a:solidFill>
                            <a:schemeClr val="tx1"/>
                          </a:solidFill>
                          <a:effectLst/>
                          <a:latin typeface="Arial" charset="0"/>
                          <a:cs typeface="Arial" charset="0"/>
                        </a:rPr>
                        <a:t>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0486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Present on admission</a:t>
                      </a: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cap="none" normalizeH="0" baseline="0" dirty="0">
                          <a:ln>
                            <a:noFill/>
                          </a:ln>
                          <a:solidFill>
                            <a:schemeClr val="tx1"/>
                          </a:solidFill>
                          <a:effectLst/>
                          <a:latin typeface="Arial" charset="0"/>
                          <a:cs typeface="Arial" charset="0"/>
                        </a:rPr>
                        <a:t> Yes   </a:t>
                      </a:r>
                      <a:r>
                        <a:rPr kumimoji="0" lang="en-US" sz="1400" b="0" i="0" u="none" strike="noStrike" kern="1200" cap="none" spc="0" normalizeH="0" baseline="0" noProof="0" dirty="0">
                          <a:ln>
                            <a:noFill/>
                          </a:ln>
                          <a:solidFill>
                            <a:srgbClr val="000000"/>
                          </a:solidFill>
                          <a:effectLst/>
                          <a:uLnTx/>
                          <a:uFillTx/>
                          <a:latin typeface="Arial" charset="0"/>
                          <a:ea typeface="+mn-ea"/>
                          <a:cs typeface="Arial" charset="0"/>
                        </a:rPr>
                        <a:t>O </a:t>
                      </a:r>
                      <a:r>
                        <a:rPr kumimoji="0" lang="en-US" sz="1400" b="0" i="0" u="none" strike="noStrike" cap="none" normalizeH="0" baseline="0" dirty="0">
                          <a:ln>
                            <a:noFill/>
                          </a:ln>
                          <a:solidFill>
                            <a:schemeClr val="tx1"/>
                          </a:solidFill>
                          <a:effectLst/>
                          <a:latin typeface="Arial" charset="0"/>
                          <a:cs typeface="Arial" charset="0"/>
                        </a:rPr>
                        <a:t>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O Yes   </a:t>
                      </a: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kern="1200" cap="none" spc="0" normalizeH="0" baseline="0" noProof="0" dirty="0">
                          <a:ln>
                            <a:noFill/>
                          </a:ln>
                          <a:solidFill>
                            <a:srgbClr val="000000"/>
                          </a:solidFill>
                          <a:effectLst/>
                          <a:uLnTx/>
                          <a:uFillTx/>
                          <a:latin typeface="Arial" charset="0"/>
                          <a:ea typeface="+mn-ea"/>
                          <a:cs typeface="Arial" charset="0"/>
                        </a:rPr>
                        <a:t> </a:t>
                      </a:r>
                      <a:r>
                        <a:rPr kumimoji="0" lang="en-US" sz="1400" b="0" i="0" u="none" strike="noStrike" cap="none" normalizeH="0" baseline="0" dirty="0">
                          <a:ln>
                            <a:noFill/>
                          </a:ln>
                          <a:solidFill>
                            <a:schemeClr val="tx1"/>
                          </a:solidFill>
                          <a:effectLst/>
                          <a:latin typeface="Arial" charset="0"/>
                          <a:cs typeface="Arial" charset="0"/>
                        </a:rPr>
                        <a:t>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29518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Date of onset </a:t>
                      </a:r>
                      <a:r>
                        <a:rPr kumimoji="0" lang="en-US" sz="1400" b="1" i="0" u="none" strike="noStrike" cap="none" normalizeH="0" baseline="30000" dirty="0">
                          <a:ln>
                            <a:noFill/>
                          </a:ln>
                          <a:solidFill>
                            <a:schemeClr val="tx1"/>
                          </a:solidFill>
                          <a:effectLst/>
                          <a:latin typeface="Arial" charset="0"/>
                          <a:cs typeface="Arial" charset="0"/>
                        </a:rPr>
                        <a:t>(4)</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      </a:t>
                      </a:r>
                      <a:r>
                        <a:rPr kumimoji="0" lang="en-US" sz="1400" b="1" i="0" u="none" strike="noStrike" cap="none" normalizeH="0" baseline="0" dirty="0">
                          <a:ln>
                            <a:noFill/>
                          </a:ln>
                          <a:solidFill>
                            <a:srgbClr val="FF0000"/>
                          </a:solidFill>
                          <a:effectLst/>
                          <a:latin typeface="Arial" charset="0"/>
                          <a:cs typeface="Arial" charset="0"/>
                        </a:rPr>
                        <a:t>18    /      2    / 2016</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Arial" charset="0"/>
                          <a:cs typeface="Arial" charset="0"/>
                        </a:rPr>
                        <a:t>       25   /    2      / 2016</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43294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Origin of infection</a:t>
                      </a: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200" b="0" i="0" u="none" strike="noStrike" cap="none" normalizeH="0" baseline="0" dirty="0">
                          <a:ln>
                            <a:noFill/>
                          </a:ln>
                          <a:solidFill>
                            <a:schemeClr val="tx1"/>
                          </a:solidFill>
                          <a:effectLst/>
                          <a:latin typeface="Arial" charset="0"/>
                          <a:cs typeface="Arial" charset="0"/>
                        </a:rPr>
                        <a:t> current hospital    O other hospital  </a:t>
                      </a:r>
                      <a:r>
                        <a:rPr kumimoji="0" lang="hu-HU" sz="1200" b="0" i="0" u="none" strike="noStrike" cap="none" normalizeH="0" baseline="0" dirty="0">
                          <a:ln>
                            <a:noFill/>
                          </a:ln>
                          <a:solidFill>
                            <a:schemeClr val="tx1"/>
                          </a:solidFill>
                          <a:effectLst/>
                          <a:latin typeface="Arial" charset="0"/>
                          <a:cs typeface="Arial" charset="0"/>
                        </a:rPr>
                        <a:t>                                  </a:t>
                      </a:r>
                      <a:r>
                        <a:rPr kumimoji="0" lang="en-US" sz="1200" b="0" i="0" u="none" strike="noStrike" cap="none" normalizeH="0" baseline="0" dirty="0">
                          <a:ln>
                            <a:noFill/>
                          </a:ln>
                          <a:solidFill>
                            <a:schemeClr val="tx1"/>
                          </a:solidFill>
                          <a:effectLst/>
                          <a:latin typeface="Arial" charset="0"/>
                          <a:cs typeface="Arial" charset="0"/>
                        </a:rPr>
                        <a:t> O other origin/ </a:t>
                      </a:r>
                      <a:r>
                        <a:rPr kumimoji="0" lang="en-US" sz="1200" b="0" i="0" u="none" strike="noStrike" cap="none" normalizeH="0" baseline="0" dirty="0" err="1">
                          <a:ln>
                            <a:noFill/>
                          </a:ln>
                          <a:solidFill>
                            <a:schemeClr val="tx1"/>
                          </a:solidFill>
                          <a:effectLst/>
                          <a:latin typeface="Arial" charset="0"/>
                          <a:cs typeface="Arial" charset="0"/>
                        </a:rPr>
                        <a:t>unk</a:t>
                      </a:r>
                      <a:r>
                        <a:rPr kumimoji="0" lang="hu-HU" sz="1200" b="0" i="0" u="none" strike="noStrike" cap="none" normalizeH="0" baseline="0" dirty="0" err="1">
                          <a:ln>
                            <a:noFill/>
                          </a:ln>
                          <a:solidFill>
                            <a:schemeClr val="tx1"/>
                          </a:solidFill>
                          <a:effectLst/>
                          <a:latin typeface="Arial" charset="0"/>
                          <a:cs typeface="Arial" charset="0"/>
                        </a:rPr>
                        <a:t>nown</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kern="1200" cap="none" spc="0" normalizeH="0" baseline="0" noProof="0" dirty="0">
                          <a:ln>
                            <a:noFill/>
                          </a:ln>
                          <a:solidFill>
                            <a:srgbClr val="000000"/>
                          </a:solidFill>
                          <a:effectLst/>
                          <a:uLnTx/>
                          <a:uFillTx/>
                          <a:latin typeface="Arial" charset="0"/>
                          <a:ea typeface="+mn-ea"/>
                          <a:cs typeface="Arial" charset="0"/>
                        </a:rPr>
                        <a:t> </a:t>
                      </a:r>
                      <a:r>
                        <a:rPr kumimoji="0" lang="en-US" sz="1200" b="0" i="0" u="none" strike="noStrike" cap="none" normalizeH="0" baseline="0" dirty="0">
                          <a:ln>
                            <a:noFill/>
                          </a:ln>
                          <a:solidFill>
                            <a:schemeClr val="tx1"/>
                          </a:solidFill>
                          <a:effectLst/>
                          <a:latin typeface="Arial" charset="0"/>
                          <a:cs typeface="Arial" charset="0"/>
                        </a:rPr>
                        <a:t> current hospital    O other hospital </a:t>
                      </a:r>
                      <a:r>
                        <a:rPr kumimoji="0" lang="hu-HU" sz="1200" b="0" i="0" u="none" strike="noStrike" cap="none" normalizeH="0" baseline="0" dirty="0">
                          <a:ln>
                            <a:noFill/>
                          </a:ln>
                          <a:solidFill>
                            <a:schemeClr val="tx1"/>
                          </a:solidFill>
                          <a:effectLst/>
                          <a:latin typeface="Arial" charset="0"/>
                          <a:cs typeface="Arial" charset="0"/>
                        </a:rPr>
                        <a:t>                                     </a:t>
                      </a:r>
                      <a:r>
                        <a:rPr kumimoji="0" lang="en-US" sz="1200" b="0" i="0" u="none" strike="noStrike" cap="none" normalizeH="0" baseline="0" dirty="0">
                          <a:ln>
                            <a:noFill/>
                          </a:ln>
                          <a:solidFill>
                            <a:schemeClr val="tx1"/>
                          </a:solidFill>
                          <a:effectLst/>
                          <a:latin typeface="Arial" charset="0"/>
                          <a:cs typeface="Arial" charset="0"/>
                        </a:rPr>
                        <a:t>  O other origin/ </a:t>
                      </a:r>
                      <a:r>
                        <a:rPr kumimoji="0" lang="en-US" sz="1200" b="0" i="0" u="none" strike="noStrike" cap="none" normalizeH="0" baseline="0" dirty="0" err="1">
                          <a:ln>
                            <a:noFill/>
                          </a:ln>
                          <a:solidFill>
                            <a:schemeClr val="tx1"/>
                          </a:solidFill>
                          <a:effectLst/>
                          <a:latin typeface="Arial" charset="0"/>
                          <a:cs typeface="Arial" charset="0"/>
                        </a:rPr>
                        <a:t>unk</a:t>
                      </a:r>
                      <a:r>
                        <a:rPr kumimoji="0" lang="hu-HU" sz="1200" b="0" i="0" u="none" strike="noStrike" cap="none" normalizeH="0" baseline="0" dirty="0" err="1">
                          <a:ln>
                            <a:noFill/>
                          </a:ln>
                          <a:solidFill>
                            <a:schemeClr val="tx1"/>
                          </a:solidFill>
                          <a:effectLst/>
                          <a:latin typeface="Arial" charset="0"/>
                          <a:cs typeface="Arial" charset="0"/>
                        </a:rPr>
                        <a:t>nown</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472298">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chemeClr val="tx1"/>
                          </a:solidFill>
                          <a:effectLst/>
                          <a:latin typeface="Arial" charset="0"/>
                          <a:cs typeface="Arial" charset="0"/>
                        </a:rPr>
                        <a:t>HAI associated to current ward</a:t>
                      </a: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spc="0" normalizeH="0" baseline="0" noProof="0" dirty="0">
                          <a:ln>
                            <a:noFill/>
                          </a:ln>
                          <a:solidFill>
                            <a:srgbClr val="000000"/>
                          </a:solidFill>
                          <a:effectLst/>
                          <a:uLnTx/>
                          <a:uFillTx/>
                          <a:latin typeface="Arial" charset="0"/>
                          <a:ea typeface="+mn-ea"/>
                          <a:cs typeface="Arial" charset="0"/>
                        </a:rPr>
                        <a:t>O</a:t>
                      </a:r>
                      <a:r>
                        <a:rPr kumimoji="0" lang="en-US" sz="1400" b="0" i="0" u="none" strike="noStrike" cap="none" normalizeH="0" baseline="0" dirty="0">
                          <a:ln>
                            <a:noFill/>
                          </a:ln>
                          <a:solidFill>
                            <a:schemeClr val="tx1"/>
                          </a:solidFill>
                          <a:effectLst/>
                          <a:latin typeface="Arial" charset="0"/>
                          <a:cs typeface="Arial" charset="0"/>
                        </a:rPr>
                        <a:t> Yes  </a:t>
                      </a: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cap="none" normalizeH="0" baseline="0" dirty="0">
                          <a:ln>
                            <a:noFill/>
                          </a:ln>
                          <a:solidFill>
                            <a:schemeClr val="tx1"/>
                          </a:solidFill>
                          <a:effectLst/>
                          <a:latin typeface="Arial" charset="0"/>
                          <a:cs typeface="Arial" charset="0"/>
                        </a:rPr>
                        <a:t>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kern="1200" cap="none" spc="0" normalizeH="0" baseline="0" noProof="0" dirty="0">
                          <a:ln>
                            <a:noFill/>
                          </a:ln>
                          <a:solidFill>
                            <a:srgbClr val="000000"/>
                          </a:solidFill>
                          <a:effectLst/>
                          <a:uLnTx/>
                          <a:uFillTx/>
                          <a:latin typeface="Arial" charset="0"/>
                          <a:ea typeface="+mn-ea"/>
                          <a:cs typeface="Arial" charset="0"/>
                        </a:rPr>
                        <a:t> </a:t>
                      </a:r>
                      <a:r>
                        <a:rPr kumimoji="0" lang="en-US" sz="1400" b="0" i="0" u="none" strike="noStrike" cap="none" normalizeH="0" baseline="0" dirty="0">
                          <a:ln>
                            <a:noFill/>
                          </a:ln>
                          <a:solidFill>
                            <a:schemeClr val="tx1"/>
                          </a:solidFill>
                          <a:effectLst/>
                          <a:latin typeface="Arial" charset="0"/>
                          <a:cs typeface="Arial" charset="0"/>
                        </a:rPr>
                        <a:t>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31486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If BSI: source </a:t>
                      </a:r>
                      <a:r>
                        <a:rPr kumimoji="0" lang="en-US" sz="1400" b="1" i="0" u="none" strike="noStrike" cap="none" normalizeH="0" baseline="30000" dirty="0">
                          <a:ln>
                            <a:noFill/>
                          </a:ln>
                          <a:solidFill>
                            <a:schemeClr val="tx1"/>
                          </a:solidFill>
                          <a:effectLst/>
                          <a:latin typeface="Arial" charset="0"/>
                          <a:cs typeface="Arial" charset="0"/>
                        </a:rPr>
                        <a:t>(5)</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95183">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cs typeface="Arial" charset="0"/>
                        </a:rPr>
                        <a:t>AMR</a:t>
                      </a:r>
                      <a:endParaRPr kumimoji="0" lang="en-US" sz="1400" b="0" i="0" u="none" strike="noStrike" cap="none" normalizeH="0" baseline="3000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1200" dirty="0">
                          <a:solidFill>
                            <a:schemeClr val="tx1"/>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cs typeface="Arial" charset="0"/>
                        </a:rPr>
                        <a:t>AMR</a:t>
                      </a:r>
                      <a:endParaRPr kumimoji="0" lang="en-US" sz="1400" b="0" i="0" u="none" strike="noStrike" cap="none" normalizeH="0" baseline="3000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295190">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800" b="0" i="0" u="none" strike="noStrike" cap="none" normalizeH="0" baseline="30000" dirty="0">
                          <a:ln>
                            <a:noFill/>
                          </a:ln>
                          <a:solidFill>
                            <a:schemeClr val="tx1"/>
                          </a:solidFill>
                          <a:effectLst/>
                          <a:latin typeface="Arial" charset="0"/>
                          <a:cs typeface="Arial" charset="0"/>
                        </a:rPr>
                        <a:t>AB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800" b="0" i="0" u="none" strike="noStrike" cap="none" normalizeH="0" baseline="30000" dirty="0">
                          <a:ln>
                            <a:noFill/>
                          </a:ln>
                          <a:solidFill>
                            <a:schemeClr val="tx1"/>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800" b="0" i="0" u="none" strike="noStrike" cap="none" normalizeH="0" baseline="30000" dirty="0">
                          <a:ln>
                            <a:noFill/>
                          </a:ln>
                          <a:solidFill>
                            <a:schemeClr val="tx1"/>
                          </a:solidFill>
                          <a:effectLst/>
                          <a:latin typeface="Arial" charset="0"/>
                          <a:cs typeface="Arial" charset="0"/>
                        </a:rPr>
                        <a:t>AB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800" b="0" i="0" u="none" strike="noStrike" cap="none" normalizeH="0" baseline="30000" dirty="0">
                          <a:ln>
                            <a:noFill/>
                          </a:ln>
                          <a:solidFill>
                            <a:schemeClr val="tx1"/>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206125">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Microorganism 1</a:t>
                      </a:r>
                      <a:endParaRPr kumimoji="0" lang="en-US" sz="14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0000"/>
                          </a:solidFill>
                          <a:effectLst/>
                          <a:latin typeface="Arial" charset="0"/>
                          <a:cs typeface="Arial" charset="0"/>
                        </a:rPr>
                        <a:t>_STERI</a:t>
                      </a:r>
                      <a:endParaRPr kumimoji="0" lang="en-US" sz="3600" b="1"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0000"/>
                          </a:solidFill>
                          <a:effectLst/>
                          <a:latin typeface="Arial" charset="0"/>
                          <a:cs typeface="Arial" charset="0"/>
                        </a:rPr>
                        <a:t> CLODIF</a:t>
                      </a:r>
                      <a:endParaRPr kumimoji="0" lang="en-US" sz="3600" b="1"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206125">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206125">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Microorganism 2</a:t>
                      </a:r>
                      <a:endParaRPr kumimoji="0" lang="en-US" sz="14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206125">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206125">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Microorganism 3</a:t>
                      </a:r>
                      <a:endParaRPr kumimoji="0" lang="en-US" sz="14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206125">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356204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This session consists of the following elements</a:t>
            </a:r>
          </a:p>
          <a:p>
            <a:endParaRPr lang="en-GB" dirty="0"/>
          </a:p>
          <a:p>
            <a:pPr marL="457200" indent="-457200">
              <a:buAutoNum type="arabicPeriod"/>
            </a:pPr>
            <a:r>
              <a:rPr lang="hu-HU" dirty="0" err="1"/>
              <a:t>Presentation</a:t>
            </a:r>
            <a:r>
              <a:rPr lang="hu-HU" dirty="0"/>
              <a:t> of </a:t>
            </a:r>
            <a:r>
              <a:rPr lang="hu-HU" dirty="0" err="1"/>
              <a:t>case</a:t>
            </a:r>
            <a:r>
              <a:rPr lang="hu-HU" dirty="0"/>
              <a:t> </a:t>
            </a:r>
            <a:r>
              <a:rPr lang="hu-HU" dirty="0" err="1"/>
              <a:t>studies</a:t>
            </a:r>
            <a:endParaRPr lang="hu-HU" dirty="0"/>
          </a:p>
          <a:p>
            <a:pPr marL="720000" indent="-252000">
              <a:buFont typeface="Symbol" panose="05050102010706020507" pitchFamily="18" charset="2"/>
              <a:buChar char="-"/>
            </a:pPr>
            <a:r>
              <a:rPr lang="hu-HU" sz="2000" dirty="0" err="1"/>
              <a:t>Indicator</a:t>
            </a:r>
            <a:r>
              <a:rPr lang="hu-HU" sz="2000" dirty="0"/>
              <a:t> </a:t>
            </a:r>
            <a:r>
              <a:rPr lang="hu-HU" sz="2000" dirty="0" err="1"/>
              <a:t>case</a:t>
            </a:r>
            <a:r>
              <a:rPr lang="hu-HU" sz="2000" dirty="0"/>
              <a:t> </a:t>
            </a:r>
            <a:r>
              <a:rPr lang="hu-HU" sz="2000" dirty="0" err="1"/>
              <a:t>studies</a:t>
            </a:r>
            <a:r>
              <a:rPr lang="hu-HU" sz="2000" dirty="0"/>
              <a:t>: </a:t>
            </a:r>
            <a:r>
              <a:rPr lang="hu-HU" sz="2000" dirty="0" err="1"/>
              <a:t>process</a:t>
            </a:r>
            <a:r>
              <a:rPr lang="hu-HU" sz="2000" dirty="0"/>
              <a:t> and </a:t>
            </a:r>
            <a:r>
              <a:rPr lang="hu-HU" sz="2000" dirty="0" err="1"/>
              <a:t>structure</a:t>
            </a:r>
            <a:r>
              <a:rPr lang="hu-HU" sz="2000" dirty="0"/>
              <a:t> </a:t>
            </a:r>
            <a:r>
              <a:rPr lang="hu-HU" sz="2000" dirty="0" err="1"/>
              <a:t>indicators</a:t>
            </a:r>
            <a:endParaRPr lang="hu-HU" sz="2000" dirty="0"/>
          </a:p>
          <a:p>
            <a:pPr marL="720000" indent="-252000">
              <a:buFont typeface="Symbol" panose="05050102010706020507" pitchFamily="18" charset="2"/>
              <a:buChar char="-"/>
            </a:pPr>
            <a:r>
              <a:rPr lang="hu-HU" sz="2000" dirty="0" err="1"/>
              <a:t>Clinical</a:t>
            </a:r>
            <a:r>
              <a:rPr lang="hu-HU" sz="2000" dirty="0"/>
              <a:t> </a:t>
            </a:r>
            <a:r>
              <a:rPr lang="hu-HU" sz="2000" dirty="0" err="1"/>
              <a:t>case</a:t>
            </a:r>
            <a:r>
              <a:rPr lang="hu-HU" sz="2000" dirty="0"/>
              <a:t> </a:t>
            </a:r>
            <a:r>
              <a:rPr lang="hu-HU" sz="2000" dirty="0" err="1"/>
              <a:t>studies</a:t>
            </a:r>
            <a:r>
              <a:rPr lang="hu-HU" sz="2000" dirty="0"/>
              <a:t>: </a:t>
            </a:r>
            <a:r>
              <a:rPr lang="hu-HU" sz="2000" dirty="0" err="1"/>
              <a:t>antimicrobial</a:t>
            </a:r>
            <a:r>
              <a:rPr lang="hu-HU" sz="2000" dirty="0"/>
              <a:t> </a:t>
            </a:r>
            <a:r>
              <a:rPr lang="hu-HU" sz="2000" dirty="0" err="1"/>
              <a:t>use</a:t>
            </a:r>
            <a:r>
              <a:rPr lang="hu-HU" sz="2000" dirty="0"/>
              <a:t> and HAI </a:t>
            </a:r>
            <a:r>
              <a:rPr lang="hu-HU" sz="2000" dirty="0" err="1"/>
              <a:t>case</a:t>
            </a:r>
            <a:r>
              <a:rPr lang="hu-HU" sz="2000" dirty="0"/>
              <a:t> </a:t>
            </a:r>
            <a:r>
              <a:rPr lang="hu-HU" sz="2000" dirty="0" err="1"/>
              <a:t>definitions</a:t>
            </a:r>
            <a:endParaRPr lang="en-GB" sz="2000" dirty="0"/>
          </a:p>
          <a:p>
            <a:r>
              <a:rPr lang="hu-HU" dirty="0"/>
              <a:t>2.  </a:t>
            </a:r>
            <a:r>
              <a:rPr lang="en-GB" dirty="0"/>
              <a:t>Group exercise</a:t>
            </a:r>
            <a:r>
              <a:rPr lang="hu-HU" dirty="0"/>
              <a:t> </a:t>
            </a:r>
            <a:r>
              <a:rPr lang="hu-HU" dirty="0" err="1"/>
              <a:t>applying</a:t>
            </a:r>
            <a:r>
              <a:rPr lang="hu-HU" dirty="0"/>
              <a:t> ECDC PPS </a:t>
            </a:r>
            <a:r>
              <a:rPr lang="hu-HU" dirty="0" err="1"/>
              <a:t>definitions</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40740782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en-GB" altLang="en-US" dirty="0">
                <a:ea typeface="ＭＳ Ｐゴシック" panose="020B0600070205080204" pitchFamily="34" charset="-128"/>
              </a:rPr>
              <a:t>Case studies: pre-training questionnaire</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3870410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1 pre-training questionnaire</a:t>
            </a:r>
          </a:p>
        </p:txBody>
      </p:sp>
      <p:sp>
        <p:nvSpPr>
          <p:cNvPr id="3" name="Content Placeholder 2"/>
          <p:cNvSpPr>
            <a:spLocks noGrp="1"/>
          </p:cNvSpPr>
          <p:nvPr>
            <p:ph idx="1"/>
          </p:nvPr>
        </p:nvSpPr>
        <p:spPr/>
        <p:txBody>
          <a:bodyPr/>
          <a:lstStyle/>
          <a:p>
            <a:pPr marL="352425" indent="-352425"/>
            <a:r>
              <a:rPr lang="en-GB" sz="2000" b="1" dirty="0"/>
              <a:t>12 March</a:t>
            </a:r>
            <a:r>
              <a:rPr lang="en-GB" sz="2000" dirty="0"/>
              <a:t>: 70</a:t>
            </a:r>
            <a:r>
              <a:rPr lang="hu-HU" sz="2000" dirty="0"/>
              <a:t>-</a:t>
            </a:r>
            <a:r>
              <a:rPr lang="en-GB" sz="2000" dirty="0"/>
              <a:t>year</a:t>
            </a:r>
            <a:r>
              <a:rPr lang="hu-HU" sz="2000" dirty="0"/>
              <a:t>-</a:t>
            </a:r>
            <a:r>
              <a:rPr lang="en-GB" sz="2000" dirty="0"/>
              <a:t>old female admitted with gastroenteritis and severe dehydration. A peripheral venous catheter and a urinary catheter are inserted and she is treated with fluid replacement. Her clinical condition gradually improves</a:t>
            </a:r>
            <a:r>
              <a:rPr lang="hu-HU" sz="2000" dirty="0"/>
              <a:t>.</a:t>
            </a:r>
            <a:r>
              <a:rPr lang="en-GB" sz="2000" dirty="0"/>
              <a:t> </a:t>
            </a:r>
          </a:p>
          <a:p>
            <a:pPr marL="352425" indent="-352425"/>
            <a:r>
              <a:rPr lang="en-GB" sz="2000" b="1" dirty="0"/>
              <a:t>16 March</a:t>
            </a:r>
            <a:r>
              <a:rPr lang="en-GB" sz="2000" dirty="0"/>
              <a:t>: </a:t>
            </a:r>
            <a:r>
              <a:rPr lang="hu-HU" sz="2000" dirty="0"/>
              <a:t>F</a:t>
            </a:r>
            <a:r>
              <a:rPr lang="en-GB" sz="2000" dirty="0"/>
              <a:t>ever (38.2</a:t>
            </a:r>
            <a:r>
              <a:rPr lang="en-GB" sz="2000" dirty="0">
                <a:sym typeface="Symbol" panose="05050102010706020507" pitchFamily="18" charset="2"/>
              </a:rPr>
              <a:t></a:t>
            </a:r>
            <a:r>
              <a:rPr lang="en-GB" sz="2000" dirty="0"/>
              <a:t>C), chills and pain in the renal area. WBC count 14,500 cells/mm</a:t>
            </a:r>
            <a:r>
              <a:rPr lang="en-GB" sz="2000" baseline="30000" dirty="0"/>
              <a:t>3</a:t>
            </a:r>
            <a:r>
              <a:rPr lang="en-GB" sz="2000" dirty="0"/>
              <a:t>. Urinalysis: </a:t>
            </a:r>
            <a:r>
              <a:rPr lang="en-GB" sz="2000" dirty="0" err="1"/>
              <a:t>pyuria</a:t>
            </a:r>
            <a:r>
              <a:rPr lang="en-GB" sz="2000" dirty="0"/>
              <a:t> and abundant microorganisms. Piperacillin-tazobactam </a:t>
            </a:r>
            <a:r>
              <a:rPr lang="hu-HU" sz="2000" dirty="0"/>
              <a:t>4 x </a:t>
            </a:r>
            <a:r>
              <a:rPr lang="en-GB" sz="2000" dirty="0"/>
              <a:t>3g (diagnosis in the notes: pyelonephritis)</a:t>
            </a:r>
            <a:r>
              <a:rPr lang="hu-HU" sz="2000" dirty="0"/>
              <a:t>.</a:t>
            </a:r>
            <a:endParaRPr lang="en-GB" sz="2000" dirty="0"/>
          </a:p>
          <a:p>
            <a:pPr marL="352425" indent="-352425"/>
            <a:r>
              <a:rPr lang="en-GB" sz="2000" b="1" dirty="0"/>
              <a:t>18 March</a:t>
            </a:r>
            <a:r>
              <a:rPr lang="en-GB" sz="2000" dirty="0"/>
              <a:t>: </a:t>
            </a:r>
            <a:r>
              <a:rPr lang="en-GB" sz="2000" i="1" dirty="0"/>
              <a:t>Escherichia coli </a:t>
            </a:r>
            <a:r>
              <a:rPr lang="en-GB" sz="2000" dirty="0"/>
              <a:t>blood and urine culture (&gt;10</a:t>
            </a:r>
            <a:r>
              <a:rPr lang="en-GB" sz="2000" baseline="30000" dirty="0"/>
              <a:t>5</a:t>
            </a:r>
            <a:r>
              <a:rPr lang="en-GB" sz="2000" dirty="0"/>
              <a:t> </a:t>
            </a:r>
            <a:r>
              <a:rPr lang="hu-HU" sz="2000" dirty="0"/>
              <a:t>CFU</a:t>
            </a:r>
            <a:r>
              <a:rPr lang="en-GB" sz="2000" dirty="0"/>
              <a:t>/ml).  Antibiogram pending.</a:t>
            </a:r>
          </a:p>
          <a:p>
            <a:pPr marL="352425" indent="-352425"/>
            <a:r>
              <a:rPr lang="en-GB" sz="2000" b="1" dirty="0"/>
              <a:t>19 March</a:t>
            </a:r>
            <a:r>
              <a:rPr lang="en-GB" sz="2000" dirty="0"/>
              <a:t>: patient afebrile, in good clinical condition. Treatment continues.</a:t>
            </a:r>
            <a:br>
              <a:rPr lang="en-GB" sz="2000" dirty="0"/>
            </a:br>
            <a:r>
              <a:rPr lang="en-GB" sz="2000" dirty="0"/>
              <a:t>PPS at </a:t>
            </a:r>
            <a:r>
              <a:rPr lang="hu-HU" sz="2000" dirty="0"/>
              <a:t>14:00.</a:t>
            </a:r>
            <a:endParaRPr lang="en-GB" sz="2000" dirty="0"/>
          </a:p>
          <a:p>
            <a:endParaRPr lang="en-GB" sz="2000" dirty="0"/>
          </a:p>
          <a:p>
            <a:endParaRPr lang="en-GB" sz="2000" dirty="0"/>
          </a:p>
          <a:p>
            <a:r>
              <a:rPr lang="en-GB" sz="2000" i="1" dirty="0"/>
              <a:t>Is there an active HAI? </a:t>
            </a:r>
          </a:p>
          <a:p>
            <a:r>
              <a:rPr lang="en-GB" sz="2000" i="1" dirty="0"/>
              <a:t>If yes, what is the diagnosis code for the HAI(s)? </a:t>
            </a:r>
          </a:p>
        </p:txBody>
      </p:sp>
    </p:spTree>
    <p:extLst>
      <p:ext uri="{BB962C8B-B14F-4D97-AF65-F5344CB8AC3E}">
        <p14:creationId xmlns:p14="http://schemas.microsoft.com/office/powerpoint/2010/main" val="29066962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idx="4294967295"/>
          </p:nvPr>
        </p:nvSpPr>
        <p:spPr/>
        <p:txBody>
          <a:bodyPr/>
          <a:lstStyle/>
          <a:p>
            <a:pPr eaLnBrk="1" hangingPunct="1"/>
            <a:r>
              <a:rPr lang="en-US" altLang="en-US" dirty="0">
                <a:ea typeface="ＭＳ Ｐゴシック" pitchFamily="34" charset="-128"/>
              </a:rPr>
              <a:t>Urinary </a:t>
            </a:r>
            <a:r>
              <a:rPr lang="hu-HU" altLang="en-US" dirty="0">
                <a:ea typeface="ＭＳ Ｐゴシック" pitchFamily="34" charset="-128"/>
              </a:rPr>
              <a:t>t</a:t>
            </a:r>
            <a:r>
              <a:rPr lang="en-US" altLang="en-US" dirty="0" err="1">
                <a:ea typeface="ＭＳ Ｐゴシック" pitchFamily="34" charset="-128"/>
              </a:rPr>
              <a:t>ract</a:t>
            </a:r>
            <a:r>
              <a:rPr lang="en-US" altLang="en-US" dirty="0">
                <a:ea typeface="ＭＳ Ｐゴシック" pitchFamily="34" charset="-128"/>
              </a:rPr>
              <a:t>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(UTI)</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55</a:t>
            </a:r>
            <a:endParaRPr lang="en-US" altLang="en-US" sz="2000" dirty="0">
              <a:ea typeface="ＭＳ Ｐゴシック" pitchFamily="34" charset="-128"/>
            </a:endParaRPr>
          </a:p>
        </p:txBody>
      </p:sp>
      <p:graphicFrame>
        <p:nvGraphicFramePr>
          <p:cNvPr id="250883" name="Group 3"/>
          <p:cNvGraphicFramePr>
            <a:graphicFrameLocks noGrp="1"/>
          </p:cNvGraphicFramePr>
          <p:nvPr>
            <p:ph idx="4294967295"/>
            <p:extLst>
              <p:ext uri="{D42A27DB-BD31-4B8C-83A1-F6EECF244321}">
                <p14:modId xmlns:p14="http://schemas.microsoft.com/office/powerpoint/2010/main" val="2321743503"/>
              </p:ext>
            </p:extLst>
          </p:nvPr>
        </p:nvGraphicFramePr>
        <p:xfrm>
          <a:off x="807720" y="1010174"/>
          <a:ext cx="10820399" cy="5547380"/>
        </p:xfrm>
        <a:graphic>
          <a:graphicData uri="http://schemas.openxmlformats.org/drawingml/2006/table">
            <a:tbl>
              <a:tblPr/>
              <a:tblGrid>
                <a:gridCol w="5012502">
                  <a:extLst>
                    <a:ext uri="{9D8B030D-6E8A-4147-A177-3AD203B41FA5}">
                      <a16:colId xmlns:a16="http://schemas.microsoft.com/office/drawing/2014/main" val="20000"/>
                    </a:ext>
                  </a:extLst>
                </a:gridCol>
                <a:gridCol w="5807897">
                  <a:extLst>
                    <a:ext uri="{9D8B030D-6E8A-4147-A177-3AD203B41FA5}">
                      <a16:colId xmlns:a16="http://schemas.microsoft.com/office/drawing/2014/main" val="20001"/>
                    </a:ext>
                  </a:extLst>
                </a:gridCol>
              </a:tblGrid>
              <a:tr h="10274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FF"/>
                          </a:solidFill>
                          <a:effectLst/>
                          <a:latin typeface="Tahoma" pitchFamily="34" charset="0"/>
                          <a:ea typeface="ＭＳ Ｐゴシック" charset="-128"/>
                        </a:rPr>
                        <a:t>UTI-A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Microbiologically confirmed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Symptomatic UTI</a:t>
                      </a:r>
                    </a:p>
                  </a:txBody>
                  <a:tcPr marL="121920" marR="12192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FF"/>
                          </a:solidFill>
                          <a:effectLst/>
                          <a:latin typeface="Tahoma" pitchFamily="34" charset="0"/>
                          <a:ea typeface="ＭＳ Ｐゴシック" charset="-128"/>
                        </a:rPr>
                        <a:t>UTI-B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Microbiologically unconfirmed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Symptomatic UTI</a:t>
                      </a:r>
                    </a:p>
                  </a:txBody>
                  <a:tcPr marL="121920" marR="12192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4315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 of following (no other cause):</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Fever (&gt;38</a:t>
                      </a:r>
                      <a:r>
                        <a:rPr kumimoji="0" lang="en-US" sz="1800" b="0" i="0" u="none" strike="noStrike" cap="none" normalizeH="0" baseline="30000" dirty="0">
                          <a:ln>
                            <a:noFill/>
                          </a:ln>
                          <a:solidFill>
                            <a:srgbClr val="000000"/>
                          </a:solidFill>
                          <a:effectLst/>
                          <a:latin typeface="Tahoma" pitchFamily="34" charset="0"/>
                          <a:ea typeface="ＭＳ Ｐゴシック" charset="-128"/>
                        </a:rPr>
                        <a:t>o</a:t>
                      </a:r>
                      <a:r>
                        <a:rPr kumimoji="0" lang="en-US" sz="1800" b="0" i="0" u="none" strike="noStrike" cap="none" normalizeH="0" baseline="0" dirty="0">
                          <a:ln>
                            <a:noFill/>
                          </a:ln>
                          <a:solidFill>
                            <a:srgbClr val="000000"/>
                          </a:solidFill>
                          <a:effectLst/>
                          <a:latin typeface="Tahoma" pitchFamily="34" charset="0"/>
                          <a:ea typeface="ＭＳ Ｐゴシック" charset="-128"/>
                        </a:rPr>
                        <a:t>C)</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Urgency</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Frequency</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Suprapubic tenderness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AND</a:t>
                      </a:r>
                      <a:br>
                        <a:rPr kumimoji="0" lang="en-US" sz="1800" b="0" i="0" u="none" strike="noStrike" cap="none" normalizeH="0" baseline="0" dirty="0">
                          <a:ln>
                            <a:noFill/>
                          </a:ln>
                          <a:solidFill>
                            <a:srgbClr val="000000"/>
                          </a:solidFill>
                          <a:effectLst/>
                          <a:latin typeface="Tahoma" pitchFamily="34" charset="0"/>
                          <a:ea typeface="ＭＳ Ｐゴシック" charset="-128"/>
                        </a:rPr>
                      </a:br>
                      <a:r>
                        <a:rPr kumimoji="0" lang="en-US" sz="1800" b="0" i="0" u="none" strike="noStrike" cap="none" normalizeH="0" baseline="0" dirty="0">
                          <a:ln>
                            <a:noFill/>
                          </a:ln>
                          <a:solidFill>
                            <a:srgbClr val="000000"/>
                          </a:solidFill>
                          <a:effectLst/>
                          <a:latin typeface="Tahoma" pitchFamily="34" charset="0"/>
                          <a:ea typeface="ＭＳ Ｐゴシック" charset="-128"/>
                        </a:rPr>
                        <a:t>Positive urine culture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(≥10</a:t>
                      </a:r>
                      <a:r>
                        <a:rPr kumimoji="0" lang="en-US" sz="1800" b="0" i="0" u="none" strike="noStrike" cap="none" normalizeH="0" baseline="30000" dirty="0">
                          <a:ln>
                            <a:noFill/>
                          </a:ln>
                          <a:solidFill>
                            <a:srgbClr val="000000"/>
                          </a:solidFill>
                          <a:effectLst/>
                          <a:latin typeface="Tahoma" pitchFamily="34" charset="0"/>
                          <a:ea typeface="ＭＳ Ｐゴシック" charset="-128"/>
                        </a:rPr>
                        <a:t>5</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microorg</a:t>
                      </a:r>
                      <a:r>
                        <a:rPr kumimoji="0" lang="hu-HU" sz="1800" b="0" i="0" u="none" strike="noStrike" cap="none" normalizeH="0" baseline="0" dirty="0" err="1">
                          <a:ln>
                            <a:noFill/>
                          </a:ln>
                          <a:solidFill>
                            <a:srgbClr val="000000"/>
                          </a:solidFill>
                          <a:effectLst/>
                          <a:latin typeface="Tahoma" pitchFamily="34" charset="0"/>
                          <a:ea typeface="ＭＳ Ｐゴシック" charset="-128"/>
                        </a:rPr>
                        <a:t>anisms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(≤2 species)/ml)</a:t>
                      </a:r>
                    </a:p>
                  </a:txBody>
                  <a:tcPr marL="121920" marR="12192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≥2 of following (no other cause):</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Fever (&gt;38</a:t>
                      </a:r>
                      <a:r>
                        <a:rPr kumimoji="0" lang="en-US" sz="1800" b="0" i="0" u="none" strike="noStrike" cap="none" normalizeH="0" baseline="30000" dirty="0">
                          <a:ln>
                            <a:noFill/>
                          </a:ln>
                          <a:solidFill>
                            <a:srgbClr val="000000"/>
                          </a:solidFill>
                          <a:effectLst/>
                          <a:latin typeface="Tahoma" pitchFamily="34" charset="0"/>
                          <a:ea typeface="ＭＳ Ｐゴシック" charset="-128"/>
                        </a:rPr>
                        <a:t>o</a:t>
                      </a:r>
                      <a:r>
                        <a:rPr kumimoji="0" lang="en-US" sz="1800" b="0" i="0" u="none" strike="noStrike" cap="none" normalizeH="0" baseline="0" dirty="0">
                          <a:ln>
                            <a:noFill/>
                          </a:ln>
                          <a:solidFill>
                            <a:srgbClr val="000000"/>
                          </a:solidFill>
                          <a:effectLst/>
                          <a:latin typeface="Tahoma" pitchFamily="34" charset="0"/>
                          <a:ea typeface="ＭＳ Ｐゴシック" charset="-128"/>
                        </a:rPr>
                        <a:t>C)</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Urgency</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Frequency</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Suprapubic tenderness</a:t>
                      </a:r>
                    </a:p>
                    <a:p>
                      <a:pPr marL="0" marR="0" lvl="0" indent="0" algn="l" defTabSz="914400" rtl="0" eaLnBrk="1" fontAlgn="base" latinLnBrk="0" hangingPunct="1">
                        <a:lnSpc>
                          <a:spcPct val="100000"/>
                        </a:lnSpc>
                        <a:spcBef>
                          <a:spcPct val="0"/>
                        </a:spcBef>
                        <a:spcAft>
                          <a:spcPct val="0"/>
                        </a:spcAft>
                        <a:buClrTx/>
                        <a:buSzTx/>
                        <a:buFontTx/>
                        <a:buNone/>
                        <a:tabLst/>
                      </a:pPr>
                      <a:br>
                        <a:rPr kumimoji="0" lang="en-US" sz="1800" b="0" i="0" u="none" strike="noStrike" cap="none" normalizeH="0" baseline="0" dirty="0">
                          <a:ln>
                            <a:noFill/>
                          </a:ln>
                          <a:solidFill>
                            <a:srgbClr val="000000"/>
                          </a:solidFill>
                          <a:effectLst/>
                          <a:latin typeface="Tahoma" pitchFamily="34" charset="0"/>
                          <a:ea typeface="ＭＳ Ｐゴシック" charset="-128"/>
                        </a:rPr>
                      </a:br>
                      <a:r>
                        <a:rPr kumimoji="0" lang="en-US" sz="1800" b="0" i="0" u="none" strike="noStrike" cap="none" normalizeH="0" baseline="0" dirty="0">
                          <a:ln>
                            <a:noFill/>
                          </a:ln>
                          <a:solidFill>
                            <a:srgbClr val="000000"/>
                          </a:solidFill>
                          <a:effectLst/>
                          <a:latin typeface="Tahoma" pitchFamily="34" charset="0"/>
                          <a:ea typeface="ＭＳ Ｐゴシック" charset="-128"/>
                        </a:rPr>
                        <a:t>AND ≥ 1 of following</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Positive dipstick </a:t>
                      </a:r>
                      <a:r>
                        <a:rPr lang="en-US" dirty="0"/>
                        <a:t>for leukocyte esterase</a:t>
                      </a:r>
                      <a:r>
                        <a:rPr lang="hu-HU" dirty="0"/>
                        <a:t>/</a:t>
                      </a:r>
                      <a:r>
                        <a:rPr lang="en-US" dirty="0"/>
                        <a:t>nitrate</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Pyuria (≥10</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white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blood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cell</a:t>
                      </a:r>
                      <a:r>
                        <a:rPr kumimoji="0" lang="en-US" sz="1800" b="0" i="0" u="none" strike="noStrike" cap="none" normalizeH="0" baseline="0" dirty="0">
                          <a:ln>
                            <a:noFill/>
                          </a:ln>
                          <a:solidFill>
                            <a:srgbClr val="000000"/>
                          </a:solidFill>
                          <a:effectLst/>
                          <a:latin typeface="Tahoma" pitchFamily="34" charset="0"/>
                          <a:ea typeface="ＭＳ Ｐゴシック" charset="-128"/>
                        </a:rPr>
                        <a:t>/ml)</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Organisms </a:t>
                      </a:r>
                      <a:r>
                        <a:rPr kumimoji="0" lang="hu-HU" sz="1800" b="0" i="0" u="none" strike="noStrike" cap="none" normalizeH="0" baseline="0" dirty="0" err="1">
                          <a:ln>
                            <a:noFill/>
                          </a:ln>
                          <a:solidFill>
                            <a:srgbClr val="000000"/>
                          </a:solidFill>
                          <a:effectLst/>
                          <a:latin typeface="Tahoma" pitchFamily="34" charset="0"/>
                          <a:ea typeface="ＭＳ Ｐゴシック" charset="-128"/>
                        </a:rPr>
                        <a:t>on</a:t>
                      </a:r>
                      <a:r>
                        <a:rPr kumimoji="0" lang="hu-HU" sz="1800" b="0" i="0" u="none" strike="noStrike" cap="none" normalizeH="0" baseline="0" dirty="0">
                          <a:ln>
                            <a:noFill/>
                          </a:ln>
                          <a:solidFill>
                            <a:srgbClr val="000000"/>
                          </a:solidFill>
                          <a:effectLst/>
                          <a:latin typeface="Tahoma" pitchFamily="34" charset="0"/>
                          <a:ea typeface="ＭＳ Ｐゴシック" charset="-128"/>
                        </a:rPr>
                        <a:t> G</a:t>
                      </a:r>
                      <a:r>
                        <a:rPr kumimoji="0" lang="en-US" sz="1800" b="0" i="0" u="none" strike="noStrike" cap="none" normalizeH="0" baseline="0" dirty="0">
                          <a:ln>
                            <a:noFill/>
                          </a:ln>
                          <a:solidFill>
                            <a:srgbClr val="000000"/>
                          </a:solidFill>
                          <a:effectLst/>
                          <a:latin typeface="Tahoma" pitchFamily="34" charset="0"/>
                          <a:ea typeface="ＭＳ Ｐゴシック" charset="-128"/>
                        </a:rPr>
                        <a:t>ram </a:t>
                      </a:r>
                      <a:r>
                        <a:rPr kumimoji="0" lang="hu-HU" sz="1800" b="0" i="0" u="none" strike="noStrike" cap="none" normalizeH="0" baseline="0" dirty="0" err="1">
                          <a:ln>
                            <a:noFill/>
                          </a:ln>
                          <a:solidFill>
                            <a:srgbClr val="000000"/>
                          </a:solidFill>
                          <a:effectLst/>
                          <a:latin typeface="Tahoma" pitchFamily="34" charset="0"/>
                          <a:ea typeface="ＭＳ Ｐゴシック" charset="-128"/>
                        </a:rPr>
                        <a:t>stain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of unspun urine</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≥2 urine cultures </a:t>
                      </a:r>
                      <a:r>
                        <a:rPr kumimoji="0" lang="hu-HU" sz="1800" b="0" i="0" u="none" strike="noStrike" cap="none" normalizeH="0" baseline="0" dirty="0">
                          <a:ln>
                            <a:noFill/>
                          </a:ln>
                          <a:solidFill>
                            <a:srgbClr val="000000"/>
                          </a:solidFill>
                          <a:effectLst/>
                          <a:latin typeface="Tahoma" pitchFamily="34" charset="0"/>
                          <a:ea typeface="ＭＳ Ｐゴシック" charset="-128"/>
                        </a:rPr>
                        <a:t>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same </a:t>
                      </a:r>
                      <a:r>
                        <a:rPr kumimoji="0" lang="en-US" sz="1800" b="0" i="0" u="none" strike="noStrike" cap="none" normalizeH="0" baseline="0" dirty="0" err="1">
                          <a:ln>
                            <a:noFill/>
                          </a:ln>
                          <a:solidFill>
                            <a:srgbClr val="000000"/>
                          </a:solidFill>
                          <a:effectLst/>
                          <a:latin typeface="Tahoma" pitchFamily="34" charset="0"/>
                          <a:ea typeface="ＭＳ Ｐゴシック" charset="-128"/>
                        </a:rPr>
                        <a:t>uropathogen</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≥10</a:t>
                      </a:r>
                      <a:r>
                        <a:rPr kumimoji="0" lang="hu-HU" sz="1800" b="0" i="0" u="none" strike="noStrike" cap="none" normalizeH="0" baseline="30000" dirty="0">
                          <a:ln>
                            <a:noFill/>
                          </a:ln>
                          <a:solidFill>
                            <a:srgbClr val="000000"/>
                          </a:solidFill>
                          <a:effectLst/>
                          <a:latin typeface="Tahoma" pitchFamily="34" charset="0"/>
                          <a:ea typeface="ＭＳ Ｐゴシック" charset="-128"/>
                        </a:rPr>
                        <a:t>2 </a:t>
                      </a:r>
                      <a:r>
                        <a:rPr kumimoji="0" lang="hu-HU" sz="1800" b="0" i="0" u="none" strike="noStrike" cap="none" normalizeH="0" baseline="0" dirty="0" err="1">
                          <a:ln>
                            <a:noFill/>
                          </a:ln>
                          <a:solidFill>
                            <a:srgbClr val="000000"/>
                          </a:solidFill>
                          <a:effectLst/>
                          <a:latin typeface="Tahoma" pitchFamily="34" charset="0"/>
                          <a:ea typeface="ＭＳ Ｐゴシック" charset="-128"/>
                        </a:rPr>
                        <a:t>colonies</a:t>
                      </a:r>
                      <a:r>
                        <a:rPr kumimoji="0" lang="en-US" sz="1800" b="0" i="0" u="none" strike="noStrike" cap="none" normalizeH="0" baseline="0" dirty="0">
                          <a:ln>
                            <a:noFill/>
                          </a:ln>
                          <a:solidFill>
                            <a:srgbClr val="000000"/>
                          </a:solidFill>
                          <a:effectLst/>
                          <a:latin typeface="Tahoma" pitchFamily="34" charset="0"/>
                          <a:ea typeface="ＭＳ Ｐゴシック" charset="-128"/>
                        </a:rPr>
                        <a:t>/ml</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≤10</a:t>
                      </a:r>
                      <a:r>
                        <a:rPr kumimoji="0" lang="hu-HU" sz="1800" b="0" i="0" u="none" strike="noStrike" cap="none" normalizeH="0" baseline="30000" dirty="0">
                          <a:ln>
                            <a:noFill/>
                          </a:ln>
                          <a:solidFill>
                            <a:srgbClr val="000000"/>
                          </a:solidFill>
                          <a:effectLst/>
                          <a:latin typeface="Tahoma" pitchFamily="34" charset="0"/>
                          <a:ea typeface="ＭＳ Ｐゴシック" charset="-128"/>
                        </a:rPr>
                        <a:t>5 </a:t>
                      </a:r>
                      <a:r>
                        <a:rPr kumimoji="0" lang="hu-HU" sz="1800" b="0" i="0" u="none" strike="noStrike" cap="none" normalizeH="0" baseline="0" dirty="0" err="1">
                          <a:ln>
                            <a:noFill/>
                          </a:ln>
                          <a:solidFill>
                            <a:srgbClr val="000000"/>
                          </a:solidFill>
                          <a:effectLst/>
                          <a:latin typeface="Tahoma" pitchFamily="34" charset="0"/>
                          <a:ea typeface="ＭＳ Ｐゴシック" charset="-128"/>
                        </a:rPr>
                        <a:t>colonies</a:t>
                      </a:r>
                      <a:r>
                        <a:rPr kumimoji="0" lang="en-US" sz="1800" b="0" i="0" u="none" strike="noStrike" cap="none" normalizeH="0" baseline="0" dirty="0">
                          <a:ln>
                            <a:noFill/>
                          </a:ln>
                          <a:solidFill>
                            <a:srgbClr val="000000"/>
                          </a:solidFill>
                          <a:effectLst/>
                          <a:latin typeface="Tahoma" pitchFamily="34" charset="0"/>
                          <a:ea typeface="ＭＳ Ｐゴシック" charset="-128"/>
                        </a:rPr>
                        <a:t>/ml</a:t>
                      </a:r>
                      <a:r>
                        <a:rPr kumimoji="0" lang="hu-HU"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same </a:t>
                      </a:r>
                      <a:r>
                        <a:rPr kumimoji="0" lang="en-US" sz="1800" b="0" i="0" u="none" strike="noStrike" cap="none" normalizeH="0" baseline="0" dirty="0" err="1">
                          <a:ln>
                            <a:noFill/>
                          </a:ln>
                          <a:solidFill>
                            <a:srgbClr val="000000"/>
                          </a:solidFill>
                          <a:effectLst/>
                          <a:latin typeface="Tahoma" pitchFamily="34" charset="0"/>
                          <a:ea typeface="ＭＳ Ｐゴシック" charset="-128"/>
                        </a:rPr>
                        <a:t>uropathogen</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if</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patient</a:t>
                      </a:r>
                      <a:r>
                        <a:rPr kumimoji="0" lang="hu-HU" sz="1800" b="0" i="0" u="none" strike="noStrike" cap="none" normalizeH="0" baseline="0" dirty="0">
                          <a:ln>
                            <a:noFill/>
                          </a:ln>
                          <a:solidFill>
                            <a:srgbClr val="000000"/>
                          </a:solidFill>
                          <a:effectLst/>
                          <a:latin typeface="Tahoma" pitchFamily="34" charset="0"/>
                          <a:ea typeface="ＭＳ Ｐゴシック" charset="-128"/>
                        </a:rPr>
                        <a:t> is </a:t>
                      </a:r>
                      <a:r>
                        <a:rPr kumimoji="0" lang="hu-HU" sz="1800" b="0" i="0" u="none" strike="noStrike" cap="none" normalizeH="0" baseline="0" dirty="0" err="1">
                          <a:ln>
                            <a:noFill/>
                          </a:ln>
                          <a:solidFill>
                            <a:srgbClr val="000000"/>
                          </a:solidFill>
                          <a:effectLst/>
                          <a:latin typeface="Tahoma" pitchFamily="34" charset="0"/>
                          <a:ea typeface="ＭＳ Ｐゴシック" charset="-128"/>
                        </a:rPr>
                        <a:t>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effective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antimicrobial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treatment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1" u="none" strike="noStrike" cap="none" normalizeH="0" baseline="0" dirty="0">
                          <a:ln>
                            <a:noFill/>
                          </a:ln>
                          <a:solidFill>
                            <a:srgbClr val="000000"/>
                          </a:solidFill>
                          <a:effectLst/>
                          <a:latin typeface="Tahoma" pitchFamily="34" charset="0"/>
                          <a:ea typeface="ＭＳ Ｐゴシック" charset="-128"/>
                        </a:rPr>
                        <a:t>Physician diagnosis of UTI</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hu-HU" sz="1800" b="0" i="1" u="none" strike="noStrike" cap="none" normalizeH="0" baseline="0" dirty="0">
                          <a:ln>
                            <a:noFill/>
                          </a:ln>
                          <a:solidFill>
                            <a:srgbClr val="000000"/>
                          </a:solidFill>
                          <a:effectLst/>
                          <a:latin typeface="Tahoma" pitchFamily="34" charset="0"/>
                          <a:ea typeface="ＭＳ Ｐゴシック" charset="-128"/>
                        </a:rPr>
                        <a:t>P</a:t>
                      </a:r>
                      <a:r>
                        <a:rPr kumimoji="0" lang="en-US" sz="1800" b="0" i="1" u="none" strike="noStrike" cap="none" normalizeH="0" baseline="0" dirty="0" err="1">
                          <a:ln>
                            <a:noFill/>
                          </a:ln>
                          <a:solidFill>
                            <a:srgbClr val="000000"/>
                          </a:solidFill>
                          <a:effectLst/>
                          <a:latin typeface="Tahoma" pitchFamily="34" charset="0"/>
                          <a:ea typeface="ＭＳ Ｐゴシック" charset="-128"/>
                        </a:rPr>
                        <a:t>hysician</a:t>
                      </a:r>
                      <a:r>
                        <a:rPr kumimoji="0" lang="en-US" sz="1800" b="0" i="1" u="none" strike="noStrike" cap="none" normalizeH="0" baseline="0" dirty="0">
                          <a:ln>
                            <a:noFill/>
                          </a:ln>
                          <a:solidFill>
                            <a:srgbClr val="000000"/>
                          </a:solidFill>
                          <a:effectLst/>
                          <a:latin typeface="Tahoma" pitchFamily="34" charset="0"/>
                          <a:ea typeface="ＭＳ Ｐゴシック" charset="-128"/>
                        </a:rPr>
                        <a:t> treatment of UTI</a:t>
                      </a:r>
                    </a:p>
                  </a:txBody>
                  <a:tcPr marL="121920" marR="12192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5" name="TextBox 2">
            <a:extLst>
              <a:ext uri="{FF2B5EF4-FFF2-40B4-BE49-F238E27FC236}">
                <a16:creationId xmlns:a16="http://schemas.microsoft.com/office/drawing/2014/main" id="{61336A0C-F4AC-4864-A5A0-645D7D777192}"/>
              </a:ext>
            </a:extLst>
          </p:cNvPr>
          <p:cNvSpPr txBox="1"/>
          <p:nvPr/>
        </p:nvSpPr>
        <p:spPr>
          <a:xfrm>
            <a:off x="1030688" y="5496960"/>
            <a:ext cx="4336143" cy="701731"/>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pPr algn="ctr"/>
            <a:r>
              <a:rPr lang="en-GB" sz="2200" dirty="0">
                <a:solidFill>
                  <a:srgbClr val="FF0000"/>
                </a:solidFill>
              </a:rPr>
              <a:t>N.B.: asymptomatic </a:t>
            </a:r>
            <a:r>
              <a:rPr lang="en-GB" sz="2200" dirty="0" err="1">
                <a:solidFill>
                  <a:srgbClr val="FF0000"/>
                </a:solidFill>
              </a:rPr>
              <a:t>bacteriuria</a:t>
            </a:r>
            <a:r>
              <a:rPr lang="en-GB" sz="2200" dirty="0">
                <a:solidFill>
                  <a:srgbClr val="FF0000"/>
                </a:solidFill>
              </a:rPr>
              <a:t> is not reported</a:t>
            </a:r>
          </a:p>
        </p:txBody>
      </p:sp>
    </p:spTree>
    <p:extLst>
      <p:ext uri="{BB962C8B-B14F-4D97-AF65-F5344CB8AC3E}">
        <p14:creationId xmlns:p14="http://schemas.microsoft.com/office/powerpoint/2010/main" val="26702265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1 answers: HAI section</a:t>
            </a:r>
          </a:p>
        </p:txBody>
      </p:sp>
      <p:graphicFrame>
        <p:nvGraphicFramePr>
          <p:cNvPr id="3" name="Group 990"/>
          <p:cNvGraphicFramePr>
            <a:graphicFrameLocks noGrp="1"/>
          </p:cNvGraphicFramePr>
          <p:nvPr>
            <p:extLst>
              <p:ext uri="{D42A27DB-BD31-4B8C-83A1-F6EECF244321}">
                <p14:modId xmlns:p14="http://schemas.microsoft.com/office/powerpoint/2010/main" val="2784705314"/>
              </p:ext>
            </p:extLst>
          </p:nvPr>
        </p:nvGraphicFramePr>
        <p:xfrm>
          <a:off x="431798" y="1151615"/>
          <a:ext cx="10972803" cy="5178814"/>
        </p:xfrm>
        <a:graphic>
          <a:graphicData uri="http://schemas.openxmlformats.org/drawingml/2006/table">
            <a:tbl>
              <a:tblPr/>
              <a:tblGrid>
                <a:gridCol w="3439206">
                  <a:extLst>
                    <a:ext uri="{9D8B030D-6E8A-4147-A177-3AD203B41FA5}">
                      <a16:colId xmlns:a16="http://schemas.microsoft.com/office/drawing/2014/main" val="20000"/>
                    </a:ext>
                  </a:extLst>
                </a:gridCol>
                <a:gridCol w="1473511">
                  <a:extLst>
                    <a:ext uri="{9D8B030D-6E8A-4147-A177-3AD203B41FA5}">
                      <a16:colId xmlns:a16="http://schemas.microsoft.com/office/drawing/2014/main" val="20001"/>
                    </a:ext>
                  </a:extLst>
                </a:gridCol>
                <a:gridCol w="1146062">
                  <a:extLst>
                    <a:ext uri="{9D8B030D-6E8A-4147-A177-3AD203B41FA5}">
                      <a16:colId xmlns:a16="http://schemas.microsoft.com/office/drawing/2014/main" val="20002"/>
                    </a:ext>
                  </a:extLst>
                </a:gridCol>
                <a:gridCol w="654894">
                  <a:extLst>
                    <a:ext uri="{9D8B030D-6E8A-4147-A177-3AD203B41FA5}">
                      <a16:colId xmlns:a16="http://schemas.microsoft.com/office/drawing/2014/main" val="20003"/>
                    </a:ext>
                  </a:extLst>
                </a:gridCol>
                <a:gridCol w="491171">
                  <a:extLst>
                    <a:ext uri="{9D8B030D-6E8A-4147-A177-3AD203B41FA5}">
                      <a16:colId xmlns:a16="http://schemas.microsoft.com/office/drawing/2014/main" val="20004"/>
                    </a:ext>
                  </a:extLst>
                </a:gridCol>
                <a:gridCol w="1504489">
                  <a:extLst>
                    <a:ext uri="{9D8B030D-6E8A-4147-A177-3AD203B41FA5}">
                      <a16:colId xmlns:a16="http://schemas.microsoft.com/office/drawing/2014/main" val="20005"/>
                    </a:ext>
                  </a:extLst>
                </a:gridCol>
                <a:gridCol w="1115087">
                  <a:extLst>
                    <a:ext uri="{9D8B030D-6E8A-4147-A177-3AD203B41FA5}">
                      <a16:colId xmlns:a16="http://schemas.microsoft.com/office/drawing/2014/main" val="20006"/>
                    </a:ext>
                  </a:extLst>
                </a:gridCol>
                <a:gridCol w="654894">
                  <a:extLst>
                    <a:ext uri="{9D8B030D-6E8A-4147-A177-3AD203B41FA5}">
                      <a16:colId xmlns:a16="http://schemas.microsoft.com/office/drawing/2014/main" val="20007"/>
                    </a:ext>
                  </a:extLst>
                </a:gridCol>
                <a:gridCol w="493489">
                  <a:extLst>
                    <a:ext uri="{9D8B030D-6E8A-4147-A177-3AD203B41FA5}">
                      <a16:colId xmlns:a16="http://schemas.microsoft.com/office/drawing/2014/main" val="20008"/>
                    </a:ext>
                  </a:extLst>
                </a:gridCol>
              </a:tblGrid>
              <a:tr h="3148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HAI 1</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HAI 2</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9518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Case definition code</a:t>
                      </a: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Arial" charset="0"/>
                          <a:cs typeface="Arial" charset="0"/>
                        </a:rPr>
                        <a:t> </a:t>
                      </a:r>
                      <a:r>
                        <a:rPr kumimoji="0" lang="en-US" sz="1800" b="1" i="0" u="none" strike="noStrike" cap="none" normalizeH="0" baseline="0" dirty="0">
                          <a:ln>
                            <a:noFill/>
                          </a:ln>
                          <a:solidFill>
                            <a:srgbClr val="FF0000"/>
                          </a:solidFill>
                          <a:effectLst/>
                          <a:latin typeface="Arial" charset="0"/>
                          <a:cs typeface="Arial" charset="0"/>
                        </a:rPr>
                        <a:t>UTI-A</a:t>
                      </a:r>
                    </a:p>
                  </a:txBody>
                  <a:tcPr marL="84401" marR="84401" marT="42201" marB="42201"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0000"/>
                          </a:solidFill>
                          <a:effectLst/>
                          <a:latin typeface="Arial" charset="0"/>
                          <a:cs typeface="Arial" charset="0"/>
                        </a:rPr>
                        <a:t> BSI</a:t>
                      </a:r>
                    </a:p>
                  </a:txBody>
                  <a:tcPr marL="84401" marR="84401" marT="42201" marB="42201"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9518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Relevant device </a:t>
                      </a:r>
                      <a:r>
                        <a:rPr kumimoji="0" lang="en-US" sz="1400" b="1" i="0" u="none" strike="noStrike" cap="none" normalizeH="0" baseline="30000" dirty="0">
                          <a:ln>
                            <a:noFill/>
                          </a:ln>
                          <a:solidFill>
                            <a:schemeClr val="tx1"/>
                          </a:solidFill>
                          <a:effectLst/>
                          <a:latin typeface="Arial" charset="0"/>
                          <a:cs typeface="Arial" charset="0"/>
                        </a:rPr>
                        <a:t>(3)</a:t>
                      </a:r>
                    </a:p>
                  </a:txBody>
                  <a:tcPr marL="84401" marR="84401" marT="42201" marB="422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cap="none" normalizeH="0" baseline="0" dirty="0">
                          <a:ln>
                            <a:noFill/>
                          </a:ln>
                          <a:solidFill>
                            <a:schemeClr val="tx1"/>
                          </a:solidFill>
                          <a:effectLst/>
                          <a:latin typeface="Arial" charset="0"/>
                          <a:cs typeface="Arial" charset="0"/>
                        </a:rPr>
                        <a:t> Yes  </a:t>
                      </a:r>
                      <a:r>
                        <a:rPr kumimoji="0" lang="en-US" sz="1400" b="0" i="0" u="none" strike="noStrike" kern="1200" cap="none" spc="0" normalizeH="0" baseline="0" noProof="0" dirty="0">
                          <a:ln>
                            <a:noFill/>
                          </a:ln>
                          <a:solidFill>
                            <a:srgbClr val="000000"/>
                          </a:solidFill>
                          <a:effectLst/>
                          <a:uLnTx/>
                          <a:uFillTx/>
                          <a:latin typeface="Arial" charset="0"/>
                          <a:ea typeface="+mn-ea"/>
                          <a:cs typeface="Arial" charset="0"/>
                        </a:rPr>
                        <a:t>O</a:t>
                      </a:r>
                      <a:r>
                        <a:rPr kumimoji="0" lang="en-US" sz="2400" b="0" i="0" u="none" strike="noStrike" cap="none" normalizeH="0" baseline="0" dirty="0">
                          <a:ln>
                            <a:noFill/>
                          </a:ln>
                          <a:solidFill>
                            <a:schemeClr val="tx1"/>
                          </a:solidFill>
                          <a:effectLst/>
                          <a:latin typeface="Arial" charset="0"/>
                          <a:cs typeface="Arial" charset="0"/>
                        </a:rPr>
                        <a:t> </a:t>
                      </a:r>
                      <a:r>
                        <a:rPr kumimoji="0" lang="en-US" sz="1400" b="0" i="0" u="none" strike="noStrike" cap="none" normalizeH="0" baseline="0" dirty="0">
                          <a:ln>
                            <a:noFill/>
                          </a:ln>
                          <a:solidFill>
                            <a:schemeClr val="tx1"/>
                          </a:solidFill>
                          <a:effectLst/>
                          <a:latin typeface="Arial" charset="0"/>
                          <a:cs typeface="Arial" charset="0"/>
                        </a:rPr>
                        <a:t>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O Yes  </a:t>
                      </a: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cap="none" normalizeH="0" baseline="0" dirty="0">
                          <a:ln>
                            <a:noFill/>
                          </a:ln>
                          <a:solidFill>
                            <a:schemeClr val="tx1"/>
                          </a:solidFill>
                          <a:effectLst/>
                          <a:latin typeface="Arial" charset="0"/>
                          <a:cs typeface="Arial" charset="0"/>
                        </a:rPr>
                        <a:t>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0486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Present on admission</a:t>
                      </a: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O Yes   </a:t>
                      </a:r>
                      <a:r>
                        <a:rPr kumimoji="0" lang="en-US" sz="2400" b="0" i="0" u="none" strike="noStrike" cap="none" normalizeH="0" baseline="0" dirty="0">
                          <a:ln>
                            <a:noFill/>
                          </a:ln>
                          <a:solidFill>
                            <a:srgbClr val="FF0000"/>
                          </a:solidFill>
                          <a:effectLst/>
                          <a:latin typeface="Arial" charset="0"/>
                          <a:cs typeface="Arial" charset="0"/>
                        </a:rPr>
                        <a:t>●</a:t>
                      </a:r>
                      <a:r>
                        <a:rPr kumimoji="0" lang="en-US" sz="1400" b="0" i="0" u="none" strike="noStrike" cap="none" normalizeH="0" baseline="0" dirty="0">
                          <a:ln>
                            <a:noFill/>
                          </a:ln>
                          <a:solidFill>
                            <a:schemeClr val="tx1"/>
                          </a:solidFill>
                          <a:effectLst/>
                          <a:latin typeface="Arial" charset="0"/>
                          <a:cs typeface="Arial" charset="0"/>
                        </a:rPr>
                        <a:t>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O Yes   </a:t>
                      </a: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cap="none" normalizeH="0" baseline="0" dirty="0">
                          <a:ln>
                            <a:noFill/>
                          </a:ln>
                          <a:solidFill>
                            <a:schemeClr val="tx1"/>
                          </a:solidFill>
                          <a:effectLst/>
                          <a:latin typeface="Arial" charset="0"/>
                          <a:cs typeface="Arial" charset="0"/>
                        </a:rPr>
                        <a:t> No</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29518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Date of onset </a:t>
                      </a:r>
                      <a:r>
                        <a:rPr kumimoji="0" lang="en-US" sz="1400" b="1" i="0" u="none" strike="noStrike" cap="none" normalizeH="0" baseline="30000" dirty="0">
                          <a:ln>
                            <a:noFill/>
                          </a:ln>
                          <a:solidFill>
                            <a:schemeClr val="tx1"/>
                          </a:solidFill>
                          <a:effectLst/>
                          <a:latin typeface="Arial" charset="0"/>
                          <a:cs typeface="Arial" charset="0"/>
                        </a:rPr>
                        <a:t>(4)</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24    /      3    / 2016</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          /          / </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43294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Origin of infection</a:t>
                      </a: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200" b="0" i="0" u="none" strike="noStrike" cap="none" normalizeH="0" baseline="0" dirty="0">
                          <a:ln>
                            <a:noFill/>
                          </a:ln>
                          <a:solidFill>
                            <a:schemeClr val="tx1"/>
                          </a:solidFill>
                          <a:effectLst/>
                          <a:latin typeface="Arial" charset="0"/>
                          <a:cs typeface="Arial" charset="0"/>
                        </a:rPr>
                        <a:t> current hospital    O other hospital  </a:t>
                      </a:r>
                      <a:r>
                        <a:rPr kumimoji="0" lang="hu-HU" sz="1200" b="0" i="0" u="none" strike="noStrike" cap="none" normalizeH="0" baseline="0" dirty="0">
                          <a:ln>
                            <a:noFill/>
                          </a:ln>
                          <a:solidFill>
                            <a:schemeClr val="tx1"/>
                          </a:solidFill>
                          <a:effectLst/>
                          <a:latin typeface="Arial" charset="0"/>
                          <a:cs typeface="Arial" charset="0"/>
                        </a:rPr>
                        <a:t>                                       </a:t>
                      </a:r>
                      <a:r>
                        <a:rPr kumimoji="0" lang="en-US" sz="1200" b="0" i="0" u="none" strike="noStrike" cap="none" normalizeH="0" baseline="0" dirty="0">
                          <a:ln>
                            <a:noFill/>
                          </a:ln>
                          <a:solidFill>
                            <a:schemeClr val="tx1"/>
                          </a:solidFill>
                          <a:effectLst/>
                          <a:latin typeface="Arial" charset="0"/>
                          <a:cs typeface="Arial" charset="0"/>
                        </a:rPr>
                        <a:t> O other origin/ </a:t>
                      </a:r>
                      <a:r>
                        <a:rPr kumimoji="0" lang="en-US" sz="1200" b="0" i="0" u="none" strike="noStrike" cap="none" normalizeH="0" baseline="0" dirty="0" err="1">
                          <a:ln>
                            <a:noFill/>
                          </a:ln>
                          <a:solidFill>
                            <a:schemeClr val="tx1"/>
                          </a:solidFill>
                          <a:effectLst/>
                          <a:latin typeface="Arial" charset="0"/>
                          <a:cs typeface="Arial" charset="0"/>
                        </a:rPr>
                        <a:t>unk</a:t>
                      </a:r>
                      <a:r>
                        <a:rPr kumimoji="0" lang="hu-HU" sz="1200" b="0" i="0" u="none" strike="noStrike" cap="none" normalizeH="0" baseline="0" dirty="0" err="1">
                          <a:ln>
                            <a:noFill/>
                          </a:ln>
                          <a:solidFill>
                            <a:schemeClr val="tx1"/>
                          </a:solidFill>
                          <a:effectLst/>
                          <a:latin typeface="Arial" charset="0"/>
                          <a:cs typeface="Arial" charset="0"/>
                        </a:rPr>
                        <a:t>nown</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200" b="0" i="0" u="none" strike="noStrike" cap="none" normalizeH="0" baseline="0" dirty="0">
                          <a:ln>
                            <a:noFill/>
                          </a:ln>
                          <a:solidFill>
                            <a:schemeClr val="tx1"/>
                          </a:solidFill>
                          <a:effectLst/>
                          <a:latin typeface="Arial" charset="0"/>
                          <a:cs typeface="Arial" charset="0"/>
                        </a:rPr>
                        <a:t> current hospital    O other hospital   </a:t>
                      </a:r>
                      <a:r>
                        <a:rPr kumimoji="0" lang="hu-HU" sz="1200" b="0" i="0" u="none" strike="noStrike" cap="none" normalizeH="0" baseline="0" dirty="0">
                          <a:ln>
                            <a:noFill/>
                          </a:ln>
                          <a:solidFill>
                            <a:schemeClr val="tx1"/>
                          </a:solidFill>
                          <a:effectLst/>
                          <a:latin typeface="Arial" charset="0"/>
                          <a:cs typeface="Arial" charset="0"/>
                        </a:rPr>
                        <a:t>                                     </a:t>
                      </a:r>
                      <a:r>
                        <a:rPr kumimoji="0" lang="en-US" sz="1200" b="0" i="0" u="none" strike="noStrike" cap="none" normalizeH="0" baseline="0" dirty="0">
                          <a:ln>
                            <a:noFill/>
                          </a:ln>
                          <a:solidFill>
                            <a:schemeClr val="tx1"/>
                          </a:solidFill>
                          <a:effectLst/>
                          <a:latin typeface="Arial" charset="0"/>
                          <a:cs typeface="Arial" charset="0"/>
                        </a:rPr>
                        <a:t>O other origin/ </a:t>
                      </a:r>
                      <a:r>
                        <a:rPr kumimoji="0" lang="en-US" sz="1200" b="0" i="0" u="none" strike="noStrike" cap="none" normalizeH="0" baseline="0" dirty="0" err="1">
                          <a:ln>
                            <a:noFill/>
                          </a:ln>
                          <a:solidFill>
                            <a:schemeClr val="tx1"/>
                          </a:solidFill>
                          <a:effectLst/>
                          <a:latin typeface="Arial" charset="0"/>
                          <a:cs typeface="Arial" charset="0"/>
                        </a:rPr>
                        <a:t>unk</a:t>
                      </a:r>
                      <a:r>
                        <a:rPr kumimoji="0" lang="hu-HU" sz="1200" b="0" i="0" u="none" strike="noStrike" cap="none" normalizeH="0" baseline="0" dirty="0" err="1">
                          <a:ln>
                            <a:noFill/>
                          </a:ln>
                          <a:solidFill>
                            <a:schemeClr val="tx1"/>
                          </a:solidFill>
                          <a:effectLst/>
                          <a:latin typeface="Arial" charset="0"/>
                          <a:cs typeface="Arial" charset="0"/>
                        </a:rPr>
                        <a:t>nown</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472298">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chemeClr val="tx1"/>
                          </a:solidFill>
                          <a:effectLst/>
                          <a:latin typeface="Arial" charset="0"/>
                          <a:cs typeface="Arial" charset="0"/>
                        </a:rPr>
                        <a:t>HAI associated to current ward</a:t>
                      </a: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cap="none" normalizeH="0" baseline="0" dirty="0">
                          <a:ln>
                            <a:noFill/>
                          </a:ln>
                          <a:solidFill>
                            <a:schemeClr val="tx1"/>
                          </a:solidFill>
                          <a:effectLst/>
                          <a:latin typeface="Arial" charset="0"/>
                          <a:cs typeface="Arial" charset="0"/>
                        </a:rPr>
                        <a:t>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2400" b="0" i="0" u="none" strike="noStrike" kern="1200" cap="none" spc="0" normalizeH="0" baseline="0" noProof="0" dirty="0">
                          <a:ln>
                            <a:noFill/>
                          </a:ln>
                          <a:solidFill>
                            <a:srgbClr val="FF0000"/>
                          </a:solidFill>
                          <a:effectLst/>
                          <a:uLnTx/>
                          <a:uFillTx/>
                          <a:latin typeface="Arial" charset="0"/>
                          <a:ea typeface="+mn-ea"/>
                          <a:cs typeface="Arial" charset="0"/>
                        </a:rPr>
                        <a:t>●</a:t>
                      </a:r>
                      <a:r>
                        <a:rPr kumimoji="0" lang="en-US" sz="1400" b="0" i="0" u="none" strike="noStrike" cap="none" normalizeH="0" baseline="0" dirty="0">
                          <a:ln>
                            <a:noFill/>
                          </a:ln>
                          <a:solidFill>
                            <a:schemeClr val="tx1"/>
                          </a:solidFill>
                          <a:effectLst/>
                          <a:latin typeface="Arial" charset="0"/>
                          <a:cs typeface="Arial" charset="0"/>
                        </a:rPr>
                        <a:t> Yes  O No  O Unknown</a:t>
                      </a:r>
                    </a:p>
                  </a:txBody>
                  <a:tcPr marL="84401" marR="84401" marT="42201" marB="422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31486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If BSI: source </a:t>
                      </a:r>
                      <a:r>
                        <a:rPr kumimoji="0" lang="en-US" sz="1400" b="1" i="0" u="none" strike="noStrike" cap="none" normalizeH="0" baseline="30000" dirty="0">
                          <a:ln>
                            <a:noFill/>
                          </a:ln>
                          <a:solidFill>
                            <a:schemeClr val="tx1"/>
                          </a:solidFill>
                          <a:effectLst/>
                          <a:latin typeface="Arial" charset="0"/>
                          <a:cs typeface="Arial" charset="0"/>
                        </a:rPr>
                        <a:t>(5)</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r>
                        <a:rPr kumimoji="0" lang="en-US" sz="1800" b="1" i="0" u="none" strike="noStrike" cap="none" normalizeH="0" baseline="0" dirty="0">
                          <a:ln>
                            <a:noFill/>
                          </a:ln>
                          <a:solidFill>
                            <a:srgbClr val="FF0000"/>
                          </a:solidFill>
                          <a:effectLst/>
                          <a:latin typeface="Arial" charset="0"/>
                          <a:cs typeface="Arial" charset="0"/>
                        </a:rPr>
                        <a:t>S-UTI</a:t>
                      </a:r>
                      <a:endParaRPr kumimoji="0" lang="en-US" sz="3600" b="1" i="0" u="none" strike="noStrike" cap="none" normalizeH="0" baseline="0" dirty="0">
                        <a:ln>
                          <a:noFill/>
                        </a:ln>
                        <a:solidFill>
                          <a:srgbClr val="FF0000"/>
                        </a:solidFill>
                        <a:effectLst/>
                        <a:latin typeface="Arial" charset="0"/>
                        <a:cs typeface="Arial" charset="0"/>
                      </a:endParaRPr>
                    </a:p>
                  </a:txBody>
                  <a:tcPr marL="84401" marR="84401" marT="42201" marB="42201"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95183">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84401" marR="84401" marT="42201" marB="42201"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cs typeface="Arial" charset="0"/>
                        </a:rPr>
                        <a:t>AMR</a:t>
                      </a:r>
                      <a:endParaRPr kumimoji="0" lang="en-US" sz="1400" b="0" i="0" u="none" strike="noStrike" cap="none" normalizeH="0" baseline="3000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1200" dirty="0">
                          <a:solidFill>
                            <a:schemeClr val="tx1"/>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MO code</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cs typeface="Arial" charset="0"/>
                        </a:rPr>
                        <a:t>AMR</a:t>
                      </a:r>
                      <a:endParaRPr kumimoji="0" lang="en-US" sz="1400" b="0" i="0" u="none" strike="noStrike" cap="none" normalizeH="0" baseline="30000" dirty="0">
                        <a:ln>
                          <a:noFill/>
                        </a:ln>
                        <a:solidFill>
                          <a:schemeClr val="tx1"/>
                        </a:solidFill>
                        <a:effectLst/>
                        <a:latin typeface="Arial" charset="0"/>
                        <a:cs typeface="Arial" charset="0"/>
                      </a:endParaRP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PDR</a:t>
                      </a:r>
                    </a:p>
                  </a:txBody>
                  <a:tcPr marL="84401" marR="84401" marT="42201" marB="422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295190">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800" b="0" i="0" u="none" strike="noStrike" cap="none" normalizeH="0" baseline="30000" dirty="0">
                          <a:ln>
                            <a:noFill/>
                          </a:ln>
                          <a:solidFill>
                            <a:schemeClr val="tx1"/>
                          </a:solidFill>
                          <a:effectLst/>
                          <a:latin typeface="Arial" charset="0"/>
                          <a:cs typeface="Arial" charset="0"/>
                        </a:rPr>
                        <a:t>AB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800" b="0" i="0" u="none" strike="noStrike" cap="none" normalizeH="0" baseline="30000" dirty="0">
                          <a:ln>
                            <a:noFill/>
                          </a:ln>
                          <a:solidFill>
                            <a:schemeClr val="tx1"/>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800" b="0" i="0" u="none" strike="noStrike" cap="none" normalizeH="0" baseline="30000" dirty="0">
                          <a:ln>
                            <a:noFill/>
                          </a:ln>
                          <a:solidFill>
                            <a:schemeClr val="tx1"/>
                          </a:solidFill>
                          <a:effectLst/>
                          <a:latin typeface="Arial" charset="0"/>
                          <a:cs typeface="Arial" charset="0"/>
                        </a:rPr>
                        <a:t>AB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800" b="0" i="0" u="none" strike="noStrike" cap="none" normalizeH="0" baseline="30000" dirty="0">
                          <a:ln>
                            <a:noFill/>
                          </a:ln>
                          <a:solidFill>
                            <a:schemeClr val="tx1"/>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206125">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Microorganism 1</a:t>
                      </a:r>
                      <a:endParaRPr kumimoji="0" lang="en-US" sz="14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0000"/>
                          </a:solidFill>
                          <a:effectLst/>
                          <a:latin typeface="Arial" charset="0"/>
                          <a:cs typeface="Arial" charset="0"/>
                        </a:rPr>
                        <a:t> ESCCOL</a:t>
                      </a:r>
                      <a:endParaRPr kumimoji="0" lang="en-US" sz="3600" b="1"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0000"/>
                          </a:solidFill>
                          <a:effectLst/>
                          <a:latin typeface="Arial" charset="0"/>
                          <a:cs typeface="Arial" charset="0"/>
                        </a:rPr>
                        <a:t>U</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0000"/>
                          </a:solidFill>
                          <a:effectLst/>
                          <a:latin typeface="Arial" charset="0"/>
                          <a:cs typeface="Arial" charset="0"/>
                        </a:rPr>
                        <a:t> ESCCOL</a:t>
                      </a:r>
                      <a:endParaRPr kumimoji="0" lang="en-US" sz="3600" b="1"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0000"/>
                          </a:solidFill>
                          <a:effectLst/>
                          <a:latin typeface="Arial" charset="0"/>
                          <a:cs typeface="Arial" charset="0"/>
                        </a:rPr>
                        <a:t> U</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206125">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0000"/>
                          </a:solidFill>
                          <a:effectLst/>
                          <a:latin typeface="Arial" charset="0"/>
                          <a:cs typeface="Arial" charset="0"/>
                        </a:rPr>
                        <a:t>U</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Arial" charset="0"/>
                        <a:cs typeface="Arial"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0000"/>
                          </a:solidFill>
                          <a:effectLst/>
                          <a:latin typeface="Arial" charset="0"/>
                          <a:cs typeface="Arial" charset="0"/>
                        </a:rPr>
                        <a:t>U</a:t>
                      </a:r>
                    </a:p>
                  </a:txBody>
                  <a:tcPr marL="0" marR="0" marT="0" marB="0" anchor="ctr" anchorCtr="1"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206125">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Microorganism 2</a:t>
                      </a:r>
                      <a:endParaRPr kumimoji="0" lang="en-US" sz="14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206125">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206125">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Arial" charset="0"/>
                        </a:rPr>
                        <a:t>Microorganism 3</a:t>
                      </a:r>
                      <a:endParaRPr kumimoji="0" lang="en-US" sz="1400" b="0" i="0" u="none" strike="noStrike" cap="none" normalizeH="0" baseline="0" dirty="0">
                        <a:ln>
                          <a:noFill/>
                        </a:ln>
                        <a:solidFill>
                          <a:schemeClr val="tx1"/>
                        </a:solidFill>
                        <a:effectLst/>
                        <a:latin typeface="Arial" charset="0"/>
                        <a:cs typeface="Arial" charset="0"/>
                      </a:endParaRPr>
                    </a:p>
                  </a:txBody>
                  <a:tcPr marL="42201" marR="42201" marT="42204" marB="422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 </a:t>
                      </a:r>
                      <a:endParaRPr kumimoji="0" lang="en-US" sz="3600" b="0" i="0" u="none" strike="noStrike" cap="none" normalizeH="0" baseline="0" dirty="0">
                        <a:ln>
                          <a:noFill/>
                        </a:ln>
                        <a:solidFill>
                          <a:schemeClr val="tx1"/>
                        </a:solidFill>
                        <a:effectLst/>
                        <a:latin typeface="Arial" charset="0"/>
                        <a:cs typeface="Arial" charset="0"/>
                      </a:endParaRP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206125">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5686066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Case 2 pre-workshop questionnaire</a:t>
            </a:r>
          </a:p>
        </p:txBody>
      </p:sp>
      <p:sp>
        <p:nvSpPr>
          <p:cNvPr id="4" name="Content Placeholder 3"/>
          <p:cNvSpPr>
            <a:spLocks noGrp="1"/>
          </p:cNvSpPr>
          <p:nvPr>
            <p:ph idx="1"/>
          </p:nvPr>
        </p:nvSpPr>
        <p:spPr/>
        <p:txBody>
          <a:bodyPr/>
          <a:lstStyle/>
          <a:p>
            <a:pPr marL="274638" indent="-274638"/>
            <a:r>
              <a:rPr lang="en-GB" sz="2000" b="1" dirty="0"/>
              <a:t>18 January</a:t>
            </a:r>
            <a:r>
              <a:rPr lang="en-GB" sz="2000" dirty="0"/>
              <a:t>: 81</a:t>
            </a:r>
            <a:r>
              <a:rPr lang="hu-HU" sz="2000" dirty="0"/>
              <a:t>-</a:t>
            </a:r>
            <a:r>
              <a:rPr lang="en-GB" sz="2000" dirty="0"/>
              <a:t>year</a:t>
            </a:r>
            <a:r>
              <a:rPr lang="hu-HU" sz="2000" dirty="0"/>
              <a:t>-</a:t>
            </a:r>
            <a:r>
              <a:rPr lang="en-GB" sz="2000" dirty="0"/>
              <a:t>old female with history of dementia admitted to medical ICU with severe cerebrovascular accident. Central line, urinary catheter and arterial line in place the entire time.</a:t>
            </a:r>
          </a:p>
          <a:p>
            <a:pPr marL="274638" indent="-274638"/>
            <a:r>
              <a:rPr lang="en-GB" sz="2000" b="1" dirty="0"/>
              <a:t>27 January</a:t>
            </a:r>
            <a:r>
              <a:rPr lang="en-GB" sz="2000" dirty="0"/>
              <a:t>: She </a:t>
            </a:r>
            <a:r>
              <a:rPr lang="hu-HU" sz="2000" dirty="0"/>
              <a:t>has </a:t>
            </a:r>
            <a:r>
              <a:rPr lang="hu-HU" sz="2000" dirty="0" err="1"/>
              <a:t>fever</a:t>
            </a:r>
            <a:r>
              <a:rPr lang="en-GB" sz="2000" dirty="0"/>
              <a:t>. Two sets blood cultures were taken 12 hours apart. CVC line changed and tip sent for culture. Teicoplanin </a:t>
            </a:r>
            <a:r>
              <a:rPr lang="hu-HU" sz="2000" dirty="0"/>
              <a:t>1 x </a:t>
            </a:r>
            <a:r>
              <a:rPr lang="en-GB" sz="2000" dirty="0"/>
              <a:t>400mg </a:t>
            </a:r>
            <a:r>
              <a:rPr lang="hu-HU" sz="2000" dirty="0"/>
              <a:t>IV</a:t>
            </a:r>
            <a:r>
              <a:rPr lang="en-GB" sz="2000" dirty="0"/>
              <a:t> for suspected sepsis. New CVC inserted.</a:t>
            </a:r>
          </a:p>
          <a:p>
            <a:pPr marL="274638" indent="-274638"/>
            <a:r>
              <a:rPr lang="en-GB" sz="2000" b="1" dirty="0"/>
              <a:t>29 January</a:t>
            </a:r>
            <a:r>
              <a:rPr lang="en-GB" sz="2000" dirty="0"/>
              <a:t>: 3 of 4 bottles grow coagulase-negative staphylococci</a:t>
            </a:r>
            <a:r>
              <a:rPr lang="hu-HU" sz="2000" dirty="0"/>
              <a:t> (CNS)</a:t>
            </a:r>
            <a:r>
              <a:rPr lang="en-GB" sz="2000" dirty="0"/>
              <a:t>, sensitivities were outstanding. CVC line tip grows &gt;15 colonies of CNS.</a:t>
            </a:r>
          </a:p>
          <a:p>
            <a:pPr marL="274638" indent="-274638"/>
            <a:r>
              <a:rPr lang="en-GB" sz="2000" b="1" dirty="0"/>
              <a:t>29 January</a:t>
            </a:r>
            <a:r>
              <a:rPr lang="en-GB" sz="2000" dirty="0"/>
              <a:t>: CVC in situ. Patient afebrile, on Teicoplanin. </a:t>
            </a:r>
            <a:br>
              <a:rPr lang="en-GB" sz="2000" dirty="0"/>
            </a:br>
            <a:r>
              <a:rPr lang="en-GB" sz="2000" dirty="0"/>
              <a:t>PPS </a:t>
            </a:r>
            <a:r>
              <a:rPr lang="hu-HU" sz="2000" dirty="0" err="1"/>
              <a:t>day</a:t>
            </a:r>
            <a:endParaRPr lang="en-GB" sz="2000" dirty="0"/>
          </a:p>
          <a:p>
            <a:endParaRPr lang="en-GB" sz="2000" dirty="0"/>
          </a:p>
          <a:p>
            <a:r>
              <a:rPr lang="en-GB" sz="2000" i="1" dirty="0"/>
              <a:t>What is the McCabe score? </a:t>
            </a:r>
          </a:p>
          <a:p>
            <a:r>
              <a:rPr lang="en-GB" sz="2000" i="1" dirty="0"/>
              <a:t>What is the diagnosis code for HAI? </a:t>
            </a:r>
            <a:endParaRPr lang="en-GB" i="1" dirty="0"/>
          </a:p>
        </p:txBody>
      </p:sp>
    </p:spTree>
    <p:extLst>
      <p:ext uri="{BB962C8B-B14F-4D97-AF65-F5344CB8AC3E}">
        <p14:creationId xmlns:p14="http://schemas.microsoft.com/office/powerpoint/2010/main" val="22865365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anose="020B0600070205080204" pitchFamily="34" charset="-128"/>
              </a:rPr>
              <a:t>McCabe Score – SUBJECTIVE, clinician</a:t>
            </a:r>
            <a:br>
              <a:rPr lang="en-GB" altLang="en-US" dirty="0">
                <a:ea typeface="ＭＳ Ｐゴシック" panose="020B0600070205080204" pitchFamily="34" charset="-128"/>
              </a:rPr>
            </a:br>
            <a:r>
              <a:rPr lang="en-GB" altLang="en-US" dirty="0">
                <a:ea typeface="ＭＳ Ｐゴシック" panose="020B0600070205080204" pitchFamily="34" charset="-128"/>
              </a:rPr>
              <a:t>UNKNOWN POSSIBLE</a:t>
            </a:r>
            <a:endParaRPr lang="en-GB" dirty="0"/>
          </a:p>
        </p:txBody>
      </p:sp>
      <p:sp>
        <p:nvSpPr>
          <p:cNvPr id="3" name="Content Placeholder 2"/>
          <p:cNvSpPr>
            <a:spLocks noGrp="1"/>
          </p:cNvSpPr>
          <p:nvPr>
            <p:ph idx="1"/>
          </p:nvPr>
        </p:nvSpPr>
        <p:spPr>
          <a:xfrm>
            <a:off x="431807" y="1094196"/>
            <a:ext cx="11368617" cy="5147854"/>
          </a:xfrm>
        </p:spPr>
        <p:txBody>
          <a:bodyPr/>
          <a:lstStyle/>
          <a:p>
            <a:r>
              <a:rPr lang="en-GB" altLang="en-US" sz="2000" b="1" u="sng" dirty="0">
                <a:ea typeface="ＭＳ Ｐゴシック" panose="020B0600070205080204" pitchFamily="34" charset="-128"/>
              </a:rPr>
              <a:t>Rapidly fatal &lt;1 year</a:t>
            </a:r>
            <a:endParaRPr lang="en-GB" altLang="en-US" sz="2000" b="1" dirty="0">
              <a:ea typeface="ＭＳ Ｐゴシック" panose="020B0600070205080204" pitchFamily="34" charset="-128"/>
            </a:endParaRPr>
          </a:p>
          <a:p>
            <a:pPr marL="342900" indent="-342900">
              <a:buFont typeface="Arial" panose="020B0604020202020204" pitchFamily="34" charset="0"/>
              <a:buChar char="•"/>
            </a:pPr>
            <a:r>
              <a:rPr lang="en-GB" altLang="en-US" sz="2000" dirty="0">
                <a:ea typeface="ＭＳ Ｐゴシック" panose="020B0600070205080204" pitchFamily="34" charset="-128"/>
              </a:rPr>
              <a:t>End stage haematological malignancies heart failure (EF&lt;25%) and end-stage liver disease</a:t>
            </a:r>
          </a:p>
          <a:p>
            <a:pPr marL="342900" indent="-342900">
              <a:buFont typeface="Arial" panose="020B0604020202020204" pitchFamily="34" charset="0"/>
              <a:buChar char="•"/>
            </a:pPr>
            <a:r>
              <a:rPr lang="en-GB" altLang="en-US" sz="2000" dirty="0">
                <a:ea typeface="ＭＳ Ｐゴシック" panose="020B0600070205080204" pitchFamily="34" charset="-128"/>
              </a:rPr>
              <a:t>Pulmonary disease with </a:t>
            </a:r>
            <a:r>
              <a:rPr lang="en-GB" altLang="en-US" sz="2000" dirty="0" err="1">
                <a:ea typeface="ＭＳ Ｐゴシック" panose="020B0600070205080204" pitchFamily="34" charset="-128"/>
              </a:rPr>
              <a:t>cor</a:t>
            </a:r>
            <a:r>
              <a:rPr lang="en-GB" altLang="en-US" sz="2000" dirty="0">
                <a:ea typeface="ＭＳ Ｐゴシック" panose="020B0600070205080204" pitchFamily="34" charset="-128"/>
              </a:rPr>
              <a:t> pulmonale</a:t>
            </a:r>
            <a:endParaRPr lang="en-GB" altLang="en-US" sz="2000" b="1" dirty="0">
              <a:ea typeface="ＭＳ Ｐゴシック" panose="020B0600070205080204" pitchFamily="34" charset="-128"/>
            </a:endParaRPr>
          </a:p>
          <a:p>
            <a:r>
              <a:rPr lang="en-GB" altLang="en-US" sz="2000" b="1" u="sng" dirty="0">
                <a:ea typeface="ＭＳ Ｐゴシック" panose="020B0600070205080204" pitchFamily="34" charset="-128"/>
              </a:rPr>
              <a:t>Ultimately fatal 1–5 years</a:t>
            </a:r>
            <a:endParaRPr lang="en-GB" altLang="en-US" sz="2000" b="1" dirty="0">
              <a:ea typeface="ＭＳ Ｐゴシック" panose="020B0600070205080204" pitchFamily="34" charset="-128"/>
            </a:endParaRPr>
          </a:p>
          <a:p>
            <a:pPr marL="342900" indent="-342900">
              <a:buFont typeface="Arial" panose="020B0604020202020204" pitchFamily="34" charset="0"/>
              <a:buChar char="•"/>
            </a:pPr>
            <a:r>
              <a:rPr lang="en-GB" altLang="en-US" sz="2000" dirty="0">
                <a:ea typeface="ＭＳ Ｐゴシック" panose="020B0600070205080204" pitchFamily="34" charset="-128"/>
              </a:rPr>
              <a:t>Chronic </a:t>
            </a:r>
            <a:r>
              <a:rPr lang="en-GB" altLang="en-US" sz="2000" dirty="0" err="1">
                <a:ea typeface="ＭＳ Ｐゴシック" panose="020B0600070205080204" pitchFamily="34" charset="-128"/>
              </a:rPr>
              <a:t>leukaemias</a:t>
            </a:r>
            <a:r>
              <a:rPr lang="en-GB" altLang="en-US" sz="2000" dirty="0">
                <a:ea typeface="ＭＳ Ｐゴシック" panose="020B0600070205080204" pitchFamily="34" charset="-128"/>
              </a:rPr>
              <a:t>, myelomas, lymphomas, metastatic carcinoma, end stage kidney disease (without transplant)</a:t>
            </a:r>
          </a:p>
          <a:p>
            <a:pPr marL="342900" indent="-342900">
              <a:buFont typeface="Arial" panose="020B0604020202020204" pitchFamily="34" charset="0"/>
              <a:buChar char="•"/>
            </a:pPr>
            <a:r>
              <a:rPr lang="en-GB" altLang="en-US" sz="2000" dirty="0">
                <a:ea typeface="ＭＳ Ｐゴシック" panose="020B0600070205080204" pitchFamily="34" charset="-128"/>
              </a:rPr>
              <a:t>Motor neuron disease, MS non-responsive to treatment</a:t>
            </a:r>
          </a:p>
          <a:p>
            <a:pPr marL="342900" indent="-342900">
              <a:buFont typeface="Arial" panose="020B0604020202020204" pitchFamily="34" charset="0"/>
              <a:buChar char="•"/>
            </a:pPr>
            <a:r>
              <a:rPr lang="en-GB" altLang="en-US" sz="2000" dirty="0" err="1">
                <a:ea typeface="ＭＳ Ｐゴシック" panose="020B0600070205080204" pitchFamily="34" charset="-128"/>
              </a:rPr>
              <a:t>Alzheimers</a:t>
            </a:r>
            <a:r>
              <a:rPr lang="en-GB" altLang="en-US" sz="2000" dirty="0">
                <a:ea typeface="ＭＳ Ｐゴシック" panose="020B0600070205080204" pitchFamily="34" charset="-128"/>
              </a:rPr>
              <a:t>/ dementia</a:t>
            </a:r>
            <a:endParaRPr lang="en-GB" altLang="en-US" sz="2000" b="1" dirty="0">
              <a:ea typeface="ＭＳ Ｐゴシック" panose="020B0600070205080204" pitchFamily="34" charset="-128"/>
            </a:endParaRPr>
          </a:p>
          <a:p>
            <a:r>
              <a:rPr lang="en-GB" altLang="en-US" sz="2000" b="1" u="sng" dirty="0">
                <a:ea typeface="ＭＳ Ｐゴシック" panose="020B0600070205080204" pitchFamily="34" charset="-128"/>
              </a:rPr>
              <a:t>Non fatal &gt;5 years</a:t>
            </a:r>
            <a:endParaRPr lang="en-GB" altLang="en-US" sz="2000" b="1" dirty="0">
              <a:ea typeface="ＭＳ Ｐゴシック" panose="020B0600070205080204" pitchFamily="34" charset="-128"/>
            </a:endParaRPr>
          </a:p>
          <a:p>
            <a:pPr marL="342900" lvl="0" indent="-342900">
              <a:buFont typeface="Arial" panose="020B0604020202020204" pitchFamily="34" charset="0"/>
              <a:buChar char="•"/>
            </a:pPr>
            <a:r>
              <a:rPr lang="en-GB" sz="2000" dirty="0"/>
              <a:t>Diabetes</a:t>
            </a:r>
          </a:p>
          <a:p>
            <a:pPr marL="342900" lvl="0" indent="-342900">
              <a:buFont typeface="Arial" panose="020B0604020202020204" pitchFamily="34" charset="0"/>
              <a:buChar char="•"/>
            </a:pPr>
            <a:r>
              <a:rPr lang="en-GB" sz="2000" dirty="0"/>
              <a:t>Carcinoma/haematological malignancy with &gt;80% five-year survival</a:t>
            </a:r>
          </a:p>
          <a:p>
            <a:pPr marL="342900" lvl="0" indent="-342900">
              <a:buFont typeface="Arial" panose="020B0604020202020204" pitchFamily="34" charset="0"/>
              <a:buChar char="•"/>
            </a:pPr>
            <a:r>
              <a:rPr lang="en-GB" sz="2000" dirty="0"/>
              <a:t>Inflammatory disorders</a:t>
            </a:r>
          </a:p>
          <a:p>
            <a:pPr marL="342900" lvl="0" indent="-342900">
              <a:buFont typeface="Arial" panose="020B0604020202020204" pitchFamily="34" charset="0"/>
              <a:buChar char="•"/>
            </a:pPr>
            <a:r>
              <a:rPr lang="en-GB" sz="2000" dirty="0"/>
              <a:t>Infections (including HIV, HCV, HBV – unless in above categories)</a:t>
            </a:r>
          </a:p>
          <a:p>
            <a:pPr marL="342900" indent="-342900">
              <a:buFont typeface="Arial" panose="020B0604020202020204" pitchFamily="34" charset="0"/>
              <a:buChar char="•"/>
            </a:pPr>
            <a:r>
              <a:rPr lang="en-GB" sz="2000" dirty="0"/>
              <a:t>All other diseases</a:t>
            </a:r>
            <a:endParaRPr lang="en-GB" altLang="en-US" sz="2000" dirty="0">
              <a:ea typeface="ＭＳ Ｐゴシック" panose="020B0600070205080204" pitchFamily="34" charset="-128"/>
            </a:endParaRPr>
          </a:p>
          <a:p>
            <a:endParaRPr lang="en-GB" sz="2000"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8609099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idx="4294967295"/>
          </p:nvPr>
        </p:nvSpPr>
        <p:spPr>
          <a:xfrm>
            <a:off x="397566" y="186082"/>
            <a:ext cx="10972800" cy="1143000"/>
          </a:xfrm>
        </p:spPr>
        <p:txBody>
          <a:bodyPr/>
          <a:lstStyle/>
          <a:p>
            <a:pPr eaLnBrk="1" hangingPunct="1"/>
            <a:r>
              <a:rPr lang="en-US" altLang="en-US" dirty="0">
                <a:ea typeface="ＭＳ Ｐゴシック" pitchFamily="34" charset="-128"/>
              </a:rPr>
              <a:t>Catheter-related infection (CRI)</a:t>
            </a:r>
            <a:br>
              <a:rPr lang="en-US" altLang="en-US" dirty="0">
                <a:ea typeface="ＭＳ Ｐゴシック" pitchFamily="34" charset="-128"/>
              </a:rPr>
            </a:br>
            <a:r>
              <a:rPr lang="en-US" altLang="en-US" sz="2600" dirty="0">
                <a:ea typeface="ＭＳ Ｐゴシック" pitchFamily="34" charset="-128"/>
              </a:rPr>
              <a:t>(</a:t>
            </a:r>
            <a:r>
              <a:rPr lang="hu-HU" altLang="en-US" sz="2600" dirty="0">
                <a:ea typeface="ＭＳ Ｐゴシック" pitchFamily="34" charset="-128"/>
              </a:rPr>
              <a:t>c</a:t>
            </a:r>
            <a:r>
              <a:rPr lang="en-US" altLang="en-US" sz="2600" dirty="0" err="1">
                <a:ea typeface="ＭＳ Ｐゴシック" pitchFamily="34" charset="-128"/>
              </a:rPr>
              <a:t>entral</a:t>
            </a:r>
            <a:r>
              <a:rPr lang="en-US" altLang="en-US" sz="2600" dirty="0">
                <a:ea typeface="ＭＳ Ｐゴシック" pitchFamily="34" charset="-128"/>
              </a:rPr>
              <a:t> </a:t>
            </a:r>
            <a:r>
              <a:rPr lang="hu-HU" altLang="en-US" sz="2600" dirty="0">
                <a:ea typeface="ＭＳ Ｐゴシック" pitchFamily="34" charset="-128"/>
              </a:rPr>
              <a:t>v</a:t>
            </a:r>
            <a:r>
              <a:rPr lang="en-US" altLang="en-US" sz="2600" dirty="0" err="1">
                <a:ea typeface="ＭＳ Ｐゴシック" pitchFamily="34" charset="-128"/>
              </a:rPr>
              <a:t>ascular</a:t>
            </a:r>
            <a:r>
              <a:rPr lang="en-US" altLang="en-US" sz="2600" dirty="0">
                <a:ea typeface="ＭＳ Ｐゴシック" pitchFamily="34" charset="-128"/>
              </a:rPr>
              <a:t> </a:t>
            </a:r>
            <a:r>
              <a:rPr lang="hu-HU" altLang="en-US" sz="2600" dirty="0">
                <a:ea typeface="ＭＳ Ｐゴシック" pitchFamily="34" charset="-128"/>
              </a:rPr>
              <a:t>c</a:t>
            </a:r>
            <a:r>
              <a:rPr lang="en-US" altLang="en-US" sz="2600" dirty="0" err="1">
                <a:ea typeface="ＭＳ Ｐゴシック" pitchFamily="34" charset="-128"/>
              </a:rPr>
              <a:t>atheter</a:t>
            </a:r>
            <a:r>
              <a:rPr lang="en-US" altLang="en-US" sz="2600" dirty="0">
                <a:ea typeface="ＭＳ Ｐゴシック" pitchFamily="34" charset="-128"/>
              </a:rPr>
              <a:t>, CVC)</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56-57</a:t>
            </a:r>
            <a:endParaRPr lang="en-GB" altLang="en-US" sz="2000" dirty="0">
              <a:solidFill>
                <a:srgbClr val="FF0000"/>
              </a:solidFill>
              <a:ea typeface="ＭＳ Ｐゴシック"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2400284568"/>
              </p:ext>
            </p:extLst>
          </p:nvPr>
        </p:nvGraphicFramePr>
        <p:xfrm>
          <a:off x="0" y="1407907"/>
          <a:ext cx="12192000" cy="4882515"/>
        </p:xfrm>
        <a:graphic>
          <a:graphicData uri="http://schemas.openxmlformats.org/drawingml/2006/table">
            <a:tbl>
              <a:tblPr/>
              <a:tblGrid>
                <a:gridCol w="3816626">
                  <a:extLst>
                    <a:ext uri="{9D8B030D-6E8A-4147-A177-3AD203B41FA5}">
                      <a16:colId xmlns:a16="http://schemas.microsoft.com/office/drawing/2014/main" val="20000"/>
                    </a:ext>
                  </a:extLst>
                </a:gridCol>
                <a:gridCol w="4125107">
                  <a:extLst>
                    <a:ext uri="{9D8B030D-6E8A-4147-A177-3AD203B41FA5}">
                      <a16:colId xmlns:a16="http://schemas.microsoft.com/office/drawing/2014/main" val="20001"/>
                    </a:ext>
                  </a:extLst>
                </a:gridCol>
                <a:gridCol w="4250267">
                  <a:extLst>
                    <a:ext uri="{9D8B030D-6E8A-4147-A177-3AD203B41FA5}">
                      <a16:colId xmlns:a16="http://schemas.microsoft.com/office/drawing/2014/main" val="20002"/>
                    </a:ext>
                  </a:extLst>
                </a:gridCol>
              </a:tblGrid>
              <a:tr h="1133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CRI1</a:t>
                      </a:r>
                      <a:r>
                        <a:rPr kumimoji="0" lang="hu-HU" sz="2000" b="1" i="0" u="none" strike="noStrike" cap="none" normalizeH="0" baseline="0" dirty="0">
                          <a:ln>
                            <a:noFill/>
                          </a:ln>
                          <a:solidFill>
                            <a:srgbClr val="FFFFFF"/>
                          </a:solidFill>
                          <a:effectLst/>
                          <a:latin typeface="Tahoma" pitchFamily="34" charset="0"/>
                          <a:ea typeface="ＭＳ Ｐゴシック" charset="-128"/>
                        </a:rPr>
                        <a:t>-CVC</a:t>
                      </a:r>
                      <a:r>
                        <a:rPr kumimoji="0" lang="en-US" sz="2000" b="1" i="0" u="none" strike="noStrike" cap="none" normalizeH="0" baseline="0" dirty="0">
                          <a:ln>
                            <a:noFill/>
                          </a:ln>
                          <a:solidFill>
                            <a:srgbClr val="FFFFFF"/>
                          </a:solidFill>
                          <a:effectLst/>
                          <a:latin typeface="Tahoma" pitchFamily="34" charset="0"/>
                          <a:ea typeface="ＭＳ Ｐゴシック" charset="-128"/>
                        </a:rPr>
                        <a:t>:</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Local CVC</a:t>
                      </a:r>
                      <a:r>
                        <a:rPr kumimoji="0" lang="hu-HU" sz="2000" b="1" i="0" u="none" strike="noStrike" cap="none" normalizeH="0" baseline="0" dirty="0">
                          <a:ln>
                            <a:noFill/>
                          </a:ln>
                          <a:solidFill>
                            <a:srgbClr val="FFFFFF"/>
                          </a:solidFill>
                          <a:effectLst/>
                          <a:latin typeface="Tahoma" pitchFamily="34" charset="0"/>
                          <a:ea typeface="ＭＳ Ｐゴシック" charset="-128"/>
                        </a:rPr>
                        <a:t>-</a:t>
                      </a:r>
                      <a:r>
                        <a:rPr kumimoji="0" lang="hu-HU" sz="2000" b="1" i="0" u="none" strike="noStrike" cap="none" normalizeH="0" baseline="0" dirty="0" err="1">
                          <a:ln>
                            <a:noFill/>
                          </a:ln>
                          <a:solidFill>
                            <a:srgbClr val="FFFFFF"/>
                          </a:solidFill>
                          <a:effectLst/>
                          <a:latin typeface="Tahoma" pitchFamily="34" charset="0"/>
                          <a:ea typeface="ＭＳ Ｐゴシック" charset="-128"/>
                        </a:rPr>
                        <a:t>related</a:t>
                      </a:r>
                      <a:r>
                        <a:rPr kumimoji="0" lang="en-US" sz="2000" b="1" i="0" u="none" strike="noStrike" cap="none" normalizeH="0" baseline="0" dirty="0">
                          <a:ln>
                            <a:noFill/>
                          </a:ln>
                          <a:solidFill>
                            <a:srgbClr val="FFFFFF"/>
                          </a:solidFill>
                          <a:effectLst/>
                          <a:latin typeface="Tahoma" pitchFamily="34" charset="0"/>
                          <a:ea typeface="ＭＳ Ｐゴシック" charset="-128"/>
                        </a:rPr>
                        <a:t> infection </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en-US" sz="2000" b="1" i="0" u="none" strike="noStrike" cap="none" normalizeH="0" baseline="0" dirty="0">
                          <a:ln>
                            <a:noFill/>
                          </a:ln>
                          <a:solidFill>
                            <a:srgbClr val="FFFFFF"/>
                          </a:solidFill>
                          <a:effectLst/>
                          <a:latin typeface="Tahoma" pitchFamily="34" charset="0"/>
                          <a:ea typeface="ＭＳ Ｐゴシック" charset="-128"/>
                        </a:rPr>
                        <a:t>(no </a:t>
                      </a:r>
                      <a:r>
                        <a:rPr kumimoji="0" lang="hu-HU" sz="2000" b="1" i="0" u="none" strike="noStrike" cap="none" normalizeH="0" baseline="0" dirty="0" err="1">
                          <a:ln>
                            <a:noFill/>
                          </a:ln>
                          <a:solidFill>
                            <a:srgbClr val="FFFFFF"/>
                          </a:solidFill>
                          <a:effectLst/>
                          <a:latin typeface="Tahoma" pitchFamily="34" charset="0"/>
                          <a:ea typeface="ＭＳ Ｐゴシック" charset="-128"/>
                        </a:rPr>
                        <a:t>positive</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blood</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culture</a:t>
                      </a:r>
                      <a:r>
                        <a:rPr kumimoji="0" lang="en-US" sz="2000" b="1" i="0" u="none" strike="noStrike" cap="none" normalizeH="0" baseline="0" dirty="0">
                          <a:ln>
                            <a:noFill/>
                          </a:ln>
                          <a:solidFill>
                            <a:srgbClr val="FFFFFF"/>
                          </a:solidFill>
                          <a:effectLst/>
                          <a:latin typeface="Tahoma" pitchFamily="34" charset="0"/>
                          <a:ea typeface="ＭＳ Ｐゴシック" charset="-128"/>
                        </a:rPr>
                        <a:t>)</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CRI2</a:t>
                      </a:r>
                      <a:r>
                        <a:rPr kumimoji="0" lang="hu-HU" sz="2000" b="1" i="0" u="none" strike="noStrike" cap="none" normalizeH="0" baseline="0" dirty="0">
                          <a:ln>
                            <a:noFill/>
                          </a:ln>
                          <a:solidFill>
                            <a:srgbClr val="FFFFFF"/>
                          </a:solidFill>
                          <a:effectLst/>
                          <a:latin typeface="Tahoma" pitchFamily="34" charset="0"/>
                          <a:ea typeface="ＭＳ Ｐゴシック" charset="-128"/>
                        </a:rPr>
                        <a:t>-CVC</a:t>
                      </a:r>
                      <a:r>
                        <a:rPr kumimoji="0" lang="en-US" sz="2000" b="1" i="0" u="none" strike="noStrike" cap="none" normalizeH="0" baseline="0" dirty="0">
                          <a:ln>
                            <a:noFill/>
                          </a:ln>
                          <a:solidFill>
                            <a:srgbClr val="FFFFFF"/>
                          </a:solidFill>
                          <a:effectLst/>
                          <a:latin typeface="Tahoma" pitchFamily="34" charset="0"/>
                          <a:ea typeface="ＭＳ Ｐゴシック" charset="-128"/>
                        </a:rPr>
                        <a:t>:</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General CVC</a:t>
                      </a:r>
                      <a:r>
                        <a:rPr kumimoji="0" lang="hu-HU" sz="2000" b="1" i="0" u="none" strike="noStrike" cap="none" normalizeH="0" baseline="0" dirty="0">
                          <a:ln>
                            <a:noFill/>
                          </a:ln>
                          <a:solidFill>
                            <a:srgbClr val="FFFFFF"/>
                          </a:solidFill>
                          <a:effectLst/>
                          <a:latin typeface="Tahoma" pitchFamily="34" charset="0"/>
                          <a:ea typeface="ＭＳ Ｐゴシック" charset="-128"/>
                        </a:rPr>
                        <a:t>-</a:t>
                      </a:r>
                      <a:r>
                        <a:rPr kumimoji="0" lang="en-US" sz="2000" b="1" i="0" u="none" strike="noStrike" cap="none" normalizeH="0" baseline="0" dirty="0">
                          <a:ln>
                            <a:noFill/>
                          </a:ln>
                          <a:solidFill>
                            <a:srgbClr val="FFFFFF"/>
                          </a:solidFill>
                          <a:effectLst/>
                          <a:latin typeface="Tahoma" pitchFamily="34" charset="0"/>
                          <a:ea typeface="ＭＳ Ｐゴシック" charset="-128"/>
                        </a:rPr>
                        <a:t>related infection (no </a:t>
                      </a:r>
                      <a:r>
                        <a:rPr kumimoji="0" lang="hu-HU" sz="2000" b="1" i="0" u="none" strike="noStrike" cap="none" normalizeH="0" baseline="0" dirty="0" err="1">
                          <a:ln>
                            <a:noFill/>
                          </a:ln>
                          <a:solidFill>
                            <a:srgbClr val="FFFFFF"/>
                          </a:solidFill>
                          <a:effectLst/>
                          <a:latin typeface="Tahoma" pitchFamily="34" charset="0"/>
                          <a:ea typeface="ＭＳ Ｐゴシック" charset="-128"/>
                        </a:rPr>
                        <a:t>positive</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blood</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culture</a:t>
                      </a:r>
                      <a:r>
                        <a:rPr kumimoji="0" lang="en-US" sz="2000" b="1" i="0" u="none" strike="noStrike" cap="none" normalizeH="0" baseline="0" dirty="0">
                          <a:ln>
                            <a:noFill/>
                          </a:ln>
                          <a:solidFill>
                            <a:srgbClr val="FFFFFF"/>
                          </a:solidFill>
                          <a:effectLst/>
                          <a:latin typeface="Tahoma" pitchFamily="34" charset="0"/>
                          <a:ea typeface="ＭＳ Ｐゴシック" charset="-128"/>
                        </a:rPr>
                        <a:t>)</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CRI</a:t>
                      </a:r>
                      <a:r>
                        <a:rPr kumimoji="0" lang="hu-HU" sz="2000" b="1" i="0" u="none" strike="noStrike" cap="none" normalizeH="0" baseline="0" dirty="0">
                          <a:ln>
                            <a:noFill/>
                          </a:ln>
                          <a:solidFill>
                            <a:srgbClr val="FFFFFF"/>
                          </a:solidFill>
                          <a:effectLst/>
                          <a:latin typeface="Tahoma" pitchFamily="34" charset="0"/>
                          <a:ea typeface="ＭＳ Ｐゴシック" charset="-128"/>
                        </a:rPr>
                        <a:t>3-CVC:</a:t>
                      </a:r>
                      <a:endParaRPr kumimoji="0" lang="en-US" sz="2000" b="1" i="0" u="none" strike="noStrike" cap="none" normalizeH="0" baseline="0" dirty="0">
                        <a:ln>
                          <a:noFill/>
                        </a:ln>
                        <a:solidFill>
                          <a:srgbClr val="FFFFFF"/>
                        </a:solidFill>
                        <a:effectLst/>
                        <a:latin typeface="Tahoma" pitchFamily="34" charset="0"/>
                        <a:ea typeface="ＭＳ Ｐゴシック"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hu-HU" sz="2000" b="1" i="0" u="none" strike="noStrike" cap="none" normalizeH="0" baseline="0" dirty="0" err="1">
                          <a:ln>
                            <a:noFill/>
                          </a:ln>
                          <a:solidFill>
                            <a:srgbClr val="FFFFFF"/>
                          </a:solidFill>
                          <a:effectLst/>
                          <a:latin typeface="Tahoma" pitchFamily="34" charset="0"/>
                          <a:ea typeface="ＭＳ Ｐゴシック" charset="-128"/>
                        </a:rPr>
                        <a:t>Microbiologically</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confirmed</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en-US" sz="2000" b="1" i="0" u="none" strike="noStrike" cap="none" normalizeH="0" baseline="0" dirty="0">
                          <a:ln>
                            <a:noFill/>
                          </a:ln>
                          <a:solidFill>
                            <a:srgbClr val="FFFFFF"/>
                          </a:solidFill>
                          <a:effectLst/>
                          <a:latin typeface="Tahoma" pitchFamily="34" charset="0"/>
                          <a:ea typeface="ＭＳ Ｐゴシック" charset="-128"/>
                        </a:rPr>
                        <a:t>CVC</a:t>
                      </a:r>
                      <a:r>
                        <a:rPr kumimoji="0" lang="hu-HU" sz="2000" b="1" i="0" u="none" strike="noStrike" cap="none" normalizeH="0" baseline="0" dirty="0">
                          <a:ln>
                            <a:noFill/>
                          </a:ln>
                          <a:solidFill>
                            <a:srgbClr val="FFFFFF"/>
                          </a:solidFill>
                          <a:effectLst/>
                          <a:latin typeface="Tahoma" pitchFamily="34" charset="0"/>
                          <a:ea typeface="ＭＳ Ｐゴシック" charset="-128"/>
                        </a:rPr>
                        <a:t>-</a:t>
                      </a:r>
                      <a:r>
                        <a:rPr kumimoji="0" lang="en-US" sz="2000" b="1" i="0" u="none" strike="noStrike" cap="none" normalizeH="0" baseline="0" dirty="0">
                          <a:ln>
                            <a:noFill/>
                          </a:ln>
                          <a:solidFill>
                            <a:srgbClr val="FFFFFF"/>
                          </a:solidFill>
                          <a:effectLst/>
                          <a:latin typeface="Tahoma" pitchFamily="34" charset="0"/>
                          <a:ea typeface="ＭＳ Ｐゴシック" charset="-128"/>
                        </a:rPr>
                        <a:t>related BSI</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3125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Quantitative CVC &gt;10</a:t>
                      </a:r>
                      <a:r>
                        <a:rPr kumimoji="0" lang="en-US" sz="2000" b="0" i="0" u="none" strike="noStrike" cap="none" normalizeH="0" baseline="30000" dirty="0">
                          <a:ln>
                            <a:noFill/>
                          </a:ln>
                          <a:solidFill>
                            <a:srgbClr val="000000"/>
                          </a:solidFill>
                          <a:effectLst/>
                          <a:latin typeface="Tahoma" pitchFamily="34" charset="0"/>
                          <a:ea typeface="ＭＳ Ｐゴシック" charset="-128"/>
                        </a:rPr>
                        <a:t>3</a:t>
                      </a:r>
                      <a:r>
                        <a:rPr kumimoji="0" lang="en-US" sz="2000" b="0" i="0" u="none" strike="noStrike" cap="none" normalizeH="0" baseline="0" dirty="0">
                          <a:ln>
                            <a:noFill/>
                          </a:ln>
                          <a:solidFill>
                            <a:srgbClr val="000000"/>
                          </a:solidFill>
                          <a:effectLst/>
                          <a:latin typeface="Tahoma" pitchFamily="34" charset="0"/>
                          <a:ea typeface="ＭＳ Ｐゴシック" charset="-128"/>
                        </a:rPr>
                        <a:t> CFU/ml OR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Semi-quant</a:t>
                      </a:r>
                      <a:r>
                        <a:rPr kumimoji="0" lang="hu-HU" sz="2000" b="0" i="0" u="none" strike="noStrike" cap="none" normalizeH="0" baseline="0" dirty="0">
                          <a:ln>
                            <a:noFill/>
                          </a:ln>
                          <a:solidFill>
                            <a:srgbClr val="000000"/>
                          </a:solidFill>
                          <a:effectLst/>
                          <a:latin typeface="Tahoma" pitchFamily="34" charset="0"/>
                          <a:ea typeface="ＭＳ Ｐゴシック" charset="-128"/>
                        </a:rPr>
                        <a:t>.</a:t>
                      </a:r>
                      <a:r>
                        <a:rPr kumimoji="0" lang="en-US" sz="2000" b="0" i="0" u="none" strike="noStrike" cap="none" normalizeH="0" baseline="0" dirty="0">
                          <a:ln>
                            <a:noFill/>
                          </a:ln>
                          <a:solidFill>
                            <a:srgbClr val="000000"/>
                          </a:solidFill>
                          <a:effectLst/>
                          <a:latin typeface="Tahoma" pitchFamily="34" charset="0"/>
                          <a:ea typeface="ＭＳ Ｐゴシック" charset="-128"/>
                        </a:rPr>
                        <a:t> CVC &gt;15 CFU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Pus/inflammation at insertion site/tunnel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Quantitative CVC &gt;10</a:t>
                      </a:r>
                      <a:r>
                        <a:rPr kumimoji="0" lang="en-US" sz="2000" b="0" i="0" u="none" strike="noStrike" cap="none" normalizeH="0" baseline="30000" dirty="0">
                          <a:ln>
                            <a:noFill/>
                          </a:ln>
                          <a:solidFill>
                            <a:srgbClr val="000000"/>
                          </a:solidFill>
                          <a:effectLst/>
                          <a:latin typeface="Tahoma" pitchFamily="34" charset="0"/>
                          <a:ea typeface="ＭＳ Ｐゴシック" charset="-128"/>
                        </a:rPr>
                        <a:t>3</a:t>
                      </a:r>
                      <a:r>
                        <a:rPr kumimoji="0" lang="en-US" sz="2000" b="0" i="0" u="none" strike="noStrike" cap="none" normalizeH="0" baseline="0" dirty="0">
                          <a:ln>
                            <a:noFill/>
                          </a:ln>
                          <a:solidFill>
                            <a:srgbClr val="000000"/>
                          </a:solidFill>
                          <a:effectLst/>
                          <a:latin typeface="Tahoma" pitchFamily="34" charset="0"/>
                          <a:ea typeface="ＭＳ Ｐゴシック" charset="-128"/>
                        </a:rPr>
                        <a:t> CFU/ml OR</a:t>
                      </a:r>
                      <a:br>
                        <a:rPr kumimoji="0" lang="en-US" sz="2000" b="0" i="0" u="none" strike="noStrike" cap="none" normalizeH="0" baseline="0" dirty="0">
                          <a:ln>
                            <a:noFill/>
                          </a:ln>
                          <a:solidFill>
                            <a:srgbClr val="000000"/>
                          </a:solidFill>
                          <a:effectLst/>
                          <a:latin typeface="Tahoma" pitchFamily="34" charset="0"/>
                          <a:ea typeface="ＭＳ Ｐゴシック" charset="-128"/>
                        </a:rPr>
                      </a:br>
                      <a:r>
                        <a:rPr kumimoji="0" lang="en-US" sz="2000" b="0" i="0" u="none" strike="noStrike" cap="none" normalizeH="0" baseline="0" dirty="0">
                          <a:ln>
                            <a:noFill/>
                          </a:ln>
                          <a:solidFill>
                            <a:srgbClr val="000000"/>
                          </a:solidFill>
                          <a:effectLst/>
                          <a:latin typeface="Tahoma" pitchFamily="34" charset="0"/>
                          <a:ea typeface="ＭＳ Ｐゴシック" charset="-128"/>
                        </a:rPr>
                        <a:t>Semi-quant</a:t>
                      </a:r>
                      <a:r>
                        <a:rPr kumimoji="0" lang="hu-HU" sz="2000" b="0" i="0" u="none" strike="noStrike" cap="none" normalizeH="0" baseline="0" dirty="0">
                          <a:ln>
                            <a:noFill/>
                          </a:ln>
                          <a:solidFill>
                            <a:srgbClr val="000000"/>
                          </a:solidFill>
                          <a:effectLst/>
                          <a:latin typeface="Tahoma" pitchFamily="34" charset="0"/>
                          <a:ea typeface="ＭＳ Ｐゴシック" charset="-128"/>
                        </a:rPr>
                        <a:t>.</a:t>
                      </a:r>
                      <a:r>
                        <a:rPr kumimoji="0" lang="en-US" sz="2000" b="0" i="0" u="none" strike="noStrike" cap="none" normalizeH="0" baseline="0" dirty="0">
                          <a:ln>
                            <a:noFill/>
                          </a:ln>
                          <a:solidFill>
                            <a:srgbClr val="000000"/>
                          </a:solidFill>
                          <a:effectLst/>
                          <a:latin typeface="Tahoma" pitchFamily="34" charset="0"/>
                          <a:ea typeface="ＭＳ Ｐゴシック" charset="-128"/>
                        </a:rPr>
                        <a:t> CVC &gt;15 CFU</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Clinical signs improve &lt;48 hours after CVC removal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B</a:t>
                      </a:r>
                      <a:r>
                        <a:rPr kumimoji="0" lang="hu-HU" sz="2000" b="0" i="0" u="none" strike="noStrike" cap="none" normalizeH="0" baseline="0" dirty="0" err="1">
                          <a:ln>
                            <a:noFill/>
                          </a:ln>
                          <a:solidFill>
                            <a:srgbClr val="000000"/>
                          </a:solidFill>
                          <a:effectLst/>
                          <a:latin typeface="Tahoma" pitchFamily="34" charset="0"/>
                          <a:ea typeface="ＭＳ Ｐゴシック" charset="-128"/>
                        </a:rPr>
                        <a:t>loodstream</a:t>
                      </a:r>
                      <a:r>
                        <a:rPr kumimoji="0" lang="hu-HU" sz="2000" b="0" i="0" u="none" strike="noStrike" cap="none" normalizeH="0" baseline="0" dirty="0">
                          <a:ln>
                            <a:noFill/>
                          </a:ln>
                          <a:solidFill>
                            <a:srgbClr val="000000"/>
                          </a:solidFill>
                          <a:effectLst/>
                          <a:latin typeface="Tahoma" pitchFamily="34" charset="0"/>
                          <a:ea typeface="ＭＳ Ｐゴシック" charset="-128"/>
                        </a:rPr>
                        <a:t> </a:t>
                      </a:r>
                      <a:r>
                        <a:rPr kumimoji="0" lang="hu-HU" sz="2000" b="0" i="0" u="none" strike="noStrike" cap="none" normalizeH="0" baseline="0" dirty="0" err="1">
                          <a:ln>
                            <a:noFill/>
                          </a:ln>
                          <a:solidFill>
                            <a:srgbClr val="000000"/>
                          </a:solidFill>
                          <a:effectLst/>
                          <a:latin typeface="Tahoma" pitchFamily="34" charset="0"/>
                          <a:ea typeface="ＭＳ Ｐゴシック" charset="-128"/>
                        </a:rPr>
                        <a:t>infection</a:t>
                      </a:r>
                      <a:r>
                        <a:rPr kumimoji="0" lang="en-US" sz="2000" b="0" i="0" u="none" strike="noStrike" cap="none" normalizeH="0" baseline="0" dirty="0">
                          <a:ln>
                            <a:noFill/>
                          </a:ln>
                          <a:solidFill>
                            <a:srgbClr val="000000"/>
                          </a:solidFill>
                          <a:effectLst/>
                          <a:latin typeface="Tahoma" pitchFamily="34" charset="0"/>
                          <a:ea typeface="ＭＳ Ｐゴシック" charset="-128"/>
                        </a:rPr>
                        <a:t> occurring </a:t>
                      </a:r>
                      <a:r>
                        <a:rPr kumimoji="0" lang="hu-HU" sz="2000" b="0" i="0" u="none" strike="noStrike" cap="none" normalizeH="0" baseline="0" dirty="0">
                          <a:ln>
                            <a:noFill/>
                          </a:ln>
                          <a:solidFill>
                            <a:srgbClr val="000000"/>
                          </a:solidFill>
                          <a:effectLst/>
                          <a:latin typeface="Tahoma" pitchFamily="34" charset="0"/>
                          <a:ea typeface="ＭＳ Ｐゴシック" charset="-128"/>
                        </a:rPr>
                        <a:t>   </a:t>
                      </a:r>
                      <a:r>
                        <a:rPr kumimoji="0" lang="en-US" sz="2000" b="0" i="0" u="none" strike="noStrike" cap="none" normalizeH="0" baseline="0" dirty="0">
                          <a:ln>
                            <a:noFill/>
                          </a:ln>
                          <a:solidFill>
                            <a:srgbClr val="000000"/>
                          </a:solidFill>
                          <a:effectLst/>
                          <a:latin typeface="Tahoma" pitchFamily="34" charset="0"/>
                          <a:ea typeface="ＭＳ Ｐゴシック" charset="-128"/>
                        </a:rPr>
                        <a:t>48 </a:t>
                      </a:r>
                      <a:r>
                        <a:rPr kumimoji="0" lang="en-US" sz="2000" b="0" i="0" u="none" strike="noStrike" cap="none" normalizeH="0" baseline="0" dirty="0" err="1">
                          <a:ln>
                            <a:noFill/>
                          </a:ln>
                          <a:solidFill>
                            <a:srgbClr val="000000"/>
                          </a:solidFill>
                          <a:effectLst/>
                          <a:latin typeface="Tahoma" pitchFamily="34" charset="0"/>
                          <a:ea typeface="ＭＳ Ｐゴシック" charset="-128"/>
                        </a:rPr>
                        <a:t>hrs</a:t>
                      </a:r>
                      <a:r>
                        <a:rPr kumimoji="0" lang="en-US" sz="2000" b="0" i="0" u="none" strike="noStrike" cap="none" normalizeH="0" baseline="0" dirty="0">
                          <a:ln>
                            <a:noFill/>
                          </a:ln>
                          <a:solidFill>
                            <a:srgbClr val="000000"/>
                          </a:solidFill>
                          <a:effectLst/>
                          <a:latin typeface="Tahoma" pitchFamily="34" charset="0"/>
                          <a:ea typeface="ＭＳ Ｐゴシック" charset="-128"/>
                        </a:rPr>
                        <a:t> before /after CVC removal </a:t>
                      </a:r>
                      <a:endParaRPr kumimoji="0" lang="hu-HU"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u-HU"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POSITIVE culture with same organism from ANY of: </a:t>
                      </a:r>
                    </a:p>
                    <a:p>
                      <a:pPr marL="285750" marR="0" lvl="0" indent="-285750" algn="l" defTabSz="914400" rtl="0" eaLnBrk="1" fontAlgn="base" latinLnBrk="0" hangingPunct="1">
                        <a:lnSpc>
                          <a:spcPct val="100000"/>
                        </a:lnSpc>
                        <a:spcBef>
                          <a:spcPct val="0"/>
                        </a:spcBef>
                        <a:spcAft>
                          <a:spcPct val="0"/>
                        </a:spcAft>
                        <a:buClrTx/>
                        <a:buSzPct val="110000"/>
                        <a:buFont typeface="Arial" panose="020B0604020202020204" pitchFamily="34" charset="0"/>
                        <a:buChar char="•"/>
                        <a:tabLst/>
                      </a:pPr>
                      <a:r>
                        <a:rPr kumimoji="0" lang="en-US" sz="2000" b="0" i="0" u="none" strike="noStrike" cap="none" normalizeH="0" baseline="0" dirty="0">
                          <a:ln>
                            <a:noFill/>
                          </a:ln>
                          <a:solidFill>
                            <a:srgbClr val="000000"/>
                          </a:solidFill>
                          <a:effectLst/>
                          <a:latin typeface="Tahoma" pitchFamily="34" charset="0"/>
                          <a:ea typeface="ＭＳ Ｐゴシック" charset="-128"/>
                        </a:rPr>
                        <a:t>Quantitative CVC &gt;10</a:t>
                      </a:r>
                      <a:r>
                        <a:rPr kumimoji="0" lang="en-US" sz="2000" b="0" i="0" u="none" strike="noStrike" cap="none" normalizeH="0" baseline="30000" dirty="0">
                          <a:ln>
                            <a:noFill/>
                          </a:ln>
                          <a:solidFill>
                            <a:srgbClr val="000000"/>
                          </a:solidFill>
                          <a:effectLst/>
                          <a:latin typeface="Tahoma" pitchFamily="34" charset="0"/>
                          <a:ea typeface="ＭＳ Ｐゴシック" charset="-128"/>
                        </a:rPr>
                        <a:t>3</a:t>
                      </a:r>
                      <a:r>
                        <a:rPr kumimoji="0" lang="en-US" sz="2000" b="0" i="0" u="none" strike="noStrike" cap="none" normalizeH="0" baseline="0" dirty="0">
                          <a:ln>
                            <a:noFill/>
                          </a:ln>
                          <a:solidFill>
                            <a:srgbClr val="000000"/>
                          </a:solidFill>
                          <a:effectLst/>
                          <a:latin typeface="Tahoma" pitchFamily="34" charset="0"/>
                          <a:ea typeface="ＭＳ Ｐゴシック" charset="-128"/>
                        </a:rPr>
                        <a:t> CFU/ml </a:t>
                      </a:r>
                    </a:p>
                    <a:p>
                      <a:pPr marL="285750" marR="0" lvl="0" indent="-285750" algn="l" defTabSz="914400" rtl="0" eaLnBrk="1" fontAlgn="base" latinLnBrk="0" hangingPunct="1">
                        <a:lnSpc>
                          <a:spcPct val="100000"/>
                        </a:lnSpc>
                        <a:spcBef>
                          <a:spcPct val="0"/>
                        </a:spcBef>
                        <a:spcAft>
                          <a:spcPct val="0"/>
                        </a:spcAft>
                        <a:buClrTx/>
                        <a:buSzPct val="110000"/>
                        <a:buFont typeface="Arial" panose="020B0604020202020204" pitchFamily="34" charset="0"/>
                        <a:buChar char="•"/>
                        <a:tabLst/>
                      </a:pPr>
                      <a:r>
                        <a:rPr kumimoji="0" lang="en-US" sz="2000" b="1" i="0" u="none" strike="noStrike" cap="none" normalizeH="0" baseline="0" dirty="0">
                          <a:ln>
                            <a:noFill/>
                          </a:ln>
                          <a:solidFill>
                            <a:srgbClr val="FF0000"/>
                          </a:solidFill>
                          <a:effectLst/>
                          <a:latin typeface="Tahoma" pitchFamily="34" charset="0"/>
                          <a:ea typeface="ＭＳ Ｐゴシック" charset="-128"/>
                        </a:rPr>
                        <a:t>Semi-quant</a:t>
                      </a:r>
                      <a:r>
                        <a:rPr kumimoji="0" lang="hu-HU" sz="2000" b="1" i="0" u="none" strike="noStrike" cap="none" normalizeH="0" baseline="0" dirty="0">
                          <a:ln>
                            <a:noFill/>
                          </a:ln>
                          <a:solidFill>
                            <a:srgbClr val="FF0000"/>
                          </a:solidFill>
                          <a:effectLst/>
                          <a:latin typeface="Tahoma" pitchFamily="34" charset="0"/>
                          <a:ea typeface="ＭＳ Ｐゴシック" charset="-128"/>
                        </a:rPr>
                        <a:t>.</a:t>
                      </a:r>
                      <a:r>
                        <a:rPr kumimoji="0" lang="en-US" sz="2000" b="1" i="0" u="none" strike="noStrike" cap="none" normalizeH="0" baseline="0" dirty="0">
                          <a:ln>
                            <a:noFill/>
                          </a:ln>
                          <a:solidFill>
                            <a:srgbClr val="FF0000"/>
                          </a:solidFill>
                          <a:effectLst/>
                          <a:latin typeface="Tahoma" pitchFamily="34" charset="0"/>
                          <a:ea typeface="ＭＳ Ｐゴシック" charset="-128"/>
                        </a:rPr>
                        <a:t> CVC &gt;15 CFU  </a:t>
                      </a:r>
                    </a:p>
                    <a:p>
                      <a:pPr marL="285750" marR="0" lvl="0" indent="-285750" algn="l" defTabSz="914400" rtl="0" eaLnBrk="1" fontAlgn="base" latinLnBrk="0" hangingPunct="1">
                        <a:lnSpc>
                          <a:spcPct val="100000"/>
                        </a:lnSpc>
                        <a:spcBef>
                          <a:spcPct val="0"/>
                        </a:spcBef>
                        <a:spcAft>
                          <a:spcPct val="0"/>
                        </a:spcAft>
                        <a:buClrTx/>
                        <a:buSzPct val="110000"/>
                        <a:buFont typeface="Arial" panose="020B0604020202020204" pitchFamily="34" charset="0"/>
                        <a:buChar char="•"/>
                        <a:tabLst/>
                      </a:pPr>
                      <a:r>
                        <a:rPr kumimoji="0" lang="en-US" sz="2000" b="0" i="0" u="none" strike="noStrike" cap="none" normalizeH="0" baseline="0" dirty="0">
                          <a:ln>
                            <a:noFill/>
                          </a:ln>
                          <a:solidFill>
                            <a:srgbClr val="000000"/>
                          </a:solidFill>
                          <a:effectLst/>
                          <a:latin typeface="Tahoma" pitchFamily="34" charset="0"/>
                          <a:ea typeface="ＭＳ Ｐゴシック" charset="-128"/>
                        </a:rPr>
                        <a:t>Quantitative CVC</a:t>
                      </a:r>
                      <a:r>
                        <a:rPr kumimoji="0" lang="hu-HU" sz="2000" b="0" i="0" u="none" strike="noStrike" cap="none" normalizeH="0" baseline="0" dirty="0">
                          <a:ln>
                            <a:noFill/>
                          </a:ln>
                          <a:solidFill>
                            <a:srgbClr val="000000"/>
                          </a:solidFill>
                          <a:effectLst/>
                          <a:latin typeface="Tahoma" pitchFamily="34" charset="0"/>
                          <a:ea typeface="ＭＳ Ｐゴシック" charset="-128"/>
                        </a:rPr>
                        <a:t>-</a:t>
                      </a:r>
                      <a:r>
                        <a:rPr kumimoji="0" lang="en-US" sz="2000" b="0" i="0" u="none" strike="noStrike" cap="none" normalizeH="0" baseline="0" dirty="0">
                          <a:ln>
                            <a:noFill/>
                          </a:ln>
                          <a:solidFill>
                            <a:srgbClr val="000000"/>
                          </a:solidFill>
                          <a:effectLst/>
                          <a:latin typeface="Tahoma" pitchFamily="34" charset="0"/>
                          <a:ea typeface="ＭＳ Ｐゴシック" charset="-128"/>
                        </a:rPr>
                        <a:t>BC: P-BC &gt;5 </a:t>
                      </a:r>
                    </a:p>
                    <a:p>
                      <a:pPr marL="285750" marR="0" lvl="0" indent="-285750" algn="l" defTabSz="914400" rtl="0" eaLnBrk="1" fontAlgn="base" latinLnBrk="0" hangingPunct="1">
                        <a:lnSpc>
                          <a:spcPct val="100000"/>
                        </a:lnSpc>
                        <a:spcBef>
                          <a:spcPct val="0"/>
                        </a:spcBef>
                        <a:spcAft>
                          <a:spcPct val="0"/>
                        </a:spcAft>
                        <a:buClrTx/>
                        <a:buSzPct val="110000"/>
                        <a:buFont typeface="Arial" panose="020B0604020202020204" pitchFamily="34" charset="0"/>
                        <a:buChar char="•"/>
                        <a:tabLst/>
                      </a:pPr>
                      <a:r>
                        <a:rPr kumimoji="0" lang="en-US" sz="2000" b="0" i="0" u="none" strike="noStrike" cap="none" normalizeH="0" baseline="0" dirty="0">
                          <a:ln>
                            <a:noFill/>
                          </a:ln>
                          <a:solidFill>
                            <a:srgbClr val="000000"/>
                          </a:solidFill>
                          <a:effectLst/>
                          <a:latin typeface="Tahoma" pitchFamily="34" charset="0"/>
                          <a:ea typeface="ＭＳ Ｐゴシック" charset="-128"/>
                        </a:rPr>
                        <a:t>CVC BC </a:t>
                      </a:r>
                      <a:r>
                        <a:rPr kumimoji="0" lang="hu-HU" sz="2000" b="0" i="0" u="none" strike="noStrike" cap="none" normalizeH="0" baseline="0" dirty="0" err="1">
                          <a:ln>
                            <a:noFill/>
                          </a:ln>
                          <a:solidFill>
                            <a:srgbClr val="000000"/>
                          </a:solidFill>
                          <a:effectLst/>
                          <a:latin typeface="Tahoma" pitchFamily="34" charset="0"/>
                          <a:ea typeface="ＭＳ Ｐゴシック" charset="-128"/>
                        </a:rPr>
                        <a:t>pos</a:t>
                      </a:r>
                      <a:r>
                        <a:rPr kumimoji="0" lang="hu-HU" sz="2000" b="0" i="0" u="none" strike="noStrike" cap="none" normalizeH="0" baseline="0" dirty="0">
                          <a:ln>
                            <a:noFill/>
                          </a:ln>
                          <a:solidFill>
                            <a:srgbClr val="000000"/>
                          </a:solidFill>
                          <a:effectLst/>
                          <a:latin typeface="Tahoma" pitchFamily="34" charset="0"/>
                          <a:ea typeface="ＭＳ Ｐゴシック" charset="-128"/>
                        </a:rPr>
                        <a:t>.</a:t>
                      </a:r>
                      <a:r>
                        <a:rPr kumimoji="0" lang="en-US" sz="2000" b="0" i="0" u="none" strike="noStrike" cap="none" normalizeH="0" baseline="0" dirty="0">
                          <a:ln>
                            <a:noFill/>
                          </a:ln>
                          <a:solidFill>
                            <a:srgbClr val="000000"/>
                          </a:solidFill>
                          <a:effectLst/>
                          <a:latin typeface="Tahoma" pitchFamily="34" charset="0"/>
                          <a:ea typeface="ＭＳ Ｐゴシック" charset="-128"/>
                        </a:rPr>
                        <a:t> ≥2</a:t>
                      </a:r>
                      <a:r>
                        <a:rPr kumimoji="0" lang="hu-HU" sz="2000" b="0" i="0" u="none" strike="noStrike" cap="none" normalizeH="0" baseline="0" dirty="0">
                          <a:ln>
                            <a:noFill/>
                          </a:ln>
                          <a:solidFill>
                            <a:srgbClr val="000000"/>
                          </a:solidFill>
                          <a:effectLst/>
                          <a:latin typeface="Tahoma" pitchFamily="34" charset="0"/>
                          <a:ea typeface="ＭＳ Ｐゴシック" charset="-128"/>
                        </a:rPr>
                        <a:t> </a:t>
                      </a:r>
                      <a:r>
                        <a:rPr kumimoji="0" lang="en-US" sz="2000" b="0" i="0" u="none" strike="noStrike" cap="none" normalizeH="0" baseline="0" dirty="0" err="1">
                          <a:ln>
                            <a:noFill/>
                          </a:ln>
                          <a:solidFill>
                            <a:srgbClr val="000000"/>
                          </a:solidFill>
                          <a:effectLst/>
                          <a:latin typeface="Tahoma" pitchFamily="34" charset="0"/>
                          <a:ea typeface="ＭＳ Ｐゴシック" charset="-128"/>
                        </a:rPr>
                        <a:t>hrs</a:t>
                      </a:r>
                      <a:r>
                        <a:rPr kumimoji="0" lang="en-US" sz="2000" b="0" i="0" u="none" strike="noStrike" cap="none" normalizeH="0" baseline="0" dirty="0">
                          <a:ln>
                            <a:noFill/>
                          </a:ln>
                          <a:solidFill>
                            <a:srgbClr val="000000"/>
                          </a:solidFill>
                          <a:effectLst/>
                          <a:latin typeface="Tahoma" pitchFamily="34" charset="0"/>
                          <a:ea typeface="ＭＳ Ｐゴシック" charset="-128"/>
                        </a:rPr>
                        <a:t> before P-BC </a:t>
                      </a:r>
                    </a:p>
                    <a:p>
                      <a:pPr marL="285750" marR="0" lvl="0" indent="-285750" algn="l" defTabSz="914400" rtl="0" eaLnBrk="1" fontAlgn="base" latinLnBrk="0" hangingPunct="1">
                        <a:lnSpc>
                          <a:spcPct val="100000"/>
                        </a:lnSpc>
                        <a:spcBef>
                          <a:spcPct val="0"/>
                        </a:spcBef>
                        <a:spcAft>
                          <a:spcPct val="0"/>
                        </a:spcAft>
                        <a:buClrTx/>
                        <a:buSzPct val="110000"/>
                        <a:buFont typeface="Arial" panose="020B0604020202020204" pitchFamily="34" charset="0"/>
                        <a:buChar char="•"/>
                        <a:tabLst/>
                      </a:pPr>
                      <a:r>
                        <a:rPr kumimoji="0" lang="en-US" sz="2000" b="0" i="0" u="none" strike="noStrike" cap="none" normalizeH="0" baseline="0" dirty="0">
                          <a:ln>
                            <a:noFill/>
                          </a:ln>
                          <a:solidFill>
                            <a:srgbClr val="000000"/>
                          </a:solidFill>
                          <a:effectLst/>
                          <a:latin typeface="Tahoma" pitchFamily="34" charset="0"/>
                          <a:ea typeface="ＭＳ Ｐゴシック" charset="-128"/>
                        </a:rPr>
                        <a:t>Same organism grown from pus at insertion site/tunnel</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5" name="Szövegdoboz 4">
            <a:extLst>
              <a:ext uri="{FF2B5EF4-FFF2-40B4-BE49-F238E27FC236}">
                <a16:creationId xmlns:a16="http://schemas.microsoft.com/office/drawing/2014/main" id="{510BFE58-5222-4E48-98DF-5095D289E8E3}"/>
              </a:ext>
            </a:extLst>
          </p:cNvPr>
          <p:cNvSpPr txBox="1"/>
          <p:nvPr/>
        </p:nvSpPr>
        <p:spPr>
          <a:xfrm>
            <a:off x="187286" y="6533002"/>
            <a:ext cx="12004714" cy="258532"/>
          </a:xfrm>
          <a:prstGeom prst="rect">
            <a:avLst/>
          </a:prstGeom>
          <a:noFill/>
        </p:spPr>
        <p:txBody>
          <a:bodyPr wrap="square" rtlCol="0">
            <a:spAutoFit/>
          </a:body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CFU: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colony</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forming</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unit, CVC-BC: CVC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blood</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culture</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P-BC: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peripheral</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blood</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a:t>
            </a:r>
            <a:r>
              <a:rPr kumimoji="0" lang="hu-HU" sz="1200" b="0" i="0" u="none" strike="noStrike" kern="1200" cap="none" spc="0" normalizeH="0" baseline="0" noProof="0" dirty="0" err="1">
                <a:ln>
                  <a:noFill/>
                </a:ln>
                <a:solidFill>
                  <a:prstClr val="black"/>
                </a:solidFill>
                <a:effectLst/>
                <a:uLnTx/>
                <a:uFillTx/>
                <a:latin typeface="Tahoma" pitchFamily="34" charset="0"/>
                <a:ea typeface="+mn-ea"/>
                <a:cs typeface="+mn-cs"/>
              </a:rPr>
              <a:t>culture</a:t>
            </a:r>
            <a:r>
              <a:rPr kumimoji="0" lang="hu-HU" sz="1200" b="0" i="0" u="none" strike="noStrike" kern="1200" cap="none" spc="0" normalizeH="0" baseline="0" noProof="0" dirty="0">
                <a:ln>
                  <a:noFill/>
                </a:ln>
                <a:solidFill>
                  <a:prstClr val="black"/>
                </a:solidFill>
                <a:effectLst/>
                <a:uLnTx/>
                <a:uFillTx/>
                <a:latin typeface="Tahoma" pitchFamily="34" charset="0"/>
                <a:ea typeface="+mn-ea"/>
                <a:cs typeface="+mn-cs"/>
              </a:rPr>
              <a:t> </a:t>
            </a:r>
          </a:p>
        </p:txBody>
      </p:sp>
      <p:sp>
        <p:nvSpPr>
          <p:cNvPr id="6" name="Rectangle 5">
            <a:extLst>
              <a:ext uri="{FF2B5EF4-FFF2-40B4-BE49-F238E27FC236}">
                <a16:creationId xmlns:a16="http://schemas.microsoft.com/office/drawing/2014/main" id="{F56E1F70-27AF-417E-AC42-92D3863332BF}"/>
              </a:ext>
            </a:extLst>
          </p:cNvPr>
          <p:cNvSpPr/>
          <p:nvPr/>
        </p:nvSpPr>
        <p:spPr bwMode="auto">
          <a:xfrm>
            <a:off x="7874758" y="963346"/>
            <a:ext cx="4317242" cy="5327075"/>
          </a:xfrm>
          <a:prstGeom prst="rect">
            <a:avLst/>
          </a:prstGeom>
          <a:noFill/>
          <a:ln w="38100"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85000"/>
              </a:lnSpc>
              <a:spcBef>
                <a:spcPct val="0"/>
              </a:spcBef>
              <a:spcAft>
                <a:spcPct val="0"/>
              </a:spcAft>
              <a:buClrTx/>
              <a:buSzTx/>
              <a:buFontTx/>
              <a:buNone/>
              <a:tabLst/>
            </a:pPr>
            <a:endParaRPr kumimoji="0" lang="en-GB" sz="1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27740318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701459" y="1079500"/>
            <a:ext cx="6828769" cy="5162550"/>
          </a:xfrm>
          <a:prstGeom prst="rect">
            <a:avLst/>
          </a:prstGeom>
        </p:spPr>
      </p:pic>
    </p:spTree>
    <p:extLst>
      <p:ext uri="{BB962C8B-B14F-4D97-AF65-F5344CB8AC3E}">
        <p14:creationId xmlns:p14="http://schemas.microsoft.com/office/powerpoint/2010/main" val="22794829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Acknowledgements</a:t>
            </a:r>
            <a:br>
              <a:rPr lang="en-GB" dirty="0"/>
            </a:br>
            <a:r>
              <a:rPr lang="en-GB" sz="1100" dirty="0"/>
              <a:t>The creation of this training material for ECDC PPS 2011-2012 was commissioned by ECDC to the Health Protection Agency (UK) with the direct involvement of Susan Hopkins (coordinator), Barry Cookson, Berit Muller-</a:t>
            </a:r>
            <a:r>
              <a:rPr lang="en-GB" sz="1100" dirty="0" err="1"/>
              <a:t>Pebody</a:t>
            </a:r>
            <a:r>
              <a:rPr lang="en-GB" sz="1100" dirty="0"/>
              <a:t>, Gareth Hughes and Naomi Boxall, with collaboration of Health Protection Scotland (UK) with the direct involvement of Jacqueline Reilly and Shona Cairns. Other contributors include: E. Sheridan, A. </a:t>
            </a:r>
            <a:r>
              <a:rPr lang="en-GB" sz="1100" dirty="0" err="1"/>
              <a:t>Charlett</a:t>
            </a:r>
            <a:r>
              <a:rPr lang="en-GB" sz="1100" dirty="0"/>
              <a:t>, G. </a:t>
            </a:r>
            <a:r>
              <a:rPr lang="en-GB" sz="1100" dirty="0" err="1"/>
              <a:t>Kafatos</a:t>
            </a:r>
            <a:r>
              <a:rPr lang="en-GB" sz="1100" dirty="0"/>
              <a:t>, F. Cowan, and Y. </a:t>
            </a:r>
            <a:r>
              <a:rPr lang="en-GB" sz="1100" dirty="0" err="1"/>
              <a:t>Sueiro</a:t>
            </a:r>
            <a:r>
              <a:rPr lang="en-GB" sz="1100" dirty="0"/>
              <a:t>.</a:t>
            </a:r>
            <a:br>
              <a:rPr lang="en-GB" sz="1100" dirty="0"/>
            </a:br>
            <a:br>
              <a:rPr lang="en-GB" sz="1100" dirty="0"/>
            </a:br>
            <a:r>
              <a:rPr lang="en-GB" sz="1100" dirty="0"/>
              <a:t>The update of this training material for ECDC PPS 2016-2017 was done at ECDC by </a:t>
            </a:r>
            <a:r>
              <a:rPr lang="en-GB" sz="1100" dirty="0" err="1"/>
              <a:t>Tommi</a:t>
            </a:r>
            <a:r>
              <a:rPr lang="en-GB" sz="1100" dirty="0"/>
              <a:t> </a:t>
            </a:r>
            <a:r>
              <a:rPr lang="en-GB" sz="1100" dirty="0" err="1"/>
              <a:t>Kärki</a:t>
            </a:r>
            <a:r>
              <a:rPr lang="en-GB" sz="1100" dirty="0"/>
              <a:t>, </a:t>
            </a:r>
            <a:r>
              <a:rPr lang="en-GB" sz="1100" dirty="0" err="1"/>
              <a:t>Diamantis</a:t>
            </a:r>
            <a:r>
              <a:rPr lang="en-GB" sz="1100" dirty="0"/>
              <a:t> </a:t>
            </a:r>
            <a:r>
              <a:rPr lang="en-GB" sz="1100" dirty="0" err="1"/>
              <a:t>Plachouras</a:t>
            </a:r>
            <a:r>
              <a:rPr lang="en-GB" sz="1100" dirty="0"/>
              <a:t> and Carl Suetens, with contributions from Evelyn Van </a:t>
            </a:r>
            <a:r>
              <a:rPr lang="en-GB" sz="1100" dirty="0" err="1"/>
              <a:t>Hauwermeiren</a:t>
            </a:r>
            <a:r>
              <a:rPr lang="en-GB" sz="1100" dirty="0"/>
              <a:t> and Elias </a:t>
            </a:r>
            <a:r>
              <a:rPr lang="en-GB" sz="1100" dirty="0" err="1"/>
              <a:t>Iosifidis</a:t>
            </a:r>
            <a:r>
              <a:rPr lang="en-GB" sz="1100" dirty="0"/>
              <a:t>.</a:t>
            </a:r>
            <a:br>
              <a:rPr lang="en-GB" sz="1100" dirty="0"/>
            </a:br>
            <a:br>
              <a:rPr lang="en-GB" sz="1100" dirty="0"/>
            </a:br>
            <a:r>
              <a:rPr lang="en-GB" sz="1100" dirty="0"/>
              <a:t>The revision and update of this training material was commissioned by ECDC to Transmissible (NL) with the direct involvement of Arnold Bosman and </a:t>
            </a:r>
            <a:r>
              <a:rPr lang="en-GB" sz="1100" dirty="0" err="1"/>
              <a:t>Ágnes</a:t>
            </a:r>
            <a:r>
              <a:rPr lang="en-GB" sz="1100" dirty="0"/>
              <a:t> Hajdu.</a:t>
            </a:r>
          </a:p>
        </p:txBody>
      </p:sp>
      <p:sp>
        <p:nvSpPr>
          <p:cNvPr id="3" name="Slide Number Placeholder 2"/>
          <p:cNvSpPr>
            <a:spLocks noGrp="1"/>
          </p:cNvSpPr>
          <p:nvPr>
            <p:ph type="sldNum" sz="quarter" idx="10"/>
          </p:nvPr>
        </p:nvSpPr>
        <p:spPr/>
        <p:txBody>
          <a:bodyPr/>
          <a:lstStyle/>
          <a:p>
            <a:fld id="{0580567E-5E8F-47A5-90DF-8BFEB1A71525}" type="slidenum">
              <a:rPr lang="en-GB" smtClean="0"/>
              <a:pPr/>
              <a:t>48</a:t>
            </a:fld>
            <a:endParaRPr lang="en-GB" dirty="0"/>
          </a:p>
        </p:txBody>
      </p:sp>
    </p:spTree>
    <p:extLst>
      <p:ext uri="{BB962C8B-B14F-4D97-AF65-F5344CB8AC3E}">
        <p14:creationId xmlns:p14="http://schemas.microsoft.com/office/powerpoint/2010/main" val="11041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747657" y="390189"/>
            <a:ext cx="5036457" cy="5641486"/>
          </a:xfrm>
        </p:spPr>
        <p:txBody>
          <a:bodyPr/>
          <a:lstStyle/>
          <a:p>
            <a:endParaRPr lang="en-GB" dirty="0"/>
          </a:p>
          <a:p>
            <a:endParaRPr lang="en-GB" dirty="0"/>
          </a:p>
          <a:p>
            <a:r>
              <a:rPr lang="en-GB" sz="2000" dirty="0"/>
              <a:t>Read the four indicator cases and discuss with your group</a:t>
            </a:r>
            <a:r>
              <a:rPr lang="hu-HU" sz="2000" dirty="0"/>
              <a:t>.</a:t>
            </a:r>
            <a:endParaRPr lang="en-GB" sz="2000" dirty="0"/>
          </a:p>
          <a:p>
            <a:r>
              <a:rPr lang="en-GB" sz="2000" dirty="0"/>
              <a:t>Consult the protocol</a:t>
            </a:r>
            <a:r>
              <a:rPr lang="en-GB" sz="2000" dirty="0">
                <a:solidFill>
                  <a:srgbClr val="FF0000"/>
                </a:solidFill>
              </a:rPr>
              <a:t> </a:t>
            </a:r>
            <a:r>
              <a:rPr lang="en-GB" sz="2000" dirty="0"/>
              <a:t>to assist you in answering the questions</a:t>
            </a:r>
            <a:r>
              <a:rPr lang="hu-HU" sz="2000" dirty="0"/>
              <a:t>.</a:t>
            </a:r>
            <a:endParaRPr lang="en-GB" sz="2000" dirty="0"/>
          </a:p>
          <a:p>
            <a:r>
              <a:rPr lang="en-GB" sz="2000" dirty="0"/>
              <a:t>Please feel free to ask the facilitators for feedback</a:t>
            </a:r>
            <a:r>
              <a:rPr lang="hu-HU" sz="2000" dirty="0"/>
              <a:t>.</a:t>
            </a:r>
            <a:endParaRPr lang="en-GB" sz="2000" dirty="0"/>
          </a:p>
          <a:p>
            <a:endParaRPr lang="en-GB" sz="2000" dirty="0"/>
          </a:p>
        </p:txBody>
      </p:sp>
      <p:sp>
        <p:nvSpPr>
          <p:cNvPr id="2" name="Téglalap 1">
            <a:extLst>
              <a:ext uri="{FF2B5EF4-FFF2-40B4-BE49-F238E27FC236}">
                <a16:creationId xmlns:a16="http://schemas.microsoft.com/office/drawing/2014/main" id="{72D6E309-FC08-46C1-9A18-B5FB1127DFB3}"/>
              </a:ext>
            </a:extLst>
          </p:cNvPr>
          <p:cNvSpPr/>
          <p:nvPr/>
        </p:nvSpPr>
        <p:spPr>
          <a:xfrm>
            <a:off x="807720" y="611246"/>
            <a:ext cx="4480560" cy="5199372"/>
          </a:xfrm>
          <a:prstGeom prst="rect">
            <a:avLst/>
          </a:prstGeom>
          <a:ln>
            <a:solidFill>
              <a:schemeClr val="tx1">
                <a:lumMod val="95000"/>
                <a:lumOff val="5000"/>
              </a:schemeClr>
            </a:solidFill>
          </a:ln>
        </p:spPr>
        <p:txBody>
          <a:bodyPr wrap="square">
            <a:spAutoFit/>
          </a:bodyPr>
          <a:lstStyle/>
          <a:p>
            <a:pPr>
              <a:lnSpc>
                <a:spcPct val="107000"/>
              </a:lnSpc>
              <a:spcBef>
                <a:spcPts val="1200"/>
              </a:spcBef>
              <a:spcAft>
                <a:spcPts val="0"/>
              </a:spcAft>
            </a:pPr>
            <a:r>
              <a:rPr lang="en-GB" sz="16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Workshop case studies – indicators</a:t>
            </a:r>
            <a:endParaRPr lang="hu-HU" sz="16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spcAft>
                <a:spcPts val="0"/>
              </a:spcAft>
            </a:pPr>
            <a:r>
              <a:rPr lang="en-GB" sz="13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Second ECDC point prevalence survey of healthcare-associated infections and antimicrobial use in acute care hospitals, 2016-2017</a:t>
            </a:r>
            <a:endParaRPr lang="hu-HU" sz="13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 </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b="1" dirty="0">
                <a:latin typeface="Calibri" panose="020F0502020204030204" pitchFamily="34" charset="0"/>
                <a:ea typeface="Calibri" panose="020F0502020204030204" pitchFamily="34" charset="0"/>
                <a:cs typeface="Times New Roman" panose="02020603050405020304" pitchFamily="18" charset="0"/>
              </a:rPr>
              <a:t>Indicator case 1 </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In a secondary care hospital of 190 beds a physician with interest in infectious diseases is responsible for infection control, according to a decision by the clinical director. The physician performs infection control tasks for 4 out of 8 hours of her daily worktime on average, in addition to other clinical duties. There is one full-time infection control nurse. In addition, the physician reviews antimicrobial treatment on the surgical ward and the intensive care unit (ICU) on Tuesdays and Thursdays 10:00-12:00. The antimicrobial review task is not included in the job description or the decision of the clinical director. </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i="1" dirty="0">
                <a:latin typeface="Calibri" panose="020F0502020204030204" pitchFamily="34" charset="0"/>
                <a:ea typeface="Calibri" panose="020F0502020204030204" pitchFamily="34" charset="0"/>
                <a:cs typeface="Times New Roman" panose="02020603050405020304" pitchFamily="18" charset="0"/>
              </a:rPr>
              <a:t> </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b="1" i="1" dirty="0">
                <a:latin typeface="Calibri" panose="020F0502020204030204" pitchFamily="34" charset="0"/>
                <a:ea typeface="Calibri" panose="020F0502020204030204" pitchFamily="34" charset="0"/>
                <a:cs typeface="Times New Roman" panose="02020603050405020304" pitchFamily="18" charset="0"/>
              </a:rPr>
              <a:t>Use Form H1: Hospital data</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i="1" dirty="0">
                <a:latin typeface="Calibri" panose="020F0502020204030204" pitchFamily="34" charset="0"/>
                <a:ea typeface="Calibri" panose="020F0502020204030204" pitchFamily="34" charset="0"/>
                <a:cs typeface="Times New Roman" panose="02020603050405020304" pitchFamily="18" charset="0"/>
              </a:rPr>
              <a:t>How many full-time equivalents (FTEs) are dedicated to infection control? </a:t>
            </a:r>
            <a:endParaRPr lang="hu-H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i="1" dirty="0">
                <a:latin typeface="Calibri" panose="020F0502020204030204" pitchFamily="34" charset="0"/>
                <a:ea typeface="Calibri" panose="020F0502020204030204" pitchFamily="34" charset="0"/>
                <a:cs typeface="Times New Roman" panose="02020603050405020304" pitchFamily="18" charset="0"/>
              </a:rPr>
              <a:t>How many FTEs are dedicated to antimicrobial stewardship in this hospital?</a:t>
            </a:r>
            <a:endParaRPr lang="hu-HU" sz="1100" i="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hu-HU" sz="1100" i="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hu-HU" sz="1100" i="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hu-HU"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6238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a:ea typeface="ＭＳ Ｐゴシック" panose="020B0600070205080204" pitchFamily="34" charset="-128"/>
              </a:rPr>
              <a:t>Indicator case 1</a:t>
            </a:r>
          </a:p>
        </p:txBody>
      </p:sp>
      <p:sp>
        <p:nvSpPr>
          <p:cNvPr id="7171" name="Content Placeholder 2"/>
          <p:cNvSpPr>
            <a:spLocks noGrp="1"/>
          </p:cNvSpPr>
          <p:nvPr>
            <p:ph idx="1"/>
          </p:nvPr>
        </p:nvSpPr>
        <p:spPr>
          <a:xfrm>
            <a:off x="431800" y="1094196"/>
            <a:ext cx="11539375" cy="5147854"/>
          </a:xfrm>
          <a:effectLst/>
        </p:spPr>
        <p:txBody>
          <a:bodyPr/>
          <a:lstStyle/>
          <a:p>
            <a:r>
              <a:rPr lang="en-GB" altLang="en-US" sz="2000" dirty="0">
                <a:ea typeface="ＭＳ Ｐゴシック" panose="020B0600070205080204" pitchFamily="34" charset="-128"/>
              </a:rPr>
              <a:t>In a secondary care hospital of 190 beds a physician with interest in infectious diseases is </a:t>
            </a:r>
            <a:r>
              <a:rPr lang="en-GB" altLang="en-US" sz="2000" dirty="0">
                <a:solidFill>
                  <a:srgbClr val="FF0000"/>
                </a:solidFill>
                <a:ea typeface="ＭＳ Ｐゴシック" panose="020B0600070205080204" pitchFamily="34" charset="-128"/>
              </a:rPr>
              <a:t>responsible</a:t>
            </a:r>
            <a:r>
              <a:rPr lang="en-GB" altLang="en-US" sz="2000" dirty="0">
                <a:ea typeface="ＭＳ Ｐゴシック" panose="020B0600070205080204" pitchFamily="34" charset="-128"/>
              </a:rPr>
              <a:t> for infection control, </a:t>
            </a:r>
            <a:r>
              <a:rPr lang="en-GB" altLang="en-US" sz="2000" dirty="0">
                <a:solidFill>
                  <a:srgbClr val="FF0000"/>
                </a:solidFill>
                <a:ea typeface="ＭＳ Ｐゴシック" panose="020B0600070205080204" pitchFamily="34" charset="-128"/>
              </a:rPr>
              <a:t>according to a decision </a:t>
            </a:r>
            <a:r>
              <a:rPr lang="en-GB" altLang="en-US" sz="2000" dirty="0">
                <a:ea typeface="ＭＳ Ｐゴシック" panose="020B0600070205080204" pitchFamily="34" charset="-128"/>
              </a:rPr>
              <a:t>by the clinical director. </a:t>
            </a:r>
          </a:p>
          <a:p>
            <a:r>
              <a:rPr lang="en-GB" altLang="en-US" sz="2000" dirty="0">
                <a:ea typeface="ＭＳ Ｐゴシック" panose="020B0600070205080204" pitchFamily="34" charset="-128"/>
              </a:rPr>
              <a:t>The physician performs infection control tasks for </a:t>
            </a:r>
            <a:r>
              <a:rPr lang="en-GB" altLang="en-US" sz="2000" dirty="0">
                <a:solidFill>
                  <a:srgbClr val="FF0000"/>
                </a:solidFill>
                <a:ea typeface="ＭＳ Ｐゴシック" panose="020B0600070205080204" pitchFamily="34" charset="-128"/>
              </a:rPr>
              <a:t>4 out of 8 hours </a:t>
            </a:r>
            <a:r>
              <a:rPr lang="en-GB" altLang="en-US" sz="2000" dirty="0">
                <a:ea typeface="ＭＳ Ｐゴシック" panose="020B0600070205080204" pitchFamily="34" charset="-128"/>
              </a:rPr>
              <a:t>of her daily worktime on average, in addition to other clinical duties. There is one full-time infection control nurse.</a:t>
            </a:r>
          </a:p>
          <a:p>
            <a:r>
              <a:rPr lang="en-GB" altLang="en-US" sz="2000" dirty="0">
                <a:ea typeface="ＭＳ Ｐゴシック" panose="020B0600070205080204" pitchFamily="34" charset="-128"/>
              </a:rPr>
              <a:t>In addition the physician reviews antimicrobial treatment on the surgical ward and the</a:t>
            </a:r>
            <a:r>
              <a:rPr lang="hu-HU" altLang="en-US" sz="2000" dirty="0">
                <a:ea typeface="ＭＳ Ｐゴシック" panose="020B0600070205080204" pitchFamily="34" charset="-128"/>
              </a:rPr>
              <a:t> </a:t>
            </a:r>
            <a:r>
              <a:rPr lang="hu-HU" altLang="en-US" sz="2000" dirty="0" err="1">
                <a:ea typeface="ＭＳ Ｐゴシック" panose="020B0600070205080204" pitchFamily="34" charset="-128"/>
              </a:rPr>
              <a:t>intensive</a:t>
            </a:r>
            <a:r>
              <a:rPr lang="hu-HU" altLang="en-US" sz="2000" dirty="0">
                <a:ea typeface="ＭＳ Ｐゴシック" panose="020B0600070205080204" pitchFamily="34" charset="-128"/>
              </a:rPr>
              <a:t> </a:t>
            </a:r>
            <a:r>
              <a:rPr lang="hu-HU" altLang="en-US" sz="2000" dirty="0" err="1">
                <a:ea typeface="ＭＳ Ｐゴシック" panose="020B0600070205080204" pitchFamily="34" charset="-128"/>
              </a:rPr>
              <a:t>care</a:t>
            </a:r>
            <a:r>
              <a:rPr lang="hu-HU" altLang="en-US" sz="2000" dirty="0">
                <a:ea typeface="ＭＳ Ｐゴシック" panose="020B0600070205080204" pitchFamily="34" charset="-128"/>
              </a:rPr>
              <a:t> unit (</a:t>
            </a:r>
            <a:r>
              <a:rPr lang="en-GB" altLang="en-US" sz="2000" dirty="0">
                <a:ea typeface="ＭＳ Ｐゴシック" panose="020B0600070205080204" pitchFamily="34" charset="-128"/>
              </a:rPr>
              <a:t>ICU</a:t>
            </a:r>
            <a:r>
              <a:rPr lang="hu-HU" altLang="en-US" sz="2000" dirty="0">
                <a:ea typeface="ＭＳ Ｐゴシック" panose="020B0600070205080204" pitchFamily="34" charset="-128"/>
              </a:rPr>
              <a:t>)</a:t>
            </a:r>
            <a:r>
              <a:rPr lang="en-GB" altLang="en-US" sz="2000" dirty="0">
                <a:ea typeface="ＭＳ Ｐゴシック" panose="020B0600070205080204" pitchFamily="34" charset="-128"/>
              </a:rPr>
              <a:t> on Tuesdays and Thursdays 10:00-12:00. The antimicrobial review task is </a:t>
            </a:r>
            <a:r>
              <a:rPr lang="en-GB" altLang="en-US" sz="2000" dirty="0">
                <a:solidFill>
                  <a:srgbClr val="FF0000"/>
                </a:solidFill>
                <a:ea typeface="ＭＳ Ｐゴシック" panose="020B0600070205080204" pitchFamily="34" charset="-128"/>
              </a:rPr>
              <a:t>not included </a:t>
            </a:r>
            <a:r>
              <a:rPr lang="en-GB" altLang="en-US" sz="2000" dirty="0">
                <a:ea typeface="ＭＳ Ｐゴシック" panose="020B0600070205080204" pitchFamily="34" charset="-128"/>
              </a:rPr>
              <a:t>in the job description or the decision of the clinical director. </a:t>
            </a:r>
          </a:p>
          <a:p>
            <a:endParaRPr lang="en-GB" altLang="en-US" sz="2000" dirty="0">
              <a:ea typeface="ＭＳ Ｐゴシック" panose="020B0600070205080204" pitchFamily="34" charset="-128"/>
            </a:endParaRPr>
          </a:p>
          <a:p>
            <a:r>
              <a:rPr lang="en-GB" altLang="en-US" sz="2000" i="1" dirty="0">
                <a:ea typeface="ＭＳ Ｐゴシック" panose="020B0600070205080204" pitchFamily="34" charset="-128"/>
              </a:rPr>
              <a:t>How many </a:t>
            </a:r>
            <a:r>
              <a:rPr lang="hu-HU" altLang="en-US" sz="2000" i="1" dirty="0">
                <a:ea typeface="ＭＳ Ｐゴシック" panose="020B0600070205080204" pitchFamily="34" charset="-128"/>
              </a:rPr>
              <a:t>f</a:t>
            </a:r>
            <a:r>
              <a:rPr lang="en-GB" altLang="en-US" sz="2000" i="1" dirty="0" err="1">
                <a:ea typeface="ＭＳ Ｐゴシック" panose="020B0600070205080204" pitchFamily="34" charset="-128"/>
              </a:rPr>
              <a:t>ull</a:t>
            </a:r>
            <a:r>
              <a:rPr lang="hu-HU" altLang="en-US" sz="2000" i="1" dirty="0">
                <a:ea typeface="ＭＳ Ｐゴシック" panose="020B0600070205080204" pitchFamily="34" charset="-128"/>
              </a:rPr>
              <a:t>-ti</a:t>
            </a:r>
            <a:r>
              <a:rPr lang="en-GB" altLang="en-US" sz="2000" i="1" dirty="0">
                <a:ea typeface="ＭＳ Ｐゴシック" panose="020B0600070205080204" pitchFamily="34" charset="-128"/>
              </a:rPr>
              <a:t>me </a:t>
            </a:r>
            <a:r>
              <a:rPr lang="hu-HU" altLang="en-US" sz="2000" i="1" dirty="0">
                <a:ea typeface="ＭＳ Ｐゴシック" panose="020B0600070205080204" pitchFamily="34" charset="-128"/>
              </a:rPr>
              <a:t>e</a:t>
            </a:r>
            <a:r>
              <a:rPr lang="en-GB" altLang="en-US" sz="2000" i="1" dirty="0" err="1">
                <a:ea typeface="ＭＳ Ｐゴシック" panose="020B0600070205080204" pitchFamily="34" charset="-128"/>
              </a:rPr>
              <a:t>quivalents</a:t>
            </a:r>
            <a:r>
              <a:rPr lang="en-GB" altLang="en-US" sz="2000" i="1" dirty="0">
                <a:ea typeface="ＭＳ Ｐゴシック" panose="020B0600070205080204" pitchFamily="34" charset="-128"/>
              </a:rPr>
              <a:t> (FTEs) are dedicated to infection control? </a:t>
            </a:r>
            <a:endParaRPr lang="en-GB" altLang="en-US" sz="2000" dirty="0">
              <a:ea typeface="ＭＳ Ｐゴシック" panose="020B0600070205080204" pitchFamily="34" charset="-128"/>
            </a:endParaRPr>
          </a:p>
          <a:p>
            <a:r>
              <a:rPr lang="en-GB" altLang="en-US" sz="2000" i="1" dirty="0">
                <a:ea typeface="ＭＳ Ｐゴシック" panose="020B0600070205080204" pitchFamily="34" charset="-128"/>
              </a:rPr>
              <a:t>How many FTEs are dedicated to antimicrobial stewardship in this hospital?</a:t>
            </a:r>
            <a:endParaRPr lang="en-GB" altLang="en-US" sz="2000" dirty="0">
              <a:ea typeface="ＭＳ Ｐゴシック" panose="020B0600070205080204" pitchFamily="34" charset="-128"/>
            </a:endParaRPr>
          </a:p>
          <a:p>
            <a:endParaRPr lang="en-GB" altLang="en-US" sz="2000" dirty="0">
              <a:ea typeface="ＭＳ Ｐゴシック" panose="020B0600070205080204" pitchFamily="34" charset="-128"/>
            </a:endParaRPr>
          </a:p>
        </p:txBody>
      </p:sp>
    </p:spTree>
    <p:extLst>
      <p:ext uri="{BB962C8B-B14F-4D97-AF65-F5344CB8AC3E}">
        <p14:creationId xmlns:p14="http://schemas.microsoft.com/office/powerpoint/2010/main" val="3049848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a:ea typeface="ＭＳ Ｐゴシック" panose="020B0600070205080204" pitchFamily="34" charset="-128"/>
              </a:rPr>
              <a:t>Indicator case 1</a:t>
            </a:r>
          </a:p>
        </p:txBody>
      </p:sp>
      <p:sp>
        <p:nvSpPr>
          <p:cNvPr id="7171" name="Content Placeholder 2"/>
          <p:cNvSpPr>
            <a:spLocks noGrp="1"/>
          </p:cNvSpPr>
          <p:nvPr>
            <p:ph idx="1"/>
          </p:nvPr>
        </p:nvSpPr>
        <p:spPr>
          <a:xfrm>
            <a:off x="431801" y="844550"/>
            <a:ext cx="11063514" cy="5397500"/>
          </a:xfrm>
          <a:effectLst/>
        </p:spPr>
        <p:txBody>
          <a:bodyPr/>
          <a:lstStyle/>
          <a:p>
            <a:r>
              <a:rPr lang="en-GB" altLang="en-US" sz="2000" dirty="0">
                <a:ea typeface="ＭＳ Ｐゴシック" panose="020B0600070205080204" pitchFamily="34" charset="-128"/>
              </a:rPr>
              <a:t>In a secondary care hospital of 190 beds a physician with interest in infectious diseases is </a:t>
            </a:r>
            <a:r>
              <a:rPr lang="en-GB" altLang="en-US" sz="2000" dirty="0">
                <a:solidFill>
                  <a:srgbClr val="FF0000"/>
                </a:solidFill>
                <a:ea typeface="ＭＳ Ｐゴシック" panose="020B0600070205080204" pitchFamily="34" charset="-128"/>
              </a:rPr>
              <a:t>responsible</a:t>
            </a:r>
            <a:r>
              <a:rPr lang="en-GB" altLang="en-US" sz="2000" dirty="0">
                <a:ea typeface="ＭＳ Ｐゴシック" panose="020B0600070205080204" pitchFamily="34" charset="-128"/>
              </a:rPr>
              <a:t> for infection control, </a:t>
            </a:r>
            <a:r>
              <a:rPr lang="en-GB" altLang="en-US" sz="2000" dirty="0">
                <a:solidFill>
                  <a:srgbClr val="FF0000"/>
                </a:solidFill>
                <a:ea typeface="ＭＳ Ｐゴシック" panose="020B0600070205080204" pitchFamily="34" charset="-128"/>
              </a:rPr>
              <a:t>according to a decision </a:t>
            </a:r>
            <a:r>
              <a:rPr lang="en-GB" altLang="en-US" sz="2000" dirty="0">
                <a:ea typeface="ＭＳ Ｐゴシック" panose="020B0600070205080204" pitchFamily="34" charset="-128"/>
              </a:rPr>
              <a:t>by the clinical director. </a:t>
            </a:r>
          </a:p>
          <a:p>
            <a:r>
              <a:rPr lang="en-GB" altLang="en-US" sz="2000" dirty="0">
                <a:ea typeface="ＭＳ Ｐゴシック" panose="020B0600070205080204" pitchFamily="34" charset="-128"/>
              </a:rPr>
              <a:t>The physician performs infection control tasks for </a:t>
            </a:r>
            <a:r>
              <a:rPr lang="en-GB" altLang="en-US" sz="2000" dirty="0">
                <a:solidFill>
                  <a:srgbClr val="FF0000"/>
                </a:solidFill>
                <a:ea typeface="ＭＳ Ｐゴシック" panose="020B0600070205080204" pitchFamily="34" charset="-128"/>
              </a:rPr>
              <a:t>4 out of 8 hours </a:t>
            </a:r>
            <a:r>
              <a:rPr lang="en-GB" altLang="en-US" sz="2000" dirty="0">
                <a:ea typeface="ＭＳ Ｐゴシック" panose="020B0600070205080204" pitchFamily="34" charset="-128"/>
              </a:rPr>
              <a:t>of her daily worktime on average, in addition to other clinical duties. There is one full-time infection control nurse.</a:t>
            </a:r>
          </a:p>
          <a:p>
            <a:r>
              <a:rPr lang="en-GB" altLang="en-US" sz="2000" dirty="0">
                <a:ea typeface="ＭＳ Ｐゴシック" panose="020B0600070205080204" pitchFamily="34" charset="-128"/>
              </a:rPr>
              <a:t>In addition the physician reviews antimicrobial treatment on the surgical ward and the </a:t>
            </a:r>
            <a:r>
              <a:rPr lang="hu-HU" altLang="en-US" sz="2000" dirty="0" err="1">
                <a:ea typeface="ＭＳ Ｐゴシック" panose="020B0600070205080204" pitchFamily="34" charset="-128"/>
              </a:rPr>
              <a:t>intensive</a:t>
            </a:r>
            <a:r>
              <a:rPr lang="hu-HU" altLang="en-US" sz="2000" dirty="0">
                <a:ea typeface="ＭＳ Ｐゴシック" panose="020B0600070205080204" pitchFamily="34" charset="-128"/>
              </a:rPr>
              <a:t> </a:t>
            </a:r>
            <a:r>
              <a:rPr lang="hu-HU" altLang="en-US" sz="2000" dirty="0" err="1">
                <a:ea typeface="ＭＳ Ｐゴシック" panose="020B0600070205080204" pitchFamily="34" charset="-128"/>
              </a:rPr>
              <a:t>care</a:t>
            </a:r>
            <a:r>
              <a:rPr lang="hu-HU" altLang="en-US" sz="2000" dirty="0">
                <a:ea typeface="ＭＳ Ｐゴシック" panose="020B0600070205080204" pitchFamily="34" charset="-128"/>
              </a:rPr>
              <a:t> unit (</a:t>
            </a:r>
            <a:r>
              <a:rPr lang="en-GB" altLang="en-US" sz="2000" dirty="0">
                <a:ea typeface="ＭＳ Ｐゴシック" panose="020B0600070205080204" pitchFamily="34" charset="-128"/>
              </a:rPr>
              <a:t>ICU</a:t>
            </a:r>
            <a:r>
              <a:rPr lang="hu-HU" altLang="en-US" sz="2000" dirty="0">
                <a:ea typeface="ＭＳ Ｐゴシック" panose="020B0600070205080204" pitchFamily="34" charset="-128"/>
              </a:rPr>
              <a:t>)</a:t>
            </a:r>
            <a:r>
              <a:rPr lang="en-GB" altLang="en-US" sz="2000" dirty="0">
                <a:ea typeface="ＭＳ Ｐゴシック" panose="020B0600070205080204" pitchFamily="34" charset="-128"/>
              </a:rPr>
              <a:t> on Tuesdays and Thursdays 10:00-12:00. The antimicrobial review task is </a:t>
            </a:r>
            <a:r>
              <a:rPr lang="en-GB" altLang="en-US" sz="2000" dirty="0">
                <a:solidFill>
                  <a:srgbClr val="FF0000"/>
                </a:solidFill>
                <a:ea typeface="ＭＳ Ｐゴシック" panose="020B0600070205080204" pitchFamily="34" charset="-128"/>
              </a:rPr>
              <a:t>not included </a:t>
            </a:r>
            <a:r>
              <a:rPr lang="en-GB" altLang="en-US" sz="2000" dirty="0">
                <a:ea typeface="ＭＳ Ｐゴシック" panose="020B0600070205080204" pitchFamily="34" charset="-128"/>
              </a:rPr>
              <a:t>in the job description or the decision of the clinical director. </a:t>
            </a:r>
          </a:p>
          <a:p>
            <a:endParaRPr lang="en-GB" altLang="en-US" sz="2000" dirty="0">
              <a:ea typeface="ＭＳ Ｐゴシック" panose="020B0600070205080204" pitchFamily="34" charset="-128"/>
            </a:endParaRPr>
          </a:p>
          <a:p>
            <a:r>
              <a:rPr lang="en-GB" altLang="en-US" sz="2000" i="1" dirty="0">
                <a:ea typeface="ＭＳ Ｐゴシック" panose="020B0600070205080204" pitchFamily="34" charset="-128"/>
              </a:rPr>
              <a:t>How many Full Time Equivalents (FTEs) are dedicated to infection control? </a:t>
            </a:r>
            <a:endParaRPr lang="en-GB" altLang="en-US" sz="2000" dirty="0">
              <a:ea typeface="ＭＳ Ｐゴシック" panose="020B0600070205080204" pitchFamily="34" charset="-128"/>
            </a:endParaRPr>
          </a:p>
          <a:p>
            <a:r>
              <a:rPr lang="en-GB" altLang="en-US" sz="2000" i="1" dirty="0">
                <a:ea typeface="ＭＳ Ｐゴシック" panose="020B0600070205080204" pitchFamily="34" charset="-128"/>
              </a:rPr>
              <a:t>How many FTEs are dedicated to antimicrobial stewardship in this hospital?</a:t>
            </a:r>
            <a:endParaRPr lang="en-GB" altLang="en-US" sz="2000" dirty="0">
              <a:ea typeface="ＭＳ Ｐゴシック" panose="020B0600070205080204" pitchFamily="34" charset="-128"/>
            </a:endParaRPr>
          </a:p>
          <a:p>
            <a:endParaRPr lang="en-GB" altLang="en-US" sz="2000" dirty="0">
              <a:ea typeface="ＭＳ Ｐゴシック" panose="020B0600070205080204" pitchFamily="34" charset="-128"/>
            </a:endParaRPr>
          </a:p>
        </p:txBody>
      </p:sp>
      <p:sp>
        <p:nvSpPr>
          <p:cNvPr id="2" name="TextBox 1"/>
          <p:cNvSpPr txBox="1"/>
          <p:nvPr/>
        </p:nvSpPr>
        <p:spPr>
          <a:xfrm>
            <a:off x="448189" y="3112220"/>
            <a:ext cx="11262837" cy="2031325"/>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2000" b="1" dirty="0"/>
              <a:t>FTE infection control doctors</a:t>
            </a:r>
            <a:r>
              <a:rPr lang="hu-HU" sz="2000" b="1" dirty="0"/>
              <a:t> </a:t>
            </a:r>
          </a:p>
          <a:p>
            <a:r>
              <a:rPr lang="en-GB" sz="2000" dirty="0"/>
              <a:t>Number of FTE infection control nurses / doctors (or pharmacists, hospital epidemiologists, etc.)</a:t>
            </a:r>
            <a:r>
              <a:rPr lang="hu-HU" sz="2000" dirty="0"/>
              <a:t> </a:t>
            </a:r>
            <a:r>
              <a:rPr lang="hu-HU" sz="2000" dirty="0" err="1"/>
              <a:t>with</a:t>
            </a:r>
            <a:r>
              <a:rPr lang="hu-HU" sz="2000" dirty="0"/>
              <a:t> </a:t>
            </a:r>
            <a:r>
              <a:rPr lang="en-GB" sz="2000" b="1" dirty="0"/>
              <a:t>specialised training </a:t>
            </a:r>
            <a:r>
              <a:rPr lang="en-GB" sz="2000" dirty="0"/>
              <a:t>in infection control/hospital hygiene and usually </a:t>
            </a:r>
            <a:r>
              <a:rPr lang="en-GB" sz="2000" b="1" dirty="0"/>
              <a:t>responsible for infection control/hospital hygiene tasks </a:t>
            </a:r>
            <a:r>
              <a:rPr lang="en-GB" sz="2000" dirty="0"/>
              <a:t>such as identification and investigation of outbreaks, analysis and feedback of infection control data, elaboration of an infection control work plan and projects, design and management of surveillance systems, elaboration of infection control procedures etc</a:t>
            </a:r>
            <a:r>
              <a:rPr lang="hu-HU" sz="2000" dirty="0"/>
              <a:t>.</a:t>
            </a:r>
          </a:p>
        </p:txBody>
      </p:sp>
      <p:sp>
        <p:nvSpPr>
          <p:cNvPr id="5" name="TextBox 4"/>
          <p:cNvSpPr txBox="1"/>
          <p:nvPr/>
        </p:nvSpPr>
        <p:spPr>
          <a:xfrm>
            <a:off x="415407" y="5274786"/>
            <a:ext cx="11295619" cy="1477328"/>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2000" b="1" dirty="0"/>
              <a:t>FTE antimicrobial stewardship</a:t>
            </a:r>
          </a:p>
          <a:p>
            <a:pPr marL="285750" indent="-285750">
              <a:buFont typeface="Arial" panose="020B0604020202020204" pitchFamily="34" charset="0"/>
              <a:buChar char="•"/>
            </a:pPr>
            <a:r>
              <a:rPr lang="en-GB" sz="2000" dirty="0"/>
              <a:t>Dedicated time of a consultant or pharmacist employed by the hospital and </a:t>
            </a:r>
            <a:r>
              <a:rPr lang="en-GB" sz="2000" b="1" dirty="0"/>
              <a:t>specifically paid </a:t>
            </a:r>
            <a:r>
              <a:rPr lang="en-GB" sz="2000" dirty="0"/>
              <a:t>for antimicrobial stewardship tasks</a:t>
            </a:r>
            <a:r>
              <a:rPr lang="hu-HU" sz="2000" dirty="0"/>
              <a:t>, </a:t>
            </a:r>
            <a:r>
              <a:rPr lang="en-GB" sz="2000" dirty="0"/>
              <a:t>e.g. antimicrobial stewardship activities mentioned in job description</a:t>
            </a:r>
            <a:r>
              <a:rPr lang="hu-HU" sz="2000" dirty="0"/>
              <a:t>.</a:t>
            </a:r>
            <a:endParaRPr lang="en-GB" sz="2000" dirty="0"/>
          </a:p>
          <a:p>
            <a:pPr marL="285750" indent="-285750">
              <a:buFont typeface="Arial" panose="020B0604020202020204" pitchFamily="34" charset="0"/>
              <a:buChar char="•"/>
            </a:pPr>
            <a:r>
              <a:rPr lang="en-GB" sz="2000" dirty="0"/>
              <a:t>NOT the time spent by treating physicians on antimicrobial review as part of their daily practice</a:t>
            </a:r>
            <a:r>
              <a:rPr lang="hu-HU" sz="2000" dirty="0"/>
              <a:t>.</a:t>
            </a:r>
            <a:endParaRPr lang="en-GB" sz="2000" dirty="0"/>
          </a:p>
        </p:txBody>
      </p:sp>
    </p:spTree>
    <p:extLst>
      <p:ext uri="{BB962C8B-B14F-4D97-AF65-F5344CB8AC3E}">
        <p14:creationId xmlns:p14="http://schemas.microsoft.com/office/powerpoint/2010/main" val="186079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descr="ECDC-Logo_4c_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7480" y="123307"/>
            <a:ext cx="660400"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5"/>
          <p:cNvSpPr>
            <a:spLocks noChangeArrowheads="1"/>
          </p:cNvSpPr>
          <p:nvPr/>
        </p:nvSpPr>
        <p:spPr bwMode="auto">
          <a:xfrm>
            <a:off x="2382643" y="91556"/>
            <a:ext cx="804386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fontAlgn="base" hangingPunct="1">
              <a:spcBef>
                <a:spcPct val="0"/>
              </a:spcBef>
              <a:spcAft>
                <a:spcPct val="0"/>
              </a:spcAft>
              <a:buFontTx/>
              <a:buNone/>
              <a:defRPr/>
            </a:pPr>
            <a:r>
              <a:rPr lang="en-US" altLang="en-US" sz="1292" b="1" dirty="0">
                <a:solidFill>
                  <a:srgbClr val="000000"/>
                </a:solidFill>
                <a:ea typeface="ＭＳ Ｐゴシック" panose="020B0600070205080204" pitchFamily="34" charset="-128"/>
              </a:rPr>
              <a:t>European Prevalence Survey of Healthcare-Associated Infections and Antimicrobial Use</a:t>
            </a:r>
          </a:p>
          <a:p>
            <a:pPr algn="ctr" eaLnBrk="1" fontAlgn="base" hangingPunct="1">
              <a:spcBef>
                <a:spcPct val="0"/>
              </a:spcBef>
              <a:spcAft>
                <a:spcPct val="0"/>
              </a:spcAft>
              <a:buFontTx/>
              <a:buNone/>
              <a:defRPr/>
            </a:pPr>
            <a:r>
              <a:rPr lang="en-US" altLang="en-US" sz="1292" b="1" dirty="0">
                <a:solidFill>
                  <a:srgbClr val="000000"/>
                </a:solidFill>
                <a:ea typeface="ＭＳ Ｐゴシック" panose="020B0600070205080204" pitchFamily="34" charset="-128"/>
              </a:rPr>
              <a:t>Form H1. Hospital data 1/3</a:t>
            </a:r>
          </a:p>
        </p:txBody>
      </p:sp>
      <p:sp>
        <p:nvSpPr>
          <p:cNvPr id="3076" name="Rectangle 8"/>
          <p:cNvSpPr>
            <a:spLocks noChangeArrowheads="1"/>
          </p:cNvSpPr>
          <p:nvPr/>
        </p:nvSpPr>
        <p:spPr bwMode="auto">
          <a:xfrm>
            <a:off x="1717480" y="756720"/>
            <a:ext cx="3856038" cy="3800475"/>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tabLst>
                <a:tab pos="1173163" algn="l"/>
                <a:tab pos="2146300" algn="l"/>
                <a:tab pos="3140075" algn="l"/>
              </a:tabLst>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tabLst>
                <a:tab pos="1173163" algn="l"/>
                <a:tab pos="2146300" algn="l"/>
                <a:tab pos="3140075" algn="l"/>
              </a:tabLst>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tabLst>
                <a:tab pos="1173163" algn="l"/>
                <a:tab pos="2146300" algn="l"/>
                <a:tab pos="3140075" algn="l"/>
              </a:tabLst>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tabLst>
                <a:tab pos="1173163" algn="l"/>
                <a:tab pos="2146300" algn="l"/>
                <a:tab pos="3140075" algn="l"/>
              </a:tabLst>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50000"/>
              </a:spcBef>
              <a:spcAft>
                <a:spcPct val="0"/>
              </a:spcAft>
              <a:buFontTx/>
              <a:buNone/>
              <a:defRPr/>
            </a:pPr>
            <a:r>
              <a:rPr lang="en-US" altLang="en-US" sz="1108" dirty="0">
                <a:solidFill>
                  <a:srgbClr val="000000"/>
                </a:solidFill>
                <a:ea typeface="ＭＳ Ｐゴシック" panose="020B0600070205080204" pitchFamily="34" charset="-128"/>
              </a:rPr>
              <a:t>Hospital code:		</a:t>
            </a:r>
          </a:p>
          <a:p>
            <a:pPr eaLnBrk="1" fontAlgn="base" hangingPunct="1">
              <a:spcBef>
                <a:spcPct val="0"/>
              </a:spcBef>
              <a:spcAft>
                <a:spcPct val="0"/>
              </a:spcAft>
              <a:buFontTx/>
              <a:buNone/>
              <a:defRPr/>
            </a:pPr>
            <a:endParaRPr lang="en-US" altLang="en-US" sz="1108" b="1" dirty="0">
              <a:solidFill>
                <a:srgbClr val="000000"/>
              </a:solidFill>
              <a:ea typeface="ＭＳ Ｐゴシック" panose="020B0600070205080204" pitchFamily="34" charset="-128"/>
            </a:endParaRPr>
          </a:p>
          <a:p>
            <a:pPr eaLnBrk="1" fontAlgn="base" hangingPunct="1">
              <a:spcBef>
                <a:spcPct val="0"/>
              </a:spcBef>
              <a:spcAft>
                <a:spcPct val="0"/>
              </a:spcAft>
              <a:buFontTx/>
              <a:buNone/>
              <a:defRPr/>
            </a:pPr>
            <a:r>
              <a:rPr lang="en-US" altLang="en-US" sz="1108" b="1" dirty="0">
                <a:solidFill>
                  <a:srgbClr val="000000"/>
                </a:solidFill>
                <a:ea typeface="ＭＳ Ｐゴシック" panose="020B0600070205080204" pitchFamily="34" charset="-128"/>
              </a:rPr>
              <a:t>Survey dates:  From  __ / __ /____  To:  </a:t>
            </a:r>
            <a:r>
              <a:rPr lang="en-US" altLang="en-US" sz="1108" dirty="0">
                <a:solidFill>
                  <a:srgbClr val="000000"/>
                </a:solidFill>
                <a:ea typeface="ＭＳ Ｐゴシック" panose="020B0600070205080204" pitchFamily="34" charset="-128"/>
              </a:rPr>
              <a:t> </a:t>
            </a:r>
            <a:r>
              <a:rPr lang="en-US" altLang="en-US" sz="1108" b="1" dirty="0">
                <a:solidFill>
                  <a:srgbClr val="000000"/>
                </a:solidFill>
                <a:ea typeface="ＭＳ Ｐゴシック" panose="020B0600070205080204" pitchFamily="34" charset="-128"/>
              </a:rPr>
              <a:t>__ / __  /</a:t>
            </a:r>
            <a:r>
              <a:rPr lang="en-US" altLang="en-US" sz="1108" dirty="0">
                <a:solidFill>
                  <a:srgbClr val="000000"/>
                </a:solidFill>
                <a:ea typeface="ＭＳ Ｐゴシック" panose="020B0600070205080204" pitchFamily="34" charset="-128"/>
              </a:rPr>
              <a:t> </a:t>
            </a:r>
            <a:r>
              <a:rPr lang="en-US" altLang="en-US" sz="1108" b="1" dirty="0">
                <a:solidFill>
                  <a:srgbClr val="000000"/>
                </a:solidFill>
                <a:ea typeface="ＭＳ Ｐゴシック" panose="020B0600070205080204" pitchFamily="34" charset="-128"/>
              </a:rPr>
              <a:t> ____</a:t>
            </a:r>
            <a:endParaRPr lang="en-US" altLang="en-US" sz="1108" dirty="0">
              <a:solidFill>
                <a:srgbClr val="000000"/>
              </a:solidFill>
              <a:ea typeface="ＭＳ Ｐゴシック" panose="020B0600070205080204" pitchFamily="34" charset="-128"/>
            </a:endParaRPr>
          </a:p>
          <a:p>
            <a:pPr eaLnBrk="1" fontAlgn="base" hangingPunct="1">
              <a:spcBef>
                <a:spcPct val="0"/>
              </a:spcBef>
              <a:spcAft>
                <a:spcPct val="0"/>
              </a:spcAft>
              <a:buFontTx/>
              <a:buNone/>
              <a:defRPr/>
            </a:pPr>
            <a:r>
              <a:rPr lang="en-US" altLang="en-US" sz="1108" dirty="0">
                <a:solidFill>
                  <a:srgbClr val="000000"/>
                </a:solidFill>
                <a:ea typeface="ＭＳ Ｐゴシック" panose="020B0600070205080204" pitchFamily="34" charset="-128"/>
              </a:rPr>
              <a:t>	        </a:t>
            </a:r>
            <a:r>
              <a:rPr lang="en-US" altLang="en-US" sz="1108" i="1" dirty="0" err="1">
                <a:solidFill>
                  <a:srgbClr val="000000"/>
                </a:solidFill>
                <a:ea typeface="ＭＳ Ｐゴシック" panose="020B0600070205080204" pitchFamily="34" charset="-128"/>
              </a:rPr>
              <a:t>dd</a:t>
            </a:r>
            <a:r>
              <a:rPr lang="en-US" altLang="en-US" sz="1108" i="1" dirty="0">
                <a:solidFill>
                  <a:srgbClr val="000000"/>
                </a:solidFill>
                <a:ea typeface="ＭＳ Ｐゴシック" panose="020B0600070205080204" pitchFamily="34" charset="-128"/>
              </a:rPr>
              <a:t> / mm / </a:t>
            </a:r>
            <a:r>
              <a:rPr lang="en-US" altLang="en-US" sz="1108" i="1" dirty="0" err="1">
                <a:solidFill>
                  <a:srgbClr val="000000"/>
                </a:solidFill>
                <a:ea typeface="ＭＳ Ｐゴシック" panose="020B0600070205080204" pitchFamily="34" charset="-128"/>
              </a:rPr>
              <a:t>yyyy</a:t>
            </a:r>
            <a:r>
              <a:rPr lang="en-US" altLang="en-US" sz="1108" i="1" dirty="0">
                <a:solidFill>
                  <a:srgbClr val="000000"/>
                </a:solidFill>
                <a:ea typeface="ＭＳ Ｐゴシック" panose="020B0600070205080204" pitchFamily="34" charset="-128"/>
              </a:rPr>
              <a:t>       </a:t>
            </a:r>
            <a:r>
              <a:rPr lang="en-US" altLang="en-US" sz="1108" i="1" dirty="0" err="1">
                <a:solidFill>
                  <a:srgbClr val="000000"/>
                </a:solidFill>
                <a:ea typeface="ＭＳ Ｐゴシック" panose="020B0600070205080204" pitchFamily="34" charset="-128"/>
              </a:rPr>
              <a:t>dd</a:t>
            </a:r>
            <a:r>
              <a:rPr lang="en-US" altLang="en-US" sz="1108" i="1" dirty="0">
                <a:solidFill>
                  <a:srgbClr val="000000"/>
                </a:solidFill>
                <a:ea typeface="ＭＳ Ｐゴシック" panose="020B0600070205080204" pitchFamily="34" charset="-128"/>
              </a:rPr>
              <a:t> / mm / </a:t>
            </a:r>
            <a:r>
              <a:rPr lang="en-US" altLang="en-US" sz="1108" i="1" dirty="0" err="1">
                <a:solidFill>
                  <a:srgbClr val="000000"/>
                </a:solidFill>
                <a:ea typeface="ＭＳ Ｐゴシック" panose="020B0600070205080204" pitchFamily="34" charset="-128"/>
              </a:rPr>
              <a:t>yyyy</a:t>
            </a:r>
            <a:r>
              <a:rPr lang="en-US" altLang="en-US" sz="1108" i="1" dirty="0">
                <a:solidFill>
                  <a:srgbClr val="000000"/>
                </a:solidFill>
                <a:ea typeface="ＭＳ Ｐゴシック" panose="020B0600070205080204" pitchFamily="34" charset="-128"/>
              </a:rPr>
              <a:t> </a:t>
            </a:r>
          </a:p>
          <a:p>
            <a:pPr eaLnBrk="1" fontAlgn="base" hangingPunct="1">
              <a:spcBef>
                <a:spcPct val="0"/>
              </a:spcBef>
              <a:spcAft>
                <a:spcPct val="0"/>
              </a:spcAft>
              <a:buFontTx/>
              <a:buNone/>
              <a:defRPr/>
            </a:pPr>
            <a:endParaRPr lang="en-US" altLang="en-US" sz="1108" dirty="0">
              <a:solidFill>
                <a:srgbClr val="000000"/>
              </a:solidFill>
              <a:ea typeface="ＭＳ Ｐゴシック" panose="020B0600070205080204" pitchFamily="34" charset="-128"/>
            </a:endParaRPr>
          </a:p>
          <a:p>
            <a:pPr eaLnBrk="1" fontAlgn="base" hangingPunct="1">
              <a:spcBef>
                <a:spcPct val="5000"/>
              </a:spcBef>
              <a:spcAft>
                <a:spcPct val="0"/>
              </a:spcAft>
              <a:buFontTx/>
              <a:buNone/>
              <a:defRPr/>
            </a:pPr>
            <a:r>
              <a:rPr lang="en-US" altLang="en-US" sz="1108" dirty="0">
                <a:solidFill>
                  <a:srgbClr val="000000"/>
                </a:solidFill>
                <a:ea typeface="ＭＳ Ｐゴシック" panose="020B0600070205080204" pitchFamily="34" charset="-128"/>
              </a:rPr>
              <a:t>Hospital size (total number of beds)</a:t>
            </a:r>
          </a:p>
          <a:p>
            <a:pPr eaLnBrk="1" fontAlgn="base" hangingPunct="1">
              <a:spcBef>
                <a:spcPct val="5000"/>
              </a:spcBef>
              <a:spcAft>
                <a:spcPct val="0"/>
              </a:spcAft>
              <a:buFontTx/>
              <a:buNone/>
              <a:defRPr/>
            </a:pPr>
            <a:r>
              <a:rPr lang="en-US" altLang="en-US" sz="1108" dirty="0">
                <a:solidFill>
                  <a:srgbClr val="000000"/>
                </a:solidFill>
                <a:ea typeface="ＭＳ Ｐゴシック" panose="020B0600070205080204" pitchFamily="34" charset="-128"/>
              </a:rPr>
              <a:t>Number of acute care beds</a:t>
            </a:r>
          </a:p>
          <a:p>
            <a:pPr eaLnBrk="1" fontAlgn="base" hangingPunct="1">
              <a:spcBef>
                <a:spcPct val="5000"/>
              </a:spcBef>
              <a:spcAft>
                <a:spcPct val="0"/>
              </a:spcAft>
              <a:buFontTx/>
              <a:buNone/>
              <a:defRPr/>
            </a:pPr>
            <a:r>
              <a:rPr lang="en-US" altLang="en-US" sz="1108" dirty="0">
                <a:solidFill>
                  <a:srgbClr val="000000"/>
                </a:solidFill>
                <a:ea typeface="ＭＳ Ｐゴシック" panose="020B0600070205080204" pitchFamily="34" charset="-128"/>
              </a:rPr>
              <a:t>Number of ICU beds</a:t>
            </a:r>
          </a:p>
          <a:p>
            <a:pPr eaLnBrk="1" fontAlgn="base" hangingPunct="1">
              <a:spcBef>
                <a:spcPct val="0"/>
              </a:spcBef>
              <a:spcAft>
                <a:spcPct val="0"/>
              </a:spcAft>
              <a:buFontTx/>
              <a:buNone/>
              <a:defRPr/>
            </a:pPr>
            <a:endParaRPr lang="en-US" altLang="en-US" sz="1108" dirty="0">
              <a:solidFill>
                <a:srgbClr val="000000"/>
              </a:solidFill>
              <a:ea typeface="ＭＳ Ｐゴシック" panose="020B0600070205080204" pitchFamily="34" charset="-128"/>
            </a:endParaRPr>
          </a:p>
          <a:p>
            <a:pPr eaLnBrk="1" fontAlgn="base" hangingPunct="1">
              <a:spcBef>
                <a:spcPct val="0"/>
              </a:spcBef>
              <a:spcAft>
                <a:spcPct val="0"/>
              </a:spcAft>
              <a:buFontTx/>
              <a:buNone/>
              <a:defRPr/>
            </a:pPr>
            <a:r>
              <a:rPr lang="en-US" altLang="en-US" sz="1108" dirty="0">
                <a:solidFill>
                  <a:srgbClr val="000000"/>
                </a:solidFill>
                <a:ea typeface="ＭＳ Ｐゴシック" panose="020B0600070205080204" pitchFamily="34" charset="-128"/>
              </a:rPr>
              <a:t>Exclusion of wards for PPS? 	</a:t>
            </a:r>
            <a:r>
              <a:rPr lang="en-US" altLang="en-US" sz="1662" dirty="0">
                <a:solidFill>
                  <a:srgbClr val="000000"/>
                </a:solidFill>
                <a:ea typeface="ＭＳ Ｐゴシック" panose="020B0600070205080204" pitchFamily="34" charset="-128"/>
                <a:sym typeface="Wingdings" panose="05000000000000000000" pitchFamily="2" charset="2"/>
              </a:rPr>
              <a:t> </a:t>
            </a:r>
            <a:r>
              <a:rPr lang="en-US" altLang="en-US" sz="1108" dirty="0">
                <a:solidFill>
                  <a:srgbClr val="000000"/>
                </a:solidFill>
                <a:ea typeface="ＭＳ Ｐゴシック" panose="020B0600070205080204" pitchFamily="34" charset="-128"/>
              </a:rPr>
              <a:t>No </a:t>
            </a:r>
          </a:p>
          <a:p>
            <a:pPr eaLnBrk="1" fontAlgn="base" hangingPunct="1">
              <a:spcBef>
                <a:spcPct val="0"/>
              </a:spcBef>
              <a:spcAft>
                <a:spcPct val="0"/>
              </a:spcAft>
              <a:buFontTx/>
              <a:buNone/>
              <a:defRPr/>
            </a:pPr>
            <a:r>
              <a:rPr lang="en-US" altLang="en-US" sz="1662" dirty="0">
                <a:solidFill>
                  <a:srgbClr val="000000"/>
                </a:solidFill>
                <a:ea typeface="ＭＳ Ｐゴシック" panose="020B0600070205080204" pitchFamily="34" charset="-128"/>
                <a:sym typeface="Wingdings" panose="05000000000000000000" pitchFamily="2" charset="2"/>
              </a:rPr>
              <a:t> </a:t>
            </a:r>
            <a:r>
              <a:rPr lang="en-US" altLang="en-US" sz="1108" dirty="0">
                <a:solidFill>
                  <a:srgbClr val="000000"/>
                </a:solidFill>
                <a:ea typeface="ＭＳ Ｐゴシック" panose="020B0600070205080204" pitchFamily="34" charset="-128"/>
              </a:rPr>
              <a:t>Yes, please specify which ward types were excluded:</a:t>
            </a:r>
          </a:p>
          <a:p>
            <a:pPr eaLnBrk="1" fontAlgn="base" hangingPunct="1">
              <a:spcBef>
                <a:spcPct val="0"/>
              </a:spcBef>
              <a:spcAft>
                <a:spcPct val="0"/>
              </a:spcAft>
              <a:buFontTx/>
              <a:buNone/>
              <a:defRPr/>
            </a:pPr>
            <a:r>
              <a:rPr lang="en-US" altLang="en-US" sz="1108" dirty="0">
                <a:solidFill>
                  <a:srgbClr val="000000"/>
                </a:solidFill>
                <a:ea typeface="ＭＳ Ｐゴシック" panose="020B0600070205080204" pitchFamily="34" charset="-128"/>
              </a:rPr>
              <a:t>_______________________________________________</a:t>
            </a:r>
          </a:p>
          <a:p>
            <a:pPr eaLnBrk="1" fontAlgn="base" hangingPunct="1">
              <a:spcBef>
                <a:spcPct val="0"/>
              </a:spcBef>
              <a:spcAft>
                <a:spcPct val="0"/>
              </a:spcAft>
              <a:buFontTx/>
              <a:buNone/>
              <a:defRPr/>
            </a:pPr>
            <a:endParaRPr lang="en-US" altLang="en-US" sz="1108" dirty="0">
              <a:solidFill>
                <a:srgbClr val="000000"/>
              </a:solidFill>
              <a:ea typeface="ＭＳ Ｐゴシック" panose="020B0600070205080204" pitchFamily="34" charset="-128"/>
            </a:endParaRPr>
          </a:p>
          <a:p>
            <a:pPr eaLnBrk="1" fontAlgn="base" hangingPunct="1">
              <a:spcBef>
                <a:spcPct val="5000"/>
              </a:spcBef>
              <a:spcAft>
                <a:spcPct val="0"/>
              </a:spcAft>
              <a:buFontTx/>
              <a:buNone/>
              <a:defRPr/>
            </a:pPr>
            <a:r>
              <a:rPr lang="en-US" altLang="en-US" sz="1108" dirty="0">
                <a:solidFill>
                  <a:srgbClr val="000000"/>
                </a:solidFill>
                <a:ea typeface="ＭＳ Ｐゴシック" panose="020B0600070205080204" pitchFamily="34" charset="-128"/>
              </a:rPr>
              <a:t>Total number of beds in included wards: </a:t>
            </a:r>
          </a:p>
          <a:p>
            <a:pPr eaLnBrk="1" fontAlgn="base" hangingPunct="1">
              <a:spcBef>
                <a:spcPct val="5000"/>
              </a:spcBef>
              <a:spcAft>
                <a:spcPct val="0"/>
              </a:spcAft>
              <a:buFontTx/>
              <a:buNone/>
              <a:defRPr/>
            </a:pPr>
            <a:r>
              <a:rPr lang="en-US" altLang="en-US" sz="1108" dirty="0">
                <a:solidFill>
                  <a:srgbClr val="000000"/>
                </a:solidFill>
                <a:ea typeface="ＭＳ Ｐゴシック" panose="020B0600070205080204" pitchFamily="34" charset="-128"/>
              </a:rPr>
              <a:t>Total number of patients included in PPS:</a:t>
            </a:r>
          </a:p>
          <a:p>
            <a:pPr eaLnBrk="1" fontAlgn="base" hangingPunct="1">
              <a:spcBef>
                <a:spcPct val="0"/>
              </a:spcBef>
              <a:spcAft>
                <a:spcPct val="0"/>
              </a:spcAft>
              <a:buFontTx/>
              <a:buNone/>
              <a:defRPr/>
            </a:pPr>
            <a:r>
              <a:rPr lang="en-US" altLang="en-US" sz="1108" dirty="0">
                <a:solidFill>
                  <a:srgbClr val="000000"/>
                </a:solidFill>
                <a:ea typeface="ＭＳ Ｐゴシック" panose="020B0600070205080204" pitchFamily="34" charset="-128"/>
              </a:rPr>
              <a:t>Hospital type 	</a:t>
            </a:r>
            <a:r>
              <a:rPr lang="en-US" altLang="en-US" sz="1662" dirty="0">
                <a:solidFill>
                  <a:srgbClr val="000000"/>
                </a:solidFill>
                <a:ea typeface="ＭＳ Ｐゴシック" panose="020B0600070205080204" pitchFamily="34" charset="-128"/>
                <a:sym typeface="Wingdings" panose="05000000000000000000" pitchFamily="2" charset="2"/>
              </a:rPr>
              <a:t> </a:t>
            </a:r>
            <a:r>
              <a:rPr lang="en-US" altLang="en-US" sz="1108" dirty="0">
                <a:solidFill>
                  <a:srgbClr val="000000"/>
                </a:solidFill>
                <a:ea typeface="ＭＳ Ｐゴシック" panose="020B0600070205080204" pitchFamily="34" charset="-128"/>
              </a:rPr>
              <a:t>Primary	</a:t>
            </a:r>
            <a:r>
              <a:rPr lang="en-US" altLang="en-US" sz="1662" dirty="0">
                <a:solidFill>
                  <a:srgbClr val="000000"/>
                </a:solidFill>
                <a:ea typeface="ＭＳ Ｐゴシック" panose="020B0600070205080204" pitchFamily="34" charset="-128"/>
                <a:sym typeface="Wingdings" panose="05000000000000000000" pitchFamily="2" charset="2"/>
              </a:rPr>
              <a:t> </a:t>
            </a:r>
            <a:r>
              <a:rPr lang="en-US" altLang="en-US" sz="1108" dirty="0">
                <a:solidFill>
                  <a:srgbClr val="000000"/>
                </a:solidFill>
                <a:ea typeface="ＭＳ Ｐゴシック" panose="020B0600070205080204" pitchFamily="34" charset="-128"/>
              </a:rPr>
              <a:t>Secondary</a:t>
            </a:r>
          </a:p>
          <a:p>
            <a:pPr eaLnBrk="1" fontAlgn="base" hangingPunct="1">
              <a:spcBef>
                <a:spcPct val="0"/>
              </a:spcBef>
              <a:spcAft>
                <a:spcPct val="0"/>
              </a:spcAft>
              <a:buFontTx/>
              <a:buNone/>
              <a:defRPr/>
            </a:pPr>
            <a:r>
              <a:rPr lang="en-US" altLang="en-US" sz="1108" dirty="0">
                <a:solidFill>
                  <a:srgbClr val="000000"/>
                </a:solidFill>
                <a:ea typeface="ＭＳ Ｐゴシック" panose="020B0600070205080204" pitchFamily="34" charset="-128"/>
              </a:rPr>
              <a:t>	</a:t>
            </a:r>
            <a:r>
              <a:rPr lang="en-US" altLang="en-US" sz="1662" dirty="0">
                <a:solidFill>
                  <a:srgbClr val="000000"/>
                </a:solidFill>
                <a:ea typeface="ＭＳ Ｐゴシック" panose="020B0600070205080204" pitchFamily="34" charset="-128"/>
                <a:sym typeface="Wingdings" panose="05000000000000000000" pitchFamily="2" charset="2"/>
              </a:rPr>
              <a:t> </a:t>
            </a:r>
            <a:r>
              <a:rPr lang="en-US" altLang="en-US" sz="1108" dirty="0">
                <a:solidFill>
                  <a:srgbClr val="000000"/>
                </a:solidFill>
                <a:ea typeface="ＭＳ Ｐゴシック" panose="020B0600070205080204" pitchFamily="34" charset="-128"/>
              </a:rPr>
              <a:t>Tertiary	</a:t>
            </a:r>
            <a:r>
              <a:rPr lang="en-US" altLang="en-US" sz="1662" dirty="0">
                <a:solidFill>
                  <a:srgbClr val="000000"/>
                </a:solidFill>
                <a:ea typeface="ＭＳ Ｐゴシック" panose="020B0600070205080204" pitchFamily="34" charset="-128"/>
                <a:sym typeface="Wingdings" panose="05000000000000000000" pitchFamily="2" charset="2"/>
              </a:rPr>
              <a:t> </a:t>
            </a:r>
            <a:r>
              <a:rPr lang="en-US" altLang="en-US" sz="1108" dirty="0" err="1">
                <a:solidFill>
                  <a:srgbClr val="000000"/>
                </a:solidFill>
                <a:ea typeface="ＭＳ Ｐゴシック" panose="020B0600070205080204" pitchFamily="34" charset="-128"/>
              </a:rPr>
              <a:t>Specialised</a:t>
            </a:r>
            <a:r>
              <a:rPr lang="en-US" altLang="en-US" sz="1108" dirty="0">
                <a:solidFill>
                  <a:srgbClr val="000000"/>
                </a:solidFill>
                <a:ea typeface="ＭＳ Ｐゴシック" panose="020B0600070205080204" pitchFamily="34" charset="-128"/>
              </a:rPr>
              <a:t>, specify </a:t>
            </a:r>
          </a:p>
          <a:p>
            <a:pPr eaLnBrk="1" fontAlgn="base" hangingPunct="1">
              <a:spcBef>
                <a:spcPct val="0"/>
              </a:spcBef>
              <a:spcAft>
                <a:spcPct val="0"/>
              </a:spcAft>
              <a:buFontTx/>
              <a:buNone/>
              <a:defRPr/>
            </a:pPr>
            <a:r>
              <a:rPr lang="en-US" altLang="en-US" sz="1108" dirty="0" err="1">
                <a:solidFill>
                  <a:srgbClr val="000000"/>
                </a:solidFill>
                <a:ea typeface="ＭＳ Ｐゴシック" panose="020B0600070205080204" pitchFamily="34" charset="-128"/>
              </a:rPr>
              <a:t>Specialisation</a:t>
            </a:r>
            <a:r>
              <a:rPr lang="en-US" altLang="en-US" sz="1108" dirty="0">
                <a:solidFill>
                  <a:srgbClr val="000000"/>
                </a:solidFill>
                <a:ea typeface="ＭＳ Ｐゴシック" panose="020B0600070205080204" pitchFamily="34" charset="-128"/>
              </a:rPr>
              <a:t> type: ______________________</a:t>
            </a:r>
          </a:p>
          <a:p>
            <a:pPr eaLnBrk="1" fontAlgn="base" hangingPunct="1">
              <a:spcBef>
                <a:spcPct val="0"/>
              </a:spcBef>
              <a:spcAft>
                <a:spcPct val="0"/>
              </a:spcAft>
              <a:buFontTx/>
              <a:buNone/>
              <a:defRPr/>
            </a:pPr>
            <a:r>
              <a:rPr lang="en-US" altLang="en-US" sz="1108" dirty="0">
                <a:solidFill>
                  <a:srgbClr val="000000"/>
                </a:solidFill>
                <a:ea typeface="ＭＳ Ｐゴシック" panose="020B0600070205080204" pitchFamily="34" charset="-128"/>
              </a:rPr>
              <a:t>Hospital ownership: </a:t>
            </a:r>
            <a:r>
              <a:rPr lang="en-US" altLang="en-US" sz="1662" dirty="0">
                <a:solidFill>
                  <a:srgbClr val="000000"/>
                </a:solidFill>
                <a:ea typeface="ＭＳ Ｐゴシック" panose="020B0600070205080204" pitchFamily="34" charset="-128"/>
                <a:sym typeface="Wingdings" panose="05000000000000000000" pitchFamily="2" charset="2"/>
              </a:rPr>
              <a:t> </a:t>
            </a:r>
            <a:r>
              <a:rPr lang="en-US" altLang="en-US" sz="1108" dirty="0">
                <a:solidFill>
                  <a:srgbClr val="000000"/>
                </a:solidFill>
                <a:ea typeface="ＭＳ Ｐゴシック" panose="020B0600070205080204" pitchFamily="34" charset="-128"/>
              </a:rPr>
              <a:t>Private  </a:t>
            </a:r>
            <a:r>
              <a:rPr lang="en-US" altLang="en-US" sz="1662" dirty="0">
                <a:solidFill>
                  <a:srgbClr val="000000"/>
                </a:solidFill>
                <a:ea typeface="ＭＳ Ｐゴシック" panose="020B0600070205080204" pitchFamily="34" charset="-128"/>
                <a:sym typeface="Wingdings" panose="05000000000000000000" pitchFamily="2" charset="2"/>
              </a:rPr>
              <a:t> </a:t>
            </a:r>
            <a:r>
              <a:rPr lang="en-US" altLang="en-US" sz="1108" dirty="0">
                <a:solidFill>
                  <a:srgbClr val="000000"/>
                </a:solidFill>
                <a:ea typeface="ＭＳ Ｐゴシック" panose="020B0600070205080204" pitchFamily="34" charset="-128"/>
              </a:rPr>
              <a:t>Public</a:t>
            </a:r>
          </a:p>
        </p:txBody>
      </p:sp>
      <p:sp>
        <p:nvSpPr>
          <p:cNvPr id="3077" name="Rectangle 9"/>
          <p:cNvSpPr>
            <a:spLocks noChangeArrowheads="1"/>
          </p:cNvSpPr>
          <p:nvPr/>
        </p:nvSpPr>
        <p:spPr bwMode="auto">
          <a:xfrm>
            <a:off x="2781105" y="821807"/>
            <a:ext cx="666750" cy="200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endParaRPr lang="en-GB" altLang="en-US" sz="1662">
              <a:solidFill>
                <a:srgbClr val="000000"/>
              </a:solidFill>
              <a:ea typeface="ＭＳ Ｐゴシック" panose="020B0600070205080204" pitchFamily="34" charset="-128"/>
            </a:endParaRPr>
          </a:p>
        </p:txBody>
      </p:sp>
      <p:grpSp>
        <p:nvGrpSpPr>
          <p:cNvPr id="8198" name="Group 390"/>
          <p:cNvGrpSpPr>
            <a:grpSpLocks/>
          </p:cNvGrpSpPr>
          <p:nvPr/>
        </p:nvGrpSpPr>
        <p:grpSpPr bwMode="auto">
          <a:xfrm>
            <a:off x="4176518" y="1582221"/>
            <a:ext cx="665163" cy="565150"/>
            <a:chOff x="1714" y="1116"/>
            <a:chExt cx="454" cy="386"/>
          </a:xfrm>
        </p:grpSpPr>
        <p:sp>
          <p:nvSpPr>
            <p:cNvPr id="3156" name="Rectangle 12"/>
            <p:cNvSpPr>
              <a:spLocks noChangeArrowheads="1"/>
            </p:cNvSpPr>
            <p:nvPr/>
          </p:nvSpPr>
          <p:spPr bwMode="auto">
            <a:xfrm>
              <a:off x="1714" y="1116"/>
              <a:ext cx="454" cy="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endParaRPr lang="en-GB" altLang="en-US" sz="1662">
                <a:solidFill>
                  <a:srgbClr val="000000"/>
                </a:solidFill>
                <a:ea typeface="ＭＳ Ｐゴシック" panose="020B0600070205080204" pitchFamily="34" charset="-128"/>
              </a:endParaRPr>
            </a:p>
          </p:txBody>
        </p:sp>
        <p:sp>
          <p:nvSpPr>
            <p:cNvPr id="3157" name="Rectangle 13"/>
            <p:cNvSpPr>
              <a:spLocks noChangeArrowheads="1"/>
            </p:cNvSpPr>
            <p:nvPr/>
          </p:nvSpPr>
          <p:spPr bwMode="auto">
            <a:xfrm>
              <a:off x="1714" y="1252"/>
              <a:ext cx="454" cy="11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endParaRPr lang="en-GB" altLang="en-US" sz="1662">
                <a:solidFill>
                  <a:srgbClr val="000000"/>
                </a:solidFill>
                <a:ea typeface="ＭＳ Ｐゴシック" panose="020B0600070205080204" pitchFamily="34" charset="-128"/>
              </a:endParaRPr>
            </a:p>
          </p:txBody>
        </p:sp>
        <p:sp>
          <p:nvSpPr>
            <p:cNvPr id="3158" name="Rectangle 14"/>
            <p:cNvSpPr>
              <a:spLocks noChangeArrowheads="1"/>
            </p:cNvSpPr>
            <p:nvPr/>
          </p:nvSpPr>
          <p:spPr bwMode="auto">
            <a:xfrm>
              <a:off x="1714" y="1389"/>
              <a:ext cx="454" cy="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endParaRPr lang="en-GB" altLang="en-US" sz="1662">
                <a:solidFill>
                  <a:srgbClr val="000000"/>
                </a:solidFill>
                <a:ea typeface="ＭＳ Ｐゴシック" panose="020B0600070205080204" pitchFamily="34" charset="-128"/>
              </a:endParaRPr>
            </a:p>
          </p:txBody>
        </p:sp>
      </p:grpSp>
      <p:sp>
        <p:nvSpPr>
          <p:cNvPr id="3079" name="Rectangle 80"/>
          <p:cNvSpPr>
            <a:spLocks noChangeArrowheads="1"/>
          </p:cNvSpPr>
          <p:nvPr/>
        </p:nvSpPr>
        <p:spPr bwMode="auto">
          <a:xfrm>
            <a:off x="4509100" y="2899326"/>
            <a:ext cx="665162" cy="1666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endParaRPr lang="en-GB" altLang="en-US" sz="1662">
              <a:solidFill>
                <a:srgbClr val="000000"/>
              </a:solidFill>
              <a:ea typeface="ＭＳ Ｐゴシック" panose="020B0600070205080204" pitchFamily="34" charset="-128"/>
            </a:endParaRPr>
          </a:p>
        </p:txBody>
      </p:sp>
      <p:sp>
        <p:nvSpPr>
          <p:cNvPr id="3080" name="Rectangle 81"/>
          <p:cNvSpPr>
            <a:spLocks noChangeArrowheads="1"/>
          </p:cNvSpPr>
          <p:nvPr/>
        </p:nvSpPr>
        <p:spPr bwMode="auto">
          <a:xfrm>
            <a:off x="4509100" y="3099350"/>
            <a:ext cx="665162" cy="165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endParaRPr lang="en-GB" altLang="en-US" sz="1662">
              <a:solidFill>
                <a:srgbClr val="000000"/>
              </a:solidFill>
              <a:ea typeface="ＭＳ Ｐゴシック" panose="020B0600070205080204" pitchFamily="34" charset="-128"/>
            </a:endParaRPr>
          </a:p>
        </p:txBody>
      </p:sp>
      <p:graphicFrame>
        <p:nvGraphicFramePr>
          <p:cNvPr id="4155" name="Group 59"/>
          <p:cNvGraphicFramePr>
            <a:graphicFrameLocks noGrp="1"/>
          </p:cNvGraphicFramePr>
          <p:nvPr>
            <p:ph/>
            <p:extLst>
              <p:ext uri="{D42A27DB-BD31-4B8C-83A1-F6EECF244321}">
                <p14:modId xmlns:p14="http://schemas.microsoft.com/office/powerpoint/2010/main" val="3858187531"/>
              </p:ext>
            </p:extLst>
          </p:nvPr>
        </p:nvGraphicFramePr>
        <p:xfrm>
          <a:off x="5800531" y="684798"/>
          <a:ext cx="4586287" cy="4784727"/>
        </p:xfrm>
        <a:graphic>
          <a:graphicData uri="http://schemas.openxmlformats.org/drawingml/2006/table">
            <a:tbl>
              <a:tblPr/>
              <a:tblGrid>
                <a:gridCol w="2919399">
                  <a:extLst>
                    <a:ext uri="{9D8B030D-6E8A-4147-A177-3AD203B41FA5}">
                      <a16:colId xmlns:a16="http://schemas.microsoft.com/office/drawing/2014/main" val="20000"/>
                    </a:ext>
                  </a:extLst>
                </a:gridCol>
                <a:gridCol w="608965">
                  <a:extLst>
                    <a:ext uri="{9D8B030D-6E8A-4147-A177-3AD203B41FA5}">
                      <a16:colId xmlns:a16="http://schemas.microsoft.com/office/drawing/2014/main" val="20001"/>
                    </a:ext>
                  </a:extLst>
                </a:gridCol>
                <a:gridCol w="449837">
                  <a:extLst>
                    <a:ext uri="{9D8B030D-6E8A-4147-A177-3AD203B41FA5}">
                      <a16:colId xmlns:a16="http://schemas.microsoft.com/office/drawing/2014/main" val="20002"/>
                    </a:ext>
                  </a:extLst>
                </a:gridCol>
                <a:gridCol w="608086">
                  <a:extLst>
                    <a:ext uri="{9D8B030D-6E8A-4147-A177-3AD203B41FA5}">
                      <a16:colId xmlns:a16="http://schemas.microsoft.com/office/drawing/2014/main" val="20003"/>
                    </a:ext>
                  </a:extLst>
                </a:gridCol>
              </a:tblGrid>
              <a:tr h="428381">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 Number</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Year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data</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Inc./ Total (1)</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0321">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discharges/admissions in 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 </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charset="0"/>
                          <a:cs typeface="Arial" charset="0"/>
                        </a:rPr>
                        <a:t>Inc  Tot     </a:t>
                      </a:r>
                    </a:p>
                  </a:txBody>
                  <a:tcPr marL="33228" marR="33228" marT="33222" marB="33222" anchor="ctr"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3506">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patient-days in 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 </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2"/>
                  </a:ext>
                </a:extLst>
              </a:tr>
              <a:tr h="31350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Alcohol hand rub consumption liters/year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 observed hand hygiene opportunities/year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blood culture sets/year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stool tests for CDI/year</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txBody>
                  <a:tcPr marL="33228" marR="33228" marT="33222" marB="33222" anchor="b"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350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0000"/>
                          </a:solidFill>
                          <a:effectLst/>
                          <a:latin typeface="Arial" charset="0"/>
                          <a:cs typeface="Arial" charset="0"/>
                        </a:rPr>
                        <a:t>Number of FTE infection control nurses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hu-HU" altLang="en-US" sz="1100" b="1" i="0" u="none" strike="noStrike" cap="none" normalizeH="0" baseline="0" dirty="0">
                          <a:ln>
                            <a:noFill/>
                          </a:ln>
                          <a:solidFill>
                            <a:srgbClr val="FF0000"/>
                          </a:solidFill>
                          <a:effectLst/>
                          <a:latin typeface="Arial" charset="0"/>
                          <a:cs typeface="Arial" charset="0"/>
                        </a:rPr>
                        <a:t>1</a:t>
                      </a:r>
                      <a:endParaRPr kumimoji="0" lang="nl-NL" altLang="en-US" sz="1100" b="1"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3">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txBody>
                  <a:tcPr marL="33228" marR="33228" marT="33222" marB="33222" anchor="ctr"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350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0000"/>
                          </a:solidFill>
                          <a:effectLst/>
                          <a:latin typeface="Arial" charset="0"/>
                          <a:cs typeface="Arial" charset="0"/>
                        </a:rPr>
                        <a:t>Number of FTE infection control doctors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lvl1pPr marL="342900" indent="-342900"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nl-NL" altLang="en-US" sz="1100" b="1" i="0" u="none" strike="noStrike" cap="none" normalizeH="0" baseline="0" dirty="0">
                          <a:ln>
                            <a:noFill/>
                          </a:ln>
                          <a:solidFill>
                            <a:srgbClr val="FF0000"/>
                          </a:solidFill>
                          <a:effectLst/>
                          <a:latin typeface="Arial" charset="0"/>
                          <a:cs typeface="Arial" charset="0"/>
                        </a:rPr>
                        <a:t>1/2</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8"/>
                  </a:ext>
                </a:extLst>
              </a:tr>
              <a:tr h="31350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0000"/>
                          </a:solidFill>
                          <a:effectLst/>
                          <a:latin typeface="Arial" charset="0"/>
                          <a:cs typeface="Arial" charset="0"/>
                        </a:rPr>
                        <a:t>Number of FTE antimicrobial stewardship</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nl-NL" altLang="en-US" sz="1100" b="1" i="0" u="none" strike="noStrike" cap="none" normalizeH="0" baseline="0" dirty="0">
                          <a:ln>
                            <a:noFill/>
                          </a:ln>
                          <a:solidFill>
                            <a:srgbClr val="FF0000"/>
                          </a:solidFill>
                          <a:effectLst/>
                          <a:latin typeface="Arial" charset="0"/>
                          <a:cs typeface="Arial" charset="0"/>
                        </a:rPr>
                        <a:t>0</a:t>
                      </a: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ctr" horzOverflow="overflow">
                    <a:lnL w="12700" cap="flat" cmpd="sng" algn="ctr">
                      <a:solidFill>
                        <a:srgbClr val="000000"/>
                      </a:solidFill>
                      <a:prstDash val="solid"/>
                      <a:round/>
                      <a:headEnd type="none" w="med" len="med"/>
                      <a:tailEnd type="none" w="med" len="med"/>
                    </a:lnL>
                    <a:lnR w="28575" cap="flat" cmpd="sng" algn="ctr">
                      <a:solidFill>
                        <a:srgbClr val="6699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3507">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FTE registered nurses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342900" marR="0" lvl="0" indent="-342900" algn="just" defTabSz="914400" rtl="0" eaLnBrk="1" fontAlgn="b"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err="1">
                          <a:ln>
                            <a:noFill/>
                          </a:ln>
                          <a:solidFill>
                            <a:schemeClr val="tx1"/>
                          </a:solidFill>
                          <a:effectLst/>
                          <a:latin typeface="Arial" charset="0"/>
                          <a:cs typeface="Arial" charset="0"/>
                        </a:rPr>
                        <a:t>Inc</a:t>
                      </a:r>
                      <a:r>
                        <a:rPr kumimoji="0" lang="en-US" altLang="en-US" sz="1100" b="0" i="0" u="none" strike="noStrike" cap="none" normalizeH="0" baseline="0" dirty="0">
                          <a:ln>
                            <a:noFill/>
                          </a:ln>
                          <a:solidFill>
                            <a:schemeClr val="tx1"/>
                          </a:solidFill>
                          <a:effectLst/>
                          <a:latin typeface="Arial" charset="0"/>
                          <a:cs typeface="Arial" charset="0"/>
                        </a:rPr>
                        <a:t>  Tot</a:t>
                      </a:r>
                    </a:p>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charset="0"/>
                        <a:cs typeface="Arial" charset="0"/>
                      </a:endParaRPr>
                    </a:p>
                  </a:txBody>
                  <a:tcPr marL="33228" marR="33228" marT="33222" marB="33222" anchor="ctr"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FTE nursing assistants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ctr" horzOverflow="overflow">
                    <a:lnL w="12700" cap="flat" cmpd="sng" algn="ctr">
                      <a:solidFill>
                        <a:srgbClr val="000000"/>
                      </a:solidFill>
                      <a:prstDash val="solid"/>
                      <a:round/>
                      <a:headEnd type="none" w="med" len="med"/>
                      <a:tailEnd type="none" w="med" len="med"/>
                    </a:lnL>
                    <a:lnR w="28575" cap="flat" cmpd="sng" algn="ctr">
                      <a:solidFill>
                        <a:srgbClr val="6699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FTE registered nurses in ICU</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ctr" horzOverflow="overflow">
                    <a:lnL w="12700" cap="flat" cmpd="sng" algn="ctr">
                      <a:solidFill>
                        <a:srgbClr val="000000"/>
                      </a:solidFill>
                      <a:prstDash val="solid"/>
                      <a:round/>
                      <a:headEnd type="none" w="med" len="med"/>
                      <a:tailEnd type="none" w="med" len="med"/>
                    </a:lnL>
                    <a:lnR w="28575" cap="flat" cmpd="sng" algn="ctr">
                      <a:solidFill>
                        <a:srgbClr val="6699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13506">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Number of FTE nursing assistants in ICU</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669900"/>
                      </a:solidFill>
                      <a:prstDash val="solid"/>
                      <a:round/>
                      <a:headEnd type="none" w="med" len="med"/>
                      <a:tailEnd type="none" w="med" len="med"/>
                    </a:lnB>
                    <a:lnTlToBr>
                      <a:noFill/>
                    </a:lnTlToBr>
                    <a:lnBlToTr>
                      <a:noFill/>
                    </a:lnBlToTr>
                    <a:noFill/>
                  </a:tcPr>
                </a:tc>
                <a:tc vMerge="1">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cs typeface="Arial" charset="0"/>
                      </a:endParaRPr>
                    </a:p>
                  </a:txBody>
                  <a:tcPr marL="36000" marR="36000" marT="36001" marB="36001" anchor="ctr" horzOverflow="overflow">
                    <a:lnL w="12700" cap="flat" cmpd="sng" algn="ctr">
                      <a:solidFill>
                        <a:srgbClr val="000000"/>
                      </a:solidFill>
                      <a:prstDash val="solid"/>
                      <a:round/>
                      <a:headEnd type="none" w="med" len="med"/>
                      <a:tailEnd type="none" w="med" len="med"/>
                    </a:lnL>
                    <a:lnR w="28575" cap="flat" cmpd="sng" algn="ctr">
                      <a:solidFill>
                        <a:srgbClr val="6699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6699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93952">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charset="0"/>
                          <a:cs typeface="Arial" charset="0"/>
                        </a:rPr>
                        <a:t>N of  airborne infection isolation rooms</a:t>
                      </a:r>
                    </a:p>
                  </a:txBody>
                  <a:tcPr marL="33228" marR="33228" marT="33222" marB="33222" anchor="b" horzOverflow="overflow">
                    <a:lnL w="28575" cap="flat" cmpd="sng" algn="ctr">
                      <a:solidFill>
                        <a:srgbClr val="92D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nl-NL"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FF0000"/>
                        </a:solidFill>
                        <a:effectLst/>
                        <a:latin typeface="Arial" charset="0"/>
                        <a:cs typeface="Arial" charset="0"/>
                      </a:endParaRPr>
                    </a:p>
                  </a:txBody>
                  <a:tcPr marL="33228" marR="33228" marT="33222" marB="33222" anchor="ctr" horzOverflow="overflow">
                    <a:lnL w="12700" cap="flat" cmpd="sng" algn="ctr">
                      <a:solidFill>
                        <a:schemeClr val="tx1"/>
                      </a:solidFill>
                      <a:prstDash val="solid"/>
                      <a:round/>
                      <a:headEnd type="none" w="med" len="med"/>
                      <a:tailEnd type="none" w="med" len="med"/>
                    </a:lnL>
                    <a:lnR w="28575" cap="flat" cmpd="sng" algn="ctr">
                      <a:solidFill>
                        <a:srgbClr val="92D05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14"/>
                  </a:ext>
                </a:extLst>
              </a:tr>
            </a:tbl>
          </a:graphicData>
        </a:graphic>
      </p:graphicFrame>
      <p:sp>
        <p:nvSpPr>
          <p:cNvPr id="3151" name="Rectangle 326"/>
          <p:cNvSpPr>
            <a:spLocks noChangeArrowheads="1"/>
          </p:cNvSpPr>
          <p:nvPr/>
        </p:nvSpPr>
        <p:spPr bwMode="auto">
          <a:xfrm>
            <a:off x="1717481" y="5874819"/>
            <a:ext cx="8774113" cy="404812"/>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r>
              <a:rPr lang="en-US" altLang="en-US" sz="1015" dirty="0">
                <a:solidFill>
                  <a:srgbClr val="000000"/>
                </a:solidFill>
                <a:ea typeface="ＭＳ Ｐゴシック" panose="020B0600070205080204" pitchFamily="34" charset="-128"/>
              </a:rPr>
              <a:t>PPS Protocol: 	</a:t>
            </a:r>
            <a:r>
              <a:rPr lang="en-US" altLang="en-US" sz="1015" dirty="0">
                <a:solidFill>
                  <a:srgbClr val="000000"/>
                </a:solidFill>
                <a:ea typeface="ＭＳ Ｐゴシック" panose="020B0600070205080204" pitchFamily="34" charset="-128"/>
                <a:sym typeface="Wingdings" panose="05000000000000000000" pitchFamily="2" charset="2"/>
              </a:rPr>
              <a:t> </a:t>
            </a:r>
            <a:r>
              <a:rPr lang="en-US" altLang="en-US" sz="1015" dirty="0">
                <a:solidFill>
                  <a:srgbClr val="000000"/>
                </a:solidFill>
                <a:ea typeface="ＭＳ Ｐゴシック" panose="020B0600070205080204" pitchFamily="34" charset="-128"/>
              </a:rPr>
              <a:t>Standard </a:t>
            </a:r>
            <a:r>
              <a:rPr lang="en-US" altLang="en-US" sz="1015" dirty="0">
                <a:solidFill>
                  <a:srgbClr val="000000"/>
                </a:solidFill>
                <a:ea typeface="ＭＳ Ｐゴシック" panose="020B0600070205080204" pitchFamily="34" charset="-128"/>
                <a:sym typeface="Wingdings" panose="05000000000000000000" pitchFamily="2" charset="2"/>
              </a:rPr>
              <a:t> </a:t>
            </a:r>
            <a:r>
              <a:rPr lang="en-US" altLang="en-US" sz="1015" dirty="0">
                <a:solidFill>
                  <a:srgbClr val="000000"/>
                </a:solidFill>
                <a:ea typeface="ＭＳ Ｐゴシック" panose="020B0600070205080204" pitchFamily="34" charset="-128"/>
              </a:rPr>
              <a:t>Light</a:t>
            </a:r>
          </a:p>
          <a:p>
            <a:pPr eaLnBrk="1" fontAlgn="base" hangingPunct="1">
              <a:spcBef>
                <a:spcPct val="0"/>
              </a:spcBef>
              <a:spcAft>
                <a:spcPct val="0"/>
              </a:spcAft>
              <a:buFontTx/>
              <a:buNone/>
              <a:defRPr/>
            </a:pPr>
            <a:r>
              <a:rPr lang="en-US" altLang="en-US" sz="1015" dirty="0">
                <a:solidFill>
                  <a:srgbClr val="000000"/>
                </a:solidFill>
                <a:ea typeface="ＭＳ Ｐゴシック" panose="020B0600070205080204" pitchFamily="34" charset="-128"/>
              </a:rPr>
              <a:t>Is the hospital part of a national representative sample of hospitals ? 	</a:t>
            </a:r>
            <a:r>
              <a:rPr lang="en-US" altLang="en-US" sz="1015" dirty="0">
                <a:solidFill>
                  <a:srgbClr val="000000"/>
                </a:solidFill>
                <a:ea typeface="ＭＳ Ｐゴシック" panose="020B0600070205080204" pitchFamily="34" charset="-128"/>
                <a:sym typeface="Wingdings" panose="05000000000000000000" pitchFamily="2" charset="2"/>
              </a:rPr>
              <a:t> </a:t>
            </a:r>
            <a:r>
              <a:rPr lang="en-US" altLang="en-US" sz="1015" dirty="0">
                <a:solidFill>
                  <a:srgbClr val="000000"/>
                </a:solidFill>
                <a:ea typeface="ＭＳ Ｐゴシック" panose="020B0600070205080204" pitchFamily="34" charset="-128"/>
              </a:rPr>
              <a:t>No	 </a:t>
            </a:r>
            <a:r>
              <a:rPr lang="en-US" altLang="en-US" sz="1015" dirty="0">
                <a:solidFill>
                  <a:srgbClr val="000000"/>
                </a:solidFill>
                <a:ea typeface="ＭＳ Ｐゴシック" panose="020B0600070205080204" pitchFamily="34" charset="-128"/>
                <a:sym typeface="Wingdings" panose="05000000000000000000" pitchFamily="2" charset="2"/>
              </a:rPr>
              <a:t> </a:t>
            </a:r>
            <a:r>
              <a:rPr lang="en-US" altLang="en-US" sz="1015" dirty="0">
                <a:solidFill>
                  <a:srgbClr val="000000"/>
                </a:solidFill>
                <a:ea typeface="ＭＳ Ｐゴシック" panose="020B0600070205080204" pitchFamily="34" charset="-128"/>
              </a:rPr>
              <a:t>Yes	 </a:t>
            </a:r>
            <a:r>
              <a:rPr lang="en-US" altLang="en-US" sz="1015" dirty="0">
                <a:solidFill>
                  <a:srgbClr val="000000"/>
                </a:solidFill>
                <a:ea typeface="ＭＳ Ｐゴシック" panose="020B0600070205080204" pitchFamily="34" charset="-128"/>
                <a:sym typeface="Wingdings" panose="05000000000000000000" pitchFamily="2" charset="2"/>
              </a:rPr>
              <a:t> </a:t>
            </a:r>
            <a:r>
              <a:rPr lang="en-US" altLang="en-US" sz="1015" dirty="0">
                <a:solidFill>
                  <a:srgbClr val="000000"/>
                </a:solidFill>
                <a:ea typeface="ＭＳ Ｐゴシック" panose="020B0600070205080204" pitchFamily="34" charset="-128"/>
              </a:rPr>
              <a:t>Unknown</a:t>
            </a:r>
          </a:p>
        </p:txBody>
      </p:sp>
      <p:sp>
        <p:nvSpPr>
          <p:cNvPr id="3152" name="Rectangle 389"/>
          <p:cNvSpPr>
            <a:spLocks noChangeArrowheads="1"/>
          </p:cNvSpPr>
          <p:nvPr/>
        </p:nvSpPr>
        <p:spPr bwMode="auto">
          <a:xfrm>
            <a:off x="5743381" y="5479946"/>
            <a:ext cx="4652963"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r>
              <a:rPr lang="en-US" altLang="en-US" sz="923" dirty="0">
                <a:solidFill>
                  <a:srgbClr val="000000"/>
                </a:solidFill>
                <a:ea typeface="ＭＳ Ｐゴシック" panose="020B0600070205080204" pitchFamily="34" charset="-128"/>
              </a:rPr>
              <a:t>(1) Data were collected for</a:t>
            </a:r>
            <a:r>
              <a:rPr lang="en-US" altLang="en-US" sz="923" b="1" dirty="0">
                <a:solidFill>
                  <a:srgbClr val="000000"/>
                </a:solidFill>
                <a:ea typeface="ＭＳ Ｐゴシック" panose="020B0600070205080204" pitchFamily="34" charset="-128"/>
              </a:rPr>
              <a:t> </a:t>
            </a:r>
            <a:r>
              <a:rPr lang="en-US" altLang="en-US" sz="923" dirty="0">
                <a:solidFill>
                  <a:srgbClr val="000000"/>
                </a:solidFill>
                <a:ea typeface="ＭＳ Ｐゴシック" panose="020B0600070205080204" pitchFamily="34" charset="-128"/>
              </a:rPr>
              <a:t>Included wards only (</a:t>
            </a:r>
            <a:r>
              <a:rPr lang="en-US" altLang="en-US" sz="923" b="1" dirty="0" err="1">
                <a:solidFill>
                  <a:srgbClr val="000000"/>
                </a:solidFill>
                <a:ea typeface="ＭＳ Ｐゴシック" panose="020B0600070205080204" pitchFamily="34" charset="-128"/>
              </a:rPr>
              <a:t>Inc</a:t>
            </a:r>
            <a:r>
              <a:rPr lang="en-US" altLang="en-US" sz="923" dirty="0">
                <a:solidFill>
                  <a:srgbClr val="000000"/>
                </a:solidFill>
                <a:ea typeface="ＭＳ Ｐゴシック" panose="020B0600070205080204" pitchFamily="34" charset="-128"/>
              </a:rPr>
              <a:t> , = recommended) or for the total hospital (</a:t>
            </a:r>
            <a:r>
              <a:rPr lang="en-US" altLang="en-US" sz="923" b="1" dirty="0">
                <a:solidFill>
                  <a:srgbClr val="000000"/>
                </a:solidFill>
                <a:ea typeface="ＭＳ Ｐゴシック" panose="020B0600070205080204" pitchFamily="34" charset="-128"/>
              </a:rPr>
              <a:t>Tot</a:t>
            </a:r>
            <a:r>
              <a:rPr lang="en-US" altLang="en-US" sz="923" dirty="0">
                <a:solidFill>
                  <a:srgbClr val="000000"/>
                </a:solidFill>
                <a:ea typeface="ＭＳ Ｐゴシック" panose="020B0600070205080204" pitchFamily="34" charset="-128"/>
              </a:rPr>
              <a:t>); if all wards were included in PPS (</a:t>
            </a:r>
            <a:r>
              <a:rPr lang="en-US" altLang="en-US" sz="923" dirty="0" err="1">
                <a:solidFill>
                  <a:srgbClr val="000000"/>
                </a:solidFill>
                <a:ea typeface="ＭＳ Ｐゴシック" panose="020B0600070205080204" pitchFamily="34" charset="-128"/>
              </a:rPr>
              <a:t>Inc</a:t>
            </a:r>
            <a:r>
              <a:rPr lang="en-US" altLang="en-US" sz="923" dirty="0">
                <a:solidFill>
                  <a:srgbClr val="000000"/>
                </a:solidFill>
                <a:ea typeface="ＭＳ Ｐゴシック" panose="020B0600070205080204" pitchFamily="34" charset="-128"/>
              </a:rPr>
              <a:t>=Tot), mark “</a:t>
            </a:r>
            <a:r>
              <a:rPr lang="en-US" altLang="en-US" sz="923" dirty="0" err="1">
                <a:solidFill>
                  <a:srgbClr val="000000"/>
                </a:solidFill>
                <a:ea typeface="ＭＳ Ｐゴシック" panose="020B0600070205080204" pitchFamily="34" charset="-128"/>
              </a:rPr>
              <a:t>Inc</a:t>
            </a:r>
            <a:r>
              <a:rPr lang="en-US" altLang="en-US" sz="923" dirty="0">
                <a:solidFill>
                  <a:srgbClr val="000000"/>
                </a:solidFill>
                <a:ea typeface="ＭＳ Ｐゴシック" panose="020B0600070205080204" pitchFamily="34" charset="-128"/>
              </a:rPr>
              <a:t>”</a:t>
            </a:r>
          </a:p>
        </p:txBody>
      </p:sp>
      <p:sp>
        <p:nvSpPr>
          <p:cNvPr id="3153" name="Rectangle 82"/>
          <p:cNvSpPr>
            <a:spLocks noChangeArrowheads="1"/>
          </p:cNvSpPr>
          <p:nvPr/>
        </p:nvSpPr>
        <p:spPr bwMode="auto">
          <a:xfrm>
            <a:off x="1719068" y="4611169"/>
            <a:ext cx="3854450" cy="1185862"/>
          </a:xfrm>
          <a:prstGeom prst="rect">
            <a:avLst/>
          </a:prstGeom>
          <a:noFill/>
          <a:ln w="28575">
            <a:solidFill>
              <a:srgbClr val="66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652463" eaLnBrk="0" hangingPunct="0">
              <a:spcBef>
                <a:spcPct val="20000"/>
              </a:spcBef>
              <a:buChar char="•"/>
              <a:tabLst>
                <a:tab pos="1252538" algn="l"/>
                <a:tab pos="2146300" algn="l"/>
                <a:tab pos="3140075" algn="l"/>
              </a:tabLst>
              <a:defRPr sz="3200">
                <a:solidFill>
                  <a:schemeClr val="tx1"/>
                </a:solidFill>
                <a:latin typeface="Arial" panose="020B0604020202020204" pitchFamily="34" charset="0"/>
                <a:cs typeface="Arial" panose="020B0604020202020204" pitchFamily="34" charset="0"/>
              </a:defRPr>
            </a:lvl1pPr>
            <a:lvl2pPr marL="742950" indent="-285750" defTabSz="652463" eaLnBrk="0" hangingPunct="0">
              <a:spcBef>
                <a:spcPct val="20000"/>
              </a:spcBef>
              <a:buChar char="–"/>
              <a:tabLst>
                <a:tab pos="1252538" algn="l"/>
                <a:tab pos="2146300" algn="l"/>
                <a:tab pos="3140075" algn="l"/>
              </a:tabLst>
              <a:defRPr sz="2800">
                <a:solidFill>
                  <a:schemeClr val="tx1"/>
                </a:solidFill>
                <a:latin typeface="Arial" panose="020B0604020202020204" pitchFamily="34" charset="0"/>
                <a:cs typeface="Arial" panose="020B0604020202020204" pitchFamily="34" charset="0"/>
              </a:defRPr>
            </a:lvl2pPr>
            <a:lvl3pPr marL="1143000" indent="-228600" defTabSz="652463" eaLnBrk="0" hangingPunct="0">
              <a:spcBef>
                <a:spcPct val="20000"/>
              </a:spcBef>
              <a:buChar char="•"/>
              <a:tabLst>
                <a:tab pos="1252538" algn="l"/>
                <a:tab pos="2146300" algn="l"/>
                <a:tab pos="3140075" algn="l"/>
              </a:tabLst>
              <a:defRPr sz="2400">
                <a:solidFill>
                  <a:schemeClr val="tx1"/>
                </a:solidFill>
                <a:latin typeface="Arial" panose="020B0604020202020204" pitchFamily="34" charset="0"/>
                <a:cs typeface="Arial" panose="020B0604020202020204" pitchFamily="34" charset="0"/>
              </a:defRPr>
            </a:lvl3pPr>
            <a:lvl4pPr marL="16002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4pPr>
            <a:lvl5pPr marL="2057400" indent="-228600" defTabSz="652463" eaLnBrk="0" hangingPunct="0">
              <a:spcBef>
                <a:spcPct val="20000"/>
              </a:spcBef>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5pPr>
            <a:lvl6pPr marL="25146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6pPr>
            <a:lvl7pPr marL="29718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7pPr>
            <a:lvl8pPr marL="34290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8pPr>
            <a:lvl9pPr marL="3886200" indent="-228600" defTabSz="652463" eaLnBrk="0" fontAlgn="base" hangingPunct="0">
              <a:spcBef>
                <a:spcPct val="20000"/>
              </a:spcBef>
              <a:spcAft>
                <a:spcPct val="0"/>
              </a:spcAft>
              <a:buChar char="»"/>
              <a:tabLst>
                <a:tab pos="1252538" algn="l"/>
                <a:tab pos="2146300" algn="l"/>
                <a:tab pos="3140075" algn="l"/>
              </a:tabLst>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r>
              <a:rPr lang="en-US" altLang="en-US" sz="1015" dirty="0">
                <a:solidFill>
                  <a:srgbClr val="000000"/>
                </a:solidFill>
                <a:ea typeface="ＭＳ Ｐゴシック" panose="020B0600070205080204" pitchFamily="34" charset="-128"/>
              </a:rPr>
              <a:t>Hospital is part of administrative hospital group (</a:t>
            </a:r>
            <a:r>
              <a:rPr lang="en-US" altLang="en-US" sz="1015" b="1" dirty="0">
                <a:solidFill>
                  <a:srgbClr val="000000"/>
                </a:solidFill>
                <a:ea typeface="ＭＳ Ｐゴシック" panose="020B0600070205080204" pitchFamily="34" charset="-128"/>
              </a:rPr>
              <a:t>AHG</a:t>
            </a:r>
            <a:r>
              <a:rPr lang="en-US" altLang="en-US" sz="1015" dirty="0">
                <a:solidFill>
                  <a:srgbClr val="000000"/>
                </a:solidFill>
                <a:ea typeface="ＭＳ Ｐゴシック" panose="020B0600070205080204" pitchFamily="34" charset="-128"/>
              </a:rPr>
              <a:t>):   </a:t>
            </a:r>
          </a:p>
          <a:p>
            <a:pPr eaLnBrk="1" fontAlgn="base" hangingPunct="1">
              <a:lnSpc>
                <a:spcPct val="150000"/>
              </a:lnSpc>
              <a:spcBef>
                <a:spcPct val="0"/>
              </a:spcBef>
              <a:spcAft>
                <a:spcPct val="0"/>
              </a:spcAft>
              <a:buFontTx/>
              <a:buNone/>
              <a:defRPr/>
            </a:pPr>
            <a:r>
              <a:rPr lang="en-US" altLang="en-US" sz="1015" dirty="0">
                <a:solidFill>
                  <a:srgbClr val="000000"/>
                </a:solidFill>
                <a:ea typeface="ＭＳ Ｐゴシック" panose="020B0600070205080204" pitchFamily="34" charset="-128"/>
                <a:sym typeface="Wingdings" panose="05000000000000000000" pitchFamily="2" charset="2"/>
              </a:rPr>
              <a:t> No</a:t>
            </a:r>
            <a:r>
              <a:rPr lang="en-US" altLang="en-US" sz="1015" dirty="0">
                <a:solidFill>
                  <a:srgbClr val="000000"/>
                </a:solidFill>
                <a:ea typeface="ＭＳ Ｐゴシック" panose="020B0600070205080204" pitchFamily="34" charset="-128"/>
              </a:rPr>
              <a:t>      </a:t>
            </a:r>
            <a:r>
              <a:rPr lang="en-US" altLang="en-US" sz="1015" dirty="0">
                <a:solidFill>
                  <a:srgbClr val="000000"/>
                </a:solidFill>
                <a:ea typeface="ＭＳ Ｐゴシック" panose="020B0600070205080204" pitchFamily="34" charset="-128"/>
                <a:sym typeface="Wingdings" panose="05000000000000000000" pitchFamily="2" charset="2"/>
              </a:rPr>
              <a:t> </a:t>
            </a:r>
            <a:r>
              <a:rPr lang="en-US" altLang="en-US" sz="1015" dirty="0">
                <a:solidFill>
                  <a:srgbClr val="000000"/>
                </a:solidFill>
                <a:ea typeface="ＭＳ Ｐゴシック" panose="020B0600070205080204" pitchFamily="34" charset="-128"/>
              </a:rPr>
              <a:t>Yes  </a:t>
            </a:r>
            <a:r>
              <a:rPr lang="en-US" altLang="en-US" sz="1015" dirty="0">
                <a:solidFill>
                  <a:srgbClr val="000000"/>
                </a:solidFill>
                <a:ea typeface="ＭＳ Ｐゴシック" panose="020B0600070205080204" pitchFamily="34" charset="-128"/>
                <a:sym typeface="Wingdings" panose="05000000000000000000" pitchFamily="2" charset="2"/>
              </a:rPr>
              <a:t> </a:t>
            </a:r>
            <a:r>
              <a:rPr lang="en-US" altLang="en-US" sz="1015" i="1" dirty="0">
                <a:solidFill>
                  <a:srgbClr val="000000"/>
                </a:solidFill>
                <a:ea typeface="ＭＳ Ｐゴシック" panose="020B0600070205080204" pitchFamily="34" charset="-128"/>
                <a:sym typeface="Wingdings" panose="05000000000000000000" pitchFamily="2" charset="2"/>
              </a:rPr>
              <a:t>if yes:</a:t>
            </a:r>
            <a:endParaRPr lang="en-US" altLang="en-US" sz="1015" i="1" dirty="0">
              <a:solidFill>
                <a:srgbClr val="000000"/>
              </a:solidFill>
              <a:ea typeface="ＭＳ Ｐゴシック" panose="020B0600070205080204" pitchFamily="34" charset="-128"/>
            </a:endParaRPr>
          </a:p>
          <a:p>
            <a:pPr eaLnBrk="1" fontAlgn="base" hangingPunct="1">
              <a:lnSpc>
                <a:spcPct val="150000"/>
              </a:lnSpc>
              <a:spcBef>
                <a:spcPct val="0"/>
              </a:spcBef>
              <a:spcAft>
                <a:spcPct val="0"/>
              </a:spcAft>
              <a:buFontTx/>
              <a:buNone/>
              <a:defRPr/>
            </a:pPr>
            <a:r>
              <a:rPr lang="en-US" altLang="en-US" sz="1015" dirty="0">
                <a:solidFill>
                  <a:srgbClr val="000000"/>
                </a:solidFill>
                <a:ea typeface="ＭＳ Ｐゴシック" panose="020B0600070205080204" pitchFamily="34" charset="-128"/>
              </a:rPr>
              <a:t>Data apply to: </a:t>
            </a:r>
            <a:r>
              <a:rPr lang="en-US" altLang="en-US" sz="1015" dirty="0">
                <a:solidFill>
                  <a:srgbClr val="000000"/>
                </a:solidFill>
                <a:ea typeface="ＭＳ Ｐゴシック" panose="020B0600070205080204" pitchFamily="34" charset="-128"/>
                <a:sym typeface="Wingdings" panose="05000000000000000000" pitchFamily="2" charset="2"/>
              </a:rPr>
              <a:t> Hospital site</a:t>
            </a:r>
            <a:r>
              <a:rPr lang="en-US" altLang="en-US" sz="1015" dirty="0">
                <a:solidFill>
                  <a:srgbClr val="000000"/>
                </a:solidFill>
                <a:ea typeface="ＭＳ Ｐゴシック" panose="020B0600070205080204" pitchFamily="34" charset="-128"/>
              </a:rPr>
              <a:t> only     </a:t>
            </a:r>
            <a:r>
              <a:rPr lang="en-US" altLang="en-US" sz="1015" dirty="0">
                <a:solidFill>
                  <a:srgbClr val="000000"/>
                </a:solidFill>
                <a:ea typeface="ＭＳ Ｐゴシック" panose="020B0600070205080204" pitchFamily="34" charset="-128"/>
                <a:sym typeface="Wingdings" panose="05000000000000000000" pitchFamily="2" charset="2"/>
              </a:rPr>
              <a:t> All hospitals in AHG</a:t>
            </a:r>
            <a:endParaRPr lang="en-US" altLang="en-US" sz="1015" dirty="0">
              <a:solidFill>
                <a:srgbClr val="000000"/>
              </a:solidFill>
              <a:ea typeface="ＭＳ Ｐゴシック" panose="020B0600070205080204" pitchFamily="34" charset="-128"/>
            </a:endParaRPr>
          </a:p>
          <a:p>
            <a:pPr eaLnBrk="1" fontAlgn="base" hangingPunct="1">
              <a:lnSpc>
                <a:spcPct val="150000"/>
              </a:lnSpc>
              <a:spcBef>
                <a:spcPct val="0"/>
              </a:spcBef>
              <a:spcAft>
                <a:spcPct val="0"/>
              </a:spcAft>
              <a:buFontTx/>
              <a:buNone/>
              <a:defRPr/>
            </a:pPr>
            <a:r>
              <a:rPr lang="en-US" altLang="en-US" sz="1015" dirty="0">
                <a:solidFill>
                  <a:srgbClr val="000000"/>
                </a:solidFill>
                <a:ea typeface="ＭＳ Ｐゴシック" panose="020B0600070205080204" pitchFamily="34" charset="-128"/>
              </a:rPr>
              <a:t>AHG code:	           AHG type: Prim  Sec  </a:t>
            </a:r>
            <a:r>
              <a:rPr lang="en-US" altLang="en-US" sz="1015" dirty="0" err="1">
                <a:solidFill>
                  <a:srgbClr val="000000"/>
                </a:solidFill>
                <a:ea typeface="ＭＳ Ｐゴシック" panose="020B0600070205080204" pitchFamily="34" charset="-128"/>
              </a:rPr>
              <a:t>Tert</a:t>
            </a:r>
            <a:r>
              <a:rPr lang="en-US" altLang="en-US" sz="1015" dirty="0">
                <a:solidFill>
                  <a:srgbClr val="000000"/>
                </a:solidFill>
                <a:ea typeface="ＭＳ Ｐゴシック" panose="020B0600070205080204" pitchFamily="34" charset="-128"/>
              </a:rPr>
              <a:t>  Spec</a:t>
            </a:r>
          </a:p>
          <a:p>
            <a:pPr eaLnBrk="1" fontAlgn="base" hangingPunct="1">
              <a:lnSpc>
                <a:spcPct val="150000"/>
              </a:lnSpc>
              <a:spcBef>
                <a:spcPct val="0"/>
              </a:spcBef>
              <a:spcAft>
                <a:spcPct val="0"/>
              </a:spcAft>
              <a:buFontTx/>
              <a:buNone/>
              <a:defRPr/>
            </a:pPr>
            <a:r>
              <a:rPr lang="en-US" altLang="en-US" sz="1015" dirty="0">
                <a:solidFill>
                  <a:srgbClr val="000000"/>
                </a:solidFill>
                <a:ea typeface="ＭＳ Ｐゴシック" panose="020B0600070205080204" pitchFamily="34" charset="-128"/>
              </a:rPr>
              <a:t>N of beds AHG:  Total                      Acute care beds</a:t>
            </a:r>
          </a:p>
        </p:txBody>
      </p:sp>
      <p:sp>
        <p:nvSpPr>
          <p:cNvPr id="3154" name="Rectangle 80"/>
          <p:cNvSpPr>
            <a:spLocks noChangeArrowheads="1"/>
          </p:cNvSpPr>
          <p:nvPr/>
        </p:nvSpPr>
        <p:spPr bwMode="auto">
          <a:xfrm>
            <a:off x="3104956" y="5541445"/>
            <a:ext cx="665163" cy="147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endParaRPr lang="en-GB" altLang="en-US" sz="1662">
              <a:solidFill>
                <a:srgbClr val="000000"/>
              </a:solidFill>
              <a:ea typeface="ＭＳ Ｐゴシック" panose="020B0600070205080204" pitchFamily="34" charset="-128"/>
            </a:endParaRPr>
          </a:p>
        </p:txBody>
      </p:sp>
      <p:sp>
        <p:nvSpPr>
          <p:cNvPr id="3155" name="Rectangle 80"/>
          <p:cNvSpPr>
            <a:spLocks noChangeArrowheads="1"/>
          </p:cNvSpPr>
          <p:nvPr/>
        </p:nvSpPr>
        <p:spPr bwMode="auto">
          <a:xfrm>
            <a:off x="4841681" y="5541444"/>
            <a:ext cx="665163" cy="133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endParaRPr lang="en-GB" altLang="en-US" sz="1662">
              <a:solidFill>
                <a:srgbClr val="000000"/>
              </a:solidFill>
              <a:ea typeface="ＭＳ Ｐゴシック" panose="020B0600070205080204" pitchFamily="34" charset="-128"/>
            </a:endParaRPr>
          </a:p>
        </p:txBody>
      </p:sp>
      <p:sp>
        <p:nvSpPr>
          <p:cNvPr id="18" name="Rectangle 80"/>
          <p:cNvSpPr>
            <a:spLocks noChangeArrowheads="1"/>
          </p:cNvSpPr>
          <p:nvPr/>
        </p:nvSpPr>
        <p:spPr bwMode="auto">
          <a:xfrm>
            <a:off x="2449318" y="5327131"/>
            <a:ext cx="665162" cy="147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None/>
              <a:defRPr/>
            </a:pPr>
            <a:endParaRPr lang="en-GB" altLang="en-US" sz="1662">
              <a:solidFill>
                <a:srgbClr val="000000"/>
              </a:solidFill>
              <a:ea typeface="ＭＳ Ｐゴシック" panose="020B0600070205080204" pitchFamily="34" charset="-128"/>
            </a:endParaRPr>
          </a:p>
        </p:txBody>
      </p:sp>
      <p:sp>
        <p:nvSpPr>
          <p:cNvPr id="8277" name="Rectangle 1"/>
          <p:cNvSpPr>
            <a:spLocks noChangeArrowheads="1"/>
          </p:cNvSpPr>
          <p:nvPr/>
        </p:nvSpPr>
        <p:spPr bwMode="auto">
          <a:xfrm>
            <a:off x="4636893" y="3917432"/>
            <a:ext cx="5167312" cy="183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lIns="0" tIns="0" rIns="0" bIns="0">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eaLnBrk="0" fontAlgn="base" hangingPunct="0">
              <a:lnSpc>
                <a:spcPct val="85000"/>
              </a:lnSpc>
              <a:spcBef>
                <a:spcPct val="0"/>
              </a:spcBef>
              <a:spcAft>
                <a:spcPct val="0"/>
              </a:spcAft>
              <a:buFontTx/>
              <a:buNone/>
            </a:pPr>
            <a:endParaRPr lang="en-GB" altLang="en-US" sz="1400">
              <a:solidFill>
                <a:srgbClr val="000000"/>
              </a:solidFill>
            </a:endParaRPr>
          </a:p>
        </p:txBody>
      </p:sp>
    </p:spTree>
    <p:extLst>
      <p:ext uri="{BB962C8B-B14F-4D97-AF65-F5344CB8AC3E}">
        <p14:creationId xmlns:p14="http://schemas.microsoft.com/office/powerpoint/2010/main" val="2238753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a:ea typeface="ＭＳ Ｐゴシック" panose="020B0600070205080204" pitchFamily="34" charset="-128"/>
              </a:rPr>
              <a:t>Indicator case 2</a:t>
            </a:r>
          </a:p>
        </p:txBody>
      </p:sp>
      <p:sp>
        <p:nvSpPr>
          <p:cNvPr id="10243" name="Content Placeholder 2"/>
          <p:cNvSpPr>
            <a:spLocks noGrp="1"/>
          </p:cNvSpPr>
          <p:nvPr>
            <p:ph idx="1"/>
          </p:nvPr>
        </p:nvSpPr>
        <p:spPr>
          <a:xfrm>
            <a:off x="431807" y="1233950"/>
            <a:ext cx="11246387" cy="5008100"/>
          </a:xfrm>
        </p:spPr>
        <p:txBody>
          <a:bodyPr/>
          <a:lstStyle/>
          <a:p>
            <a:r>
              <a:rPr lang="en-GB" altLang="en-US" sz="2000" dirty="0">
                <a:ea typeface="ＭＳ Ｐゴシック" panose="020B0600070205080204" pitchFamily="34" charset="-128"/>
              </a:rPr>
              <a:t>A 450</a:t>
            </a:r>
            <a:r>
              <a:rPr lang="hu-HU" altLang="en-US" sz="2000" dirty="0">
                <a:ea typeface="ＭＳ Ｐゴシック" panose="020B0600070205080204" pitchFamily="34" charset="-128"/>
              </a:rPr>
              <a:t>-</a:t>
            </a:r>
            <a:r>
              <a:rPr lang="en-GB" altLang="en-US" sz="2000" dirty="0">
                <a:ea typeface="ＭＳ Ｐゴシック" panose="020B0600070205080204" pitchFamily="34" charset="-128"/>
              </a:rPr>
              <a:t>bed acute care hospital has established an infection control programme</a:t>
            </a:r>
          </a:p>
          <a:p>
            <a:r>
              <a:rPr lang="en-GB" altLang="en-US" sz="2000" dirty="0">
                <a:ea typeface="ＭＳ Ｐゴシック" panose="020B0600070205080204" pitchFamily="34" charset="-128"/>
              </a:rPr>
              <a:t>The programme includes </a:t>
            </a:r>
          </a:p>
          <a:p>
            <a:pPr lvl="1"/>
            <a:r>
              <a:rPr lang="en-GB" altLang="en-US" sz="2000" dirty="0">
                <a:solidFill>
                  <a:srgbClr val="FF0000"/>
                </a:solidFill>
                <a:ea typeface="ＭＳ Ｐゴシック" panose="020B0600070205080204" pitchFamily="34" charset="-128"/>
              </a:rPr>
              <a:t>surveillance</a:t>
            </a:r>
            <a:r>
              <a:rPr lang="en-GB" altLang="en-US" sz="2000" dirty="0">
                <a:ea typeface="ＭＳ Ｐゴシック" panose="020B0600070205080204" pitchFamily="34" charset="-128"/>
              </a:rPr>
              <a:t> of </a:t>
            </a:r>
            <a:r>
              <a:rPr lang="en-GB" altLang="en-US" sz="2000" dirty="0">
                <a:solidFill>
                  <a:srgbClr val="FF0000"/>
                </a:solidFill>
                <a:ea typeface="ＭＳ Ｐゴシック" panose="020B0600070205080204" pitchFamily="34" charset="-128"/>
              </a:rPr>
              <a:t>central</a:t>
            </a:r>
            <a:r>
              <a:rPr lang="hu-HU" altLang="en-US" sz="2000" dirty="0">
                <a:solidFill>
                  <a:srgbClr val="FF0000"/>
                </a:solidFill>
                <a:ea typeface="ＭＳ Ｐゴシック" panose="020B0600070205080204" pitchFamily="34" charset="-128"/>
              </a:rPr>
              <a:t> </a:t>
            </a:r>
            <a:r>
              <a:rPr lang="en-GB" altLang="en-US" sz="2000" dirty="0">
                <a:solidFill>
                  <a:srgbClr val="FF0000"/>
                </a:solidFill>
                <a:ea typeface="ＭＳ Ｐゴシック" panose="020B0600070205080204" pitchFamily="34" charset="-128"/>
              </a:rPr>
              <a:t>line</a:t>
            </a:r>
            <a:r>
              <a:rPr lang="hu-HU" altLang="en-US" sz="2000" dirty="0">
                <a:solidFill>
                  <a:srgbClr val="FF0000"/>
                </a:solidFill>
                <a:ea typeface="ＭＳ Ｐゴシック" panose="020B0600070205080204" pitchFamily="34" charset="-128"/>
              </a:rPr>
              <a:t>-</a:t>
            </a:r>
            <a:r>
              <a:rPr lang="en-GB" altLang="en-US" sz="2000" dirty="0">
                <a:solidFill>
                  <a:srgbClr val="FF0000"/>
                </a:solidFill>
                <a:ea typeface="ＭＳ Ｐゴシック" panose="020B0600070205080204" pitchFamily="34" charset="-128"/>
              </a:rPr>
              <a:t>associated infections </a:t>
            </a:r>
            <a:r>
              <a:rPr lang="hu-HU" altLang="en-US" sz="2000" dirty="0">
                <a:solidFill>
                  <a:srgbClr val="FF0000"/>
                </a:solidFill>
                <a:ea typeface="ＭＳ Ｐゴシック" panose="020B0600070205080204" pitchFamily="34" charset="-128"/>
              </a:rPr>
              <a:t>(CLABSI) </a:t>
            </a:r>
            <a:r>
              <a:rPr lang="en-GB" altLang="en-US" sz="2000" dirty="0">
                <a:ea typeface="ＭＳ Ｐゴシック" panose="020B0600070205080204" pitchFamily="34" charset="-128"/>
              </a:rPr>
              <a:t>and </a:t>
            </a:r>
            <a:r>
              <a:rPr lang="en-GB" altLang="en-US" sz="2000" dirty="0">
                <a:solidFill>
                  <a:srgbClr val="FF0000"/>
                </a:solidFill>
                <a:ea typeface="ＭＳ Ｐゴシック" panose="020B0600070205080204" pitchFamily="34" charset="-128"/>
              </a:rPr>
              <a:t>ventilator-associated pneumonia </a:t>
            </a:r>
            <a:r>
              <a:rPr lang="hu-HU" altLang="en-US" sz="2000" dirty="0">
                <a:solidFill>
                  <a:srgbClr val="FF0000"/>
                </a:solidFill>
                <a:ea typeface="ＭＳ Ｐゴシック" panose="020B0600070205080204" pitchFamily="34" charset="-128"/>
              </a:rPr>
              <a:t>(VAP) </a:t>
            </a:r>
            <a:r>
              <a:rPr lang="en-GB" altLang="en-US" sz="2000" dirty="0">
                <a:ea typeface="ＭＳ Ｐゴシック" panose="020B0600070205080204" pitchFamily="34" charset="-128"/>
              </a:rPr>
              <a:t>in the ICU and </a:t>
            </a:r>
          </a:p>
          <a:p>
            <a:pPr lvl="1"/>
            <a:r>
              <a:rPr lang="en-GB" altLang="en-US" sz="2000" dirty="0">
                <a:ea typeface="ＭＳ Ｐゴシック" panose="020B0600070205080204" pitchFamily="34" charset="-128"/>
              </a:rPr>
              <a:t>surveillance of </a:t>
            </a:r>
            <a:r>
              <a:rPr lang="en-GB" altLang="en-US" sz="2000" dirty="0">
                <a:solidFill>
                  <a:srgbClr val="FF0000"/>
                </a:solidFill>
                <a:ea typeface="ＭＳ Ｐゴシック" panose="020B0600070205080204" pitchFamily="34" charset="-128"/>
              </a:rPr>
              <a:t>surgical site infections</a:t>
            </a:r>
            <a:r>
              <a:rPr lang="en-GB" altLang="en-US" sz="2000" dirty="0">
                <a:ea typeface="ＭＳ Ｐゴシック" panose="020B0600070205080204" pitchFamily="34" charset="-128"/>
              </a:rPr>
              <a:t>. </a:t>
            </a:r>
          </a:p>
          <a:p>
            <a:r>
              <a:rPr lang="en-GB" altLang="en-US" sz="2000" dirty="0">
                <a:solidFill>
                  <a:srgbClr val="FF0000"/>
                </a:solidFill>
                <a:ea typeface="ＭＳ Ｐゴシック" panose="020B0600070205080204" pitchFamily="34" charset="-128"/>
              </a:rPr>
              <a:t>Guidelines</a:t>
            </a:r>
            <a:r>
              <a:rPr lang="en-GB" altLang="en-US" sz="2000" dirty="0">
                <a:ea typeface="ＭＳ Ｐゴシック" panose="020B0600070205080204" pitchFamily="34" charset="-128"/>
              </a:rPr>
              <a:t> for prevention of CLABSI and VAP in the ICU were introduced recently, with </a:t>
            </a:r>
            <a:r>
              <a:rPr lang="en-GB" altLang="en-US" sz="2000" dirty="0">
                <a:solidFill>
                  <a:srgbClr val="FF0000"/>
                </a:solidFill>
                <a:ea typeface="ＭＳ Ｐゴシック" panose="020B0600070205080204" pitchFamily="34" charset="-128"/>
              </a:rPr>
              <a:t>care bundles</a:t>
            </a:r>
            <a:r>
              <a:rPr lang="en-GB" altLang="en-US" sz="2000" dirty="0">
                <a:ea typeface="ＭＳ Ｐゴシック" panose="020B0600070205080204" pitchFamily="34" charset="-128"/>
              </a:rPr>
              <a:t> to support implementation of the available guidelines. All newcomer healthcare staff undergo half-day </a:t>
            </a:r>
            <a:r>
              <a:rPr lang="en-GB" altLang="en-US" sz="2000" dirty="0">
                <a:solidFill>
                  <a:srgbClr val="FF0000"/>
                </a:solidFill>
                <a:ea typeface="ＭＳ Ｐゴシック" panose="020B0600070205080204" pitchFamily="34" charset="-128"/>
              </a:rPr>
              <a:t>training</a:t>
            </a:r>
            <a:r>
              <a:rPr lang="en-GB" altLang="en-US" sz="2000" dirty="0">
                <a:ea typeface="ＭＳ Ｐゴシック" panose="020B0600070205080204" pitchFamily="34" charset="-128"/>
              </a:rPr>
              <a:t> and there are </a:t>
            </a:r>
            <a:r>
              <a:rPr lang="en-GB" altLang="en-US" sz="2000" dirty="0">
                <a:solidFill>
                  <a:srgbClr val="FF0000"/>
                </a:solidFill>
                <a:ea typeface="ＭＳ Ｐゴシック" panose="020B0600070205080204" pitchFamily="34" charset="-128"/>
              </a:rPr>
              <a:t>checklists</a:t>
            </a:r>
            <a:r>
              <a:rPr lang="en-GB" altLang="en-US" sz="2000" dirty="0">
                <a:ea typeface="ＭＳ Ｐゴシック" panose="020B0600070205080204" pitchFamily="34" charset="-128"/>
              </a:rPr>
              <a:t> for the implementation of the guidelines. The </a:t>
            </a:r>
            <a:r>
              <a:rPr lang="en-GB" altLang="en-US" sz="2000" dirty="0">
                <a:solidFill>
                  <a:srgbClr val="FF0000"/>
                </a:solidFill>
                <a:ea typeface="ＭＳ Ｐゴシック" panose="020B0600070205080204" pitchFamily="34" charset="-128"/>
              </a:rPr>
              <a:t>results of surveillance are posted monthly </a:t>
            </a:r>
            <a:r>
              <a:rPr lang="en-GB" altLang="en-US" sz="2000" dirty="0">
                <a:ea typeface="ＭＳ Ｐゴシック" panose="020B0600070205080204" pitchFamily="34" charset="-128"/>
              </a:rPr>
              <a:t>on the notice board </a:t>
            </a:r>
            <a:r>
              <a:rPr lang="en-GB" altLang="en-US" sz="2000" dirty="0">
                <a:solidFill>
                  <a:srgbClr val="FF0000"/>
                </a:solidFill>
                <a:ea typeface="ＭＳ Ｐゴシック" panose="020B0600070205080204" pitchFamily="34" charset="-128"/>
              </a:rPr>
              <a:t>(feedback).</a:t>
            </a:r>
            <a:r>
              <a:rPr lang="en-GB" altLang="en-US" sz="2000" dirty="0">
                <a:ea typeface="ＭＳ Ｐゴシック" panose="020B0600070205080204" pitchFamily="34" charset="-128"/>
              </a:rPr>
              <a:t> </a:t>
            </a:r>
          </a:p>
          <a:p>
            <a:r>
              <a:rPr lang="en-GB" altLang="en-US" sz="2000" dirty="0">
                <a:ea typeface="ＭＳ Ｐゴシック" panose="020B0600070205080204" pitchFamily="34" charset="-128"/>
              </a:rPr>
              <a:t>On the surgical ward, a printed </a:t>
            </a:r>
            <a:r>
              <a:rPr lang="en-GB" altLang="en-US" sz="2000" dirty="0">
                <a:solidFill>
                  <a:srgbClr val="FF0000"/>
                </a:solidFill>
                <a:ea typeface="ＭＳ Ｐゴシック" panose="020B0600070205080204" pitchFamily="34" charset="-128"/>
              </a:rPr>
              <a:t>guideline</a:t>
            </a:r>
            <a:r>
              <a:rPr lang="en-GB" altLang="en-US" sz="2000" dirty="0">
                <a:ea typeface="ＭＳ Ｐゴシック" panose="020B0600070205080204" pitchFamily="34" charset="-128"/>
              </a:rPr>
              <a:t> for perioperative antibiotic prophylaxis is available in card format for all surgeons. </a:t>
            </a:r>
            <a:r>
              <a:rPr lang="en-GB" altLang="en-US" sz="2000" dirty="0">
                <a:solidFill>
                  <a:srgbClr val="FF0000"/>
                </a:solidFill>
                <a:ea typeface="ＭＳ Ｐゴシック" panose="020B0600070205080204" pitchFamily="34" charset="-128"/>
              </a:rPr>
              <a:t>Surveillance results are presented </a:t>
            </a:r>
            <a:r>
              <a:rPr lang="en-GB" altLang="en-US" sz="2000" dirty="0">
                <a:ea typeface="ＭＳ Ｐゴシック" panose="020B0600070205080204" pitchFamily="34" charset="-128"/>
              </a:rPr>
              <a:t>in quarterly meetings </a:t>
            </a:r>
            <a:r>
              <a:rPr lang="en-GB" altLang="en-US" sz="2000" dirty="0">
                <a:solidFill>
                  <a:srgbClr val="FF0000"/>
                </a:solidFill>
                <a:ea typeface="ＭＳ Ｐゴシック" panose="020B0600070205080204" pitchFamily="34" charset="-128"/>
              </a:rPr>
              <a:t>(feedback).</a:t>
            </a:r>
            <a:r>
              <a:rPr lang="en-GB" altLang="en-US" sz="2000" dirty="0">
                <a:ea typeface="ＭＳ Ｐゴシック" panose="020B0600070205080204" pitchFamily="34" charset="-128"/>
              </a:rPr>
              <a:t> </a:t>
            </a:r>
          </a:p>
          <a:p>
            <a:endParaRPr lang="en-GB" altLang="en-US" sz="2000" dirty="0">
              <a:ea typeface="ＭＳ Ｐゴシック" panose="020B0600070205080204" pitchFamily="34" charset="-128"/>
            </a:endParaRPr>
          </a:p>
          <a:p>
            <a:r>
              <a:rPr lang="en-GB" altLang="en-US" sz="2000" i="1" dirty="0">
                <a:ea typeface="ＭＳ Ｐゴシック" panose="020B0600070205080204" pitchFamily="34" charset="-128"/>
              </a:rPr>
              <a:t>Does your hospital have a </a:t>
            </a:r>
            <a:r>
              <a:rPr lang="en-GB" altLang="en-US" sz="2000" b="1" i="1" dirty="0">
                <a:ea typeface="ＭＳ Ｐゴシック" panose="020B0600070205080204" pitchFamily="34" charset="-128"/>
              </a:rPr>
              <a:t>multimodal strategy </a:t>
            </a:r>
            <a:r>
              <a:rPr lang="en-GB" altLang="en-US" sz="2000" i="1" dirty="0">
                <a:ea typeface="ＭＳ Ｐゴシック" panose="020B0600070205080204" pitchFamily="34" charset="-128"/>
              </a:rPr>
              <a:t>for the prevention of following infections (see table)?</a:t>
            </a:r>
            <a:endParaRPr lang="en-GB" altLang="en-US" sz="2000" dirty="0">
              <a:ea typeface="ＭＳ Ｐゴシック" panose="020B0600070205080204" pitchFamily="34" charset="-128"/>
            </a:endParaRPr>
          </a:p>
          <a:p>
            <a:endParaRPr lang="en-GB" altLang="en-US" dirty="0">
              <a:ea typeface="ＭＳ Ｐゴシック" panose="020B0600070205080204" pitchFamily="34" charset="-128"/>
            </a:endParaRPr>
          </a:p>
        </p:txBody>
      </p:sp>
    </p:spTree>
    <p:extLst>
      <p:ext uri="{BB962C8B-B14F-4D97-AF65-F5344CB8AC3E}">
        <p14:creationId xmlns:p14="http://schemas.microsoft.com/office/powerpoint/2010/main" val="227570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heme/theme1.xml><?xml version="1.0" encoding="utf-8"?>
<a:theme xmlns:a="http://schemas.openxmlformats.org/drawingml/2006/main" name="ECDC_PowerPoint_Template_2018-Training">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ECDC_PowerPoint_Template_2018-Training</Template>
  <TotalTime>365</TotalTime>
  <Words>6961</Words>
  <Application>Microsoft Office PowerPoint</Application>
  <PresentationFormat>Breedbeeld</PresentationFormat>
  <Paragraphs>1372</Paragraphs>
  <Slides>48</Slides>
  <Notes>15</Notes>
  <HiddenSlides>1</HiddenSlides>
  <MMClips>0</MMClips>
  <ScaleCrop>false</ScaleCrop>
  <HeadingPairs>
    <vt:vector size="6" baseType="variant">
      <vt:variant>
        <vt:lpstr>Gebruikte lettertypen</vt:lpstr>
      </vt:variant>
      <vt:variant>
        <vt:i4>10</vt:i4>
      </vt:variant>
      <vt:variant>
        <vt:lpstr>Thema</vt:lpstr>
      </vt:variant>
      <vt:variant>
        <vt:i4>2</vt:i4>
      </vt:variant>
      <vt:variant>
        <vt:lpstr>Diatitels</vt:lpstr>
      </vt:variant>
      <vt:variant>
        <vt:i4>48</vt:i4>
      </vt:variant>
    </vt:vector>
  </HeadingPairs>
  <TitlesOfParts>
    <vt:vector size="60" baseType="lpstr">
      <vt:lpstr>ＭＳ Ｐゴシック</vt:lpstr>
      <vt:lpstr>Arial</vt:lpstr>
      <vt:lpstr>Calibri</vt:lpstr>
      <vt:lpstr>Calibri Light</vt:lpstr>
      <vt:lpstr>Symbol</vt:lpstr>
      <vt:lpstr>Tahoma</vt:lpstr>
      <vt:lpstr>Times</vt:lpstr>
      <vt:lpstr>Times New Roman</vt:lpstr>
      <vt:lpstr>Trebuchet MS</vt:lpstr>
      <vt:lpstr>Wingdings</vt:lpstr>
      <vt:lpstr>ECDC_PowerPoint_Template_2018-Training</vt:lpstr>
      <vt:lpstr>ECDC_PowerPoint_Template_2017-2</vt:lpstr>
      <vt:lpstr>Notes for facilitator</vt:lpstr>
      <vt:lpstr>Case studies: structure and process indicators</vt:lpstr>
      <vt:lpstr>Objectives</vt:lpstr>
      <vt:lpstr>Outline</vt:lpstr>
      <vt:lpstr>PowerPoint-presentatie</vt:lpstr>
      <vt:lpstr>Indicator case 1</vt:lpstr>
      <vt:lpstr>Indicator case 1</vt:lpstr>
      <vt:lpstr>PowerPoint-presentatie</vt:lpstr>
      <vt:lpstr>Indicator case 2</vt:lpstr>
      <vt:lpstr>PowerPoint-presentatie</vt:lpstr>
      <vt:lpstr>Indicator case 3</vt:lpstr>
      <vt:lpstr>FTE registered nurses</vt:lpstr>
      <vt:lpstr>PowerPoint-presentatie</vt:lpstr>
      <vt:lpstr>Indicator case 4</vt:lpstr>
      <vt:lpstr>Indicator case 4</vt:lpstr>
      <vt:lpstr>PowerPoint-presentatie</vt:lpstr>
      <vt:lpstr>Indicator case pre-workshop questionnaire</vt:lpstr>
      <vt:lpstr>Coffee break</vt:lpstr>
      <vt:lpstr>Clinical case studies: antimicrobial use and HAI case definitions</vt:lpstr>
      <vt:lpstr>PowerPoint-presentatie</vt:lpstr>
      <vt:lpstr>PowerPoint-presentatie</vt:lpstr>
      <vt:lpstr>Clinical case 1</vt:lpstr>
      <vt:lpstr>PowerPoint-presentatie</vt:lpstr>
      <vt:lpstr>Clinical case 1 answers: Antimicrobial section</vt:lpstr>
      <vt:lpstr>Clinical case 2</vt:lpstr>
      <vt:lpstr>Clinical case 2 answers: Antimicrobial section</vt:lpstr>
      <vt:lpstr>Is an HAI present?</vt:lpstr>
      <vt:lpstr>PowerPoint-presentatie</vt:lpstr>
      <vt:lpstr>Pneumonia (PN1-5) Protocol v5.3, p. 54</vt:lpstr>
      <vt:lpstr>Antimicrobial resistance markers and codes</vt:lpstr>
      <vt:lpstr>Clinical case 2 answers: HAI section</vt:lpstr>
      <vt:lpstr>Clinical case 3</vt:lpstr>
      <vt:lpstr>Clinical case 3 answers: antimicrobial section</vt:lpstr>
      <vt:lpstr>Surgical site infection (SSI) Protocol v5.3, p. 53</vt:lpstr>
      <vt:lpstr>Clinical case 3 answers: HAI section</vt:lpstr>
      <vt:lpstr>Clinical case 4</vt:lpstr>
      <vt:lpstr>Clinical case 4 answers: Antimicrobial section</vt:lpstr>
      <vt:lpstr>Is an HAI present?</vt:lpstr>
      <vt:lpstr>Clinical case 4 answers: HAI section</vt:lpstr>
      <vt:lpstr>Case studies: pre-training questionnaire</vt:lpstr>
      <vt:lpstr>Case 1 pre-training questionnaire</vt:lpstr>
      <vt:lpstr>Urinary tract infection (UTI) Protocol v5.3, p. 55</vt:lpstr>
      <vt:lpstr>Case 1 answers: HAI section</vt:lpstr>
      <vt:lpstr>Case 2 pre-workshop questionnaire</vt:lpstr>
      <vt:lpstr>McCabe Score – SUBJECTIVE, clinician UNKNOWN POSSIBLE</vt:lpstr>
      <vt:lpstr>Catheter-related infection (CRI) (central vascular catheter, CVC) Protocol v5.3, p. 56-57</vt:lpstr>
      <vt:lpstr>PowerPoint-presentatie</vt:lpstr>
      <vt:lpstr>Acknowledgements The creation of this training material for ECDC PPS 2011-2012 was commissioned by ECDC to the Health Protection Agency (UK) with the direct involvement of Susan Hopkins (coordinator), Barry Cookson, Berit Muller-Pebody, Gareth Hughes and Naomi Boxall, with collaboration of Health Protection Scotland (UK) with the direct involvement of Jacqueline Reilly and Shona Cairns. Other contributors include: E. Sheridan, A. Charlett, G. Kafatos, F. Cowan, and Y. Sueiro.  The update of this training material for ECDC PPS 2016-2017 was done at ECDC by Tommi Kärki, Diamantis Plachouras and Carl Suetens, with contributions from Evelyn Van Hauwermeiren and Elias Iosifidis.  The revision and update of this training material was commissioned by ECDC to Transmissible (NL) with the direct involvement of Arnold Bosman and Ágnes Hajdu.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lecture/session</dc:title>
  <dc:creator>Kórházhigiénés osztály</dc:creator>
  <cp:keywords>Template, PowerPoint</cp:keywords>
  <cp:lastModifiedBy>arnold bosman</cp:lastModifiedBy>
  <cp:revision>79</cp:revision>
  <cp:lastPrinted>2018-01-12T14:15:37Z</cp:lastPrinted>
  <dcterms:created xsi:type="dcterms:W3CDTF">2018-04-13T13:45:20Z</dcterms:created>
  <dcterms:modified xsi:type="dcterms:W3CDTF">2018-06-05T08:20:01Z</dcterms:modified>
</cp:coreProperties>
</file>