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51"/>
  </p:notesMasterIdLst>
  <p:handoutMasterIdLst>
    <p:handoutMasterId r:id="rId52"/>
  </p:handoutMasterIdLst>
  <p:sldIdLst>
    <p:sldId id="315" r:id="rId3"/>
    <p:sldId id="256" r:id="rId4"/>
    <p:sldId id="265" r:id="rId5"/>
    <p:sldId id="257" r:id="rId6"/>
    <p:sldId id="296" r:id="rId7"/>
    <p:sldId id="297" r:id="rId8"/>
    <p:sldId id="316" r:id="rId9"/>
    <p:sldId id="258" r:id="rId10"/>
    <p:sldId id="259" r:id="rId11"/>
    <p:sldId id="302" r:id="rId12"/>
    <p:sldId id="303" r:id="rId13"/>
    <p:sldId id="292" r:id="rId14"/>
    <p:sldId id="317" r:id="rId15"/>
    <p:sldId id="304" r:id="rId16"/>
    <p:sldId id="319" r:id="rId17"/>
    <p:sldId id="294" r:id="rId18"/>
    <p:sldId id="288" r:id="rId19"/>
    <p:sldId id="289" r:id="rId20"/>
    <p:sldId id="318" r:id="rId21"/>
    <p:sldId id="301" r:id="rId22"/>
    <p:sldId id="305" r:id="rId23"/>
    <p:sldId id="306" r:id="rId24"/>
    <p:sldId id="307" r:id="rId25"/>
    <p:sldId id="308" r:id="rId26"/>
    <p:sldId id="309" r:id="rId27"/>
    <p:sldId id="310" r:id="rId28"/>
    <p:sldId id="326" r:id="rId29"/>
    <p:sldId id="311" r:id="rId30"/>
    <p:sldId id="320" r:id="rId31"/>
    <p:sldId id="276" r:id="rId32"/>
    <p:sldId id="273" r:id="rId33"/>
    <p:sldId id="277" r:id="rId34"/>
    <p:sldId id="312" r:id="rId35"/>
    <p:sldId id="321" r:id="rId36"/>
    <p:sldId id="278" r:id="rId37"/>
    <p:sldId id="280" r:id="rId38"/>
    <p:sldId id="313" r:id="rId39"/>
    <p:sldId id="328" r:id="rId40"/>
    <p:sldId id="281" r:id="rId41"/>
    <p:sldId id="322" r:id="rId42"/>
    <p:sldId id="282" r:id="rId43"/>
    <p:sldId id="323" r:id="rId44"/>
    <p:sldId id="283" r:id="rId45"/>
    <p:sldId id="284" r:id="rId46"/>
    <p:sldId id="324" r:id="rId47"/>
    <p:sldId id="325" r:id="rId48"/>
    <p:sldId id="291" r:id="rId49"/>
    <p:sldId id="329" r:id="rId50"/>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 id="1" name="Tommi Kärki" initials="TK" lastIdx="1" clrIdx="1">
    <p:extLst>
      <p:ext uri="{19B8F6BF-5375-455C-9EA6-DF929625EA0E}">
        <p15:presenceInfo xmlns:p15="http://schemas.microsoft.com/office/powerpoint/2012/main" userId="S-1-5-21-3732144185-4277010889-2338737342-18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9AE23"/>
    <a:srgbClr val="99CC00"/>
    <a:srgbClr val="FFDD00"/>
    <a:srgbClr val="996633"/>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18" autoAdjust="0"/>
    <p:restoredTop sz="73931" autoAdjust="0"/>
  </p:normalViewPr>
  <p:slideViewPr>
    <p:cSldViewPr snapToGrid="0">
      <p:cViewPr varScale="1">
        <p:scale>
          <a:sx n="111" d="100"/>
          <a:sy n="111" d="100"/>
        </p:scale>
        <p:origin x="276"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944538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330200" y="534988"/>
            <a:ext cx="4221163" cy="2374900"/>
          </a:xfrm>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itchFamily="34" charset="-128"/>
              </a:rPr>
              <a:t>Two or more serial chest X-rays or CT-scans with a suggestive image of pneumonia for patients with underlying cardiac or pulmonary disease. In patients without underlying cardiac or pulmonary disease one definitive chest X-ray or CT-scan is sufficient.</a:t>
            </a:r>
          </a:p>
          <a:p>
            <a:endParaRPr lang="fi-FI" altLang="en-US">
              <a:ea typeface="ＭＳ Ｐゴシック" pitchFamily="34" charset="-128"/>
            </a:endParaRPr>
          </a:p>
          <a:p>
            <a:r>
              <a:rPr lang="en-GB" altLang="en-US">
                <a:ea typeface="ＭＳ Ｐゴシック" pitchFamily="34" charset="-128"/>
              </a:rPr>
              <a:t>One definitive chest X-ray or CT-scan for the current pneumonia episode may be sufficient in patients with underlying cardiac or pulmonary disease if comparison with previous X-rays is possible</a:t>
            </a:r>
          </a:p>
          <a:p>
            <a:endParaRPr lang="en-GB" altLang="en-US">
              <a:ea typeface="ＭＳ Ｐゴシック" pitchFamily="34" charset="-128"/>
            </a:endParaRPr>
          </a:p>
          <a:p>
            <a:r>
              <a:rPr lang="en-GB" altLang="en-US">
                <a:ea typeface="ＭＳ Ｐゴシック" pitchFamily="34" charset="-128"/>
              </a:rPr>
              <a:t> </a:t>
            </a:r>
          </a:p>
          <a:p>
            <a:r>
              <a:rPr lang="en-GB" altLang="en-US" u="sng">
                <a:ea typeface="ＭＳ Ｐゴシック" pitchFamily="34" charset="-128"/>
              </a:rPr>
              <a:t>and</a:t>
            </a:r>
            <a:r>
              <a:rPr lang="en-GB" altLang="en-US">
                <a:ea typeface="ＭＳ Ｐゴシック" pitchFamily="34" charset="-128"/>
              </a:rPr>
              <a:t> at least one of the following</a:t>
            </a:r>
          </a:p>
          <a:p>
            <a:r>
              <a:rPr lang="en-GB" altLang="en-US">
                <a:ea typeface="ＭＳ Ｐゴシック" pitchFamily="34" charset="-128"/>
              </a:rPr>
              <a:t>Symptoms</a:t>
            </a:r>
          </a:p>
          <a:p>
            <a:r>
              <a:rPr lang="en-GB" altLang="en-US" sz="1400">
                <a:ea typeface="ＭＳ Ｐゴシック" pitchFamily="34" charset="-128"/>
              </a:rPr>
              <a:t> </a:t>
            </a:r>
            <a:r>
              <a:rPr lang="en-GB" altLang="en-US">
                <a:ea typeface="ＭＳ Ｐゴシック" pitchFamily="34" charset="-128"/>
              </a:rPr>
              <a:t> </a:t>
            </a:r>
            <a:br>
              <a:rPr lang="en-GB" altLang="en-US">
                <a:ea typeface="ＭＳ Ｐゴシック" pitchFamily="34" charset="-128"/>
              </a:rPr>
            </a:br>
            <a:r>
              <a:rPr lang="en-GB" altLang="en-US">
                <a:ea typeface="ＭＳ Ｐゴシック" pitchFamily="34" charset="-128"/>
              </a:rPr>
              <a:t>Fever &gt; 38 °C with no other cause</a:t>
            </a:r>
          </a:p>
          <a:p>
            <a:r>
              <a:rPr lang="en-GB" altLang="en-US">
                <a:ea typeface="ＭＳ Ｐゴシック" pitchFamily="34" charset="-128"/>
              </a:rPr>
              <a:t>Leukopenia (&lt;4000 WBC/mm</a:t>
            </a:r>
            <a:r>
              <a:rPr lang="en-GB" altLang="en-US" baseline="30000">
                <a:ea typeface="ＭＳ Ｐゴシック" pitchFamily="34" charset="-128"/>
              </a:rPr>
              <a:t>3</a:t>
            </a:r>
            <a:r>
              <a:rPr lang="en-GB" altLang="en-US">
                <a:ea typeface="ＭＳ Ｐゴシック" pitchFamily="34" charset="-128"/>
              </a:rPr>
              <a:t>) or leucocytosis (</a:t>
            </a:r>
            <a:r>
              <a:rPr lang="en-GB" altLang="en-US">
                <a:ea typeface="ＭＳ Ｐゴシック" pitchFamily="34" charset="-128"/>
                <a:sym typeface="Symbol" pitchFamily="18" charset="2"/>
              </a:rPr>
              <a:t></a:t>
            </a:r>
            <a:r>
              <a:rPr lang="en-GB" altLang="en-US">
                <a:ea typeface="ＭＳ Ｐゴシック" pitchFamily="34" charset="-128"/>
              </a:rPr>
              <a:t> 12 000 WBC/mm</a:t>
            </a:r>
            <a:r>
              <a:rPr lang="en-GB" altLang="en-US" baseline="30000">
                <a:ea typeface="ＭＳ Ｐゴシック" pitchFamily="34" charset="-128"/>
              </a:rPr>
              <a:t>3</a:t>
            </a:r>
            <a:r>
              <a:rPr lang="en-GB" altLang="en-US">
                <a:ea typeface="ＭＳ Ｐゴシック" pitchFamily="34" charset="-128"/>
              </a:rPr>
              <a:t>)</a:t>
            </a:r>
          </a:p>
          <a:p>
            <a:r>
              <a:rPr lang="en-GB" altLang="en-US">
                <a:ea typeface="ＭＳ Ｐゴシック" pitchFamily="34" charset="-128"/>
              </a:rPr>
              <a:t> </a:t>
            </a:r>
          </a:p>
          <a:p>
            <a:r>
              <a:rPr lang="en-GB" altLang="en-US" u="sng">
                <a:ea typeface="ＭＳ Ｐゴシック" pitchFamily="34" charset="-128"/>
              </a:rPr>
              <a:t>and</a:t>
            </a:r>
            <a:r>
              <a:rPr lang="en-GB" altLang="en-US">
                <a:ea typeface="ＭＳ Ｐゴシック" pitchFamily="34" charset="-128"/>
              </a:rPr>
              <a:t> at least one of the following</a:t>
            </a:r>
          </a:p>
          <a:p>
            <a:r>
              <a:rPr lang="en-GB" altLang="en-US">
                <a:ea typeface="ＭＳ Ｐゴシック" pitchFamily="34" charset="-128"/>
              </a:rPr>
              <a:t>(or at least two if clinical pneumonia only = PN 4 and PN 5)</a:t>
            </a:r>
          </a:p>
          <a:p>
            <a:r>
              <a:rPr lang="en-GB" altLang="en-US">
                <a:ea typeface="ＭＳ Ｐゴシック" pitchFamily="34" charset="-128"/>
              </a:rPr>
              <a:t> </a:t>
            </a:r>
          </a:p>
          <a:p>
            <a:r>
              <a:rPr lang="en-GB" altLang="en-US">
                <a:ea typeface="ＭＳ Ｐゴシック" pitchFamily="34" charset="-128"/>
              </a:rPr>
              <a:t>New onset of purulent sputum, or change in character of sputum (color, odor, quantity, consistency)</a:t>
            </a:r>
          </a:p>
          <a:p>
            <a:r>
              <a:rPr lang="en-GB" altLang="en-US">
                <a:ea typeface="ＭＳ Ｐゴシック" pitchFamily="34" charset="-128"/>
              </a:rPr>
              <a:t>Cough or dyspnea or tachypnea</a:t>
            </a:r>
          </a:p>
          <a:p>
            <a:r>
              <a:rPr lang="en-GB" altLang="en-US">
                <a:ea typeface="ＭＳ Ｐゴシック" pitchFamily="34" charset="-128"/>
              </a:rPr>
              <a:t>Suggestive auscultation (rales or bronchial breath sounds), ronchi, wheezing</a:t>
            </a:r>
          </a:p>
          <a:p>
            <a:r>
              <a:rPr lang="en-GB" altLang="en-US">
                <a:ea typeface="ＭＳ Ｐゴシック" pitchFamily="34" charset="-128"/>
              </a:rPr>
              <a:t>Worsening gas exchange (e.g., O</a:t>
            </a:r>
            <a:r>
              <a:rPr lang="en-GB" altLang="en-US" baseline="-25000">
                <a:ea typeface="ＭＳ Ｐゴシック" pitchFamily="34" charset="-128"/>
              </a:rPr>
              <a:t>2</a:t>
            </a:r>
            <a:r>
              <a:rPr lang="en-GB" altLang="en-US">
                <a:ea typeface="ＭＳ Ｐゴシック" pitchFamily="34" charset="-128"/>
              </a:rPr>
              <a:t> desaturation or increased oxygen requirements or increased ventilation demand)</a:t>
            </a:r>
          </a:p>
          <a:p>
            <a:r>
              <a:rPr lang="en-GB" altLang="en-US">
                <a:ea typeface="ＭＳ Ｐゴシック" pitchFamily="34" charset="-128"/>
              </a:rPr>
              <a:t> </a:t>
            </a:r>
          </a:p>
          <a:p>
            <a:r>
              <a:rPr lang="en-GB" altLang="en-US">
                <a:ea typeface="ＭＳ Ｐゴシック" pitchFamily="34" charset="-128"/>
              </a:rPr>
              <a:t>and according to the used diagnostic method</a:t>
            </a:r>
          </a:p>
          <a:p>
            <a:r>
              <a:rPr lang="en-GB" altLang="en-US">
                <a:ea typeface="ＭＳ Ｐゴシック" pitchFamily="34" charset="-128"/>
              </a:rPr>
              <a:t>Microbiology</a:t>
            </a:r>
          </a:p>
          <a:p>
            <a:r>
              <a:rPr lang="en-GB" altLang="en-US">
                <a:ea typeface="ＭＳ Ｐゴシック" pitchFamily="34" charset="-128"/>
              </a:rPr>
              <a:t> </a:t>
            </a:r>
          </a:p>
          <a:p>
            <a:r>
              <a:rPr lang="en-GB" altLang="en-US" b="1">
                <a:ea typeface="ＭＳ Ｐゴシック" pitchFamily="34" charset="-128"/>
              </a:rPr>
              <a:t>a – Bacteriologic diagnostic performed by </a:t>
            </a:r>
            <a:r>
              <a:rPr lang="en-GB" altLang="en-US">
                <a:ea typeface="ＭＳ Ｐゴシック" pitchFamily="34" charset="-128"/>
              </a:rPr>
              <a:t>:</a:t>
            </a:r>
          </a:p>
          <a:p>
            <a:r>
              <a:rPr lang="en-GB" altLang="en-US">
                <a:ea typeface="ＭＳ Ｐゴシック" pitchFamily="34" charset="-128"/>
              </a:rPr>
              <a:t> </a:t>
            </a:r>
          </a:p>
          <a:p>
            <a:r>
              <a:rPr lang="en-GB" altLang="en-US" i="1">
                <a:ea typeface="ＭＳ Ｐゴシック" pitchFamily="34" charset="-128"/>
              </a:rPr>
              <a:t>Positive quantitative culture from minimally contaminated LRT specimen</a:t>
            </a:r>
            <a:r>
              <a:rPr lang="en-GB" altLang="en-US">
                <a:ea typeface="ＭＳ Ｐゴシック" pitchFamily="34" charset="-128"/>
              </a:rPr>
              <a:t>	</a:t>
            </a:r>
            <a:r>
              <a:rPr lang="en-GB" altLang="en-US" b="1">
                <a:ea typeface="ＭＳ Ｐゴシック" pitchFamily="34" charset="-128"/>
              </a:rPr>
              <a:t>(PN 1)</a:t>
            </a:r>
            <a:endParaRPr lang="en-GB" altLang="en-US">
              <a:ea typeface="ＭＳ Ｐゴシック" pitchFamily="34" charset="-128"/>
            </a:endParaRPr>
          </a:p>
          <a:p>
            <a:r>
              <a:rPr lang="en-GB" altLang="en-US">
                <a:ea typeface="ＭＳ Ｐゴシック" pitchFamily="34" charset="-128"/>
              </a:rPr>
              <a:t>									</a:t>
            </a:r>
          </a:p>
          <a:p>
            <a:r>
              <a:rPr lang="en-GB" altLang="en-US">
                <a:ea typeface="ＭＳ Ｐゴシック" pitchFamily="34" charset="-128"/>
              </a:rPr>
              <a:t>Broncho-alveolar lavage (BAL) with a threshold of </a:t>
            </a:r>
            <a:r>
              <a:rPr lang="en-GB" altLang="en-US" u="sng">
                <a:ea typeface="ＭＳ Ｐゴシック" pitchFamily="34" charset="-128"/>
              </a:rPr>
              <a:t>&gt;</a:t>
            </a:r>
            <a:r>
              <a:rPr lang="en-GB" altLang="en-US">
                <a:ea typeface="ＭＳ Ｐゴシック" pitchFamily="34" charset="-128"/>
              </a:rPr>
              <a:t> 10</a:t>
            </a:r>
            <a:r>
              <a:rPr lang="en-GB" altLang="en-US" baseline="30000">
                <a:ea typeface="ＭＳ Ｐゴシック" pitchFamily="34" charset="-128"/>
              </a:rPr>
              <a:t>4</a:t>
            </a:r>
            <a:r>
              <a:rPr lang="en-GB" altLang="en-US">
                <a:ea typeface="ＭＳ Ｐゴシック" pitchFamily="34" charset="-128"/>
              </a:rPr>
              <a:t> CFU/ml or </a:t>
            </a:r>
            <a:r>
              <a:rPr lang="en-GB" altLang="en-US">
                <a:ea typeface="ＭＳ Ｐゴシック" pitchFamily="34" charset="-128"/>
                <a:sym typeface="Symbol" pitchFamily="18" charset="2"/>
              </a:rPr>
              <a:t></a:t>
            </a:r>
            <a:r>
              <a:rPr lang="en-GB" altLang="en-US">
                <a:ea typeface="ＭＳ Ｐゴシック" pitchFamily="34" charset="-128"/>
              </a:rPr>
              <a:t> 5 % of BAL obtained cells contain intracellular bacteria on direct microscopic exam (classified on the diagnostic category BAL).</a:t>
            </a:r>
          </a:p>
          <a:p>
            <a:r>
              <a:rPr lang="en-GB" altLang="en-US">
                <a:ea typeface="ＭＳ Ｐゴシック" pitchFamily="34" charset="-128"/>
              </a:rPr>
              <a:t>Protected brush (PB Wimberley) with a threshold of  </a:t>
            </a:r>
            <a:r>
              <a:rPr lang="en-GB" altLang="en-US" u="sng">
                <a:ea typeface="ＭＳ Ｐゴシック" pitchFamily="34" charset="-128"/>
              </a:rPr>
              <a:t>&gt;</a:t>
            </a:r>
            <a:r>
              <a:rPr lang="en-GB" altLang="en-US">
                <a:ea typeface="ＭＳ Ｐゴシック" pitchFamily="34" charset="-128"/>
              </a:rPr>
              <a:t>10</a:t>
            </a:r>
            <a:r>
              <a:rPr lang="en-GB" altLang="en-US" baseline="30000">
                <a:ea typeface="ＭＳ Ｐゴシック" pitchFamily="34" charset="-128"/>
              </a:rPr>
              <a:t>3</a:t>
            </a:r>
            <a:r>
              <a:rPr lang="en-GB" altLang="en-US">
                <a:ea typeface="ＭＳ Ｐゴシック" pitchFamily="34" charset="-128"/>
              </a:rPr>
              <a:t> CFU/ml </a:t>
            </a:r>
          </a:p>
          <a:p>
            <a:r>
              <a:rPr lang="en-GB" altLang="en-US">
                <a:ea typeface="ＭＳ Ｐゴシック" pitchFamily="34" charset="-128"/>
              </a:rPr>
              <a:t>Distal protected aspirate (DPA) with a threshold of  </a:t>
            </a:r>
            <a:r>
              <a:rPr lang="en-GB" altLang="en-US" u="sng">
                <a:ea typeface="ＭＳ Ｐゴシック" pitchFamily="34" charset="-128"/>
              </a:rPr>
              <a:t>&gt;</a:t>
            </a:r>
            <a:r>
              <a:rPr lang="en-GB" altLang="en-US">
                <a:ea typeface="ＭＳ Ｐゴシック" pitchFamily="34" charset="-128"/>
              </a:rPr>
              <a:t> 10</a:t>
            </a:r>
            <a:r>
              <a:rPr lang="en-GB" altLang="en-US" baseline="30000">
                <a:ea typeface="ＭＳ Ｐゴシック" pitchFamily="34" charset="-128"/>
              </a:rPr>
              <a:t>3</a:t>
            </a:r>
            <a:r>
              <a:rPr lang="en-GB" altLang="en-US">
                <a:ea typeface="ＭＳ Ｐゴシック" pitchFamily="34" charset="-128"/>
              </a:rPr>
              <a:t> CFU/ml </a:t>
            </a:r>
          </a:p>
          <a:p>
            <a:r>
              <a:rPr lang="en-GB" altLang="en-US">
                <a:ea typeface="ＭＳ Ｐゴシック" pitchFamily="34" charset="-128"/>
              </a:rPr>
              <a:t> </a:t>
            </a:r>
          </a:p>
          <a:p>
            <a:r>
              <a:rPr lang="en-GB" altLang="en-US" i="1">
                <a:ea typeface="ＭＳ Ｐゴシック" pitchFamily="34" charset="-128"/>
              </a:rPr>
              <a:t>Positive quantitative culture from possibly contaminated LRT specimen</a:t>
            </a:r>
            <a:r>
              <a:rPr lang="en-GB" altLang="en-US">
                <a:ea typeface="ＭＳ Ｐゴシック" pitchFamily="34" charset="-128"/>
              </a:rPr>
              <a:t>	</a:t>
            </a:r>
            <a:r>
              <a:rPr lang="en-GB" altLang="en-US" b="1">
                <a:ea typeface="ＭＳ Ｐゴシック" pitchFamily="34" charset="-128"/>
              </a:rPr>
              <a:t>(PN 2)</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Quantitative culture of LRT specimen (e.g. endotracheal aspirate) with a threshold of 10</a:t>
            </a:r>
            <a:r>
              <a:rPr lang="en-GB" altLang="en-US" baseline="30000">
                <a:ea typeface="ＭＳ Ｐゴシック" pitchFamily="34" charset="-128"/>
              </a:rPr>
              <a:t>6 </a:t>
            </a:r>
            <a:r>
              <a:rPr lang="en-GB" altLang="en-US">
                <a:ea typeface="ＭＳ Ｐゴシック" pitchFamily="34" charset="-128"/>
              </a:rPr>
              <a:t> CFU/ml</a:t>
            </a:r>
          </a:p>
          <a:p>
            <a:r>
              <a:rPr lang="en-GB" altLang="en-US">
                <a:ea typeface="ＭＳ Ｐゴシック" pitchFamily="34" charset="-128"/>
              </a:rPr>
              <a:t> </a:t>
            </a:r>
          </a:p>
          <a:p>
            <a:r>
              <a:rPr lang="en-GB" altLang="en-US" b="1">
                <a:ea typeface="ＭＳ Ｐゴシック" pitchFamily="34" charset="-128"/>
              </a:rPr>
              <a:t>b – Alternative</a:t>
            </a:r>
            <a:r>
              <a:rPr lang="en-GB" altLang="en-US">
                <a:ea typeface="ＭＳ Ｐゴシック" pitchFamily="34" charset="-128"/>
              </a:rPr>
              <a:t> </a:t>
            </a:r>
            <a:r>
              <a:rPr lang="en-GB" altLang="en-US" b="1">
                <a:ea typeface="ＭＳ Ｐゴシック" pitchFamily="34" charset="-128"/>
              </a:rPr>
              <a:t>microbiology methods		</a:t>
            </a:r>
            <a:r>
              <a:rPr lang="en-GB" altLang="en-US">
                <a:ea typeface="ＭＳ Ｐゴシック" pitchFamily="34" charset="-128"/>
              </a:rPr>
              <a:t>		</a:t>
            </a:r>
            <a:r>
              <a:rPr lang="en-GB" altLang="en-US" b="1">
                <a:ea typeface="ＭＳ Ｐゴシック" pitchFamily="34" charset="-128"/>
              </a:rPr>
              <a:t>(PN 3)</a:t>
            </a:r>
            <a:r>
              <a:rPr lang="en-GB" altLang="en-US">
                <a:ea typeface="ＭＳ Ｐゴシック" pitchFamily="34" charset="-128"/>
              </a:rPr>
              <a:t> </a:t>
            </a:r>
          </a:p>
          <a:p>
            <a:r>
              <a:rPr lang="en-GB" altLang="en-US">
                <a:ea typeface="ＭＳ Ｐゴシック" pitchFamily="34" charset="-128"/>
              </a:rPr>
              <a:t> </a:t>
            </a:r>
          </a:p>
          <a:p>
            <a:r>
              <a:rPr lang="en-GB" altLang="en-US">
                <a:ea typeface="ＭＳ Ｐゴシック" pitchFamily="34" charset="-128"/>
              </a:rPr>
              <a:t>Positive blood culture not related to another source of infection</a:t>
            </a:r>
          </a:p>
          <a:p>
            <a:r>
              <a:rPr lang="en-GB" altLang="en-US">
                <a:ea typeface="ＭＳ Ｐゴシック" pitchFamily="34" charset="-128"/>
              </a:rPr>
              <a:t>Positive growth in culture of pleural fluid </a:t>
            </a:r>
          </a:p>
          <a:p>
            <a:r>
              <a:rPr lang="en-GB" altLang="en-US">
                <a:ea typeface="ＭＳ Ｐゴシック" pitchFamily="34" charset="-128"/>
              </a:rPr>
              <a:t>Pleural or pulmonary abscess with positive needle aspiration</a:t>
            </a:r>
          </a:p>
          <a:p>
            <a:r>
              <a:rPr lang="en-GB" altLang="en-US">
                <a:ea typeface="ＭＳ Ｐゴシック" pitchFamily="34" charset="-128"/>
              </a:rPr>
              <a:t>Histologic pulmonary exam shows evidence of pneumonia </a:t>
            </a:r>
          </a:p>
          <a:p>
            <a:r>
              <a:rPr lang="en-GB" altLang="en-US">
                <a:ea typeface="ＭＳ Ｐゴシック" pitchFamily="34" charset="-128"/>
              </a:rPr>
              <a:t>Positive exams for pneumonia with virus or particular germs (</a:t>
            </a:r>
            <a:r>
              <a:rPr lang="en-GB" altLang="en-US" i="1">
                <a:ea typeface="ＭＳ Ｐゴシック" pitchFamily="34" charset="-128"/>
              </a:rPr>
              <a:t>Legionella</a:t>
            </a:r>
            <a:r>
              <a:rPr lang="en-GB" altLang="en-US">
                <a:ea typeface="ＭＳ Ｐゴシック" pitchFamily="34" charset="-128"/>
              </a:rPr>
              <a:t>, </a:t>
            </a:r>
            <a:r>
              <a:rPr lang="en-GB" altLang="en-US" i="1">
                <a:ea typeface="ＭＳ Ｐゴシック" pitchFamily="34" charset="-128"/>
              </a:rPr>
              <a:t>Aspergillus</a:t>
            </a:r>
            <a:r>
              <a:rPr lang="en-GB" altLang="en-US">
                <a:ea typeface="ＭＳ Ｐゴシック" pitchFamily="34" charset="-128"/>
              </a:rPr>
              <a:t>, mycobacteria, mycoplasma, </a:t>
            </a:r>
            <a:r>
              <a:rPr lang="en-GB" altLang="en-US" i="1">
                <a:ea typeface="ＭＳ Ｐゴシック" pitchFamily="34" charset="-128"/>
              </a:rPr>
              <a:t>Pneumocystis carinii</a:t>
            </a:r>
            <a:r>
              <a:rPr lang="en-GB" altLang="en-US">
                <a:ea typeface="ＭＳ Ｐゴシック" pitchFamily="34" charset="-128"/>
              </a:rPr>
              <a:t>)</a:t>
            </a:r>
          </a:p>
          <a:p>
            <a:pPr lvl="1"/>
            <a:r>
              <a:rPr lang="en-GB" altLang="en-US">
                <a:ea typeface="ＭＳ Ｐゴシック" pitchFamily="34" charset="-128"/>
              </a:rPr>
              <a:t>Positive detection of viral antigen or antibody from respiratory secretions (e.g., EIA, FAMA, shell vial assay, PCR)</a:t>
            </a:r>
          </a:p>
          <a:p>
            <a:pPr lvl="1"/>
            <a:r>
              <a:rPr lang="en-GB" altLang="en-US">
                <a:ea typeface="ＭＳ Ｐゴシック" pitchFamily="34" charset="-128"/>
              </a:rPr>
              <a:t>Positive direct exam or positive culture from bronchial secretions or tissue </a:t>
            </a:r>
          </a:p>
          <a:p>
            <a:pPr lvl="1"/>
            <a:r>
              <a:rPr lang="it-IT" altLang="en-US">
                <a:ea typeface="ＭＳ Ｐゴシック" pitchFamily="34" charset="-128"/>
              </a:rPr>
              <a:t>Seroconversion (ex : influenza viruses, </a:t>
            </a:r>
            <a:r>
              <a:rPr lang="it-IT" altLang="en-US" i="1">
                <a:ea typeface="ＭＳ Ｐゴシック" pitchFamily="34" charset="-128"/>
              </a:rPr>
              <a:t>Legionella, Chlamydia</a:t>
            </a:r>
            <a:r>
              <a:rPr lang="it-IT" altLang="en-US">
                <a:ea typeface="ＭＳ Ｐゴシック" pitchFamily="34" charset="-128"/>
              </a:rPr>
              <a:t>)</a:t>
            </a:r>
            <a:endParaRPr lang="en-GB" altLang="en-US">
              <a:ea typeface="ＭＳ Ｐゴシック" pitchFamily="34" charset="-128"/>
            </a:endParaRPr>
          </a:p>
          <a:p>
            <a:pPr lvl="1"/>
            <a:r>
              <a:rPr lang="en-GB" altLang="en-US">
                <a:ea typeface="ＭＳ Ｐゴシック" pitchFamily="34" charset="-128"/>
              </a:rPr>
              <a:t>Detection of antigens in urine (</a:t>
            </a:r>
            <a:r>
              <a:rPr lang="en-GB" altLang="en-US" i="1">
                <a:ea typeface="ＭＳ Ｐゴシック" pitchFamily="34" charset="-128"/>
              </a:rPr>
              <a:t>Legionella)</a:t>
            </a:r>
            <a:endParaRPr lang="en-GB" altLang="en-US">
              <a:ea typeface="ＭＳ Ｐゴシック" pitchFamily="34" charset="-128"/>
            </a:endParaRPr>
          </a:p>
          <a:p>
            <a:r>
              <a:rPr lang="en-GB" altLang="en-US">
                <a:ea typeface="ＭＳ Ｐゴシック" pitchFamily="34" charset="-128"/>
              </a:rPr>
              <a:t> </a:t>
            </a:r>
          </a:p>
          <a:p>
            <a:r>
              <a:rPr lang="en-GB" altLang="en-US" b="1">
                <a:ea typeface="ＭＳ Ｐゴシック" pitchFamily="34" charset="-128"/>
              </a:rPr>
              <a:t>c – Others</a:t>
            </a:r>
            <a:endParaRPr lang="en-GB" altLang="en-US">
              <a:ea typeface="ＭＳ Ｐゴシック" pitchFamily="34" charset="-128"/>
            </a:endParaRPr>
          </a:p>
          <a:p>
            <a:r>
              <a:rPr lang="en-GB" altLang="en-US">
                <a:ea typeface="ＭＳ Ｐゴシック" pitchFamily="34" charset="-128"/>
              </a:rPr>
              <a:t>Positive </a:t>
            </a:r>
            <a:r>
              <a:rPr lang="en-GB" altLang="en-US" b="1">
                <a:ea typeface="ＭＳ Ｐゴシック" pitchFamily="34" charset="-128"/>
              </a:rPr>
              <a:t>sputum</a:t>
            </a:r>
            <a:r>
              <a:rPr lang="en-GB" altLang="en-US">
                <a:ea typeface="ＭＳ Ｐゴシック" pitchFamily="34" charset="-128"/>
              </a:rPr>
              <a:t> culture </a:t>
            </a:r>
            <a:r>
              <a:rPr lang="en-GB" altLang="en-US" b="1">
                <a:ea typeface="ＭＳ Ｐゴシック" pitchFamily="34" charset="-128"/>
              </a:rPr>
              <a:t>or non-quantitative LRT specimen </a:t>
            </a:r>
            <a:r>
              <a:rPr lang="en-GB" altLang="en-US">
                <a:ea typeface="ＭＳ Ｐゴシック" pitchFamily="34" charset="-128"/>
              </a:rPr>
              <a:t>culture 	</a:t>
            </a:r>
            <a:r>
              <a:rPr lang="en-GB" altLang="en-US" b="1">
                <a:ea typeface="ＭＳ Ｐゴシック" pitchFamily="34" charset="-128"/>
              </a:rPr>
              <a:t>(PN 4)</a:t>
            </a:r>
            <a:endParaRPr lang="en-GB" altLang="en-US">
              <a:ea typeface="ＭＳ Ｐゴシック" pitchFamily="34" charset="-128"/>
            </a:endParaRPr>
          </a:p>
          <a:p>
            <a:r>
              <a:rPr lang="en-GB" altLang="en-US" b="1">
                <a:ea typeface="ＭＳ Ｐゴシック" pitchFamily="34" charset="-128"/>
              </a:rPr>
              <a:t>No positive microbiology				(PN 5)</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Note: PN 1 and PN 2 criteria were validated without previous antimicrobial therapy</a:t>
            </a:r>
          </a:p>
          <a:p>
            <a:r>
              <a:rPr lang="en-GB" altLang="en-US">
                <a:ea typeface="ＭＳ Ｐゴシック" pitchFamily="34" charset="-128"/>
              </a:rPr>
              <a:t>LRT = Lower Respiratory Tract</a:t>
            </a:r>
          </a:p>
          <a:p>
            <a:r>
              <a:rPr lang="en-GB" altLang="en-US">
                <a:ea typeface="ＭＳ Ｐゴシック" pitchFamily="34" charset="-128"/>
              </a:rPr>
              <a:t>CFU = Colony Forming Units</a:t>
            </a:r>
          </a:p>
          <a:p>
            <a:pPr eaLnBrk="1" hangingPunct="1">
              <a:lnSpc>
                <a:spcPct val="80000"/>
              </a:lnSpc>
            </a:pPr>
            <a:endParaRPr lang="en-US" altLang="en-US" sz="600">
              <a:ea typeface="ＭＳ Ｐゴシック" pitchFamily="34" charset="-128"/>
            </a:endParaRPr>
          </a:p>
        </p:txBody>
      </p:sp>
      <p:sp>
        <p:nvSpPr>
          <p:cNvPr id="6349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marL="0" marR="0" lvl="0" indent="0" algn="ctr" defTabSz="914400" rtl="0" eaLnBrk="1" fontAlgn="base" latinLnBrk="0" hangingPunct="1">
              <a:lnSpc>
                <a:spcPct val="85000"/>
              </a:lnSpc>
              <a:spcBef>
                <a:spcPct val="0"/>
              </a:spcBef>
              <a:spcAft>
                <a:spcPct val="0"/>
              </a:spcAft>
              <a:buClrTx/>
              <a:buSzTx/>
              <a:buFontTx/>
              <a:buNone/>
              <a:tabLst/>
              <a:defRPr/>
            </a:pPr>
            <a:fld id="{8EF1B590-E959-4473-A4E3-78AF5AE226E6}" type="slidenum">
              <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rPr>
              <a:pPr marL="0" marR="0" lvl="0" indent="0" algn="ctr" defTabSz="914400" rtl="0" eaLnBrk="1" fontAlgn="base" latinLnBrk="0" hangingPunct="1">
                <a:lnSpc>
                  <a:spcPct val="85000"/>
                </a:lnSpc>
                <a:spcBef>
                  <a:spcPct val="0"/>
                </a:spcBef>
                <a:spcAft>
                  <a:spcPct val="0"/>
                </a:spcAft>
                <a:buClrTx/>
                <a:buSzTx/>
                <a:buFontTx/>
                <a:buNone/>
                <a:tabLst/>
                <a:defRPr/>
              </a:pPr>
              <a:t>29</a:t>
            </a:fld>
            <a:endPar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endParaRPr>
          </a:p>
        </p:txBody>
      </p:sp>
    </p:spTree>
    <p:extLst>
      <p:ext uri="{BB962C8B-B14F-4D97-AF65-F5344CB8AC3E}">
        <p14:creationId xmlns:p14="http://schemas.microsoft.com/office/powerpoint/2010/main" val="31465006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330200" y="534988"/>
            <a:ext cx="4221163" cy="2374900"/>
          </a:xfrm>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70000"/>
              </a:lnSpc>
            </a:pPr>
            <a:r>
              <a:rPr lang="en-GB" altLang="en-US" sz="800" b="1">
                <a:ea typeface="ＭＳ Ｐゴシック" pitchFamily="34" charset="-128"/>
              </a:rPr>
              <a:t>Superficial incisional (SSI-S)</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Infection occurs within 30 days after the operation </a:t>
            </a:r>
            <a:r>
              <a:rPr lang="en-GB" altLang="en-US" sz="800" u="sng">
                <a:ea typeface="ＭＳ Ｐゴシック" pitchFamily="34" charset="-128"/>
              </a:rPr>
              <a:t>and</a:t>
            </a:r>
            <a:r>
              <a:rPr lang="en-GB" altLang="en-US" sz="800">
                <a:ea typeface="ＭＳ Ｐゴシック" pitchFamily="34" charset="-128"/>
              </a:rPr>
              <a:t> infection involves only skin and subcutaneous tissue of the incision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with or without laboratory confirmation, from the superficial incision</a:t>
            </a:r>
          </a:p>
          <a:p>
            <a:pPr eaLnBrk="1" hangingPunct="1">
              <a:lnSpc>
                <a:spcPct val="70000"/>
              </a:lnSpc>
            </a:pPr>
            <a:r>
              <a:rPr lang="en-GB" altLang="en-US" sz="800">
                <a:ea typeface="ＭＳ Ｐゴシック" pitchFamily="34" charset="-128"/>
              </a:rPr>
              <a:t>Organisms isolated from an aseptically obtained culture of fluid or tissue from the superficial incision.</a:t>
            </a:r>
          </a:p>
          <a:p>
            <a:pPr eaLnBrk="1" hangingPunct="1">
              <a:lnSpc>
                <a:spcPct val="70000"/>
              </a:lnSpc>
            </a:pPr>
            <a:r>
              <a:rPr lang="en-GB" altLang="en-US" sz="800">
                <a:ea typeface="ＭＳ Ｐゴシック" pitchFamily="34" charset="-128"/>
              </a:rPr>
              <a:t>At least one of the following signs or symptoms of infection: </a:t>
            </a:r>
            <a:r>
              <a:rPr lang="en-GB" altLang="en-US" sz="800" u="sng">
                <a:ea typeface="ＭＳ Ｐゴシック" pitchFamily="34" charset="-128"/>
              </a:rPr>
              <a:t>and </a:t>
            </a:r>
            <a:r>
              <a:rPr lang="en-GB" altLang="en-US" sz="800">
                <a:ea typeface="ＭＳ Ｐゴシック" pitchFamily="34" charset="-128"/>
              </a:rPr>
              <a:t>superficial incision is deliberately opened by surgeon, </a:t>
            </a:r>
            <a:r>
              <a:rPr lang="en-GB" altLang="en-US" sz="800" u="sng">
                <a:ea typeface="ＭＳ Ｐゴシック" pitchFamily="34" charset="-128"/>
              </a:rPr>
              <a:t>unless</a:t>
            </a:r>
            <a:r>
              <a:rPr lang="en-GB" altLang="en-US" sz="800">
                <a:ea typeface="ＭＳ Ｐゴシック" pitchFamily="34" charset="-128"/>
              </a:rPr>
              <a:t> incision is culture-negative.</a:t>
            </a:r>
          </a:p>
          <a:p>
            <a:pPr lvl="1" eaLnBrk="1" hangingPunct="1">
              <a:lnSpc>
                <a:spcPct val="70000"/>
              </a:lnSpc>
            </a:pPr>
            <a:r>
              <a:rPr lang="en-GB" altLang="en-US" sz="700">
                <a:ea typeface="ＭＳ Ｐゴシック" pitchFamily="34" charset="-128"/>
              </a:rPr>
              <a:t>pain or tenderness,</a:t>
            </a:r>
          </a:p>
          <a:p>
            <a:pPr lvl="1" eaLnBrk="1" hangingPunct="1">
              <a:lnSpc>
                <a:spcPct val="70000"/>
              </a:lnSpc>
            </a:pPr>
            <a:r>
              <a:rPr lang="en-GB" altLang="en-US" sz="700">
                <a:ea typeface="ＭＳ Ｐゴシック" pitchFamily="34" charset="-128"/>
              </a:rPr>
              <a:t> localized swelling, </a:t>
            </a:r>
          </a:p>
          <a:p>
            <a:pPr lvl="1" eaLnBrk="1" hangingPunct="1">
              <a:lnSpc>
                <a:spcPct val="70000"/>
              </a:lnSpc>
            </a:pPr>
            <a:r>
              <a:rPr lang="en-GB" altLang="en-US" sz="700">
                <a:ea typeface="ＭＳ Ｐゴシック" pitchFamily="34" charset="-128"/>
              </a:rPr>
              <a:t>redness, or heat</a:t>
            </a:r>
          </a:p>
          <a:p>
            <a:pPr eaLnBrk="1" hangingPunct="1">
              <a:lnSpc>
                <a:spcPct val="70000"/>
              </a:lnSpc>
            </a:pPr>
            <a:r>
              <a:rPr lang="en-GB" altLang="en-US" sz="800">
                <a:ea typeface="ＭＳ Ｐゴシック" pitchFamily="34" charset="-128"/>
              </a:rPr>
              <a:t>Diagnosis of superficial incisional SSI made by a surgeon or attending physician.</a:t>
            </a:r>
          </a:p>
          <a:p>
            <a:pPr eaLnBrk="1" hangingPunct="1">
              <a:lnSpc>
                <a:spcPct val="70000"/>
              </a:lnSpc>
            </a:pP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 </a:t>
            </a:r>
          </a:p>
          <a:p>
            <a:pPr eaLnBrk="1" hangingPunct="1">
              <a:lnSpc>
                <a:spcPct val="70000"/>
              </a:lnSpc>
            </a:pPr>
            <a:r>
              <a:rPr lang="en-GB" altLang="en-US" sz="800" b="1">
                <a:ea typeface="ＭＳ Ｐゴシック" pitchFamily="34" charset="-128"/>
              </a:rPr>
              <a:t>Deep incisional (SSI-D)</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Less than 30 days popst-op if no implant is left in place or within one year if implant is in place </a:t>
            </a:r>
            <a:r>
              <a:rPr lang="en-GB" altLang="en-US" sz="800" u="sng">
                <a:ea typeface="ＭＳ Ｐゴシック" pitchFamily="34" charset="-128"/>
              </a:rPr>
              <a:t>and</a:t>
            </a:r>
            <a:r>
              <a:rPr lang="en-GB" altLang="en-US" sz="800">
                <a:ea typeface="ＭＳ Ｐゴシック" pitchFamily="34" charset="-128"/>
              </a:rPr>
              <a:t> the infection appears to be related to the operation </a:t>
            </a:r>
            <a:r>
              <a:rPr lang="en-GB" altLang="en-US" sz="800" u="sng">
                <a:ea typeface="ＭＳ Ｐゴシック" pitchFamily="34" charset="-128"/>
              </a:rPr>
              <a:t>and</a:t>
            </a:r>
            <a:r>
              <a:rPr lang="en-GB" altLang="en-US" sz="800">
                <a:ea typeface="ＭＳ Ｐゴシック" pitchFamily="34" charset="-128"/>
              </a:rPr>
              <a:t> infection involves deep soft tissue (e.g. fascia, muscle) of the incision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from the deep incision but not from the organ/space component of the surgical site.</a:t>
            </a:r>
          </a:p>
          <a:p>
            <a:pPr eaLnBrk="1" hangingPunct="1">
              <a:lnSpc>
                <a:spcPct val="70000"/>
              </a:lnSpc>
            </a:pPr>
            <a:r>
              <a:rPr lang="en-GB" altLang="en-US" sz="800">
                <a:ea typeface="ＭＳ Ｐゴシック" pitchFamily="34" charset="-128"/>
              </a:rPr>
              <a:t>A deep incision spontaneously dehisces or is deliberately opened by a surgeon when the patient has at least one of the following signs or symptoms: fever (&gt;38º C), localized pain or tenderness, unless incision is culture-negative.</a:t>
            </a:r>
          </a:p>
          <a:p>
            <a:pPr eaLnBrk="1" hangingPunct="1">
              <a:lnSpc>
                <a:spcPct val="70000"/>
              </a:lnSpc>
            </a:pPr>
            <a:r>
              <a:rPr lang="en-GB" altLang="en-US" sz="800">
                <a:ea typeface="ＭＳ Ｐゴシック" pitchFamily="34" charset="-128"/>
              </a:rPr>
              <a:t>An abscess or other evidence of infection involving the deep incision is found on direct examination, during reoperation, or by histopathologic or radiologic examination.</a:t>
            </a:r>
          </a:p>
          <a:p>
            <a:pPr eaLnBrk="1" hangingPunct="1">
              <a:lnSpc>
                <a:spcPct val="70000"/>
              </a:lnSpc>
            </a:pPr>
            <a:r>
              <a:rPr lang="en-GB" altLang="en-US" sz="800">
                <a:ea typeface="ＭＳ Ｐゴシック" pitchFamily="34" charset="-128"/>
              </a:rPr>
              <a:t>Diagnosis of deep incisional SSI made by a surgeon or attending physician.</a:t>
            </a:r>
          </a:p>
          <a:p>
            <a:pPr eaLnBrk="1" hangingPunct="1">
              <a:lnSpc>
                <a:spcPct val="70000"/>
              </a:lnSpc>
            </a:pPr>
            <a:r>
              <a:rPr lang="en-GB" altLang="en-US" sz="800">
                <a:ea typeface="ＭＳ Ｐゴシック" pitchFamily="34" charset="-128"/>
              </a:rPr>
              <a:t>  </a:t>
            </a:r>
          </a:p>
          <a:p>
            <a:pPr eaLnBrk="1" hangingPunct="1">
              <a:lnSpc>
                <a:spcPct val="70000"/>
              </a:lnSpc>
            </a:pPr>
            <a:r>
              <a:rPr lang="en-GB" altLang="en-US" sz="800" b="1">
                <a:ea typeface="ＭＳ Ｐゴシック" pitchFamily="34" charset="-128"/>
              </a:rPr>
              <a:t>Organ/Space (SSI-O)</a:t>
            </a:r>
            <a:endParaRPr lang="en-GB" altLang="en-US" sz="800">
              <a:ea typeface="ＭＳ Ｐゴシック" pitchFamily="34" charset="-128"/>
            </a:endParaRPr>
          </a:p>
          <a:p>
            <a:pPr eaLnBrk="1" hangingPunct="1">
              <a:lnSpc>
                <a:spcPct val="70000"/>
              </a:lnSpc>
            </a:pPr>
            <a:r>
              <a:rPr lang="en-GB" altLang="en-US" sz="800" i="1">
                <a:ea typeface="ＭＳ Ｐゴシック" pitchFamily="34" charset="-128"/>
              </a:rPr>
              <a:t> </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Infection occurs within 30 days after the operation if no implant is left in place or within one year if implant is in place </a:t>
            </a:r>
            <a:r>
              <a:rPr lang="en-GB" altLang="en-US" sz="800" u="sng">
                <a:ea typeface="ＭＳ Ｐゴシック" pitchFamily="34" charset="-128"/>
              </a:rPr>
              <a:t>and</a:t>
            </a:r>
            <a:r>
              <a:rPr lang="en-GB" altLang="en-US" sz="800">
                <a:ea typeface="ＭＳ Ｐゴシック" pitchFamily="34" charset="-128"/>
              </a:rPr>
              <a:t> the infection appears to be related to the operation </a:t>
            </a:r>
            <a:r>
              <a:rPr lang="en-GB" altLang="en-US" sz="800" u="sng">
                <a:ea typeface="ＭＳ Ｐゴシック" pitchFamily="34" charset="-128"/>
              </a:rPr>
              <a:t>and</a:t>
            </a:r>
            <a:r>
              <a:rPr lang="en-GB" altLang="en-US" sz="800">
                <a:ea typeface="ＭＳ Ｐゴシック" pitchFamily="34" charset="-128"/>
              </a:rPr>
              <a:t> infection involves any part of the anatomy (e.g., organs and spaces) other than the incision which was opened or manipulated during an operation </a:t>
            </a:r>
            <a:r>
              <a:rPr lang="en-GB" altLang="en-US" sz="800" u="sng">
                <a:ea typeface="ＭＳ Ｐゴシック" pitchFamily="34" charset="-128"/>
              </a:rPr>
              <a:t>and at least one of the following:</a:t>
            </a:r>
            <a:endParaRPr lang="en-GB" altLang="en-US" sz="800">
              <a:ea typeface="ＭＳ Ｐゴシック" pitchFamily="34" charset="-128"/>
            </a:endParaRPr>
          </a:p>
          <a:p>
            <a:pPr eaLnBrk="1" hangingPunct="1">
              <a:lnSpc>
                <a:spcPct val="70000"/>
              </a:lnSpc>
            </a:pPr>
            <a:r>
              <a:rPr lang="en-GB" altLang="en-US" sz="800">
                <a:ea typeface="ＭＳ Ｐゴシック" pitchFamily="34" charset="-128"/>
              </a:rPr>
              <a:t>Purulent drainage from a drain that is placed through a stab wound into the organ/space .</a:t>
            </a:r>
          </a:p>
          <a:p>
            <a:pPr eaLnBrk="1" hangingPunct="1">
              <a:lnSpc>
                <a:spcPct val="70000"/>
              </a:lnSpc>
            </a:pPr>
            <a:r>
              <a:rPr lang="en-GB" altLang="en-US" sz="800">
                <a:ea typeface="ＭＳ Ｐゴシック" pitchFamily="34" charset="-128"/>
              </a:rPr>
              <a:t>Organisms isolated from an aseptically obtained culture of fluid or tissue in the organ/space.</a:t>
            </a:r>
          </a:p>
          <a:p>
            <a:pPr eaLnBrk="1" hangingPunct="1">
              <a:lnSpc>
                <a:spcPct val="70000"/>
              </a:lnSpc>
            </a:pPr>
            <a:r>
              <a:rPr lang="en-GB" altLang="en-US" sz="800">
                <a:ea typeface="ＭＳ Ｐゴシック" pitchFamily="34" charset="-128"/>
              </a:rPr>
              <a:t>An abscess or other evidence of infection involving the organ/space that is found on direct examination, during reoperation, or by histopathologic or radiologic examination.</a:t>
            </a:r>
          </a:p>
          <a:p>
            <a:pPr eaLnBrk="1" hangingPunct="1">
              <a:lnSpc>
                <a:spcPct val="70000"/>
              </a:lnSpc>
            </a:pPr>
            <a:r>
              <a:rPr lang="en-GB" altLang="en-US" sz="800">
                <a:ea typeface="ＭＳ Ｐゴシック" pitchFamily="34" charset="-128"/>
              </a:rPr>
              <a:t>Diagnosis of organ/space SSI made by a surgeon or attending physician.</a:t>
            </a:r>
          </a:p>
          <a:p>
            <a:pPr eaLnBrk="1" hangingPunct="1">
              <a:lnSpc>
                <a:spcPct val="90000"/>
              </a:lnSpc>
            </a:pPr>
            <a:endParaRPr lang="en-US" altLang="en-US">
              <a:ea typeface="ＭＳ Ｐゴシック" pitchFamily="34" charset="-128"/>
            </a:endParaRPr>
          </a:p>
        </p:txBody>
      </p:sp>
      <p:sp>
        <p:nvSpPr>
          <p:cNvPr id="58372"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marL="0" marR="0" lvl="0" indent="0" algn="ctr" defTabSz="914400" rtl="0" eaLnBrk="1" fontAlgn="base" latinLnBrk="0" hangingPunct="1">
              <a:lnSpc>
                <a:spcPct val="85000"/>
              </a:lnSpc>
              <a:spcBef>
                <a:spcPct val="0"/>
              </a:spcBef>
              <a:spcAft>
                <a:spcPct val="0"/>
              </a:spcAft>
              <a:buClrTx/>
              <a:buSzTx/>
              <a:buFontTx/>
              <a:buNone/>
              <a:tabLst/>
              <a:defRPr/>
            </a:pPr>
            <a:fld id="{9E3EDCCD-67FE-48A2-8692-714D8D937F8F}" type="slidenum">
              <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rPr>
              <a:pPr marL="0" marR="0" lvl="0" indent="0" algn="ctr" defTabSz="914400" rtl="0" eaLnBrk="1" fontAlgn="base" latinLnBrk="0" hangingPunct="1">
                <a:lnSpc>
                  <a:spcPct val="85000"/>
                </a:lnSpc>
                <a:spcBef>
                  <a:spcPct val="0"/>
                </a:spcBef>
                <a:spcAft>
                  <a:spcPct val="0"/>
                </a:spcAft>
                <a:buClrTx/>
                <a:buSzTx/>
                <a:buFontTx/>
                <a:buNone/>
                <a:tabLst/>
                <a:defRPr/>
              </a:pPr>
              <a:t>34</a:t>
            </a:fld>
            <a:endPar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endParaRPr>
          </a:p>
        </p:txBody>
      </p:sp>
    </p:spTree>
    <p:extLst>
      <p:ext uri="{BB962C8B-B14F-4D97-AF65-F5344CB8AC3E}">
        <p14:creationId xmlns:p14="http://schemas.microsoft.com/office/powerpoint/2010/main" val="21805386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330200" y="534988"/>
            <a:ext cx="4221163" cy="2374900"/>
          </a:xfrm>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a:ea typeface="ＭＳ Ｐゴシック" pitchFamily="34" charset="-128"/>
              </a:rPr>
              <a:t>UTI-A: microbiologically confirmed symptomatic UTI</a:t>
            </a:r>
            <a:endParaRPr lang="en-GB" altLang="en-US">
              <a:ea typeface="ＭＳ Ｐゴシック" pitchFamily="34" charset="-128"/>
            </a:endParaRPr>
          </a:p>
          <a:p>
            <a:r>
              <a:rPr lang="en-GB" altLang="en-US" b="1">
                <a:ea typeface="ＭＳ Ｐゴシック" pitchFamily="34" charset="-128"/>
              </a:rPr>
              <a:t> </a:t>
            </a:r>
            <a:endParaRPr lang="en-GB" altLang="en-US">
              <a:ea typeface="ＭＳ Ｐゴシック" pitchFamily="34" charset="-128"/>
            </a:endParaRPr>
          </a:p>
          <a:p>
            <a:r>
              <a:rPr lang="en-GB" altLang="en-US">
                <a:ea typeface="ＭＳ Ｐゴシック" pitchFamily="34" charset="-128"/>
              </a:rPr>
              <a:t>Patient has at least </a:t>
            </a:r>
            <a:r>
              <a:rPr lang="en-GB" altLang="en-US" u="sng">
                <a:ea typeface="ＭＳ Ｐゴシック" pitchFamily="34" charset="-128"/>
              </a:rPr>
              <a:t>one</a:t>
            </a:r>
            <a:r>
              <a:rPr lang="en-GB" altLang="en-US">
                <a:ea typeface="ＭＳ Ｐゴシック" pitchFamily="34" charset="-128"/>
              </a:rPr>
              <a:t> of the following signs of symptoms with no other recognized cause: fever (&gt;38°C), urgency, frequency, dysuria, or suprapubic tenderness </a:t>
            </a:r>
          </a:p>
          <a:p>
            <a:r>
              <a:rPr lang="en-GB" altLang="en-US" u="sng">
                <a:ea typeface="ＭＳ Ｐゴシック" pitchFamily="34" charset="-128"/>
              </a:rPr>
              <a:t>and </a:t>
            </a:r>
            <a:endParaRPr lang="en-GB" altLang="en-US">
              <a:ea typeface="ＭＳ Ｐゴシック" pitchFamily="34" charset="-128"/>
            </a:endParaRPr>
          </a:p>
          <a:p>
            <a:r>
              <a:rPr lang="en-GB" altLang="en-US">
                <a:ea typeface="ＭＳ Ｐゴシック" pitchFamily="34" charset="-128"/>
              </a:rPr>
              <a:t>patient has a positive urine culture, that is, ≥ 10</a:t>
            </a:r>
            <a:r>
              <a:rPr lang="en-GB" altLang="en-US" baseline="30000">
                <a:ea typeface="ＭＳ Ｐゴシック" pitchFamily="34" charset="-128"/>
              </a:rPr>
              <a:t>5</a:t>
            </a:r>
            <a:r>
              <a:rPr lang="en-GB" altLang="en-US">
                <a:ea typeface="ＭＳ Ｐゴシック" pitchFamily="34" charset="-128"/>
              </a:rPr>
              <a:t> microorganisms per ml of urine with no more than two species of microorganisms.</a:t>
            </a:r>
          </a:p>
          <a:p>
            <a:r>
              <a:rPr lang="en-GB" altLang="en-US">
                <a:ea typeface="ＭＳ Ｐゴシック" pitchFamily="34" charset="-128"/>
              </a:rPr>
              <a:t> </a:t>
            </a:r>
          </a:p>
          <a:p>
            <a:r>
              <a:rPr lang="en-GB" altLang="en-US">
                <a:ea typeface="ＭＳ Ｐゴシック" pitchFamily="34" charset="-128"/>
              </a:rPr>
              <a:t> </a:t>
            </a:r>
          </a:p>
          <a:p>
            <a:r>
              <a:rPr lang="en-GB" altLang="en-US" b="1">
                <a:ea typeface="ＭＳ Ｐゴシック" pitchFamily="34" charset="-128"/>
              </a:rPr>
              <a:t>UTI-B:  not microbiologically confirmed symptomatic UTI</a:t>
            </a:r>
            <a:endParaRPr lang="en-GB" altLang="en-US">
              <a:ea typeface="ＭＳ Ｐゴシック" pitchFamily="34" charset="-128"/>
            </a:endParaRPr>
          </a:p>
          <a:p>
            <a:r>
              <a:rPr lang="en-GB" altLang="en-US">
                <a:ea typeface="ＭＳ Ｐゴシック" pitchFamily="34" charset="-128"/>
              </a:rPr>
              <a:t> </a:t>
            </a:r>
          </a:p>
          <a:p>
            <a:r>
              <a:rPr lang="en-GB" altLang="en-US">
                <a:ea typeface="ＭＳ Ｐゴシック" pitchFamily="34" charset="-128"/>
              </a:rPr>
              <a:t>Patient has at least </a:t>
            </a:r>
            <a:r>
              <a:rPr lang="en-GB" altLang="en-US" u="sng">
                <a:ea typeface="ＭＳ Ｐゴシック" pitchFamily="34" charset="-128"/>
              </a:rPr>
              <a:t>two</a:t>
            </a:r>
            <a:r>
              <a:rPr lang="en-GB" altLang="en-US">
                <a:ea typeface="ＭＳ Ｐゴシック" pitchFamily="34" charset="-128"/>
              </a:rPr>
              <a:t> of the following with no other recognized cause: fever (&gt;38°C), urgency, frequency, dysuria, or suprapubic tenderness </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at least </a:t>
            </a:r>
            <a:r>
              <a:rPr lang="en-GB" altLang="en-US" u="sng">
                <a:ea typeface="ＭＳ Ｐゴシック" pitchFamily="34" charset="-128"/>
              </a:rPr>
              <a:t>one</a:t>
            </a:r>
            <a:r>
              <a:rPr lang="en-GB" altLang="en-US">
                <a:ea typeface="ＭＳ Ｐゴシック" pitchFamily="34" charset="-128"/>
              </a:rPr>
              <a:t> of the following:</a:t>
            </a:r>
          </a:p>
          <a:p>
            <a:r>
              <a:rPr lang="en-GB" altLang="en-US">
                <a:ea typeface="ＭＳ Ｐゴシック" pitchFamily="34" charset="-128"/>
              </a:rPr>
              <a:t>Positive dipstick for leukocyte esterase and/or nitrate</a:t>
            </a:r>
          </a:p>
          <a:p>
            <a:r>
              <a:rPr lang="en-GB" altLang="en-US">
                <a:ea typeface="ＭＳ Ｐゴシック" pitchFamily="34" charset="-128"/>
              </a:rPr>
              <a:t>Pyuria urine specimen with ≥10 WBC/ml or ≥ 3 WBC/high-power field of unspun urine</a:t>
            </a:r>
          </a:p>
          <a:p>
            <a:r>
              <a:rPr lang="en-GB" altLang="en-US">
                <a:ea typeface="ＭＳ Ｐゴシック" pitchFamily="34" charset="-128"/>
              </a:rPr>
              <a:t>Organisms seen on Gram stain of unspun urine</a:t>
            </a:r>
          </a:p>
          <a:p>
            <a:r>
              <a:rPr lang="en-GB" altLang="en-US">
                <a:ea typeface="ＭＳ Ｐゴシック" pitchFamily="34" charset="-128"/>
              </a:rPr>
              <a:t>At least </a:t>
            </a:r>
            <a:r>
              <a:rPr lang="en-GB" altLang="en-US" u="sng">
                <a:ea typeface="ＭＳ Ｐゴシック" pitchFamily="34" charset="-128"/>
              </a:rPr>
              <a:t>two</a:t>
            </a:r>
            <a:r>
              <a:rPr lang="en-GB" altLang="en-US">
                <a:ea typeface="ＭＳ Ｐゴシック" pitchFamily="34" charset="-128"/>
              </a:rPr>
              <a:t> urine cultures with repeated isolation of the same uropathogen (gram-negative bacteria or </a:t>
            </a:r>
            <a:r>
              <a:rPr lang="en-GB" altLang="en-US" i="1">
                <a:ea typeface="ＭＳ Ｐゴシック" pitchFamily="34" charset="-128"/>
              </a:rPr>
              <a:t>S. saprophyticus</a:t>
            </a:r>
            <a:r>
              <a:rPr lang="en-GB" altLang="en-US">
                <a:ea typeface="ＭＳ Ｐゴシック" pitchFamily="34" charset="-128"/>
              </a:rPr>
              <a:t>) with ≥ 10</a:t>
            </a:r>
            <a:r>
              <a:rPr lang="en-GB" altLang="en-US" baseline="30000">
                <a:ea typeface="ＭＳ Ｐゴシック" pitchFamily="34" charset="-128"/>
              </a:rPr>
              <a:t>2</a:t>
            </a:r>
            <a:r>
              <a:rPr lang="en-GB" altLang="en-US">
                <a:ea typeface="ＭＳ Ｐゴシック" pitchFamily="34" charset="-128"/>
              </a:rPr>
              <a:t> colonies/ml urine in nonvoided specimens</a:t>
            </a:r>
          </a:p>
          <a:p>
            <a:r>
              <a:rPr lang="en-GB" altLang="en-US">
                <a:ea typeface="ＭＳ Ｐゴシック" pitchFamily="34" charset="-128"/>
              </a:rPr>
              <a:t>≤10</a:t>
            </a:r>
            <a:r>
              <a:rPr lang="en-GB" altLang="en-US" baseline="30000">
                <a:ea typeface="ＭＳ Ｐゴシック" pitchFamily="34" charset="-128"/>
              </a:rPr>
              <a:t>5</a:t>
            </a:r>
            <a:r>
              <a:rPr lang="en-GB" altLang="en-US">
                <a:ea typeface="ＭＳ Ｐゴシック" pitchFamily="34" charset="-128"/>
              </a:rPr>
              <a:t> colonies/ml of a single uropathogen (gram-negative bacteria or </a:t>
            </a:r>
            <a:r>
              <a:rPr lang="en-GB" altLang="en-US" i="1">
                <a:ea typeface="ＭＳ Ｐゴシック" pitchFamily="34" charset="-128"/>
              </a:rPr>
              <a:t>S. saprophyticus</a:t>
            </a:r>
            <a:r>
              <a:rPr lang="en-GB" altLang="en-US">
                <a:ea typeface="ＭＳ Ｐゴシック" pitchFamily="34" charset="-128"/>
              </a:rPr>
              <a:t>) in a patient being treated with effective antimicrobial agent for a urinary infection</a:t>
            </a:r>
          </a:p>
          <a:p>
            <a:r>
              <a:rPr lang="en-GB" altLang="en-US">
                <a:ea typeface="ＭＳ Ｐゴシック" pitchFamily="34" charset="-128"/>
              </a:rPr>
              <a:t>Physician diagnosis of a urinary tract infection</a:t>
            </a:r>
          </a:p>
          <a:p>
            <a:r>
              <a:rPr lang="en-GB" altLang="en-US">
                <a:ea typeface="ＭＳ Ｐゴシック" pitchFamily="34" charset="-128"/>
              </a:rPr>
              <a:t>Physician institutes appropriate therapy for a urinary infection</a:t>
            </a:r>
          </a:p>
          <a:p>
            <a:r>
              <a:rPr lang="en-GB" altLang="en-US">
                <a:ea typeface="ＭＳ Ｐゴシック" pitchFamily="34" charset="-128"/>
              </a:rPr>
              <a:t> </a:t>
            </a:r>
          </a:p>
          <a:p>
            <a:r>
              <a:rPr lang="en-GB" altLang="en-US" b="1">
                <a:ea typeface="ＭＳ Ｐゴシック" pitchFamily="34" charset="-128"/>
              </a:rPr>
              <a:t> </a:t>
            </a:r>
            <a:endParaRPr lang="en-GB" altLang="en-US">
              <a:ea typeface="ＭＳ Ｐゴシック" pitchFamily="34" charset="-128"/>
            </a:endParaRPr>
          </a:p>
          <a:p>
            <a:r>
              <a:rPr lang="en-GB" altLang="en-US" b="1">
                <a:ea typeface="ＭＳ Ｐゴシック" pitchFamily="34" charset="-128"/>
              </a:rPr>
              <a:t>UTI-C: asymptomatic bacteriuria: EXCLUDED FOR PPS, not to be reported* </a:t>
            </a:r>
            <a:endParaRPr lang="en-GB" altLang="en-US">
              <a:ea typeface="ＭＳ Ｐゴシック" pitchFamily="34" charset="-128"/>
            </a:endParaRPr>
          </a:p>
          <a:p>
            <a:r>
              <a:rPr lang="en-GB" altLang="en-US">
                <a:ea typeface="ＭＳ Ｐゴシック" pitchFamily="34" charset="-128"/>
              </a:rPr>
              <a:t>Patient has no fever (&gt;38°C), urgency, frequency, dysuria, or suprapubic tenderness</a:t>
            </a:r>
          </a:p>
          <a:p>
            <a:r>
              <a:rPr lang="en-GB" altLang="en-US" u="sng">
                <a:ea typeface="ＭＳ Ｐゴシック" pitchFamily="34" charset="-128"/>
              </a:rPr>
              <a:t>and either</a:t>
            </a:r>
            <a:r>
              <a:rPr lang="en-GB" altLang="en-US">
                <a:ea typeface="ＭＳ Ｐゴシック" pitchFamily="34" charset="-128"/>
              </a:rPr>
              <a:t> of the following criteria:</a:t>
            </a:r>
          </a:p>
          <a:p>
            <a:pPr lvl="1"/>
            <a:r>
              <a:rPr lang="en-GB" altLang="en-US">
                <a:ea typeface="ＭＳ Ｐゴシック" pitchFamily="34" charset="-128"/>
              </a:rPr>
              <a:t>Patient has had an indwelling urinary catheter within 7 days before urine is cultured </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patient has a urine culture, that is,  ≥10</a:t>
            </a:r>
            <a:r>
              <a:rPr lang="en-GB" altLang="en-US" baseline="30000">
                <a:ea typeface="ＭＳ Ｐゴシック" pitchFamily="34" charset="-128"/>
              </a:rPr>
              <a:t>5</a:t>
            </a:r>
            <a:r>
              <a:rPr lang="en-GB" altLang="en-US">
                <a:ea typeface="ＭＳ Ｐゴシック" pitchFamily="34" charset="-128"/>
              </a:rPr>
              <a:t> microorganisms per ml of urine with no more than two species of microorganisms.</a:t>
            </a:r>
          </a:p>
          <a:p>
            <a:pPr lvl="1"/>
            <a:r>
              <a:rPr lang="en-GB" altLang="en-US">
                <a:ea typeface="ＭＳ Ｐゴシック" pitchFamily="34" charset="-128"/>
              </a:rPr>
              <a:t>Patient has not had an indwelling urinary catheter within 7 days before the first positive culture</a:t>
            </a:r>
          </a:p>
          <a:p>
            <a:r>
              <a:rPr lang="en-GB" altLang="en-US" u="sng">
                <a:ea typeface="ＭＳ Ｐゴシック" pitchFamily="34" charset="-128"/>
              </a:rPr>
              <a:t>and</a:t>
            </a:r>
            <a:endParaRPr lang="en-GB" altLang="en-US">
              <a:ea typeface="ＭＳ Ｐゴシック" pitchFamily="34" charset="-128"/>
            </a:endParaRPr>
          </a:p>
          <a:p>
            <a:r>
              <a:rPr lang="en-GB" altLang="en-US">
                <a:ea typeface="ＭＳ Ｐゴシック" pitchFamily="34" charset="-128"/>
              </a:rPr>
              <a:t>Patient has had at least </a:t>
            </a:r>
            <a:r>
              <a:rPr lang="en-GB" altLang="en-US" u="sng">
                <a:ea typeface="ＭＳ Ｐゴシック" pitchFamily="34" charset="-128"/>
              </a:rPr>
              <a:t>two</a:t>
            </a:r>
            <a:r>
              <a:rPr lang="en-GB" altLang="en-US">
                <a:ea typeface="ＭＳ Ｐゴシック" pitchFamily="34" charset="-128"/>
              </a:rPr>
              <a:t> positive urine cultures ≥10</a:t>
            </a:r>
            <a:r>
              <a:rPr lang="en-GB" altLang="en-US" baseline="30000">
                <a:ea typeface="ＭＳ Ｐゴシック" pitchFamily="34" charset="-128"/>
              </a:rPr>
              <a:t>5</a:t>
            </a:r>
            <a:r>
              <a:rPr lang="en-GB" altLang="en-US">
                <a:ea typeface="ＭＳ Ｐゴシック" pitchFamily="34" charset="-128"/>
              </a:rPr>
              <a:t> microorganisms per mm</a:t>
            </a:r>
            <a:r>
              <a:rPr lang="en-GB" altLang="en-US" baseline="30000">
                <a:ea typeface="ＭＳ Ｐゴシック" pitchFamily="34" charset="-128"/>
              </a:rPr>
              <a:t>3</a:t>
            </a:r>
            <a:r>
              <a:rPr lang="en-GB" altLang="en-US">
                <a:ea typeface="ＭＳ Ｐゴシック" pitchFamily="34" charset="-128"/>
              </a:rPr>
              <a:t> of urine with repeated isolation of the same microorganism and no more than two species of microorganisms.</a:t>
            </a:r>
          </a:p>
          <a:p>
            <a:r>
              <a:rPr lang="en-GB" altLang="en-US">
                <a:ea typeface="ＭＳ Ｐゴシック" pitchFamily="34" charset="-128"/>
              </a:rPr>
              <a:t> </a:t>
            </a:r>
          </a:p>
          <a:p>
            <a:r>
              <a:rPr lang="en-US" altLang="en-US">
                <a:ea typeface="ＭＳ Ｐゴシック" pitchFamily="34" charset="-128"/>
              </a:rPr>
              <a:t>*note: bloodstream infections secondary to asymptomatic bacteriuria </a:t>
            </a:r>
            <a:r>
              <a:rPr lang="en-US" altLang="en-US" u="sng">
                <a:ea typeface="ＭＳ Ｐゴシック" pitchFamily="34" charset="-128"/>
              </a:rPr>
              <a:t>are reported</a:t>
            </a:r>
            <a:r>
              <a:rPr lang="en-US" altLang="en-US">
                <a:ea typeface="ＭＳ Ｐゴシック" pitchFamily="34" charset="-128"/>
              </a:rPr>
              <a:t>  as BSI with source (origin) S-UTI</a:t>
            </a:r>
            <a:r>
              <a:rPr lang="en-GB" altLang="en-US">
                <a:ea typeface="ＭＳ Ｐゴシック" pitchFamily="34" charset="-128"/>
              </a:rPr>
              <a:t> </a:t>
            </a:r>
            <a:endParaRPr lang="en-US" altLang="en-US" sz="600">
              <a:ea typeface="ＭＳ Ｐゴシック" pitchFamily="34" charset="-128"/>
            </a:endParaRPr>
          </a:p>
        </p:txBody>
      </p:sp>
      <p:sp>
        <p:nvSpPr>
          <p:cNvPr id="72708"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marL="0" marR="0" lvl="0" indent="0" algn="ctr" defTabSz="914400" rtl="0" eaLnBrk="1" fontAlgn="base" latinLnBrk="0" hangingPunct="1">
              <a:lnSpc>
                <a:spcPct val="85000"/>
              </a:lnSpc>
              <a:spcBef>
                <a:spcPct val="0"/>
              </a:spcBef>
              <a:spcAft>
                <a:spcPct val="0"/>
              </a:spcAft>
              <a:buClrTx/>
              <a:buSzTx/>
              <a:buFontTx/>
              <a:buNone/>
              <a:tabLst/>
              <a:defRPr/>
            </a:pPr>
            <a:fld id="{0097EDB4-CAD0-4F33-A008-9A4C77475C3D}" type="slidenum">
              <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rPr>
              <a:pPr marL="0" marR="0" lvl="0" indent="0" algn="ctr" defTabSz="914400" rtl="0" eaLnBrk="1" fontAlgn="base" latinLnBrk="0" hangingPunct="1">
                <a:lnSpc>
                  <a:spcPct val="85000"/>
                </a:lnSpc>
                <a:spcBef>
                  <a:spcPct val="0"/>
                </a:spcBef>
                <a:spcAft>
                  <a:spcPct val="0"/>
                </a:spcAft>
                <a:buClrTx/>
                <a:buSzTx/>
                <a:buFontTx/>
                <a:buNone/>
                <a:tabLst/>
                <a:defRPr/>
              </a:pPr>
              <a:t>42</a:t>
            </a:fld>
            <a:endPar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endParaRPr>
          </a:p>
        </p:txBody>
      </p:sp>
    </p:spTree>
    <p:extLst>
      <p:ext uri="{BB962C8B-B14F-4D97-AF65-F5344CB8AC3E}">
        <p14:creationId xmlns:p14="http://schemas.microsoft.com/office/powerpoint/2010/main" val="1671981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601330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330200" y="534988"/>
            <a:ext cx="4221163" cy="2374900"/>
          </a:xfrm>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CRI1: Local CVC-related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fr-BE"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(3) or semi-quantitative CVC culture &gt; 15 CFU (4) </a:t>
            </a:r>
            <a:endParaRPr lang="en-GB" altLang="en-US" sz="800">
              <a:ea typeface="ＭＳ Ｐゴシック" pitchFamily="34" charset="-128"/>
            </a:endParaRPr>
          </a:p>
          <a:p>
            <a:pPr eaLnBrk="1" hangingPunct="1">
              <a:lnSpc>
                <a:spcPct val="80000"/>
              </a:lnSpc>
            </a:pPr>
            <a:r>
              <a:rPr lang="en-GB" altLang="en-US" sz="800" u="sng">
                <a:ea typeface="ＭＳ Ｐゴシック" pitchFamily="34" charset="-128"/>
              </a:rPr>
              <a:t>and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pus/inflammation at the insertion site or tunnel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CRI2: General CVC-related infection</a:t>
            </a:r>
            <a:r>
              <a:rPr lang="en-GB" altLang="en-US" sz="800">
                <a:ea typeface="ＭＳ Ｐゴシック" pitchFamily="34" charset="-128"/>
              </a:rPr>
              <a:t> (no positive blood culture)</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en-GB" altLang="en-US" sz="800">
                <a:ea typeface="ＭＳ Ｐゴシック" pitchFamily="34" charset="-128"/>
              </a:rPr>
              <a:t> 103 CFU/ml or semi-quantitative CVC culture &gt; 15 CFU </a:t>
            </a:r>
          </a:p>
          <a:p>
            <a:pPr eaLnBrk="1" hangingPunct="1">
              <a:lnSpc>
                <a:spcPct val="80000"/>
              </a:lnSpc>
            </a:pPr>
            <a:r>
              <a:rPr lang="en-GB" altLang="en-US" sz="800" u="sng">
                <a:ea typeface="ＭＳ Ｐゴシック" pitchFamily="34" charset="-128"/>
              </a:rPr>
              <a:t>and</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clinical signs improve within 48 hours after catheter removal</a:t>
            </a:r>
          </a:p>
          <a:p>
            <a:pPr eaLnBrk="1" hangingPunct="1">
              <a:lnSpc>
                <a:spcPct val="80000"/>
              </a:lnSpc>
            </a:pPr>
            <a:r>
              <a:rPr lang="en-GB" altLang="en-US" sz="800">
                <a:ea typeface="ＭＳ Ｐゴシック" pitchFamily="34" charset="-128"/>
              </a:rPr>
              <a:t> </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CRI3: microbiologically confirmed CVC-related bloodstream infection</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BSI occurring 48 hours before or after catheter removal</a:t>
            </a:r>
          </a:p>
          <a:p>
            <a:pPr eaLnBrk="1" hangingPunct="1">
              <a:lnSpc>
                <a:spcPct val="80000"/>
              </a:lnSpc>
            </a:pPr>
            <a:r>
              <a:rPr lang="en-GB" altLang="en-US" sz="800" u="sng">
                <a:ea typeface="ＭＳ Ｐゴシック" pitchFamily="34" charset="-128"/>
              </a:rPr>
              <a:t>and </a:t>
            </a:r>
            <a:r>
              <a:rPr lang="en-GB" altLang="en-US" sz="800">
                <a:ea typeface="ＭＳ Ｐゴシック" pitchFamily="34" charset="-128"/>
              </a:rPr>
              <a:t>positive culture with the same micro-organism of </a:t>
            </a:r>
            <a:r>
              <a:rPr lang="en-GB" altLang="en-US" sz="800" u="sng">
                <a:ea typeface="ＭＳ Ｐゴシック" pitchFamily="34" charset="-128"/>
              </a:rPr>
              <a:t>either</a:t>
            </a:r>
            <a:r>
              <a:rPr lang="en-GB" altLang="en-US" sz="800">
                <a:ea typeface="ＭＳ Ｐゴシック" pitchFamily="34" charset="-128"/>
              </a:rPr>
              <a:t>:</a:t>
            </a:r>
          </a:p>
          <a:p>
            <a:pPr eaLnBrk="1" hangingPunct="1">
              <a:lnSpc>
                <a:spcPct val="80000"/>
              </a:lnSpc>
            </a:pPr>
            <a:r>
              <a:rPr lang="fr-BE" altLang="en-US" sz="800">
                <a:ea typeface="ＭＳ Ｐゴシック" pitchFamily="34" charset="-128"/>
              </a:rPr>
              <a:t>quantitative CVC culture  </a:t>
            </a:r>
            <a:r>
              <a:rPr lang="en-GB" altLang="en-US" sz="800">
                <a:ea typeface="ＭＳ Ｐゴシック" pitchFamily="34" charset="-128"/>
                <a:sym typeface="Symbol" pitchFamily="18" charset="2"/>
              </a:rPr>
              <a:t></a:t>
            </a:r>
            <a:r>
              <a:rPr lang="fr-BE" altLang="en-US" sz="800">
                <a:ea typeface="ＭＳ Ｐゴシック" pitchFamily="34" charset="-128"/>
              </a:rPr>
              <a:t> 103 CFU/ml or semi-quantitative CVC culture &gt; 15 CFU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quantitive blood culture ratio CVC blood sample/peripheral blood sample&gt; 5 (5)</a:t>
            </a:r>
          </a:p>
          <a:p>
            <a:pPr eaLnBrk="1" hangingPunct="1">
              <a:lnSpc>
                <a:spcPct val="80000"/>
              </a:lnSpc>
            </a:pPr>
            <a:r>
              <a:rPr lang="en-GB" altLang="en-US" sz="800">
                <a:ea typeface="ＭＳ Ｐゴシック" pitchFamily="34" charset="-128"/>
              </a:rPr>
              <a:t>differential delay of positivity of blood cultures (6): CVC blood sample culture positive 2 hours or less before peripheral blood culture (blood samples drawn at the same time)</a:t>
            </a:r>
          </a:p>
          <a:p>
            <a:pPr eaLnBrk="1" hangingPunct="1">
              <a:lnSpc>
                <a:spcPct val="80000"/>
              </a:lnSpc>
            </a:pPr>
            <a:r>
              <a:rPr lang="en-GB" altLang="en-US" sz="800">
                <a:ea typeface="ＭＳ Ｐゴシック" pitchFamily="34" charset="-128"/>
              </a:rPr>
              <a:t>positive culture with the same micro-organism from pus from insertion site</a:t>
            </a: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 </a:t>
            </a:r>
            <a:endParaRPr lang="en-GB" altLang="en-US" sz="800">
              <a:ea typeface="ＭＳ Ｐゴシック" pitchFamily="34" charset="-128"/>
            </a:endParaRPr>
          </a:p>
          <a:p>
            <a:pPr eaLnBrk="1" hangingPunct="1">
              <a:lnSpc>
                <a:spcPct val="80000"/>
              </a:lnSpc>
            </a:pPr>
            <a:r>
              <a:rPr lang="en-GB" altLang="en-US" sz="800" b="1">
                <a:ea typeface="ＭＳ Ｐゴシック" pitchFamily="34" charset="-128"/>
              </a:rPr>
              <a:t>Note: </a:t>
            </a:r>
            <a:endParaRPr lang="en-GB" altLang="en-US" sz="800">
              <a:ea typeface="ＭＳ Ｐゴシック" pitchFamily="34" charset="-128"/>
            </a:endParaRPr>
          </a:p>
          <a:p>
            <a:pPr eaLnBrk="1" hangingPunct="1">
              <a:lnSpc>
                <a:spcPct val="80000"/>
              </a:lnSpc>
            </a:pPr>
            <a:r>
              <a:rPr lang="en-GB" altLang="en-US" sz="800">
                <a:ea typeface="ＭＳ Ｐゴシック" pitchFamily="34" charset="-128"/>
              </a:rPr>
              <a:t>central vascular catheter colonisation should not be reported</a:t>
            </a:r>
          </a:p>
          <a:p>
            <a:pPr eaLnBrk="1" hangingPunct="1">
              <a:lnSpc>
                <a:spcPct val="80000"/>
              </a:lnSpc>
            </a:pPr>
            <a:r>
              <a:rPr lang="en-GB" altLang="en-US" sz="800">
                <a:ea typeface="ＭＳ Ｐゴシック" pitchFamily="34" charset="-128"/>
              </a:rPr>
              <a:t> A CRI3 is also a bloodstream infection with source C-CVC; however when a CRI3 is reported, the BSI should not be reported in the point prevalence survey; microbiologically confirmed C-CVC BSI should be reported as CRI3</a:t>
            </a:r>
          </a:p>
          <a:p>
            <a:pPr eaLnBrk="1" hangingPunct="1">
              <a:lnSpc>
                <a:spcPct val="80000"/>
              </a:lnSpc>
            </a:pPr>
            <a:endParaRPr lang="en-US" altLang="en-US" sz="800">
              <a:ea typeface="ＭＳ Ｐゴシック" pitchFamily="34" charset="-128"/>
            </a:endParaRPr>
          </a:p>
          <a:p>
            <a:pPr eaLnBrk="1" hangingPunct="1">
              <a:lnSpc>
                <a:spcPct val="80000"/>
              </a:lnSpc>
            </a:pPr>
            <a:r>
              <a:rPr lang="en-US" altLang="en-US" sz="800">
                <a:ea typeface="ＭＳ Ｐゴシック" pitchFamily="34" charset="-128"/>
              </a:rPr>
              <a:t>** Refer the participants to the CVC-RI algorithm at this point</a:t>
            </a:r>
          </a:p>
        </p:txBody>
      </p:sp>
      <p:sp>
        <p:nvSpPr>
          <p:cNvPr id="76804" name="Slide Number Placeholder 3"/>
          <p:cNvSpPr txBox="1">
            <a:spLocks noGrp="1"/>
          </p:cNvSpPr>
          <p:nvPr/>
        </p:nvSpPr>
        <p:spPr bwMode="auto">
          <a:xfrm>
            <a:off x="3977352" y="8841635"/>
            <a:ext cx="3044109" cy="465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itchFamily="18" charset="0"/>
                <a:ea typeface="ＭＳ Ｐゴシック" pitchFamily="34" charset="-128"/>
              </a:defRPr>
            </a:lvl1pPr>
            <a:lvl2pPr marL="742950" indent="-285750">
              <a:spcBef>
                <a:spcPct val="30000"/>
              </a:spcBef>
              <a:defRPr sz="1200">
                <a:solidFill>
                  <a:schemeClr val="tx1"/>
                </a:solidFill>
                <a:latin typeface="Times" pitchFamily="18" charset="0"/>
                <a:ea typeface="ＭＳ Ｐゴシック" pitchFamily="34" charset="-128"/>
              </a:defRPr>
            </a:lvl2pPr>
            <a:lvl3pPr marL="1143000" indent="-228600">
              <a:spcBef>
                <a:spcPct val="30000"/>
              </a:spcBef>
              <a:defRPr sz="1200">
                <a:solidFill>
                  <a:schemeClr val="tx1"/>
                </a:solidFill>
                <a:latin typeface="Times" pitchFamily="18" charset="0"/>
                <a:ea typeface="ＭＳ Ｐゴシック" pitchFamily="34" charset="-128"/>
              </a:defRPr>
            </a:lvl3pPr>
            <a:lvl4pPr marL="1600200" indent="-228600">
              <a:spcBef>
                <a:spcPct val="30000"/>
              </a:spcBef>
              <a:defRPr sz="1200">
                <a:solidFill>
                  <a:schemeClr val="tx1"/>
                </a:solidFill>
                <a:latin typeface="Times" pitchFamily="18" charset="0"/>
                <a:ea typeface="ＭＳ Ｐゴシック" pitchFamily="34" charset="-128"/>
              </a:defRPr>
            </a:lvl4pPr>
            <a:lvl5pPr marL="2057400" indent="-228600">
              <a:spcBef>
                <a:spcPct val="30000"/>
              </a:spcBef>
              <a:defRPr sz="1200">
                <a:solidFill>
                  <a:schemeClr val="tx1"/>
                </a:solidFill>
                <a:latin typeface="Times" pitchFamily="18"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Times" pitchFamily="18" charset="0"/>
                <a:ea typeface="ＭＳ Ｐゴシック" pitchFamily="34" charset="-128"/>
              </a:defRPr>
            </a:lvl9pPr>
          </a:lstStyle>
          <a:p>
            <a:pPr marL="0" marR="0" lvl="0" indent="0" algn="ctr" defTabSz="914400" rtl="0" eaLnBrk="1" fontAlgn="base" latinLnBrk="0" hangingPunct="1">
              <a:lnSpc>
                <a:spcPct val="85000"/>
              </a:lnSpc>
              <a:spcBef>
                <a:spcPct val="0"/>
              </a:spcBef>
              <a:spcAft>
                <a:spcPct val="0"/>
              </a:spcAft>
              <a:buClrTx/>
              <a:buSzTx/>
              <a:buFontTx/>
              <a:buNone/>
              <a:tabLst/>
              <a:defRPr/>
            </a:pPr>
            <a:fld id="{49494BA6-BF5D-4941-AC3D-36CAE5D3CDC0}" type="slidenum">
              <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rPr>
              <a:pPr marL="0" marR="0" lvl="0" indent="0" algn="ctr" defTabSz="914400" rtl="0" eaLnBrk="1" fontAlgn="base" latinLnBrk="0" hangingPunct="1">
                <a:lnSpc>
                  <a:spcPct val="85000"/>
                </a:lnSpc>
                <a:spcBef>
                  <a:spcPct val="0"/>
                </a:spcBef>
                <a:spcAft>
                  <a:spcPct val="0"/>
                </a:spcAft>
                <a:buClrTx/>
                <a:buSzTx/>
                <a:buFontTx/>
                <a:buNone/>
                <a:tabLst/>
                <a:defRPr/>
              </a:pPr>
              <a:t>46</a:t>
            </a:fld>
            <a:endParaRPr kumimoji="0" lang="en-US" altLang="en-US" sz="1400" b="0" i="0" u="none" strike="noStrike" kern="1200" cap="none" spc="0" normalizeH="0" baseline="0" noProof="0">
              <a:ln>
                <a:noFill/>
              </a:ln>
              <a:solidFill>
                <a:prstClr val="black"/>
              </a:solidFill>
              <a:effectLst/>
              <a:uLnTx/>
              <a:uFillTx/>
              <a:latin typeface="Tahoma" pitchFamily="34" charset="0"/>
              <a:ea typeface="ＭＳ Ｐゴシック" pitchFamily="34" charset="-128"/>
              <a:cs typeface="+mn-cs"/>
            </a:endParaRPr>
          </a:p>
        </p:txBody>
      </p:sp>
    </p:spTree>
    <p:extLst>
      <p:ext uri="{BB962C8B-B14F-4D97-AF65-F5344CB8AC3E}">
        <p14:creationId xmlns:p14="http://schemas.microsoft.com/office/powerpoint/2010/main" val="1713694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48</a:t>
            </a:fld>
            <a:endParaRPr lang="en-GB"/>
          </a:p>
        </p:txBody>
      </p:sp>
    </p:spTree>
    <p:extLst>
      <p:ext uri="{BB962C8B-B14F-4D97-AF65-F5344CB8AC3E}">
        <p14:creationId xmlns:p14="http://schemas.microsoft.com/office/powerpoint/2010/main" val="922405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165473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488607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9220" name="Slide Number Placeholder 3"/>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9pPr>
          </a:lstStyle>
          <a:p>
            <a:pPr eaLnBrk="0" fontAlgn="base" hangingPunct="0">
              <a:spcBef>
                <a:spcPct val="0"/>
              </a:spcBef>
              <a:spcAft>
                <a:spcPct val="0"/>
              </a:spcAft>
            </a:pPr>
            <a:fld id="{98BBB634-278D-469B-A729-8526B929F79A}" type="slidenum">
              <a:rPr lang="en-US" altLang="en-US" sz="1400">
                <a:solidFill>
                  <a:srgbClr val="000000"/>
                </a:solidFill>
                <a:latin typeface="Tahoma" panose="020B0604030504040204" pitchFamily="34" charset="0"/>
              </a:rPr>
              <a:pPr eaLnBrk="0" fontAlgn="base" hangingPunct="0">
                <a:spcBef>
                  <a:spcPct val="0"/>
                </a:spcBef>
                <a:spcAft>
                  <a:spcPct val="0"/>
                </a:spcAft>
              </a:pPr>
              <a:t>8</a:t>
            </a:fld>
            <a:endParaRPr lang="en-US" altLang="en-US" sz="1400">
              <a:solidFill>
                <a:srgbClr val="000000"/>
              </a:solidFill>
              <a:latin typeface="Tahoma" panose="020B0604030504040204" pitchFamily="34" charset="0"/>
            </a:endParaRPr>
          </a:p>
        </p:txBody>
      </p:sp>
    </p:spTree>
    <p:extLst>
      <p:ext uri="{BB962C8B-B14F-4D97-AF65-F5344CB8AC3E}">
        <p14:creationId xmlns:p14="http://schemas.microsoft.com/office/powerpoint/2010/main" val="433767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9220" name="Slide Number Placeholder 3"/>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panose="02020603050405020304" pitchFamily="18" charset="0"/>
                <a:ea typeface="ＭＳ Ｐゴシック" panose="020B0600070205080204" pitchFamily="34" charset="-128"/>
              </a:defRPr>
            </a:lvl1pPr>
            <a:lvl2pPr marL="742950" indent="-285750">
              <a:spcBef>
                <a:spcPct val="30000"/>
              </a:spcBef>
              <a:defRPr sz="1200">
                <a:solidFill>
                  <a:schemeClr val="tx1"/>
                </a:solidFill>
                <a:latin typeface="Times" panose="02020603050405020304" pitchFamily="18" charset="0"/>
                <a:ea typeface="ＭＳ Ｐゴシック" panose="020B0600070205080204" pitchFamily="34" charset="-128"/>
              </a:defRPr>
            </a:lvl2pPr>
            <a:lvl3pPr marL="1143000" indent="-228600">
              <a:spcBef>
                <a:spcPct val="30000"/>
              </a:spcBef>
              <a:defRPr sz="1200">
                <a:solidFill>
                  <a:schemeClr val="tx1"/>
                </a:solidFill>
                <a:latin typeface="Times" panose="02020603050405020304" pitchFamily="18" charset="0"/>
                <a:ea typeface="ＭＳ Ｐゴシック" panose="020B0600070205080204" pitchFamily="34" charset="-128"/>
              </a:defRPr>
            </a:lvl3pPr>
            <a:lvl4pPr marL="1600200" indent="-228600">
              <a:spcBef>
                <a:spcPct val="30000"/>
              </a:spcBef>
              <a:defRPr sz="1200">
                <a:solidFill>
                  <a:schemeClr val="tx1"/>
                </a:solidFill>
                <a:latin typeface="Times" panose="02020603050405020304" pitchFamily="18" charset="0"/>
                <a:ea typeface="ＭＳ Ｐゴシック" panose="020B0600070205080204" pitchFamily="34" charset="-128"/>
              </a:defRPr>
            </a:lvl4pPr>
            <a:lvl5pPr marL="2057400" indent="-228600">
              <a:spcBef>
                <a:spcPct val="30000"/>
              </a:spcBef>
              <a:defRPr sz="1200">
                <a:solidFill>
                  <a:schemeClr val="tx1"/>
                </a:solidFill>
                <a:latin typeface="Times" panose="02020603050405020304" pitchFamily="18"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Times" panose="02020603050405020304" pitchFamily="18" charset="0"/>
                <a:ea typeface="ＭＳ Ｐゴシック" panose="020B0600070205080204" pitchFamily="34" charset="-128"/>
              </a:defRPr>
            </a:lvl9pPr>
          </a:lstStyle>
          <a:p>
            <a:pPr marL="0" marR="0" lvl="0" indent="0" algn="r" defTabSz="914400" rtl="0" eaLnBrk="0" fontAlgn="base" latinLnBrk="0" hangingPunct="0">
              <a:lnSpc>
                <a:spcPct val="90000"/>
              </a:lnSpc>
              <a:spcBef>
                <a:spcPct val="0"/>
              </a:spcBef>
              <a:spcAft>
                <a:spcPct val="0"/>
              </a:spcAft>
              <a:buClrTx/>
              <a:buSzTx/>
              <a:buFontTx/>
              <a:buNone/>
              <a:tabLst/>
              <a:defRPr/>
            </a:pPr>
            <a:fld id="{98BBB634-278D-469B-A729-8526B929F79A}" type="slidenum">
              <a:rPr kumimoji="0" lang="en-US" altLang="en-US" sz="1400" b="0" i="0" u="none" strike="noStrike" kern="1200" cap="none" spc="0" normalizeH="0" baseline="0" noProof="0">
                <a:ln>
                  <a:noFill/>
                </a:ln>
                <a:solidFill>
                  <a:srgbClr val="000000"/>
                </a:solidFill>
                <a:effectLst/>
                <a:uLnTx/>
                <a:uFillTx/>
                <a:latin typeface="Tahoma" panose="020B0604030504040204" pitchFamily="34" charset="0"/>
                <a:ea typeface="ＭＳ Ｐゴシック" panose="020B0600070205080204" pitchFamily="34" charset="-128"/>
                <a:cs typeface="+mn-cs"/>
              </a:rPr>
              <a:pPr marL="0" marR="0" lvl="0" indent="0" algn="r" defTabSz="914400" rtl="0" eaLnBrk="0" fontAlgn="base" latinLnBrk="0" hangingPunct="0">
                <a:lnSpc>
                  <a:spcPct val="90000"/>
                </a:lnSpc>
                <a:spcBef>
                  <a:spcPct val="0"/>
                </a:spcBef>
                <a:spcAft>
                  <a:spcPct val="0"/>
                </a:spcAft>
                <a:buClrTx/>
                <a:buSzTx/>
                <a:buFontTx/>
                <a:buNone/>
                <a:tabLst/>
                <a:defRPr/>
              </a:pPr>
              <a:t>13</a:t>
            </a:fld>
            <a:endParaRPr kumimoji="0" lang="en-US" altLang="en-US" sz="1400" b="0" i="0" u="none" strike="noStrike" kern="1200" cap="none" spc="0" normalizeH="0" baseline="0" noProof="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43648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64B9E22-20E5-4E7D-9924-3D7BC625088C}" type="slidenum">
              <a:rPr lang="en-US" altLang="en-US" smtClean="0"/>
              <a:pPr/>
              <a:t>16</a:t>
            </a:fld>
            <a:endParaRPr lang="en-US" altLang="en-US"/>
          </a:p>
        </p:txBody>
      </p:sp>
    </p:spTree>
    <p:extLst>
      <p:ext uri="{BB962C8B-B14F-4D97-AF65-F5344CB8AC3E}">
        <p14:creationId xmlns:p14="http://schemas.microsoft.com/office/powerpoint/2010/main" val="2649996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9460" name="Slide Number Placeholder 3"/>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ea typeface="ＭＳ Ｐゴシック" panose="020B0600070205080204" pitchFamily="34" charset="-128"/>
              </a:defRPr>
            </a:lvl1pPr>
            <a:lvl2pPr marL="742950" indent="-285750">
              <a:defRPr sz="1400">
                <a:solidFill>
                  <a:schemeClr val="tx1"/>
                </a:solidFill>
                <a:latin typeface="Tahoma" panose="020B0604030504040204" pitchFamily="34" charset="0"/>
                <a:ea typeface="ＭＳ Ｐゴシック" panose="020B0600070205080204" pitchFamily="34" charset="-128"/>
              </a:defRPr>
            </a:lvl2pPr>
            <a:lvl3pPr marL="1143000" indent="-228600">
              <a:defRPr sz="1400">
                <a:solidFill>
                  <a:schemeClr val="tx1"/>
                </a:solidFill>
                <a:latin typeface="Tahoma" panose="020B0604030504040204" pitchFamily="34" charset="0"/>
                <a:ea typeface="ＭＳ Ｐゴシック" panose="020B0600070205080204" pitchFamily="34" charset="-128"/>
              </a:defRPr>
            </a:lvl3pPr>
            <a:lvl4pPr marL="1600200" indent="-228600">
              <a:defRPr sz="1400">
                <a:solidFill>
                  <a:schemeClr val="tx1"/>
                </a:solidFill>
                <a:latin typeface="Tahoma" panose="020B0604030504040204" pitchFamily="34" charset="0"/>
                <a:ea typeface="ＭＳ Ｐゴシック" panose="020B0600070205080204" pitchFamily="34" charset="-128"/>
              </a:defRPr>
            </a:lvl4pPr>
            <a:lvl5pPr marL="2057400" indent="-228600">
              <a:defRPr sz="14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9pPr>
          </a:lstStyle>
          <a:p>
            <a:pPr eaLnBrk="0" fontAlgn="base" hangingPunct="0">
              <a:spcBef>
                <a:spcPct val="0"/>
              </a:spcBef>
              <a:spcAft>
                <a:spcPct val="0"/>
              </a:spcAft>
            </a:pPr>
            <a:fld id="{B2A73C8A-5F7A-49E6-BD74-7A2FD7B6E998}" type="slidenum">
              <a:rPr lang="en-US" altLang="en-US">
                <a:solidFill>
                  <a:srgbClr val="000000"/>
                </a:solidFill>
              </a:rPr>
              <a:pPr eaLnBrk="0" fontAlgn="base" hangingPunct="0">
                <a:spcBef>
                  <a:spcPct val="0"/>
                </a:spcBef>
                <a:spcAft>
                  <a:spcPct val="0"/>
                </a:spcAft>
              </a:pPr>
              <a:t>23</a:t>
            </a:fld>
            <a:endParaRPr lang="en-US" altLang="en-US">
              <a:solidFill>
                <a:srgbClr val="000000"/>
              </a:solidFill>
            </a:endParaRPr>
          </a:p>
        </p:txBody>
      </p:sp>
    </p:spTree>
    <p:extLst>
      <p:ext uri="{BB962C8B-B14F-4D97-AF65-F5344CB8AC3E}">
        <p14:creationId xmlns:p14="http://schemas.microsoft.com/office/powerpoint/2010/main" val="1330492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9460" name="Slide Number Placeholder 3"/>
          <p:cNvSpPr>
            <a:spLocks noGrp="1"/>
          </p:cNvSpPr>
          <p:nvPr>
            <p:ph type="sldNum" sz="quarter" idx="4294967295"/>
          </p:nvPr>
        </p:nvSpPr>
        <p:spPr bwMode="auto">
          <a:xfrm>
            <a:off x="3976688" y="8842375"/>
            <a:ext cx="3044825" cy="4651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Tahoma" panose="020B0604030504040204" pitchFamily="34" charset="0"/>
                <a:ea typeface="ＭＳ Ｐゴシック" panose="020B0600070205080204" pitchFamily="34" charset="-128"/>
              </a:defRPr>
            </a:lvl1pPr>
            <a:lvl2pPr marL="742950" indent="-285750">
              <a:defRPr sz="1400">
                <a:solidFill>
                  <a:schemeClr val="tx1"/>
                </a:solidFill>
                <a:latin typeface="Tahoma" panose="020B0604030504040204" pitchFamily="34" charset="0"/>
                <a:ea typeface="ＭＳ Ｐゴシック" panose="020B0600070205080204" pitchFamily="34" charset="-128"/>
              </a:defRPr>
            </a:lvl2pPr>
            <a:lvl3pPr marL="1143000" indent="-228600">
              <a:defRPr sz="1400">
                <a:solidFill>
                  <a:schemeClr val="tx1"/>
                </a:solidFill>
                <a:latin typeface="Tahoma" panose="020B0604030504040204" pitchFamily="34" charset="0"/>
                <a:ea typeface="ＭＳ Ｐゴシック" panose="020B0600070205080204" pitchFamily="34" charset="-128"/>
              </a:defRPr>
            </a:lvl3pPr>
            <a:lvl4pPr marL="1600200" indent="-228600">
              <a:defRPr sz="1400">
                <a:solidFill>
                  <a:schemeClr val="tx1"/>
                </a:solidFill>
                <a:latin typeface="Tahoma" panose="020B0604030504040204" pitchFamily="34" charset="0"/>
                <a:ea typeface="ＭＳ Ｐゴシック" panose="020B0600070205080204" pitchFamily="34" charset="-128"/>
              </a:defRPr>
            </a:lvl4pPr>
            <a:lvl5pPr marL="2057400" indent="-228600">
              <a:defRPr sz="14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9pPr>
          </a:lstStyle>
          <a:p>
            <a:pPr eaLnBrk="0" fontAlgn="base" hangingPunct="0">
              <a:spcBef>
                <a:spcPct val="0"/>
              </a:spcBef>
              <a:spcAft>
                <a:spcPct val="0"/>
              </a:spcAft>
            </a:pPr>
            <a:fld id="{B2A73C8A-5F7A-49E6-BD74-7A2FD7B6E998}" type="slidenum">
              <a:rPr lang="en-US" altLang="en-US">
                <a:solidFill>
                  <a:srgbClr val="000000"/>
                </a:solidFill>
              </a:rPr>
              <a:pPr eaLnBrk="0" fontAlgn="base" hangingPunct="0">
                <a:spcBef>
                  <a:spcPct val="0"/>
                </a:spcBef>
                <a:spcAft>
                  <a:spcPct val="0"/>
                </a:spcAft>
              </a:pPr>
              <a:t>28</a:t>
            </a:fld>
            <a:endParaRPr lang="en-US" altLang="en-US">
              <a:solidFill>
                <a:srgbClr val="000000"/>
              </a:solidFill>
            </a:endParaRPr>
          </a:p>
        </p:txBody>
      </p:sp>
    </p:spTree>
    <p:extLst>
      <p:ext uri="{BB962C8B-B14F-4D97-AF65-F5344CB8AC3E}">
        <p14:creationId xmlns:p14="http://schemas.microsoft.com/office/powerpoint/2010/main" val="401499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0"/>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xfrm>
            <a:off x="609600" y="6245225"/>
            <a:ext cx="2844800" cy="476250"/>
          </a:xfrm>
          <a:prstGeom prst="rect">
            <a:avLst/>
          </a:prstGeom>
        </p:spPr>
        <p:txBody>
          <a:bodyPr/>
          <a:lstStyle>
            <a:lvl1pPr>
              <a:defRPr/>
            </a:lvl1pPr>
          </a:lstStyle>
          <a:p>
            <a:pPr eaLnBrk="0" fontAlgn="base" hangingPunct="0">
              <a:spcBef>
                <a:spcPct val="0"/>
              </a:spcBef>
              <a:spcAft>
                <a:spcPct val="0"/>
              </a:spcAft>
              <a:defRPr/>
            </a:pPr>
            <a:endParaRPr lang="en-US" sz="1400">
              <a:solidFill>
                <a:srgbClr val="000000"/>
              </a:solidFill>
              <a:ea typeface="ＭＳ Ｐゴシック" panose="020B0600070205080204" pitchFamily="34" charset="-128"/>
            </a:endParaRPr>
          </a:p>
        </p:txBody>
      </p:sp>
      <p:sp>
        <p:nvSpPr>
          <p:cNvPr id="4" name="Rectangle 5"/>
          <p:cNvSpPr>
            <a:spLocks noGrp="1" noChangeArrowheads="1"/>
          </p:cNvSpPr>
          <p:nvPr>
            <p:ph type="ftr" sz="quarter" idx="11"/>
          </p:nvPr>
        </p:nvSpPr>
        <p:spPr>
          <a:xfrm>
            <a:off x="4165600" y="6245225"/>
            <a:ext cx="3860800" cy="476250"/>
          </a:xfrm>
          <a:prstGeom prst="rect">
            <a:avLst/>
          </a:prstGeom>
        </p:spPr>
        <p:txBody>
          <a:bodyPr/>
          <a:lstStyle>
            <a:lvl1pPr>
              <a:defRPr/>
            </a:lvl1pPr>
          </a:lstStyle>
          <a:p>
            <a:pPr eaLnBrk="0" fontAlgn="base" hangingPunct="0">
              <a:spcBef>
                <a:spcPct val="0"/>
              </a:spcBef>
              <a:spcAft>
                <a:spcPct val="0"/>
              </a:spcAft>
              <a:defRPr/>
            </a:pPr>
            <a:endParaRPr lang="en-US" sz="1400">
              <a:solidFill>
                <a:srgbClr val="000000"/>
              </a:solidFill>
              <a:ea typeface="ＭＳ Ｐゴシック" panose="020B0600070205080204" pitchFamily="34" charset="-128"/>
            </a:endParaRPr>
          </a:p>
        </p:txBody>
      </p:sp>
      <p:sp>
        <p:nvSpPr>
          <p:cNvPr id="5" name="Rectangle 6"/>
          <p:cNvSpPr>
            <a:spLocks noGrp="1" noChangeArrowheads="1"/>
          </p:cNvSpPr>
          <p:nvPr>
            <p:ph type="sldNum" sz="quarter" idx="12"/>
          </p:nvPr>
        </p:nvSpPr>
        <p:spPr>
          <a:xfrm>
            <a:off x="8737600" y="6245225"/>
            <a:ext cx="2844800" cy="476250"/>
          </a:xfrm>
          <a:prstGeom prst="rect">
            <a:avLst/>
          </a:prstGeom>
        </p:spPr>
        <p:txBody>
          <a:bodyPr/>
          <a:lstStyle>
            <a:lvl1pPr>
              <a:defRPr/>
            </a:lvl1pPr>
          </a:lstStyle>
          <a:p>
            <a:pPr eaLnBrk="0" fontAlgn="base" hangingPunct="0">
              <a:spcBef>
                <a:spcPct val="0"/>
              </a:spcBef>
              <a:spcAft>
                <a:spcPct val="0"/>
              </a:spcAft>
              <a:defRPr/>
            </a:pPr>
            <a:fld id="{F1E590A0-FABE-4F32-8EB1-D8802319DDD7}" type="slidenum">
              <a:rPr lang="en-US" altLang="en-US" sz="1400">
                <a:solidFill>
                  <a:srgbClr val="000000"/>
                </a:solidFill>
                <a:ea typeface="ＭＳ Ｐゴシック" panose="020B0600070205080204" pitchFamily="34" charset="-128"/>
              </a:rPr>
              <a:pPr eaLnBrk="0" fontAlgn="base" hangingPunct="0">
                <a:spcBef>
                  <a:spcPct val="0"/>
                </a:spcBef>
                <a:spcAft>
                  <a:spcPct val="0"/>
                </a:spcAft>
                <a:defRPr/>
              </a:pPr>
              <a:t>‹nr.›</a:t>
            </a:fld>
            <a:endParaRPr lang="en-US" altLang="en-US" sz="140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3193441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6965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643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00446"/>
            <a:ext cx="10318363" cy="793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33950"/>
            <a:ext cx="11368617" cy="50081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9"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2" r:id="rId4"/>
    <p:sldLayoutId id="2147483673" r:id="rId5"/>
    <p:sldLayoutId id="2147483674" r:id="rId6"/>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a:t>
            </a:r>
            <a:r>
              <a:rPr lang="hu-HU" altLang="en-US" b="1" dirty="0">
                <a:ea typeface="ＭＳ Ｐゴシック" panose="020B0600070205080204" pitchFamily="34" charset="-128"/>
              </a:rPr>
              <a:t>6 </a:t>
            </a:r>
            <a:r>
              <a:rPr lang="en-GB" altLang="en-US" b="1" dirty="0">
                <a:ea typeface="ＭＳ Ｐゴシック" panose="020B0600070205080204" pitchFamily="34" charset="-128"/>
              </a:rPr>
              <a:t>– </a:t>
            </a:r>
            <a:r>
              <a:rPr lang="hu-HU" altLang="en-US" b="1" dirty="0" err="1">
                <a:ea typeface="ＭＳ Ｐゴシック" panose="020B0600070205080204" pitchFamily="34" charset="-128"/>
              </a:rPr>
              <a:t>Case</a:t>
            </a:r>
            <a:r>
              <a:rPr lang="hu-HU" altLang="en-US" b="1" dirty="0">
                <a:ea typeface="ＭＳ Ｐゴシック" panose="020B0600070205080204" pitchFamily="34" charset="-128"/>
              </a:rPr>
              <a:t> </a:t>
            </a:r>
            <a:r>
              <a:rPr lang="hu-HU" altLang="en-US" b="1" dirty="0" err="1">
                <a:ea typeface="ＭＳ Ｐゴシック" panose="020B0600070205080204" pitchFamily="34" charset="-128"/>
              </a:rPr>
              <a:t>studies</a:t>
            </a:r>
            <a:endParaRPr lang="en-GB" altLang="en-US" b="1" dirty="0">
              <a:ea typeface="ＭＳ Ｐゴシック" panose="020B0600070205080204" pitchFamily="34" charset="-128"/>
            </a:endParaRP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a:ea typeface="ＭＳ Ｐゴシック" panose="020B0600070205080204" pitchFamily="34" charset="-128"/>
              </a:rPr>
              <a:t>-</a:t>
            </a:r>
            <a:r>
              <a:rPr lang="en-GB" altLang="en-US">
                <a:ea typeface="ＭＳ Ｐゴシック" panose="020B0600070205080204" pitchFamily="34" charset="-128"/>
              </a:rPr>
              <a:t>day </a:t>
            </a:r>
            <a:r>
              <a:rPr lang="en-GB" altLang="en-US" dirty="0">
                <a:ea typeface="ＭＳ Ｐゴシック" panose="020B0600070205080204" pitchFamily="34" charset="-128"/>
              </a:rPr>
              <a:t>training course for data collectors</a:t>
            </a:r>
          </a:p>
          <a:p>
            <a:pPr lvl="1"/>
            <a:r>
              <a:rPr lang="en-GB" altLang="en-US" dirty="0">
                <a:ea typeface="ＭＳ Ｐゴシック" panose="020B0600070205080204" pitchFamily="34" charset="-128"/>
              </a:rPr>
              <a:t>Lecture </a:t>
            </a:r>
            <a:r>
              <a:rPr lang="hu-HU" altLang="en-US" dirty="0">
                <a:ea typeface="ＭＳ Ｐゴシック" panose="020B0600070205080204" pitchFamily="34" charset="-128"/>
              </a:rPr>
              <a:t>6</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hu-HU" altLang="en-US" dirty="0">
                <a:ea typeface="ＭＳ Ｐゴシック" panose="020B0600070205080204" pitchFamily="34" charset="-128"/>
              </a:rPr>
              <a:t>1 </a:t>
            </a:r>
            <a:r>
              <a:rPr lang="hu-HU" altLang="en-US" dirty="0" err="1">
                <a:ea typeface="ＭＳ Ｐゴシック" panose="020B0600070205080204" pitchFamily="34" charset="-128"/>
              </a:rPr>
              <a:t>hour</a:t>
            </a:r>
            <a:r>
              <a:rPr lang="hu-HU" altLang="en-US" dirty="0">
                <a:ea typeface="ＭＳ Ｐゴシック" panose="020B0600070205080204" pitchFamily="34" charset="-128"/>
              </a:rPr>
              <a:t> 45</a:t>
            </a:r>
            <a:r>
              <a:rPr lang="en-GB" altLang="en-US" dirty="0">
                <a:ea typeface="ＭＳ Ｐゴシック" panose="020B0600070205080204" pitchFamily="34" charset="-128"/>
              </a:rPr>
              <a:t> minutes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hu-HU" altLang="en-US" dirty="0">
                <a:ea typeface="ＭＳ Ｐゴシック" panose="020B0600070205080204" pitchFamily="34" charset="-128"/>
              </a:rPr>
              <a:t>13:15</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a:t>
            </a:fld>
            <a:endParaRPr lang="en-GB" dirty="0"/>
          </a:p>
        </p:txBody>
      </p:sp>
    </p:spTree>
    <p:extLst>
      <p:ext uri="{BB962C8B-B14F-4D97-AF65-F5344CB8AC3E}">
        <p14:creationId xmlns:p14="http://schemas.microsoft.com/office/powerpoint/2010/main" val="1480094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5"/>
          <p:cNvSpPr>
            <a:spLocks noChangeArrowheads="1"/>
          </p:cNvSpPr>
          <p:nvPr/>
        </p:nvSpPr>
        <p:spPr bwMode="auto">
          <a:xfrm>
            <a:off x="2063750" y="96814"/>
            <a:ext cx="87137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400" b="1" dirty="0"/>
              <a:t>European Prevalence Survey of Healthcare-Associated Infections and Antimicrobial Use</a:t>
            </a:r>
          </a:p>
          <a:p>
            <a:pPr algn="ctr" eaLnBrk="1" hangingPunct="1">
              <a:spcBef>
                <a:spcPct val="0"/>
              </a:spcBef>
              <a:buFontTx/>
              <a:buNone/>
            </a:pPr>
            <a:r>
              <a:rPr lang="en-US" altLang="en-US" sz="1400" b="1" dirty="0"/>
              <a:t>Form H2. Hospital data 2/3</a:t>
            </a:r>
          </a:p>
        </p:txBody>
      </p:sp>
      <p:sp>
        <p:nvSpPr>
          <p:cNvPr id="7172" name="Rectangle 8"/>
          <p:cNvSpPr>
            <a:spLocks noChangeArrowheads="1"/>
          </p:cNvSpPr>
          <p:nvPr/>
        </p:nvSpPr>
        <p:spPr bwMode="auto">
          <a:xfrm>
            <a:off x="1343026" y="677589"/>
            <a:ext cx="4536951" cy="4644000"/>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charset="0"/>
                <a:cs typeface="Arial"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charset="0"/>
                <a:cs typeface="Arial"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charset="0"/>
                <a:cs typeface="Arial"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9pPr>
          </a:lstStyle>
          <a:p>
            <a:pPr eaLnBrk="1" hangingPunct="1">
              <a:spcBef>
                <a:spcPct val="50000"/>
              </a:spcBef>
              <a:buFontTx/>
              <a:buNone/>
              <a:defRPr/>
            </a:pPr>
            <a:r>
              <a:rPr lang="en-US" altLang="en-US" sz="1200" dirty="0"/>
              <a:t>Hospital code:		</a:t>
            </a:r>
          </a:p>
          <a:p>
            <a:pPr eaLnBrk="1" hangingPunct="1">
              <a:spcBef>
                <a:spcPct val="0"/>
              </a:spcBef>
              <a:buFontTx/>
              <a:buNone/>
              <a:defRPr/>
            </a:pPr>
            <a:endParaRPr lang="en-US" altLang="en-US" sz="1200" b="1" dirty="0"/>
          </a:p>
          <a:p>
            <a:pPr eaLnBrk="1" hangingPunct="1">
              <a:spcBef>
                <a:spcPct val="0"/>
              </a:spcBef>
              <a:buFontTx/>
              <a:buNone/>
              <a:defRPr/>
            </a:pPr>
            <a:r>
              <a:rPr lang="en-US" altLang="en-US" sz="1200" b="1" dirty="0"/>
              <a:t>Survey dates:  From  __ / __ /____  To:  </a:t>
            </a:r>
            <a:r>
              <a:rPr lang="en-US" altLang="en-US" sz="1200" dirty="0"/>
              <a:t> </a:t>
            </a:r>
            <a:r>
              <a:rPr lang="en-US" altLang="en-US" sz="1200" b="1" dirty="0"/>
              <a:t>__ / __  /</a:t>
            </a:r>
            <a:r>
              <a:rPr lang="en-US" altLang="en-US" sz="1200" dirty="0"/>
              <a:t> </a:t>
            </a:r>
            <a:r>
              <a:rPr lang="en-US" altLang="en-US" sz="1200" b="1" dirty="0"/>
              <a:t> ____</a:t>
            </a:r>
            <a:endParaRPr lang="en-US" altLang="en-US" sz="1200" dirty="0"/>
          </a:p>
          <a:p>
            <a:pPr eaLnBrk="1" hangingPunct="1">
              <a:spcBef>
                <a:spcPct val="0"/>
              </a:spcBef>
              <a:buFontTx/>
              <a:buNone/>
              <a:defRPr/>
            </a:pPr>
            <a:r>
              <a:rPr lang="en-US" altLang="en-US" sz="1200" dirty="0"/>
              <a:t>	        </a:t>
            </a:r>
            <a:r>
              <a:rPr lang="en-US" altLang="en-US" sz="1200" i="1" dirty="0" err="1"/>
              <a:t>dd</a:t>
            </a:r>
            <a:r>
              <a:rPr lang="en-US" altLang="en-US" sz="1200" i="1" dirty="0"/>
              <a:t> / mm / </a:t>
            </a:r>
            <a:r>
              <a:rPr lang="en-US" altLang="en-US" sz="1200" i="1" dirty="0" err="1"/>
              <a:t>yyyy</a:t>
            </a:r>
            <a:r>
              <a:rPr lang="en-US" altLang="en-US" sz="1200" i="1" dirty="0"/>
              <a:t>       </a:t>
            </a:r>
            <a:r>
              <a:rPr lang="en-US" altLang="en-US" sz="1200" i="1" dirty="0" err="1"/>
              <a:t>dd</a:t>
            </a:r>
            <a:r>
              <a:rPr lang="en-US" altLang="en-US" sz="1200" i="1" dirty="0"/>
              <a:t> / mm / </a:t>
            </a:r>
            <a:r>
              <a:rPr lang="en-US" altLang="en-US" sz="1200" i="1" dirty="0" err="1"/>
              <a:t>yyyy</a:t>
            </a:r>
            <a:r>
              <a:rPr lang="en-US" altLang="en-US" sz="1200" i="1" dirty="0"/>
              <a:t> </a:t>
            </a:r>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r>
              <a:rPr lang="en-US" altLang="en-US" sz="1200" b="1" u="sng" spc="10" dirty="0">
                <a:solidFill>
                  <a:srgbClr val="FF0000"/>
                </a:solidFill>
              </a:rPr>
              <a:t>Infection prevention and control (IPC) </a:t>
            </a:r>
            <a:r>
              <a:rPr lang="en-US" altLang="en-US" sz="1200" b="1" u="sng" spc="10" dirty="0" err="1">
                <a:solidFill>
                  <a:srgbClr val="FF0000"/>
                </a:solidFill>
              </a:rPr>
              <a:t>programme</a:t>
            </a:r>
            <a:r>
              <a:rPr lang="en-US" altLang="en-US" sz="1200" b="1" spc="10" dirty="0">
                <a:solidFill>
                  <a:srgbClr val="FF0000"/>
                </a:solidFill>
              </a:rPr>
              <a:t>:</a:t>
            </a:r>
          </a:p>
          <a:p>
            <a:pPr eaLnBrk="1" hangingPunct="1">
              <a:spcBef>
                <a:spcPts val="300"/>
              </a:spcBef>
              <a:buNone/>
              <a:tabLst>
                <a:tab pos="447675" algn="l"/>
                <a:tab pos="1524000" algn="l"/>
              </a:tabLst>
              <a:defRPr/>
            </a:pPr>
            <a:r>
              <a:rPr lang="en-GB" sz="1200" dirty="0">
                <a:solidFill>
                  <a:srgbClr val="FF0000"/>
                </a:solidFill>
              </a:rPr>
              <a:t>Is there an annual IPC plan, approved by the hospital CEO or a senior executive officer? 	</a:t>
            </a:r>
            <a:r>
              <a:rPr lang="en-US" altLang="en-US" sz="1200" dirty="0">
                <a:solidFill>
                  <a:srgbClr val="FF0000"/>
                </a:solidFill>
                <a:sym typeface="Wingdings" pitchFamily="2" charset="2"/>
              </a:rPr>
              <a:t> Yes	      No</a:t>
            </a:r>
          </a:p>
          <a:p>
            <a:pPr eaLnBrk="1" hangingPunct="1">
              <a:spcBef>
                <a:spcPts val="0"/>
              </a:spcBef>
              <a:buNone/>
              <a:tabLst>
                <a:tab pos="447675" algn="l"/>
                <a:tab pos="1524000" algn="l"/>
              </a:tabLst>
              <a:defRPr/>
            </a:pPr>
            <a:endParaRPr lang="en-GB" sz="800" dirty="0">
              <a:solidFill>
                <a:srgbClr val="FF0000"/>
              </a:solidFill>
            </a:endParaRPr>
          </a:p>
          <a:p>
            <a:pPr eaLnBrk="1" hangingPunct="1">
              <a:spcBef>
                <a:spcPts val="0"/>
              </a:spcBef>
              <a:buNone/>
              <a:tabLst>
                <a:tab pos="447675" algn="l"/>
                <a:tab pos="1524000" algn="l"/>
              </a:tabLst>
              <a:defRPr/>
            </a:pPr>
            <a:r>
              <a:rPr lang="en-GB" sz="1200" dirty="0">
                <a:solidFill>
                  <a:srgbClr val="FF0000"/>
                </a:solidFill>
              </a:rPr>
              <a:t>Is there an annual IPC report, approved by the hospital CEO or a senior executive officer? 	</a:t>
            </a:r>
            <a:r>
              <a:rPr lang="en-US" altLang="en-US" sz="1200" dirty="0">
                <a:solidFill>
                  <a:srgbClr val="FF0000"/>
                </a:solidFill>
                <a:sym typeface="Wingdings" pitchFamily="2" charset="2"/>
              </a:rPr>
              <a:t> Yes	      No</a:t>
            </a:r>
          </a:p>
          <a:p>
            <a:pPr eaLnBrk="1" hangingPunct="1">
              <a:spcBef>
                <a:spcPts val="0"/>
              </a:spcBef>
              <a:buNone/>
              <a:tabLst>
                <a:tab pos="447675" algn="l"/>
                <a:tab pos="1524000" algn="l"/>
              </a:tabLst>
              <a:defRPr/>
            </a:pPr>
            <a:endParaRPr lang="en-US" altLang="en-US" sz="1200" spc="10" dirty="0">
              <a:solidFill>
                <a:srgbClr val="FF0000"/>
              </a:solidFill>
            </a:endParaRPr>
          </a:p>
          <a:p>
            <a:pPr eaLnBrk="1" hangingPunct="1">
              <a:spcBef>
                <a:spcPct val="5000"/>
              </a:spcBef>
              <a:buFontTx/>
              <a:buNone/>
              <a:defRPr/>
            </a:pPr>
            <a:r>
              <a:rPr lang="en-GB" sz="1200" b="1" u="sng" dirty="0">
                <a:solidFill>
                  <a:srgbClr val="FF0000"/>
                </a:solidFill>
              </a:rPr>
              <a:t>Participation in surveillance networks</a:t>
            </a:r>
            <a:r>
              <a:rPr lang="en-GB" sz="1200" b="1" dirty="0">
                <a:solidFill>
                  <a:srgbClr val="FF0000"/>
                </a:solidFill>
              </a:rPr>
              <a:t>:</a:t>
            </a:r>
          </a:p>
          <a:p>
            <a:pPr eaLnBrk="1" hangingPunct="1">
              <a:spcBef>
                <a:spcPts val="300"/>
              </a:spcBef>
              <a:buNone/>
              <a:defRPr/>
            </a:pPr>
            <a:r>
              <a:rPr lang="en-GB" sz="1200" dirty="0">
                <a:solidFill>
                  <a:srgbClr val="FF0000"/>
                </a:solidFill>
              </a:rPr>
              <a:t>In the previous year, which surveillance networks did your hospital participate in ? (</a:t>
            </a:r>
            <a:r>
              <a:rPr lang="en-GB" sz="1200" i="1" dirty="0">
                <a:solidFill>
                  <a:srgbClr val="FF0000"/>
                </a:solidFill>
              </a:rPr>
              <a:t>tick all that apply</a:t>
            </a:r>
            <a:r>
              <a:rPr lang="en-GB" sz="1200" dirty="0">
                <a:solidFill>
                  <a:srgbClr val="FF0000"/>
                </a:solidFill>
              </a:rPr>
              <a:t>) </a:t>
            </a:r>
          </a:p>
          <a:p>
            <a:pPr marL="171450" indent="-171450" eaLnBrk="1" hangingPunct="1">
              <a:spcBef>
                <a:spcPts val="0"/>
              </a:spcBef>
              <a:buFont typeface="Wingdings" pitchFamily="2" charset="2"/>
              <a:buChar char="¨"/>
              <a:tabLst>
                <a:tab pos="447675" algn="l"/>
                <a:tab pos="1524000" algn="l"/>
              </a:tabLst>
              <a:defRPr/>
            </a:pPr>
            <a:r>
              <a:rPr lang="en-US" altLang="en-US" sz="1200" spc="10" dirty="0">
                <a:solidFill>
                  <a:srgbClr val="FF0000"/>
                </a:solidFill>
              </a:rPr>
              <a:t>SSI	  </a:t>
            </a:r>
            <a:r>
              <a:rPr lang="en-US" altLang="en-US" sz="1200" spc="10" dirty="0">
                <a:solidFill>
                  <a:srgbClr val="FF0000"/>
                </a:solidFill>
                <a:sym typeface="Wingdings" pitchFamily="2" charset="2"/>
              </a:rPr>
              <a:t> </a:t>
            </a:r>
            <a:r>
              <a:rPr lang="en-US" altLang="en-US" sz="1200" spc="10" dirty="0">
                <a:solidFill>
                  <a:srgbClr val="FF0000"/>
                </a:solidFill>
              </a:rPr>
              <a:t>ICU   </a:t>
            </a:r>
            <a:r>
              <a:rPr lang="en-US" altLang="en-US" sz="1200" spc="10" dirty="0">
                <a:solidFill>
                  <a:srgbClr val="FF0000"/>
                </a:solidFill>
                <a:sym typeface="Wingdings" pitchFamily="2" charset="2"/>
              </a:rPr>
              <a:t> </a:t>
            </a:r>
            <a:r>
              <a:rPr lang="en-US" altLang="en-US" sz="1200" spc="10" dirty="0">
                <a:solidFill>
                  <a:srgbClr val="FF0000"/>
                </a:solidFill>
              </a:rPr>
              <a:t>CDI   </a:t>
            </a:r>
            <a:r>
              <a:rPr lang="en-US" altLang="en-US" sz="1200" spc="10" dirty="0">
                <a:solidFill>
                  <a:srgbClr val="FF0000"/>
                </a:solidFill>
                <a:sym typeface="Wingdings" pitchFamily="2" charset="2"/>
              </a:rPr>
              <a:t> </a:t>
            </a:r>
            <a:r>
              <a:rPr lang="en-US" altLang="en-US" sz="1200" spc="10" dirty="0">
                <a:solidFill>
                  <a:srgbClr val="FF0000"/>
                </a:solidFill>
              </a:rPr>
              <a:t>Antimicrobial resistance	 </a:t>
            </a:r>
          </a:p>
          <a:p>
            <a:pPr marL="171450" indent="-171450" eaLnBrk="1" hangingPunct="1">
              <a:spcBef>
                <a:spcPts val="0"/>
              </a:spcBef>
              <a:buFont typeface="Wingdings" pitchFamily="2" charset="2"/>
              <a:buChar char="¨"/>
              <a:tabLst>
                <a:tab pos="447675" algn="l"/>
                <a:tab pos="1524000" algn="l"/>
              </a:tabLst>
              <a:defRPr/>
            </a:pPr>
            <a:r>
              <a:rPr lang="en-US" altLang="en-US" sz="1200" spc="10" dirty="0">
                <a:solidFill>
                  <a:srgbClr val="FF0000"/>
                </a:solidFill>
              </a:rPr>
              <a:t>Antimicrobial consumption   </a:t>
            </a:r>
            <a:r>
              <a:rPr lang="en-US" altLang="en-US" sz="1200" spc="10" dirty="0">
                <a:solidFill>
                  <a:srgbClr val="FF0000"/>
                </a:solidFill>
                <a:sym typeface="Wingdings" pitchFamily="2" charset="2"/>
              </a:rPr>
              <a:t> Other, </a:t>
            </a:r>
            <a:r>
              <a:rPr lang="en-US" altLang="en-US" sz="1200" spc="10" dirty="0">
                <a:solidFill>
                  <a:srgbClr val="0070C0"/>
                </a:solidFill>
                <a:sym typeface="Wingdings" pitchFamily="2" charset="2"/>
              </a:rPr>
              <a:t>specify ____________ ________________________________________________</a:t>
            </a:r>
            <a:endParaRPr lang="en-US" altLang="en-US" sz="1200" spc="10" dirty="0">
              <a:solidFill>
                <a:srgbClr val="0070C0"/>
              </a:solidFill>
            </a:endParaRPr>
          </a:p>
          <a:p>
            <a:pPr eaLnBrk="1" hangingPunct="1">
              <a:spcBef>
                <a:spcPts val="400"/>
              </a:spcBef>
              <a:buNone/>
              <a:defRPr/>
            </a:pPr>
            <a:endParaRPr lang="en-US" altLang="en-US" sz="800" b="1" u="sng" dirty="0">
              <a:solidFill>
                <a:srgbClr val="FF0000"/>
              </a:solidFill>
            </a:endParaRPr>
          </a:p>
          <a:p>
            <a:pPr eaLnBrk="1" hangingPunct="1">
              <a:spcBef>
                <a:spcPts val="400"/>
              </a:spcBef>
              <a:buNone/>
              <a:defRPr/>
            </a:pPr>
            <a:r>
              <a:rPr lang="en-US" altLang="en-US" sz="1200" b="1" u="sng" dirty="0">
                <a:solidFill>
                  <a:srgbClr val="FF0000"/>
                </a:solidFill>
              </a:rPr>
              <a:t>Microbiology/diagnostic performance</a:t>
            </a:r>
            <a:r>
              <a:rPr lang="en-US" altLang="en-US" sz="1200" b="1" dirty="0">
                <a:solidFill>
                  <a:srgbClr val="FF0000"/>
                </a:solidFill>
              </a:rPr>
              <a:t>:</a:t>
            </a:r>
          </a:p>
          <a:p>
            <a:pPr eaLnBrk="1" hangingPunct="1">
              <a:spcBef>
                <a:spcPts val="300"/>
              </a:spcBef>
              <a:buNone/>
              <a:defRPr/>
            </a:pPr>
            <a:r>
              <a:rPr lang="en-GB" altLang="en-US" sz="1200" dirty="0">
                <a:solidFill>
                  <a:srgbClr val="FF0000"/>
                </a:solidFill>
              </a:rPr>
              <a:t>At weekends, can clinicians request routine microbiological tests and receive back results?</a:t>
            </a:r>
          </a:p>
          <a:p>
            <a:pPr eaLnBrk="1" hangingPunct="1">
              <a:spcBef>
                <a:spcPct val="5000"/>
              </a:spcBef>
              <a:buFontTx/>
              <a:buNone/>
              <a:defRPr/>
            </a:pPr>
            <a:r>
              <a:rPr lang="en-US" altLang="en-US" sz="1200" dirty="0">
                <a:solidFill>
                  <a:srgbClr val="FF0000"/>
                </a:solidFill>
                <a:sym typeface="Wingdings" pitchFamily="2" charset="2"/>
              </a:rPr>
              <a:t>Clinical tests: 	 Saturday</a:t>
            </a:r>
            <a:r>
              <a:rPr lang="en-US" altLang="en-US" sz="1200" dirty="0">
                <a:solidFill>
                  <a:srgbClr val="FF0000"/>
                </a:solidFill>
              </a:rPr>
              <a:t>	</a:t>
            </a:r>
            <a:r>
              <a:rPr lang="en-US" altLang="en-US" sz="1200" dirty="0">
                <a:solidFill>
                  <a:srgbClr val="FF0000"/>
                </a:solidFill>
                <a:sym typeface="Wingdings" pitchFamily="2" charset="2"/>
              </a:rPr>
              <a:t> Sunday</a:t>
            </a:r>
            <a:r>
              <a:rPr lang="en-US" altLang="en-US" sz="1200" dirty="0">
                <a:solidFill>
                  <a:srgbClr val="FF0000"/>
                </a:solidFill>
              </a:rPr>
              <a:t> 	</a:t>
            </a:r>
          </a:p>
          <a:p>
            <a:pPr eaLnBrk="1" hangingPunct="1">
              <a:spcBef>
                <a:spcPct val="5000"/>
              </a:spcBef>
              <a:buFontTx/>
              <a:buNone/>
              <a:defRPr/>
            </a:pPr>
            <a:r>
              <a:rPr lang="en-US" altLang="en-US" sz="1200" dirty="0">
                <a:solidFill>
                  <a:srgbClr val="FF0000"/>
                </a:solidFill>
                <a:sym typeface="Wingdings" pitchFamily="2" charset="2"/>
              </a:rPr>
              <a:t>Screening tests: 	 </a:t>
            </a:r>
            <a:r>
              <a:rPr lang="en-GB" altLang="en-US" sz="1200" dirty="0">
                <a:solidFill>
                  <a:srgbClr val="FF0000"/>
                </a:solidFill>
                <a:sym typeface="Wingdings" pitchFamily="2" charset="2"/>
              </a:rPr>
              <a:t>Saturday	</a:t>
            </a:r>
            <a:r>
              <a:rPr lang="en-US" altLang="en-US" sz="1200" dirty="0">
                <a:solidFill>
                  <a:srgbClr val="FF0000"/>
                </a:solidFill>
                <a:sym typeface="Wingdings" pitchFamily="2" charset="2"/>
              </a:rPr>
              <a:t> Sunday</a:t>
            </a:r>
          </a:p>
        </p:txBody>
      </p:sp>
      <p:sp>
        <p:nvSpPr>
          <p:cNvPr id="4101" name="Rectangle 9"/>
          <p:cNvSpPr>
            <a:spLocks noChangeArrowheads="1"/>
          </p:cNvSpPr>
          <p:nvPr/>
        </p:nvSpPr>
        <p:spPr bwMode="auto">
          <a:xfrm>
            <a:off x="2482299" y="715805"/>
            <a:ext cx="720725" cy="2159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GB" altLang="en-US" sz="1800"/>
          </a:p>
        </p:txBody>
      </p:sp>
      <p:sp>
        <p:nvSpPr>
          <p:cNvPr id="4102" name="Rectangle 289"/>
          <p:cNvSpPr>
            <a:spLocks noChangeArrowheads="1"/>
          </p:cNvSpPr>
          <p:nvPr/>
        </p:nvSpPr>
        <p:spPr bwMode="auto">
          <a:xfrm>
            <a:off x="1357682" y="5839035"/>
            <a:ext cx="9290050" cy="45243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200" dirty="0">
                <a:solidFill>
                  <a:srgbClr val="000000"/>
                </a:solidFill>
              </a:rPr>
              <a:t>Comments/observations:   </a:t>
            </a:r>
            <a:r>
              <a:rPr lang="en-US" altLang="en-US" sz="1400" dirty="0">
                <a:solidFill>
                  <a:srgbClr val="000000"/>
                </a:solidFill>
              </a:rPr>
              <a:t>_________________________________________________________________________</a:t>
            </a:r>
          </a:p>
          <a:p>
            <a:pPr eaLnBrk="1" hangingPunct="1">
              <a:spcBef>
                <a:spcPct val="0"/>
              </a:spcBef>
              <a:buNone/>
            </a:pPr>
            <a:r>
              <a:rPr lang="en-US" altLang="en-US" sz="1200" dirty="0">
                <a:solidFill>
                  <a:srgbClr val="000000"/>
                </a:solidFill>
              </a:rPr>
              <a:t> </a:t>
            </a:r>
            <a:endParaRPr lang="en-US" altLang="en-US" sz="1400" dirty="0">
              <a:solidFill>
                <a:srgbClr val="000000"/>
              </a:solidFill>
            </a:endParaRPr>
          </a:p>
        </p:txBody>
      </p:sp>
      <p:sp>
        <p:nvSpPr>
          <p:cNvPr id="9" name="Rectangle 8"/>
          <p:cNvSpPr>
            <a:spLocks noChangeArrowheads="1"/>
          </p:cNvSpPr>
          <p:nvPr/>
        </p:nvSpPr>
        <p:spPr bwMode="auto">
          <a:xfrm>
            <a:off x="6088260" y="531334"/>
            <a:ext cx="4681538" cy="5383012"/>
          </a:xfrm>
          <a:prstGeom prst="rect">
            <a:avLst/>
          </a:prstGeom>
          <a:noFill/>
          <a:ln w="2857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charset="0"/>
                <a:cs typeface="Arial"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charset="0"/>
                <a:cs typeface="Arial"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charset="0"/>
                <a:cs typeface="Arial"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charset="0"/>
                <a:cs typeface="Arial"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charset="0"/>
                <a:cs typeface="Arial" charset="0"/>
              </a:defRPr>
            </a:lvl9pPr>
          </a:lstStyle>
          <a:p>
            <a:pPr>
              <a:buFontTx/>
              <a:buNone/>
              <a:defRPr/>
            </a:pPr>
            <a:r>
              <a:rPr lang="en-GB" sz="1200" dirty="0">
                <a:solidFill>
                  <a:srgbClr val="0070C0"/>
                </a:solidFill>
              </a:rPr>
              <a:t>Does your hospital have the following in place for HAI prevention or antimicrobial stewardship? (</a:t>
            </a:r>
            <a:r>
              <a:rPr lang="en-GB" sz="1200" i="1" dirty="0">
                <a:solidFill>
                  <a:srgbClr val="0070C0"/>
                </a:solidFill>
              </a:rPr>
              <a:t>Y/N/U</a:t>
            </a:r>
            <a:r>
              <a:rPr lang="en-GB" sz="1200" dirty="0">
                <a:solidFill>
                  <a:srgbClr val="0070C0"/>
                </a:solidFill>
              </a:rPr>
              <a:t>)</a:t>
            </a:r>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a:buFontTx/>
              <a:buNone/>
              <a:defRPr/>
            </a:pPr>
            <a:endParaRPr lang="en-GB" sz="120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ts val="0"/>
              </a:spcBef>
              <a:buNone/>
              <a:tabLst>
                <a:tab pos="447675" algn="l"/>
                <a:tab pos="1524000" algn="l"/>
              </a:tabLst>
              <a:defRPr/>
            </a:pPr>
            <a:endParaRPr lang="en-US" altLang="en-US" sz="1200" spc="10" dirty="0"/>
          </a:p>
          <a:p>
            <a:pPr eaLnBrk="1" hangingPunct="1">
              <a:spcBef>
                <a:spcPct val="5000"/>
              </a:spcBef>
              <a:buFontTx/>
              <a:buNone/>
              <a:defRPr/>
            </a:pPr>
            <a:endParaRPr lang="en-GB" sz="1200" b="1" u="sng" dirty="0"/>
          </a:p>
        </p:txBody>
      </p:sp>
      <p:graphicFrame>
        <p:nvGraphicFramePr>
          <p:cNvPr id="4" name="Table 3"/>
          <p:cNvGraphicFramePr>
            <a:graphicFrameLocks noGrp="1"/>
          </p:cNvGraphicFramePr>
          <p:nvPr>
            <p:extLst>
              <p:ext uri="{D42A27DB-BD31-4B8C-83A1-F6EECF244321}">
                <p14:modId xmlns:p14="http://schemas.microsoft.com/office/powerpoint/2010/main" val="3287200348"/>
              </p:ext>
            </p:extLst>
          </p:nvPr>
        </p:nvGraphicFramePr>
        <p:xfrm>
          <a:off x="6168010" y="996942"/>
          <a:ext cx="4780638" cy="4010296"/>
        </p:xfrm>
        <a:graphic>
          <a:graphicData uri="http://schemas.openxmlformats.org/drawingml/2006/table">
            <a:tbl>
              <a:tblPr firstRow="1" firstCol="1" bandRow="1">
                <a:tableStyleId>{5940675A-B579-460E-94D1-54222C63F5DA}</a:tableStyleId>
              </a:tblPr>
              <a:tblGrid>
                <a:gridCol w="1593214">
                  <a:extLst>
                    <a:ext uri="{9D8B030D-6E8A-4147-A177-3AD203B41FA5}">
                      <a16:colId xmlns:a16="http://schemas.microsoft.com/office/drawing/2014/main" val="20000"/>
                    </a:ext>
                  </a:extLst>
                </a:gridCol>
                <a:gridCol w="463550">
                  <a:extLst>
                    <a:ext uri="{9D8B030D-6E8A-4147-A177-3AD203B41FA5}">
                      <a16:colId xmlns:a16="http://schemas.microsoft.com/office/drawing/2014/main" val="20001"/>
                    </a:ext>
                  </a:extLst>
                </a:gridCol>
                <a:gridCol w="463550">
                  <a:extLst>
                    <a:ext uri="{9D8B030D-6E8A-4147-A177-3AD203B41FA5}">
                      <a16:colId xmlns:a16="http://schemas.microsoft.com/office/drawing/2014/main" val="20002"/>
                    </a:ext>
                  </a:extLst>
                </a:gridCol>
                <a:gridCol w="463550">
                  <a:extLst>
                    <a:ext uri="{9D8B030D-6E8A-4147-A177-3AD203B41FA5}">
                      <a16:colId xmlns:a16="http://schemas.microsoft.com/office/drawing/2014/main" val="20003"/>
                    </a:ext>
                  </a:extLst>
                </a:gridCol>
                <a:gridCol w="406124">
                  <a:extLst>
                    <a:ext uri="{9D8B030D-6E8A-4147-A177-3AD203B41FA5}">
                      <a16:colId xmlns:a16="http://schemas.microsoft.com/office/drawing/2014/main" val="20004"/>
                    </a:ext>
                  </a:extLst>
                </a:gridCol>
                <a:gridCol w="463550">
                  <a:extLst>
                    <a:ext uri="{9D8B030D-6E8A-4147-A177-3AD203B41FA5}">
                      <a16:colId xmlns:a16="http://schemas.microsoft.com/office/drawing/2014/main" val="20005"/>
                    </a:ext>
                  </a:extLst>
                </a:gridCol>
                <a:gridCol w="463550">
                  <a:extLst>
                    <a:ext uri="{9D8B030D-6E8A-4147-A177-3AD203B41FA5}">
                      <a16:colId xmlns:a16="http://schemas.microsoft.com/office/drawing/2014/main" val="20006"/>
                    </a:ext>
                  </a:extLst>
                </a:gridCol>
                <a:gridCol w="463550">
                  <a:extLst>
                    <a:ext uri="{9D8B030D-6E8A-4147-A177-3AD203B41FA5}">
                      <a16:colId xmlns:a16="http://schemas.microsoft.com/office/drawing/2014/main" val="20007"/>
                    </a:ext>
                  </a:extLst>
                </a:gridCol>
              </a:tblGrid>
              <a:tr h="1123776">
                <a:tc>
                  <a:txBody>
                    <a:bodyPr/>
                    <a:lstStyle/>
                    <a:p>
                      <a:pPr algn="l" rtl="0" fontAlgn="ctr"/>
                      <a:r>
                        <a:rPr lang="en-GB" sz="1000" u="none" strike="noStrike" dirty="0">
                          <a:solidFill>
                            <a:schemeClr val="tx1"/>
                          </a:solidFill>
                          <a:effectLst/>
                        </a:rPr>
                        <a:t> </a:t>
                      </a:r>
                      <a:endParaRPr lang="en-GB" sz="1000" b="0" i="0" u="none" strike="noStrike" dirty="0">
                        <a:solidFill>
                          <a:schemeClr val="tx1"/>
                        </a:solidFill>
                        <a:effectLst/>
                        <a:latin typeface="Arial" panose="020B0604020202020204" pitchFamily="34" charset="0"/>
                      </a:endParaRPr>
                    </a:p>
                  </a:txBody>
                  <a:tcPr marL="428625" marR="9525" marT="9525" marB="0" anchor="ctr"/>
                </a:tc>
                <a:tc>
                  <a:txBody>
                    <a:bodyPr/>
                    <a:lstStyle/>
                    <a:p>
                      <a:pPr algn="ctr" rtl="0" fontAlgn="ctr"/>
                      <a:r>
                        <a:rPr lang="en-GB" sz="1200" u="none" strike="noStrike" dirty="0">
                          <a:solidFill>
                            <a:srgbClr val="FF0000"/>
                          </a:solidFill>
                          <a:effectLst/>
                        </a:rPr>
                        <a:t>Guideline</a:t>
                      </a:r>
                      <a:endParaRPr lang="en-GB" sz="1200" b="0" i="0" u="none" strike="noStrike" dirty="0">
                        <a:solidFill>
                          <a:srgbClr val="FF0000"/>
                        </a:solidFill>
                        <a:effectLst/>
                        <a:latin typeface="Arial" panose="020B0604020202020204" pitchFamily="34" charset="0"/>
                      </a:endParaRPr>
                    </a:p>
                  </a:txBody>
                  <a:tcPr marL="9525" marR="9525" marT="9525" marB="0" vert="vert270" anchor="ctr"/>
                </a:tc>
                <a:tc>
                  <a:txBody>
                    <a:bodyPr/>
                    <a:lstStyle/>
                    <a:p>
                      <a:pPr algn="ctr" rtl="0" fontAlgn="ctr"/>
                      <a:r>
                        <a:rPr lang="en-GB" sz="1200" b="0" i="0" u="none" strike="noStrike" dirty="0">
                          <a:solidFill>
                            <a:srgbClr val="0070C0"/>
                          </a:solidFill>
                          <a:effectLst/>
                          <a:latin typeface="Arial" panose="020B0604020202020204" pitchFamily="34" charset="0"/>
                        </a:rPr>
                        <a:t>Care</a:t>
                      </a:r>
                      <a:r>
                        <a:rPr lang="en-GB" sz="1200" b="0" i="0" u="none" strike="noStrike" baseline="0" dirty="0">
                          <a:solidFill>
                            <a:srgbClr val="0070C0"/>
                          </a:solidFill>
                          <a:effectLst/>
                          <a:latin typeface="Arial" panose="020B0604020202020204" pitchFamily="34" charset="0"/>
                        </a:rPr>
                        <a:t> b</a:t>
                      </a:r>
                      <a:r>
                        <a:rPr lang="en-GB" sz="1200" b="0" i="0" u="none" strike="noStrike" dirty="0">
                          <a:solidFill>
                            <a:srgbClr val="0070C0"/>
                          </a:solidFill>
                          <a:effectLst/>
                          <a:latin typeface="Arial" panose="020B0604020202020204" pitchFamily="34" charset="0"/>
                        </a:rPr>
                        <a:t>undle</a:t>
                      </a:r>
                    </a:p>
                  </a:txBody>
                  <a:tcPr marL="9525" marR="9525" marT="9525" marB="0" vert="vert270" anchor="ctr"/>
                </a:tc>
                <a:tc>
                  <a:txBody>
                    <a:bodyPr/>
                    <a:lstStyle/>
                    <a:p>
                      <a:pPr algn="ctr" rtl="0" fontAlgn="ctr"/>
                      <a:r>
                        <a:rPr lang="en-GB" sz="1200" u="none" strike="noStrike" dirty="0">
                          <a:solidFill>
                            <a:srgbClr val="FF0000"/>
                          </a:solidFill>
                          <a:effectLst/>
                        </a:rPr>
                        <a:t>Training</a:t>
                      </a:r>
                      <a:endParaRPr lang="en-GB" sz="1200" b="0" i="0" u="none" strike="noStrike" dirty="0">
                        <a:solidFill>
                          <a:srgbClr val="FF0000"/>
                        </a:solidFill>
                        <a:effectLst/>
                        <a:latin typeface="Arial" panose="020B0604020202020204" pitchFamily="34" charset="0"/>
                      </a:endParaRPr>
                    </a:p>
                  </a:txBody>
                  <a:tcPr marL="9525" marR="9525" marT="9525" marB="0" vert="vert270" anchor="ctr"/>
                </a:tc>
                <a:tc>
                  <a:txBody>
                    <a:bodyPr/>
                    <a:lstStyle/>
                    <a:p>
                      <a:pPr algn="ctr" rtl="0" fontAlgn="ctr"/>
                      <a:r>
                        <a:rPr lang="en-GB" sz="1200" u="none" strike="noStrike" dirty="0">
                          <a:solidFill>
                            <a:srgbClr val="FF0000"/>
                          </a:solidFill>
                          <a:effectLst/>
                        </a:rPr>
                        <a:t>Checklist</a:t>
                      </a:r>
                      <a:endParaRPr lang="en-GB" sz="1200" b="0" i="0" u="none" strike="noStrike" dirty="0">
                        <a:solidFill>
                          <a:srgbClr val="FF0000"/>
                        </a:solidFill>
                        <a:effectLst/>
                        <a:latin typeface="Tahoma" panose="020B0604030504040204" pitchFamily="34" charset="0"/>
                      </a:endParaRPr>
                    </a:p>
                  </a:txBody>
                  <a:tcPr marL="9525" marR="9525" marT="9525" marB="0" vert="vert270" anchor="ctr"/>
                </a:tc>
                <a:tc>
                  <a:txBody>
                    <a:bodyPr/>
                    <a:lstStyle/>
                    <a:p>
                      <a:pPr algn="ctr" rtl="0" fontAlgn="ctr"/>
                      <a:r>
                        <a:rPr lang="en-GB" sz="1200" u="none" strike="noStrike" dirty="0">
                          <a:solidFill>
                            <a:srgbClr val="FF0000"/>
                          </a:solidFill>
                          <a:effectLst/>
                        </a:rPr>
                        <a:t>Audit</a:t>
                      </a:r>
                      <a:endParaRPr lang="en-GB" sz="1200" b="0" i="0" u="none" strike="noStrike" dirty="0">
                        <a:solidFill>
                          <a:srgbClr val="FF0000"/>
                        </a:solidFill>
                        <a:effectLst/>
                        <a:latin typeface="Arial" panose="020B0604020202020204" pitchFamily="34" charset="0"/>
                      </a:endParaRPr>
                    </a:p>
                  </a:txBody>
                  <a:tcPr marL="9525" marR="9525" marT="9525" marB="0" vert="vert270" anchor="ctr"/>
                </a:tc>
                <a:tc>
                  <a:txBody>
                    <a:bodyPr/>
                    <a:lstStyle/>
                    <a:p>
                      <a:pPr algn="ctr" rtl="0" fontAlgn="ctr"/>
                      <a:r>
                        <a:rPr lang="en-GB" sz="1200" b="0" i="0" u="none" strike="noStrike" dirty="0">
                          <a:solidFill>
                            <a:srgbClr val="FF0000"/>
                          </a:solidFill>
                          <a:effectLst/>
                          <a:latin typeface="Arial" panose="020B0604020202020204" pitchFamily="34" charset="0"/>
                        </a:rPr>
                        <a:t>Surveillance</a:t>
                      </a:r>
                    </a:p>
                  </a:txBody>
                  <a:tcPr marL="9525" marR="9525" marT="9525" marB="0" vert="vert270" anchor="ctr"/>
                </a:tc>
                <a:tc>
                  <a:txBody>
                    <a:bodyPr/>
                    <a:lstStyle/>
                    <a:p>
                      <a:pPr algn="ctr" rtl="0" fontAlgn="ctr"/>
                      <a:r>
                        <a:rPr lang="en-GB" sz="1200" u="none" strike="noStrike" dirty="0">
                          <a:solidFill>
                            <a:srgbClr val="FF0000"/>
                          </a:solidFill>
                          <a:effectLst/>
                        </a:rPr>
                        <a:t>Feedback</a:t>
                      </a:r>
                      <a:endParaRPr lang="en-GB" sz="1200" b="0" i="0" u="none" strike="noStrike" dirty="0">
                        <a:solidFill>
                          <a:srgbClr val="FF0000"/>
                        </a:solidFill>
                        <a:effectLst/>
                        <a:latin typeface="Arial" panose="020B0604020202020204" pitchFamily="34" charset="0"/>
                      </a:endParaRPr>
                    </a:p>
                  </a:txBody>
                  <a:tcPr marL="9525" marR="9525" marT="9525" marB="0" vert="vert270" anchor="ctr"/>
                </a:tc>
                <a:extLst>
                  <a:ext uri="{0D108BD9-81ED-4DB2-BD59-A6C34878D82A}">
                    <a16:rowId xmlns:a16="http://schemas.microsoft.com/office/drawing/2014/main" val="10000"/>
                  </a:ext>
                </a:extLst>
              </a:tr>
              <a:tr h="261220">
                <a:tc gridSpan="8">
                  <a:txBody>
                    <a:bodyPr/>
                    <a:lstStyle/>
                    <a:p>
                      <a:pPr algn="ctr" fontAlgn="b"/>
                      <a:r>
                        <a:rPr lang="en-GB" sz="1200" b="1" u="none" strike="noStrike" dirty="0">
                          <a:solidFill>
                            <a:srgbClr val="FF0000"/>
                          </a:solidFill>
                          <a:effectLst/>
                        </a:rPr>
                        <a:t>ICU</a:t>
                      </a:r>
                      <a:endParaRPr lang="en-GB" sz="1200" b="1" i="0" u="none" strike="noStrike" dirty="0">
                        <a:solidFill>
                          <a:srgbClr val="FF0000"/>
                        </a:solidFill>
                        <a:effectLst/>
                        <a:latin typeface="Calibri" panose="020F0502020204030204" pitchFamily="34" charset="0"/>
                      </a:endParaRPr>
                    </a:p>
                  </a:txBody>
                  <a:tcPr marL="45720" marR="45720" anchor="ctr">
                    <a:solidFill>
                      <a:srgbClr val="EAEAE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61220">
                <a:tc>
                  <a:txBody>
                    <a:bodyPr/>
                    <a:lstStyle/>
                    <a:p>
                      <a:pPr algn="l" rtl="0" fontAlgn="ctr"/>
                      <a:r>
                        <a:rPr lang="en-GB" sz="1200" u="none" strike="noStrike" dirty="0">
                          <a:solidFill>
                            <a:srgbClr val="FF0000"/>
                          </a:solidFill>
                          <a:effectLst/>
                        </a:rPr>
                        <a:t>Pneumonia</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2"/>
                  </a:ext>
                </a:extLst>
              </a:tr>
              <a:tr h="261220">
                <a:tc>
                  <a:txBody>
                    <a:bodyPr/>
                    <a:lstStyle/>
                    <a:p>
                      <a:pPr algn="l" rtl="0" fontAlgn="ctr"/>
                      <a:r>
                        <a:rPr lang="en-GB" sz="1200" u="none" strike="noStrike" dirty="0">
                          <a:solidFill>
                            <a:srgbClr val="FF0000"/>
                          </a:solidFill>
                          <a:effectLst/>
                        </a:rPr>
                        <a:t>Bloodstream infections</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3"/>
                  </a:ext>
                </a:extLst>
              </a:tr>
              <a:tr h="261220">
                <a:tc>
                  <a:txBody>
                    <a:bodyPr/>
                    <a:lstStyle/>
                    <a:p>
                      <a:pPr algn="l" rtl="0" fontAlgn="ctr"/>
                      <a:r>
                        <a:rPr lang="en-GB" sz="1200" u="none" strike="noStrike" dirty="0">
                          <a:solidFill>
                            <a:srgbClr val="FF0000"/>
                          </a:solidFill>
                          <a:effectLst/>
                        </a:rPr>
                        <a:t>Urinary</a:t>
                      </a:r>
                      <a:r>
                        <a:rPr lang="en-GB" sz="1200" u="none" strike="noStrike" baseline="0" dirty="0">
                          <a:solidFill>
                            <a:srgbClr val="FF0000"/>
                          </a:solidFill>
                          <a:effectLst/>
                        </a:rPr>
                        <a:t> tract</a:t>
                      </a:r>
                      <a:r>
                        <a:rPr lang="en-GB" sz="1200" u="none" strike="noStrike" dirty="0">
                          <a:solidFill>
                            <a:srgbClr val="FF0000"/>
                          </a:solidFill>
                          <a:effectLst/>
                        </a:rPr>
                        <a:t> infections</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4"/>
                  </a:ext>
                </a:extLst>
              </a:tr>
              <a:tr h="261220">
                <a:tc>
                  <a:txBody>
                    <a:bodyPr/>
                    <a:lstStyle/>
                    <a:p>
                      <a:pPr algn="l" rtl="0" fontAlgn="ctr"/>
                      <a:r>
                        <a:rPr lang="en-GB" sz="1200" b="0" i="0" u="none" strike="noStrike" dirty="0">
                          <a:solidFill>
                            <a:srgbClr val="0070C0"/>
                          </a:solidFill>
                          <a:effectLst/>
                          <a:latin typeface="Arial" panose="020B0604020202020204" pitchFamily="34" charset="0"/>
                        </a:rPr>
                        <a:t>Antimicrobial use</a:t>
                      </a:r>
                    </a:p>
                  </a:txBody>
                  <a:tcPr marL="95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a:solidFill>
                            <a:srgbClr val="0070C0"/>
                          </a:solidFill>
                          <a:effectLst/>
                        </a:rPr>
                        <a:t> </a:t>
                      </a:r>
                      <a:endParaRPr lang="en-GB" sz="1200" b="0" i="0" u="none" strike="noStrike">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fontAlgn="t"/>
                      <a:r>
                        <a:rPr lang="en-GB" sz="1200" u="none" strike="noStrike">
                          <a:solidFill>
                            <a:srgbClr val="0070C0"/>
                          </a:solidFill>
                          <a:effectLst/>
                        </a:rPr>
                        <a:t> </a:t>
                      </a:r>
                      <a:endParaRPr lang="en-GB" sz="1200" b="0" i="0" u="none" strike="noStrike">
                        <a:solidFill>
                          <a:srgbClr val="0070C0"/>
                        </a:solidFill>
                        <a:effectLst/>
                        <a:latin typeface="Arial" panose="020B0604020202020204" pitchFamily="34" charset="0"/>
                      </a:endParaRPr>
                    </a:p>
                  </a:txBody>
                  <a:tcPr marL="9525" marR="9525" marT="9525" marB="0" vert="vert270">
                    <a:solidFill>
                      <a:schemeClr val="bg1"/>
                    </a:solidFill>
                  </a:tcPr>
                </a:tc>
                <a:tc>
                  <a:txBody>
                    <a:bodyPr/>
                    <a:lstStyle/>
                    <a:p>
                      <a:pPr algn="l" rtl="0" fontAlgn="ctr"/>
                      <a:r>
                        <a:rPr lang="en-GB" sz="1200" u="none" strike="noStrike">
                          <a:solidFill>
                            <a:srgbClr val="0070C0"/>
                          </a:solidFill>
                          <a:effectLst/>
                        </a:rPr>
                        <a:t> </a:t>
                      </a:r>
                      <a:endParaRPr lang="en-GB" sz="1200" b="0" i="0" u="none" strike="noStrike">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extLst>
                  <a:ext uri="{0D108BD9-81ED-4DB2-BD59-A6C34878D82A}">
                    <a16:rowId xmlns:a16="http://schemas.microsoft.com/office/drawing/2014/main" val="10005"/>
                  </a:ext>
                </a:extLst>
              </a:tr>
              <a:tr h="261220">
                <a:tc gridSpan="8">
                  <a:txBody>
                    <a:bodyPr/>
                    <a:lstStyle/>
                    <a:p>
                      <a:pPr algn="ctr" fontAlgn="b"/>
                      <a:r>
                        <a:rPr lang="en-GB" sz="1200" u="none" strike="noStrike" dirty="0">
                          <a:solidFill>
                            <a:srgbClr val="FF0000"/>
                          </a:solidFill>
                          <a:effectLst/>
                        </a:rPr>
                        <a:t>Hospital-wide / other wards</a:t>
                      </a:r>
                      <a:endParaRPr lang="en-GB" sz="1200" b="0" i="0" u="none" strike="noStrike" dirty="0">
                        <a:solidFill>
                          <a:srgbClr val="FF0000"/>
                        </a:solidFill>
                        <a:effectLst/>
                        <a:latin typeface="Calibri" panose="020F0502020204030204" pitchFamily="34" charset="0"/>
                      </a:endParaRPr>
                    </a:p>
                  </a:txBody>
                  <a:tcPr marL="9525" marR="9525" marT="9525" marB="0" anchor="b">
                    <a:solidFill>
                      <a:srgbClr val="EAEAEA"/>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61220">
                <a:tc>
                  <a:txBody>
                    <a:bodyPr/>
                    <a:lstStyle/>
                    <a:p>
                      <a:pPr algn="l" rtl="0" fontAlgn="ctr"/>
                      <a:r>
                        <a:rPr lang="en-GB" sz="1200" u="none" strike="noStrike" dirty="0">
                          <a:solidFill>
                            <a:srgbClr val="FF0000"/>
                          </a:solidFill>
                          <a:effectLst/>
                        </a:rPr>
                        <a:t>Pneumonia</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7"/>
                  </a:ext>
                </a:extLst>
              </a:tr>
              <a:tr h="261220">
                <a:tc>
                  <a:txBody>
                    <a:bodyPr/>
                    <a:lstStyle/>
                    <a:p>
                      <a:pPr algn="l" rtl="0" fontAlgn="ctr"/>
                      <a:r>
                        <a:rPr lang="en-GB" sz="1200" u="none" strike="noStrike" dirty="0">
                          <a:solidFill>
                            <a:srgbClr val="FF0000"/>
                          </a:solidFill>
                          <a:effectLst/>
                        </a:rPr>
                        <a:t>Bloodstream infections</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8"/>
                  </a:ext>
                </a:extLst>
              </a:tr>
              <a:tr h="261220">
                <a:tc>
                  <a:txBody>
                    <a:bodyPr/>
                    <a:lstStyle/>
                    <a:p>
                      <a:pPr algn="l" rtl="0" fontAlgn="ctr"/>
                      <a:r>
                        <a:rPr lang="en-GB" sz="1200" u="none" strike="noStrike" dirty="0">
                          <a:solidFill>
                            <a:srgbClr val="FF0000"/>
                          </a:solidFill>
                          <a:effectLst/>
                        </a:rPr>
                        <a:t>Surgical site infections</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a:solidFill>
                            <a:schemeClr val="tx1"/>
                          </a:solidFill>
                          <a:effectLst/>
                        </a:rPr>
                        <a:t> </a:t>
                      </a:r>
                      <a:endParaRPr lang="en-GB" sz="1200" b="0" i="0" u="none" strike="noStrike">
                        <a:solidFill>
                          <a:schemeClr val="tx1"/>
                        </a:solidFill>
                        <a:effectLst/>
                        <a:latin typeface="Arial" panose="020B0604020202020204" pitchFamily="34" charset="0"/>
                      </a:endParaRPr>
                    </a:p>
                  </a:txBody>
                  <a:tcPr marL="428625" marR="9525" marT="9525" marB="0" anchor="ctr"/>
                </a:tc>
                <a:tc>
                  <a:txBody>
                    <a:bodyPr/>
                    <a:lstStyle/>
                    <a:p>
                      <a:pPr algn="l" fontAlgn="t"/>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9525" marR="9525" marT="9525" marB="0" vert="vert270"/>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r>
                        <a:rPr lang="en-GB" sz="1200" u="none" strike="noStrike" dirty="0">
                          <a:solidFill>
                            <a:schemeClr val="tx1"/>
                          </a:solidFill>
                          <a:effectLst/>
                        </a:rPr>
                        <a:t> </a:t>
                      </a: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09"/>
                  </a:ext>
                </a:extLst>
              </a:tr>
              <a:tr h="261220">
                <a:tc>
                  <a:txBody>
                    <a:bodyPr/>
                    <a:lstStyle/>
                    <a:p>
                      <a:pPr algn="l" rtl="0" fontAlgn="ctr"/>
                      <a:r>
                        <a:rPr lang="en-GB" sz="1200" u="none" strike="noStrike" dirty="0">
                          <a:solidFill>
                            <a:srgbClr val="FF0000"/>
                          </a:solidFill>
                          <a:effectLst/>
                        </a:rPr>
                        <a:t>Urinary tract infections</a:t>
                      </a:r>
                      <a:endParaRPr lang="en-GB" sz="1200" b="0" i="0" u="none" strike="noStrike" dirty="0">
                        <a:solidFill>
                          <a:srgbClr val="FF0000"/>
                        </a:solidFill>
                        <a:effectLst/>
                        <a:latin typeface="Arial" panose="020B0604020202020204" pitchFamily="34" charset="0"/>
                      </a:endParaRPr>
                    </a:p>
                  </a:txBody>
                  <a:tcPr marL="95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fontAlgn="t"/>
                      <a:endParaRPr lang="en-GB" sz="1200" b="0" i="0" u="none" strike="noStrike" dirty="0">
                        <a:solidFill>
                          <a:schemeClr val="tx1"/>
                        </a:solidFill>
                        <a:effectLst/>
                        <a:latin typeface="Arial" panose="020B0604020202020204" pitchFamily="34" charset="0"/>
                      </a:endParaRPr>
                    </a:p>
                  </a:txBody>
                  <a:tcPr marL="9525" marR="9525" marT="9525" marB="0" vert="vert270"/>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tc>
                  <a:txBody>
                    <a:bodyPr/>
                    <a:lstStyle/>
                    <a:p>
                      <a:pPr algn="l" rtl="0" fontAlgn="ctr"/>
                      <a:endParaRPr lang="en-GB" sz="1200" b="0" i="0" u="none" strike="noStrike" dirty="0">
                        <a:solidFill>
                          <a:schemeClr val="tx1"/>
                        </a:solidFill>
                        <a:effectLst/>
                        <a:latin typeface="Arial" panose="020B0604020202020204" pitchFamily="34" charset="0"/>
                      </a:endParaRPr>
                    </a:p>
                  </a:txBody>
                  <a:tcPr marL="428625" marR="9525" marT="9525" marB="0" anchor="ctr"/>
                </a:tc>
                <a:extLst>
                  <a:ext uri="{0D108BD9-81ED-4DB2-BD59-A6C34878D82A}">
                    <a16:rowId xmlns:a16="http://schemas.microsoft.com/office/drawing/2014/main" val="10010"/>
                  </a:ext>
                </a:extLst>
              </a:tr>
              <a:tr h="261220">
                <a:tc>
                  <a:txBody>
                    <a:bodyPr/>
                    <a:lstStyle/>
                    <a:p>
                      <a:pPr algn="l" rtl="0" fontAlgn="ctr"/>
                      <a:r>
                        <a:rPr lang="en-GB" sz="1200" b="0" i="0" u="none" strike="noStrike" dirty="0">
                          <a:solidFill>
                            <a:srgbClr val="0070C0"/>
                          </a:solidFill>
                          <a:effectLst/>
                          <a:latin typeface="Arial" panose="020B0604020202020204" pitchFamily="34" charset="0"/>
                        </a:rPr>
                        <a:t>Antimicrobial use</a:t>
                      </a:r>
                    </a:p>
                  </a:txBody>
                  <a:tcPr marL="95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fontAlgn="t"/>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9525" marR="9525" marT="9525" marB="0" vert="vert270">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tc>
                  <a:txBody>
                    <a:bodyPr/>
                    <a:lstStyle/>
                    <a:p>
                      <a:pPr algn="l" rtl="0" fontAlgn="ctr"/>
                      <a:r>
                        <a:rPr lang="en-GB" sz="1200" u="none" strike="noStrike" dirty="0">
                          <a:solidFill>
                            <a:srgbClr val="0070C0"/>
                          </a:solidFill>
                          <a:effectLst/>
                        </a:rPr>
                        <a:t> </a:t>
                      </a:r>
                      <a:endParaRPr lang="en-GB" sz="1200" b="0" i="0" u="none" strike="noStrike" dirty="0">
                        <a:solidFill>
                          <a:srgbClr val="0070C0"/>
                        </a:solidFill>
                        <a:effectLst/>
                        <a:latin typeface="Arial" panose="020B0604020202020204" pitchFamily="34" charset="0"/>
                      </a:endParaRPr>
                    </a:p>
                  </a:txBody>
                  <a:tcPr marL="428625" marR="9525" marT="9525" marB="0" anchor="ctr">
                    <a:solidFill>
                      <a:schemeClr val="bg1"/>
                    </a:solidFill>
                  </a:tcPr>
                </a:tc>
                <a:extLst>
                  <a:ext uri="{0D108BD9-81ED-4DB2-BD59-A6C34878D82A}">
                    <a16:rowId xmlns:a16="http://schemas.microsoft.com/office/drawing/2014/main" val="10011"/>
                  </a:ext>
                </a:extLst>
              </a:tr>
            </a:tbl>
          </a:graphicData>
        </a:graphic>
      </p:graphicFrame>
      <p:sp>
        <p:nvSpPr>
          <p:cNvPr id="10" name="Rectangle 389"/>
          <p:cNvSpPr>
            <a:spLocks noChangeArrowheads="1"/>
          </p:cNvSpPr>
          <p:nvPr/>
        </p:nvSpPr>
        <p:spPr bwMode="auto">
          <a:xfrm>
            <a:off x="6096000" y="5070176"/>
            <a:ext cx="4824536"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000" dirty="0">
                <a:solidFill>
                  <a:srgbClr val="000000"/>
                </a:solidFill>
              </a:rPr>
              <a:t>Pneumonia, bloodstream infections and urinary tract infections: healthcare-associated and/or device-associated; Care bundle: 3-5 evidence-based practices to improve patient outcome; Training: training or education; Checklist: self-applied; Audit: external process (process surveillance, observations…)</a:t>
            </a:r>
          </a:p>
        </p:txBody>
      </p:sp>
      <p:sp>
        <p:nvSpPr>
          <p:cNvPr id="2" name="Rectangle 1"/>
          <p:cNvSpPr/>
          <p:nvPr/>
        </p:nvSpPr>
        <p:spPr>
          <a:xfrm>
            <a:off x="1271464" y="5337459"/>
            <a:ext cx="4608512" cy="400110"/>
          </a:xfrm>
          <a:prstGeom prst="rect">
            <a:avLst/>
          </a:prstGeom>
        </p:spPr>
        <p:txBody>
          <a:bodyPr wrap="square">
            <a:spAutoFit/>
          </a:bodyPr>
          <a:lstStyle/>
          <a:p>
            <a:r>
              <a:rPr lang="en-US" altLang="en-US" sz="1000" dirty="0">
                <a:solidFill>
                  <a:srgbClr val="000000"/>
                </a:solidFill>
              </a:rPr>
              <a:t>CEO: Chief Executive Officer, Managing Director; SSI: surgical site infections; ICU: intensive care unit (HAIs in ICUs)</a:t>
            </a:r>
            <a:r>
              <a:rPr lang="en-GB" altLang="en-US" sz="1000" dirty="0"/>
              <a:t>; </a:t>
            </a:r>
            <a:r>
              <a:rPr lang="en-US" altLang="en-US" sz="1000" dirty="0">
                <a:solidFill>
                  <a:srgbClr val="000000"/>
                </a:solidFill>
              </a:rPr>
              <a:t>CDI: </a:t>
            </a:r>
            <a:r>
              <a:rPr lang="en-US" altLang="en-US" sz="1000" i="1" dirty="0">
                <a:solidFill>
                  <a:srgbClr val="000000"/>
                </a:solidFill>
              </a:rPr>
              <a:t>Clostridium difficile </a:t>
            </a:r>
            <a:r>
              <a:rPr lang="en-US" altLang="en-US" sz="1000" dirty="0">
                <a:solidFill>
                  <a:srgbClr val="000000"/>
                </a:solidFill>
              </a:rPr>
              <a:t>infections. </a:t>
            </a:r>
            <a:endParaRPr lang="en-GB" sz="1000" dirty="0"/>
          </a:p>
        </p:txBody>
      </p:sp>
      <p:sp>
        <p:nvSpPr>
          <p:cNvPr id="12" name="Multiply 11"/>
          <p:cNvSpPr/>
          <p:nvPr/>
        </p:nvSpPr>
        <p:spPr bwMode="auto">
          <a:xfrm>
            <a:off x="7895256" y="2697420"/>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4" name="Multiply 13"/>
          <p:cNvSpPr/>
          <p:nvPr/>
        </p:nvSpPr>
        <p:spPr bwMode="auto">
          <a:xfrm>
            <a:off x="10188216" y="2697421"/>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5" name="Multiply 14"/>
          <p:cNvSpPr/>
          <p:nvPr/>
        </p:nvSpPr>
        <p:spPr bwMode="auto">
          <a:xfrm>
            <a:off x="8830962" y="267749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6" name="Multiply 15"/>
          <p:cNvSpPr/>
          <p:nvPr/>
        </p:nvSpPr>
        <p:spPr bwMode="auto">
          <a:xfrm>
            <a:off x="9285513" y="267749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7" name="Multiply 16"/>
          <p:cNvSpPr/>
          <p:nvPr/>
        </p:nvSpPr>
        <p:spPr bwMode="auto">
          <a:xfrm>
            <a:off x="10638647" y="2697420"/>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8" name="Multiply 17"/>
          <p:cNvSpPr/>
          <p:nvPr/>
        </p:nvSpPr>
        <p:spPr bwMode="auto">
          <a:xfrm>
            <a:off x="10617725" y="4521826"/>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19" name="Multiply 18"/>
          <p:cNvSpPr/>
          <p:nvPr/>
        </p:nvSpPr>
        <p:spPr bwMode="auto">
          <a:xfrm>
            <a:off x="10182107" y="4503627"/>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0" name="Multiply 19"/>
          <p:cNvSpPr/>
          <p:nvPr/>
        </p:nvSpPr>
        <p:spPr bwMode="auto">
          <a:xfrm>
            <a:off x="7895965" y="451323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1" name="Multiply 20"/>
          <p:cNvSpPr/>
          <p:nvPr/>
        </p:nvSpPr>
        <p:spPr bwMode="auto">
          <a:xfrm>
            <a:off x="10647732" y="296514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2" name="Multiply 21"/>
          <p:cNvSpPr/>
          <p:nvPr/>
        </p:nvSpPr>
        <p:spPr bwMode="auto">
          <a:xfrm>
            <a:off x="10189048" y="294694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3" name="Multiply 22"/>
          <p:cNvSpPr/>
          <p:nvPr/>
        </p:nvSpPr>
        <p:spPr bwMode="auto">
          <a:xfrm>
            <a:off x="9285513" y="2956560"/>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4" name="Multiply 23"/>
          <p:cNvSpPr/>
          <p:nvPr/>
        </p:nvSpPr>
        <p:spPr bwMode="auto">
          <a:xfrm>
            <a:off x="8825760" y="2965149"/>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6" name="Multiply 25"/>
          <p:cNvSpPr/>
          <p:nvPr/>
        </p:nvSpPr>
        <p:spPr bwMode="auto">
          <a:xfrm>
            <a:off x="7895966" y="2956561"/>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7" name="Multiply 26"/>
          <p:cNvSpPr/>
          <p:nvPr/>
        </p:nvSpPr>
        <p:spPr bwMode="auto">
          <a:xfrm>
            <a:off x="8378272" y="2941887"/>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
        <p:nvSpPr>
          <p:cNvPr id="28" name="Multiply 27"/>
          <p:cNvSpPr/>
          <p:nvPr/>
        </p:nvSpPr>
        <p:spPr bwMode="auto">
          <a:xfrm>
            <a:off x="8372458" y="2695352"/>
            <a:ext cx="172995" cy="189471"/>
          </a:xfrm>
          <a:prstGeom prst="mathMultiply">
            <a:avLst/>
          </a:prstGeom>
          <a:solidFill>
            <a:schemeClr val="tx1"/>
          </a:solidFill>
          <a:ln w="38100"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2537876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2"/>
          <p:cNvSpPr>
            <a:spLocks noGrp="1"/>
          </p:cNvSpPr>
          <p:nvPr>
            <p:ph type="title"/>
          </p:nvPr>
        </p:nvSpPr>
        <p:spPr/>
        <p:txBody>
          <a:bodyPr/>
          <a:lstStyle/>
          <a:p>
            <a:r>
              <a:rPr lang="en-GB" altLang="en-US" dirty="0">
                <a:ea typeface="ＭＳ Ｐゴシック" panose="020B0600070205080204" pitchFamily="34" charset="-128"/>
              </a:rPr>
              <a:t>Indicator case 3</a:t>
            </a:r>
          </a:p>
        </p:txBody>
      </p:sp>
      <p:sp>
        <p:nvSpPr>
          <p:cNvPr id="12291" name="Content Placeholder 3"/>
          <p:cNvSpPr>
            <a:spLocks noGrp="1"/>
          </p:cNvSpPr>
          <p:nvPr>
            <p:ph idx="1"/>
          </p:nvPr>
        </p:nvSpPr>
        <p:spPr>
          <a:xfrm>
            <a:off x="431807" y="1233950"/>
            <a:ext cx="11207199" cy="5008100"/>
          </a:xfrm>
        </p:spPr>
        <p:txBody>
          <a:bodyPr/>
          <a:lstStyle/>
          <a:p>
            <a:r>
              <a:rPr lang="en-GB" altLang="en-US" sz="2000" dirty="0">
                <a:ea typeface="ＭＳ Ｐゴシック" panose="020B0600070205080204" pitchFamily="34" charset="-128"/>
              </a:rPr>
              <a:t>The staff of the intensive care unit of a teaching hospital (capacity: 10 beds, 1450 patient</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days last years) includes </a:t>
            </a:r>
            <a:r>
              <a:rPr lang="en-GB" altLang="en-US" sz="2000" dirty="0">
                <a:solidFill>
                  <a:srgbClr val="FF0000"/>
                </a:solidFill>
                <a:ea typeface="ＭＳ Ｐゴシック" panose="020B0600070205080204" pitchFamily="34" charset="-128"/>
              </a:rPr>
              <a:t>21 registered nurses </a:t>
            </a:r>
            <a:r>
              <a:rPr lang="en-GB" altLang="en-US" sz="2000" dirty="0">
                <a:ea typeface="ＭＳ Ｐゴシック" panose="020B0600070205080204" pitchFamily="34" charset="-128"/>
              </a:rPr>
              <a:t>and </a:t>
            </a:r>
            <a:r>
              <a:rPr lang="en-GB" altLang="en-US" sz="2000" dirty="0">
                <a:solidFill>
                  <a:srgbClr val="FF0000"/>
                </a:solidFill>
                <a:ea typeface="ＭＳ Ｐゴシック" panose="020B0600070205080204" pitchFamily="34" charset="-128"/>
              </a:rPr>
              <a:t>8 nurse aides</a:t>
            </a:r>
            <a:r>
              <a:rPr lang="en-GB" altLang="en-US" sz="2000" dirty="0">
                <a:ea typeface="ＭＳ Ｐゴシック" panose="020B0600070205080204" pitchFamily="34" charset="-128"/>
              </a:rPr>
              <a:t>. </a:t>
            </a:r>
          </a:p>
          <a:p>
            <a:r>
              <a:rPr lang="en-GB" altLang="en-US" sz="2000" dirty="0">
                <a:solidFill>
                  <a:srgbClr val="FF0000"/>
                </a:solidFill>
                <a:ea typeface="ＭＳ Ｐゴシック" panose="020B0600070205080204" pitchFamily="34" charset="-128"/>
              </a:rPr>
              <a:t>Three</a:t>
            </a:r>
            <a:r>
              <a:rPr lang="en-GB" altLang="en-US" sz="2000" dirty="0">
                <a:ea typeface="ＭＳ Ｐゴシック" panose="020B0600070205080204" pitchFamily="34" charset="-128"/>
              </a:rPr>
              <a:t> out of the 21 nurses work </a:t>
            </a:r>
            <a:r>
              <a:rPr lang="en-GB" altLang="en-US" sz="2000" dirty="0">
                <a:solidFill>
                  <a:srgbClr val="FF0000"/>
                </a:solidFill>
                <a:ea typeface="ＭＳ Ｐゴシック" panose="020B0600070205080204" pitchFamily="34" charset="-128"/>
              </a:rPr>
              <a:t>75%</a:t>
            </a:r>
            <a:r>
              <a:rPr lang="en-GB" altLang="en-US" sz="2000" dirty="0">
                <a:ea typeface="ＭＳ Ｐゴシック" panose="020B0600070205080204" pitchFamily="34" charset="-128"/>
              </a:rPr>
              <a:t> while the head nurse does administrative work except from </a:t>
            </a:r>
            <a:r>
              <a:rPr lang="en-GB" altLang="en-US" sz="2000" dirty="0">
                <a:solidFill>
                  <a:srgbClr val="FF0000"/>
                </a:solidFill>
                <a:ea typeface="ＭＳ Ｐゴシック" panose="020B0600070205080204" pitchFamily="34" charset="-128"/>
              </a:rPr>
              <a:t>one shift per week </a:t>
            </a:r>
            <a:r>
              <a:rPr lang="en-GB" altLang="en-US" sz="2000" dirty="0">
                <a:ea typeface="ＭＳ Ｐゴシック" panose="020B0600070205080204" pitchFamily="34" charset="-128"/>
              </a:rPr>
              <a:t>when she does nursing work. </a:t>
            </a:r>
          </a:p>
          <a:p>
            <a:r>
              <a:rPr lang="en-GB" altLang="en-US" sz="2000" dirty="0">
                <a:ea typeface="ＭＳ Ｐゴシック" panose="020B0600070205080204" pitchFamily="34" charset="-128"/>
              </a:rPr>
              <a:t>From September until May four to </a:t>
            </a:r>
            <a:r>
              <a:rPr lang="en-GB" altLang="en-US" sz="2000" dirty="0">
                <a:solidFill>
                  <a:srgbClr val="FF0000"/>
                </a:solidFill>
                <a:ea typeface="ＭＳ Ｐゴシック" panose="020B0600070205080204" pitchFamily="34" charset="-128"/>
              </a:rPr>
              <a:t>six student nurses </a:t>
            </a:r>
            <a:r>
              <a:rPr lang="en-GB" altLang="en-US" sz="2000" dirty="0">
                <a:ea typeface="ＭＳ Ｐゴシック" panose="020B0600070205080204" pitchFamily="34" charset="-128"/>
              </a:rPr>
              <a:t>in their final year of study are also practicing on a shift basis. </a:t>
            </a:r>
          </a:p>
          <a:p>
            <a:r>
              <a:rPr lang="en-GB" altLang="en-US" sz="2000" dirty="0">
                <a:ea typeface="ＭＳ Ｐゴシック" panose="020B0600070205080204" pitchFamily="34" charset="-128"/>
              </a:rPr>
              <a:t>Two of the 21 registered nurses are trainees in intensive care nursing but participate in the shift system. </a:t>
            </a:r>
          </a:p>
          <a:p>
            <a:r>
              <a:rPr lang="en-GB" altLang="en-US" sz="2000" dirty="0">
                <a:ea typeface="ＭＳ Ｐゴシック" panose="020B0600070205080204" pitchFamily="34" charset="-128"/>
              </a:rPr>
              <a:t>The PPS is carried out in March.</a:t>
            </a:r>
          </a:p>
          <a:p>
            <a:endParaRPr lang="en-GB" altLang="en-US" sz="2000" i="1" dirty="0">
              <a:ea typeface="ＭＳ Ｐゴシック" panose="020B0600070205080204" pitchFamily="34" charset="-128"/>
            </a:endParaRPr>
          </a:p>
          <a:p>
            <a:r>
              <a:rPr lang="en-GB" altLang="en-US" sz="2000" i="1" dirty="0">
                <a:ea typeface="ＭＳ Ｐゴシック" panose="020B0600070205080204" pitchFamily="34" charset="-128"/>
              </a:rPr>
              <a:t>What is the </a:t>
            </a:r>
            <a:r>
              <a:rPr lang="hu-HU" altLang="en-US" sz="2000" i="1" dirty="0">
                <a:ea typeface="ＭＳ Ｐゴシック" panose="020B0600070205080204" pitchFamily="34" charset="-128"/>
              </a:rPr>
              <a:t>n</a:t>
            </a:r>
            <a:r>
              <a:rPr lang="en-GB" altLang="en-US" sz="2000" i="1" dirty="0">
                <a:ea typeface="ＭＳ Ｐゴシック" panose="020B0600070205080204" pitchFamily="34" charset="-128"/>
              </a:rPr>
              <a:t>umber of FTE registered nurses in ICU</a:t>
            </a:r>
            <a:r>
              <a:rPr lang="en-GB" altLang="en-US" sz="2000" dirty="0">
                <a:ea typeface="ＭＳ Ｐゴシック" panose="020B0600070205080204" pitchFamily="34" charset="-128"/>
              </a:rPr>
              <a:t> ?</a:t>
            </a:r>
          </a:p>
          <a:p>
            <a:r>
              <a:rPr lang="en-GB" altLang="en-US" sz="2000" i="1" dirty="0">
                <a:ea typeface="ＭＳ Ｐゴシック" panose="020B0600070205080204" pitchFamily="34" charset="-128"/>
              </a:rPr>
              <a:t>What is the </a:t>
            </a:r>
            <a:r>
              <a:rPr lang="hu-HU" altLang="en-US" sz="2000" i="1" dirty="0">
                <a:ea typeface="ＭＳ Ｐゴシック" panose="020B0600070205080204" pitchFamily="34" charset="-128"/>
              </a:rPr>
              <a:t>n</a:t>
            </a:r>
            <a:r>
              <a:rPr lang="en-GB" altLang="en-US" sz="2000" i="1" dirty="0">
                <a:ea typeface="ＭＳ Ｐゴシック" panose="020B0600070205080204" pitchFamily="34" charset="-128"/>
              </a:rPr>
              <a:t>umber of FTE nursing assistants in ICU?</a:t>
            </a:r>
          </a:p>
        </p:txBody>
      </p:sp>
    </p:spTree>
    <p:extLst>
      <p:ext uri="{BB962C8B-B14F-4D97-AF65-F5344CB8AC3E}">
        <p14:creationId xmlns:p14="http://schemas.microsoft.com/office/powerpoint/2010/main" val="204171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FTE registered nurses</a:t>
            </a:r>
          </a:p>
        </p:txBody>
      </p:sp>
      <p:sp>
        <p:nvSpPr>
          <p:cNvPr id="3" name="Content Placeholder 2"/>
          <p:cNvSpPr>
            <a:spLocks noGrp="1"/>
          </p:cNvSpPr>
          <p:nvPr>
            <p:ph idx="1"/>
          </p:nvPr>
        </p:nvSpPr>
        <p:spPr/>
        <p:txBody>
          <a:bodyPr/>
          <a:lstStyle/>
          <a:p>
            <a:r>
              <a:rPr lang="en-GB" sz="2000" b="1" dirty="0"/>
              <a:t>Registered nurse</a:t>
            </a:r>
            <a:r>
              <a:rPr lang="en-GB" sz="2000" dirty="0"/>
              <a:t>: a nurse who has graduated from a college’s nursing program or from a school of nursing and has passed a national licensing exam to obtain a nursing license. </a:t>
            </a:r>
          </a:p>
          <a:p>
            <a:r>
              <a:rPr lang="en-GB" sz="2000" dirty="0"/>
              <a:t>Also include ‘agency nurses’, ‘bank nurses’, ‘interim nurses’ or other registered nurses who are not permanently employed for that position in the hospital. </a:t>
            </a:r>
          </a:p>
          <a:p>
            <a:r>
              <a:rPr lang="en-GB" sz="2000" dirty="0"/>
              <a:t>Students are not included.</a:t>
            </a:r>
          </a:p>
          <a:p>
            <a:r>
              <a:rPr lang="en-GB" sz="2000" b="1" dirty="0"/>
              <a:t>Nursing assistant</a:t>
            </a:r>
            <a:r>
              <a:rPr lang="en-GB" sz="2000" dirty="0"/>
              <a:t>: also referred to as ‘nurses’ aide’, ‘healthcare assistant’, ‘nursing auxiliary’, ‘auxiliary nurse’, ‘patient care assistant’</a:t>
            </a:r>
            <a:r>
              <a:rPr lang="hu-HU" sz="2000" dirty="0"/>
              <a:t>.</a:t>
            </a:r>
            <a:r>
              <a:rPr lang="en-GB" sz="2000" dirty="0"/>
              <a:t> </a:t>
            </a:r>
          </a:p>
          <a:p>
            <a:r>
              <a:rPr lang="en-GB" altLang="en-US" sz="2000" b="1" dirty="0">
                <a:ea typeface="ＭＳ Ｐゴシック" panose="020B0600070205080204" pitchFamily="34" charset="-128"/>
              </a:rPr>
              <a:t>Full</a:t>
            </a:r>
            <a:r>
              <a:rPr lang="hu-HU" altLang="en-US" sz="2000" b="1" dirty="0">
                <a:ea typeface="ＭＳ Ｐゴシック" panose="020B0600070205080204" pitchFamily="34" charset="-128"/>
              </a:rPr>
              <a:t>-</a:t>
            </a:r>
            <a:r>
              <a:rPr lang="en-GB" altLang="en-US" sz="2000" b="1" dirty="0">
                <a:ea typeface="ＭＳ Ｐゴシック" panose="020B0600070205080204" pitchFamily="34" charset="-128"/>
              </a:rPr>
              <a:t>time equivalent</a:t>
            </a:r>
            <a:r>
              <a:rPr lang="en-GB" altLang="en-US" sz="2000" dirty="0">
                <a:ea typeface="ＭＳ Ｐゴシック" panose="020B0600070205080204" pitchFamily="34" charset="-128"/>
              </a:rPr>
              <a:t>: e.g. 40 h</a:t>
            </a:r>
            <a:r>
              <a:rPr lang="hu-HU" altLang="en-US" sz="2000" dirty="0" err="1">
                <a:ea typeface="ＭＳ Ｐゴシック" panose="020B0600070205080204" pitchFamily="34" charset="-128"/>
              </a:rPr>
              <a:t>ours</a:t>
            </a:r>
            <a:r>
              <a:rPr lang="en-GB" altLang="en-US" sz="2000" dirty="0">
                <a:ea typeface="ＭＳ Ｐゴシック" panose="020B0600070205080204" pitchFamily="34" charset="-128"/>
              </a:rPr>
              <a:t> / week (5 x 8-hour shifts)</a:t>
            </a:r>
          </a:p>
          <a:p>
            <a:endParaRPr lang="en-GB" altLang="en-US" sz="2000" i="1" dirty="0">
              <a:ea typeface="ＭＳ Ｐゴシック" panose="020B0600070205080204" pitchFamily="34" charset="-128"/>
            </a:endParaRPr>
          </a:p>
          <a:p>
            <a:r>
              <a:rPr lang="en-GB" altLang="en-US" sz="2000" i="1" dirty="0">
                <a:ea typeface="ＭＳ Ｐゴシック" panose="020B0600070205080204" pitchFamily="34" charset="-128"/>
              </a:rPr>
              <a:t>What is the </a:t>
            </a:r>
            <a:r>
              <a:rPr lang="hu-HU" altLang="en-US" sz="2000" i="1" dirty="0">
                <a:ea typeface="ＭＳ Ｐゴシック" panose="020B0600070205080204" pitchFamily="34" charset="-128"/>
              </a:rPr>
              <a:t>n</a:t>
            </a:r>
            <a:r>
              <a:rPr lang="en-GB" altLang="en-US" sz="2000" i="1" dirty="0">
                <a:ea typeface="ＭＳ Ｐゴシック" panose="020B0600070205080204" pitchFamily="34" charset="-128"/>
              </a:rPr>
              <a:t>umber of FTE registered nurses in ICU</a:t>
            </a:r>
            <a:r>
              <a:rPr lang="en-GB" altLang="en-US" sz="2000" dirty="0">
                <a:ea typeface="ＭＳ Ｐゴシック" panose="020B0600070205080204" pitchFamily="34" charset="-128"/>
              </a:rPr>
              <a:t>?</a:t>
            </a:r>
          </a:p>
          <a:p>
            <a:pPr lvl="1"/>
            <a:r>
              <a:rPr lang="en-GB" altLang="en-US" sz="2000" dirty="0">
                <a:solidFill>
                  <a:srgbClr val="FF0000"/>
                </a:solidFill>
                <a:ea typeface="ＭＳ Ｐゴシック" panose="020B0600070205080204" pitchFamily="34" charset="-128"/>
              </a:rPr>
              <a:t>18 FTEs + 3*0.75 FTEs = 20.25 FTEs (the administrative work is included)</a:t>
            </a:r>
          </a:p>
          <a:p>
            <a:r>
              <a:rPr lang="en-GB" altLang="en-US" sz="2000" i="1" dirty="0">
                <a:ea typeface="ＭＳ Ｐゴシック" panose="020B0600070205080204" pitchFamily="34" charset="-128"/>
              </a:rPr>
              <a:t>What is the </a:t>
            </a:r>
            <a:r>
              <a:rPr lang="hu-HU" altLang="en-US" sz="2000" i="1" dirty="0">
                <a:ea typeface="ＭＳ Ｐゴシック" panose="020B0600070205080204" pitchFamily="34" charset="-128"/>
              </a:rPr>
              <a:t>n</a:t>
            </a:r>
            <a:r>
              <a:rPr lang="en-GB" altLang="en-US" sz="2000" i="1" dirty="0">
                <a:ea typeface="ＭＳ Ｐゴシック" panose="020B0600070205080204" pitchFamily="34" charset="-128"/>
              </a:rPr>
              <a:t>umber of FTE nursing assistants in ICU</a:t>
            </a:r>
            <a:r>
              <a:rPr lang="hu-HU" altLang="en-US" sz="2000" i="1" dirty="0">
                <a:ea typeface="ＭＳ Ｐゴシック" panose="020B0600070205080204" pitchFamily="34" charset="-128"/>
              </a:rPr>
              <a:t>?</a:t>
            </a:r>
            <a:endParaRPr lang="en-GB" altLang="en-US" sz="2000" i="1" dirty="0">
              <a:ea typeface="ＭＳ Ｐゴシック" panose="020B0600070205080204" pitchFamily="34" charset="-128"/>
            </a:endParaRPr>
          </a:p>
          <a:p>
            <a:pPr lvl="1"/>
            <a:r>
              <a:rPr lang="en-GB" altLang="en-US" sz="2000" dirty="0">
                <a:solidFill>
                  <a:srgbClr val="FF0000"/>
                </a:solidFill>
                <a:ea typeface="ＭＳ Ｐゴシック" panose="020B0600070205080204" pitchFamily="34" charset="-128"/>
              </a:rPr>
              <a:t>8 FTEs</a:t>
            </a:r>
          </a:p>
          <a:p>
            <a:endParaRPr lang="en-GB" dirty="0"/>
          </a:p>
        </p:txBody>
      </p:sp>
    </p:spTree>
    <p:extLst>
      <p:ext uri="{BB962C8B-B14F-4D97-AF65-F5344CB8AC3E}">
        <p14:creationId xmlns:p14="http://schemas.microsoft.com/office/powerpoint/2010/main" val="1441854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descr="ECDC-Logo_4c_e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7480" y="123307"/>
            <a:ext cx="660400"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5"/>
          <p:cNvSpPr>
            <a:spLocks noChangeArrowheads="1"/>
          </p:cNvSpPr>
          <p:nvPr/>
        </p:nvSpPr>
        <p:spPr bwMode="auto">
          <a:xfrm>
            <a:off x="2382643" y="91556"/>
            <a:ext cx="804386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altLang="en-US" sz="1292"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European Prevalence Survey of Healthcare-Associated Infections and Antimicrobial Use</a:t>
            </a:r>
          </a:p>
          <a:p>
            <a:pPr marL="0" marR="0" lvl="0" indent="0" algn="ctr" defTabSz="914400" rtl="0" eaLnBrk="1" fontAlgn="base" latinLnBrk="0" hangingPunct="1">
              <a:lnSpc>
                <a:spcPct val="90000"/>
              </a:lnSpc>
              <a:spcBef>
                <a:spcPct val="0"/>
              </a:spcBef>
              <a:spcAft>
                <a:spcPct val="0"/>
              </a:spcAft>
              <a:buClrTx/>
              <a:buSzTx/>
              <a:buFontTx/>
              <a:buNone/>
              <a:tabLst/>
              <a:defRPr/>
            </a:pPr>
            <a:r>
              <a:rPr kumimoji="0" lang="en-US" altLang="en-US" sz="1292"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Form H1. Hospital data 1/3</a:t>
            </a:r>
          </a:p>
        </p:txBody>
      </p:sp>
      <p:sp>
        <p:nvSpPr>
          <p:cNvPr id="3076" name="Rectangle 8"/>
          <p:cNvSpPr>
            <a:spLocks noChangeArrowheads="1"/>
          </p:cNvSpPr>
          <p:nvPr/>
        </p:nvSpPr>
        <p:spPr bwMode="auto">
          <a:xfrm>
            <a:off x="1717480" y="756720"/>
            <a:ext cx="3856038" cy="3800475"/>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marL="0" marR="0" lvl="0" indent="0" algn="l" defTabSz="652463" rtl="0" eaLnBrk="1" fontAlgn="base" latinLnBrk="0" hangingPunct="1">
              <a:lnSpc>
                <a:spcPct val="90000"/>
              </a:lnSpc>
              <a:spcBef>
                <a:spcPct val="50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Hospital code:		</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endParaRPr kumimoji="0" lang="en-US" altLang="en-US" sz="1108"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Survey dates:  From  __ / __ /____  To: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108"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__ / __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108"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____</a:t>
            </a:r>
            <a:endPar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108" b="0" i="1"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dd</a:t>
            </a:r>
            <a:r>
              <a:rPr kumimoji="0" lang="en-US" altLang="en-US" sz="1108"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 mm / </a:t>
            </a:r>
            <a:r>
              <a:rPr kumimoji="0" lang="en-US" altLang="en-US" sz="1108" b="0" i="1"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yyyy</a:t>
            </a:r>
            <a:r>
              <a:rPr kumimoji="0" lang="en-US" altLang="en-US" sz="1108"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108" b="0" i="1"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dd</a:t>
            </a:r>
            <a:r>
              <a:rPr kumimoji="0" lang="en-US" altLang="en-US" sz="1108"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 mm / </a:t>
            </a:r>
            <a:r>
              <a:rPr kumimoji="0" lang="en-US" altLang="en-US" sz="1108" b="0" i="1"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yyyy</a:t>
            </a:r>
            <a:r>
              <a:rPr kumimoji="0" lang="en-US" altLang="en-US" sz="1108"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endPar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90000"/>
              </a:lnSpc>
              <a:spcBef>
                <a:spcPct val="5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Hospital size (total number of beds)</a:t>
            </a:r>
          </a:p>
          <a:p>
            <a:pPr marL="0" marR="0" lvl="0" indent="0" algn="l" defTabSz="652463" rtl="0" eaLnBrk="1" fontAlgn="base" latinLnBrk="0" hangingPunct="1">
              <a:lnSpc>
                <a:spcPct val="90000"/>
              </a:lnSpc>
              <a:spcBef>
                <a:spcPct val="5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Number of acute care beds</a:t>
            </a:r>
          </a:p>
          <a:p>
            <a:pPr marL="0" marR="0" lvl="0" indent="0" algn="l" defTabSz="652463" rtl="0" eaLnBrk="1" fontAlgn="base" latinLnBrk="0" hangingPunct="1">
              <a:lnSpc>
                <a:spcPct val="90000"/>
              </a:lnSpc>
              <a:spcBef>
                <a:spcPct val="5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Number of ICU beds</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endPar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Exclusion of wards for PPS?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No </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Yes, please specify which ward types were excluded:</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_______________________________________________</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endPar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90000"/>
              </a:lnSpc>
              <a:spcBef>
                <a:spcPct val="5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Total number of beds in included wards: </a:t>
            </a:r>
          </a:p>
          <a:p>
            <a:pPr marL="0" marR="0" lvl="0" indent="0" algn="l" defTabSz="652463" rtl="0" eaLnBrk="1" fontAlgn="base" latinLnBrk="0" hangingPunct="1">
              <a:lnSpc>
                <a:spcPct val="90000"/>
              </a:lnSpc>
              <a:spcBef>
                <a:spcPct val="500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Total number of patients included in PPS:</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Hospital type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Primary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Secondary</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Tertiary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Specialised</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specify </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Specialisation</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type: ______________________</a:t>
            </a:r>
          </a:p>
          <a:p>
            <a:pPr marL="0" marR="0" lvl="0" indent="0" algn="l" defTabSz="652463" rtl="0" eaLnBrk="1" fontAlgn="base" latinLnBrk="0" hangingPunct="1">
              <a:lnSpc>
                <a:spcPct val="90000"/>
              </a:lnSpc>
              <a:spcBef>
                <a:spcPct val="0"/>
              </a:spcBef>
              <a:spcAft>
                <a:spcPct val="0"/>
              </a:spcAft>
              <a:buClrTx/>
              <a:buSzTx/>
              <a:buFontTx/>
              <a:buNone/>
              <a:tabLst>
                <a:tab pos="1173163" algn="l"/>
                <a:tab pos="2146300" algn="l"/>
                <a:tab pos="3140075" algn="l"/>
              </a:tabLst>
              <a:defRPr/>
            </a:pP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Hospital ownership: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Private  </a:t>
            </a:r>
            <a:r>
              <a:rPr kumimoji="0" lang="en-US" altLang="en-US" sz="1662"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108"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Public</a:t>
            </a:r>
          </a:p>
        </p:txBody>
      </p:sp>
      <p:sp>
        <p:nvSpPr>
          <p:cNvPr id="3077" name="Rectangle 9"/>
          <p:cNvSpPr>
            <a:spLocks noChangeArrowheads="1"/>
          </p:cNvSpPr>
          <p:nvPr/>
        </p:nvSpPr>
        <p:spPr bwMode="auto">
          <a:xfrm>
            <a:off x="2781105" y="821807"/>
            <a:ext cx="666750" cy="200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8198" name="Group 390"/>
          <p:cNvGrpSpPr>
            <a:grpSpLocks/>
          </p:cNvGrpSpPr>
          <p:nvPr/>
        </p:nvGrpSpPr>
        <p:grpSpPr bwMode="auto">
          <a:xfrm>
            <a:off x="4176518" y="1582221"/>
            <a:ext cx="665163" cy="565150"/>
            <a:chOff x="1714" y="1116"/>
            <a:chExt cx="454" cy="386"/>
          </a:xfrm>
        </p:grpSpPr>
        <p:sp>
          <p:nvSpPr>
            <p:cNvPr id="3156" name="Rectangle 12"/>
            <p:cNvSpPr>
              <a:spLocks noChangeArrowheads="1"/>
            </p:cNvSpPr>
            <p:nvPr/>
          </p:nvSpPr>
          <p:spPr bwMode="auto">
            <a:xfrm>
              <a:off x="1714" y="1116"/>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3157" name="Rectangle 13"/>
            <p:cNvSpPr>
              <a:spLocks noChangeArrowheads="1"/>
            </p:cNvSpPr>
            <p:nvPr/>
          </p:nvSpPr>
          <p:spPr bwMode="auto">
            <a:xfrm>
              <a:off x="1714" y="1252"/>
              <a:ext cx="454" cy="11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3158" name="Rectangle 14"/>
            <p:cNvSpPr>
              <a:spLocks noChangeArrowheads="1"/>
            </p:cNvSpPr>
            <p:nvPr/>
          </p:nvSpPr>
          <p:spPr bwMode="auto">
            <a:xfrm>
              <a:off x="1714" y="1389"/>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3079" name="Rectangle 80"/>
          <p:cNvSpPr>
            <a:spLocks noChangeArrowheads="1"/>
          </p:cNvSpPr>
          <p:nvPr/>
        </p:nvSpPr>
        <p:spPr bwMode="auto">
          <a:xfrm>
            <a:off x="4509100" y="2899326"/>
            <a:ext cx="665162" cy="1666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3080" name="Rectangle 81"/>
          <p:cNvSpPr>
            <a:spLocks noChangeArrowheads="1"/>
          </p:cNvSpPr>
          <p:nvPr/>
        </p:nvSpPr>
        <p:spPr bwMode="auto">
          <a:xfrm>
            <a:off x="4509100" y="3099350"/>
            <a:ext cx="665162" cy="165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graphicFrame>
        <p:nvGraphicFramePr>
          <p:cNvPr id="4155" name="Group 59"/>
          <p:cNvGraphicFramePr>
            <a:graphicFrameLocks noGrp="1"/>
          </p:cNvGraphicFramePr>
          <p:nvPr>
            <p:ph/>
            <p:extLst>
              <p:ext uri="{D42A27DB-BD31-4B8C-83A1-F6EECF244321}">
                <p14:modId xmlns:p14="http://schemas.microsoft.com/office/powerpoint/2010/main" val="576832263"/>
              </p:ext>
            </p:extLst>
          </p:nvPr>
        </p:nvGraphicFramePr>
        <p:xfrm>
          <a:off x="5800531" y="658294"/>
          <a:ext cx="4586287" cy="4784727"/>
        </p:xfrm>
        <a:graphic>
          <a:graphicData uri="http://schemas.openxmlformats.org/drawingml/2006/table">
            <a:tbl>
              <a:tblPr/>
              <a:tblGrid>
                <a:gridCol w="2824738">
                  <a:extLst>
                    <a:ext uri="{9D8B030D-6E8A-4147-A177-3AD203B41FA5}">
                      <a16:colId xmlns:a16="http://schemas.microsoft.com/office/drawing/2014/main" val="20000"/>
                    </a:ext>
                  </a:extLst>
                </a:gridCol>
                <a:gridCol w="703626">
                  <a:extLst>
                    <a:ext uri="{9D8B030D-6E8A-4147-A177-3AD203B41FA5}">
                      <a16:colId xmlns:a16="http://schemas.microsoft.com/office/drawing/2014/main" val="20001"/>
                    </a:ext>
                  </a:extLst>
                </a:gridCol>
                <a:gridCol w="449837">
                  <a:extLst>
                    <a:ext uri="{9D8B030D-6E8A-4147-A177-3AD203B41FA5}">
                      <a16:colId xmlns:a16="http://schemas.microsoft.com/office/drawing/2014/main" val="20002"/>
                    </a:ext>
                  </a:extLst>
                </a:gridCol>
                <a:gridCol w="608086">
                  <a:extLst>
                    <a:ext uri="{9D8B030D-6E8A-4147-A177-3AD203B41FA5}">
                      <a16:colId xmlns:a16="http://schemas.microsoft.com/office/drawing/2014/main" val="20003"/>
                    </a:ext>
                  </a:extLst>
                </a:gridCol>
              </a:tblGrid>
              <a:tr h="428381">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Number</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Year </a:t>
                      </a:r>
                    </a:p>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data</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Inc./ Total (1)</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032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discharges/admissions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Inc  Tot     </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3506">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patient-days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Alcohol hand rub consumption liters/year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 observed hand hygiene opportunities/year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blood culture sets/year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stool tests for CDI/year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infection control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infection control doctors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8"/>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antimicrobial stewardship</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350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registered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nursing assistants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1" i="0" u="none" strike="noStrike" cap="none" normalizeH="0" baseline="0" dirty="0">
                          <a:ln>
                            <a:noFill/>
                          </a:ln>
                          <a:solidFill>
                            <a:srgbClr val="FF0000"/>
                          </a:solidFill>
                          <a:effectLst/>
                          <a:latin typeface="Arial" charset="0"/>
                          <a:cs typeface="Arial" charset="0"/>
                        </a:rPr>
                        <a:t>Number of FTE registered nurses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hu-HU" altLang="en-US" sz="1100" b="1" i="0" u="none" strike="noStrike" cap="none" normalizeH="0" baseline="0" dirty="0">
                          <a:ln>
                            <a:noFill/>
                          </a:ln>
                          <a:solidFill>
                            <a:srgbClr val="FF0000"/>
                          </a:solidFill>
                          <a:effectLst/>
                          <a:latin typeface="Arial" charset="0"/>
                          <a:cs typeface="Arial" charset="0"/>
                        </a:rPr>
                        <a:t>20.25</a:t>
                      </a:r>
                      <a:endParaRPr kumimoji="0" lang="nl-NL" altLang="en-US" sz="1100" b="1"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1" i="0" u="none" strike="noStrike" cap="none" normalizeH="0" baseline="0" dirty="0">
                          <a:ln>
                            <a:noFill/>
                          </a:ln>
                          <a:solidFill>
                            <a:srgbClr val="FF0000"/>
                          </a:solidFill>
                          <a:effectLst/>
                          <a:latin typeface="Arial" charset="0"/>
                          <a:cs typeface="Arial" charset="0"/>
                        </a:rPr>
                        <a:t>Number of FTE nursing assistants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hu-HU" altLang="en-US" sz="1100" b="1" i="0" u="none" strike="noStrike" cap="none" normalizeH="0" baseline="0" dirty="0">
                          <a:ln>
                            <a:noFill/>
                          </a:ln>
                          <a:solidFill>
                            <a:srgbClr val="FF0000"/>
                          </a:solidFill>
                          <a:effectLst/>
                          <a:latin typeface="Arial" charset="0"/>
                          <a:cs typeface="Arial" charset="0"/>
                        </a:rPr>
                        <a:t>8</a:t>
                      </a:r>
                      <a:endParaRPr kumimoji="0" lang="nl-NL" altLang="en-US" sz="1100" b="1"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3952">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 of  airborne infection isolation rooms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4"/>
                  </a:ext>
                </a:extLst>
              </a:tr>
            </a:tbl>
          </a:graphicData>
        </a:graphic>
      </p:graphicFrame>
      <p:sp>
        <p:nvSpPr>
          <p:cNvPr id="3151" name="Rectangle 326"/>
          <p:cNvSpPr>
            <a:spLocks noChangeArrowheads="1"/>
          </p:cNvSpPr>
          <p:nvPr/>
        </p:nvSpPr>
        <p:spPr bwMode="auto">
          <a:xfrm>
            <a:off x="1717481" y="5874819"/>
            <a:ext cx="8774113" cy="40481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PPS Protocol: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Standard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Light</a:t>
            </a:r>
          </a:p>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Is the hospital part of a national representative sample of hospitals ?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No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Yes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Unknown</a:t>
            </a:r>
          </a:p>
        </p:txBody>
      </p:sp>
      <p:sp>
        <p:nvSpPr>
          <p:cNvPr id="3152" name="Rectangle 389"/>
          <p:cNvSpPr>
            <a:spLocks noChangeArrowheads="1"/>
          </p:cNvSpPr>
          <p:nvPr/>
        </p:nvSpPr>
        <p:spPr bwMode="auto">
          <a:xfrm>
            <a:off x="5743381" y="5479946"/>
            <a:ext cx="4652963"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(1) Data were collected for</a:t>
            </a:r>
            <a:r>
              <a:rPr kumimoji="0" lang="en-US" altLang="en-US" sz="923"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Included wards only (</a:t>
            </a:r>
            <a:r>
              <a:rPr kumimoji="0" lang="en-US" altLang="en-US" sz="923" b="1"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Inc</a:t>
            </a: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 = recommended) or for the total hospital (</a:t>
            </a:r>
            <a:r>
              <a:rPr kumimoji="0" lang="en-US" altLang="en-US" sz="923"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Tot</a:t>
            </a: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if all wards were included in PPS (</a:t>
            </a:r>
            <a:r>
              <a:rPr kumimoji="0" lang="en-US" altLang="en-US" sz="923"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Inc</a:t>
            </a: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=Tot), mark “</a:t>
            </a:r>
            <a:r>
              <a:rPr kumimoji="0" lang="en-US" altLang="en-US" sz="923"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Inc</a:t>
            </a:r>
            <a:r>
              <a:rPr kumimoji="0" lang="en-US" altLang="en-US" sz="923"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a:t>
            </a:r>
          </a:p>
        </p:txBody>
      </p:sp>
      <p:sp>
        <p:nvSpPr>
          <p:cNvPr id="3153" name="Rectangle 82"/>
          <p:cNvSpPr>
            <a:spLocks noChangeArrowheads="1"/>
          </p:cNvSpPr>
          <p:nvPr/>
        </p:nvSpPr>
        <p:spPr bwMode="auto">
          <a:xfrm>
            <a:off x="1719068" y="4611169"/>
            <a:ext cx="3854450" cy="118586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marL="0" marR="0" lvl="0" indent="0" algn="l" defTabSz="652463" rtl="0" eaLnBrk="1" fontAlgn="base" latinLnBrk="0" hangingPunct="1">
              <a:lnSpc>
                <a:spcPct val="90000"/>
              </a:lnSpc>
              <a:spcBef>
                <a:spcPct val="0"/>
              </a:spcBef>
              <a:spcAft>
                <a:spcPct val="0"/>
              </a:spcAft>
              <a:buClrTx/>
              <a:buSzTx/>
              <a:buFontTx/>
              <a:buNone/>
              <a:tabLst>
                <a:tab pos="1252538" algn="l"/>
                <a:tab pos="2146300" algn="l"/>
                <a:tab pos="3140075" algn="l"/>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Hospital is part of administrative hospital group (</a:t>
            </a:r>
            <a:r>
              <a:rPr kumimoji="0" lang="en-US" altLang="en-US" sz="1015" b="1"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AHG</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p>
          <a:p>
            <a:pPr marL="0" marR="0" lvl="0" indent="0" algn="l" defTabSz="652463" rtl="0" eaLnBrk="1" fontAlgn="base" latinLnBrk="0" hangingPunct="1">
              <a:lnSpc>
                <a:spcPct val="150000"/>
              </a:lnSpc>
              <a:spcBef>
                <a:spcPct val="0"/>
              </a:spcBef>
              <a:spcAft>
                <a:spcPct val="0"/>
              </a:spcAft>
              <a:buClrTx/>
              <a:buSzTx/>
              <a:buFontTx/>
              <a:buNone/>
              <a:tabLst>
                <a:tab pos="1252538" algn="l"/>
                <a:tab pos="2146300" algn="l"/>
                <a:tab pos="3140075" algn="l"/>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No</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Yes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t>
            </a:r>
            <a:r>
              <a:rPr kumimoji="0" lang="en-US" altLang="en-US" sz="1015"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if yes:</a:t>
            </a:r>
            <a:endParaRPr kumimoji="0" lang="en-US" altLang="en-US" sz="1015" b="0" i="1"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150000"/>
              </a:lnSpc>
              <a:spcBef>
                <a:spcPct val="0"/>
              </a:spcBef>
              <a:spcAft>
                <a:spcPct val="0"/>
              </a:spcAft>
              <a:buClrTx/>
              <a:buSzTx/>
              <a:buFontTx/>
              <a:buNone/>
              <a:tabLst>
                <a:tab pos="1252538" algn="l"/>
                <a:tab pos="2146300" algn="l"/>
                <a:tab pos="3140075" algn="l"/>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Data apply to: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Hospital site</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only     </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sym typeface="Wingdings" panose="05000000000000000000" pitchFamily="2" charset="2"/>
              </a:rPr>
              <a:t> All hospitals in AHG</a:t>
            </a:r>
            <a:endPar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a:p>
            <a:pPr marL="0" marR="0" lvl="0" indent="0" algn="l" defTabSz="652463" rtl="0" eaLnBrk="1" fontAlgn="base" latinLnBrk="0" hangingPunct="1">
              <a:lnSpc>
                <a:spcPct val="150000"/>
              </a:lnSpc>
              <a:spcBef>
                <a:spcPct val="0"/>
              </a:spcBef>
              <a:spcAft>
                <a:spcPct val="0"/>
              </a:spcAft>
              <a:buClrTx/>
              <a:buSzTx/>
              <a:buFontTx/>
              <a:buNone/>
              <a:tabLst>
                <a:tab pos="1252538" algn="l"/>
                <a:tab pos="2146300" algn="l"/>
                <a:tab pos="3140075" algn="l"/>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AHG code:	           AHG type: Prim  Sec  </a:t>
            </a:r>
            <a:r>
              <a:rPr kumimoji="0" lang="en-US" altLang="en-US" sz="1015" b="0" i="0" u="none" strike="noStrike" kern="1200" cap="none" spc="0" normalizeH="0" baseline="0" noProof="0" dirty="0" err="1">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Tert</a:t>
            </a: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  Spec</a:t>
            </a:r>
          </a:p>
          <a:p>
            <a:pPr marL="0" marR="0" lvl="0" indent="0" algn="l" defTabSz="652463" rtl="0" eaLnBrk="1" fontAlgn="base" latinLnBrk="0" hangingPunct="1">
              <a:lnSpc>
                <a:spcPct val="150000"/>
              </a:lnSpc>
              <a:spcBef>
                <a:spcPct val="0"/>
              </a:spcBef>
              <a:spcAft>
                <a:spcPct val="0"/>
              </a:spcAft>
              <a:buClrTx/>
              <a:buSzTx/>
              <a:buFontTx/>
              <a:buNone/>
              <a:tabLst>
                <a:tab pos="1252538" algn="l"/>
                <a:tab pos="2146300" algn="l"/>
                <a:tab pos="3140075" algn="l"/>
              </a:tabLst>
              <a:defRPr/>
            </a:pPr>
            <a:r>
              <a:rPr kumimoji="0" lang="en-US" altLang="en-US" sz="1015"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t>N of beds AHG:  Total                      Acute care beds</a:t>
            </a:r>
          </a:p>
        </p:txBody>
      </p:sp>
      <p:sp>
        <p:nvSpPr>
          <p:cNvPr id="3154" name="Rectangle 80"/>
          <p:cNvSpPr>
            <a:spLocks noChangeArrowheads="1"/>
          </p:cNvSpPr>
          <p:nvPr/>
        </p:nvSpPr>
        <p:spPr bwMode="auto">
          <a:xfrm>
            <a:off x="3104956" y="5541445"/>
            <a:ext cx="665163" cy="147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3155" name="Rectangle 80"/>
          <p:cNvSpPr>
            <a:spLocks noChangeArrowheads="1"/>
          </p:cNvSpPr>
          <p:nvPr/>
        </p:nvSpPr>
        <p:spPr bwMode="auto">
          <a:xfrm>
            <a:off x="4841681" y="5541444"/>
            <a:ext cx="665163" cy="1333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8" name="Rectangle 80"/>
          <p:cNvSpPr>
            <a:spLocks noChangeArrowheads="1"/>
          </p:cNvSpPr>
          <p:nvPr/>
        </p:nvSpPr>
        <p:spPr bwMode="auto">
          <a:xfrm>
            <a:off x="2449318" y="5327131"/>
            <a:ext cx="665162" cy="1476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GB" altLang="en-US" sz="1662"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277" name="Rectangle 1"/>
          <p:cNvSpPr>
            <a:spLocks noChangeArrowheads="1"/>
          </p:cNvSpPr>
          <p:nvPr/>
        </p:nvSpPr>
        <p:spPr bwMode="auto">
          <a:xfrm>
            <a:off x="4636893" y="3917432"/>
            <a:ext cx="5167312" cy="18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0" tIns="0" rIns="0" bIns="0">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marL="0" marR="0" lvl="0" indent="0" algn="ctr" defTabSz="914400" rtl="0" eaLnBrk="0" fontAlgn="base" latinLnBrk="0" hangingPunct="0">
              <a:lnSpc>
                <a:spcPct val="85000"/>
              </a:lnSpc>
              <a:spcBef>
                <a:spcPct val="0"/>
              </a:spcBef>
              <a:spcAft>
                <a:spcPct val="0"/>
              </a:spcAft>
              <a:buClrTx/>
              <a:buSzTx/>
              <a:buFontTx/>
              <a:buNone/>
              <a:tabLst/>
              <a:defRPr/>
            </a:pPr>
            <a:endParaRPr kumimoji="0" lang="en-GB" altLang="en-US" sz="1400" b="0" i="0" u="none" strike="noStrike" kern="1200" cap="none" spc="0" normalizeH="0" baseline="0" noProof="0">
              <a:ln>
                <a:noFill/>
              </a:ln>
              <a:solidFill>
                <a:srgbClr val="000000"/>
              </a:solidFill>
              <a:effectLst/>
              <a:uLnTx/>
              <a:uFillTx/>
              <a:latin typeface="Tahoma" panose="020B060403050404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263452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a:xfrm>
            <a:off x="431801" y="257175"/>
            <a:ext cx="10972800" cy="822325"/>
          </a:xfrm>
        </p:spPr>
        <p:txBody>
          <a:bodyPr/>
          <a:lstStyle/>
          <a:p>
            <a:r>
              <a:rPr lang="en-GB" altLang="en-US">
                <a:ea typeface="ＭＳ Ｐゴシック" panose="020B0600070205080204" pitchFamily="34" charset="-128"/>
              </a:rPr>
              <a:t>Indicator case 4</a:t>
            </a:r>
          </a:p>
        </p:txBody>
      </p:sp>
      <p:sp>
        <p:nvSpPr>
          <p:cNvPr id="15363" name="Content Placeholder 3"/>
          <p:cNvSpPr>
            <a:spLocks noGrp="1"/>
          </p:cNvSpPr>
          <p:nvPr>
            <p:ph idx="1"/>
          </p:nvPr>
        </p:nvSpPr>
        <p:spPr>
          <a:xfrm>
            <a:off x="431807" y="1233950"/>
            <a:ext cx="11207199" cy="5008100"/>
          </a:xfrm>
        </p:spPr>
        <p:txBody>
          <a:bodyPr/>
          <a:lstStyle/>
          <a:p>
            <a:r>
              <a:rPr lang="en-GB" altLang="en-US" dirty="0">
                <a:ea typeface="ＭＳ Ｐゴシック" panose="020B0600070205080204" pitchFamily="34" charset="-128"/>
              </a:rPr>
              <a:t>The ICU of a tertiary care hospital has 25 beds. Each day the antimicrobial treatment of each patient is </a:t>
            </a:r>
            <a:r>
              <a:rPr lang="en-GB" altLang="en-US" dirty="0">
                <a:solidFill>
                  <a:srgbClr val="FF0000"/>
                </a:solidFill>
                <a:ea typeface="ＭＳ Ｐゴシック" panose="020B0600070205080204" pitchFamily="34" charset="-128"/>
              </a:rPr>
              <a:t>reviewed by the clinical team </a:t>
            </a:r>
            <a:r>
              <a:rPr lang="en-GB" altLang="en-US" dirty="0">
                <a:ea typeface="ＭＳ Ｐゴシック" panose="020B0600070205080204" pitchFamily="34" charset="-128"/>
              </a:rPr>
              <a:t>together with all other administered medication to assess the need to continue, modify or discontinue. The results from the microbiology laboratory are also reviewed by the clinical team on a daily basis. </a:t>
            </a:r>
          </a:p>
          <a:p>
            <a:r>
              <a:rPr lang="en-GB" altLang="en-US" i="1" dirty="0">
                <a:ea typeface="ＭＳ Ｐゴシック" panose="020B0600070205080204" pitchFamily="34" charset="-128"/>
              </a:rPr>
              <a:t>Is there a formal procedure to review the appropriateness of an antimicrobial within 72 hours from the initial order in this ward (post-prescription review)?</a:t>
            </a:r>
            <a:r>
              <a:rPr lang="en-GB" altLang="en-US" dirty="0">
                <a:ea typeface="ＭＳ Ｐゴシック" panose="020B0600070205080204" pitchFamily="34" charset="-128"/>
              </a:rPr>
              <a:t> </a:t>
            </a:r>
          </a:p>
        </p:txBody>
      </p:sp>
    </p:spTree>
    <p:extLst>
      <p:ext uri="{BB962C8B-B14F-4D97-AF65-F5344CB8AC3E}">
        <p14:creationId xmlns:p14="http://schemas.microsoft.com/office/powerpoint/2010/main" val="1581989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p:nvPr>
        </p:nvSpPr>
        <p:spPr>
          <a:xfrm>
            <a:off x="431801" y="257175"/>
            <a:ext cx="10972800" cy="822325"/>
          </a:xfrm>
        </p:spPr>
        <p:txBody>
          <a:bodyPr/>
          <a:lstStyle/>
          <a:p>
            <a:r>
              <a:rPr lang="en-GB" altLang="en-US">
                <a:ea typeface="ＭＳ Ｐゴシック" panose="020B0600070205080204" pitchFamily="34" charset="-128"/>
              </a:rPr>
              <a:t>Indicator case 4</a:t>
            </a:r>
          </a:p>
        </p:txBody>
      </p:sp>
      <p:sp>
        <p:nvSpPr>
          <p:cNvPr id="15363" name="Content Placeholder 3"/>
          <p:cNvSpPr>
            <a:spLocks noGrp="1"/>
          </p:cNvSpPr>
          <p:nvPr>
            <p:ph idx="1"/>
          </p:nvPr>
        </p:nvSpPr>
        <p:spPr>
          <a:xfrm>
            <a:off x="431807" y="1233950"/>
            <a:ext cx="11232971" cy="5008100"/>
          </a:xfrm>
        </p:spPr>
        <p:txBody>
          <a:bodyPr/>
          <a:lstStyle/>
          <a:p>
            <a:r>
              <a:rPr lang="en-GB" altLang="en-US" dirty="0">
                <a:ea typeface="ＭＳ Ｐゴシック" panose="020B0600070205080204" pitchFamily="34" charset="-128"/>
              </a:rPr>
              <a:t>The ICU of a tertiary care hospital has 25 beds. Each day the antimicrobial treatment of each patient is </a:t>
            </a:r>
            <a:r>
              <a:rPr lang="en-GB" altLang="en-US" dirty="0">
                <a:solidFill>
                  <a:srgbClr val="FF0000"/>
                </a:solidFill>
                <a:ea typeface="ＭＳ Ｐゴシック" panose="020B0600070205080204" pitchFamily="34" charset="-128"/>
              </a:rPr>
              <a:t>reviewed by the clinical team </a:t>
            </a:r>
            <a:r>
              <a:rPr lang="en-GB" altLang="en-US" dirty="0">
                <a:ea typeface="ＭＳ Ｐゴシック" panose="020B0600070205080204" pitchFamily="34" charset="-128"/>
              </a:rPr>
              <a:t>together with all other administered medication to assess the need to continue, modify or discontinue. The results from the microbiology laboratory are also reviewed by the clinical team on a daily basis. </a:t>
            </a:r>
          </a:p>
          <a:p>
            <a:r>
              <a:rPr lang="en-GB" altLang="en-US" i="1" dirty="0">
                <a:ea typeface="ＭＳ Ｐゴシック" panose="020B0600070205080204" pitchFamily="34" charset="-128"/>
              </a:rPr>
              <a:t>Is there a formal procedure to review the appropriateness of an antimicrobial within 72 hours from the initial order in this ward (post-prescription review)?</a:t>
            </a:r>
            <a:r>
              <a:rPr lang="en-GB" altLang="en-US" dirty="0">
                <a:ea typeface="ＭＳ Ｐゴシック" panose="020B0600070205080204" pitchFamily="34" charset="-128"/>
              </a:rPr>
              <a:t> </a:t>
            </a:r>
          </a:p>
        </p:txBody>
      </p:sp>
      <p:sp>
        <p:nvSpPr>
          <p:cNvPr id="2" name="TextBox 1"/>
          <p:cNvSpPr txBox="1"/>
          <p:nvPr/>
        </p:nvSpPr>
        <p:spPr>
          <a:xfrm>
            <a:off x="623676" y="4037600"/>
            <a:ext cx="10849232" cy="2068259"/>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pPr marL="269875" lvl="0" indent="-269875" eaLnBrk="0" fontAlgn="base" hangingPunct="0">
              <a:lnSpc>
                <a:spcPct val="90000"/>
              </a:lnSpc>
              <a:spcBef>
                <a:spcPct val="0"/>
              </a:spcBef>
              <a:spcAft>
                <a:spcPct val="25000"/>
              </a:spcAft>
              <a:buFont typeface="Wingdings" panose="05000000000000000000" pitchFamily="2" charset="2"/>
              <a:buChar char="§"/>
            </a:pPr>
            <a:r>
              <a:rPr lang="en-GB" sz="2400" kern="0" dirty="0">
                <a:solidFill>
                  <a:srgbClr val="000000"/>
                </a:solidFill>
                <a:ea typeface="ＭＳ Ｐゴシック" charset="-128"/>
              </a:rPr>
              <a:t>A formal post-prescription review procedure should be </a:t>
            </a:r>
          </a:p>
          <a:p>
            <a:pPr marL="714375" lvl="1" indent="-265113" eaLnBrk="0" fontAlgn="base" hangingPunct="0">
              <a:lnSpc>
                <a:spcPct val="90000"/>
              </a:lnSpc>
              <a:spcBef>
                <a:spcPct val="0"/>
              </a:spcBef>
              <a:spcAft>
                <a:spcPct val="25000"/>
              </a:spcAft>
              <a:buFontTx/>
              <a:buChar char="–"/>
            </a:pPr>
            <a:r>
              <a:rPr lang="en-GB" sz="2400" kern="0" dirty="0">
                <a:solidFill>
                  <a:srgbClr val="000000"/>
                </a:solidFill>
                <a:ea typeface="ＭＳ Ｐゴシック" charset="-128"/>
              </a:rPr>
              <a:t>documented</a:t>
            </a:r>
          </a:p>
          <a:p>
            <a:pPr marL="714375" lvl="1" indent="-265113" eaLnBrk="0" fontAlgn="base" hangingPunct="0">
              <a:lnSpc>
                <a:spcPct val="90000"/>
              </a:lnSpc>
              <a:spcBef>
                <a:spcPct val="0"/>
              </a:spcBef>
              <a:spcAft>
                <a:spcPct val="25000"/>
              </a:spcAft>
              <a:buFontTx/>
              <a:buChar char="–"/>
            </a:pPr>
            <a:r>
              <a:rPr lang="en-GB" sz="2400" kern="0" dirty="0">
                <a:solidFill>
                  <a:srgbClr val="000000"/>
                </a:solidFill>
                <a:ea typeface="ＭＳ Ｐゴシック" charset="-128"/>
              </a:rPr>
              <a:t>adopted by the hospital management</a:t>
            </a:r>
          </a:p>
          <a:p>
            <a:pPr marL="714375" lvl="1" indent="-265113" eaLnBrk="0" fontAlgn="base" hangingPunct="0">
              <a:lnSpc>
                <a:spcPct val="90000"/>
              </a:lnSpc>
              <a:spcBef>
                <a:spcPct val="0"/>
              </a:spcBef>
              <a:spcAft>
                <a:spcPct val="25000"/>
              </a:spcAft>
              <a:buFontTx/>
              <a:buChar char="–"/>
            </a:pPr>
            <a:r>
              <a:rPr lang="en-GB" sz="2400" kern="0" dirty="0">
                <a:solidFill>
                  <a:srgbClr val="000000"/>
                </a:solidFill>
                <a:ea typeface="ＭＳ Ｐゴシック" charset="-128"/>
              </a:rPr>
              <a:t>performed by a person or team other than the treating physician </a:t>
            </a:r>
          </a:p>
          <a:p>
            <a:endParaRPr lang="en-GB" dirty="0"/>
          </a:p>
        </p:txBody>
      </p:sp>
    </p:spTree>
    <p:extLst>
      <p:ext uri="{BB962C8B-B14F-4D97-AF65-F5344CB8AC3E}">
        <p14:creationId xmlns:p14="http://schemas.microsoft.com/office/powerpoint/2010/main" val="4088910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ECDC-Logo_4c_e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9092" y="34925"/>
            <a:ext cx="7143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ChangeArrowheads="1"/>
          </p:cNvSpPr>
          <p:nvPr/>
        </p:nvSpPr>
        <p:spPr bwMode="auto">
          <a:xfrm>
            <a:off x="1839816" y="0"/>
            <a:ext cx="87137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1400" b="1"/>
              <a:t>European Prevalence Survey of Healthcare-Associated Infections and Antimicrobial Use </a:t>
            </a:r>
          </a:p>
          <a:p>
            <a:pPr algn="ctr" eaLnBrk="1" hangingPunct="1">
              <a:spcBef>
                <a:spcPct val="0"/>
              </a:spcBef>
              <a:buFontTx/>
              <a:buNone/>
            </a:pPr>
            <a:r>
              <a:rPr lang="en-US" altLang="en-US" sz="1400" b="1"/>
              <a:t>Form W. Ward data</a:t>
            </a:r>
          </a:p>
        </p:txBody>
      </p:sp>
      <p:sp>
        <p:nvSpPr>
          <p:cNvPr id="5124" name="Rectangle 657"/>
          <p:cNvSpPr>
            <a:spLocks noChangeArrowheads="1"/>
          </p:cNvSpPr>
          <p:nvPr/>
        </p:nvSpPr>
        <p:spPr bwMode="auto">
          <a:xfrm>
            <a:off x="1479455" y="792161"/>
            <a:ext cx="9001125" cy="1966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buFontTx/>
              <a:buNone/>
            </a:pPr>
            <a:r>
              <a:rPr lang="en-US" altLang="en-US" sz="1200" b="1" dirty="0">
                <a:solidFill>
                  <a:srgbClr val="000000"/>
                </a:solidFill>
              </a:rPr>
              <a:t>Survey date</a:t>
            </a:r>
            <a:r>
              <a:rPr lang="en-US" altLang="en-US" sz="1200" baseline="30000" dirty="0">
                <a:solidFill>
                  <a:srgbClr val="000000"/>
                </a:solidFill>
              </a:rPr>
              <a:t>1</a:t>
            </a:r>
            <a:r>
              <a:rPr lang="en-US" altLang="en-US" sz="1200" b="1" dirty="0">
                <a:solidFill>
                  <a:srgbClr val="000000"/>
                </a:solidFill>
              </a:rPr>
              <a:t>:         ___  / ___  /  _______    Hospital code </a:t>
            </a:r>
            <a:r>
              <a:rPr lang="en-US" altLang="en-US" sz="1200" dirty="0">
                <a:solidFill>
                  <a:srgbClr val="000000"/>
                </a:solidFill>
              </a:rPr>
              <a:t>[__________] 	</a:t>
            </a:r>
            <a:r>
              <a:rPr lang="en-US" altLang="en-US" sz="1200" b="1" dirty="0">
                <a:solidFill>
                  <a:srgbClr val="000000"/>
                </a:solidFill>
              </a:rPr>
              <a:t>Ward name (abbr.) /Unit Id </a:t>
            </a:r>
            <a:r>
              <a:rPr lang="en-US" altLang="en-US" sz="1200" dirty="0">
                <a:solidFill>
                  <a:srgbClr val="000000"/>
                </a:solidFill>
              </a:rPr>
              <a:t>[__________]</a:t>
            </a:r>
          </a:p>
          <a:p>
            <a:pPr eaLnBrk="1" hangingPunct="1">
              <a:spcBef>
                <a:spcPct val="5000"/>
              </a:spcBef>
              <a:spcAft>
                <a:spcPts val="600"/>
              </a:spcAft>
              <a:buNone/>
            </a:pPr>
            <a:r>
              <a:rPr lang="en-US" altLang="en-US" sz="1200" dirty="0">
                <a:solidFill>
                  <a:srgbClr val="000000"/>
                </a:solidFill>
              </a:rPr>
              <a:t>	             </a:t>
            </a:r>
            <a:r>
              <a:rPr lang="en-US" altLang="en-US" sz="1200" i="1" dirty="0" err="1">
                <a:solidFill>
                  <a:srgbClr val="000000"/>
                </a:solidFill>
              </a:rPr>
              <a:t>dd</a:t>
            </a:r>
            <a:r>
              <a:rPr lang="en-US" altLang="en-US" sz="1200" i="1" dirty="0">
                <a:solidFill>
                  <a:srgbClr val="000000"/>
                </a:solidFill>
              </a:rPr>
              <a:t> / mm / </a:t>
            </a:r>
            <a:r>
              <a:rPr lang="en-US" altLang="en-US" sz="1200" i="1" dirty="0" err="1">
                <a:solidFill>
                  <a:srgbClr val="000000"/>
                </a:solidFill>
              </a:rPr>
              <a:t>yyyy</a:t>
            </a:r>
            <a:r>
              <a:rPr lang="en-US" altLang="en-US" sz="1200" dirty="0">
                <a:solidFill>
                  <a:srgbClr val="000000"/>
                </a:solidFill>
              </a:rPr>
              <a:t>   </a:t>
            </a:r>
          </a:p>
          <a:p>
            <a:pPr eaLnBrk="1" hangingPunct="1">
              <a:spcBef>
                <a:spcPct val="5000"/>
              </a:spcBef>
              <a:spcAft>
                <a:spcPts val="600"/>
              </a:spcAft>
              <a:buNone/>
            </a:pPr>
            <a:r>
              <a:rPr lang="en-US" altLang="en-US" sz="1200" b="1" dirty="0"/>
              <a:t>Ward specialty</a:t>
            </a:r>
            <a:r>
              <a:rPr lang="en-US" altLang="en-US" sz="1200" baseline="30000" dirty="0"/>
              <a:t>2</a:t>
            </a:r>
            <a:r>
              <a:rPr lang="en-US" altLang="en-US" sz="1200" dirty="0"/>
              <a:t>  </a:t>
            </a:r>
            <a:r>
              <a:rPr lang="en-US" altLang="en-US" sz="1200" dirty="0">
                <a:sym typeface="Wingdings" panose="05000000000000000000" pitchFamily="2" charset="2"/>
              </a:rPr>
              <a:t> PED  NEO  ICU  MED  SUR  G/O  GER  PSY  RHB  LTC  OTH  MIX</a:t>
            </a:r>
            <a:endParaRPr lang="en-US" altLang="en-US" sz="1200" dirty="0"/>
          </a:p>
          <a:p>
            <a:pPr eaLnBrk="1" hangingPunct="1">
              <a:spcBef>
                <a:spcPts val="600"/>
              </a:spcBef>
              <a:spcAft>
                <a:spcPct val="30000"/>
              </a:spcAft>
              <a:buNone/>
            </a:pPr>
            <a:r>
              <a:rPr lang="en-US" altLang="en-US" sz="1200" b="1" dirty="0"/>
              <a:t>Total number of patients in ward</a:t>
            </a:r>
            <a:r>
              <a:rPr lang="en-US" altLang="en-US" sz="1200" baseline="30000" dirty="0"/>
              <a:t>3 </a:t>
            </a:r>
            <a:r>
              <a:rPr lang="en-US" altLang="en-US" sz="1200" dirty="0">
                <a:solidFill>
                  <a:srgbClr val="000000"/>
                </a:solidFill>
              </a:rPr>
              <a:t>[__________] </a:t>
            </a:r>
            <a:endParaRPr lang="en-US" altLang="en-US" sz="1200" baseline="30000" dirty="0">
              <a:solidFill>
                <a:srgbClr val="000000"/>
              </a:solidFill>
            </a:endParaRPr>
          </a:p>
          <a:p>
            <a:pPr eaLnBrk="1" hangingPunct="1">
              <a:spcBef>
                <a:spcPct val="30000"/>
              </a:spcBef>
              <a:spcAft>
                <a:spcPct val="30000"/>
              </a:spcAft>
              <a:buFontTx/>
              <a:buNone/>
            </a:pPr>
            <a:endParaRPr lang="en-US" altLang="en-US" sz="1200" b="1" dirty="0"/>
          </a:p>
          <a:p>
            <a:pPr eaLnBrk="1" hangingPunct="1">
              <a:spcBef>
                <a:spcPct val="30000"/>
              </a:spcBef>
              <a:spcAft>
                <a:spcPct val="30000"/>
              </a:spcAft>
              <a:buFontTx/>
              <a:buNone/>
            </a:pPr>
            <a:r>
              <a:rPr lang="en-US" altLang="en-US" sz="1200" b="1" dirty="0"/>
              <a:t>Number of patients by consultant/patient specialty </a:t>
            </a:r>
          </a:p>
          <a:p>
            <a:pPr eaLnBrk="1" hangingPunct="1">
              <a:spcBef>
                <a:spcPts val="0"/>
              </a:spcBef>
              <a:spcAft>
                <a:spcPct val="30000"/>
              </a:spcAft>
              <a:buNone/>
            </a:pPr>
            <a:r>
              <a:rPr lang="en-US" altLang="en-US" sz="1200" b="1" dirty="0"/>
              <a:t>(LIGHT only):</a:t>
            </a:r>
          </a:p>
        </p:txBody>
      </p:sp>
      <p:graphicFrame>
        <p:nvGraphicFramePr>
          <p:cNvPr id="7099" name="Group 955"/>
          <p:cNvGraphicFramePr>
            <a:graphicFrameLocks noGrp="1"/>
          </p:cNvGraphicFramePr>
          <p:nvPr>
            <p:extLst/>
          </p:nvPr>
        </p:nvGraphicFramePr>
        <p:xfrm>
          <a:off x="1551586" y="2769538"/>
          <a:ext cx="3816350" cy="2378073"/>
        </p:xfrm>
        <a:graphic>
          <a:graphicData uri="http://schemas.openxmlformats.org/drawingml/2006/table">
            <a:tbl>
              <a:tblPr/>
              <a:tblGrid>
                <a:gridCol w="1844886">
                  <a:extLst>
                    <a:ext uri="{9D8B030D-6E8A-4147-A177-3AD203B41FA5}">
                      <a16:colId xmlns:a16="http://schemas.microsoft.com/office/drawing/2014/main" val="20000"/>
                    </a:ext>
                  </a:extLst>
                </a:gridCol>
                <a:gridCol w="1971464">
                  <a:extLst>
                    <a:ext uri="{9D8B030D-6E8A-4147-A177-3AD203B41FA5}">
                      <a16:colId xmlns:a16="http://schemas.microsoft.com/office/drawing/2014/main" val="20001"/>
                    </a:ext>
                  </a:extLst>
                </a:gridCol>
              </a:tblGrid>
              <a:tr h="45723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Consultant/patient Specialty</a:t>
                      </a:r>
                      <a:endParaRPr kumimoji="0" lang="en-US" sz="1200" b="0" i="0" u="none" strike="noStrike" cap="none" normalizeH="0" baseline="0" dirty="0">
                        <a:ln>
                          <a:noFill/>
                        </a:ln>
                        <a:solidFill>
                          <a:schemeClr val="tx1"/>
                        </a:solidFill>
                        <a:effectLst/>
                        <a:latin typeface="Arial" charset="0"/>
                        <a:cs typeface="Arial" charset="0"/>
                      </a:endParaRP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Number of patients in ward</a:t>
                      </a:r>
                      <a:r>
                        <a:rPr kumimoji="0" lang="en-US" altLang="en-US" sz="1200" b="0" i="0" u="none" strike="noStrike" cap="none" normalizeH="0" baseline="30000" dirty="0">
                          <a:ln>
                            <a:noFill/>
                          </a:ln>
                          <a:solidFill>
                            <a:schemeClr val="tx1"/>
                          </a:solidFill>
                          <a:effectLst/>
                          <a:latin typeface="Arial" charset="0"/>
                          <a:cs typeface="Arial" charset="0"/>
                        </a:rPr>
                        <a:t>4</a:t>
                      </a:r>
                      <a:endParaRPr kumimoji="0" lang="en-US" sz="1200" b="0" i="0" u="none" strike="noStrike" cap="none" normalizeH="0" baseline="30000" dirty="0">
                        <a:ln>
                          <a:noFill/>
                        </a:ln>
                        <a:solidFill>
                          <a:srgbClr val="000000"/>
                        </a:solidFill>
                        <a:effectLst/>
                        <a:latin typeface="Arial" charset="0"/>
                        <a:cs typeface="Arial" charset="0"/>
                      </a:endParaRP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Arial" charset="0"/>
                          <a:cs typeface="Arial" charset="0"/>
                        </a:rPr>
                        <a:t> </a:t>
                      </a:r>
                      <a:endParaRPr kumimoji="0" lang="en-US" sz="1200" b="0" i="0" u="none" strike="noStrike" cap="none" normalizeH="0" baseline="0">
                        <a:ln>
                          <a:noFill/>
                        </a:ln>
                        <a:solidFill>
                          <a:schemeClr val="tx1"/>
                        </a:solidFill>
                        <a:effectLst/>
                        <a:latin typeface="Arial" charset="0"/>
                        <a:cs typeface="Arial" charset="0"/>
                      </a:endParaRP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7440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91422" marR="91422" marT="45734" marB="4573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5157" name="Rectangle 950"/>
          <p:cNvSpPr>
            <a:spLocks noChangeArrowheads="1"/>
          </p:cNvSpPr>
          <p:nvPr/>
        </p:nvSpPr>
        <p:spPr bwMode="auto">
          <a:xfrm>
            <a:off x="1476279" y="5401343"/>
            <a:ext cx="9220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10000"/>
              </a:spcBef>
              <a:spcAft>
                <a:spcPct val="10000"/>
              </a:spcAft>
              <a:buFontTx/>
              <a:buNone/>
            </a:pPr>
            <a:r>
              <a:rPr lang="en-US" altLang="en-US" sz="1000" baseline="30000" dirty="0"/>
              <a:t>1</a:t>
            </a:r>
            <a:r>
              <a:rPr lang="en-US" altLang="en-US" sz="1000" dirty="0"/>
              <a:t>Patients on the same ward should be included on a single day if possible; </a:t>
            </a:r>
            <a:r>
              <a:rPr lang="en-US" altLang="en-US" sz="1000" baseline="30000" dirty="0"/>
              <a:t>2</a:t>
            </a:r>
            <a:r>
              <a:rPr lang="en-US" altLang="en-US" sz="1000" dirty="0"/>
              <a:t>Main ward specialty: &gt;=80% of patients belong to this specialty, otherwise choose mixed  </a:t>
            </a:r>
            <a:r>
              <a:rPr lang="en-US" altLang="en-US" sz="1000" baseline="30000" dirty="0"/>
              <a:t>3</a:t>
            </a:r>
            <a:r>
              <a:rPr lang="en-US" altLang="en-US" sz="1000" dirty="0"/>
              <a:t>Optional for standard, mandatory for light data collection;</a:t>
            </a:r>
            <a:r>
              <a:rPr lang="en-US" altLang="en-US" sz="1000" baseline="30000" dirty="0"/>
              <a:t> 3-4</a:t>
            </a:r>
            <a:r>
              <a:rPr lang="en-US" altLang="en-US" sz="1000" dirty="0"/>
              <a:t> number of patients admitted to the ward before or at 8:00 AM and not discharged from the ward at time of the survey; </a:t>
            </a:r>
            <a:r>
              <a:rPr lang="en-US" altLang="en-US" sz="1000" baseline="30000" dirty="0"/>
              <a:t>5</a:t>
            </a:r>
            <a:r>
              <a:rPr lang="en-US" altLang="en-US" sz="1000" dirty="0"/>
              <a:t>Year: year of data, previous year or most recent available year; </a:t>
            </a:r>
            <a:r>
              <a:rPr lang="en-US" altLang="en-US" sz="1000" baseline="30000" dirty="0"/>
              <a:t>6</a:t>
            </a:r>
            <a:r>
              <a:rPr lang="en-US" altLang="en-US" sz="1000" dirty="0"/>
              <a:t>Alcohol hand rub solution in liters delivered to the ward during the same year; N = number; HCW=healthcare worker</a:t>
            </a:r>
          </a:p>
        </p:txBody>
      </p:sp>
      <p:graphicFrame>
        <p:nvGraphicFramePr>
          <p:cNvPr id="11" name="Group 59"/>
          <p:cNvGraphicFramePr>
            <a:graphicFrameLocks/>
          </p:cNvGraphicFramePr>
          <p:nvPr>
            <p:extLst/>
          </p:nvPr>
        </p:nvGraphicFramePr>
        <p:xfrm>
          <a:off x="5727604" y="2172639"/>
          <a:ext cx="4826000" cy="3219326"/>
        </p:xfrm>
        <a:graphic>
          <a:graphicData uri="http://schemas.openxmlformats.org/drawingml/2006/table">
            <a:tbl>
              <a:tblPr/>
              <a:tblGrid>
                <a:gridCol w="3601805">
                  <a:extLst>
                    <a:ext uri="{9D8B030D-6E8A-4147-A177-3AD203B41FA5}">
                      <a16:colId xmlns:a16="http://schemas.microsoft.com/office/drawing/2014/main" val="20000"/>
                    </a:ext>
                  </a:extLst>
                </a:gridCol>
                <a:gridCol w="686880">
                  <a:extLst>
                    <a:ext uri="{9D8B030D-6E8A-4147-A177-3AD203B41FA5}">
                      <a16:colId xmlns:a16="http://schemas.microsoft.com/office/drawing/2014/main" val="20001"/>
                    </a:ext>
                  </a:extLst>
                </a:gridCol>
                <a:gridCol w="537315">
                  <a:extLst>
                    <a:ext uri="{9D8B030D-6E8A-4147-A177-3AD203B41FA5}">
                      <a16:colId xmlns:a16="http://schemas.microsoft.com/office/drawing/2014/main" val="20002"/>
                    </a:ext>
                  </a:extLst>
                </a:gridCol>
              </a:tblGrid>
              <a:tr h="204368">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 Number</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Year</a:t>
                      </a:r>
                      <a:r>
                        <a:rPr kumimoji="0" lang="en-US" altLang="en-US" sz="1200" b="0" i="0" u="none" strike="noStrike" cap="none" normalizeH="0" baseline="30000" dirty="0">
                          <a:ln>
                            <a:noFill/>
                          </a:ln>
                          <a:solidFill>
                            <a:schemeClr val="tx1"/>
                          </a:solidFill>
                          <a:effectLst/>
                          <a:latin typeface="Arial" charset="0"/>
                          <a:cs typeface="Arial" charset="0"/>
                        </a:rPr>
                        <a:t>5</a:t>
                      </a:r>
                      <a:r>
                        <a:rPr kumimoji="0" lang="en-US" altLang="en-US" sz="1200" b="0" i="0" u="none" strike="noStrike" cap="none" normalizeH="0" baseline="0" dirty="0">
                          <a:ln>
                            <a:noFill/>
                          </a:ln>
                          <a:solidFill>
                            <a:schemeClr val="tx1"/>
                          </a:solidFill>
                          <a:effectLst/>
                          <a:latin typeface="Arial" charset="0"/>
                          <a:cs typeface="Arial" charset="0"/>
                        </a:rPr>
                        <a:t> </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49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Number of patient-days in ward / year</a:t>
                      </a:r>
                      <a:endParaRPr kumimoji="0" lang="en-US" altLang="en-US" sz="1200" b="0" i="0" u="none" strike="noStrike" cap="none" normalizeH="0" baseline="3000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 </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4917">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Alcohol hand rub consumption in ward liters/year</a:t>
                      </a:r>
                      <a:r>
                        <a:rPr kumimoji="0" lang="en-US" altLang="en-US" sz="1200" b="0" i="0" u="none" strike="noStrike" cap="none" normalizeH="0" baseline="30000" dirty="0">
                          <a:ln>
                            <a:noFill/>
                          </a:ln>
                          <a:solidFill>
                            <a:schemeClr val="tx1"/>
                          </a:solidFill>
                          <a:effectLst/>
                          <a:latin typeface="Arial" charset="0"/>
                          <a:cs typeface="Arial" charset="0"/>
                        </a:rPr>
                        <a:t>6</a:t>
                      </a:r>
                      <a:endParaRPr kumimoji="0" lang="en-US"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4917">
                <a:tc>
                  <a:txBody>
                    <a:bodyPr/>
                    <a:lstStyle/>
                    <a:p>
                      <a:pPr marL="0" marR="0" lvl="0" indent="0" algn="just" defTabSz="914400" rtl="0" eaLnBrk="1" fontAlgn="b"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tx1"/>
                          </a:solidFill>
                          <a:effectLst/>
                          <a:latin typeface="Arial" charset="0"/>
                          <a:cs typeface="Arial" charset="0"/>
                        </a:rPr>
                        <a:t>N of hand hygiene opportunities observed /year</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49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Number of beds in ward</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8">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269748">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 of beds with AHR dispensers at point of care</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491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Number of HCWs on ward at time of PPS</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6"/>
                  </a:ext>
                </a:extLst>
              </a:tr>
              <a:tr h="26769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HCWs on ward carrying AHR dispensers </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7"/>
                  </a:ext>
                </a:extLst>
              </a:tr>
              <a:tr h="28806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Number of rooms in ward</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8"/>
                  </a:ext>
                </a:extLst>
              </a:tr>
              <a:tr h="282451">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Number of single rooms in ward</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09"/>
                  </a:ext>
                </a:extLst>
              </a:tr>
              <a:tr h="282451">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 of single rooms with individual toilet and shower</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extLst>
                  <a:ext uri="{0D108BD9-81ED-4DB2-BD59-A6C34878D82A}">
                    <a16:rowId xmlns:a16="http://schemas.microsoft.com/office/drawing/2014/main" val="10010"/>
                  </a:ext>
                </a:extLst>
              </a:tr>
              <a:tr h="299460">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charset="0"/>
                          <a:cs typeface="Arial" charset="0"/>
                        </a:rPr>
                        <a:t>N of beds occupied at 00:01 on the day of PPS </a:t>
                      </a: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5992" marR="35992" marT="35994" marB="35994"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rgbClr val="FF0000"/>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204" name="Rectangle 1"/>
          <p:cNvSpPr>
            <a:spLocks noChangeArrowheads="1"/>
          </p:cNvSpPr>
          <p:nvPr/>
        </p:nvSpPr>
        <p:spPr bwMode="auto">
          <a:xfrm>
            <a:off x="5678317" y="1510565"/>
            <a:ext cx="4953000" cy="6186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30000"/>
              </a:spcBef>
              <a:spcAft>
                <a:spcPct val="30000"/>
              </a:spcAft>
              <a:buFontTx/>
              <a:buNone/>
            </a:pPr>
            <a:r>
              <a:rPr lang="en-US" altLang="en-US" sz="1200" dirty="0">
                <a:solidFill>
                  <a:srgbClr val="FF0000"/>
                </a:solidFill>
              </a:rPr>
              <a:t>Is there a formal procedure to review the appropriateness of an antimicrobial within 72 hours from the initial order in this ward</a:t>
            </a:r>
            <a:r>
              <a:rPr lang="hu-HU" altLang="en-US" sz="1200" dirty="0">
                <a:solidFill>
                  <a:srgbClr val="FF0000"/>
                </a:solidFill>
              </a:rPr>
              <a:t>                           </a:t>
            </a:r>
            <a:r>
              <a:rPr lang="en-US" altLang="en-US" sz="1200" dirty="0">
                <a:solidFill>
                  <a:srgbClr val="FF0000"/>
                </a:solidFill>
              </a:rPr>
              <a:t> (</a:t>
            </a:r>
            <a:r>
              <a:rPr lang="en-US" altLang="en-US" sz="1200" b="1" dirty="0">
                <a:solidFill>
                  <a:srgbClr val="FF0000"/>
                </a:solidFill>
              </a:rPr>
              <a:t>post-prescription review</a:t>
            </a:r>
            <a:r>
              <a:rPr lang="en-US" altLang="en-US" sz="1200" dirty="0">
                <a:solidFill>
                  <a:srgbClr val="FF0000"/>
                </a:solidFill>
              </a:rPr>
              <a:t>)? 	O Yes </a:t>
            </a:r>
            <a:r>
              <a:rPr lang="hu-HU" altLang="en-US" sz="1200" dirty="0">
                <a:solidFill>
                  <a:srgbClr val="FF0000"/>
                </a:solidFill>
                <a:latin typeface="Arial" charset="0"/>
                <a:cs typeface="Arial" charset="0"/>
              </a:rPr>
              <a:t> </a:t>
            </a:r>
            <a:r>
              <a:rPr lang="hu-HU" altLang="en-US" sz="1400" b="1" dirty="0">
                <a:solidFill>
                  <a:srgbClr val="FF0000"/>
                </a:solidFill>
                <a:latin typeface="Arial" charset="0"/>
                <a:cs typeface="Arial" charset="0"/>
              </a:rPr>
              <a:t>X</a:t>
            </a:r>
            <a:r>
              <a:rPr lang="en-US" altLang="en-US" sz="1200" dirty="0">
                <a:solidFill>
                  <a:srgbClr val="FF0000"/>
                </a:solidFill>
              </a:rPr>
              <a:t> No</a:t>
            </a:r>
            <a:endParaRPr lang="en-US" altLang="en-US" sz="1200" b="1" dirty="0">
              <a:solidFill>
                <a:srgbClr val="FF0000"/>
              </a:solidFill>
            </a:endParaRPr>
          </a:p>
        </p:txBody>
      </p:sp>
    </p:spTree>
    <p:extLst>
      <p:ext uri="{BB962C8B-B14F-4D97-AF65-F5344CB8AC3E}">
        <p14:creationId xmlns:p14="http://schemas.microsoft.com/office/powerpoint/2010/main" val="2074398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Indicator case pre-workshop questionnaire</a:t>
            </a:r>
          </a:p>
        </p:txBody>
      </p:sp>
      <p:sp>
        <p:nvSpPr>
          <p:cNvPr id="3" name="Content Placeholder 2"/>
          <p:cNvSpPr>
            <a:spLocks noGrp="1"/>
          </p:cNvSpPr>
          <p:nvPr>
            <p:ph idx="1"/>
          </p:nvPr>
        </p:nvSpPr>
        <p:spPr>
          <a:xfrm>
            <a:off x="431807" y="1233950"/>
            <a:ext cx="11181073" cy="5008100"/>
          </a:xfrm>
        </p:spPr>
        <p:txBody>
          <a:bodyPr/>
          <a:lstStyle/>
          <a:p>
            <a:r>
              <a:rPr lang="en-GB" dirty="0"/>
              <a:t>At a surgical unit</a:t>
            </a:r>
            <a:r>
              <a:rPr lang="hu-HU" dirty="0"/>
              <a:t>,</a:t>
            </a:r>
            <a:r>
              <a:rPr lang="en-GB" dirty="0"/>
              <a:t> the appropriateness of all orders for beta-lactam/inhibitor combinations, carbapenems, 3</a:t>
            </a:r>
            <a:r>
              <a:rPr lang="en-GB" baseline="30000" dirty="0"/>
              <a:t>rd</a:t>
            </a:r>
            <a:r>
              <a:rPr lang="en-GB" dirty="0"/>
              <a:t> generation cephalosporins, </a:t>
            </a:r>
            <a:r>
              <a:rPr lang="en-GB" dirty="0" err="1"/>
              <a:t>glycopeptides</a:t>
            </a:r>
            <a:r>
              <a:rPr lang="en-GB" dirty="0"/>
              <a:t> and fluoroquinolones is reviewed by the pharmacist on the next working day, according to a decision adopted by the management. </a:t>
            </a:r>
          </a:p>
          <a:p>
            <a:endParaRPr lang="en-GB" dirty="0"/>
          </a:p>
          <a:p>
            <a:r>
              <a:rPr lang="en-GB" i="1" dirty="0"/>
              <a:t>Is there a formal procedure to review the appropriateness of an antimicrobial within 72 hours from the initial order in this ward (post-prescription review)?</a:t>
            </a:r>
          </a:p>
        </p:txBody>
      </p:sp>
    </p:spTree>
    <p:extLst>
      <p:ext uri="{BB962C8B-B14F-4D97-AF65-F5344CB8AC3E}">
        <p14:creationId xmlns:p14="http://schemas.microsoft.com/office/powerpoint/2010/main" val="2129502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1981200" y="2198570"/>
            <a:ext cx="8229600" cy="822325"/>
          </a:xfrm>
        </p:spPr>
        <p:txBody>
          <a:bodyPr/>
          <a:lstStyle/>
          <a:p>
            <a:pPr algn="ctr" eaLnBrk="1" hangingPunct="1"/>
            <a:r>
              <a:rPr lang="nl-NL" altLang="en-US" dirty="0">
                <a:ea typeface="ＭＳ Ｐゴシック" panose="020B0600070205080204" pitchFamily="34" charset="-128"/>
              </a:rPr>
              <a:t>Coffee break</a:t>
            </a:r>
          </a:p>
        </p:txBody>
      </p:sp>
      <p:pic>
        <p:nvPicPr>
          <p:cNvPr id="6758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6875" y="2719269"/>
            <a:ext cx="123825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Tree>
    <p:extLst>
      <p:ext uri="{BB962C8B-B14F-4D97-AF65-F5344CB8AC3E}">
        <p14:creationId xmlns:p14="http://schemas.microsoft.com/office/powerpoint/2010/main" val="2338246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Clinical case studies: </a:t>
            </a:r>
            <a:r>
              <a:rPr lang="hu-HU" altLang="en-US" dirty="0">
                <a:ea typeface="ＭＳ Ｐゴシック" panose="020B0600070205080204" pitchFamily="34" charset="-128"/>
              </a:rPr>
              <a:t>a</a:t>
            </a:r>
            <a:r>
              <a:rPr lang="en-GB" altLang="en-US" dirty="0" err="1">
                <a:ea typeface="ＭＳ Ｐゴシック" panose="020B0600070205080204" pitchFamily="34" charset="-128"/>
              </a:rPr>
              <a:t>ntimicrobial</a:t>
            </a:r>
            <a:r>
              <a:rPr lang="en-GB" altLang="en-US" dirty="0">
                <a:ea typeface="ＭＳ Ｐゴシック" panose="020B0600070205080204" pitchFamily="34" charset="-128"/>
              </a:rPr>
              <a:t> use and HAI case definitions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74077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en-GB" altLang="en-US" sz="4000" b="1" dirty="0">
                <a:ea typeface="ＭＳ Ｐゴシック" panose="020B0600070205080204" pitchFamily="34" charset="-128"/>
              </a:rPr>
              <a:t>Case studies: structure and process indicators</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r>
              <a:rPr lang="en-US" sz="2800" b="0" dirty="0"/>
              <a:t> </a:t>
            </a:r>
            <a:endParaRPr lang="en-GB" sz="2800" b="0" dirty="0"/>
          </a:p>
        </p:txBody>
      </p:sp>
      <p:sp>
        <p:nvSpPr>
          <p:cNvPr id="4" name="Text Box 4"/>
          <p:cNvSpPr txBox="1">
            <a:spLocks noChangeArrowheads="1"/>
          </p:cNvSpPr>
          <p:nvPr/>
        </p:nvSpPr>
        <p:spPr bwMode="auto">
          <a:xfrm>
            <a:off x="644057" y="5731564"/>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557951" y="149290"/>
            <a:ext cx="6231485" cy="6150205"/>
          </a:xfrm>
          <a:prstGeom prst="rect">
            <a:avLst/>
          </a:prstGeom>
        </p:spPr>
      </p:pic>
      <p:sp>
        <p:nvSpPr>
          <p:cNvPr id="2" name="Téglalap 1">
            <a:extLst>
              <a:ext uri="{FF2B5EF4-FFF2-40B4-BE49-F238E27FC236}">
                <a16:creationId xmlns:a16="http://schemas.microsoft.com/office/drawing/2014/main" id="{3C182B86-4EC1-4AFF-8733-DAA79F617395}"/>
              </a:ext>
            </a:extLst>
          </p:cNvPr>
          <p:cNvSpPr/>
          <p:nvPr/>
        </p:nvSpPr>
        <p:spPr bwMode="auto">
          <a:xfrm>
            <a:off x="2277035" y="1978090"/>
            <a:ext cx="6795247" cy="3508310"/>
          </a:xfrm>
          <a:prstGeom prst="rect">
            <a:avLst/>
          </a:prstGeom>
          <a:noFill/>
          <a:ln w="63500" cap="flat" cmpd="sng" algn="ctr">
            <a:solidFill>
              <a:srgbClr val="FF0000"/>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90000"/>
              </a:lnSpc>
              <a:spcBef>
                <a:spcPct val="0"/>
              </a:spcBef>
              <a:spcAft>
                <a:spcPct val="0"/>
              </a:spcAft>
              <a:buClrTx/>
              <a:buSzTx/>
              <a:buFontTx/>
              <a:buNone/>
              <a:tabLst/>
            </a:pPr>
            <a:endParaRPr kumimoji="0" lang="hu-HU" sz="32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3987189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48565" y="443138"/>
            <a:ext cx="5138057" cy="5162550"/>
          </a:xfrm>
        </p:spPr>
        <p:txBody>
          <a:bodyPr/>
          <a:lstStyle/>
          <a:p>
            <a:r>
              <a:rPr lang="en-GB" dirty="0"/>
              <a:t>Read each case</a:t>
            </a:r>
            <a:r>
              <a:rPr lang="hu-HU" dirty="0"/>
              <a:t>.</a:t>
            </a:r>
            <a:r>
              <a:rPr lang="en-GB" dirty="0"/>
              <a:t> </a:t>
            </a:r>
          </a:p>
          <a:p>
            <a:r>
              <a:rPr lang="en-GB" dirty="0"/>
              <a:t>Discuss with your group</a:t>
            </a:r>
            <a:r>
              <a:rPr lang="hu-HU" dirty="0"/>
              <a:t>.</a:t>
            </a:r>
            <a:endParaRPr lang="en-GB" dirty="0"/>
          </a:p>
          <a:p>
            <a:r>
              <a:rPr lang="en-GB" dirty="0"/>
              <a:t>Fill</a:t>
            </a:r>
            <a:r>
              <a:rPr lang="hu-HU" dirty="0"/>
              <a:t> </a:t>
            </a:r>
            <a:r>
              <a:rPr lang="en-GB" dirty="0"/>
              <a:t>in the patient form</a:t>
            </a:r>
            <a:r>
              <a:rPr lang="hu-HU" dirty="0"/>
              <a:t>.</a:t>
            </a:r>
            <a:r>
              <a:rPr lang="en-GB" dirty="0"/>
              <a:t> </a:t>
            </a:r>
          </a:p>
          <a:p>
            <a:r>
              <a:rPr lang="en-GB" dirty="0"/>
              <a:t>Use the protocol and codebook (Annex 2, </a:t>
            </a:r>
            <a:r>
              <a:rPr lang="hu-HU" dirty="0" err="1"/>
              <a:t>from</a:t>
            </a:r>
            <a:r>
              <a:rPr lang="hu-HU" dirty="0"/>
              <a:t> </a:t>
            </a:r>
            <a:r>
              <a:rPr lang="en-GB" dirty="0"/>
              <a:t>page </a:t>
            </a:r>
            <a:r>
              <a:rPr lang="hu-HU" dirty="0"/>
              <a:t>40</a:t>
            </a:r>
            <a:r>
              <a:rPr lang="en-GB" dirty="0"/>
              <a:t>) to assist you in answering the questions</a:t>
            </a:r>
            <a:r>
              <a:rPr lang="hu-HU" dirty="0"/>
              <a:t>.</a:t>
            </a:r>
            <a:endParaRPr lang="en-GB" dirty="0"/>
          </a:p>
          <a:p>
            <a:r>
              <a:rPr lang="en-GB" dirty="0"/>
              <a:t>Please feel free to ask the facilitators for feedback</a:t>
            </a:r>
            <a:r>
              <a:rPr lang="hu-HU" dirty="0"/>
              <a:t>.</a:t>
            </a:r>
            <a:endParaRPr lang="en-GB" dirty="0"/>
          </a:p>
          <a:p>
            <a:pPr marL="0" indent="0">
              <a:buNone/>
            </a:pPr>
            <a:endParaRPr lang="en-GB" dirty="0"/>
          </a:p>
          <a:p>
            <a:endParaRPr lang="en-GB" dirty="0"/>
          </a:p>
        </p:txBody>
      </p:sp>
      <p:sp>
        <p:nvSpPr>
          <p:cNvPr id="5" name="Téglalap 4">
            <a:extLst>
              <a:ext uri="{FF2B5EF4-FFF2-40B4-BE49-F238E27FC236}">
                <a16:creationId xmlns:a16="http://schemas.microsoft.com/office/drawing/2014/main" id="{115D6B57-43D3-43E3-8D71-38E61724563C}"/>
              </a:ext>
            </a:extLst>
          </p:cNvPr>
          <p:cNvSpPr/>
          <p:nvPr/>
        </p:nvSpPr>
        <p:spPr>
          <a:xfrm>
            <a:off x="914400" y="443138"/>
            <a:ext cx="4145280" cy="5301964"/>
          </a:xfrm>
          <a:prstGeom prst="rect">
            <a:avLst/>
          </a:prstGeom>
          <a:ln>
            <a:solidFill>
              <a:schemeClr val="tx1">
                <a:lumMod val="95000"/>
                <a:lumOff val="5000"/>
              </a:schemeClr>
            </a:solidFill>
          </a:ln>
        </p:spPr>
        <p:txBody>
          <a:bodyPr wrap="square">
            <a:spAutoFit/>
          </a:bodyPr>
          <a:lstStyle/>
          <a:p>
            <a:pPr>
              <a:lnSpc>
                <a:spcPct val="107000"/>
              </a:lnSpc>
              <a:spcBef>
                <a:spcPts val="1200"/>
              </a:spcBef>
              <a:spcAft>
                <a:spcPts val="0"/>
              </a:spcAft>
            </a:pPr>
            <a:r>
              <a:rPr lang="en-GB" sz="16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Workshop case studies – case definitions</a:t>
            </a:r>
            <a:endParaRPr lang="hu-HU" sz="16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en-GB" sz="13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Second ECDC point prevalence survey of healthcare-associated infections and antimicrobial use in acute care hospitals, 2016-2017</a:t>
            </a:r>
            <a:endParaRPr lang="hu-HU" sz="13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Use the cases below to complete the attached case form. You will need to refer to the codebook to fill in the form.</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Use the case number as the patient counter on the form to allow the results to be reviewed and discussed.</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latin typeface="Calibri" panose="020F0502020204030204" pitchFamily="34" charset="0"/>
                <a:ea typeface="Calibri" panose="020F0502020204030204" pitchFamily="34" charset="0"/>
                <a:cs typeface="Times New Roman" panose="02020603050405020304" pitchFamily="18" charset="0"/>
              </a:rPr>
              <a:t>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latin typeface="Calibri" panose="020F0502020204030204" pitchFamily="34" charset="0"/>
                <a:ea typeface="Calibri" panose="020F0502020204030204" pitchFamily="34" charset="0"/>
                <a:cs typeface="Times New Roman" panose="02020603050405020304" pitchFamily="18" charset="0"/>
              </a:rPr>
              <a:t>Clinical case 1: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Six-year-old girl admitted on 6 April due to profuse </a:t>
            </a:r>
            <a:r>
              <a:rPr lang="en-GB" sz="1100" dirty="0" err="1">
                <a:latin typeface="Calibri" panose="020F0502020204030204" pitchFamily="34" charset="0"/>
                <a:ea typeface="Calibri" panose="020F0502020204030204" pitchFamily="34" charset="0"/>
                <a:cs typeface="Times New Roman" panose="02020603050405020304" pitchFamily="18" charset="0"/>
              </a:rPr>
              <a:t>diarrhea</a:t>
            </a:r>
            <a:r>
              <a:rPr lang="en-GB" sz="1100" dirty="0">
                <a:latin typeface="Calibri" panose="020F0502020204030204" pitchFamily="34" charset="0"/>
                <a:ea typeface="Calibri" panose="020F0502020204030204" pitchFamily="34" charset="0"/>
                <a:cs typeface="Times New Roman" panose="02020603050405020304" pitchFamily="18" charset="0"/>
              </a:rPr>
              <a:t>, abdominal pain and fever up to 40.3</a:t>
            </a:r>
            <a:r>
              <a:rPr lang="en-GB" sz="1100" dirty="0">
                <a:latin typeface="Calibri" panose="020F0502020204030204" pitchFamily="34" charset="0"/>
                <a:ea typeface="Calibri" panose="020F0502020204030204" pitchFamily="34" charset="0"/>
                <a:cs typeface="Times New Roman" panose="02020603050405020304" pitchFamily="18" charset="0"/>
                <a:sym typeface="Symbol" panose="05050102010706020507" pitchFamily="18" charset="2"/>
              </a:rPr>
              <a:t></a:t>
            </a:r>
            <a:r>
              <a:rPr lang="en-GB" sz="1100" dirty="0">
                <a:latin typeface="Calibri" panose="020F0502020204030204" pitchFamily="34" charset="0"/>
                <a:ea typeface="Calibri" panose="020F0502020204030204" pitchFamily="34" charset="0"/>
                <a:cs typeface="Times New Roman" panose="02020603050405020304" pitchFamily="18" charset="0"/>
              </a:rPr>
              <a:t>C. The girl was initially treated with fluid and electrolyte replacement. </a:t>
            </a:r>
            <a:r>
              <a:rPr lang="en-GB" sz="1100" i="1" dirty="0">
                <a:latin typeface="Calibri" panose="020F0502020204030204" pitchFamily="34" charset="0"/>
                <a:ea typeface="Calibri" panose="020F0502020204030204" pitchFamily="34" charset="0"/>
                <a:cs typeface="Times New Roman" panose="02020603050405020304" pitchFamily="18" charset="0"/>
              </a:rPr>
              <a:t>Salmonella typhimurium</a:t>
            </a:r>
            <a:r>
              <a:rPr lang="en-GB" sz="1100" dirty="0">
                <a:latin typeface="Calibri" panose="020F0502020204030204" pitchFamily="34" charset="0"/>
                <a:ea typeface="Calibri" panose="020F0502020204030204" pitchFamily="34" charset="0"/>
                <a:cs typeface="Times New Roman" panose="02020603050405020304" pitchFamily="18" charset="0"/>
              </a:rPr>
              <a:t> was isolated on 7 April from the stool and blood culture and treatment with cefotaxime 4 x 500mg IV was initiated. On 9 April the patient was afebrile with mild </a:t>
            </a:r>
            <a:r>
              <a:rPr lang="en-GB" sz="1100" dirty="0" err="1">
                <a:latin typeface="Calibri" panose="020F0502020204030204" pitchFamily="34" charset="0"/>
                <a:ea typeface="Calibri" panose="020F0502020204030204" pitchFamily="34" charset="0"/>
                <a:cs typeface="Times New Roman" panose="02020603050405020304" pitchFamily="18" charset="0"/>
              </a:rPr>
              <a:t>diarrhea</a:t>
            </a:r>
            <a:r>
              <a:rPr lang="en-GB" sz="1100" dirty="0">
                <a:latin typeface="Calibri" panose="020F0502020204030204" pitchFamily="34" charset="0"/>
                <a:ea typeface="Calibri" panose="020F0502020204030204" pitchFamily="34" charset="0"/>
                <a:cs typeface="Times New Roman" panose="02020603050405020304" pitchFamily="18" charset="0"/>
              </a:rPr>
              <a:t>. You performed the survey at 13:00.</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Use Form A/B: Patient-based data</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04116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altLang="en-US">
                <a:ea typeface="ＭＳ Ｐゴシック" panose="020B0600070205080204" pitchFamily="34" charset="-128"/>
              </a:rPr>
              <a:t>Clinical case 1</a:t>
            </a:r>
          </a:p>
        </p:txBody>
      </p:sp>
      <p:sp>
        <p:nvSpPr>
          <p:cNvPr id="17411" name="Content Placeholder 2"/>
          <p:cNvSpPr>
            <a:spLocks noGrp="1"/>
          </p:cNvSpPr>
          <p:nvPr>
            <p:ph idx="1"/>
          </p:nvPr>
        </p:nvSpPr>
        <p:spPr/>
        <p:txBody>
          <a:bodyPr/>
          <a:lstStyle/>
          <a:p>
            <a:r>
              <a:rPr lang="en-GB" altLang="en-US" sz="2000" b="1" dirty="0">
                <a:ea typeface="ＭＳ Ｐゴシック" panose="020B0600070205080204" pitchFamily="34" charset="-128"/>
              </a:rPr>
              <a:t>6 April</a:t>
            </a:r>
            <a:r>
              <a:rPr lang="en-GB" altLang="en-US" sz="2000" dirty="0">
                <a:ea typeface="ＭＳ Ｐゴシック" panose="020B0600070205080204" pitchFamily="34" charset="-128"/>
              </a:rPr>
              <a:t>: Six</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year-old girl admitted with profuse diarrhea, abdominal pain and fever up to 40.3</a:t>
            </a:r>
            <a:r>
              <a:rPr lang="en-GB" altLang="en-US" sz="2000" dirty="0">
                <a:ea typeface="ＭＳ Ｐゴシック" panose="020B0600070205080204" pitchFamily="34" charset="-128"/>
                <a:sym typeface="Symbol" panose="05050102010706020507" pitchFamily="18" charset="2"/>
              </a:rPr>
              <a:t></a:t>
            </a:r>
            <a:r>
              <a:rPr lang="en-GB" altLang="en-US" sz="2000" dirty="0">
                <a:ea typeface="ＭＳ Ｐゴシック" panose="020B0600070205080204" pitchFamily="34" charset="-128"/>
              </a:rPr>
              <a:t>C. Initially treated with fluid and electrolyte replacement. </a:t>
            </a:r>
          </a:p>
          <a:p>
            <a:r>
              <a:rPr lang="en-GB" altLang="en-US" sz="2000" b="1" dirty="0">
                <a:ea typeface="ＭＳ Ｐゴシック" panose="020B0600070205080204" pitchFamily="34" charset="-128"/>
              </a:rPr>
              <a:t>7 April</a:t>
            </a:r>
            <a:r>
              <a:rPr lang="en-GB" altLang="en-US" sz="2000" dirty="0">
                <a:ea typeface="ＭＳ Ｐゴシック" panose="020B0600070205080204" pitchFamily="34" charset="-128"/>
              </a:rPr>
              <a:t>: </a:t>
            </a:r>
            <a:r>
              <a:rPr lang="en-GB" altLang="en-US" sz="2000" i="1" dirty="0">
                <a:ea typeface="ＭＳ Ｐゴシック" panose="020B0600070205080204" pitchFamily="34" charset="-128"/>
              </a:rPr>
              <a:t>Salmonella typhimurium</a:t>
            </a:r>
            <a:r>
              <a:rPr lang="en-GB" altLang="en-US" sz="2000" dirty="0">
                <a:ea typeface="ＭＳ Ｐゴシック" panose="020B0600070205080204" pitchFamily="34" charset="-128"/>
              </a:rPr>
              <a:t> isolated from stool and blood culture</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r>
              <a:rPr lang="hu-HU" altLang="en-US" sz="2000" dirty="0">
                <a:ea typeface="ＭＳ Ｐゴシック" panose="020B0600070205080204" pitchFamily="34" charset="-128"/>
              </a:rPr>
              <a:t>C</a:t>
            </a:r>
            <a:r>
              <a:rPr lang="en-GB" altLang="en-US" sz="2000" dirty="0" err="1">
                <a:ea typeface="ＭＳ Ｐゴシック" panose="020B0600070205080204" pitchFamily="34" charset="-128"/>
              </a:rPr>
              <a:t>efotaxime</a:t>
            </a:r>
            <a:r>
              <a:rPr lang="en-GB" altLang="en-US" sz="2000" dirty="0">
                <a:ea typeface="ＭＳ Ｐゴシック" panose="020B0600070205080204" pitchFamily="34" charset="-128"/>
              </a:rPr>
              <a:t> </a:t>
            </a:r>
            <a:r>
              <a:rPr lang="hu-HU" altLang="en-US" sz="2000" dirty="0">
                <a:ea typeface="ＭＳ Ｐゴシック" panose="020B0600070205080204" pitchFamily="34" charset="-128"/>
              </a:rPr>
              <a:t>4 x </a:t>
            </a:r>
            <a:r>
              <a:rPr lang="en-GB" altLang="en-US" sz="2000" dirty="0">
                <a:ea typeface="ＭＳ Ｐゴシック" panose="020B0600070205080204" pitchFamily="34" charset="-128"/>
              </a:rPr>
              <a:t>500mg </a:t>
            </a:r>
            <a:r>
              <a:rPr lang="hu-HU" altLang="en-US" sz="2000" dirty="0">
                <a:ea typeface="ＭＳ Ｐゴシック" panose="020B0600070205080204" pitchFamily="34" charset="-128"/>
              </a:rPr>
              <a:t>IV </a:t>
            </a:r>
            <a:r>
              <a:rPr lang="en-GB" altLang="en-US" sz="2000" dirty="0">
                <a:ea typeface="ＭＳ Ｐゴシック" panose="020B0600070205080204" pitchFamily="34" charset="-128"/>
              </a:rPr>
              <a:t>was initiated for salmonella gastroenteritis</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r>
              <a:rPr lang="en-GB" altLang="en-US" sz="2000" b="1" dirty="0">
                <a:ea typeface="ＭＳ Ｐゴシック" panose="020B0600070205080204" pitchFamily="34" charset="-128"/>
              </a:rPr>
              <a:t>9 April</a:t>
            </a:r>
            <a:r>
              <a:rPr lang="en-GB" altLang="en-US" sz="2000" dirty="0">
                <a:ea typeface="ＭＳ Ｐゴシック" panose="020B0600070205080204" pitchFamily="34" charset="-128"/>
              </a:rPr>
              <a:t>: </a:t>
            </a:r>
            <a:r>
              <a:rPr lang="hu-HU" altLang="en-US" sz="2000" dirty="0">
                <a:ea typeface="ＭＳ Ｐゴシック" panose="020B0600070205080204" pitchFamily="34" charset="-128"/>
              </a:rPr>
              <a:t>P</a:t>
            </a:r>
            <a:r>
              <a:rPr lang="en-GB" altLang="en-US" sz="2000" dirty="0" err="1">
                <a:ea typeface="ＭＳ Ｐゴシック" panose="020B0600070205080204" pitchFamily="34" charset="-128"/>
              </a:rPr>
              <a:t>atient</a:t>
            </a:r>
            <a:r>
              <a:rPr lang="en-GB" altLang="en-US" sz="2000" dirty="0">
                <a:ea typeface="ＭＳ Ｐゴシック" panose="020B0600070205080204" pitchFamily="34" charset="-128"/>
              </a:rPr>
              <a:t> afebrile with mild </a:t>
            </a:r>
            <a:r>
              <a:rPr lang="en-GB" altLang="en-US" sz="2000" dirty="0" err="1">
                <a:ea typeface="ＭＳ Ｐゴシック" panose="020B0600070205080204" pitchFamily="34" charset="-128"/>
              </a:rPr>
              <a:t>diarrhea</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a:t>
            </a:r>
          </a:p>
          <a:p>
            <a:r>
              <a:rPr lang="en-GB" altLang="en-US" sz="2000" dirty="0">
                <a:ea typeface="ＭＳ Ｐゴシック" panose="020B0600070205080204" pitchFamily="34" charset="-128"/>
              </a:rPr>
              <a:t>PPS at 1</a:t>
            </a:r>
            <a:r>
              <a:rPr lang="hu-HU" altLang="en-US" sz="2000" dirty="0">
                <a:ea typeface="ＭＳ Ｐゴシック" panose="020B0600070205080204" pitchFamily="34" charset="-128"/>
              </a:rPr>
              <a:t>3:00.</a:t>
            </a:r>
            <a:endParaRPr lang="en-GB" altLang="en-US" sz="2000" dirty="0">
              <a:ea typeface="ＭＳ Ｐゴシック" panose="020B0600070205080204" pitchFamily="34" charset="-128"/>
            </a:endParaRPr>
          </a:p>
          <a:p>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311304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4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5"/>
          <p:cNvSpPr>
            <a:spLocks noChangeArrowheads="1"/>
          </p:cNvSpPr>
          <p:nvPr/>
        </p:nvSpPr>
        <p:spPr bwMode="auto">
          <a:xfrm>
            <a:off x="2405078" y="0"/>
            <a:ext cx="8043862"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buFontTx/>
              <a:buNone/>
              <a:defRPr/>
            </a:pPr>
            <a:r>
              <a:rPr lang="en-US" altLang="en-US" sz="1108" b="1" dirty="0">
                <a:solidFill>
                  <a:srgbClr val="000000"/>
                </a:solidFill>
                <a:ea typeface="ＭＳ Ｐゴシック" panose="020B0600070205080204" pitchFamily="34" charset="-128"/>
              </a:rPr>
              <a:t>European Prevalence Survey of Healthcare-Associated Infections and Antimicrobial Use </a:t>
            </a:r>
          </a:p>
          <a:p>
            <a:pPr algn="ctr" eaLnBrk="1" fontAlgn="base" hangingPunct="1">
              <a:spcBef>
                <a:spcPct val="0"/>
              </a:spcBef>
              <a:spcAft>
                <a:spcPct val="0"/>
              </a:spcAft>
              <a:buFontTx/>
              <a:buNone/>
              <a:defRPr/>
            </a:pPr>
            <a:r>
              <a:rPr lang="en-US" altLang="en-US" sz="1108" b="1" dirty="0">
                <a:solidFill>
                  <a:srgbClr val="000000"/>
                </a:solidFill>
                <a:ea typeface="ＭＳ Ｐゴシック" panose="020B0600070205080204" pitchFamily="34" charset="-128"/>
              </a:rPr>
              <a:t>Form A. Patient-based data (standard protocol)</a:t>
            </a:r>
          </a:p>
        </p:txBody>
      </p:sp>
      <p:graphicFrame>
        <p:nvGraphicFramePr>
          <p:cNvPr id="3038" name="Group 990"/>
          <p:cNvGraphicFramePr>
            <a:graphicFrameLocks noGrp="1"/>
          </p:cNvGraphicFramePr>
          <p:nvPr>
            <p:extLst>
              <p:ext uri="{D42A27DB-BD31-4B8C-83A1-F6EECF244321}">
                <p14:modId xmlns:p14="http://schemas.microsoft.com/office/powerpoint/2010/main" val="2220623624"/>
              </p:ext>
            </p:extLst>
          </p:nvPr>
        </p:nvGraphicFramePr>
        <p:xfrm>
          <a:off x="5613120" y="2455072"/>
          <a:ext cx="4454524" cy="3254372"/>
        </p:xfrm>
        <a:graphic>
          <a:graphicData uri="http://schemas.openxmlformats.org/drawingml/2006/table">
            <a:tbl>
              <a:tblPr/>
              <a:tblGrid>
                <a:gridCol w="1396182">
                  <a:extLst>
                    <a:ext uri="{9D8B030D-6E8A-4147-A177-3AD203B41FA5}">
                      <a16:colId xmlns:a16="http://schemas.microsoft.com/office/drawing/2014/main" val="20000"/>
                    </a:ext>
                  </a:extLst>
                </a:gridCol>
                <a:gridCol w="598187">
                  <a:extLst>
                    <a:ext uri="{9D8B030D-6E8A-4147-A177-3AD203B41FA5}">
                      <a16:colId xmlns:a16="http://schemas.microsoft.com/office/drawing/2014/main" val="20001"/>
                    </a:ext>
                  </a:extLst>
                </a:gridCol>
                <a:gridCol w="465256">
                  <a:extLst>
                    <a:ext uri="{9D8B030D-6E8A-4147-A177-3AD203B41FA5}">
                      <a16:colId xmlns:a16="http://schemas.microsoft.com/office/drawing/2014/main" val="20002"/>
                    </a:ext>
                  </a:extLst>
                </a:gridCol>
                <a:gridCol w="265861">
                  <a:extLst>
                    <a:ext uri="{9D8B030D-6E8A-4147-A177-3AD203B41FA5}">
                      <a16:colId xmlns:a16="http://schemas.microsoft.com/office/drawing/2014/main" val="20003"/>
                    </a:ext>
                  </a:extLst>
                </a:gridCol>
                <a:gridCol w="199396">
                  <a:extLst>
                    <a:ext uri="{9D8B030D-6E8A-4147-A177-3AD203B41FA5}">
                      <a16:colId xmlns:a16="http://schemas.microsoft.com/office/drawing/2014/main" val="20004"/>
                    </a:ext>
                  </a:extLst>
                </a:gridCol>
                <a:gridCol w="610763">
                  <a:extLst>
                    <a:ext uri="{9D8B030D-6E8A-4147-A177-3AD203B41FA5}">
                      <a16:colId xmlns:a16="http://schemas.microsoft.com/office/drawing/2014/main" val="20005"/>
                    </a:ext>
                  </a:extLst>
                </a:gridCol>
                <a:gridCol w="452681">
                  <a:extLst>
                    <a:ext uri="{9D8B030D-6E8A-4147-A177-3AD203B41FA5}">
                      <a16:colId xmlns:a16="http://schemas.microsoft.com/office/drawing/2014/main" val="20006"/>
                    </a:ext>
                  </a:extLst>
                </a:gridCol>
                <a:gridCol w="265861">
                  <a:extLst>
                    <a:ext uri="{9D8B030D-6E8A-4147-A177-3AD203B41FA5}">
                      <a16:colId xmlns:a16="http://schemas.microsoft.com/office/drawing/2014/main" val="20007"/>
                    </a:ext>
                  </a:extLst>
                </a:gridCol>
                <a:gridCol w="200337">
                  <a:extLst>
                    <a:ext uri="{9D8B030D-6E8A-4147-A177-3AD203B41FA5}">
                      <a16:colId xmlns:a16="http://schemas.microsoft.com/office/drawing/2014/main" val="20008"/>
                    </a:ext>
                  </a:extLst>
                </a:gridCol>
              </a:tblGrid>
              <a:tr h="2250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1</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2</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Case definition code</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Relevant device </a:t>
                      </a:r>
                      <a:r>
                        <a:rPr kumimoji="0" lang="en-US" sz="8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1793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Present on admission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Date of onset </a:t>
                      </a:r>
                      <a:r>
                        <a:rPr kumimoji="0" lang="en-US" sz="8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309489">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Origin of infection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33762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chemeClr val="tx1"/>
                          </a:solidFill>
                          <a:effectLst/>
                          <a:latin typeface="Arial" charset="0"/>
                          <a:cs typeface="Arial" charset="0"/>
                        </a:rPr>
                        <a:t>HAI associated to current ward</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2508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If BSI: source </a:t>
                      </a:r>
                      <a:r>
                        <a:rPr kumimoji="0" lang="en-US" sz="8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1101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AMR</a:t>
                      </a:r>
                      <a:endParaRPr kumimoji="0" lang="en-US" sz="8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7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AMR</a:t>
                      </a:r>
                      <a:endParaRPr kumimoji="0" lang="en-US" sz="8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7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11018">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1</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2</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3</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6235" name="Rectangle 172"/>
          <p:cNvSpPr>
            <a:spLocks noChangeArrowheads="1"/>
          </p:cNvSpPr>
          <p:nvPr/>
        </p:nvSpPr>
        <p:spPr bwMode="auto">
          <a:xfrm>
            <a:off x="1345477" y="808602"/>
            <a:ext cx="3921125" cy="4681538"/>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Hospital code </a:t>
            </a:r>
            <a:r>
              <a:rPr lang="en-US" altLang="en-US" sz="923" dirty="0">
                <a:solidFill>
                  <a:srgbClr val="000000"/>
                </a:solidFill>
                <a:ea typeface="ＭＳ Ｐゴシック" panose="020B0600070205080204" pitchFamily="34" charset="-128"/>
              </a:rPr>
              <a:t>[__________]  </a:t>
            </a:r>
            <a:r>
              <a:rPr lang="en-US" altLang="en-US" sz="923" b="1" dirty="0">
                <a:solidFill>
                  <a:srgbClr val="000000"/>
                </a:solidFill>
                <a:ea typeface="ＭＳ Ｐゴシック" panose="020B0600070205080204" pitchFamily="34" charset="-128"/>
              </a:rPr>
              <a:t>Ward name </a:t>
            </a:r>
            <a:r>
              <a:rPr lang="en-US" altLang="en-US" sz="923" dirty="0">
                <a:solidFill>
                  <a:srgbClr val="000000"/>
                </a:solidFill>
                <a:ea typeface="ＭＳ Ｐゴシック" panose="020B0600070205080204" pitchFamily="34" charset="-128"/>
              </a:rPr>
              <a:t>(abbr.)/Unit Id [__________]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Survey date:   ___  / ___  /  </a:t>
            </a:r>
            <a:r>
              <a:rPr lang="en-US" altLang="en-US" sz="923" dirty="0">
                <a:solidFill>
                  <a:srgbClr val="000000"/>
                </a:solidFill>
                <a:ea typeface="ＭＳ Ｐゴシック" panose="020B0600070205080204" pitchFamily="34" charset="-128"/>
              </a:rPr>
              <a:t>20</a:t>
            </a:r>
            <a:r>
              <a:rPr lang="en-US" altLang="en-US" sz="923" b="1" dirty="0">
                <a:solidFill>
                  <a:srgbClr val="000000"/>
                </a:solidFill>
                <a:ea typeface="ＭＳ Ｐゴシック" panose="020B0600070205080204" pitchFamily="34" charset="-128"/>
              </a:rPr>
              <a:t>___ </a:t>
            </a:r>
            <a:r>
              <a:rPr lang="en-US" altLang="en-US" sz="923" dirty="0">
                <a:solidFill>
                  <a:srgbClr val="000000"/>
                </a:solidFill>
                <a:ea typeface="ＭＳ Ｐゴシック" panose="020B0600070205080204" pitchFamily="34" charset="-128"/>
              </a:rPr>
              <a:t>(</a:t>
            </a:r>
            <a:r>
              <a:rPr lang="en-US" altLang="en-US" sz="923" i="1" dirty="0" err="1">
                <a:solidFill>
                  <a:srgbClr val="000000"/>
                </a:solidFill>
                <a:ea typeface="ＭＳ Ｐゴシック" panose="020B0600070205080204" pitchFamily="34" charset="-128"/>
              </a:rPr>
              <a:t>dd</a:t>
            </a:r>
            <a:r>
              <a:rPr lang="en-US" altLang="en-US" sz="923" i="1" dirty="0">
                <a:solidFill>
                  <a:srgbClr val="000000"/>
                </a:solidFill>
                <a:ea typeface="ＭＳ Ｐゴシック" panose="020B0600070205080204" pitchFamily="34" charset="-128"/>
              </a:rPr>
              <a:t>/mm/</a:t>
            </a:r>
            <a:r>
              <a:rPr lang="en-US" altLang="en-US" sz="923" i="1" dirty="0" err="1">
                <a:solidFill>
                  <a:srgbClr val="000000"/>
                </a:solidFill>
                <a:ea typeface="ＭＳ Ｐゴシック" panose="020B0600070205080204" pitchFamily="34" charset="-128"/>
              </a:rPr>
              <a:t>yyyy</a:t>
            </a:r>
            <a:r>
              <a:rPr lang="en-US" altLang="en-US" sz="923" dirty="0">
                <a:solidFill>
                  <a:srgbClr val="000000"/>
                </a:solidFill>
                <a:ea typeface="ＭＳ Ｐゴシック" panose="020B0600070205080204" pitchFamily="34" charset="-128"/>
              </a:rPr>
              <a:t>)</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Patient Counter:  </a:t>
            </a:r>
            <a:r>
              <a:rPr lang="en-US" altLang="en-US" sz="923" dirty="0">
                <a:solidFill>
                  <a:srgbClr val="000000"/>
                </a:solidFill>
                <a:ea typeface="ＭＳ Ｐゴシック" panose="020B0600070205080204" pitchFamily="34" charset="-128"/>
              </a:rPr>
              <a:t>[_________________________________]</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Age</a:t>
            </a:r>
            <a:r>
              <a:rPr lang="en-US" altLang="en-US" sz="923" dirty="0">
                <a:solidFill>
                  <a:srgbClr val="000000"/>
                </a:solidFill>
                <a:ea typeface="ＭＳ Ｐゴシック" panose="020B0600070205080204" pitchFamily="34" charset="-128"/>
              </a:rPr>
              <a:t> in years: [____] </a:t>
            </a:r>
            <a:r>
              <a:rPr lang="en-US" altLang="en-US" sz="923" dirty="0" err="1">
                <a:solidFill>
                  <a:srgbClr val="000000"/>
                </a:solidFill>
                <a:ea typeface="ＭＳ Ｐゴシック" panose="020B0600070205080204" pitchFamily="34" charset="-128"/>
              </a:rPr>
              <a:t>yrs</a:t>
            </a:r>
            <a:r>
              <a:rPr lang="en-US" altLang="en-US" sz="923" dirty="0">
                <a:solidFill>
                  <a:srgbClr val="000000"/>
                </a:solidFill>
                <a:ea typeface="ＭＳ Ｐゴシック" panose="020B0600070205080204" pitchFamily="34" charset="-128"/>
              </a:rPr>
              <a:t>;   Age if &lt; 2 year old: [_____] months</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Sex:  </a:t>
            </a:r>
            <a:r>
              <a:rPr lang="en-US" altLang="en-US" sz="923" dirty="0">
                <a:solidFill>
                  <a:srgbClr val="000000"/>
                </a:solidFill>
                <a:ea typeface="ＭＳ Ｐゴシック" panose="020B0600070205080204" pitchFamily="34" charset="-128"/>
              </a:rPr>
              <a:t>M  /  F </a:t>
            </a:r>
            <a:r>
              <a:rPr lang="en-US" altLang="en-US" sz="923" b="1" dirty="0">
                <a:solidFill>
                  <a:srgbClr val="000000"/>
                </a:solidFill>
                <a:ea typeface="ＭＳ Ｐゴシック" panose="020B0600070205080204" pitchFamily="34" charset="-128"/>
              </a:rPr>
              <a:t>        Date of hospital admission:  ___  / ___  /  _____</a:t>
            </a:r>
            <a:endParaRPr lang="en-US" altLang="en-US" sz="923" dirty="0">
              <a:solidFill>
                <a:srgbClr val="000000"/>
              </a:solidFill>
              <a:ea typeface="ＭＳ Ｐゴシック" panose="020B0600070205080204" pitchFamily="34" charset="-128"/>
            </a:endParaRPr>
          </a:p>
          <a:p>
            <a:pPr eaLnBrk="1" fontAlgn="base" hangingPunct="1">
              <a:spcBef>
                <a:spcPts val="831"/>
              </a:spcBef>
              <a:spcAft>
                <a:spcPct val="0"/>
              </a:spcAft>
              <a:buNone/>
              <a:defRPr/>
            </a:pPr>
            <a:r>
              <a:rPr lang="en-US" altLang="en-US" sz="923" b="1" dirty="0">
                <a:solidFill>
                  <a:srgbClr val="000000"/>
                </a:solidFill>
                <a:ea typeface="ＭＳ Ｐゴシック" panose="020B0600070205080204" pitchFamily="34" charset="-128"/>
              </a:rPr>
              <a:t>Consultant/Patient Specialty</a:t>
            </a:r>
            <a:r>
              <a:rPr lang="en-US" altLang="en-US" sz="923" dirty="0">
                <a:solidFill>
                  <a:srgbClr val="000000"/>
                </a:solidFill>
                <a:ea typeface="ＭＳ Ｐゴシック" panose="020B0600070205080204" pitchFamily="34" charset="-128"/>
              </a:rPr>
              <a:t>: [__________]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Surgery since admission:  </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No surgery	O Minimal invasive/non-NHSN surgery</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NHSN surgery -&gt; specify (optional): [__________] </a:t>
            </a:r>
            <a:r>
              <a:rPr lang="en-US" altLang="en-US" sz="923" b="1"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rPr>
              <a:t>O Unknown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McCabe score</a:t>
            </a:r>
            <a:r>
              <a:rPr lang="en-US" altLang="en-US" sz="923" dirty="0">
                <a:solidFill>
                  <a:srgbClr val="000000"/>
                </a:solidFill>
                <a:ea typeface="ＭＳ Ｐゴシック" panose="020B0600070205080204" pitchFamily="34" charset="-128"/>
              </a:rPr>
              <a:t>:  	</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Non-fatal disease		O Ultimately fatal disease</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Rapidly fatal disease	O Unknown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If neonate, birth weight: </a:t>
            </a:r>
            <a:r>
              <a:rPr lang="en-US" altLang="en-US" sz="923" dirty="0">
                <a:solidFill>
                  <a:srgbClr val="000000"/>
                </a:solidFill>
                <a:ea typeface="ＭＳ Ｐゴシック" panose="020B0600070205080204" pitchFamily="34" charset="-128"/>
              </a:rPr>
              <a:t>[______] grams</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Central vascular catheter: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Peripheral vascular catheter: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Urinary catheter</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Intubation: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dirty="0">
                <a:solidFill>
                  <a:srgbClr val="FF0000"/>
                </a:solidFill>
                <a:ea typeface="ＭＳ Ｐゴシック" panose="020B0600070205080204" pitchFamily="34" charset="-128"/>
              </a:rPr>
              <a:t>Patient receives </a:t>
            </a:r>
            <a:r>
              <a:rPr lang="en-US" altLang="en-US" sz="923" b="1" dirty="0">
                <a:solidFill>
                  <a:srgbClr val="FF0000"/>
                </a:solidFill>
                <a:ea typeface="ＭＳ Ｐゴシック" panose="020B0600070205080204" pitchFamily="34" charset="-128"/>
              </a:rPr>
              <a:t>antimicrobial(s)</a:t>
            </a:r>
            <a:r>
              <a:rPr lang="en-US" altLang="en-US" sz="923" baseline="30000" dirty="0">
                <a:solidFill>
                  <a:srgbClr val="FF0000"/>
                </a:solidFill>
                <a:ea typeface="ＭＳ Ｐゴシック" panose="020B0600070205080204" pitchFamily="34" charset="-128"/>
              </a:rPr>
              <a:t>(1)</a:t>
            </a:r>
            <a:r>
              <a:rPr lang="en-US" altLang="en-US" sz="923" dirty="0">
                <a:solidFill>
                  <a:srgbClr val="FF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a:t>
            </a:r>
          </a:p>
          <a:p>
            <a:pPr eaLnBrk="1" fontAlgn="base" hangingPunct="1">
              <a:spcBef>
                <a:spcPct val="50000"/>
              </a:spcBef>
              <a:spcAft>
                <a:spcPct val="0"/>
              </a:spcAft>
              <a:buFontTx/>
              <a:buNone/>
              <a:defRPr/>
            </a:pPr>
            <a:r>
              <a:rPr lang="en-US" altLang="en-US" sz="923" dirty="0">
                <a:solidFill>
                  <a:srgbClr val="000000"/>
                </a:solidFill>
                <a:ea typeface="ＭＳ Ｐゴシック" panose="020B0600070205080204" pitchFamily="34" charset="-128"/>
              </a:rPr>
              <a:t>Patient has </a:t>
            </a:r>
            <a:r>
              <a:rPr lang="en-US" altLang="en-US" sz="923" b="1" dirty="0">
                <a:solidFill>
                  <a:srgbClr val="000000"/>
                </a:solidFill>
                <a:ea typeface="ＭＳ Ｐゴシック" panose="020B0600070205080204" pitchFamily="34" charset="-128"/>
              </a:rPr>
              <a:t>active HAI</a:t>
            </a:r>
            <a:r>
              <a:rPr lang="en-US" altLang="en-US" sz="923" baseline="30000" dirty="0">
                <a:solidFill>
                  <a:srgbClr val="000000"/>
                </a:solidFill>
                <a:ea typeface="ＭＳ Ｐゴシック" panose="020B0600070205080204" pitchFamily="34" charset="-128"/>
              </a:rPr>
              <a:t>(2)</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a:t>
            </a:r>
          </a:p>
        </p:txBody>
      </p:sp>
      <p:sp>
        <p:nvSpPr>
          <p:cNvPr id="6238" name="Rectangle 924"/>
          <p:cNvSpPr>
            <a:spLocks noChangeArrowheads="1"/>
          </p:cNvSpPr>
          <p:nvPr/>
        </p:nvSpPr>
        <p:spPr bwMode="auto">
          <a:xfrm>
            <a:off x="5570708" y="5679893"/>
            <a:ext cx="4718050" cy="77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738" dirty="0">
                <a:solidFill>
                  <a:srgbClr val="000000"/>
                </a:solidFill>
                <a:ea typeface="ＭＳ Ｐゴシック" panose="020B0600070205080204" pitchFamily="34" charset="-128"/>
              </a:rPr>
              <a:t>(3) relevant device use before onset infection (intubation for PN, CVC/PVC for BSI, urinary catheter for UTI); (4) Only for infections not present/active on admission (</a:t>
            </a:r>
            <a:r>
              <a:rPr lang="en-US" altLang="en-US" sz="738" dirty="0" err="1">
                <a:solidFill>
                  <a:srgbClr val="000000"/>
                </a:solidFill>
                <a:ea typeface="ＭＳ Ｐゴシック" panose="020B0600070205080204" pitchFamily="34" charset="-128"/>
              </a:rPr>
              <a:t>dd</a:t>
            </a:r>
            <a:r>
              <a:rPr lang="en-US" altLang="en-US" sz="738" dirty="0">
                <a:solidFill>
                  <a:srgbClr val="000000"/>
                </a:solidFill>
                <a:ea typeface="ＭＳ Ｐゴシック" panose="020B0600070205080204" pitchFamily="34" charset="-128"/>
              </a:rPr>
              <a:t>/mm/</a:t>
            </a:r>
            <a:r>
              <a:rPr lang="en-US" altLang="en-US" sz="738" dirty="0" err="1">
                <a:solidFill>
                  <a:srgbClr val="000000"/>
                </a:solidFill>
                <a:ea typeface="ＭＳ Ｐゴシック" panose="020B0600070205080204" pitchFamily="34" charset="-128"/>
              </a:rPr>
              <a:t>yyyy</a:t>
            </a:r>
            <a:r>
              <a:rPr lang="en-US" altLang="en-US" sz="738" dirty="0">
                <a:solidFill>
                  <a:srgbClr val="000000"/>
                </a:solidFill>
                <a:ea typeface="ＭＳ Ｐゴシック" panose="020B0600070205080204" pitchFamily="34" charset="-128"/>
              </a:rPr>
              <a:t>); (5) C-CVC, C-PVC, S-PUL, S-UTI, S-DIG, S-SSI, S-SST, S-OTH, UO, UNK; (6) AB: tested antibiotic(s): STAAUR: </a:t>
            </a:r>
            <a:r>
              <a:rPr lang="en-US" altLang="en-US" sz="738" dirty="0" err="1">
                <a:solidFill>
                  <a:srgbClr val="000000"/>
                </a:solidFill>
                <a:ea typeface="ＭＳ Ｐゴシック" panose="020B0600070205080204" pitchFamily="34" charset="-128"/>
              </a:rPr>
              <a:t>oxacillin</a:t>
            </a:r>
            <a:r>
              <a:rPr lang="en-US" altLang="en-US" sz="738" dirty="0">
                <a:solidFill>
                  <a:srgbClr val="000000"/>
                </a:solidFill>
                <a:ea typeface="ＭＳ Ｐゴシック" panose="020B0600070205080204" pitchFamily="34" charset="-128"/>
              </a:rPr>
              <a:t> (OXA)+</a:t>
            </a:r>
            <a:r>
              <a:rPr lang="en-US" altLang="en-US" sz="738" dirty="0" err="1">
                <a:solidFill>
                  <a:srgbClr val="000000"/>
                </a:solidFill>
                <a:ea typeface="ＭＳ Ｐゴシック" panose="020B0600070205080204" pitchFamily="34" charset="-128"/>
              </a:rPr>
              <a:t>glycopeptides</a:t>
            </a:r>
            <a:r>
              <a:rPr lang="en-US" altLang="en-US" sz="738" dirty="0">
                <a:solidFill>
                  <a:srgbClr val="000000"/>
                </a:solidFill>
                <a:ea typeface="ＭＳ Ｐゴシック" panose="020B0600070205080204" pitchFamily="34" charset="-128"/>
              </a:rPr>
              <a:t> (GLY); Enterococci: GLY; </a:t>
            </a:r>
            <a:r>
              <a:rPr lang="en-US" altLang="en-US" sz="738" dirty="0" err="1">
                <a:solidFill>
                  <a:srgbClr val="000000"/>
                </a:solidFill>
                <a:ea typeface="ＭＳ Ｐゴシック" panose="020B0600070205080204" pitchFamily="34" charset="-128"/>
              </a:rPr>
              <a:t>Enterobacteriaceae</a:t>
            </a:r>
            <a:r>
              <a:rPr lang="en-US" altLang="en-US" sz="738" dirty="0">
                <a:solidFill>
                  <a:srgbClr val="000000"/>
                </a:solidFill>
                <a:ea typeface="ＭＳ Ｐゴシック" panose="020B0600070205080204" pitchFamily="34" charset="-128"/>
              </a:rPr>
              <a:t>: 3</a:t>
            </a:r>
            <a:r>
              <a:rPr lang="en-US" altLang="en-US" sz="738" baseline="30000" dirty="0">
                <a:solidFill>
                  <a:srgbClr val="000000"/>
                </a:solidFill>
                <a:ea typeface="ＭＳ Ｐゴシック" panose="020B0600070205080204" pitchFamily="34" charset="-128"/>
              </a:rPr>
              <a:t>rd</a:t>
            </a:r>
            <a:r>
              <a:rPr lang="en-US" altLang="en-US" sz="738" dirty="0">
                <a:solidFill>
                  <a:srgbClr val="000000"/>
                </a:solidFill>
                <a:ea typeface="ＭＳ Ｐゴシック" panose="020B0600070205080204" pitchFamily="34" charset="-128"/>
              </a:rPr>
              <a:t>-gen </a:t>
            </a:r>
            <a:r>
              <a:rPr lang="en-US" altLang="en-US" sz="738" dirty="0" err="1">
                <a:solidFill>
                  <a:srgbClr val="000000"/>
                </a:solidFill>
                <a:ea typeface="ＭＳ Ｐゴシック" panose="020B0600070205080204" pitchFamily="34" charset="-128"/>
              </a:rPr>
              <a:t>cephalosporins</a:t>
            </a:r>
            <a:r>
              <a:rPr lang="en-US" altLang="en-US" sz="738" dirty="0">
                <a:solidFill>
                  <a:srgbClr val="000000"/>
                </a:solidFill>
                <a:ea typeface="ＭＳ Ｐゴシック" panose="020B0600070205080204" pitchFamily="34" charset="-128"/>
              </a:rPr>
              <a:t> (C3G) + </a:t>
            </a:r>
            <a:r>
              <a:rPr lang="en-US" altLang="en-US" sz="738" dirty="0" err="1">
                <a:solidFill>
                  <a:srgbClr val="000000"/>
                </a:solidFill>
                <a:ea typeface="ＭＳ Ｐゴシック" panose="020B0600070205080204" pitchFamily="34" charset="-128"/>
              </a:rPr>
              <a:t>carbapenems</a:t>
            </a:r>
            <a:r>
              <a:rPr lang="en-US" altLang="en-US" sz="738" dirty="0">
                <a:solidFill>
                  <a:srgbClr val="000000"/>
                </a:solidFill>
                <a:ea typeface="ＭＳ Ｐゴシック" panose="020B0600070205080204" pitchFamily="34" charset="-128"/>
              </a:rPr>
              <a:t> (CAR); PSEAER and ACIBAU: CAR; SIR: S=sensitive; I=intermediate; R=resistant;; U=unknown; PDR: Pan-drug resistant: N=no ; P=possible;  C=confirmed; U=Unknown</a:t>
            </a:r>
          </a:p>
        </p:txBody>
      </p:sp>
      <p:sp>
        <p:nvSpPr>
          <p:cNvPr id="6239" name="Rectangle 925"/>
          <p:cNvSpPr>
            <a:spLocks noChangeArrowheads="1"/>
          </p:cNvSpPr>
          <p:nvPr/>
        </p:nvSpPr>
        <p:spPr bwMode="auto">
          <a:xfrm>
            <a:off x="1299623" y="5481038"/>
            <a:ext cx="378936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738" dirty="0">
                <a:solidFill>
                  <a:srgbClr val="000000"/>
                </a:solidFill>
                <a:ea typeface="ＭＳ Ｐゴシック" panose="020B0600070205080204" pitchFamily="34" charset="-128"/>
              </a:rPr>
              <a:t>(1) At the time of the survey, except for surgical prophylaxis 24h before 8:00 AM on the day of the survey; if yes, fill antimicrobial use data; if patient receives &gt;3 antimicrobials, add a new form; (2) [infection with onset ≥ Day 3, OR SSI criteria met (surgery in previous 30d/1yr), OR discharged from acute care hospital &lt;48h ago, OR CDI and discharged from acute care hospital &lt; 28 days ago OR onset &lt; Day 3 after invasive device/procedure on D1 or D2]  </a:t>
            </a:r>
            <a:r>
              <a:rPr lang="en-US" altLang="en-US" sz="738" u="sng" dirty="0">
                <a:solidFill>
                  <a:srgbClr val="000000"/>
                </a:solidFill>
                <a:ea typeface="ＭＳ Ｐゴシック" panose="020B0600070205080204" pitchFamily="34" charset="-128"/>
              </a:rPr>
              <a:t>AND</a:t>
            </a:r>
            <a:r>
              <a:rPr lang="en-US" altLang="en-US" sz="738" dirty="0">
                <a:solidFill>
                  <a:srgbClr val="000000"/>
                </a:solidFill>
                <a:ea typeface="ＭＳ Ｐゴシック" panose="020B0600070205080204" pitchFamily="34" charset="-128"/>
              </a:rPr>
              <a:t> [HAI case criteria met on survey day OR patient is receiving (any) treatment for HAI AND case criteria are met  between D1 of treatment and survey day]; if yes, fill HAI data; if patient has &gt; 2 HAIs, add new form.</a:t>
            </a:r>
          </a:p>
        </p:txBody>
      </p:sp>
      <p:sp>
        <p:nvSpPr>
          <p:cNvPr id="6240" name="Rectangle 976"/>
          <p:cNvSpPr>
            <a:spLocks noChangeArrowheads="1"/>
          </p:cNvSpPr>
          <p:nvPr/>
        </p:nvSpPr>
        <p:spPr bwMode="auto">
          <a:xfrm>
            <a:off x="1385423" y="549840"/>
            <a:ext cx="2211387"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923" b="1" dirty="0">
                <a:solidFill>
                  <a:srgbClr val="669900"/>
                </a:solidFill>
                <a:ea typeface="ＭＳ Ｐゴシック" panose="020B0600070205080204" pitchFamily="34" charset="-128"/>
              </a:rPr>
              <a:t>Patient data </a:t>
            </a:r>
            <a:r>
              <a:rPr lang="en-US" altLang="en-US" sz="923" dirty="0">
                <a:solidFill>
                  <a:srgbClr val="669900"/>
                </a:solidFill>
                <a:ea typeface="ＭＳ Ｐゴシック" panose="020B0600070205080204" pitchFamily="34" charset="-128"/>
              </a:rPr>
              <a:t>(to collect for all patients)</a:t>
            </a:r>
          </a:p>
        </p:txBody>
      </p:sp>
      <p:grpSp>
        <p:nvGrpSpPr>
          <p:cNvPr id="2" name="Group 979"/>
          <p:cNvGrpSpPr>
            <a:grpSpLocks/>
          </p:cNvGrpSpPr>
          <p:nvPr/>
        </p:nvGrpSpPr>
        <p:grpSpPr bwMode="auto">
          <a:xfrm>
            <a:off x="4780791" y="5161530"/>
            <a:ext cx="868979" cy="266701"/>
            <a:chOff x="2255" y="1606"/>
            <a:chExt cx="593" cy="182"/>
          </a:xfrm>
          <a:noFill/>
        </p:grpSpPr>
        <p:sp>
          <p:nvSpPr>
            <p:cNvPr id="3" name="Rectangle 980"/>
            <p:cNvSpPr>
              <a:spLocks noChangeArrowheads="1"/>
            </p:cNvSpPr>
            <p:nvPr/>
          </p:nvSpPr>
          <p:spPr bwMode="auto">
            <a:xfrm>
              <a:off x="2621" y="1706"/>
              <a:ext cx="227" cy="8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9359" name="Rectangle 981"/>
            <p:cNvSpPr>
              <a:spLocks noChangeArrowheads="1"/>
            </p:cNvSpPr>
            <p:nvPr/>
          </p:nvSpPr>
          <p:spPr bwMode="auto">
            <a:xfrm>
              <a:off x="2255" y="1606"/>
              <a:ext cx="408" cy="14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ct val="0"/>
                </a:spcAft>
                <a:buFontTx/>
                <a:buNone/>
                <a:defRPr/>
              </a:pPr>
              <a:r>
                <a:rPr lang="en-US" altLang="en-US" sz="738" i="1" dirty="0">
                  <a:solidFill>
                    <a:srgbClr val="000000"/>
                  </a:solidFill>
                  <a:ea typeface="ＭＳ Ｐゴシック" panose="020B0600070205080204" pitchFamily="34" charset="-128"/>
                </a:rPr>
                <a:t> IF YES</a:t>
              </a:r>
            </a:p>
          </p:txBody>
        </p:sp>
      </p:grpSp>
      <p:sp>
        <p:nvSpPr>
          <p:cNvPr id="6242" name="Rectangle 991"/>
          <p:cNvSpPr>
            <a:spLocks noChangeArrowheads="1"/>
          </p:cNvSpPr>
          <p:nvPr/>
        </p:nvSpPr>
        <p:spPr bwMode="auto">
          <a:xfrm>
            <a:off x="4340240" y="2035176"/>
            <a:ext cx="954088"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923" i="1" dirty="0" err="1">
                <a:solidFill>
                  <a:srgbClr val="000000"/>
                </a:solidFill>
                <a:ea typeface="ＭＳ Ｐゴシック" panose="020B0600070205080204" pitchFamily="34" charset="-128"/>
              </a:rPr>
              <a:t>dd</a:t>
            </a:r>
            <a:r>
              <a:rPr lang="en-US" altLang="en-US" sz="923" i="1" dirty="0">
                <a:solidFill>
                  <a:srgbClr val="000000"/>
                </a:solidFill>
                <a:ea typeface="ＭＳ Ｐゴシック" panose="020B0600070205080204" pitchFamily="34" charset="-128"/>
              </a:rPr>
              <a:t> / mm / </a:t>
            </a:r>
            <a:r>
              <a:rPr lang="en-US" altLang="en-US" sz="923" i="1" dirty="0" err="1">
                <a:solidFill>
                  <a:srgbClr val="000000"/>
                </a:solidFill>
                <a:ea typeface="ＭＳ Ｐゴシック" panose="020B0600070205080204" pitchFamily="34" charset="-128"/>
              </a:rPr>
              <a:t>yyyy</a:t>
            </a:r>
            <a:endParaRPr lang="en-US" altLang="en-US" sz="923" i="1" dirty="0">
              <a:solidFill>
                <a:srgbClr val="000000"/>
              </a:solidFill>
              <a:ea typeface="ＭＳ Ｐゴシック" panose="020B0600070205080204" pitchFamily="34" charset="-128"/>
            </a:endParaRPr>
          </a:p>
        </p:txBody>
      </p:sp>
      <p:cxnSp>
        <p:nvCxnSpPr>
          <p:cNvPr id="24" name="Elbow Connector 23"/>
          <p:cNvCxnSpPr/>
          <p:nvPr/>
        </p:nvCxnSpPr>
        <p:spPr>
          <a:xfrm flipV="1">
            <a:off x="5038896" y="1355030"/>
            <a:ext cx="531812" cy="3756025"/>
          </a:xfrm>
          <a:prstGeom prst="bentConnector3">
            <a:avLst>
              <a:gd name="adj1" fmla="val 50000"/>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Elbow Connector 47"/>
          <p:cNvCxnSpPr/>
          <p:nvPr/>
        </p:nvCxnSpPr>
        <p:spPr>
          <a:xfrm flipV="1">
            <a:off x="5056671" y="3191971"/>
            <a:ext cx="563562" cy="216058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44" name="Rectangle 3"/>
          <p:cNvSpPr>
            <a:spLocks noChangeArrowheads="1"/>
          </p:cNvSpPr>
          <p:nvPr/>
        </p:nvSpPr>
        <p:spPr bwMode="auto">
          <a:xfrm>
            <a:off x="5638160" y="392907"/>
            <a:ext cx="5043689" cy="1361903"/>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oAutofit/>
          </a:bodyPr>
          <a:lstStyle>
            <a:lvl1pPr>
              <a:defRPr sz="1400">
                <a:solidFill>
                  <a:schemeClr val="tx1"/>
                </a:solidFill>
                <a:latin typeface="Tahoma" panose="020B0604030504040204" pitchFamily="34" charset="0"/>
                <a:ea typeface="ＭＳ Ｐゴシック" panose="020B0600070205080204" pitchFamily="34" charset="-128"/>
              </a:defRPr>
            </a:lvl1pPr>
            <a:lvl2pPr marL="742950" indent="-285750">
              <a:defRPr sz="1400">
                <a:solidFill>
                  <a:schemeClr val="tx1"/>
                </a:solidFill>
                <a:latin typeface="Tahoma" panose="020B0604030504040204" pitchFamily="34" charset="0"/>
                <a:ea typeface="ＭＳ Ｐゴシック" panose="020B0600070205080204" pitchFamily="34" charset="-128"/>
              </a:defRPr>
            </a:lvl2pPr>
            <a:lvl3pPr marL="1143000" indent="-228600">
              <a:defRPr sz="1400">
                <a:solidFill>
                  <a:schemeClr val="tx1"/>
                </a:solidFill>
                <a:latin typeface="Tahoma" panose="020B0604030504040204" pitchFamily="34" charset="0"/>
                <a:ea typeface="ＭＳ Ｐゴシック" panose="020B0600070205080204" pitchFamily="34" charset="-128"/>
              </a:defRPr>
            </a:lvl3pPr>
            <a:lvl4pPr marL="1600200" indent="-228600">
              <a:defRPr sz="1400">
                <a:solidFill>
                  <a:schemeClr val="tx1"/>
                </a:solidFill>
                <a:latin typeface="Tahoma" panose="020B0604030504040204" pitchFamily="34" charset="0"/>
                <a:ea typeface="ＭＳ Ｐゴシック" panose="020B0600070205080204" pitchFamily="34" charset="-128"/>
              </a:defRPr>
            </a:lvl4pPr>
            <a:lvl5pPr marL="2057400" indent="-228600">
              <a:defRPr sz="14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pPr>
            <a:endParaRPr lang="en-GB" altLang="en-US">
              <a:solidFill>
                <a:srgbClr val="000000"/>
              </a:solidFill>
            </a:endParaRPr>
          </a:p>
        </p:txBody>
      </p:sp>
      <p:sp>
        <p:nvSpPr>
          <p:cNvPr id="4" name="TextBox 3"/>
          <p:cNvSpPr txBox="1"/>
          <p:nvPr/>
        </p:nvSpPr>
        <p:spPr>
          <a:xfrm>
            <a:off x="621022" y="4951799"/>
            <a:ext cx="4162334" cy="341632"/>
          </a:xfrm>
          <a:prstGeom prst="rect">
            <a:avLst/>
          </a:prstGeom>
          <a:solidFill>
            <a:schemeClr val="bg1"/>
          </a:solidFill>
          <a:effectLst>
            <a:outerShdw blurRad="63500" sx="104000" sy="104000" algn="ctr" rotWithShape="0">
              <a:prstClr val="black">
                <a:alpha val="40000"/>
              </a:prstClr>
            </a:outerShdw>
          </a:effectLst>
        </p:spPr>
        <p:txBody>
          <a:bodyPr wrap="square" rtlCol="0">
            <a:spAutoFit/>
          </a:bodyPr>
          <a:lstStyle/>
          <a:p>
            <a:r>
              <a:rPr lang="en-US" altLang="en-US" sz="1800" dirty="0">
                <a:solidFill>
                  <a:srgbClr val="FF0000"/>
                </a:solidFill>
                <a:ea typeface="ＭＳ Ｐゴシック" panose="020B0600070205080204" pitchFamily="34" charset="-128"/>
              </a:rPr>
              <a:t>Patient receives</a:t>
            </a:r>
            <a:r>
              <a:rPr lang="hu-HU" altLang="en-US" sz="1800" dirty="0">
                <a:solidFill>
                  <a:srgbClr val="FF0000"/>
                </a:solidFill>
                <a:ea typeface="ＭＳ Ｐゴシック" panose="020B0600070205080204" pitchFamily="34" charset="-128"/>
              </a:rPr>
              <a:t> </a:t>
            </a:r>
            <a:r>
              <a:rPr lang="en-US" altLang="en-US" sz="1800" b="1" dirty="0">
                <a:solidFill>
                  <a:srgbClr val="FF0000"/>
                </a:solidFill>
                <a:ea typeface="ＭＳ Ｐゴシック" panose="020B0600070205080204" pitchFamily="34" charset="-128"/>
              </a:rPr>
              <a:t>antimicrobial(s)</a:t>
            </a:r>
            <a:r>
              <a:rPr lang="en-US" altLang="en-US" sz="1800" baseline="30000" dirty="0">
                <a:solidFill>
                  <a:srgbClr val="FF0000"/>
                </a:solidFill>
                <a:ea typeface="ＭＳ Ｐゴシック" panose="020B0600070205080204" pitchFamily="34" charset="-128"/>
              </a:rPr>
              <a:t>(1)</a:t>
            </a:r>
            <a:r>
              <a:rPr lang="en-US" altLang="en-US" sz="1800" dirty="0">
                <a:solidFill>
                  <a:srgbClr val="FF0000"/>
                </a:solidFill>
                <a:ea typeface="ＭＳ Ｐゴシック" panose="020B0600070205080204" pitchFamily="34" charset="-128"/>
              </a:rPr>
              <a:t>:</a:t>
            </a:r>
            <a:endParaRPr lang="en-GB" sz="1800" dirty="0"/>
          </a:p>
        </p:txBody>
      </p:sp>
      <p:graphicFrame>
        <p:nvGraphicFramePr>
          <p:cNvPr id="21" name="Group 975"/>
          <p:cNvGraphicFramePr>
            <a:graphicFrameLocks noGrp="1"/>
          </p:cNvGraphicFramePr>
          <p:nvPr>
            <p:extLst>
              <p:ext uri="{D42A27DB-BD31-4B8C-83A1-F6EECF244321}">
                <p14:modId xmlns:p14="http://schemas.microsoft.com/office/powerpoint/2010/main" val="3327551154"/>
              </p:ext>
            </p:extLst>
          </p:nvPr>
        </p:nvGraphicFramePr>
        <p:xfrm>
          <a:off x="5620233" y="392907"/>
          <a:ext cx="5043689" cy="1361903"/>
        </p:xfrm>
        <a:graphic>
          <a:graphicData uri="http://schemas.openxmlformats.org/drawingml/2006/table">
            <a:tbl>
              <a:tblPr/>
              <a:tblGrid>
                <a:gridCol w="1137931">
                  <a:extLst>
                    <a:ext uri="{9D8B030D-6E8A-4147-A177-3AD203B41FA5}">
                      <a16:colId xmlns:a16="http://schemas.microsoft.com/office/drawing/2014/main" val="20000"/>
                    </a:ext>
                  </a:extLst>
                </a:gridCol>
                <a:gridCol w="247778">
                  <a:extLst>
                    <a:ext uri="{9D8B030D-6E8A-4147-A177-3AD203B41FA5}">
                      <a16:colId xmlns:a16="http://schemas.microsoft.com/office/drawing/2014/main" val="20001"/>
                    </a:ext>
                  </a:extLst>
                </a:gridCol>
                <a:gridCol w="234374">
                  <a:extLst>
                    <a:ext uri="{9D8B030D-6E8A-4147-A177-3AD203B41FA5}">
                      <a16:colId xmlns:a16="http://schemas.microsoft.com/office/drawing/2014/main" val="20002"/>
                    </a:ext>
                  </a:extLst>
                </a:gridCol>
                <a:gridCol w="287054">
                  <a:extLst>
                    <a:ext uri="{9D8B030D-6E8A-4147-A177-3AD203B41FA5}">
                      <a16:colId xmlns:a16="http://schemas.microsoft.com/office/drawing/2014/main" val="20003"/>
                    </a:ext>
                  </a:extLst>
                </a:gridCol>
                <a:gridCol w="287054">
                  <a:extLst>
                    <a:ext uri="{9D8B030D-6E8A-4147-A177-3AD203B41FA5}">
                      <a16:colId xmlns:a16="http://schemas.microsoft.com/office/drawing/2014/main" val="20004"/>
                    </a:ext>
                  </a:extLst>
                </a:gridCol>
                <a:gridCol w="717636">
                  <a:extLst>
                    <a:ext uri="{9D8B030D-6E8A-4147-A177-3AD203B41FA5}">
                      <a16:colId xmlns:a16="http://schemas.microsoft.com/office/drawing/2014/main" val="20005"/>
                    </a:ext>
                  </a:extLst>
                </a:gridCol>
                <a:gridCol w="331662">
                  <a:extLst>
                    <a:ext uri="{9D8B030D-6E8A-4147-A177-3AD203B41FA5}">
                      <a16:colId xmlns:a16="http://schemas.microsoft.com/office/drawing/2014/main" val="20006"/>
                    </a:ext>
                  </a:extLst>
                </a:gridCol>
                <a:gridCol w="649439">
                  <a:extLst>
                    <a:ext uri="{9D8B030D-6E8A-4147-A177-3AD203B41FA5}">
                      <a16:colId xmlns:a16="http://schemas.microsoft.com/office/drawing/2014/main" val="20007"/>
                    </a:ext>
                  </a:extLst>
                </a:gridCol>
                <a:gridCol w="287054">
                  <a:extLst>
                    <a:ext uri="{9D8B030D-6E8A-4147-A177-3AD203B41FA5}">
                      <a16:colId xmlns:a16="http://schemas.microsoft.com/office/drawing/2014/main" val="20008"/>
                    </a:ext>
                  </a:extLst>
                </a:gridCol>
                <a:gridCol w="629333">
                  <a:extLst>
                    <a:ext uri="{9D8B030D-6E8A-4147-A177-3AD203B41FA5}">
                      <a16:colId xmlns:a16="http://schemas.microsoft.com/office/drawing/2014/main" val="20009"/>
                    </a:ext>
                  </a:extLst>
                </a:gridCol>
                <a:gridCol w="234374">
                  <a:extLst>
                    <a:ext uri="{9D8B030D-6E8A-4147-A177-3AD203B41FA5}">
                      <a16:colId xmlns:a16="http://schemas.microsoft.com/office/drawing/2014/main" val="20010"/>
                    </a:ext>
                  </a:extLst>
                </a:gridCol>
              </a:tblGrid>
              <a:tr h="16091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FF0000"/>
                          </a:solidFill>
                          <a:effectLst/>
                          <a:latin typeface="Arial" charset="0"/>
                          <a:cs typeface="Arial" charset="0"/>
                        </a:rPr>
                        <a:t>If changed: Date start 1</a:t>
                      </a:r>
                      <a:r>
                        <a:rPr kumimoji="0" lang="en-US" sz="900" b="1" i="0" u="none" strike="noStrike" cap="none" normalizeH="0" baseline="30000" dirty="0">
                          <a:ln>
                            <a:noFill/>
                          </a:ln>
                          <a:solidFill>
                            <a:srgbClr val="FF0000"/>
                          </a:solidFill>
                          <a:effectLst/>
                          <a:latin typeface="Arial" charset="0"/>
                          <a:cs typeface="Arial" charset="0"/>
                        </a:rPr>
                        <a:t>st</a:t>
                      </a:r>
                      <a:r>
                        <a:rPr kumimoji="0" lang="en-US" sz="9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58219">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Number of doses</a:t>
                      </a:r>
                      <a:r>
                        <a:rPr kumimoji="0" lang="en-US" sz="900" b="1" i="0" u="none" strike="noStrike" cap="none" normalizeH="0" baseline="0" dirty="0">
                          <a:ln>
                            <a:noFill/>
                          </a:ln>
                          <a:solidFill>
                            <a:srgbClr val="FF0000"/>
                          </a:solidFill>
                          <a:effectLst/>
                          <a:latin typeface="Arial" charset="0"/>
                          <a:cs typeface="Arial" charset="0"/>
                        </a:rPr>
                        <a:t>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425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4255">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425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2" name="Rectangle 355"/>
          <p:cNvSpPr>
            <a:spLocks noChangeArrowheads="1"/>
          </p:cNvSpPr>
          <p:nvPr/>
        </p:nvSpPr>
        <p:spPr bwMode="auto">
          <a:xfrm>
            <a:off x="5611774" y="1742958"/>
            <a:ext cx="522298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800" b="1" dirty="0"/>
              <a:t>Route</a:t>
            </a:r>
            <a:r>
              <a:rPr lang="en-US" altLang="en-US" sz="800" dirty="0"/>
              <a:t>: P: parenteral, O: oral, R: rectal, I: inhalation;  </a:t>
            </a:r>
            <a:r>
              <a:rPr lang="en-US" altLang="en-US" sz="800" b="1" dirty="0"/>
              <a:t>Indication</a:t>
            </a:r>
            <a:r>
              <a:rPr lang="en-US" altLang="en-US" sz="800" dirty="0"/>
              <a:t>: treatment intention for community (CI), long-term care (LI) or acute hospital (HI) infection; surgical prophylaxis: SP1: single dose, SP2: one day, SP3: &gt;1 day; MP: medical prophylaxis; O: other; UI: Unknown indication</a:t>
            </a:r>
            <a:r>
              <a:rPr lang="en-US" altLang="en-US" sz="800" dirty="0">
                <a:solidFill>
                  <a:srgbClr val="FF0000"/>
                </a:solidFill>
              </a:rPr>
              <a:t>; </a:t>
            </a:r>
            <a:r>
              <a:rPr lang="en-US" altLang="en-US" sz="800" b="1" dirty="0"/>
              <a:t>Diagnosis</a:t>
            </a:r>
            <a:r>
              <a:rPr lang="en-US" altLang="en-US" sz="800" dirty="0"/>
              <a:t>: see site list, only for CI-LI-HI; </a:t>
            </a:r>
            <a:r>
              <a:rPr lang="en-US" altLang="en-US" sz="800" b="1" dirty="0"/>
              <a:t>Reason in notes</a:t>
            </a:r>
            <a:r>
              <a:rPr lang="en-US" altLang="en-US" sz="800" dirty="0"/>
              <a:t>: Y/N; AM </a:t>
            </a:r>
            <a:r>
              <a:rPr lang="en-US" altLang="en-US" sz="800" b="1" dirty="0"/>
              <a:t>Changed? (+ reason): </a:t>
            </a:r>
            <a:r>
              <a:rPr lang="en-US" altLang="en-US" sz="800" dirty="0"/>
              <a:t>N=no change; E=escalation; D=De-escalation; S=switch IV to oral; A=adverse effects; OU=changed, other/unknown reason; U=unknown; </a:t>
            </a:r>
            <a:r>
              <a:rPr lang="en-US" altLang="en-US" sz="800" b="1" dirty="0"/>
              <a:t>If changed, date start 1st AM</a:t>
            </a:r>
            <a:r>
              <a:rPr lang="en-US" altLang="en-US" sz="800" dirty="0"/>
              <a:t> given for the indication; Dose/day e.g. 3 x 1 g; g=gram, mg=milligram, IU=international units, MU=million IU</a:t>
            </a:r>
          </a:p>
        </p:txBody>
      </p:sp>
      <p:sp>
        <p:nvSpPr>
          <p:cNvPr id="25" name="Rectangle 24"/>
          <p:cNvSpPr/>
          <p:nvPr/>
        </p:nvSpPr>
        <p:spPr>
          <a:xfrm>
            <a:off x="10141024" y="762791"/>
            <a:ext cx="113319" cy="138499"/>
          </a:xfrm>
          <a:prstGeom prst="rect">
            <a:avLst/>
          </a:prstGeom>
          <a:solidFill>
            <a:schemeClr val="bg1"/>
          </a:solidFill>
        </p:spPr>
        <p:txBody>
          <a:bodyPr wrap="square" lIns="0" tIns="0" rIns="0" bIns="0">
            <a:spAutoFit/>
          </a:bodyPr>
          <a:lstStyle/>
          <a:p>
            <a:pPr algn="ctr"/>
            <a:r>
              <a:rPr lang="en-US" altLang="en-US" sz="900" b="1" dirty="0"/>
              <a:t>X</a:t>
            </a:r>
            <a:endParaRPr lang="en-GB" sz="900" b="1" dirty="0"/>
          </a:p>
        </p:txBody>
      </p:sp>
    </p:spTree>
    <p:extLst>
      <p:ext uri="{BB962C8B-B14F-4D97-AF65-F5344CB8AC3E}">
        <p14:creationId xmlns:p14="http://schemas.microsoft.com/office/powerpoint/2010/main" val="1597065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8" name="Rectangle 1"/>
          <p:cNvSpPr>
            <a:spLocks noChangeArrowheads="1"/>
          </p:cNvSpPr>
          <p:nvPr/>
        </p:nvSpPr>
        <p:spPr bwMode="auto">
          <a:xfrm>
            <a:off x="2611729" y="4260477"/>
            <a:ext cx="7261227" cy="1063851"/>
          </a:xfrm>
          <a:prstGeom prst="rect">
            <a:avLst/>
          </a:prstGeom>
          <a:noFill/>
          <a:ln w="349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tIns="0" rIns="0" bIns="0" anchor="ctr">
            <a:noAutofit/>
          </a:bodyPr>
          <a:lstStyle>
            <a:lvl1pPr>
              <a:lnSpc>
                <a:spcPct val="90000"/>
              </a:lnSpc>
              <a:spcAft>
                <a:spcPct val="25000"/>
              </a:spcAft>
              <a:buFont typeface="Wingdings" panose="05000000000000000000" pitchFamily="2" charset="2"/>
              <a:buChar char="§"/>
              <a:tabLst>
                <a:tab pos="228600" algn="l"/>
              </a:tabLst>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tabLst>
                <a:tab pos="228600" algn="l"/>
              </a:tabLst>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tabLst>
                <a:tab pos="228600" algn="l"/>
              </a:tabLst>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tabLst>
                <a:tab pos="228600" algn="l"/>
              </a:tabLst>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tabLst>
                <a:tab pos="228600" algn="l"/>
              </a:tabLst>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228600" algn="l"/>
              </a:tabLst>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228600" algn="l"/>
              </a:tabLst>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228600" algn="l"/>
              </a:tabLst>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228600" algn="l"/>
              </a:tabLst>
              <a:defRPr sz="1600">
                <a:solidFill>
                  <a:schemeClr val="tx1"/>
                </a:solidFill>
                <a:latin typeface="Tahoma" panose="020B060403050404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buFont typeface="Wingdings" panose="05000000000000000000" pitchFamily="2" charset="2"/>
              <a:buNone/>
            </a:pPr>
            <a:r>
              <a:rPr lang="en-GB" altLang="en-US" sz="1800" b="1" dirty="0">
                <a:solidFill>
                  <a:srgbClr val="000000"/>
                </a:solidFill>
                <a:latin typeface="Trebuchet MS" panose="020B0603020202020204" pitchFamily="34" charset="0"/>
                <a:cs typeface="Arial" panose="020B0604020202020204" pitchFamily="34" charset="0"/>
              </a:rPr>
              <a:t>Diagnosis:</a:t>
            </a:r>
            <a:r>
              <a:rPr lang="en-GB" altLang="en-US" sz="1800" dirty="0">
                <a:solidFill>
                  <a:srgbClr val="000000"/>
                </a:solidFill>
                <a:latin typeface="Trebuchet MS" panose="020B0603020202020204" pitchFamily="34" charset="0"/>
                <a:cs typeface="Arial" panose="020B0604020202020204" pitchFamily="34" charset="0"/>
              </a:rPr>
              <a:t> Should only be recorded when the indication is </a:t>
            </a:r>
          </a:p>
          <a:p>
            <a:pPr algn="ctr" eaLnBrk="0" fontAlgn="base" hangingPunct="0">
              <a:lnSpc>
                <a:spcPct val="85000"/>
              </a:lnSpc>
              <a:spcBef>
                <a:spcPct val="0"/>
              </a:spcBef>
              <a:spcAft>
                <a:spcPct val="0"/>
              </a:spcAft>
              <a:buFont typeface="Wingdings" panose="05000000000000000000" pitchFamily="2" charset="2"/>
              <a:buNone/>
            </a:pPr>
            <a:r>
              <a:rPr lang="en-GB" altLang="en-US" sz="1800" dirty="0">
                <a:solidFill>
                  <a:srgbClr val="000000"/>
                </a:solidFill>
                <a:latin typeface="Trebuchet MS" panose="020B0603020202020204" pitchFamily="34" charset="0"/>
                <a:cs typeface="Arial" panose="020B0604020202020204" pitchFamily="34" charset="0"/>
              </a:rPr>
              <a:t>intention to treat an infection, </a:t>
            </a:r>
          </a:p>
          <a:p>
            <a:pPr algn="ctr" eaLnBrk="0" fontAlgn="base" hangingPunct="0">
              <a:lnSpc>
                <a:spcPct val="85000"/>
              </a:lnSpc>
              <a:spcBef>
                <a:spcPct val="0"/>
              </a:spcBef>
              <a:spcAft>
                <a:spcPct val="0"/>
              </a:spcAft>
              <a:buFont typeface="Wingdings" panose="05000000000000000000" pitchFamily="2" charset="2"/>
              <a:buNone/>
            </a:pPr>
            <a:r>
              <a:rPr lang="en-GB" altLang="en-US" sz="1800" dirty="0">
                <a:solidFill>
                  <a:srgbClr val="000000"/>
                </a:solidFill>
                <a:latin typeface="Trebuchet MS" panose="020B0603020202020204" pitchFamily="34" charset="0"/>
                <a:cs typeface="Arial" panose="020B0604020202020204" pitchFamily="34" charset="0"/>
              </a:rPr>
              <a:t>not for prophylaxis.  </a:t>
            </a:r>
          </a:p>
        </p:txBody>
      </p:sp>
      <p:sp>
        <p:nvSpPr>
          <p:cNvPr id="3" name="Rectangular Callout 2"/>
          <p:cNvSpPr/>
          <p:nvPr/>
        </p:nvSpPr>
        <p:spPr bwMode="auto">
          <a:xfrm>
            <a:off x="3861792" y="965201"/>
            <a:ext cx="1600545" cy="922961"/>
          </a:xfrm>
          <a:prstGeom prst="wedgeRectCallout">
            <a:avLst>
              <a:gd name="adj1" fmla="val 34937"/>
              <a:gd name="adj2" fmla="val 75815"/>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Diagnosis group by anatomical site</a:t>
            </a:r>
          </a:p>
          <a:p>
            <a:pPr algn="ctr" eaLnBrk="0" fontAlgn="base" hangingPunct="0">
              <a:lnSpc>
                <a:spcPct val="85000"/>
              </a:lnSpc>
              <a:spcBef>
                <a:spcPct val="0"/>
              </a:spcBef>
              <a:spcAft>
                <a:spcPct val="0"/>
              </a:spcAft>
            </a:pPr>
            <a:r>
              <a:rPr lang="hu-HU" sz="1400" dirty="0">
                <a:solidFill>
                  <a:srgbClr val="000000"/>
                </a:solidFill>
                <a:ea typeface="ＭＳ Ｐゴシック" panose="020B0600070205080204" pitchFamily="34" charset="-128"/>
              </a:rPr>
              <a:t>(</a:t>
            </a:r>
            <a:r>
              <a:rPr lang="en-GB" sz="1400" dirty="0">
                <a:solidFill>
                  <a:srgbClr val="000000"/>
                </a:solidFill>
                <a:ea typeface="ＭＳ Ｐゴシック" panose="020B0600070205080204" pitchFamily="34" charset="-128"/>
              </a:rPr>
              <a:t>Annex 2, codebook</a:t>
            </a:r>
            <a:r>
              <a:rPr lang="hu-HU" sz="1400" dirty="0">
                <a:solidFill>
                  <a:srgbClr val="000000"/>
                </a:solidFill>
                <a:ea typeface="ＭＳ Ｐゴシック" panose="020B0600070205080204" pitchFamily="34" charset="-128"/>
              </a:rPr>
              <a:t>)</a:t>
            </a:r>
            <a:endParaRPr lang="en-GB" sz="1400" dirty="0">
              <a:solidFill>
                <a:srgbClr val="000000"/>
              </a:solidFill>
              <a:ea typeface="ＭＳ Ｐゴシック" panose="020B0600070205080204" pitchFamily="34" charset="-128"/>
            </a:endParaRPr>
          </a:p>
        </p:txBody>
      </p:sp>
      <p:sp>
        <p:nvSpPr>
          <p:cNvPr id="5" name="Rectangular Callout 4"/>
          <p:cNvSpPr/>
          <p:nvPr/>
        </p:nvSpPr>
        <p:spPr bwMode="auto">
          <a:xfrm>
            <a:off x="5692296" y="966734"/>
            <a:ext cx="1371601"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Current </a:t>
            </a:r>
            <a:r>
              <a:rPr lang="hu-HU" sz="1400" dirty="0" err="1">
                <a:solidFill>
                  <a:srgbClr val="000000"/>
                </a:solidFill>
                <a:ea typeface="ＭＳ Ｐゴシック" panose="020B0600070205080204" pitchFamily="34" charset="-128"/>
              </a:rPr>
              <a:t>antimicrobial</a:t>
            </a:r>
            <a:endParaRPr lang="en-GB" sz="1400" dirty="0">
              <a:solidFill>
                <a:srgbClr val="000000"/>
              </a:solidFill>
              <a:ea typeface="ＭＳ Ｐゴシック" panose="020B0600070205080204" pitchFamily="34" charset="-128"/>
            </a:endParaRPr>
          </a:p>
        </p:txBody>
      </p:sp>
      <p:sp>
        <p:nvSpPr>
          <p:cNvPr id="4" name="Title 3"/>
          <p:cNvSpPr>
            <a:spLocks noGrp="1"/>
          </p:cNvSpPr>
          <p:nvPr>
            <p:ph type="title"/>
          </p:nvPr>
        </p:nvSpPr>
        <p:spPr/>
        <p:txBody>
          <a:bodyPr/>
          <a:lstStyle/>
          <a:p>
            <a:r>
              <a:rPr lang="en-GB" dirty="0"/>
              <a:t>Clinical case 1 answers: Antimicrobial section</a:t>
            </a:r>
          </a:p>
        </p:txBody>
      </p:sp>
      <p:graphicFrame>
        <p:nvGraphicFramePr>
          <p:cNvPr id="7" name="Group 975"/>
          <p:cNvGraphicFramePr>
            <a:graphicFrameLocks noGrp="1"/>
          </p:cNvGraphicFramePr>
          <p:nvPr>
            <p:extLst>
              <p:ext uri="{D42A27DB-BD31-4B8C-83A1-F6EECF244321}">
                <p14:modId xmlns:p14="http://schemas.microsoft.com/office/powerpoint/2010/main" val="438693749"/>
              </p:ext>
            </p:extLst>
          </p:nvPr>
        </p:nvGraphicFramePr>
        <p:xfrm>
          <a:off x="2397125" y="2141711"/>
          <a:ext cx="7894357" cy="1765583"/>
        </p:xfrm>
        <a:graphic>
          <a:graphicData uri="http://schemas.openxmlformats.org/drawingml/2006/table">
            <a:tbl>
              <a:tblPr/>
              <a:tblGrid>
                <a:gridCol w="1732707">
                  <a:extLst>
                    <a:ext uri="{9D8B030D-6E8A-4147-A177-3AD203B41FA5}">
                      <a16:colId xmlns:a16="http://schemas.microsoft.com/office/drawing/2014/main" val="20000"/>
                    </a:ext>
                  </a:extLst>
                </a:gridCol>
                <a:gridCol w="377287">
                  <a:extLst>
                    <a:ext uri="{9D8B030D-6E8A-4147-A177-3AD203B41FA5}">
                      <a16:colId xmlns:a16="http://schemas.microsoft.com/office/drawing/2014/main" val="20001"/>
                    </a:ext>
                  </a:extLst>
                </a:gridCol>
                <a:gridCol w="356877">
                  <a:extLst>
                    <a:ext uri="{9D8B030D-6E8A-4147-A177-3AD203B41FA5}">
                      <a16:colId xmlns:a16="http://schemas.microsoft.com/office/drawing/2014/main" val="20002"/>
                    </a:ext>
                  </a:extLst>
                </a:gridCol>
                <a:gridCol w="517473">
                  <a:extLst>
                    <a:ext uri="{9D8B030D-6E8A-4147-A177-3AD203B41FA5}">
                      <a16:colId xmlns:a16="http://schemas.microsoft.com/office/drawing/2014/main" val="20003"/>
                    </a:ext>
                  </a:extLst>
                </a:gridCol>
                <a:gridCol w="355943">
                  <a:extLst>
                    <a:ext uri="{9D8B030D-6E8A-4147-A177-3AD203B41FA5}">
                      <a16:colId xmlns:a16="http://schemas.microsoft.com/office/drawing/2014/main" val="20004"/>
                    </a:ext>
                  </a:extLst>
                </a:gridCol>
                <a:gridCol w="1093500">
                  <a:extLst>
                    <a:ext uri="{9D8B030D-6E8A-4147-A177-3AD203B41FA5}">
                      <a16:colId xmlns:a16="http://schemas.microsoft.com/office/drawing/2014/main" val="20005"/>
                    </a:ext>
                  </a:extLst>
                </a:gridCol>
                <a:gridCol w="505016">
                  <a:extLst>
                    <a:ext uri="{9D8B030D-6E8A-4147-A177-3AD203B41FA5}">
                      <a16:colId xmlns:a16="http://schemas.microsoft.com/office/drawing/2014/main" val="20006"/>
                    </a:ext>
                  </a:extLst>
                </a:gridCol>
                <a:gridCol w="988889">
                  <a:extLst>
                    <a:ext uri="{9D8B030D-6E8A-4147-A177-3AD203B41FA5}">
                      <a16:colId xmlns:a16="http://schemas.microsoft.com/office/drawing/2014/main" val="20007"/>
                    </a:ext>
                  </a:extLst>
                </a:gridCol>
                <a:gridCol w="437092">
                  <a:extLst>
                    <a:ext uri="{9D8B030D-6E8A-4147-A177-3AD203B41FA5}">
                      <a16:colId xmlns:a16="http://schemas.microsoft.com/office/drawing/2014/main" val="20008"/>
                    </a:ext>
                  </a:extLst>
                </a:gridCol>
                <a:gridCol w="958274">
                  <a:extLst>
                    <a:ext uri="{9D8B030D-6E8A-4147-A177-3AD203B41FA5}">
                      <a16:colId xmlns:a16="http://schemas.microsoft.com/office/drawing/2014/main" val="20009"/>
                    </a:ext>
                  </a:extLst>
                </a:gridCol>
                <a:gridCol w="571299">
                  <a:extLst>
                    <a:ext uri="{9D8B030D-6E8A-4147-A177-3AD203B41FA5}">
                      <a16:colId xmlns:a16="http://schemas.microsoft.com/office/drawing/2014/main" val="20010"/>
                    </a:ext>
                  </a:extLst>
                </a:gridCol>
              </a:tblGrid>
              <a:tr h="20861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FF0000"/>
                          </a:solidFill>
                          <a:effectLst/>
                          <a:latin typeface="Arial" charset="0"/>
                          <a:cs typeface="Arial" charset="0"/>
                        </a:rPr>
                        <a:t>If changed: Date start 1</a:t>
                      </a:r>
                      <a:r>
                        <a:rPr kumimoji="0" lang="en-US" sz="900" b="1" i="0" u="none" strike="noStrike" cap="none" normalizeH="0" baseline="30000" dirty="0">
                          <a:ln>
                            <a:noFill/>
                          </a:ln>
                          <a:solidFill>
                            <a:srgbClr val="FF0000"/>
                          </a:solidFill>
                          <a:effectLst/>
                          <a:latin typeface="Arial" charset="0"/>
                          <a:cs typeface="Arial" charset="0"/>
                        </a:rPr>
                        <a:t>st</a:t>
                      </a:r>
                      <a:r>
                        <a:rPr kumimoji="0" lang="en-US" sz="9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23680">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Number of doses</a:t>
                      </a:r>
                      <a:r>
                        <a:rPr kumimoji="0" lang="en-US" sz="900" b="1" i="0" u="none" strike="noStrike" cap="none" normalizeH="0" baseline="0" dirty="0">
                          <a:ln>
                            <a:noFill/>
                          </a:ln>
                          <a:solidFill>
                            <a:srgbClr val="FF0000"/>
                          </a:solidFill>
                          <a:effectLst/>
                          <a:latin typeface="Arial" charset="0"/>
                          <a:cs typeface="Arial" charset="0"/>
                        </a:rPr>
                        <a:t>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 </a:t>
                      </a:r>
                      <a:r>
                        <a:rPr kumimoji="0" lang="en-US" sz="1200" b="1" i="0" u="none" strike="noStrike" cap="none" normalizeH="0" baseline="0" dirty="0" err="1">
                          <a:ln>
                            <a:noFill/>
                          </a:ln>
                          <a:solidFill>
                            <a:schemeClr val="tx1"/>
                          </a:solidFill>
                          <a:effectLst/>
                          <a:latin typeface="Arial" charset="0"/>
                          <a:cs typeface="Arial" charset="0"/>
                        </a:rPr>
                        <a:t>Cefotaxime</a:t>
                      </a: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CI</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BAC</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7 / 4  / 201</a:t>
                      </a:r>
                      <a:r>
                        <a:rPr kumimoji="0" lang="hu-HU" sz="1200" b="0" i="0" u="none" strike="noStrike" cap="none" normalizeH="0" baseline="0" dirty="0">
                          <a:ln>
                            <a:noFill/>
                          </a:ln>
                          <a:solidFill>
                            <a:srgbClr val="0070C0"/>
                          </a:solidFill>
                          <a:effectLst/>
                          <a:latin typeface="Arial" charset="0"/>
                          <a:cs typeface="Arial" charset="0"/>
                        </a:rPr>
                        <a:t>6</a:t>
                      </a:r>
                      <a:endParaRPr kumimoji="0" lang="en-US" sz="1200" b="0" i="0" u="none" strike="noStrike" cap="none" normalizeH="0" baseline="0" dirty="0">
                        <a:ln>
                          <a:noFill/>
                        </a:ln>
                        <a:solidFill>
                          <a:srgbClr val="0070C0"/>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N</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4</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500</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mg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Rectangular Callout 7"/>
          <p:cNvSpPr/>
          <p:nvPr/>
        </p:nvSpPr>
        <p:spPr bwMode="auto">
          <a:xfrm>
            <a:off x="1613587" y="826479"/>
            <a:ext cx="1996283" cy="1042733"/>
          </a:xfrm>
          <a:prstGeom prst="wedgeRectCallout">
            <a:avLst>
              <a:gd name="adj1" fmla="val 34937"/>
              <a:gd name="adj2" fmla="val 75815"/>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Antibiotic is administered for the bloodstream infection. Not justified for positive stool sample only</a:t>
            </a:r>
            <a:r>
              <a:rPr lang="hu-HU" sz="1400" dirty="0">
                <a:solidFill>
                  <a:srgbClr val="000000"/>
                </a:solidFill>
                <a:ea typeface="ＭＳ Ｐゴシック" panose="020B0600070205080204" pitchFamily="34" charset="-128"/>
              </a:rPr>
              <a:t>.</a:t>
            </a:r>
            <a:endParaRPr lang="en-GB" sz="1400"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7037001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altLang="en-US" dirty="0">
                <a:ea typeface="ＭＳ Ｐゴシック" panose="020B0600070205080204" pitchFamily="34" charset="-128"/>
              </a:rPr>
              <a:t>Clinical case 2</a:t>
            </a:r>
          </a:p>
        </p:txBody>
      </p:sp>
      <p:sp>
        <p:nvSpPr>
          <p:cNvPr id="21507" name="Content Placeholder 2"/>
          <p:cNvSpPr>
            <a:spLocks noGrp="1"/>
          </p:cNvSpPr>
          <p:nvPr>
            <p:ph idx="1"/>
          </p:nvPr>
        </p:nvSpPr>
        <p:spPr/>
        <p:txBody>
          <a:bodyPr/>
          <a:lstStyle/>
          <a:p>
            <a:r>
              <a:rPr lang="en-GB" altLang="en-US" sz="2000" b="1" dirty="0">
                <a:ea typeface="ＭＳ Ｐゴシック" panose="020B0600070205080204" pitchFamily="34" charset="-128"/>
              </a:rPr>
              <a:t>15 March</a:t>
            </a:r>
            <a:r>
              <a:rPr lang="en-GB" altLang="en-US" sz="2000" dirty="0">
                <a:ea typeface="ＭＳ Ｐゴシック" panose="020B0600070205080204" pitchFamily="34" charset="-128"/>
              </a:rPr>
              <a:t>: 68</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year-old female admitted </a:t>
            </a:r>
            <a:r>
              <a:rPr lang="hu-HU" altLang="en-US" sz="2000" dirty="0" err="1">
                <a:ea typeface="ＭＳ Ｐゴシック" panose="020B0600070205080204" pitchFamily="34" charset="-128"/>
              </a:rPr>
              <a:t>with</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severe stroke</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lvl="1"/>
            <a:r>
              <a:rPr lang="en-GB" altLang="en-US" sz="2000" dirty="0">
                <a:ea typeface="ＭＳ Ｐゴシック" panose="020B0600070205080204" pitchFamily="34" charset="-128"/>
              </a:rPr>
              <a:t>There was a history of hypertension but no other heart or pulmonary disease</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lvl="1"/>
            <a:r>
              <a:rPr lang="en-GB" altLang="en-US" sz="2000" dirty="0">
                <a:ea typeface="ＭＳ Ｐゴシック" panose="020B0600070205080204" pitchFamily="34" charset="-128"/>
              </a:rPr>
              <a:t>A peripheral venous and urinary catheter are inserted</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lvl="1"/>
            <a:r>
              <a:rPr lang="en-GB" altLang="en-US" sz="2000" dirty="0">
                <a:ea typeface="ＭＳ Ｐゴシック" panose="020B0600070205080204" pitchFamily="34" charset="-128"/>
              </a:rPr>
              <a:t>low grade fever 37.7</a:t>
            </a:r>
            <a:r>
              <a:rPr lang="en-GB" altLang="en-US" sz="2000" dirty="0">
                <a:ea typeface="ＭＳ Ｐゴシック" panose="020B0600070205080204" pitchFamily="34" charset="-128"/>
                <a:sym typeface="Symbol" panose="05050102010706020507" pitchFamily="18" charset="2"/>
              </a:rPr>
              <a:t></a:t>
            </a:r>
            <a:r>
              <a:rPr lang="en-GB" altLang="en-US" sz="2000" dirty="0">
                <a:ea typeface="ＭＳ Ｐゴシック" panose="020B0600070205080204" pitchFamily="34" charset="-128"/>
              </a:rPr>
              <a:t>C</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a:t>
            </a:r>
            <a:r>
              <a:rPr lang="hu-HU" altLang="en-US" sz="2000" dirty="0" err="1">
                <a:ea typeface="ＭＳ Ｐゴシック" panose="020B0600070205080204" pitchFamily="34" charset="-128"/>
              </a:rPr>
              <a:t>white</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blood</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cells</a:t>
            </a:r>
            <a:r>
              <a:rPr lang="hu-HU" altLang="en-US" sz="2000" dirty="0">
                <a:ea typeface="ＭＳ Ｐゴシック" panose="020B0600070205080204" pitchFamily="34" charset="-128"/>
              </a:rPr>
              <a:t> (WBC)</a:t>
            </a:r>
            <a:r>
              <a:rPr lang="en-GB" altLang="en-US" sz="2000" dirty="0">
                <a:ea typeface="ＭＳ Ｐゴシック" panose="020B0600070205080204" pitchFamily="34" charset="-128"/>
              </a:rPr>
              <a:t> 14</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000 cells/mcl. </a:t>
            </a:r>
          </a:p>
          <a:p>
            <a:pPr marL="182563" indent="-182563"/>
            <a:r>
              <a:rPr lang="en-GB" altLang="en-US" sz="2000" b="1" dirty="0">
                <a:ea typeface="ＭＳ Ｐゴシック" panose="020B0600070205080204" pitchFamily="34" charset="-128"/>
              </a:rPr>
              <a:t>24 March</a:t>
            </a:r>
            <a:r>
              <a:rPr lang="en-GB" altLang="en-US" sz="2000" dirty="0">
                <a:ea typeface="ＭＳ Ｐゴシック" panose="020B0600070205080204" pitchFamily="34" charset="-128"/>
              </a:rPr>
              <a:t>: </a:t>
            </a:r>
            <a:r>
              <a:rPr lang="hu-HU" altLang="en-US" sz="2000" dirty="0">
                <a:solidFill>
                  <a:srgbClr val="FF0000"/>
                </a:solidFill>
                <a:ea typeface="ＭＳ Ｐゴシック" panose="020B0600070205080204" pitchFamily="34" charset="-128"/>
              </a:rPr>
              <a:t>F</a:t>
            </a:r>
            <a:r>
              <a:rPr lang="en-GB" altLang="en-US" sz="2000" dirty="0">
                <a:solidFill>
                  <a:srgbClr val="FF0000"/>
                </a:solidFill>
                <a:ea typeface="ＭＳ Ｐゴシック" panose="020B0600070205080204" pitchFamily="34" charset="-128"/>
              </a:rPr>
              <a:t>ever 39.0</a:t>
            </a:r>
            <a:r>
              <a:rPr lang="en-GB" altLang="en-US" sz="2000" dirty="0">
                <a:solidFill>
                  <a:srgbClr val="FF0000"/>
                </a:solidFill>
                <a:ea typeface="ＭＳ Ｐゴシック" panose="020B0600070205080204" pitchFamily="34" charset="-128"/>
                <a:sym typeface="Symbol" panose="05050102010706020507" pitchFamily="18" charset="2"/>
              </a:rPr>
              <a:t></a:t>
            </a:r>
            <a:r>
              <a:rPr lang="en-GB" altLang="en-US" sz="2000" dirty="0">
                <a:solidFill>
                  <a:srgbClr val="FF0000"/>
                </a:solidFill>
                <a:ea typeface="ＭＳ Ｐゴシック" panose="020B0600070205080204" pitchFamily="34" charset="-128"/>
              </a:rPr>
              <a:t>C</a:t>
            </a:r>
            <a:r>
              <a:rPr lang="en-GB" altLang="en-US" sz="2000" dirty="0">
                <a:ea typeface="ＭＳ Ｐゴシック" panose="020B0600070205080204" pitchFamily="34" charset="-128"/>
              </a:rPr>
              <a:t>, tachypnoea, cough and sputum production. </a:t>
            </a:r>
            <a:r>
              <a:rPr lang="en-GB" altLang="en-US" sz="2000" dirty="0">
                <a:solidFill>
                  <a:srgbClr val="FF0000"/>
                </a:solidFill>
                <a:ea typeface="ＭＳ Ｐゴシック" panose="020B0600070205080204" pitchFamily="34" charset="-128"/>
              </a:rPr>
              <a:t>Chest x-ray</a:t>
            </a:r>
            <a:r>
              <a:rPr lang="en-GB" altLang="en-US" sz="2000" dirty="0">
                <a:ea typeface="ＭＳ Ｐゴシック" panose="020B0600070205080204" pitchFamily="34" charset="-128"/>
              </a:rPr>
              <a:t>: infiltrate right middle lobe. </a:t>
            </a:r>
            <a:r>
              <a:rPr lang="en-GB" altLang="en-US" sz="2000" dirty="0">
                <a:solidFill>
                  <a:srgbClr val="FF0000"/>
                </a:solidFill>
                <a:ea typeface="ＭＳ Ｐゴシック" panose="020B0600070205080204" pitchFamily="34" charset="-128"/>
              </a:rPr>
              <a:t>WBC 19,000 </a:t>
            </a:r>
            <a:r>
              <a:rPr lang="en-GB" altLang="en-US" sz="2000" dirty="0">
                <a:ea typeface="ＭＳ Ｐゴシック" panose="020B0600070205080204" pitchFamily="34" charset="-128"/>
              </a:rPr>
              <a:t>cells/mcl. Blood, urine and bronchial secretions cultured</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a:t>
            </a:r>
          </a:p>
          <a:p>
            <a:pPr lvl="1"/>
            <a:r>
              <a:rPr lang="hu-HU" altLang="en-US" sz="2000" dirty="0">
                <a:solidFill>
                  <a:srgbClr val="FF0000"/>
                </a:solidFill>
                <a:ea typeface="ＭＳ Ｐゴシック" panose="020B0600070205080204" pitchFamily="34" charset="-128"/>
              </a:rPr>
              <a:t>A</a:t>
            </a:r>
            <a:r>
              <a:rPr lang="en-GB" altLang="en-US" sz="2000" dirty="0" err="1">
                <a:solidFill>
                  <a:srgbClr val="FF0000"/>
                </a:solidFill>
                <a:ea typeface="ＭＳ Ｐゴシック" panose="020B0600070205080204" pitchFamily="34" charset="-128"/>
              </a:rPr>
              <a:t>mpicillin</a:t>
            </a:r>
            <a:r>
              <a:rPr lang="en-GB" altLang="en-US" sz="2000" dirty="0">
                <a:solidFill>
                  <a:srgbClr val="FF0000"/>
                </a:solidFill>
                <a:ea typeface="ＭＳ Ｐゴシック" panose="020B0600070205080204" pitchFamily="34" charset="-128"/>
              </a:rPr>
              <a:t>/sulbactam</a:t>
            </a:r>
            <a:r>
              <a:rPr lang="en-GB" altLang="en-US" sz="2000" dirty="0">
                <a:ea typeface="ＭＳ Ｐゴシック" panose="020B0600070205080204" pitchFamily="34" charset="-128"/>
              </a:rPr>
              <a:t> </a:t>
            </a:r>
            <a:r>
              <a:rPr lang="hu-HU" altLang="en-US" sz="2000" dirty="0">
                <a:ea typeface="ＭＳ Ｐゴシック" panose="020B0600070205080204" pitchFamily="34" charset="-128"/>
              </a:rPr>
              <a:t>4 x </a:t>
            </a:r>
            <a:r>
              <a:rPr lang="en-GB" altLang="en-US" sz="2000" dirty="0">
                <a:ea typeface="ＭＳ Ｐゴシック" panose="020B0600070205080204" pitchFamily="34" charset="-128"/>
              </a:rPr>
              <a:t>3g is initiated</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lvl="1"/>
            <a:r>
              <a:rPr lang="hu-HU" altLang="en-US" sz="2000" dirty="0">
                <a:ea typeface="ＭＳ Ｐゴシック" panose="020B0600070205080204" pitchFamily="34" charset="-128"/>
              </a:rPr>
              <a:t>D</a:t>
            </a:r>
            <a:r>
              <a:rPr lang="en-GB" altLang="en-US" sz="2000" dirty="0" err="1">
                <a:ea typeface="ＭＳ Ｐゴシック" panose="020B0600070205080204" pitchFamily="34" charset="-128"/>
              </a:rPr>
              <a:t>iagnosis</a:t>
            </a:r>
            <a:r>
              <a:rPr lang="en-GB" altLang="en-US" sz="2000" dirty="0">
                <a:ea typeface="ＭＳ Ｐゴシック" panose="020B0600070205080204" pitchFamily="34" charset="-128"/>
              </a:rPr>
              <a:t> of aspiration </a:t>
            </a:r>
            <a:r>
              <a:rPr lang="en-GB" altLang="en-US" sz="2000" dirty="0">
                <a:solidFill>
                  <a:srgbClr val="FF0000"/>
                </a:solidFill>
                <a:ea typeface="ＭＳ Ｐゴシック" panose="020B0600070205080204" pitchFamily="34" charset="-128"/>
              </a:rPr>
              <a:t>pneumonia</a:t>
            </a:r>
            <a:r>
              <a:rPr lang="en-GB" altLang="en-US" sz="2000" dirty="0">
                <a:ea typeface="ＭＳ Ｐゴシック" panose="020B0600070205080204" pitchFamily="34" charset="-128"/>
              </a:rPr>
              <a:t> is recorded in the notes</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marL="182563" indent="-182563"/>
            <a:r>
              <a:rPr lang="en-GB" altLang="en-US" sz="2000" b="1" dirty="0">
                <a:ea typeface="ＭＳ Ｐゴシック" panose="020B0600070205080204" pitchFamily="34" charset="-128"/>
              </a:rPr>
              <a:t>26 March</a:t>
            </a:r>
            <a:r>
              <a:rPr lang="en-GB" altLang="en-US" sz="2000" dirty="0">
                <a:ea typeface="ＭＳ Ｐゴシック" panose="020B0600070205080204" pitchFamily="34" charset="-128"/>
              </a:rPr>
              <a:t>: </a:t>
            </a:r>
            <a:r>
              <a:rPr lang="hu-HU" altLang="en-US" sz="2000" dirty="0">
                <a:solidFill>
                  <a:srgbClr val="FF0000"/>
                </a:solidFill>
                <a:ea typeface="ＭＳ Ｐゴシック" panose="020B0600070205080204" pitchFamily="34" charset="-128"/>
              </a:rPr>
              <a:t>B</a:t>
            </a:r>
            <a:r>
              <a:rPr lang="en-GB" altLang="en-US" sz="2000" dirty="0" err="1">
                <a:solidFill>
                  <a:srgbClr val="FF0000"/>
                </a:solidFill>
                <a:ea typeface="ＭＳ Ｐゴシック" panose="020B0600070205080204" pitchFamily="34" charset="-128"/>
              </a:rPr>
              <a:t>ronchial</a:t>
            </a:r>
            <a:r>
              <a:rPr lang="en-GB" altLang="en-US" sz="2000" dirty="0">
                <a:solidFill>
                  <a:srgbClr val="FF0000"/>
                </a:solidFill>
                <a:ea typeface="ＭＳ Ｐゴシック" panose="020B0600070205080204" pitchFamily="34" charset="-128"/>
              </a:rPr>
              <a:t> secretions</a:t>
            </a:r>
            <a:r>
              <a:rPr lang="en-GB" altLang="en-US" sz="2000" dirty="0">
                <a:ea typeface="ＭＳ Ｐゴシック" panose="020B0600070205080204" pitchFamily="34" charset="-128"/>
              </a:rPr>
              <a:t>: </a:t>
            </a:r>
            <a:r>
              <a:rPr lang="en-GB" altLang="en-US" sz="2000" i="1" dirty="0">
                <a:ea typeface="ＭＳ Ｐゴシック" panose="020B0600070205080204" pitchFamily="34" charset="-128"/>
              </a:rPr>
              <a:t>Klebsiella pneumonia</a:t>
            </a:r>
            <a:r>
              <a:rPr lang="en-GB" altLang="en-US" sz="2000" dirty="0">
                <a:ea typeface="ＭＳ Ｐゴシック" panose="020B0600070205080204" pitchFamily="34" charset="-128"/>
              </a:rPr>
              <a:t> resistant to ceftriaxone and ampicillin/sulbactam and susceptible to meropenem</a:t>
            </a:r>
            <a:r>
              <a:rPr lang="hu-HU" altLang="en-US" sz="2000" dirty="0">
                <a:ea typeface="ＭＳ Ｐゴシック" panose="020B0600070205080204" pitchFamily="34" charset="-128"/>
              </a:rPr>
              <a:t>.</a:t>
            </a:r>
            <a:endParaRPr lang="en-GB" altLang="en-US" sz="2000" dirty="0">
              <a:ea typeface="ＭＳ Ｐゴシック" panose="020B0600070205080204" pitchFamily="34" charset="-128"/>
            </a:endParaRPr>
          </a:p>
          <a:p>
            <a:pPr lvl="1"/>
            <a:r>
              <a:rPr lang="hu-HU" altLang="en-US" sz="2000" dirty="0">
                <a:ea typeface="ＭＳ Ｐゴシック" panose="020B0600070205080204" pitchFamily="34" charset="-128"/>
              </a:rPr>
              <a:t>A</a:t>
            </a:r>
            <a:r>
              <a:rPr lang="en-GB" altLang="en-US" sz="2000" dirty="0" err="1">
                <a:ea typeface="ＭＳ Ｐゴシック" panose="020B0600070205080204" pitchFamily="34" charset="-128"/>
              </a:rPr>
              <a:t>mpicillin</a:t>
            </a:r>
            <a:r>
              <a:rPr lang="en-GB" altLang="en-US" sz="2000" dirty="0">
                <a:ea typeface="ＭＳ Ｐゴシック" panose="020B0600070205080204" pitchFamily="34" charset="-128"/>
              </a:rPr>
              <a:t>/sulbactam discontinued and </a:t>
            </a:r>
            <a:r>
              <a:rPr lang="en-GB" altLang="en-US" sz="2000" dirty="0">
                <a:solidFill>
                  <a:srgbClr val="FF0000"/>
                </a:solidFill>
                <a:ea typeface="ＭＳ Ｐゴシック" panose="020B0600070205080204" pitchFamily="34" charset="-128"/>
              </a:rPr>
              <a:t>meropenem 3 </a:t>
            </a:r>
            <a:r>
              <a:rPr lang="hu-HU" altLang="en-US" sz="2000" dirty="0">
                <a:solidFill>
                  <a:srgbClr val="FF0000"/>
                </a:solidFill>
                <a:ea typeface="ＭＳ Ｐゴシック" panose="020B0600070205080204" pitchFamily="34" charset="-128"/>
              </a:rPr>
              <a:t>x 2g IV </a:t>
            </a:r>
            <a:r>
              <a:rPr lang="en-GB" altLang="en-US" sz="2000" dirty="0">
                <a:ea typeface="ＭＳ Ｐゴシック" panose="020B0600070205080204" pitchFamily="34" charset="-128"/>
              </a:rPr>
              <a:t>initiated. </a:t>
            </a:r>
          </a:p>
          <a:p>
            <a:r>
              <a:rPr lang="en-GB" altLang="en-US" sz="2000" b="1" dirty="0">
                <a:ea typeface="ＭＳ Ｐゴシック" panose="020B0600070205080204" pitchFamily="34" charset="-128"/>
              </a:rPr>
              <a:t>27 March</a:t>
            </a:r>
            <a:r>
              <a:rPr lang="en-GB" altLang="en-US" sz="2000" dirty="0">
                <a:ea typeface="ＭＳ Ｐゴシック" panose="020B0600070205080204" pitchFamily="34" charset="-128"/>
              </a:rPr>
              <a:t>: PPS</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day</a:t>
            </a:r>
            <a:endParaRPr lang="en-GB" altLang="en-US" sz="2000" dirty="0">
              <a:ea typeface="ＭＳ Ｐゴシック" panose="020B0600070205080204" pitchFamily="34" charset="-128"/>
            </a:endParaRPr>
          </a:p>
          <a:p>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17952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5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5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50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50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bwMode="auto">
          <a:xfrm>
            <a:off x="3489158" y="739624"/>
            <a:ext cx="1521543" cy="922961"/>
          </a:xfrm>
          <a:prstGeom prst="wedgeRectCallout">
            <a:avLst>
              <a:gd name="adj1" fmla="val 34937"/>
              <a:gd name="adj2" fmla="val 75815"/>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Diagnosis group by anatomical site</a:t>
            </a:r>
          </a:p>
          <a:p>
            <a:pPr algn="ctr" eaLnBrk="0" fontAlgn="base" hangingPunct="0">
              <a:lnSpc>
                <a:spcPct val="85000"/>
              </a:lnSpc>
              <a:spcBef>
                <a:spcPct val="0"/>
              </a:spcBef>
              <a:spcAft>
                <a:spcPct val="0"/>
              </a:spcAft>
            </a:pPr>
            <a:r>
              <a:rPr lang="hu-HU" sz="1400" dirty="0">
                <a:solidFill>
                  <a:srgbClr val="000000"/>
                </a:solidFill>
                <a:ea typeface="ＭＳ Ｐゴシック" panose="020B0600070205080204" pitchFamily="34" charset="-128"/>
              </a:rPr>
              <a:t>(</a:t>
            </a:r>
            <a:r>
              <a:rPr lang="en-GB" sz="1400" dirty="0">
                <a:solidFill>
                  <a:srgbClr val="000000"/>
                </a:solidFill>
                <a:ea typeface="ＭＳ Ｐゴシック" panose="020B0600070205080204" pitchFamily="34" charset="-128"/>
              </a:rPr>
              <a:t>Annex 2, codebook</a:t>
            </a:r>
            <a:r>
              <a:rPr lang="hu-HU" sz="1400" dirty="0">
                <a:solidFill>
                  <a:srgbClr val="000000"/>
                </a:solidFill>
                <a:ea typeface="ＭＳ Ｐゴシック" panose="020B0600070205080204" pitchFamily="34" charset="-128"/>
              </a:rPr>
              <a:t>)</a:t>
            </a:r>
            <a:endParaRPr lang="en-GB" sz="1400" dirty="0">
              <a:solidFill>
                <a:srgbClr val="000000"/>
              </a:solidFill>
              <a:ea typeface="ＭＳ Ｐゴシック" panose="020B0600070205080204" pitchFamily="34" charset="-128"/>
            </a:endParaRPr>
          </a:p>
        </p:txBody>
      </p:sp>
      <p:sp>
        <p:nvSpPr>
          <p:cNvPr id="5" name="Rectangular Callout 4"/>
          <p:cNvSpPr/>
          <p:nvPr/>
        </p:nvSpPr>
        <p:spPr bwMode="auto">
          <a:xfrm>
            <a:off x="5232398" y="737771"/>
            <a:ext cx="1371601"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Current </a:t>
            </a:r>
            <a:r>
              <a:rPr lang="hu-HU" sz="1400" dirty="0" err="1">
                <a:solidFill>
                  <a:srgbClr val="000000"/>
                </a:solidFill>
                <a:ea typeface="ＭＳ Ｐゴシック" panose="020B0600070205080204" pitchFamily="34" charset="-128"/>
              </a:rPr>
              <a:t>antimicrobial</a:t>
            </a:r>
            <a:endParaRPr lang="en-GB" sz="1400" dirty="0">
              <a:solidFill>
                <a:srgbClr val="000000"/>
              </a:solidFill>
              <a:ea typeface="ＭＳ Ｐゴシック" panose="020B0600070205080204" pitchFamily="34" charset="-128"/>
            </a:endParaRPr>
          </a:p>
        </p:txBody>
      </p:sp>
      <p:sp>
        <p:nvSpPr>
          <p:cNvPr id="4" name="Title 3"/>
          <p:cNvSpPr>
            <a:spLocks noGrp="1"/>
          </p:cNvSpPr>
          <p:nvPr>
            <p:ph type="title"/>
          </p:nvPr>
        </p:nvSpPr>
        <p:spPr/>
        <p:txBody>
          <a:bodyPr/>
          <a:lstStyle/>
          <a:p>
            <a:r>
              <a:rPr lang="en-GB" dirty="0"/>
              <a:t>Clinical case 2 answers: Antimicrobial section</a:t>
            </a:r>
          </a:p>
        </p:txBody>
      </p:sp>
      <p:sp>
        <p:nvSpPr>
          <p:cNvPr id="6" name="Rectangular Callout 5"/>
          <p:cNvSpPr/>
          <p:nvPr/>
        </p:nvSpPr>
        <p:spPr bwMode="auto">
          <a:xfrm>
            <a:off x="2997381" y="4510305"/>
            <a:ext cx="3098619" cy="1278219"/>
          </a:xfrm>
          <a:prstGeom prst="wedgeRectCallout">
            <a:avLst>
              <a:gd name="adj1" fmla="val -11708"/>
              <a:gd name="adj2" fmla="val -14485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solidFill>
                  <a:srgbClr val="000000"/>
                </a:solidFill>
                <a:ea typeface="ＭＳ Ｐゴシック" panose="020B0600070205080204" pitchFamily="34" charset="-128"/>
              </a:rPr>
              <a:t>Indication</a:t>
            </a:r>
            <a:r>
              <a:rPr lang="en-US" altLang="en-US" sz="1050" dirty="0">
                <a:solidFill>
                  <a:srgbClr val="000000"/>
                </a:solidFill>
                <a:ea typeface="ＭＳ Ｐゴシック" panose="020B0600070205080204" pitchFamily="34" charset="-128"/>
              </a:rPr>
              <a:t>: treatment intention for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community (CI), long/intermediate-term care (LI) or acute hospital (HI) infection;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surgical prophylaxis: SP1: single dose, SP2: one day, SP3: &gt;1day;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MP: medical prophylaxis; O: other; UI: Unknown indication</a:t>
            </a:r>
            <a:endParaRPr lang="en-GB" sz="2000" dirty="0">
              <a:solidFill>
                <a:srgbClr val="000000"/>
              </a:solidFill>
              <a:ea typeface="ＭＳ Ｐゴシック" panose="020B0600070205080204" pitchFamily="34" charset="-128"/>
            </a:endParaRPr>
          </a:p>
        </p:txBody>
      </p:sp>
      <p:graphicFrame>
        <p:nvGraphicFramePr>
          <p:cNvPr id="7" name="Group 975"/>
          <p:cNvGraphicFramePr>
            <a:graphicFrameLocks noGrp="1"/>
          </p:cNvGraphicFramePr>
          <p:nvPr>
            <p:extLst>
              <p:ext uri="{D42A27DB-BD31-4B8C-83A1-F6EECF244321}">
                <p14:modId xmlns:p14="http://schemas.microsoft.com/office/powerpoint/2010/main" val="3355191963"/>
              </p:ext>
            </p:extLst>
          </p:nvPr>
        </p:nvGraphicFramePr>
        <p:xfrm>
          <a:off x="1974830" y="2029555"/>
          <a:ext cx="8242340" cy="1762187"/>
        </p:xfrm>
        <a:graphic>
          <a:graphicData uri="http://schemas.openxmlformats.org/drawingml/2006/table">
            <a:tbl>
              <a:tblPr/>
              <a:tblGrid>
                <a:gridCol w="1656540">
                  <a:extLst>
                    <a:ext uri="{9D8B030D-6E8A-4147-A177-3AD203B41FA5}">
                      <a16:colId xmlns:a16="http://schemas.microsoft.com/office/drawing/2014/main" val="20000"/>
                    </a:ext>
                  </a:extLst>
                </a:gridCol>
                <a:gridCol w="384848">
                  <a:extLst>
                    <a:ext uri="{9D8B030D-6E8A-4147-A177-3AD203B41FA5}">
                      <a16:colId xmlns:a16="http://schemas.microsoft.com/office/drawing/2014/main" val="20001"/>
                    </a:ext>
                  </a:extLst>
                </a:gridCol>
                <a:gridCol w="394417">
                  <a:extLst>
                    <a:ext uri="{9D8B030D-6E8A-4147-A177-3AD203B41FA5}">
                      <a16:colId xmlns:a16="http://schemas.microsoft.com/office/drawing/2014/main" val="20002"/>
                    </a:ext>
                  </a:extLst>
                </a:gridCol>
                <a:gridCol w="680816">
                  <a:extLst>
                    <a:ext uri="{9D8B030D-6E8A-4147-A177-3AD203B41FA5}">
                      <a16:colId xmlns:a16="http://schemas.microsoft.com/office/drawing/2014/main" val="20003"/>
                    </a:ext>
                  </a:extLst>
                </a:gridCol>
                <a:gridCol w="469101">
                  <a:extLst>
                    <a:ext uri="{9D8B030D-6E8A-4147-A177-3AD203B41FA5}">
                      <a16:colId xmlns:a16="http://schemas.microsoft.com/office/drawing/2014/main" val="20004"/>
                    </a:ext>
                  </a:extLst>
                </a:gridCol>
                <a:gridCol w="1172753">
                  <a:extLst>
                    <a:ext uri="{9D8B030D-6E8A-4147-A177-3AD203B41FA5}">
                      <a16:colId xmlns:a16="http://schemas.microsoft.com/office/drawing/2014/main" val="20005"/>
                    </a:ext>
                  </a:extLst>
                </a:gridCol>
                <a:gridCol w="541998">
                  <a:extLst>
                    <a:ext uri="{9D8B030D-6E8A-4147-A177-3AD203B41FA5}">
                      <a16:colId xmlns:a16="http://schemas.microsoft.com/office/drawing/2014/main" val="20006"/>
                    </a:ext>
                  </a:extLst>
                </a:gridCol>
                <a:gridCol w="1061306">
                  <a:extLst>
                    <a:ext uri="{9D8B030D-6E8A-4147-A177-3AD203B41FA5}">
                      <a16:colId xmlns:a16="http://schemas.microsoft.com/office/drawing/2014/main" val="20007"/>
                    </a:ext>
                  </a:extLst>
                </a:gridCol>
                <a:gridCol w="469101">
                  <a:extLst>
                    <a:ext uri="{9D8B030D-6E8A-4147-A177-3AD203B41FA5}">
                      <a16:colId xmlns:a16="http://schemas.microsoft.com/office/drawing/2014/main" val="20008"/>
                    </a:ext>
                  </a:extLst>
                </a:gridCol>
                <a:gridCol w="1028449">
                  <a:extLst>
                    <a:ext uri="{9D8B030D-6E8A-4147-A177-3AD203B41FA5}">
                      <a16:colId xmlns:a16="http://schemas.microsoft.com/office/drawing/2014/main" val="20009"/>
                    </a:ext>
                  </a:extLst>
                </a:gridCol>
                <a:gridCol w="383011">
                  <a:extLst>
                    <a:ext uri="{9D8B030D-6E8A-4147-A177-3AD203B41FA5}">
                      <a16:colId xmlns:a16="http://schemas.microsoft.com/office/drawing/2014/main" val="20010"/>
                    </a:ext>
                  </a:extLst>
                </a:gridCol>
              </a:tblGrid>
              <a:tr h="20861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FF0000"/>
                          </a:solidFill>
                          <a:effectLst/>
                          <a:latin typeface="Arial" charset="0"/>
                          <a:cs typeface="Arial" charset="0"/>
                        </a:rPr>
                        <a:t>If changed: Date start 1</a:t>
                      </a:r>
                      <a:r>
                        <a:rPr kumimoji="0" lang="en-US" sz="900" b="1" i="0" u="none" strike="noStrike" cap="none" normalizeH="0" baseline="30000" dirty="0">
                          <a:ln>
                            <a:noFill/>
                          </a:ln>
                          <a:solidFill>
                            <a:srgbClr val="FF0000"/>
                          </a:solidFill>
                          <a:effectLst/>
                          <a:latin typeface="Arial" charset="0"/>
                          <a:cs typeface="Arial" charset="0"/>
                        </a:rPr>
                        <a:t>st</a:t>
                      </a:r>
                      <a:r>
                        <a:rPr kumimoji="0" lang="en-US" sz="9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23680">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Number of doses</a:t>
                      </a:r>
                      <a:r>
                        <a:rPr kumimoji="0" lang="en-US" sz="900" b="1" i="0" u="none" strike="noStrike" cap="none" normalizeH="0" baseline="0" dirty="0">
                          <a:ln>
                            <a:noFill/>
                          </a:ln>
                          <a:solidFill>
                            <a:srgbClr val="FF0000"/>
                          </a:solidFill>
                          <a:effectLst/>
                          <a:latin typeface="Arial" charset="0"/>
                          <a:cs typeface="Arial" charset="0"/>
                        </a:rPr>
                        <a:t>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3993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err="1">
                          <a:ln>
                            <a:noFill/>
                          </a:ln>
                          <a:solidFill>
                            <a:schemeClr val="tx1"/>
                          </a:solidFill>
                          <a:effectLst/>
                          <a:latin typeface="Arial" charset="0"/>
                          <a:cs typeface="Arial" charset="0"/>
                        </a:rPr>
                        <a:t>Meropenem</a:t>
                      </a: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HI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PNEU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26 / 3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E</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24 / 3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3</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2</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Rectangular Callout 7"/>
          <p:cNvSpPr/>
          <p:nvPr/>
        </p:nvSpPr>
        <p:spPr bwMode="auto">
          <a:xfrm>
            <a:off x="6946898" y="737771"/>
            <a:ext cx="1892302"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The </a:t>
            </a:r>
            <a:r>
              <a:rPr lang="en-GB" sz="1400" dirty="0">
                <a:solidFill>
                  <a:srgbClr val="FF0000"/>
                </a:solidFill>
                <a:ea typeface="ＭＳ Ｐゴシック" panose="020B0600070205080204" pitchFamily="34" charset="-128"/>
              </a:rPr>
              <a:t>first </a:t>
            </a:r>
            <a:r>
              <a:rPr lang="hu-HU" sz="1400" dirty="0" err="1">
                <a:solidFill>
                  <a:srgbClr val="FF0000"/>
                </a:solidFill>
                <a:ea typeface="ＭＳ Ｐゴシック" panose="020B0600070205080204" pitchFamily="34" charset="-128"/>
              </a:rPr>
              <a:t>antimicrobial</a:t>
            </a:r>
            <a:r>
              <a:rPr lang="en-GB" sz="1400" dirty="0">
                <a:solidFill>
                  <a:srgbClr val="FF0000"/>
                </a:solidFill>
                <a:ea typeface="ＭＳ Ｐゴシック" panose="020B0600070205080204" pitchFamily="34" charset="-128"/>
              </a:rPr>
              <a:t> </a:t>
            </a:r>
            <a:r>
              <a:rPr lang="en-GB" sz="1400" dirty="0">
                <a:solidFill>
                  <a:srgbClr val="000000"/>
                </a:solidFill>
                <a:ea typeface="ＭＳ Ｐゴシック" panose="020B0600070205080204" pitchFamily="34" charset="-128"/>
              </a:rPr>
              <a:t>given for the indication</a:t>
            </a:r>
          </a:p>
          <a:p>
            <a:pPr algn="ctr" eaLnBrk="0" fontAlgn="base" hangingPunct="0">
              <a:lnSpc>
                <a:spcPct val="85000"/>
              </a:lnSpc>
              <a:spcBef>
                <a:spcPct val="0"/>
              </a:spcBef>
              <a:spcAft>
                <a:spcPct val="0"/>
              </a:spcAft>
            </a:pPr>
            <a:endParaRPr lang="en-GB" sz="1400" dirty="0">
              <a:solidFill>
                <a:srgbClr val="000000"/>
              </a:solidFill>
              <a:ea typeface="ＭＳ Ｐゴシック" panose="020B0600070205080204" pitchFamily="34" charset="-128"/>
            </a:endParaRPr>
          </a:p>
        </p:txBody>
      </p:sp>
      <p:sp>
        <p:nvSpPr>
          <p:cNvPr id="9" name="Rectangular Callout 8"/>
          <p:cNvSpPr/>
          <p:nvPr/>
        </p:nvSpPr>
        <p:spPr bwMode="auto">
          <a:xfrm>
            <a:off x="6603999" y="4510305"/>
            <a:ext cx="3355112" cy="1278219"/>
          </a:xfrm>
          <a:prstGeom prst="wedgeRectCallout">
            <a:avLst>
              <a:gd name="adj1" fmla="val -38508"/>
              <a:gd name="adj2" fmla="val -14339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t>Changed? (+ reason): </a:t>
            </a:r>
            <a:r>
              <a:rPr lang="en-US" altLang="en-US" sz="1050" dirty="0"/>
              <a:t>N=no change</a:t>
            </a:r>
            <a:r>
              <a:rPr lang="hu-HU" altLang="en-US" sz="1050" dirty="0"/>
              <a:t>,</a:t>
            </a:r>
            <a:r>
              <a:rPr lang="en-US" altLang="en-US" sz="1050" dirty="0"/>
              <a:t> E=escalation</a:t>
            </a:r>
            <a:r>
              <a:rPr lang="hu-HU" altLang="en-US" sz="1050" dirty="0"/>
              <a:t>,</a:t>
            </a:r>
            <a:r>
              <a:rPr lang="en-US" altLang="en-US" sz="1050" dirty="0"/>
              <a:t> D=De-escalation</a:t>
            </a:r>
            <a:r>
              <a:rPr lang="hu-HU" altLang="en-US" sz="1050" dirty="0"/>
              <a:t>,</a:t>
            </a:r>
            <a:r>
              <a:rPr lang="en-US" altLang="en-US" sz="1050" dirty="0"/>
              <a:t> S=switch IV to oral</a:t>
            </a:r>
            <a:r>
              <a:rPr lang="hu-HU" altLang="en-US" sz="1050" dirty="0"/>
              <a:t>,</a:t>
            </a:r>
            <a:r>
              <a:rPr lang="en-US" altLang="en-US" sz="1050" dirty="0"/>
              <a:t> A=adverse effects</a:t>
            </a:r>
            <a:r>
              <a:rPr lang="hu-HU" altLang="en-US" sz="1050" dirty="0"/>
              <a:t>,</a:t>
            </a:r>
            <a:r>
              <a:rPr lang="en-US" altLang="en-US" sz="1050" dirty="0"/>
              <a:t> OU=changed</a:t>
            </a:r>
            <a:r>
              <a:rPr lang="hu-HU" altLang="en-US" sz="1050" dirty="0"/>
              <a:t> </a:t>
            </a:r>
            <a:r>
              <a:rPr lang="hu-HU" altLang="en-US" sz="1050" dirty="0" err="1"/>
              <a:t>for</a:t>
            </a:r>
            <a:r>
              <a:rPr lang="en-US" altLang="en-US" sz="1050" dirty="0"/>
              <a:t> other/unknown reason</a:t>
            </a:r>
            <a:r>
              <a:rPr lang="hu-HU" altLang="en-US" sz="1050" dirty="0"/>
              <a:t>,</a:t>
            </a:r>
            <a:r>
              <a:rPr lang="en-US" altLang="en-US" sz="1050" dirty="0"/>
              <a:t> U=unknown</a:t>
            </a:r>
            <a:endParaRPr lang="en-GB" sz="2000"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1339912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Grp="1" noChangeArrowheads="1"/>
          </p:cNvSpPr>
          <p:nvPr>
            <p:ph type="title"/>
          </p:nvPr>
        </p:nvSpPr>
        <p:spPr/>
        <p:txBody>
          <a:bodyPr/>
          <a:lstStyle/>
          <a:p>
            <a:r>
              <a:rPr lang="en-GB" altLang="en-US">
                <a:ea typeface="ＭＳ Ｐゴシック" panose="020B0600070205080204" pitchFamily="34" charset="-128"/>
              </a:rPr>
              <a:t>Is an HAI present?</a:t>
            </a:r>
          </a:p>
        </p:txBody>
      </p:sp>
      <p:graphicFrame>
        <p:nvGraphicFramePr>
          <p:cNvPr id="6" name="Group 136">
            <a:extLst>
              <a:ext uri="{FF2B5EF4-FFF2-40B4-BE49-F238E27FC236}">
                <a16:creationId xmlns:a16="http://schemas.microsoft.com/office/drawing/2014/main" id="{99C74F41-E087-4B13-AC87-86B4051C3897}"/>
              </a:ext>
            </a:extLst>
          </p:cNvPr>
          <p:cNvGraphicFramePr>
            <a:graphicFrameLocks noGrp="1"/>
          </p:cNvGraphicFramePr>
          <p:nvPr>
            <p:ph idx="1"/>
            <p:extLst>
              <p:ext uri="{D42A27DB-BD31-4B8C-83A1-F6EECF244321}">
                <p14:modId xmlns:p14="http://schemas.microsoft.com/office/powerpoint/2010/main" val="4028485900"/>
              </p:ext>
            </p:extLst>
          </p:nvPr>
        </p:nvGraphicFramePr>
        <p:xfrm>
          <a:off x="391583" y="869854"/>
          <a:ext cx="11368616" cy="5327651"/>
        </p:xfrm>
        <a:graphic>
          <a:graphicData uri="http://schemas.openxmlformats.org/drawingml/2006/table">
            <a:tbl>
              <a:tblPr/>
              <a:tblGrid>
                <a:gridCol w="4957233">
                  <a:extLst>
                    <a:ext uri="{9D8B030D-6E8A-4147-A177-3AD203B41FA5}">
                      <a16:colId xmlns:a16="http://schemas.microsoft.com/office/drawing/2014/main" val="20000"/>
                    </a:ext>
                  </a:extLst>
                </a:gridCol>
                <a:gridCol w="1519767">
                  <a:extLst>
                    <a:ext uri="{9D8B030D-6E8A-4147-A177-3AD203B41FA5}">
                      <a16:colId xmlns:a16="http://schemas.microsoft.com/office/drawing/2014/main" val="20001"/>
                    </a:ext>
                  </a:extLst>
                </a:gridCol>
                <a:gridCol w="4891616">
                  <a:extLst>
                    <a:ext uri="{9D8B030D-6E8A-4147-A177-3AD203B41FA5}">
                      <a16:colId xmlns:a16="http://schemas.microsoft.com/office/drawing/2014/main" val="20002"/>
                    </a:ext>
                  </a:extLst>
                </a:gridCol>
              </a:tblGrid>
              <a:tr h="396882">
                <a:tc>
                  <a:txBody>
                    <a:bodyPr/>
                    <a:lstStyle/>
                    <a:p>
                      <a:pPr marL="0" marR="0" lvl="0" indent="0" algn="ctr" defTabSz="914400" rtl="0" eaLnBrk="0" fontAlgn="base" latinLnBrk="0" hangingPunct="0">
                        <a:lnSpc>
                          <a:spcPct val="90000"/>
                        </a:lnSpc>
                        <a:spcBef>
                          <a:spcPts val="120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ONSET OF HAI</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CASE DEFINITION</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rgbClr val="FF0000"/>
                          </a:solidFill>
                          <a:effectLst/>
                          <a:latin typeface="Tahoma" charset="0"/>
                          <a:ea typeface="ＭＳ Ｐゴシック" charset="-128"/>
                          <a:cs typeface="Times New Roman" charset="0"/>
                        </a:rPr>
                        <a:t>Day 3 onwards</a:t>
                      </a:r>
                      <a:endParaRPr kumimoji="0" lang="en-GB" sz="1600" b="1" i="0" u="none" strike="noStrike" cap="none" normalizeH="0" baseline="0" dirty="0">
                        <a:ln>
                          <a:noFill/>
                        </a:ln>
                        <a:solidFill>
                          <a:srgbClr val="FF0000"/>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0" i="0" u="none" strike="noStrike" cap="none" normalizeH="0" baseline="0" dirty="0">
                          <a:ln>
                            <a:noFill/>
                          </a:ln>
                          <a:solidFill>
                            <a:schemeClr val="tx1"/>
                          </a:solidFill>
                          <a:effectLst/>
                          <a:latin typeface="Tahoma" charset="0"/>
                          <a:ea typeface="ＭＳ Ｐゴシック" charset="-128"/>
                        </a:rPr>
                        <a:t>AND</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Meets the </a:t>
                      </a:r>
                      <a:r>
                        <a:rPr kumimoji="0" lang="en-GB" sz="1600" b="1" i="0" u="none" strike="noStrike" cap="none" normalizeH="0" baseline="0" dirty="0">
                          <a:ln>
                            <a:noFill/>
                          </a:ln>
                          <a:solidFill>
                            <a:srgbClr val="FF0000"/>
                          </a:solidFill>
                          <a:effectLst/>
                          <a:latin typeface="Tahoma" charset="0"/>
                          <a:ea typeface="ＭＳ Ｐゴシック" charset="-128"/>
                          <a:cs typeface="Times New Roman" charset="0"/>
                        </a:rPr>
                        <a:t>case definition on the day</a:t>
                      </a: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 of survey</a:t>
                      </a:r>
                      <a:endParaRPr kumimoji="0" lang="en-GB" sz="1600" b="0" i="0" u="none" strike="noStrike" cap="none" normalizeH="0" baseline="0" dirty="0">
                        <a:ln>
                          <a:noFill/>
                        </a:ln>
                        <a:solidFill>
                          <a:srgbClr val="FF0000"/>
                        </a:solidFill>
                        <a:effectLst/>
                        <a:latin typeface="Times New Roman" charset="0"/>
                        <a:ea typeface="ＭＳ Ｐゴシック" charset="-128"/>
                        <a:cs typeface="Times New Roman" charset="0"/>
                      </a:endParaRPr>
                    </a:p>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76364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(day of admission) or day 2: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SSI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criteria met at any time after admission (including previous surgery 30 d</a:t>
                      </a:r>
                      <a:r>
                        <a:rPr kumimoji="0" lang="hu-HU" sz="1600" b="0" i="0" u="none" strike="noStrike" cap="none" normalizeH="0" baseline="0" dirty="0" err="1">
                          <a:ln>
                            <a:noFill/>
                          </a:ln>
                          <a:solidFill>
                            <a:schemeClr val="tx1"/>
                          </a:solidFill>
                          <a:effectLst/>
                          <a:latin typeface="Tahoma" charset="0"/>
                          <a:ea typeface="ＭＳ Ｐゴシック" charset="-128"/>
                          <a:cs typeface="Times New Roman" charset="0"/>
                        </a:rPr>
                        <a:t>ays</a:t>
                      </a:r>
                      <a:r>
                        <a:rPr kumimoji="0" lang="hu-HU" sz="1600" b="0" i="0" u="none" strike="noStrike" cap="none" normalizeH="0" baseline="0" dirty="0">
                          <a:ln>
                            <a:noFill/>
                          </a:ln>
                          <a:solidFill>
                            <a:schemeClr val="tx1"/>
                          </a:solidFill>
                          <a:effectLst/>
                          <a:latin typeface="Tahoma" charset="0"/>
                          <a:ea typeface="ＭＳ Ｐゴシック" charset="-128"/>
                          <a:cs typeface="Times New Roman" charset="0"/>
                        </a:rPr>
                        <a:t>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1 year) </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3"/>
                  </a:ext>
                </a:extLst>
              </a:tr>
              <a:tr h="150770">
                <a:tc rowSpan="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4"/>
                  </a:ext>
                </a:extLst>
              </a:tr>
              <a:tr h="84365">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3">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1" i="0" u="none" strike="noStrike" cap="none" normalizeH="0" baseline="0">
                          <a:ln>
                            <a:noFill/>
                          </a:ln>
                          <a:solidFill>
                            <a:schemeClr val="tx1"/>
                          </a:solidFill>
                          <a:effectLst/>
                          <a:latin typeface="Tahoma" charset="0"/>
                          <a:ea typeface="ＭＳ Ｐゴシック" charset="-128"/>
                        </a:rPr>
                        <a:t>OR</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85812">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Day 1 or day 2 AND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patient discharged</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 from acute care hospital in preceding 48 hours</a:t>
                      </a:r>
                      <a:endParaRPr kumimoji="0" lang="en-GB" sz="1600" b="0" i="0" u="none" strike="noStrike" cap="none" normalizeH="0" baseline="0">
                        <a:ln>
                          <a:noFill/>
                        </a:ln>
                        <a:solidFill>
                          <a:schemeClr val="tx1"/>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6"/>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7"/>
                  </a:ext>
                </a:extLst>
              </a:tr>
              <a:tr h="91441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Day 1 or day 2 AND patient discharged from acute care hospital in preceding 28 days if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CDI </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present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5">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Patient is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receiving treatment* AND HAI</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has previously met the case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definition between day 1 of treatment and survey day</a:t>
                      </a: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8680">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9"/>
                  </a:ext>
                </a:extLst>
              </a:tr>
              <a:tr h="722823">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or day 2 AND patient has relevant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device inserted</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on this admission prior to onset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0"/>
                  </a:ext>
                </a:extLst>
              </a:tr>
              <a:tr h="287388">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57057">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fi-FI" sz="1600" b="0" i="0" u="none" strike="noStrike" cap="none" normalizeH="0" baseline="0" dirty="0">
                          <a:ln>
                            <a:noFill/>
                          </a:ln>
                          <a:solidFill>
                            <a:schemeClr val="tx1"/>
                          </a:solidFill>
                          <a:effectLst/>
                          <a:latin typeface="Tahoma" charset="0"/>
                          <a:ea typeface="ＭＳ Ｐゴシック" charset="-128"/>
                          <a:cs typeface="Times New Roman" charset="0"/>
                        </a:rPr>
                        <a:t>Day 1 or day 2 after birth for </a:t>
                      </a:r>
                      <a:r>
                        <a:rPr kumimoji="0" lang="fi-FI" sz="1600" b="1" i="0" u="none" strike="noStrike" cap="none" normalizeH="0" baseline="0" dirty="0">
                          <a:ln>
                            <a:noFill/>
                          </a:ln>
                          <a:solidFill>
                            <a:schemeClr val="tx1"/>
                          </a:solidFill>
                          <a:effectLst/>
                          <a:latin typeface="Tahoma" charset="0"/>
                          <a:ea typeface="ＭＳ Ｐゴシック" charset="-128"/>
                          <a:cs typeface="Times New Roman" charset="0"/>
                        </a:rPr>
                        <a:t>neonates</a:t>
                      </a:r>
                      <a:endParaRPr kumimoji="0" lang="en-GB" sz="16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8878719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5"/>
          <p:cNvSpPr>
            <a:spLocks noChangeArrowheads="1"/>
          </p:cNvSpPr>
          <p:nvPr/>
        </p:nvSpPr>
        <p:spPr bwMode="auto">
          <a:xfrm>
            <a:off x="2405078" y="0"/>
            <a:ext cx="8043862"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buFontTx/>
              <a:buNone/>
              <a:defRPr/>
            </a:pPr>
            <a:r>
              <a:rPr lang="en-US" altLang="en-US" sz="1108" b="1" dirty="0">
                <a:solidFill>
                  <a:srgbClr val="000000"/>
                </a:solidFill>
                <a:ea typeface="ＭＳ Ｐゴシック" panose="020B0600070205080204" pitchFamily="34" charset="-128"/>
              </a:rPr>
              <a:t>European Prevalence Survey of Healthcare-Associated Infections and Antimicrobial Use </a:t>
            </a:r>
          </a:p>
          <a:p>
            <a:pPr algn="ctr" eaLnBrk="1" fontAlgn="base" hangingPunct="1">
              <a:spcBef>
                <a:spcPct val="0"/>
              </a:spcBef>
              <a:spcAft>
                <a:spcPct val="0"/>
              </a:spcAft>
              <a:buFontTx/>
              <a:buNone/>
              <a:defRPr/>
            </a:pPr>
            <a:r>
              <a:rPr lang="en-US" altLang="en-US" sz="1108" b="1" dirty="0">
                <a:solidFill>
                  <a:srgbClr val="000000"/>
                </a:solidFill>
                <a:ea typeface="ＭＳ Ｐゴシック" panose="020B0600070205080204" pitchFamily="34" charset="-128"/>
              </a:rPr>
              <a:t>Form A. Patient-based data (standard protocol)</a:t>
            </a:r>
          </a:p>
        </p:txBody>
      </p:sp>
      <p:graphicFrame>
        <p:nvGraphicFramePr>
          <p:cNvPr id="3038" name="Group 990"/>
          <p:cNvGraphicFramePr>
            <a:graphicFrameLocks noGrp="1"/>
          </p:cNvGraphicFramePr>
          <p:nvPr>
            <p:extLst>
              <p:ext uri="{D42A27DB-BD31-4B8C-83A1-F6EECF244321}">
                <p14:modId xmlns:p14="http://schemas.microsoft.com/office/powerpoint/2010/main" val="3412514931"/>
              </p:ext>
            </p:extLst>
          </p:nvPr>
        </p:nvGraphicFramePr>
        <p:xfrm>
          <a:off x="5707302" y="2475672"/>
          <a:ext cx="4454524" cy="3254372"/>
        </p:xfrm>
        <a:graphic>
          <a:graphicData uri="http://schemas.openxmlformats.org/drawingml/2006/table">
            <a:tbl>
              <a:tblPr/>
              <a:tblGrid>
                <a:gridCol w="1396182">
                  <a:extLst>
                    <a:ext uri="{9D8B030D-6E8A-4147-A177-3AD203B41FA5}">
                      <a16:colId xmlns:a16="http://schemas.microsoft.com/office/drawing/2014/main" val="20000"/>
                    </a:ext>
                  </a:extLst>
                </a:gridCol>
                <a:gridCol w="598187">
                  <a:extLst>
                    <a:ext uri="{9D8B030D-6E8A-4147-A177-3AD203B41FA5}">
                      <a16:colId xmlns:a16="http://schemas.microsoft.com/office/drawing/2014/main" val="20001"/>
                    </a:ext>
                  </a:extLst>
                </a:gridCol>
                <a:gridCol w="465256">
                  <a:extLst>
                    <a:ext uri="{9D8B030D-6E8A-4147-A177-3AD203B41FA5}">
                      <a16:colId xmlns:a16="http://schemas.microsoft.com/office/drawing/2014/main" val="20002"/>
                    </a:ext>
                  </a:extLst>
                </a:gridCol>
                <a:gridCol w="265861">
                  <a:extLst>
                    <a:ext uri="{9D8B030D-6E8A-4147-A177-3AD203B41FA5}">
                      <a16:colId xmlns:a16="http://schemas.microsoft.com/office/drawing/2014/main" val="20003"/>
                    </a:ext>
                  </a:extLst>
                </a:gridCol>
                <a:gridCol w="199396">
                  <a:extLst>
                    <a:ext uri="{9D8B030D-6E8A-4147-A177-3AD203B41FA5}">
                      <a16:colId xmlns:a16="http://schemas.microsoft.com/office/drawing/2014/main" val="20004"/>
                    </a:ext>
                  </a:extLst>
                </a:gridCol>
                <a:gridCol w="610763">
                  <a:extLst>
                    <a:ext uri="{9D8B030D-6E8A-4147-A177-3AD203B41FA5}">
                      <a16:colId xmlns:a16="http://schemas.microsoft.com/office/drawing/2014/main" val="20005"/>
                    </a:ext>
                  </a:extLst>
                </a:gridCol>
                <a:gridCol w="452681">
                  <a:extLst>
                    <a:ext uri="{9D8B030D-6E8A-4147-A177-3AD203B41FA5}">
                      <a16:colId xmlns:a16="http://schemas.microsoft.com/office/drawing/2014/main" val="20006"/>
                    </a:ext>
                  </a:extLst>
                </a:gridCol>
                <a:gridCol w="265861">
                  <a:extLst>
                    <a:ext uri="{9D8B030D-6E8A-4147-A177-3AD203B41FA5}">
                      <a16:colId xmlns:a16="http://schemas.microsoft.com/office/drawing/2014/main" val="20007"/>
                    </a:ext>
                  </a:extLst>
                </a:gridCol>
                <a:gridCol w="200337">
                  <a:extLst>
                    <a:ext uri="{9D8B030D-6E8A-4147-A177-3AD203B41FA5}">
                      <a16:colId xmlns:a16="http://schemas.microsoft.com/office/drawing/2014/main" val="20008"/>
                    </a:ext>
                  </a:extLst>
                </a:gridCol>
              </a:tblGrid>
              <a:tr h="2250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1</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HAI 2</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Case definition code</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Relevant device </a:t>
                      </a:r>
                      <a:r>
                        <a:rPr kumimoji="0" lang="en-US" sz="8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21793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Present on admission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1101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Date of onset </a:t>
                      </a:r>
                      <a:r>
                        <a:rPr kumimoji="0" lang="en-US" sz="8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309489">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Origin of infection</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O current hospital    O other hospital   O other origin/ </a:t>
                      </a:r>
                      <a:r>
                        <a:rPr kumimoji="0" lang="en-US" sz="700" b="0" i="0" u="none" strike="noStrike" cap="none" normalizeH="0" baseline="0" dirty="0" err="1">
                          <a:ln>
                            <a:noFill/>
                          </a:ln>
                          <a:solidFill>
                            <a:schemeClr val="tx1"/>
                          </a:solidFill>
                          <a:effectLst/>
                          <a:latin typeface="Arial" charset="0"/>
                          <a:cs typeface="Arial" charset="0"/>
                        </a:rPr>
                        <a:t>unk</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337624">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800" b="1" i="0" u="none" strike="noStrike" cap="none" normalizeH="0" baseline="0" dirty="0">
                          <a:ln>
                            <a:noFill/>
                          </a:ln>
                          <a:solidFill>
                            <a:schemeClr val="tx1"/>
                          </a:solidFill>
                          <a:effectLst/>
                          <a:latin typeface="Arial" charset="0"/>
                          <a:cs typeface="Arial" charset="0"/>
                        </a:rPr>
                        <a:t>HAI associated to current ward</a:t>
                      </a: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22508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If BSI: source </a:t>
                      </a:r>
                      <a:r>
                        <a:rPr kumimoji="0" lang="en-US" sz="8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1101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AMR</a:t>
                      </a:r>
                      <a:endParaRPr kumimoji="0" lang="en-US" sz="8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7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AMR</a:t>
                      </a:r>
                      <a:endParaRPr kumimoji="0" lang="en-US" sz="8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7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11018">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1</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2</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7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4734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chemeClr val="tx1"/>
                          </a:solidFill>
                          <a:effectLst/>
                          <a:latin typeface="Arial" charset="0"/>
                          <a:cs typeface="Arial" charset="0"/>
                        </a:rPr>
                        <a:t>Microorganism 3</a:t>
                      </a:r>
                      <a:endParaRPr kumimoji="0" lang="en-US" sz="8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0" i="0" u="none" strike="noStrike" cap="none" normalizeH="0" baseline="0" dirty="0">
                          <a:ln>
                            <a:noFill/>
                          </a:ln>
                          <a:solidFill>
                            <a:schemeClr val="tx1"/>
                          </a:solidFill>
                          <a:effectLst/>
                          <a:latin typeface="Arial" charset="0"/>
                          <a:cs typeface="Arial" charset="0"/>
                        </a:rPr>
                        <a:t> </a:t>
                      </a:r>
                      <a:endParaRPr kumimoji="0" lang="en-US" sz="17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47349">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7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
        <p:nvSpPr>
          <p:cNvPr id="6235" name="Rectangle 172"/>
          <p:cNvSpPr>
            <a:spLocks noChangeArrowheads="1"/>
          </p:cNvSpPr>
          <p:nvPr/>
        </p:nvSpPr>
        <p:spPr bwMode="auto">
          <a:xfrm>
            <a:off x="1426011" y="1106443"/>
            <a:ext cx="3921125" cy="434093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Hospital code </a:t>
            </a:r>
            <a:r>
              <a:rPr lang="en-US" altLang="en-US" sz="923" dirty="0">
                <a:solidFill>
                  <a:srgbClr val="000000"/>
                </a:solidFill>
                <a:ea typeface="ＭＳ Ｐゴシック" panose="020B0600070205080204" pitchFamily="34" charset="-128"/>
              </a:rPr>
              <a:t>[__________]  </a:t>
            </a:r>
            <a:r>
              <a:rPr lang="en-US" altLang="en-US" sz="923" b="1" dirty="0">
                <a:solidFill>
                  <a:srgbClr val="000000"/>
                </a:solidFill>
                <a:ea typeface="ＭＳ Ｐゴシック" panose="020B0600070205080204" pitchFamily="34" charset="-128"/>
              </a:rPr>
              <a:t>Ward name </a:t>
            </a:r>
            <a:r>
              <a:rPr lang="en-US" altLang="en-US" sz="923" dirty="0">
                <a:solidFill>
                  <a:srgbClr val="000000"/>
                </a:solidFill>
                <a:ea typeface="ＭＳ Ｐゴシック" panose="020B0600070205080204" pitchFamily="34" charset="-128"/>
              </a:rPr>
              <a:t>(abbr.)/Unit Id [__________]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Survey date:   ___  / ___  /  </a:t>
            </a:r>
            <a:r>
              <a:rPr lang="en-US" altLang="en-US" sz="923" dirty="0">
                <a:solidFill>
                  <a:srgbClr val="000000"/>
                </a:solidFill>
                <a:ea typeface="ＭＳ Ｐゴシック" panose="020B0600070205080204" pitchFamily="34" charset="-128"/>
              </a:rPr>
              <a:t>20</a:t>
            </a:r>
            <a:r>
              <a:rPr lang="en-US" altLang="en-US" sz="923" b="1" dirty="0">
                <a:solidFill>
                  <a:srgbClr val="000000"/>
                </a:solidFill>
                <a:ea typeface="ＭＳ Ｐゴシック" panose="020B0600070205080204" pitchFamily="34" charset="-128"/>
              </a:rPr>
              <a:t>___ </a:t>
            </a:r>
            <a:r>
              <a:rPr lang="en-US" altLang="en-US" sz="923" dirty="0">
                <a:solidFill>
                  <a:srgbClr val="000000"/>
                </a:solidFill>
                <a:ea typeface="ＭＳ Ｐゴシック" panose="020B0600070205080204" pitchFamily="34" charset="-128"/>
              </a:rPr>
              <a:t>(</a:t>
            </a:r>
            <a:r>
              <a:rPr lang="en-US" altLang="en-US" sz="923" i="1" dirty="0" err="1">
                <a:solidFill>
                  <a:srgbClr val="000000"/>
                </a:solidFill>
                <a:ea typeface="ＭＳ Ｐゴシック" panose="020B0600070205080204" pitchFamily="34" charset="-128"/>
              </a:rPr>
              <a:t>dd</a:t>
            </a:r>
            <a:r>
              <a:rPr lang="en-US" altLang="en-US" sz="923" i="1" dirty="0">
                <a:solidFill>
                  <a:srgbClr val="000000"/>
                </a:solidFill>
                <a:ea typeface="ＭＳ Ｐゴシック" panose="020B0600070205080204" pitchFamily="34" charset="-128"/>
              </a:rPr>
              <a:t>/mm/</a:t>
            </a:r>
            <a:r>
              <a:rPr lang="en-US" altLang="en-US" sz="923" i="1" dirty="0" err="1">
                <a:solidFill>
                  <a:srgbClr val="000000"/>
                </a:solidFill>
                <a:ea typeface="ＭＳ Ｐゴシック" panose="020B0600070205080204" pitchFamily="34" charset="-128"/>
              </a:rPr>
              <a:t>yyyy</a:t>
            </a:r>
            <a:r>
              <a:rPr lang="en-US" altLang="en-US" sz="923" dirty="0">
                <a:solidFill>
                  <a:srgbClr val="000000"/>
                </a:solidFill>
                <a:ea typeface="ＭＳ Ｐゴシック" panose="020B0600070205080204" pitchFamily="34" charset="-128"/>
              </a:rPr>
              <a:t>)</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Patient Counter:  </a:t>
            </a:r>
            <a:r>
              <a:rPr lang="en-US" altLang="en-US" sz="923" dirty="0">
                <a:solidFill>
                  <a:srgbClr val="000000"/>
                </a:solidFill>
                <a:ea typeface="ＭＳ Ｐゴシック" panose="020B0600070205080204" pitchFamily="34" charset="-128"/>
              </a:rPr>
              <a:t>[_________________________________]</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Age</a:t>
            </a:r>
            <a:r>
              <a:rPr lang="en-US" altLang="en-US" sz="923" dirty="0">
                <a:solidFill>
                  <a:srgbClr val="000000"/>
                </a:solidFill>
                <a:ea typeface="ＭＳ Ｐゴシック" panose="020B0600070205080204" pitchFamily="34" charset="-128"/>
              </a:rPr>
              <a:t> in years: [____] </a:t>
            </a:r>
            <a:r>
              <a:rPr lang="en-US" altLang="en-US" sz="923" dirty="0" err="1">
                <a:solidFill>
                  <a:srgbClr val="000000"/>
                </a:solidFill>
                <a:ea typeface="ＭＳ Ｐゴシック" panose="020B0600070205080204" pitchFamily="34" charset="-128"/>
              </a:rPr>
              <a:t>yrs</a:t>
            </a:r>
            <a:r>
              <a:rPr lang="en-US" altLang="en-US" sz="923" dirty="0">
                <a:solidFill>
                  <a:srgbClr val="000000"/>
                </a:solidFill>
                <a:ea typeface="ＭＳ Ｐゴシック" panose="020B0600070205080204" pitchFamily="34" charset="-128"/>
              </a:rPr>
              <a:t>;   Age if &lt; 2 year old: [_____] months</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Sex:  </a:t>
            </a:r>
            <a:r>
              <a:rPr lang="en-US" altLang="en-US" sz="923" dirty="0">
                <a:solidFill>
                  <a:srgbClr val="000000"/>
                </a:solidFill>
                <a:ea typeface="ＭＳ Ｐゴシック" panose="020B0600070205080204" pitchFamily="34" charset="-128"/>
              </a:rPr>
              <a:t>M  /  F </a:t>
            </a:r>
            <a:r>
              <a:rPr lang="en-US" altLang="en-US" sz="923" b="1" dirty="0">
                <a:solidFill>
                  <a:srgbClr val="000000"/>
                </a:solidFill>
                <a:ea typeface="ＭＳ Ｐゴシック" panose="020B0600070205080204" pitchFamily="34" charset="-128"/>
              </a:rPr>
              <a:t>        Date of hospital admission:  ___  / ___  /  _____</a:t>
            </a:r>
            <a:endParaRPr lang="en-US" altLang="en-US" sz="923" dirty="0">
              <a:solidFill>
                <a:srgbClr val="000000"/>
              </a:solidFill>
              <a:ea typeface="ＭＳ Ｐゴシック" panose="020B0600070205080204" pitchFamily="34" charset="-128"/>
            </a:endParaRPr>
          </a:p>
          <a:p>
            <a:pPr eaLnBrk="1" fontAlgn="base" hangingPunct="1">
              <a:spcBef>
                <a:spcPts val="831"/>
              </a:spcBef>
              <a:spcAft>
                <a:spcPct val="0"/>
              </a:spcAft>
              <a:buNone/>
              <a:defRPr/>
            </a:pPr>
            <a:r>
              <a:rPr lang="en-US" altLang="en-US" sz="923" b="1" dirty="0">
                <a:solidFill>
                  <a:srgbClr val="000000"/>
                </a:solidFill>
                <a:ea typeface="ＭＳ Ｐゴシック" panose="020B0600070205080204" pitchFamily="34" charset="-128"/>
              </a:rPr>
              <a:t>Consultant/Patient Specialty</a:t>
            </a:r>
            <a:r>
              <a:rPr lang="en-US" altLang="en-US" sz="923" dirty="0">
                <a:solidFill>
                  <a:srgbClr val="000000"/>
                </a:solidFill>
                <a:ea typeface="ＭＳ Ｐゴシック" panose="020B0600070205080204" pitchFamily="34" charset="-128"/>
              </a:rPr>
              <a:t>: [__________]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Surgery since admission:  </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No surgery	O Minimal invasive/non-NHSN surgery</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NHSN surgery -&gt; specify (optional): [__________] </a:t>
            </a:r>
            <a:r>
              <a:rPr lang="en-US" altLang="en-US" sz="923" b="1"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rPr>
              <a:t>O Unknown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McCabe score</a:t>
            </a:r>
            <a:r>
              <a:rPr lang="en-US" altLang="en-US" sz="923" dirty="0">
                <a:solidFill>
                  <a:srgbClr val="000000"/>
                </a:solidFill>
                <a:ea typeface="ＭＳ Ｐゴシック" panose="020B0600070205080204" pitchFamily="34" charset="-128"/>
              </a:rPr>
              <a:t>:  	</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Non-fatal disease		O Ultimately fatal disease</a:t>
            </a:r>
          </a:p>
          <a:p>
            <a:pPr eaLnBrk="1" fontAlgn="base" hangingPunct="1">
              <a:spcBef>
                <a:spcPts val="277"/>
              </a:spcBef>
              <a:spcAft>
                <a:spcPct val="0"/>
              </a:spcAft>
              <a:buNone/>
              <a:defRPr/>
            </a:pPr>
            <a:r>
              <a:rPr lang="en-US" altLang="en-US" sz="923" dirty="0">
                <a:solidFill>
                  <a:srgbClr val="000000"/>
                </a:solidFill>
                <a:ea typeface="ＭＳ Ｐゴシック" panose="020B0600070205080204" pitchFamily="34" charset="-128"/>
              </a:rPr>
              <a:t>  O Rapidly fatal disease	O Unknown	</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If neonate, birth weight: </a:t>
            </a:r>
            <a:r>
              <a:rPr lang="en-US" altLang="en-US" sz="923" dirty="0">
                <a:solidFill>
                  <a:srgbClr val="000000"/>
                </a:solidFill>
                <a:ea typeface="ＭＳ Ｐゴシック" panose="020B0600070205080204" pitchFamily="34" charset="-128"/>
              </a:rPr>
              <a:t>[______] grams</a:t>
            </a: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Central vascular catheter: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Peripheral vascular catheter: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Urinary catheter</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b="1" dirty="0">
                <a:solidFill>
                  <a:srgbClr val="000000"/>
                </a:solidFill>
                <a:ea typeface="ＭＳ Ｐゴシック" panose="020B0600070205080204" pitchFamily="34" charset="-128"/>
              </a:rPr>
              <a:t>Intubation: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a:t>
            </a:r>
            <a:r>
              <a:rPr lang="en-US" altLang="en-US" sz="923" dirty="0" err="1">
                <a:solidFill>
                  <a:srgbClr val="000000"/>
                </a:solidFill>
                <a:ea typeface="ＭＳ Ｐゴシック" panose="020B0600070205080204" pitchFamily="34" charset="-128"/>
              </a:rPr>
              <a:t>Unk</a:t>
            </a:r>
            <a:endParaRPr lang="en-US" altLang="en-US" sz="923" dirty="0">
              <a:solidFill>
                <a:srgbClr val="000000"/>
              </a:solidFill>
              <a:ea typeface="ＭＳ Ｐゴシック" panose="020B0600070205080204" pitchFamily="34" charset="-128"/>
            </a:endParaRPr>
          </a:p>
          <a:p>
            <a:pPr eaLnBrk="1" fontAlgn="base" hangingPunct="1">
              <a:spcBef>
                <a:spcPct val="50000"/>
              </a:spcBef>
              <a:spcAft>
                <a:spcPct val="0"/>
              </a:spcAft>
              <a:buFontTx/>
              <a:buNone/>
              <a:defRPr/>
            </a:pPr>
            <a:r>
              <a:rPr lang="en-US" altLang="en-US" sz="923" dirty="0">
                <a:ea typeface="ＭＳ Ｐゴシック" panose="020B0600070205080204" pitchFamily="34" charset="-128"/>
              </a:rPr>
              <a:t>Patient receives </a:t>
            </a:r>
            <a:r>
              <a:rPr lang="en-US" altLang="en-US" sz="923" b="1" dirty="0">
                <a:ea typeface="ＭＳ Ｐゴシック" panose="020B0600070205080204" pitchFamily="34" charset="-128"/>
              </a:rPr>
              <a:t>antimicrobial(s)</a:t>
            </a:r>
            <a:r>
              <a:rPr lang="en-US" altLang="en-US" sz="923" baseline="30000" dirty="0">
                <a:ea typeface="ＭＳ Ｐゴシック" panose="020B0600070205080204" pitchFamily="34" charset="-128"/>
              </a:rPr>
              <a:t>(1)</a:t>
            </a:r>
            <a:r>
              <a:rPr lang="en-US" altLang="en-US" sz="923" dirty="0">
                <a:ea typeface="ＭＳ Ｐゴシック" panose="020B0600070205080204" pitchFamily="34" charset="-128"/>
              </a:rPr>
              <a:t>:    </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a:t>
            </a:r>
          </a:p>
          <a:p>
            <a:pPr eaLnBrk="1" fontAlgn="base" hangingPunct="1">
              <a:spcBef>
                <a:spcPct val="50000"/>
              </a:spcBef>
              <a:spcAft>
                <a:spcPct val="0"/>
              </a:spcAft>
              <a:buFontTx/>
              <a:buNone/>
              <a:defRPr/>
            </a:pPr>
            <a:r>
              <a:rPr lang="en-US" altLang="en-US" sz="923" dirty="0">
                <a:solidFill>
                  <a:srgbClr val="FF0000"/>
                </a:solidFill>
                <a:ea typeface="ＭＳ Ｐゴシック" panose="020B0600070205080204" pitchFamily="34" charset="-128"/>
              </a:rPr>
              <a:t>Patient has </a:t>
            </a:r>
            <a:r>
              <a:rPr lang="en-US" altLang="en-US" sz="923" b="1" dirty="0">
                <a:solidFill>
                  <a:srgbClr val="FF0000"/>
                </a:solidFill>
                <a:ea typeface="ＭＳ Ｐゴシック" panose="020B0600070205080204" pitchFamily="34" charset="-128"/>
              </a:rPr>
              <a:t>active HAI</a:t>
            </a:r>
            <a:r>
              <a:rPr lang="en-US" altLang="en-US" sz="923" baseline="30000" dirty="0">
                <a:solidFill>
                  <a:srgbClr val="FF0000"/>
                </a:solidFill>
                <a:ea typeface="ＭＳ Ｐゴシック" panose="020B0600070205080204" pitchFamily="34" charset="-128"/>
              </a:rPr>
              <a:t>(2)</a:t>
            </a:r>
            <a:r>
              <a:rPr lang="en-US" altLang="en-US" sz="923" dirty="0">
                <a:solidFill>
                  <a:srgbClr val="FF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No   </a:t>
            </a:r>
            <a:r>
              <a:rPr lang="en-US" altLang="en-US" sz="923" dirty="0">
                <a:solidFill>
                  <a:srgbClr val="000000"/>
                </a:solidFill>
                <a:ea typeface="ＭＳ Ｐゴシック" panose="020B0600070205080204" pitchFamily="34" charset="-128"/>
                <a:sym typeface="Wingdings" panose="05000000000000000000" pitchFamily="2" charset="2"/>
              </a:rPr>
              <a:t></a:t>
            </a:r>
            <a:r>
              <a:rPr lang="en-US" altLang="en-US" sz="923" dirty="0">
                <a:solidFill>
                  <a:srgbClr val="000000"/>
                </a:solidFill>
                <a:ea typeface="ＭＳ Ｐゴシック" panose="020B0600070205080204" pitchFamily="34" charset="-128"/>
              </a:rPr>
              <a:t> Yes</a:t>
            </a:r>
          </a:p>
        </p:txBody>
      </p:sp>
      <p:sp>
        <p:nvSpPr>
          <p:cNvPr id="6238" name="Rectangle 924"/>
          <p:cNvSpPr>
            <a:spLocks noChangeArrowheads="1"/>
          </p:cNvSpPr>
          <p:nvPr/>
        </p:nvSpPr>
        <p:spPr bwMode="auto">
          <a:xfrm>
            <a:off x="5664890" y="5686845"/>
            <a:ext cx="4718050" cy="77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738" dirty="0">
                <a:solidFill>
                  <a:srgbClr val="000000"/>
                </a:solidFill>
                <a:ea typeface="ＭＳ Ｐゴシック" panose="020B0600070205080204" pitchFamily="34" charset="-128"/>
              </a:rPr>
              <a:t>(3) relevant device use before onset infection (intubation for PN, CVC/PVC for BSI, urinary catheter for UTI); (4) Only for infections not present/active on admission (</a:t>
            </a:r>
            <a:r>
              <a:rPr lang="en-US" altLang="en-US" sz="738" dirty="0" err="1">
                <a:solidFill>
                  <a:srgbClr val="000000"/>
                </a:solidFill>
                <a:ea typeface="ＭＳ Ｐゴシック" panose="020B0600070205080204" pitchFamily="34" charset="-128"/>
              </a:rPr>
              <a:t>dd</a:t>
            </a:r>
            <a:r>
              <a:rPr lang="en-US" altLang="en-US" sz="738" dirty="0">
                <a:solidFill>
                  <a:srgbClr val="000000"/>
                </a:solidFill>
                <a:ea typeface="ＭＳ Ｐゴシック" panose="020B0600070205080204" pitchFamily="34" charset="-128"/>
              </a:rPr>
              <a:t>/mm/</a:t>
            </a:r>
            <a:r>
              <a:rPr lang="en-US" altLang="en-US" sz="738" dirty="0" err="1">
                <a:solidFill>
                  <a:srgbClr val="000000"/>
                </a:solidFill>
                <a:ea typeface="ＭＳ Ｐゴシック" panose="020B0600070205080204" pitchFamily="34" charset="-128"/>
              </a:rPr>
              <a:t>yyyy</a:t>
            </a:r>
            <a:r>
              <a:rPr lang="en-US" altLang="en-US" sz="738" dirty="0">
                <a:solidFill>
                  <a:srgbClr val="000000"/>
                </a:solidFill>
                <a:ea typeface="ＭＳ Ｐゴシック" panose="020B0600070205080204" pitchFamily="34" charset="-128"/>
              </a:rPr>
              <a:t>); (5) C-CVC, C-PVC, S-PUL, S-UTI, S-DIG, S-SSI, S-SST, S-OTH, UO, UNK; (6) AB: tested antibiotic(s): STAAUR: </a:t>
            </a:r>
            <a:r>
              <a:rPr lang="en-US" altLang="en-US" sz="738" dirty="0" err="1">
                <a:solidFill>
                  <a:srgbClr val="000000"/>
                </a:solidFill>
                <a:ea typeface="ＭＳ Ｐゴシック" panose="020B0600070205080204" pitchFamily="34" charset="-128"/>
              </a:rPr>
              <a:t>oxacillin</a:t>
            </a:r>
            <a:r>
              <a:rPr lang="en-US" altLang="en-US" sz="738" dirty="0">
                <a:solidFill>
                  <a:srgbClr val="000000"/>
                </a:solidFill>
                <a:ea typeface="ＭＳ Ｐゴシック" panose="020B0600070205080204" pitchFamily="34" charset="-128"/>
              </a:rPr>
              <a:t> (OXA)+</a:t>
            </a:r>
            <a:r>
              <a:rPr lang="en-US" altLang="en-US" sz="738" dirty="0" err="1">
                <a:solidFill>
                  <a:srgbClr val="000000"/>
                </a:solidFill>
                <a:ea typeface="ＭＳ Ｐゴシック" panose="020B0600070205080204" pitchFamily="34" charset="-128"/>
              </a:rPr>
              <a:t>glycopeptides</a:t>
            </a:r>
            <a:r>
              <a:rPr lang="en-US" altLang="en-US" sz="738" dirty="0">
                <a:solidFill>
                  <a:srgbClr val="000000"/>
                </a:solidFill>
                <a:ea typeface="ＭＳ Ｐゴシック" panose="020B0600070205080204" pitchFamily="34" charset="-128"/>
              </a:rPr>
              <a:t> (GLY); Enterococci: GLY; </a:t>
            </a:r>
            <a:r>
              <a:rPr lang="en-US" altLang="en-US" sz="738" dirty="0" err="1">
                <a:solidFill>
                  <a:srgbClr val="000000"/>
                </a:solidFill>
                <a:ea typeface="ＭＳ Ｐゴシック" panose="020B0600070205080204" pitchFamily="34" charset="-128"/>
              </a:rPr>
              <a:t>Enterobacteriaceae</a:t>
            </a:r>
            <a:r>
              <a:rPr lang="en-US" altLang="en-US" sz="738" dirty="0">
                <a:solidFill>
                  <a:srgbClr val="000000"/>
                </a:solidFill>
                <a:ea typeface="ＭＳ Ｐゴシック" panose="020B0600070205080204" pitchFamily="34" charset="-128"/>
              </a:rPr>
              <a:t>: 3</a:t>
            </a:r>
            <a:r>
              <a:rPr lang="en-US" altLang="en-US" sz="738" baseline="30000" dirty="0">
                <a:solidFill>
                  <a:srgbClr val="000000"/>
                </a:solidFill>
                <a:ea typeface="ＭＳ Ｐゴシック" panose="020B0600070205080204" pitchFamily="34" charset="-128"/>
              </a:rPr>
              <a:t>rd</a:t>
            </a:r>
            <a:r>
              <a:rPr lang="en-US" altLang="en-US" sz="738" dirty="0">
                <a:solidFill>
                  <a:srgbClr val="000000"/>
                </a:solidFill>
                <a:ea typeface="ＭＳ Ｐゴシック" panose="020B0600070205080204" pitchFamily="34" charset="-128"/>
              </a:rPr>
              <a:t>-gen </a:t>
            </a:r>
            <a:r>
              <a:rPr lang="en-US" altLang="en-US" sz="738" dirty="0" err="1">
                <a:solidFill>
                  <a:srgbClr val="000000"/>
                </a:solidFill>
                <a:ea typeface="ＭＳ Ｐゴシック" panose="020B0600070205080204" pitchFamily="34" charset="-128"/>
              </a:rPr>
              <a:t>cephalosporins</a:t>
            </a:r>
            <a:r>
              <a:rPr lang="en-US" altLang="en-US" sz="738" dirty="0">
                <a:solidFill>
                  <a:srgbClr val="000000"/>
                </a:solidFill>
                <a:ea typeface="ＭＳ Ｐゴシック" panose="020B0600070205080204" pitchFamily="34" charset="-128"/>
              </a:rPr>
              <a:t> (C3G) + </a:t>
            </a:r>
            <a:r>
              <a:rPr lang="en-US" altLang="en-US" sz="738" dirty="0" err="1">
                <a:solidFill>
                  <a:srgbClr val="000000"/>
                </a:solidFill>
                <a:ea typeface="ＭＳ Ｐゴシック" panose="020B0600070205080204" pitchFamily="34" charset="-128"/>
              </a:rPr>
              <a:t>carbapenems</a:t>
            </a:r>
            <a:r>
              <a:rPr lang="en-US" altLang="en-US" sz="738" dirty="0">
                <a:solidFill>
                  <a:srgbClr val="000000"/>
                </a:solidFill>
                <a:ea typeface="ＭＳ Ｐゴシック" panose="020B0600070205080204" pitchFamily="34" charset="-128"/>
              </a:rPr>
              <a:t> (CAR); PSEAER and ACIBAU: CAR; SIR: S=sensitive; I=intermediate; R=resistant;; U=unknown; PDR: Pan-drug resistant: N=no ; P=possible;  C=confirmed; U=Unknown</a:t>
            </a:r>
          </a:p>
        </p:txBody>
      </p:sp>
      <p:sp>
        <p:nvSpPr>
          <p:cNvPr id="6239" name="Rectangle 925"/>
          <p:cNvSpPr>
            <a:spLocks noChangeArrowheads="1"/>
          </p:cNvSpPr>
          <p:nvPr/>
        </p:nvSpPr>
        <p:spPr bwMode="auto">
          <a:xfrm>
            <a:off x="1393805" y="5478623"/>
            <a:ext cx="3789363"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738" dirty="0">
                <a:solidFill>
                  <a:srgbClr val="000000"/>
                </a:solidFill>
                <a:ea typeface="ＭＳ Ｐゴシック" panose="020B0600070205080204" pitchFamily="34" charset="-128"/>
              </a:rPr>
              <a:t>(1) At the time of the survey, except for surgical prophylaxis 24h before 8:00 AM on the day of the survey; if yes, fill antimicrobial use data; if patient receives &gt;3 antimicrobials, add a new form; (2) [infection with onset ≥ Day 3, OR SSI criteria met (surgery in previous 30d/1yr), OR discharged from acute care hospital &lt;48h ago, OR CDI and discharged from acute care hospital &lt; 28 days ago OR onset &lt; Day 3 after invasive device/procedure on D1 or D2]  </a:t>
            </a:r>
            <a:r>
              <a:rPr lang="en-US" altLang="en-US" sz="738" u="sng" dirty="0">
                <a:solidFill>
                  <a:srgbClr val="000000"/>
                </a:solidFill>
                <a:ea typeface="ＭＳ Ｐゴシック" panose="020B0600070205080204" pitchFamily="34" charset="-128"/>
              </a:rPr>
              <a:t>AND</a:t>
            </a:r>
            <a:r>
              <a:rPr lang="en-US" altLang="en-US" sz="738" dirty="0">
                <a:solidFill>
                  <a:srgbClr val="000000"/>
                </a:solidFill>
                <a:ea typeface="ＭＳ Ｐゴシック" panose="020B0600070205080204" pitchFamily="34" charset="-128"/>
              </a:rPr>
              <a:t> [HAI case criteria met on survey day OR patient is receiving (any) treatment for HAI AND case criteria are met  between D1 of treatment and survey day]; if yes, fill HAI data; if patient has &gt; 2 HAIs, add new form.</a:t>
            </a:r>
          </a:p>
        </p:txBody>
      </p:sp>
      <p:sp>
        <p:nvSpPr>
          <p:cNvPr id="6240" name="Rectangle 976"/>
          <p:cNvSpPr>
            <a:spLocks noChangeArrowheads="1"/>
          </p:cNvSpPr>
          <p:nvPr/>
        </p:nvSpPr>
        <p:spPr bwMode="auto">
          <a:xfrm>
            <a:off x="1394247" y="847681"/>
            <a:ext cx="2211387" cy="23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923" b="1" dirty="0">
                <a:solidFill>
                  <a:srgbClr val="669900"/>
                </a:solidFill>
                <a:ea typeface="ＭＳ Ｐゴシック" panose="020B0600070205080204" pitchFamily="34" charset="-128"/>
              </a:rPr>
              <a:t>Patient data </a:t>
            </a:r>
            <a:r>
              <a:rPr lang="en-US" altLang="en-US" sz="923" dirty="0">
                <a:solidFill>
                  <a:srgbClr val="669900"/>
                </a:solidFill>
                <a:ea typeface="ＭＳ Ｐゴシック" panose="020B0600070205080204" pitchFamily="34" charset="-128"/>
              </a:rPr>
              <a:t>(to collect for all patients)</a:t>
            </a:r>
          </a:p>
        </p:txBody>
      </p:sp>
      <p:grpSp>
        <p:nvGrpSpPr>
          <p:cNvPr id="2" name="Group 979"/>
          <p:cNvGrpSpPr>
            <a:grpSpLocks/>
          </p:cNvGrpSpPr>
          <p:nvPr/>
        </p:nvGrpSpPr>
        <p:grpSpPr bwMode="auto">
          <a:xfrm>
            <a:off x="4837921" y="5120663"/>
            <a:ext cx="811823" cy="468924"/>
            <a:chOff x="2294" y="1468"/>
            <a:chExt cx="554" cy="320"/>
          </a:xfrm>
          <a:noFill/>
        </p:grpSpPr>
        <p:sp>
          <p:nvSpPr>
            <p:cNvPr id="3" name="Rectangle 980"/>
            <p:cNvSpPr>
              <a:spLocks noChangeArrowheads="1"/>
            </p:cNvSpPr>
            <p:nvPr/>
          </p:nvSpPr>
          <p:spPr bwMode="auto">
            <a:xfrm>
              <a:off x="2621" y="1706"/>
              <a:ext cx="227" cy="8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9359" name="Rectangle 981"/>
            <p:cNvSpPr>
              <a:spLocks noChangeArrowheads="1"/>
            </p:cNvSpPr>
            <p:nvPr/>
          </p:nvSpPr>
          <p:spPr bwMode="auto">
            <a:xfrm>
              <a:off x="2294" y="1468"/>
              <a:ext cx="408" cy="14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fontAlgn="base" hangingPunct="1">
                <a:spcBef>
                  <a:spcPct val="0"/>
                </a:spcBef>
                <a:spcAft>
                  <a:spcPct val="0"/>
                </a:spcAft>
                <a:buFontTx/>
                <a:buNone/>
                <a:defRPr/>
              </a:pPr>
              <a:r>
                <a:rPr lang="en-US" altLang="en-US" sz="738" i="1" dirty="0">
                  <a:solidFill>
                    <a:srgbClr val="000000"/>
                  </a:solidFill>
                  <a:ea typeface="ＭＳ Ｐゴシック" panose="020B0600070205080204" pitchFamily="34" charset="-128"/>
                </a:rPr>
                <a:t> IF YES</a:t>
              </a:r>
            </a:p>
          </p:txBody>
        </p:sp>
      </p:grpSp>
      <p:sp>
        <p:nvSpPr>
          <p:cNvPr id="6242" name="Rectangle 991"/>
          <p:cNvSpPr>
            <a:spLocks noChangeArrowheads="1"/>
          </p:cNvSpPr>
          <p:nvPr/>
        </p:nvSpPr>
        <p:spPr bwMode="auto">
          <a:xfrm>
            <a:off x="4340240" y="2035176"/>
            <a:ext cx="954088"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923" i="1" dirty="0" err="1">
                <a:solidFill>
                  <a:srgbClr val="000000"/>
                </a:solidFill>
                <a:ea typeface="ＭＳ Ｐゴシック" panose="020B0600070205080204" pitchFamily="34" charset="-128"/>
              </a:rPr>
              <a:t>dd</a:t>
            </a:r>
            <a:r>
              <a:rPr lang="en-US" altLang="en-US" sz="923" i="1" dirty="0">
                <a:solidFill>
                  <a:srgbClr val="000000"/>
                </a:solidFill>
                <a:ea typeface="ＭＳ Ｐゴシック" panose="020B0600070205080204" pitchFamily="34" charset="-128"/>
              </a:rPr>
              <a:t> / mm / </a:t>
            </a:r>
            <a:r>
              <a:rPr lang="en-US" altLang="en-US" sz="923" i="1" dirty="0" err="1">
                <a:solidFill>
                  <a:srgbClr val="000000"/>
                </a:solidFill>
                <a:ea typeface="ＭＳ Ｐゴシック" panose="020B0600070205080204" pitchFamily="34" charset="-128"/>
              </a:rPr>
              <a:t>yyyy</a:t>
            </a:r>
            <a:endParaRPr lang="en-US" altLang="en-US" sz="923" i="1" dirty="0">
              <a:solidFill>
                <a:srgbClr val="000000"/>
              </a:solidFill>
              <a:ea typeface="ＭＳ Ｐゴシック" panose="020B0600070205080204" pitchFamily="34" charset="-128"/>
            </a:endParaRPr>
          </a:p>
        </p:txBody>
      </p:sp>
      <p:graphicFrame>
        <p:nvGraphicFramePr>
          <p:cNvPr id="21" name="Group 975"/>
          <p:cNvGraphicFramePr>
            <a:graphicFrameLocks noGrp="1"/>
          </p:cNvGraphicFramePr>
          <p:nvPr>
            <p:extLst>
              <p:ext uri="{D42A27DB-BD31-4B8C-83A1-F6EECF244321}">
                <p14:modId xmlns:p14="http://schemas.microsoft.com/office/powerpoint/2010/main" val="793454705"/>
              </p:ext>
            </p:extLst>
          </p:nvPr>
        </p:nvGraphicFramePr>
        <p:xfrm>
          <a:off x="5714414" y="392907"/>
          <a:ext cx="5051436" cy="1350051"/>
        </p:xfrm>
        <a:graphic>
          <a:graphicData uri="http://schemas.openxmlformats.org/drawingml/2006/table">
            <a:tbl>
              <a:tblPr/>
              <a:tblGrid>
                <a:gridCol w="1139679">
                  <a:extLst>
                    <a:ext uri="{9D8B030D-6E8A-4147-A177-3AD203B41FA5}">
                      <a16:colId xmlns:a16="http://schemas.microsoft.com/office/drawing/2014/main" val="20000"/>
                    </a:ext>
                  </a:extLst>
                </a:gridCol>
                <a:gridCol w="248159">
                  <a:extLst>
                    <a:ext uri="{9D8B030D-6E8A-4147-A177-3AD203B41FA5}">
                      <a16:colId xmlns:a16="http://schemas.microsoft.com/office/drawing/2014/main" val="20001"/>
                    </a:ext>
                  </a:extLst>
                </a:gridCol>
                <a:gridCol w="234734">
                  <a:extLst>
                    <a:ext uri="{9D8B030D-6E8A-4147-A177-3AD203B41FA5}">
                      <a16:colId xmlns:a16="http://schemas.microsoft.com/office/drawing/2014/main" val="20002"/>
                    </a:ext>
                  </a:extLst>
                </a:gridCol>
                <a:gridCol w="287495">
                  <a:extLst>
                    <a:ext uri="{9D8B030D-6E8A-4147-A177-3AD203B41FA5}">
                      <a16:colId xmlns:a16="http://schemas.microsoft.com/office/drawing/2014/main" val="20003"/>
                    </a:ext>
                  </a:extLst>
                </a:gridCol>
                <a:gridCol w="287495">
                  <a:extLst>
                    <a:ext uri="{9D8B030D-6E8A-4147-A177-3AD203B41FA5}">
                      <a16:colId xmlns:a16="http://schemas.microsoft.com/office/drawing/2014/main" val="20004"/>
                    </a:ext>
                  </a:extLst>
                </a:gridCol>
                <a:gridCol w="718738">
                  <a:extLst>
                    <a:ext uri="{9D8B030D-6E8A-4147-A177-3AD203B41FA5}">
                      <a16:colId xmlns:a16="http://schemas.microsoft.com/office/drawing/2014/main" val="20005"/>
                    </a:ext>
                  </a:extLst>
                </a:gridCol>
                <a:gridCol w="332171">
                  <a:extLst>
                    <a:ext uri="{9D8B030D-6E8A-4147-A177-3AD203B41FA5}">
                      <a16:colId xmlns:a16="http://schemas.microsoft.com/office/drawing/2014/main" val="20006"/>
                    </a:ext>
                  </a:extLst>
                </a:gridCol>
                <a:gridCol w="650437">
                  <a:extLst>
                    <a:ext uri="{9D8B030D-6E8A-4147-A177-3AD203B41FA5}">
                      <a16:colId xmlns:a16="http://schemas.microsoft.com/office/drawing/2014/main" val="20007"/>
                    </a:ext>
                  </a:extLst>
                </a:gridCol>
                <a:gridCol w="287495">
                  <a:extLst>
                    <a:ext uri="{9D8B030D-6E8A-4147-A177-3AD203B41FA5}">
                      <a16:colId xmlns:a16="http://schemas.microsoft.com/office/drawing/2014/main" val="20008"/>
                    </a:ext>
                  </a:extLst>
                </a:gridCol>
                <a:gridCol w="630299">
                  <a:extLst>
                    <a:ext uri="{9D8B030D-6E8A-4147-A177-3AD203B41FA5}">
                      <a16:colId xmlns:a16="http://schemas.microsoft.com/office/drawing/2014/main" val="20009"/>
                    </a:ext>
                  </a:extLst>
                </a:gridCol>
                <a:gridCol w="234734">
                  <a:extLst>
                    <a:ext uri="{9D8B030D-6E8A-4147-A177-3AD203B41FA5}">
                      <a16:colId xmlns:a16="http://schemas.microsoft.com/office/drawing/2014/main" val="20010"/>
                    </a:ext>
                  </a:extLst>
                </a:gridCol>
              </a:tblGrid>
              <a:tr h="159519">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FF0000"/>
                          </a:solidFill>
                          <a:effectLst/>
                          <a:latin typeface="Arial" charset="0"/>
                          <a:cs typeface="Arial" charset="0"/>
                        </a:rPr>
                        <a:t>If changed: Date start 1</a:t>
                      </a:r>
                      <a:r>
                        <a:rPr kumimoji="0" lang="en-US" sz="900" b="1" i="0" u="none" strike="noStrike" cap="none" normalizeH="0" baseline="30000" dirty="0">
                          <a:ln>
                            <a:noFill/>
                          </a:ln>
                          <a:solidFill>
                            <a:srgbClr val="FF0000"/>
                          </a:solidFill>
                          <a:effectLst/>
                          <a:latin typeface="Arial" charset="0"/>
                          <a:cs typeface="Arial" charset="0"/>
                        </a:rPr>
                        <a:t>st</a:t>
                      </a:r>
                      <a:r>
                        <a:rPr kumimoji="0" lang="en-US" sz="9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53362">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Number of doses</a:t>
                      </a:r>
                      <a:r>
                        <a:rPr kumimoji="0" lang="en-US" sz="900" b="1" i="0" u="none" strike="noStrike" cap="none" normalizeH="0" baseline="0" dirty="0">
                          <a:ln>
                            <a:noFill/>
                          </a:ln>
                          <a:solidFill>
                            <a:srgbClr val="FF0000"/>
                          </a:solidFill>
                          <a:effectLst/>
                          <a:latin typeface="Arial" charset="0"/>
                          <a:cs typeface="Arial" charset="0"/>
                        </a:rPr>
                        <a:t>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1239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12390">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1239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1" i="0" u="none" strike="noStrike" cap="none" normalizeH="0" baseline="0" dirty="0">
                          <a:ln>
                            <a:noFill/>
                          </a:ln>
                          <a:solidFill>
                            <a:schemeClr val="tx1"/>
                          </a:solidFill>
                          <a:effectLst/>
                          <a:latin typeface="Arial" charset="0"/>
                          <a:cs typeface="Arial" charset="0"/>
                        </a:rPr>
                        <a:t> </a:t>
                      </a: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5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8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8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2" name="Rectangle 355"/>
          <p:cNvSpPr>
            <a:spLocks noChangeArrowheads="1"/>
          </p:cNvSpPr>
          <p:nvPr/>
        </p:nvSpPr>
        <p:spPr bwMode="auto">
          <a:xfrm>
            <a:off x="5705956" y="1742958"/>
            <a:ext cx="522298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800" b="1" dirty="0"/>
              <a:t>Route</a:t>
            </a:r>
            <a:r>
              <a:rPr lang="en-US" altLang="en-US" sz="800" dirty="0"/>
              <a:t>: P: parenteral, O: oral, R: rectal, I: inhalation;  </a:t>
            </a:r>
            <a:r>
              <a:rPr lang="en-US" altLang="en-US" sz="800" b="1" dirty="0"/>
              <a:t>Indication</a:t>
            </a:r>
            <a:r>
              <a:rPr lang="en-US" altLang="en-US" sz="800" dirty="0"/>
              <a:t>: treatment intention for community (CI), long-term care (LI) or acute hospital (HI) infection; surgical prophylaxis: SP1: single dose, SP2: one day, SP3: &gt;1 day; MP: medical prophylaxis; O: other; UI: Unknown indication</a:t>
            </a:r>
            <a:r>
              <a:rPr lang="en-US" altLang="en-US" sz="800" dirty="0">
                <a:solidFill>
                  <a:srgbClr val="FF0000"/>
                </a:solidFill>
              </a:rPr>
              <a:t>; </a:t>
            </a:r>
            <a:r>
              <a:rPr lang="en-US" altLang="en-US" sz="800" b="1" dirty="0"/>
              <a:t>Diagnosis</a:t>
            </a:r>
            <a:r>
              <a:rPr lang="en-US" altLang="en-US" sz="800" dirty="0"/>
              <a:t>: see site list, only for CI-LI-HI; </a:t>
            </a:r>
            <a:r>
              <a:rPr lang="en-US" altLang="en-US" sz="800" b="1" dirty="0"/>
              <a:t>Reason in notes</a:t>
            </a:r>
            <a:r>
              <a:rPr lang="en-US" altLang="en-US" sz="800" dirty="0"/>
              <a:t>: Y/N; AM </a:t>
            </a:r>
            <a:r>
              <a:rPr lang="en-US" altLang="en-US" sz="800" b="1" dirty="0"/>
              <a:t>Changed? (+ reason): </a:t>
            </a:r>
            <a:r>
              <a:rPr lang="en-US" altLang="en-US" sz="800" dirty="0"/>
              <a:t>N=no change; E=escalation; D=De-escalation; S=switch IV to oral; A=adverse effects; OU=changed, other/unknown reason; U=unknown; </a:t>
            </a:r>
            <a:r>
              <a:rPr lang="en-US" altLang="en-US" sz="800" b="1" dirty="0"/>
              <a:t>If changed, date start 1st AM</a:t>
            </a:r>
            <a:r>
              <a:rPr lang="en-US" altLang="en-US" sz="800" dirty="0"/>
              <a:t> given for the indication; Dose/day e.g. 3 x 1 g; g=gram, mg=milligram, IU=international units, MU=million IU</a:t>
            </a:r>
          </a:p>
        </p:txBody>
      </p:sp>
      <p:sp>
        <p:nvSpPr>
          <p:cNvPr id="25" name="Rectangle 24"/>
          <p:cNvSpPr/>
          <p:nvPr/>
        </p:nvSpPr>
        <p:spPr>
          <a:xfrm flipH="1">
            <a:off x="9689911" y="762792"/>
            <a:ext cx="451114" cy="124650"/>
          </a:xfrm>
          <a:prstGeom prst="rect">
            <a:avLst/>
          </a:prstGeom>
          <a:noFill/>
        </p:spPr>
        <p:txBody>
          <a:bodyPr wrap="square" lIns="0" tIns="0" rIns="0" bIns="0">
            <a:spAutoFit/>
          </a:bodyPr>
          <a:lstStyle/>
          <a:p>
            <a:pPr algn="ctr"/>
            <a:r>
              <a:rPr lang="en-US" altLang="en-US" sz="900" b="1" dirty="0"/>
              <a:t>X</a:t>
            </a:r>
            <a:endParaRPr lang="en-GB" sz="900" b="1" dirty="0"/>
          </a:p>
        </p:txBody>
      </p:sp>
      <p:cxnSp>
        <p:nvCxnSpPr>
          <p:cNvPr id="20" name="Elbow Connector 19"/>
          <p:cNvCxnSpPr>
            <a:cxnSpLocks/>
          </p:cNvCxnSpPr>
          <p:nvPr/>
        </p:nvCxnSpPr>
        <p:spPr>
          <a:xfrm flipV="1">
            <a:off x="5084508" y="967997"/>
            <a:ext cx="576000" cy="4068000"/>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Elbow Connector 22"/>
          <p:cNvCxnSpPr/>
          <p:nvPr/>
        </p:nvCxnSpPr>
        <p:spPr>
          <a:xfrm flipV="1">
            <a:off x="5117818" y="3166126"/>
            <a:ext cx="563562" cy="2160588"/>
          </a:xfrm>
          <a:prstGeom prst="bentConnector3">
            <a:avLst>
              <a:gd name="adj1" fmla="val 5309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6" name="Rectangle 3"/>
          <p:cNvSpPr>
            <a:spLocks noChangeArrowheads="1"/>
          </p:cNvSpPr>
          <p:nvPr/>
        </p:nvSpPr>
        <p:spPr bwMode="auto">
          <a:xfrm>
            <a:off x="5703705" y="2448376"/>
            <a:ext cx="4437320" cy="3296441"/>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oAutofit/>
          </a:bodyPr>
          <a:lstStyle>
            <a:lvl1pPr>
              <a:defRPr sz="1400">
                <a:solidFill>
                  <a:schemeClr val="tx1"/>
                </a:solidFill>
                <a:latin typeface="Tahoma" panose="020B0604030504040204" pitchFamily="34" charset="0"/>
                <a:ea typeface="ＭＳ Ｐゴシック" panose="020B0600070205080204" pitchFamily="34" charset="-128"/>
              </a:defRPr>
            </a:lvl1pPr>
            <a:lvl2pPr marL="742950" indent="-285750">
              <a:defRPr sz="1400">
                <a:solidFill>
                  <a:schemeClr val="tx1"/>
                </a:solidFill>
                <a:latin typeface="Tahoma" panose="020B0604030504040204" pitchFamily="34" charset="0"/>
                <a:ea typeface="ＭＳ Ｐゴシック" panose="020B0600070205080204" pitchFamily="34" charset="-128"/>
              </a:defRPr>
            </a:lvl2pPr>
            <a:lvl3pPr marL="1143000" indent="-228600">
              <a:defRPr sz="1400">
                <a:solidFill>
                  <a:schemeClr val="tx1"/>
                </a:solidFill>
                <a:latin typeface="Tahoma" panose="020B0604030504040204" pitchFamily="34" charset="0"/>
                <a:ea typeface="ＭＳ Ｐゴシック" panose="020B0600070205080204" pitchFamily="34" charset="-128"/>
              </a:defRPr>
            </a:lvl3pPr>
            <a:lvl4pPr marL="1600200" indent="-228600">
              <a:defRPr sz="1400">
                <a:solidFill>
                  <a:schemeClr val="tx1"/>
                </a:solidFill>
                <a:latin typeface="Tahoma" panose="020B0604030504040204" pitchFamily="34" charset="0"/>
                <a:ea typeface="ＭＳ Ｐゴシック" panose="020B0600070205080204" pitchFamily="34" charset="-128"/>
              </a:defRPr>
            </a:lvl4pPr>
            <a:lvl5pPr marL="2057400" indent="-228600">
              <a:defRPr sz="14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0"/>
              </a:spcBef>
              <a:spcAft>
                <a:spcPct val="0"/>
              </a:spcAft>
              <a:defRPr sz="1400">
                <a:solidFill>
                  <a:schemeClr val="tx1"/>
                </a:solidFill>
                <a:latin typeface="Tahoma" panose="020B060403050404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pPr>
            <a:endParaRPr lang="en-GB" altLang="en-US">
              <a:solidFill>
                <a:srgbClr val="000000"/>
              </a:solidFill>
            </a:endParaRPr>
          </a:p>
        </p:txBody>
      </p:sp>
      <p:sp>
        <p:nvSpPr>
          <p:cNvPr id="27" name="TextBox 26"/>
          <p:cNvSpPr txBox="1"/>
          <p:nvPr/>
        </p:nvSpPr>
        <p:spPr>
          <a:xfrm>
            <a:off x="1069442" y="4779031"/>
            <a:ext cx="3410857" cy="341632"/>
          </a:xfrm>
          <a:prstGeom prst="rect">
            <a:avLst/>
          </a:prstGeom>
          <a:solidFill>
            <a:schemeClr val="bg1"/>
          </a:solidFill>
          <a:effectLst>
            <a:outerShdw blurRad="63500" sx="106000" sy="106000" algn="ctr" rotWithShape="0">
              <a:prstClr val="black">
                <a:alpha val="40000"/>
              </a:prstClr>
            </a:outerShdw>
          </a:effectLst>
        </p:spPr>
        <p:txBody>
          <a:bodyPr wrap="square" rtlCol="0">
            <a:spAutoFit/>
          </a:bodyPr>
          <a:lstStyle/>
          <a:p>
            <a:r>
              <a:rPr lang="en-US" altLang="en-US" sz="1800" dirty="0">
                <a:solidFill>
                  <a:srgbClr val="FF0000"/>
                </a:solidFill>
                <a:ea typeface="ＭＳ Ｐゴシック" panose="020B0600070205080204" pitchFamily="34" charset="-128"/>
              </a:rPr>
              <a:t>Patient has </a:t>
            </a:r>
            <a:r>
              <a:rPr lang="en-US" altLang="en-US" sz="1800" b="1" dirty="0">
                <a:solidFill>
                  <a:srgbClr val="FF0000"/>
                </a:solidFill>
                <a:ea typeface="ＭＳ Ｐゴシック" panose="020B0600070205080204" pitchFamily="34" charset="-128"/>
              </a:rPr>
              <a:t>active HAI</a:t>
            </a:r>
            <a:r>
              <a:rPr lang="en-US" altLang="en-US" sz="1800" baseline="30000" dirty="0">
                <a:solidFill>
                  <a:srgbClr val="FF0000"/>
                </a:solidFill>
                <a:ea typeface="ＭＳ Ｐゴシック" panose="020B0600070205080204" pitchFamily="34" charset="-128"/>
              </a:rPr>
              <a:t>(2)</a:t>
            </a:r>
            <a:r>
              <a:rPr lang="en-US" altLang="en-US" sz="1800" dirty="0">
                <a:solidFill>
                  <a:srgbClr val="FF0000"/>
                </a:solidFill>
                <a:ea typeface="ＭＳ Ｐゴシック" panose="020B0600070205080204" pitchFamily="34" charset="-128"/>
              </a:rPr>
              <a:t>:</a:t>
            </a:r>
            <a:endParaRPr lang="en-GB" sz="1800" dirty="0">
              <a:solidFill>
                <a:srgbClr val="FF0000"/>
              </a:solidFill>
            </a:endParaRPr>
          </a:p>
        </p:txBody>
      </p:sp>
    </p:spTree>
    <p:extLst>
      <p:ext uri="{BB962C8B-B14F-4D97-AF65-F5344CB8AC3E}">
        <p14:creationId xmlns:p14="http://schemas.microsoft.com/office/powerpoint/2010/main" val="13578810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465667" y="185739"/>
            <a:ext cx="10566400" cy="928687"/>
          </a:xfrm>
        </p:spPr>
        <p:txBody>
          <a:bodyPr/>
          <a:lstStyle/>
          <a:p>
            <a:pPr eaLnBrk="1" hangingPunct="1"/>
            <a:r>
              <a:rPr lang="en-US" altLang="en-US" dirty="0">
                <a:ea typeface="ＭＳ Ｐゴシック" pitchFamily="34" charset="-128"/>
              </a:rPr>
              <a:t>Pneumonia (PN1-5)</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54</a:t>
            </a:r>
            <a:endParaRPr lang="en-US" altLang="en-US" sz="2000" dirty="0">
              <a:ea typeface="ＭＳ Ｐゴシック" pitchFamily="34" charset="-128"/>
            </a:endParaRPr>
          </a:p>
        </p:txBody>
      </p:sp>
      <p:sp>
        <p:nvSpPr>
          <p:cNvPr id="62467" name="Content Placeholder 2"/>
          <p:cNvSpPr>
            <a:spLocks noGrp="1"/>
          </p:cNvSpPr>
          <p:nvPr>
            <p:ph idx="4294967295"/>
          </p:nvPr>
        </p:nvSpPr>
        <p:spPr>
          <a:xfrm>
            <a:off x="495483" y="1231900"/>
            <a:ext cx="11100169" cy="1487488"/>
          </a:xfrm>
        </p:spPr>
        <p:txBody>
          <a:bodyPr/>
          <a:lstStyle/>
          <a:p>
            <a:pPr eaLnBrk="1" hangingPunct="1">
              <a:buFont typeface="Arial" pitchFamily="34" charset="0"/>
              <a:buNone/>
            </a:pPr>
            <a:r>
              <a:rPr lang="en-GB" altLang="en-US" b="1" dirty="0">
                <a:ea typeface="ＭＳ Ｐゴシック" pitchFamily="34" charset="-128"/>
              </a:rPr>
              <a:t>Radiology</a:t>
            </a:r>
            <a:r>
              <a:rPr lang="en-GB" altLang="en-US" dirty="0">
                <a:ea typeface="ＭＳ Ｐゴシック" pitchFamily="34" charset="-128"/>
              </a:rPr>
              <a:t>:</a:t>
            </a:r>
            <a:r>
              <a:rPr lang="hu-HU" altLang="en-US" dirty="0">
                <a:ea typeface="ＭＳ Ｐゴシック" pitchFamily="34" charset="-128"/>
              </a:rPr>
              <a:t> </a:t>
            </a:r>
            <a:r>
              <a:rPr lang="hu-HU" altLang="en-US" dirty="0" err="1">
                <a:ea typeface="ＭＳ Ｐゴシック" pitchFamily="34" charset="-128"/>
              </a:rPr>
              <a:t>Chest</a:t>
            </a:r>
            <a:r>
              <a:rPr lang="hu-HU" altLang="en-US" dirty="0">
                <a:ea typeface="ＭＳ Ｐゴシック" pitchFamily="34" charset="-128"/>
              </a:rPr>
              <a:t> X-</a:t>
            </a:r>
            <a:r>
              <a:rPr lang="hu-HU" altLang="en-US" dirty="0" err="1">
                <a:ea typeface="ＭＳ Ｐゴシック" pitchFamily="34" charset="-128"/>
              </a:rPr>
              <a:t>ray</a:t>
            </a:r>
            <a:r>
              <a:rPr lang="hu-HU" altLang="en-US" dirty="0">
                <a:ea typeface="ＭＳ Ｐゴシック" pitchFamily="34" charset="-128"/>
              </a:rPr>
              <a:t> </a:t>
            </a:r>
            <a:r>
              <a:rPr lang="hu-HU" altLang="en-US" dirty="0" err="1">
                <a:ea typeface="ＭＳ Ｐゴシック" pitchFamily="34" charset="-128"/>
              </a:rPr>
              <a:t>or</a:t>
            </a:r>
            <a:r>
              <a:rPr lang="hu-HU" altLang="en-US" dirty="0">
                <a:ea typeface="ＭＳ Ｐゴシック" pitchFamily="34" charset="-128"/>
              </a:rPr>
              <a:t> CT-</a:t>
            </a:r>
            <a:r>
              <a:rPr lang="hu-HU" altLang="en-US" dirty="0" err="1">
                <a:ea typeface="ＭＳ Ｐゴシック" pitchFamily="34" charset="-128"/>
              </a:rPr>
              <a:t>scan</a:t>
            </a:r>
            <a:r>
              <a:rPr lang="hu-HU" altLang="en-US" dirty="0">
                <a:ea typeface="ＭＳ Ｐゴシック" pitchFamily="34" charset="-128"/>
              </a:rPr>
              <a:t> </a:t>
            </a:r>
            <a:r>
              <a:rPr lang="hu-HU" altLang="en-US" dirty="0" err="1">
                <a:ea typeface="ＭＳ Ｐゴシック" pitchFamily="34" charset="-128"/>
              </a:rPr>
              <a:t>suggestive</a:t>
            </a:r>
            <a:r>
              <a:rPr lang="hu-HU" altLang="en-US" dirty="0">
                <a:ea typeface="ＭＳ Ｐゴシック" pitchFamily="34" charset="-128"/>
              </a:rPr>
              <a:t> of </a:t>
            </a:r>
            <a:r>
              <a:rPr lang="hu-HU" altLang="en-US" dirty="0" err="1">
                <a:ea typeface="ＭＳ Ｐゴシック" pitchFamily="34" charset="-128"/>
              </a:rPr>
              <a:t>pneumonia</a:t>
            </a:r>
            <a:endParaRPr lang="hu-HU" altLang="en-US" dirty="0">
              <a:ea typeface="ＭＳ Ｐゴシック" pitchFamily="34" charset="-128"/>
            </a:endParaRPr>
          </a:p>
          <a:p>
            <a:r>
              <a:rPr lang="hu-HU" altLang="en-US" sz="2000" dirty="0">
                <a:ea typeface="ＭＳ Ｐゴシック" pitchFamily="34" charset="-128"/>
              </a:rPr>
              <a:t>Patients </a:t>
            </a:r>
            <a:r>
              <a:rPr lang="hu-HU" altLang="en-US" sz="2000" i="1" dirty="0">
                <a:ea typeface="ＭＳ Ｐゴシック" pitchFamily="34" charset="-128"/>
              </a:rPr>
              <a:t>with</a:t>
            </a:r>
            <a:r>
              <a:rPr lang="hu-HU" altLang="en-US" sz="2000" dirty="0">
                <a:ea typeface="ＭＳ Ｐゴシック" pitchFamily="34" charset="-128"/>
              </a:rPr>
              <a:t> cardiac or pulmonary disease (CPD): ≥2 serial chest X-rays or CT-scans, </a:t>
            </a:r>
            <a:br>
              <a:rPr lang="nl-NL" altLang="en-US" sz="2000" dirty="0">
                <a:ea typeface="ＭＳ Ｐゴシック" pitchFamily="34" charset="-128"/>
              </a:rPr>
            </a:br>
            <a:r>
              <a:rPr lang="hu-HU" altLang="en-US" sz="2000" dirty="0">
                <a:ea typeface="ＭＳ Ｐゴシック" pitchFamily="34" charset="-128"/>
              </a:rPr>
              <a:t>or 1 chest X-ray  or CT-scan with definitive signs and comparison with previous possible.  </a:t>
            </a:r>
          </a:p>
          <a:p>
            <a:r>
              <a:rPr lang="hu-HU" altLang="en-US" sz="2000" dirty="0" err="1">
                <a:ea typeface="ＭＳ Ｐゴシック" pitchFamily="34" charset="-128"/>
              </a:rPr>
              <a:t>Patients</a:t>
            </a:r>
            <a:r>
              <a:rPr lang="hu-HU" altLang="en-US" sz="2000" dirty="0">
                <a:ea typeface="ＭＳ Ｐゴシック" pitchFamily="34" charset="-128"/>
              </a:rPr>
              <a:t> </a:t>
            </a:r>
            <a:r>
              <a:rPr lang="hu-HU" altLang="en-US" sz="2000" i="1" dirty="0" err="1">
                <a:ea typeface="ＭＳ Ｐゴシック" pitchFamily="34" charset="-128"/>
              </a:rPr>
              <a:t>without</a:t>
            </a:r>
            <a:r>
              <a:rPr lang="hu-HU" altLang="en-US" sz="2000" i="1" dirty="0">
                <a:ea typeface="ＭＳ Ｐゴシック" pitchFamily="34" charset="-128"/>
              </a:rPr>
              <a:t> </a:t>
            </a:r>
            <a:r>
              <a:rPr lang="hu-HU" altLang="en-US" sz="2000" dirty="0">
                <a:ea typeface="ＭＳ Ｐゴシック" pitchFamily="34" charset="-128"/>
              </a:rPr>
              <a:t>CPD: 1 </a:t>
            </a:r>
            <a:r>
              <a:rPr lang="hu-HU" altLang="en-US" sz="2000" dirty="0" err="1">
                <a:ea typeface="ＭＳ Ｐゴシック" pitchFamily="34" charset="-128"/>
              </a:rPr>
              <a:t>definitive</a:t>
            </a:r>
            <a:r>
              <a:rPr lang="hu-HU" altLang="en-US" sz="2000" dirty="0">
                <a:ea typeface="ＭＳ Ｐゴシック" pitchFamily="34" charset="-128"/>
              </a:rPr>
              <a:t> </a:t>
            </a:r>
            <a:r>
              <a:rPr lang="hu-HU" altLang="en-US" sz="2000" dirty="0" err="1">
                <a:ea typeface="ＭＳ Ｐゴシック" pitchFamily="34" charset="-128"/>
              </a:rPr>
              <a:t>chest</a:t>
            </a:r>
            <a:r>
              <a:rPr lang="hu-HU" altLang="en-US" sz="2000" dirty="0">
                <a:ea typeface="ＭＳ Ｐゴシック" pitchFamily="34" charset="-128"/>
              </a:rPr>
              <a:t> X-</a:t>
            </a:r>
            <a:r>
              <a:rPr lang="hu-HU" altLang="en-US" sz="2000" dirty="0" err="1">
                <a:ea typeface="ＭＳ Ｐゴシック" pitchFamily="34" charset="-128"/>
              </a:rPr>
              <a:t>ray</a:t>
            </a:r>
            <a:r>
              <a:rPr lang="hu-HU" altLang="en-US" sz="2000" dirty="0">
                <a:ea typeface="ＭＳ Ｐゴシック" pitchFamily="34" charset="-128"/>
              </a:rPr>
              <a:t> </a:t>
            </a:r>
            <a:r>
              <a:rPr lang="hu-HU" altLang="en-US" sz="2000" dirty="0" err="1">
                <a:ea typeface="ＭＳ Ｐゴシック" pitchFamily="34" charset="-128"/>
              </a:rPr>
              <a:t>or</a:t>
            </a:r>
            <a:r>
              <a:rPr lang="hu-HU" altLang="en-US" sz="2000" dirty="0">
                <a:ea typeface="ＭＳ Ｐゴシック" pitchFamily="34" charset="-128"/>
              </a:rPr>
              <a:t> CT-</a:t>
            </a:r>
            <a:r>
              <a:rPr lang="hu-HU" altLang="en-US" sz="2000" dirty="0" err="1">
                <a:ea typeface="ＭＳ Ｐゴシック" pitchFamily="34" charset="-128"/>
              </a:rPr>
              <a:t>scan</a:t>
            </a:r>
            <a:r>
              <a:rPr lang="hu-HU" altLang="en-US" sz="2000" dirty="0">
                <a:ea typeface="ＭＳ Ｐゴシック" pitchFamily="34" charset="-128"/>
              </a:rPr>
              <a:t> is </a:t>
            </a:r>
            <a:r>
              <a:rPr lang="hu-HU" altLang="en-US" sz="2000" dirty="0" err="1">
                <a:ea typeface="ＭＳ Ｐゴシック" pitchFamily="34" charset="-128"/>
              </a:rPr>
              <a:t>sufficient</a:t>
            </a:r>
            <a:r>
              <a:rPr lang="hu-HU" altLang="en-US" sz="2000" dirty="0">
                <a:ea typeface="ＭＳ Ｐゴシック" pitchFamily="34" charset="-128"/>
              </a:rPr>
              <a:t>.</a:t>
            </a:r>
            <a:endParaRPr lang="en-GB" altLang="en-US" sz="2000" dirty="0">
              <a:ea typeface="ＭＳ Ｐゴシック" pitchFamily="34" charset="-128"/>
            </a:endParaRPr>
          </a:p>
          <a:p>
            <a:pPr eaLnBrk="1" hangingPunct="1">
              <a:buFont typeface="Arial" pitchFamily="34" charset="0"/>
              <a:buNone/>
            </a:pPr>
            <a:r>
              <a:rPr lang="en-GB" altLang="en-US" b="1" dirty="0">
                <a:ea typeface="ＭＳ Ｐゴシック" pitchFamily="34" charset="-128"/>
              </a:rPr>
              <a:t>AND</a:t>
            </a:r>
            <a:r>
              <a:rPr lang="en-GB" altLang="en-US" dirty="0">
                <a:ea typeface="ＭＳ Ｐゴシック" pitchFamily="34" charset="-128"/>
              </a:rPr>
              <a:t> ≥1 of</a:t>
            </a:r>
            <a:r>
              <a:rPr lang="hu-HU" altLang="en-US" dirty="0">
                <a:ea typeface="ＭＳ Ｐゴシック" pitchFamily="34" charset="-128"/>
              </a:rPr>
              <a:t> </a:t>
            </a:r>
            <a:r>
              <a:rPr lang="hu-HU" altLang="en-US" dirty="0" err="1">
                <a:ea typeface="ＭＳ Ｐゴシック" pitchFamily="34" charset="-128"/>
              </a:rPr>
              <a:t>the</a:t>
            </a:r>
            <a:r>
              <a:rPr lang="hu-HU" altLang="en-US" dirty="0">
                <a:ea typeface="ＭＳ Ｐゴシック" pitchFamily="34" charset="-128"/>
              </a:rPr>
              <a:t> </a:t>
            </a:r>
            <a:r>
              <a:rPr lang="hu-HU" altLang="en-US" dirty="0" err="1">
                <a:ea typeface="ＭＳ Ｐゴシック" pitchFamily="34" charset="-128"/>
              </a:rPr>
              <a:t>following</a:t>
            </a:r>
            <a:r>
              <a:rPr lang="en-GB" altLang="en-US" dirty="0">
                <a:ea typeface="ＭＳ Ｐゴシック" pitchFamily="34" charset="-128"/>
              </a:rPr>
              <a:t>: fever, </a:t>
            </a:r>
            <a:r>
              <a:rPr lang="hu-HU" altLang="en-US" dirty="0" err="1">
                <a:ea typeface="ＭＳ Ｐゴシック" pitchFamily="34" charset="-128"/>
              </a:rPr>
              <a:t>white</a:t>
            </a:r>
            <a:r>
              <a:rPr lang="hu-HU" altLang="en-US" dirty="0">
                <a:ea typeface="ＭＳ Ｐゴシック" pitchFamily="34" charset="-128"/>
              </a:rPr>
              <a:t> </a:t>
            </a:r>
            <a:r>
              <a:rPr lang="hu-HU" altLang="en-US" dirty="0" err="1">
                <a:ea typeface="ＭＳ Ｐゴシック" pitchFamily="34" charset="-128"/>
              </a:rPr>
              <a:t>cell</a:t>
            </a:r>
            <a:r>
              <a:rPr lang="hu-HU" altLang="en-US" dirty="0">
                <a:ea typeface="ＭＳ Ｐゴシック" pitchFamily="34" charset="-128"/>
              </a:rPr>
              <a:t> </a:t>
            </a:r>
            <a:r>
              <a:rPr lang="hu-HU" altLang="en-US" dirty="0" err="1">
                <a:ea typeface="ＭＳ Ｐゴシック" pitchFamily="34" charset="-128"/>
              </a:rPr>
              <a:t>count</a:t>
            </a:r>
            <a:r>
              <a:rPr lang="en-GB" altLang="en-US" dirty="0">
                <a:ea typeface="ＭＳ Ｐゴシック" pitchFamily="34" charset="-128"/>
              </a:rPr>
              <a:t> &lt;4 or ≥12 x 10</a:t>
            </a:r>
            <a:r>
              <a:rPr lang="en-GB" altLang="en-US" baseline="30000" dirty="0">
                <a:ea typeface="ＭＳ Ｐゴシック" pitchFamily="34" charset="-128"/>
              </a:rPr>
              <a:t>6</a:t>
            </a:r>
            <a:r>
              <a:rPr lang="en-GB" altLang="en-US" dirty="0">
                <a:ea typeface="ＭＳ Ｐゴシック" pitchFamily="34" charset="-128"/>
              </a:rPr>
              <a:t>/l</a:t>
            </a:r>
          </a:p>
          <a:p>
            <a:pPr eaLnBrk="1" hangingPunct="1">
              <a:buFont typeface="Arial" pitchFamily="34" charset="0"/>
              <a:buNone/>
            </a:pPr>
            <a:r>
              <a:rPr lang="en-GB" altLang="en-US" b="1" dirty="0">
                <a:ea typeface="ＭＳ Ｐゴシック" pitchFamily="34" charset="-128"/>
              </a:rPr>
              <a:t>AND</a:t>
            </a:r>
            <a:r>
              <a:rPr lang="en-GB" altLang="en-US" dirty="0">
                <a:ea typeface="ＭＳ Ｐゴシック" pitchFamily="34" charset="-128"/>
              </a:rPr>
              <a:t> symptoms:    PN1-3 ≥1          PN4-5</a:t>
            </a:r>
            <a:r>
              <a:rPr lang="hu-HU" altLang="en-US" dirty="0">
                <a:ea typeface="ＭＳ Ｐゴシック" pitchFamily="34" charset="-128"/>
              </a:rPr>
              <a:t> </a:t>
            </a:r>
            <a:r>
              <a:rPr lang="en-GB" altLang="en-US" dirty="0">
                <a:ea typeface="ＭＳ Ｐゴシック" pitchFamily="34" charset="-128"/>
              </a:rPr>
              <a:t>≥2</a:t>
            </a:r>
          </a:p>
          <a:p>
            <a:pPr eaLnBrk="1" hangingPunct="1">
              <a:buFont typeface="Arial" pitchFamily="34" charset="0"/>
              <a:buNone/>
            </a:pPr>
            <a:r>
              <a:rPr lang="en-GB" altLang="en-US" sz="1800" dirty="0">
                <a:ea typeface="ＭＳ Ｐゴシック" pitchFamily="34" charset="-128"/>
              </a:rPr>
              <a:t>new onset purulent sputum (or change), cough, dyspnoea, </a:t>
            </a:r>
            <a:r>
              <a:rPr lang="en-GB" altLang="en-US" sz="1800" dirty="0" err="1">
                <a:ea typeface="ＭＳ Ｐゴシック" pitchFamily="34" charset="-128"/>
              </a:rPr>
              <a:t>tachypnoe</a:t>
            </a:r>
            <a:r>
              <a:rPr lang="hu-HU" altLang="en-US" sz="1800" dirty="0">
                <a:ea typeface="ＭＳ Ｐゴシック" pitchFamily="34" charset="-128"/>
              </a:rPr>
              <a:t>a, </a:t>
            </a:r>
            <a:r>
              <a:rPr lang="en-GB" altLang="en-US" sz="1800" dirty="0">
                <a:ea typeface="ＭＳ Ｐゴシック" pitchFamily="34" charset="-128"/>
              </a:rPr>
              <a:t>auscultation (rales, </a:t>
            </a:r>
            <a:r>
              <a:rPr lang="en-GB" altLang="en-US" sz="1800" dirty="0" err="1">
                <a:ea typeface="ＭＳ Ｐゴシック" pitchFamily="34" charset="-128"/>
              </a:rPr>
              <a:t>ronchi</a:t>
            </a:r>
            <a:r>
              <a:rPr lang="en-GB" altLang="en-US" sz="1800" dirty="0">
                <a:ea typeface="ＭＳ Ｐゴシック" pitchFamily="34" charset="-128"/>
              </a:rPr>
              <a:t>, wheeze), worsening gas exchange </a:t>
            </a:r>
          </a:p>
          <a:p>
            <a:pPr eaLnBrk="1" hangingPunct="1">
              <a:buFont typeface="Arial" pitchFamily="34" charset="0"/>
              <a:buNone/>
            </a:pPr>
            <a:endParaRPr lang="en-GB" altLang="en-US" sz="1800" dirty="0">
              <a:ea typeface="ＭＳ Ｐゴシック" pitchFamily="34" charset="-128"/>
            </a:endParaRPr>
          </a:p>
        </p:txBody>
      </p:sp>
      <p:graphicFrame>
        <p:nvGraphicFramePr>
          <p:cNvPr id="4" name="Table 3"/>
          <p:cNvGraphicFramePr>
            <a:graphicFrameLocks noGrp="1"/>
          </p:cNvGraphicFramePr>
          <p:nvPr>
            <p:extLst/>
          </p:nvPr>
        </p:nvGraphicFramePr>
        <p:xfrm>
          <a:off x="495483" y="4335734"/>
          <a:ext cx="11100169" cy="1914432"/>
        </p:xfrm>
        <a:graphic>
          <a:graphicData uri="http://schemas.openxmlformats.org/drawingml/2006/table">
            <a:tbl>
              <a:tblPr/>
              <a:tblGrid>
                <a:gridCol w="2581995">
                  <a:extLst>
                    <a:ext uri="{9D8B030D-6E8A-4147-A177-3AD203B41FA5}">
                      <a16:colId xmlns:a16="http://schemas.microsoft.com/office/drawing/2014/main" val="20000"/>
                    </a:ext>
                  </a:extLst>
                </a:gridCol>
                <a:gridCol w="2111446">
                  <a:extLst>
                    <a:ext uri="{9D8B030D-6E8A-4147-A177-3AD203B41FA5}">
                      <a16:colId xmlns:a16="http://schemas.microsoft.com/office/drawing/2014/main" val="20001"/>
                    </a:ext>
                  </a:extLst>
                </a:gridCol>
                <a:gridCol w="2171772">
                  <a:extLst>
                    <a:ext uri="{9D8B030D-6E8A-4147-A177-3AD203B41FA5}">
                      <a16:colId xmlns:a16="http://schemas.microsoft.com/office/drawing/2014/main" val="20002"/>
                    </a:ext>
                  </a:extLst>
                </a:gridCol>
                <a:gridCol w="2195904">
                  <a:extLst>
                    <a:ext uri="{9D8B030D-6E8A-4147-A177-3AD203B41FA5}">
                      <a16:colId xmlns:a16="http://schemas.microsoft.com/office/drawing/2014/main" val="20003"/>
                    </a:ext>
                  </a:extLst>
                </a:gridCol>
                <a:gridCol w="2039052">
                  <a:extLst>
                    <a:ext uri="{9D8B030D-6E8A-4147-A177-3AD203B41FA5}">
                      <a16:colId xmlns:a16="http://schemas.microsoft.com/office/drawing/2014/main" val="20004"/>
                    </a:ext>
                  </a:extLst>
                </a:gridCol>
              </a:tblGrid>
              <a:tr h="33074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FFFFFF"/>
                          </a:solidFill>
                          <a:effectLst/>
                          <a:latin typeface="Tahoma" pitchFamily="34" charset="0"/>
                          <a:ea typeface="ＭＳ Ｐゴシック" charset="-128"/>
                        </a:rPr>
                        <a:t>PN1</a:t>
                      </a: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FFFFFF"/>
                          </a:solidFill>
                          <a:effectLst/>
                          <a:latin typeface="Tahoma" pitchFamily="34" charset="0"/>
                          <a:ea typeface="ＭＳ Ｐゴシック" charset="-128"/>
                        </a:rPr>
                        <a:t>PN2</a:t>
                      </a:r>
                      <a:endParaRPr kumimoji="0" lang="en-US" sz="1800" b="1" i="0" u="none" strike="noStrike" cap="none" normalizeH="0" baseline="0" dirty="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PN3</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PN4</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FFFFFF"/>
                          </a:solidFill>
                          <a:effectLst/>
                          <a:latin typeface="Tahoma" pitchFamily="34" charset="0"/>
                          <a:ea typeface="ＭＳ Ｐゴシック" charset="-128"/>
                        </a:rPr>
                        <a:t>PN5</a:t>
                      </a:r>
                      <a:endParaRPr kumimoji="0" lang="en-US" sz="1800" b="1" i="0" u="none" strike="noStrike" cap="none" normalizeH="0" baseline="0">
                        <a:ln>
                          <a:noFill/>
                        </a:ln>
                        <a:solidFill>
                          <a:srgbClr val="FFFFFF"/>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1548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q</a:t>
                      </a:r>
                      <a:r>
                        <a:rPr kumimoji="0" lang="en-GB" sz="1700" b="0" i="0" u="none" strike="noStrike" cap="none" normalizeH="0" baseline="0" dirty="0" err="1">
                          <a:ln>
                            <a:noFill/>
                          </a:ln>
                          <a:solidFill>
                            <a:srgbClr val="000000"/>
                          </a:solidFill>
                          <a:effectLst/>
                          <a:latin typeface="Tahoma" pitchFamily="34" charset="0"/>
                          <a:ea typeface="ＭＳ Ｐゴシック" charset="-128"/>
                        </a:rPr>
                        <a:t>uantitative</a:t>
                      </a:r>
                      <a:r>
                        <a:rPr kumimoji="0" lang="en-GB" sz="1700" b="0" i="0" u="none" strike="noStrike" cap="none" normalizeH="0" baseline="0" dirty="0">
                          <a:ln>
                            <a:noFill/>
                          </a:ln>
                          <a:solidFill>
                            <a:srgbClr val="000000"/>
                          </a:solidFill>
                          <a:effectLst/>
                          <a:latin typeface="Tahoma" pitchFamily="34" charset="0"/>
                          <a:ea typeface="ＭＳ Ｐゴシック" charset="-128"/>
                        </a:rPr>
                        <a:t> culture from </a:t>
                      </a:r>
                      <a:r>
                        <a:rPr kumimoji="0" lang="hu-HU" sz="1700" b="0" i="1" u="none" strike="noStrike" cap="none" normalizeH="0" baseline="0" dirty="0" err="1">
                          <a:ln>
                            <a:noFill/>
                          </a:ln>
                          <a:solidFill>
                            <a:srgbClr val="000000"/>
                          </a:solidFill>
                          <a:effectLst/>
                          <a:latin typeface="Tahoma" pitchFamily="34" charset="0"/>
                          <a:ea typeface="ＭＳ Ｐゴシック" charset="-128"/>
                        </a:rPr>
                        <a:t>minimally</a:t>
                      </a:r>
                      <a:r>
                        <a:rPr kumimoji="0" lang="hu-HU" sz="1700" b="0" i="1" u="none" strike="noStrike" cap="none" normalizeH="0" baseline="0" dirty="0">
                          <a:ln>
                            <a:noFill/>
                          </a:ln>
                          <a:solidFill>
                            <a:srgbClr val="000000"/>
                          </a:solidFill>
                          <a:effectLst/>
                          <a:latin typeface="Tahoma" pitchFamily="34" charset="0"/>
                          <a:ea typeface="ＭＳ Ｐゴシック" charset="-128"/>
                        </a:rPr>
                        <a:t> </a:t>
                      </a:r>
                      <a:r>
                        <a:rPr kumimoji="0" lang="hu-HU" sz="1700" b="0" i="1" u="none" strike="noStrike" cap="none" normalizeH="0" baseline="0" dirty="0" err="1">
                          <a:ln>
                            <a:noFill/>
                          </a:ln>
                          <a:solidFill>
                            <a:srgbClr val="000000"/>
                          </a:solidFill>
                          <a:effectLst/>
                          <a:latin typeface="Tahoma" pitchFamily="34" charset="0"/>
                          <a:ea typeface="ＭＳ Ｐゴシック" charset="-128"/>
                        </a:rPr>
                        <a:t>contaminated</a:t>
                      </a:r>
                      <a:r>
                        <a:rPr kumimoji="0" lang="hu-HU" sz="1700" b="0" i="1"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a:ln>
                            <a:noFill/>
                          </a:ln>
                          <a:solidFill>
                            <a:srgbClr val="000000"/>
                          </a:solidFill>
                          <a:effectLst/>
                          <a:latin typeface="Tahoma" pitchFamily="34" charset="0"/>
                          <a:ea typeface="ＭＳ Ｐゴシック" charset="-128"/>
                        </a:rPr>
                        <a:t>LRT specimen</a:t>
                      </a:r>
                      <a:r>
                        <a:rPr kumimoji="0" lang="en-GB" sz="1700" b="0" i="0" u="none" strike="noStrike" cap="none" normalizeH="0" baseline="0" dirty="0">
                          <a:ln>
                            <a:noFill/>
                          </a:ln>
                          <a:solidFill>
                            <a:srgbClr val="000000"/>
                          </a:solidFill>
                          <a:effectLst/>
                          <a:latin typeface="Tahoma" pitchFamily="34" charset="0"/>
                          <a:ea typeface="ＭＳ Ｐゴシック" charset="-128"/>
                        </a:rPr>
                        <a:t> (BAL, PB, DPA)</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q</a:t>
                      </a:r>
                      <a:r>
                        <a:rPr kumimoji="0" lang="en-GB" sz="1700" b="0" i="0" u="none" strike="noStrike" cap="none" normalizeH="0" baseline="0" dirty="0" err="1">
                          <a:ln>
                            <a:noFill/>
                          </a:ln>
                          <a:solidFill>
                            <a:srgbClr val="000000"/>
                          </a:solidFill>
                          <a:effectLst/>
                          <a:latin typeface="Tahoma" pitchFamily="34" charset="0"/>
                          <a:ea typeface="ＭＳ Ｐゴシック" charset="-128"/>
                        </a:rPr>
                        <a:t>uantitative</a:t>
                      </a:r>
                      <a:r>
                        <a:rPr kumimoji="0" lang="en-GB" sz="1700" b="0" i="0" u="none" strike="noStrike" cap="none" normalizeH="0" baseline="0" dirty="0">
                          <a:ln>
                            <a:noFill/>
                          </a:ln>
                          <a:solidFill>
                            <a:srgbClr val="000000"/>
                          </a:solidFill>
                          <a:effectLst/>
                          <a:latin typeface="Tahoma" pitchFamily="34" charset="0"/>
                          <a:ea typeface="ＭＳ Ｐゴシック" charset="-128"/>
                        </a:rPr>
                        <a:t> culture from </a:t>
                      </a:r>
                      <a:r>
                        <a:rPr kumimoji="0" lang="en-GB" sz="1700" b="0" i="1" u="none" strike="noStrike" cap="none" normalizeH="0" baseline="0" dirty="0">
                          <a:ln>
                            <a:noFill/>
                          </a:ln>
                          <a:solidFill>
                            <a:srgbClr val="000000"/>
                          </a:solidFill>
                          <a:effectLst/>
                          <a:latin typeface="Tahoma" pitchFamily="34" charset="0"/>
                          <a:ea typeface="ＭＳ Ｐゴシック" charset="-128"/>
                        </a:rPr>
                        <a:t>possibly contaminated </a:t>
                      </a:r>
                      <a:r>
                        <a:rPr kumimoji="0" lang="en-GB" sz="1700" b="0" i="0" u="none" strike="noStrike" cap="none" normalizeH="0" baseline="0" dirty="0">
                          <a:ln>
                            <a:noFill/>
                          </a:ln>
                          <a:solidFill>
                            <a:srgbClr val="000000"/>
                          </a:solidFill>
                          <a:effectLst/>
                          <a:latin typeface="Tahoma" pitchFamily="34" charset="0"/>
                          <a:ea typeface="ＭＳ Ｐゴシック" charset="-128"/>
                        </a:rPr>
                        <a:t>LRT</a:t>
                      </a:r>
                      <a:r>
                        <a:rPr kumimoji="0" lang="hu-HU" sz="1700" b="0" i="0" u="none" strike="noStrike" cap="none" normalizeH="0" baseline="0" dirty="0">
                          <a:ln>
                            <a:noFill/>
                          </a:ln>
                          <a:solidFill>
                            <a:srgbClr val="000000"/>
                          </a:solidFill>
                          <a:effectLst/>
                          <a:latin typeface="Tahoma" pitchFamily="34" charset="0"/>
                          <a:ea typeface="ＭＳ Ｐゴシック" charset="-128"/>
                        </a:rPr>
                        <a:t> specimen</a:t>
                      </a:r>
                      <a:r>
                        <a:rPr kumimoji="0" lang="en-GB" sz="1700" b="0" i="0" u="none" strike="noStrike" cap="none" normalizeH="0" baseline="0" dirty="0">
                          <a:ln>
                            <a:noFill/>
                          </a:ln>
                          <a:solidFill>
                            <a:srgbClr val="000000"/>
                          </a:solidFill>
                          <a:effectLst/>
                          <a:latin typeface="Tahoma" pitchFamily="34" charset="0"/>
                          <a:ea typeface="ＭＳ Ｐゴシック" charset="-128"/>
                        </a:rPr>
                        <a:t> (ETA)</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a</a:t>
                      </a:r>
                      <a:r>
                        <a:rPr kumimoji="0" lang="en-GB" sz="1700" b="0" i="0" u="none" strike="noStrike" cap="none" normalizeH="0" baseline="0" dirty="0" err="1">
                          <a:ln>
                            <a:noFill/>
                          </a:ln>
                          <a:solidFill>
                            <a:srgbClr val="000000"/>
                          </a:solidFill>
                          <a:effectLst/>
                          <a:latin typeface="Tahoma" pitchFamily="34" charset="0"/>
                          <a:ea typeface="ＭＳ Ｐゴシック" charset="-128"/>
                        </a:rPr>
                        <a:t>lternative</a:t>
                      </a:r>
                      <a:r>
                        <a:rPr kumimoji="0" lang="en-GB" sz="1700" b="0" i="0" u="none" strike="noStrike" cap="none" normalizeH="0" baseline="0" dirty="0">
                          <a:ln>
                            <a:noFill/>
                          </a:ln>
                          <a:solidFill>
                            <a:srgbClr val="000000"/>
                          </a:solidFill>
                          <a:effectLst/>
                          <a:latin typeface="Tahoma" pitchFamily="34" charset="0"/>
                          <a:ea typeface="ＭＳ Ｐゴシック" charset="-128"/>
                        </a:rPr>
                        <a:t> microbiology</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en-GB" sz="1700" b="0" i="0" u="none" strike="noStrike" cap="none" normalizeH="0" baseline="0" dirty="0">
                          <a:ln>
                            <a:noFill/>
                          </a:ln>
                          <a:solidFill>
                            <a:srgbClr val="000000"/>
                          </a:solidFill>
                          <a:effectLst/>
                          <a:latin typeface="Tahoma" pitchFamily="34" charset="0"/>
                          <a:ea typeface="ＭＳ Ｐゴシック" charset="-128"/>
                        </a:rPr>
                        <a:t>(other related sites, </a:t>
                      </a:r>
                      <a:r>
                        <a:rPr kumimoji="0" lang="en-GB" sz="1700" b="0" i="0" u="none" strike="noStrike" cap="none" normalizeH="0" baseline="0" dirty="0" err="1">
                          <a:ln>
                            <a:noFill/>
                          </a:ln>
                          <a:solidFill>
                            <a:srgbClr val="000000"/>
                          </a:solidFill>
                          <a:effectLst/>
                          <a:latin typeface="Tahoma" pitchFamily="34" charset="0"/>
                          <a:ea typeface="ＭＳ Ｐゴシック" charset="-128"/>
                        </a:rPr>
                        <a:t>histol</a:t>
                      </a:r>
                      <a:r>
                        <a:rPr kumimoji="0" lang="hu-HU" sz="1700" b="0" i="0" u="none" strike="noStrike" cap="none" normalizeH="0" baseline="0" dirty="0" err="1">
                          <a:ln>
                            <a:noFill/>
                          </a:ln>
                          <a:solidFill>
                            <a:srgbClr val="000000"/>
                          </a:solidFill>
                          <a:effectLst/>
                          <a:latin typeface="Tahoma" pitchFamily="34" charset="0"/>
                          <a:ea typeface="ＭＳ Ｐゴシック" charset="-128"/>
                        </a:rPr>
                        <a:t>ogic</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exam</a:t>
                      </a:r>
                      <a:r>
                        <a:rPr kumimoji="0" lang="en-GB" sz="1700" b="0" i="0" u="none" strike="noStrike" cap="none" normalizeH="0" baseline="0" dirty="0">
                          <a:ln>
                            <a:noFill/>
                          </a:ln>
                          <a:solidFill>
                            <a:srgbClr val="000000"/>
                          </a:solidFill>
                          <a:effectLst/>
                          <a:latin typeface="Tahoma" pitchFamily="34" charset="0"/>
                          <a:ea typeface="ＭＳ Ｐゴシック" charset="-128"/>
                        </a:rPr>
                        <a:t>, PCR, other)</a:t>
                      </a: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hu-HU" sz="1700" b="0" i="0" u="none" strike="noStrike" cap="none" normalizeH="0" baseline="0" dirty="0" err="1">
                          <a:ln>
                            <a:noFill/>
                          </a:ln>
                          <a:solidFill>
                            <a:srgbClr val="000000"/>
                          </a:solidFill>
                          <a:effectLst/>
                          <a:latin typeface="Tahoma" pitchFamily="34" charset="0"/>
                          <a:ea typeface="ＭＳ Ｐゴシック" charset="-128"/>
                        </a:rPr>
                        <a:t>Positive</a:t>
                      </a:r>
                      <a:r>
                        <a:rPr kumimoji="0" lang="hu-HU" sz="1700" b="0" i="0" u="none" strike="noStrike" cap="none" normalizeH="0" baseline="0" dirty="0">
                          <a:ln>
                            <a:noFill/>
                          </a:ln>
                          <a:solidFill>
                            <a:srgbClr val="000000"/>
                          </a:solidFill>
                          <a:effectLst/>
                          <a:latin typeface="Tahoma" pitchFamily="34" charset="0"/>
                          <a:ea typeface="ＭＳ Ｐゴシック" charset="-128"/>
                        </a:rPr>
                        <a:t> s</a:t>
                      </a:r>
                      <a:r>
                        <a:rPr kumimoji="0" lang="en-GB" sz="1700" b="0" i="0" u="none" strike="noStrike" cap="none" normalizeH="0" baseline="0" dirty="0" err="1">
                          <a:ln>
                            <a:noFill/>
                          </a:ln>
                          <a:solidFill>
                            <a:srgbClr val="000000"/>
                          </a:solidFill>
                          <a:effectLst/>
                          <a:latin typeface="Tahoma" pitchFamily="34" charset="0"/>
                          <a:ea typeface="ＭＳ Ｐゴシック" charset="-128"/>
                        </a:rPr>
                        <a:t>putum</a:t>
                      </a:r>
                      <a:r>
                        <a:rPr kumimoji="0" lang="en-GB" sz="1700" b="0" i="0" u="none" strike="noStrike" cap="none" normalizeH="0" baseline="0" dirty="0">
                          <a:ln>
                            <a:noFill/>
                          </a:ln>
                          <a:solidFill>
                            <a:srgbClr val="000000"/>
                          </a:solidFill>
                          <a:effectLst/>
                          <a:latin typeface="Tahoma" pitchFamily="34" charset="0"/>
                          <a:ea typeface="ＭＳ Ｐゴシック" charset="-128"/>
                        </a:rPr>
                        <a:t> culture/non-quantitative LRT specimen</a:t>
                      </a:r>
                      <a:r>
                        <a:rPr kumimoji="0" lang="hu-HU" sz="1700" b="0" i="0" u="none" strike="noStrike" cap="none" normalizeH="0" baseline="0" dirty="0">
                          <a:ln>
                            <a:noFill/>
                          </a:ln>
                          <a:solidFill>
                            <a:srgbClr val="000000"/>
                          </a:solidFill>
                          <a:effectLst/>
                          <a:latin typeface="Tahoma" pitchFamily="34" charset="0"/>
                          <a:ea typeface="ＭＳ Ｐゴシック" charset="-128"/>
                        </a:rPr>
                        <a:t> </a:t>
                      </a:r>
                      <a:r>
                        <a:rPr kumimoji="0" lang="hu-HU" sz="1700" b="0" i="0" u="none" strike="noStrike" cap="none" normalizeH="0" baseline="0" dirty="0" err="1">
                          <a:ln>
                            <a:noFill/>
                          </a:ln>
                          <a:solidFill>
                            <a:srgbClr val="000000"/>
                          </a:solidFill>
                          <a:effectLst/>
                          <a:latin typeface="Tahoma" pitchFamily="34" charset="0"/>
                          <a:ea typeface="ＭＳ Ｐゴシック" charset="-128"/>
                        </a:rPr>
                        <a:t>culture</a:t>
                      </a:r>
                      <a:endParaRPr kumimoji="0" lang="en-GB" sz="17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700" b="0" i="0" u="none" strike="noStrike" cap="none" normalizeH="0" baseline="0" dirty="0">
                          <a:ln>
                            <a:noFill/>
                          </a:ln>
                          <a:solidFill>
                            <a:srgbClr val="000000"/>
                          </a:solidFill>
                          <a:effectLst/>
                          <a:latin typeface="Tahoma" pitchFamily="34" charset="0"/>
                          <a:ea typeface="ＭＳ Ｐゴシック" charset="-128"/>
                        </a:rPr>
                        <a:t>No positive microbiology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7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1" marB="4566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CB43D9F6-F992-4612-804A-732FC2A2E4A3}"/>
              </a:ext>
            </a:extLst>
          </p:cNvPr>
          <p:cNvSpPr txBox="1"/>
          <p:nvPr/>
        </p:nvSpPr>
        <p:spPr>
          <a:xfrm>
            <a:off x="187286" y="6533002"/>
            <a:ext cx="12004714" cy="258532"/>
          </a:xfrm>
          <a:prstGeom prst="rect">
            <a:avLst/>
          </a:prstGeom>
          <a:noFill/>
        </p:spPr>
        <p:txBody>
          <a:bodyPr wrap="square" rtlCol="0">
            <a:spAutoFit/>
          </a:body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CT: computer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tomography</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BAL: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broncho-alveolar</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lavage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PB: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protected</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brush</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DPA: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distal</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protected</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aspirate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ETA: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endotracheal</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aspirate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PCR: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polymerase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chain</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reaction</a:t>
            </a:r>
            <a:endPar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endParaRPr>
          </a:p>
        </p:txBody>
      </p:sp>
      <p:sp>
        <p:nvSpPr>
          <p:cNvPr id="6" name="Rectangle 1">
            <a:extLst>
              <a:ext uri="{FF2B5EF4-FFF2-40B4-BE49-F238E27FC236}">
                <a16:creationId xmlns:a16="http://schemas.microsoft.com/office/drawing/2014/main" id="{EFE026ED-23A4-4491-AEEC-02126F08F4DC}"/>
              </a:ext>
            </a:extLst>
          </p:cNvPr>
          <p:cNvSpPr/>
          <p:nvPr/>
        </p:nvSpPr>
        <p:spPr bwMode="auto">
          <a:xfrm>
            <a:off x="7393046" y="4298132"/>
            <a:ext cx="2187681" cy="2038719"/>
          </a:xfrm>
          <a:prstGeom prst="rect">
            <a:avLst/>
          </a:prstGeom>
          <a:noFill/>
          <a:ln w="38100" cap="flat" cmpd="sng" algn="ctr">
            <a:solidFill>
              <a:srgbClr val="FF0000"/>
            </a:solid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3042811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dirty="0"/>
              <a:t>Learn how to apply </a:t>
            </a:r>
            <a:r>
              <a:rPr lang="hu-HU" dirty="0"/>
              <a:t>ECDC PPS </a:t>
            </a:r>
            <a:r>
              <a:rPr lang="hu-HU" dirty="0" err="1"/>
              <a:t>case</a:t>
            </a:r>
            <a:r>
              <a:rPr lang="hu-HU" dirty="0"/>
              <a:t> </a:t>
            </a:r>
            <a:r>
              <a:rPr lang="hu-HU" dirty="0" err="1"/>
              <a:t>definitions</a:t>
            </a:r>
            <a:r>
              <a:rPr lang="hu-HU" dirty="0"/>
              <a:t> in </a:t>
            </a:r>
            <a:r>
              <a:rPr lang="hu-HU" dirty="0" err="1"/>
              <a:t>practice</a:t>
            </a:r>
            <a:endParaRPr lang="en-GB" dirty="0"/>
          </a:p>
          <a:p>
            <a:pPr marL="457200" indent="-457200">
              <a:buAutoNum type="arabicPeriod"/>
            </a:pPr>
            <a:endParaRPr lang="en-GB" dirty="0"/>
          </a:p>
          <a:p>
            <a:r>
              <a:rPr lang="en-GB" dirty="0"/>
              <a:t>Related to the course objectives:</a:t>
            </a:r>
          </a:p>
          <a:p>
            <a:pPr marL="457200" lvl="0" indent="-457200">
              <a:buAutoNum type="alphaUcPeriod"/>
            </a:pPr>
            <a:r>
              <a:rPr lang="en-GB" dirty="0"/>
              <a:t>Describe and apply the ECDC PPS case definitions</a:t>
            </a:r>
            <a:endParaRPr lang="hu-HU" dirty="0"/>
          </a:p>
          <a:p>
            <a:pPr marL="457200" lvl="0" indent="-457200">
              <a:buAutoNum type="alphaUcPeriod"/>
            </a:pPr>
            <a:r>
              <a:rPr lang="en-GB" dirty="0"/>
              <a:t>Understand the concept of reliability in the context of the ECDC PPS </a:t>
            </a:r>
            <a:endParaRPr lang="hu-HU" dirty="0"/>
          </a:p>
          <a:p>
            <a:pPr marL="457200" lvl="0" indent="-457200">
              <a:buAutoNum type="alphaUcPeriod"/>
            </a:pPr>
            <a:r>
              <a:rPr lang="en-GB" dirty="0"/>
              <a:t>Collect data on the ECDC PPS data collection forms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5765949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Antimicrobial resistance markers and codes</a:t>
            </a:r>
          </a:p>
        </p:txBody>
      </p:sp>
      <p:sp>
        <p:nvSpPr>
          <p:cNvPr id="3" name="Rectangle 2"/>
          <p:cNvSpPr/>
          <p:nvPr/>
        </p:nvSpPr>
        <p:spPr>
          <a:xfrm>
            <a:off x="279917" y="793102"/>
            <a:ext cx="11747241" cy="5493812"/>
          </a:xfrm>
          <a:prstGeom prst="rect">
            <a:avLst/>
          </a:prstGeom>
        </p:spPr>
        <p:txBody>
          <a:bodyPr wrap="square">
            <a:spAutoFit/>
          </a:bodyPr>
          <a:lstStyle/>
          <a:p>
            <a:pPr eaLnBrk="0">
              <a:spcAft>
                <a:spcPts val="600"/>
              </a:spcAft>
            </a:pPr>
            <a:r>
              <a:rPr lang="en-GB" sz="2000" b="1" dirty="0"/>
              <a:t>For each antimicrobial marker, indicate whether microorganism is susceptible (S), intermediate (I), resistant (R) or susceptibility unknown (U):</a:t>
            </a:r>
          </a:p>
          <a:p>
            <a:pPr eaLnBrk="0">
              <a:spcAft>
                <a:spcPts val="600"/>
              </a:spcAft>
              <a:tabLst>
                <a:tab pos="1687830" algn="l"/>
              </a:tabLst>
            </a:pPr>
            <a:r>
              <a:rPr lang="en-GB" sz="2000" b="1" i="1" dirty="0"/>
              <a:t>Staphylococcus </a:t>
            </a:r>
            <a:r>
              <a:rPr lang="en-GB" sz="2000" b="1" i="1" dirty="0" err="1"/>
              <a:t>aureus</a:t>
            </a:r>
            <a:r>
              <a:rPr lang="en-GB" sz="2000" b="1" i="1" dirty="0"/>
              <a:t>:</a:t>
            </a:r>
            <a:r>
              <a:rPr lang="en-GB" sz="2000" b="1" dirty="0"/>
              <a:t> </a:t>
            </a:r>
            <a:r>
              <a:rPr lang="en-GB" sz="2000" dirty="0"/>
              <a:t>	</a:t>
            </a:r>
          </a:p>
          <a:p>
            <a:pPr marL="800100" lvl="1" indent="-342900" eaLnBrk="0">
              <a:spcAft>
                <a:spcPts val="600"/>
              </a:spcAft>
              <a:buFont typeface="Symbol" panose="05050102010706020507" pitchFamily="18" charset="2"/>
              <a:buChar char=""/>
            </a:pPr>
            <a:r>
              <a:rPr lang="en-GB" sz="2000" dirty="0"/>
              <a:t>MRSA: Susceptibility to </a:t>
            </a:r>
            <a:r>
              <a:rPr lang="en-GB" sz="2000" dirty="0" err="1"/>
              <a:t>oxacillin</a:t>
            </a:r>
            <a:r>
              <a:rPr lang="en-GB" sz="2000" dirty="0"/>
              <a:t> (OXA) or other marker of methicillin-resistant S. </a:t>
            </a:r>
            <a:r>
              <a:rPr lang="en-GB" sz="2000" dirty="0" err="1"/>
              <a:t>aureus</a:t>
            </a:r>
            <a:r>
              <a:rPr lang="en-GB" sz="2000" dirty="0"/>
              <a:t> (MRSA), such as </a:t>
            </a:r>
            <a:r>
              <a:rPr lang="en-GB" sz="2000" dirty="0" err="1"/>
              <a:t>cefoxitin</a:t>
            </a:r>
            <a:r>
              <a:rPr lang="en-GB" sz="2000" dirty="0"/>
              <a:t> (FOX), </a:t>
            </a:r>
            <a:r>
              <a:rPr lang="en-GB" sz="2000" dirty="0" err="1"/>
              <a:t>cloxacillin</a:t>
            </a:r>
            <a:r>
              <a:rPr lang="en-GB" sz="2000" dirty="0"/>
              <a:t> (CLO), </a:t>
            </a:r>
            <a:r>
              <a:rPr lang="en-GB" sz="2000" dirty="0" err="1"/>
              <a:t>dicloxacillin</a:t>
            </a:r>
            <a:r>
              <a:rPr lang="en-GB" sz="2000" dirty="0"/>
              <a:t> (DIC), </a:t>
            </a:r>
            <a:r>
              <a:rPr lang="en-GB" sz="2000" dirty="0" err="1"/>
              <a:t>flucloxacillin</a:t>
            </a:r>
            <a:r>
              <a:rPr lang="en-GB" sz="2000" dirty="0"/>
              <a:t> (FLC), (methicillin (MET) </a:t>
            </a:r>
          </a:p>
          <a:p>
            <a:pPr marL="800100" lvl="1" indent="-342900" eaLnBrk="0">
              <a:spcAft>
                <a:spcPts val="600"/>
              </a:spcAft>
              <a:buFont typeface="Symbol" panose="05050102010706020507" pitchFamily="18" charset="2"/>
              <a:buChar char=""/>
            </a:pPr>
            <a:r>
              <a:rPr lang="en-GB" sz="2000" dirty="0"/>
              <a:t>VISA, VRSA: Susceptibility to </a:t>
            </a:r>
            <a:r>
              <a:rPr lang="en-GB" sz="2000" dirty="0" err="1"/>
              <a:t>glycopeptides</a:t>
            </a:r>
            <a:r>
              <a:rPr lang="en-GB" sz="2000" dirty="0"/>
              <a:t> (GLY): </a:t>
            </a:r>
            <a:r>
              <a:rPr lang="en-GB" sz="2000" dirty="0" err="1"/>
              <a:t>vancomycin</a:t>
            </a:r>
            <a:r>
              <a:rPr lang="en-GB" sz="2000" dirty="0"/>
              <a:t> (VAN) or </a:t>
            </a:r>
            <a:r>
              <a:rPr lang="en-GB" sz="2000" dirty="0" err="1"/>
              <a:t>teicoplanin</a:t>
            </a:r>
            <a:r>
              <a:rPr lang="en-GB" sz="2000" dirty="0"/>
              <a:t> (TEC)</a:t>
            </a:r>
          </a:p>
          <a:p>
            <a:pPr eaLnBrk="0">
              <a:spcAft>
                <a:spcPts val="600"/>
              </a:spcAft>
            </a:pPr>
            <a:r>
              <a:rPr lang="en-GB" sz="2000" b="1" i="1" dirty="0"/>
              <a:t>Enterococcus</a:t>
            </a:r>
            <a:r>
              <a:rPr lang="en-GB" sz="2000" b="1" dirty="0"/>
              <a:t> spp.:</a:t>
            </a:r>
          </a:p>
          <a:p>
            <a:pPr marL="800100" lvl="1" indent="-342900" eaLnBrk="0">
              <a:spcAft>
                <a:spcPts val="600"/>
              </a:spcAft>
              <a:buFont typeface="Symbol" panose="05050102010706020507" pitchFamily="18" charset="2"/>
              <a:buChar char=""/>
            </a:pPr>
            <a:r>
              <a:rPr lang="en-GB" sz="2000" dirty="0"/>
              <a:t>VRE: Susceptibility to </a:t>
            </a:r>
            <a:r>
              <a:rPr lang="en-GB" sz="2000" dirty="0" err="1"/>
              <a:t>glycopeptides</a:t>
            </a:r>
            <a:r>
              <a:rPr lang="en-GB" sz="2000" dirty="0"/>
              <a:t> (GLY): </a:t>
            </a:r>
            <a:r>
              <a:rPr lang="en-GB" sz="2000" dirty="0" err="1"/>
              <a:t>vancomycin</a:t>
            </a:r>
            <a:r>
              <a:rPr lang="en-GB" sz="2000" dirty="0"/>
              <a:t> (VAN) or </a:t>
            </a:r>
            <a:r>
              <a:rPr lang="en-GB" sz="2000" dirty="0" err="1"/>
              <a:t>teicoplanin</a:t>
            </a:r>
            <a:r>
              <a:rPr lang="en-GB" sz="2000" dirty="0"/>
              <a:t> (TEC)</a:t>
            </a:r>
          </a:p>
          <a:p>
            <a:pPr marL="352425" indent="-352425" eaLnBrk="0">
              <a:spcAft>
                <a:spcPts val="600"/>
              </a:spcAft>
            </a:pPr>
            <a:r>
              <a:rPr lang="en-GB" sz="2000" b="1" dirty="0"/>
              <a:t>Enterobacteriaceae</a:t>
            </a:r>
            <a:r>
              <a:rPr lang="en-GB" sz="2000" dirty="0"/>
              <a:t> (</a:t>
            </a:r>
            <a:r>
              <a:rPr lang="en-GB" sz="2000" i="1" dirty="0"/>
              <a:t>Escherichia coli</a:t>
            </a:r>
            <a:r>
              <a:rPr lang="en-GB" sz="2000" dirty="0"/>
              <a:t>, </a:t>
            </a:r>
            <a:r>
              <a:rPr lang="en-GB" sz="2000" i="1" dirty="0" err="1"/>
              <a:t>Klebsiella</a:t>
            </a:r>
            <a:r>
              <a:rPr lang="en-GB" sz="2000" dirty="0"/>
              <a:t> spp., </a:t>
            </a:r>
            <a:r>
              <a:rPr lang="en-GB" sz="2000" i="1" dirty="0"/>
              <a:t>Enterobact</a:t>
            </a:r>
            <a:r>
              <a:rPr lang="en-GB" sz="2000" dirty="0"/>
              <a:t>er spp., </a:t>
            </a:r>
            <a:r>
              <a:rPr lang="en-GB" sz="2000" i="1" dirty="0"/>
              <a:t>Proteus </a:t>
            </a:r>
            <a:r>
              <a:rPr lang="en-GB" sz="2000" dirty="0"/>
              <a:t>spp., </a:t>
            </a:r>
            <a:r>
              <a:rPr lang="en-GB" sz="2000" i="1" dirty="0"/>
              <a:t>Citrobacter</a:t>
            </a:r>
            <a:r>
              <a:rPr lang="en-GB" sz="2000" dirty="0"/>
              <a:t> spp., </a:t>
            </a:r>
            <a:r>
              <a:rPr lang="en-GB" sz="2000" i="1" dirty="0"/>
              <a:t>Serratia</a:t>
            </a:r>
            <a:r>
              <a:rPr lang="en-GB" sz="2000" dirty="0"/>
              <a:t> spp., </a:t>
            </a:r>
            <a:r>
              <a:rPr lang="en-GB" sz="2000" i="1" dirty="0" err="1"/>
              <a:t>Morganella</a:t>
            </a:r>
            <a:r>
              <a:rPr lang="en-GB" sz="2000" dirty="0"/>
              <a:t> spp.)</a:t>
            </a:r>
            <a:r>
              <a:rPr lang="hu-HU" sz="2000" dirty="0"/>
              <a:t>:</a:t>
            </a:r>
            <a:endParaRPr lang="en-GB" sz="2000" dirty="0"/>
          </a:p>
          <a:p>
            <a:pPr marL="800100" lvl="1" indent="-342900">
              <a:buFont typeface="Symbol" panose="05050102010706020507" pitchFamily="18" charset="2"/>
              <a:buChar char=""/>
            </a:pPr>
            <a:r>
              <a:rPr lang="en-GB" sz="2000" dirty="0"/>
              <a:t>Third-generation </a:t>
            </a:r>
            <a:r>
              <a:rPr lang="en-GB" sz="2000" dirty="0" err="1"/>
              <a:t>cephalosporins</a:t>
            </a:r>
            <a:r>
              <a:rPr lang="en-GB" sz="2000" dirty="0"/>
              <a:t> (C3G): </a:t>
            </a:r>
            <a:r>
              <a:rPr lang="en-GB" sz="2000" dirty="0" err="1"/>
              <a:t>cefotaxime</a:t>
            </a:r>
            <a:r>
              <a:rPr lang="en-GB" sz="2000" dirty="0"/>
              <a:t> (CTX), ceftriaxone (CRO), </a:t>
            </a:r>
            <a:r>
              <a:rPr lang="en-GB" sz="2000" dirty="0" err="1"/>
              <a:t>ceftazidime</a:t>
            </a:r>
            <a:r>
              <a:rPr lang="en-GB" sz="2000" dirty="0"/>
              <a:t> (CAZ)</a:t>
            </a:r>
          </a:p>
          <a:p>
            <a:pPr marL="800100" lvl="1" indent="-342900">
              <a:buFont typeface="Symbol" panose="05050102010706020507" pitchFamily="18" charset="2"/>
              <a:buChar char=""/>
            </a:pPr>
            <a:r>
              <a:rPr lang="en-GB" sz="2000" dirty="0" err="1"/>
              <a:t>Carbapenems</a:t>
            </a:r>
            <a:r>
              <a:rPr lang="en-GB" sz="2000" dirty="0"/>
              <a:t> (CAR): </a:t>
            </a:r>
            <a:r>
              <a:rPr lang="en-GB" sz="2000" dirty="0" err="1"/>
              <a:t>imipenem</a:t>
            </a:r>
            <a:r>
              <a:rPr lang="en-GB" sz="2000" dirty="0"/>
              <a:t> (IPM), </a:t>
            </a:r>
            <a:r>
              <a:rPr lang="en-GB" sz="2000" dirty="0" err="1"/>
              <a:t>meropenem</a:t>
            </a:r>
            <a:r>
              <a:rPr lang="en-GB" sz="2000" dirty="0"/>
              <a:t> (MEM), </a:t>
            </a:r>
            <a:r>
              <a:rPr lang="en-GB" sz="2000" dirty="0" err="1"/>
              <a:t>doripenem</a:t>
            </a:r>
            <a:r>
              <a:rPr lang="en-GB" sz="2000" dirty="0"/>
              <a:t> (DOR)</a:t>
            </a:r>
          </a:p>
          <a:p>
            <a:pPr eaLnBrk="0">
              <a:spcAft>
                <a:spcPts val="600"/>
              </a:spcAft>
            </a:pPr>
            <a:r>
              <a:rPr lang="en-GB" sz="2000" dirty="0"/>
              <a:t> </a:t>
            </a:r>
            <a:r>
              <a:rPr lang="en-GB" sz="2000" b="1" i="1" dirty="0"/>
              <a:t>Pseudomonas </a:t>
            </a:r>
            <a:r>
              <a:rPr lang="en-GB" sz="2000" b="1" i="1" dirty="0" err="1"/>
              <a:t>aeruginosa</a:t>
            </a:r>
            <a:r>
              <a:rPr lang="en-GB" sz="2000" b="1" i="1" dirty="0"/>
              <a:t>:</a:t>
            </a:r>
          </a:p>
          <a:p>
            <a:pPr marL="800100" lvl="1" indent="-342900">
              <a:buFont typeface="Symbol" panose="05050102010706020507" pitchFamily="18" charset="2"/>
              <a:buChar char=""/>
            </a:pPr>
            <a:r>
              <a:rPr lang="en-GB" sz="2000" dirty="0" err="1"/>
              <a:t>Carbapenems</a:t>
            </a:r>
            <a:r>
              <a:rPr lang="en-GB" sz="2000" dirty="0"/>
              <a:t> (CAR): </a:t>
            </a:r>
            <a:r>
              <a:rPr lang="en-GB" sz="2000" dirty="0" err="1"/>
              <a:t>imipenem</a:t>
            </a:r>
            <a:r>
              <a:rPr lang="en-GB" sz="2000" dirty="0"/>
              <a:t> (IPM), </a:t>
            </a:r>
            <a:r>
              <a:rPr lang="en-GB" sz="2000" dirty="0" err="1"/>
              <a:t>meropenem</a:t>
            </a:r>
            <a:r>
              <a:rPr lang="en-GB" sz="2000" dirty="0"/>
              <a:t> (MEM), </a:t>
            </a:r>
            <a:r>
              <a:rPr lang="en-GB" sz="2000" dirty="0" err="1"/>
              <a:t>doripenem</a:t>
            </a:r>
            <a:r>
              <a:rPr lang="en-GB" sz="2000" dirty="0"/>
              <a:t> (DOR)</a:t>
            </a:r>
          </a:p>
          <a:p>
            <a:pPr eaLnBrk="0">
              <a:spcAft>
                <a:spcPts val="600"/>
              </a:spcAft>
            </a:pPr>
            <a:r>
              <a:rPr lang="en-GB" sz="2000" dirty="0"/>
              <a:t> </a:t>
            </a:r>
            <a:r>
              <a:rPr lang="en-GB" sz="2000" b="1" i="1" dirty="0" err="1"/>
              <a:t>Acinetobacter</a:t>
            </a:r>
            <a:r>
              <a:rPr lang="en-GB" sz="2000" b="1" dirty="0"/>
              <a:t> spp.:</a:t>
            </a:r>
          </a:p>
          <a:p>
            <a:pPr marL="800100" lvl="1" indent="-342900">
              <a:buFont typeface="Symbol" panose="05050102010706020507" pitchFamily="18" charset="2"/>
              <a:buChar char=""/>
            </a:pPr>
            <a:r>
              <a:rPr lang="en-GB" sz="2000" dirty="0" err="1"/>
              <a:t>Carbapenems</a:t>
            </a:r>
            <a:r>
              <a:rPr lang="en-GB" sz="2000" dirty="0"/>
              <a:t> (CAR): </a:t>
            </a:r>
            <a:r>
              <a:rPr lang="en-GB" sz="2000" dirty="0" err="1"/>
              <a:t>imipenem</a:t>
            </a:r>
            <a:r>
              <a:rPr lang="en-GB" sz="2000" dirty="0"/>
              <a:t> (IPM), </a:t>
            </a:r>
            <a:r>
              <a:rPr lang="en-GB" sz="2000" dirty="0" err="1"/>
              <a:t>meropenem</a:t>
            </a:r>
            <a:r>
              <a:rPr lang="en-GB" sz="2000" dirty="0"/>
              <a:t> (MEM), </a:t>
            </a:r>
            <a:r>
              <a:rPr lang="en-GB" sz="2000" dirty="0" err="1"/>
              <a:t>doripenem</a:t>
            </a:r>
            <a:r>
              <a:rPr lang="en-GB" sz="2000" dirty="0"/>
              <a:t> (DOR)</a:t>
            </a:r>
          </a:p>
        </p:txBody>
      </p:sp>
    </p:spTree>
    <p:extLst>
      <p:ext uri="{BB962C8B-B14F-4D97-AF65-F5344CB8AC3E}">
        <p14:creationId xmlns:p14="http://schemas.microsoft.com/office/powerpoint/2010/main" val="7545896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case 2 answers: HAI section</a:t>
            </a:r>
          </a:p>
        </p:txBody>
      </p:sp>
      <p:graphicFrame>
        <p:nvGraphicFramePr>
          <p:cNvPr id="3" name="Group 990"/>
          <p:cNvGraphicFramePr>
            <a:graphicFrameLocks noGrp="1"/>
          </p:cNvGraphicFramePr>
          <p:nvPr>
            <p:extLst>
              <p:ext uri="{D42A27DB-BD31-4B8C-83A1-F6EECF244321}">
                <p14:modId xmlns:p14="http://schemas.microsoft.com/office/powerpoint/2010/main" val="2354932912"/>
              </p:ext>
            </p:extLst>
          </p:nvPr>
        </p:nvGraphicFramePr>
        <p:xfrm>
          <a:off x="859972" y="747488"/>
          <a:ext cx="10116456" cy="5568162"/>
        </p:xfrm>
        <a:graphic>
          <a:graphicData uri="http://schemas.openxmlformats.org/drawingml/2006/table">
            <a:tbl>
              <a:tblPr/>
              <a:tblGrid>
                <a:gridCol w="3170803">
                  <a:extLst>
                    <a:ext uri="{9D8B030D-6E8A-4147-A177-3AD203B41FA5}">
                      <a16:colId xmlns:a16="http://schemas.microsoft.com/office/drawing/2014/main" val="20000"/>
                    </a:ext>
                  </a:extLst>
                </a:gridCol>
                <a:gridCol w="1358515">
                  <a:extLst>
                    <a:ext uri="{9D8B030D-6E8A-4147-A177-3AD203B41FA5}">
                      <a16:colId xmlns:a16="http://schemas.microsoft.com/office/drawing/2014/main" val="20001"/>
                    </a:ext>
                  </a:extLst>
                </a:gridCol>
                <a:gridCol w="1056619">
                  <a:extLst>
                    <a:ext uri="{9D8B030D-6E8A-4147-A177-3AD203B41FA5}">
                      <a16:colId xmlns:a16="http://schemas.microsoft.com/office/drawing/2014/main" val="20002"/>
                    </a:ext>
                  </a:extLst>
                </a:gridCol>
                <a:gridCol w="603784">
                  <a:extLst>
                    <a:ext uri="{9D8B030D-6E8A-4147-A177-3AD203B41FA5}">
                      <a16:colId xmlns:a16="http://schemas.microsoft.com/office/drawing/2014/main" val="20003"/>
                    </a:ext>
                  </a:extLst>
                </a:gridCol>
                <a:gridCol w="452838">
                  <a:extLst>
                    <a:ext uri="{9D8B030D-6E8A-4147-A177-3AD203B41FA5}">
                      <a16:colId xmlns:a16="http://schemas.microsoft.com/office/drawing/2014/main" val="20004"/>
                    </a:ext>
                  </a:extLst>
                </a:gridCol>
                <a:gridCol w="1387075">
                  <a:extLst>
                    <a:ext uri="{9D8B030D-6E8A-4147-A177-3AD203B41FA5}">
                      <a16:colId xmlns:a16="http://schemas.microsoft.com/office/drawing/2014/main" val="20005"/>
                    </a:ext>
                  </a:extLst>
                </a:gridCol>
                <a:gridCol w="1028063">
                  <a:extLst>
                    <a:ext uri="{9D8B030D-6E8A-4147-A177-3AD203B41FA5}">
                      <a16:colId xmlns:a16="http://schemas.microsoft.com/office/drawing/2014/main" val="20006"/>
                    </a:ext>
                  </a:extLst>
                </a:gridCol>
                <a:gridCol w="603784">
                  <a:extLst>
                    <a:ext uri="{9D8B030D-6E8A-4147-A177-3AD203B41FA5}">
                      <a16:colId xmlns:a16="http://schemas.microsoft.com/office/drawing/2014/main" val="20007"/>
                    </a:ext>
                  </a:extLst>
                </a:gridCol>
                <a:gridCol w="454975">
                  <a:extLst>
                    <a:ext uri="{9D8B030D-6E8A-4147-A177-3AD203B41FA5}">
                      <a16:colId xmlns:a16="http://schemas.microsoft.com/office/drawing/2014/main" val="20008"/>
                    </a:ext>
                  </a:extLst>
                </a:gridCol>
              </a:tblGrid>
              <a:tr h="3173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cs typeface="Arial" charset="0"/>
                        </a:rPr>
                        <a:t>HAI 1</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cs typeface="Arial" charset="0"/>
                        </a:rPr>
                        <a:t>HAI 2</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4430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Case definition code</a:t>
                      </a: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rgbClr val="FF0000"/>
                          </a:solidFill>
                          <a:effectLst/>
                          <a:latin typeface="Arial" charset="0"/>
                          <a:cs typeface="Arial" charset="0"/>
                        </a:rPr>
                        <a:t> </a:t>
                      </a:r>
                      <a:r>
                        <a:rPr kumimoji="0" lang="en-US" sz="2000" b="1" i="0" u="none" strike="noStrike" cap="none" normalizeH="0" baseline="0" dirty="0">
                          <a:ln>
                            <a:noFill/>
                          </a:ln>
                          <a:solidFill>
                            <a:srgbClr val="FF0000"/>
                          </a:solidFill>
                          <a:effectLst/>
                          <a:latin typeface="Arial" charset="0"/>
                          <a:cs typeface="Arial" charset="0"/>
                        </a:rPr>
                        <a:t>PN4</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a:ln>
                            <a:noFill/>
                          </a:ln>
                          <a:solidFill>
                            <a:schemeClr val="tx1"/>
                          </a:solidFill>
                          <a:effectLst/>
                          <a:latin typeface="Arial" charset="0"/>
                          <a:cs typeface="Arial" charset="0"/>
                        </a:rPr>
                        <a:t> </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45215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Relevant device </a:t>
                      </a:r>
                      <a:r>
                        <a:rPr kumimoji="0" lang="en-US" sz="16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O Yes  </a:t>
                      </a:r>
                      <a:r>
                        <a:rPr kumimoji="0" lang="en-US" sz="2800" b="0" i="0" u="none" strike="noStrike" cap="none" normalizeH="0" baseline="0" dirty="0">
                          <a:ln>
                            <a:noFill/>
                          </a:ln>
                          <a:solidFill>
                            <a:srgbClr val="FF0000"/>
                          </a:solidFill>
                          <a:effectLst/>
                          <a:latin typeface="Arial" charset="0"/>
                          <a:cs typeface="Arial" charset="0"/>
                        </a:rPr>
                        <a:t>●</a:t>
                      </a:r>
                      <a:r>
                        <a:rPr kumimoji="0" lang="en-US" sz="2800" b="0" i="0" u="none" strike="noStrike" cap="none" normalizeH="0" baseline="0" dirty="0">
                          <a:ln>
                            <a:noFill/>
                          </a:ln>
                          <a:solidFill>
                            <a:schemeClr val="tx1"/>
                          </a:solidFill>
                          <a:effectLst/>
                          <a:latin typeface="Arial" charset="0"/>
                          <a:cs typeface="Arial" charset="0"/>
                        </a:rPr>
                        <a:t> </a:t>
                      </a:r>
                      <a:r>
                        <a:rPr kumimoji="0" lang="en-US" sz="1600" b="0" i="0" u="none" strike="noStrike" cap="none" normalizeH="0" baseline="0" dirty="0">
                          <a:ln>
                            <a:noFill/>
                          </a:ln>
                          <a:solidFill>
                            <a:schemeClr val="tx1"/>
                          </a:solidFill>
                          <a:effectLst/>
                          <a:latin typeface="Arial" charset="0"/>
                          <a:cs typeface="Arial" charset="0"/>
                        </a:rPr>
                        <a:t>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45215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Present on admission</a:t>
                      </a: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O Yes   </a:t>
                      </a:r>
                      <a:r>
                        <a:rPr kumimoji="0" lang="en-US" sz="2800" b="0" i="0" u="none" strike="noStrike" cap="none" normalizeH="0" baseline="0" dirty="0">
                          <a:ln>
                            <a:noFill/>
                          </a:ln>
                          <a:solidFill>
                            <a:srgbClr val="FF0000"/>
                          </a:solidFill>
                          <a:effectLst/>
                          <a:latin typeface="Arial" charset="0"/>
                          <a:cs typeface="Arial" charset="0"/>
                        </a:rPr>
                        <a:t>●</a:t>
                      </a:r>
                      <a:r>
                        <a:rPr kumimoji="0" lang="en-US" sz="16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O Yes   O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9037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Date of onset </a:t>
                      </a:r>
                      <a:r>
                        <a:rPr kumimoji="0" lang="en-US" sz="16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24    /  3    / </a:t>
                      </a:r>
                      <a:r>
                        <a:rPr kumimoji="0" lang="hu-HU" sz="1600" b="0" i="0" u="none" strike="noStrike" cap="none" normalizeH="0" baseline="0" dirty="0">
                          <a:ln>
                            <a:noFill/>
                          </a:ln>
                          <a:solidFill>
                            <a:schemeClr val="tx1"/>
                          </a:solidFill>
                          <a:effectLst/>
                          <a:latin typeface="Arial" charset="0"/>
                          <a:cs typeface="Arial" charset="0"/>
                        </a:rPr>
                        <a:t>  </a:t>
                      </a:r>
                      <a:r>
                        <a:rPr kumimoji="0" lang="en-US" sz="1600" b="0" i="0" u="none" strike="noStrike" cap="none" normalizeH="0" baseline="0" dirty="0">
                          <a:ln>
                            <a:noFill/>
                          </a:ln>
                          <a:solidFill>
                            <a:schemeClr val="tx1"/>
                          </a:solidFill>
                          <a:effectLst/>
                          <a:latin typeface="Arial" charset="0"/>
                          <a:cs typeface="Arial" charset="0"/>
                        </a:rPr>
                        <a:t>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640906">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Origin of infection</a:t>
                      </a: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8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current hospital    O other hospital  </a:t>
                      </a:r>
                      <a:r>
                        <a:rPr kumimoji="0" lang="hu-HU" sz="1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a:ln>
                            <a:noFill/>
                          </a:ln>
                          <a:solidFill>
                            <a:schemeClr val="tx1"/>
                          </a:solidFill>
                          <a:effectLst/>
                          <a:latin typeface="Arial" charset="0"/>
                          <a:cs typeface="Arial" charset="0"/>
                        </a:rPr>
                        <a:t> O other origin/ </a:t>
                      </a:r>
                      <a:r>
                        <a:rPr kumimoji="0" lang="en-US" sz="1400" b="0" i="0" u="none" strike="noStrike" cap="none" normalizeH="0" baseline="0" dirty="0" err="1">
                          <a:ln>
                            <a:noFill/>
                          </a:ln>
                          <a:solidFill>
                            <a:schemeClr val="tx1"/>
                          </a:solidFill>
                          <a:effectLst/>
                          <a:latin typeface="Arial" charset="0"/>
                          <a:cs typeface="Arial" charset="0"/>
                        </a:rPr>
                        <a:t>unk</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current hospital    O other hospital  </a:t>
                      </a:r>
                      <a:r>
                        <a:rPr kumimoji="0" lang="hu-HU" sz="1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a:ln>
                            <a:noFill/>
                          </a:ln>
                          <a:solidFill>
                            <a:schemeClr val="tx1"/>
                          </a:solidFill>
                          <a:effectLst/>
                          <a:latin typeface="Arial" charset="0"/>
                          <a:cs typeface="Arial" charset="0"/>
                        </a:rPr>
                        <a:t> O other origin/ </a:t>
                      </a:r>
                      <a:r>
                        <a:rPr kumimoji="0" lang="en-US" sz="1400" b="0" i="0" u="none" strike="noStrike" cap="none" normalizeH="0" baseline="0" dirty="0" err="1">
                          <a:ln>
                            <a:noFill/>
                          </a:ln>
                          <a:solidFill>
                            <a:schemeClr val="tx1"/>
                          </a:solidFill>
                          <a:effectLst/>
                          <a:latin typeface="Arial" charset="0"/>
                          <a:cs typeface="Arial" charset="0"/>
                        </a:rPr>
                        <a:t>unk</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452159">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600" b="1" i="0" u="none" strike="noStrike" cap="none" normalizeH="0" baseline="0" dirty="0">
                          <a:ln>
                            <a:noFill/>
                          </a:ln>
                          <a:solidFill>
                            <a:schemeClr val="tx1"/>
                          </a:solidFill>
                          <a:effectLst/>
                          <a:latin typeface="Arial" charset="0"/>
                          <a:cs typeface="Arial" charset="0"/>
                        </a:rPr>
                        <a:t>HAI associated to current ward</a:t>
                      </a: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8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600" b="0" i="0" u="none" strike="noStrike" cap="none" normalizeH="0" baseline="0" dirty="0">
                          <a:ln>
                            <a:noFill/>
                          </a:ln>
                          <a:solidFill>
                            <a:schemeClr val="tx1"/>
                          </a:solidFill>
                          <a:effectLst/>
                          <a:latin typeface="Arial" charset="0"/>
                          <a:cs typeface="Arial" charset="0"/>
                        </a:rPr>
                        <a:t>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O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173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If BSI: source </a:t>
                      </a:r>
                      <a:r>
                        <a:rPr kumimoji="0" lang="en-US" sz="16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90376">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600" b="0" i="0" u="none" strike="noStrike" cap="none" normalizeH="0" baseline="0" dirty="0">
                          <a:ln>
                            <a:noFill/>
                          </a:ln>
                          <a:solidFill>
                            <a:schemeClr val="tx1"/>
                          </a:solidFill>
                          <a:effectLst/>
                          <a:latin typeface="Arial" charset="0"/>
                          <a:cs typeface="Arial" charset="0"/>
                        </a:rPr>
                        <a:t>AMR</a:t>
                      </a:r>
                      <a:endParaRPr kumimoji="0" lang="en-US" sz="16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4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600" b="0" i="0" u="none" strike="noStrike" cap="none" normalizeH="0" baseline="0" dirty="0">
                          <a:ln>
                            <a:noFill/>
                          </a:ln>
                          <a:solidFill>
                            <a:schemeClr val="tx1"/>
                          </a:solidFill>
                          <a:effectLst/>
                          <a:latin typeface="Arial" charset="0"/>
                          <a:cs typeface="Arial" charset="0"/>
                        </a:rPr>
                        <a:t>AMR</a:t>
                      </a:r>
                      <a:endParaRPr kumimoji="0" lang="en-US" sz="16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67024">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2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2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20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20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18874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Microorganism 1</a:t>
                      </a:r>
                      <a:endParaRPr kumimoji="0" lang="en-US" sz="16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KLEPNE</a:t>
                      </a:r>
                      <a:endParaRPr kumimoji="0" lang="en-US" sz="40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 C3G</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R</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N</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188747">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CAR</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S</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18874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Microorganism 2</a:t>
                      </a:r>
                      <a:endParaRPr kumimoji="0" lang="en-US" sz="16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188747">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18874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Microorganism 3</a:t>
                      </a:r>
                      <a:endParaRPr kumimoji="0" lang="en-US" sz="16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cs typeface="Arial" charset="0"/>
                        </a:rPr>
                        <a:t> </a:t>
                      </a:r>
                      <a:endParaRPr kumimoji="0" lang="en-US" sz="40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188747">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925074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Clinical case 3</a:t>
            </a:r>
          </a:p>
        </p:txBody>
      </p:sp>
      <p:sp>
        <p:nvSpPr>
          <p:cNvPr id="4" name="Content Placeholder 3"/>
          <p:cNvSpPr>
            <a:spLocks noGrp="1"/>
          </p:cNvSpPr>
          <p:nvPr>
            <p:ph idx="1"/>
          </p:nvPr>
        </p:nvSpPr>
        <p:spPr/>
        <p:txBody>
          <a:bodyPr/>
          <a:lstStyle/>
          <a:p>
            <a:r>
              <a:rPr lang="en-GB" sz="2000" b="1" dirty="0"/>
              <a:t>2 March</a:t>
            </a:r>
            <a:r>
              <a:rPr lang="en-GB" sz="2000" dirty="0"/>
              <a:t>: 69</a:t>
            </a:r>
            <a:r>
              <a:rPr lang="hu-HU" sz="2000" dirty="0"/>
              <a:t>-</a:t>
            </a:r>
            <a:r>
              <a:rPr lang="en-GB" sz="2000" dirty="0"/>
              <a:t>year-old male admitted for </a:t>
            </a:r>
            <a:r>
              <a:rPr lang="en-GB" sz="2000" dirty="0" err="1"/>
              <a:t>oesophagectomy</a:t>
            </a:r>
            <a:r>
              <a:rPr lang="en-GB" sz="2000" dirty="0"/>
              <a:t> due to cancer</a:t>
            </a:r>
            <a:r>
              <a:rPr lang="hu-HU" sz="2000" dirty="0"/>
              <a:t>.</a:t>
            </a:r>
            <a:endParaRPr lang="en-GB" sz="2000" dirty="0"/>
          </a:p>
          <a:p>
            <a:r>
              <a:rPr lang="en-GB" sz="2000" b="1" dirty="0"/>
              <a:t>4 March</a:t>
            </a:r>
            <a:r>
              <a:rPr lang="en-GB" sz="2000" dirty="0"/>
              <a:t>: </a:t>
            </a:r>
            <a:r>
              <a:rPr lang="hu-HU" sz="2000" dirty="0"/>
              <a:t>O</a:t>
            </a:r>
            <a:r>
              <a:rPr lang="en-GB" sz="2000" dirty="0" err="1"/>
              <a:t>peration</a:t>
            </a:r>
            <a:r>
              <a:rPr lang="en-GB" sz="2000" dirty="0"/>
              <a:t> </a:t>
            </a:r>
          </a:p>
          <a:p>
            <a:r>
              <a:rPr lang="en-GB" sz="2000" b="1" dirty="0"/>
              <a:t>7 March</a:t>
            </a:r>
            <a:r>
              <a:rPr lang="en-GB" sz="2000" dirty="0"/>
              <a:t>: </a:t>
            </a:r>
            <a:r>
              <a:rPr lang="hu-HU" sz="2000" dirty="0"/>
              <a:t>L</a:t>
            </a:r>
            <a:r>
              <a:rPr lang="en-GB" sz="2000" dirty="0"/>
              <a:t>ow-grade fever (37.7</a:t>
            </a:r>
            <a:r>
              <a:rPr lang="en-GB" sz="2000" dirty="0">
                <a:sym typeface="Symbol" panose="05050102010706020507" pitchFamily="18" charset="2"/>
              </a:rPr>
              <a:t></a:t>
            </a:r>
            <a:r>
              <a:rPr lang="en-GB" sz="2000" dirty="0"/>
              <a:t>C)</a:t>
            </a:r>
            <a:r>
              <a:rPr lang="hu-HU" sz="2000" dirty="0"/>
              <a:t>, c</a:t>
            </a:r>
            <a:r>
              <a:rPr lang="en-GB" sz="2000" dirty="0" err="1"/>
              <a:t>hest</a:t>
            </a:r>
            <a:r>
              <a:rPr lang="en-GB" sz="2000" dirty="0"/>
              <a:t> CT: pulmonary atelectasis and inflammatory signs at oesophageal anastomosis</a:t>
            </a:r>
            <a:r>
              <a:rPr lang="hu-HU" sz="2000" dirty="0"/>
              <a:t>.</a:t>
            </a:r>
            <a:r>
              <a:rPr lang="en-GB" sz="2000" dirty="0"/>
              <a:t> </a:t>
            </a:r>
          </a:p>
          <a:p>
            <a:r>
              <a:rPr lang="en-GB" sz="2000" b="1" dirty="0"/>
              <a:t>11 March</a:t>
            </a:r>
            <a:r>
              <a:rPr lang="en-GB" sz="2000" dirty="0"/>
              <a:t>:</a:t>
            </a:r>
            <a:r>
              <a:rPr lang="en-GB" sz="2000" b="1" dirty="0"/>
              <a:t> </a:t>
            </a:r>
            <a:r>
              <a:rPr lang="en-GB" sz="2000" dirty="0"/>
              <a:t>CVC inserted </a:t>
            </a:r>
          </a:p>
          <a:p>
            <a:r>
              <a:rPr lang="en-GB" sz="2000" b="1" dirty="0"/>
              <a:t>19 March</a:t>
            </a:r>
            <a:r>
              <a:rPr lang="en-GB" sz="2000" dirty="0"/>
              <a:t>: </a:t>
            </a:r>
            <a:r>
              <a:rPr lang="hu-HU" sz="2000" dirty="0">
                <a:solidFill>
                  <a:srgbClr val="FF0000"/>
                </a:solidFill>
              </a:rPr>
              <a:t>F</a:t>
            </a:r>
            <a:r>
              <a:rPr lang="en-GB" sz="2000" dirty="0">
                <a:solidFill>
                  <a:srgbClr val="FF0000"/>
                </a:solidFill>
              </a:rPr>
              <a:t>ever 39.2</a:t>
            </a:r>
            <a:r>
              <a:rPr lang="en-GB" sz="2000" dirty="0">
                <a:solidFill>
                  <a:srgbClr val="FF0000"/>
                </a:solidFill>
                <a:sym typeface="Symbol" panose="05050102010706020507" pitchFamily="18" charset="2"/>
              </a:rPr>
              <a:t></a:t>
            </a:r>
            <a:r>
              <a:rPr lang="hu-HU" sz="2000" dirty="0">
                <a:solidFill>
                  <a:srgbClr val="FF0000"/>
                </a:solidFill>
                <a:sym typeface="Symbol" panose="05050102010706020507" pitchFamily="18" charset="2"/>
              </a:rPr>
              <a:t>C</a:t>
            </a:r>
            <a:r>
              <a:rPr lang="en-GB" sz="2000" dirty="0">
                <a:solidFill>
                  <a:srgbClr val="FF0000"/>
                </a:solidFill>
              </a:rPr>
              <a:t> </a:t>
            </a:r>
            <a:r>
              <a:rPr lang="en-GB" sz="2000" dirty="0"/>
              <a:t>with </a:t>
            </a:r>
            <a:r>
              <a:rPr lang="en-GB" sz="2000" dirty="0">
                <a:solidFill>
                  <a:srgbClr val="FF0000"/>
                </a:solidFill>
              </a:rPr>
              <a:t>septic shock</a:t>
            </a:r>
            <a:r>
              <a:rPr lang="en-GB" sz="2000" dirty="0"/>
              <a:t>. WBC 19</a:t>
            </a:r>
            <a:r>
              <a:rPr lang="hu-HU" sz="2000" dirty="0"/>
              <a:t>,</a:t>
            </a:r>
            <a:r>
              <a:rPr lang="en-GB" sz="2000" dirty="0"/>
              <a:t>000/mm</a:t>
            </a:r>
            <a:r>
              <a:rPr lang="en-GB" sz="2000" baseline="30000" dirty="0"/>
              <a:t>3</a:t>
            </a:r>
            <a:r>
              <a:rPr lang="en-GB" sz="2000" dirty="0"/>
              <a:t>. Intubated and transferred to ICU. The central catheter was replaced and the tip sent for culture. Chest CT: widening of the mediastinum with the presence of an air-fluid level, consistent with </a:t>
            </a:r>
            <a:r>
              <a:rPr lang="en-GB" sz="2000" dirty="0">
                <a:solidFill>
                  <a:srgbClr val="FF0000"/>
                </a:solidFill>
              </a:rPr>
              <a:t>mediastinitis</a:t>
            </a:r>
            <a:r>
              <a:rPr lang="en-GB" sz="2000" dirty="0"/>
              <a:t>. Meropenem</a:t>
            </a:r>
            <a:r>
              <a:rPr lang="hu-HU" sz="2000" dirty="0"/>
              <a:t> 3 x</a:t>
            </a:r>
            <a:r>
              <a:rPr lang="en-GB" sz="2000" dirty="0"/>
              <a:t> 2g </a:t>
            </a:r>
            <a:r>
              <a:rPr lang="hu-HU" sz="2000" dirty="0"/>
              <a:t>IV</a:t>
            </a:r>
            <a:r>
              <a:rPr lang="en-GB" sz="2000" dirty="0"/>
              <a:t>, vancomycin </a:t>
            </a:r>
            <a:r>
              <a:rPr lang="hu-HU" sz="2000" dirty="0"/>
              <a:t>2 x </a:t>
            </a:r>
            <a:r>
              <a:rPr lang="en-GB" sz="2000" dirty="0"/>
              <a:t>1g </a:t>
            </a:r>
            <a:r>
              <a:rPr lang="hu-HU" sz="2000" dirty="0"/>
              <a:t>IV</a:t>
            </a:r>
            <a:r>
              <a:rPr lang="en-GB" sz="2000" dirty="0"/>
              <a:t> and micafungin</a:t>
            </a:r>
            <a:r>
              <a:rPr lang="hu-HU" sz="2000" dirty="0"/>
              <a:t> 1 x</a:t>
            </a:r>
            <a:r>
              <a:rPr lang="en-GB" sz="2000" dirty="0"/>
              <a:t> 100mg </a:t>
            </a:r>
            <a:r>
              <a:rPr lang="hu-HU" sz="2000" dirty="0"/>
              <a:t>IV</a:t>
            </a:r>
            <a:r>
              <a:rPr lang="en-GB" sz="2000" dirty="0"/>
              <a:t> were initiated for the treatment of sepsis according to the patient record</a:t>
            </a:r>
            <a:r>
              <a:rPr lang="hu-HU" sz="2000" dirty="0"/>
              <a:t>.</a:t>
            </a:r>
            <a:endParaRPr lang="en-GB" sz="2000" dirty="0"/>
          </a:p>
          <a:p>
            <a:r>
              <a:rPr lang="en-GB" sz="2000" b="1" dirty="0"/>
              <a:t>20 March: </a:t>
            </a:r>
            <a:r>
              <a:rPr lang="hu-HU" sz="2000" dirty="0"/>
              <a:t>E</a:t>
            </a:r>
            <a:r>
              <a:rPr lang="en-GB" sz="2000" dirty="0" err="1"/>
              <a:t>mergency</a:t>
            </a:r>
            <a:r>
              <a:rPr lang="en-GB" sz="2000" dirty="0"/>
              <a:t> reoperation for debridement was performed on 20 March</a:t>
            </a:r>
            <a:r>
              <a:rPr lang="hu-HU" sz="2000" dirty="0"/>
              <a:t>.</a:t>
            </a:r>
            <a:endParaRPr lang="en-GB" sz="2000" dirty="0"/>
          </a:p>
          <a:p>
            <a:r>
              <a:rPr lang="en-GB" sz="2000" b="1" dirty="0"/>
              <a:t>22 March: </a:t>
            </a:r>
            <a:r>
              <a:rPr lang="en-GB" sz="2000" dirty="0"/>
              <a:t>Cultures of blood, the catheter (10 </a:t>
            </a:r>
            <a:r>
              <a:rPr lang="hu-HU" sz="2000" dirty="0"/>
              <a:t>CFU</a:t>
            </a:r>
            <a:r>
              <a:rPr lang="en-GB" sz="2000" dirty="0"/>
              <a:t> on semiquantitative culture) and intra-operatively collected pus were positive for </a:t>
            </a:r>
            <a:r>
              <a:rPr lang="en-GB" sz="2000" i="1" dirty="0">
                <a:solidFill>
                  <a:srgbClr val="FF0000"/>
                </a:solidFill>
              </a:rPr>
              <a:t>Candida glabrata</a:t>
            </a:r>
            <a:r>
              <a:rPr lang="en-GB" sz="2000" dirty="0"/>
              <a:t>. </a:t>
            </a:r>
          </a:p>
          <a:p>
            <a:r>
              <a:rPr lang="en-GB" sz="2000" b="1" dirty="0"/>
              <a:t>23 March</a:t>
            </a:r>
            <a:r>
              <a:rPr lang="en-GB" sz="2000" dirty="0"/>
              <a:t>: PPS</a:t>
            </a:r>
            <a:r>
              <a:rPr lang="hu-HU" sz="2000" dirty="0"/>
              <a:t> </a:t>
            </a:r>
            <a:r>
              <a:rPr lang="hu-HU" sz="2000" dirty="0" err="1"/>
              <a:t>day</a:t>
            </a:r>
            <a:endParaRPr lang="en-GB" sz="2000" dirty="0"/>
          </a:p>
        </p:txBody>
      </p:sp>
    </p:spTree>
    <p:extLst>
      <p:ext uri="{BB962C8B-B14F-4D97-AF65-F5344CB8AC3E}">
        <p14:creationId xmlns:p14="http://schemas.microsoft.com/office/powerpoint/2010/main" val="4054473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bwMode="auto">
          <a:xfrm>
            <a:off x="2868599" y="724915"/>
            <a:ext cx="1845706" cy="922961"/>
          </a:xfrm>
          <a:prstGeom prst="wedgeRectCallout">
            <a:avLst>
              <a:gd name="adj1" fmla="val 34937"/>
              <a:gd name="adj2" fmla="val 75815"/>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Diagnosis group by anatomical site</a:t>
            </a:r>
          </a:p>
          <a:p>
            <a:pPr algn="ctr" eaLnBrk="0" fontAlgn="base" hangingPunct="0">
              <a:lnSpc>
                <a:spcPct val="85000"/>
              </a:lnSpc>
              <a:spcBef>
                <a:spcPct val="0"/>
              </a:spcBef>
              <a:spcAft>
                <a:spcPct val="0"/>
              </a:spcAft>
            </a:pPr>
            <a:r>
              <a:rPr lang="hu-HU" sz="1400" dirty="0">
                <a:solidFill>
                  <a:srgbClr val="000000"/>
                </a:solidFill>
                <a:ea typeface="ＭＳ Ｐゴシック" panose="020B0600070205080204" pitchFamily="34" charset="-128"/>
              </a:rPr>
              <a:t>(</a:t>
            </a:r>
            <a:r>
              <a:rPr lang="en-GB" sz="1400" dirty="0">
                <a:solidFill>
                  <a:srgbClr val="000000"/>
                </a:solidFill>
                <a:ea typeface="ＭＳ Ｐゴシック" panose="020B0600070205080204" pitchFamily="34" charset="-128"/>
              </a:rPr>
              <a:t>Annex 2, codebook</a:t>
            </a:r>
            <a:r>
              <a:rPr lang="hu-HU" sz="1400" dirty="0">
                <a:solidFill>
                  <a:srgbClr val="000000"/>
                </a:solidFill>
                <a:ea typeface="ＭＳ Ｐゴシック" panose="020B0600070205080204" pitchFamily="34" charset="-128"/>
              </a:rPr>
              <a:t>)</a:t>
            </a:r>
            <a:endParaRPr lang="en-GB" sz="1400" dirty="0">
              <a:solidFill>
                <a:srgbClr val="000000"/>
              </a:solidFill>
              <a:ea typeface="ＭＳ Ｐゴシック" panose="020B0600070205080204" pitchFamily="34" charset="-128"/>
            </a:endParaRPr>
          </a:p>
        </p:txBody>
      </p:sp>
      <p:sp>
        <p:nvSpPr>
          <p:cNvPr id="5" name="Rectangular Callout 4"/>
          <p:cNvSpPr/>
          <p:nvPr/>
        </p:nvSpPr>
        <p:spPr bwMode="auto">
          <a:xfrm>
            <a:off x="5144800" y="737771"/>
            <a:ext cx="1371601"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Current </a:t>
            </a:r>
            <a:r>
              <a:rPr lang="hu-HU" sz="1400" dirty="0" err="1">
                <a:solidFill>
                  <a:srgbClr val="000000"/>
                </a:solidFill>
                <a:ea typeface="ＭＳ Ｐゴシック" panose="020B0600070205080204" pitchFamily="34" charset="-128"/>
              </a:rPr>
              <a:t>antimicrobial</a:t>
            </a:r>
            <a:endParaRPr lang="en-GB" sz="1400" dirty="0">
              <a:solidFill>
                <a:srgbClr val="000000"/>
              </a:solidFill>
              <a:ea typeface="ＭＳ Ｐゴシック" panose="020B0600070205080204" pitchFamily="34" charset="-128"/>
            </a:endParaRPr>
          </a:p>
        </p:txBody>
      </p:sp>
      <p:sp>
        <p:nvSpPr>
          <p:cNvPr id="4" name="Title 3"/>
          <p:cNvSpPr>
            <a:spLocks noGrp="1"/>
          </p:cNvSpPr>
          <p:nvPr>
            <p:ph type="title"/>
          </p:nvPr>
        </p:nvSpPr>
        <p:spPr/>
        <p:txBody>
          <a:bodyPr/>
          <a:lstStyle/>
          <a:p>
            <a:r>
              <a:rPr lang="en-GB" dirty="0"/>
              <a:t>Clinical case 3 answers: </a:t>
            </a:r>
            <a:r>
              <a:rPr lang="hu-HU" dirty="0"/>
              <a:t>a</a:t>
            </a:r>
            <a:r>
              <a:rPr lang="en-GB" dirty="0" err="1"/>
              <a:t>ntimicrobial</a:t>
            </a:r>
            <a:r>
              <a:rPr lang="en-GB" dirty="0"/>
              <a:t> section</a:t>
            </a:r>
          </a:p>
        </p:txBody>
      </p:sp>
      <p:sp>
        <p:nvSpPr>
          <p:cNvPr id="6" name="Rectangular Callout 5"/>
          <p:cNvSpPr/>
          <p:nvPr/>
        </p:nvSpPr>
        <p:spPr bwMode="auto">
          <a:xfrm>
            <a:off x="2639258" y="4764712"/>
            <a:ext cx="3355113" cy="1041050"/>
          </a:xfrm>
          <a:prstGeom prst="wedgeRectCallout">
            <a:avLst>
              <a:gd name="adj1" fmla="val -11708"/>
              <a:gd name="adj2" fmla="val -14485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solidFill>
                  <a:srgbClr val="000000"/>
                </a:solidFill>
                <a:ea typeface="ＭＳ Ｐゴシック" panose="020B0600070205080204" pitchFamily="34" charset="-128"/>
              </a:rPr>
              <a:t>Indication</a:t>
            </a:r>
            <a:r>
              <a:rPr lang="en-US" altLang="en-US" sz="1050" dirty="0">
                <a:solidFill>
                  <a:srgbClr val="000000"/>
                </a:solidFill>
                <a:ea typeface="ＭＳ Ｐゴシック" panose="020B0600070205080204" pitchFamily="34" charset="-128"/>
              </a:rPr>
              <a:t>: treatment intention for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community (CI), long/intermediate-term care (LI) or acute hospital (HI) infection;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surgical prophylaxis: SP1: single dose, SP2: one day, SP3: &gt;1day;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MP: medical prophylaxis; O: other; UI: Unknown indication</a:t>
            </a:r>
            <a:endParaRPr lang="en-GB" sz="2000" dirty="0">
              <a:solidFill>
                <a:srgbClr val="000000"/>
              </a:solidFill>
              <a:ea typeface="ＭＳ Ｐゴシック" panose="020B0600070205080204" pitchFamily="34" charset="-128"/>
            </a:endParaRPr>
          </a:p>
        </p:txBody>
      </p:sp>
      <p:graphicFrame>
        <p:nvGraphicFramePr>
          <p:cNvPr id="7" name="Group 975"/>
          <p:cNvGraphicFramePr>
            <a:graphicFrameLocks noGrp="1"/>
          </p:cNvGraphicFramePr>
          <p:nvPr>
            <p:extLst>
              <p:ext uri="{D42A27DB-BD31-4B8C-83A1-F6EECF244321}">
                <p14:modId xmlns:p14="http://schemas.microsoft.com/office/powerpoint/2010/main" val="3067580743"/>
              </p:ext>
            </p:extLst>
          </p:nvPr>
        </p:nvGraphicFramePr>
        <p:xfrm>
          <a:off x="1613441" y="1982172"/>
          <a:ext cx="8434317" cy="1765583"/>
        </p:xfrm>
        <a:graphic>
          <a:graphicData uri="http://schemas.openxmlformats.org/drawingml/2006/table">
            <a:tbl>
              <a:tblPr/>
              <a:tblGrid>
                <a:gridCol w="1751304">
                  <a:extLst>
                    <a:ext uri="{9D8B030D-6E8A-4147-A177-3AD203B41FA5}">
                      <a16:colId xmlns:a16="http://schemas.microsoft.com/office/drawing/2014/main" val="20000"/>
                    </a:ext>
                  </a:extLst>
                </a:gridCol>
                <a:gridCol w="361380">
                  <a:extLst>
                    <a:ext uri="{9D8B030D-6E8A-4147-A177-3AD203B41FA5}">
                      <a16:colId xmlns:a16="http://schemas.microsoft.com/office/drawing/2014/main" val="20001"/>
                    </a:ext>
                  </a:extLst>
                </a:gridCol>
                <a:gridCol w="403077">
                  <a:extLst>
                    <a:ext uri="{9D8B030D-6E8A-4147-A177-3AD203B41FA5}">
                      <a16:colId xmlns:a16="http://schemas.microsoft.com/office/drawing/2014/main" val="20002"/>
                    </a:ext>
                  </a:extLst>
                </a:gridCol>
                <a:gridCol w="713130">
                  <a:extLst>
                    <a:ext uri="{9D8B030D-6E8A-4147-A177-3AD203B41FA5}">
                      <a16:colId xmlns:a16="http://schemas.microsoft.com/office/drawing/2014/main" val="20003"/>
                    </a:ext>
                  </a:extLst>
                </a:gridCol>
                <a:gridCol w="380983">
                  <a:extLst>
                    <a:ext uri="{9D8B030D-6E8A-4147-A177-3AD203B41FA5}">
                      <a16:colId xmlns:a16="http://schemas.microsoft.com/office/drawing/2014/main" val="20004"/>
                    </a:ext>
                  </a:extLst>
                </a:gridCol>
                <a:gridCol w="1180652">
                  <a:extLst>
                    <a:ext uri="{9D8B030D-6E8A-4147-A177-3AD203B41FA5}">
                      <a16:colId xmlns:a16="http://schemas.microsoft.com/office/drawing/2014/main" val="20005"/>
                    </a:ext>
                  </a:extLst>
                </a:gridCol>
                <a:gridCol w="545649">
                  <a:extLst>
                    <a:ext uri="{9D8B030D-6E8A-4147-A177-3AD203B41FA5}">
                      <a16:colId xmlns:a16="http://schemas.microsoft.com/office/drawing/2014/main" val="20006"/>
                    </a:ext>
                  </a:extLst>
                </a:gridCol>
                <a:gridCol w="1068455">
                  <a:extLst>
                    <a:ext uri="{9D8B030D-6E8A-4147-A177-3AD203B41FA5}">
                      <a16:colId xmlns:a16="http://schemas.microsoft.com/office/drawing/2014/main" val="20007"/>
                    </a:ext>
                  </a:extLst>
                </a:gridCol>
                <a:gridCol w="472260">
                  <a:extLst>
                    <a:ext uri="{9D8B030D-6E8A-4147-A177-3AD203B41FA5}">
                      <a16:colId xmlns:a16="http://schemas.microsoft.com/office/drawing/2014/main" val="20008"/>
                    </a:ext>
                  </a:extLst>
                </a:gridCol>
                <a:gridCol w="1035376">
                  <a:extLst>
                    <a:ext uri="{9D8B030D-6E8A-4147-A177-3AD203B41FA5}">
                      <a16:colId xmlns:a16="http://schemas.microsoft.com/office/drawing/2014/main" val="20009"/>
                    </a:ext>
                  </a:extLst>
                </a:gridCol>
                <a:gridCol w="522051">
                  <a:extLst>
                    <a:ext uri="{9D8B030D-6E8A-4147-A177-3AD203B41FA5}">
                      <a16:colId xmlns:a16="http://schemas.microsoft.com/office/drawing/2014/main" val="20010"/>
                    </a:ext>
                  </a:extLst>
                </a:gridCol>
              </a:tblGrid>
              <a:tr h="20861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900" b="1" i="0" u="none" strike="noStrike" cap="none" normalizeH="0" baseline="0" dirty="0">
                          <a:ln>
                            <a:noFill/>
                          </a:ln>
                          <a:solidFill>
                            <a:srgbClr val="FF0000"/>
                          </a:solidFill>
                          <a:effectLst/>
                          <a:latin typeface="Arial" charset="0"/>
                          <a:cs typeface="Arial" charset="0"/>
                        </a:rPr>
                        <a:t>If changed: Date start 1</a:t>
                      </a:r>
                      <a:r>
                        <a:rPr kumimoji="0" lang="en-US" sz="900" b="1" i="0" u="none" strike="noStrike" cap="none" normalizeH="0" baseline="30000" dirty="0">
                          <a:ln>
                            <a:noFill/>
                          </a:ln>
                          <a:solidFill>
                            <a:srgbClr val="FF0000"/>
                          </a:solidFill>
                          <a:effectLst/>
                          <a:latin typeface="Arial" charset="0"/>
                          <a:cs typeface="Arial" charset="0"/>
                        </a:rPr>
                        <a:t>st</a:t>
                      </a:r>
                      <a:r>
                        <a:rPr kumimoji="0" lang="en-US" sz="9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23680">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Number of doses</a:t>
                      </a:r>
                      <a:r>
                        <a:rPr kumimoji="0" lang="en-US" sz="900" b="1" i="0" u="none" strike="noStrike" cap="none" normalizeH="0" baseline="0" dirty="0">
                          <a:ln>
                            <a:noFill/>
                          </a:ln>
                          <a:solidFill>
                            <a:srgbClr val="FF0000"/>
                          </a:solidFill>
                          <a:effectLst/>
                          <a:latin typeface="Arial" charset="0"/>
                          <a:cs typeface="Arial" charset="0"/>
                        </a:rPr>
                        <a:t>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9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8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err="1">
                          <a:ln>
                            <a:noFill/>
                          </a:ln>
                          <a:solidFill>
                            <a:schemeClr val="tx1"/>
                          </a:solidFill>
                          <a:effectLst/>
                          <a:latin typeface="Arial" charset="0"/>
                          <a:cs typeface="Arial" charset="0"/>
                        </a:rPr>
                        <a:t>Meropenem</a:t>
                      </a: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HI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CSEP</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19 / 3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N</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3</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2</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err="1">
                          <a:ln>
                            <a:noFill/>
                          </a:ln>
                          <a:solidFill>
                            <a:schemeClr val="tx1"/>
                          </a:solidFill>
                          <a:effectLst/>
                          <a:latin typeface="Arial" charset="0"/>
                          <a:cs typeface="Arial" charset="0"/>
                        </a:rPr>
                        <a:t>Vancomycin</a:t>
                      </a:r>
                      <a:endParaRPr kumimoji="0" lang="en-US" sz="1200" b="1"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HI</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CSEP</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19 / 3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N</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2</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1</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 </a:t>
                      </a:r>
                      <a:r>
                        <a:rPr kumimoji="0" lang="en-US" sz="1200" b="1" i="0" u="none" strike="noStrike" cap="none" normalizeH="0" baseline="0" dirty="0" err="1">
                          <a:ln>
                            <a:noFill/>
                          </a:ln>
                          <a:solidFill>
                            <a:schemeClr val="tx1"/>
                          </a:solidFill>
                          <a:effectLst/>
                          <a:latin typeface="Arial" charset="0"/>
                          <a:cs typeface="Arial" charset="0"/>
                        </a:rPr>
                        <a:t>Micafungin</a:t>
                      </a:r>
                      <a:endParaRPr kumimoji="0" lang="en-US" sz="1200" b="1"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P</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HI</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BAC</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Y</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19 / </a:t>
                      </a:r>
                      <a:r>
                        <a:rPr kumimoji="0" lang="hu-HU" sz="1200" b="0" i="0" u="none" strike="noStrike" cap="none" normalizeH="0" baseline="0" dirty="0">
                          <a:ln>
                            <a:noFill/>
                          </a:ln>
                          <a:solidFill>
                            <a:srgbClr val="0070C0"/>
                          </a:solidFill>
                          <a:effectLst/>
                          <a:latin typeface="Arial" charset="0"/>
                          <a:cs typeface="Arial" charset="0"/>
                        </a:rPr>
                        <a:t>3</a:t>
                      </a:r>
                      <a:r>
                        <a:rPr kumimoji="0" lang="en-US" sz="1200" b="0" i="0" u="none" strike="noStrike" cap="none" normalizeH="0" baseline="0" dirty="0">
                          <a:ln>
                            <a:noFill/>
                          </a:ln>
                          <a:solidFill>
                            <a:srgbClr val="0070C0"/>
                          </a:solidFill>
                          <a:effectLst/>
                          <a:latin typeface="Arial" charset="0"/>
                          <a:cs typeface="Arial" charset="0"/>
                        </a:rPr>
                        <a:t>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N</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1</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100</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mg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Rectangular Callout 7"/>
          <p:cNvSpPr/>
          <p:nvPr/>
        </p:nvSpPr>
        <p:spPr bwMode="auto">
          <a:xfrm>
            <a:off x="6946897" y="737771"/>
            <a:ext cx="1924147"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The </a:t>
            </a:r>
            <a:r>
              <a:rPr lang="en-GB" sz="1400" dirty="0">
                <a:solidFill>
                  <a:srgbClr val="FF0000"/>
                </a:solidFill>
                <a:ea typeface="ＭＳ Ｐゴシック" panose="020B0600070205080204" pitchFamily="34" charset="-128"/>
              </a:rPr>
              <a:t>first </a:t>
            </a:r>
            <a:r>
              <a:rPr lang="hu-HU" sz="1400" dirty="0" err="1">
                <a:solidFill>
                  <a:srgbClr val="FF0000"/>
                </a:solidFill>
                <a:ea typeface="ＭＳ Ｐゴシック" panose="020B0600070205080204" pitchFamily="34" charset="-128"/>
              </a:rPr>
              <a:t>antimicrobial</a:t>
            </a:r>
            <a:r>
              <a:rPr lang="en-GB" sz="1400" dirty="0">
                <a:solidFill>
                  <a:srgbClr val="FF0000"/>
                </a:solidFill>
                <a:ea typeface="ＭＳ Ｐゴシック" panose="020B0600070205080204" pitchFamily="34" charset="-128"/>
              </a:rPr>
              <a:t> </a:t>
            </a:r>
            <a:r>
              <a:rPr lang="en-GB" sz="1400" dirty="0">
                <a:solidFill>
                  <a:srgbClr val="000000"/>
                </a:solidFill>
                <a:ea typeface="ＭＳ Ｐゴシック" panose="020B0600070205080204" pitchFamily="34" charset="-128"/>
              </a:rPr>
              <a:t>given for the indication</a:t>
            </a:r>
          </a:p>
          <a:p>
            <a:pPr algn="ctr" eaLnBrk="0" fontAlgn="base" hangingPunct="0">
              <a:lnSpc>
                <a:spcPct val="85000"/>
              </a:lnSpc>
              <a:spcBef>
                <a:spcPct val="0"/>
              </a:spcBef>
              <a:spcAft>
                <a:spcPct val="0"/>
              </a:spcAft>
            </a:pPr>
            <a:endParaRPr lang="en-GB" sz="1400" dirty="0">
              <a:solidFill>
                <a:srgbClr val="000000"/>
              </a:solidFill>
              <a:ea typeface="ＭＳ Ｐゴシック" panose="020B0600070205080204" pitchFamily="34" charset="-128"/>
            </a:endParaRPr>
          </a:p>
        </p:txBody>
      </p:sp>
      <p:sp>
        <p:nvSpPr>
          <p:cNvPr id="9" name="Rectangular Callout 8"/>
          <p:cNvSpPr/>
          <p:nvPr/>
        </p:nvSpPr>
        <p:spPr bwMode="auto">
          <a:xfrm>
            <a:off x="6361403" y="4764712"/>
            <a:ext cx="3355112" cy="1041050"/>
          </a:xfrm>
          <a:prstGeom prst="wedgeRectCallout">
            <a:avLst>
              <a:gd name="adj1" fmla="val -38508"/>
              <a:gd name="adj2" fmla="val -14339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t>Changed? (+ reason): </a:t>
            </a:r>
            <a:r>
              <a:rPr lang="en-US" altLang="en-US" sz="1050" dirty="0"/>
              <a:t>N=no change</a:t>
            </a:r>
            <a:r>
              <a:rPr lang="hu-HU" altLang="en-US" sz="1050" dirty="0"/>
              <a:t>,</a:t>
            </a:r>
            <a:r>
              <a:rPr lang="en-US" altLang="en-US" sz="1050" dirty="0"/>
              <a:t> E=escalation</a:t>
            </a:r>
            <a:r>
              <a:rPr lang="hu-HU" altLang="en-US" sz="1050" dirty="0"/>
              <a:t>,</a:t>
            </a:r>
            <a:r>
              <a:rPr lang="en-US" altLang="en-US" sz="1050" dirty="0"/>
              <a:t> D=De-escalation</a:t>
            </a:r>
            <a:r>
              <a:rPr lang="hu-HU" altLang="en-US" sz="1050" dirty="0"/>
              <a:t>,</a:t>
            </a:r>
            <a:r>
              <a:rPr lang="en-US" altLang="en-US" sz="1050" dirty="0"/>
              <a:t> S=switch IV to oral</a:t>
            </a:r>
            <a:r>
              <a:rPr lang="hu-HU" altLang="en-US" sz="1050" dirty="0"/>
              <a:t>,</a:t>
            </a:r>
            <a:r>
              <a:rPr lang="en-US" altLang="en-US" sz="1050" dirty="0"/>
              <a:t> A=adverse effects</a:t>
            </a:r>
            <a:r>
              <a:rPr lang="hu-HU" altLang="en-US" sz="1050" dirty="0"/>
              <a:t>,</a:t>
            </a:r>
            <a:r>
              <a:rPr lang="en-US" altLang="en-US" sz="1050" dirty="0"/>
              <a:t> OU=changed</a:t>
            </a:r>
            <a:r>
              <a:rPr lang="hu-HU" altLang="en-US" sz="1050" dirty="0"/>
              <a:t> </a:t>
            </a:r>
            <a:r>
              <a:rPr lang="hu-HU" altLang="en-US" sz="1050" dirty="0" err="1"/>
              <a:t>for</a:t>
            </a:r>
            <a:r>
              <a:rPr lang="hu-HU" altLang="en-US" sz="1050" dirty="0"/>
              <a:t> </a:t>
            </a:r>
            <a:r>
              <a:rPr lang="en-US" altLang="en-US" sz="1050" dirty="0"/>
              <a:t>other/unknown reason</a:t>
            </a:r>
            <a:r>
              <a:rPr lang="hu-HU" altLang="en-US" sz="1050" dirty="0"/>
              <a:t>,</a:t>
            </a:r>
            <a:r>
              <a:rPr lang="en-US" altLang="en-US" sz="1050" dirty="0"/>
              <a:t> U=unknown</a:t>
            </a:r>
            <a:endParaRPr lang="en-GB" sz="2000"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2358420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idx="4294967295"/>
          </p:nvPr>
        </p:nvSpPr>
        <p:spPr/>
        <p:txBody>
          <a:bodyPr/>
          <a:lstStyle/>
          <a:p>
            <a:pPr eaLnBrk="1" hangingPunct="1"/>
            <a:r>
              <a:rPr lang="en-GB" altLang="en-US" dirty="0">
                <a:ea typeface="ＭＳ Ｐゴシック" pitchFamily="34" charset="-128"/>
              </a:rPr>
              <a:t>Surgical site infection </a:t>
            </a:r>
            <a:r>
              <a:rPr lang="hu-HU" altLang="en-US" dirty="0">
                <a:ea typeface="ＭＳ Ｐゴシック" pitchFamily="34" charset="-128"/>
              </a:rPr>
              <a:t>(SSI)</a:t>
            </a:r>
            <a:br>
              <a:rPr lang="en-GB"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53</a:t>
            </a:r>
            <a:endParaRPr lang="en-US" altLang="en-US" sz="2000" dirty="0">
              <a:ea typeface="ＭＳ Ｐゴシック" pitchFamily="34" charset="-128"/>
            </a:endParaRPr>
          </a:p>
        </p:txBody>
      </p:sp>
      <p:graphicFrame>
        <p:nvGraphicFramePr>
          <p:cNvPr id="238595" name="Group 3"/>
          <p:cNvGraphicFramePr>
            <a:graphicFrameLocks noGrp="1"/>
          </p:cNvGraphicFramePr>
          <p:nvPr>
            <p:ph idx="4294967295"/>
            <p:extLst>
              <p:ext uri="{D42A27DB-BD31-4B8C-83A1-F6EECF244321}">
                <p14:modId xmlns:p14="http://schemas.microsoft.com/office/powerpoint/2010/main" val="467399217"/>
              </p:ext>
            </p:extLst>
          </p:nvPr>
        </p:nvGraphicFramePr>
        <p:xfrm>
          <a:off x="0" y="951963"/>
          <a:ext cx="12192000" cy="5394744"/>
        </p:xfrm>
        <a:graphic>
          <a:graphicData uri="http://schemas.openxmlformats.org/drawingml/2006/table">
            <a:tbl>
              <a:tblPr/>
              <a:tblGrid>
                <a:gridCol w="4142317">
                  <a:extLst>
                    <a:ext uri="{9D8B030D-6E8A-4147-A177-3AD203B41FA5}">
                      <a16:colId xmlns:a16="http://schemas.microsoft.com/office/drawing/2014/main" val="20000"/>
                    </a:ext>
                  </a:extLst>
                </a:gridCol>
                <a:gridCol w="4142316">
                  <a:extLst>
                    <a:ext uri="{9D8B030D-6E8A-4147-A177-3AD203B41FA5}">
                      <a16:colId xmlns:a16="http://schemas.microsoft.com/office/drawing/2014/main" val="20001"/>
                    </a:ext>
                  </a:extLst>
                </a:gridCol>
                <a:gridCol w="3907367">
                  <a:extLst>
                    <a:ext uri="{9D8B030D-6E8A-4147-A177-3AD203B41FA5}">
                      <a16:colId xmlns:a16="http://schemas.microsoft.com/office/drawing/2014/main" val="20002"/>
                    </a:ext>
                  </a:extLst>
                </a:gridCol>
              </a:tblGrid>
              <a:tr h="3656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SSI-S</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FFFFFF"/>
                          </a:solidFill>
                          <a:effectLst/>
                          <a:latin typeface="Tahoma" pitchFamily="34" charset="0"/>
                          <a:ea typeface="ＭＳ Ｐゴシック" charset="-128"/>
                        </a:rPr>
                        <a:t>SSI-D</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ahoma" pitchFamily="34" charset="0"/>
                          <a:ea typeface="ＭＳ Ｐゴシック" charset="-128"/>
                        </a:rPr>
                        <a:t>SSI-0</a:t>
                      </a: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5028694">
                <a:tc>
                  <a:txBody>
                    <a:bodyPr/>
                    <a:lstStyle/>
                    <a:p>
                      <a:pPr marL="0" marR="0" lvl="1"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t>
                      </a:r>
                      <a:r>
                        <a:rPr kumimoji="0" lang="hu-HU" sz="1800" b="0" i="0" u="none" strike="noStrike" cap="none" normalizeH="0" baseline="0" dirty="0" err="1">
                          <a:ln>
                            <a:noFill/>
                          </a:ln>
                          <a:solidFill>
                            <a:srgbClr val="000000"/>
                          </a:solidFill>
                          <a:effectLst/>
                          <a:latin typeface="Tahoma" pitchFamily="34" charset="0"/>
                          <a:ea typeface="ＭＳ Ｐゴシック" charset="-128"/>
                        </a:rPr>
                        <a:t>ays</a:t>
                      </a:r>
                      <a:r>
                        <a:rPr kumimoji="0" lang="en-US" sz="1800" b="0" i="0" u="none" strike="noStrike" cap="none" normalizeH="0" baseline="0" dirty="0">
                          <a:ln>
                            <a:noFill/>
                          </a:ln>
                          <a:solidFill>
                            <a:srgbClr val="000000"/>
                          </a:solidFill>
                          <a:effectLst/>
                          <a:latin typeface="Tahoma" pitchFamily="34" charset="0"/>
                          <a:ea typeface="ＭＳ Ｐゴシック" charset="-128"/>
                        </a:rPr>
                        <a:t> post-op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eratively</a:t>
                      </a:r>
                      <a:r>
                        <a:rPr kumimoji="0" lang="en-US" sz="1800" b="0" i="0" u="none" strike="noStrike" cap="none" normalizeH="0" baseline="0" dirty="0">
                          <a:ln>
                            <a:noFill/>
                          </a:ln>
                          <a:solidFill>
                            <a:srgbClr val="000000"/>
                          </a:solidFill>
                          <a:effectLst/>
                          <a:latin typeface="Tahoma" pitchFamily="34" charset="0"/>
                          <a:ea typeface="ＭＳ Ｐゴシック" charset="-128"/>
                        </a:rPr>
                        <a:t> AND </a:t>
                      </a:r>
                    </a:p>
                    <a:p>
                      <a:pPr marL="0" marR="0" lvl="1"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only skin/subcutaneous 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1"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lab</a:t>
                      </a:r>
                      <a:r>
                        <a:rPr kumimoji="0" lang="hu-HU" sz="1800" b="0" i="0" u="none" strike="noStrike" cap="none" normalizeH="0" baseline="0" dirty="0" err="1">
                          <a:ln>
                            <a:noFill/>
                          </a:ln>
                          <a:solidFill>
                            <a:srgbClr val="000000"/>
                          </a:solidFill>
                          <a:effectLst/>
                          <a:latin typeface="Tahoma" pitchFamily="34" charset="0"/>
                          <a:ea typeface="ＭＳ Ｐゴシック" charset="-128"/>
                        </a:rPr>
                        <a:t>oratory</a:t>
                      </a:r>
                      <a:r>
                        <a:rPr kumimoji="0" lang="en-US" sz="1800" b="0" i="0" u="none" strike="noStrike" cap="none" normalizeH="0" baseline="0" dirty="0">
                          <a:ln>
                            <a:noFill/>
                          </a:ln>
                          <a:solidFill>
                            <a:srgbClr val="000000"/>
                          </a:solidFill>
                          <a:effectLst/>
                          <a:latin typeface="Tahoma" pitchFamily="34" charset="0"/>
                          <a:ea typeface="ＭＳ Ｐゴシック" charset="-128"/>
                        </a:rPr>
                        <a:t> confirmation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superficial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isolated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from </a:t>
                      </a:r>
                      <a:r>
                        <a:rPr kumimoji="0" lang="hu-HU" sz="1800" b="0" i="0" u="none" strike="noStrike" cap="none" normalizeH="0" baseline="0" dirty="0">
                          <a:ln>
                            <a:noFill/>
                          </a:ln>
                          <a:solidFill>
                            <a:srgbClr val="000000"/>
                          </a:solidFill>
                          <a:effectLst/>
                          <a:latin typeface="Tahoma" pitchFamily="34" charset="0"/>
                          <a:ea typeface="ＭＳ Ｐゴシック" charset="-128"/>
                        </a:rPr>
                        <a:t>an </a:t>
                      </a:r>
                      <a:r>
                        <a:rPr kumimoji="0" lang="en-US" sz="1800" b="0" i="0" u="none" strike="noStrike" cap="none" normalizeH="0" baseline="0" dirty="0">
                          <a:ln>
                            <a:noFill/>
                          </a:ln>
                          <a:solidFill>
                            <a:srgbClr val="000000"/>
                          </a:solidFill>
                          <a:effectLst/>
                          <a:latin typeface="Tahoma" pitchFamily="34" charset="0"/>
                          <a:ea typeface="ＭＳ Ｐゴシック" charset="-128"/>
                        </a:rPr>
                        <a:t>aseptically obtained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of fluid/tissue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superficial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signs/symptoms AND surgeon opens incision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UNLESS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hu-HU" sz="1800" b="0" i="0" u="none" strike="noStrike" cap="none" normalizeH="0" baseline="0" dirty="0" err="1">
                          <a:ln>
                            <a:noFill/>
                          </a:ln>
                          <a:solidFill>
                            <a:srgbClr val="000000"/>
                          </a:solidFill>
                          <a:effectLst/>
                          <a:latin typeface="Tahoma" pitchFamily="34" charset="0"/>
                          <a:ea typeface="ＭＳ Ｐゴシック" charset="-128"/>
                        </a:rPr>
                        <a:t>culture-negative</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2"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without</a:t>
                      </a:r>
                      <a:r>
                        <a:rPr kumimoji="0" lang="en-US" sz="1800" b="0" i="0" u="none" strike="noStrike" cap="none" normalizeH="0" baseline="0" dirty="0">
                          <a:ln>
                            <a:noFill/>
                          </a:ln>
                          <a:solidFill>
                            <a:srgbClr val="000000"/>
                          </a:solidFill>
                          <a:effectLst/>
                          <a:latin typeface="Tahoma" pitchFamily="34" charset="0"/>
                          <a:ea typeface="ＭＳ Ｐゴシック" charset="-128"/>
                        </a:rPr>
                        <a:t> implant OR</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&lt;90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implant AND</a:t>
                      </a: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infection related 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en-US" sz="1800" b="0" i="0" u="none" strike="noStrike" cap="none" normalizeH="0" baseline="0" dirty="0">
                          <a:ln>
                            <a:noFill/>
                          </a:ln>
                          <a:solidFill>
                            <a:srgbClr val="000000"/>
                          </a:solidFill>
                          <a:effectLst/>
                          <a:latin typeface="Tahoma" pitchFamily="34" charset="0"/>
                          <a:ea typeface="ＭＳ Ｐゴシック" charset="-128"/>
                        </a:rPr>
                        <a:t> AND deep soft tissue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deep incision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but</a:t>
                      </a:r>
                      <a:r>
                        <a:rPr kumimoji="0" lang="en-US" sz="1800" b="0" i="0" u="none" strike="noStrike" cap="none" normalizeH="0" baseline="0" dirty="0">
                          <a:ln>
                            <a:noFill/>
                          </a:ln>
                          <a:solidFill>
                            <a:srgbClr val="000000"/>
                          </a:solidFill>
                          <a:effectLst/>
                          <a:latin typeface="Tahoma" pitchFamily="34" charset="0"/>
                          <a:ea typeface="ＭＳ Ｐゴシック" charset="-128"/>
                        </a:rPr>
                        <a:t> NOT organ/space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Deep incision dehisces/opened with ≥1 of signs/symptoms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UNLESS </a:t>
                      </a:r>
                      <a:r>
                        <a:rPr kumimoji="0" lang="hu-HU" sz="1800" b="0" i="0" u="none" strike="noStrike" cap="none" normalizeH="0" baseline="0" dirty="0" err="1">
                          <a:ln>
                            <a:noFill/>
                          </a:ln>
                          <a:solidFill>
                            <a:srgbClr val="000000"/>
                          </a:solidFill>
                          <a:effectLst/>
                          <a:latin typeface="Tahoma" pitchFamily="34" charset="0"/>
                          <a:ea typeface="ＭＳ Ｐゴシック" charset="-128"/>
                        </a:rPr>
                        <a:t>incision</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en-US" sz="1800" b="0" i="0" u="none" strike="noStrike" cap="none" normalizeH="0" baseline="0" dirty="0">
                          <a:ln>
                            <a:noFill/>
                          </a:ln>
                          <a:solidFill>
                            <a:srgbClr val="000000"/>
                          </a:solidFill>
                          <a:effectLst/>
                          <a:latin typeface="Tahoma" pitchFamily="34" charset="0"/>
                          <a:ea typeface="ＭＳ Ｐゴシック" charset="-128"/>
                        </a:rPr>
                        <a:t>culture</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negative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Abscess/infection on direct exam</a:t>
                      </a:r>
                      <a:r>
                        <a:rPr kumimoji="0" lang="hu-HU" sz="1800" b="0" i="0" u="none" strike="noStrike" cap="none" normalizeH="0" baseline="0" dirty="0" err="1">
                          <a:ln>
                            <a:noFill/>
                          </a:ln>
                          <a:solidFill>
                            <a:srgbClr val="000000"/>
                          </a:solidFill>
                          <a:effectLst/>
                          <a:latin typeface="Tahoma" pitchFamily="34" charset="0"/>
                          <a:ea typeface="ＭＳ Ｐゴシック" charset="-128"/>
                        </a:rPr>
                        <a:t>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re-op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radiol</a:t>
                      </a:r>
                      <a:r>
                        <a:rPr kumimoji="0" lang="hu-HU" sz="1800" b="0" i="0" u="none" strike="noStrike" cap="none" normalizeH="0" baseline="0" dirty="0" err="1">
                          <a:ln>
                            <a:noFill/>
                          </a:ln>
                          <a:solidFill>
                            <a:srgbClr val="000000"/>
                          </a:solidFill>
                          <a:effectLst/>
                          <a:latin typeface="Tahoma" pitchFamily="34" charset="0"/>
                          <a:ea typeface="ＭＳ Ｐゴシック" charset="-128"/>
                        </a:rPr>
                        <a:t>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342900" marR="0" lvl="1" indent="-342900" algn="l" defTabSz="914400" rtl="0" eaLnBrk="1" fontAlgn="base" latinLnBrk="0" hangingPunct="1">
                        <a:lnSpc>
                          <a:spcPct val="100000"/>
                        </a:lnSpc>
                        <a:spcBef>
                          <a:spcPct val="0"/>
                        </a:spcBef>
                        <a:spcAft>
                          <a:spcPct val="0"/>
                        </a:spcAft>
                        <a:buClrTx/>
                        <a:buSzTx/>
                        <a:buFont typeface="Wingdings" pitchFamily="2" charset="2"/>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&lt;30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without</a:t>
                      </a:r>
                      <a:r>
                        <a:rPr kumimoji="0" lang="en-US" sz="1800" b="0" i="0" u="none" strike="noStrike" cap="none" normalizeH="0" baseline="0" dirty="0">
                          <a:ln>
                            <a:noFill/>
                          </a:ln>
                          <a:solidFill>
                            <a:srgbClr val="000000"/>
                          </a:solidFill>
                          <a:effectLst/>
                          <a:latin typeface="Tahoma" pitchFamily="34" charset="0"/>
                          <a:ea typeface="ＭＳ Ｐゴシック" charset="-128"/>
                        </a:rPr>
                        <a:t> implant OR </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&lt;90 days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implant AND</a:t>
                      </a: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infection related 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en-US" sz="1800" b="0" i="0" u="none" strike="noStrike" cap="none" normalizeH="0" baseline="0" dirty="0">
                          <a:ln>
                            <a:noFill/>
                          </a:ln>
                          <a:solidFill>
                            <a:srgbClr val="000000"/>
                          </a:solidFill>
                          <a:effectLst/>
                          <a:latin typeface="Tahoma" pitchFamily="34" charset="0"/>
                          <a:ea typeface="ＭＳ Ｐゴシック" charset="-128"/>
                        </a:rPr>
                        <a:t> AND </a:t>
                      </a:r>
                      <a:r>
                        <a:rPr kumimoji="0" lang="en-US" sz="1800" b="0" i="0" u="none" strike="noStrike" cap="none" normalizeH="0" baseline="0" dirty="0" err="1">
                          <a:ln>
                            <a:noFill/>
                          </a:ln>
                          <a:solidFill>
                            <a:srgbClr val="000000"/>
                          </a:solidFill>
                          <a:effectLst/>
                          <a:latin typeface="Tahoma" pitchFamily="34" charset="0"/>
                          <a:ea typeface="ＭＳ Ｐゴシック" charset="-128"/>
                        </a:rPr>
                        <a:t>anat</a:t>
                      </a:r>
                      <a:r>
                        <a:rPr kumimoji="0" lang="hu-HU" sz="1800" b="0" i="0" u="none" strike="noStrike" cap="none" normalizeH="0" baseline="0" dirty="0" err="1">
                          <a:ln>
                            <a:noFill/>
                          </a:ln>
                          <a:solidFill>
                            <a:srgbClr val="000000"/>
                          </a:solidFill>
                          <a:effectLst/>
                          <a:latin typeface="Tahoma" pitchFamily="34" charset="0"/>
                          <a:ea typeface="ＭＳ Ｐゴシック" charset="-128"/>
                        </a:rPr>
                        <a:t>omy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space</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involved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AND ≥</a:t>
                      </a:r>
                      <a:r>
                        <a:rPr kumimoji="0" lang="hu-HU" sz="1800" b="0" i="0" u="none" strike="noStrike" cap="none" normalizeH="0" baseline="0" dirty="0">
                          <a:ln>
                            <a:noFill/>
                          </a:ln>
                          <a:solidFill>
                            <a:srgbClr val="000000"/>
                          </a:solidFill>
                          <a:effectLst/>
                          <a:latin typeface="Tahoma" pitchFamily="34" charset="0"/>
                          <a:ea typeface="ＭＳ Ｐゴシック" charset="-128"/>
                        </a:rPr>
                        <a:t>1</a:t>
                      </a:r>
                      <a:r>
                        <a:rPr kumimoji="0" lang="en-US"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following</a:t>
                      </a:r>
                      <a:r>
                        <a:rPr kumimoji="0" lang="hu-HU" sz="1800" b="0" i="0" u="none" strike="noStrike" cap="none" normalizeH="0" baseline="0" dirty="0">
                          <a:ln>
                            <a:noFill/>
                          </a:ln>
                          <a:solidFill>
                            <a:srgbClr val="000000"/>
                          </a:solidFill>
                          <a:effectLst/>
                          <a:latin typeface="Tahoma" pitchFamily="34" charset="0"/>
                          <a:ea typeface="ＭＳ Ｐゴシック" charset="-128"/>
                        </a:rPr>
                        <a: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Purulent drainage from </a:t>
                      </a:r>
                      <a:r>
                        <a:rPr kumimoji="0" lang="hu-HU" sz="1800" b="0" i="0" u="none" strike="noStrike" cap="none" normalizeH="0" baseline="0" dirty="0">
                          <a:ln>
                            <a:noFill/>
                          </a:ln>
                          <a:solidFill>
                            <a:srgbClr val="000000"/>
                          </a:solidFill>
                          <a:effectLst/>
                          <a:latin typeface="Tahoma" pitchFamily="34" charset="0"/>
                          <a:ea typeface="ＭＳ Ｐゴシック" charset="-128"/>
                        </a:rPr>
                        <a:t>a </a:t>
                      </a:r>
                      <a:r>
                        <a:rPr kumimoji="0" lang="en-US" sz="1800" b="0" i="0" u="none" strike="noStrike" cap="none" normalizeH="0" baseline="0" dirty="0">
                          <a:ln>
                            <a:noFill/>
                          </a:ln>
                          <a:solidFill>
                            <a:srgbClr val="000000"/>
                          </a:solidFill>
                          <a:effectLst/>
                          <a:latin typeface="Tahoma" pitchFamily="34" charset="0"/>
                          <a:ea typeface="ＭＳ Ｐゴシック" charset="-128"/>
                        </a:rPr>
                        <a:t>drain </a:t>
                      </a:r>
                      <a:r>
                        <a:rPr kumimoji="0" lang="hu-HU" sz="1800" b="0" i="0" u="none" strike="noStrike" cap="none" normalizeH="0" baseline="0" dirty="0" err="1">
                          <a:ln>
                            <a:noFill/>
                          </a:ln>
                          <a:solidFill>
                            <a:srgbClr val="000000"/>
                          </a:solidFill>
                          <a:effectLst/>
                          <a:latin typeface="Tahoma" pitchFamily="34" charset="0"/>
                          <a:ea typeface="ＭＳ Ｐゴシック" charset="-128"/>
                        </a:rPr>
                        <a:t>placed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through a stab wound </a:t>
                      </a:r>
                      <a:r>
                        <a:rPr kumimoji="0" lang="hu-HU" sz="1800" b="0" i="0" u="none" strike="noStrike" cap="none" normalizeH="0" baseline="0" dirty="0">
                          <a:ln>
                            <a:noFill/>
                          </a:ln>
                          <a:solidFill>
                            <a:srgbClr val="000000"/>
                          </a:solidFill>
                          <a:effectLst/>
                          <a:latin typeface="Tahoma" pitchFamily="34" charset="0"/>
                          <a:ea typeface="ＭＳ Ｐゴシック" charset="-128"/>
                        </a:rPr>
                        <a:t>in</a:t>
                      </a:r>
                      <a:r>
                        <a:rPr kumimoji="0" lang="en-US" sz="1800" b="0" i="0" u="none" strike="noStrike" cap="none" normalizeH="0" baseline="0" dirty="0">
                          <a:ln>
                            <a:noFill/>
                          </a:ln>
                          <a:solidFill>
                            <a:srgbClr val="000000"/>
                          </a:solidFill>
                          <a:effectLst/>
                          <a:latin typeface="Tahoma" pitchFamily="34" charset="0"/>
                          <a:ea typeface="ＭＳ Ｐゴシック" charset="-128"/>
                        </a:rPr>
                        <a:t>to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organ/space</a:t>
                      </a: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isolated </a:t>
                      </a:r>
                      <a:r>
                        <a:rPr kumimoji="0" lang="hu-HU" sz="1800" b="0" i="0" u="none" strike="noStrike" cap="none" normalizeH="0" baseline="0" dirty="0" err="1">
                          <a:ln>
                            <a:noFill/>
                          </a:ln>
                          <a:solidFill>
                            <a:srgbClr val="000000"/>
                          </a:solidFill>
                          <a:effectLst/>
                          <a:latin typeface="Tahoma" pitchFamily="34" charset="0"/>
                          <a:ea typeface="ＭＳ Ｐゴシック" charset="-128"/>
                        </a:rPr>
                        <a:t>from</a:t>
                      </a:r>
                      <a:r>
                        <a:rPr kumimoji="0" lang="hu-HU" sz="1800" b="0" i="0" u="none" strike="noStrike" cap="none" normalizeH="0" baseline="0" dirty="0">
                          <a:ln>
                            <a:noFill/>
                          </a:ln>
                          <a:solidFill>
                            <a:srgbClr val="000000"/>
                          </a:solidFill>
                          <a:effectLst/>
                          <a:latin typeface="Tahoma" pitchFamily="34" charset="0"/>
                          <a:ea typeface="ＭＳ Ｐゴシック" charset="-128"/>
                        </a:rPr>
                        <a:t> an </a:t>
                      </a:r>
                      <a:r>
                        <a:rPr kumimoji="0" lang="en-US" sz="1800" b="0" i="0" u="none" strike="noStrike" cap="none" normalizeH="0" baseline="0" dirty="0">
                          <a:ln>
                            <a:noFill/>
                          </a:ln>
                          <a:solidFill>
                            <a:srgbClr val="000000"/>
                          </a:solidFill>
                          <a:effectLst/>
                          <a:latin typeface="Tahoma" pitchFamily="34" charset="0"/>
                          <a:ea typeface="ＭＳ Ｐゴシック" charset="-128"/>
                        </a:rPr>
                        <a:t>aseptic</a:t>
                      </a:r>
                      <a:r>
                        <a:rPr kumimoji="0" lang="hu-HU" sz="1800" b="0" i="0" u="none" strike="noStrike" cap="none" normalizeH="0" baseline="0" dirty="0" err="1">
                          <a:ln>
                            <a:noFill/>
                          </a:ln>
                          <a:solidFill>
                            <a:srgbClr val="000000"/>
                          </a:solidFill>
                          <a:effectLst/>
                          <a:latin typeface="Tahoma" pitchFamily="34" charset="0"/>
                          <a:ea typeface="ＭＳ Ｐゴシック" charset="-128"/>
                        </a:rPr>
                        <a:t>ally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obtained</a:t>
                      </a:r>
                      <a:r>
                        <a:rPr kumimoji="0" lang="en-US" sz="1800" b="0" i="0" u="none" strike="noStrike" cap="none" normalizeH="0" baseline="0" dirty="0">
                          <a:ln>
                            <a:noFill/>
                          </a:ln>
                          <a:solidFill>
                            <a:srgbClr val="000000"/>
                          </a:solidFill>
                          <a:effectLst/>
                          <a:latin typeface="Tahoma" pitchFamily="34" charset="0"/>
                          <a:ea typeface="ＭＳ Ｐゴシック" charset="-128"/>
                        </a:rPr>
                        <a:t> culture of fluid/tissue</a:t>
                      </a:r>
                      <a:r>
                        <a:rPr kumimoji="0" lang="hu-HU" sz="1800" b="0" i="0" u="none" strike="noStrike" cap="none" normalizeH="0" baseline="0" dirty="0">
                          <a:ln>
                            <a:noFill/>
                          </a:ln>
                          <a:solidFill>
                            <a:srgbClr val="000000"/>
                          </a:solidFill>
                          <a:effectLst/>
                          <a:latin typeface="Tahoma" pitchFamily="34" charset="0"/>
                          <a:ea typeface="ＭＳ Ｐゴシック" charset="-128"/>
                        </a:rPr>
                        <a:t> in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organ</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hu-HU" sz="1800" b="0" i="0" u="none" strike="noStrike" cap="none" normalizeH="0" baseline="0" dirty="0" err="1">
                          <a:ln>
                            <a:noFill/>
                          </a:ln>
                          <a:solidFill>
                            <a:srgbClr val="000000"/>
                          </a:solidFill>
                          <a:effectLst/>
                          <a:latin typeface="Tahoma" pitchFamily="34" charset="0"/>
                          <a:ea typeface="ＭＳ Ｐゴシック" charset="-128"/>
                        </a:rPr>
                        <a:t>space</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Abscess</a:t>
                      </a:r>
                      <a:r>
                        <a:rPr kumimoji="0" lang="hu-HU" sz="1800" b="0" i="0" u="none" strike="noStrike" cap="none" normalizeH="0" baseline="0" dirty="0">
                          <a:ln>
                            <a:noFill/>
                          </a:ln>
                          <a:solidFill>
                            <a:srgbClr val="000000"/>
                          </a:solidFill>
                          <a:effectLst/>
                          <a:latin typeface="Tahoma" pitchFamily="34" charset="0"/>
                          <a:ea typeface="ＭＳ Ｐゴシック" charset="-128"/>
                        </a:rPr>
                        <a:t>/</a:t>
                      </a:r>
                      <a:r>
                        <a:rPr kumimoji="0" lang="en-US" sz="1800" b="0" i="0" u="none" strike="noStrike" cap="none" normalizeH="0" baseline="0" dirty="0">
                          <a:ln>
                            <a:noFill/>
                          </a:ln>
                          <a:solidFill>
                            <a:srgbClr val="000000"/>
                          </a:solidFill>
                          <a:effectLst/>
                          <a:latin typeface="Tahoma" pitchFamily="34" charset="0"/>
                          <a:ea typeface="ＭＳ Ｐゴシック" charset="-128"/>
                        </a:rPr>
                        <a:t>infection on direct exam</a:t>
                      </a:r>
                      <a:r>
                        <a:rPr kumimoji="0" lang="hu-HU" sz="1800" b="0" i="0" u="none" strike="noStrike" cap="none" normalizeH="0" baseline="0" dirty="0" err="1">
                          <a:ln>
                            <a:noFill/>
                          </a:ln>
                          <a:solidFill>
                            <a:srgbClr val="000000"/>
                          </a:solidFill>
                          <a:effectLst/>
                          <a:latin typeface="Tahoma" pitchFamily="34" charset="0"/>
                          <a:ea typeface="ＭＳ Ｐゴシック" charset="-128"/>
                        </a:rPr>
                        <a:t>ination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during re-op</a:t>
                      </a:r>
                      <a:r>
                        <a:rPr kumimoji="0" lang="hu-HU" sz="1800" b="0" i="0" u="none" strike="noStrike" cap="none" normalizeH="0" baseline="0" dirty="0" err="1">
                          <a:ln>
                            <a:noFill/>
                          </a:ln>
                          <a:solidFill>
                            <a:srgbClr val="000000"/>
                          </a:solidFill>
                          <a:effectLst/>
                          <a:latin typeface="Tahoma" pitchFamily="34" charset="0"/>
                          <a:ea typeface="ＭＳ Ｐゴシック" charset="-128"/>
                        </a:rPr>
                        <a:t>eration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by</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histopath</a:t>
                      </a:r>
                      <a:r>
                        <a:rPr kumimoji="0" lang="hu-HU" sz="1800" b="0" i="0" u="none" strike="noStrike" cap="none" normalizeH="0" baseline="0" dirty="0" err="1">
                          <a:ln>
                            <a:noFill/>
                          </a:ln>
                          <a:solidFill>
                            <a:srgbClr val="000000"/>
                          </a:solidFill>
                          <a:effectLst/>
                          <a:latin typeface="Tahoma" pitchFamily="34" charset="0"/>
                          <a:ea typeface="ＭＳ Ｐゴシック" charset="-128"/>
                        </a:rPr>
                        <a:t>ological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or</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radiol</a:t>
                      </a:r>
                      <a:r>
                        <a:rPr kumimoji="0" lang="hu-HU" sz="1800" b="0" i="0" u="none" strike="noStrike" cap="none" normalizeH="0" baseline="0" dirty="0" err="1">
                          <a:ln>
                            <a:noFill/>
                          </a:ln>
                          <a:solidFill>
                            <a:srgbClr val="000000"/>
                          </a:solidFill>
                          <a:effectLst/>
                          <a:latin typeface="Tahoma" pitchFamily="34" charset="0"/>
                          <a:ea typeface="ＭＳ Ｐゴシック" charset="-128"/>
                        </a:rPr>
                        <a:t>ogical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examination</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342900" marR="0" lvl="1" indent="-342900" algn="l" defTabSz="914400" rtl="0" eaLnBrk="1" fontAlgn="base" latinLnBrk="0" hangingPunct="1">
                        <a:lnSpc>
                          <a:spcPct val="100000"/>
                        </a:lnSpc>
                        <a:spcBef>
                          <a:spcPct val="0"/>
                        </a:spcBef>
                        <a:spcAft>
                          <a:spcPct val="0"/>
                        </a:spcAft>
                        <a:buClrTx/>
                        <a:buSzPct val="100000"/>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Physician/surgeon diagnosis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txBody>
                  <a:tcPr marL="121920" marR="121920" marT="45666" marB="4566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4" name="Rectangle 1">
            <a:extLst>
              <a:ext uri="{FF2B5EF4-FFF2-40B4-BE49-F238E27FC236}">
                <a16:creationId xmlns:a16="http://schemas.microsoft.com/office/drawing/2014/main" id="{BC6A1290-1395-4776-8D9A-F9A97FC4FF83}"/>
              </a:ext>
            </a:extLst>
          </p:cNvPr>
          <p:cNvSpPr/>
          <p:nvPr/>
        </p:nvSpPr>
        <p:spPr bwMode="auto">
          <a:xfrm>
            <a:off x="8302389" y="951963"/>
            <a:ext cx="3889611" cy="5257768"/>
          </a:xfrm>
          <a:prstGeom prst="rect">
            <a:avLst/>
          </a:prstGeom>
          <a:noFill/>
          <a:ln w="38100" cap="flat" cmpd="sng" algn="ctr">
            <a:solidFill>
              <a:srgbClr val="FF0000"/>
            </a:solid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16951184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case 3 answers: HAI section</a:t>
            </a:r>
          </a:p>
        </p:txBody>
      </p:sp>
      <p:graphicFrame>
        <p:nvGraphicFramePr>
          <p:cNvPr id="3" name="Group 990"/>
          <p:cNvGraphicFramePr>
            <a:graphicFrameLocks noGrp="1"/>
          </p:cNvGraphicFramePr>
          <p:nvPr>
            <p:extLst>
              <p:ext uri="{D42A27DB-BD31-4B8C-83A1-F6EECF244321}">
                <p14:modId xmlns:p14="http://schemas.microsoft.com/office/powerpoint/2010/main" val="2382463457"/>
              </p:ext>
            </p:extLst>
          </p:nvPr>
        </p:nvGraphicFramePr>
        <p:xfrm>
          <a:off x="431801" y="1116781"/>
          <a:ext cx="10972799" cy="5148334"/>
        </p:xfrm>
        <a:graphic>
          <a:graphicData uri="http://schemas.openxmlformats.org/drawingml/2006/table">
            <a:tbl>
              <a:tblPr/>
              <a:tblGrid>
                <a:gridCol w="3439205">
                  <a:extLst>
                    <a:ext uri="{9D8B030D-6E8A-4147-A177-3AD203B41FA5}">
                      <a16:colId xmlns:a16="http://schemas.microsoft.com/office/drawing/2014/main" val="20000"/>
                    </a:ext>
                  </a:extLst>
                </a:gridCol>
                <a:gridCol w="1473510">
                  <a:extLst>
                    <a:ext uri="{9D8B030D-6E8A-4147-A177-3AD203B41FA5}">
                      <a16:colId xmlns:a16="http://schemas.microsoft.com/office/drawing/2014/main" val="20001"/>
                    </a:ext>
                  </a:extLst>
                </a:gridCol>
                <a:gridCol w="1146061">
                  <a:extLst>
                    <a:ext uri="{9D8B030D-6E8A-4147-A177-3AD203B41FA5}">
                      <a16:colId xmlns:a16="http://schemas.microsoft.com/office/drawing/2014/main" val="20002"/>
                    </a:ext>
                  </a:extLst>
                </a:gridCol>
                <a:gridCol w="654893">
                  <a:extLst>
                    <a:ext uri="{9D8B030D-6E8A-4147-A177-3AD203B41FA5}">
                      <a16:colId xmlns:a16="http://schemas.microsoft.com/office/drawing/2014/main" val="20003"/>
                    </a:ext>
                  </a:extLst>
                </a:gridCol>
                <a:gridCol w="491172">
                  <a:extLst>
                    <a:ext uri="{9D8B030D-6E8A-4147-A177-3AD203B41FA5}">
                      <a16:colId xmlns:a16="http://schemas.microsoft.com/office/drawing/2014/main" val="20004"/>
                    </a:ext>
                  </a:extLst>
                </a:gridCol>
                <a:gridCol w="1504489">
                  <a:extLst>
                    <a:ext uri="{9D8B030D-6E8A-4147-A177-3AD203B41FA5}">
                      <a16:colId xmlns:a16="http://schemas.microsoft.com/office/drawing/2014/main" val="20005"/>
                    </a:ext>
                  </a:extLst>
                </a:gridCol>
                <a:gridCol w="1115087">
                  <a:extLst>
                    <a:ext uri="{9D8B030D-6E8A-4147-A177-3AD203B41FA5}">
                      <a16:colId xmlns:a16="http://schemas.microsoft.com/office/drawing/2014/main" val="20006"/>
                    </a:ext>
                  </a:extLst>
                </a:gridCol>
                <a:gridCol w="654893">
                  <a:extLst>
                    <a:ext uri="{9D8B030D-6E8A-4147-A177-3AD203B41FA5}">
                      <a16:colId xmlns:a16="http://schemas.microsoft.com/office/drawing/2014/main" val="20007"/>
                    </a:ext>
                  </a:extLst>
                </a:gridCol>
                <a:gridCol w="493489">
                  <a:extLst>
                    <a:ext uri="{9D8B030D-6E8A-4147-A177-3AD203B41FA5}">
                      <a16:colId xmlns:a16="http://schemas.microsoft.com/office/drawing/2014/main" val="20008"/>
                    </a:ext>
                  </a:extLst>
                </a:gridCol>
              </a:tblGrid>
              <a:tr h="3148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1</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2</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Case definition code</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FF0000"/>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SSI-O</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0000"/>
                          </a:solidFill>
                          <a:effectLst/>
                          <a:latin typeface="Arial" charset="0"/>
                          <a:cs typeface="Arial" charset="0"/>
                        </a:rPr>
                        <a:t> BSI</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Relevant device </a:t>
                      </a:r>
                      <a:r>
                        <a:rPr kumimoji="0" lang="en-US" sz="14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cap="none" normalizeH="0" baseline="0" dirty="0">
                          <a:ln>
                            <a:noFill/>
                          </a:ln>
                          <a:solidFill>
                            <a:srgbClr val="FF0000"/>
                          </a:solidFill>
                          <a:effectLst/>
                          <a:latin typeface="Arial" charset="0"/>
                          <a:cs typeface="Arial" charset="0"/>
                        </a:rPr>
                        <a:t>●</a:t>
                      </a:r>
                      <a:r>
                        <a:rPr kumimoji="0" lang="en-US" sz="2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a:ln>
                            <a:noFill/>
                          </a:ln>
                          <a:solidFill>
                            <a:schemeClr val="tx1"/>
                          </a:solidFill>
                          <a:effectLst/>
                          <a:latin typeface="Arial" charset="0"/>
                          <a:cs typeface="Arial" charset="0"/>
                        </a:rPr>
                        <a:t>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0486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Present on admission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cap="none" normalizeH="0" baseline="0" dirty="0">
                          <a:ln>
                            <a:noFill/>
                          </a:ln>
                          <a:solidFill>
                            <a:srgbClr val="FF0000"/>
                          </a:solidFill>
                          <a:effectLst/>
                          <a:latin typeface="Arial" charset="0"/>
                          <a:cs typeface="Arial" charset="0"/>
                        </a:rPr>
                        <a:t>●</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Date of onset </a:t>
                      </a:r>
                      <a:r>
                        <a:rPr kumimoji="0" lang="en-US" sz="14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19    /   3    / 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19   /  3   / 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3294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Origin of infection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200" b="0" i="0" u="none" strike="noStrike" cap="none" normalizeH="0" baseline="0" dirty="0">
                          <a:ln>
                            <a:noFill/>
                          </a:ln>
                          <a:solidFill>
                            <a:schemeClr val="tx1"/>
                          </a:solidFill>
                          <a:effectLst/>
                          <a:latin typeface="Arial" charset="0"/>
                          <a:cs typeface="Arial" charset="0"/>
                        </a:rPr>
                        <a:t> current hospital    O other hospital   </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200" b="0" i="0" u="none" strike="noStrike" cap="none" normalizeH="0" baseline="0" dirty="0">
                          <a:ln>
                            <a:noFill/>
                          </a:ln>
                          <a:solidFill>
                            <a:schemeClr val="tx1"/>
                          </a:solidFill>
                          <a:effectLst/>
                          <a:latin typeface="Arial" charset="0"/>
                          <a:cs typeface="Arial" charset="0"/>
                        </a:rPr>
                        <a:t> current hospital    O other hospital</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   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472298">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a:ln>
                            <a:noFill/>
                          </a:ln>
                          <a:solidFill>
                            <a:schemeClr val="tx1"/>
                          </a:solidFill>
                          <a:effectLst/>
                          <a:latin typeface="Arial" charset="0"/>
                          <a:cs typeface="Arial" charset="0"/>
                        </a:rPr>
                        <a:t>HAI associated to current ward</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 </a:t>
                      </a:r>
                      <a:r>
                        <a:rPr kumimoji="0" lang="en-US" sz="1400" b="0" i="0" u="none" strike="noStrike" cap="none" normalizeH="0" baseline="0" dirty="0">
                          <a:ln>
                            <a:noFill/>
                          </a:ln>
                          <a:solidFill>
                            <a:schemeClr val="tx1"/>
                          </a:solidFill>
                          <a:effectLst/>
                          <a:latin typeface="Arial" charset="0"/>
                          <a:cs typeface="Arial" charset="0"/>
                        </a:rPr>
                        <a:t>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a:t>
                      </a:r>
                      <a:r>
                        <a:rPr kumimoji="0" lang="en-US" sz="1400" b="0" i="0" u="none" strike="noStrike" cap="none" normalizeH="0" baseline="0" dirty="0">
                          <a:ln>
                            <a:noFill/>
                          </a:ln>
                          <a:solidFill>
                            <a:schemeClr val="tx1"/>
                          </a:solidFill>
                          <a:effectLst/>
                          <a:latin typeface="Arial" charset="0"/>
                          <a:cs typeface="Arial" charset="0"/>
                        </a:rPr>
                        <a:t>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1486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If BSI: source </a:t>
                      </a:r>
                      <a:r>
                        <a:rPr kumimoji="0" lang="en-US" sz="14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 </a:t>
                      </a:r>
                      <a:r>
                        <a:rPr kumimoji="0" lang="en-US" sz="1600" b="1" i="0" u="none" strike="noStrike" cap="none" normalizeH="0" baseline="0" dirty="0">
                          <a:ln>
                            <a:noFill/>
                          </a:ln>
                          <a:solidFill>
                            <a:srgbClr val="FF0000"/>
                          </a:solidFill>
                          <a:effectLst/>
                          <a:latin typeface="Arial" charset="0"/>
                          <a:cs typeface="Arial" charset="0"/>
                        </a:rPr>
                        <a:t>S-SSI</a:t>
                      </a:r>
                      <a:endParaRPr kumimoji="0" lang="en-US" sz="3600" b="1" i="0" u="none" strike="noStrike" cap="none" normalizeH="0" baseline="0" dirty="0">
                        <a:ln>
                          <a:noFill/>
                        </a:ln>
                        <a:solidFill>
                          <a:srgbClr val="FF0000"/>
                        </a:solidFill>
                        <a:effectLst/>
                        <a:latin typeface="Arial" charset="0"/>
                        <a:cs typeface="Arial" charset="0"/>
                      </a:endParaRP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9518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95190">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1</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r>
                        <a:rPr kumimoji="0" lang="en-US" sz="1600" b="1" i="0" u="none" strike="noStrike" cap="none" normalizeH="0" baseline="0" dirty="0">
                          <a:ln>
                            <a:noFill/>
                          </a:ln>
                          <a:solidFill>
                            <a:srgbClr val="FF0000"/>
                          </a:solidFill>
                          <a:effectLst/>
                          <a:latin typeface="Arial" charset="0"/>
                          <a:cs typeface="Arial" charset="0"/>
                        </a:rPr>
                        <a:t>CANGLA</a:t>
                      </a:r>
                      <a:endParaRPr kumimoji="0" lang="en-US" sz="36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600" b="0" i="0" u="none" strike="noStrike" cap="none" normalizeH="0" baseline="0" dirty="0">
                          <a:ln>
                            <a:noFill/>
                          </a:ln>
                          <a:solidFill>
                            <a:schemeClr val="tx1"/>
                          </a:solidFill>
                          <a:effectLst/>
                          <a:latin typeface="Arial" charset="0"/>
                          <a:cs typeface="Arial" charset="0"/>
                        </a:rPr>
                        <a:t> </a:t>
                      </a:r>
                      <a:r>
                        <a:rPr kumimoji="0" lang="en-US" sz="1600" b="1" i="0" u="none" strike="noStrike" kern="1200" cap="none" spc="0" normalizeH="0" baseline="0" noProof="0" dirty="0">
                          <a:ln>
                            <a:noFill/>
                          </a:ln>
                          <a:solidFill>
                            <a:srgbClr val="FF0000"/>
                          </a:solidFill>
                          <a:effectLst/>
                          <a:uLnTx/>
                          <a:uFillTx/>
                          <a:latin typeface="Arial" charset="0"/>
                          <a:ea typeface="+mn-ea"/>
                          <a:cs typeface="Arial" charset="0"/>
                        </a:rPr>
                        <a:t>CANGLA</a:t>
                      </a:r>
                      <a:endParaRPr kumimoji="0" lang="en-US" sz="3600" b="1" i="0" u="none" strike="noStrike" kern="1200" cap="none" spc="0" normalizeH="0" baseline="0" noProof="0" dirty="0">
                        <a:ln>
                          <a:noFill/>
                        </a:ln>
                        <a:solidFill>
                          <a:srgbClr val="FF0000"/>
                        </a:solidFill>
                        <a:effectLst/>
                        <a:uLnTx/>
                        <a:uFillTx/>
                        <a:latin typeface="Arial" charset="0"/>
                        <a:ea typeface="+mn-ea"/>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2</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3</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4282727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case 4</a:t>
            </a:r>
          </a:p>
        </p:txBody>
      </p:sp>
      <p:sp>
        <p:nvSpPr>
          <p:cNvPr id="3" name="Content Placeholder 2"/>
          <p:cNvSpPr>
            <a:spLocks noGrp="1"/>
          </p:cNvSpPr>
          <p:nvPr>
            <p:ph idx="1"/>
          </p:nvPr>
        </p:nvSpPr>
        <p:spPr>
          <a:xfrm>
            <a:off x="431801" y="957580"/>
            <a:ext cx="11381258" cy="5495471"/>
          </a:xfrm>
        </p:spPr>
        <p:txBody>
          <a:bodyPr/>
          <a:lstStyle/>
          <a:p>
            <a:pPr marL="274638" indent="-274638"/>
            <a:r>
              <a:rPr lang="en-GB" sz="2000" b="1" dirty="0"/>
              <a:t>16 February</a:t>
            </a:r>
            <a:r>
              <a:rPr lang="en-GB" sz="2000" dirty="0"/>
              <a:t>: 58</a:t>
            </a:r>
            <a:r>
              <a:rPr lang="hu-HU" sz="2000" dirty="0"/>
              <a:t>-</a:t>
            </a:r>
            <a:r>
              <a:rPr lang="en-GB" sz="2000" dirty="0"/>
              <a:t>year-old male was discharged </a:t>
            </a:r>
            <a:r>
              <a:rPr lang="en-GB" sz="2000" dirty="0">
                <a:solidFill>
                  <a:srgbClr val="FF0000"/>
                </a:solidFill>
              </a:rPr>
              <a:t>at 18:00 </a:t>
            </a:r>
            <a:r>
              <a:rPr lang="en-GB" sz="2000" dirty="0"/>
              <a:t>after being treated in the nephrology ward for nephrotic syndrome; on discharge low-grade fever prescribed cefuroxime </a:t>
            </a:r>
            <a:r>
              <a:rPr lang="hu-HU" sz="2000" dirty="0"/>
              <a:t>2 x </a:t>
            </a:r>
            <a:r>
              <a:rPr lang="en-GB" sz="2000" dirty="0"/>
              <a:t>500mg for </a:t>
            </a:r>
            <a:r>
              <a:rPr lang="hu-HU" sz="2000" dirty="0"/>
              <a:t>5</a:t>
            </a:r>
            <a:r>
              <a:rPr lang="en-GB" sz="2000" dirty="0"/>
              <a:t> days</a:t>
            </a:r>
            <a:r>
              <a:rPr lang="hu-HU" sz="2000" dirty="0"/>
              <a:t>.</a:t>
            </a:r>
            <a:endParaRPr lang="en-GB" sz="2000" dirty="0"/>
          </a:p>
          <a:p>
            <a:pPr marL="274638" indent="-274638"/>
            <a:r>
              <a:rPr lang="en-GB" sz="2000" b="1" dirty="0"/>
              <a:t>18 February</a:t>
            </a:r>
            <a:r>
              <a:rPr lang="en-GB" sz="2000" dirty="0"/>
              <a:t>: </a:t>
            </a:r>
            <a:r>
              <a:rPr lang="hu-HU" sz="2000" dirty="0"/>
              <a:t>A</a:t>
            </a:r>
            <a:r>
              <a:rPr lang="en-GB" sz="2000" dirty="0"/>
              <a:t>t </a:t>
            </a:r>
            <a:r>
              <a:rPr lang="en-GB" sz="2000" dirty="0">
                <a:solidFill>
                  <a:srgbClr val="FF0000"/>
                </a:solidFill>
              </a:rPr>
              <a:t>14:00</a:t>
            </a:r>
            <a:r>
              <a:rPr lang="en-GB" sz="2000" dirty="0"/>
              <a:t> readmitted to the same hospital</a:t>
            </a:r>
            <a:r>
              <a:rPr lang="hu-HU" sz="2000" dirty="0"/>
              <a:t>,</a:t>
            </a:r>
            <a:r>
              <a:rPr lang="en-GB" sz="2000" dirty="0"/>
              <a:t> fever 38.6</a:t>
            </a:r>
            <a:r>
              <a:rPr lang="en-GB" sz="2000" dirty="0">
                <a:sym typeface="Symbol" panose="05050102010706020507" pitchFamily="18" charset="2"/>
              </a:rPr>
              <a:t></a:t>
            </a:r>
            <a:r>
              <a:rPr lang="en-GB" sz="2000" dirty="0"/>
              <a:t>C</a:t>
            </a:r>
            <a:r>
              <a:rPr lang="hu-HU" sz="2000" dirty="0"/>
              <a:t>,</a:t>
            </a:r>
            <a:r>
              <a:rPr lang="en-GB" sz="2000" dirty="0"/>
              <a:t> productive </a:t>
            </a:r>
            <a:r>
              <a:rPr lang="en-GB" sz="2000" dirty="0" err="1"/>
              <a:t>coug</a:t>
            </a:r>
            <a:r>
              <a:rPr lang="hu-HU" sz="2000" dirty="0"/>
              <a:t>h, </a:t>
            </a:r>
            <a:r>
              <a:rPr lang="en-GB" sz="2000" dirty="0" err="1"/>
              <a:t>tachypnea</a:t>
            </a:r>
            <a:r>
              <a:rPr lang="hu-HU" sz="2000" dirty="0"/>
              <a:t>.</a:t>
            </a:r>
            <a:endParaRPr lang="en-GB" sz="2000" dirty="0"/>
          </a:p>
          <a:p>
            <a:pPr marL="274638" lvl="1" indent="-274638"/>
            <a:r>
              <a:rPr lang="en-GB" sz="2000" dirty="0"/>
              <a:t>Diagnosis: </a:t>
            </a:r>
            <a:r>
              <a:rPr lang="hu-HU" sz="2000" dirty="0">
                <a:solidFill>
                  <a:srgbClr val="FF0000"/>
                </a:solidFill>
              </a:rPr>
              <a:t>P</a:t>
            </a:r>
            <a:r>
              <a:rPr lang="en-GB" sz="2000" dirty="0" err="1">
                <a:solidFill>
                  <a:srgbClr val="FF0000"/>
                </a:solidFill>
              </a:rPr>
              <a:t>neumonia</a:t>
            </a:r>
            <a:r>
              <a:rPr lang="en-GB" sz="2000" dirty="0">
                <a:solidFill>
                  <a:srgbClr val="FF0000"/>
                </a:solidFill>
              </a:rPr>
              <a:t> in the notes</a:t>
            </a:r>
            <a:r>
              <a:rPr lang="en-GB" sz="2000" dirty="0"/>
              <a:t> (based on chest X-ray findings)</a:t>
            </a:r>
          </a:p>
          <a:p>
            <a:pPr marL="274638" lvl="1" indent="-274638"/>
            <a:r>
              <a:rPr lang="hu-HU" sz="2000" dirty="0"/>
              <a:t>P</a:t>
            </a:r>
            <a:r>
              <a:rPr lang="en-GB" sz="2000" dirty="0" err="1"/>
              <a:t>iperacillin</a:t>
            </a:r>
            <a:r>
              <a:rPr lang="en-GB" sz="2000" dirty="0"/>
              <a:t>-tazobactam </a:t>
            </a:r>
            <a:r>
              <a:rPr lang="hu-HU" sz="2000" dirty="0"/>
              <a:t>4 x </a:t>
            </a:r>
            <a:r>
              <a:rPr lang="en-GB" sz="2000" dirty="0"/>
              <a:t>4.5g was initiated after blood cultures were taken</a:t>
            </a:r>
            <a:r>
              <a:rPr lang="hu-HU" sz="2000" dirty="0"/>
              <a:t>,</a:t>
            </a:r>
            <a:r>
              <a:rPr lang="en-GB" sz="2000" dirty="0"/>
              <a:t> admitted directly to ICU and intubated because of hypoxemia</a:t>
            </a:r>
            <a:r>
              <a:rPr lang="hu-HU" sz="2000" dirty="0"/>
              <a:t>,</a:t>
            </a:r>
            <a:r>
              <a:rPr lang="en-GB" sz="2000" dirty="0"/>
              <a:t> bronchial secretions sent for culture</a:t>
            </a:r>
            <a:r>
              <a:rPr lang="hu-HU" sz="2000" dirty="0"/>
              <a:t>,</a:t>
            </a:r>
            <a:r>
              <a:rPr lang="en-GB" sz="2000" dirty="0"/>
              <a:t> urinary and central venous catheter introduced</a:t>
            </a:r>
            <a:r>
              <a:rPr lang="hu-HU" sz="2000" dirty="0"/>
              <a:t>.</a:t>
            </a:r>
            <a:r>
              <a:rPr lang="en-GB" sz="2000" dirty="0"/>
              <a:t> </a:t>
            </a:r>
          </a:p>
          <a:p>
            <a:pPr marL="274638" indent="-274638"/>
            <a:r>
              <a:rPr lang="en-GB" sz="2000" b="1" dirty="0"/>
              <a:t>20 February: </a:t>
            </a:r>
            <a:r>
              <a:rPr lang="en-GB" sz="2000" dirty="0"/>
              <a:t>Blood culture was negative and no pathogen was identified in the bronchial secretions sample</a:t>
            </a:r>
            <a:r>
              <a:rPr lang="hu-HU" sz="2000" dirty="0"/>
              <a:t>.</a:t>
            </a:r>
            <a:endParaRPr lang="en-GB" sz="2000" b="1" dirty="0"/>
          </a:p>
          <a:p>
            <a:pPr marL="274638" indent="-274638"/>
            <a:r>
              <a:rPr lang="en-GB" sz="2000" b="1" dirty="0"/>
              <a:t>25 February</a:t>
            </a:r>
            <a:r>
              <a:rPr lang="en-GB" sz="2000" dirty="0"/>
              <a:t>: </a:t>
            </a:r>
            <a:r>
              <a:rPr lang="hu-HU" sz="2000" dirty="0">
                <a:solidFill>
                  <a:srgbClr val="FF0000"/>
                </a:solidFill>
              </a:rPr>
              <a:t>F</a:t>
            </a:r>
            <a:r>
              <a:rPr lang="en-GB" sz="2000" dirty="0">
                <a:solidFill>
                  <a:srgbClr val="FF0000"/>
                </a:solidFill>
              </a:rPr>
              <a:t>ever 38.3</a:t>
            </a:r>
            <a:r>
              <a:rPr lang="en-GB" sz="2000" dirty="0">
                <a:solidFill>
                  <a:srgbClr val="FF0000"/>
                </a:solidFill>
                <a:sym typeface="Symbol" panose="05050102010706020507" pitchFamily="18" charset="2"/>
              </a:rPr>
              <a:t></a:t>
            </a:r>
            <a:r>
              <a:rPr lang="hu-HU" sz="2000" dirty="0">
                <a:solidFill>
                  <a:srgbClr val="FF0000"/>
                </a:solidFill>
                <a:sym typeface="Symbol" panose="05050102010706020507" pitchFamily="18" charset="2"/>
              </a:rPr>
              <a:t>C</a:t>
            </a:r>
            <a:r>
              <a:rPr lang="en-GB" sz="2000" dirty="0">
                <a:solidFill>
                  <a:srgbClr val="FF0000"/>
                </a:solidFill>
              </a:rPr>
              <a:t> and </a:t>
            </a:r>
            <a:r>
              <a:rPr lang="en-GB" sz="2000" dirty="0" err="1">
                <a:solidFill>
                  <a:srgbClr val="FF0000"/>
                </a:solidFill>
              </a:rPr>
              <a:t>diarrhea</a:t>
            </a:r>
            <a:r>
              <a:rPr lang="hu-HU" sz="2000" dirty="0"/>
              <a:t>,</a:t>
            </a:r>
            <a:r>
              <a:rPr lang="en-GB" sz="2000" dirty="0"/>
              <a:t> no significant changes on new </a:t>
            </a:r>
            <a:r>
              <a:rPr lang="hu-HU" sz="2000" dirty="0" err="1"/>
              <a:t>chest</a:t>
            </a:r>
            <a:r>
              <a:rPr lang="hu-HU" sz="2000" dirty="0"/>
              <a:t> X-</a:t>
            </a:r>
            <a:r>
              <a:rPr lang="hu-HU" sz="2000" dirty="0" err="1"/>
              <a:t>ray</a:t>
            </a:r>
            <a:r>
              <a:rPr lang="hu-HU" sz="2000" dirty="0"/>
              <a:t>,</a:t>
            </a:r>
            <a:r>
              <a:rPr lang="en-GB" sz="2000" dirty="0"/>
              <a:t> blood cultures, CVC replaced and sent for culture</a:t>
            </a:r>
            <a:r>
              <a:rPr lang="hu-HU" sz="2000" dirty="0"/>
              <a:t>.</a:t>
            </a:r>
            <a:endParaRPr lang="en-GB" sz="2000" dirty="0"/>
          </a:p>
          <a:p>
            <a:pPr marL="274638" indent="-274638"/>
            <a:r>
              <a:rPr lang="en-GB" sz="2000" b="1" dirty="0"/>
              <a:t>26 February</a:t>
            </a:r>
            <a:r>
              <a:rPr lang="en-GB" sz="2000" dirty="0"/>
              <a:t>: Stool </a:t>
            </a:r>
            <a:r>
              <a:rPr lang="en-GB" sz="2000" dirty="0">
                <a:solidFill>
                  <a:srgbClr val="FF0000"/>
                </a:solidFill>
              </a:rPr>
              <a:t>positive for </a:t>
            </a:r>
            <a:r>
              <a:rPr lang="en-GB" sz="2000" i="1" dirty="0">
                <a:solidFill>
                  <a:srgbClr val="FF0000"/>
                </a:solidFill>
              </a:rPr>
              <a:t>Clostridium difficile</a:t>
            </a:r>
            <a:r>
              <a:rPr lang="en-GB" sz="2000" dirty="0">
                <a:solidFill>
                  <a:srgbClr val="FF0000"/>
                </a:solidFill>
              </a:rPr>
              <a:t> toxin.</a:t>
            </a:r>
          </a:p>
          <a:p>
            <a:pPr marL="274638" lvl="1" indent="-274638"/>
            <a:r>
              <a:rPr lang="en-GB" sz="2000" dirty="0"/>
              <a:t>Vancomycin </a:t>
            </a:r>
            <a:r>
              <a:rPr lang="hu-HU" sz="2000" dirty="0"/>
              <a:t>4 x </a:t>
            </a:r>
            <a:r>
              <a:rPr lang="en-GB" sz="2000" dirty="0"/>
              <a:t>125mg by nasogastric tube started for CDI (documented in the notes) and piperacillin-tazobactam was continued</a:t>
            </a:r>
            <a:r>
              <a:rPr lang="hu-HU" sz="2000" dirty="0"/>
              <a:t>.</a:t>
            </a:r>
            <a:r>
              <a:rPr lang="en-GB" sz="2000" dirty="0"/>
              <a:t> </a:t>
            </a:r>
          </a:p>
          <a:p>
            <a:pPr marL="274638" indent="-274638"/>
            <a:r>
              <a:rPr lang="en-GB" sz="2000" b="1" dirty="0"/>
              <a:t>28 February</a:t>
            </a:r>
            <a:r>
              <a:rPr lang="en-GB" sz="2000" dirty="0"/>
              <a:t>: PPS at </a:t>
            </a:r>
            <a:r>
              <a:rPr lang="hu-HU" sz="2000" dirty="0"/>
              <a:t>14:00.</a:t>
            </a:r>
            <a:endParaRPr lang="en-GB" sz="2000" dirty="0"/>
          </a:p>
        </p:txBody>
      </p:sp>
    </p:spTree>
    <p:extLst>
      <p:ext uri="{BB962C8B-B14F-4D97-AF65-F5344CB8AC3E}">
        <p14:creationId xmlns:p14="http://schemas.microsoft.com/office/powerpoint/2010/main" val="3304841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ular Callout 2"/>
          <p:cNvSpPr/>
          <p:nvPr/>
        </p:nvSpPr>
        <p:spPr bwMode="auto">
          <a:xfrm>
            <a:off x="3289110" y="739624"/>
            <a:ext cx="1721592" cy="922961"/>
          </a:xfrm>
          <a:prstGeom prst="wedgeRectCallout">
            <a:avLst>
              <a:gd name="adj1" fmla="val 34937"/>
              <a:gd name="adj2" fmla="val 75815"/>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Diagnosis group by anatomical site</a:t>
            </a:r>
          </a:p>
          <a:p>
            <a:pPr algn="ctr" eaLnBrk="0" fontAlgn="base" hangingPunct="0">
              <a:lnSpc>
                <a:spcPct val="85000"/>
              </a:lnSpc>
              <a:spcBef>
                <a:spcPct val="0"/>
              </a:spcBef>
              <a:spcAft>
                <a:spcPct val="0"/>
              </a:spcAft>
            </a:pPr>
            <a:r>
              <a:rPr lang="hu-HU" sz="1400" dirty="0">
                <a:solidFill>
                  <a:srgbClr val="000000"/>
                </a:solidFill>
                <a:ea typeface="ＭＳ Ｐゴシック" panose="020B0600070205080204" pitchFamily="34" charset="-128"/>
              </a:rPr>
              <a:t>(</a:t>
            </a:r>
            <a:r>
              <a:rPr lang="en-GB" sz="1400" dirty="0">
                <a:solidFill>
                  <a:srgbClr val="000000"/>
                </a:solidFill>
                <a:ea typeface="ＭＳ Ｐゴシック" panose="020B0600070205080204" pitchFamily="34" charset="-128"/>
              </a:rPr>
              <a:t>Annex 2, codebook</a:t>
            </a:r>
            <a:r>
              <a:rPr lang="hu-HU" sz="1400" dirty="0">
                <a:solidFill>
                  <a:srgbClr val="000000"/>
                </a:solidFill>
                <a:ea typeface="ＭＳ Ｐゴシック" panose="020B0600070205080204" pitchFamily="34" charset="-128"/>
              </a:rPr>
              <a:t>)</a:t>
            </a:r>
            <a:endParaRPr lang="en-GB" sz="1400" dirty="0">
              <a:solidFill>
                <a:srgbClr val="000000"/>
              </a:solidFill>
              <a:ea typeface="ＭＳ Ｐゴシック" panose="020B0600070205080204" pitchFamily="34" charset="-128"/>
            </a:endParaRPr>
          </a:p>
        </p:txBody>
      </p:sp>
      <p:sp>
        <p:nvSpPr>
          <p:cNvPr id="5" name="Rectangular Callout 4"/>
          <p:cNvSpPr/>
          <p:nvPr/>
        </p:nvSpPr>
        <p:spPr bwMode="auto">
          <a:xfrm>
            <a:off x="5232398" y="737771"/>
            <a:ext cx="1371601"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Current </a:t>
            </a:r>
            <a:r>
              <a:rPr lang="hu-HU" sz="1400" dirty="0" err="1">
                <a:solidFill>
                  <a:srgbClr val="000000"/>
                </a:solidFill>
                <a:ea typeface="ＭＳ Ｐゴシック" panose="020B0600070205080204" pitchFamily="34" charset="-128"/>
              </a:rPr>
              <a:t>antimicrobial</a:t>
            </a:r>
            <a:endParaRPr lang="en-GB" sz="1400" dirty="0">
              <a:solidFill>
                <a:srgbClr val="000000"/>
              </a:solidFill>
              <a:ea typeface="ＭＳ Ｐゴシック" panose="020B0600070205080204" pitchFamily="34" charset="-128"/>
            </a:endParaRPr>
          </a:p>
        </p:txBody>
      </p:sp>
      <p:sp>
        <p:nvSpPr>
          <p:cNvPr id="4" name="Title 3"/>
          <p:cNvSpPr>
            <a:spLocks noGrp="1"/>
          </p:cNvSpPr>
          <p:nvPr>
            <p:ph type="title"/>
          </p:nvPr>
        </p:nvSpPr>
        <p:spPr/>
        <p:txBody>
          <a:bodyPr/>
          <a:lstStyle/>
          <a:p>
            <a:r>
              <a:rPr lang="en-GB" dirty="0"/>
              <a:t>Clinical case 4 answers: Antimicrobial section</a:t>
            </a:r>
          </a:p>
        </p:txBody>
      </p:sp>
      <p:sp>
        <p:nvSpPr>
          <p:cNvPr id="6" name="Rectangular Callout 5"/>
          <p:cNvSpPr/>
          <p:nvPr/>
        </p:nvSpPr>
        <p:spPr bwMode="auto">
          <a:xfrm>
            <a:off x="2819579" y="4840157"/>
            <a:ext cx="3098619" cy="1278219"/>
          </a:xfrm>
          <a:prstGeom prst="wedgeRectCallout">
            <a:avLst>
              <a:gd name="adj1" fmla="val -11708"/>
              <a:gd name="adj2" fmla="val -14485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solidFill>
                  <a:srgbClr val="000000"/>
                </a:solidFill>
                <a:ea typeface="ＭＳ Ｐゴシック" panose="020B0600070205080204" pitchFamily="34" charset="-128"/>
              </a:rPr>
              <a:t>Indication</a:t>
            </a:r>
            <a:r>
              <a:rPr lang="en-US" altLang="en-US" sz="1050" dirty="0">
                <a:solidFill>
                  <a:srgbClr val="000000"/>
                </a:solidFill>
                <a:ea typeface="ＭＳ Ｐゴシック" panose="020B0600070205080204" pitchFamily="34" charset="-128"/>
              </a:rPr>
              <a:t>: treatment intention for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community (CI), long/intermediate-term care (LI) or acute hospital (HI) infection;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surgical prophylaxis: SP1: single dose, SP2: one day, SP3: &gt;1day; </a:t>
            </a:r>
          </a:p>
          <a:p>
            <a:pPr algn="ctr" eaLnBrk="0" fontAlgn="base" hangingPunct="0">
              <a:lnSpc>
                <a:spcPct val="85000"/>
              </a:lnSpc>
              <a:spcBef>
                <a:spcPct val="0"/>
              </a:spcBef>
              <a:spcAft>
                <a:spcPct val="0"/>
              </a:spcAft>
            </a:pPr>
            <a:r>
              <a:rPr lang="en-US" altLang="en-US" sz="1050" dirty="0">
                <a:solidFill>
                  <a:srgbClr val="000000"/>
                </a:solidFill>
                <a:ea typeface="ＭＳ Ｐゴシック" panose="020B0600070205080204" pitchFamily="34" charset="-128"/>
              </a:rPr>
              <a:t>MP: medical prophylaxis; O: other; UI: Unknown indication</a:t>
            </a:r>
            <a:endParaRPr lang="en-GB" sz="2000" dirty="0">
              <a:solidFill>
                <a:srgbClr val="000000"/>
              </a:solidFill>
              <a:ea typeface="ＭＳ Ｐゴシック" panose="020B0600070205080204" pitchFamily="34" charset="-128"/>
            </a:endParaRPr>
          </a:p>
        </p:txBody>
      </p:sp>
      <p:graphicFrame>
        <p:nvGraphicFramePr>
          <p:cNvPr id="7" name="Group 975"/>
          <p:cNvGraphicFramePr>
            <a:graphicFrameLocks noGrp="1"/>
          </p:cNvGraphicFramePr>
          <p:nvPr>
            <p:extLst>
              <p:ext uri="{D42A27DB-BD31-4B8C-83A1-F6EECF244321}">
                <p14:modId xmlns:p14="http://schemas.microsoft.com/office/powerpoint/2010/main" val="4258916014"/>
              </p:ext>
            </p:extLst>
          </p:nvPr>
        </p:nvGraphicFramePr>
        <p:xfrm>
          <a:off x="1363827" y="1973644"/>
          <a:ext cx="9464346" cy="1765583"/>
        </p:xfrm>
        <a:graphic>
          <a:graphicData uri="http://schemas.openxmlformats.org/drawingml/2006/table">
            <a:tbl>
              <a:tblPr/>
              <a:tblGrid>
                <a:gridCol w="1946467">
                  <a:extLst>
                    <a:ext uri="{9D8B030D-6E8A-4147-A177-3AD203B41FA5}">
                      <a16:colId xmlns:a16="http://schemas.microsoft.com/office/drawing/2014/main" val="20000"/>
                    </a:ext>
                  </a:extLst>
                </a:gridCol>
                <a:gridCol w="470183">
                  <a:extLst>
                    <a:ext uri="{9D8B030D-6E8A-4147-A177-3AD203B41FA5}">
                      <a16:colId xmlns:a16="http://schemas.microsoft.com/office/drawing/2014/main" val="20001"/>
                    </a:ext>
                  </a:extLst>
                </a:gridCol>
                <a:gridCol w="485350">
                  <a:extLst>
                    <a:ext uri="{9D8B030D-6E8A-4147-A177-3AD203B41FA5}">
                      <a16:colId xmlns:a16="http://schemas.microsoft.com/office/drawing/2014/main" val="20002"/>
                    </a:ext>
                  </a:extLst>
                </a:gridCol>
                <a:gridCol w="676691">
                  <a:extLst>
                    <a:ext uri="{9D8B030D-6E8A-4147-A177-3AD203B41FA5}">
                      <a16:colId xmlns:a16="http://schemas.microsoft.com/office/drawing/2014/main" val="20003"/>
                    </a:ext>
                  </a:extLst>
                </a:gridCol>
                <a:gridCol w="538649">
                  <a:extLst>
                    <a:ext uri="{9D8B030D-6E8A-4147-A177-3AD203B41FA5}">
                      <a16:colId xmlns:a16="http://schemas.microsoft.com/office/drawing/2014/main" val="20004"/>
                    </a:ext>
                  </a:extLst>
                </a:gridCol>
                <a:gridCol w="1346624">
                  <a:extLst>
                    <a:ext uri="{9D8B030D-6E8A-4147-A177-3AD203B41FA5}">
                      <a16:colId xmlns:a16="http://schemas.microsoft.com/office/drawing/2014/main" val="20005"/>
                    </a:ext>
                  </a:extLst>
                </a:gridCol>
                <a:gridCol w="622355">
                  <a:extLst>
                    <a:ext uri="{9D8B030D-6E8A-4147-A177-3AD203B41FA5}">
                      <a16:colId xmlns:a16="http://schemas.microsoft.com/office/drawing/2014/main" val="20006"/>
                    </a:ext>
                  </a:extLst>
                </a:gridCol>
                <a:gridCol w="1218655">
                  <a:extLst>
                    <a:ext uri="{9D8B030D-6E8A-4147-A177-3AD203B41FA5}">
                      <a16:colId xmlns:a16="http://schemas.microsoft.com/office/drawing/2014/main" val="20007"/>
                    </a:ext>
                  </a:extLst>
                </a:gridCol>
                <a:gridCol w="538649">
                  <a:extLst>
                    <a:ext uri="{9D8B030D-6E8A-4147-A177-3AD203B41FA5}">
                      <a16:colId xmlns:a16="http://schemas.microsoft.com/office/drawing/2014/main" val="20008"/>
                    </a:ext>
                  </a:extLst>
                </a:gridCol>
                <a:gridCol w="1180926">
                  <a:extLst>
                    <a:ext uri="{9D8B030D-6E8A-4147-A177-3AD203B41FA5}">
                      <a16:colId xmlns:a16="http://schemas.microsoft.com/office/drawing/2014/main" val="20009"/>
                    </a:ext>
                  </a:extLst>
                </a:gridCol>
                <a:gridCol w="439797">
                  <a:extLst>
                    <a:ext uri="{9D8B030D-6E8A-4147-A177-3AD203B41FA5}">
                      <a16:colId xmlns:a16="http://schemas.microsoft.com/office/drawing/2014/main" val="20010"/>
                    </a:ext>
                  </a:extLst>
                </a:gridCol>
              </a:tblGrid>
              <a:tr h="208617">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Antimicrobial</a:t>
                      </a:r>
                    </a:p>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(generic or brand name)</a:t>
                      </a: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Route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Indication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Diagnosis (site)</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Reason in notes</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rgbClr val="0070C0"/>
                          </a:solidFill>
                          <a:effectLst/>
                          <a:latin typeface="Arial" charset="0"/>
                          <a:cs typeface="Arial" charset="0"/>
                        </a:rPr>
                        <a:t>Date start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rgbClr val="0070C0"/>
                          </a:solidFill>
                          <a:effectLst/>
                          <a:latin typeface="Arial" charset="0"/>
                          <a:cs typeface="Arial" charset="0"/>
                        </a:rPr>
                        <a:t>Changed? (+ reason)</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200" b="1" i="0" u="none" strike="noStrike" cap="none" normalizeH="0" baseline="0" dirty="0">
                          <a:ln>
                            <a:noFill/>
                          </a:ln>
                          <a:solidFill>
                            <a:srgbClr val="FF0000"/>
                          </a:solidFill>
                          <a:effectLst/>
                          <a:latin typeface="Arial" charset="0"/>
                          <a:cs typeface="Arial" charset="0"/>
                        </a:rPr>
                        <a:t>If changed: Date start 1</a:t>
                      </a:r>
                      <a:r>
                        <a:rPr kumimoji="0" lang="en-US" sz="1200" b="1" i="0" u="none" strike="noStrike" cap="none" normalizeH="0" baseline="30000" dirty="0">
                          <a:ln>
                            <a:noFill/>
                          </a:ln>
                          <a:solidFill>
                            <a:srgbClr val="FF0000"/>
                          </a:solidFill>
                          <a:effectLst/>
                          <a:latin typeface="Arial" charset="0"/>
                          <a:cs typeface="Arial" charset="0"/>
                        </a:rPr>
                        <a:t>st</a:t>
                      </a:r>
                      <a:r>
                        <a:rPr kumimoji="0" lang="en-US" sz="1200" b="1" i="0" u="none" strike="noStrike" cap="none" normalizeH="0" baseline="0" dirty="0">
                          <a:ln>
                            <a:noFill/>
                          </a:ln>
                          <a:solidFill>
                            <a:srgbClr val="FF0000"/>
                          </a:solidFill>
                          <a:effectLst/>
                          <a:latin typeface="Arial" charset="0"/>
                          <a:cs typeface="Arial" charset="0"/>
                        </a:rPr>
                        <a:t> AM</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gridSpan="3">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Dosage per day</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23680">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charset="0"/>
                        <a:cs typeface="Arial" charset="0"/>
                      </a:endParaRPr>
                    </a:p>
                  </a:txBody>
                  <a:tcPr marT="45743" marB="4574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900" b="1" i="0" u="none" strike="noStrike" cap="none" normalizeH="0" baseline="0" dirty="0">
                        <a:ln>
                          <a:noFill/>
                        </a:ln>
                        <a:solidFill>
                          <a:schemeClr val="tx1"/>
                        </a:solidFill>
                        <a:effectLst/>
                        <a:latin typeface="Arial" charset="0"/>
                        <a:cs typeface="Arial" charset="0"/>
                      </a:endParaRPr>
                    </a:p>
                  </a:txBody>
                  <a:tcPr marL="90000" marR="90000" marT="46824" marB="46824" vert="eaVert" anchor="ctr" horzOverflow="overflow"/>
                </a:tc>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ts val="8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Number of doses </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Strength    of 1 dose</a:t>
                      </a: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mg/g/IU</a:t>
                      </a:r>
                    </a:p>
                  </a:txBody>
                  <a:tcPr marL="90000" marR="90000" marT="46824" marB="46824" vert="eaVert"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err="1">
                          <a:ln>
                            <a:noFill/>
                          </a:ln>
                          <a:solidFill>
                            <a:schemeClr val="tx1"/>
                          </a:solidFill>
                          <a:effectLst/>
                          <a:latin typeface="Arial" charset="0"/>
                          <a:cs typeface="Arial" charset="0"/>
                        </a:rPr>
                        <a:t>Piperacillin</a:t>
                      </a:r>
                      <a:r>
                        <a:rPr kumimoji="0" lang="en-US" sz="1200" b="1" i="0" u="none" strike="noStrike" cap="none" normalizeH="0" baseline="0" dirty="0">
                          <a:ln>
                            <a:noFill/>
                          </a:ln>
                          <a:solidFill>
                            <a:schemeClr val="tx1"/>
                          </a:solidFill>
                          <a:effectLst/>
                          <a:latin typeface="Arial" charset="0"/>
                          <a:cs typeface="Arial" charset="0"/>
                        </a:rPr>
                        <a:t>/</a:t>
                      </a:r>
                      <a:r>
                        <a:rPr kumimoji="0" lang="en-US" sz="1200" b="1" i="0" u="none" strike="noStrike" cap="none" normalizeH="0" baseline="0" dirty="0" err="1">
                          <a:ln>
                            <a:noFill/>
                          </a:ln>
                          <a:solidFill>
                            <a:schemeClr val="tx1"/>
                          </a:solidFill>
                          <a:effectLst/>
                          <a:latin typeface="Arial" charset="0"/>
                          <a:cs typeface="Arial" charset="0"/>
                        </a:rPr>
                        <a:t>Tazobactam</a:t>
                      </a: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HI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PNEU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18 / 2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E</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18 / 2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4</a:t>
                      </a:r>
                    </a:p>
                  </a:txBody>
                  <a:tcPr marL="36000" marR="36000" marT="36000" marB="36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4.5</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err="1">
                          <a:ln>
                            <a:noFill/>
                          </a:ln>
                          <a:solidFill>
                            <a:schemeClr val="tx1"/>
                          </a:solidFill>
                          <a:effectLst/>
                          <a:latin typeface="Arial" charset="0"/>
                          <a:cs typeface="Arial" charset="0"/>
                        </a:rPr>
                        <a:t>Vancomycin</a:t>
                      </a:r>
                      <a:endParaRPr kumimoji="0" lang="en-US" sz="1200" b="1"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O</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HI</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GI</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Y</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26 / 2   / 2016</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N</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4</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125</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mg</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77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cs typeface="Arial" charset="0"/>
                        </a:rPr>
                        <a:t> </a:t>
                      </a: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a:ln>
                            <a:noFill/>
                          </a:ln>
                          <a:solidFill>
                            <a:schemeClr val="tx1"/>
                          </a:solidFill>
                          <a:effectLst/>
                          <a:latin typeface="Arial" charset="0"/>
                          <a:cs typeface="Arial" charset="0"/>
                        </a:rPr>
                        <a:t> </a:t>
                      </a: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rgbClr val="0070C0"/>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200" b="0" i="0" u="none" strike="noStrike" cap="none" normalizeH="0" baseline="0" dirty="0">
                        <a:ln>
                          <a:noFill/>
                        </a:ln>
                        <a:solidFill>
                          <a:schemeClr val="tx1"/>
                        </a:solidFill>
                        <a:effectLst/>
                        <a:latin typeface="Arial" charset="0"/>
                        <a:cs typeface="Arial" charset="0"/>
                      </a:endParaRP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200" b="0" i="0" u="none" strike="noStrike" cap="none" normalizeH="0" baseline="0" dirty="0">
                          <a:ln>
                            <a:noFill/>
                          </a:ln>
                          <a:solidFill>
                            <a:schemeClr val="tx1"/>
                          </a:solidFill>
                          <a:effectLst/>
                          <a:latin typeface="Arial" charset="0"/>
                          <a:cs typeface="Arial" charset="0"/>
                        </a:rPr>
                        <a:t>/       /</a:t>
                      </a:r>
                    </a:p>
                  </a:txBody>
                  <a:tcPr marL="36000" marR="36000" marT="18000" marB="1800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T="45743" marB="45743"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8" name="Rectangular Callout 7"/>
          <p:cNvSpPr/>
          <p:nvPr/>
        </p:nvSpPr>
        <p:spPr bwMode="auto">
          <a:xfrm>
            <a:off x="6946898" y="737771"/>
            <a:ext cx="1992386" cy="792332"/>
          </a:xfrm>
          <a:prstGeom prst="wedgeRectCallout">
            <a:avLst>
              <a:gd name="adj1" fmla="val -4776"/>
              <a:gd name="adj2" fmla="val 94488"/>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GB" sz="1400" dirty="0">
                <a:solidFill>
                  <a:srgbClr val="000000"/>
                </a:solidFill>
                <a:ea typeface="ＭＳ Ｐゴシック" panose="020B0600070205080204" pitchFamily="34" charset="-128"/>
              </a:rPr>
              <a:t>The </a:t>
            </a:r>
            <a:r>
              <a:rPr lang="en-GB" sz="1400" dirty="0">
                <a:solidFill>
                  <a:srgbClr val="FF0000"/>
                </a:solidFill>
                <a:ea typeface="ＭＳ Ｐゴシック" panose="020B0600070205080204" pitchFamily="34" charset="-128"/>
              </a:rPr>
              <a:t>first </a:t>
            </a:r>
            <a:r>
              <a:rPr lang="hu-HU" sz="1400" dirty="0" err="1">
                <a:solidFill>
                  <a:srgbClr val="FF0000"/>
                </a:solidFill>
                <a:ea typeface="ＭＳ Ｐゴシック" panose="020B0600070205080204" pitchFamily="34" charset="-128"/>
              </a:rPr>
              <a:t>antimicrobial</a:t>
            </a:r>
            <a:r>
              <a:rPr lang="en-GB" sz="1400" dirty="0">
                <a:solidFill>
                  <a:srgbClr val="FF0000"/>
                </a:solidFill>
                <a:ea typeface="ＭＳ Ｐゴシック" panose="020B0600070205080204" pitchFamily="34" charset="-128"/>
              </a:rPr>
              <a:t> </a:t>
            </a:r>
            <a:r>
              <a:rPr lang="en-GB" sz="1400" dirty="0">
                <a:solidFill>
                  <a:srgbClr val="000000"/>
                </a:solidFill>
                <a:ea typeface="ＭＳ Ｐゴシック" panose="020B0600070205080204" pitchFamily="34" charset="-128"/>
              </a:rPr>
              <a:t>given for the indication</a:t>
            </a:r>
          </a:p>
          <a:p>
            <a:pPr algn="ctr" eaLnBrk="0" fontAlgn="base" hangingPunct="0">
              <a:lnSpc>
                <a:spcPct val="85000"/>
              </a:lnSpc>
              <a:spcBef>
                <a:spcPct val="0"/>
              </a:spcBef>
              <a:spcAft>
                <a:spcPct val="0"/>
              </a:spcAft>
            </a:pPr>
            <a:endParaRPr lang="en-GB" sz="1400" dirty="0">
              <a:solidFill>
                <a:srgbClr val="000000"/>
              </a:solidFill>
              <a:ea typeface="ＭＳ Ｐゴシック" panose="020B0600070205080204" pitchFamily="34" charset="-128"/>
            </a:endParaRPr>
          </a:p>
        </p:txBody>
      </p:sp>
      <p:sp>
        <p:nvSpPr>
          <p:cNvPr id="9" name="Rectangular Callout 8"/>
          <p:cNvSpPr/>
          <p:nvPr/>
        </p:nvSpPr>
        <p:spPr bwMode="auto">
          <a:xfrm>
            <a:off x="6763773" y="4840156"/>
            <a:ext cx="3355112" cy="1278219"/>
          </a:xfrm>
          <a:prstGeom prst="wedgeRectCallout">
            <a:avLst>
              <a:gd name="adj1" fmla="val -38508"/>
              <a:gd name="adj2" fmla="val -143397"/>
            </a:avLst>
          </a:prstGeom>
          <a:noFill/>
          <a:ln w="349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eaLnBrk="0" fontAlgn="base" hangingPunct="0">
              <a:lnSpc>
                <a:spcPct val="85000"/>
              </a:lnSpc>
              <a:spcBef>
                <a:spcPct val="0"/>
              </a:spcBef>
              <a:spcAft>
                <a:spcPct val="0"/>
              </a:spcAft>
            </a:pPr>
            <a:r>
              <a:rPr lang="en-US" altLang="en-US" sz="1050" b="1" dirty="0"/>
              <a:t>Changed? (+ reason): </a:t>
            </a:r>
            <a:r>
              <a:rPr lang="en-US" altLang="en-US" sz="1050" dirty="0"/>
              <a:t>N=no change</a:t>
            </a:r>
            <a:r>
              <a:rPr lang="hu-HU" altLang="en-US" sz="1050" dirty="0"/>
              <a:t>,</a:t>
            </a:r>
            <a:r>
              <a:rPr lang="en-US" altLang="en-US" sz="1050" dirty="0"/>
              <a:t> E=escalation</a:t>
            </a:r>
            <a:r>
              <a:rPr lang="hu-HU" altLang="en-US" sz="1050" dirty="0"/>
              <a:t>,</a:t>
            </a:r>
            <a:r>
              <a:rPr lang="en-US" altLang="en-US" sz="1050" dirty="0"/>
              <a:t> D=De-escalation</a:t>
            </a:r>
            <a:r>
              <a:rPr lang="hu-HU" altLang="en-US" sz="1050" dirty="0"/>
              <a:t>,</a:t>
            </a:r>
            <a:r>
              <a:rPr lang="en-US" altLang="en-US" sz="1050" dirty="0"/>
              <a:t> S=switch IV to oral</a:t>
            </a:r>
            <a:r>
              <a:rPr lang="hu-HU" altLang="en-US" sz="1050" dirty="0"/>
              <a:t>,</a:t>
            </a:r>
            <a:r>
              <a:rPr lang="en-US" altLang="en-US" sz="1050" dirty="0"/>
              <a:t> A=adverse effects</a:t>
            </a:r>
            <a:r>
              <a:rPr lang="hu-HU" altLang="en-US" sz="1050" dirty="0"/>
              <a:t>,</a:t>
            </a:r>
            <a:r>
              <a:rPr lang="en-US" altLang="en-US" sz="1050" dirty="0"/>
              <a:t> OU=changed</a:t>
            </a:r>
            <a:r>
              <a:rPr lang="hu-HU" altLang="en-US" sz="1050" dirty="0"/>
              <a:t> </a:t>
            </a:r>
            <a:r>
              <a:rPr lang="hu-HU" altLang="en-US" sz="1050" dirty="0" err="1"/>
              <a:t>for</a:t>
            </a:r>
            <a:r>
              <a:rPr lang="en-US" altLang="en-US" sz="1050" dirty="0"/>
              <a:t> other/unknown reason</a:t>
            </a:r>
            <a:r>
              <a:rPr lang="hu-HU" altLang="en-US" sz="1050" dirty="0"/>
              <a:t>,</a:t>
            </a:r>
            <a:r>
              <a:rPr lang="en-US" altLang="en-US" sz="1050" dirty="0"/>
              <a:t> U=unknown</a:t>
            </a:r>
            <a:endParaRPr lang="en-GB" sz="2000" dirty="0">
              <a:solidFill>
                <a:srgbClr val="000000"/>
              </a:solidFill>
              <a:ea typeface="ＭＳ Ｐゴシック" panose="020B0600070205080204" pitchFamily="34" charset="-128"/>
            </a:endParaRPr>
          </a:p>
        </p:txBody>
      </p:sp>
    </p:spTree>
    <p:extLst>
      <p:ext uri="{BB962C8B-B14F-4D97-AF65-F5344CB8AC3E}">
        <p14:creationId xmlns:p14="http://schemas.microsoft.com/office/powerpoint/2010/main" val="2443624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Grp="1" noChangeArrowheads="1"/>
          </p:cNvSpPr>
          <p:nvPr>
            <p:ph type="title"/>
          </p:nvPr>
        </p:nvSpPr>
        <p:spPr/>
        <p:txBody>
          <a:bodyPr/>
          <a:lstStyle/>
          <a:p>
            <a:r>
              <a:rPr lang="en-GB" altLang="en-US">
                <a:ea typeface="ＭＳ Ｐゴシック" panose="020B0600070205080204" pitchFamily="34" charset="-128"/>
              </a:rPr>
              <a:t>Is an HAI present?</a:t>
            </a:r>
          </a:p>
        </p:txBody>
      </p:sp>
      <p:graphicFrame>
        <p:nvGraphicFramePr>
          <p:cNvPr id="6" name="Group 136">
            <a:extLst>
              <a:ext uri="{FF2B5EF4-FFF2-40B4-BE49-F238E27FC236}">
                <a16:creationId xmlns:a16="http://schemas.microsoft.com/office/drawing/2014/main" id="{99C74F41-E087-4B13-AC87-86B4051C3897}"/>
              </a:ext>
            </a:extLst>
          </p:cNvPr>
          <p:cNvGraphicFramePr>
            <a:graphicFrameLocks noGrp="1"/>
          </p:cNvGraphicFramePr>
          <p:nvPr>
            <p:ph idx="1"/>
            <p:extLst>
              <p:ext uri="{D42A27DB-BD31-4B8C-83A1-F6EECF244321}">
                <p14:modId xmlns:p14="http://schemas.microsoft.com/office/powerpoint/2010/main" val="4230480406"/>
              </p:ext>
            </p:extLst>
          </p:nvPr>
        </p:nvGraphicFramePr>
        <p:xfrm>
          <a:off x="391583" y="869854"/>
          <a:ext cx="11368616" cy="5327651"/>
        </p:xfrm>
        <a:graphic>
          <a:graphicData uri="http://schemas.openxmlformats.org/drawingml/2006/table">
            <a:tbl>
              <a:tblPr/>
              <a:tblGrid>
                <a:gridCol w="4957233">
                  <a:extLst>
                    <a:ext uri="{9D8B030D-6E8A-4147-A177-3AD203B41FA5}">
                      <a16:colId xmlns:a16="http://schemas.microsoft.com/office/drawing/2014/main" val="20000"/>
                    </a:ext>
                  </a:extLst>
                </a:gridCol>
                <a:gridCol w="1519767">
                  <a:extLst>
                    <a:ext uri="{9D8B030D-6E8A-4147-A177-3AD203B41FA5}">
                      <a16:colId xmlns:a16="http://schemas.microsoft.com/office/drawing/2014/main" val="20001"/>
                    </a:ext>
                  </a:extLst>
                </a:gridCol>
                <a:gridCol w="4891616">
                  <a:extLst>
                    <a:ext uri="{9D8B030D-6E8A-4147-A177-3AD203B41FA5}">
                      <a16:colId xmlns:a16="http://schemas.microsoft.com/office/drawing/2014/main" val="20002"/>
                    </a:ext>
                  </a:extLst>
                </a:gridCol>
              </a:tblGrid>
              <a:tr h="396882">
                <a:tc>
                  <a:txBody>
                    <a:bodyPr/>
                    <a:lstStyle/>
                    <a:p>
                      <a:pPr marL="0" marR="0" lvl="0" indent="0" algn="ctr" defTabSz="914400" rtl="0" eaLnBrk="0" fontAlgn="base" latinLnBrk="0" hangingPunct="0">
                        <a:lnSpc>
                          <a:spcPct val="90000"/>
                        </a:lnSpc>
                        <a:spcBef>
                          <a:spcPts val="120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ONSET OF HAI</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l"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CASE DEFINITION</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extLst>
                  <a:ext uri="{0D108BD9-81ED-4DB2-BD59-A6C34878D82A}">
                    <a16:rowId xmlns:a16="http://schemas.microsoft.com/office/drawing/2014/main" val="10000"/>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Day 3 onwards</a:t>
                      </a:r>
                      <a:endParaRPr kumimoji="0" lang="en-GB" sz="1600" b="1" i="0" u="none" strike="noStrike" cap="none" normalizeH="0" baseline="0" dirty="0">
                        <a:ln>
                          <a:noFill/>
                        </a:ln>
                        <a:solidFill>
                          <a:schemeClr val="tx1"/>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0" i="0" u="none" strike="noStrike" cap="none" normalizeH="0" baseline="0" dirty="0">
                          <a:ln>
                            <a:noFill/>
                          </a:ln>
                          <a:solidFill>
                            <a:schemeClr val="tx1"/>
                          </a:solidFill>
                          <a:effectLst/>
                          <a:latin typeface="Tahoma" charset="0"/>
                          <a:ea typeface="ＭＳ Ｐゴシック" charset="-128"/>
                        </a:rPr>
                        <a:t>AND</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Meets the </a:t>
                      </a:r>
                      <a:r>
                        <a:rPr kumimoji="0" lang="en-GB" sz="1600" b="1" i="0" u="none" strike="noStrike" cap="none" normalizeH="0" baseline="0" dirty="0">
                          <a:ln>
                            <a:noFill/>
                          </a:ln>
                          <a:solidFill>
                            <a:srgbClr val="FF0000"/>
                          </a:solidFill>
                          <a:effectLst/>
                          <a:latin typeface="Tahoma" charset="0"/>
                          <a:ea typeface="ＭＳ Ｐゴシック" charset="-128"/>
                          <a:cs typeface="Times New Roman" charset="0"/>
                        </a:rPr>
                        <a:t>case definition on the day</a:t>
                      </a: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 of survey</a:t>
                      </a:r>
                      <a:endParaRPr kumimoji="0" lang="en-GB" sz="1600" b="0" i="0" u="none" strike="noStrike" cap="none" normalizeH="0" baseline="0" dirty="0">
                        <a:ln>
                          <a:noFill/>
                        </a:ln>
                        <a:solidFill>
                          <a:srgbClr val="FF0000"/>
                        </a:solidFill>
                        <a:effectLst/>
                        <a:latin typeface="Times New Roman" charset="0"/>
                        <a:ea typeface="ＭＳ Ｐゴシック" charset="-128"/>
                        <a:cs typeface="Times New Roman" charset="0"/>
                      </a:endParaRPr>
                    </a:p>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76364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(day of admission) or day 2: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SSI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criteria met at any time after admission (including previous surgery 30 d</a:t>
                      </a:r>
                      <a:r>
                        <a:rPr kumimoji="0" lang="hu-HU" sz="1600" b="0" i="0" u="none" strike="noStrike" cap="none" normalizeH="0" baseline="0" dirty="0" err="1">
                          <a:ln>
                            <a:noFill/>
                          </a:ln>
                          <a:solidFill>
                            <a:schemeClr val="tx1"/>
                          </a:solidFill>
                          <a:effectLst/>
                          <a:latin typeface="Tahoma" charset="0"/>
                          <a:ea typeface="ＭＳ Ｐゴシック" charset="-128"/>
                          <a:cs typeface="Times New Roman" charset="0"/>
                        </a:rPr>
                        <a:t>ays</a:t>
                      </a:r>
                      <a:r>
                        <a:rPr kumimoji="0" lang="hu-HU" sz="1600" b="0" i="0" u="none" strike="noStrike" cap="none" normalizeH="0" baseline="0" dirty="0">
                          <a:ln>
                            <a:noFill/>
                          </a:ln>
                          <a:solidFill>
                            <a:schemeClr val="tx1"/>
                          </a:solidFill>
                          <a:effectLst/>
                          <a:latin typeface="Tahoma" charset="0"/>
                          <a:ea typeface="ＭＳ Ｐゴシック" charset="-128"/>
                          <a:cs typeface="Times New Roman" charset="0"/>
                        </a:rPr>
                        <a:t> </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1 year) </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3"/>
                  </a:ext>
                </a:extLst>
              </a:tr>
              <a:tr h="150770">
                <a:tc rowSpan="2">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4"/>
                  </a:ext>
                </a:extLst>
              </a:tr>
              <a:tr h="84365">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3">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2000" b="1" i="0" u="none" strike="noStrike" cap="none" normalizeH="0" baseline="0">
                          <a:ln>
                            <a:noFill/>
                          </a:ln>
                          <a:solidFill>
                            <a:schemeClr val="tx1"/>
                          </a:solidFill>
                          <a:effectLst/>
                          <a:latin typeface="Tahoma" charset="0"/>
                          <a:ea typeface="ＭＳ Ｐゴシック" charset="-128"/>
                        </a:rPr>
                        <a:t>OR</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85812">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Day 1 or day 2 AND </a:t>
                      </a:r>
                      <a:r>
                        <a:rPr kumimoji="0" lang="en-GB" sz="1600" b="1" i="0" u="none" strike="noStrike" cap="none" normalizeH="0" baseline="0" dirty="0">
                          <a:ln>
                            <a:noFill/>
                          </a:ln>
                          <a:solidFill>
                            <a:srgbClr val="FF0000"/>
                          </a:solidFill>
                          <a:effectLst/>
                          <a:latin typeface="Tahoma" charset="0"/>
                          <a:ea typeface="ＭＳ Ｐゴシック" charset="-128"/>
                          <a:cs typeface="Times New Roman" charset="0"/>
                        </a:rPr>
                        <a:t>patient discharged</a:t>
                      </a:r>
                      <a:r>
                        <a:rPr kumimoji="0" lang="en-GB" sz="1600" b="0" i="0" u="none" strike="noStrike" cap="none" normalizeH="0" baseline="0" dirty="0">
                          <a:ln>
                            <a:noFill/>
                          </a:ln>
                          <a:solidFill>
                            <a:srgbClr val="FF0000"/>
                          </a:solidFill>
                          <a:effectLst/>
                          <a:latin typeface="Tahoma" charset="0"/>
                          <a:ea typeface="ＭＳ Ｐゴシック" charset="-128"/>
                          <a:cs typeface="Times New Roman" charset="0"/>
                        </a:rPr>
                        <a:t> from acute care hospital in preceding 48 hours</a:t>
                      </a:r>
                      <a:endParaRPr kumimoji="0" lang="en-GB" sz="1600" b="0" i="0" u="none" strike="noStrike" cap="none" normalizeH="0" baseline="0" dirty="0">
                        <a:ln>
                          <a:noFill/>
                        </a:ln>
                        <a:solidFill>
                          <a:srgbClr val="FF0000"/>
                        </a:solidFill>
                        <a:effectLst/>
                        <a:latin typeface="Times New Roman"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6"/>
                  </a:ext>
                </a:extLst>
              </a:tr>
              <a:tr h="228604">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7"/>
                  </a:ext>
                </a:extLst>
              </a:tr>
              <a:tr h="914416">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Day 1 or day 2 AND patient discharged from acute care hospital in preceding 28 days if </a:t>
                      </a:r>
                      <a:r>
                        <a:rPr kumimoji="0" lang="en-GB" sz="1600" b="1" i="0" u="none" strike="noStrike" cap="none" normalizeH="0" baseline="0">
                          <a:ln>
                            <a:noFill/>
                          </a:ln>
                          <a:solidFill>
                            <a:schemeClr val="tx1"/>
                          </a:solidFill>
                          <a:effectLst/>
                          <a:latin typeface="Tahoma" charset="0"/>
                          <a:ea typeface="ＭＳ Ｐゴシック" charset="-128"/>
                          <a:cs typeface="Times New Roman" charset="0"/>
                        </a:rPr>
                        <a:t>CDI </a:t>
                      </a:r>
                      <a:r>
                        <a:rPr kumimoji="0" lang="en-GB" sz="1600" b="0" i="0" u="none" strike="noStrike" cap="none" normalizeH="0" baseline="0">
                          <a:ln>
                            <a:noFill/>
                          </a:ln>
                          <a:solidFill>
                            <a:schemeClr val="tx1"/>
                          </a:solidFill>
                          <a:effectLst/>
                          <a:latin typeface="Tahoma" charset="0"/>
                          <a:ea typeface="ＭＳ Ｐゴシック" charset="-128"/>
                          <a:cs typeface="Times New Roman" charset="0"/>
                        </a:rPr>
                        <a:t>present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rowSpan="5">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Patient is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receiving treatment* AND HAI</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has previously met the case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definition between day 1 of treatment and survey day</a:t>
                      </a: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78680">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9"/>
                  </a:ext>
                </a:extLst>
              </a:tr>
              <a:tr h="722823">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Day 1 or day 2 AND patient has relevant </a:t>
                      </a: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device inserted</a:t>
                      </a:r>
                      <a:r>
                        <a:rPr kumimoji="0" lang="en-GB" sz="1600" b="0" i="0" u="none" strike="noStrike" cap="none" normalizeH="0" baseline="0" dirty="0">
                          <a:ln>
                            <a:noFill/>
                          </a:ln>
                          <a:solidFill>
                            <a:schemeClr val="tx1"/>
                          </a:solidFill>
                          <a:effectLst/>
                          <a:latin typeface="Tahoma" charset="0"/>
                          <a:ea typeface="ＭＳ Ｐゴシック" charset="-128"/>
                          <a:cs typeface="Times New Roman" charset="0"/>
                        </a:rPr>
                        <a:t> on this admission prior to onset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0"/>
                  </a:ext>
                </a:extLst>
              </a:tr>
              <a:tr h="287388">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en-GB" sz="1600" b="1" i="0" u="none" strike="noStrike" cap="none" normalizeH="0" baseline="0" dirty="0">
                          <a:ln>
                            <a:noFill/>
                          </a:ln>
                          <a:solidFill>
                            <a:schemeClr val="tx1"/>
                          </a:solidFill>
                          <a:effectLst/>
                          <a:latin typeface="Tahoma" charset="0"/>
                          <a:ea typeface="ＭＳ Ｐゴシック" charset="-128"/>
                          <a:cs typeface="Times New Roman" charset="0"/>
                        </a:rPr>
                        <a:t>OR</a:t>
                      </a:r>
                      <a:endParaRPr kumimoji="0" lang="en-GB" sz="1600" b="0"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57057">
                <a:tc>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r>
                        <a:rPr kumimoji="0" lang="fi-FI" sz="1600" b="0" i="0" u="none" strike="noStrike" cap="none" normalizeH="0" baseline="0" dirty="0">
                          <a:ln>
                            <a:noFill/>
                          </a:ln>
                          <a:solidFill>
                            <a:schemeClr val="tx1"/>
                          </a:solidFill>
                          <a:effectLst/>
                          <a:latin typeface="Tahoma" charset="0"/>
                          <a:ea typeface="ＭＳ Ｐゴシック" charset="-128"/>
                          <a:cs typeface="Times New Roman" charset="0"/>
                        </a:rPr>
                        <a:t>Day 1 or day 2 after birth for </a:t>
                      </a:r>
                      <a:r>
                        <a:rPr kumimoji="0" lang="fi-FI" sz="1600" b="1" i="0" u="none" strike="noStrike" cap="none" normalizeH="0" baseline="0" dirty="0">
                          <a:ln>
                            <a:noFill/>
                          </a:ln>
                          <a:solidFill>
                            <a:schemeClr val="tx1"/>
                          </a:solidFill>
                          <a:effectLst/>
                          <a:latin typeface="Tahoma" charset="0"/>
                          <a:ea typeface="ＭＳ Ｐゴシック" charset="-128"/>
                          <a:cs typeface="Times New Roman" charset="0"/>
                        </a:rPr>
                        <a:t>neonates</a:t>
                      </a:r>
                      <a:endParaRPr kumimoji="0" lang="en-GB" sz="16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0" i="0" u="none" strike="noStrike" cap="none" normalizeH="0" baseline="0" dirty="0">
                        <a:ln>
                          <a:noFill/>
                        </a:ln>
                        <a:solidFill>
                          <a:schemeClr val="tx1"/>
                        </a:solidFill>
                        <a:effectLst/>
                        <a:latin typeface="Tahoma" charset="0"/>
                        <a:ea typeface="ＭＳ Ｐゴシック" charset="-128"/>
                      </a:endParaRP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0" marR="0" lvl="0" indent="0" algn="ctr" defTabSz="914400" rtl="0" eaLnBrk="0" fontAlgn="base" latinLnBrk="0" hangingPunct="0">
                        <a:lnSpc>
                          <a:spcPct val="90000"/>
                        </a:lnSpc>
                        <a:spcBef>
                          <a:spcPct val="0"/>
                        </a:spcBef>
                        <a:spcAft>
                          <a:spcPct val="25000"/>
                        </a:spcAft>
                        <a:buClrTx/>
                        <a:buSzTx/>
                        <a:buFont typeface="Wingdings" charset="2"/>
                        <a:buNone/>
                        <a:tabLst/>
                      </a:pPr>
                      <a:endParaRPr kumimoji="0" lang="en-GB" sz="2000" b="1" i="0" u="none" strike="noStrike" cap="none" normalizeH="0" baseline="0" dirty="0">
                        <a:ln>
                          <a:noFill/>
                        </a:ln>
                        <a:solidFill>
                          <a:schemeClr val="tx1"/>
                        </a:solidFill>
                        <a:effectLst/>
                        <a:latin typeface="Tahoma" charset="0"/>
                        <a:ea typeface="ＭＳ Ｐゴシック" charset="-128"/>
                        <a:cs typeface="Times New Roman"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6305365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Clinical case 4 answers: HAI section</a:t>
            </a:r>
          </a:p>
        </p:txBody>
      </p:sp>
      <p:graphicFrame>
        <p:nvGraphicFramePr>
          <p:cNvPr id="3" name="Group 990"/>
          <p:cNvGraphicFramePr>
            <a:graphicFrameLocks noGrp="1"/>
          </p:cNvGraphicFramePr>
          <p:nvPr>
            <p:extLst>
              <p:ext uri="{D42A27DB-BD31-4B8C-83A1-F6EECF244321}">
                <p14:modId xmlns:p14="http://schemas.microsoft.com/office/powerpoint/2010/main" val="2783888096"/>
              </p:ext>
            </p:extLst>
          </p:nvPr>
        </p:nvGraphicFramePr>
        <p:xfrm>
          <a:off x="431800" y="965201"/>
          <a:ext cx="10972800" cy="5148334"/>
        </p:xfrm>
        <a:graphic>
          <a:graphicData uri="http://schemas.openxmlformats.org/drawingml/2006/table">
            <a:tbl>
              <a:tblPr/>
              <a:tblGrid>
                <a:gridCol w="3439205">
                  <a:extLst>
                    <a:ext uri="{9D8B030D-6E8A-4147-A177-3AD203B41FA5}">
                      <a16:colId xmlns:a16="http://schemas.microsoft.com/office/drawing/2014/main" val="20000"/>
                    </a:ext>
                  </a:extLst>
                </a:gridCol>
                <a:gridCol w="1473511">
                  <a:extLst>
                    <a:ext uri="{9D8B030D-6E8A-4147-A177-3AD203B41FA5}">
                      <a16:colId xmlns:a16="http://schemas.microsoft.com/office/drawing/2014/main" val="20001"/>
                    </a:ext>
                  </a:extLst>
                </a:gridCol>
                <a:gridCol w="1146061">
                  <a:extLst>
                    <a:ext uri="{9D8B030D-6E8A-4147-A177-3AD203B41FA5}">
                      <a16:colId xmlns:a16="http://schemas.microsoft.com/office/drawing/2014/main" val="20002"/>
                    </a:ext>
                  </a:extLst>
                </a:gridCol>
                <a:gridCol w="654894">
                  <a:extLst>
                    <a:ext uri="{9D8B030D-6E8A-4147-A177-3AD203B41FA5}">
                      <a16:colId xmlns:a16="http://schemas.microsoft.com/office/drawing/2014/main" val="20003"/>
                    </a:ext>
                  </a:extLst>
                </a:gridCol>
                <a:gridCol w="491171">
                  <a:extLst>
                    <a:ext uri="{9D8B030D-6E8A-4147-A177-3AD203B41FA5}">
                      <a16:colId xmlns:a16="http://schemas.microsoft.com/office/drawing/2014/main" val="20004"/>
                    </a:ext>
                  </a:extLst>
                </a:gridCol>
                <a:gridCol w="1504488">
                  <a:extLst>
                    <a:ext uri="{9D8B030D-6E8A-4147-A177-3AD203B41FA5}">
                      <a16:colId xmlns:a16="http://schemas.microsoft.com/office/drawing/2014/main" val="20005"/>
                    </a:ext>
                  </a:extLst>
                </a:gridCol>
                <a:gridCol w="1115086">
                  <a:extLst>
                    <a:ext uri="{9D8B030D-6E8A-4147-A177-3AD203B41FA5}">
                      <a16:colId xmlns:a16="http://schemas.microsoft.com/office/drawing/2014/main" val="20006"/>
                    </a:ext>
                  </a:extLst>
                </a:gridCol>
                <a:gridCol w="654894">
                  <a:extLst>
                    <a:ext uri="{9D8B030D-6E8A-4147-A177-3AD203B41FA5}">
                      <a16:colId xmlns:a16="http://schemas.microsoft.com/office/drawing/2014/main" val="20007"/>
                    </a:ext>
                  </a:extLst>
                </a:gridCol>
                <a:gridCol w="493490">
                  <a:extLst>
                    <a:ext uri="{9D8B030D-6E8A-4147-A177-3AD203B41FA5}">
                      <a16:colId xmlns:a16="http://schemas.microsoft.com/office/drawing/2014/main" val="20008"/>
                    </a:ext>
                  </a:extLst>
                </a:gridCol>
              </a:tblGrid>
              <a:tr h="3148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1</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2</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Case definition code</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PN5</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GI-CDI</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Relevant device </a:t>
                      </a:r>
                      <a:r>
                        <a:rPr kumimoji="0" lang="en-US" sz="14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cap="none" normalizeH="0" baseline="0" dirty="0">
                          <a:ln>
                            <a:noFill/>
                          </a:ln>
                          <a:solidFill>
                            <a:srgbClr val="FF0000"/>
                          </a:solidFill>
                          <a:effectLst/>
                          <a:latin typeface="Arial" charset="0"/>
                          <a:cs typeface="Arial" charset="0"/>
                        </a:rPr>
                        <a:t>●</a:t>
                      </a:r>
                      <a:r>
                        <a:rPr kumimoji="0" lang="en-US" sz="2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a:ln>
                            <a:noFill/>
                          </a:ln>
                          <a:solidFill>
                            <a:schemeClr val="tx1"/>
                          </a:solidFill>
                          <a:effectLst/>
                          <a:latin typeface="Arial" charset="0"/>
                          <a:cs typeface="Arial" charset="0"/>
                        </a:rPr>
                        <a:t>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a:t>
                      </a:r>
                      <a:r>
                        <a:rPr kumimoji="0" lang="en-US" sz="1400" b="0" i="0" u="none" strike="noStrike" cap="none" normalizeH="0" baseline="0" dirty="0">
                          <a:ln>
                            <a:noFill/>
                          </a:ln>
                          <a:solidFill>
                            <a:schemeClr val="tx1"/>
                          </a:solidFill>
                          <a:effectLst/>
                          <a:latin typeface="Arial" charset="0"/>
                          <a:cs typeface="Arial" charset="0"/>
                        </a:rPr>
                        <a:t>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0486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Present on admission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Yes   </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 </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 </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Date of onset </a:t>
                      </a:r>
                      <a:r>
                        <a:rPr kumimoji="0" lang="en-US" sz="14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      </a:t>
                      </a:r>
                      <a:r>
                        <a:rPr kumimoji="0" lang="en-US" sz="1400" b="1" i="0" u="none" strike="noStrike" cap="none" normalizeH="0" baseline="0" dirty="0">
                          <a:ln>
                            <a:noFill/>
                          </a:ln>
                          <a:solidFill>
                            <a:srgbClr val="FF0000"/>
                          </a:solidFill>
                          <a:effectLst/>
                          <a:latin typeface="Arial" charset="0"/>
                          <a:cs typeface="Arial" charset="0"/>
                        </a:rPr>
                        <a:t>18    /      2    / 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rgbClr val="FF0000"/>
                          </a:solidFill>
                          <a:effectLst/>
                          <a:latin typeface="Arial" charset="0"/>
                          <a:cs typeface="Arial" charset="0"/>
                        </a:rPr>
                        <a:t>       25   /    2      / 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3294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Origin of infection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200" b="0" i="0" u="none" strike="noStrike" cap="none" normalizeH="0" baseline="0" dirty="0">
                          <a:ln>
                            <a:noFill/>
                          </a:ln>
                          <a:solidFill>
                            <a:schemeClr val="tx1"/>
                          </a:solidFill>
                          <a:effectLst/>
                          <a:latin typeface="Arial" charset="0"/>
                          <a:cs typeface="Arial" charset="0"/>
                        </a:rPr>
                        <a:t> current hospital    O other hospital  </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 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 </a:t>
                      </a:r>
                      <a:r>
                        <a:rPr kumimoji="0" lang="en-US" sz="1200" b="0" i="0" u="none" strike="noStrike" cap="none" normalizeH="0" baseline="0" dirty="0">
                          <a:ln>
                            <a:noFill/>
                          </a:ln>
                          <a:solidFill>
                            <a:schemeClr val="tx1"/>
                          </a:solidFill>
                          <a:effectLst/>
                          <a:latin typeface="Arial" charset="0"/>
                          <a:cs typeface="Arial" charset="0"/>
                        </a:rPr>
                        <a:t> current hospital    O other hospital </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  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472298">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a:ln>
                            <a:noFill/>
                          </a:ln>
                          <a:solidFill>
                            <a:schemeClr val="tx1"/>
                          </a:solidFill>
                          <a:effectLst/>
                          <a:latin typeface="Arial" charset="0"/>
                          <a:cs typeface="Arial" charset="0"/>
                        </a:rPr>
                        <a:t>HAI associated to current ward</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a:t>
                      </a:r>
                      <a:r>
                        <a:rPr kumimoji="0" lang="en-US" sz="1400" b="0" i="0" u="none" strike="noStrike" cap="none" normalizeH="0" baseline="0" dirty="0">
                          <a:ln>
                            <a:noFill/>
                          </a:ln>
                          <a:solidFill>
                            <a:schemeClr val="tx1"/>
                          </a:solidFill>
                          <a:effectLst/>
                          <a:latin typeface="Arial" charset="0"/>
                          <a:cs typeface="Arial" charset="0"/>
                        </a:rPr>
                        <a:t>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 </a:t>
                      </a:r>
                      <a:r>
                        <a:rPr kumimoji="0" lang="en-US" sz="1400" b="0" i="0" u="none" strike="noStrike" cap="none" normalizeH="0" baseline="0" dirty="0">
                          <a:ln>
                            <a:noFill/>
                          </a:ln>
                          <a:solidFill>
                            <a:schemeClr val="tx1"/>
                          </a:solidFill>
                          <a:effectLst/>
                          <a:latin typeface="Arial" charset="0"/>
                          <a:cs typeface="Arial" charset="0"/>
                        </a:rPr>
                        <a:t>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1486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If BSI: source </a:t>
                      </a:r>
                      <a:r>
                        <a:rPr kumimoji="0" lang="en-US" sz="14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9518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95190">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1</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FF0000"/>
                          </a:solidFill>
                          <a:effectLst/>
                          <a:latin typeface="Arial" charset="0"/>
                          <a:cs typeface="Arial" charset="0"/>
                        </a:rPr>
                        <a:t>_STERI</a:t>
                      </a:r>
                      <a:endParaRPr kumimoji="0" lang="en-US" sz="36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FF0000"/>
                          </a:solidFill>
                          <a:effectLst/>
                          <a:latin typeface="Arial" charset="0"/>
                          <a:cs typeface="Arial" charset="0"/>
                        </a:rPr>
                        <a:t> CLODIF</a:t>
                      </a:r>
                      <a:endParaRPr kumimoji="0" lang="en-US" sz="36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2</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3</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35620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AutoNum type="arabicPeriod"/>
            </a:pPr>
            <a:r>
              <a:rPr lang="hu-HU" dirty="0" err="1"/>
              <a:t>Presentation</a:t>
            </a:r>
            <a:r>
              <a:rPr lang="hu-HU" dirty="0"/>
              <a:t> of </a:t>
            </a:r>
            <a:r>
              <a:rPr lang="hu-HU" dirty="0" err="1"/>
              <a:t>case</a:t>
            </a:r>
            <a:r>
              <a:rPr lang="hu-HU" dirty="0"/>
              <a:t> </a:t>
            </a:r>
            <a:r>
              <a:rPr lang="hu-HU" dirty="0" err="1"/>
              <a:t>studies</a:t>
            </a:r>
            <a:endParaRPr lang="hu-HU" dirty="0"/>
          </a:p>
          <a:p>
            <a:pPr marL="720000" indent="-252000">
              <a:buFont typeface="Symbol" panose="05050102010706020507" pitchFamily="18" charset="2"/>
              <a:buChar char="-"/>
            </a:pPr>
            <a:r>
              <a:rPr lang="hu-HU" sz="2000" dirty="0" err="1"/>
              <a:t>Indicator</a:t>
            </a:r>
            <a:r>
              <a:rPr lang="hu-HU" sz="2000" dirty="0"/>
              <a:t> </a:t>
            </a:r>
            <a:r>
              <a:rPr lang="hu-HU" sz="2000" dirty="0" err="1"/>
              <a:t>case</a:t>
            </a:r>
            <a:r>
              <a:rPr lang="hu-HU" sz="2000" dirty="0"/>
              <a:t> </a:t>
            </a:r>
            <a:r>
              <a:rPr lang="hu-HU" sz="2000" dirty="0" err="1"/>
              <a:t>studies</a:t>
            </a:r>
            <a:r>
              <a:rPr lang="hu-HU" sz="2000" dirty="0"/>
              <a:t>: </a:t>
            </a:r>
            <a:r>
              <a:rPr lang="hu-HU" sz="2000" dirty="0" err="1"/>
              <a:t>process</a:t>
            </a:r>
            <a:r>
              <a:rPr lang="hu-HU" sz="2000" dirty="0"/>
              <a:t> and </a:t>
            </a:r>
            <a:r>
              <a:rPr lang="hu-HU" sz="2000" dirty="0" err="1"/>
              <a:t>structure</a:t>
            </a:r>
            <a:r>
              <a:rPr lang="hu-HU" sz="2000" dirty="0"/>
              <a:t> </a:t>
            </a:r>
            <a:r>
              <a:rPr lang="hu-HU" sz="2000" dirty="0" err="1"/>
              <a:t>indicators</a:t>
            </a:r>
            <a:endParaRPr lang="hu-HU" sz="2000" dirty="0"/>
          </a:p>
          <a:p>
            <a:pPr marL="720000" indent="-252000">
              <a:buFont typeface="Symbol" panose="05050102010706020507" pitchFamily="18" charset="2"/>
              <a:buChar char="-"/>
            </a:pPr>
            <a:r>
              <a:rPr lang="hu-HU" sz="2000" dirty="0" err="1"/>
              <a:t>Clinical</a:t>
            </a:r>
            <a:r>
              <a:rPr lang="hu-HU" sz="2000" dirty="0"/>
              <a:t> </a:t>
            </a:r>
            <a:r>
              <a:rPr lang="hu-HU" sz="2000" dirty="0" err="1"/>
              <a:t>case</a:t>
            </a:r>
            <a:r>
              <a:rPr lang="hu-HU" sz="2000" dirty="0"/>
              <a:t> </a:t>
            </a:r>
            <a:r>
              <a:rPr lang="hu-HU" sz="2000" dirty="0" err="1"/>
              <a:t>studies</a:t>
            </a:r>
            <a:r>
              <a:rPr lang="hu-HU" sz="2000" dirty="0"/>
              <a:t>: </a:t>
            </a:r>
            <a:r>
              <a:rPr lang="hu-HU" sz="2000" dirty="0" err="1"/>
              <a:t>antimicrobial</a:t>
            </a:r>
            <a:r>
              <a:rPr lang="hu-HU" sz="2000" dirty="0"/>
              <a:t> </a:t>
            </a:r>
            <a:r>
              <a:rPr lang="hu-HU" sz="2000" dirty="0" err="1"/>
              <a:t>use</a:t>
            </a:r>
            <a:r>
              <a:rPr lang="hu-HU" sz="2000" dirty="0"/>
              <a:t> and HAI </a:t>
            </a:r>
            <a:r>
              <a:rPr lang="hu-HU" sz="2000" dirty="0" err="1"/>
              <a:t>case</a:t>
            </a:r>
            <a:r>
              <a:rPr lang="hu-HU" sz="2000" dirty="0"/>
              <a:t> </a:t>
            </a:r>
            <a:r>
              <a:rPr lang="hu-HU" sz="2000" dirty="0" err="1"/>
              <a:t>definitions</a:t>
            </a:r>
            <a:endParaRPr lang="en-GB" sz="2000" dirty="0"/>
          </a:p>
          <a:p>
            <a:r>
              <a:rPr lang="hu-HU" dirty="0"/>
              <a:t>2.  </a:t>
            </a:r>
            <a:r>
              <a:rPr lang="en-GB" dirty="0"/>
              <a:t>Group exercise</a:t>
            </a:r>
            <a:r>
              <a:rPr lang="hu-HU" dirty="0"/>
              <a:t> </a:t>
            </a:r>
            <a:r>
              <a:rPr lang="hu-HU" dirty="0" err="1"/>
              <a:t>applying</a:t>
            </a:r>
            <a:r>
              <a:rPr lang="hu-HU" dirty="0"/>
              <a:t> ECDC PPS </a:t>
            </a:r>
            <a:r>
              <a:rPr lang="hu-HU" dirty="0" err="1"/>
              <a:t>definitions</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0740782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Case studies: pre-training questionnaire</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387041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1 pre-training questionnaire</a:t>
            </a:r>
          </a:p>
        </p:txBody>
      </p:sp>
      <p:sp>
        <p:nvSpPr>
          <p:cNvPr id="3" name="Content Placeholder 2"/>
          <p:cNvSpPr>
            <a:spLocks noGrp="1"/>
          </p:cNvSpPr>
          <p:nvPr>
            <p:ph idx="1"/>
          </p:nvPr>
        </p:nvSpPr>
        <p:spPr/>
        <p:txBody>
          <a:bodyPr/>
          <a:lstStyle/>
          <a:p>
            <a:pPr marL="352425" indent="-352425"/>
            <a:r>
              <a:rPr lang="en-GB" sz="2000" b="1" dirty="0"/>
              <a:t>12 March</a:t>
            </a:r>
            <a:r>
              <a:rPr lang="en-GB" sz="2000" dirty="0"/>
              <a:t>: 70</a:t>
            </a:r>
            <a:r>
              <a:rPr lang="hu-HU" sz="2000" dirty="0"/>
              <a:t>-</a:t>
            </a:r>
            <a:r>
              <a:rPr lang="en-GB" sz="2000" dirty="0"/>
              <a:t>year</a:t>
            </a:r>
            <a:r>
              <a:rPr lang="hu-HU" sz="2000" dirty="0"/>
              <a:t>-</a:t>
            </a:r>
            <a:r>
              <a:rPr lang="en-GB" sz="2000" dirty="0"/>
              <a:t>old female admitted with gastroenteritis and severe dehydration. A peripheral venous catheter and a urinary catheter are inserted and she is treated with fluid replacement. Her clinical condition gradually improves</a:t>
            </a:r>
            <a:r>
              <a:rPr lang="hu-HU" sz="2000" dirty="0"/>
              <a:t>.</a:t>
            </a:r>
            <a:r>
              <a:rPr lang="en-GB" sz="2000" dirty="0"/>
              <a:t> </a:t>
            </a:r>
          </a:p>
          <a:p>
            <a:pPr marL="352425" indent="-352425"/>
            <a:r>
              <a:rPr lang="en-GB" sz="2000" b="1" dirty="0"/>
              <a:t>16 March</a:t>
            </a:r>
            <a:r>
              <a:rPr lang="en-GB" sz="2000" dirty="0"/>
              <a:t>: </a:t>
            </a:r>
            <a:r>
              <a:rPr lang="hu-HU" sz="2000" dirty="0"/>
              <a:t>F</a:t>
            </a:r>
            <a:r>
              <a:rPr lang="en-GB" sz="2000" dirty="0"/>
              <a:t>ever (38.2</a:t>
            </a:r>
            <a:r>
              <a:rPr lang="en-GB" sz="2000" dirty="0">
                <a:sym typeface="Symbol" panose="05050102010706020507" pitchFamily="18" charset="2"/>
              </a:rPr>
              <a:t></a:t>
            </a:r>
            <a:r>
              <a:rPr lang="en-GB" sz="2000" dirty="0"/>
              <a:t>C), chills and pain in the renal area. WBC count 14,500 cells/mm</a:t>
            </a:r>
            <a:r>
              <a:rPr lang="en-GB" sz="2000" baseline="30000" dirty="0"/>
              <a:t>3</a:t>
            </a:r>
            <a:r>
              <a:rPr lang="en-GB" sz="2000" dirty="0"/>
              <a:t>. Urinalysis: </a:t>
            </a:r>
            <a:r>
              <a:rPr lang="en-GB" sz="2000" dirty="0" err="1"/>
              <a:t>pyuria</a:t>
            </a:r>
            <a:r>
              <a:rPr lang="en-GB" sz="2000" dirty="0"/>
              <a:t> and abundant microorganisms. Piperacillin-tazobactam </a:t>
            </a:r>
            <a:r>
              <a:rPr lang="hu-HU" sz="2000" dirty="0"/>
              <a:t>4 x </a:t>
            </a:r>
            <a:r>
              <a:rPr lang="en-GB" sz="2000" dirty="0"/>
              <a:t>3g (diagnosis in the notes: pyelonephritis)</a:t>
            </a:r>
            <a:r>
              <a:rPr lang="hu-HU" sz="2000" dirty="0"/>
              <a:t>.</a:t>
            </a:r>
            <a:endParaRPr lang="en-GB" sz="2000" dirty="0"/>
          </a:p>
          <a:p>
            <a:pPr marL="352425" indent="-352425"/>
            <a:r>
              <a:rPr lang="en-GB" sz="2000" b="1" dirty="0"/>
              <a:t>18 March</a:t>
            </a:r>
            <a:r>
              <a:rPr lang="en-GB" sz="2000" dirty="0"/>
              <a:t>: </a:t>
            </a:r>
            <a:r>
              <a:rPr lang="en-GB" sz="2000" i="1" dirty="0"/>
              <a:t>Escherichia coli </a:t>
            </a:r>
            <a:r>
              <a:rPr lang="en-GB" sz="2000" dirty="0"/>
              <a:t>blood and urine culture (&gt;10</a:t>
            </a:r>
            <a:r>
              <a:rPr lang="en-GB" sz="2000" baseline="30000" dirty="0"/>
              <a:t>5</a:t>
            </a:r>
            <a:r>
              <a:rPr lang="en-GB" sz="2000" dirty="0"/>
              <a:t> </a:t>
            </a:r>
            <a:r>
              <a:rPr lang="hu-HU" sz="2000" dirty="0"/>
              <a:t>CFU</a:t>
            </a:r>
            <a:r>
              <a:rPr lang="en-GB" sz="2000" dirty="0"/>
              <a:t>/ml).  Antibiogram pending.</a:t>
            </a:r>
          </a:p>
          <a:p>
            <a:pPr marL="352425" indent="-352425"/>
            <a:r>
              <a:rPr lang="en-GB" sz="2000" b="1" dirty="0"/>
              <a:t>19 March</a:t>
            </a:r>
            <a:r>
              <a:rPr lang="en-GB" sz="2000" dirty="0"/>
              <a:t>: patient afebrile, in good clinical condition. Treatment continues.</a:t>
            </a:r>
            <a:br>
              <a:rPr lang="en-GB" sz="2000" dirty="0"/>
            </a:br>
            <a:r>
              <a:rPr lang="en-GB" sz="2000" dirty="0"/>
              <a:t>PPS at </a:t>
            </a:r>
            <a:r>
              <a:rPr lang="hu-HU" sz="2000" dirty="0"/>
              <a:t>14:00.</a:t>
            </a:r>
            <a:endParaRPr lang="en-GB" sz="2000" dirty="0"/>
          </a:p>
          <a:p>
            <a:endParaRPr lang="en-GB" sz="2000" dirty="0"/>
          </a:p>
          <a:p>
            <a:endParaRPr lang="en-GB" sz="2000" dirty="0"/>
          </a:p>
          <a:p>
            <a:r>
              <a:rPr lang="en-GB" sz="2000" i="1" dirty="0"/>
              <a:t>Is there an active HAI? </a:t>
            </a:r>
          </a:p>
          <a:p>
            <a:r>
              <a:rPr lang="en-GB" sz="2000" i="1" dirty="0"/>
              <a:t>If yes, what is the diagnosis code for the HAI(s)? </a:t>
            </a:r>
          </a:p>
        </p:txBody>
      </p:sp>
    </p:spTree>
    <p:extLst>
      <p:ext uri="{BB962C8B-B14F-4D97-AF65-F5344CB8AC3E}">
        <p14:creationId xmlns:p14="http://schemas.microsoft.com/office/powerpoint/2010/main" val="2906696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idx="4294967295"/>
          </p:nvPr>
        </p:nvSpPr>
        <p:spPr/>
        <p:txBody>
          <a:bodyPr/>
          <a:lstStyle/>
          <a:p>
            <a:pPr eaLnBrk="1" hangingPunct="1"/>
            <a:r>
              <a:rPr lang="en-US" altLang="en-US" dirty="0">
                <a:ea typeface="ＭＳ Ｐゴシック" pitchFamily="34" charset="-128"/>
              </a:rPr>
              <a:t>Urinary </a:t>
            </a:r>
            <a:r>
              <a:rPr lang="hu-HU" altLang="en-US" dirty="0">
                <a:ea typeface="ＭＳ Ｐゴシック" pitchFamily="34" charset="-128"/>
              </a:rPr>
              <a:t>t</a:t>
            </a:r>
            <a:r>
              <a:rPr lang="en-US" altLang="en-US" dirty="0" err="1">
                <a:ea typeface="ＭＳ Ｐゴシック" pitchFamily="34" charset="-128"/>
              </a:rPr>
              <a:t>ract</a:t>
            </a:r>
            <a:r>
              <a:rPr lang="en-US" altLang="en-US" dirty="0">
                <a:ea typeface="ＭＳ Ｐゴシック" pitchFamily="34" charset="-128"/>
              </a:rPr>
              <a:t> </a:t>
            </a:r>
            <a:r>
              <a:rPr lang="hu-HU" altLang="en-US" dirty="0">
                <a:ea typeface="ＭＳ Ｐゴシック" pitchFamily="34" charset="-128"/>
              </a:rPr>
              <a:t>i</a:t>
            </a:r>
            <a:r>
              <a:rPr lang="en-US" altLang="en-US" dirty="0" err="1">
                <a:ea typeface="ＭＳ Ｐゴシック" pitchFamily="34" charset="-128"/>
              </a:rPr>
              <a:t>nfection</a:t>
            </a:r>
            <a:r>
              <a:rPr lang="en-US" altLang="en-US" dirty="0">
                <a:ea typeface="ＭＳ Ｐゴシック" pitchFamily="34" charset="-128"/>
              </a:rPr>
              <a:t> (UTI)</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55</a:t>
            </a:r>
            <a:endParaRPr lang="en-US" altLang="en-US" sz="2000" dirty="0">
              <a:ea typeface="ＭＳ Ｐゴシック" pitchFamily="34" charset="-128"/>
            </a:endParaRPr>
          </a:p>
        </p:txBody>
      </p:sp>
      <p:graphicFrame>
        <p:nvGraphicFramePr>
          <p:cNvPr id="250883" name="Group 3"/>
          <p:cNvGraphicFramePr>
            <a:graphicFrameLocks noGrp="1"/>
          </p:cNvGraphicFramePr>
          <p:nvPr>
            <p:ph idx="4294967295"/>
            <p:extLst>
              <p:ext uri="{D42A27DB-BD31-4B8C-83A1-F6EECF244321}">
                <p14:modId xmlns:p14="http://schemas.microsoft.com/office/powerpoint/2010/main" val="2321743503"/>
              </p:ext>
            </p:extLst>
          </p:nvPr>
        </p:nvGraphicFramePr>
        <p:xfrm>
          <a:off x="807720" y="1010174"/>
          <a:ext cx="10820399" cy="5547380"/>
        </p:xfrm>
        <a:graphic>
          <a:graphicData uri="http://schemas.openxmlformats.org/drawingml/2006/table">
            <a:tbl>
              <a:tblPr/>
              <a:tblGrid>
                <a:gridCol w="5012502">
                  <a:extLst>
                    <a:ext uri="{9D8B030D-6E8A-4147-A177-3AD203B41FA5}">
                      <a16:colId xmlns:a16="http://schemas.microsoft.com/office/drawing/2014/main" val="20000"/>
                    </a:ext>
                  </a:extLst>
                </a:gridCol>
                <a:gridCol w="5807897">
                  <a:extLst>
                    <a:ext uri="{9D8B030D-6E8A-4147-A177-3AD203B41FA5}">
                      <a16:colId xmlns:a16="http://schemas.microsoft.com/office/drawing/2014/main" val="20001"/>
                    </a:ext>
                  </a:extLst>
                </a:gridCol>
              </a:tblGrid>
              <a:tr h="10274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UTI-A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Microbiologically confirmed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Symptomatic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FFFFFF"/>
                          </a:solidFill>
                          <a:effectLst/>
                          <a:latin typeface="Tahoma" pitchFamily="34" charset="0"/>
                          <a:ea typeface="ＭＳ Ｐゴシック" charset="-128"/>
                        </a:rPr>
                        <a:t>UTI-B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Microbiologically unconfirmed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Symptomatic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4315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 of following (no other cause):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3000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C)</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Urgency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Frequency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Suprapubic tenderness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AND</a:t>
                      </a: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Positive urine culture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en-US" sz="1800" b="0" i="0" u="none" strike="noStrike" cap="none" normalizeH="0" baseline="30000" dirty="0">
                          <a:ln>
                            <a:noFill/>
                          </a:ln>
                          <a:solidFill>
                            <a:srgbClr val="000000"/>
                          </a:solidFill>
                          <a:effectLst/>
                          <a:latin typeface="Tahoma" pitchFamily="34" charset="0"/>
                          <a:ea typeface="ＭＳ Ｐゴシック" charset="-128"/>
                        </a:rPr>
                        <a:t>5</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err="1">
                          <a:ln>
                            <a:noFill/>
                          </a:ln>
                          <a:solidFill>
                            <a:srgbClr val="000000"/>
                          </a:solidFill>
                          <a:effectLst/>
                          <a:latin typeface="Tahoma" pitchFamily="34" charset="0"/>
                          <a:ea typeface="ＭＳ Ｐゴシック" charset="-128"/>
                        </a:rPr>
                        <a:t>microorg</a:t>
                      </a:r>
                      <a:r>
                        <a:rPr kumimoji="0" lang="hu-HU" sz="1800" b="0" i="0" u="none" strike="noStrike" cap="none" normalizeH="0" baseline="0" dirty="0" err="1">
                          <a:ln>
                            <a:noFill/>
                          </a:ln>
                          <a:solidFill>
                            <a:srgbClr val="000000"/>
                          </a:solidFill>
                          <a:effectLst/>
                          <a:latin typeface="Tahoma" pitchFamily="34" charset="0"/>
                          <a:ea typeface="ＭＳ Ｐゴシック" charset="-128"/>
                        </a:rPr>
                        <a:t>anisms</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(≤2 species)/ml)</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of following (no other cause):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Fever (&gt;38</a:t>
                      </a:r>
                      <a:r>
                        <a:rPr kumimoji="0" lang="en-US" sz="1800" b="0" i="0" u="none" strike="noStrike" cap="none" normalizeH="0" baseline="30000" dirty="0">
                          <a:ln>
                            <a:noFill/>
                          </a:ln>
                          <a:solidFill>
                            <a:srgbClr val="000000"/>
                          </a:solidFill>
                          <a:effectLst/>
                          <a:latin typeface="Tahoma" pitchFamily="34" charset="0"/>
                          <a:ea typeface="ＭＳ Ｐゴシック" charset="-128"/>
                        </a:rPr>
                        <a:t>o</a:t>
                      </a:r>
                      <a:r>
                        <a:rPr kumimoji="0" lang="en-US" sz="1800" b="0" i="0" u="none" strike="noStrike" cap="none" normalizeH="0" baseline="0" dirty="0">
                          <a:ln>
                            <a:noFill/>
                          </a:ln>
                          <a:solidFill>
                            <a:srgbClr val="000000"/>
                          </a:solidFill>
                          <a:effectLst/>
                          <a:latin typeface="Tahoma" pitchFamily="34" charset="0"/>
                          <a:ea typeface="ＭＳ Ｐゴシック" charset="-128"/>
                        </a:rPr>
                        <a:t>C)</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Urgency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Frequency</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Suprapubic tenderness</a:t>
                      </a:r>
                    </a:p>
                    <a:p>
                      <a:pPr marL="0" marR="0" lvl="0" indent="0" algn="l" defTabSz="914400" rtl="0" eaLnBrk="1" fontAlgn="base" latinLnBrk="0" hangingPunct="1">
                        <a:lnSpc>
                          <a:spcPct val="100000"/>
                        </a:lnSpc>
                        <a:spcBef>
                          <a:spcPct val="0"/>
                        </a:spcBef>
                        <a:spcAft>
                          <a:spcPct val="0"/>
                        </a:spcAft>
                        <a:buClrTx/>
                        <a:buSzTx/>
                        <a:buFontTx/>
                        <a:buNone/>
                        <a:tabLst/>
                      </a:pPr>
                      <a:br>
                        <a:rPr kumimoji="0" lang="en-US" sz="1800" b="0" i="0" u="none" strike="noStrike" cap="none" normalizeH="0" baseline="0" dirty="0">
                          <a:ln>
                            <a:noFill/>
                          </a:ln>
                          <a:solidFill>
                            <a:srgbClr val="000000"/>
                          </a:solidFill>
                          <a:effectLst/>
                          <a:latin typeface="Tahoma" pitchFamily="34" charset="0"/>
                          <a:ea typeface="ＭＳ Ｐゴシック" charset="-128"/>
                        </a:rPr>
                      </a:br>
                      <a:r>
                        <a:rPr kumimoji="0" lang="en-US" sz="1800" b="0" i="0" u="none" strike="noStrike" cap="none" normalizeH="0" baseline="0" dirty="0">
                          <a:ln>
                            <a:noFill/>
                          </a:ln>
                          <a:solidFill>
                            <a:srgbClr val="000000"/>
                          </a:solidFill>
                          <a:effectLst/>
                          <a:latin typeface="Tahoma" pitchFamily="34" charset="0"/>
                          <a:ea typeface="ＭＳ Ｐゴシック" charset="-128"/>
                        </a:rPr>
                        <a:t>AND ≥ 1 of following</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Positive dipstick </a:t>
                      </a:r>
                      <a:r>
                        <a:rPr lang="en-US" dirty="0"/>
                        <a:t>for leukocyte esterase</a:t>
                      </a:r>
                      <a:r>
                        <a:rPr lang="hu-HU" dirty="0"/>
                        <a:t>/</a:t>
                      </a:r>
                      <a:r>
                        <a:rPr lang="en-US" dirty="0"/>
                        <a:t>nitrate</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Pyuria (≥10</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white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blood</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cell</a:t>
                      </a:r>
                      <a:r>
                        <a:rPr kumimoji="0" lang="en-US" sz="1800" b="0" i="0" u="none" strike="noStrike" cap="none" normalizeH="0" baseline="0" dirty="0">
                          <a:ln>
                            <a:noFill/>
                          </a:ln>
                          <a:solidFill>
                            <a:srgbClr val="000000"/>
                          </a:solidFill>
                          <a:effectLst/>
                          <a:latin typeface="Tahoma" pitchFamily="34" charset="0"/>
                          <a:ea typeface="ＭＳ Ｐゴシック" charset="-128"/>
                        </a:rPr>
                        <a:t>/ml)</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Organisms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G</a:t>
                      </a:r>
                      <a:r>
                        <a:rPr kumimoji="0" lang="en-US" sz="1800" b="0" i="0" u="none" strike="noStrike" cap="none" normalizeH="0" baseline="0" dirty="0">
                          <a:ln>
                            <a:noFill/>
                          </a:ln>
                          <a:solidFill>
                            <a:srgbClr val="000000"/>
                          </a:solidFill>
                          <a:effectLst/>
                          <a:latin typeface="Tahoma" pitchFamily="34" charset="0"/>
                          <a:ea typeface="ＭＳ Ｐゴシック" charset="-128"/>
                        </a:rPr>
                        <a:t>ram </a:t>
                      </a:r>
                      <a:r>
                        <a:rPr kumimoji="0" lang="hu-HU" sz="1800" b="0" i="0" u="none" strike="noStrike" cap="none" normalizeH="0" baseline="0" dirty="0" err="1">
                          <a:ln>
                            <a:noFill/>
                          </a:ln>
                          <a:solidFill>
                            <a:srgbClr val="000000"/>
                          </a:solidFill>
                          <a:effectLst/>
                          <a:latin typeface="Tahoma" pitchFamily="34" charset="0"/>
                          <a:ea typeface="ＭＳ Ｐゴシック" charset="-128"/>
                        </a:rPr>
                        <a:t>stain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of unspun urine</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≥2 urine cultures </a:t>
                      </a:r>
                      <a:r>
                        <a:rPr kumimoji="0" lang="hu-HU" sz="1800" b="0" i="0" u="none" strike="noStrike" cap="none" normalizeH="0" baseline="0" dirty="0">
                          <a:ln>
                            <a:noFill/>
                          </a:ln>
                          <a:solidFill>
                            <a:srgbClr val="000000"/>
                          </a:solidFill>
                          <a:effectLst/>
                          <a:latin typeface="Tahoma" pitchFamily="34" charset="0"/>
                          <a:ea typeface="ＭＳ Ｐゴシック" charset="-128"/>
                        </a:rPr>
                        <a:t>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same </a:t>
                      </a:r>
                      <a:r>
                        <a:rPr kumimoji="0" lang="en-US" sz="1800" b="0" i="0" u="none" strike="noStrike" cap="none" normalizeH="0" baseline="0" dirty="0" err="1">
                          <a:ln>
                            <a:noFill/>
                          </a:ln>
                          <a:solidFill>
                            <a:srgbClr val="000000"/>
                          </a:solidFill>
                          <a:effectLst/>
                          <a:latin typeface="Tahoma" pitchFamily="34" charset="0"/>
                          <a:ea typeface="ＭＳ Ｐゴシック" charset="-128"/>
                        </a:rPr>
                        <a:t>uropathogen</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with</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hu-HU" sz="1800" b="0" i="0" u="none" strike="noStrike" cap="none" normalizeH="0" baseline="30000" dirty="0">
                          <a:ln>
                            <a:noFill/>
                          </a:ln>
                          <a:solidFill>
                            <a:srgbClr val="000000"/>
                          </a:solidFill>
                          <a:effectLst/>
                          <a:latin typeface="Tahoma" pitchFamily="34" charset="0"/>
                          <a:ea typeface="ＭＳ Ｐゴシック" charset="-128"/>
                        </a:rPr>
                        <a:t>2 </a:t>
                      </a:r>
                      <a:r>
                        <a:rPr kumimoji="0" lang="hu-HU" sz="1800" b="0" i="0" u="none" strike="noStrike" cap="none" normalizeH="0" baseline="0" dirty="0" err="1">
                          <a:ln>
                            <a:noFill/>
                          </a:ln>
                          <a:solidFill>
                            <a:srgbClr val="000000"/>
                          </a:solidFill>
                          <a:effectLst/>
                          <a:latin typeface="Tahoma" pitchFamily="34" charset="0"/>
                          <a:ea typeface="ＭＳ Ｐゴシック" charset="-128"/>
                        </a:rPr>
                        <a:t>colonies</a:t>
                      </a:r>
                      <a:r>
                        <a:rPr kumimoji="0" lang="en-US" sz="1800" b="0" i="0" u="none" strike="noStrike" cap="none" normalizeH="0" baseline="0" dirty="0">
                          <a:ln>
                            <a:noFill/>
                          </a:ln>
                          <a:solidFill>
                            <a:srgbClr val="000000"/>
                          </a:solidFill>
                          <a:effectLst/>
                          <a:latin typeface="Tahoma" pitchFamily="34" charset="0"/>
                          <a:ea typeface="ＭＳ Ｐゴシック" charset="-128"/>
                        </a:rPr>
                        <a:t>/ml</a:t>
                      </a:r>
                      <a:endParaRPr kumimoji="0" lang="hu-HU"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0" u="none" strike="noStrike" cap="none" normalizeH="0" baseline="0" dirty="0">
                          <a:ln>
                            <a:noFill/>
                          </a:ln>
                          <a:solidFill>
                            <a:srgbClr val="000000"/>
                          </a:solidFill>
                          <a:effectLst/>
                          <a:latin typeface="Tahoma" pitchFamily="34" charset="0"/>
                          <a:ea typeface="ＭＳ Ｐゴシック" charset="-128"/>
                        </a:rPr>
                        <a:t>≤10</a:t>
                      </a:r>
                      <a:r>
                        <a:rPr kumimoji="0" lang="hu-HU" sz="1800" b="0" i="0" u="none" strike="noStrike" cap="none" normalizeH="0" baseline="30000" dirty="0">
                          <a:ln>
                            <a:noFill/>
                          </a:ln>
                          <a:solidFill>
                            <a:srgbClr val="000000"/>
                          </a:solidFill>
                          <a:effectLst/>
                          <a:latin typeface="Tahoma" pitchFamily="34" charset="0"/>
                          <a:ea typeface="ＭＳ Ｐゴシック" charset="-128"/>
                        </a:rPr>
                        <a:t>5 </a:t>
                      </a:r>
                      <a:r>
                        <a:rPr kumimoji="0" lang="hu-HU" sz="1800" b="0" i="0" u="none" strike="noStrike" cap="none" normalizeH="0" baseline="0" dirty="0" err="1">
                          <a:ln>
                            <a:noFill/>
                          </a:ln>
                          <a:solidFill>
                            <a:srgbClr val="000000"/>
                          </a:solidFill>
                          <a:effectLst/>
                          <a:latin typeface="Tahoma" pitchFamily="34" charset="0"/>
                          <a:ea typeface="ＭＳ Ｐゴシック" charset="-128"/>
                        </a:rPr>
                        <a:t>colonies</a:t>
                      </a:r>
                      <a:r>
                        <a:rPr kumimoji="0" lang="en-US" sz="1800" b="0" i="0" u="none" strike="noStrike" cap="none" normalizeH="0" baseline="0" dirty="0">
                          <a:ln>
                            <a:noFill/>
                          </a:ln>
                          <a:solidFill>
                            <a:srgbClr val="000000"/>
                          </a:solidFill>
                          <a:effectLst/>
                          <a:latin typeface="Tahoma" pitchFamily="34" charset="0"/>
                          <a:ea typeface="ＭＳ Ｐゴシック" charset="-128"/>
                        </a:rPr>
                        <a:t>/ml</a:t>
                      </a:r>
                      <a:r>
                        <a:rPr kumimoji="0" lang="hu-HU" sz="1800" b="0" i="0" u="none" strike="noStrike" cap="none" normalizeH="0" baseline="0" dirty="0">
                          <a:ln>
                            <a:noFill/>
                          </a:ln>
                          <a:solidFill>
                            <a:srgbClr val="000000"/>
                          </a:solidFill>
                          <a:effectLst/>
                          <a:latin typeface="Tahoma" pitchFamily="34" charset="0"/>
                          <a:ea typeface="ＭＳ Ｐゴシック" charset="-128"/>
                        </a:rPr>
                        <a:t> of </a:t>
                      </a:r>
                      <a:r>
                        <a:rPr kumimoji="0" lang="hu-HU" sz="1800" b="0" i="0" u="none" strike="noStrike" cap="none" normalizeH="0" baseline="0" dirty="0" err="1">
                          <a:ln>
                            <a:noFill/>
                          </a:ln>
                          <a:solidFill>
                            <a:srgbClr val="000000"/>
                          </a:solidFill>
                          <a:effectLst/>
                          <a:latin typeface="Tahoma" pitchFamily="34" charset="0"/>
                          <a:ea typeface="ＭＳ Ｐゴシック" charset="-128"/>
                        </a:rPr>
                        <a:t>the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en-US" sz="1800" b="0" i="0" u="none" strike="noStrike" cap="none" normalizeH="0" baseline="0" dirty="0">
                          <a:ln>
                            <a:noFill/>
                          </a:ln>
                          <a:solidFill>
                            <a:srgbClr val="000000"/>
                          </a:solidFill>
                          <a:effectLst/>
                          <a:latin typeface="Tahoma" pitchFamily="34" charset="0"/>
                          <a:ea typeface="ＭＳ Ｐゴシック" charset="-128"/>
                        </a:rPr>
                        <a:t>same </a:t>
                      </a:r>
                      <a:r>
                        <a:rPr kumimoji="0" lang="en-US" sz="1800" b="0" i="0" u="none" strike="noStrike" cap="none" normalizeH="0" baseline="0" dirty="0" err="1">
                          <a:ln>
                            <a:noFill/>
                          </a:ln>
                          <a:solidFill>
                            <a:srgbClr val="000000"/>
                          </a:solidFill>
                          <a:effectLst/>
                          <a:latin typeface="Tahoma" pitchFamily="34" charset="0"/>
                          <a:ea typeface="ＭＳ Ｐゴシック" charset="-128"/>
                        </a:rPr>
                        <a:t>uropathogen</a:t>
                      </a:r>
                      <a:r>
                        <a:rPr kumimoji="0" lang="en-US"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if</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patient</a:t>
                      </a:r>
                      <a:r>
                        <a:rPr kumimoji="0" lang="hu-HU" sz="1800" b="0" i="0" u="none" strike="noStrike" cap="none" normalizeH="0" baseline="0" dirty="0">
                          <a:ln>
                            <a:noFill/>
                          </a:ln>
                          <a:solidFill>
                            <a:srgbClr val="000000"/>
                          </a:solidFill>
                          <a:effectLst/>
                          <a:latin typeface="Tahoma" pitchFamily="34" charset="0"/>
                          <a:ea typeface="ＭＳ Ｐゴシック" charset="-128"/>
                        </a:rPr>
                        <a:t> is </a:t>
                      </a:r>
                      <a:r>
                        <a:rPr kumimoji="0" lang="hu-HU" sz="1800" b="0" i="0" u="none" strike="noStrike" cap="none" normalizeH="0" baseline="0" dirty="0" err="1">
                          <a:ln>
                            <a:noFill/>
                          </a:ln>
                          <a:solidFill>
                            <a:srgbClr val="000000"/>
                          </a:solidFill>
                          <a:effectLst/>
                          <a:latin typeface="Tahoma" pitchFamily="34" charset="0"/>
                          <a:ea typeface="ＭＳ Ｐゴシック" charset="-128"/>
                        </a:rPr>
                        <a:t>on</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effective</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antimicrobial</a:t>
                      </a:r>
                      <a:r>
                        <a:rPr kumimoji="0" lang="hu-HU" sz="1800" b="0" i="0" u="none" strike="noStrike" cap="none" normalizeH="0" baseline="0" dirty="0">
                          <a:ln>
                            <a:noFill/>
                          </a:ln>
                          <a:solidFill>
                            <a:srgbClr val="000000"/>
                          </a:solidFill>
                          <a:effectLst/>
                          <a:latin typeface="Tahoma" pitchFamily="34" charset="0"/>
                          <a:ea typeface="ＭＳ Ｐゴシック" charset="-128"/>
                        </a:rPr>
                        <a:t> </a:t>
                      </a:r>
                      <a:r>
                        <a:rPr kumimoji="0" lang="hu-HU" sz="1800" b="0" i="0" u="none" strike="noStrike" cap="none" normalizeH="0" baseline="0" dirty="0" err="1">
                          <a:ln>
                            <a:noFill/>
                          </a:ln>
                          <a:solidFill>
                            <a:srgbClr val="000000"/>
                          </a:solidFill>
                          <a:effectLst/>
                          <a:latin typeface="Tahoma" pitchFamily="34" charset="0"/>
                          <a:ea typeface="ＭＳ Ｐゴシック" charset="-128"/>
                        </a:rPr>
                        <a:t>treatment</a:t>
                      </a:r>
                      <a:endParaRPr kumimoji="0" lang="en-US" sz="1800" b="0" i="0" u="none" strike="noStrike" cap="none" normalizeH="0" baseline="0" dirty="0">
                        <a:ln>
                          <a:noFill/>
                        </a:ln>
                        <a:solidFill>
                          <a:srgbClr val="000000"/>
                        </a:solidFill>
                        <a:effectLst/>
                        <a:latin typeface="Tahoma" pitchFamily="34" charset="0"/>
                        <a:ea typeface="ＭＳ Ｐゴシック" charset="-128"/>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1800" b="0" i="1" u="none" strike="noStrike" cap="none" normalizeH="0" baseline="0" dirty="0">
                          <a:ln>
                            <a:noFill/>
                          </a:ln>
                          <a:solidFill>
                            <a:srgbClr val="000000"/>
                          </a:solidFill>
                          <a:effectLst/>
                          <a:latin typeface="Tahoma" pitchFamily="34" charset="0"/>
                          <a:ea typeface="ＭＳ Ｐゴシック" charset="-128"/>
                        </a:rPr>
                        <a:t>Physician diagnosis of UTI</a:t>
                      </a: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hu-HU" sz="1800" b="0" i="1" u="none" strike="noStrike" cap="none" normalizeH="0" baseline="0" dirty="0">
                          <a:ln>
                            <a:noFill/>
                          </a:ln>
                          <a:solidFill>
                            <a:srgbClr val="000000"/>
                          </a:solidFill>
                          <a:effectLst/>
                          <a:latin typeface="Tahoma" pitchFamily="34" charset="0"/>
                          <a:ea typeface="ＭＳ Ｐゴシック" charset="-128"/>
                        </a:rPr>
                        <a:t>P</a:t>
                      </a:r>
                      <a:r>
                        <a:rPr kumimoji="0" lang="en-US" sz="1800" b="0" i="1" u="none" strike="noStrike" cap="none" normalizeH="0" baseline="0" dirty="0" err="1">
                          <a:ln>
                            <a:noFill/>
                          </a:ln>
                          <a:solidFill>
                            <a:srgbClr val="000000"/>
                          </a:solidFill>
                          <a:effectLst/>
                          <a:latin typeface="Tahoma" pitchFamily="34" charset="0"/>
                          <a:ea typeface="ＭＳ Ｐゴシック" charset="-128"/>
                        </a:rPr>
                        <a:t>hysician</a:t>
                      </a:r>
                      <a:r>
                        <a:rPr kumimoji="0" lang="en-US" sz="1800" b="0" i="1" u="none" strike="noStrike" cap="none" normalizeH="0" baseline="0" dirty="0">
                          <a:ln>
                            <a:noFill/>
                          </a:ln>
                          <a:solidFill>
                            <a:srgbClr val="000000"/>
                          </a:solidFill>
                          <a:effectLst/>
                          <a:latin typeface="Tahoma" pitchFamily="34" charset="0"/>
                          <a:ea typeface="ＭＳ Ｐゴシック" charset="-128"/>
                        </a:rPr>
                        <a:t> treatment of UTI</a:t>
                      </a:r>
                    </a:p>
                  </a:txBody>
                  <a:tcPr marL="121920" marR="121920" marT="45725" marB="45725"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TextBox 2">
            <a:extLst>
              <a:ext uri="{FF2B5EF4-FFF2-40B4-BE49-F238E27FC236}">
                <a16:creationId xmlns:a16="http://schemas.microsoft.com/office/drawing/2014/main" id="{61336A0C-F4AC-4864-A5A0-645D7D777192}"/>
              </a:ext>
            </a:extLst>
          </p:cNvPr>
          <p:cNvSpPr txBox="1"/>
          <p:nvPr/>
        </p:nvSpPr>
        <p:spPr>
          <a:xfrm>
            <a:off x="1030688" y="5496960"/>
            <a:ext cx="4336143" cy="701731"/>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pPr algn="ctr"/>
            <a:r>
              <a:rPr lang="en-GB" sz="2200" dirty="0">
                <a:solidFill>
                  <a:srgbClr val="FF0000"/>
                </a:solidFill>
              </a:rPr>
              <a:t>N.B.: asymptomatic </a:t>
            </a:r>
            <a:r>
              <a:rPr lang="en-GB" sz="2200" dirty="0" err="1">
                <a:solidFill>
                  <a:srgbClr val="FF0000"/>
                </a:solidFill>
              </a:rPr>
              <a:t>bacteriuria</a:t>
            </a:r>
            <a:r>
              <a:rPr lang="en-GB" sz="2200" dirty="0">
                <a:solidFill>
                  <a:srgbClr val="FF0000"/>
                </a:solidFill>
              </a:rPr>
              <a:t> is not reported</a:t>
            </a:r>
          </a:p>
        </p:txBody>
      </p:sp>
    </p:spTree>
    <p:extLst>
      <p:ext uri="{BB962C8B-B14F-4D97-AF65-F5344CB8AC3E}">
        <p14:creationId xmlns:p14="http://schemas.microsoft.com/office/powerpoint/2010/main" val="26702265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1 answers: HAI section</a:t>
            </a:r>
          </a:p>
        </p:txBody>
      </p:sp>
      <p:graphicFrame>
        <p:nvGraphicFramePr>
          <p:cNvPr id="3" name="Group 990"/>
          <p:cNvGraphicFramePr>
            <a:graphicFrameLocks noGrp="1"/>
          </p:cNvGraphicFramePr>
          <p:nvPr>
            <p:extLst>
              <p:ext uri="{D42A27DB-BD31-4B8C-83A1-F6EECF244321}">
                <p14:modId xmlns:p14="http://schemas.microsoft.com/office/powerpoint/2010/main" val="2784705314"/>
              </p:ext>
            </p:extLst>
          </p:nvPr>
        </p:nvGraphicFramePr>
        <p:xfrm>
          <a:off x="431798" y="1151615"/>
          <a:ext cx="10972803" cy="5178814"/>
        </p:xfrm>
        <a:graphic>
          <a:graphicData uri="http://schemas.openxmlformats.org/drawingml/2006/table">
            <a:tbl>
              <a:tblPr/>
              <a:tblGrid>
                <a:gridCol w="3439206">
                  <a:extLst>
                    <a:ext uri="{9D8B030D-6E8A-4147-A177-3AD203B41FA5}">
                      <a16:colId xmlns:a16="http://schemas.microsoft.com/office/drawing/2014/main" val="20000"/>
                    </a:ext>
                  </a:extLst>
                </a:gridCol>
                <a:gridCol w="1473511">
                  <a:extLst>
                    <a:ext uri="{9D8B030D-6E8A-4147-A177-3AD203B41FA5}">
                      <a16:colId xmlns:a16="http://schemas.microsoft.com/office/drawing/2014/main" val="20001"/>
                    </a:ext>
                  </a:extLst>
                </a:gridCol>
                <a:gridCol w="1146062">
                  <a:extLst>
                    <a:ext uri="{9D8B030D-6E8A-4147-A177-3AD203B41FA5}">
                      <a16:colId xmlns:a16="http://schemas.microsoft.com/office/drawing/2014/main" val="20002"/>
                    </a:ext>
                  </a:extLst>
                </a:gridCol>
                <a:gridCol w="654894">
                  <a:extLst>
                    <a:ext uri="{9D8B030D-6E8A-4147-A177-3AD203B41FA5}">
                      <a16:colId xmlns:a16="http://schemas.microsoft.com/office/drawing/2014/main" val="20003"/>
                    </a:ext>
                  </a:extLst>
                </a:gridCol>
                <a:gridCol w="491171">
                  <a:extLst>
                    <a:ext uri="{9D8B030D-6E8A-4147-A177-3AD203B41FA5}">
                      <a16:colId xmlns:a16="http://schemas.microsoft.com/office/drawing/2014/main" val="20004"/>
                    </a:ext>
                  </a:extLst>
                </a:gridCol>
                <a:gridCol w="1504489">
                  <a:extLst>
                    <a:ext uri="{9D8B030D-6E8A-4147-A177-3AD203B41FA5}">
                      <a16:colId xmlns:a16="http://schemas.microsoft.com/office/drawing/2014/main" val="20005"/>
                    </a:ext>
                  </a:extLst>
                </a:gridCol>
                <a:gridCol w="1115087">
                  <a:extLst>
                    <a:ext uri="{9D8B030D-6E8A-4147-A177-3AD203B41FA5}">
                      <a16:colId xmlns:a16="http://schemas.microsoft.com/office/drawing/2014/main" val="20006"/>
                    </a:ext>
                  </a:extLst>
                </a:gridCol>
                <a:gridCol w="654894">
                  <a:extLst>
                    <a:ext uri="{9D8B030D-6E8A-4147-A177-3AD203B41FA5}">
                      <a16:colId xmlns:a16="http://schemas.microsoft.com/office/drawing/2014/main" val="20007"/>
                    </a:ext>
                  </a:extLst>
                </a:gridCol>
                <a:gridCol w="493489">
                  <a:extLst>
                    <a:ext uri="{9D8B030D-6E8A-4147-A177-3AD203B41FA5}">
                      <a16:colId xmlns:a16="http://schemas.microsoft.com/office/drawing/2014/main" val="20008"/>
                    </a:ext>
                  </a:extLst>
                </a:gridCol>
              </a:tblGrid>
              <a:tr h="3148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1</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tx1"/>
                          </a:solidFill>
                          <a:effectLst/>
                          <a:latin typeface="Arial" charset="0"/>
                          <a:cs typeface="Arial" charset="0"/>
                        </a:rPr>
                        <a:t>HAI 2</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Case definition code</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FF0000"/>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UTI-A</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FF0000"/>
                          </a:solidFill>
                          <a:effectLst/>
                          <a:latin typeface="Arial" charset="0"/>
                          <a:cs typeface="Arial" charset="0"/>
                        </a:rPr>
                        <a:t> BSI</a:t>
                      </a: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Relevant device </a:t>
                      </a:r>
                      <a:r>
                        <a:rPr kumimoji="0" lang="en-US" sz="1400" b="1" i="0" u="none" strike="noStrike" cap="none" normalizeH="0" baseline="30000" dirty="0">
                          <a:ln>
                            <a:noFill/>
                          </a:ln>
                          <a:solidFill>
                            <a:schemeClr val="tx1"/>
                          </a:solidFill>
                          <a:effectLst/>
                          <a:latin typeface="Arial" charset="0"/>
                          <a:cs typeface="Arial" charset="0"/>
                        </a:rPr>
                        <a:t>(3)</a:t>
                      </a:r>
                    </a:p>
                  </a:txBody>
                  <a:tcPr marL="84401" marR="84401" marT="42201" marB="422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Yes  </a:t>
                      </a:r>
                      <a:r>
                        <a:rPr kumimoji="0" lang="en-US" sz="1400" b="0" i="0" u="none" strike="noStrike" kern="1200" cap="none" spc="0" normalizeH="0" baseline="0" noProof="0" dirty="0">
                          <a:ln>
                            <a:noFill/>
                          </a:ln>
                          <a:solidFill>
                            <a:srgbClr val="000000"/>
                          </a:solidFill>
                          <a:effectLst/>
                          <a:uLnTx/>
                          <a:uFillTx/>
                          <a:latin typeface="Arial" charset="0"/>
                          <a:ea typeface="+mn-ea"/>
                          <a:cs typeface="Arial" charset="0"/>
                        </a:rPr>
                        <a:t>O</a:t>
                      </a:r>
                      <a:r>
                        <a:rPr kumimoji="0" lang="en-US" sz="2400" b="0" i="0" u="none" strike="noStrike" cap="none" normalizeH="0" baseline="0" dirty="0">
                          <a:ln>
                            <a:noFill/>
                          </a:ln>
                          <a:solidFill>
                            <a:schemeClr val="tx1"/>
                          </a:solidFill>
                          <a:effectLst/>
                          <a:latin typeface="Arial" charset="0"/>
                          <a:cs typeface="Arial" charset="0"/>
                        </a:rPr>
                        <a:t> </a:t>
                      </a:r>
                      <a:r>
                        <a:rPr kumimoji="0" lang="en-US" sz="1400" b="0" i="0" u="none" strike="noStrike" cap="none" normalizeH="0" baseline="0" dirty="0">
                          <a:ln>
                            <a:noFill/>
                          </a:ln>
                          <a:solidFill>
                            <a:schemeClr val="tx1"/>
                          </a:solidFill>
                          <a:effectLst/>
                          <a:latin typeface="Arial" charset="0"/>
                          <a:cs typeface="Arial" charset="0"/>
                        </a:rPr>
                        <a:t>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0486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Present on admission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cap="none" normalizeH="0" baseline="0" dirty="0">
                          <a:ln>
                            <a:noFill/>
                          </a:ln>
                          <a:solidFill>
                            <a:srgbClr val="FF0000"/>
                          </a:solidFill>
                          <a:effectLst/>
                          <a:latin typeface="Arial" charset="0"/>
                          <a:cs typeface="Arial" charset="0"/>
                        </a:rPr>
                        <a:t>●</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O Yes   </a:t>
                      </a: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No</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3"/>
                  </a:ext>
                </a:extLst>
              </a:tr>
              <a:tr h="29518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Date of onset </a:t>
                      </a:r>
                      <a:r>
                        <a:rPr kumimoji="0" lang="en-US" sz="1400" b="1" i="0" u="none" strike="noStrike" cap="none" normalizeH="0" baseline="30000" dirty="0">
                          <a:ln>
                            <a:noFill/>
                          </a:ln>
                          <a:solidFill>
                            <a:schemeClr val="tx1"/>
                          </a:solidFill>
                          <a:effectLst/>
                          <a:latin typeface="Arial" charset="0"/>
                          <a:cs typeface="Arial" charset="0"/>
                        </a:rPr>
                        <a:t>(4)</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24    /      3    / 2016</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          /          / </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4"/>
                  </a:ext>
                </a:extLst>
              </a:tr>
              <a:tr h="432940">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Origin of infection</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200" b="0" i="0" u="none" strike="noStrike" cap="none" normalizeH="0" baseline="0" dirty="0">
                          <a:ln>
                            <a:noFill/>
                          </a:ln>
                          <a:solidFill>
                            <a:schemeClr val="tx1"/>
                          </a:solidFill>
                          <a:effectLst/>
                          <a:latin typeface="Arial" charset="0"/>
                          <a:cs typeface="Arial" charset="0"/>
                        </a:rPr>
                        <a:t> current hospital    O other hospital  </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 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200" b="0" i="0" u="none" strike="noStrike" cap="none" normalizeH="0" baseline="0" dirty="0">
                          <a:ln>
                            <a:noFill/>
                          </a:ln>
                          <a:solidFill>
                            <a:schemeClr val="tx1"/>
                          </a:solidFill>
                          <a:effectLst/>
                          <a:latin typeface="Arial" charset="0"/>
                          <a:cs typeface="Arial" charset="0"/>
                        </a:rPr>
                        <a:t> current hospital    O other hospital   </a:t>
                      </a:r>
                      <a:r>
                        <a:rPr kumimoji="0" lang="hu-HU" sz="1200" b="0" i="0" u="none" strike="noStrike" cap="none" normalizeH="0" baseline="0" dirty="0">
                          <a:ln>
                            <a:noFill/>
                          </a:ln>
                          <a:solidFill>
                            <a:schemeClr val="tx1"/>
                          </a:solidFill>
                          <a:effectLst/>
                          <a:latin typeface="Arial" charset="0"/>
                          <a:cs typeface="Arial" charset="0"/>
                        </a:rPr>
                        <a:t>                                     </a:t>
                      </a:r>
                      <a:r>
                        <a:rPr kumimoji="0" lang="en-US" sz="1200" b="0" i="0" u="none" strike="noStrike" cap="none" normalizeH="0" baseline="0" dirty="0">
                          <a:ln>
                            <a:noFill/>
                          </a:ln>
                          <a:solidFill>
                            <a:schemeClr val="tx1"/>
                          </a:solidFill>
                          <a:effectLst/>
                          <a:latin typeface="Arial" charset="0"/>
                          <a:cs typeface="Arial" charset="0"/>
                        </a:rPr>
                        <a:t>O other origin/ </a:t>
                      </a:r>
                      <a:r>
                        <a:rPr kumimoji="0" lang="en-US" sz="1200" b="0" i="0" u="none" strike="noStrike" cap="none" normalizeH="0" baseline="0" dirty="0" err="1">
                          <a:ln>
                            <a:noFill/>
                          </a:ln>
                          <a:solidFill>
                            <a:schemeClr val="tx1"/>
                          </a:solidFill>
                          <a:effectLst/>
                          <a:latin typeface="Arial" charset="0"/>
                          <a:cs typeface="Arial" charset="0"/>
                        </a:rPr>
                        <a:t>unk</a:t>
                      </a:r>
                      <a:r>
                        <a:rPr kumimoji="0" lang="hu-HU" sz="1200" b="0" i="0" u="none" strike="noStrike" cap="none" normalizeH="0" baseline="0" dirty="0" err="1">
                          <a:ln>
                            <a:noFill/>
                          </a:ln>
                          <a:solidFill>
                            <a:schemeClr val="tx1"/>
                          </a:solidFill>
                          <a:effectLst/>
                          <a:latin typeface="Arial" charset="0"/>
                          <a:cs typeface="Arial" charset="0"/>
                        </a:rPr>
                        <a:t>nown</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5"/>
                  </a:ext>
                </a:extLst>
              </a:tr>
              <a:tr h="472298">
                <a:tc>
                  <a:txBody>
                    <a:bodyPr/>
                    <a:lstStyle/>
                    <a:p>
                      <a:pPr marL="0" marR="0" lvl="0" indent="0" algn="l" defTabSz="914400" rtl="0" eaLnBrk="1" fontAlgn="b" latinLnBrk="0" hangingPunct="1">
                        <a:lnSpc>
                          <a:spcPct val="100000"/>
                        </a:lnSpc>
                        <a:spcBef>
                          <a:spcPct val="0"/>
                        </a:spcBef>
                        <a:spcAft>
                          <a:spcPct val="0"/>
                        </a:spcAft>
                        <a:buClrTx/>
                        <a:buSzTx/>
                        <a:buFontTx/>
                        <a:buNone/>
                        <a:tabLst/>
                        <a:defRPr/>
                      </a:pPr>
                      <a:r>
                        <a:rPr kumimoji="0" lang="en-US" sz="1400" b="1" i="0" u="none" strike="noStrike" cap="none" normalizeH="0" baseline="0" dirty="0">
                          <a:ln>
                            <a:noFill/>
                          </a:ln>
                          <a:solidFill>
                            <a:schemeClr val="tx1"/>
                          </a:solidFill>
                          <a:effectLst/>
                          <a:latin typeface="Arial" charset="0"/>
                          <a:cs typeface="Arial" charset="0"/>
                        </a:rPr>
                        <a:t>HAI associated to current ward</a:t>
                      </a: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2400" b="0" i="0" u="none" strike="noStrike" kern="1200" cap="none" spc="0" normalizeH="0" baseline="0" noProof="0" dirty="0">
                          <a:ln>
                            <a:noFill/>
                          </a:ln>
                          <a:solidFill>
                            <a:srgbClr val="FF0000"/>
                          </a:solidFill>
                          <a:effectLst/>
                          <a:uLnTx/>
                          <a:uFillTx/>
                          <a:latin typeface="Arial" charset="0"/>
                          <a:ea typeface="+mn-ea"/>
                          <a:cs typeface="Arial" charset="0"/>
                        </a:rPr>
                        <a:t>●</a:t>
                      </a:r>
                      <a:r>
                        <a:rPr kumimoji="0" lang="en-US" sz="1400" b="0" i="0" u="none" strike="noStrike" cap="none" normalizeH="0" baseline="0" dirty="0">
                          <a:ln>
                            <a:noFill/>
                          </a:ln>
                          <a:solidFill>
                            <a:schemeClr val="tx1"/>
                          </a:solidFill>
                          <a:effectLst/>
                          <a:latin typeface="Arial" charset="0"/>
                          <a:cs typeface="Arial" charset="0"/>
                        </a:rPr>
                        <a:t> Yes  O No  O Unknown</a:t>
                      </a:r>
                    </a:p>
                  </a:txBody>
                  <a:tcPr marL="84401" marR="84401" marT="42201" marB="4220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6"/>
                  </a:ext>
                </a:extLst>
              </a:tr>
              <a:tr h="31486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If BSI: source </a:t>
                      </a:r>
                      <a:r>
                        <a:rPr kumimoji="0" lang="en-US" sz="1400" b="1" i="0" u="none" strike="noStrike" cap="none" normalizeH="0" baseline="30000" dirty="0">
                          <a:ln>
                            <a:noFill/>
                          </a:ln>
                          <a:solidFill>
                            <a:schemeClr val="tx1"/>
                          </a:solidFill>
                          <a:effectLst/>
                          <a:latin typeface="Arial" charset="0"/>
                          <a:cs typeface="Arial" charset="0"/>
                        </a:rPr>
                        <a:t>(5)</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c gridSpan="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r>
                        <a:rPr kumimoji="0" lang="en-US" sz="1800" b="1" i="0" u="none" strike="noStrike" cap="none" normalizeH="0" baseline="0" dirty="0">
                          <a:ln>
                            <a:noFill/>
                          </a:ln>
                          <a:solidFill>
                            <a:srgbClr val="FF0000"/>
                          </a:solidFill>
                          <a:effectLst/>
                          <a:latin typeface="Arial" charset="0"/>
                          <a:cs typeface="Arial" charset="0"/>
                        </a:rPr>
                        <a:t>S-UTI</a:t>
                      </a:r>
                      <a:endParaRPr kumimoji="0" lang="en-US" sz="3600" b="1" i="0" u="none" strike="noStrike" cap="none" normalizeH="0" baseline="0" dirty="0">
                        <a:ln>
                          <a:noFill/>
                        </a:ln>
                        <a:solidFill>
                          <a:srgbClr val="FF0000"/>
                        </a:solidFill>
                        <a:effectLst/>
                        <a:latin typeface="Arial" charset="0"/>
                        <a:cs typeface="Arial" charset="0"/>
                      </a:endParaRPr>
                    </a:p>
                  </a:txBody>
                  <a:tcPr marL="84401" marR="84401" marT="42201" marB="42201"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7"/>
                  </a:ext>
                </a:extLst>
              </a:tr>
              <a:tr h="295183">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cs typeface="Arial" charset="0"/>
                      </a:endParaRPr>
                    </a:p>
                  </a:txBody>
                  <a:tcPr marL="84401" marR="84401" marT="42201" marB="42201" anchor="b"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GB"/>
                    </a:p>
                  </a:txBody>
                  <a:tcPr/>
                </a:tc>
                <a:tc rowSpan="2">
                  <a:txBody>
                    <a:bodyPr/>
                    <a:lstStyle/>
                    <a:p>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cs typeface="Arial" charset="0"/>
                        </a:rPr>
                        <a:t>MO code</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400" b="0" i="0" u="none" strike="noStrike" cap="none" normalizeH="0" baseline="0" dirty="0">
                          <a:ln>
                            <a:noFill/>
                          </a:ln>
                          <a:solidFill>
                            <a:schemeClr val="tx1"/>
                          </a:solidFill>
                          <a:effectLst/>
                          <a:latin typeface="Arial" charset="0"/>
                          <a:cs typeface="Arial" charset="0"/>
                        </a:rPr>
                        <a:t>AMR</a:t>
                      </a:r>
                      <a:endParaRPr kumimoji="0" lang="en-US" sz="1400" b="0" i="0" u="none" strike="noStrike" cap="none" normalizeH="0" baseline="30000" dirty="0">
                        <a:ln>
                          <a:noFill/>
                        </a:ln>
                        <a:solidFill>
                          <a:schemeClr val="tx1"/>
                        </a:solidFill>
                        <a:effectLst/>
                        <a:latin typeface="Arial" charset="0"/>
                        <a:cs typeface="Arial" charset="0"/>
                      </a:endParaRP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hMerge="1">
                  <a:txBody>
                    <a:bodyPr/>
                    <a:lstStyle/>
                    <a:p>
                      <a:endParaRPr lang="en-GB"/>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rPr>
                        <a:t>PDR</a:t>
                      </a:r>
                    </a:p>
                  </a:txBody>
                  <a:tcPr marL="84401" marR="84401" marT="42201" marB="422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extLst>
                  <a:ext uri="{0D108BD9-81ED-4DB2-BD59-A6C34878D82A}">
                    <a16:rowId xmlns:a16="http://schemas.microsoft.com/office/drawing/2014/main" val="10008"/>
                  </a:ext>
                </a:extLst>
              </a:tr>
              <a:tr h="295190">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AB (6)</a:t>
                      </a:r>
                    </a:p>
                  </a:txBody>
                  <a:tcPr marL="0" marR="0" marT="0" marB="0" anchor="b" horzOverflow="overflow"/>
                </a:tc>
                <a:tc>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en-US" sz="1800" b="0" i="0" u="none" strike="noStrike" cap="none" normalizeH="0" baseline="30000" dirty="0">
                          <a:ln>
                            <a:noFill/>
                          </a:ln>
                          <a:solidFill>
                            <a:schemeClr val="tx1"/>
                          </a:solidFill>
                          <a:effectLst/>
                          <a:latin typeface="Arial" charset="0"/>
                          <a:cs typeface="Arial" charset="0"/>
                        </a:rPr>
                        <a:t>SIR</a:t>
                      </a: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endParaRPr kumimoji="0" lang="en-US" sz="1100" b="0" i="0" u="none" strike="noStrike" cap="none" normalizeH="0" baseline="3000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09"/>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1</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FF0000"/>
                          </a:solidFill>
                          <a:effectLst/>
                          <a:latin typeface="Arial" charset="0"/>
                          <a:cs typeface="Arial" charset="0"/>
                        </a:rPr>
                        <a:t> ESCCOL</a:t>
                      </a:r>
                      <a:endParaRPr kumimoji="0" lang="en-US" sz="36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U</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rgbClr val="FF0000"/>
                          </a:solidFill>
                          <a:effectLst/>
                          <a:latin typeface="Arial" charset="0"/>
                          <a:cs typeface="Arial" charset="0"/>
                        </a:rPr>
                        <a:t> ESCCOL</a:t>
                      </a:r>
                      <a:endParaRPr kumimoji="0" lang="en-US" sz="3600" b="1"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 U</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0"/>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U</a:t>
                      </a: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rgbClr val="FF0000"/>
                        </a:solidFill>
                        <a:effectLst/>
                        <a:latin typeface="Arial" charset="0"/>
                        <a:cs typeface="Arial" charset="0"/>
                      </a:endParaRPr>
                    </a:p>
                  </a:txBody>
                  <a:tcPr marL="0" marR="0" marT="0" marB="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TlToBr>
                      <a:noFill/>
                    </a:lnTlToBr>
                    <a:lnBlToTr>
                      <a:noFill/>
                    </a:lnBlToTr>
                    <a:noFill/>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FF0000"/>
                          </a:solidFill>
                          <a:effectLst/>
                          <a:latin typeface="Arial" charset="0"/>
                          <a:cs typeface="Arial" charset="0"/>
                        </a:rPr>
                        <a:t>U</a:t>
                      </a:r>
                    </a:p>
                  </a:txBody>
                  <a:tcPr marL="0" marR="0" marT="0" marB="0" anchor="ctr" anchorCtr="1"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1"/>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2</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Arial" charset="0"/>
                          <a:cs typeface="Arial" charset="0"/>
                        </a:rPr>
                        <a:t> </a:t>
                      </a: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2"/>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3"/>
                  </a:ext>
                </a:extLst>
              </a:tr>
              <a:tr h="206125">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Arial" charset="0"/>
                          <a:cs typeface="Arial" charset="0"/>
                        </a:rPr>
                        <a:t>Microorganism 3</a:t>
                      </a:r>
                      <a:endParaRPr kumimoji="0" lang="en-US" sz="1400" b="0" i="0" u="none" strike="noStrike" cap="none" normalizeH="0" baseline="0" dirty="0">
                        <a:ln>
                          <a:noFill/>
                        </a:ln>
                        <a:solidFill>
                          <a:schemeClr val="tx1"/>
                        </a:solidFill>
                        <a:effectLst/>
                        <a:latin typeface="Arial" charset="0"/>
                        <a:cs typeface="Arial" charset="0"/>
                      </a:endParaRPr>
                    </a:p>
                  </a:txBody>
                  <a:tcPr marL="42201" marR="42201" marT="42204" marB="4220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cs typeface="Arial" charset="0"/>
                        </a:rPr>
                        <a:t> </a:t>
                      </a:r>
                      <a:endParaRPr kumimoji="0" lang="en-US" sz="3600" b="0" i="0" u="none" strike="noStrike" cap="none" normalizeH="0" baseline="0" dirty="0">
                        <a:ln>
                          <a:noFill/>
                        </a:ln>
                        <a:solidFill>
                          <a:schemeClr val="tx1"/>
                        </a:solidFill>
                        <a:effectLst/>
                        <a:latin typeface="Arial" charset="0"/>
                        <a:cs typeface="Arial" charset="0"/>
                      </a:endParaRPr>
                    </a:p>
                  </a:txBody>
                  <a:tcPr marL="0" marR="0" marT="0" marB="0" anchor="b" horzOverflow="overflow">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lToBr>
                      <a:noFill/>
                    </a:lnTlToBr>
                    <a:lnBlToTr>
                      <a:noFill/>
                    </a:lnBlToTr>
                    <a:noFill/>
                  </a:tcPr>
                </a:tc>
                <a:extLst>
                  <a:ext uri="{0D108BD9-81ED-4DB2-BD59-A6C34878D82A}">
                    <a16:rowId xmlns:a16="http://schemas.microsoft.com/office/drawing/2014/main" val="10014"/>
                  </a:ext>
                </a:extLst>
              </a:tr>
              <a:tr h="206125">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L w="12700" cap="flat" cmpd="sng" algn="ctr">
                      <a:solidFill>
                        <a:srgbClr val="000000"/>
                      </a:solidFill>
                      <a:prstDash val="solid"/>
                      <a:round/>
                      <a:headEnd type="none" w="med" len="med"/>
                      <a:tailEnd type="none" w="med" len="med"/>
                    </a:lnL>
                  </a:tcPr>
                </a:tc>
                <a:tc vMerge="1">
                  <a:txBody>
                    <a:bodyPr/>
                    <a:lstStyle/>
                    <a:p>
                      <a:endParaRPr lang="en-GB"/>
                    </a:p>
                  </a:txBody>
                  <a:tcPr/>
                </a:tc>
                <a:tc vMerge="1">
                  <a:txBody>
                    <a:bodyPr/>
                    <a:lstStyle/>
                    <a:p>
                      <a:endParaRPr lang="en-GB"/>
                    </a:p>
                  </a:txBody>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tc vMerge="1">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en-US" sz="800" b="0" i="0" u="none" strike="noStrike" cap="none" normalizeH="0" baseline="0" dirty="0">
                        <a:ln>
                          <a:noFill/>
                        </a:ln>
                        <a:solidFill>
                          <a:schemeClr val="tx1"/>
                        </a:solidFill>
                        <a:effectLst/>
                        <a:latin typeface="Arial" charset="0"/>
                        <a:cs typeface="Arial" charset="0"/>
                      </a:endParaRPr>
                    </a:p>
                  </a:txBody>
                  <a:tcPr marL="0" marR="0" marT="0" marB="0" anchor="b" horzOverflow="overflow">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5686066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Case 2 pre-workshop questionnaire</a:t>
            </a:r>
          </a:p>
        </p:txBody>
      </p:sp>
      <p:sp>
        <p:nvSpPr>
          <p:cNvPr id="4" name="Content Placeholder 3"/>
          <p:cNvSpPr>
            <a:spLocks noGrp="1"/>
          </p:cNvSpPr>
          <p:nvPr>
            <p:ph idx="1"/>
          </p:nvPr>
        </p:nvSpPr>
        <p:spPr/>
        <p:txBody>
          <a:bodyPr/>
          <a:lstStyle/>
          <a:p>
            <a:pPr marL="274638" indent="-274638"/>
            <a:r>
              <a:rPr lang="en-GB" sz="2000" b="1" dirty="0"/>
              <a:t>18 January</a:t>
            </a:r>
            <a:r>
              <a:rPr lang="en-GB" sz="2000" dirty="0"/>
              <a:t>: 81</a:t>
            </a:r>
            <a:r>
              <a:rPr lang="hu-HU" sz="2000" dirty="0"/>
              <a:t>-</a:t>
            </a:r>
            <a:r>
              <a:rPr lang="en-GB" sz="2000" dirty="0"/>
              <a:t>year</a:t>
            </a:r>
            <a:r>
              <a:rPr lang="hu-HU" sz="2000" dirty="0"/>
              <a:t>-</a:t>
            </a:r>
            <a:r>
              <a:rPr lang="en-GB" sz="2000" dirty="0"/>
              <a:t>old female with history of dementia admitted to medical ICU with severe cerebrovascular accident. Central line, urinary catheter and arterial line in place the entire time.</a:t>
            </a:r>
          </a:p>
          <a:p>
            <a:pPr marL="274638" indent="-274638"/>
            <a:r>
              <a:rPr lang="en-GB" sz="2000" b="1" dirty="0"/>
              <a:t>27 January</a:t>
            </a:r>
            <a:r>
              <a:rPr lang="en-GB" sz="2000" dirty="0"/>
              <a:t>: She </a:t>
            </a:r>
            <a:r>
              <a:rPr lang="hu-HU" sz="2000" dirty="0"/>
              <a:t>has </a:t>
            </a:r>
            <a:r>
              <a:rPr lang="hu-HU" sz="2000" dirty="0" err="1"/>
              <a:t>fever</a:t>
            </a:r>
            <a:r>
              <a:rPr lang="en-GB" sz="2000" dirty="0"/>
              <a:t>. Two sets blood cultures were taken 12 hours apart. CVC line changed and tip sent for culture. Teicoplanin </a:t>
            </a:r>
            <a:r>
              <a:rPr lang="hu-HU" sz="2000" dirty="0"/>
              <a:t>1 x </a:t>
            </a:r>
            <a:r>
              <a:rPr lang="en-GB" sz="2000" dirty="0"/>
              <a:t>400mg </a:t>
            </a:r>
            <a:r>
              <a:rPr lang="hu-HU" sz="2000" dirty="0"/>
              <a:t>IV</a:t>
            </a:r>
            <a:r>
              <a:rPr lang="en-GB" sz="2000" dirty="0"/>
              <a:t> for suspected sepsis. New CVC inserted.</a:t>
            </a:r>
          </a:p>
          <a:p>
            <a:pPr marL="274638" indent="-274638"/>
            <a:r>
              <a:rPr lang="en-GB" sz="2000" b="1" dirty="0"/>
              <a:t>29 January</a:t>
            </a:r>
            <a:r>
              <a:rPr lang="en-GB" sz="2000" dirty="0"/>
              <a:t>: 3 of 4 bottles grow coagulase-negative staphylococci</a:t>
            </a:r>
            <a:r>
              <a:rPr lang="hu-HU" sz="2000" dirty="0"/>
              <a:t> (CNS)</a:t>
            </a:r>
            <a:r>
              <a:rPr lang="en-GB" sz="2000" dirty="0"/>
              <a:t>, sensitivities were outstanding. CVC line tip grows &gt;15 colonies of CNS.</a:t>
            </a:r>
          </a:p>
          <a:p>
            <a:pPr marL="274638" indent="-274638"/>
            <a:r>
              <a:rPr lang="en-GB" sz="2000" b="1" dirty="0"/>
              <a:t>29 January</a:t>
            </a:r>
            <a:r>
              <a:rPr lang="en-GB" sz="2000" dirty="0"/>
              <a:t>: CVC in situ. Patient afebrile, on Teicoplanin. </a:t>
            </a:r>
            <a:br>
              <a:rPr lang="en-GB" sz="2000" dirty="0"/>
            </a:br>
            <a:r>
              <a:rPr lang="en-GB" sz="2000" dirty="0"/>
              <a:t>PPS </a:t>
            </a:r>
            <a:r>
              <a:rPr lang="hu-HU" sz="2000" dirty="0" err="1"/>
              <a:t>day</a:t>
            </a:r>
            <a:endParaRPr lang="en-GB" sz="2000" dirty="0"/>
          </a:p>
          <a:p>
            <a:endParaRPr lang="en-GB" sz="2000" dirty="0"/>
          </a:p>
          <a:p>
            <a:r>
              <a:rPr lang="en-GB" sz="2000" i="1" dirty="0"/>
              <a:t>What is the McCabe score? </a:t>
            </a:r>
          </a:p>
          <a:p>
            <a:r>
              <a:rPr lang="en-GB" sz="2000" i="1" dirty="0"/>
              <a:t>What is the diagnosis code for HAI? </a:t>
            </a:r>
            <a:endParaRPr lang="en-GB" i="1" dirty="0"/>
          </a:p>
        </p:txBody>
      </p:sp>
    </p:spTree>
    <p:extLst>
      <p:ext uri="{BB962C8B-B14F-4D97-AF65-F5344CB8AC3E}">
        <p14:creationId xmlns:p14="http://schemas.microsoft.com/office/powerpoint/2010/main" val="22865365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McCabe Score – SUBJECTIVE, clinician</a:t>
            </a:r>
            <a:br>
              <a:rPr lang="en-GB" altLang="en-US" dirty="0">
                <a:ea typeface="ＭＳ Ｐゴシック" panose="020B0600070205080204" pitchFamily="34" charset="-128"/>
              </a:rPr>
            </a:br>
            <a:r>
              <a:rPr lang="en-GB" altLang="en-US" dirty="0">
                <a:ea typeface="ＭＳ Ｐゴシック" panose="020B0600070205080204" pitchFamily="34" charset="-128"/>
              </a:rPr>
              <a:t>UNKNOWN POSSIBLE</a:t>
            </a:r>
            <a:endParaRPr lang="en-GB" dirty="0"/>
          </a:p>
        </p:txBody>
      </p:sp>
      <p:sp>
        <p:nvSpPr>
          <p:cNvPr id="3" name="Content Placeholder 2"/>
          <p:cNvSpPr>
            <a:spLocks noGrp="1"/>
          </p:cNvSpPr>
          <p:nvPr>
            <p:ph idx="1"/>
          </p:nvPr>
        </p:nvSpPr>
        <p:spPr>
          <a:xfrm>
            <a:off x="431807" y="1094196"/>
            <a:ext cx="11368617" cy="5147854"/>
          </a:xfrm>
        </p:spPr>
        <p:txBody>
          <a:bodyPr/>
          <a:lstStyle/>
          <a:p>
            <a:r>
              <a:rPr lang="en-GB" altLang="en-US" sz="2000" b="1" u="sng" dirty="0">
                <a:ea typeface="ＭＳ Ｐゴシック" panose="020B0600070205080204" pitchFamily="34" charset="-128"/>
              </a:rPr>
              <a:t>Rapidly fatal &lt;1 year</a:t>
            </a:r>
            <a:endParaRPr lang="en-GB" altLang="en-US" sz="2000" b="1" dirty="0">
              <a:ea typeface="ＭＳ Ｐゴシック" panose="020B0600070205080204" pitchFamily="34" charset="-128"/>
            </a:endParaRPr>
          </a:p>
          <a:p>
            <a:pPr marL="342900" indent="-342900">
              <a:buFont typeface="Arial" panose="020B0604020202020204" pitchFamily="34" charset="0"/>
              <a:buChar char="•"/>
            </a:pPr>
            <a:r>
              <a:rPr lang="en-GB" altLang="en-US" sz="2000" dirty="0">
                <a:ea typeface="ＭＳ Ｐゴシック" panose="020B0600070205080204" pitchFamily="34" charset="-128"/>
              </a:rPr>
              <a:t>End stage haematological malignancies heart failure (EF&lt;25%) and end-stage liver disease</a:t>
            </a:r>
          </a:p>
          <a:p>
            <a:pPr marL="342900" indent="-342900">
              <a:buFont typeface="Arial" panose="020B0604020202020204" pitchFamily="34" charset="0"/>
              <a:buChar char="•"/>
            </a:pPr>
            <a:r>
              <a:rPr lang="en-GB" altLang="en-US" sz="2000" dirty="0">
                <a:ea typeface="ＭＳ Ｐゴシック" panose="020B0600070205080204" pitchFamily="34" charset="-128"/>
              </a:rPr>
              <a:t>Pulmonary disease with </a:t>
            </a:r>
            <a:r>
              <a:rPr lang="en-GB" altLang="en-US" sz="2000" dirty="0" err="1">
                <a:ea typeface="ＭＳ Ｐゴシック" panose="020B0600070205080204" pitchFamily="34" charset="-128"/>
              </a:rPr>
              <a:t>cor</a:t>
            </a:r>
            <a:r>
              <a:rPr lang="en-GB" altLang="en-US" sz="2000" dirty="0">
                <a:ea typeface="ＭＳ Ｐゴシック" panose="020B0600070205080204" pitchFamily="34" charset="-128"/>
              </a:rPr>
              <a:t> pulmonale</a:t>
            </a:r>
            <a:endParaRPr lang="en-GB" altLang="en-US" sz="2000" b="1" dirty="0">
              <a:ea typeface="ＭＳ Ｐゴシック" panose="020B0600070205080204" pitchFamily="34" charset="-128"/>
            </a:endParaRPr>
          </a:p>
          <a:p>
            <a:r>
              <a:rPr lang="en-GB" altLang="en-US" sz="2000" b="1" u="sng" dirty="0">
                <a:ea typeface="ＭＳ Ｐゴシック" panose="020B0600070205080204" pitchFamily="34" charset="-128"/>
              </a:rPr>
              <a:t>Ultimately fatal 1–5 years</a:t>
            </a:r>
            <a:endParaRPr lang="en-GB" altLang="en-US" sz="2000" b="1" dirty="0">
              <a:ea typeface="ＭＳ Ｐゴシック" panose="020B0600070205080204" pitchFamily="34" charset="-128"/>
            </a:endParaRPr>
          </a:p>
          <a:p>
            <a:pPr marL="342900" indent="-342900">
              <a:buFont typeface="Arial" panose="020B0604020202020204" pitchFamily="34" charset="0"/>
              <a:buChar char="•"/>
            </a:pPr>
            <a:r>
              <a:rPr lang="en-GB" altLang="en-US" sz="2000" dirty="0">
                <a:ea typeface="ＭＳ Ｐゴシック" panose="020B0600070205080204" pitchFamily="34" charset="-128"/>
              </a:rPr>
              <a:t>Chronic </a:t>
            </a:r>
            <a:r>
              <a:rPr lang="en-GB" altLang="en-US" sz="2000" dirty="0" err="1">
                <a:ea typeface="ＭＳ Ｐゴシック" panose="020B0600070205080204" pitchFamily="34" charset="-128"/>
              </a:rPr>
              <a:t>leukaemias</a:t>
            </a:r>
            <a:r>
              <a:rPr lang="en-GB" altLang="en-US" sz="2000" dirty="0">
                <a:ea typeface="ＭＳ Ｐゴシック" panose="020B0600070205080204" pitchFamily="34" charset="-128"/>
              </a:rPr>
              <a:t>, myelomas, lymphomas, metastatic carcinoma, end stage kidney disease (without transplant)</a:t>
            </a:r>
          </a:p>
          <a:p>
            <a:pPr marL="342900" indent="-342900">
              <a:buFont typeface="Arial" panose="020B0604020202020204" pitchFamily="34" charset="0"/>
              <a:buChar char="•"/>
            </a:pPr>
            <a:r>
              <a:rPr lang="en-GB" altLang="en-US" sz="2000" dirty="0">
                <a:ea typeface="ＭＳ Ｐゴシック" panose="020B0600070205080204" pitchFamily="34" charset="-128"/>
              </a:rPr>
              <a:t>Motor neuron disease, MS non-responsive to treatment</a:t>
            </a:r>
          </a:p>
          <a:p>
            <a:pPr marL="342900" indent="-342900">
              <a:buFont typeface="Arial" panose="020B0604020202020204" pitchFamily="34" charset="0"/>
              <a:buChar char="•"/>
            </a:pPr>
            <a:r>
              <a:rPr lang="en-GB" altLang="en-US" sz="2000" dirty="0" err="1">
                <a:ea typeface="ＭＳ Ｐゴシック" panose="020B0600070205080204" pitchFamily="34" charset="-128"/>
              </a:rPr>
              <a:t>Alzheimers</a:t>
            </a:r>
            <a:r>
              <a:rPr lang="en-GB" altLang="en-US" sz="2000" dirty="0">
                <a:ea typeface="ＭＳ Ｐゴシック" panose="020B0600070205080204" pitchFamily="34" charset="-128"/>
              </a:rPr>
              <a:t>/ dementia</a:t>
            </a:r>
            <a:endParaRPr lang="en-GB" altLang="en-US" sz="2000" b="1" dirty="0">
              <a:ea typeface="ＭＳ Ｐゴシック" panose="020B0600070205080204" pitchFamily="34" charset="-128"/>
            </a:endParaRPr>
          </a:p>
          <a:p>
            <a:r>
              <a:rPr lang="en-GB" altLang="en-US" sz="2000" b="1" u="sng" dirty="0">
                <a:ea typeface="ＭＳ Ｐゴシック" panose="020B0600070205080204" pitchFamily="34" charset="-128"/>
              </a:rPr>
              <a:t>Non fatal &gt;5 years</a:t>
            </a:r>
            <a:endParaRPr lang="en-GB" altLang="en-US" sz="2000" b="1" dirty="0">
              <a:ea typeface="ＭＳ Ｐゴシック" panose="020B0600070205080204" pitchFamily="34" charset="-128"/>
            </a:endParaRPr>
          </a:p>
          <a:p>
            <a:pPr marL="342900" lvl="0" indent="-342900">
              <a:buFont typeface="Arial" panose="020B0604020202020204" pitchFamily="34" charset="0"/>
              <a:buChar char="•"/>
            </a:pPr>
            <a:r>
              <a:rPr lang="en-GB" sz="2000" dirty="0"/>
              <a:t>Diabetes</a:t>
            </a:r>
          </a:p>
          <a:p>
            <a:pPr marL="342900" lvl="0" indent="-342900">
              <a:buFont typeface="Arial" panose="020B0604020202020204" pitchFamily="34" charset="0"/>
              <a:buChar char="•"/>
            </a:pPr>
            <a:r>
              <a:rPr lang="en-GB" sz="2000" dirty="0"/>
              <a:t>Carcinoma/haematological malignancy with &gt;80% five-year survival</a:t>
            </a:r>
          </a:p>
          <a:p>
            <a:pPr marL="342900" lvl="0" indent="-342900">
              <a:buFont typeface="Arial" panose="020B0604020202020204" pitchFamily="34" charset="0"/>
              <a:buChar char="•"/>
            </a:pPr>
            <a:r>
              <a:rPr lang="en-GB" sz="2000" dirty="0"/>
              <a:t>Inflammatory disorders</a:t>
            </a:r>
          </a:p>
          <a:p>
            <a:pPr marL="342900" lvl="0" indent="-342900">
              <a:buFont typeface="Arial" panose="020B0604020202020204" pitchFamily="34" charset="0"/>
              <a:buChar char="•"/>
            </a:pPr>
            <a:r>
              <a:rPr lang="en-GB" sz="2000" dirty="0"/>
              <a:t>Infections (including HIV, HCV, HBV – unless in above categories)</a:t>
            </a:r>
          </a:p>
          <a:p>
            <a:pPr marL="342900" indent="-342900">
              <a:buFont typeface="Arial" panose="020B0604020202020204" pitchFamily="34" charset="0"/>
              <a:buChar char="•"/>
            </a:pPr>
            <a:r>
              <a:rPr lang="en-GB" sz="2000" dirty="0"/>
              <a:t>All other diseases</a:t>
            </a:r>
            <a:endParaRPr lang="en-GB" altLang="en-US" sz="2000" dirty="0">
              <a:ea typeface="ＭＳ Ｐゴシック" panose="020B0600070205080204" pitchFamily="34" charset="-128"/>
            </a:endParaRPr>
          </a:p>
          <a:p>
            <a:endParaRPr lang="en-GB" sz="200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8609099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idx="4294967295"/>
          </p:nvPr>
        </p:nvSpPr>
        <p:spPr>
          <a:xfrm>
            <a:off x="397566" y="186082"/>
            <a:ext cx="10972800" cy="1143000"/>
          </a:xfrm>
        </p:spPr>
        <p:txBody>
          <a:bodyPr/>
          <a:lstStyle/>
          <a:p>
            <a:pPr eaLnBrk="1" hangingPunct="1"/>
            <a:r>
              <a:rPr lang="en-US" altLang="en-US" dirty="0">
                <a:ea typeface="ＭＳ Ｐゴシック" pitchFamily="34" charset="-128"/>
              </a:rPr>
              <a:t>Catheter-related infection (CRI)</a:t>
            </a:r>
            <a:br>
              <a:rPr lang="en-US" altLang="en-US" dirty="0">
                <a:ea typeface="ＭＳ Ｐゴシック" pitchFamily="34" charset="-128"/>
              </a:rPr>
            </a:br>
            <a:r>
              <a:rPr lang="en-US" altLang="en-US" sz="2600" dirty="0">
                <a:ea typeface="ＭＳ Ｐゴシック" pitchFamily="34" charset="-128"/>
              </a:rPr>
              <a:t>(</a:t>
            </a:r>
            <a:r>
              <a:rPr lang="hu-HU" altLang="en-US" sz="2600" dirty="0">
                <a:ea typeface="ＭＳ Ｐゴシック" pitchFamily="34" charset="-128"/>
              </a:rPr>
              <a:t>c</a:t>
            </a:r>
            <a:r>
              <a:rPr lang="en-US" altLang="en-US" sz="2600" dirty="0" err="1">
                <a:ea typeface="ＭＳ Ｐゴシック" pitchFamily="34" charset="-128"/>
              </a:rPr>
              <a:t>entral</a:t>
            </a:r>
            <a:r>
              <a:rPr lang="en-US" altLang="en-US" sz="2600" dirty="0">
                <a:ea typeface="ＭＳ Ｐゴシック" pitchFamily="34" charset="-128"/>
              </a:rPr>
              <a:t> </a:t>
            </a:r>
            <a:r>
              <a:rPr lang="hu-HU" altLang="en-US" sz="2600" dirty="0">
                <a:ea typeface="ＭＳ Ｐゴシック" pitchFamily="34" charset="-128"/>
              </a:rPr>
              <a:t>v</a:t>
            </a:r>
            <a:r>
              <a:rPr lang="en-US" altLang="en-US" sz="2600" dirty="0" err="1">
                <a:ea typeface="ＭＳ Ｐゴシック" pitchFamily="34" charset="-128"/>
              </a:rPr>
              <a:t>ascular</a:t>
            </a:r>
            <a:r>
              <a:rPr lang="en-US" altLang="en-US" sz="2600" dirty="0">
                <a:ea typeface="ＭＳ Ｐゴシック" pitchFamily="34" charset="-128"/>
              </a:rPr>
              <a:t> </a:t>
            </a:r>
            <a:r>
              <a:rPr lang="hu-HU" altLang="en-US" sz="2600" dirty="0">
                <a:ea typeface="ＭＳ Ｐゴシック" pitchFamily="34" charset="-128"/>
              </a:rPr>
              <a:t>c</a:t>
            </a:r>
            <a:r>
              <a:rPr lang="en-US" altLang="en-US" sz="2600" dirty="0" err="1">
                <a:ea typeface="ＭＳ Ｐゴシック" pitchFamily="34" charset="-128"/>
              </a:rPr>
              <a:t>atheter</a:t>
            </a:r>
            <a:r>
              <a:rPr lang="en-US" altLang="en-US" sz="2600" dirty="0">
                <a:ea typeface="ＭＳ Ｐゴシック" pitchFamily="34" charset="-128"/>
              </a:rPr>
              <a:t>, CVC)</a:t>
            </a:r>
            <a:br>
              <a:rPr lang="en-US" altLang="en-US" dirty="0">
                <a:ea typeface="ＭＳ Ｐゴシック" pitchFamily="34" charset="-128"/>
              </a:rPr>
            </a:br>
            <a:r>
              <a:rPr lang="en-US" altLang="en-US" sz="2000" dirty="0">
                <a:ea typeface="ＭＳ Ｐゴシック" pitchFamily="34" charset="-128"/>
              </a:rPr>
              <a:t>Protocol </a:t>
            </a:r>
            <a:r>
              <a:rPr lang="hu-HU" altLang="en-US" sz="2000" dirty="0">
                <a:ea typeface="ＭＳ Ｐゴシック" pitchFamily="34" charset="-128"/>
              </a:rPr>
              <a:t>v</a:t>
            </a:r>
            <a:r>
              <a:rPr lang="en-US" altLang="en-US" sz="2000" dirty="0">
                <a:ea typeface="ＭＳ Ｐゴシック" pitchFamily="34" charset="-128"/>
              </a:rPr>
              <a:t>5.</a:t>
            </a:r>
            <a:r>
              <a:rPr lang="hu-HU" altLang="en-US" sz="2000" dirty="0">
                <a:ea typeface="ＭＳ Ｐゴシック" pitchFamily="34" charset="-128"/>
              </a:rPr>
              <a:t>3,</a:t>
            </a:r>
            <a:r>
              <a:rPr lang="en-US" altLang="en-US" sz="2000" dirty="0">
                <a:ea typeface="ＭＳ Ｐゴシック" pitchFamily="34" charset="-128"/>
              </a:rPr>
              <a:t> </a:t>
            </a:r>
            <a:r>
              <a:rPr lang="en-GB" altLang="en-US" sz="2000" dirty="0">
                <a:ea typeface="ＭＳ Ｐゴシック" pitchFamily="34" charset="-128"/>
              </a:rPr>
              <a:t>p</a:t>
            </a:r>
            <a:r>
              <a:rPr lang="hu-HU" altLang="en-US" sz="2000" dirty="0">
                <a:ea typeface="ＭＳ Ｐゴシック" pitchFamily="34" charset="-128"/>
              </a:rPr>
              <a:t>.</a:t>
            </a:r>
            <a:r>
              <a:rPr lang="en-GB" altLang="en-US" sz="2000" dirty="0">
                <a:ea typeface="ＭＳ Ｐゴシック" pitchFamily="34" charset="-128"/>
              </a:rPr>
              <a:t> 56-57</a:t>
            </a:r>
            <a:endParaRPr lang="en-GB" altLang="en-US" sz="2000" dirty="0">
              <a:solidFill>
                <a:srgbClr val="FF0000"/>
              </a:solidFill>
              <a:ea typeface="ＭＳ Ｐゴシック" pitchFamily="34" charset="-128"/>
            </a:endParaRPr>
          </a:p>
        </p:txBody>
      </p:sp>
      <p:graphicFrame>
        <p:nvGraphicFramePr>
          <p:cNvPr id="4" name="Table 3"/>
          <p:cNvGraphicFramePr>
            <a:graphicFrameLocks noGrp="1"/>
          </p:cNvGraphicFramePr>
          <p:nvPr>
            <p:extLst>
              <p:ext uri="{D42A27DB-BD31-4B8C-83A1-F6EECF244321}">
                <p14:modId xmlns:p14="http://schemas.microsoft.com/office/powerpoint/2010/main" val="2400284568"/>
              </p:ext>
            </p:extLst>
          </p:nvPr>
        </p:nvGraphicFramePr>
        <p:xfrm>
          <a:off x="0" y="1407907"/>
          <a:ext cx="12192000" cy="4882515"/>
        </p:xfrm>
        <a:graphic>
          <a:graphicData uri="http://schemas.openxmlformats.org/drawingml/2006/table">
            <a:tbl>
              <a:tblPr/>
              <a:tblGrid>
                <a:gridCol w="3816626">
                  <a:extLst>
                    <a:ext uri="{9D8B030D-6E8A-4147-A177-3AD203B41FA5}">
                      <a16:colId xmlns:a16="http://schemas.microsoft.com/office/drawing/2014/main" val="20000"/>
                    </a:ext>
                  </a:extLst>
                </a:gridCol>
                <a:gridCol w="4125107">
                  <a:extLst>
                    <a:ext uri="{9D8B030D-6E8A-4147-A177-3AD203B41FA5}">
                      <a16:colId xmlns:a16="http://schemas.microsoft.com/office/drawing/2014/main" val="20001"/>
                    </a:ext>
                  </a:extLst>
                </a:gridCol>
                <a:gridCol w="4250267">
                  <a:extLst>
                    <a:ext uri="{9D8B030D-6E8A-4147-A177-3AD203B41FA5}">
                      <a16:colId xmlns:a16="http://schemas.microsoft.com/office/drawing/2014/main" val="20002"/>
                    </a:ext>
                  </a:extLst>
                </a:gridCol>
              </a:tblGrid>
              <a:tr h="113347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CRI1</a:t>
                      </a:r>
                      <a:r>
                        <a:rPr kumimoji="0" lang="hu-HU" sz="2000" b="1" i="0" u="none" strike="noStrike" cap="none" normalizeH="0" baseline="0" dirty="0">
                          <a:ln>
                            <a:noFill/>
                          </a:ln>
                          <a:solidFill>
                            <a:srgbClr val="FFFFFF"/>
                          </a:solidFill>
                          <a:effectLst/>
                          <a:latin typeface="Tahoma" pitchFamily="34" charset="0"/>
                          <a:ea typeface="ＭＳ Ｐゴシック" charset="-128"/>
                        </a:rPr>
                        <a:t>-CVC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Local 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hu-HU" sz="2000" b="1" i="0" u="none" strike="noStrike" cap="none" normalizeH="0" baseline="0" dirty="0" err="1">
                          <a:ln>
                            <a:noFill/>
                          </a:ln>
                          <a:solidFill>
                            <a:srgbClr val="FFFFFF"/>
                          </a:solidFill>
                          <a:effectLst/>
                          <a:latin typeface="Tahoma" pitchFamily="34" charset="0"/>
                          <a:ea typeface="ＭＳ Ｐゴシック" charset="-128"/>
                        </a:rPr>
                        <a:t>related</a:t>
                      </a:r>
                      <a:r>
                        <a:rPr kumimoji="0" lang="en-US" sz="2000" b="1" i="0" u="none" strike="noStrike" cap="none" normalizeH="0" baseline="0" dirty="0">
                          <a:ln>
                            <a:noFill/>
                          </a:ln>
                          <a:solidFill>
                            <a:srgbClr val="FFFFFF"/>
                          </a:solidFill>
                          <a:effectLst/>
                          <a:latin typeface="Tahoma" pitchFamily="34" charset="0"/>
                          <a:ea typeface="ＭＳ Ｐゴシック" charset="-128"/>
                        </a:rPr>
                        <a:t> infection </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CRI2</a:t>
                      </a:r>
                      <a:r>
                        <a:rPr kumimoji="0" lang="hu-HU" sz="2000" b="1" i="0" u="none" strike="noStrike" cap="none" normalizeH="0" baseline="0" dirty="0">
                          <a:ln>
                            <a:noFill/>
                          </a:ln>
                          <a:solidFill>
                            <a:srgbClr val="FFFFFF"/>
                          </a:solidFill>
                          <a:effectLst/>
                          <a:latin typeface="Tahoma" pitchFamily="34" charset="0"/>
                          <a:ea typeface="ＭＳ Ｐゴシック" charset="-128"/>
                        </a:rPr>
                        <a:t>-CVC</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General 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infection (no </a:t>
                      </a:r>
                      <a:r>
                        <a:rPr kumimoji="0" lang="hu-HU" sz="2000" b="1" i="0" u="none" strike="noStrike" cap="none" normalizeH="0" baseline="0" dirty="0" err="1">
                          <a:ln>
                            <a:noFill/>
                          </a:ln>
                          <a:solidFill>
                            <a:srgbClr val="FFFFFF"/>
                          </a:solidFill>
                          <a:effectLst/>
                          <a:latin typeface="Tahoma" pitchFamily="34" charset="0"/>
                          <a:ea typeface="ＭＳ Ｐゴシック" charset="-128"/>
                        </a:rPr>
                        <a:t>positive</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blood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culture</a:t>
                      </a:r>
                      <a:r>
                        <a:rPr kumimoji="0" lang="en-US" sz="2000" b="1" i="0" u="none" strike="noStrike" cap="none" normalizeH="0" baseline="0" dirty="0">
                          <a:ln>
                            <a:noFill/>
                          </a:ln>
                          <a:solidFill>
                            <a:srgbClr val="FFFFFF"/>
                          </a:solidFill>
                          <a:effectLst/>
                          <a:latin typeface="Tahoma" pitchFamily="34" charset="0"/>
                          <a:ea typeface="ＭＳ Ｐゴシック" charset="-128"/>
                        </a:rPr>
                        <a:t>)</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ahoma" pitchFamily="34" charset="0"/>
                          <a:ea typeface="ＭＳ Ｐゴシック" charset="-128"/>
                        </a:rPr>
                        <a:t>CRI</a:t>
                      </a:r>
                      <a:r>
                        <a:rPr kumimoji="0" lang="hu-HU" sz="2000" b="1" i="0" u="none" strike="noStrike" cap="none" normalizeH="0" baseline="0" dirty="0">
                          <a:ln>
                            <a:noFill/>
                          </a:ln>
                          <a:solidFill>
                            <a:srgbClr val="FFFFFF"/>
                          </a:solidFill>
                          <a:effectLst/>
                          <a:latin typeface="Tahoma" pitchFamily="34" charset="0"/>
                          <a:ea typeface="ＭＳ Ｐゴシック" charset="-128"/>
                        </a:rPr>
                        <a:t>3-CVC:</a:t>
                      </a:r>
                      <a:endParaRPr kumimoji="0" lang="en-US" sz="2000" b="1" i="0" u="none" strike="noStrike" cap="none" normalizeH="0" baseline="0" dirty="0">
                        <a:ln>
                          <a:noFill/>
                        </a:ln>
                        <a:solidFill>
                          <a:srgbClr val="FFFFFF"/>
                        </a:solidFill>
                        <a:effectLst/>
                        <a:latin typeface="Tahoma" pitchFamily="34" charset="0"/>
                        <a:ea typeface="ＭＳ Ｐゴシック" charset="-128"/>
                      </a:endParaRPr>
                    </a:p>
                    <a:p>
                      <a:pPr marL="0" marR="0" lvl="0" indent="0" algn="ctr" defTabSz="457200" rtl="0" eaLnBrk="1" fontAlgn="base" latinLnBrk="0" hangingPunct="1">
                        <a:lnSpc>
                          <a:spcPct val="100000"/>
                        </a:lnSpc>
                        <a:spcBef>
                          <a:spcPct val="0"/>
                        </a:spcBef>
                        <a:spcAft>
                          <a:spcPct val="0"/>
                        </a:spcAft>
                        <a:buClrTx/>
                        <a:buSzTx/>
                        <a:buFontTx/>
                        <a:buNone/>
                        <a:tabLst/>
                      </a:pPr>
                      <a:r>
                        <a:rPr kumimoji="0" lang="hu-HU" sz="2000" b="1" i="0" u="none" strike="noStrike" cap="none" normalizeH="0" baseline="0" dirty="0" err="1">
                          <a:ln>
                            <a:noFill/>
                          </a:ln>
                          <a:solidFill>
                            <a:srgbClr val="FFFFFF"/>
                          </a:solidFill>
                          <a:effectLst/>
                          <a:latin typeface="Tahoma" pitchFamily="34" charset="0"/>
                          <a:ea typeface="ＭＳ Ｐゴシック" charset="-128"/>
                        </a:rPr>
                        <a:t>Microbiologically</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hu-HU" sz="2000" b="1" i="0" u="none" strike="noStrike" cap="none" normalizeH="0" baseline="0" dirty="0" err="1">
                          <a:ln>
                            <a:noFill/>
                          </a:ln>
                          <a:solidFill>
                            <a:srgbClr val="FFFFFF"/>
                          </a:solidFill>
                          <a:effectLst/>
                          <a:latin typeface="Tahoma" pitchFamily="34" charset="0"/>
                          <a:ea typeface="ＭＳ Ｐゴシック" charset="-128"/>
                        </a:rPr>
                        <a:t>confirmed</a:t>
                      </a:r>
                      <a:r>
                        <a:rPr kumimoji="0" lang="hu-HU" sz="2000" b="1" i="0" u="none" strike="noStrike" cap="none" normalizeH="0" baseline="0" dirty="0">
                          <a:ln>
                            <a:noFill/>
                          </a:ln>
                          <a:solidFill>
                            <a:srgbClr val="FFFFFF"/>
                          </a:solidFill>
                          <a:effectLst/>
                          <a:latin typeface="Tahoma" pitchFamily="34" charset="0"/>
                          <a:ea typeface="ＭＳ Ｐゴシック" charset="-128"/>
                        </a:rPr>
                        <a:t> </a:t>
                      </a:r>
                      <a:r>
                        <a:rPr kumimoji="0" lang="en-US" sz="2000" b="1" i="0" u="none" strike="noStrike" cap="none" normalizeH="0" baseline="0" dirty="0">
                          <a:ln>
                            <a:noFill/>
                          </a:ln>
                          <a:solidFill>
                            <a:srgbClr val="FFFFFF"/>
                          </a:solidFill>
                          <a:effectLst/>
                          <a:latin typeface="Tahoma" pitchFamily="34" charset="0"/>
                          <a:ea typeface="ＭＳ Ｐゴシック" charset="-128"/>
                        </a:rPr>
                        <a:t>CVC</a:t>
                      </a:r>
                      <a:r>
                        <a:rPr kumimoji="0" lang="hu-HU" sz="2000" b="1" i="0" u="none" strike="noStrike" cap="none" normalizeH="0" baseline="0" dirty="0">
                          <a:ln>
                            <a:noFill/>
                          </a:ln>
                          <a:solidFill>
                            <a:srgbClr val="FFFFFF"/>
                          </a:solidFill>
                          <a:effectLst/>
                          <a:latin typeface="Tahoma" pitchFamily="34" charset="0"/>
                          <a:ea typeface="ＭＳ Ｐゴシック" charset="-128"/>
                        </a:rPr>
                        <a:t>-</a:t>
                      </a:r>
                      <a:r>
                        <a:rPr kumimoji="0" lang="en-US" sz="2000" b="1" i="0" u="none" strike="noStrike" cap="none" normalizeH="0" baseline="0" dirty="0">
                          <a:ln>
                            <a:noFill/>
                          </a:ln>
                          <a:solidFill>
                            <a:srgbClr val="FFFFFF"/>
                          </a:solidFill>
                          <a:effectLst/>
                          <a:latin typeface="Tahoma" pitchFamily="34" charset="0"/>
                          <a:ea typeface="ＭＳ Ｐゴシック" charset="-128"/>
                        </a:rPr>
                        <a:t>related BSI</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669900"/>
                    </a:solidFill>
                  </a:tcPr>
                </a:tc>
                <a:extLst>
                  <a:ext uri="{0D108BD9-81ED-4DB2-BD59-A6C34878D82A}">
                    <a16:rowId xmlns:a16="http://schemas.microsoft.com/office/drawing/2014/main" val="10000"/>
                  </a:ext>
                </a:extLst>
              </a:tr>
              <a:tr h="3125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OR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CVC &gt;15 CFU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Pus/inflammation at insertion site/tunnel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OR</a:t>
                      </a:r>
                      <a:br>
                        <a:rPr kumimoji="0" lang="en-US" sz="2000" b="0" i="0" u="none" strike="noStrike" cap="none" normalizeH="0" baseline="0" dirty="0">
                          <a:ln>
                            <a:noFill/>
                          </a:ln>
                          <a:solidFill>
                            <a:srgbClr val="000000"/>
                          </a:solidFill>
                          <a:effectLst/>
                          <a:latin typeface="Tahoma" pitchFamily="34" charset="0"/>
                          <a:ea typeface="ＭＳ Ｐゴシック" charset="-128"/>
                        </a:rPr>
                      </a:br>
                      <a:r>
                        <a:rPr kumimoji="0" lang="en-US" sz="2000" b="0" i="0" u="none" strike="noStrike" cap="none" normalizeH="0" baseline="0" dirty="0">
                          <a:ln>
                            <a:noFill/>
                          </a:ln>
                          <a:solidFill>
                            <a:srgbClr val="000000"/>
                          </a:solidFill>
                          <a:effectLst/>
                          <a:latin typeface="Tahoma" pitchFamily="34" charset="0"/>
                          <a:ea typeface="ＭＳ Ｐゴシック" charset="-128"/>
                        </a:rPr>
                        <a:t>Semi-quant</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CVC &gt;15 CFU</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Clinical signs improve &lt;48 hours after CVC removal</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00"/>
                        </a:solidFill>
                        <a:effectLst/>
                        <a:latin typeface="Tahoma" pitchFamily="34" charset="0"/>
                        <a:ea typeface="ＭＳ Ｐゴシック" charset="-128"/>
                      </a:endParaRP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B</a:t>
                      </a:r>
                      <a:r>
                        <a:rPr kumimoji="0" lang="hu-HU" sz="2000" b="0" i="0" u="none" strike="noStrike" cap="none" normalizeH="0" baseline="0" dirty="0" err="1">
                          <a:ln>
                            <a:noFill/>
                          </a:ln>
                          <a:solidFill>
                            <a:srgbClr val="000000"/>
                          </a:solidFill>
                          <a:effectLst/>
                          <a:latin typeface="Tahoma" pitchFamily="34" charset="0"/>
                          <a:ea typeface="ＭＳ Ｐゴシック" charset="-128"/>
                        </a:rPr>
                        <a:t>loodstream</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hu-HU" sz="2000" b="0" i="0" u="none" strike="noStrike" cap="none" normalizeH="0" baseline="0" dirty="0" err="1">
                          <a:ln>
                            <a:noFill/>
                          </a:ln>
                          <a:solidFill>
                            <a:srgbClr val="000000"/>
                          </a:solidFill>
                          <a:effectLst/>
                          <a:latin typeface="Tahoma" pitchFamily="34" charset="0"/>
                          <a:ea typeface="ＭＳ Ｐゴシック" charset="-128"/>
                        </a:rPr>
                        <a:t>infection</a:t>
                      </a:r>
                      <a:r>
                        <a:rPr kumimoji="0" lang="en-US" sz="2000" b="0" i="0" u="none" strike="noStrike" cap="none" normalizeH="0" baseline="0" dirty="0">
                          <a:ln>
                            <a:noFill/>
                          </a:ln>
                          <a:solidFill>
                            <a:srgbClr val="000000"/>
                          </a:solidFill>
                          <a:effectLst/>
                          <a:latin typeface="Tahoma" pitchFamily="34" charset="0"/>
                          <a:ea typeface="ＭＳ Ｐゴシック" charset="-128"/>
                        </a:rPr>
                        <a:t> occurring </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en-US" sz="2000" b="0" i="0" u="none" strike="noStrike" cap="none" normalizeH="0" baseline="0" dirty="0">
                          <a:ln>
                            <a:noFill/>
                          </a:ln>
                          <a:solidFill>
                            <a:srgbClr val="000000"/>
                          </a:solidFill>
                          <a:effectLst/>
                          <a:latin typeface="Tahoma" pitchFamily="34" charset="0"/>
                          <a:ea typeface="ＭＳ Ｐゴシック" charset="-128"/>
                        </a:rPr>
                        <a:t>48 </a:t>
                      </a:r>
                      <a:r>
                        <a:rPr kumimoji="0" lang="en-US" sz="2000" b="0" i="0" u="none" strike="noStrike" cap="none" normalizeH="0" baseline="0" dirty="0" err="1">
                          <a:ln>
                            <a:noFill/>
                          </a:ln>
                          <a:solidFill>
                            <a:srgbClr val="000000"/>
                          </a:solidFill>
                          <a:effectLst/>
                          <a:latin typeface="Tahoma" pitchFamily="34" charset="0"/>
                          <a:ea typeface="ＭＳ Ｐゴシック" charset="-128"/>
                        </a:rPr>
                        <a:t>hrs</a:t>
                      </a:r>
                      <a:r>
                        <a:rPr kumimoji="0" lang="en-US" sz="2000" b="0" i="0" u="none" strike="noStrike" cap="none" normalizeH="0" baseline="0" dirty="0">
                          <a:ln>
                            <a:noFill/>
                          </a:ln>
                          <a:solidFill>
                            <a:srgbClr val="000000"/>
                          </a:solidFill>
                          <a:effectLst/>
                          <a:latin typeface="Tahoma" pitchFamily="34" charset="0"/>
                          <a:ea typeface="ＭＳ Ｐゴシック" charset="-128"/>
                        </a:rPr>
                        <a:t> before /after CVC removal </a:t>
                      </a: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hu-HU" sz="2000" b="0" i="0" u="none" strike="noStrike" cap="none" normalizeH="0" baseline="0" dirty="0">
                        <a:ln>
                          <a:noFill/>
                        </a:ln>
                        <a:solidFill>
                          <a:srgbClr val="000000"/>
                        </a:solidFill>
                        <a:effectLst/>
                        <a:latin typeface="Tahoma"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AND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ahoma" pitchFamily="34" charset="0"/>
                          <a:ea typeface="ＭＳ Ｐゴシック" charset="-128"/>
                        </a:rPr>
                        <a:t>POSITIVE culture with same organism from ANY of: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 &gt;10</a:t>
                      </a:r>
                      <a:r>
                        <a:rPr kumimoji="0" lang="en-US" sz="2000" b="0" i="0" u="none" strike="noStrike" cap="none" normalizeH="0" baseline="30000" dirty="0">
                          <a:ln>
                            <a:noFill/>
                          </a:ln>
                          <a:solidFill>
                            <a:srgbClr val="000000"/>
                          </a:solidFill>
                          <a:effectLst/>
                          <a:latin typeface="Tahoma" pitchFamily="34" charset="0"/>
                          <a:ea typeface="ＭＳ Ｐゴシック" charset="-128"/>
                        </a:rPr>
                        <a:t>3</a:t>
                      </a:r>
                      <a:r>
                        <a:rPr kumimoji="0" lang="en-US" sz="2000" b="0" i="0" u="none" strike="noStrike" cap="none" normalizeH="0" baseline="0" dirty="0">
                          <a:ln>
                            <a:noFill/>
                          </a:ln>
                          <a:solidFill>
                            <a:srgbClr val="000000"/>
                          </a:solidFill>
                          <a:effectLst/>
                          <a:latin typeface="Tahoma" pitchFamily="34" charset="0"/>
                          <a:ea typeface="ＭＳ Ｐゴシック" charset="-128"/>
                        </a:rPr>
                        <a:t> CFU/ml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2000" b="1" i="0" u="none" strike="noStrike" cap="none" normalizeH="0" baseline="0" dirty="0">
                          <a:ln>
                            <a:noFill/>
                          </a:ln>
                          <a:solidFill>
                            <a:srgbClr val="FF0000"/>
                          </a:solidFill>
                          <a:effectLst/>
                          <a:latin typeface="Tahoma" pitchFamily="34" charset="0"/>
                          <a:ea typeface="ＭＳ Ｐゴシック" charset="-128"/>
                        </a:rPr>
                        <a:t>Semi-quant</a:t>
                      </a:r>
                      <a:r>
                        <a:rPr kumimoji="0" lang="hu-HU" sz="2000" b="1" i="0" u="none" strike="noStrike" cap="none" normalizeH="0" baseline="0" dirty="0">
                          <a:ln>
                            <a:noFill/>
                          </a:ln>
                          <a:solidFill>
                            <a:srgbClr val="FF0000"/>
                          </a:solidFill>
                          <a:effectLst/>
                          <a:latin typeface="Tahoma" pitchFamily="34" charset="0"/>
                          <a:ea typeface="ＭＳ Ｐゴシック" charset="-128"/>
                        </a:rPr>
                        <a:t>.</a:t>
                      </a:r>
                      <a:r>
                        <a:rPr kumimoji="0" lang="en-US" sz="2000" b="1" i="0" u="none" strike="noStrike" cap="none" normalizeH="0" baseline="0" dirty="0">
                          <a:ln>
                            <a:noFill/>
                          </a:ln>
                          <a:solidFill>
                            <a:srgbClr val="FF0000"/>
                          </a:solidFill>
                          <a:effectLst/>
                          <a:latin typeface="Tahoma" pitchFamily="34" charset="0"/>
                          <a:ea typeface="ＭＳ Ｐゴシック" charset="-128"/>
                        </a:rPr>
                        <a:t> CVC &gt;15 CFU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Quantitative CVC</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BC: P-BC &gt;5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CVC BC </a:t>
                      </a:r>
                      <a:r>
                        <a:rPr kumimoji="0" lang="hu-HU" sz="2000" b="0" i="0" u="none" strike="noStrike" cap="none" normalizeH="0" baseline="0" dirty="0" err="1">
                          <a:ln>
                            <a:noFill/>
                          </a:ln>
                          <a:solidFill>
                            <a:srgbClr val="000000"/>
                          </a:solidFill>
                          <a:effectLst/>
                          <a:latin typeface="Tahoma" pitchFamily="34" charset="0"/>
                          <a:ea typeface="ＭＳ Ｐゴシック" charset="-128"/>
                        </a:rPr>
                        <a:t>pos</a:t>
                      </a:r>
                      <a:r>
                        <a:rPr kumimoji="0" lang="hu-HU" sz="2000" b="0" i="0" u="none" strike="noStrike" cap="none" normalizeH="0" baseline="0" dirty="0">
                          <a:ln>
                            <a:noFill/>
                          </a:ln>
                          <a:solidFill>
                            <a:srgbClr val="000000"/>
                          </a:solidFill>
                          <a:effectLst/>
                          <a:latin typeface="Tahoma" pitchFamily="34" charset="0"/>
                          <a:ea typeface="ＭＳ Ｐゴシック" charset="-128"/>
                        </a:rPr>
                        <a:t>.</a:t>
                      </a:r>
                      <a:r>
                        <a:rPr kumimoji="0" lang="en-US" sz="2000" b="0" i="0" u="none" strike="noStrike" cap="none" normalizeH="0" baseline="0" dirty="0">
                          <a:ln>
                            <a:noFill/>
                          </a:ln>
                          <a:solidFill>
                            <a:srgbClr val="000000"/>
                          </a:solidFill>
                          <a:effectLst/>
                          <a:latin typeface="Tahoma" pitchFamily="34" charset="0"/>
                          <a:ea typeface="ＭＳ Ｐゴシック" charset="-128"/>
                        </a:rPr>
                        <a:t> ≥2</a:t>
                      </a:r>
                      <a:r>
                        <a:rPr kumimoji="0" lang="hu-HU" sz="2000" b="0" i="0" u="none" strike="noStrike" cap="none" normalizeH="0" baseline="0" dirty="0">
                          <a:ln>
                            <a:noFill/>
                          </a:ln>
                          <a:solidFill>
                            <a:srgbClr val="000000"/>
                          </a:solidFill>
                          <a:effectLst/>
                          <a:latin typeface="Tahoma" pitchFamily="34" charset="0"/>
                          <a:ea typeface="ＭＳ Ｐゴシック" charset="-128"/>
                        </a:rPr>
                        <a:t> </a:t>
                      </a:r>
                      <a:r>
                        <a:rPr kumimoji="0" lang="en-US" sz="2000" b="0" i="0" u="none" strike="noStrike" cap="none" normalizeH="0" baseline="0" dirty="0" err="1">
                          <a:ln>
                            <a:noFill/>
                          </a:ln>
                          <a:solidFill>
                            <a:srgbClr val="000000"/>
                          </a:solidFill>
                          <a:effectLst/>
                          <a:latin typeface="Tahoma" pitchFamily="34" charset="0"/>
                          <a:ea typeface="ＭＳ Ｐゴシック" charset="-128"/>
                        </a:rPr>
                        <a:t>hrs</a:t>
                      </a:r>
                      <a:r>
                        <a:rPr kumimoji="0" lang="en-US" sz="2000" b="0" i="0" u="none" strike="noStrike" cap="none" normalizeH="0" baseline="0" dirty="0">
                          <a:ln>
                            <a:noFill/>
                          </a:ln>
                          <a:solidFill>
                            <a:srgbClr val="000000"/>
                          </a:solidFill>
                          <a:effectLst/>
                          <a:latin typeface="Tahoma" pitchFamily="34" charset="0"/>
                          <a:ea typeface="ＭＳ Ｐゴシック" charset="-128"/>
                        </a:rPr>
                        <a:t> before P-BC </a:t>
                      </a:r>
                    </a:p>
                    <a:p>
                      <a:pPr marL="285750" marR="0" lvl="0" indent="-285750" algn="l" defTabSz="914400" rtl="0" eaLnBrk="1" fontAlgn="base" latinLnBrk="0" hangingPunct="1">
                        <a:lnSpc>
                          <a:spcPct val="100000"/>
                        </a:lnSpc>
                        <a:spcBef>
                          <a:spcPct val="0"/>
                        </a:spcBef>
                        <a:spcAft>
                          <a:spcPct val="0"/>
                        </a:spcAft>
                        <a:buClrTx/>
                        <a:buSzPct val="110000"/>
                        <a:buFont typeface="Arial" panose="020B0604020202020204" pitchFamily="34" charset="0"/>
                        <a:buChar char="•"/>
                        <a:tabLst/>
                      </a:pPr>
                      <a:r>
                        <a:rPr kumimoji="0" lang="en-US" sz="2000" b="0" i="0" u="none" strike="noStrike" cap="none" normalizeH="0" baseline="0" dirty="0">
                          <a:ln>
                            <a:noFill/>
                          </a:ln>
                          <a:solidFill>
                            <a:srgbClr val="000000"/>
                          </a:solidFill>
                          <a:effectLst/>
                          <a:latin typeface="Tahoma" pitchFamily="34" charset="0"/>
                          <a:ea typeface="ＭＳ Ｐゴシック" charset="-128"/>
                        </a:rPr>
                        <a:t>Same organism grown from pus at insertion site/tunnel</a:t>
                      </a:r>
                    </a:p>
                  </a:txBody>
                  <a:tcPr marL="121920" marR="1219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bl>
          </a:graphicData>
        </a:graphic>
      </p:graphicFrame>
      <p:sp>
        <p:nvSpPr>
          <p:cNvPr id="5" name="Szövegdoboz 4">
            <a:extLst>
              <a:ext uri="{FF2B5EF4-FFF2-40B4-BE49-F238E27FC236}">
                <a16:creationId xmlns:a16="http://schemas.microsoft.com/office/drawing/2014/main" id="{510BFE58-5222-4E48-98DF-5095D289E8E3}"/>
              </a:ext>
            </a:extLst>
          </p:cNvPr>
          <p:cNvSpPr txBox="1"/>
          <p:nvPr/>
        </p:nvSpPr>
        <p:spPr>
          <a:xfrm>
            <a:off x="187286" y="6533002"/>
            <a:ext cx="12004714" cy="258532"/>
          </a:xfrm>
          <a:prstGeom prst="rect">
            <a:avLst/>
          </a:prstGeom>
          <a:noFill/>
        </p:spPr>
        <p:txBody>
          <a:bodyPr wrap="square" rtlCol="0">
            <a:spAutoFit/>
          </a:body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CFU: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colony</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forming</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unit, CVC-BC: CVC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blood</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culture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P-BC: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peripheral</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blood</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r>
              <a:rPr kumimoji="0" lang="hu-HU" sz="1200" b="0" i="0" u="none" strike="noStrike" kern="1200" cap="none" spc="0" normalizeH="0" baseline="0" noProof="0" dirty="0" err="1">
                <a:ln>
                  <a:noFill/>
                </a:ln>
                <a:solidFill>
                  <a:prstClr val="black"/>
                </a:solidFill>
                <a:effectLst/>
                <a:uLnTx/>
                <a:uFillTx/>
                <a:latin typeface="Tahoma" pitchFamily="34" charset="0"/>
                <a:ea typeface="+mn-ea"/>
                <a:cs typeface="+mn-cs"/>
              </a:rPr>
              <a:t>culture</a:t>
            </a:r>
            <a:r>
              <a:rPr kumimoji="0" lang="hu-HU" sz="1200" b="0" i="0" u="none" strike="noStrike" kern="1200" cap="none" spc="0" normalizeH="0" baseline="0" noProof="0" dirty="0">
                <a:ln>
                  <a:noFill/>
                </a:ln>
                <a:solidFill>
                  <a:prstClr val="black"/>
                </a:solidFill>
                <a:effectLst/>
                <a:uLnTx/>
                <a:uFillTx/>
                <a:latin typeface="Tahoma" pitchFamily="34" charset="0"/>
                <a:ea typeface="+mn-ea"/>
                <a:cs typeface="+mn-cs"/>
              </a:rPr>
              <a:t> </a:t>
            </a:r>
          </a:p>
        </p:txBody>
      </p:sp>
      <p:sp>
        <p:nvSpPr>
          <p:cNvPr id="6" name="Rectangle 5">
            <a:extLst>
              <a:ext uri="{FF2B5EF4-FFF2-40B4-BE49-F238E27FC236}">
                <a16:creationId xmlns:a16="http://schemas.microsoft.com/office/drawing/2014/main" id="{F56E1F70-27AF-417E-AC42-92D3863332BF}"/>
              </a:ext>
            </a:extLst>
          </p:cNvPr>
          <p:cNvSpPr/>
          <p:nvPr/>
        </p:nvSpPr>
        <p:spPr bwMode="auto">
          <a:xfrm>
            <a:off x="7874758" y="963346"/>
            <a:ext cx="4317242" cy="5327075"/>
          </a:xfrm>
          <a:prstGeom prst="rect">
            <a:avLst/>
          </a:prstGeom>
          <a:noFill/>
          <a:ln w="38100" cap="flat" cmpd="sng" algn="ctr">
            <a:solidFill>
              <a:srgbClr val="FF0000"/>
            </a:solidFill>
            <a:prstDash val="solid"/>
            <a:round/>
            <a:headEnd type="none" w="med" len="med"/>
            <a:tailEnd type="none" w="med" len="med"/>
          </a:ln>
          <a:effectLst/>
        </p:spPr>
        <p:txBody>
          <a:bodyPr vert="horz" wrap="square" lIns="0" tIns="0" rIns="0" bIns="0" numCol="1" rtlCol="0" anchor="t" anchorCtr="0" compatLnSpc="1">
            <a:prstTxWarp prst="textNoShape">
              <a:avLst/>
            </a:prstTxWarp>
            <a:spAutoFit/>
          </a:bodyPr>
          <a:lstStyle/>
          <a:p>
            <a:pPr marL="0" marR="0" indent="0" algn="ctr" defTabSz="914400" rtl="0" eaLnBrk="0" fontAlgn="base" latinLnBrk="0" hangingPunct="0">
              <a:lnSpc>
                <a:spcPct val="85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Tahoma" pitchFamily="34" charset="0"/>
            </a:endParaRPr>
          </a:p>
        </p:txBody>
      </p:sp>
    </p:spTree>
    <p:extLst>
      <p:ext uri="{BB962C8B-B14F-4D97-AF65-F5344CB8AC3E}">
        <p14:creationId xmlns:p14="http://schemas.microsoft.com/office/powerpoint/2010/main" val="27740318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701459" y="1079500"/>
            <a:ext cx="6828769" cy="5162550"/>
          </a:xfrm>
          <a:prstGeom prst="rect">
            <a:avLst/>
          </a:prstGeom>
        </p:spPr>
      </p:pic>
    </p:spTree>
    <p:extLst>
      <p:ext uri="{BB962C8B-B14F-4D97-AF65-F5344CB8AC3E}">
        <p14:creationId xmlns:p14="http://schemas.microsoft.com/office/powerpoint/2010/main" val="227948298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Acknowledgements</a:t>
            </a:r>
            <a:br>
              <a:rPr lang="en-GB" dirty="0"/>
            </a:br>
            <a:r>
              <a:rPr lang="en-GB" sz="1100" dirty="0"/>
              <a:t>The creation of this training material for ECDC PPS 2011-2012 was commissioned by ECDC to the Health Protection Agency (UK) with the direct involvement of Susan Hopkins (coordinator), Barry Cookson, Berit Muller-</a:t>
            </a:r>
            <a:r>
              <a:rPr lang="en-GB" sz="1100" dirty="0" err="1"/>
              <a:t>Pebody</a:t>
            </a:r>
            <a:r>
              <a:rPr lang="en-GB" sz="1100" dirty="0"/>
              <a:t>, Gareth Hughes and Naomi Boxall, with collaboration of Health Protection Scotland (UK) with the direct involvement of Jacqueline Reilly and Shona Cairns. Other contributors include: E. Sheridan, A. </a:t>
            </a:r>
            <a:r>
              <a:rPr lang="en-GB" sz="1100" dirty="0" err="1"/>
              <a:t>Charlett</a:t>
            </a:r>
            <a:r>
              <a:rPr lang="en-GB" sz="1100" dirty="0"/>
              <a:t>, G. </a:t>
            </a:r>
            <a:r>
              <a:rPr lang="en-GB" sz="1100" dirty="0" err="1"/>
              <a:t>Kafatos</a:t>
            </a:r>
            <a:r>
              <a:rPr lang="en-GB" sz="1100" dirty="0"/>
              <a:t>, F. Cowan, and Y. </a:t>
            </a:r>
            <a:r>
              <a:rPr lang="en-GB" sz="1100" dirty="0" err="1"/>
              <a:t>Sueiro</a:t>
            </a:r>
            <a:r>
              <a:rPr lang="en-GB" sz="1100" dirty="0"/>
              <a:t>.</a:t>
            </a:r>
            <a:br>
              <a:rPr lang="en-GB" sz="1100" dirty="0"/>
            </a:br>
            <a:br>
              <a:rPr lang="en-GB" sz="1100" dirty="0"/>
            </a:br>
            <a:r>
              <a:rPr lang="en-GB" sz="1100" dirty="0"/>
              <a:t>The update of this training material for ECDC PPS 2016-2017 was done at ECDC by </a:t>
            </a:r>
            <a:r>
              <a:rPr lang="en-GB" sz="1100" dirty="0" err="1"/>
              <a:t>Tommi</a:t>
            </a:r>
            <a:r>
              <a:rPr lang="en-GB" sz="1100" dirty="0"/>
              <a:t> </a:t>
            </a:r>
            <a:r>
              <a:rPr lang="en-GB" sz="1100" dirty="0" err="1"/>
              <a:t>Kärki</a:t>
            </a:r>
            <a:r>
              <a:rPr lang="en-GB" sz="1100" dirty="0"/>
              <a:t>, </a:t>
            </a:r>
            <a:r>
              <a:rPr lang="en-GB" sz="1100" dirty="0" err="1"/>
              <a:t>Diamantis</a:t>
            </a:r>
            <a:r>
              <a:rPr lang="en-GB" sz="1100" dirty="0"/>
              <a:t> </a:t>
            </a:r>
            <a:r>
              <a:rPr lang="en-GB" sz="1100" dirty="0" err="1"/>
              <a:t>Plachouras</a:t>
            </a:r>
            <a:r>
              <a:rPr lang="en-GB" sz="1100" dirty="0"/>
              <a:t> and Carl Suetens, with contributions from Evelyn Van </a:t>
            </a:r>
            <a:r>
              <a:rPr lang="en-GB" sz="1100" dirty="0" err="1"/>
              <a:t>Hauwermeiren</a:t>
            </a:r>
            <a:r>
              <a:rPr lang="en-GB" sz="1100" dirty="0"/>
              <a:t> and Elias </a:t>
            </a:r>
            <a:r>
              <a:rPr lang="en-GB" sz="1100" dirty="0" err="1"/>
              <a:t>Iosifidis</a:t>
            </a:r>
            <a:r>
              <a:rPr lang="en-GB" sz="1100" dirty="0"/>
              <a:t>.</a:t>
            </a:r>
            <a:br>
              <a:rPr lang="en-GB" sz="1100" dirty="0"/>
            </a:br>
            <a:br>
              <a:rPr lang="en-GB" sz="1100" dirty="0"/>
            </a:br>
            <a:r>
              <a:rPr lang="en-GB" sz="1100" dirty="0"/>
              <a:t>The revision and update of this training material was commissioned by ECDC to Transmissible (NL) with the direct involvement of Arnold Bosman and </a:t>
            </a:r>
            <a:r>
              <a:rPr lang="en-GB" sz="1100" dirty="0" err="1"/>
              <a:t>Ágnes</a:t>
            </a:r>
            <a:r>
              <a:rPr lang="en-GB" sz="1100" dirty="0"/>
              <a:t> Hajdu.</a:t>
            </a:r>
          </a:p>
        </p:txBody>
      </p:sp>
      <p:sp>
        <p:nvSpPr>
          <p:cNvPr id="3" name="Slide Number Placeholder 2"/>
          <p:cNvSpPr>
            <a:spLocks noGrp="1"/>
          </p:cNvSpPr>
          <p:nvPr>
            <p:ph type="sldNum" sz="quarter" idx="10"/>
          </p:nvPr>
        </p:nvSpPr>
        <p:spPr/>
        <p:txBody>
          <a:bodyPr/>
          <a:lstStyle/>
          <a:p>
            <a:fld id="{0580567E-5E8F-47A5-90DF-8BFEB1A71525}" type="slidenum">
              <a:rPr lang="en-GB" smtClean="0"/>
              <a:pPr/>
              <a:t>48</a:t>
            </a:fld>
            <a:endParaRPr lang="en-GB" dirty="0"/>
          </a:p>
        </p:txBody>
      </p:sp>
    </p:spTree>
    <p:extLst>
      <p:ext uri="{BB962C8B-B14F-4D97-AF65-F5344CB8AC3E}">
        <p14:creationId xmlns:p14="http://schemas.microsoft.com/office/powerpoint/2010/main" val="110410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5747657" y="390189"/>
            <a:ext cx="5036457" cy="5641486"/>
          </a:xfrm>
        </p:spPr>
        <p:txBody>
          <a:bodyPr/>
          <a:lstStyle/>
          <a:p>
            <a:endParaRPr lang="en-GB" dirty="0"/>
          </a:p>
          <a:p>
            <a:endParaRPr lang="en-GB" dirty="0"/>
          </a:p>
          <a:p>
            <a:r>
              <a:rPr lang="en-GB" sz="2000" dirty="0"/>
              <a:t>Read the four indicator cases and discuss with your group</a:t>
            </a:r>
            <a:r>
              <a:rPr lang="hu-HU" sz="2000" dirty="0"/>
              <a:t>.</a:t>
            </a:r>
            <a:endParaRPr lang="en-GB" sz="2000" dirty="0"/>
          </a:p>
          <a:p>
            <a:r>
              <a:rPr lang="en-GB" sz="2000" dirty="0"/>
              <a:t>Consult the protocol</a:t>
            </a:r>
            <a:r>
              <a:rPr lang="en-GB" sz="2000" dirty="0">
                <a:solidFill>
                  <a:srgbClr val="FF0000"/>
                </a:solidFill>
              </a:rPr>
              <a:t> </a:t>
            </a:r>
            <a:r>
              <a:rPr lang="en-GB" sz="2000" dirty="0"/>
              <a:t>to assist you in answering the questions</a:t>
            </a:r>
            <a:r>
              <a:rPr lang="hu-HU" sz="2000" dirty="0"/>
              <a:t>.</a:t>
            </a:r>
            <a:endParaRPr lang="en-GB" sz="2000" dirty="0"/>
          </a:p>
          <a:p>
            <a:r>
              <a:rPr lang="en-GB" sz="2000" dirty="0"/>
              <a:t>Please feel free to ask the facilitators for feedback</a:t>
            </a:r>
            <a:r>
              <a:rPr lang="hu-HU" sz="2000" dirty="0"/>
              <a:t>.</a:t>
            </a:r>
            <a:endParaRPr lang="en-GB" sz="2000" dirty="0"/>
          </a:p>
          <a:p>
            <a:endParaRPr lang="en-GB" sz="2000" dirty="0"/>
          </a:p>
        </p:txBody>
      </p:sp>
      <p:sp>
        <p:nvSpPr>
          <p:cNvPr id="2" name="Téglalap 1">
            <a:extLst>
              <a:ext uri="{FF2B5EF4-FFF2-40B4-BE49-F238E27FC236}">
                <a16:creationId xmlns:a16="http://schemas.microsoft.com/office/drawing/2014/main" id="{72D6E309-FC08-46C1-9A18-B5FB1127DFB3}"/>
              </a:ext>
            </a:extLst>
          </p:cNvPr>
          <p:cNvSpPr/>
          <p:nvPr/>
        </p:nvSpPr>
        <p:spPr>
          <a:xfrm>
            <a:off x="807720" y="611246"/>
            <a:ext cx="4480560" cy="5199372"/>
          </a:xfrm>
          <a:prstGeom prst="rect">
            <a:avLst/>
          </a:prstGeom>
          <a:ln>
            <a:solidFill>
              <a:schemeClr val="tx1">
                <a:lumMod val="95000"/>
                <a:lumOff val="5000"/>
              </a:schemeClr>
            </a:solidFill>
          </a:ln>
        </p:spPr>
        <p:txBody>
          <a:bodyPr wrap="square">
            <a:spAutoFit/>
          </a:bodyPr>
          <a:lstStyle/>
          <a:p>
            <a:pPr>
              <a:lnSpc>
                <a:spcPct val="107000"/>
              </a:lnSpc>
              <a:spcBef>
                <a:spcPts val="1200"/>
              </a:spcBef>
              <a:spcAft>
                <a:spcPts val="0"/>
              </a:spcAft>
            </a:pPr>
            <a:r>
              <a:rPr lang="en-GB" sz="16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Workshop case studies – indicators</a:t>
            </a:r>
            <a:endParaRPr lang="hu-HU" sz="1600" b="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Bef>
                <a:spcPts val="200"/>
              </a:spcBef>
              <a:spcAft>
                <a:spcPts val="0"/>
              </a:spcAft>
            </a:pPr>
            <a:r>
              <a:rPr lang="en-GB" sz="13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Second ECDC point prevalence survey of healthcare-associated infections and antimicrobial use in acute care hospitals, 2016-2017</a:t>
            </a:r>
            <a:endParaRPr lang="hu-HU" sz="1300" b="1"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dirty="0">
                <a:latin typeface="Calibri" panose="020F0502020204030204" pitchFamily="34" charset="0"/>
                <a:ea typeface="Calibri" panose="020F0502020204030204" pitchFamily="34" charset="0"/>
                <a:cs typeface="Times New Roman" panose="02020603050405020304" pitchFamily="18" charset="0"/>
              </a:rPr>
              <a:t>Indicator case 1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In a secondary care hospital of 190 beds a physician with interest in infectious diseases is responsible for infection control, according to a decision by the clinical director. The physician performs infection control tasks for 4 out of 8 hours of her daily worktime on average, in addition to other clinical duties. There is one full-time infection control nurse. In addition, the physician reviews antimicrobial treatment on the surgical ward and the intensive care unit (ICU) on Tuesdays and Thursdays 10:00-12:00. The antimicrobial review task is not included in the job description or the decision of the clinical director.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i="1" dirty="0">
                <a:latin typeface="Calibri" panose="020F0502020204030204" pitchFamily="34" charset="0"/>
                <a:ea typeface="Calibri" panose="020F0502020204030204" pitchFamily="34" charset="0"/>
                <a:cs typeface="Times New Roman" panose="02020603050405020304" pitchFamily="18" charset="0"/>
              </a:rPr>
              <a:t>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b="1" i="1" dirty="0">
                <a:latin typeface="Calibri" panose="020F0502020204030204" pitchFamily="34" charset="0"/>
                <a:ea typeface="Calibri" panose="020F0502020204030204" pitchFamily="34" charset="0"/>
                <a:cs typeface="Times New Roman" panose="02020603050405020304" pitchFamily="18" charset="0"/>
              </a:rPr>
              <a:t>Use Form H1: Hospital data</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i="1" dirty="0">
                <a:latin typeface="Calibri" panose="020F0502020204030204" pitchFamily="34" charset="0"/>
                <a:ea typeface="Calibri" panose="020F0502020204030204" pitchFamily="34" charset="0"/>
                <a:cs typeface="Times New Roman" panose="02020603050405020304" pitchFamily="18" charset="0"/>
              </a:rPr>
              <a:t>How many full-time equivalents (FTEs) are dedicated to infection control? </a:t>
            </a:r>
            <a:endParaRPr lang="hu-HU"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i="1" dirty="0">
                <a:latin typeface="Calibri" panose="020F0502020204030204" pitchFamily="34" charset="0"/>
                <a:ea typeface="Calibri" panose="020F0502020204030204" pitchFamily="34" charset="0"/>
                <a:cs typeface="Times New Roman" panose="02020603050405020304" pitchFamily="18" charset="0"/>
              </a:rPr>
              <a:t>How many FTEs are dedicated to antimicrobial stewardship in this hospital?</a:t>
            </a:r>
            <a:endParaRPr lang="hu-HU" sz="1100" i="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i="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i="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u-HU" sz="1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6238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a:ea typeface="ＭＳ Ｐゴシック" panose="020B0600070205080204" pitchFamily="34" charset="-128"/>
              </a:rPr>
              <a:t>Indicator case 1</a:t>
            </a:r>
          </a:p>
        </p:txBody>
      </p:sp>
      <p:sp>
        <p:nvSpPr>
          <p:cNvPr id="7171" name="Content Placeholder 2"/>
          <p:cNvSpPr>
            <a:spLocks noGrp="1"/>
          </p:cNvSpPr>
          <p:nvPr>
            <p:ph idx="1"/>
          </p:nvPr>
        </p:nvSpPr>
        <p:spPr>
          <a:xfrm>
            <a:off x="431800" y="1094196"/>
            <a:ext cx="11539375" cy="5147854"/>
          </a:xfrm>
          <a:effectLst/>
        </p:spPr>
        <p:txBody>
          <a:bodyPr/>
          <a:lstStyle/>
          <a:p>
            <a:r>
              <a:rPr lang="en-GB" altLang="en-US" sz="2000" dirty="0">
                <a:ea typeface="ＭＳ Ｐゴシック" panose="020B0600070205080204" pitchFamily="34" charset="-128"/>
              </a:rPr>
              <a:t>In a secondary care hospital of 190 beds a physician with interest in infectious diseases is </a:t>
            </a:r>
            <a:r>
              <a:rPr lang="en-GB" altLang="en-US" sz="2000" dirty="0">
                <a:solidFill>
                  <a:srgbClr val="FF0000"/>
                </a:solidFill>
                <a:ea typeface="ＭＳ Ｐゴシック" panose="020B0600070205080204" pitchFamily="34" charset="-128"/>
              </a:rPr>
              <a:t>responsible</a:t>
            </a:r>
            <a:r>
              <a:rPr lang="en-GB" altLang="en-US" sz="2000" dirty="0">
                <a:ea typeface="ＭＳ Ｐゴシック" panose="020B0600070205080204" pitchFamily="34" charset="-128"/>
              </a:rPr>
              <a:t> for infection control, </a:t>
            </a:r>
            <a:r>
              <a:rPr lang="en-GB" altLang="en-US" sz="2000" dirty="0">
                <a:solidFill>
                  <a:srgbClr val="FF0000"/>
                </a:solidFill>
                <a:ea typeface="ＭＳ Ｐゴシック" panose="020B0600070205080204" pitchFamily="34" charset="-128"/>
              </a:rPr>
              <a:t>according to a decision </a:t>
            </a:r>
            <a:r>
              <a:rPr lang="en-GB" altLang="en-US" sz="2000" dirty="0">
                <a:ea typeface="ＭＳ Ｐゴシック" panose="020B0600070205080204" pitchFamily="34" charset="-128"/>
              </a:rPr>
              <a:t>by the clinical director. </a:t>
            </a:r>
          </a:p>
          <a:p>
            <a:r>
              <a:rPr lang="en-GB" altLang="en-US" sz="2000" dirty="0">
                <a:ea typeface="ＭＳ Ｐゴシック" panose="020B0600070205080204" pitchFamily="34" charset="-128"/>
              </a:rPr>
              <a:t>The physician performs infection control tasks for </a:t>
            </a:r>
            <a:r>
              <a:rPr lang="en-GB" altLang="en-US" sz="2000" dirty="0">
                <a:solidFill>
                  <a:srgbClr val="FF0000"/>
                </a:solidFill>
                <a:ea typeface="ＭＳ Ｐゴシック" panose="020B0600070205080204" pitchFamily="34" charset="-128"/>
              </a:rPr>
              <a:t>4 out of 8 hours </a:t>
            </a:r>
            <a:r>
              <a:rPr lang="en-GB" altLang="en-US" sz="2000" dirty="0">
                <a:ea typeface="ＭＳ Ｐゴシック" panose="020B0600070205080204" pitchFamily="34" charset="-128"/>
              </a:rPr>
              <a:t>of her daily worktime on average, in addition to other clinical duties. There is one full-time infection control nurse.</a:t>
            </a:r>
          </a:p>
          <a:p>
            <a:r>
              <a:rPr lang="en-GB" altLang="en-US" sz="2000" dirty="0">
                <a:ea typeface="ＭＳ Ｐゴシック" panose="020B0600070205080204" pitchFamily="34" charset="-128"/>
              </a:rPr>
              <a:t>In addition the physician reviews antimicrobial treatment on the surgical ward and the</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intensive</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care</a:t>
            </a:r>
            <a:r>
              <a:rPr lang="hu-HU" altLang="en-US" sz="2000" dirty="0">
                <a:ea typeface="ＭＳ Ｐゴシック" panose="020B0600070205080204" pitchFamily="34" charset="-128"/>
              </a:rPr>
              <a:t> unit (</a:t>
            </a:r>
            <a:r>
              <a:rPr lang="en-GB" altLang="en-US" sz="2000" dirty="0">
                <a:ea typeface="ＭＳ Ｐゴシック" panose="020B0600070205080204" pitchFamily="34" charset="-128"/>
              </a:rPr>
              <a:t>ICU</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on Tuesdays and Thursdays 10:00-12:00. The antimicrobial review task is </a:t>
            </a:r>
            <a:r>
              <a:rPr lang="en-GB" altLang="en-US" sz="2000" dirty="0">
                <a:solidFill>
                  <a:srgbClr val="FF0000"/>
                </a:solidFill>
                <a:ea typeface="ＭＳ Ｐゴシック" panose="020B0600070205080204" pitchFamily="34" charset="-128"/>
              </a:rPr>
              <a:t>not included </a:t>
            </a:r>
            <a:r>
              <a:rPr lang="en-GB" altLang="en-US" sz="2000" dirty="0">
                <a:ea typeface="ＭＳ Ｐゴシック" panose="020B0600070205080204" pitchFamily="34" charset="-128"/>
              </a:rPr>
              <a:t>in the job description or the decision of the clinical director. </a:t>
            </a:r>
          </a:p>
          <a:p>
            <a:endParaRPr lang="en-GB" altLang="en-US" sz="2000" dirty="0">
              <a:ea typeface="ＭＳ Ｐゴシック" panose="020B0600070205080204" pitchFamily="34" charset="-128"/>
            </a:endParaRPr>
          </a:p>
          <a:p>
            <a:r>
              <a:rPr lang="en-GB" altLang="en-US" sz="2000" i="1" dirty="0">
                <a:ea typeface="ＭＳ Ｐゴシック" panose="020B0600070205080204" pitchFamily="34" charset="-128"/>
              </a:rPr>
              <a:t>How many </a:t>
            </a:r>
            <a:r>
              <a:rPr lang="hu-HU" altLang="en-US" sz="2000" i="1" dirty="0">
                <a:ea typeface="ＭＳ Ｐゴシック" panose="020B0600070205080204" pitchFamily="34" charset="-128"/>
              </a:rPr>
              <a:t>f</a:t>
            </a:r>
            <a:r>
              <a:rPr lang="en-GB" altLang="en-US" sz="2000" i="1" dirty="0" err="1">
                <a:ea typeface="ＭＳ Ｐゴシック" panose="020B0600070205080204" pitchFamily="34" charset="-128"/>
              </a:rPr>
              <a:t>ull</a:t>
            </a:r>
            <a:r>
              <a:rPr lang="hu-HU" altLang="en-US" sz="2000" i="1" dirty="0">
                <a:ea typeface="ＭＳ Ｐゴシック" panose="020B0600070205080204" pitchFamily="34" charset="-128"/>
              </a:rPr>
              <a:t>-ti</a:t>
            </a:r>
            <a:r>
              <a:rPr lang="en-GB" altLang="en-US" sz="2000" i="1" dirty="0">
                <a:ea typeface="ＭＳ Ｐゴシック" panose="020B0600070205080204" pitchFamily="34" charset="-128"/>
              </a:rPr>
              <a:t>me </a:t>
            </a:r>
            <a:r>
              <a:rPr lang="hu-HU" altLang="en-US" sz="2000" i="1" dirty="0">
                <a:ea typeface="ＭＳ Ｐゴシック" panose="020B0600070205080204" pitchFamily="34" charset="-128"/>
              </a:rPr>
              <a:t>e</a:t>
            </a:r>
            <a:r>
              <a:rPr lang="en-GB" altLang="en-US" sz="2000" i="1" dirty="0" err="1">
                <a:ea typeface="ＭＳ Ｐゴシック" panose="020B0600070205080204" pitchFamily="34" charset="-128"/>
              </a:rPr>
              <a:t>quivalents</a:t>
            </a:r>
            <a:r>
              <a:rPr lang="en-GB" altLang="en-US" sz="2000" i="1" dirty="0">
                <a:ea typeface="ＭＳ Ｐゴシック" panose="020B0600070205080204" pitchFamily="34" charset="-128"/>
              </a:rPr>
              <a:t> (FTEs) are dedicated to infection control? </a:t>
            </a:r>
            <a:endParaRPr lang="en-GB" altLang="en-US" sz="2000" dirty="0">
              <a:ea typeface="ＭＳ Ｐゴシック" panose="020B0600070205080204" pitchFamily="34" charset="-128"/>
            </a:endParaRPr>
          </a:p>
          <a:p>
            <a:r>
              <a:rPr lang="en-GB" altLang="en-US" sz="2000" i="1" dirty="0">
                <a:ea typeface="ＭＳ Ｐゴシック" panose="020B0600070205080204" pitchFamily="34" charset="-128"/>
              </a:rPr>
              <a:t>How many FTEs are dedicated to antimicrobial stewardship in this hospital?</a:t>
            </a:r>
            <a:endParaRPr lang="en-GB" altLang="en-US" sz="2000" dirty="0">
              <a:ea typeface="ＭＳ Ｐゴシック" panose="020B0600070205080204" pitchFamily="34" charset="-128"/>
            </a:endParaRPr>
          </a:p>
          <a:p>
            <a:endParaRPr lang="en-GB" altLang="en-US" sz="2000" dirty="0">
              <a:ea typeface="ＭＳ Ｐゴシック" panose="020B0600070205080204" pitchFamily="34" charset="-128"/>
            </a:endParaRPr>
          </a:p>
        </p:txBody>
      </p:sp>
    </p:spTree>
    <p:extLst>
      <p:ext uri="{BB962C8B-B14F-4D97-AF65-F5344CB8AC3E}">
        <p14:creationId xmlns:p14="http://schemas.microsoft.com/office/powerpoint/2010/main" val="3049848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altLang="en-US">
                <a:ea typeface="ＭＳ Ｐゴシック" panose="020B0600070205080204" pitchFamily="34" charset="-128"/>
              </a:rPr>
              <a:t>Indicator case 1</a:t>
            </a:r>
          </a:p>
        </p:txBody>
      </p:sp>
      <p:sp>
        <p:nvSpPr>
          <p:cNvPr id="7171" name="Content Placeholder 2"/>
          <p:cNvSpPr>
            <a:spLocks noGrp="1"/>
          </p:cNvSpPr>
          <p:nvPr>
            <p:ph idx="1"/>
          </p:nvPr>
        </p:nvSpPr>
        <p:spPr>
          <a:xfrm>
            <a:off x="431801" y="844550"/>
            <a:ext cx="11063514" cy="5397500"/>
          </a:xfrm>
          <a:effectLst/>
        </p:spPr>
        <p:txBody>
          <a:bodyPr/>
          <a:lstStyle/>
          <a:p>
            <a:r>
              <a:rPr lang="en-GB" altLang="en-US" sz="2000" dirty="0">
                <a:ea typeface="ＭＳ Ｐゴシック" panose="020B0600070205080204" pitchFamily="34" charset="-128"/>
              </a:rPr>
              <a:t>In a secondary care hospital of 190 beds a physician with interest in infectious diseases is </a:t>
            </a:r>
            <a:r>
              <a:rPr lang="en-GB" altLang="en-US" sz="2000" dirty="0">
                <a:solidFill>
                  <a:srgbClr val="FF0000"/>
                </a:solidFill>
                <a:ea typeface="ＭＳ Ｐゴシック" panose="020B0600070205080204" pitchFamily="34" charset="-128"/>
              </a:rPr>
              <a:t>responsible</a:t>
            </a:r>
            <a:r>
              <a:rPr lang="en-GB" altLang="en-US" sz="2000" dirty="0">
                <a:ea typeface="ＭＳ Ｐゴシック" panose="020B0600070205080204" pitchFamily="34" charset="-128"/>
              </a:rPr>
              <a:t> for infection control, </a:t>
            </a:r>
            <a:r>
              <a:rPr lang="en-GB" altLang="en-US" sz="2000" dirty="0">
                <a:solidFill>
                  <a:srgbClr val="FF0000"/>
                </a:solidFill>
                <a:ea typeface="ＭＳ Ｐゴシック" panose="020B0600070205080204" pitchFamily="34" charset="-128"/>
              </a:rPr>
              <a:t>according to a decision </a:t>
            </a:r>
            <a:r>
              <a:rPr lang="en-GB" altLang="en-US" sz="2000" dirty="0">
                <a:ea typeface="ＭＳ Ｐゴシック" panose="020B0600070205080204" pitchFamily="34" charset="-128"/>
              </a:rPr>
              <a:t>by the clinical director. </a:t>
            </a:r>
          </a:p>
          <a:p>
            <a:r>
              <a:rPr lang="en-GB" altLang="en-US" sz="2000" dirty="0">
                <a:ea typeface="ＭＳ Ｐゴシック" panose="020B0600070205080204" pitchFamily="34" charset="-128"/>
              </a:rPr>
              <a:t>The physician performs infection control tasks for </a:t>
            </a:r>
            <a:r>
              <a:rPr lang="en-GB" altLang="en-US" sz="2000" dirty="0">
                <a:solidFill>
                  <a:srgbClr val="FF0000"/>
                </a:solidFill>
                <a:ea typeface="ＭＳ Ｐゴシック" panose="020B0600070205080204" pitchFamily="34" charset="-128"/>
              </a:rPr>
              <a:t>4 out of 8 hours </a:t>
            </a:r>
            <a:r>
              <a:rPr lang="en-GB" altLang="en-US" sz="2000" dirty="0">
                <a:ea typeface="ＭＳ Ｐゴシック" panose="020B0600070205080204" pitchFamily="34" charset="-128"/>
              </a:rPr>
              <a:t>of her daily worktime on average, in addition to other clinical duties. There is one full-time infection control nurse.</a:t>
            </a:r>
          </a:p>
          <a:p>
            <a:r>
              <a:rPr lang="en-GB" altLang="en-US" sz="2000" dirty="0">
                <a:ea typeface="ＭＳ Ｐゴシック" panose="020B0600070205080204" pitchFamily="34" charset="-128"/>
              </a:rPr>
              <a:t>In addition the physician reviews antimicrobial treatment on the surgical ward and the </a:t>
            </a:r>
            <a:r>
              <a:rPr lang="hu-HU" altLang="en-US" sz="2000" dirty="0" err="1">
                <a:ea typeface="ＭＳ Ｐゴシック" panose="020B0600070205080204" pitchFamily="34" charset="-128"/>
              </a:rPr>
              <a:t>intensive</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care</a:t>
            </a:r>
            <a:r>
              <a:rPr lang="hu-HU" altLang="en-US" sz="2000" dirty="0">
                <a:ea typeface="ＭＳ Ｐゴシック" panose="020B0600070205080204" pitchFamily="34" charset="-128"/>
              </a:rPr>
              <a:t> unit (</a:t>
            </a:r>
            <a:r>
              <a:rPr lang="en-GB" altLang="en-US" sz="2000" dirty="0">
                <a:ea typeface="ＭＳ Ｐゴシック" panose="020B0600070205080204" pitchFamily="34" charset="-128"/>
              </a:rPr>
              <a:t>ICU</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on Tuesdays and Thursdays 10:00-12:00. The antimicrobial review task is </a:t>
            </a:r>
            <a:r>
              <a:rPr lang="en-GB" altLang="en-US" sz="2000" dirty="0">
                <a:solidFill>
                  <a:srgbClr val="FF0000"/>
                </a:solidFill>
                <a:ea typeface="ＭＳ Ｐゴシック" panose="020B0600070205080204" pitchFamily="34" charset="-128"/>
              </a:rPr>
              <a:t>not included </a:t>
            </a:r>
            <a:r>
              <a:rPr lang="en-GB" altLang="en-US" sz="2000" dirty="0">
                <a:ea typeface="ＭＳ Ｐゴシック" panose="020B0600070205080204" pitchFamily="34" charset="-128"/>
              </a:rPr>
              <a:t>in the job description or the decision of the clinical director. </a:t>
            </a:r>
          </a:p>
          <a:p>
            <a:endParaRPr lang="en-GB" altLang="en-US" sz="2000" dirty="0">
              <a:ea typeface="ＭＳ Ｐゴシック" panose="020B0600070205080204" pitchFamily="34" charset="-128"/>
            </a:endParaRPr>
          </a:p>
          <a:p>
            <a:r>
              <a:rPr lang="en-GB" altLang="en-US" sz="2000" i="1" dirty="0">
                <a:ea typeface="ＭＳ Ｐゴシック" panose="020B0600070205080204" pitchFamily="34" charset="-128"/>
              </a:rPr>
              <a:t>How many Full Time Equivalents (FTEs) are dedicated to infection control? </a:t>
            </a:r>
            <a:endParaRPr lang="en-GB" altLang="en-US" sz="2000" dirty="0">
              <a:ea typeface="ＭＳ Ｐゴシック" panose="020B0600070205080204" pitchFamily="34" charset="-128"/>
            </a:endParaRPr>
          </a:p>
          <a:p>
            <a:r>
              <a:rPr lang="en-GB" altLang="en-US" sz="2000" i="1" dirty="0">
                <a:ea typeface="ＭＳ Ｐゴシック" panose="020B0600070205080204" pitchFamily="34" charset="-128"/>
              </a:rPr>
              <a:t>How many FTEs are dedicated to antimicrobial stewardship in this hospital?</a:t>
            </a:r>
            <a:endParaRPr lang="en-GB" altLang="en-US" sz="2000" dirty="0">
              <a:ea typeface="ＭＳ Ｐゴシック" panose="020B0600070205080204" pitchFamily="34" charset="-128"/>
            </a:endParaRPr>
          </a:p>
          <a:p>
            <a:endParaRPr lang="en-GB" altLang="en-US" sz="2000" dirty="0">
              <a:ea typeface="ＭＳ Ｐゴシック" panose="020B0600070205080204" pitchFamily="34" charset="-128"/>
            </a:endParaRPr>
          </a:p>
        </p:txBody>
      </p:sp>
      <p:sp>
        <p:nvSpPr>
          <p:cNvPr id="2" name="TextBox 1"/>
          <p:cNvSpPr txBox="1"/>
          <p:nvPr/>
        </p:nvSpPr>
        <p:spPr>
          <a:xfrm>
            <a:off x="448189" y="3112220"/>
            <a:ext cx="11262837" cy="2031325"/>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2000" b="1" dirty="0"/>
              <a:t>FTE infection control doctors</a:t>
            </a:r>
            <a:r>
              <a:rPr lang="hu-HU" sz="2000" b="1" dirty="0"/>
              <a:t> </a:t>
            </a:r>
          </a:p>
          <a:p>
            <a:r>
              <a:rPr lang="en-GB" sz="2000" dirty="0"/>
              <a:t>Number of FTE infection control nurses / doctors (or pharmacists, hospital epidemiologists, etc.)</a:t>
            </a:r>
            <a:r>
              <a:rPr lang="hu-HU" sz="2000" dirty="0"/>
              <a:t> </a:t>
            </a:r>
            <a:r>
              <a:rPr lang="hu-HU" sz="2000" dirty="0" err="1"/>
              <a:t>with</a:t>
            </a:r>
            <a:r>
              <a:rPr lang="hu-HU" sz="2000" dirty="0"/>
              <a:t> </a:t>
            </a:r>
            <a:r>
              <a:rPr lang="en-GB" sz="2000" b="1" dirty="0"/>
              <a:t>specialised training </a:t>
            </a:r>
            <a:r>
              <a:rPr lang="en-GB" sz="2000" dirty="0"/>
              <a:t>in infection control/hospital hygiene and usually </a:t>
            </a:r>
            <a:r>
              <a:rPr lang="en-GB" sz="2000" b="1" dirty="0"/>
              <a:t>responsible for infection control/hospital hygiene tasks </a:t>
            </a:r>
            <a:r>
              <a:rPr lang="en-GB" sz="2000" dirty="0"/>
              <a:t>such as identification and investigation of outbreaks, analysis and feedback of infection control data, elaboration of an infection control work plan and projects, design and management of surveillance systems, elaboration of infection control procedures etc</a:t>
            </a:r>
            <a:r>
              <a:rPr lang="hu-HU" sz="2000" dirty="0"/>
              <a:t>.</a:t>
            </a:r>
          </a:p>
        </p:txBody>
      </p:sp>
      <p:sp>
        <p:nvSpPr>
          <p:cNvPr id="5" name="TextBox 4"/>
          <p:cNvSpPr txBox="1"/>
          <p:nvPr/>
        </p:nvSpPr>
        <p:spPr>
          <a:xfrm>
            <a:off x="415407" y="5274786"/>
            <a:ext cx="11295619" cy="1477328"/>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2000" b="1" dirty="0"/>
              <a:t>FTE antimicrobial stewardship</a:t>
            </a:r>
          </a:p>
          <a:p>
            <a:pPr marL="285750" indent="-285750">
              <a:buFont typeface="Arial" panose="020B0604020202020204" pitchFamily="34" charset="0"/>
              <a:buChar char="•"/>
            </a:pPr>
            <a:r>
              <a:rPr lang="en-GB" sz="2000" dirty="0"/>
              <a:t>Dedicated time of a consultant or pharmacist employed by the hospital and </a:t>
            </a:r>
            <a:r>
              <a:rPr lang="en-GB" sz="2000" b="1" dirty="0"/>
              <a:t>specifically paid </a:t>
            </a:r>
            <a:r>
              <a:rPr lang="en-GB" sz="2000" dirty="0"/>
              <a:t>for antimicrobial stewardship tasks</a:t>
            </a:r>
            <a:r>
              <a:rPr lang="hu-HU" sz="2000" dirty="0"/>
              <a:t>, </a:t>
            </a:r>
            <a:r>
              <a:rPr lang="en-GB" sz="2000" dirty="0"/>
              <a:t>e.g. antimicrobial stewardship activities mentioned in job description</a:t>
            </a:r>
            <a:r>
              <a:rPr lang="hu-HU" sz="2000" dirty="0"/>
              <a:t>.</a:t>
            </a:r>
            <a:endParaRPr lang="en-GB" sz="2000" dirty="0"/>
          </a:p>
          <a:p>
            <a:pPr marL="285750" indent="-285750">
              <a:buFont typeface="Arial" panose="020B0604020202020204" pitchFamily="34" charset="0"/>
              <a:buChar char="•"/>
            </a:pPr>
            <a:r>
              <a:rPr lang="en-GB" sz="2000" dirty="0"/>
              <a:t>NOT the time spent by treating physicians on antimicrobial review as part of their daily practice</a:t>
            </a:r>
            <a:r>
              <a:rPr lang="hu-HU" sz="2000" dirty="0"/>
              <a:t>.</a:t>
            </a:r>
            <a:endParaRPr lang="en-GB" sz="2000" dirty="0"/>
          </a:p>
        </p:txBody>
      </p:sp>
    </p:spTree>
    <p:extLst>
      <p:ext uri="{BB962C8B-B14F-4D97-AF65-F5344CB8AC3E}">
        <p14:creationId xmlns:p14="http://schemas.microsoft.com/office/powerpoint/2010/main" val="186079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 descr="ECDC-Logo_4c_e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17480" y="123307"/>
            <a:ext cx="660400" cy="58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5"/>
          <p:cNvSpPr>
            <a:spLocks noChangeArrowheads="1"/>
          </p:cNvSpPr>
          <p:nvPr/>
        </p:nvSpPr>
        <p:spPr bwMode="auto">
          <a:xfrm>
            <a:off x="2382643" y="91556"/>
            <a:ext cx="8043862"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fontAlgn="base" hangingPunct="1">
              <a:spcBef>
                <a:spcPct val="0"/>
              </a:spcBef>
              <a:spcAft>
                <a:spcPct val="0"/>
              </a:spcAft>
              <a:buFontTx/>
              <a:buNone/>
              <a:defRPr/>
            </a:pPr>
            <a:r>
              <a:rPr lang="en-US" altLang="en-US" sz="1292" b="1" dirty="0">
                <a:solidFill>
                  <a:srgbClr val="000000"/>
                </a:solidFill>
                <a:ea typeface="ＭＳ Ｐゴシック" panose="020B0600070205080204" pitchFamily="34" charset="-128"/>
              </a:rPr>
              <a:t>European Prevalence Survey of Healthcare-Associated Infections and Antimicrobial Use</a:t>
            </a:r>
          </a:p>
          <a:p>
            <a:pPr algn="ctr" eaLnBrk="1" fontAlgn="base" hangingPunct="1">
              <a:spcBef>
                <a:spcPct val="0"/>
              </a:spcBef>
              <a:spcAft>
                <a:spcPct val="0"/>
              </a:spcAft>
              <a:buFontTx/>
              <a:buNone/>
              <a:defRPr/>
            </a:pPr>
            <a:r>
              <a:rPr lang="en-US" altLang="en-US" sz="1292" b="1" dirty="0">
                <a:solidFill>
                  <a:srgbClr val="000000"/>
                </a:solidFill>
                <a:ea typeface="ＭＳ Ｐゴシック" panose="020B0600070205080204" pitchFamily="34" charset="-128"/>
              </a:rPr>
              <a:t>Form H1. Hospital data 1/3</a:t>
            </a:r>
          </a:p>
        </p:txBody>
      </p:sp>
      <p:sp>
        <p:nvSpPr>
          <p:cNvPr id="3076" name="Rectangle 8"/>
          <p:cNvSpPr>
            <a:spLocks noChangeArrowheads="1"/>
          </p:cNvSpPr>
          <p:nvPr/>
        </p:nvSpPr>
        <p:spPr bwMode="auto">
          <a:xfrm>
            <a:off x="1717480" y="756720"/>
            <a:ext cx="3856038" cy="3800475"/>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173163"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173163"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173163"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173163"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50000"/>
              </a:spcBef>
              <a:spcAft>
                <a:spcPct val="0"/>
              </a:spcAft>
              <a:buFontTx/>
              <a:buNone/>
              <a:defRPr/>
            </a:pPr>
            <a:r>
              <a:rPr lang="en-US" altLang="en-US" sz="1108" dirty="0">
                <a:solidFill>
                  <a:srgbClr val="000000"/>
                </a:solidFill>
                <a:ea typeface="ＭＳ Ｐゴシック" panose="020B0600070205080204" pitchFamily="34" charset="-128"/>
              </a:rPr>
              <a:t>Hospital code:		</a:t>
            </a:r>
          </a:p>
          <a:p>
            <a:pPr eaLnBrk="1" fontAlgn="base" hangingPunct="1">
              <a:spcBef>
                <a:spcPct val="0"/>
              </a:spcBef>
              <a:spcAft>
                <a:spcPct val="0"/>
              </a:spcAft>
              <a:buFontTx/>
              <a:buNone/>
              <a:defRPr/>
            </a:pPr>
            <a:endParaRPr lang="en-US" altLang="en-US" sz="1108" b="1" dirty="0">
              <a:solidFill>
                <a:srgbClr val="000000"/>
              </a:solidFill>
              <a:ea typeface="ＭＳ Ｐゴシック" panose="020B0600070205080204" pitchFamily="34" charset="-128"/>
            </a:endParaRPr>
          </a:p>
          <a:p>
            <a:pPr eaLnBrk="1" fontAlgn="base" hangingPunct="1">
              <a:spcBef>
                <a:spcPct val="0"/>
              </a:spcBef>
              <a:spcAft>
                <a:spcPct val="0"/>
              </a:spcAft>
              <a:buFontTx/>
              <a:buNone/>
              <a:defRPr/>
            </a:pPr>
            <a:r>
              <a:rPr lang="en-US" altLang="en-US" sz="1108" b="1" dirty="0">
                <a:solidFill>
                  <a:srgbClr val="000000"/>
                </a:solidFill>
                <a:ea typeface="ＭＳ Ｐゴシック" panose="020B0600070205080204" pitchFamily="34" charset="-128"/>
              </a:rPr>
              <a:t>Survey dates:  From  __ / __ /____  To:  </a:t>
            </a:r>
            <a:r>
              <a:rPr lang="en-US" altLang="en-US" sz="1108" dirty="0">
                <a:solidFill>
                  <a:srgbClr val="000000"/>
                </a:solidFill>
                <a:ea typeface="ＭＳ Ｐゴシック" panose="020B0600070205080204" pitchFamily="34" charset="-128"/>
              </a:rPr>
              <a:t> </a:t>
            </a:r>
            <a:r>
              <a:rPr lang="en-US" altLang="en-US" sz="1108" b="1" dirty="0">
                <a:solidFill>
                  <a:srgbClr val="000000"/>
                </a:solidFill>
                <a:ea typeface="ＭＳ Ｐゴシック" panose="020B0600070205080204" pitchFamily="34" charset="-128"/>
              </a:rPr>
              <a:t>__ / __  /</a:t>
            </a:r>
            <a:r>
              <a:rPr lang="en-US" altLang="en-US" sz="1108" dirty="0">
                <a:solidFill>
                  <a:srgbClr val="000000"/>
                </a:solidFill>
                <a:ea typeface="ＭＳ Ｐゴシック" panose="020B0600070205080204" pitchFamily="34" charset="-128"/>
              </a:rPr>
              <a:t> </a:t>
            </a:r>
            <a:r>
              <a:rPr lang="en-US" altLang="en-US" sz="1108" b="1" dirty="0">
                <a:solidFill>
                  <a:srgbClr val="000000"/>
                </a:solidFill>
                <a:ea typeface="ＭＳ Ｐゴシック" panose="020B0600070205080204" pitchFamily="34" charset="-128"/>
              </a:rPr>
              <a:t> ____</a:t>
            </a:r>
            <a:endParaRPr lang="en-US" altLang="en-US" sz="1108" dirty="0">
              <a:solidFill>
                <a:srgbClr val="000000"/>
              </a:solidFill>
              <a:ea typeface="ＭＳ Ｐゴシック" panose="020B0600070205080204" pitchFamily="34" charset="-128"/>
            </a:endParaRP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	        </a:t>
            </a:r>
            <a:r>
              <a:rPr lang="en-US" altLang="en-US" sz="1108" i="1" dirty="0" err="1">
                <a:solidFill>
                  <a:srgbClr val="000000"/>
                </a:solidFill>
                <a:ea typeface="ＭＳ Ｐゴシック" panose="020B0600070205080204" pitchFamily="34" charset="-128"/>
              </a:rPr>
              <a:t>dd</a:t>
            </a:r>
            <a:r>
              <a:rPr lang="en-US" altLang="en-US" sz="1108" i="1" dirty="0">
                <a:solidFill>
                  <a:srgbClr val="000000"/>
                </a:solidFill>
                <a:ea typeface="ＭＳ Ｐゴシック" panose="020B0600070205080204" pitchFamily="34" charset="-128"/>
              </a:rPr>
              <a:t> / mm / </a:t>
            </a:r>
            <a:r>
              <a:rPr lang="en-US" altLang="en-US" sz="1108" i="1" dirty="0" err="1">
                <a:solidFill>
                  <a:srgbClr val="000000"/>
                </a:solidFill>
                <a:ea typeface="ＭＳ Ｐゴシック" panose="020B0600070205080204" pitchFamily="34" charset="-128"/>
              </a:rPr>
              <a:t>yyyy</a:t>
            </a:r>
            <a:r>
              <a:rPr lang="en-US" altLang="en-US" sz="1108" i="1" dirty="0">
                <a:solidFill>
                  <a:srgbClr val="000000"/>
                </a:solidFill>
                <a:ea typeface="ＭＳ Ｐゴシック" panose="020B0600070205080204" pitchFamily="34" charset="-128"/>
              </a:rPr>
              <a:t>       </a:t>
            </a:r>
            <a:r>
              <a:rPr lang="en-US" altLang="en-US" sz="1108" i="1" dirty="0" err="1">
                <a:solidFill>
                  <a:srgbClr val="000000"/>
                </a:solidFill>
                <a:ea typeface="ＭＳ Ｐゴシック" panose="020B0600070205080204" pitchFamily="34" charset="-128"/>
              </a:rPr>
              <a:t>dd</a:t>
            </a:r>
            <a:r>
              <a:rPr lang="en-US" altLang="en-US" sz="1108" i="1" dirty="0">
                <a:solidFill>
                  <a:srgbClr val="000000"/>
                </a:solidFill>
                <a:ea typeface="ＭＳ Ｐゴシック" panose="020B0600070205080204" pitchFamily="34" charset="-128"/>
              </a:rPr>
              <a:t> / mm / </a:t>
            </a:r>
            <a:r>
              <a:rPr lang="en-US" altLang="en-US" sz="1108" i="1" dirty="0" err="1">
                <a:solidFill>
                  <a:srgbClr val="000000"/>
                </a:solidFill>
                <a:ea typeface="ＭＳ Ｐゴシック" panose="020B0600070205080204" pitchFamily="34" charset="-128"/>
              </a:rPr>
              <a:t>yyyy</a:t>
            </a:r>
            <a:r>
              <a:rPr lang="en-US" altLang="en-US" sz="1108" i="1" dirty="0">
                <a:solidFill>
                  <a:srgbClr val="000000"/>
                </a:solidFill>
                <a:ea typeface="ＭＳ Ｐゴシック" panose="020B0600070205080204" pitchFamily="34" charset="-128"/>
              </a:rPr>
              <a:t> </a:t>
            </a:r>
          </a:p>
          <a:p>
            <a:pPr eaLnBrk="1" fontAlgn="base" hangingPunct="1">
              <a:spcBef>
                <a:spcPct val="0"/>
              </a:spcBef>
              <a:spcAft>
                <a:spcPct val="0"/>
              </a:spcAft>
              <a:buFontTx/>
              <a:buNone/>
              <a:defRPr/>
            </a:pPr>
            <a:endParaRPr lang="en-US" altLang="en-US" sz="1108" dirty="0">
              <a:solidFill>
                <a:srgbClr val="000000"/>
              </a:solidFill>
              <a:ea typeface="ＭＳ Ｐゴシック" panose="020B0600070205080204" pitchFamily="34" charset="-128"/>
            </a:endParaRPr>
          </a:p>
          <a:p>
            <a:pPr eaLnBrk="1" fontAlgn="base" hangingPunct="1">
              <a:spcBef>
                <a:spcPct val="5000"/>
              </a:spcBef>
              <a:spcAft>
                <a:spcPct val="0"/>
              </a:spcAft>
              <a:buFontTx/>
              <a:buNone/>
              <a:defRPr/>
            </a:pPr>
            <a:r>
              <a:rPr lang="en-US" altLang="en-US" sz="1108" dirty="0">
                <a:solidFill>
                  <a:srgbClr val="000000"/>
                </a:solidFill>
                <a:ea typeface="ＭＳ Ｐゴシック" panose="020B0600070205080204" pitchFamily="34" charset="-128"/>
              </a:rPr>
              <a:t>Hospital size (total number of beds)</a:t>
            </a:r>
          </a:p>
          <a:p>
            <a:pPr eaLnBrk="1" fontAlgn="base" hangingPunct="1">
              <a:spcBef>
                <a:spcPct val="5000"/>
              </a:spcBef>
              <a:spcAft>
                <a:spcPct val="0"/>
              </a:spcAft>
              <a:buFontTx/>
              <a:buNone/>
              <a:defRPr/>
            </a:pPr>
            <a:r>
              <a:rPr lang="en-US" altLang="en-US" sz="1108" dirty="0">
                <a:solidFill>
                  <a:srgbClr val="000000"/>
                </a:solidFill>
                <a:ea typeface="ＭＳ Ｐゴシック" panose="020B0600070205080204" pitchFamily="34" charset="-128"/>
              </a:rPr>
              <a:t>Number of acute care beds</a:t>
            </a:r>
          </a:p>
          <a:p>
            <a:pPr eaLnBrk="1" fontAlgn="base" hangingPunct="1">
              <a:spcBef>
                <a:spcPct val="5000"/>
              </a:spcBef>
              <a:spcAft>
                <a:spcPct val="0"/>
              </a:spcAft>
              <a:buFontTx/>
              <a:buNone/>
              <a:defRPr/>
            </a:pPr>
            <a:r>
              <a:rPr lang="en-US" altLang="en-US" sz="1108" dirty="0">
                <a:solidFill>
                  <a:srgbClr val="000000"/>
                </a:solidFill>
                <a:ea typeface="ＭＳ Ｐゴシック" panose="020B0600070205080204" pitchFamily="34" charset="-128"/>
              </a:rPr>
              <a:t>Number of ICU beds</a:t>
            </a:r>
          </a:p>
          <a:p>
            <a:pPr eaLnBrk="1" fontAlgn="base" hangingPunct="1">
              <a:spcBef>
                <a:spcPct val="0"/>
              </a:spcBef>
              <a:spcAft>
                <a:spcPct val="0"/>
              </a:spcAft>
              <a:buFontTx/>
              <a:buNone/>
              <a:defRPr/>
            </a:pPr>
            <a:endParaRPr lang="en-US" altLang="en-US" sz="1108" dirty="0">
              <a:solidFill>
                <a:srgbClr val="000000"/>
              </a:solidFill>
              <a:ea typeface="ＭＳ Ｐゴシック" panose="020B0600070205080204" pitchFamily="34" charset="-128"/>
            </a:endParaRP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Exclusion of wards for PPS?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No </a:t>
            </a:r>
          </a:p>
          <a:p>
            <a:pPr eaLnBrk="1" fontAlgn="base" hangingPunct="1">
              <a:spcBef>
                <a:spcPct val="0"/>
              </a:spcBef>
              <a:spcAft>
                <a:spcPct val="0"/>
              </a:spcAft>
              <a:buFontTx/>
              <a:buNone/>
              <a:defRPr/>
            </a:pP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Yes, please specify which ward types were excluded:</a:t>
            </a: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_______________________________________________</a:t>
            </a:r>
          </a:p>
          <a:p>
            <a:pPr eaLnBrk="1" fontAlgn="base" hangingPunct="1">
              <a:spcBef>
                <a:spcPct val="0"/>
              </a:spcBef>
              <a:spcAft>
                <a:spcPct val="0"/>
              </a:spcAft>
              <a:buFontTx/>
              <a:buNone/>
              <a:defRPr/>
            </a:pPr>
            <a:endParaRPr lang="en-US" altLang="en-US" sz="1108" dirty="0">
              <a:solidFill>
                <a:srgbClr val="000000"/>
              </a:solidFill>
              <a:ea typeface="ＭＳ Ｐゴシック" panose="020B0600070205080204" pitchFamily="34" charset="-128"/>
            </a:endParaRPr>
          </a:p>
          <a:p>
            <a:pPr eaLnBrk="1" fontAlgn="base" hangingPunct="1">
              <a:spcBef>
                <a:spcPct val="5000"/>
              </a:spcBef>
              <a:spcAft>
                <a:spcPct val="0"/>
              </a:spcAft>
              <a:buFontTx/>
              <a:buNone/>
              <a:defRPr/>
            </a:pPr>
            <a:r>
              <a:rPr lang="en-US" altLang="en-US" sz="1108" dirty="0">
                <a:solidFill>
                  <a:srgbClr val="000000"/>
                </a:solidFill>
                <a:ea typeface="ＭＳ Ｐゴシック" panose="020B0600070205080204" pitchFamily="34" charset="-128"/>
              </a:rPr>
              <a:t>Total number of beds in included wards: </a:t>
            </a:r>
          </a:p>
          <a:p>
            <a:pPr eaLnBrk="1" fontAlgn="base" hangingPunct="1">
              <a:spcBef>
                <a:spcPct val="5000"/>
              </a:spcBef>
              <a:spcAft>
                <a:spcPct val="0"/>
              </a:spcAft>
              <a:buFontTx/>
              <a:buNone/>
              <a:defRPr/>
            </a:pPr>
            <a:r>
              <a:rPr lang="en-US" altLang="en-US" sz="1108" dirty="0">
                <a:solidFill>
                  <a:srgbClr val="000000"/>
                </a:solidFill>
                <a:ea typeface="ＭＳ Ｐゴシック" panose="020B0600070205080204" pitchFamily="34" charset="-128"/>
              </a:rPr>
              <a:t>Total number of patients included in PPS:</a:t>
            </a: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Hospital type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Primary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Secondary</a:t>
            </a: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Tertiary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err="1">
                <a:solidFill>
                  <a:srgbClr val="000000"/>
                </a:solidFill>
                <a:ea typeface="ＭＳ Ｐゴシック" panose="020B0600070205080204" pitchFamily="34" charset="-128"/>
              </a:rPr>
              <a:t>Specialised</a:t>
            </a:r>
            <a:r>
              <a:rPr lang="en-US" altLang="en-US" sz="1108" dirty="0">
                <a:solidFill>
                  <a:srgbClr val="000000"/>
                </a:solidFill>
                <a:ea typeface="ＭＳ Ｐゴシック" panose="020B0600070205080204" pitchFamily="34" charset="-128"/>
              </a:rPr>
              <a:t>, specify </a:t>
            </a:r>
          </a:p>
          <a:p>
            <a:pPr eaLnBrk="1" fontAlgn="base" hangingPunct="1">
              <a:spcBef>
                <a:spcPct val="0"/>
              </a:spcBef>
              <a:spcAft>
                <a:spcPct val="0"/>
              </a:spcAft>
              <a:buFontTx/>
              <a:buNone/>
              <a:defRPr/>
            </a:pPr>
            <a:r>
              <a:rPr lang="en-US" altLang="en-US" sz="1108" dirty="0" err="1">
                <a:solidFill>
                  <a:srgbClr val="000000"/>
                </a:solidFill>
                <a:ea typeface="ＭＳ Ｐゴシック" panose="020B0600070205080204" pitchFamily="34" charset="-128"/>
              </a:rPr>
              <a:t>Specialisation</a:t>
            </a:r>
            <a:r>
              <a:rPr lang="en-US" altLang="en-US" sz="1108" dirty="0">
                <a:solidFill>
                  <a:srgbClr val="000000"/>
                </a:solidFill>
                <a:ea typeface="ＭＳ Ｐゴシック" panose="020B0600070205080204" pitchFamily="34" charset="-128"/>
              </a:rPr>
              <a:t> type: ______________________</a:t>
            </a:r>
          </a:p>
          <a:p>
            <a:pPr eaLnBrk="1" fontAlgn="base" hangingPunct="1">
              <a:spcBef>
                <a:spcPct val="0"/>
              </a:spcBef>
              <a:spcAft>
                <a:spcPct val="0"/>
              </a:spcAft>
              <a:buFontTx/>
              <a:buNone/>
              <a:defRPr/>
            </a:pPr>
            <a:r>
              <a:rPr lang="en-US" altLang="en-US" sz="1108" dirty="0">
                <a:solidFill>
                  <a:srgbClr val="000000"/>
                </a:solidFill>
                <a:ea typeface="ＭＳ Ｐゴシック" panose="020B0600070205080204" pitchFamily="34" charset="-128"/>
              </a:rPr>
              <a:t>Hospital ownership: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Private  </a:t>
            </a:r>
            <a:r>
              <a:rPr lang="en-US" altLang="en-US" sz="1662" dirty="0">
                <a:solidFill>
                  <a:srgbClr val="000000"/>
                </a:solidFill>
                <a:ea typeface="ＭＳ Ｐゴシック" panose="020B0600070205080204" pitchFamily="34" charset="-128"/>
                <a:sym typeface="Wingdings" panose="05000000000000000000" pitchFamily="2" charset="2"/>
              </a:rPr>
              <a:t> </a:t>
            </a:r>
            <a:r>
              <a:rPr lang="en-US" altLang="en-US" sz="1108" dirty="0">
                <a:solidFill>
                  <a:srgbClr val="000000"/>
                </a:solidFill>
                <a:ea typeface="ＭＳ Ｐゴシック" panose="020B0600070205080204" pitchFamily="34" charset="-128"/>
              </a:rPr>
              <a:t>Public</a:t>
            </a:r>
          </a:p>
        </p:txBody>
      </p:sp>
      <p:sp>
        <p:nvSpPr>
          <p:cNvPr id="3077" name="Rectangle 9"/>
          <p:cNvSpPr>
            <a:spLocks noChangeArrowheads="1"/>
          </p:cNvSpPr>
          <p:nvPr/>
        </p:nvSpPr>
        <p:spPr bwMode="auto">
          <a:xfrm>
            <a:off x="2781105" y="821807"/>
            <a:ext cx="666750" cy="200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grpSp>
        <p:nvGrpSpPr>
          <p:cNvPr id="8198" name="Group 390"/>
          <p:cNvGrpSpPr>
            <a:grpSpLocks/>
          </p:cNvGrpSpPr>
          <p:nvPr/>
        </p:nvGrpSpPr>
        <p:grpSpPr bwMode="auto">
          <a:xfrm>
            <a:off x="4176518" y="1582221"/>
            <a:ext cx="665163" cy="565150"/>
            <a:chOff x="1714" y="1116"/>
            <a:chExt cx="454" cy="386"/>
          </a:xfrm>
        </p:grpSpPr>
        <p:sp>
          <p:nvSpPr>
            <p:cNvPr id="3156" name="Rectangle 12"/>
            <p:cNvSpPr>
              <a:spLocks noChangeArrowheads="1"/>
            </p:cNvSpPr>
            <p:nvPr/>
          </p:nvSpPr>
          <p:spPr bwMode="auto">
            <a:xfrm>
              <a:off x="1714" y="1116"/>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3157" name="Rectangle 13"/>
            <p:cNvSpPr>
              <a:spLocks noChangeArrowheads="1"/>
            </p:cNvSpPr>
            <p:nvPr/>
          </p:nvSpPr>
          <p:spPr bwMode="auto">
            <a:xfrm>
              <a:off x="1714" y="1252"/>
              <a:ext cx="454" cy="11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3158" name="Rectangle 14"/>
            <p:cNvSpPr>
              <a:spLocks noChangeArrowheads="1"/>
            </p:cNvSpPr>
            <p:nvPr/>
          </p:nvSpPr>
          <p:spPr bwMode="auto">
            <a:xfrm>
              <a:off x="1714" y="1389"/>
              <a:ext cx="454" cy="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grpSp>
      <p:sp>
        <p:nvSpPr>
          <p:cNvPr id="3079" name="Rectangle 80"/>
          <p:cNvSpPr>
            <a:spLocks noChangeArrowheads="1"/>
          </p:cNvSpPr>
          <p:nvPr/>
        </p:nvSpPr>
        <p:spPr bwMode="auto">
          <a:xfrm>
            <a:off x="4509100" y="2899326"/>
            <a:ext cx="665162" cy="1666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3080" name="Rectangle 81"/>
          <p:cNvSpPr>
            <a:spLocks noChangeArrowheads="1"/>
          </p:cNvSpPr>
          <p:nvPr/>
        </p:nvSpPr>
        <p:spPr bwMode="auto">
          <a:xfrm>
            <a:off x="4509100" y="3099350"/>
            <a:ext cx="665162" cy="165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graphicFrame>
        <p:nvGraphicFramePr>
          <p:cNvPr id="4155" name="Group 59"/>
          <p:cNvGraphicFramePr>
            <a:graphicFrameLocks noGrp="1"/>
          </p:cNvGraphicFramePr>
          <p:nvPr>
            <p:ph/>
            <p:extLst>
              <p:ext uri="{D42A27DB-BD31-4B8C-83A1-F6EECF244321}">
                <p14:modId xmlns:p14="http://schemas.microsoft.com/office/powerpoint/2010/main" val="3858187531"/>
              </p:ext>
            </p:extLst>
          </p:nvPr>
        </p:nvGraphicFramePr>
        <p:xfrm>
          <a:off x="5800531" y="684798"/>
          <a:ext cx="4586287" cy="4784727"/>
        </p:xfrm>
        <a:graphic>
          <a:graphicData uri="http://schemas.openxmlformats.org/drawingml/2006/table">
            <a:tbl>
              <a:tblPr/>
              <a:tblGrid>
                <a:gridCol w="2919399">
                  <a:extLst>
                    <a:ext uri="{9D8B030D-6E8A-4147-A177-3AD203B41FA5}">
                      <a16:colId xmlns:a16="http://schemas.microsoft.com/office/drawing/2014/main" val="20000"/>
                    </a:ext>
                  </a:extLst>
                </a:gridCol>
                <a:gridCol w="608965">
                  <a:extLst>
                    <a:ext uri="{9D8B030D-6E8A-4147-A177-3AD203B41FA5}">
                      <a16:colId xmlns:a16="http://schemas.microsoft.com/office/drawing/2014/main" val="20001"/>
                    </a:ext>
                  </a:extLst>
                </a:gridCol>
                <a:gridCol w="449837">
                  <a:extLst>
                    <a:ext uri="{9D8B030D-6E8A-4147-A177-3AD203B41FA5}">
                      <a16:colId xmlns:a16="http://schemas.microsoft.com/office/drawing/2014/main" val="20002"/>
                    </a:ext>
                  </a:extLst>
                </a:gridCol>
                <a:gridCol w="608086">
                  <a:extLst>
                    <a:ext uri="{9D8B030D-6E8A-4147-A177-3AD203B41FA5}">
                      <a16:colId xmlns:a16="http://schemas.microsoft.com/office/drawing/2014/main" val="20003"/>
                    </a:ext>
                  </a:extLst>
                </a:gridCol>
              </a:tblGrid>
              <a:tr h="428381">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Number</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Year </a:t>
                      </a:r>
                    </a:p>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data</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Inc./ Total (1)</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28575" cap="flat" cmpd="sng" algn="ctr">
                      <a:solidFill>
                        <a:srgbClr val="92D05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0321">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discharges/admissions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Arial" charset="0"/>
                          <a:cs typeface="Arial" charset="0"/>
                        </a:rPr>
                        <a:t>Inc  Tot     </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3506">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patient-days in 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 </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2"/>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Alcohol hand rub consumption liters/year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 observed hand hygiene opportunities/year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blood culture sets/year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stool tests for CDI/year</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b"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1" i="0" u="none" strike="noStrike" cap="none" normalizeH="0" baseline="0" dirty="0">
                          <a:ln>
                            <a:noFill/>
                          </a:ln>
                          <a:solidFill>
                            <a:srgbClr val="FF0000"/>
                          </a:solidFill>
                          <a:effectLst/>
                          <a:latin typeface="Arial" charset="0"/>
                          <a:cs typeface="Arial" charset="0"/>
                        </a:rPr>
                        <a:t>Number of FTE infection control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hu-HU" altLang="en-US" sz="1100" b="1" i="0" u="none" strike="noStrike" cap="none" normalizeH="0" baseline="0" dirty="0">
                          <a:ln>
                            <a:noFill/>
                          </a:ln>
                          <a:solidFill>
                            <a:srgbClr val="FF0000"/>
                          </a:solidFill>
                          <a:effectLst/>
                          <a:latin typeface="Arial" charset="0"/>
                          <a:cs typeface="Arial" charset="0"/>
                        </a:rPr>
                        <a:t>1</a:t>
                      </a:r>
                      <a:endParaRPr kumimoji="0" lang="nl-NL" altLang="en-US" sz="1100" b="1"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3506">
                <a:tc>
                  <a:txBody>
                    <a:bodyPr/>
                    <a:lstStyle>
                      <a:lvl1pPr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1" i="0" u="none" strike="noStrike" cap="none" normalizeH="0" baseline="0" dirty="0">
                          <a:ln>
                            <a:noFill/>
                          </a:ln>
                          <a:solidFill>
                            <a:srgbClr val="FF0000"/>
                          </a:solidFill>
                          <a:effectLst/>
                          <a:latin typeface="Arial" charset="0"/>
                          <a:cs typeface="Arial" charset="0"/>
                        </a:rPr>
                        <a:t>Number of FTE infection control doctors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lvl1pPr marL="342900" indent="-342900" eaLnBrk="0" hangingPunct="0">
                        <a:spcBef>
                          <a:spcPct val="20000"/>
                        </a:spcBef>
                        <a:defRPr sz="2800">
                          <a:solidFill>
                            <a:schemeClr val="tx1"/>
                          </a:solidFill>
                          <a:latin typeface="Arial" charset="0"/>
                          <a:cs typeface="Arial" charset="0"/>
                        </a:defRPr>
                      </a:lvl1pPr>
                      <a:lvl2pPr marL="742950" indent="-285750" eaLnBrk="0" hangingPunct="0">
                        <a:spcBef>
                          <a:spcPct val="20000"/>
                        </a:spcBef>
                        <a:defRPr sz="2400">
                          <a:solidFill>
                            <a:schemeClr val="tx1"/>
                          </a:solidFill>
                          <a:latin typeface="Arial" charset="0"/>
                          <a:cs typeface="Arial" charset="0"/>
                        </a:defRPr>
                      </a:lvl2pPr>
                      <a:lvl3pPr marL="1143000" indent="-228600" eaLnBrk="0" hangingPunct="0">
                        <a:spcBef>
                          <a:spcPct val="20000"/>
                        </a:spcBef>
                        <a:defRPr sz="2000">
                          <a:solidFill>
                            <a:schemeClr val="tx1"/>
                          </a:solidFill>
                          <a:latin typeface="Arial" charset="0"/>
                          <a:cs typeface="Arial" charset="0"/>
                        </a:defRPr>
                      </a:lvl3pPr>
                      <a:lvl4pPr marL="1600200" indent="-228600" eaLnBrk="0" hangingPunct="0">
                        <a:spcBef>
                          <a:spcPct val="20000"/>
                        </a:spcBef>
                        <a:defRPr>
                          <a:solidFill>
                            <a:schemeClr val="tx1"/>
                          </a:solidFill>
                          <a:latin typeface="Arial" charset="0"/>
                          <a:cs typeface="Arial" charset="0"/>
                        </a:defRPr>
                      </a:lvl4pPr>
                      <a:lvl5pPr marL="2057400" indent="-228600" eaLnBrk="0" hangingPunct="0">
                        <a:spcBef>
                          <a:spcPct val="20000"/>
                        </a:spcBef>
                        <a:defRPr>
                          <a:solidFill>
                            <a:schemeClr val="tx1"/>
                          </a:solidFill>
                          <a:latin typeface="Arial" charset="0"/>
                          <a:cs typeface="Arial" charset="0"/>
                        </a:defRPr>
                      </a:lvl5pPr>
                      <a:lvl6pPr marL="2514600" indent="-228600" eaLnBrk="0" fontAlgn="base" hangingPunct="0">
                        <a:spcBef>
                          <a:spcPct val="20000"/>
                        </a:spcBef>
                        <a:spcAft>
                          <a:spcPct val="0"/>
                        </a:spcAft>
                        <a:defRPr>
                          <a:solidFill>
                            <a:schemeClr val="tx1"/>
                          </a:solidFill>
                          <a:latin typeface="Arial" charset="0"/>
                          <a:cs typeface="Arial" charset="0"/>
                        </a:defRPr>
                      </a:lvl6pPr>
                      <a:lvl7pPr marL="2971800" indent="-228600" eaLnBrk="0" fontAlgn="base" hangingPunct="0">
                        <a:spcBef>
                          <a:spcPct val="20000"/>
                        </a:spcBef>
                        <a:spcAft>
                          <a:spcPct val="0"/>
                        </a:spcAft>
                        <a:defRPr>
                          <a:solidFill>
                            <a:schemeClr val="tx1"/>
                          </a:solidFill>
                          <a:latin typeface="Arial" charset="0"/>
                          <a:cs typeface="Arial" charset="0"/>
                        </a:defRPr>
                      </a:lvl7pPr>
                      <a:lvl8pPr marL="3429000" indent="-228600" eaLnBrk="0" fontAlgn="base" hangingPunct="0">
                        <a:spcBef>
                          <a:spcPct val="20000"/>
                        </a:spcBef>
                        <a:spcAft>
                          <a:spcPct val="0"/>
                        </a:spcAft>
                        <a:defRPr>
                          <a:solidFill>
                            <a:schemeClr val="tx1"/>
                          </a:solidFill>
                          <a:latin typeface="Arial" charset="0"/>
                          <a:cs typeface="Arial" charset="0"/>
                        </a:defRPr>
                      </a:lvl8pPr>
                      <a:lvl9pPr marL="3886200" indent="-228600" eaLnBrk="0" fontAlgn="base" hangingPunct="0">
                        <a:spcBef>
                          <a:spcPct val="20000"/>
                        </a:spcBef>
                        <a:spcAft>
                          <a:spcPct val="0"/>
                        </a:spcAft>
                        <a:defRPr>
                          <a:solidFill>
                            <a:schemeClr val="tx1"/>
                          </a:solidFill>
                          <a:latin typeface="Arial" charset="0"/>
                          <a:cs typeface="Arial"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nl-NL" altLang="en-US" sz="1100" b="1" i="0" u="none" strike="noStrike" cap="none" normalizeH="0" baseline="0" dirty="0">
                          <a:ln>
                            <a:noFill/>
                          </a:ln>
                          <a:solidFill>
                            <a:srgbClr val="FF0000"/>
                          </a:solidFill>
                          <a:effectLst/>
                          <a:latin typeface="Arial" charset="0"/>
                          <a:cs typeface="Arial" charset="0"/>
                        </a:rPr>
                        <a:t>1/2</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08"/>
                  </a:ext>
                </a:extLst>
              </a:tr>
              <a:tr h="31350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altLang="en-US" sz="1100" b="1" i="0" u="none" strike="noStrike" cap="none" normalizeH="0" baseline="0" dirty="0">
                          <a:ln>
                            <a:noFill/>
                          </a:ln>
                          <a:solidFill>
                            <a:srgbClr val="FF0000"/>
                          </a:solidFill>
                          <a:effectLst/>
                          <a:latin typeface="Arial" charset="0"/>
                          <a:cs typeface="Arial" charset="0"/>
                        </a:rPr>
                        <a:t>Number of FTE antimicrobial stewardship</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nl-NL" altLang="en-US" sz="1100" b="1" i="0" u="none" strike="noStrike" cap="none" normalizeH="0" baseline="0" dirty="0">
                          <a:ln>
                            <a:noFill/>
                          </a:ln>
                          <a:solidFill>
                            <a:srgbClr val="FF0000"/>
                          </a:solidFill>
                          <a:effectLst/>
                          <a:latin typeface="Arial" charset="0"/>
                          <a:cs typeface="Arial" charset="0"/>
                        </a:rPr>
                        <a:t>0</a:t>
                      </a: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95000"/>
                      </a:schemeClr>
                    </a:solid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3507">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registered nurses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342900" marR="0" lvl="0" indent="-342900" algn="just" defTabSz="914400" rtl="0" eaLnBrk="1" fontAlgn="b" latinLnBrk="0" hangingPunct="1">
                        <a:lnSpc>
                          <a:spcPct val="100000"/>
                        </a:lnSpc>
                        <a:spcBef>
                          <a:spcPct val="0"/>
                        </a:spcBef>
                        <a:spcAft>
                          <a:spcPct val="0"/>
                        </a:spcAft>
                        <a:buClrTx/>
                        <a:buSzTx/>
                        <a:buFontTx/>
                        <a:buNone/>
                        <a:tabLst/>
                        <a:defRPr/>
                      </a:pPr>
                      <a:r>
                        <a:rPr kumimoji="0" lang="en-US" altLang="en-US" sz="1100" b="0" i="0" u="none" strike="noStrike" cap="none" normalizeH="0" baseline="0" dirty="0" err="1">
                          <a:ln>
                            <a:noFill/>
                          </a:ln>
                          <a:solidFill>
                            <a:schemeClr val="tx1"/>
                          </a:solidFill>
                          <a:effectLst/>
                          <a:latin typeface="Arial" charset="0"/>
                          <a:cs typeface="Arial" charset="0"/>
                        </a:rPr>
                        <a:t>Inc</a:t>
                      </a:r>
                      <a:r>
                        <a:rPr kumimoji="0" lang="en-US" altLang="en-US" sz="1100" b="0" i="0" u="none" strike="noStrike" cap="none" normalizeH="0" baseline="0" dirty="0">
                          <a:ln>
                            <a:noFill/>
                          </a:ln>
                          <a:solidFill>
                            <a:schemeClr val="tx1"/>
                          </a:solidFill>
                          <a:effectLst/>
                          <a:latin typeface="Arial" charset="0"/>
                          <a:cs typeface="Arial" charset="0"/>
                        </a:rPr>
                        <a:t>  Tot</a:t>
                      </a:r>
                    </a:p>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nursing assistants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registered nurses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313506">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Number of FTE nursing assistants in ICU</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tc vMerge="1">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Arial" charset="0"/>
                        <a:cs typeface="Arial" charset="0"/>
                      </a:endParaRPr>
                    </a:p>
                  </a:txBody>
                  <a:tcPr marL="36000" marR="36000" marT="36001" marB="36001" anchor="ctr" horzOverflow="overflow">
                    <a:lnL w="12700" cap="flat" cmpd="sng" algn="ctr">
                      <a:solidFill>
                        <a:srgbClr val="000000"/>
                      </a:solidFill>
                      <a:prstDash val="solid"/>
                      <a:round/>
                      <a:headEnd type="none" w="med" len="med"/>
                      <a:tailEnd type="none" w="med" len="med"/>
                    </a:lnL>
                    <a:lnR w="28575" cap="flat" cmpd="sng" algn="ctr">
                      <a:solidFill>
                        <a:srgbClr val="6699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93952">
                <a:tc>
                  <a:txBody>
                    <a:bodyPr/>
                    <a:lstStyle/>
                    <a:p>
                      <a:pPr marL="0" marR="0" lvl="0" indent="0" algn="just" defTabSz="914400" rtl="0" eaLnBrk="1" fontAlgn="b" latinLnBrk="0" hangingPunct="1">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Arial" charset="0"/>
                          <a:cs typeface="Arial" charset="0"/>
                        </a:rPr>
                        <a:t>N of  airborne infection isolation rooms</a:t>
                      </a:r>
                    </a:p>
                  </a:txBody>
                  <a:tcPr marL="33228" marR="33228" marT="33222" marB="33222" anchor="b" horzOverflow="overflow">
                    <a:lnL w="28575" cap="flat" cmpd="sng" algn="ctr">
                      <a:solidFill>
                        <a:srgbClr val="92D05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nl-NL"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tc>
                  <a:txBody>
                    <a:bodyPr/>
                    <a:lstStyle/>
                    <a:p>
                      <a:pPr marL="342900" marR="0" lvl="0" indent="-342900" algn="just" defTabSz="914400" rtl="0" eaLnBrk="1" fontAlgn="b"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rgbClr val="FF0000"/>
                        </a:solidFill>
                        <a:effectLst/>
                        <a:latin typeface="Arial" charset="0"/>
                        <a:cs typeface="Arial" charset="0"/>
                      </a:endParaRPr>
                    </a:p>
                  </a:txBody>
                  <a:tcPr marL="33228" marR="33228" marT="33222" marB="33222" anchor="ctr" horzOverflow="overflow">
                    <a:lnL w="12700" cap="flat" cmpd="sng" algn="ctr">
                      <a:solidFill>
                        <a:schemeClr val="tx1"/>
                      </a:solidFill>
                      <a:prstDash val="solid"/>
                      <a:round/>
                      <a:headEnd type="none" w="med" len="med"/>
                      <a:tailEnd type="none" w="med" len="med"/>
                    </a:lnL>
                    <a:lnR w="28575" cap="flat" cmpd="sng" algn="ctr">
                      <a:solidFill>
                        <a:srgbClr val="92D05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92D050"/>
                      </a:solidFill>
                      <a:prstDash val="solid"/>
                      <a:round/>
                      <a:headEnd type="none" w="med" len="med"/>
                      <a:tailEnd type="none" w="med" len="med"/>
                    </a:lnB>
                    <a:lnTlToBr>
                      <a:noFill/>
                    </a:lnTlToBr>
                    <a:lnBlToTr>
                      <a:noFill/>
                    </a:lnBlToTr>
                    <a:solidFill>
                      <a:schemeClr val="bg1">
                        <a:lumMod val="75000"/>
                      </a:schemeClr>
                    </a:solidFill>
                  </a:tcPr>
                </a:tc>
                <a:extLst>
                  <a:ext uri="{0D108BD9-81ED-4DB2-BD59-A6C34878D82A}">
                    <a16:rowId xmlns:a16="http://schemas.microsoft.com/office/drawing/2014/main" val="10014"/>
                  </a:ext>
                </a:extLst>
              </a:tr>
            </a:tbl>
          </a:graphicData>
        </a:graphic>
      </p:graphicFrame>
      <p:sp>
        <p:nvSpPr>
          <p:cNvPr id="3151" name="Rectangle 326"/>
          <p:cNvSpPr>
            <a:spLocks noChangeArrowheads="1"/>
          </p:cNvSpPr>
          <p:nvPr/>
        </p:nvSpPr>
        <p:spPr bwMode="auto">
          <a:xfrm>
            <a:off x="1717481" y="5874819"/>
            <a:ext cx="8774113" cy="40481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1015" dirty="0">
                <a:solidFill>
                  <a:srgbClr val="000000"/>
                </a:solidFill>
                <a:ea typeface="ＭＳ Ｐゴシック" panose="020B0600070205080204" pitchFamily="34" charset="-128"/>
              </a:rPr>
              <a:t>PPS Protocol: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Standard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Light</a:t>
            </a:r>
          </a:p>
          <a:p>
            <a:pPr eaLnBrk="1" fontAlgn="base" hangingPunct="1">
              <a:spcBef>
                <a:spcPct val="0"/>
              </a:spcBef>
              <a:spcAft>
                <a:spcPct val="0"/>
              </a:spcAft>
              <a:buFontTx/>
              <a:buNone/>
              <a:defRPr/>
            </a:pPr>
            <a:r>
              <a:rPr lang="en-US" altLang="en-US" sz="1015" dirty="0">
                <a:solidFill>
                  <a:srgbClr val="000000"/>
                </a:solidFill>
                <a:ea typeface="ＭＳ Ｐゴシック" panose="020B0600070205080204" pitchFamily="34" charset="-128"/>
              </a:rPr>
              <a:t>Is the hospital part of a national representative sample of hospitals ?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No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Yes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Unknown</a:t>
            </a:r>
          </a:p>
        </p:txBody>
      </p:sp>
      <p:sp>
        <p:nvSpPr>
          <p:cNvPr id="3152" name="Rectangle 389"/>
          <p:cNvSpPr>
            <a:spLocks noChangeArrowheads="1"/>
          </p:cNvSpPr>
          <p:nvPr/>
        </p:nvSpPr>
        <p:spPr bwMode="auto">
          <a:xfrm>
            <a:off x="5743381" y="5479946"/>
            <a:ext cx="4652963"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923" dirty="0">
                <a:solidFill>
                  <a:srgbClr val="000000"/>
                </a:solidFill>
                <a:ea typeface="ＭＳ Ｐゴシック" panose="020B0600070205080204" pitchFamily="34" charset="-128"/>
              </a:rPr>
              <a:t>(1) Data were collected for</a:t>
            </a:r>
            <a:r>
              <a:rPr lang="en-US" altLang="en-US" sz="923" b="1" dirty="0">
                <a:solidFill>
                  <a:srgbClr val="000000"/>
                </a:solidFill>
                <a:ea typeface="ＭＳ Ｐゴシック" panose="020B0600070205080204" pitchFamily="34" charset="-128"/>
              </a:rPr>
              <a:t> </a:t>
            </a:r>
            <a:r>
              <a:rPr lang="en-US" altLang="en-US" sz="923" dirty="0">
                <a:solidFill>
                  <a:srgbClr val="000000"/>
                </a:solidFill>
                <a:ea typeface="ＭＳ Ｐゴシック" panose="020B0600070205080204" pitchFamily="34" charset="-128"/>
              </a:rPr>
              <a:t>Included wards only (</a:t>
            </a:r>
            <a:r>
              <a:rPr lang="en-US" altLang="en-US" sz="923" b="1" dirty="0" err="1">
                <a:solidFill>
                  <a:srgbClr val="000000"/>
                </a:solidFill>
                <a:ea typeface="ＭＳ Ｐゴシック" panose="020B0600070205080204" pitchFamily="34" charset="-128"/>
              </a:rPr>
              <a:t>Inc</a:t>
            </a:r>
            <a:r>
              <a:rPr lang="en-US" altLang="en-US" sz="923" dirty="0">
                <a:solidFill>
                  <a:srgbClr val="000000"/>
                </a:solidFill>
                <a:ea typeface="ＭＳ Ｐゴシック" panose="020B0600070205080204" pitchFamily="34" charset="-128"/>
              </a:rPr>
              <a:t> , = recommended) or for the total hospital (</a:t>
            </a:r>
            <a:r>
              <a:rPr lang="en-US" altLang="en-US" sz="923" b="1" dirty="0">
                <a:solidFill>
                  <a:srgbClr val="000000"/>
                </a:solidFill>
                <a:ea typeface="ＭＳ Ｐゴシック" panose="020B0600070205080204" pitchFamily="34" charset="-128"/>
              </a:rPr>
              <a:t>Tot</a:t>
            </a:r>
            <a:r>
              <a:rPr lang="en-US" altLang="en-US" sz="923" dirty="0">
                <a:solidFill>
                  <a:srgbClr val="000000"/>
                </a:solidFill>
                <a:ea typeface="ＭＳ Ｐゴシック" panose="020B0600070205080204" pitchFamily="34" charset="-128"/>
              </a:rPr>
              <a:t>); if all wards were included in PPS (</a:t>
            </a:r>
            <a:r>
              <a:rPr lang="en-US" altLang="en-US" sz="923" dirty="0" err="1">
                <a:solidFill>
                  <a:srgbClr val="000000"/>
                </a:solidFill>
                <a:ea typeface="ＭＳ Ｐゴシック" panose="020B0600070205080204" pitchFamily="34" charset="-128"/>
              </a:rPr>
              <a:t>Inc</a:t>
            </a:r>
            <a:r>
              <a:rPr lang="en-US" altLang="en-US" sz="923" dirty="0">
                <a:solidFill>
                  <a:srgbClr val="000000"/>
                </a:solidFill>
                <a:ea typeface="ＭＳ Ｐゴシック" panose="020B0600070205080204" pitchFamily="34" charset="-128"/>
              </a:rPr>
              <a:t>=Tot), mark “</a:t>
            </a:r>
            <a:r>
              <a:rPr lang="en-US" altLang="en-US" sz="923" dirty="0" err="1">
                <a:solidFill>
                  <a:srgbClr val="000000"/>
                </a:solidFill>
                <a:ea typeface="ＭＳ Ｐゴシック" panose="020B0600070205080204" pitchFamily="34" charset="-128"/>
              </a:rPr>
              <a:t>Inc</a:t>
            </a:r>
            <a:r>
              <a:rPr lang="en-US" altLang="en-US" sz="923" dirty="0">
                <a:solidFill>
                  <a:srgbClr val="000000"/>
                </a:solidFill>
                <a:ea typeface="ＭＳ Ｐゴシック" panose="020B0600070205080204" pitchFamily="34" charset="-128"/>
              </a:rPr>
              <a:t>”</a:t>
            </a:r>
          </a:p>
        </p:txBody>
      </p:sp>
      <p:sp>
        <p:nvSpPr>
          <p:cNvPr id="3153" name="Rectangle 82"/>
          <p:cNvSpPr>
            <a:spLocks noChangeArrowheads="1"/>
          </p:cNvSpPr>
          <p:nvPr/>
        </p:nvSpPr>
        <p:spPr bwMode="auto">
          <a:xfrm>
            <a:off x="1719068" y="4611169"/>
            <a:ext cx="3854450" cy="1185862"/>
          </a:xfrm>
          <a:prstGeom prst="rect">
            <a:avLst/>
          </a:prstGeom>
          <a:noFill/>
          <a:ln w="28575">
            <a:solidFill>
              <a:srgbClr val="6699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defTabSz="652463" eaLnBrk="0" hangingPunct="0">
              <a:spcBef>
                <a:spcPct val="20000"/>
              </a:spcBef>
              <a:buChar char="•"/>
              <a:tabLst>
                <a:tab pos="1252538" algn="l"/>
                <a:tab pos="2146300" algn="l"/>
                <a:tab pos="3140075" algn="l"/>
              </a:tabLst>
              <a:defRPr sz="3200">
                <a:solidFill>
                  <a:schemeClr val="tx1"/>
                </a:solidFill>
                <a:latin typeface="Arial" panose="020B0604020202020204" pitchFamily="34" charset="0"/>
                <a:cs typeface="Arial" panose="020B0604020202020204" pitchFamily="34" charset="0"/>
              </a:defRPr>
            </a:lvl1pPr>
            <a:lvl2pPr marL="742950" indent="-285750" defTabSz="652463" eaLnBrk="0" hangingPunct="0">
              <a:spcBef>
                <a:spcPct val="20000"/>
              </a:spcBef>
              <a:buChar char="–"/>
              <a:tabLst>
                <a:tab pos="1252538" algn="l"/>
                <a:tab pos="2146300" algn="l"/>
                <a:tab pos="3140075" algn="l"/>
              </a:tabLst>
              <a:defRPr sz="2800">
                <a:solidFill>
                  <a:schemeClr val="tx1"/>
                </a:solidFill>
                <a:latin typeface="Arial" panose="020B0604020202020204" pitchFamily="34" charset="0"/>
                <a:cs typeface="Arial" panose="020B0604020202020204" pitchFamily="34" charset="0"/>
              </a:defRPr>
            </a:lvl2pPr>
            <a:lvl3pPr marL="1143000" indent="-228600" defTabSz="652463" eaLnBrk="0" hangingPunct="0">
              <a:spcBef>
                <a:spcPct val="20000"/>
              </a:spcBef>
              <a:buChar char="•"/>
              <a:tabLst>
                <a:tab pos="1252538" algn="l"/>
                <a:tab pos="2146300" algn="l"/>
                <a:tab pos="3140075" algn="l"/>
              </a:tabLst>
              <a:defRPr sz="2400">
                <a:solidFill>
                  <a:schemeClr val="tx1"/>
                </a:solidFill>
                <a:latin typeface="Arial" panose="020B0604020202020204" pitchFamily="34" charset="0"/>
                <a:cs typeface="Arial" panose="020B0604020202020204" pitchFamily="34" charset="0"/>
              </a:defRPr>
            </a:lvl3pPr>
            <a:lvl4pPr marL="16002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4pPr>
            <a:lvl5pPr marL="2057400" indent="-228600" defTabSz="652463" eaLnBrk="0" hangingPunct="0">
              <a:spcBef>
                <a:spcPct val="20000"/>
              </a:spcBef>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5pPr>
            <a:lvl6pPr marL="25146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6pPr>
            <a:lvl7pPr marL="29718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7pPr>
            <a:lvl8pPr marL="34290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8pPr>
            <a:lvl9pPr marL="3886200" indent="-228600" defTabSz="652463" eaLnBrk="0" fontAlgn="base" hangingPunct="0">
              <a:spcBef>
                <a:spcPct val="20000"/>
              </a:spcBef>
              <a:spcAft>
                <a:spcPct val="0"/>
              </a:spcAft>
              <a:buChar char="»"/>
              <a:tabLst>
                <a:tab pos="1252538" algn="l"/>
                <a:tab pos="2146300" algn="l"/>
                <a:tab pos="3140075" algn="l"/>
              </a:tabLst>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r>
              <a:rPr lang="en-US" altLang="en-US" sz="1015" dirty="0">
                <a:solidFill>
                  <a:srgbClr val="000000"/>
                </a:solidFill>
                <a:ea typeface="ＭＳ Ｐゴシック" panose="020B0600070205080204" pitchFamily="34" charset="-128"/>
              </a:rPr>
              <a:t>Hospital is part of administrative hospital group (</a:t>
            </a:r>
            <a:r>
              <a:rPr lang="en-US" altLang="en-US" sz="1015" b="1" dirty="0">
                <a:solidFill>
                  <a:srgbClr val="000000"/>
                </a:solidFill>
                <a:ea typeface="ＭＳ Ｐゴシック" panose="020B0600070205080204" pitchFamily="34" charset="-128"/>
              </a:rPr>
              <a:t>AHG</a:t>
            </a:r>
            <a:r>
              <a:rPr lang="en-US" altLang="en-US" sz="1015" dirty="0">
                <a:solidFill>
                  <a:srgbClr val="000000"/>
                </a:solidFill>
                <a:ea typeface="ＭＳ Ｐゴシック" panose="020B0600070205080204" pitchFamily="34" charset="-128"/>
              </a:rPr>
              <a:t>):   </a:t>
            </a:r>
          </a:p>
          <a:p>
            <a:pPr eaLnBrk="1" fontAlgn="base" hangingPunct="1">
              <a:lnSpc>
                <a:spcPct val="150000"/>
              </a:lnSpc>
              <a:spcBef>
                <a:spcPct val="0"/>
              </a:spcBef>
              <a:spcAft>
                <a:spcPct val="0"/>
              </a:spcAft>
              <a:buFontTx/>
              <a:buNone/>
              <a:defRPr/>
            </a:pPr>
            <a:r>
              <a:rPr lang="en-US" altLang="en-US" sz="1015" dirty="0">
                <a:solidFill>
                  <a:srgbClr val="000000"/>
                </a:solidFill>
                <a:ea typeface="ＭＳ Ｐゴシック" panose="020B0600070205080204" pitchFamily="34" charset="-128"/>
                <a:sym typeface="Wingdings" panose="05000000000000000000" pitchFamily="2" charset="2"/>
              </a:rPr>
              <a:t> No</a:t>
            </a:r>
            <a:r>
              <a:rPr lang="en-US" altLang="en-US" sz="1015" dirty="0">
                <a:solidFill>
                  <a:srgbClr val="000000"/>
                </a:solidFill>
                <a:ea typeface="ＭＳ Ｐゴシック" panose="020B0600070205080204" pitchFamily="34" charset="-128"/>
              </a:rPr>
              <a:t>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dirty="0">
                <a:solidFill>
                  <a:srgbClr val="000000"/>
                </a:solidFill>
                <a:ea typeface="ＭＳ Ｐゴシック" panose="020B0600070205080204" pitchFamily="34" charset="-128"/>
              </a:rPr>
              <a:t>Yes  </a:t>
            </a:r>
            <a:r>
              <a:rPr lang="en-US" altLang="en-US" sz="1015" dirty="0">
                <a:solidFill>
                  <a:srgbClr val="000000"/>
                </a:solidFill>
                <a:ea typeface="ＭＳ Ｐゴシック" panose="020B0600070205080204" pitchFamily="34" charset="-128"/>
                <a:sym typeface="Wingdings" panose="05000000000000000000" pitchFamily="2" charset="2"/>
              </a:rPr>
              <a:t> </a:t>
            </a:r>
            <a:r>
              <a:rPr lang="en-US" altLang="en-US" sz="1015" i="1" dirty="0">
                <a:solidFill>
                  <a:srgbClr val="000000"/>
                </a:solidFill>
                <a:ea typeface="ＭＳ Ｐゴシック" panose="020B0600070205080204" pitchFamily="34" charset="-128"/>
                <a:sym typeface="Wingdings" panose="05000000000000000000" pitchFamily="2" charset="2"/>
              </a:rPr>
              <a:t>if yes:</a:t>
            </a:r>
            <a:endParaRPr lang="en-US" altLang="en-US" sz="1015" i="1" dirty="0">
              <a:solidFill>
                <a:srgbClr val="000000"/>
              </a:solidFill>
              <a:ea typeface="ＭＳ Ｐゴシック" panose="020B0600070205080204" pitchFamily="34" charset="-128"/>
            </a:endParaRPr>
          </a:p>
          <a:p>
            <a:pPr eaLnBrk="1" fontAlgn="base" hangingPunct="1">
              <a:lnSpc>
                <a:spcPct val="150000"/>
              </a:lnSpc>
              <a:spcBef>
                <a:spcPct val="0"/>
              </a:spcBef>
              <a:spcAft>
                <a:spcPct val="0"/>
              </a:spcAft>
              <a:buFontTx/>
              <a:buNone/>
              <a:defRPr/>
            </a:pPr>
            <a:r>
              <a:rPr lang="en-US" altLang="en-US" sz="1015" dirty="0">
                <a:solidFill>
                  <a:srgbClr val="000000"/>
                </a:solidFill>
                <a:ea typeface="ＭＳ Ｐゴシック" panose="020B0600070205080204" pitchFamily="34" charset="-128"/>
              </a:rPr>
              <a:t>Data apply to: </a:t>
            </a:r>
            <a:r>
              <a:rPr lang="en-US" altLang="en-US" sz="1015" dirty="0">
                <a:solidFill>
                  <a:srgbClr val="000000"/>
                </a:solidFill>
                <a:ea typeface="ＭＳ Ｐゴシック" panose="020B0600070205080204" pitchFamily="34" charset="-128"/>
                <a:sym typeface="Wingdings" panose="05000000000000000000" pitchFamily="2" charset="2"/>
              </a:rPr>
              <a:t> Hospital site</a:t>
            </a:r>
            <a:r>
              <a:rPr lang="en-US" altLang="en-US" sz="1015" dirty="0">
                <a:solidFill>
                  <a:srgbClr val="000000"/>
                </a:solidFill>
                <a:ea typeface="ＭＳ Ｐゴシック" panose="020B0600070205080204" pitchFamily="34" charset="-128"/>
              </a:rPr>
              <a:t> only     </a:t>
            </a:r>
            <a:r>
              <a:rPr lang="en-US" altLang="en-US" sz="1015" dirty="0">
                <a:solidFill>
                  <a:srgbClr val="000000"/>
                </a:solidFill>
                <a:ea typeface="ＭＳ Ｐゴシック" panose="020B0600070205080204" pitchFamily="34" charset="-128"/>
                <a:sym typeface="Wingdings" panose="05000000000000000000" pitchFamily="2" charset="2"/>
              </a:rPr>
              <a:t> All hospitals in AHG</a:t>
            </a:r>
            <a:endParaRPr lang="en-US" altLang="en-US" sz="1015" dirty="0">
              <a:solidFill>
                <a:srgbClr val="000000"/>
              </a:solidFill>
              <a:ea typeface="ＭＳ Ｐゴシック" panose="020B0600070205080204" pitchFamily="34" charset="-128"/>
            </a:endParaRPr>
          </a:p>
          <a:p>
            <a:pPr eaLnBrk="1" fontAlgn="base" hangingPunct="1">
              <a:lnSpc>
                <a:spcPct val="150000"/>
              </a:lnSpc>
              <a:spcBef>
                <a:spcPct val="0"/>
              </a:spcBef>
              <a:spcAft>
                <a:spcPct val="0"/>
              </a:spcAft>
              <a:buFontTx/>
              <a:buNone/>
              <a:defRPr/>
            </a:pPr>
            <a:r>
              <a:rPr lang="en-US" altLang="en-US" sz="1015" dirty="0">
                <a:solidFill>
                  <a:srgbClr val="000000"/>
                </a:solidFill>
                <a:ea typeface="ＭＳ Ｐゴシック" panose="020B0600070205080204" pitchFamily="34" charset="-128"/>
              </a:rPr>
              <a:t>AHG code:	           AHG type: Prim  Sec  </a:t>
            </a:r>
            <a:r>
              <a:rPr lang="en-US" altLang="en-US" sz="1015" dirty="0" err="1">
                <a:solidFill>
                  <a:srgbClr val="000000"/>
                </a:solidFill>
                <a:ea typeface="ＭＳ Ｐゴシック" panose="020B0600070205080204" pitchFamily="34" charset="-128"/>
              </a:rPr>
              <a:t>Tert</a:t>
            </a:r>
            <a:r>
              <a:rPr lang="en-US" altLang="en-US" sz="1015" dirty="0">
                <a:solidFill>
                  <a:srgbClr val="000000"/>
                </a:solidFill>
                <a:ea typeface="ＭＳ Ｐゴシック" panose="020B0600070205080204" pitchFamily="34" charset="-128"/>
              </a:rPr>
              <a:t>  Spec</a:t>
            </a:r>
          </a:p>
          <a:p>
            <a:pPr eaLnBrk="1" fontAlgn="base" hangingPunct="1">
              <a:lnSpc>
                <a:spcPct val="150000"/>
              </a:lnSpc>
              <a:spcBef>
                <a:spcPct val="0"/>
              </a:spcBef>
              <a:spcAft>
                <a:spcPct val="0"/>
              </a:spcAft>
              <a:buFontTx/>
              <a:buNone/>
              <a:defRPr/>
            </a:pPr>
            <a:r>
              <a:rPr lang="en-US" altLang="en-US" sz="1015" dirty="0">
                <a:solidFill>
                  <a:srgbClr val="000000"/>
                </a:solidFill>
                <a:ea typeface="ＭＳ Ｐゴシック" panose="020B0600070205080204" pitchFamily="34" charset="-128"/>
              </a:rPr>
              <a:t>N of beds AHG:  Total                      Acute care beds</a:t>
            </a:r>
          </a:p>
        </p:txBody>
      </p:sp>
      <p:sp>
        <p:nvSpPr>
          <p:cNvPr id="3154" name="Rectangle 80"/>
          <p:cNvSpPr>
            <a:spLocks noChangeArrowheads="1"/>
          </p:cNvSpPr>
          <p:nvPr/>
        </p:nvSpPr>
        <p:spPr bwMode="auto">
          <a:xfrm>
            <a:off x="3104956" y="5541445"/>
            <a:ext cx="665163" cy="147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3155" name="Rectangle 80"/>
          <p:cNvSpPr>
            <a:spLocks noChangeArrowheads="1"/>
          </p:cNvSpPr>
          <p:nvPr/>
        </p:nvSpPr>
        <p:spPr bwMode="auto">
          <a:xfrm>
            <a:off x="4841681" y="5541444"/>
            <a:ext cx="665163" cy="1333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18" name="Rectangle 80"/>
          <p:cNvSpPr>
            <a:spLocks noChangeArrowheads="1"/>
          </p:cNvSpPr>
          <p:nvPr/>
        </p:nvSpPr>
        <p:spPr bwMode="auto">
          <a:xfrm>
            <a:off x="2449318" y="5327131"/>
            <a:ext cx="665162" cy="1476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buFontTx/>
              <a:buNone/>
              <a:defRPr/>
            </a:pPr>
            <a:endParaRPr lang="en-GB" altLang="en-US" sz="1662">
              <a:solidFill>
                <a:srgbClr val="000000"/>
              </a:solidFill>
              <a:ea typeface="ＭＳ Ｐゴシック" panose="020B0600070205080204" pitchFamily="34" charset="-128"/>
            </a:endParaRPr>
          </a:p>
        </p:txBody>
      </p:sp>
      <p:sp>
        <p:nvSpPr>
          <p:cNvPr id="8277" name="Rectangle 1"/>
          <p:cNvSpPr>
            <a:spLocks noChangeArrowheads="1"/>
          </p:cNvSpPr>
          <p:nvPr/>
        </p:nvSpPr>
        <p:spPr bwMode="auto">
          <a:xfrm>
            <a:off x="4636893" y="3917432"/>
            <a:ext cx="5167312" cy="1831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round/>
                <a:headEnd/>
                <a:tailEnd/>
              </a14:hiddenLine>
            </a:ext>
          </a:extLst>
        </p:spPr>
        <p:txBody>
          <a:bodyPr lIns="0" tIns="0" rIns="0" bIns="0">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fontAlgn="base" hangingPunct="0">
              <a:lnSpc>
                <a:spcPct val="85000"/>
              </a:lnSpc>
              <a:spcBef>
                <a:spcPct val="0"/>
              </a:spcBef>
              <a:spcAft>
                <a:spcPct val="0"/>
              </a:spcAft>
              <a:buFontTx/>
              <a:buNone/>
            </a:pPr>
            <a:endParaRPr lang="en-GB" altLang="en-US" sz="1400">
              <a:solidFill>
                <a:srgbClr val="000000"/>
              </a:solidFill>
            </a:endParaRPr>
          </a:p>
        </p:txBody>
      </p:sp>
    </p:spTree>
    <p:extLst>
      <p:ext uri="{BB962C8B-B14F-4D97-AF65-F5344CB8AC3E}">
        <p14:creationId xmlns:p14="http://schemas.microsoft.com/office/powerpoint/2010/main" val="2238753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a:ea typeface="ＭＳ Ｐゴシック" panose="020B0600070205080204" pitchFamily="34" charset="-128"/>
              </a:rPr>
              <a:t>Indicator case 2</a:t>
            </a:r>
          </a:p>
        </p:txBody>
      </p:sp>
      <p:sp>
        <p:nvSpPr>
          <p:cNvPr id="10243" name="Content Placeholder 2"/>
          <p:cNvSpPr>
            <a:spLocks noGrp="1"/>
          </p:cNvSpPr>
          <p:nvPr>
            <p:ph idx="1"/>
          </p:nvPr>
        </p:nvSpPr>
        <p:spPr>
          <a:xfrm>
            <a:off x="431807" y="1233950"/>
            <a:ext cx="11246387" cy="5008100"/>
          </a:xfrm>
        </p:spPr>
        <p:txBody>
          <a:bodyPr/>
          <a:lstStyle/>
          <a:p>
            <a:r>
              <a:rPr lang="en-GB" altLang="en-US" sz="2000" dirty="0">
                <a:ea typeface="ＭＳ Ｐゴシック" panose="020B0600070205080204" pitchFamily="34" charset="-128"/>
              </a:rPr>
              <a:t>A 450</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bed acute care hospital has established an infection control programme</a:t>
            </a:r>
          </a:p>
          <a:p>
            <a:r>
              <a:rPr lang="en-GB" altLang="en-US" sz="2000" dirty="0">
                <a:ea typeface="ＭＳ Ｐゴシック" panose="020B0600070205080204" pitchFamily="34" charset="-128"/>
              </a:rPr>
              <a:t>The programme includes </a:t>
            </a:r>
          </a:p>
          <a:p>
            <a:pPr lvl="1"/>
            <a:r>
              <a:rPr lang="en-GB" altLang="en-US" sz="2000" dirty="0">
                <a:solidFill>
                  <a:srgbClr val="FF0000"/>
                </a:solidFill>
                <a:ea typeface="ＭＳ Ｐゴシック" panose="020B0600070205080204" pitchFamily="34" charset="-128"/>
              </a:rPr>
              <a:t>surveillance</a:t>
            </a:r>
            <a:r>
              <a:rPr lang="en-GB" altLang="en-US" sz="2000" dirty="0">
                <a:ea typeface="ＭＳ Ｐゴシック" panose="020B0600070205080204" pitchFamily="34" charset="-128"/>
              </a:rPr>
              <a:t> of </a:t>
            </a:r>
            <a:r>
              <a:rPr lang="en-GB" altLang="en-US" sz="2000" dirty="0">
                <a:solidFill>
                  <a:srgbClr val="FF0000"/>
                </a:solidFill>
                <a:ea typeface="ＭＳ Ｐゴシック" panose="020B0600070205080204" pitchFamily="34" charset="-128"/>
              </a:rPr>
              <a:t>central</a:t>
            </a:r>
            <a:r>
              <a:rPr lang="hu-HU" altLang="en-US" sz="2000" dirty="0">
                <a:solidFill>
                  <a:srgbClr val="FF0000"/>
                </a:solidFill>
                <a:ea typeface="ＭＳ Ｐゴシック" panose="020B0600070205080204" pitchFamily="34" charset="-128"/>
              </a:rPr>
              <a:t> </a:t>
            </a:r>
            <a:r>
              <a:rPr lang="en-GB" altLang="en-US" sz="2000" dirty="0">
                <a:solidFill>
                  <a:srgbClr val="FF0000"/>
                </a:solidFill>
                <a:ea typeface="ＭＳ Ｐゴシック" panose="020B0600070205080204" pitchFamily="34" charset="-128"/>
              </a:rPr>
              <a:t>line</a:t>
            </a:r>
            <a:r>
              <a:rPr lang="hu-HU" altLang="en-US" sz="2000" dirty="0">
                <a:solidFill>
                  <a:srgbClr val="FF0000"/>
                </a:solidFill>
                <a:ea typeface="ＭＳ Ｐゴシック" panose="020B0600070205080204" pitchFamily="34" charset="-128"/>
              </a:rPr>
              <a:t>-</a:t>
            </a:r>
            <a:r>
              <a:rPr lang="en-GB" altLang="en-US" sz="2000" dirty="0">
                <a:solidFill>
                  <a:srgbClr val="FF0000"/>
                </a:solidFill>
                <a:ea typeface="ＭＳ Ｐゴシック" panose="020B0600070205080204" pitchFamily="34" charset="-128"/>
              </a:rPr>
              <a:t>associated infections </a:t>
            </a:r>
            <a:r>
              <a:rPr lang="hu-HU" altLang="en-US" sz="2000" dirty="0">
                <a:solidFill>
                  <a:srgbClr val="FF0000"/>
                </a:solidFill>
                <a:ea typeface="ＭＳ Ｐゴシック" panose="020B0600070205080204" pitchFamily="34" charset="-128"/>
              </a:rPr>
              <a:t>(CLABSI) </a:t>
            </a:r>
            <a:r>
              <a:rPr lang="en-GB" altLang="en-US" sz="2000" dirty="0">
                <a:ea typeface="ＭＳ Ｐゴシック" panose="020B0600070205080204" pitchFamily="34" charset="-128"/>
              </a:rPr>
              <a:t>and </a:t>
            </a:r>
            <a:r>
              <a:rPr lang="en-GB" altLang="en-US" sz="2000" dirty="0">
                <a:solidFill>
                  <a:srgbClr val="FF0000"/>
                </a:solidFill>
                <a:ea typeface="ＭＳ Ｐゴシック" panose="020B0600070205080204" pitchFamily="34" charset="-128"/>
              </a:rPr>
              <a:t>ventilator-associated pneumonia </a:t>
            </a:r>
            <a:r>
              <a:rPr lang="hu-HU" altLang="en-US" sz="2000" dirty="0">
                <a:solidFill>
                  <a:srgbClr val="FF0000"/>
                </a:solidFill>
                <a:ea typeface="ＭＳ Ｐゴシック" panose="020B0600070205080204" pitchFamily="34" charset="-128"/>
              </a:rPr>
              <a:t>(VAP) </a:t>
            </a:r>
            <a:r>
              <a:rPr lang="en-GB" altLang="en-US" sz="2000" dirty="0">
                <a:ea typeface="ＭＳ Ｐゴシック" panose="020B0600070205080204" pitchFamily="34" charset="-128"/>
              </a:rPr>
              <a:t>in the ICU and </a:t>
            </a:r>
          </a:p>
          <a:p>
            <a:pPr lvl="1"/>
            <a:r>
              <a:rPr lang="en-GB" altLang="en-US" sz="2000" dirty="0">
                <a:ea typeface="ＭＳ Ｐゴシック" panose="020B0600070205080204" pitchFamily="34" charset="-128"/>
              </a:rPr>
              <a:t>surveillance of </a:t>
            </a:r>
            <a:r>
              <a:rPr lang="en-GB" altLang="en-US" sz="2000" dirty="0">
                <a:solidFill>
                  <a:srgbClr val="FF0000"/>
                </a:solidFill>
                <a:ea typeface="ＭＳ Ｐゴシック" panose="020B0600070205080204" pitchFamily="34" charset="-128"/>
              </a:rPr>
              <a:t>surgical site infections</a:t>
            </a:r>
            <a:r>
              <a:rPr lang="en-GB" altLang="en-US" sz="2000" dirty="0">
                <a:ea typeface="ＭＳ Ｐゴシック" panose="020B0600070205080204" pitchFamily="34" charset="-128"/>
              </a:rPr>
              <a:t>. </a:t>
            </a:r>
          </a:p>
          <a:p>
            <a:r>
              <a:rPr lang="en-GB" altLang="en-US" sz="2000" dirty="0">
                <a:solidFill>
                  <a:srgbClr val="FF0000"/>
                </a:solidFill>
                <a:ea typeface="ＭＳ Ｐゴシック" panose="020B0600070205080204" pitchFamily="34" charset="-128"/>
              </a:rPr>
              <a:t>Guidelines</a:t>
            </a:r>
            <a:r>
              <a:rPr lang="en-GB" altLang="en-US" sz="2000" dirty="0">
                <a:ea typeface="ＭＳ Ｐゴシック" panose="020B0600070205080204" pitchFamily="34" charset="-128"/>
              </a:rPr>
              <a:t> for prevention of CLABSI and VAP in the ICU were introduced recently, with </a:t>
            </a:r>
            <a:r>
              <a:rPr lang="en-GB" altLang="en-US" sz="2000" dirty="0">
                <a:solidFill>
                  <a:srgbClr val="FF0000"/>
                </a:solidFill>
                <a:ea typeface="ＭＳ Ｐゴシック" panose="020B0600070205080204" pitchFamily="34" charset="-128"/>
              </a:rPr>
              <a:t>care bundles</a:t>
            </a:r>
            <a:r>
              <a:rPr lang="en-GB" altLang="en-US" sz="2000" dirty="0">
                <a:ea typeface="ＭＳ Ｐゴシック" panose="020B0600070205080204" pitchFamily="34" charset="-128"/>
              </a:rPr>
              <a:t> to support implementation of the available guidelines. All newcomer healthcare staff undergo half-day </a:t>
            </a:r>
            <a:r>
              <a:rPr lang="en-GB" altLang="en-US" sz="2000" dirty="0">
                <a:solidFill>
                  <a:srgbClr val="FF0000"/>
                </a:solidFill>
                <a:ea typeface="ＭＳ Ｐゴシック" panose="020B0600070205080204" pitchFamily="34" charset="-128"/>
              </a:rPr>
              <a:t>training</a:t>
            </a:r>
            <a:r>
              <a:rPr lang="en-GB" altLang="en-US" sz="2000" dirty="0">
                <a:ea typeface="ＭＳ Ｐゴシック" panose="020B0600070205080204" pitchFamily="34" charset="-128"/>
              </a:rPr>
              <a:t> and there are </a:t>
            </a:r>
            <a:r>
              <a:rPr lang="en-GB" altLang="en-US" sz="2000" dirty="0">
                <a:solidFill>
                  <a:srgbClr val="FF0000"/>
                </a:solidFill>
                <a:ea typeface="ＭＳ Ｐゴシック" panose="020B0600070205080204" pitchFamily="34" charset="-128"/>
              </a:rPr>
              <a:t>checklists</a:t>
            </a:r>
            <a:r>
              <a:rPr lang="en-GB" altLang="en-US" sz="2000" dirty="0">
                <a:ea typeface="ＭＳ Ｐゴシック" panose="020B0600070205080204" pitchFamily="34" charset="-128"/>
              </a:rPr>
              <a:t> for the implementation of the guidelines. The </a:t>
            </a:r>
            <a:r>
              <a:rPr lang="en-GB" altLang="en-US" sz="2000" dirty="0">
                <a:solidFill>
                  <a:srgbClr val="FF0000"/>
                </a:solidFill>
                <a:ea typeface="ＭＳ Ｐゴシック" panose="020B0600070205080204" pitchFamily="34" charset="-128"/>
              </a:rPr>
              <a:t>results of surveillance are posted monthly </a:t>
            </a:r>
            <a:r>
              <a:rPr lang="en-GB" altLang="en-US" sz="2000" dirty="0">
                <a:ea typeface="ＭＳ Ｐゴシック" panose="020B0600070205080204" pitchFamily="34" charset="-128"/>
              </a:rPr>
              <a:t>on the notice board </a:t>
            </a:r>
            <a:r>
              <a:rPr lang="en-GB" altLang="en-US" sz="2000" dirty="0">
                <a:solidFill>
                  <a:srgbClr val="FF0000"/>
                </a:solidFill>
                <a:ea typeface="ＭＳ Ｐゴシック" panose="020B0600070205080204" pitchFamily="34" charset="-128"/>
              </a:rPr>
              <a:t>(feedback).</a:t>
            </a:r>
            <a:r>
              <a:rPr lang="en-GB" altLang="en-US" sz="2000" dirty="0">
                <a:ea typeface="ＭＳ Ｐゴシック" panose="020B0600070205080204" pitchFamily="34" charset="-128"/>
              </a:rPr>
              <a:t> </a:t>
            </a:r>
          </a:p>
          <a:p>
            <a:r>
              <a:rPr lang="en-GB" altLang="en-US" sz="2000" dirty="0">
                <a:ea typeface="ＭＳ Ｐゴシック" panose="020B0600070205080204" pitchFamily="34" charset="-128"/>
              </a:rPr>
              <a:t>On the surgical ward, a printed </a:t>
            </a:r>
            <a:r>
              <a:rPr lang="en-GB" altLang="en-US" sz="2000" dirty="0">
                <a:solidFill>
                  <a:srgbClr val="FF0000"/>
                </a:solidFill>
                <a:ea typeface="ＭＳ Ｐゴシック" panose="020B0600070205080204" pitchFamily="34" charset="-128"/>
              </a:rPr>
              <a:t>guideline</a:t>
            </a:r>
            <a:r>
              <a:rPr lang="en-GB" altLang="en-US" sz="2000" dirty="0">
                <a:ea typeface="ＭＳ Ｐゴシック" panose="020B0600070205080204" pitchFamily="34" charset="-128"/>
              </a:rPr>
              <a:t> for perioperative antibiotic prophylaxis is available in card format for all surgeons. </a:t>
            </a:r>
            <a:r>
              <a:rPr lang="en-GB" altLang="en-US" sz="2000" dirty="0">
                <a:solidFill>
                  <a:srgbClr val="FF0000"/>
                </a:solidFill>
                <a:ea typeface="ＭＳ Ｐゴシック" panose="020B0600070205080204" pitchFamily="34" charset="-128"/>
              </a:rPr>
              <a:t>Surveillance results are presented </a:t>
            </a:r>
            <a:r>
              <a:rPr lang="en-GB" altLang="en-US" sz="2000" dirty="0">
                <a:ea typeface="ＭＳ Ｐゴシック" panose="020B0600070205080204" pitchFamily="34" charset="-128"/>
              </a:rPr>
              <a:t>in quarterly meetings </a:t>
            </a:r>
            <a:r>
              <a:rPr lang="en-GB" altLang="en-US" sz="2000" dirty="0">
                <a:solidFill>
                  <a:srgbClr val="FF0000"/>
                </a:solidFill>
                <a:ea typeface="ＭＳ Ｐゴシック" panose="020B0600070205080204" pitchFamily="34" charset="-128"/>
              </a:rPr>
              <a:t>(feedback).</a:t>
            </a:r>
            <a:r>
              <a:rPr lang="en-GB" altLang="en-US" sz="2000" dirty="0">
                <a:ea typeface="ＭＳ Ｐゴシック" panose="020B0600070205080204" pitchFamily="34" charset="-128"/>
              </a:rPr>
              <a:t> </a:t>
            </a:r>
          </a:p>
          <a:p>
            <a:endParaRPr lang="en-GB" altLang="en-US" sz="2000" dirty="0">
              <a:ea typeface="ＭＳ Ｐゴシック" panose="020B0600070205080204" pitchFamily="34" charset="-128"/>
            </a:endParaRPr>
          </a:p>
          <a:p>
            <a:r>
              <a:rPr lang="en-GB" altLang="en-US" sz="2000" i="1" dirty="0">
                <a:ea typeface="ＭＳ Ｐゴシック" panose="020B0600070205080204" pitchFamily="34" charset="-128"/>
              </a:rPr>
              <a:t>Does your hospital have a </a:t>
            </a:r>
            <a:r>
              <a:rPr lang="en-GB" altLang="en-US" sz="2000" b="1" i="1" dirty="0">
                <a:ea typeface="ＭＳ Ｐゴシック" panose="020B0600070205080204" pitchFamily="34" charset="-128"/>
              </a:rPr>
              <a:t>multimodal strategy </a:t>
            </a:r>
            <a:r>
              <a:rPr lang="en-GB" altLang="en-US" sz="2000" i="1" dirty="0">
                <a:ea typeface="ＭＳ Ｐゴシック" panose="020B0600070205080204" pitchFamily="34" charset="-128"/>
              </a:rPr>
              <a:t>for the prevention of following infections (see table)?</a:t>
            </a:r>
            <a:endParaRPr lang="en-GB" altLang="en-US" sz="2000" dirty="0">
              <a:ea typeface="ＭＳ Ｐゴシック" panose="020B0600070205080204" pitchFamily="34" charset="-128"/>
            </a:endParaRPr>
          </a:p>
          <a:p>
            <a:endParaRPr lang="en-GB" altLang="en-US" dirty="0">
              <a:ea typeface="ＭＳ Ｐゴシック" panose="020B0600070205080204" pitchFamily="34" charset="-128"/>
            </a:endParaRPr>
          </a:p>
        </p:txBody>
      </p:sp>
    </p:spTree>
    <p:extLst>
      <p:ext uri="{BB962C8B-B14F-4D97-AF65-F5344CB8AC3E}">
        <p14:creationId xmlns:p14="http://schemas.microsoft.com/office/powerpoint/2010/main" val="2275702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365</TotalTime>
  <Words>6961</Words>
  <Application>Microsoft Office PowerPoint</Application>
  <PresentationFormat>Breedbeeld</PresentationFormat>
  <Paragraphs>1372</Paragraphs>
  <Slides>48</Slides>
  <Notes>15</Notes>
  <HiddenSlides>1</HiddenSlides>
  <MMClips>0</MMClips>
  <ScaleCrop>false</ScaleCrop>
  <HeadingPairs>
    <vt:vector size="6" baseType="variant">
      <vt:variant>
        <vt:lpstr>Gebruikte lettertypen</vt:lpstr>
      </vt:variant>
      <vt:variant>
        <vt:i4>10</vt:i4>
      </vt:variant>
      <vt:variant>
        <vt:lpstr>Thema</vt:lpstr>
      </vt:variant>
      <vt:variant>
        <vt:i4>2</vt:i4>
      </vt:variant>
      <vt:variant>
        <vt:lpstr>Diatitels</vt:lpstr>
      </vt:variant>
      <vt:variant>
        <vt:i4>48</vt:i4>
      </vt:variant>
    </vt:vector>
  </HeadingPairs>
  <TitlesOfParts>
    <vt:vector size="60" baseType="lpstr">
      <vt:lpstr>ＭＳ Ｐゴシック</vt:lpstr>
      <vt:lpstr>Arial</vt:lpstr>
      <vt:lpstr>Calibri</vt:lpstr>
      <vt:lpstr>Calibri Light</vt:lpstr>
      <vt:lpstr>Symbol</vt:lpstr>
      <vt:lpstr>Tahoma</vt:lpstr>
      <vt:lpstr>Times</vt:lpstr>
      <vt:lpstr>Times New Roman</vt:lpstr>
      <vt:lpstr>Trebuchet MS</vt:lpstr>
      <vt:lpstr>Wingdings</vt:lpstr>
      <vt:lpstr>ECDC_PowerPoint_Template_2018-Training</vt:lpstr>
      <vt:lpstr>ECDC_PowerPoint_Template_2017-2</vt:lpstr>
      <vt:lpstr>Notes for facilitator</vt:lpstr>
      <vt:lpstr>Case studies: structure and process indicators</vt:lpstr>
      <vt:lpstr>Objectives</vt:lpstr>
      <vt:lpstr>Outline</vt:lpstr>
      <vt:lpstr>PowerPoint-presentatie</vt:lpstr>
      <vt:lpstr>Indicator case 1</vt:lpstr>
      <vt:lpstr>Indicator case 1</vt:lpstr>
      <vt:lpstr>PowerPoint-presentatie</vt:lpstr>
      <vt:lpstr>Indicator case 2</vt:lpstr>
      <vt:lpstr>PowerPoint-presentatie</vt:lpstr>
      <vt:lpstr>Indicator case 3</vt:lpstr>
      <vt:lpstr>FTE registered nurses</vt:lpstr>
      <vt:lpstr>PowerPoint-presentatie</vt:lpstr>
      <vt:lpstr>Indicator case 4</vt:lpstr>
      <vt:lpstr>Indicator case 4</vt:lpstr>
      <vt:lpstr>PowerPoint-presentatie</vt:lpstr>
      <vt:lpstr>Indicator case pre-workshop questionnaire</vt:lpstr>
      <vt:lpstr>Coffee break</vt:lpstr>
      <vt:lpstr>Clinical case studies: antimicrobial use and HAI case definitions</vt:lpstr>
      <vt:lpstr>PowerPoint-presentatie</vt:lpstr>
      <vt:lpstr>PowerPoint-presentatie</vt:lpstr>
      <vt:lpstr>Clinical case 1</vt:lpstr>
      <vt:lpstr>PowerPoint-presentatie</vt:lpstr>
      <vt:lpstr>Clinical case 1 answers: Antimicrobial section</vt:lpstr>
      <vt:lpstr>Clinical case 2</vt:lpstr>
      <vt:lpstr>Clinical case 2 answers: Antimicrobial section</vt:lpstr>
      <vt:lpstr>Is an HAI present?</vt:lpstr>
      <vt:lpstr>PowerPoint-presentatie</vt:lpstr>
      <vt:lpstr>Pneumonia (PN1-5) Protocol v5.3, p. 54</vt:lpstr>
      <vt:lpstr>Antimicrobial resistance markers and codes</vt:lpstr>
      <vt:lpstr>Clinical case 2 answers: HAI section</vt:lpstr>
      <vt:lpstr>Clinical case 3</vt:lpstr>
      <vt:lpstr>Clinical case 3 answers: antimicrobial section</vt:lpstr>
      <vt:lpstr>Surgical site infection (SSI) Protocol v5.3, p. 53</vt:lpstr>
      <vt:lpstr>Clinical case 3 answers: HAI section</vt:lpstr>
      <vt:lpstr>Clinical case 4</vt:lpstr>
      <vt:lpstr>Clinical case 4 answers: Antimicrobial section</vt:lpstr>
      <vt:lpstr>Is an HAI present?</vt:lpstr>
      <vt:lpstr>Clinical case 4 answers: HAI section</vt:lpstr>
      <vt:lpstr>Case studies: pre-training questionnaire</vt:lpstr>
      <vt:lpstr>Case 1 pre-training questionnaire</vt:lpstr>
      <vt:lpstr>Urinary tract infection (UTI) Protocol v5.3, p. 55</vt:lpstr>
      <vt:lpstr>Case 1 answers: HAI section</vt:lpstr>
      <vt:lpstr>Case 2 pre-workshop questionnaire</vt:lpstr>
      <vt:lpstr>McCabe Score – SUBJECTIVE, clinician UNKNOWN POSSIBLE</vt:lpstr>
      <vt:lpstr>Catheter-related infection (CRI) (central vascular catheter, CVC) Protocol v5.3, p. 56-57</vt:lpstr>
      <vt:lpstr>PowerPoint-presentatie</vt:lpstr>
      <vt:lpstr>Acknowledgements The creation of this training material for ECDC PPS 2011-2012 was commissioned by ECDC to the Health Protection Agency (UK) with the direct involvement of Susan Hopkins (coordinator), Barry Cookson, Berit Muller-Pebody, Gareth Hughes and Naomi Boxall, with collaboration of Health Protection Scotland (UK) with the direct involvement of Jacqueline Reilly and Shona Cairns. Other contributors include: E. Sheridan, A. Charlett, G. Kafatos, F. Cowan, and Y. Sueiro.  The update of this training material for ECDC PPS 2016-2017 was done at ECDC by Tommi Kärki, Diamantis Plachouras and Carl Suetens, with contributions from Evelyn Van Hauwermeiren and Elias Iosifidis.  The revision and update of this training material was commissioned by ECDC to Transmissible (NL) with the direct involvement of Arnold Bosman and Ágnes Hajdu.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79</cp:revision>
  <cp:lastPrinted>2018-01-12T14:15:37Z</cp:lastPrinted>
  <dcterms:created xsi:type="dcterms:W3CDTF">2018-04-13T13:45:20Z</dcterms:created>
  <dcterms:modified xsi:type="dcterms:W3CDTF">2018-06-05T08:20:01Z</dcterms:modified>
</cp:coreProperties>
</file>