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 id="2147483658" r:id="rId2"/>
    <p:sldMasterId id="2147483663" r:id="rId3"/>
  </p:sldMasterIdLst>
  <p:notesMasterIdLst>
    <p:notesMasterId r:id="rId30"/>
  </p:notesMasterIdLst>
  <p:sldIdLst>
    <p:sldId id="256" r:id="rId4"/>
    <p:sldId id="257" r:id="rId5"/>
    <p:sldId id="258" r:id="rId6"/>
    <p:sldId id="259" r:id="rId7"/>
    <p:sldId id="291" r:id="rId8"/>
    <p:sldId id="260" r:id="rId9"/>
    <p:sldId id="293" r:id="rId10"/>
    <p:sldId id="294" r:id="rId11"/>
    <p:sldId id="295" r:id="rId12"/>
    <p:sldId id="296" r:id="rId13"/>
    <p:sldId id="297" r:id="rId14"/>
    <p:sldId id="275" r:id="rId15"/>
    <p:sldId id="298" r:id="rId16"/>
    <p:sldId id="299" r:id="rId17"/>
    <p:sldId id="300" r:id="rId18"/>
    <p:sldId id="301" r:id="rId19"/>
    <p:sldId id="302" r:id="rId20"/>
    <p:sldId id="303" r:id="rId21"/>
    <p:sldId id="304" r:id="rId22"/>
    <p:sldId id="289" r:id="rId23"/>
    <p:sldId id="305" r:id="rId24"/>
    <p:sldId id="306" r:id="rId25"/>
    <p:sldId id="307" r:id="rId26"/>
    <p:sldId id="290" r:id="rId27"/>
    <p:sldId id="288" r:id="rId28"/>
    <p:sldId id="266" r:id="rId29"/>
  </p:sldIdLst>
  <p:sldSz cx="12192000" cy="6858000"/>
  <p:notesSz cx="7023100" cy="9309100"/>
  <p:embeddedFontLst>
    <p:embeddedFont>
      <p:font typeface="Tahoma" panose="020B0604030504040204" pitchFamily="34" charset="0"/>
      <p:regular r:id="rId31"/>
      <p:bold r:id="rId32"/>
    </p:embeddedFont>
    <p:embeddedFont>
      <p:font typeface="Calibri" panose="020F0502020204030204" pitchFamily="34" charset="0"/>
      <p:regular r:id="rId33"/>
      <p:bold r:id="rId34"/>
      <p:italic r:id="rId35"/>
      <p:boldItalic r:id="rId36"/>
    </p:embeddedFont>
    <p:embeddedFont>
      <p:font typeface="Times" panose="02020603050405020304" pitchFamily="18"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5616" autoAdjust="0"/>
  </p:normalViewPr>
  <p:slideViewPr>
    <p:cSldViewPr snapToGrid="0">
      <p:cViewPr varScale="1">
        <p:scale>
          <a:sx n="94" d="100"/>
          <a:sy n="94" d="100"/>
        </p:scale>
        <p:origin x="1122" y="9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 name="Shape 4"/>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SzPts val="1400"/>
              <a:buNone/>
              <a:defRPr sz="1600" b="0" i="0" u="none" strike="noStrike" cap="none">
                <a:solidFill>
                  <a:schemeClr val="dk1"/>
                </a:solidFill>
                <a:latin typeface="Tahoma"/>
                <a:ea typeface="Tahoma"/>
                <a:cs typeface="Tahoma"/>
                <a:sym typeface="Tahoma"/>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6pPr>
            <a:lvl7pPr marL="3200400" marR="0" lvl="6"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7pPr>
            <a:lvl8pPr marL="3657600" marR="0" lvl="7"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8pPr>
            <a:lvl9pPr marL="4114800" marR="0" lvl="8"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9pPr>
          </a:lstStyle>
          <a:p>
            <a:endParaRPr/>
          </a:p>
        </p:txBody>
      </p:sp>
      <p:sp>
        <p:nvSpPr>
          <p:cNvPr id="5" name="Shape 5"/>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‹nr.›</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4044414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 name="Shape 38"/>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Tahoma"/>
              <a:buNone/>
            </a:pPr>
            <a:r>
              <a:rPr lang="en-GB" sz="1400" b="0" i="0" u="none" strike="noStrike" cap="none">
                <a:solidFill>
                  <a:schemeClr val="dk1"/>
                </a:solidFill>
                <a:latin typeface="Tahoma"/>
                <a:ea typeface="Tahoma"/>
                <a:cs typeface="Tahoma"/>
                <a:sym typeface="Tahoma"/>
              </a:rPr>
              <a:t>Facilitator notes:</a:t>
            </a:r>
            <a:endParaRPr/>
          </a:p>
          <a:p>
            <a:pPr marL="0" marR="0" lvl="0" indent="0" algn="l" rtl="0">
              <a:lnSpc>
                <a:spcPct val="100000"/>
              </a:lnSpc>
              <a:spcBef>
                <a:spcPts val="420"/>
              </a:spcBef>
              <a:spcAft>
                <a:spcPts val="0"/>
              </a:spcAft>
              <a:buClr>
                <a:schemeClr val="dk1"/>
              </a:buClr>
              <a:buSzPts val="1400"/>
              <a:buFont typeface="Tahoma"/>
              <a:buNone/>
            </a:pPr>
            <a:endParaRPr sz="14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273658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705152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116540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214848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981659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555322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230565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27747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194047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527410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82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 name="Shape 4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126449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797475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844751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217031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028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We</a:t>
            </a:r>
            <a:r>
              <a:rPr lang="nb-NO" baseline="0" dirty="0"/>
              <a:t> </a:t>
            </a:r>
            <a:r>
              <a:rPr lang="nb-NO" baseline="0" dirty="0" err="1"/>
              <a:t>should</a:t>
            </a:r>
            <a:r>
              <a:rPr lang="nb-NO" baseline="0" dirty="0"/>
              <a:t> </a:t>
            </a:r>
            <a:r>
              <a:rPr lang="nb-NO" baseline="0" dirty="0" err="1"/>
              <a:t>distribute</a:t>
            </a:r>
            <a:r>
              <a:rPr lang="nb-NO" baseline="0" dirty="0"/>
              <a:t> </a:t>
            </a:r>
            <a:r>
              <a:rPr lang="nb-NO" baseline="0" dirty="0" err="1"/>
              <a:t>the</a:t>
            </a:r>
            <a:r>
              <a:rPr lang="nb-NO" baseline="0" dirty="0"/>
              <a:t> </a:t>
            </a:r>
            <a:r>
              <a:rPr lang="nb-NO" baseline="0" dirty="0" err="1"/>
              <a:t>empty</a:t>
            </a:r>
            <a:r>
              <a:rPr lang="nb-NO" baseline="0" dirty="0"/>
              <a:t> </a:t>
            </a:r>
            <a:r>
              <a:rPr lang="nb-NO" baseline="0" dirty="0" err="1"/>
              <a:t>learning</a:t>
            </a:r>
            <a:r>
              <a:rPr lang="nb-NO" baseline="0" dirty="0"/>
              <a:t> unit planning </a:t>
            </a:r>
            <a:r>
              <a:rPr lang="nb-NO" baseline="0" dirty="0" err="1"/>
              <a:t>checklists</a:t>
            </a:r>
            <a:r>
              <a:rPr lang="nb-NO" baseline="0" dirty="0"/>
              <a:t> and plan sessions </a:t>
            </a:r>
            <a:r>
              <a:rPr lang="nb-NO" baseline="0" dirty="0" err="1"/>
              <a:t>related</a:t>
            </a:r>
            <a:r>
              <a:rPr lang="nb-NO" baseline="0" dirty="0"/>
              <a:t> to a VPD </a:t>
            </a:r>
            <a:r>
              <a:rPr lang="nb-NO" baseline="0" dirty="0" err="1"/>
              <a:t>course</a:t>
            </a:r>
            <a:r>
              <a:rPr lang="nb-NO" baseline="0" dirty="0"/>
              <a:t> </a:t>
            </a:r>
            <a:r>
              <a:rPr lang="nb-NO" baseline="0" dirty="0" err="1"/>
              <a:t>emphasized</a:t>
            </a:r>
            <a:r>
              <a:rPr lang="nb-NO" baseline="0" dirty="0"/>
              <a:t> in </a:t>
            </a:r>
            <a:r>
              <a:rPr lang="nb-NO" baseline="0" dirty="0" err="1"/>
              <a:t>the</a:t>
            </a:r>
            <a:r>
              <a:rPr lang="nb-NO" baseline="0" dirty="0"/>
              <a:t> </a:t>
            </a:r>
            <a:r>
              <a:rPr lang="nb-NO" baseline="0" dirty="0" err="1"/>
              <a:t>future</a:t>
            </a:r>
            <a:r>
              <a:rPr lang="nb-NO" baseline="0" dirty="0"/>
              <a:t>. </a:t>
            </a:r>
            <a:r>
              <a:rPr lang="nb-NO" baseline="0" dirty="0" err="1"/>
              <a:t>Each</a:t>
            </a:r>
            <a:r>
              <a:rPr lang="nb-NO" baseline="0" dirty="0"/>
              <a:t> </a:t>
            </a:r>
            <a:r>
              <a:rPr lang="nb-NO" baseline="0" dirty="0" err="1"/>
              <a:t>group</a:t>
            </a:r>
            <a:r>
              <a:rPr lang="nb-NO" baseline="0" dirty="0"/>
              <a:t> </a:t>
            </a:r>
            <a:r>
              <a:rPr lang="nb-NO" baseline="0" dirty="0" err="1"/>
              <a:t>should</a:t>
            </a:r>
            <a:r>
              <a:rPr lang="nb-NO" baseline="0" dirty="0"/>
              <a:t> </a:t>
            </a:r>
            <a:r>
              <a:rPr lang="nb-NO" baseline="0" dirty="0" err="1"/>
              <a:t>receive</a:t>
            </a:r>
            <a:r>
              <a:rPr lang="nb-NO" baseline="0" dirty="0"/>
              <a:t>/</a:t>
            </a:r>
            <a:r>
              <a:rPr lang="nb-NO" baseline="0" dirty="0" err="1"/>
              <a:t>select</a:t>
            </a:r>
            <a:r>
              <a:rPr lang="nb-NO" baseline="0" dirty="0"/>
              <a:t> </a:t>
            </a:r>
            <a:r>
              <a:rPr lang="nb-NO" baseline="0" dirty="0" err="1"/>
              <a:t>one</a:t>
            </a:r>
            <a:r>
              <a:rPr lang="nb-NO" baseline="0" dirty="0"/>
              <a:t> </a:t>
            </a:r>
            <a:r>
              <a:rPr lang="nb-NO" baseline="0" dirty="0" err="1"/>
              <a:t>topic</a:t>
            </a:r>
            <a:r>
              <a:rPr lang="nb-NO" baseline="0" dirty="0"/>
              <a:t> for </a:t>
            </a:r>
            <a:r>
              <a:rPr lang="nb-NO" baseline="0" dirty="0" err="1"/>
              <a:t>the</a:t>
            </a:r>
            <a:r>
              <a:rPr lang="nb-NO" baseline="0" dirty="0"/>
              <a:t> </a:t>
            </a:r>
            <a:r>
              <a:rPr lang="nb-NO" baseline="0" dirty="0" err="1"/>
              <a:t>session</a:t>
            </a:r>
            <a:r>
              <a:rPr lang="nb-NO" baseline="0" dirty="0"/>
              <a:t>.</a:t>
            </a:r>
            <a:endParaRPr lang="en-GB" dirty="0"/>
          </a:p>
        </p:txBody>
      </p:sp>
      <p:sp>
        <p:nvSpPr>
          <p:cNvPr id="4" name="Plassholder for lysbildenummer 3"/>
          <p:cNvSpPr>
            <a:spLocks noGrp="1"/>
          </p:cNvSpPr>
          <p:nvPr>
            <p:ph type="sldNum" idx="10"/>
          </p:nvPr>
        </p:nvSpPr>
        <p:spPr/>
        <p:txBody>
          <a:bodyPr/>
          <a:lstStyle/>
          <a:p>
            <a:pPr marL="0" marR="0" lvl="0" indent="0" algn="r" rtl="0">
              <a:lnSpc>
                <a:spcPct val="90000"/>
              </a:lnSpc>
              <a:spcBef>
                <a:spcPts val="0"/>
              </a:spcBef>
              <a:spcAft>
                <a:spcPts val="0"/>
              </a:spcAft>
              <a:buNone/>
            </a:pPr>
            <a:fld id="{00000000-1234-1234-1234-123412341234}" type="slidenum">
              <a:rPr lang="en-GB" sz="1200" b="0" i="0" u="none" strike="noStrike" cap="none" smtClean="0">
                <a:solidFill>
                  <a:schemeClr val="dk1"/>
                </a:solidFill>
                <a:latin typeface="Tahoma"/>
                <a:ea typeface="Tahoma"/>
                <a:cs typeface="Tahoma"/>
                <a:sym typeface="Tahoma"/>
              </a:rPr>
              <a:t>25</a:t>
            </a:fld>
            <a:endParaRPr lang="en-GB"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496726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Shape 107"/>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
        <p:nvSpPr>
          <p:cNvPr id="108" name="Shape 108"/>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26</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0661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 name="Shape 5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07148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79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38417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46529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28968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7539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75148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sp>
        <p:nvSpPr>
          <p:cNvPr id="32" name="Shape 3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st Slide">
  <p:cSld name="Last Slide">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sp>
        <p:nvSpPr>
          <p:cNvPr id="35" name="Shape 35"/>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nl-NL"/>
              <a:t>Klik om stijl te bewerken</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nl-NL"/>
              <a:t>Klikken om de ondertitelstijl van het model te bewerken</a:t>
            </a:r>
            <a:endParaRPr lang="en-GB" dirty="0"/>
          </a:p>
        </p:txBody>
      </p:sp>
      <p:pic>
        <p:nvPicPr>
          <p:cNvPr id="8"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23000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Courier New" panose="02070309020205020404" pitchFamily="49" charset="0"/>
              <a:buChar char="o"/>
              <a:tabLst>
                <a:tab pos="541312" algn="l"/>
              </a:tabLst>
              <a:defRPr sz="2000">
                <a:latin typeface="Tahoma" pitchFamily="34" charset="0"/>
                <a:cs typeface="Tahoma" pitchFamily="34" charset="0"/>
              </a:defRPr>
            </a:lvl3pPr>
            <a:lvl5pPr>
              <a:buNone/>
              <a:defRPr/>
            </a:lvl5pPr>
          </a:lstStyle>
          <a:p>
            <a:pPr lvl="0"/>
            <a:r>
              <a:rPr lang="nl-NL"/>
              <a:t>Tekststijl van het model bewerken</a:t>
            </a:r>
          </a:p>
          <a:p>
            <a:pPr lvl="1"/>
            <a:r>
              <a:rPr lang="nl-NL"/>
              <a:t>Tweede niveau</a:t>
            </a:r>
          </a:p>
          <a:p>
            <a:pPr lvl="2"/>
            <a:r>
              <a:rPr lang="nl-NL"/>
              <a:t>Derde niveau</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398985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391541121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609600" y="6356351"/>
            <a:ext cx="2844800" cy="365125"/>
          </a:xfrm>
          <a:prstGeom prst="rect">
            <a:avLst/>
          </a:prstGeom>
        </p:spPr>
        <p:txBody>
          <a:bodyPr/>
          <a:lstStyle>
            <a:lvl1pPr>
              <a:defRPr/>
            </a:lvl1pPr>
          </a:lstStyle>
          <a:p>
            <a:pPr>
              <a:defRPr/>
            </a:pPr>
            <a:fld id="{A83E3975-023B-4E08-B3D7-07B7320E033B}" type="datetimeFigureOut">
              <a:rPr lang="en-GB"/>
              <a:pPr>
                <a:defRPr/>
              </a:pPr>
              <a:t>07/05/2018</a:t>
            </a:fld>
            <a:endParaRPr lang="en-GB"/>
          </a:p>
        </p:txBody>
      </p:sp>
      <p:sp>
        <p:nvSpPr>
          <p:cNvPr id="3" name="Segnaposto piè di pagina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4" name="Segnaposto numero diapositiva 5"/>
          <p:cNvSpPr>
            <a:spLocks noGrp="1"/>
          </p:cNvSpPr>
          <p:nvPr>
            <p:ph type="sldNum" sz="quarter" idx="12"/>
          </p:nvPr>
        </p:nvSpPr>
        <p:spPr/>
        <p:txBody>
          <a:bodyPr/>
          <a:lstStyle>
            <a:lvl1pPr>
              <a:defRPr/>
            </a:lvl1pPr>
          </a:lstStyle>
          <a:p>
            <a:fld id="{89AD9EC4-E0E0-4C9A-ADDB-81EC3332B718}" type="slidenum">
              <a:rPr lang="en-GB" altLang="en-US"/>
              <a:pPr/>
              <a:t>‹nr.›</a:t>
            </a:fld>
            <a:endParaRPr lang="en-GB" altLang="en-US"/>
          </a:p>
        </p:txBody>
      </p:sp>
    </p:spTree>
    <p:extLst>
      <p:ext uri="{BB962C8B-B14F-4D97-AF65-F5344CB8AC3E}">
        <p14:creationId xmlns:p14="http://schemas.microsoft.com/office/powerpoint/2010/main" val="320913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423752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1789817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pic>
        <p:nvPicPr>
          <p:cNvPr id="26" name="Shape 26"/>
          <p:cNvPicPr preferRelativeResize="0"/>
          <p:nvPr/>
        </p:nvPicPr>
        <p:blipFill rotWithShape="1">
          <a:blip r:embed="rId4">
            <a:alphaModFix/>
          </a:blip>
          <a:srcRect/>
          <a:stretch/>
        </p:blipFill>
        <p:spPr>
          <a:xfrm>
            <a:off x="1" y="0"/>
            <a:ext cx="12192000" cy="6858000"/>
          </a:xfrm>
          <a:prstGeom prst="rect">
            <a:avLst/>
          </a:prstGeom>
          <a:noFill/>
          <a:ln>
            <a:noFill/>
          </a:ln>
        </p:spPr>
      </p:pic>
      <p:sp>
        <p:nvSpPr>
          <p:cNvPr id="27" name="Shape 27"/>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pic>
        <p:nvPicPr>
          <p:cNvPr id="28" name="Shape 28"/>
          <p:cNvPicPr preferRelativeResize="0"/>
          <p:nvPr/>
        </p:nvPicPr>
        <p:blipFill rotWithShape="1">
          <a:blip r:embed="rId5">
            <a:alphaModFix/>
          </a:blip>
          <a:srcRect/>
          <a:stretch/>
        </p:blipFill>
        <p:spPr>
          <a:xfrm>
            <a:off x="10917773" y="139754"/>
            <a:ext cx="882651" cy="793750"/>
          </a:xfrm>
          <a:prstGeom prst="rect">
            <a:avLst/>
          </a:prstGeom>
          <a:noFill/>
          <a:ln>
            <a:noFill/>
          </a:ln>
        </p:spPr>
      </p:pic>
      <p:sp>
        <p:nvSpPr>
          <p:cNvPr id="29" name="Shape 29"/>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860"/>
            <a:ext cx="12192000" cy="6858000"/>
          </a:xfrm>
          <a:prstGeom prst="rect">
            <a:avLst/>
          </a:prstGeom>
        </p:spPr>
      </p:pic>
      <p:sp>
        <p:nvSpPr>
          <p:cNvPr id="180226" name="Rectangle 2"/>
          <p:cNvSpPr>
            <a:spLocks noGrp="1" noChangeArrowheads="1"/>
          </p:cNvSpPr>
          <p:nvPr>
            <p:ph type="title"/>
          </p:nvPr>
        </p:nvSpPr>
        <p:spPr bwMode="auto">
          <a:xfrm>
            <a:off x="431801" y="358923"/>
            <a:ext cx="10318363" cy="793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stijl te bewerken</a:t>
            </a:r>
            <a:endParaRPr lang="en-GB" dirty="0"/>
          </a:p>
        </p:txBody>
      </p:sp>
      <p:sp>
        <p:nvSpPr>
          <p:cNvPr id="180227" name="Rectangle 3"/>
          <p:cNvSpPr>
            <a:spLocks noGrp="1" noChangeArrowheads="1"/>
          </p:cNvSpPr>
          <p:nvPr>
            <p:ph type="body" idx="1"/>
          </p:nvPr>
        </p:nvSpPr>
        <p:spPr bwMode="auto">
          <a:xfrm>
            <a:off x="431807" y="1222048"/>
            <a:ext cx="11368617" cy="502000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pPr marL="0" lvl="0" indent="0">
              <a:spcBef>
                <a:spcPts val="0"/>
              </a:spcBef>
              <a:spcAft>
                <a:spcPts val="0"/>
              </a:spcAft>
              <a:buNone/>
            </a:pPr>
            <a:fld id="{00000000-1234-1234-1234-123412341234}" type="slidenum">
              <a:rPr lang="en-GB" smtClean="0"/>
              <a:t>‹nr.›</a:t>
            </a:fld>
            <a:endParaRPr lang="en-GB"/>
          </a:p>
        </p:txBody>
      </p:sp>
      <p:pic>
        <p:nvPicPr>
          <p:cNvPr id="7" name="Picture 8"/>
          <p:cNvPicPr>
            <a:picLocks noChangeArrowheads="1"/>
          </p:cNvPicPr>
          <p:nvPr/>
        </p:nvPicPr>
        <p:blipFill>
          <a:blip r:embed="rId7"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34046269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Courier New" panose="02070309020205020404" pitchFamily="49" charset="0"/>
        <a:buChar char="o"/>
        <a:defRPr sz="20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nl-NL"/>
              <a:t>Klik om stijl te bewerken</a:t>
            </a:r>
            <a:endParaRPr lang="en-GB" dirty="0"/>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799349744"/>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dt="0"/>
  <p:txStyles>
    <p:titleStyle>
      <a:lvl1pPr algn="l" rtl="0" eaLnBrk="1" fontAlgn="base" hangingPunct="1">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3200">
          <a:solidFill>
            <a:schemeClr val="bg1"/>
          </a:solidFill>
          <a:latin typeface="Tahoma" pitchFamily="34" charset="0"/>
        </a:defRPr>
      </a:lvl2pPr>
      <a:lvl3pPr algn="l" rtl="0" eaLnBrk="1" fontAlgn="base" hangingPunct="1">
        <a:lnSpc>
          <a:spcPct val="90000"/>
        </a:lnSpc>
        <a:spcBef>
          <a:spcPct val="0"/>
        </a:spcBef>
        <a:spcAft>
          <a:spcPct val="0"/>
        </a:spcAft>
        <a:defRPr sz="3200">
          <a:solidFill>
            <a:schemeClr val="bg1"/>
          </a:solidFill>
          <a:latin typeface="Tahoma" pitchFamily="34" charset="0"/>
        </a:defRPr>
      </a:lvl3pPr>
      <a:lvl4pPr algn="l" rtl="0" eaLnBrk="1" fontAlgn="base" hangingPunct="1">
        <a:lnSpc>
          <a:spcPct val="90000"/>
        </a:lnSpc>
        <a:spcBef>
          <a:spcPct val="0"/>
        </a:spcBef>
        <a:spcAft>
          <a:spcPct val="0"/>
        </a:spcAft>
        <a:defRPr sz="3200">
          <a:solidFill>
            <a:schemeClr val="bg1"/>
          </a:solidFill>
          <a:latin typeface="Tahoma" pitchFamily="34" charset="0"/>
        </a:defRPr>
      </a:lvl4pPr>
      <a:lvl5pPr algn="l" rtl="0" eaLnBrk="1" fontAlgn="base" hangingPunct="1">
        <a:lnSpc>
          <a:spcPct val="90000"/>
        </a:lnSpc>
        <a:spcBef>
          <a:spcPct val="0"/>
        </a:spcBef>
        <a:spcAft>
          <a:spcPct val="0"/>
        </a:spcAft>
        <a:defRPr sz="3200">
          <a:solidFill>
            <a:schemeClr val="bg1"/>
          </a:solidFill>
          <a:latin typeface="Tahoma" pitchFamily="34" charset="0"/>
        </a:defRPr>
      </a:lvl5pPr>
      <a:lvl6pPr marL="457178" algn="l" rtl="0" eaLnBrk="1" fontAlgn="base" hangingPunct="1">
        <a:lnSpc>
          <a:spcPct val="90000"/>
        </a:lnSpc>
        <a:spcBef>
          <a:spcPct val="0"/>
        </a:spcBef>
        <a:spcAft>
          <a:spcPct val="0"/>
        </a:spcAft>
        <a:defRPr sz="3200">
          <a:solidFill>
            <a:schemeClr val="bg1"/>
          </a:solidFill>
          <a:latin typeface="Tahoma" pitchFamily="34" charset="0"/>
        </a:defRPr>
      </a:lvl6pPr>
      <a:lvl7pPr marL="914354" algn="l" rtl="0" eaLnBrk="1" fontAlgn="base" hangingPunct="1">
        <a:lnSpc>
          <a:spcPct val="90000"/>
        </a:lnSpc>
        <a:spcBef>
          <a:spcPct val="0"/>
        </a:spcBef>
        <a:spcAft>
          <a:spcPct val="0"/>
        </a:spcAft>
        <a:defRPr sz="3200">
          <a:solidFill>
            <a:schemeClr val="bg1"/>
          </a:solidFill>
          <a:latin typeface="Tahoma" pitchFamily="34" charset="0"/>
        </a:defRPr>
      </a:lvl7pPr>
      <a:lvl8pPr marL="1371532" algn="l" rtl="0" eaLnBrk="1" fontAlgn="base" hangingPunct="1">
        <a:lnSpc>
          <a:spcPct val="90000"/>
        </a:lnSpc>
        <a:spcBef>
          <a:spcPct val="0"/>
        </a:spcBef>
        <a:spcAft>
          <a:spcPct val="0"/>
        </a:spcAft>
        <a:defRPr sz="3200">
          <a:solidFill>
            <a:schemeClr val="bg1"/>
          </a:solidFill>
          <a:latin typeface="Tahoma" pitchFamily="34" charset="0"/>
        </a:defRPr>
      </a:lvl8pPr>
      <a:lvl9pPr marL="1828709" algn="l" rtl="0" eaLnBrk="1" fontAlgn="base" hangingPunct="1">
        <a:lnSpc>
          <a:spcPct val="90000"/>
        </a:lnSpc>
        <a:spcBef>
          <a:spcPct val="0"/>
        </a:spcBef>
        <a:spcAft>
          <a:spcPct val="0"/>
        </a:spcAft>
        <a:defRPr sz="3200">
          <a:solidFill>
            <a:schemeClr val="bg1"/>
          </a:solidFill>
          <a:latin typeface="Tahoma" pitchFamily="34" charset="0"/>
        </a:defRPr>
      </a:lvl9pPr>
    </p:titleStyle>
    <p:bodyStyle>
      <a:lvl1pPr algn="l" rtl="0" eaLnBrk="1" fontAlgn="base" hangingPunct="1">
        <a:lnSpc>
          <a:spcPct val="90000"/>
        </a:lnSpc>
        <a:spcBef>
          <a:spcPct val="0"/>
        </a:spcBef>
        <a:spcAft>
          <a:spcPct val="0"/>
        </a:spcAft>
        <a:defRPr sz="4000" b="1">
          <a:solidFill>
            <a:schemeClr val="bg1"/>
          </a:solidFill>
          <a:latin typeface="+mn-lt"/>
          <a:ea typeface="+mn-ea"/>
          <a:cs typeface="+mn-cs"/>
        </a:defRPr>
      </a:lvl1pPr>
      <a:lvl2pPr marL="822285" indent="-285737" algn="l" rtl="0" eaLnBrk="1" fontAlgn="base" hangingPunct="1">
        <a:spcBef>
          <a:spcPct val="20000"/>
        </a:spcBef>
        <a:spcAft>
          <a:spcPct val="0"/>
        </a:spcAft>
        <a:buChar char="–"/>
        <a:defRPr sz="2800">
          <a:solidFill>
            <a:schemeClr val="tx1"/>
          </a:solidFill>
          <a:latin typeface="Arial" charset="0"/>
        </a:defRPr>
      </a:lvl2pPr>
      <a:lvl3pPr marL="1230252" indent="-228589" algn="l" rtl="0" eaLnBrk="1" fontAlgn="base" hangingPunct="1">
        <a:spcBef>
          <a:spcPct val="20000"/>
        </a:spcBef>
        <a:spcAft>
          <a:spcPct val="0"/>
        </a:spcAft>
        <a:buChar char="•"/>
        <a:defRPr sz="2400">
          <a:solidFill>
            <a:schemeClr val="tx1"/>
          </a:solidFill>
          <a:latin typeface="Arial" charset="0"/>
        </a:defRPr>
      </a:lvl3pPr>
      <a:lvl4pPr marL="1638218" indent="-228589" algn="l" rtl="0" eaLnBrk="1" fontAlgn="base" hangingPunct="1">
        <a:spcBef>
          <a:spcPct val="20000"/>
        </a:spcBef>
        <a:spcAft>
          <a:spcPct val="0"/>
        </a:spcAft>
        <a:buChar char="–"/>
        <a:defRPr sz="2000">
          <a:solidFill>
            <a:schemeClr val="tx1"/>
          </a:solidFill>
          <a:latin typeface="Arial" charset="0"/>
        </a:defRPr>
      </a:lvl4pPr>
      <a:lvl5pPr marL="2057298" indent="-228589" algn="l" rtl="0" eaLnBrk="1" fontAlgn="base" hangingPunct="1">
        <a:spcBef>
          <a:spcPct val="20000"/>
        </a:spcBef>
        <a:spcAft>
          <a:spcPct val="0"/>
        </a:spcAft>
        <a:buChar char="»"/>
        <a:defRPr sz="2000">
          <a:solidFill>
            <a:schemeClr val="tx1"/>
          </a:solidFill>
          <a:latin typeface="Arial" charset="0"/>
        </a:defRPr>
      </a:lvl5pPr>
      <a:lvl6pPr marL="2514474" indent="-228589" algn="l" rtl="0" eaLnBrk="1" fontAlgn="base" hangingPunct="1">
        <a:spcBef>
          <a:spcPct val="20000"/>
        </a:spcBef>
        <a:spcAft>
          <a:spcPct val="0"/>
        </a:spcAft>
        <a:buChar char="»"/>
        <a:defRPr sz="2000">
          <a:solidFill>
            <a:schemeClr val="tx1"/>
          </a:solidFill>
          <a:latin typeface="Arial" charset="0"/>
        </a:defRPr>
      </a:lvl6pPr>
      <a:lvl7pPr marL="2971652" indent="-228589" algn="l" rtl="0" eaLnBrk="1" fontAlgn="base" hangingPunct="1">
        <a:spcBef>
          <a:spcPct val="20000"/>
        </a:spcBef>
        <a:spcAft>
          <a:spcPct val="0"/>
        </a:spcAft>
        <a:buChar char="»"/>
        <a:defRPr sz="2000">
          <a:solidFill>
            <a:schemeClr val="tx1"/>
          </a:solidFill>
          <a:latin typeface="Arial" charset="0"/>
        </a:defRPr>
      </a:lvl7pPr>
      <a:lvl8pPr marL="3428829" indent="-228589" algn="l" rtl="0" eaLnBrk="1" fontAlgn="base" hangingPunct="1">
        <a:spcBef>
          <a:spcPct val="20000"/>
        </a:spcBef>
        <a:spcAft>
          <a:spcPct val="0"/>
        </a:spcAft>
        <a:buChar char="»"/>
        <a:defRPr sz="2000">
          <a:solidFill>
            <a:schemeClr val="tx1"/>
          </a:solidFill>
          <a:latin typeface="Arial" charset="0"/>
        </a:defRPr>
      </a:lvl8pPr>
      <a:lvl9pPr marL="3886006" indent="-228589"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44057" y="4320001"/>
            <a:ext cx="10869432" cy="1146523"/>
          </a:xfrm>
          <a:prstGeom prst="rect">
            <a:avLst/>
          </a:prstGeom>
          <a:noFill/>
          <a:ln>
            <a:noFill/>
          </a:ln>
        </p:spPr>
        <p:txBody>
          <a:bodyPr spcFirstLastPara="1" wrap="square" lIns="0" tIns="0" rIns="0" bIns="0" anchor="t" anchorCtr="0">
            <a:noAutofit/>
          </a:bodyPr>
          <a:lstStyle/>
          <a:p>
            <a:pPr lvl="0"/>
            <a:r>
              <a:rPr lang="en-GB" sz="4000" b="1" dirty="0"/>
              <a:t>Planning a Learning Unit</a:t>
            </a:r>
            <a:endParaRPr dirty="0"/>
          </a:p>
        </p:txBody>
      </p:sp>
      <p:sp>
        <p:nvSpPr>
          <p:cNvPr id="41" name="Shape 41"/>
          <p:cNvSpPr txBox="1">
            <a:spLocks noGrp="1"/>
          </p:cNvSpPr>
          <p:nvPr>
            <p:ph type="subTitle" idx="1"/>
          </p:nvPr>
        </p:nvSpPr>
        <p:spPr>
          <a:xfrm>
            <a:off x="644057" y="3600010"/>
            <a:ext cx="10869432" cy="462721"/>
          </a:xfrm>
          <a:prstGeom prst="rect">
            <a:avLst/>
          </a:prstGeom>
          <a:noFill/>
          <a:ln>
            <a:noFill/>
          </a:ln>
        </p:spPr>
        <p:txBody>
          <a:bodyPr spcFirstLastPara="1" wrap="square" lIns="0" tIns="0" rIns="0" bIns="0" anchor="t" anchorCtr="0">
            <a:noAutofit/>
          </a:bodyPr>
          <a:lstStyle/>
          <a:p>
            <a:pPr marL="0" lvl="0" indent="0"/>
            <a:r>
              <a:rPr lang="en-GB" sz="2800" b="0" dirty="0"/>
              <a:t>Training of Trainers in Epidemiology of Vaccine Preventable Diseases</a:t>
            </a:r>
          </a:p>
        </p:txBody>
      </p:sp>
      <p:sp>
        <p:nvSpPr>
          <p:cNvPr id="42" name="Shape 42"/>
          <p:cNvSpPr txBox="1"/>
          <p:nvPr/>
        </p:nvSpPr>
        <p:spPr>
          <a:xfrm>
            <a:off x="644057" y="5652001"/>
            <a:ext cx="10869432" cy="99853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000" b="0" i="0" u="none" strike="noStrike" cap="none" dirty="0">
              <a:solidFill>
                <a:schemeClr val="lt1"/>
              </a:solidFill>
              <a:latin typeface="Tahoma"/>
              <a:ea typeface="Tahoma"/>
              <a:cs typeface="Tahoma"/>
              <a:sym typeface="Tahoma"/>
            </a:endParaRPr>
          </a:p>
          <a:p>
            <a:pPr marL="0" marR="0" lvl="0" indent="0" algn="l" rtl="0">
              <a:lnSpc>
                <a:spcPct val="90000"/>
              </a:lnSpc>
              <a:spcBef>
                <a:spcPts val="600"/>
              </a:spcBef>
              <a:spcAft>
                <a:spcPts val="0"/>
              </a:spcAft>
              <a:buNone/>
            </a:pPr>
            <a:endParaRPr sz="2000" b="0" i="0" u="none" strike="noStrike" cap="none" dirty="0">
              <a:solidFill>
                <a:schemeClr val="lt1"/>
              </a:solidFill>
              <a:latin typeface="Tahoma"/>
              <a:ea typeface="Tahoma"/>
              <a:cs typeface="Tahoma"/>
              <a:sym typeface="Tahoma"/>
            </a:endParaRPr>
          </a:p>
          <a:p>
            <a:pPr lvl="0">
              <a:lnSpc>
                <a:spcPct val="90000"/>
              </a:lnSpc>
              <a:spcBef>
                <a:spcPts val="600"/>
              </a:spcBef>
            </a:pPr>
            <a:r>
              <a:rPr lang="en-GB" sz="2000" dirty="0">
                <a:solidFill>
                  <a:schemeClr val="lt1"/>
                </a:solidFill>
                <a:latin typeface="Tahoma"/>
                <a:ea typeface="Tahoma"/>
                <a:cs typeface="Tahoma"/>
                <a:sym typeface="Tahoma"/>
              </a:rPr>
              <a:t>Created in February 2012, Revised May 2018</a:t>
            </a:r>
            <a:endParaRPr lang="en-GB"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Learning needs analysis</a:t>
            </a:r>
            <a:endParaRPr dirty="0"/>
          </a:p>
        </p:txBody>
      </p:sp>
      <p:sp>
        <p:nvSpPr>
          <p:cNvPr id="82" name="Shape 82"/>
          <p:cNvSpPr txBox="1">
            <a:spLocks noGrp="1"/>
          </p:cNvSpPr>
          <p:nvPr>
            <p:ph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sz="2000" b="1" dirty="0"/>
              <a:t>Whose needs?</a:t>
            </a:r>
          </a:p>
          <a:p>
            <a:pPr marL="342900" lvl="0" indent="-342900">
              <a:spcBef>
                <a:spcPts val="0"/>
              </a:spcBef>
              <a:buFont typeface="Arial" panose="020B0604020202020204" pitchFamily="34" charset="0"/>
              <a:buChar char="•"/>
            </a:pPr>
            <a:r>
              <a:rPr lang="en-GB" sz="2000" dirty="0"/>
              <a:t>Organizations – Professional roles – Individuals</a:t>
            </a:r>
          </a:p>
          <a:p>
            <a:pPr marL="0" lvl="0" indent="0">
              <a:spcBef>
                <a:spcPts val="0"/>
              </a:spcBef>
            </a:pPr>
            <a:endParaRPr lang="en-GB" sz="2000" dirty="0"/>
          </a:p>
          <a:p>
            <a:pPr marL="0" lvl="0" indent="0">
              <a:spcBef>
                <a:spcPts val="0"/>
              </a:spcBef>
            </a:pPr>
            <a:r>
              <a:rPr lang="en-GB" sz="2000" b="1" dirty="0"/>
              <a:t>What for?</a:t>
            </a:r>
          </a:p>
          <a:p>
            <a:pPr marL="342900" lvl="0" indent="-342900">
              <a:spcBef>
                <a:spcPts val="0"/>
              </a:spcBef>
              <a:buFont typeface="Arial" panose="020B0604020202020204" pitchFamily="34" charset="0"/>
              <a:buChar char="•"/>
            </a:pPr>
            <a:r>
              <a:rPr lang="en-GB" sz="2000" dirty="0"/>
              <a:t>Gap between requested competencies and actual competencies</a:t>
            </a:r>
          </a:p>
          <a:p>
            <a:pPr marL="0" lvl="0" indent="0">
              <a:spcBef>
                <a:spcPts val="0"/>
              </a:spcBef>
            </a:pPr>
            <a:endParaRPr lang="en-GB" sz="2000" dirty="0"/>
          </a:p>
          <a:p>
            <a:pPr marL="0" lvl="0" indent="0">
              <a:spcBef>
                <a:spcPts val="0"/>
              </a:spcBef>
            </a:pPr>
            <a:r>
              <a:rPr lang="en-GB" sz="2000" b="1" dirty="0"/>
              <a:t>How?</a:t>
            </a:r>
          </a:p>
          <a:p>
            <a:pPr marL="342900" lvl="0" indent="-342900">
              <a:spcBef>
                <a:spcPts val="0"/>
              </a:spcBef>
              <a:buFont typeface="Arial" panose="020B0604020202020204" pitchFamily="34" charset="0"/>
              <a:buChar char="•"/>
            </a:pPr>
            <a:r>
              <a:rPr lang="en-GB" sz="2000" dirty="0"/>
              <a:t>Participated process</a:t>
            </a:r>
          </a:p>
          <a:p>
            <a:pPr marL="0" lvl="0" indent="0">
              <a:spcBef>
                <a:spcPts val="0"/>
              </a:spcBef>
            </a:pPr>
            <a:endParaRPr lang="en-GB" sz="2000" dirty="0"/>
          </a:p>
          <a:p>
            <a:pPr marL="0" lvl="0" indent="0">
              <a:spcBef>
                <a:spcPts val="0"/>
              </a:spcBef>
            </a:pPr>
            <a:r>
              <a:rPr lang="en-GB" sz="2000" b="1" dirty="0"/>
              <a:t>Where do I get data on learning needs?</a:t>
            </a:r>
          </a:p>
          <a:p>
            <a:pPr marL="342900" lvl="0" indent="-342900">
              <a:spcBef>
                <a:spcPts val="0"/>
              </a:spcBef>
              <a:buFont typeface="Arial" panose="020B0604020202020204" pitchFamily="34" charset="0"/>
              <a:buChar char="•"/>
            </a:pPr>
            <a:r>
              <a:rPr lang="en-GB" sz="2000" dirty="0"/>
              <a:t>Indirect sources – policies, epidemiological data, projects, community demand</a:t>
            </a:r>
          </a:p>
          <a:p>
            <a:pPr marL="342900" lvl="0" indent="-342900">
              <a:spcBef>
                <a:spcPts val="0"/>
              </a:spcBef>
              <a:buFont typeface="Arial" panose="020B0604020202020204" pitchFamily="34" charset="0"/>
              <a:buChar char="•"/>
            </a:pPr>
            <a:r>
              <a:rPr lang="en-GB" sz="2000" dirty="0"/>
              <a:t>Direct sources – interview, focus group, questionnaires</a:t>
            </a:r>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66502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Planning of Training</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11</a:t>
            </a:fld>
            <a:endParaRPr sz="1200" b="0" i="0" u="none" strike="noStrike" cap="none" dirty="0">
              <a:solidFill>
                <a:schemeClr val="lt1"/>
              </a:solidFill>
              <a:latin typeface="Tahoma"/>
              <a:ea typeface="Tahoma"/>
              <a:cs typeface="Tahoma"/>
              <a:sym typeface="Tahoma"/>
            </a:endParaRPr>
          </a:p>
        </p:txBody>
      </p:sp>
      <p:sp>
        <p:nvSpPr>
          <p:cNvPr id="44" name="Text Box 4"/>
          <p:cNvSpPr txBox="1">
            <a:spLocks noChangeArrowheads="1"/>
          </p:cNvSpPr>
          <p:nvPr/>
        </p:nvSpPr>
        <p:spPr bwMode="auto">
          <a:xfrm>
            <a:off x="940810" y="718922"/>
            <a:ext cx="2592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Problem Analysis</a:t>
            </a:r>
          </a:p>
        </p:txBody>
      </p:sp>
      <p:sp>
        <p:nvSpPr>
          <p:cNvPr id="45" name="Text Box 5"/>
          <p:cNvSpPr txBox="1">
            <a:spLocks noChangeArrowheads="1"/>
          </p:cNvSpPr>
          <p:nvPr/>
        </p:nvSpPr>
        <p:spPr bwMode="auto">
          <a:xfrm>
            <a:off x="2096638" y="1508082"/>
            <a:ext cx="3154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Health Goal definition</a:t>
            </a:r>
          </a:p>
        </p:txBody>
      </p:sp>
      <p:sp>
        <p:nvSpPr>
          <p:cNvPr id="46" name="Text Box 6"/>
          <p:cNvSpPr txBox="1">
            <a:spLocks noChangeArrowheads="1"/>
          </p:cNvSpPr>
          <p:nvPr/>
        </p:nvSpPr>
        <p:spPr bwMode="auto">
          <a:xfrm>
            <a:off x="1935620" y="2242922"/>
            <a:ext cx="6840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Expected results and definition of activities</a:t>
            </a:r>
          </a:p>
        </p:txBody>
      </p:sp>
      <p:sp>
        <p:nvSpPr>
          <p:cNvPr id="47" name="Line 7"/>
          <p:cNvSpPr>
            <a:spLocks noChangeShapeType="1"/>
          </p:cNvSpPr>
          <p:nvPr/>
        </p:nvSpPr>
        <p:spPr bwMode="auto">
          <a:xfrm>
            <a:off x="2390114" y="1176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8" name="Line 8"/>
          <p:cNvSpPr>
            <a:spLocks noChangeShapeType="1"/>
          </p:cNvSpPr>
          <p:nvPr/>
        </p:nvSpPr>
        <p:spPr bwMode="auto">
          <a:xfrm>
            <a:off x="3456914" y="1938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9" name="Line 9"/>
          <p:cNvSpPr>
            <a:spLocks noChangeShapeType="1"/>
          </p:cNvSpPr>
          <p:nvPr/>
        </p:nvSpPr>
        <p:spPr bwMode="auto">
          <a:xfrm>
            <a:off x="4523714" y="2700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Line 10"/>
          <p:cNvSpPr>
            <a:spLocks noChangeShapeType="1"/>
          </p:cNvSpPr>
          <p:nvPr/>
        </p:nvSpPr>
        <p:spPr bwMode="auto">
          <a:xfrm>
            <a:off x="7876514" y="48337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1" name="Text Box 11"/>
          <p:cNvSpPr txBox="1">
            <a:spLocks noChangeArrowheads="1"/>
          </p:cNvSpPr>
          <p:nvPr/>
        </p:nvSpPr>
        <p:spPr bwMode="auto">
          <a:xfrm>
            <a:off x="3633128" y="3023973"/>
            <a:ext cx="583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Target and task description</a:t>
            </a:r>
          </a:p>
        </p:txBody>
      </p:sp>
      <p:sp>
        <p:nvSpPr>
          <p:cNvPr id="52" name="Text Box 12"/>
          <p:cNvSpPr txBox="1">
            <a:spLocks noChangeArrowheads="1"/>
          </p:cNvSpPr>
          <p:nvPr/>
        </p:nvSpPr>
        <p:spPr bwMode="auto">
          <a:xfrm>
            <a:off x="4926986" y="3739763"/>
            <a:ext cx="3908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Learning needs analysis</a:t>
            </a:r>
          </a:p>
        </p:txBody>
      </p:sp>
      <p:sp>
        <p:nvSpPr>
          <p:cNvPr id="53" name="Line 13"/>
          <p:cNvSpPr>
            <a:spLocks noChangeShapeType="1"/>
          </p:cNvSpPr>
          <p:nvPr/>
        </p:nvSpPr>
        <p:spPr bwMode="auto">
          <a:xfrm>
            <a:off x="5666714" y="3462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4" name="Line 14"/>
          <p:cNvSpPr>
            <a:spLocks noChangeShapeType="1"/>
          </p:cNvSpPr>
          <p:nvPr/>
        </p:nvSpPr>
        <p:spPr bwMode="auto">
          <a:xfrm>
            <a:off x="6809714" y="41479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 Box 15"/>
          <p:cNvSpPr txBox="1">
            <a:spLocks noChangeArrowheads="1"/>
          </p:cNvSpPr>
          <p:nvPr/>
        </p:nvSpPr>
        <p:spPr bwMode="auto">
          <a:xfrm>
            <a:off x="7571714" y="5138522"/>
            <a:ext cx="3189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a:latin typeface="Tahoma" panose="020B0604030504040204" pitchFamily="34" charset="0"/>
                <a:ea typeface="Tahoma" panose="020B0604030504040204" pitchFamily="34" charset="0"/>
                <a:cs typeface="Tahoma" panose="020B0604030504040204" pitchFamily="34" charset="0"/>
              </a:rPr>
              <a:t>Choice of methods</a:t>
            </a:r>
          </a:p>
        </p:txBody>
      </p:sp>
      <p:sp>
        <p:nvSpPr>
          <p:cNvPr id="56" name="Text Box 16"/>
          <p:cNvSpPr txBox="1">
            <a:spLocks noChangeArrowheads="1"/>
          </p:cNvSpPr>
          <p:nvPr/>
        </p:nvSpPr>
        <p:spPr bwMode="auto">
          <a:xfrm>
            <a:off x="8602002" y="5824322"/>
            <a:ext cx="2703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a:latin typeface="Tahoma" panose="020B0604030504040204" pitchFamily="34" charset="0"/>
                <a:ea typeface="Tahoma" panose="020B0604030504040204" pitchFamily="34" charset="0"/>
                <a:cs typeface="Tahoma" panose="020B0604030504040204" pitchFamily="34" charset="0"/>
              </a:rPr>
              <a:t>Evaluation Plan</a:t>
            </a:r>
          </a:p>
        </p:txBody>
      </p:sp>
      <p:sp>
        <p:nvSpPr>
          <p:cNvPr id="57" name="Line 17"/>
          <p:cNvSpPr>
            <a:spLocks noChangeShapeType="1"/>
          </p:cNvSpPr>
          <p:nvPr/>
        </p:nvSpPr>
        <p:spPr bwMode="auto">
          <a:xfrm>
            <a:off x="9095714" y="55576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8" name="Text Box 19"/>
          <p:cNvSpPr txBox="1">
            <a:spLocks noChangeArrowheads="1"/>
          </p:cNvSpPr>
          <p:nvPr/>
        </p:nvSpPr>
        <p:spPr bwMode="auto">
          <a:xfrm>
            <a:off x="5731330" y="4443669"/>
            <a:ext cx="4191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Learning objectives definition</a:t>
            </a:r>
          </a:p>
        </p:txBody>
      </p:sp>
      <p:sp>
        <p:nvSpPr>
          <p:cNvPr id="59" name="Rettangolo 28"/>
          <p:cNvSpPr>
            <a:spLocks noChangeArrowheads="1"/>
          </p:cNvSpPr>
          <p:nvPr/>
        </p:nvSpPr>
        <p:spPr bwMode="auto">
          <a:xfrm>
            <a:off x="5745885" y="4426243"/>
            <a:ext cx="4176712" cy="461665"/>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endParaRPr lang="en-GB" alt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426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l="3674"/>
          <a:stretch>
            <a:fillRect/>
          </a:stretch>
        </p:blipFill>
        <p:spPr bwMode="auto">
          <a:xfrm>
            <a:off x="2855316" y="235339"/>
            <a:ext cx="5912152" cy="573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12</a:t>
            </a:fld>
            <a:endParaRPr sz="1200" b="0" i="0" u="none" strike="noStrike" cap="none" dirty="0">
              <a:solidFill>
                <a:schemeClr val="lt1"/>
              </a:solidFill>
              <a:latin typeface="Tahoma"/>
              <a:ea typeface="Tahoma"/>
              <a:cs typeface="Tahoma"/>
              <a:sym typeface="Tahoma"/>
            </a:endParaRPr>
          </a:p>
        </p:txBody>
      </p:sp>
    </p:spTree>
    <p:extLst>
      <p:ext uri="{BB962C8B-B14F-4D97-AF65-F5344CB8AC3E}">
        <p14:creationId xmlns:p14="http://schemas.microsoft.com/office/powerpoint/2010/main" val="105431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Outcomes of learning objectives</a:t>
            </a:r>
            <a:endParaRPr dirty="0"/>
          </a:p>
        </p:txBody>
      </p:sp>
      <p:sp>
        <p:nvSpPr>
          <p:cNvPr id="82" name="Shape 82"/>
          <p:cNvSpPr txBox="1">
            <a:spLocks noGrp="1"/>
          </p:cNvSpPr>
          <p:nvPr>
            <p:ph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sz="2000" dirty="0"/>
              <a:t>Acquisition of new knowledge</a:t>
            </a:r>
          </a:p>
          <a:p>
            <a:pPr marL="342900" lvl="0" indent="-342900">
              <a:spcBef>
                <a:spcPts val="0"/>
              </a:spcBef>
              <a:buFont typeface="Arial" panose="020B0604020202020204" pitchFamily="34" charset="0"/>
              <a:buChar char="•"/>
            </a:pPr>
            <a:r>
              <a:rPr lang="en-GB" sz="2000" dirty="0"/>
              <a:t>“Participants will be able to describe risk for mother-to-child transmission of HIV”</a:t>
            </a:r>
          </a:p>
          <a:p>
            <a:pPr marL="342900" lvl="0" indent="-342900">
              <a:spcBef>
                <a:spcPts val="0"/>
              </a:spcBef>
              <a:buFont typeface="Arial" panose="020B0604020202020204" pitchFamily="34" charset="0"/>
              <a:buChar char="•"/>
            </a:pPr>
            <a:endParaRPr lang="en-GB" sz="2000" dirty="0"/>
          </a:p>
          <a:p>
            <a:pPr marL="0" lvl="0" indent="0">
              <a:spcBef>
                <a:spcPts val="0"/>
              </a:spcBef>
            </a:pPr>
            <a:r>
              <a:rPr lang="en-GB" sz="2000" dirty="0"/>
              <a:t>Enhancement of thinking skills</a:t>
            </a:r>
          </a:p>
          <a:p>
            <a:pPr marL="342900" lvl="0" indent="-342900">
              <a:spcBef>
                <a:spcPts val="0"/>
              </a:spcBef>
              <a:buFont typeface="Arial" panose="020B0604020202020204" pitchFamily="34" charset="0"/>
              <a:buChar char="•"/>
            </a:pPr>
            <a:r>
              <a:rPr lang="en-GB" sz="2000" dirty="0"/>
              <a:t>“Participants will be able to compare the infant feeding options for the HIV-positive mother”</a:t>
            </a:r>
          </a:p>
          <a:p>
            <a:pPr marL="342900" lvl="0" indent="-342900">
              <a:spcBef>
                <a:spcPts val="0"/>
              </a:spcBef>
              <a:buFont typeface="Arial" panose="020B0604020202020204" pitchFamily="34" charset="0"/>
              <a:buChar char="•"/>
            </a:pPr>
            <a:endParaRPr lang="en-GB" sz="2000" dirty="0"/>
          </a:p>
          <a:p>
            <a:pPr marL="0" lvl="0" indent="0">
              <a:spcBef>
                <a:spcPts val="0"/>
              </a:spcBef>
            </a:pPr>
            <a:r>
              <a:rPr lang="en-GB" sz="2000" dirty="0"/>
              <a:t>Development of practical skills</a:t>
            </a:r>
          </a:p>
          <a:p>
            <a:pPr marL="342900" lvl="0" indent="-342900">
              <a:spcBef>
                <a:spcPts val="0"/>
              </a:spcBef>
              <a:buFont typeface="Arial" panose="020B0604020202020204" pitchFamily="34" charset="0"/>
              <a:buChar char="•"/>
            </a:pPr>
            <a:r>
              <a:rPr lang="en-GB" sz="2000"/>
              <a:t>“Participants </a:t>
            </a:r>
            <a:r>
              <a:rPr lang="en-GB" sz="2000" dirty="0"/>
              <a:t>will conduct a training session using information they have received”</a:t>
            </a:r>
          </a:p>
          <a:p>
            <a:pPr marL="342900" lvl="0" indent="-342900">
              <a:spcBef>
                <a:spcPts val="0"/>
              </a:spcBef>
              <a:buFont typeface="Arial" panose="020B0604020202020204" pitchFamily="34" charset="0"/>
              <a:buChar char="•"/>
            </a:pPr>
            <a:endParaRPr lang="en-GB" sz="2000" dirty="0"/>
          </a:p>
          <a:p>
            <a:pPr marL="0" lvl="0" indent="0">
              <a:spcBef>
                <a:spcPts val="0"/>
              </a:spcBef>
            </a:pPr>
            <a:r>
              <a:rPr lang="en-GB" sz="2000" dirty="0"/>
              <a:t>Change in attitudes, values of feeling</a:t>
            </a:r>
          </a:p>
          <a:p>
            <a:pPr marL="342900" lvl="0" indent="-342900">
              <a:spcBef>
                <a:spcPts val="0"/>
              </a:spcBef>
              <a:buFont typeface="Arial" panose="020B0604020202020204" pitchFamily="34" charset="0"/>
              <a:buChar char="•"/>
            </a:pPr>
            <a:r>
              <a:rPr lang="en-GB" sz="2000" dirty="0"/>
              <a:t>“Participants will be able to advocate....”</a:t>
            </a:r>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13</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210020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Why learning objectives are useful?</a:t>
            </a:r>
            <a:endParaRPr dirty="0"/>
          </a:p>
        </p:txBody>
      </p:sp>
      <p:sp>
        <p:nvSpPr>
          <p:cNvPr id="82" name="Shape 82"/>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sz="2000" dirty="0"/>
              <a:t>Guidelines for choosing course content and training methods</a:t>
            </a:r>
          </a:p>
          <a:p>
            <a:pPr marL="342900" lvl="0" indent="-342900">
              <a:spcBef>
                <a:spcPts val="0"/>
              </a:spcBef>
              <a:buFont typeface="Arial" panose="020B0604020202020204" pitchFamily="34" charset="0"/>
              <a:buChar char="•"/>
            </a:pPr>
            <a:r>
              <a:rPr lang="en-GB" sz="2000" dirty="0"/>
              <a:t>Basis of evaluating what participants have learned</a:t>
            </a:r>
          </a:p>
          <a:p>
            <a:pPr marL="342900" lvl="0" indent="-342900">
              <a:spcBef>
                <a:spcPts val="0"/>
              </a:spcBef>
              <a:buFont typeface="Arial" panose="020B0604020202020204" pitchFamily="34" charset="0"/>
              <a:buChar char="•"/>
            </a:pPr>
            <a:r>
              <a:rPr lang="en-GB" sz="2000" dirty="0"/>
              <a:t>Guidelines for learners to help organize their own learning</a:t>
            </a:r>
          </a:p>
          <a:p>
            <a:pPr marL="342900" lvl="0" indent="-342900">
              <a:spcBef>
                <a:spcPts val="0"/>
              </a:spcBef>
              <a:buFont typeface="Arial" panose="020B0604020202020204" pitchFamily="34" charset="0"/>
              <a:buChar char="•"/>
            </a:pPr>
            <a:r>
              <a:rPr lang="en-GB" sz="2000" dirty="0"/>
              <a:t>Guidelines for teams and networks of trainers</a:t>
            </a:r>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14</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971002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Qualities of learning objectives</a:t>
            </a:r>
            <a:endParaRPr dirty="0"/>
          </a:p>
        </p:txBody>
      </p:sp>
      <p:sp>
        <p:nvSpPr>
          <p:cNvPr id="82" name="Shape 82"/>
          <p:cNvSpPr txBox="1">
            <a:spLocks noGrp="1"/>
          </p:cNvSpPr>
          <p:nvPr>
            <p:ph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sz="2000" b="1" dirty="0"/>
              <a:t>S</a:t>
            </a:r>
            <a:r>
              <a:rPr lang="en-GB" sz="2000" dirty="0"/>
              <a:t>   Specific, well explained </a:t>
            </a:r>
          </a:p>
          <a:p>
            <a:pPr marL="0" lvl="0" indent="0">
              <a:spcBef>
                <a:spcPts val="0"/>
              </a:spcBef>
            </a:pPr>
            <a:r>
              <a:rPr lang="en-GB" sz="2000" b="1" dirty="0"/>
              <a:t>M</a:t>
            </a:r>
            <a:r>
              <a:rPr lang="en-GB" sz="2000" dirty="0"/>
              <a:t>  Measurable and based on observable behaviour</a:t>
            </a:r>
          </a:p>
          <a:p>
            <a:pPr marL="442913" lvl="0" indent="-442913">
              <a:spcBef>
                <a:spcPts val="0"/>
              </a:spcBef>
            </a:pPr>
            <a:r>
              <a:rPr lang="en-GB" sz="2000" b="1" dirty="0"/>
              <a:t>A</a:t>
            </a:r>
            <a:r>
              <a:rPr lang="en-GB" sz="2000" dirty="0"/>
              <a:t>   Appropriate (or adequate) within the capacity of the group, feasible, achievable </a:t>
            </a:r>
            <a:br>
              <a:rPr lang="en-GB" sz="2000" dirty="0"/>
            </a:br>
            <a:r>
              <a:rPr lang="en-GB" sz="2000" dirty="0"/>
              <a:t>(resources are there, and obstacles can be overcome) </a:t>
            </a:r>
          </a:p>
          <a:p>
            <a:pPr marL="0" lvl="0" indent="0">
              <a:spcBef>
                <a:spcPts val="0"/>
              </a:spcBef>
            </a:pPr>
            <a:r>
              <a:rPr lang="en-GB" sz="2000" b="1" dirty="0"/>
              <a:t>R</a:t>
            </a:r>
            <a:r>
              <a:rPr lang="en-GB" sz="2000" dirty="0"/>
              <a:t>   Relevant (or realistic), pertinent, related to the problem and proposed solutions </a:t>
            </a:r>
          </a:p>
          <a:p>
            <a:pPr marL="0" lvl="0" indent="0">
              <a:spcBef>
                <a:spcPts val="0"/>
              </a:spcBef>
            </a:pPr>
            <a:r>
              <a:rPr lang="en-GB" sz="2000" b="1" dirty="0"/>
              <a:t>T</a:t>
            </a:r>
            <a:r>
              <a:rPr lang="en-GB" sz="2000" dirty="0"/>
              <a:t>   Time bound, and able to be met within a stated time </a:t>
            </a:r>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518609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Formulation of learning objectives</a:t>
            </a:r>
            <a:endParaRPr dirty="0"/>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16</a:t>
            </a:fld>
            <a:endParaRPr sz="1200" b="0" i="0" u="none" strike="noStrike" cap="none">
              <a:solidFill>
                <a:schemeClr val="lt1"/>
              </a:solidFill>
              <a:latin typeface="Tahoma"/>
              <a:ea typeface="Tahoma"/>
              <a:cs typeface="Tahoma"/>
              <a:sym typeface="Tahoma"/>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83139" y="962969"/>
            <a:ext cx="7421563" cy="5259388"/>
          </a:xfrm>
          <a:prstGeom prst="rect">
            <a:avLst/>
          </a:prstGeom>
          <a:noFill/>
          <a:ln>
            <a:noFill/>
          </a:ln>
        </p:spPr>
      </p:pic>
    </p:spTree>
    <p:extLst>
      <p:ext uri="{BB962C8B-B14F-4D97-AF65-F5344CB8AC3E}">
        <p14:creationId xmlns:p14="http://schemas.microsoft.com/office/powerpoint/2010/main" val="269681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Action words for learning objectives</a:t>
            </a:r>
            <a:endParaRPr dirty="0"/>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17</a:t>
            </a:fld>
            <a:endParaRPr sz="1200" b="0" i="0" u="none" strike="noStrike" cap="none">
              <a:solidFill>
                <a:schemeClr val="lt1"/>
              </a:solidFill>
              <a:latin typeface="Tahoma"/>
              <a:ea typeface="Tahoma"/>
              <a:cs typeface="Tahoma"/>
              <a:sym typeface="Tahoma"/>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248" y="865403"/>
            <a:ext cx="5495989" cy="531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28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Planning of Training</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18</a:t>
            </a:fld>
            <a:endParaRPr sz="1200" b="0" i="0" u="none" strike="noStrike" cap="none">
              <a:solidFill>
                <a:schemeClr val="lt1"/>
              </a:solidFill>
              <a:latin typeface="Tahoma"/>
              <a:ea typeface="Tahoma"/>
              <a:cs typeface="Tahoma"/>
              <a:sym typeface="Tahoma"/>
            </a:endParaRPr>
          </a:p>
        </p:txBody>
      </p:sp>
      <p:sp>
        <p:nvSpPr>
          <p:cNvPr id="44" name="Text Box 4"/>
          <p:cNvSpPr txBox="1">
            <a:spLocks noChangeArrowheads="1"/>
          </p:cNvSpPr>
          <p:nvPr/>
        </p:nvSpPr>
        <p:spPr bwMode="auto">
          <a:xfrm>
            <a:off x="940810" y="718922"/>
            <a:ext cx="2592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Problem Analysis</a:t>
            </a:r>
          </a:p>
        </p:txBody>
      </p:sp>
      <p:sp>
        <p:nvSpPr>
          <p:cNvPr id="45" name="Text Box 5"/>
          <p:cNvSpPr txBox="1">
            <a:spLocks noChangeArrowheads="1"/>
          </p:cNvSpPr>
          <p:nvPr/>
        </p:nvSpPr>
        <p:spPr bwMode="auto">
          <a:xfrm>
            <a:off x="2096638" y="1508082"/>
            <a:ext cx="3154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Health Goal definition</a:t>
            </a:r>
          </a:p>
        </p:txBody>
      </p:sp>
      <p:sp>
        <p:nvSpPr>
          <p:cNvPr id="46" name="Text Box 6"/>
          <p:cNvSpPr txBox="1">
            <a:spLocks noChangeArrowheads="1"/>
          </p:cNvSpPr>
          <p:nvPr/>
        </p:nvSpPr>
        <p:spPr bwMode="auto">
          <a:xfrm>
            <a:off x="1935620" y="2242922"/>
            <a:ext cx="6840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Expected results and definition of activities</a:t>
            </a:r>
          </a:p>
        </p:txBody>
      </p:sp>
      <p:sp>
        <p:nvSpPr>
          <p:cNvPr id="47" name="Line 7"/>
          <p:cNvSpPr>
            <a:spLocks noChangeShapeType="1"/>
          </p:cNvSpPr>
          <p:nvPr/>
        </p:nvSpPr>
        <p:spPr bwMode="auto">
          <a:xfrm>
            <a:off x="2390114" y="1176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8" name="Line 8"/>
          <p:cNvSpPr>
            <a:spLocks noChangeShapeType="1"/>
          </p:cNvSpPr>
          <p:nvPr/>
        </p:nvSpPr>
        <p:spPr bwMode="auto">
          <a:xfrm>
            <a:off x="3456914" y="1938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9" name="Line 9"/>
          <p:cNvSpPr>
            <a:spLocks noChangeShapeType="1"/>
          </p:cNvSpPr>
          <p:nvPr/>
        </p:nvSpPr>
        <p:spPr bwMode="auto">
          <a:xfrm>
            <a:off x="4523714" y="2700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Line 10"/>
          <p:cNvSpPr>
            <a:spLocks noChangeShapeType="1"/>
          </p:cNvSpPr>
          <p:nvPr/>
        </p:nvSpPr>
        <p:spPr bwMode="auto">
          <a:xfrm>
            <a:off x="7876514" y="48337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1" name="Text Box 11"/>
          <p:cNvSpPr txBox="1">
            <a:spLocks noChangeArrowheads="1"/>
          </p:cNvSpPr>
          <p:nvPr/>
        </p:nvSpPr>
        <p:spPr bwMode="auto">
          <a:xfrm>
            <a:off x="3633128" y="3023973"/>
            <a:ext cx="583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Target and task description</a:t>
            </a:r>
          </a:p>
        </p:txBody>
      </p:sp>
      <p:sp>
        <p:nvSpPr>
          <p:cNvPr id="52" name="Text Box 12"/>
          <p:cNvSpPr txBox="1">
            <a:spLocks noChangeArrowheads="1"/>
          </p:cNvSpPr>
          <p:nvPr/>
        </p:nvSpPr>
        <p:spPr bwMode="auto">
          <a:xfrm>
            <a:off x="4926986" y="3739763"/>
            <a:ext cx="3908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Learning needs analysis</a:t>
            </a:r>
          </a:p>
        </p:txBody>
      </p:sp>
      <p:sp>
        <p:nvSpPr>
          <p:cNvPr id="53" name="Line 13"/>
          <p:cNvSpPr>
            <a:spLocks noChangeShapeType="1"/>
          </p:cNvSpPr>
          <p:nvPr/>
        </p:nvSpPr>
        <p:spPr bwMode="auto">
          <a:xfrm>
            <a:off x="5666714" y="3462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4" name="Line 14"/>
          <p:cNvSpPr>
            <a:spLocks noChangeShapeType="1"/>
          </p:cNvSpPr>
          <p:nvPr/>
        </p:nvSpPr>
        <p:spPr bwMode="auto">
          <a:xfrm>
            <a:off x="6809714" y="41479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 Box 15"/>
          <p:cNvSpPr txBox="1">
            <a:spLocks noChangeArrowheads="1"/>
          </p:cNvSpPr>
          <p:nvPr/>
        </p:nvSpPr>
        <p:spPr bwMode="auto">
          <a:xfrm>
            <a:off x="7571714" y="5138522"/>
            <a:ext cx="3189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a:latin typeface="Tahoma" panose="020B0604030504040204" pitchFamily="34" charset="0"/>
                <a:ea typeface="Tahoma" panose="020B0604030504040204" pitchFamily="34" charset="0"/>
                <a:cs typeface="Tahoma" panose="020B0604030504040204" pitchFamily="34" charset="0"/>
              </a:rPr>
              <a:t>Choice of methods</a:t>
            </a:r>
          </a:p>
        </p:txBody>
      </p:sp>
      <p:sp>
        <p:nvSpPr>
          <p:cNvPr id="56" name="Text Box 16"/>
          <p:cNvSpPr txBox="1">
            <a:spLocks noChangeArrowheads="1"/>
          </p:cNvSpPr>
          <p:nvPr/>
        </p:nvSpPr>
        <p:spPr bwMode="auto">
          <a:xfrm>
            <a:off x="8602002" y="5824322"/>
            <a:ext cx="2703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a:latin typeface="Tahoma" panose="020B0604030504040204" pitchFamily="34" charset="0"/>
                <a:ea typeface="Tahoma" panose="020B0604030504040204" pitchFamily="34" charset="0"/>
                <a:cs typeface="Tahoma" panose="020B0604030504040204" pitchFamily="34" charset="0"/>
              </a:rPr>
              <a:t>Evaluation Plan</a:t>
            </a:r>
          </a:p>
        </p:txBody>
      </p:sp>
      <p:sp>
        <p:nvSpPr>
          <p:cNvPr id="57" name="Line 17"/>
          <p:cNvSpPr>
            <a:spLocks noChangeShapeType="1"/>
          </p:cNvSpPr>
          <p:nvPr/>
        </p:nvSpPr>
        <p:spPr bwMode="auto">
          <a:xfrm>
            <a:off x="9095714" y="55576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8" name="Text Box 19"/>
          <p:cNvSpPr txBox="1">
            <a:spLocks noChangeArrowheads="1"/>
          </p:cNvSpPr>
          <p:nvPr/>
        </p:nvSpPr>
        <p:spPr bwMode="auto">
          <a:xfrm>
            <a:off x="5731330" y="4443669"/>
            <a:ext cx="4191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Learning objectives definition</a:t>
            </a:r>
          </a:p>
        </p:txBody>
      </p:sp>
      <p:sp>
        <p:nvSpPr>
          <p:cNvPr id="59" name="Rettangolo 28"/>
          <p:cNvSpPr>
            <a:spLocks noChangeArrowheads="1"/>
          </p:cNvSpPr>
          <p:nvPr/>
        </p:nvSpPr>
        <p:spPr bwMode="auto">
          <a:xfrm>
            <a:off x="6881198" y="5153107"/>
            <a:ext cx="4176712" cy="461665"/>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endParaRPr lang="en-GB" alt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967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Training methods based on the category of learning</a:t>
            </a:r>
            <a:endParaRPr dirty="0"/>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19</a:t>
            </a:fld>
            <a:endParaRPr sz="1200" b="0" i="0" u="none" strike="noStrike" cap="none">
              <a:solidFill>
                <a:schemeClr val="lt1"/>
              </a:solidFill>
              <a:latin typeface="Tahoma"/>
              <a:ea typeface="Tahoma"/>
              <a:cs typeface="Tahoma"/>
              <a:sym typeface="Tahoma"/>
            </a:endParaRPr>
          </a:p>
        </p:txBody>
      </p:sp>
      <p:graphicFrame>
        <p:nvGraphicFramePr>
          <p:cNvPr id="7" name="Segnaposto contenuto 4"/>
          <p:cNvGraphicFramePr>
            <a:graphicFrameLocks/>
          </p:cNvGraphicFramePr>
          <p:nvPr>
            <p:extLst>
              <p:ext uri="{D42A27DB-BD31-4B8C-83A1-F6EECF244321}">
                <p14:modId xmlns:p14="http://schemas.microsoft.com/office/powerpoint/2010/main" val="589591457"/>
              </p:ext>
            </p:extLst>
          </p:nvPr>
        </p:nvGraphicFramePr>
        <p:xfrm>
          <a:off x="1013984" y="1477848"/>
          <a:ext cx="10130832" cy="4167188"/>
        </p:xfrm>
        <a:graphic>
          <a:graphicData uri="http://schemas.openxmlformats.org/drawingml/2006/table">
            <a:tbl>
              <a:tblPr firstRow="1" bandRow="1">
                <a:tableStyleId>{5C22544A-7EE6-4342-B048-85BDC9FD1C3A}</a:tableStyleId>
              </a:tblPr>
              <a:tblGrid>
                <a:gridCol w="2532708">
                  <a:extLst>
                    <a:ext uri="{9D8B030D-6E8A-4147-A177-3AD203B41FA5}">
                      <a16:colId xmlns:a16="http://schemas.microsoft.com/office/drawing/2014/main" val="20000"/>
                    </a:ext>
                  </a:extLst>
                </a:gridCol>
                <a:gridCol w="2532708">
                  <a:extLst>
                    <a:ext uri="{9D8B030D-6E8A-4147-A177-3AD203B41FA5}">
                      <a16:colId xmlns:a16="http://schemas.microsoft.com/office/drawing/2014/main" val="20001"/>
                    </a:ext>
                  </a:extLst>
                </a:gridCol>
                <a:gridCol w="2532708">
                  <a:extLst>
                    <a:ext uri="{9D8B030D-6E8A-4147-A177-3AD203B41FA5}">
                      <a16:colId xmlns:a16="http://schemas.microsoft.com/office/drawing/2014/main" val="20002"/>
                    </a:ext>
                  </a:extLst>
                </a:gridCol>
                <a:gridCol w="2532708">
                  <a:extLst>
                    <a:ext uri="{9D8B030D-6E8A-4147-A177-3AD203B41FA5}">
                      <a16:colId xmlns:a16="http://schemas.microsoft.com/office/drawing/2014/main" val="20003"/>
                    </a:ext>
                  </a:extLst>
                </a:gridCol>
              </a:tblGrid>
              <a:tr h="1341415">
                <a:tc>
                  <a:txBody>
                    <a:bodyPr/>
                    <a:lstStyle/>
                    <a:p>
                      <a:r>
                        <a:rPr lang="en-GB" sz="1800" b="1" dirty="0">
                          <a:solidFill>
                            <a:schemeClr val="tx1"/>
                          </a:solidFill>
                          <a:effectLst/>
                        </a:rPr>
                        <a:t>Learning through acquiring a new skill</a:t>
                      </a:r>
                    </a:p>
                  </a:txBody>
                  <a:tcPr marT="45721" marB="45721"/>
                </a:tc>
                <a:tc>
                  <a:txBody>
                    <a:bodyPr/>
                    <a:lstStyle/>
                    <a:p>
                      <a:r>
                        <a:rPr lang="en-GB" sz="1800" b="1" dirty="0">
                          <a:solidFill>
                            <a:schemeClr val="tx1"/>
                          </a:solidFill>
                          <a:effectLst/>
                        </a:rPr>
                        <a:t>Learning through enhancing thinking skills</a:t>
                      </a:r>
                    </a:p>
                  </a:txBody>
                  <a:tcPr marT="45721" marB="45721"/>
                </a:tc>
                <a:tc>
                  <a:txBody>
                    <a:bodyPr/>
                    <a:lstStyle/>
                    <a:p>
                      <a:r>
                        <a:rPr lang="en-GB" sz="1800" b="1" dirty="0">
                          <a:solidFill>
                            <a:schemeClr val="tx1"/>
                          </a:solidFill>
                          <a:effectLst/>
                        </a:rPr>
                        <a:t>Learning through acquiring a new attitude of belief</a:t>
                      </a:r>
                    </a:p>
                  </a:txBody>
                  <a:tcPr marT="45721" marB="45721"/>
                </a:tc>
                <a:tc>
                  <a:txBody>
                    <a:bodyPr/>
                    <a:lstStyle/>
                    <a:p>
                      <a:r>
                        <a:rPr lang="en-GB" sz="1800" b="1" dirty="0">
                          <a:solidFill>
                            <a:schemeClr val="tx1"/>
                          </a:solidFill>
                          <a:effectLst/>
                        </a:rPr>
                        <a:t>Learning through acquiring</a:t>
                      </a:r>
                      <a:r>
                        <a:rPr lang="en-GB" sz="1800" b="1" baseline="0" dirty="0">
                          <a:solidFill>
                            <a:schemeClr val="tx1"/>
                          </a:solidFill>
                          <a:effectLst/>
                        </a:rPr>
                        <a:t> knowledge</a:t>
                      </a:r>
                      <a:endParaRPr lang="en-GB" sz="1800" b="1" dirty="0">
                        <a:solidFill>
                          <a:schemeClr val="tx1"/>
                        </a:solidFill>
                        <a:effectLst/>
                      </a:endParaRPr>
                    </a:p>
                  </a:txBody>
                  <a:tcPr marT="45721" marB="45721"/>
                </a:tc>
                <a:extLst>
                  <a:ext uri="{0D108BD9-81ED-4DB2-BD59-A6C34878D82A}">
                    <a16:rowId xmlns:a16="http://schemas.microsoft.com/office/drawing/2014/main" val="10000"/>
                  </a:ext>
                </a:extLst>
              </a:tr>
              <a:tr h="2825773">
                <a:tc>
                  <a:txBody>
                    <a:bodyPr/>
                    <a:lstStyle/>
                    <a:p>
                      <a:pPr>
                        <a:spcAft>
                          <a:spcPts val="600"/>
                        </a:spcAft>
                      </a:pPr>
                      <a:r>
                        <a:rPr lang="en-GB" sz="1800" dirty="0"/>
                        <a:t>Demonstration with return demonstration</a:t>
                      </a:r>
                    </a:p>
                    <a:p>
                      <a:pPr>
                        <a:spcAft>
                          <a:spcPts val="600"/>
                        </a:spcAft>
                      </a:pPr>
                      <a:r>
                        <a:rPr lang="en-GB" sz="1800" dirty="0"/>
                        <a:t>Field experience</a:t>
                      </a:r>
                    </a:p>
                    <a:p>
                      <a:pPr>
                        <a:spcAft>
                          <a:spcPts val="600"/>
                        </a:spcAft>
                      </a:pPr>
                      <a:r>
                        <a:rPr lang="en-GB" sz="1800" dirty="0"/>
                        <a:t>...</a:t>
                      </a:r>
                    </a:p>
                  </a:txBody>
                  <a:tcPr marT="45721" marB="45721"/>
                </a:tc>
                <a:tc>
                  <a:txBody>
                    <a:bodyPr/>
                    <a:lstStyle/>
                    <a:p>
                      <a:pPr>
                        <a:spcAft>
                          <a:spcPts val="600"/>
                        </a:spcAft>
                      </a:pPr>
                      <a:r>
                        <a:rPr lang="en-GB" sz="1800" dirty="0"/>
                        <a:t>Role</a:t>
                      </a:r>
                      <a:r>
                        <a:rPr lang="en-GB" sz="1800" baseline="0" dirty="0"/>
                        <a:t> Play</a:t>
                      </a:r>
                    </a:p>
                    <a:p>
                      <a:pPr>
                        <a:spcAft>
                          <a:spcPts val="600"/>
                        </a:spcAft>
                      </a:pPr>
                      <a:r>
                        <a:rPr lang="en-GB" sz="1800" baseline="0" dirty="0"/>
                        <a:t>Case Study</a:t>
                      </a:r>
                    </a:p>
                    <a:p>
                      <a:pPr>
                        <a:spcAft>
                          <a:spcPts val="600"/>
                        </a:spcAft>
                      </a:pPr>
                      <a:r>
                        <a:rPr lang="en-GB" sz="1800" baseline="0" dirty="0"/>
                        <a:t>Self-case study</a:t>
                      </a:r>
                    </a:p>
                    <a:p>
                      <a:pPr>
                        <a:spcAft>
                          <a:spcPts val="600"/>
                        </a:spcAft>
                      </a:pPr>
                      <a:r>
                        <a:rPr lang="en-GB" sz="1800" baseline="0" dirty="0"/>
                        <a:t>Problem solving</a:t>
                      </a:r>
                    </a:p>
                    <a:p>
                      <a:pPr>
                        <a:spcAft>
                          <a:spcPts val="600"/>
                        </a:spcAft>
                      </a:pPr>
                      <a:r>
                        <a:rPr lang="en-GB" sz="1800" baseline="0" dirty="0"/>
                        <a:t>Brainstorming</a:t>
                      </a:r>
                    </a:p>
                    <a:p>
                      <a:pPr>
                        <a:spcAft>
                          <a:spcPts val="600"/>
                        </a:spcAft>
                      </a:pPr>
                      <a:r>
                        <a:rPr lang="en-GB" sz="1800" baseline="0" dirty="0"/>
                        <a:t>Action plan</a:t>
                      </a:r>
                    </a:p>
                    <a:p>
                      <a:pPr>
                        <a:spcAft>
                          <a:spcPts val="600"/>
                        </a:spcAft>
                      </a:pPr>
                      <a:r>
                        <a:rPr lang="en-GB" sz="1800" baseline="0" dirty="0"/>
                        <a:t>Workshop</a:t>
                      </a:r>
                    </a:p>
                    <a:p>
                      <a:pPr>
                        <a:spcAft>
                          <a:spcPts val="600"/>
                        </a:spcAft>
                      </a:pPr>
                      <a:r>
                        <a:rPr lang="en-GB" sz="1800" baseline="0" dirty="0"/>
                        <a:t>...</a:t>
                      </a:r>
                      <a:endParaRPr lang="en-GB" sz="1800" dirty="0"/>
                    </a:p>
                  </a:txBody>
                  <a:tcPr marT="45721" marB="45721"/>
                </a:tc>
                <a:tc>
                  <a:txBody>
                    <a:bodyPr/>
                    <a:lstStyle/>
                    <a:p>
                      <a:pPr>
                        <a:spcAft>
                          <a:spcPts val="600"/>
                        </a:spcAft>
                      </a:pPr>
                      <a:r>
                        <a:rPr lang="en-GB" sz="1800" dirty="0"/>
                        <a:t>Role Play</a:t>
                      </a:r>
                    </a:p>
                    <a:p>
                      <a:pPr marL="0" marR="0" indent="0" algn="l" defTabSz="914400" rtl="0" eaLnBrk="1" fontAlgn="auto" latinLnBrk="0" hangingPunct="1">
                        <a:lnSpc>
                          <a:spcPct val="100000"/>
                        </a:lnSpc>
                        <a:spcBef>
                          <a:spcPts val="0"/>
                        </a:spcBef>
                        <a:spcAft>
                          <a:spcPts val="600"/>
                        </a:spcAft>
                        <a:buClrTx/>
                        <a:buSzTx/>
                        <a:buFontTx/>
                        <a:buNone/>
                        <a:tabLst/>
                        <a:defRPr/>
                      </a:pPr>
                      <a:r>
                        <a:rPr lang="en-GB" sz="1800" baseline="0" dirty="0"/>
                        <a:t>Self-case study</a:t>
                      </a:r>
                      <a:endParaRPr lang="en-GB" sz="1800" dirty="0"/>
                    </a:p>
                    <a:p>
                      <a:pPr>
                        <a:spcAft>
                          <a:spcPts val="600"/>
                        </a:spcAft>
                      </a:pPr>
                      <a:r>
                        <a:rPr lang="en-GB" sz="1800" dirty="0"/>
                        <a:t>Group discussion</a:t>
                      </a:r>
                    </a:p>
                    <a:p>
                      <a:pPr>
                        <a:spcAft>
                          <a:spcPts val="600"/>
                        </a:spcAft>
                      </a:pPr>
                      <a:r>
                        <a:rPr lang="en-GB" sz="1800" dirty="0"/>
                        <a:t>Theatre</a:t>
                      </a:r>
                    </a:p>
                    <a:p>
                      <a:pPr>
                        <a:spcAft>
                          <a:spcPts val="600"/>
                        </a:spcAft>
                      </a:pPr>
                      <a:r>
                        <a:rPr lang="en-GB" sz="1800" dirty="0"/>
                        <a:t>...</a:t>
                      </a:r>
                    </a:p>
                  </a:txBody>
                  <a:tcPr marT="45721" marB="45721"/>
                </a:tc>
                <a:tc>
                  <a:txBody>
                    <a:bodyPr/>
                    <a:lstStyle/>
                    <a:p>
                      <a:pPr>
                        <a:spcAft>
                          <a:spcPts val="600"/>
                        </a:spcAft>
                      </a:pPr>
                      <a:r>
                        <a:rPr lang="en-GB" sz="1800" dirty="0"/>
                        <a:t>Talk or presentation</a:t>
                      </a:r>
                    </a:p>
                    <a:p>
                      <a:pPr>
                        <a:spcAft>
                          <a:spcPts val="600"/>
                        </a:spcAft>
                      </a:pPr>
                      <a:r>
                        <a:rPr lang="en-GB" sz="1800" dirty="0"/>
                        <a:t>Plenary discussion</a:t>
                      </a:r>
                    </a:p>
                    <a:p>
                      <a:pPr>
                        <a:spcAft>
                          <a:spcPts val="600"/>
                        </a:spcAft>
                      </a:pPr>
                      <a:r>
                        <a:rPr lang="en-GB" sz="1800" dirty="0"/>
                        <a:t>Theatre</a:t>
                      </a:r>
                    </a:p>
                    <a:p>
                      <a:pPr>
                        <a:spcAft>
                          <a:spcPts val="600"/>
                        </a:spcAft>
                      </a:pPr>
                      <a:r>
                        <a:rPr lang="en-GB" sz="1800" dirty="0"/>
                        <a:t>...</a:t>
                      </a:r>
                    </a:p>
                  </a:txBody>
                  <a:tcPr marT="45721" marB="4572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413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Objectives</a:t>
            </a:r>
            <a:endParaRPr/>
          </a:p>
        </p:txBody>
      </p:sp>
      <p:sp>
        <p:nvSpPr>
          <p:cNvPr id="48" name="Shape 48"/>
          <p:cNvSpPr txBox="1">
            <a:spLocks noGrp="1"/>
          </p:cNvSpPr>
          <p:nvPr>
            <p:ph idx="1"/>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200" b="1" i="0" u="none" strike="noStrike" cap="none" dirty="0">
                <a:solidFill>
                  <a:schemeClr val="dk1"/>
                </a:solidFill>
                <a:sym typeface="Tahoma"/>
              </a:rPr>
              <a:t>Specific objectives of this session:</a:t>
            </a:r>
            <a:endParaRPr sz="2200" b="1" dirty="0"/>
          </a:p>
          <a:p>
            <a:pPr lvl="0" indent="-457200">
              <a:spcBef>
                <a:spcPts val="900"/>
              </a:spcBef>
              <a:buClr>
                <a:schemeClr val="dk1"/>
              </a:buClr>
              <a:buSzPts val="2400"/>
              <a:buFont typeface="Noto Sans Symbols"/>
              <a:buAutoNum type="arabicPeriod"/>
            </a:pPr>
            <a:r>
              <a:rPr lang="en-GB" sz="2000" dirty="0"/>
              <a:t>Describe the characteristics of the adult learner;</a:t>
            </a:r>
          </a:p>
          <a:p>
            <a:pPr lvl="0" indent="-457200">
              <a:spcBef>
                <a:spcPts val="900"/>
              </a:spcBef>
              <a:buClr>
                <a:schemeClr val="dk1"/>
              </a:buClr>
              <a:buSzPts val="2400"/>
              <a:buFont typeface="Noto Sans Symbols"/>
              <a:buAutoNum type="arabicPeriod"/>
            </a:pPr>
            <a:r>
              <a:rPr lang="en-GB" sz="2000" dirty="0"/>
              <a:t>Explain the reasons for resistance to change in adult learners;</a:t>
            </a:r>
          </a:p>
          <a:p>
            <a:pPr lvl="0" indent="-457200">
              <a:spcBef>
                <a:spcPts val="900"/>
              </a:spcBef>
              <a:buClr>
                <a:schemeClr val="dk1"/>
              </a:buClr>
              <a:buSzPts val="2400"/>
              <a:buFont typeface="Noto Sans Symbols"/>
              <a:buAutoNum type="arabicPeriod"/>
            </a:pPr>
            <a:r>
              <a:rPr lang="en-GB" sz="2000" dirty="0"/>
              <a:t>Describe strategies to promote active participation and involvement of adult learners;</a:t>
            </a:r>
          </a:p>
          <a:p>
            <a:pPr lvl="0" indent="-457200">
              <a:spcBef>
                <a:spcPts val="900"/>
              </a:spcBef>
              <a:buClr>
                <a:schemeClr val="dk1"/>
              </a:buClr>
              <a:buSzPts val="2400"/>
              <a:buFont typeface="Noto Sans Symbols"/>
              <a:buAutoNum type="arabicPeriod"/>
            </a:pPr>
            <a:r>
              <a:rPr lang="en-GB" sz="2000" dirty="0"/>
              <a:t>Describe some interactive and adult learning methods, e.g. case studies;</a:t>
            </a:r>
          </a:p>
          <a:p>
            <a:pPr lvl="0" indent="-457200">
              <a:spcBef>
                <a:spcPts val="900"/>
              </a:spcBef>
              <a:buClr>
                <a:schemeClr val="dk1"/>
              </a:buClr>
              <a:buSzPts val="2400"/>
              <a:buFont typeface="Noto Sans Symbols"/>
              <a:buAutoNum type="arabicPeriod"/>
            </a:pPr>
            <a:r>
              <a:rPr lang="en-GB" sz="2000" dirty="0"/>
              <a:t>Formulate learning objectives of a training course;</a:t>
            </a:r>
          </a:p>
          <a:p>
            <a:pPr lvl="0" indent="-457200">
              <a:spcBef>
                <a:spcPts val="900"/>
              </a:spcBef>
              <a:buClr>
                <a:schemeClr val="dk1"/>
              </a:buClr>
              <a:buSzPts val="2400"/>
              <a:buFont typeface="Noto Sans Symbols"/>
              <a:buAutoNum type="arabicPeriod"/>
            </a:pPr>
            <a:r>
              <a:rPr lang="en-GB" sz="2000" dirty="0"/>
              <a:t>Choose the appropriate learning method to achieve learning objectives.</a:t>
            </a:r>
          </a:p>
          <a:p>
            <a:pPr marL="0" marR="0" lvl="0" indent="0" algn="l" rtl="0">
              <a:lnSpc>
                <a:spcPct val="90000"/>
              </a:lnSpc>
              <a:spcBef>
                <a:spcPts val="900"/>
              </a:spcBef>
              <a:spcAft>
                <a:spcPts val="0"/>
              </a:spcAft>
              <a:buNone/>
            </a:pPr>
            <a:r>
              <a:rPr lang="en-GB" sz="2200" b="1" i="0" u="none" strike="noStrike" cap="none" dirty="0">
                <a:solidFill>
                  <a:schemeClr val="dk1"/>
                </a:solidFill>
                <a:sym typeface="Tahoma"/>
              </a:rPr>
              <a:t>Related to the course objectives:</a:t>
            </a:r>
            <a:endParaRPr sz="2200" b="1" dirty="0"/>
          </a:p>
          <a:p>
            <a:pPr marL="0" lvl="0" indent="0">
              <a:spcBef>
                <a:spcPts val="900"/>
              </a:spcBef>
            </a:pPr>
            <a:r>
              <a:rPr lang="en-GB" sz="2200" b="0" i="0" u="none" strike="noStrike" cap="none" dirty="0">
                <a:solidFill>
                  <a:schemeClr val="dk1"/>
                </a:solidFill>
                <a:sym typeface="Tahoma"/>
              </a:rPr>
              <a:t>A. </a:t>
            </a:r>
            <a:r>
              <a:rPr lang="en-GB" sz="2000" dirty="0"/>
              <a:t>Familiarity with interactive and adult learning methods, e.g. case studies;</a:t>
            </a:r>
          </a:p>
          <a:p>
            <a:pPr marL="0" lvl="0" indent="0">
              <a:spcBef>
                <a:spcPts val="900"/>
              </a:spcBef>
            </a:pPr>
            <a:r>
              <a:rPr lang="en-GB" sz="2000" dirty="0"/>
              <a:t>B. Ability to facilitate case studies in these areas; </a:t>
            </a:r>
          </a:p>
          <a:p>
            <a:pPr marL="0" lvl="0" indent="0">
              <a:spcBef>
                <a:spcPts val="900"/>
              </a:spcBef>
            </a:pPr>
            <a:r>
              <a:rPr lang="en-GB" sz="2000" dirty="0"/>
              <a:t>C. Ability to define the target audience and to adjust material/contents.</a:t>
            </a:r>
          </a:p>
        </p:txBody>
      </p:sp>
      <p:sp>
        <p:nvSpPr>
          <p:cNvPr id="49" name="Shape 4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lvl="0"/>
            <a:r>
              <a:rPr lang="en-GB" dirty="0"/>
              <a:t>How to make a Learning Unit plan</a:t>
            </a:r>
          </a:p>
        </p:txBody>
      </p:sp>
      <p:sp>
        <p:nvSpPr>
          <p:cNvPr id="62" name="Shape 6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20</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410467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How to reach the defined learning objectives? </a:t>
            </a:r>
            <a:endParaRPr dirty="0"/>
          </a:p>
        </p:txBody>
      </p:sp>
      <p:sp>
        <p:nvSpPr>
          <p:cNvPr id="82" name="Shape 82"/>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sz="2000" dirty="0"/>
              <a:t>Macro-planning</a:t>
            </a:r>
          </a:p>
          <a:p>
            <a:pPr marL="800100" lvl="1" indent="-342900">
              <a:spcBef>
                <a:spcPts val="0"/>
              </a:spcBef>
              <a:buFont typeface="Arial" panose="020B0604020202020204" pitchFamily="34" charset="0"/>
              <a:buChar char="•"/>
            </a:pPr>
            <a:r>
              <a:rPr lang="en-GB" sz="2000" dirty="0"/>
              <a:t>single event or modular training</a:t>
            </a:r>
          </a:p>
          <a:p>
            <a:pPr marL="800100" lvl="1" indent="-342900">
              <a:spcBef>
                <a:spcPts val="0"/>
              </a:spcBef>
              <a:buFont typeface="Arial" panose="020B0604020202020204" pitchFamily="34" charset="0"/>
              <a:buChar char="•"/>
            </a:pPr>
            <a:r>
              <a:rPr lang="en-GB" sz="2000" dirty="0"/>
              <a:t>learning environments (on place, field training, web)</a:t>
            </a:r>
          </a:p>
          <a:p>
            <a:pPr marL="800100" lvl="1" indent="-342900">
              <a:spcBef>
                <a:spcPts val="0"/>
              </a:spcBef>
              <a:buFont typeface="Arial" panose="020B0604020202020204" pitchFamily="34" charset="0"/>
              <a:buChar char="•"/>
            </a:pPr>
            <a:r>
              <a:rPr lang="en-GB" sz="2000" dirty="0"/>
              <a:t>learning strategies (choice of methods)</a:t>
            </a:r>
          </a:p>
          <a:p>
            <a:pPr marL="342900" lvl="0" indent="-342900">
              <a:spcBef>
                <a:spcPts val="0"/>
              </a:spcBef>
              <a:buFont typeface="Arial" panose="020B0604020202020204" pitchFamily="34" charset="0"/>
              <a:buChar char="•"/>
            </a:pPr>
            <a:endParaRPr lang="en-GB" sz="2000" dirty="0"/>
          </a:p>
          <a:p>
            <a:pPr marL="342900" lvl="0" indent="-342900">
              <a:spcBef>
                <a:spcPts val="0"/>
              </a:spcBef>
              <a:buFont typeface="Arial" panose="020B0604020202020204" pitchFamily="34" charset="0"/>
              <a:buChar char="•"/>
            </a:pPr>
            <a:r>
              <a:rPr lang="en-GB" sz="2000" dirty="0"/>
              <a:t>Micro-planning</a:t>
            </a:r>
          </a:p>
          <a:p>
            <a:pPr marL="800100" lvl="1" indent="-342900">
              <a:spcBef>
                <a:spcPts val="0"/>
              </a:spcBef>
              <a:buFont typeface="Arial" panose="020B0604020202020204" pitchFamily="34" charset="0"/>
              <a:buChar char="•"/>
            </a:pPr>
            <a:r>
              <a:rPr lang="en-GB" sz="2000" dirty="0"/>
              <a:t>planning of single Learning Units</a:t>
            </a:r>
          </a:p>
          <a:p>
            <a:pPr marL="342900" lvl="0" indent="-342900">
              <a:spcBef>
                <a:spcPts val="0"/>
              </a:spcBef>
              <a:buFont typeface="Arial" panose="020B0604020202020204" pitchFamily="34" charset="0"/>
              <a:buChar char="•"/>
            </a:pPr>
            <a:endParaRPr lang="en-GB" sz="2000" dirty="0"/>
          </a:p>
          <a:p>
            <a:pPr marL="342900" lvl="0" indent="-342900">
              <a:spcBef>
                <a:spcPts val="0"/>
              </a:spcBef>
              <a:buFont typeface="Arial" panose="020B0604020202020204" pitchFamily="34" charset="0"/>
              <a:buChar char="•"/>
            </a:pPr>
            <a:r>
              <a:rPr lang="en-GB" sz="2000" dirty="0"/>
              <a:t>Evaluation strategies and methods definition</a:t>
            </a:r>
          </a:p>
          <a:p>
            <a:pPr marL="0" lvl="0" indent="0">
              <a:spcBef>
                <a:spcPts val="0"/>
              </a:spcBef>
            </a:pPr>
            <a:endParaRPr lang="en-GB" sz="2000" dirty="0"/>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21</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039456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Modular design</a:t>
            </a:r>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22</a:t>
            </a:fld>
            <a:endParaRPr sz="1200" b="0" i="0" u="none" strike="noStrike" cap="none">
              <a:solidFill>
                <a:schemeClr val="lt1"/>
              </a:solidFill>
              <a:latin typeface="Tahoma"/>
              <a:ea typeface="Tahoma"/>
              <a:cs typeface="Tahoma"/>
              <a:sym typeface="Tahoma"/>
            </a:endParaRPr>
          </a:p>
        </p:txBody>
      </p:sp>
      <p:sp>
        <p:nvSpPr>
          <p:cNvPr id="6" name="Rectangle 3"/>
          <p:cNvSpPr>
            <a:spLocks noChangeArrowheads="1"/>
          </p:cNvSpPr>
          <p:nvPr/>
        </p:nvSpPr>
        <p:spPr bwMode="auto">
          <a:xfrm>
            <a:off x="1782764" y="1541464"/>
            <a:ext cx="38115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7" name="Rectangle 4"/>
          <p:cNvSpPr>
            <a:spLocks noChangeArrowheads="1"/>
          </p:cNvSpPr>
          <p:nvPr/>
        </p:nvSpPr>
        <p:spPr bwMode="auto">
          <a:xfrm>
            <a:off x="6888164" y="1541464"/>
            <a:ext cx="3354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8" name="Rectangle 5"/>
          <p:cNvSpPr>
            <a:spLocks noChangeArrowheads="1"/>
          </p:cNvSpPr>
          <p:nvPr/>
        </p:nvSpPr>
        <p:spPr bwMode="auto">
          <a:xfrm>
            <a:off x="4519613" y="1568451"/>
            <a:ext cx="2154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2000" dirty="0">
                <a:solidFill>
                  <a:srgbClr val="454545"/>
                </a:solidFill>
                <a:latin typeface="Tahoma" panose="020B0604030504040204" pitchFamily="34" charset="0"/>
              </a:rPr>
              <a:t>Preliminary</a:t>
            </a:r>
            <a:r>
              <a:rPr lang="it-IT" altLang="en-US" sz="2000" dirty="0">
                <a:solidFill>
                  <a:srgbClr val="454545"/>
                </a:solidFill>
                <a:latin typeface="Tahoma" panose="020B0604030504040204" pitchFamily="34" charset="0"/>
              </a:rPr>
              <a:t> Module</a:t>
            </a:r>
          </a:p>
        </p:txBody>
      </p:sp>
      <p:sp>
        <p:nvSpPr>
          <p:cNvPr id="9" name="Rectangle 6"/>
          <p:cNvSpPr>
            <a:spLocks noChangeArrowheads="1"/>
          </p:cNvSpPr>
          <p:nvPr/>
        </p:nvSpPr>
        <p:spPr bwMode="auto">
          <a:xfrm>
            <a:off x="4983164" y="3241675"/>
            <a:ext cx="7635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10" name="Rectangle 7"/>
          <p:cNvSpPr>
            <a:spLocks noChangeArrowheads="1"/>
          </p:cNvSpPr>
          <p:nvPr/>
        </p:nvSpPr>
        <p:spPr bwMode="auto">
          <a:xfrm>
            <a:off x="5281613" y="3436938"/>
            <a:ext cx="448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it-IT" altLang="en-US" sz="1200" b="1">
                <a:solidFill>
                  <a:srgbClr val="0000FF"/>
                </a:solidFill>
                <a:latin typeface="Tahoma" panose="020B0604030504040204" pitchFamily="34" charset="0"/>
              </a:rPr>
              <a:t> </a:t>
            </a:r>
            <a:endParaRPr lang="it-IT" altLang="en-US" sz="2400">
              <a:latin typeface="Times New Roman" panose="02020603050405020304" pitchFamily="18" charset="0"/>
            </a:endParaRPr>
          </a:p>
        </p:txBody>
      </p:sp>
      <p:grpSp>
        <p:nvGrpSpPr>
          <p:cNvPr id="11" name="Group 8"/>
          <p:cNvGrpSpPr>
            <a:grpSpLocks/>
          </p:cNvGrpSpPr>
          <p:nvPr/>
        </p:nvGrpSpPr>
        <p:grpSpPr bwMode="auto">
          <a:xfrm>
            <a:off x="2063750" y="2720976"/>
            <a:ext cx="287338" cy="144463"/>
            <a:chOff x="163" y="1663"/>
            <a:chExt cx="288" cy="77"/>
          </a:xfrm>
        </p:grpSpPr>
        <p:sp>
          <p:nvSpPr>
            <p:cNvPr id="12" name="Rectangle 9"/>
            <p:cNvSpPr>
              <a:spLocks noChangeArrowheads="1"/>
            </p:cNvSpPr>
            <p:nvPr/>
          </p:nvSpPr>
          <p:spPr bwMode="auto">
            <a:xfrm>
              <a:off x="163" y="1695"/>
              <a:ext cx="213" cy="12"/>
            </a:xfrm>
            <a:prstGeom prst="rect">
              <a:avLst/>
            </a:prstGeom>
            <a:solidFill>
              <a:srgbClr val="5454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13" name="Freeform 10"/>
            <p:cNvSpPr>
              <a:spLocks/>
            </p:cNvSpPr>
            <p:nvPr/>
          </p:nvSpPr>
          <p:spPr bwMode="auto">
            <a:xfrm>
              <a:off x="374" y="1663"/>
              <a:ext cx="77" cy="77"/>
            </a:xfrm>
            <a:custGeom>
              <a:avLst/>
              <a:gdLst>
                <a:gd name="T0" fmla="*/ 0 w 77"/>
                <a:gd name="T1" fmla="*/ 77 h 77"/>
                <a:gd name="T2" fmla="*/ 77 w 77"/>
                <a:gd name="T3" fmla="*/ 38 h 77"/>
                <a:gd name="T4" fmla="*/ 0 w 77"/>
                <a:gd name="T5" fmla="*/ 0 h 77"/>
                <a:gd name="T6" fmla="*/ 0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77"/>
                  </a:moveTo>
                  <a:lnTo>
                    <a:pt x="77" y="38"/>
                  </a:lnTo>
                  <a:lnTo>
                    <a:pt x="0" y="0"/>
                  </a:lnTo>
                  <a:lnTo>
                    <a:pt x="0" y="77"/>
                  </a:lnTo>
                  <a:close/>
                </a:path>
              </a:pathLst>
            </a:custGeom>
            <a:solidFill>
              <a:srgbClr val="5454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4" name="Line 13"/>
          <p:cNvSpPr>
            <a:spLocks noChangeShapeType="1"/>
          </p:cNvSpPr>
          <p:nvPr/>
        </p:nvSpPr>
        <p:spPr bwMode="auto">
          <a:xfrm>
            <a:off x="2063751" y="2144713"/>
            <a:ext cx="6048375" cy="0"/>
          </a:xfrm>
          <a:prstGeom prst="line">
            <a:avLst/>
          </a:prstGeom>
          <a:noFill/>
          <a:ln w="28575">
            <a:solidFill>
              <a:srgbClr val="1F1F7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21"/>
          <p:cNvSpPr>
            <a:spLocks noChangeShapeType="1"/>
          </p:cNvSpPr>
          <p:nvPr/>
        </p:nvSpPr>
        <p:spPr bwMode="auto">
          <a:xfrm>
            <a:off x="2063750" y="2144713"/>
            <a:ext cx="0" cy="647700"/>
          </a:xfrm>
          <a:prstGeom prst="line">
            <a:avLst/>
          </a:prstGeom>
          <a:noFill/>
          <a:ln w="28575">
            <a:solidFill>
              <a:srgbClr val="1F1F7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22"/>
          <p:cNvSpPr>
            <a:spLocks noChangeShapeType="1"/>
          </p:cNvSpPr>
          <p:nvPr/>
        </p:nvSpPr>
        <p:spPr bwMode="auto">
          <a:xfrm>
            <a:off x="8112125" y="2144713"/>
            <a:ext cx="0" cy="647700"/>
          </a:xfrm>
          <a:prstGeom prst="line">
            <a:avLst/>
          </a:prstGeom>
          <a:noFill/>
          <a:ln w="28575">
            <a:solidFill>
              <a:srgbClr val="1F1F7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Rectangle 23"/>
          <p:cNvSpPr>
            <a:spLocks noChangeArrowheads="1"/>
          </p:cNvSpPr>
          <p:nvPr/>
        </p:nvSpPr>
        <p:spPr bwMode="auto">
          <a:xfrm>
            <a:off x="2392364" y="4135439"/>
            <a:ext cx="1830387"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t>Learning Unit X</a:t>
            </a:r>
          </a:p>
        </p:txBody>
      </p:sp>
      <p:sp>
        <p:nvSpPr>
          <p:cNvPr id="18" name="Rectangle 25"/>
          <p:cNvSpPr>
            <a:spLocks noChangeArrowheads="1"/>
          </p:cNvSpPr>
          <p:nvPr/>
        </p:nvSpPr>
        <p:spPr bwMode="auto">
          <a:xfrm>
            <a:off x="2392364" y="3709989"/>
            <a:ext cx="1830387"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19" name="Rectangle 26"/>
          <p:cNvSpPr>
            <a:spLocks noChangeArrowheads="1"/>
          </p:cNvSpPr>
          <p:nvPr/>
        </p:nvSpPr>
        <p:spPr bwMode="auto">
          <a:xfrm>
            <a:off x="3192463" y="3754438"/>
            <a:ext cx="230832" cy="338554"/>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it-IT" altLang="en-US" sz="2200">
                <a:solidFill>
                  <a:srgbClr val="545472"/>
                </a:solidFill>
                <a:latin typeface="Tahoma" panose="020B0604030504040204" pitchFamily="34" charset="0"/>
              </a:rPr>
              <a:t>…</a:t>
            </a:r>
            <a:endParaRPr lang="it-IT" altLang="en-US" sz="2400">
              <a:latin typeface="Times New Roman" panose="02020603050405020304" pitchFamily="18" charset="0"/>
            </a:endParaRPr>
          </a:p>
        </p:txBody>
      </p:sp>
      <p:sp>
        <p:nvSpPr>
          <p:cNvPr id="20" name="Rectangle 27"/>
          <p:cNvSpPr>
            <a:spLocks noChangeArrowheads="1"/>
          </p:cNvSpPr>
          <p:nvPr/>
        </p:nvSpPr>
        <p:spPr bwMode="auto">
          <a:xfrm>
            <a:off x="2392364" y="3284539"/>
            <a:ext cx="1830387"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t>Learning Unit 2</a:t>
            </a:r>
          </a:p>
        </p:txBody>
      </p:sp>
      <p:sp>
        <p:nvSpPr>
          <p:cNvPr id="21" name="Rectangle 29"/>
          <p:cNvSpPr>
            <a:spLocks noChangeArrowheads="1"/>
          </p:cNvSpPr>
          <p:nvPr/>
        </p:nvSpPr>
        <p:spPr bwMode="auto">
          <a:xfrm>
            <a:off x="2392364" y="2859089"/>
            <a:ext cx="1830387"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t>Learning Unit 1</a:t>
            </a:r>
          </a:p>
        </p:txBody>
      </p:sp>
      <p:sp>
        <p:nvSpPr>
          <p:cNvPr id="22" name="Rectangle 30"/>
          <p:cNvSpPr>
            <a:spLocks noChangeArrowheads="1"/>
          </p:cNvSpPr>
          <p:nvPr/>
        </p:nvSpPr>
        <p:spPr bwMode="auto">
          <a:xfrm>
            <a:off x="2495551" y="2903538"/>
            <a:ext cx="65" cy="369332"/>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a:latin typeface="Times New Roman" panose="02020603050405020304" pitchFamily="18" charset="0"/>
            </a:endParaRPr>
          </a:p>
        </p:txBody>
      </p:sp>
      <p:sp>
        <p:nvSpPr>
          <p:cNvPr id="23" name="Rectangle 33"/>
          <p:cNvSpPr>
            <a:spLocks noChangeArrowheads="1"/>
          </p:cNvSpPr>
          <p:nvPr/>
        </p:nvSpPr>
        <p:spPr bwMode="auto">
          <a:xfrm>
            <a:off x="2392364" y="2403475"/>
            <a:ext cx="1830387" cy="457200"/>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24" name="Rectangle 34"/>
          <p:cNvSpPr>
            <a:spLocks noChangeArrowheads="1"/>
          </p:cNvSpPr>
          <p:nvPr/>
        </p:nvSpPr>
        <p:spPr bwMode="auto">
          <a:xfrm>
            <a:off x="2600325" y="2446339"/>
            <a:ext cx="1417638" cy="36988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it-IT" altLang="en-US" sz="2400" b="1">
                <a:solidFill>
                  <a:srgbClr val="545472"/>
                </a:solidFill>
                <a:latin typeface="Tahoma" panose="020B0604030504040204" pitchFamily="34" charset="0"/>
              </a:rPr>
              <a:t>Module 1</a:t>
            </a:r>
            <a:endParaRPr lang="it-IT" altLang="en-US" sz="2400">
              <a:latin typeface="Times New Roman" panose="02020603050405020304" pitchFamily="18" charset="0"/>
            </a:endParaRPr>
          </a:p>
        </p:txBody>
      </p:sp>
      <p:sp>
        <p:nvSpPr>
          <p:cNvPr id="25" name="Line 35"/>
          <p:cNvSpPr>
            <a:spLocks noChangeShapeType="1"/>
          </p:cNvSpPr>
          <p:nvPr/>
        </p:nvSpPr>
        <p:spPr bwMode="auto">
          <a:xfrm>
            <a:off x="2392363" y="2403475"/>
            <a:ext cx="18288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36"/>
          <p:cNvSpPr>
            <a:spLocks noChangeShapeType="1"/>
          </p:cNvSpPr>
          <p:nvPr/>
        </p:nvSpPr>
        <p:spPr bwMode="auto">
          <a:xfrm>
            <a:off x="2392363" y="2859089"/>
            <a:ext cx="1828800" cy="1587"/>
          </a:xfrm>
          <a:prstGeom prst="line">
            <a:avLst/>
          </a:prstGeom>
          <a:noFill/>
          <a:ln w="12700">
            <a:solidFill>
              <a:srgbClr val="54547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37"/>
          <p:cNvSpPr>
            <a:spLocks noChangeShapeType="1"/>
          </p:cNvSpPr>
          <p:nvPr/>
        </p:nvSpPr>
        <p:spPr bwMode="auto">
          <a:xfrm>
            <a:off x="2392363" y="3284539"/>
            <a:ext cx="1828800" cy="1587"/>
          </a:xfrm>
          <a:prstGeom prst="line">
            <a:avLst/>
          </a:prstGeom>
          <a:noFill/>
          <a:ln w="12700">
            <a:solidFill>
              <a:srgbClr val="54547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38"/>
          <p:cNvSpPr>
            <a:spLocks noChangeShapeType="1"/>
          </p:cNvSpPr>
          <p:nvPr/>
        </p:nvSpPr>
        <p:spPr bwMode="auto">
          <a:xfrm>
            <a:off x="2392363" y="3709989"/>
            <a:ext cx="1828800" cy="1587"/>
          </a:xfrm>
          <a:prstGeom prst="line">
            <a:avLst/>
          </a:prstGeom>
          <a:noFill/>
          <a:ln w="12700">
            <a:solidFill>
              <a:srgbClr val="54547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39"/>
          <p:cNvSpPr>
            <a:spLocks noChangeShapeType="1"/>
          </p:cNvSpPr>
          <p:nvPr/>
        </p:nvSpPr>
        <p:spPr bwMode="auto">
          <a:xfrm>
            <a:off x="2392363" y="4135439"/>
            <a:ext cx="1828800" cy="1587"/>
          </a:xfrm>
          <a:prstGeom prst="line">
            <a:avLst/>
          </a:prstGeom>
          <a:noFill/>
          <a:ln w="12700">
            <a:solidFill>
              <a:srgbClr val="54547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Rectangle 40"/>
          <p:cNvSpPr>
            <a:spLocks noChangeArrowheads="1"/>
          </p:cNvSpPr>
          <p:nvPr/>
        </p:nvSpPr>
        <p:spPr bwMode="auto">
          <a:xfrm>
            <a:off x="2378076" y="4546601"/>
            <a:ext cx="1857375" cy="28575"/>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1" name="Rectangle 41"/>
          <p:cNvSpPr>
            <a:spLocks noChangeArrowheads="1"/>
          </p:cNvSpPr>
          <p:nvPr/>
        </p:nvSpPr>
        <p:spPr bwMode="auto">
          <a:xfrm>
            <a:off x="2378076" y="2403476"/>
            <a:ext cx="28575" cy="455613"/>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2" name="Rectangle 42"/>
          <p:cNvSpPr>
            <a:spLocks noChangeArrowheads="1"/>
          </p:cNvSpPr>
          <p:nvPr/>
        </p:nvSpPr>
        <p:spPr bwMode="auto">
          <a:xfrm>
            <a:off x="4206876" y="2403476"/>
            <a:ext cx="28575" cy="455613"/>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3" name="Rectangle 43"/>
          <p:cNvSpPr>
            <a:spLocks noChangeArrowheads="1"/>
          </p:cNvSpPr>
          <p:nvPr/>
        </p:nvSpPr>
        <p:spPr bwMode="auto">
          <a:xfrm>
            <a:off x="2378076" y="2844801"/>
            <a:ext cx="28575" cy="1730375"/>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4" name="Rectangle 44"/>
          <p:cNvSpPr>
            <a:spLocks noChangeArrowheads="1"/>
          </p:cNvSpPr>
          <p:nvPr/>
        </p:nvSpPr>
        <p:spPr bwMode="auto">
          <a:xfrm>
            <a:off x="4206876" y="2844801"/>
            <a:ext cx="28575" cy="1730375"/>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5" name="Rectangle 45"/>
          <p:cNvSpPr>
            <a:spLocks noChangeArrowheads="1"/>
          </p:cNvSpPr>
          <p:nvPr/>
        </p:nvSpPr>
        <p:spPr bwMode="auto">
          <a:xfrm>
            <a:off x="6038850" y="4141789"/>
            <a:ext cx="1830388" cy="4270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6" name="Rectangle 47"/>
          <p:cNvSpPr>
            <a:spLocks noChangeArrowheads="1"/>
          </p:cNvSpPr>
          <p:nvPr/>
        </p:nvSpPr>
        <p:spPr bwMode="auto">
          <a:xfrm>
            <a:off x="6038850" y="3716339"/>
            <a:ext cx="1830388" cy="4270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7" name="Rectangle 48"/>
          <p:cNvSpPr>
            <a:spLocks noChangeArrowheads="1"/>
          </p:cNvSpPr>
          <p:nvPr/>
        </p:nvSpPr>
        <p:spPr bwMode="auto">
          <a:xfrm>
            <a:off x="6838950" y="3760788"/>
            <a:ext cx="230832" cy="338554"/>
          </a:xfrm>
          <a:prstGeom prst="rect">
            <a:avLst/>
          </a:prstGeom>
          <a:solidFill>
            <a:srgbClr val="FFFF99">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it-IT" altLang="en-US" sz="2200">
                <a:solidFill>
                  <a:srgbClr val="545472"/>
                </a:solidFill>
                <a:latin typeface="Tahoma" panose="020B0604030504040204" pitchFamily="34" charset="0"/>
              </a:rPr>
              <a:t>…</a:t>
            </a:r>
            <a:endParaRPr lang="it-IT" altLang="en-US" sz="2400">
              <a:latin typeface="Times New Roman" panose="02020603050405020304" pitchFamily="18" charset="0"/>
            </a:endParaRPr>
          </a:p>
        </p:txBody>
      </p:sp>
      <p:sp>
        <p:nvSpPr>
          <p:cNvPr id="38" name="Rectangle 49"/>
          <p:cNvSpPr>
            <a:spLocks noChangeArrowheads="1"/>
          </p:cNvSpPr>
          <p:nvPr/>
        </p:nvSpPr>
        <p:spPr bwMode="auto">
          <a:xfrm>
            <a:off x="6038850" y="3290889"/>
            <a:ext cx="1830388" cy="4270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39" name="Rectangle 51"/>
          <p:cNvSpPr>
            <a:spLocks noChangeArrowheads="1"/>
          </p:cNvSpPr>
          <p:nvPr/>
        </p:nvSpPr>
        <p:spPr bwMode="auto">
          <a:xfrm>
            <a:off x="6038850" y="2865439"/>
            <a:ext cx="1830388" cy="4270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40" name="Rectangle 52"/>
          <p:cNvSpPr>
            <a:spLocks noChangeArrowheads="1"/>
          </p:cNvSpPr>
          <p:nvPr/>
        </p:nvSpPr>
        <p:spPr bwMode="auto">
          <a:xfrm>
            <a:off x="7378701" y="2909888"/>
            <a:ext cx="65" cy="369332"/>
          </a:xfrm>
          <a:prstGeom prst="rect">
            <a:avLst/>
          </a:prstGeom>
          <a:solidFill>
            <a:srgbClr val="FFFF99">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400">
              <a:latin typeface="Times New Roman" panose="02020603050405020304" pitchFamily="18" charset="0"/>
            </a:endParaRPr>
          </a:p>
        </p:txBody>
      </p:sp>
      <p:sp>
        <p:nvSpPr>
          <p:cNvPr id="41" name="Rectangle 53"/>
          <p:cNvSpPr>
            <a:spLocks noChangeArrowheads="1"/>
          </p:cNvSpPr>
          <p:nvPr/>
        </p:nvSpPr>
        <p:spPr bwMode="auto">
          <a:xfrm>
            <a:off x="6038850" y="2409825"/>
            <a:ext cx="1830388"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42" name="Rectangle 54"/>
          <p:cNvSpPr>
            <a:spLocks noChangeArrowheads="1"/>
          </p:cNvSpPr>
          <p:nvPr/>
        </p:nvSpPr>
        <p:spPr bwMode="auto">
          <a:xfrm>
            <a:off x="6246814" y="2452689"/>
            <a:ext cx="1417637" cy="369887"/>
          </a:xfrm>
          <a:prstGeom prst="rect">
            <a:avLst/>
          </a:prstGeom>
          <a:solidFill>
            <a:srgbClr val="FFFF99">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it-IT" altLang="en-US" sz="2400" b="1">
                <a:solidFill>
                  <a:srgbClr val="545472"/>
                </a:solidFill>
                <a:latin typeface="Tahoma" panose="020B0604030504040204" pitchFamily="34" charset="0"/>
              </a:rPr>
              <a:t>Module 2</a:t>
            </a:r>
            <a:endParaRPr lang="it-IT" altLang="en-US" sz="2400">
              <a:latin typeface="Times New Roman" panose="02020603050405020304" pitchFamily="18" charset="0"/>
            </a:endParaRPr>
          </a:p>
        </p:txBody>
      </p:sp>
      <p:sp>
        <p:nvSpPr>
          <p:cNvPr id="43" name="Line 55"/>
          <p:cNvSpPr>
            <a:spLocks noChangeShapeType="1"/>
          </p:cNvSpPr>
          <p:nvPr/>
        </p:nvSpPr>
        <p:spPr bwMode="auto">
          <a:xfrm>
            <a:off x="6038850" y="2409825"/>
            <a:ext cx="18288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56"/>
          <p:cNvSpPr>
            <a:spLocks noChangeShapeType="1"/>
          </p:cNvSpPr>
          <p:nvPr/>
        </p:nvSpPr>
        <p:spPr bwMode="auto">
          <a:xfrm>
            <a:off x="6038850" y="2865439"/>
            <a:ext cx="1828800" cy="1587"/>
          </a:xfrm>
          <a:prstGeom prst="line">
            <a:avLst/>
          </a:prstGeom>
          <a:noFill/>
          <a:ln w="12700">
            <a:solidFill>
              <a:srgbClr val="54547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57"/>
          <p:cNvSpPr>
            <a:spLocks noChangeShapeType="1"/>
          </p:cNvSpPr>
          <p:nvPr/>
        </p:nvSpPr>
        <p:spPr bwMode="auto">
          <a:xfrm>
            <a:off x="6038850" y="3290889"/>
            <a:ext cx="1828800" cy="1587"/>
          </a:xfrm>
          <a:prstGeom prst="line">
            <a:avLst/>
          </a:prstGeom>
          <a:noFill/>
          <a:ln w="12700">
            <a:solidFill>
              <a:srgbClr val="54547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 name="Line 58"/>
          <p:cNvSpPr>
            <a:spLocks noChangeShapeType="1"/>
          </p:cNvSpPr>
          <p:nvPr/>
        </p:nvSpPr>
        <p:spPr bwMode="auto">
          <a:xfrm>
            <a:off x="6038850" y="3716339"/>
            <a:ext cx="1828800" cy="1587"/>
          </a:xfrm>
          <a:prstGeom prst="line">
            <a:avLst/>
          </a:prstGeom>
          <a:noFill/>
          <a:ln w="12700">
            <a:solidFill>
              <a:srgbClr val="54547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7" name="Line 59"/>
          <p:cNvSpPr>
            <a:spLocks noChangeShapeType="1"/>
          </p:cNvSpPr>
          <p:nvPr/>
        </p:nvSpPr>
        <p:spPr bwMode="auto">
          <a:xfrm>
            <a:off x="6038850" y="4141789"/>
            <a:ext cx="1828800" cy="1587"/>
          </a:xfrm>
          <a:prstGeom prst="line">
            <a:avLst/>
          </a:prstGeom>
          <a:noFill/>
          <a:ln w="12700">
            <a:solidFill>
              <a:srgbClr val="54547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Rectangle 60"/>
          <p:cNvSpPr>
            <a:spLocks noChangeArrowheads="1"/>
          </p:cNvSpPr>
          <p:nvPr/>
        </p:nvSpPr>
        <p:spPr bwMode="auto">
          <a:xfrm>
            <a:off x="6024564" y="4552951"/>
            <a:ext cx="1857375" cy="28575"/>
          </a:xfrm>
          <a:prstGeom prst="rect">
            <a:avLst/>
          </a:prstGeom>
          <a:solidFill>
            <a:srgbClr val="FFFF99">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49" name="Rectangle 61"/>
          <p:cNvSpPr>
            <a:spLocks noChangeArrowheads="1"/>
          </p:cNvSpPr>
          <p:nvPr/>
        </p:nvSpPr>
        <p:spPr bwMode="auto">
          <a:xfrm>
            <a:off x="6024564" y="2409826"/>
            <a:ext cx="28575" cy="455613"/>
          </a:xfrm>
          <a:prstGeom prst="rect">
            <a:avLst/>
          </a:prstGeom>
          <a:solidFill>
            <a:srgbClr val="FFFF99">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0" name="Rectangle 62"/>
          <p:cNvSpPr>
            <a:spLocks noChangeArrowheads="1"/>
          </p:cNvSpPr>
          <p:nvPr/>
        </p:nvSpPr>
        <p:spPr bwMode="auto">
          <a:xfrm>
            <a:off x="7853364" y="2409826"/>
            <a:ext cx="28575" cy="455613"/>
          </a:xfrm>
          <a:prstGeom prst="rect">
            <a:avLst/>
          </a:prstGeom>
          <a:solidFill>
            <a:srgbClr val="FFFF99">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1" name="Rectangle 63"/>
          <p:cNvSpPr>
            <a:spLocks noChangeArrowheads="1"/>
          </p:cNvSpPr>
          <p:nvPr/>
        </p:nvSpPr>
        <p:spPr bwMode="auto">
          <a:xfrm>
            <a:off x="6024564" y="2851151"/>
            <a:ext cx="28575" cy="1730375"/>
          </a:xfrm>
          <a:prstGeom prst="rect">
            <a:avLst/>
          </a:prstGeom>
          <a:solidFill>
            <a:srgbClr val="FFFF99">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2" name="Rectangle 64"/>
          <p:cNvSpPr>
            <a:spLocks noChangeArrowheads="1"/>
          </p:cNvSpPr>
          <p:nvPr/>
        </p:nvSpPr>
        <p:spPr bwMode="auto">
          <a:xfrm>
            <a:off x="7853364" y="2851151"/>
            <a:ext cx="28575" cy="1730375"/>
          </a:xfrm>
          <a:prstGeom prst="rect">
            <a:avLst/>
          </a:prstGeom>
          <a:solidFill>
            <a:srgbClr val="FFFF99">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3" name="Rectangle 65"/>
          <p:cNvSpPr>
            <a:spLocks noChangeArrowheads="1"/>
          </p:cNvSpPr>
          <p:nvPr/>
        </p:nvSpPr>
        <p:spPr bwMode="auto">
          <a:xfrm>
            <a:off x="8558214" y="4135439"/>
            <a:ext cx="1830387"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4" name="Rectangle 67"/>
          <p:cNvSpPr>
            <a:spLocks noChangeArrowheads="1"/>
          </p:cNvSpPr>
          <p:nvPr/>
        </p:nvSpPr>
        <p:spPr bwMode="auto">
          <a:xfrm>
            <a:off x="8558214" y="3709989"/>
            <a:ext cx="1830387"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5" name="Rectangle 68"/>
          <p:cNvSpPr>
            <a:spLocks noChangeArrowheads="1"/>
          </p:cNvSpPr>
          <p:nvPr/>
        </p:nvSpPr>
        <p:spPr bwMode="auto">
          <a:xfrm>
            <a:off x="9358313" y="3754438"/>
            <a:ext cx="230832" cy="338554"/>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it-IT" altLang="en-US" sz="2200">
                <a:solidFill>
                  <a:srgbClr val="545472"/>
                </a:solidFill>
                <a:latin typeface="Tahoma" panose="020B0604030504040204" pitchFamily="34" charset="0"/>
              </a:rPr>
              <a:t>…</a:t>
            </a:r>
            <a:endParaRPr lang="it-IT" altLang="en-US" sz="2400">
              <a:latin typeface="Times New Roman" panose="02020603050405020304" pitchFamily="18" charset="0"/>
            </a:endParaRPr>
          </a:p>
        </p:txBody>
      </p:sp>
      <p:sp>
        <p:nvSpPr>
          <p:cNvPr id="56" name="Rectangle 69"/>
          <p:cNvSpPr>
            <a:spLocks noChangeArrowheads="1"/>
          </p:cNvSpPr>
          <p:nvPr/>
        </p:nvSpPr>
        <p:spPr bwMode="auto">
          <a:xfrm>
            <a:off x="8558214" y="3284539"/>
            <a:ext cx="1830387"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7" name="Rectangle 71"/>
          <p:cNvSpPr>
            <a:spLocks noChangeArrowheads="1"/>
          </p:cNvSpPr>
          <p:nvPr/>
        </p:nvSpPr>
        <p:spPr bwMode="auto">
          <a:xfrm>
            <a:off x="8558214" y="2859089"/>
            <a:ext cx="1830387"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8" name="Rectangle 73"/>
          <p:cNvSpPr>
            <a:spLocks noChangeArrowheads="1"/>
          </p:cNvSpPr>
          <p:nvPr/>
        </p:nvSpPr>
        <p:spPr bwMode="auto">
          <a:xfrm>
            <a:off x="8558214" y="2403475"/>
            <a:ext cx="1830387" cy="457200"/>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59" name="Rectangle 74"/>
          <p:cNvSpPr>
            <a:spLocks noChangeArrowheads="1"/>
          </p:cNvSpPr>
          <p:nvPr/>
        </p:nvSpPr>
        <p:spPr bwMode="auto">
          <a:xfrm>
            <a:off x="8766176" y="2446339"/>
            <a:ext cx="1419225" cy="36988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it-IT" altLang="en-US" sz="2400" b="1">
                <a:solidFill>
                  <a:srgbClr val="545472"/>
                </a:solidFill>
                <a:latin typeface="Tahoma" panose="020B0604030504040204" pitchFamily="34" charset="0"/>
              </a:rPr>
              <a:t>Module n</a:t>
            </a:r>
            <a:endParaRPr lang="it-IT" altLang="en-US" sz="2400">
              <a:latin typeface="Times New Roman" panose="02020603050405020304" pitchFamily="18" charset="0"/>
            </a:endParaRPr>
          </a:p>
        </p:txBody>
      </p:sp>
      <p:sp>
        <p:nvSpPr>
          <p:cNvPr id="60" name="Line 75"/>
          <p:cNvSpPr>
            <a:spLocks noChangeShapeType="1"/>
          </p:cNvSpPr>
          <p:nvPr/>
        </p:nvSpPr>
        <p:spPr bwMode="auto">
          <a:xfrm>
            <a:off x="8558213" y="2403475"/>
            <a:ext cx="1828800"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 name="Line 76"/>
          <p:cNvSpPr>
            <a:spLocks noChangeShapeType="1"/>
          </p:cNvSpPr>
          <p:nvPr/>
        </p:nvSpPr>
        <p:spPr bwMode="auto">
          <a:xfrm>
            <a:off x="8558213" y="2859089"/>
            <a:ext cx="1828800" cy="1587"/>
          </a:xfrm>
          <a:prstGeom prst="line">
            <a:avLst/>
          </a:prstGeom>
          <a:noFill/>
          <a:ln w="12700">
            <a:solidFill>
              <a:srgbClr val="54547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 name="Line 77"/>
          <p:cNvSpPr>
            <a:spLocks noChangeShapeType="1"/>
          </p:cNvSpPr>
          <p:nvPr/>
        </p:nvSpPr>
        <p:spPr bwMode="auto">
          <a:xfrm>
            <a:off x="8558213" y="3284539"/>
            <a:ext cx="1828800" cy="1587"/>
          </a:xfrm>
          <a:prstGeom prst="line">
            <a:avLst/>
          </a:prstGeom>
          <a:noFill/>
          <a:ln w="12700">
            <a:solidFill>
              <a:srgbClr val="54547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 name="Line 78"/>
          <p:cNvSpPr>
            <a:spLocks noChangeShapeType="1"/>
          </p:cNvSpPr>
          <p:nvPr/>
        </p:nvSpPr>
        <p:spPr bwMode="auto">
          <a:xfrm>
            <a:off x="8558213" y="3709989"/>
            <a:ext cx="1828800" cy="1587"/>
          </a:xfrm>
          <a:prstGeom prst="line">
            <a:avLst/>
          </a:prstGeom>
          <a:noFill/>
          <a:ln w="12700">
            <a:solidFill>
              <a:srgbClr val="54547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 name="Line 79"/>
          <p:cNvSpPr>
            <a:spLocks noChangeShapeType="1"/>
          </p:cNvSpPr>
          <p:nvPr/>
        </p:nvSpPr>
        <p:spPr bwMode="auto">
          <a:xfrm>
            <a:off x="8558213" y="4135439"/>
            <a:ext cx="1828800" cy="1587"/>
          </a:xfrm>
          <a:prstGeom prst="line">
            <a:avLst/>
          </a:prstGeom>
          <a:noFill/>
          <a:ln w="12700">
            <a:solidFill>
              <a:srgbClr val="54547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5" name="Rectangle 80"/>
          <p:cNvSpPr>
            <a:spLocks noChangeArrowheads="1"/>
          </p:cNvSpPr>
          <p:nvPr/>
        </p:nvSpPr>
        <p:spPr bwMode="auto">
          <a:xfrm>
            <a:off x="8543926" y="4546601"/>
            <a:ext cx="1857375" cy="28575"/>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66" name="Rectangle 81"/>
          <p:cNvSpPr>
            <a:spLocks noChangeArrowheads="1"/>
          </p:cNvSpPr>
          <p:nvPr/>
        </p:nvSpPr>
        <p:spPr bwMode="auto">
          <a:xfrm>
            <a:off x="8543926" y="2403476"/>
            <a:ext cx="28575" cy="455613"/>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67" name="Rectangle 82"/>
          <p:cNvSpPr>
            <a:spLocks noChangeArrowheads="1"/>
          </p:cNvSpPr>
          <p:nvPr/>
        </p:nvSpPr>
        <p:spPr bwMode="auto">
          <a:xfrm>
            <a:off x="10372726" y="2403476"/>
            <a:ext cx="28575" cy="455613"/>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68" name="Rectangle 83"/>
          <p:cNvSpPr>
            <a:spLocks noChangeArrowheads="1"/>
          </p:cNvSpPr>
          <p:nvPr/>
        </p:nvSpPr>
        <p:spPr bwMode="auto">
          <a:xfrm>
            <a:off x="8543926" y="2844801"/>
            <a:ext cx="28575" cy="1730375"/>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69" name="Rectangle 84"/>
          <p:cNvSpPr>
            <a:spLocks noChangeArrowheads="1"/>
          </p:cNvSpPr>
          <p:nvPr/>
        </p:nvSpPr>
        <p:spPr bwMode="auto">
          <a:xfrm>
            <a:off x="10372726" y="2844801"/>
            <a:ext cx="28575" cy="1730375"/>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70" name="Rectangle 85"/>
          <p:cNvSpPr>
            <a:spLocks noChangeArrowheads="1"/>
          </p:cNvSpPr>
          <p:nvPr/>
        </p:nvSpPr>
        <p:spPr bwMode="auto">
          <a:xfrm>
            <a:off x="4983164" y="3241675"/>
            <a:ext cx="7635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grpSp>
        <p:nvGrpSpPr>
          <p:cNvPr id="71" name="Group 86"/>
          <p:cNvGrpSpPr>
            <a:grpSpLocks/>
          </p:cNvGrpSpPr>
          <p:nvPr/>
        </p:nvGrpSpPr>
        <p:grpSpPr bwMode="auto">
          <a:xfrm>
            <a:off x="4221163" y="2646364"/>
            <a:ext cx="381000" cy="123825"/>
            <a:chOff x="1699" y="1614"/>
            <a:chExt cx="240" cy="78"/>
          </a:xfrm>
        </p:grpSpPr>
        <p:sp>
          <p:nvSpPr>
            <p:cNvPr id="72" name="Rectangle 87"/>
            <p:cNvSpPr>
              <a:spLocks noChangeArrowheads="1"/>
            </p:cNvSpPr>
            <p:nvPr/>
          </p:nvSpPr>
          <p:spPr bwMode="auto">
            <a:xfrm>
              <a:off x="1774" y="1647"/>
              <a:ext cx="90" cy="12"/>
            </a:xfrm>
            <a:prstGeom prst="rect">
              <a:avLst/>
            </a:prstGeom>
            <a:solidFill>
              <a:srgbClr val="BFBDBE"/>
            </a:solidFill>
            <a:ln w="9525">
              <a:solidFill>
                <a:srgbClr val="1F1F7D"/>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73" name="Freeform 88"/>
            <p:cNvSpPr>
              <a:spLocks/>
            </p:cNvSpPr>
            <p:nvPr/>
          </p:nvSpPr>
          <p:spPr bwMode="auto">
            <a:xfrm>
              <a:off x="1699" y="1614"/>
              <a:ext cx="77" cy="77"/>
            </a:xfrm>
            <a:custGeom>
              <a:avLst/>
              <a:gdLst>
                <a:gd name="T0" fmla="*/ 77 w 77"/>
                <a:gd name="T1" fmla="*/ 0 h 77"/>
                <a:gd name="T2" fmla="*/ 0 w 77"/>
                <a:gd name="T3" fmla="*/ 39 h 77"/>
                <a:gd name="T4" fmla="*/ 77 w 77"/>
                <a:gd name="T5" fmla="*/ 77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0" y="39"/>
                  </a:lnTo>
                  <a:lnTo>
                    <a:pt x="77" y="77"/>
                  </a:lnTo>
                  <a:lnTo>
                    <a:pt x="77" y="0"/>
                  </a:lnTo>
                  <a:close/>
                </a:path>
              </a:pathLst>
            </a:custGeom>
            <a:solidFill>
              <a:srgbClr val="BFBDBE"/>
            </a:solidFill>
            <a:ln w="9525">
              <a:solidFill>
                <a:srgbClr val="1F1F7D"/>
              </a:solidFill>
              <a:round/>
              <a:headEnd/>
              <a:tailEnd/>
            </a:ln>
          </p:spPr>
          <p:txBody>
            <a:bodyPr/>
            <a:lstStyle/>
            <a:p>
              <a:endParaRPr lang="en-GB"/>
            </a:p>
          </p:txBody>
        </p:sp>
        <p:sp>
          <p:nvSpPr>
            <p:cNvPr id="74" name="Freeform 89"/>
            <p:cNvSpPr>
              <a:spLocks/>
            </p:cNvSpPr>
            <p:nvPr/>
          </p:nvSpPr>
          <p:spPr bwMode="auto">
            <a:xfrm>
              <a:off x="1862" y="1615"/>
              <a:ext cx="77" cy="77"/>
            </a:xfrm>
            <a:custGeom>
              <a:avLst/>
              <a:gdLst>
                <a:gd name="T0" fmla="*/ 0 w 77"/>
                <a:gd name="T1" fmla="*/ 77 h 77"/>
                <a:gd name="T2" fmla="*/ 77 w 77"/>
                <a:gd name="T3" fmla="*/ 38 h 77"/>
                <a:gd name="T4" fmla="*/ 0 w 77"/>
                <a:gd name="T5" fmla="*/ 0 h 77"/>
                <a:gd name="T6" fmla="*/ 0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77"/>
                  </a:moveTo>
                  <a:lnTo>
                    <a:pt x="77" y="38"/>
                  </a:lnTo>
                  <a:lnTo>
                    <a:pt x="0" y="0"/>
                  </a:lnTo>
                  <a:lnTo>
                    <a:pt x="0" y="77"/>
                  </a:lnTo>
                  <a:close/>
                </a:path>
              </a:pathLst>
            </a:custGeom>
            <a:solidFill>
              <a:srgbClr val="BFBDBE"/>
            </a:solidFill>
            <a:ln w="9525">
              <a:solidFill>
                <a:srgbClr val="1F1F7D"/>
              </a:solidFill>
              <a:round/>
              <a:headEnd/>
              <a:tailEnd/>
            </a:ln>
          </p:spPr>
          <p:txBody>
            <a:bodyPr/>
            <a:lstStyle/>
            <a:p>
              <a:endParaRPr lang="en-GB"/>
            </a:p>
          </p:txBody>
        </p:sp>
      </p:grpSp>
      <p:grpSp>
        <p:nvGrpSpPr>
          <p:cNvPr id="75" name="Group 90"/>
          <p:cNvGrpSpPr>
            <a:grpSpLocks/>
          </p:cNvGrpSpPr>
          <p:nvPr/>
        </p:nvGrpSpPr>
        <p:grpSpPr bwMode="auto">
          <a:xfrm>
            <a:off x="4221163" y="3027364"/>
            <a:ext cx="381000" cy="123825"/>
            <a:chOff x="1699" y="1854"/>
            <a:chExt cx="240" cy="78"/>
          </a:xfrm>
        </p:grpSpPr>
        <p:sp>
          <p:nvSpPr>
            <p:cNvPr id="76" name="Rectangle 91"/>
            <p:cNvSpPr>
              <a:spLocks noChangeArrowheads="1"/>
            </p:cNvSpPr>
            <p:nvPr/>
          </p:nvSpPr>
          <p:spPr bwMode="auto">
            <a:xfrm>
              <a:off x="1774" y="1887"/>
              <a:ext cx="90" cy="12"/>
            </a:xfrm>
            <a:prstGeom prst="rect">
              <a:avLst/>
            </a:prstGeom>
            <a:solidFill>
              <a:srgbClr val="BFBDBE"/>
            </a:solidFill>
            <a:ln w="9525">
              <a:solidFill>
                <a:srgbClr val="1F1F7D"/>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77" name="Freeform 92"/>
            <p:cNvSpPr>
              <a:spLocks/>
            </p:cNvSpPr>
            <p:nvPr/>
          </p:nvSpPr>
          <p:spPr bwMode="auto">
            <a:xfrm>
              <a:off x="1699" y="1854"/>
              <a:ext cx="77" cy="77"/>
            </a:xfrm>
            <a:custGeom>
              <a:avLst/>
              <a:gdLst>
                <a:gd name="T0" fmla="*/ 77 w 77"/>
                <a:gd name="T1" fmla="*/ 0 h 77"/>
                <a:gd name="T2" fmla="*/ 0 w 77"/>
                <a:gd name="T3" fmla="*/ 39 h 77"/>
                <a:gd name="T4" fmla="*/ 77 w 77"/>
                <a:gd name="T5" fmla="*/ 77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0" y="39"/>
                  </a:lnTo>
                  <a:lnTo>
                    <a:pt x="77" y="77"/>
                  </a:lnTo>
                  <a:lnTo>
                    <a:pt x="77" y="0"/>
                  </a:lnTo>
                  <a:close/>
                </a:path>
              </a:pathLst>
            </a:custGeom>
            <a:solidFill>
              <a:srgbClr val="BFBDBE"/>
            </a:solidFill>
            <a:ln w="9525">
              <a:solidFill>
                <a:srgbClr val="1F1F7D"/>
              </a:solidFill>
              <a:round/>
              <a:headEnd/>
              <a:tailEnd/>
            </a:ln>
          </p:spPr>
          <p:txBody>
            <a:bodyPr/>
            <a:lstStyle/>
            <a:p>
              <a:endParaRPr lang="en-GB"/>
            </a:p>
          </p:txBody>
        </p:sp>
        <p:sp>
          <p:nvSpPr>
            <p:cNvPr id="78" name="Freeform 93"/>
            <p:cNvSpPr>
              <a:spLocks/>
            </p:cNvSpPr>
            <p:nvPr/>
          </p:nvSpPr>
          <p:spPr bwMode="auto">
            <a:xfrm>
              <a:off x="1862" y="1855"/>
              <a:ext cx="77" cy="77"/>
            </a:xfrm>
            <a:custGeom>
              <a:avLst/>
              <a:gdLst>
                <a:gd name="T0" fmla="*/ 0 w 77"/>
                <a:gd name="T1" fmla="*/ 77 h 77"/>
                <a:gd name="T2" fmla="*/ 77 w 77"/>
                <a:gd name="T3" fmla="*/ 38 h 77"/>
                <a:gd name="T4" fmla="*/ 0 w 77"/>
                <a:gd name="T5" fmla="*/ 0 h 77"/>
                <a:gd name="T6" fmla="*/ 0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77"/>
                  </a:moveTo>
                  <a:lnTo>
                    <a:pt x="77" y="38"/>
                  </a:lnTo>
                  <a:lnTo>
                    <a:pt x="0" y="0"/>
                  </a:lnTo>
                  <a:lnTo>
                    <a:pt x="0" y="77"/>
                  </a:lnTo>
                  <a:close/>
                </a:path>
              </a:pathLst>
            </a:custGeom>
            <a:solidFill>
              <a:srgbClr val="BFBDBE"/>
            </a:solidFill>
            <a:ln w="9525">
              <a:solidFill>
                <a:srgbClr val="1F1F7D"/>
              </a:solidFill>
              <a:round/>
              <a:headEnd/>
              <a:tailEnd/>
            </a:ln>
          </p:spPr>
          <p:txBody>
            <a:bodyPr/>
            <a:lstStyle/>
            <a:p>
              <a:endParaRPr lang="en-GB"/>
            </a:p>
          </p:txBody>
        </p:sp>
      </p:grpSp>
      <p:grpSp>
        <p:nvGrpSpPr>
          <p:cNvPr id="79" name="Group 94"/>
          <p:cNvGrpSpPr>
            <a:grpSpLocks/>
          </p:cNvGrpSpPr>
          <p:nvPr/>
        </p:nvGrpSpPr>
        <p:grpSpPr bwMode="auto">
          <a:xfrm>
            <a:off x="4221163" y="3408364"/>
            <a:ext cx="381000" cy="123825"/>
            <a:chOff x="1699" y="2094"/>
            <a:chExt cx="240" cy="78"/>
          </a:xfrm>
        </p:grpSpPr>
        <p:sp>
          <p:nvSpPr>
            <p:cNvPr id="80" name="Rectangle 95"/>
            <p:cNvSpPr>
              <a:spLocks noChangeArrowheads="1"/>
            </p:cNvSpPr>
            <p:nvPr/>
          </p:nvSpPr>
          <p:spPr bwMode="auto">
            <a:xfrm>
              <a:off x="1774" y="2127"/>
              <a:ext cx="90" cy="12"/>
            </a:xfrm>
            <a:prstGeom prst="rect">
              <a:avLst/>
            </a:prstGeom>
            <a:solidFill>
              <a:srgbClr val="BFBDBE"/>
            </a:solidFill>
            <a:ln w="9525">
              <a:solidFill>
                <a:srgbClr val="1F1F7D"/>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84" name="Freeform 96"/>
            <p:cNvSpPr>
              <a:spLocks/>
            </p:cNvSpPr>
            <p:nvPr/>
          </p:nvSpPr>
          <p:spPr bwMode="auto">
            <a:xfrm>
              <a:off x="1699" y="2094"/>
              <a:ext cx="77" cy="77"/>
            </a:xfrm>
            <a:custGeom>
              <a:avLst/>
              <a:gdLst>
                <a:gd name="T0" fmla="*/ 77 w 77"/>
                <a:gd name="T1" fmla="*/ 0 h 77"/>
                <a:gd name="T2" fmla="*/ 0 w 77"/>
                <a:gd name="T3" fmla="*/ 39 h 77"/>
                <a:gd name="T4" fmla="*/ 77 w 77"/>
                <a:gd name="T5" fmla="*/ 77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0" y="39"/>
                  </a:lnTo>
                  <a:lnTo>
                    <a:pt x="77" y="77"/>
                  </a:lnTo>
                  <a:lnTo>
                    <a:pt x="77" y="0"/>
                  </a:lnTo>
                  <a:close/>
                </a:path>
              </a:pathLst>
            </a:custGeom>
            <a:solidFill>
              <a:srgbClr val="BFBDBE"/>
            </a:solidFill>
            <a:ln w="9525">
              <a:solidFill>
                <a:srgbClr val="1F1F7D"/>
              </a:solidFill>
              <a:round/>
              <a:headEnd/>
              <a:tailEnd/>
            </a:ln>
          </p:spPr>
          <p:txBody>
            <a:bodyPr/>
            <a:lstStyle/>
            <a:p>
              <a:endParaRPr lang="en-GB"/>
            </a:p>
          </p:txBody>
        </p:sp>
        <p:sp>
          <p:nvSpPr>
            <p:cNvPr id="85" name="Freeform 97"/>
            <p:cNvSpPr>
              <a:spLocks/>
            </p:cNvSpPr>
            <p:nvPr/>
          </p:nvSpPr>
          <p:spPr bwMode="auto">
            <a:xfrm>
              <a:off x="1862" y="2095"/>
              <a:ext cx="77" cy="77"/>
            </a:xfrm>
            <a:custGeom>
              <a:avLst/>
              <a:gdLst>
                <a:gd name="T0" fmla="*/ 0 w 77"/>
                <a:gd name="T1" fmla="*/ 77 h 77"/>
                <a:gd name="T2" fmla="*/ 77 w 77"/>
                <a:gd name="T3" fmla="*/ 38 h 77"/>
                <a:gd name="T4" fmla="*/ 0 w 77"/>
                <a:gd name="T5" fmla="*/ 0 h 77"/>
                <a:gd name="T6" fmla="*/ 0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77"/>
                  </a:moveTo>
                  <a:lnTo>
                    <a:pt x="77" y="38"/>
                  </a:lnTo>
                  <a:lnTo>
                    <a:pt x="0" y="0"/>
                  </a:lnTo>
                  <a:lnTo>
                    <a:pt x="0" y="77"/>
                  </a:lnTo>
                  <a:close/>
                </a:path>
              </a:pathLst>
            </a:custGeom>
            <a:solidFill>
              <a:srgbClr val="BFBDBE"/>
            </a:solidFill>
            <a:ln w="9525">
              <a:solidFill>
                <a:srgbClr val="1F1F7D"/>
              </a:solidFill>
              <a:round/>
              <a:headEnd/>
              <a:tailEnd/>
            </a:ln>
          </p:spPr>
          <p:txBody>
            <a:bodyPr/>
            <a:lstStyle/>
            <a:p>
              <a:endParaRPr lang="en-GB"/>
            </a:p>
          </p:txBody>
        </p:sp>
      </p:grpSp>
      <p:grpSp>
        <p:nvGrpSpPr>
          <p:cNvPr id="86" name="Group 98"/>
          <p:cNvGrpSpPr>
            <a:grpSpLocks/>
          </p:cNvGrpSpPr>
          <p:nvPr/>
        </p:nvGrpSpPr>
        <p:grpSpPr bwMode="auto">
          <a:xfrm>
            <a:off x="4221163" y="4246564"/>
            <a:ext cx="381000" cy="123825"/>
            <a:chOff x="1699" y="2622"/>
            <a:chExt cx="240" cy="78"/>
          </a:xfrm>
        </p:grpSpPr>
        <p:sp>
          <p:nvSpPr>
            <p:cNvPr id="87" name="Rectangle 99"/>
            <p:cNvSpPr>
              <a:spLocks noChangeArrowheads="1"/>
            </p:cNvSpPr>
            <p:nvPr/>
          </p:nvSpPr>
          <p:spPr bwMode="auto">
            <a:xfrm>
              <a:off x="1774" y="2655"/>
              <a:ext cx="90" cy="12"/>
            </a:xfrm>
            <a:prstGeom prst="rect">
              <a:avLst/>
            </a:prstGeom>
            <a:solidFill>
              <a:srgbClr val="BFBDBE"/>
            </a:solidFill>
            <a:ln w="9525">
              <a:solidFill>
                <a:srgbClr val="1F1F7D"/>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88" name="Freeform 100"/>
            <p:cNvSpPr>
              <a:spLocks/>
            </p:cNvSpPr>
            <p:nvPr/>
          </p:nvSpPr>
          <p:spPr bwMode="auto">
            <a:xfrm>
              <a:off x="1699" y="2622"/>
              <a:ext cx="77" cy="77"/>
            </a:xfrm>
            <a:custGeom>
              <a:avLst/>
              <a:gdLst>
                <a:gd name="T0" fmla="*/ 77 w 77"/>
                <a:gd name="T1" fmla="*/ 0 h 77"/>
                <a:gd name="T2" fmla="*/ 0 w 77"/>
                <a:gd name="T3" fmla="*/ 39 h 77"/>
                <a:gd name="T4" fmla="*/ 77 w 77"/>
                <a:gd name="T5" fmla="*/ 77 h 77"/>
                <a:gd name="T6" fmla="*/ 77 w 77"/>
                <a:gd name="T7" fmla="*/ 0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77" y="0"/>
                  </a:moveTo>
                  <a:lnTo>
                    <a:pt x="0" y="39"/>
                  </a:lnTo>
                  <a:lnTo>
                    <a:pt x="77" y="77"/>
                  </a:lnTo>
                  <a:lnTo>
                    <a:pt x="77" y="0"/>
                  </a:lnTo>
                  <a:close/>
                </a:path>
              </a:pathLst>
            </a:custGeom>
            <a:solidFill>
              <a:srgbClr val="BFBDBE"/>
            </a:solidFill>
            <a:ln w="9525">
              <a:solidFill>
                <a:srgbClr val="1F1F7D"/>
              </a:solidFill>
              <a:round/>
              <a:headEnd/>
              <a:tailEnd/>
            </a:ln>
          </p:spPr>
          <p:txBody>
            <a:bodyPr/>
            <a:lstStyle/>
            <a:p>
              <a:endParaRPr lang="en-GB"/>
            </a:p>
          </p:txBody>
        </p:sp>
        <p:sp>
          <p:nvSpPr>
            <p:cNvPr id="89" name="Freeform 101"/>
            <p:cNvSpPr>
              <a:spLocks/>
            </p:cNvSpPr>
            <p:nvPr/>
          </p:nvSpPr>
          <p:spPr bwMode="auto">
            <a:xfrm>
              <a:off x="1862" y="2623"/>
              <a:ext cx="77" cy="77"/>
            </a:xfrm>
            <a:custGeom>
              <a:avLst/>
              <a:gdLst>
                <a:gd name="T0" fmla="*/ 0 w 77"/>
                <a:gd name="T1" fmla="*/ 77 h 77"/>
                <a:gd name="T2" fmla="*/ 77 w 77"/>
                <a:gd name="T3" fmla="*/ 38 h 77"/>
                <a:gd name="T4" fmla="*/ 0 w 77"/>
                <a:gd name="T5" fmla="*/ 0 h 77"/>
                <a:gd name="T6" fmla="*/ 0 w 77"/>
                <a:gd name="T7" fmla="*/ 77 h 77"/>
                <a:gd name="T8" fmla="*/ 0 60000 65536"/>
                <a:gd name="T9" fmla="*/ 0 60000 65536"/>
                <a:gd name="T10" fmla="*/ 0 60000 65536"/>
                <a:gd name="T11" fmla="*/ 0 60000 65536"/>
                <a:gd name="T12" fmla="*/ 0 w 77"/>
                <a:gd name="T13" fmla="*/ 0 h 77"/>
                <a:gd name="T14" fmla="*/ 77 w 77"/>
                <a:gd name="T15" fmla="*/ 77 h 77"/>
              </a:gdLst>
              <a:ahLst/>
              <a:cxnLst>
                <a:cxn ang="T8">
                  <a:pos x="T0" y="T1"/>
                </a:cxn>
                <a:cxn ang="T9">
                  <a:pos x="T2" y="T3"/>
                </a:cxn>
                <a:cxn ang="T10">
                  <a:pos x="T4" y="T5"/>
                </a:cxn>
                <a:cxn ang="T11">
                  <a:pos x="T6" y="T7"/>
                </a:cxn>
              </a:cxnLst>
              <a:rect l="T12" t="T13" r="T14" b="T15"/>
              <a:pathLst>
                <a:path w="77" h="77">
                  <a:moveTo>
                    <a:pt x="0" y="77"/>
                  </a:moveTo>
                  <a:lnTo>
                    <a:pt x="77" y="38"/>
                  </a:lnTo>
                  <a:lnTo>
                    <a:pt x="0" y="0"/>
                  </a:lnTo>
                  <a:lnTo>
                    <a:pt x="0" y="77"/>
                  </a:lnTo>
                  <a:close/>
                </a:path>
              </a:pathLst>
            </a:custGeom>
            <a:solidFill>
              <a:srgbClr val="BFBDBE"/>
            </a:solidFill>
            <a:ln w="9525">
              <a:solidFill>
                <a:srgbClr val="1F1F7D"/>
              </a:solidFill>
              <a:round/>
              <a:headEnd/>
              <a:tailEnd/>
            </a:ln>
          </p:spPr>
          <p:txBody>
            <a:bodyPr/>
            <a:lstStyle/>
            <a:p>
              <a:endParaRPr lang="en-GB"/>
            </a:p>
          </p:txBody>
        </p:sp>
      </p:grpSp>
      <p:sp>
        <p:nvSpPr>
          <p:cNvPr id="90" name="Rectangle 102"/>
          <p:cNvSpPr>
            <a:spLocks noChangeArrowheads="1"/>
          </p:cNvSpPr>
          <p:nvPr/>
        </p:nvSpPr>
        <p:spPr bwMode="auto">
          <a:xfrm>
            <a:off x="4592638" y="2708275"/>
            <a:ext cx="19050" cy="1600200"/>
          </a:xfrm>
          <a:prstGeom prst="rect">
            <a:avLst/>
          </a:prstGeom>
          <a:solidFill>
            <a:srgbClr val="5454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91" name="Line 120"/>
          <p:cNvSpPr>
            <a:spLocks noChangeShapeType="1"/>
          </p:cNvSpPr>
          <p:nvPr/>
        </p:nvSpPr>
        <p:spPr bwMode="auto">
          <a:xfrm>
            <a:off x="4440238" y="1917700"/>
            <a:ext cx="2303462" cy="0"/>
          </a:xfrm>
          <a:prstGeom prst="line">
            <a:avLst/>
          </a:prstGeom>
          <a:noFill/>
          <a:ln w="9525">
            <a:solidFill>
              <a:srgbClr val="1F1F7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 name="Line 121"/>
          <p:cNvSpPr>
            <a:spLocks noChangeShapeType="1"/>
          </p:cNvSpPr>
          <p:nvPr/>
        </p:nvSpPr>
        <p:spPr bwMode="auto">
          <a:xfrm>
            <a:off x="6743700" y="1557338"/>
            <a:ext cx="0" cy="360362"/>
          </a:xfrm>
          <a:prstGeom prst="line">
            <a:avLst/>
          </a:prstGeom>
          <a:noFill/>
          <a:ln w="9525">
            <a:solidFill>
              <a:srgbClr val="1F1F7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 name="Line 122"/>
          <p:cNvSpPr>
            <a:spLocks noChangeShapeType="1"/>
          </p:cNvSpPr>
          <p:nvPr/>
        </p:nvSpPr>
        <p:spPr bwMode="auto">
          <a:xfrm>
            <a:off x="4440238" y="1557338"/>
            <a:ext cx="0" cy="360362"/>
          </a:xfrm>
          <a:prstGeom prst="line">
            <a:avLst/>
          </a:prstGeom>
          <a:noFill/>
          <a:ln w="9525">
            <a:solidFill>
              <a:srgbClr val="1F1F7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 name="Line 123"/>
          <p:cNvSpPr>
            <a:spLocks noChangeShapeType="1"/>
          </p:cNvSpPr>
          <p:nvPr/>
        </p:nvSpPr>
        <p:spPr bwMode="auto">
          <a:xfrm>
            <a:off x="4394973" y="1557338"/>
            <a:ext cx="2303462" cy="0"/>
          </a:xfrm>
          <a:prstGeom prst="line">
            <a:avLst/>
          </a:prstGeom>
          <a:noFill/>
          <a:ln w="9525">
            <a:solidFill>
              <a:srgbClr val="1F1F7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5" name="Line 124"/>
          <p:cNvSpPr>
            <a:spLocks noChangeShapeType="1"/>
          </p:cNvSpPr>
          <p:nvPr/>
        </p:nvSpPr>
        <p:spPr bwMode="auto">
          <a:xfrm>
            <a:off x="5591175" y="1917700"/>
            <a:ext cx="0" cy="863600"/>
          </a:xfrm>
          <a:prstGeom prst="line">
            <a:avLst/>
          </a:prstGeom>
          <a:noFill/>
          <a:ln w="28575">
            <a:solidFill>
              <a:srgbClr val="1F1F7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6" name="Line 125"/>
          <p:cNvSpPr>
            <a:spLocks noChangeShapeType="1"/>
          </p:cNvSpPr>
          <p:nvPr/>
        </p:nvSpPr>
        <p:spPr bwMode="auto">
          <a:xfrm>
            <a:off x="5591176" y="2781300"/>
            <a:ext cx="360363" cy="0"/>
          </a:xfrm>
          <a:prstGeom prst="line">
            <a:avLst/>
          </a:prstGeom>
          <a:noFill/>
          <a:ln w="28575">
            <a:solidFill>
              <a:srgbClr val="1F1F7D"/>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7" name="Line 126"/>
          <p:cNvSpPr>
            <a:spLocks noChangeShapeType="1"/>
          </p:cNvSpPr>
          <p:nvPr/>
        </p:nvSpPr>
        <p:spPr bwMode="auto">
          <a:xfrm>
            <a:off x="8112126" y="2781300"/>
            <a:ext cx="360363" cy="0"/>
          </a:xfrm>
          <a:prstGeom prst="line">
            <a:avLst/>
          </a:prstGeom>
          <a:noFill/>
          <a:ln w="28575">
            <a:solidFill>
              <a:srgbClr val="1F1F7D"/>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8" name="Rectangle 23"/>
          <p:cNvSpPr>
            <a:spLocks noChangeArrowheads="1"/>
          </p:cNvSpPr>
          <p:nvPr/>
        </p:nvSpPr>
        <p:spPr bwMode="auto">
          <a:xfrm>
            <a:off x="5994400" y="4154489"/>
            <a:ext cx="1830388"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t>Learning Unit X</a:t>
            </a:r>
          </a:p>
        </p:txBody>
      </p:sp>
      <p:sp>
        <p:nvSpPr>
          <p:cNvPr id="99" name="Rectangle 27"/>
          <p:cNvSpPr>
            <a:spLocks noChangeArrowheads="1"/>
          </p:cNvSpPr>
          <p:nvPr/>
        </p:nvSpPr>
        <p:spPr bwMode="auto">
          <a:xfrm>
            <a:off x="5994400" y="3303589"/>
            <a:ext cx="1830388"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t>Learning Unit 2</a:t>
            </a:r>
          </a:p>
        </p:txBody>
      </p:sp>
      <p:sp>
        <p:nvSpPr>
          <p:cNvPr id="100" name="Rectangle 29"/>
          <p:cNvSpPr>
            <a:spLocks noChangeArrowheads="1"/>
          </p:cNvSpPr>
          <p:nvPr/>
        </p:nvSpPr>
        <p:spPr bwMode="auto">
          <a:xfrm>
            <a:off x="5994400" y="2878139"/>
            <a:ext cx="1830388"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t>Learning Unit 1</a:t>
            </a:r>
          </a:p>
        </p:txBody>
      </p:sp>
      <p:sp>
        <p:nvSpPr>
          <p:cNvPr id="101" name="Rectangle 23"/>
          <p:cNvSpPr>
            <a:spLocks noChangeArrowheads="1"/>
          </p:cNvSpPr>
          <p:nvPr/>
        </p:nvSpPr>
        <p:spPr bwMode="auto">
          <a:xfrm>
            <a:off x="8513764" y="4129089"/>
            <a:ext cx="1830387"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t>Learning Unit X</a:t>
            </a:r>
          </a:p>
        </p:txBody>
      </p:sp>
      <p:sp>
        <p:nvSpPr>
          <p:cNvPr id="102" name="Rectangle 27"/>
          <p:cNvSpPr>
            <a:spLocks noChangeArrowheads="1"/>
          </p:cNvSpPr>
          <p:nvPr/>
        </p:nvSpPr>
        <p:spPr bwMode="auto">
          <a:xfrm>
            <a:off x="8513764" y="3278189"/>
            <a:ext cx="1830387"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t>Learning Unit 2</a:t>
            </a:r>
          </a:p>
        </p:txBody>
      </p:sp>
      <p:sp>
        <p:nvSpPr>
          <p:cNvPr id="103" name="Rectangle 29"/>
          <p:cNvSpPr>
            <a:spLocks noChangeArrowheads="1"/>
          </p:cNvSpPr>
          <p:nvPr/>
        </p:nvSpPr>
        <p:spPr bwMode="auto">
          <a:xfrm>
            <a:off x="8513764" y="2852739"/>
            <a:ext cx="1830387" cy="427037"/>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a:t>Learning Unit 1</a:t>
            </a:r>
          </a:p>
        </p:txBody>
      </p:sp>
    </p:spTree>
    <p:extLst>
      <p:ext uri="{BB962C8B-B14F-4D97-AF65-F5344CB8AC3E}">
        <p14:creationId xmlns:p14="http://schemas.microsoft.com/office/powerpoint/2010/main" val="678423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Learning Unit</a:t>
            </a:r>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23</a:t>
            </a:fld>
            <a:endParaRPr sz="1200" b="0" i="0" u="none" strike="noStrike" cap="none">
              <a:solidFill>
                <a:schemeClr val="lt1"/>
              </a:solidFill>
              <a:latin typeface="Tahoma"/>
              <a:ea typeface="Tahoma"/>
              <a:cs typeface="Tahoma"/>
              <a:sym typeface="Tahoma"/>
            </a:endParaRPr>
          </a:p>
        </p:txBody>
      </p:sp>
      <p:sp>
        <p:nvSpPr>
          <p:cNvPr id="104" name="Freeform 18"/>
          <p:cNvSpPr>
            <a:spLocks/>
          </p:cNvSpPr>
          <p:nvPr/>
        </p:nvSpPr>
        <p:spPr bwMode="auto">
          <a:xfrm>
            <a:off x="1847851" y="2276476"/>
            <a:ext cx="8556625" cy="2354263"/>
          </a:xfrm>
          <a:custGeom>
            <a:avLst/>
            <a:gdLst>
              <a:gd name="T0" fmla="*/ 257 w 5390"/>
              <a:gd name="T1" fmla="*/ 643 h 1483"/>
              <a:gd name="T2" fmla="*/ 439 w 5390"/>
              <a:gd name="T3" fmla="*/ 326 h 1483"/>
              <a:gd name="T4" fmla="*/ 1210 w 5390"/>
              <a:gd name="T5" fmla="*/ 99 h 1483"/>
              <a:gd name="T6" fmla="*/ 2162 w 5390"/>
              <a:gd name="T7" fmla="*/ 8 h 1483"/>
              <a:gd name="T8" fmla="*/ 3160 w 5390"/>
              <a:gd name="T9" fmla="*/ 53 h 1483"/>
              <a:gd name="T10" fmla="*/ 3931 w 5390"/>
              <a:gd name="T11" fmla="*/ 53 h 1483"/>
              <a:gd name="T12" fmla="*/ 4566 w 5390"/>
              <a:gd name="T13" fmla="*/ 53 h 1483"/>
              <a:gd name="T14" fmla="*/ 5111 w 5390"/>
              <a:gd name="T15" fmla="*/ 144 h 1483"/>
              <a:gd name="T16" fmla="*/ 5337 w 5390"/>
              <a:gd name="T17" fmla="*/ 371 h 1483"/>
              <a:gd name="T18" fmla="*/ 5383 w 5390"/>
              <a:gd name="T19" fmla="*/ 961 h 1483"/>
              <a:gd name="T20" fmla="*/ 5292 w 5390"/>
              <a:gd name="T21" fmla="*/ 1323 h 1483"/>
              <a:gd name="T22" fmla="*/ 4839 w 5390"/>
              <a:gd name="T23" fmla="*/ 1460 h 1483"/>
              <a:gd name="T24" fmla="*/ 4113 w 5390"/>
              <a:gd name="T25" fmla="*/ 1460 h 1483"/>
              <a:gd name="T26" fmla="*/ 3296 w 5390"/>
              <a:gd name="T27" fmla="*/ 1460 h 1483"/>
              <a:gd name="T28" fmla="*/ 2389 w 5390"/>
              <a:gd name="T29" fmla="*/ 1414 h 1483"/>
              <a:gd name="T30" fmla="*/ 1527 w 5390"/>
              <a:gd name="T31" fmla="*/ 1460 h 1483"/>
              <a:gd name="T32" fmla="*/ 439 w 5390"/>
              <a:gd name="T33" fmla="*/ 1323 h 1483"/>
              <a:gd name="T34" fmla="*/ 30 w 5390"/>
              <a:gd name="T35" fmla="*/ 1006 h 1483"/>
              <a:gd name="T36" fmla="*/ 257 w 5390"/>
              <a:gd name="T37" fmla="*/ 643 h 14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90"/>
              <a:gd name="T58" fmla="*/ 0 h 1483"/>
              <a:gd name="T59" fmla="*/ 5390 w 5390"/>
              <a:gd name="T60" fmla="*/ 1483 h 14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90" h="1483">
                <a:moveTo>
                  <a:pt x="257" y="643"/>
                </a:moveTo>
                <a:cubicBezTo>
                  <a:pt x="325" y="530"/>
                  <a:pt x="280" y="417"/>
                  <a:pt x="439" y="326"/>
                </a:cubicBezTo>
                <a:cubicBezTo>
                  <a:pt x="598" y="235"/>
                  <a:pt x="923" y="152"/>
                  <a:pt x="1210" y="99"/>
                </a:cubicBezTo>
                <a:cubicBezTo>
                  <a:pt x="1497" y="46"/>
                  <a:pt x="1837" y="16"/>
                  <a:pt x="2162" y="8"/>
                </a:cubicBezTo>
                <a:cubicBezTo>
                  <a:pt x="2487" y="0"/>
                  <a:pt x="2865" y="46"/>
                  <a:pt x="3160" y="53"/>
                </a:cubicBezTo>
                <a:cubicBezTo>
                  <a:pt x="3455" y="60"/>
                  <a:pt x="3697" y="53"/>
                  <a:pt x="3931" y="53"/>
                </a:cubicBezTo>
                <a:cubicBezTo>
                  <a:pt x="4165" y="53"/>
                  <a:pt x="4369" y="38"/>
                  <a:pt x="4566" y="53"/>
                </a:cubicBezTo>
                <a:cubicBezTo>
                  <a:pt x="4763" y="68"/>
                  <a:pt x="4983" y="91"/>
                  <a:pt x="5111" y="144"/>
                </a:cubicBezTo>
                <a:cubicBezTo>
                  <a:pt x="5239" y="197"/>
                  <a:pt x="5292" y="235"/>
                  <a:pt x="5337" y="371"/>
                </a:cubicBezTo>
                <a:cubicBezTo>
                  <a:pt x="5382" y="507"/>
                  <a:pt x="5390" y="802"/>
                  <a:pt x="5383" y="961"/>
                </a:cubicBezTo>
                <a:cubicBezTo>
                  <a:pt x="5376" y="1120"/>
                  <a:pt x="5383" y="1240"/>
                  <a:pt x="5292" y="1323"/>
                </a:cubicBezTo>
                <a:cubicBezTo>
                  <a:pt x="5201" y="1406"/>
                  <a:pt x="5035" y="1437"/>
                  <a:pt x="4839" y="1460"/>
                </a:cubicBezTo>
                <a:cubicBezTo>
                  <a:pt x="4643" y="1483"/>
                  <a:pt x="4370" y="1460"/>
                  <a:pt x="4113" y="1460"/>
                </a:cubicBezTo>
                <a:cubicBezTo>
                  <a:pt x="3856" y="1460"/>
                  <a:pt x="3583" y="1468"/>
                  <a:pt x="3296" y="1460"/>
                </a:cubicBezTo>
                <a:cubicBezTo>
                  <a:pt x="3009" y="1452"/>
                  <a:pt x="2684" y="1414"/>
                  <a:pt x="2389" y="1414"/>
                </a:cubicBezTo>
                <a:cubicBezTo>
                  <a:pt x="2094" y="1414"/>
                  <a:pt x="1852" y="1475"/>
                  <a:pt x="1527" y="1460"/>
                </a:cubicBezTo>
                <a:cubicBezTo>
                  <a:pt x="1202" y="1445"/>
                  <a:pt x="689" y="1399"/>
                  <a:pt x="439" y="1323"/>
                </a:cubicBezTo>
                <a:cubicBezTo>
                  <a:pt x="189" y="1247"/>
                  <a:pt x="60" y="1119"/>
                  <a:pt x="30" y="1006"/>
                </a:cubicBezTo>
                <a:cubicBezTo>
                  <a:pt x="0" y="893"/>
                  <a:pt x="189" y="756"/>
                  <a:pt x="257" y="643"/>
                </a:cubicBezTo>
                <a:close/>
              </a:path>
            </a:pathLst>
          </a:custGeom>
          <a:solidFill>
            <a:srgbClr val="FFCC99"/>
          </a:solidFill>
          <a:ln w="19050" cap="flat" cmpd="sng">
            <a:solidFill>
              <a:srgbClr val="FF6600"/>
            </a:solidFill>
            <a:prstDash val="solid"/>
            <a:round/>
            <a:headEnd/>
            <a:tailEnd/>
          </a:ln>
        </p:spPr>
        <p:txBody>
          <a:bodyPr/>
          <a:lstStyle/>
          <a:p>
            <a:endParaRPr lang="en-GB"/>
          </a:p>
        </p:txBody>
      </p:sp>
      <p:sp>
        <p:nvSpPr>
          <p:cNvPr id="105" name="Rectangle 20"/>
          <p:cNvSpPr>
            <a:spLocks noChangeArrowheads="1"/>
          </p:cNvSpPr>
          <p:nvPr/>
        </p:nvSpPr>
        <p:spPr bwMode="auto">
          <a:xfrm>
            <a:off x="5233989" y="3763964"/>
            <a:ext cx="1449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106" name="Rectangle 21"/>
          <p:cNvSpPr>
            <a:spLocks noChangeArrowheads="1"/>
          </p:cNvSpPr>
          <p:nvPr/>
        </p:nvSpPr>
        <p:spPr bwMode="auto">
          <a:xfrm>
            <a:off x="5326064" y="3836988"/>
            <a:ext cx="30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it-IT" altLang="en-US" sz="2400">
                <a:solidFill>
                  <a:srgbClr val="545472"/>
                </a:solidFill>
                <a:latin typeface="Times New Roman" panose="02020603050405020304" pitchFamily="18" charset="0"/>
              </a:rPr>
              <a:t>    </a:t>
            </a:r>
            <a:endParaRPr lang="it-IT" altLang="en-US" sz="2400">
              <a:latin typeface="Times New Roman" panose="02020603050405020304" pitchFamily="18" charset="0"/>
            </a:endParaRPr>
          </a:p>
        </p:txBody>
      </p:sp>
      <p:sp>
        <p:nvSpPr>
          <p:cNvPr id="107" name="Rectangle 23"/>
          <p:cNvSpPr>
            <a:spLocks noChangeArrowheads="1"/>
          </p:cNvSpPr>
          <p:nvPr/>
        </p:nvSpPr>
        <p:spPr bwMode="auto">
          <a:xfrm>
            <a:off x="6142039" y="2576513"/>
            <a:ext cx="3025775" cy="576262"/>
          </a:xfrm>
          <a:prstGeom prst="rect">
            <a:avLst/>
          </a:prstGeom>
          <a:solidFill>
            <a:schemeClr val="accent1">
              <a:alpha val="0"/>
            </a:schemeClr>
          </a:solidFill>
          <a:ln w="9525">
            <a:solidFill>
              <a:srgbClr val="1F1F7D"/>
            </a:solidFill>
            <a:miter lim="800000"/>
            <a:headEnd/>
            <a:tailEnd/>
          </a:ln>
          <a:effectLst/>
        </p:spPr>
        <p:txBody>
          <a:bodyPr wrap="none" anchor="ctr"/>
          <a:lstStyle/>
          <a:p>
            <a:pPr algn="ctr">
              <a:defRPr/>
            </a:pPr>
            <a:endParaRPr lang="it-IT">
              <a:effectLst>
                <a:outerShdw blurRad="38100" dist="38100" dir="2700000" algn="tl">
                  <a:srgbClr val="FFFFFF"/>
                </a:outerShdw>
              </a:effectLst>
              <a:latin typeface="+mn-lt"/>
              <a:cs typeface="+mn-cs"/>
            </a:endParaRPr>
          </a:p>
        </p:txBody>
      </p:sp>
      <p:sp>
        <p:nvSpPr>
          <p:cNvPr id="108" name="Rectangle 24"/>
          <p:cNvSpPr>
            <a:spLocks noChangeArrowheads="1"/>
          </p:cNvSpPr>
          <p:nvPr/>
        </p:nvSpPr>
        <p:spPr bwMode="auto">
          <a:xfrm>
            <a:off x="6142039" y="3441700"/>
            <a:ext cx="3025775" cy="863600"/>
          </a:xfrm>
          <a:prstGeom prst="rect">
            <a:avLst/>
          </a:prstGeom>
          <a:solidFill>
            <a:schemeClr val="accent1">
              <a:alpha val="0"/>
            </a:schemeClr>
          </a:solidFill>
          <a:ln w="9525">
            <a:solidFill>
              <a:srgbClr val="1F1F7D"/>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109" name="Text Box 25"/>
          <p:cNvSpPr txBox="1">
            <a:spLocks noChangeArrowheads="1"/>
          </p:cNvSpPr>
          <p:nvPr/>
        </p:nvSpPr>
        <p:spPr bwMode="auto">
          <a:xfrm>
            <a:off x="6502401" y="2643189"/>
            <a:ext cx="23034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n-US">
                <a:solidFill>
                  <a:srgbClr val="505050"/>
                </a:solidFill>
                <a:latin typeface="Tahoma" panose="020B0604030504040204" pitchFamily="34" charset="0"/>
              </a:rPr>
              <a:t>Conceptualization</a:t>
            </a:r>
          </a:p>
        </p:txBody>
      </p:sp>
      <p:sp>
        <p:nvSpPr>
          <p:cNvPr id="110" name="Text Box 26"/>
          <p:cNvSpPr txBox="1">
            <a:spLocks noChangeArrowheads="1"/>
          </p:cNvSpPr>
          <p:nvPr/>
        </p:nvSpPr>
        <p:spPr bwMode="auto">
          <a:xfrm>
            <a:off x="6286501" y="3592513"/>
            <a:ext cx="2663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n-US">
                <a:solidFill>
                  <a:srgbClr val="505050"/>
                </a:solidFill>
                <a:latin typeface="Tahoma" panose="020B0604030504040204" pitchFamily="34" charset="0"/>
              </a:rPr>
              <a:t>Workshop/Debriefing</a:t>
            </a:r>
            <a:br>
              <a:rPr lang="it-IT" altLang="en-US">
                <a:solidFill>
                  <a:srgbClr val="505050"/>
                </a:solidFill>
                <a:latin typeface="Tahoma" panose="020B0604030504040204" pitchFamily="34" charset="0"/>
              </a:rPr>
            </a:br>
            <a:r>
              <a:rPr lang="it-IT" altLang="en-US">
                <a:solidFill>
                  <a:srgbClr val="505050"/>
                </a:solidFill>
                <a:latin typeface="Tahoma" panose="020B0604030504040204" pitchFamily="34" charset="0"/>
              </a:rPr>
              <a:t>Learning assessment</a:t>
            </a:r>
            <a:endParaRPr lang="it-IT" altLang="en-US">
              <a:solidFill>
                <a:srgbClr val="505050"/>
              </a:solidFill>
            </a:endParaRPr>
          </a:p>
        </p:txBody>
      </p:sp>
      <p:sp>
        <p:nvSpPr>
          <p:cNvPr id="111" name="AutoShape 27"/>
          <p:cNvSpPr>
            <a:spLocks noChangeArrowheads="1"/>
          </p:cNvSpPr>
          <p:nvPr/>
        </p:nvSpPr>
        <p:spPr bwMode="auto">
          <a:xfrm>
            <a:off x="5565776" y="2865438"/>
            <a:ext cx="504825" cy="1295400"/>
          </a:xfrm>
          <a:prstGeom prst="curvedRightArrow">
            <a:avLst>
              <a:gd name="adj1" fmla="val 20374"/>
              <a:gd name="adj2" fmla="val 71695"/>
              <a:gd name="adj3" fmla="val 33333"/>
            </a:avLst>
          </a:prstGeom>
          <a:solidFill>
            <a:srgbClr val="BFBDBE"/>
          </a:solidFill>
          <a:ln w="9525">
            <a:solidFill>
              <a:schemeClr val="bg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112" name="AutoShape 28"/>
          <p:cNvSpPr>
            <a:spLocks noChangeArrowheads="1"/>
          </p:cNvSpPr>
          <p:nvPr/>
        </p:nvSpPr>
        <p:spPr bwMode="auto">
          <a:xfrm flipH="1" flipV="1">
            <a:off x="9239250" y="2794001"/>
            <a:ext cx="503238" cy="1222375"/>
          </a:xfrm>
          <a:prstGeom prst="curvedRightArrow">
            <a:avLst>
              <a:gd name="adj1" fmla="val 21378"/>
              <a:gd name="adj2" fmla="val 69958"/>
              <a:gd name="adj3" fmla="val 33333"/>
            </a:avLst>
          </a:prstGeom>
          <a:solidFill>
            <a:srgbClr val="BFBDBE"/>
          </a:solidFill>
          <a:ln w="9525">
            <a:solidFill>
              <a:schemeClr val="bg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a:p>
        </p:txBody>
      </p:sp>
      <p:sp>
        <p:nvSpPr>
          <p:cNvPr id="113" name="Line 29"/>
          <p:cNvSpPr>
            <a:spLocks noChangeShapeType="1"/>
          </p:cNvSpPr>
          <p:nvPr/>
        </p:nvSpPr>
        <p:spPr bwMode="auto">
          <a:xfrm>
            <a:off x="4918075" y="2720975"/>
            <a:ext cx="719138" cy="0"/>
          </a:xfrm>
          <a:prstGeom prst="line">
            <a:avLst/>
          </a:prstGeom>
          <a:noFill/>
          <a:ln w="28575">
            <a:solidFill>
              <a:srgbClr val="1F1F7D"/>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4" name="Line 30"/>
          <p:cNvSpPr>
            <a:spLocks noChangeShapeType="1"/>
          </p:cNvSpPr>
          <p:nvPr/>
        </p:nvSpPr>
        <p:spPr bwMode="auto">
          <a:xfrm>
            <a:off x="4918075" y="2720976"/>
            <a:ext cx="0" cy="504825"/>
          </a:xfrm>
          <a:prstGeom prst="line">
            <a:avLst/>
          </a:prstGeom>
          <a:noFill/>
          <a:ln w="28575">
            <a:solidFill>
              <a:srgbClr val="1F1F7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5" name="Line 31"/>
          <p:cNvSpPr>
            <a:spLocks noChangeShapeType="1"/>
          </p:cNvSpPr>
          <p:nvPr/>
        </p:nvSpPr>
        <p:spPr bwMode="auto">
          <a:xfrm>
            <a:off x="4918075" y="3729039"/>
            <a:ext cx="0" cy="504825"/>
          </a:xfrm>
          <a:prstGeom prst="line">
            <a:avLst/>
          </a:prstGeom>
          <a:noFill/>
          <a:ln w="28575">
            <a:solidFill>
              <a:srgbClr val="1F1F7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6" name="Line 32"/>
          <p:cNvSpPr>
            <a:spLocks noChangeShapeType="1"/>
          </p:cNvSpPr>
          <p:nvPr/>
        </p:nvSpPr>
        <p:spPr bwMode="auto">
          <a:xfrm>
            <a:off x="4918075" y="4233863"/>
            <a:ext cx="719138" cy="0"/>
          </a:xfrm>
          <a:prstGeom prst="line">
            <a:avLst/>
          </a:prstGeom>
          <a:noFill/>
          <a:ln w="28575">
            <a:solidFill>
              <a:srgbClr val="1F1F7D"/>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7" name="Rectangle 19"/>
          <p:cNvSpPr>
            <a:spLocks noChangeArrowheads="1"/>
          </p:cNvSpPr>
          <p:nvPr/>
        </p:nvSpPr>
        <p:spPr bwMode="auto">
          <a:xfrm>
            <a:off x="2687639" y="3141663"/>
            <a:ext cx="2376487" cy="781050"/>
          </a:xfrm>
          <a:prstGeom prst="rect">
            <a:avLst/>
          </a:prstGeom>
          <a:solidFill>
            <a:srgbClr val="FF6600"/>
          </a:solidFill>
          <a:ln w="9525">
            <a:solidFill>
              <a:srgbClr val="1F1F7D"/>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sz="2000"/>
              <a:t>Learning Unit</a:t>
            </a:r>
            <a:endParaRPr lang="it-IT" altLang="en-US" sz="2000">
              <a:solidFill>
                <a:schemeClr val="bg1"/>
              </a:solidFill>
            </a:endParaRPr>
          </a:p>
        </p:txBody>
      </p:sp>
    </p:spTree>
    <p:extLst>
      <p:ext uri="{BB962C8B-B14F-4D97-AF65-F5344CB8AC3E}">
        <p14:creationId xmlns:p14="http://schemas.microsoft.com/office/powerpoint/2010/main" val="2563917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lvl="0"/>
            <a:r>
              <a:rPr lang="en-GB" dirty="0"/>
              <a:t>Group exercise on planning a learning unit</a:t>
            </a:r>
          </a:p>
        </p:txBody>
      </p:sp>
      <p:sp>
        <p:nvSpPr>
          <p:cNvPr id="62" name="Shape 6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24</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51266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40" y="188914"/>
            <a:ext cx="4231786" cy="598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ape 69"/>
          <p:cNvSpPr txBox="1">
            <a:spLocks noGrp="1"/>
          </p:cNvSpPr>
          <p:nvPr>
            <p:ph type="sldNum" sz="quarter" idx="12"/>
          </p:nvPr>
        </p:nvSpPr>
        <p:spPr>
          <a:xfrm>
            <a:off x="9108000" y="6499893"/>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25</a:t>
            </a:fld>
            <a:endParaRPr sz="1200" b="0" i="0" u="none" strike="noStrike" cap="none" dirty="0">
              <a:solidFill>
                <a:schemeClr val="lt1"/>
              </a:solidFill>
              <a:latin typeface="Tahoma"/>
              <a:ea typeface="Tahoma"/>
              <a:cs typeface="Tahoma"/>
              <a:sym typeface="Tahoma"/>
            </a:endParaRPr>
          </a:p>
        </p:txBody>
      </p:sp>
    </p:spTree>
    <p:extLst>
      <p:ext uri="{BB962C8B-B14F-4D97-AF65-F5344CB8AC3E}">
        <p14:creationId xmlns:p14="http://schemas.microsoft.com/office/powerpoint/2010/main" val="404114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lvl="0"/>
            <a:r>
              <a:rPr lang="en-GB" sz="4000" b="1" i="0" u="none" strike="noStrike" cap="none" dirty="0">
                <a:solidFill>
                  <a:schemeClr val="lt1"/>
                </a:solidFill>
                <a:latin typeface="Tahoma"/>
                <a:ea typeface="Tahoma"/>
                <a:cs typeface="Tahoma"/>
                <a:sym typeface="Tahoma"/>
              </a:rPr>
              <a:t>Acknowledgements</a:t>
            </a:r>
            <a:br>
              <a:rPr lang="en-GB" sz="4000" b="1" i="0" u="none" strike="noStrike" cap="none" dirty="0">
                <a:solidFill>
                  <a:schemeClr val="lt1"/>
                </a:solidFill>
                <a:latin typeface="Tahoma"/>
                <a:ea typeface="Tahoma"/>
                <a:cs typeface="Tahoma"/>
                <a:sym typeface="Tahoma"/>
              </a:rPr>
            </a:br>
            <a:r>
              <a:rPr lang="en-GB" sz="1100" dirty="0"/>
              <a:t>The creation of this training material was commissioned in 2012 by ECDC to the consortium of experts with the direct involvement of Angela </a:t>
            </a:r>
            <a:r>
              <a:rPr lang="en-GB" sz="1100" dirty="0" err="1"/>
              <a:t>Giusti</a:t>
            </a:r>
            <a:br>
              <a:rPr lang="en-GB" sz="1100" dirty="0"/>
            </a:br>
            <a:br>
              <a:rPr lang="en-GB" sz="1100" dirty="0"/>
            </a:br>
            <a:r>
              <a:rPr lang="en-GB" sz="1100" dirty="0"/>
              <a:t>The revision and update of this training material was commissioned in 2017 by ECDC to Transmissible with the direct involvement of Pawel Stefanoff and Arnold Bosman</a:t>
            </a:r>
            <a:endParaRPr dirty="0"/>
          </a:p>
        </p:txBody>
      </p:sp>
      <p:sp>
        <p:nvSpPr>
          <p:cNvPr id="111" name="Shape 111"/>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26</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Outline</a:t>
            </a:r>
            <a:endParaRPr/>
          </a:p>
        </p:txBody>
      </p:sp>
      <p:sp>
        <p:nvSpPr>
          <p:cNvPr id="55" name="Shape 55"/>
          <p:cNvSpPr txBox="1">
            <a:spLocks noGrp="1"/>
          </p:cNvSpPr>
          <p:nvPr>
            <p:ph idx="1"/>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400" b="0" i="0" u="none" strike="noStrike" cap="none" dirty="0">
                <a:solidFill>
                  <a:schemeClr val="dk1"/>
                </a:solidFill>
                <a:latin typeface="Tahoma"/>
                <a:ea typeface="Tahoma"/>
                <a:cs typeface="Tahoma"/>
                <a:sym typeface="Tahoma"/>
              </a:rPr>
              <a:t>This session consists of the following elements</a:t>
            </a:r>
            <a:endParaRPr dirty="0"/>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a:p>
            <a:pPr lvl="0" indent="-457200">
              <a:spcBef>
                <a:spcPts val="900"/>
              </a:spcBef>
              <a:buClr>
                <a:schemeClr val="dk1"/>
              </a:buClr>
              <a:buSzPts val="2400"/>
              <a:buFont typeface="Noto Sans Symbols"/>
              <a:buAutoNum type="arabicPeriod"/>
            </a:pPr>
            <a:r>
              <a:rPr lang="en-GB" dirty="0"/>
              <a:t>Formulating the learning objectives</a:t>
            </a:r>
          </a:p>
          <a:p>
            <a:pPr lvl="0" indent="-457200">
              <a:spcBef>
                <a:spcPts val="900"/>
              </a:spcBef>
              <a:buClr>
                <a:schemeClr val="dk1"/>
              </a:buClr>
              <a:buSzPts val="2400"/>
              <a:buFont typeface="Noto Sans Symbols"/>
              <a:buAutoNum type="arabicPeriod"/>
            </a:pPr>
            <a:r>
              <a:rPr lang="en-GB" dirty="0"/>
              <a:t>How to make a Learning Unit plan</a:t>
            </a:r>
          </a:p>
          <a:p>
            <a:pPr marL="457200" marR="0" lvl="0" indent="-457200" algn="l" rtl="0">
              <a:lnSpc>
                <a:spcPct val="90000"/>
              </a:lnSpc>
              <a:spcBef>
                <a:spcPts val="900"/>
              </a:spcBef>
              <a:spcAft>
                <a:spcPts val="0"/>
              </a:spcAft>
              <a:buClr>
                <a:schemeClr val="dk1"/>
              </a:buClr>
              <a:buSzPts val="2400"/>
              <a:buFont typeface="Noto Sans Symbols"/>
              <a:buAutoNum type="arabicPeriod"/>
            </a:pPr>
            <a:r>
              <a:rPr lang="en-GB" sz="2400" b="0" i="0" u="none" strike="noStrike" cap="none" dirty="0">
                <a:solidFill>
                  <a:schemeClr val="dk1"/>
                </a:solidFill>
                <a:latin typeface="Tahoma"/>
                <a:ea typeface="Tahoma"/>
                <a:cs typeface="Tahoma"/>
                <a:sym typeface="Tahoma"/>
              </a:rPr>
              <a:t>Group exercise on planning a learning unit</a:t>
            </a:r>
            <a:endParaRPr dirty="0"/>
          </a:p>
        </p:txBody>
      </p:sp>
      <p:sp>
        <p:nvSpPr>
          <p:cNvPr id="56" name="Shape 56"/>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32000" y="4320014"/>
            <a:ext cx="10972800" cy="1941811"/>
          </a:xfrm>
          <a:prstGeom prst="rect">
            <a:avLst/>
          </a:prstGeom>
          <a:noFill/>
          <a:ln>
            <a:noFill/>
          </a:ln>
        </p:spPr>
        <p:txBody>
          <a:bodyPr spcFirstLastPara="1" wrap="square" lIns="0" tIns="0" rIns="0" bIns="0" anchor="t" anchorCtr="0">
            <a:noAutofit/>
          </a:bodyPr>
          <a:lstStyle/>
          <a:p>
            <a:pPr lvl="0"/>
            <a:r>
              <a:rPr lang="en-GB" dirty="0"/>
              <a:t>Formulating the learning objectives</a:t>
            </a:r>
          </a:p>
        </p:txBody>
      </p:sp>
      <p:sp>
        <p:nvSpPr>
          <p:cNvPr id="62" name="Shape 6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a:t>
            </a:fld>
            <a:endParaRPr sz="1200" b="0" i="0" u="none" strike="noStrike" cap="none">
              <a:solidFill>
                <a:schemeClr val="lt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The Training Planning in Public Health</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5</a:t>
            </a:fld>
            <a:endParaRPr sz="1200" b="0" i="0" u="none" strike="noStrike" cap="none">
              <a:solidFill>
                <a:schemeClr val="lt1"/>
              </a:solidFill>
              <a:latin typeface="Tahoma"/>
              <a:ea typeface="Tahoma"/>
              <a:cs typeface="Tahoma"/>
              <a:sym typeface="Tahoma"/>
            </a:endParaRPr>
          </a:p>
        </p:txBody>
      </p:sp>
      <p:sp>
        <p:nvSpPr>
          <p:cNvPr id="5" name="Rectangle 10"/>
          <p:cNvSpPr>
            <a:spLocks noChangeArrowheads="1"/>
          </p:cNvSpPr>
          <p:nvPr/>
        </p:nvSpPr>
        <p:spPr bwMode="auto">
          <a:xfrm>
            <a:off x="1582738" y="3716338"/>
            <a:ext cx="8576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en-US" dirty="0">
                <a:solidFill>
                  <a:srgbClr val="006600"/>
                </a:solidFill>
                <a:latin typeface="Tahoma" panose="020B0604030504040204" pitchFamily="34" charset="0"/>
                <a:ea typeface="Tahoma" panose="020B0604030504040204" pitchFamily="34" charset="0"/>
                <a:cs typeface="Tahoma" panose="020B0604030504040204" pitchFamily="34" charset="0"/>
              </a:rPr>
              <a:t>Realisation</a:t>
            </a:r>
          </a:p>
        </p:txBody>
      </p:sp>
      <p:sp>
        <p:nvSpPr>
          <p:cNvPr id="6" name="Rectangle 11"/>
          <p:cNvSpPr>
            <a:spLocks noChangeArrowheads="1"/>
          </p:cNvSpPr>
          <p:nvPr/>
        </p:nvSpPr>
        <p:spPr bwMode="auto">
          <a:xfrm>
            <a:off x="1604964" y="2420938"/>
            <a:ext cx="9073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en-US">
                <a:solidFill>
                  <a:srgbClr val="006600"/>
                </a:solidFill>
                <a:latin typeface="Tahoma" panose="020B0604030504040204" pitchFamily="34" charset="0"/>
                <a:ea typeface="Tahoma" panose="020B0604030504040204" pitchFamily="34" charset="0"/>
                <a:cs typeface="Tahoma" panose="020B0604030504040204" pitchFamily="34" charset="0"/>
              </a:rPr>
              <a:t>Supervision</a:t>
            </a:r>
          </a:p>
        </p:txBody>
      </p:sp>
      <p:sp>
        <p:nvSpPr>
          <p:cNvPr id="7" name="Rectangle 4"/>
          <p:cNvSpPr>
            <a:spLocks noChangeArrowheads="1"/>
          </p:cNvSpPr>
          <p:nvPr/>
        </p:nvSpPr>
        <p:spPr bwMode="auto">
          <a:xfrm>
            <a:off x="4824028" y="1995488"/>
            <a:ext cx="1528763" cy="215900"/>
          </a:xfrm>
          <a:prstGeom prst="rect">
            <a:avLst/>
          </a:prstGeom>
          <a:solidFill>
            <a:schemeClr val="accent1"/>
          </a:solidFill>
          <a:ln w="9525">
            <a:solidFill>
              <a:schemeClr val="accent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a:latin typeface="Tahoma" panose="020B0604030504040204" pitchFamily="34" charset="0"/>
                <a:ea typeface="Tahoma" panose="020B0604030504040204" pitchFamily="34" charset="0"/>
                <a:cs typeface="Tahoma" panose="020B0604030504040204" pitchFamily="34" charset="0"/>
              </a:rPr>
              <a:t>Problem analysis</a:t>
            </a:r>
          </a:p>
        </p:txBody>
      </p:sp>
      <p:sp>
        <p:nvSpPr>
          <p:cNvPr id="8" name="Rectangle 5"/>
          <p:cNvSpPr>
            <a:spLocks noChangeArrowheads="1"/>
          </p:cNvSpPr>
          <p:nvPr/>
        </p:nvSpPr>
        <p:spPr bwMode="auto">
          <a:xfrm>
            <a:off x="4719638" y="2790260"/>
            <a:ext cx="2025650" cy="215444"/>
          </a:xfrm>
          <a:prstGeom prst="rect">
            <a:avLst/>
          </a:prstGeom>
          <a:solidFill>
            <a:schemeClr val="accent1"/>
          </a:solidFill>
          <a:ln w="9525">
            <a:solidFill>
              <a:schemeClr val="accent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a:latin typeface="Tahoma" panose="020B0604030504040204" pitchFamily="34" charset="0"/>
                <a:ea typeface="Tahoma" panose="020B0604030504040204" pitchFamily="34" charset="0"/>
                <a:cs typeface="Tahoma" panose="020B0604030504040204" pitchFamily="34" charset="0"/>
              </a:rPr>
              <a:t>HEALTH GOALS definition</a:t>
            </a:r>
            <a:endParaRPr lang="it-IT" altLang="en-US" b="1">
              <a:latin typeface="Tahoma" panose="020B0604030504040204" pitchFamily="34" charset="0"/>
              <a:ea typeface="Tahoma" panose="020B0604030504040204" pitchFamily="34" charset="0"/>
              <a:cs typeface="Tahoma" panose="020B0604030504040204" pitchFamily="34" charset="0"/>
            </a:endParaRPr>
          </a:p>
        </p:txBody>
      </p:sp>
      <p:sp>
        <p:nvSpPr>
          <p:cNvPr id="9" name="Rectangle 6"/>
          <p:cNvSpPr>
            <a:spLocks noChangeArrowheads="1"/>
          </p:cNvSpPr>
          <p:nvPr/>
        </p:nvSpPr>
        <p:spPr bwMode="auto">
          <a:xfrm>
            <a:off x="4986211" y="3322637"/>
            <a:ext cx="13756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en-US" dirty="0">
                <a:solidFill>
                  <a:srgbClr val="CC0000"/>
                </a:solidFill>
                <a:latin typeface="Tahoma" panose="020B0604030504040204" pitchFamily="34" charset="0"/>
                <a:ea typeface="Tahoma" panose="020B0604030504040204" pitchFamily="34" charset="0"/>
                <a:cs typeface="Tahoma" panose="020B0604030504040204" pitchFamily="34" charset="0"/>
              </a:rPr>
              <a:t>Strategies choice</a:t>
            </a:r>
          </a:p>
        </p:txBody>
      </p:sp>
      <p:sp>
        <p:nvSpPr>
          <p:cNvPr id="10" name="Rectangle 7"/>
          <p:cNvSpPr>
            <a:spLocks noChangeArrowheads="1"/>
          </p:cNvSpPr>
          <p:nvPr/>
        </p:nvSpPr>
        <p:spPr bwMode="auto">
          <a:xfrm>
            <a:off x="4706939" y="3984626"/>
            <a:ext cx="20526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a:solidFill>
                  <a:srgbClr val="CC0000"/>
                </a:solidFill>
                <a:latin typeface="Tahoma" panose="020B0604030504040204" pitchFamily="34" charset="0"/>
                <a:ea typeface="Tahoma" panose="020B0604030504040204" pitchFamily="34" charset="0"/>
                <a:cs typeface="Tahoma" panose="020B0604030504040204" pitchFamily="34" charset="0"/>
              </a:rPr>
              <a:t>Expected results and activities definition</a:t>
            </a:r>
          </a:p>
        </p:txBody>
      </p:sp>
      <p:sp>
        <p:nvSpPr>
          <p:cNvPr id="11" name="Rectangle 8"/>
          <p:cNvSpPr>
            <a:spLocks noChangeArrowheads="1"/>
          </p:cNvSpPr>
          <p:nvPr/>
        </p:nvSpPr>
        <p:spPr bwMode="auto">
          <a:xfrm>
            <a:off x="3432176" y="5708650"/>
            <a:ext cx="1160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a:solidFill>
                  <a:srgbClr val="006600"/>
                </a:solidFill>
                <a:latin typeface="Tahoma" panose="020B0604030504040204" pitchFamily="34" charset="0"/>
                <a:ea typeface="Tahoma" panose="020B0604030504040204" pitchFamily="34" charset="0"/>
                <a:cs typeface="Tahoma" panose="020B0604030504040204" pitchFamily="34" charset="0"/>
              </a:rPr>
              <a:t>Timetable</a:t>
            </a:r>
          </a:p>
        </p:txBody>
      </p:sp>
      <p:sp>
        <p:nvSpPr>
          <p:cNvPr id="12" name="Rectangle 9"/>
          <p:cNvSpPr>
            <a:spLocks noChangeArrowheads="1"/>
          </p:cNvSpPr>
          <p:nvPr/>
        </p:nvSpPr>
        <p:spPr bwMode="auto">
          <a:xfrm>
            <a:off x="1703388" y="4846638"/>
            <a:ext cx="17827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en-US">
                <a:solidFill>
                  <a:srgbClr val="006600"/>
                </a:solidFill>
                <a:latin typeface="Tahoma" panose="020B0604030504040204" pitchFamily="34" charset="0"/>
                <a:ea typeface="Tahoma" panose="020B0604030504040204" pitchFamily="34" charset="0"/>
                <a:cs typeface="Tahoma" panose="020B0604030504040204" pitchFamily="34" charset="0"/>
              </a:rPr>
              <a:t>Resources provision</a:t>
            </a:r>
          </a:p>
        </p:txBody>
      </p:sp>
      <p:sp>
        <p:nvSpPr>
          <p:cNvPr id="13" name="Rectangle 12"/>
          <p:cNvSpPr>
            <a:spLocks noChangeArrowheads="1"/>
          </p:cNvSpPr>
          <p:nvPr/>
        </p:nvSpPr>
        <p:spPr bwMode="auto">
          <a:xfrm>
            <a:off x="2640014" y="1123950"/>
            <a:ext cx="8383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en-US">
                <a:solidFill>
                  <a:srgbClr val="006600"/>
                </a:solidFill>
                <a:latin typeface="Tahoma" panose="020B0604030504040204" pitchFamily="34" charset="0"/>
                <a:ea typeface="Tahoma" panose="020B0604030504040204" pitchFamily="34" charset="0"/>
                <a:cs typeface="Tahoma" panose="020B0604030504040204" pitchFamily="34" charset="0"/>
              </a:rPr>
              <a:t>Monitoring</a:t>
            </a:r>
          </a:p>
        </p:txBody>
      </p:sp>
      <p:sp>
        <p:nvSpPr>
          <p:cNvPr id="14" name="Rectangle 13"/>
          <p:cNvSpPr>
            <a:spLocks noChangeArrowheads="1"/>
          </p:cNvSpPr>
          <p:nvPr/>
        </p:nvSpPr>
        <p:spPr bwMode="auto">
          <a:xfrm>
            <a:off x="4704493" y="1339850"/>
            <a:ext cx="1784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dirty="0">
                <a:solidFill>
                  <a:srgbClr val="FF0000"/>
                </a:solidFill>
                <a:latin typeface="Tahoma" panose="020B0604030504040204" pitchFamily="34" charset="0"/>
                <a:ea typeface="Tahoma" panose="020B0604030504040204" pitchFamily="34" charset="0"/>
                <a:cs typeface="Tahoma" panose="020B0604030504040204" pitchFamily="34" charset="0"/>
              </a:rPr>
              <a:t>Process and Outcome</a:t>
            </a:r>
          </a:p>
          <a:p>
            <a:pPr algn="ctr"/>
            <a:r>
              <a:rPr lang="it-IT" altLang="en-US" dirty="0">
                <a:solidFill>
                  <a:srgbClr val="FF0000"/>
                </a:solidFill>
                <a:latin typeface="Tahoma" panose="020B0604030504040204" pitchFamily="34" charset="0"/>
                <a:ea typeface="Tahoma" panose="020B0604030504040204" pitchFamily="34" charset="0"/>
                <a:cs typeface="Tahoma" panose="020B0604030504040204" pitchFamily="34" charset="0"/>
              </a:rPr>
              <a:t>Evaluation</a:t>
            </a:r>
          </a:p>
        </p:txBody>
      </p:sp>
      <p:sp>
        <p:nvSpPr>
          <p:cNvPr id="15" name="Rectangle 14"/>
          <p:cNvSpPr>
            <a:spLocks noChangeArrowheads="1"/>
          </p:cNvSpPr>
          <p:nvPr/>
        </p:nvSpPr>
        <p:spPr bwMode="auto">
          <a:xfrm>
            <a:off x="6550061" y="5567364"/>
            <a:ext cx="14699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a:solidFill>
                  <a:srgbClr val="0000FF"/>
                </a:solidFill>
                <a:latin typeface="Tahoma" panose="020B0604030504040204" pitchFamily="34" charset="0"/>
                <a:ea typeface="Tahoma" panose="020B0604030504040204" pitchFamily="34" charset="0"/>
                <a:cs typeface="Tahoma" panose="020B0604030504040204" pitchFamily="34" charset="0"/>
              </a:rPr>
              <a:t>Performance goals</a:t>
            </a:r>
          </a:p>
          <a:p>
            <a:pPr algn="ctr"/>
            <a:r>
              <a:rPr lang="it-IT" altLang="en-US">
                <a:solidFill>
                  <a:srgbClr val="0000FF"/>
                </a:solidFill>
                <a:latin typeface="Tahoma" panose="020B0604030504040204" pitchFamily="34" charset="0"/>
                <a:ea typeface="Tahoma" panose="020B0604030504040204" pitchFamily="34" charset="0"/>
                <a:cs typeface="Tahoma" panose="020B0604030504040204" pitchFamily="34" charset="0"/>
              </a:rPr>
              <a:t>definition</a:t>
            </a:r>
          </a:p>
        </p:txBody>
      </p:sp>
      <p:sp>
        <p:nvSpPr>
          <p:cNvPr id="16" name="Rectangle 15"/>
          <p:cNvSpPr>
            <a:spLocks noChangeArrowheads="1"/>
          </p:cNvSpPr>
          <p:nvPr/>
        </p:nvSpPr>
        <p:spPr bwMode="auto">
          <a:xfrm>
            <a:off x="8744676" y="3044826"/>
            <a:ext cx="18194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a:solidFill>
                  <a:srgbClr val="0000FF"/>
                </a:solidFill>
                <a:latin typeface="Tahoma" panose="020B0604030504040204" pitchFamily="34" charset="0"/>
                <a:ea typeface="Tahoma" panose="020B0604030504040204" pitchFamily="34" charset="0"/>
                <a:cs typeface="Tahoma" panose="020B0604030504040204" pitchFamily="34" charset="0"/>
              </a:rPr>
              <a:t>Learning strategies </a:t>
            </a:r>
          </a:p>
          <a:p>
            <a:pPr algn="ctr"/>
            <a:r>
              <a:rPr lang="it-IT" altLang="en-US">
                <a:solidFill>
                  <a:srgbClr val="0000FF"/>
                </a:solidFill>
                <a:latin typeface="Tahoma" panose="020B0604030504040204" pitchFamily="34" charset="0"/>
                <a:ea typeface="Tahoma" panose="020B0604030504040204" pitchFamily="34" charset="0"/>
                <a:cs typeface="Tahoma" panose="020B0604030504040204" pitchFamily="34" charset="0"/>
              </a:rPr>
              <a:t>and methods definition</a:t>
            </a:r>
          </a:p>
        </p:txBody>
      </p:sp>
      <p:sp>
        <p:nvSpPr>
          <p:cNvPr id="17" name="Rectangle 16"/>
          <p:cNvSpPr>
            <a:spLocks noChangeArrowheads="1"/>
          </p:cNvSpPr>
          <p:nvPr/>
        </p:nvSpPr>
        <p:spPr bwMode="auto">
          <a:xfrm>
            <a:off x="8763000" y="2300288"/>
            <a:ext cx="1905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en-US">
                <a:solidFill>
                  <a:srgbClr val="0000FF"/>
                </a:solidFill>
                <a:latin typeface="Tahoma" panose="020B0604030504040204" pitchFamily="34" charset="0"/>
                <a:ea typeface="Tahoma" panose="020B0604030504040204" pitchFamily="34" charset="0"/>
                <a:cs typeface="Tahoma" panose="020B0604030504040204" pitchFamily="34" charset="0"/>
              </a:rPr>
              <a:t>Evaluation plan setting</a:t>
            </a:r>
          </a:p>
        </p:txBody>
      </p:sp>
      <p:sp>
        <p:nvSpPr>
          <p:cNvPr id="18" name="Rectangle 17"/>
          <p:cNvSpPr>
            <a:spLocks noChangeArrowheads="1"/>
          </p:cNvSpPr>
          <p:nvPr/>
        </p:nvSpPr>
        <p:spPr bwMode="auto">
          <a:xfrm>
            <a:off x="8489608" y="1506538"/>
            <a:ext cx="19091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en-US" dirty="0">
                <a:solidFill>
                  <a:srgbClr val="0000FF"/>
                </a:solidFill>
                <a:latin typeface="Tahoma" panose="020B0604030504040204" pitchFamily="34" charset="0"/>
                <a:ea typeface="Tahoma" panose="020B0604030504040204" pitchFamily="34" charset="0"/>
                <a:cs typeface="Tahoma" panose="020B0604030504040204" pitchFamily="34" charset="0"/>
              </a:rPr>
              <a:t>Traning Implementation</a:t>
            </a:r>
          </a:p>
        </p:txBody>
      </p:sp>
      <p:sp>
        <p:nvSpPr>
          <p:cNvPr id="19" name="Rectangle 18"/>
          <p:cNvSpPr>
            <a:spLocks noChangeArrowheads="1"/>
          </p:cNvSpPr>
          <p:nvPr/>
        </p:nvSpPr>
        <p:spPr bwMode="auto">
          <a:xfrm>
            <a:off x="4894264" y="4886326"/>
            <a:ext cx="16779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a:solidFill>
                  <a:srgbClr val="CC0000"/>
                </a:solidFill>
                <a:latin typeface="Tahoma" panose="020B0604030504040204" pitchFamily="34" charset="0"/>
                <a:ea typeface="Tahoma" panose="020B0604030504040204" pitchFamily="34" charset="0"/>
                <a:cs typeface="Tahoma" panose="020B0604030504040204" pitchFamily="34" charset="0"/>
              </a:rPr>
              <a:t>Participants and tasks description</a:t>
            </a:r>
          </a:p>
        </p:txBody>
      </p:sp>
      <p:sp>
        <p:nvSpPr>
          <p:cNvPr id="20" name="Rectangle 19"/>
          <p:cNvSpPr>
            <a:spLocks noChangeArrowheads="1"/>
          </p:cNvSpPr>
          <p:nvPr/>
        </p:nvSpPr>
        <p:spPr bwMode="auto">
          <a:xfrm>
            <a:off x="7168804" y="981076"/>
            <a:ext cx="10563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a:solidFill>
                  <a:srgbClr val="0000FF"/>
                </a:solidFill>
                <a:latin typeface="Tahoma" panose="020B0604030504040204" pitchFamily="34" charset="0"/>
                <a:ea typeface="Tahoma" panose="020B0604030504040204" pitchFamily="34" charset="0"/>
                <a:cs typeface="Tahoma" panose="020B0604030504040204" pitchFamily="34" charset="0"/>
              </a:rPr>
              <a:t>Performance </a:t>
            </a:r>
          </a:p>
          <a:p>
            <a:pPr algn="ctr"/>
            <a:r>
              <a:rPr lang="it-IT" altLang="en-US">
                <a:solidFill>
                  <a:srgbClr val="0000FF"/>
                </a:solidFill>
                <a:latin typeface="Tahoma" panose="020B0604030504040204" pitchFamily="34" charset="0"/>
                <a:ea typeface="Tahoma" panose="020B0604030504040204" pitchFamily="34" charset="0"/>
                <a:cs typeface="Tahoma" panose="020B0604030504040204" pitchFamily="34" charset="0"/>
              </a:rPr>
              <a:t>Evaluation</a:t>
            </a:r>
          </a:p>
        </p:txBody>
      </p:sp>
      <p:sp>
        <p:nvSpPr>
          <p:cNvPr id="21" name="Rectangle 20"/>
          <p:cNvSpPr>
            <a:spLocks noChangeArrowheads="1"/>
          </p:cNvSpPr>
          <p:nvPr/>
        </p:nvSpPr>
        <p:spPr bwMode="auto">
          <a:xfrm>
            <a:off x="8401121" y="4797426"/>
            <a:ext cx="1298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a:solidFill>
                  <a:srgbClr val="0000FF"/>
                </a:solidFill>
                <a:latin typeface="Tahoma" panose="020B0604030504040204" pitchFamily="34" charset="0"/>
                <a:ea typeface="Tahoma" panose="020B0604030504040204" pitchFamily="34" charset="0"/>
                <a:cs typeface="Tahoma" panose="020B0604030504040204" pitchFamily="34" charset="0"/>
              </a:rPr>
              <a:t>Learning needs </a:t>
            </a:r>
          </a:p>
          <a:p>
            <a:pPr algn="ctr"/>
            <a:r>
              <a:rPr lang="it-IT" altLang="en-US">
                <a:solidFill>
                  <a:srgbClr val="0000FF"/>
                </a:solidFill>
                <a:latin typeface="Tahoma" panose="020B0604030504040204" pitchFamily="34" charset="0"/>
                <a:ea typeface="Tahoma" panose="020B0604030504040204" pitchFamily="34" charset="0"/>
                <a:cs typeface="Tahoma" panose="020B0604030504040204" pitchFamily="34" charset="0"/>
              </a:rPr>
              <a:t>analysis</a:t>
            </a:r>
          </a:p>
        </p:txBody>
      </p:sp>
      <p:sp>
        <p:nvSpPr>
          <p:cNvPr id="22" name="Rectangle 21"/>
          <p:cNvSpPr>
            <a:spLocks noChangeArrowheads="1"/>
          </p:cNvSpPr>
          <p:nvPr/>
        </p:nvSpPr>
        <p:spPr bwMode="auto">
          <a:xfrm>
            <a:off x="8727634" y="3962401"/>
            <a:ext cx="15869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dirty="0">
                <a:solidFill>
                  <a:srgbClr val="0000FF"/>
                </a:solidFill>
                <a:latin typeface="Tahoma" panose="020B0604030504040204" pitchFamily="34" charset="0"/>
                <a:ea typeface="Tahoma" panose="020B0604030504040204" pitchFamily="34" charset="0"/>
                <a:cs typeface="Tahoma" panose="020B0604030504040204" pitchFamily="34" charset="0"/>
              </a:rPr>
              <a:t>Learning objectives </a:t>
            </a:r>
          </a:p>
          <a:p>
            <a:pPr algn="ctr"/>
            <a:r>
              <a:rPr lang="it-IT" altLang="en-US" dirty="0">
                <a:solidFill>
                  <a:srgbClr val="0000FF"/>
                </a:solidFill>
                <a:latin typeface="Tahoma" panose="020B0604030504040204" pitchFamily="34" charset="0"/>
                <a:ea typeface="Tahoma" panose="020B0604030504040204" pitchFamily="34" charset="0"/>
                <a:cs typeface="Tahoma" panose="020B0604030504040204" pitchFamily="34" charset="0"/>
              </a:rPr>
              <a:t>definition</a:t>
            </a:r>
          </a:p>
        </p:txBody>
      </p:sp>
      <p:sp>
        <p:nvSpPr>
          <p:cNvPr id="23" name="Line 26"/>
          <p:cNvSpPr>
            <a:spLocks noChangeShapeType="1"/>
          </p:cNvSpPr>
          <p:nvPr/>
        </p:nvSpPr>
        <p:spPr bwMode="auto">
          <a:xfrm flipH="1">
            <a:off x="4840288" y="5397501"/>
            <a:ext cx="609600" cy="339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4" name="Line 27"/>
          <p:cNvSpPr>
            <a:spLocks noChangeShapeType="1"/>
          </p:cNvSpPr>
          <p:nvPr/>
        </p:nvSpPr>
        <p:spPr bwMode="auto">
          <a:xfrm>
            <a:off x="5907088" y="5397501"/>
            <a:ext cx="457200" cy="339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5" name="Line 28"/>
          <p:cNvSpPr>
            <a:spLocks noChangeShapeType="1"/>
          </p:cNvSpPr>
          <p:nvPr/>
        </p:nvSpPr>
        <p:spPr bwMode="auto">
          <a:xfrm flipH="1" flipV="1">
            <a:off x="2855913" y="5205413"/>
            <a:ext cx="533400" cy="425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6" name="Line 29"/>
          <p:cNvSpPr>
            <a:spLocks noChangeShapeType="1"/>
          </p:cNvSpPr>
          <p:nvPr/>
        </p:nvSpPr>
        <p:spPr bwMode="auto">
          <a:xfrm flipH="1" flipV="1">
            <a:off x="2063750" y="4052888"/>
            <a:ext cx="304800" cy="595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7" name="Line 30"/>
          <p:cNvSpPr>
            <a:spLocks noChangeShapeType="1"/>
          </p:cNvSpPr>
          <p:nvPr/>
        </p:nvSpPr>
        <p:spPr bwMode="auto">
          <a:xfrm flipV="1">
            <a:off x="1944688" y="2797175"/>
            <a:ext cx="76200" cy="679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8" name="Line 31"/>
          <p:cNvSpPr>
            <a:spLocks noChangeShapeType="1"/>
          </p:cNvSpPr>
          <p:nvPr/>
        </p:nvSpPr>
        <p:spPr bwMode="auto">
          <a:xfrm flipV="1">
            <a:off x="2135188" y="1484313"/>
            <a:ext cx="360362"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29" name="Line 32"/>
          <p:cNvSpPr>
            <a:spLocks noChangeShapeType="1"/>
          </p:cNvSpPr>
          <p:nvPr/>
        </p:nvSpPr>
        <p:spPr bwMode="auto">
          <a:xfrm>
            <a:off x="3719513" y="1196976"/>
            <a:ext cx="8636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30" name="Line 35"/>
          <p:cNvSpPr>
            <a:spLocks noChangeShapeType="1"/>
          </p:cNvSpPr>
          <p:nvPr/>
        </p:nvSpPr>
        <p:spPr bwMode="auto">
          <a:xfrm flipV="1">
            <a:off x="8256588" y="5348288"/>
            <a:ext cx="381000" cy="341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31" name="Line 36"/>
          <p:cNvSpPr>
            <a:spLocks noChangeShapeType="1"/>
          </p:cNvSpPr>
          <p:nvPr/>
        </p:nvSpPr>
        <p:spPr bwMode="auto">
          <a:xfrm flipV="1">
            <a:off x="9336088" y="4471989"/>
            <a:ext cx="228600" cy="339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32" name="Line 37"/>
          <p:cNvSpPr>
            <a:spLocks noChangeShapeType="1"/>
          </p:cNvSpPr>
          <p:nvPr/>
        </p:nvSpPr>
        <p:spPr bwMode="auto">
          <a:xfrm flipV="1">
            <a:off x="9869488" y="3484563"/>
            <a:ext cx="76200" cy="423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33" name="Line 38"/>
          <p:cNvSpPr>
            <a:spLocks noChangeShapeType="1"/>
          </p:cNvSpPr>
          <p:nvPr/>
        </p:nvSpPr>
        <p:spPr bwMode="auto">
          <a:xfrm flipH="1" flipV="1">
            <a:off x="9742488" y="2600325"/>
            <a:ext cx="152400" cy="425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34" name="Line 39"/>
          <p:cNvSpPr>
            <a:spLocks noChangeShapeType="1"/>
          </p:cNvSpPr>
          <p:nvPr/>
        </p:nvSpPr>
        <p:spPr bwMode="auto">
          <a:xfrm flipH="1" flipV="1">
            <a:off x="9259888" y="1790700"/>
            <a:ext cx="304800" cy="425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35" name="Line 40"/>
          <p:cNvSpPr>
            <a:spLocks noChangeShapeType="1"/>
          </p:cNvSpPr>
          <p:nvPr/>
        </p:nvSpPr>
        <p:spPr bwMode="auto">
          <a:xfrm flipH="1" flipV="1">
            <a:off x="8399464" y="1244600"/>
            <a:ext cx="5048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36" name="Text Box 41"/>
          <p:cNvSpPr txBox="1">
            <a:spLocks noChangeArrowheads="1"/>
          </p:cNvSpPr>
          <p:nvPr/>
        </p:nvSpPr>
        <p:spPr bwMode="auto">
          <a:xfrm>
            <a:off x="7002485" y="2924176"/>
            <a:ext cx="1439818" cy="307777"/>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b="1">
                <a:solidFill>
                  <a:srgbClr val="FFFFFF"/>
                </a:solidFill>
                <a:latin typeface="Tahoma" panose="020B0604030504040204" pitchFamily="34" charset="0"/>
                <a:ea typeface="Tahoma" panose="020B0604030504040204" pitchFamily="34" charset="0"/>
                <a:cs typeface="Tahoma" panose="020B0604030504040204" pitchFamily="34" charset="0"/>
              </a:rPr>
              <a:t>Training cycle</a:t>
            </a:r>
          </a:p>
        </p:txBody>
      </p:sp>
      <p:sp>
        <p:nvSpPr>
          <p:cNvPr id="37" name="Text Box 42"/>
          <p:cNvSpPr txBox="1">
            <a:spLocks noChangeArrowheads="1"/>
          </p:cNvSpPr>
          <p:nvPr/>
        </p:nvSpPr>
        <p:spPr bwMode="auto">
          <a:xfrm>
            <a:off x="2808309" y="2848104"/>
            <a:ext cx="1580882" cy="52322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en-US" b="1">
                <a:solidFill>
                  <a:srgbClr val="FFFFFF"/>
                </a:solidFill>
                <a:latin typeface="Tahoma" panose="020B0604030504040204" pitchFamily="34" charset="0"/>
                <a:ea typeface="Tahoma" panose="020B0604030504040204" pitchFamily="34" charset="0"/>
                <a:cs typeface="Tahoma" panose="020B0604030504040204" pitchFamily="34" charset="0"/>
              </a:rPr>
              <a:t>Project cycle </a:t>
            </a:r>
          </a:p>
          <a:p>
            <a:pPr algn="ctr"/>
            <a:r>
              <a:rPr lang="it-IT" altLang="en-US" b="1">
                <a:solidFill>
                  <a:srgbClr val="FFFFFF"/>
                </a:solidFill>
                <a:latin typeface="Tahoma" panose="020B0604030504040204" pitchFamily="34" charset="0"/>
                <a:ea typeface="Tahoma" panose="020B0604030504040204" pitchFamily="34" charset="0"/>
                <a:cs typeface="Tahoma" panose="020B0604030504040204" pitchFamily="34" charset="0"/>
              </a:rPr>
              <a:t>in public health</a:t>
            </a:r>
          </a:p>
        </p:txBody>
      </p:sp>
      <p:sp>
        <p:nvSpPr>
          <p:cNvPr id="38" name="Line 40"/>
          <p:cNvSpPr>
            <a:spLocks noChangeShapeType="1"/>
          </p:cNvSpPr>
          <p:nvPr/>
        </p:nvSpPr>
        <p:spPr bwMode="auto">
          <a:xfrm flipH="1">
            <a:off x="6527801" y="1268413"/>
            <a:ext cx="504825"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cxnSp>
        <p:nvCxnSpPr>
          <p:cNvPr id="39" name="Connettore 2 44"/>
          <p:cNvCxnSpPr>
            <a:cxnSpLocks noChangeShapeType="1"/>
            <a:stCxn id="10" idx="2"/>
            <a:endCxn id="19" idx="0"/>
          </p:cNvCxnSpPr>
          <p:nvPr/>
        </p:nvCxnSpPr>
        <p:spPr bwMode="auto">
          <a:xfrm>
            <a:off x="5733257" y="4415513"/>
            <a:ext cx="0" cy="470813"/>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0" name="Connettore 2 47"/>
          <p:cNvCxnSpPr>
            <a:cxnSpLocks noChangeShapeType="1"/>
            <a:stCxn id="10" idx="2"/>
            <a:endCxn id="19" idx="0"/>
          </p:cNvCxnSpPr>
          <p:nvPr/>
        </p:nvCxnSpPr>
        <p:spPr bwMode="auto">
          <a:xfrm>
            <a:off x="5733257" y="4415513"/>
            <a:ext cx="0" cy="470813"/>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1" name="Connettore 2 49"/>
          <p:cNvCxnSpPr>
            <a:cxnSpLocks noChangeShapeType="1"/>
            <a:stCxn id="10" idx="2"/>
            <a:endCxn id="19" idx="0"/>
          </p:cNvCxnSpPr>
          <p:nvPr/>
        </p:nvCxnSpPr>
        <p:spPr bwMode="auto">
          <a:xfrm>
            <a:off x="5733257" y="4415513"/>
            <a:ext cx="0" cy="470813"/>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2" name="Connettore 2 51"/>
          <p:cNvCxnSpPr>
            <a:cxnSpLocks noChangeShapeType="1"/>
            <a:stCxn id="10" idx="2"/>
            <a:endCxn id="19" idx="0"/>
          </p:cNvCxnSpPr>
          <p:nvPr/>
        </p:nvCxnSpPr>
        <p:spPr bwMode="auto">
          <a:xfrm>
            <a:off x="5733257" y="4415513"/>
            <a:ext cx="0" cy="470813"/>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43" name="Connettore 2 53"/>
          <p:cNvCxnSpPr>
            <a:cxnSpLocks noChangeShapeType="1"/>
            <a:stCxn id="10" idx="2"/>
            <a:endCxn id="19" idx="0"/>
          </p:cNvCxnSpPr>
          <p:nvPr/>
        </p:nvCxnSpPr>
        <p:spPr bwMode="auto">
          <a:xfrm>
            <a:off x="5733257" y="4415513"/>
            <a:ext cx="0" cy="470813"/>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8061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upRight)">
                                      <p:cBhvr>
                                        <p:cTn id="7" dur="500"/>
                                        <p:tgtEl>
                                          <p:spTgt spid="36"/>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trips(upRight)">
                                      <p:cBhvr>
                                        <p:cTn id="11" dur="500"/>
                                        <p:tgtEl>
                                          <p:spTgt spid="24"/>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upRight)">
                                      <p:cBhvr>
                                        <p:cTn id="15" dur="500"/>
                                        <p:tgtEl>
                                          <p:spTgt spid="15"/>
                                        </p:tgtEl>
                                      </p:cBhvr>
                                    </p:animEffect>
                                  </p:childTnLst>
                                </p:cTn>
                              </p:par>
                            </p:childTnLst>
                          </p:cTn>
                        </p:par>
                        <p:par>
                          <p:cTn id="16" fill="hold">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upRight)">
                                      <p:cBhvr>
                                        <p:cTn id="19" dur="500"/>
                                        <p:tgtEl>
                                          <p:spTgt spid="30"/>
                                        </p:tgtEl>
                                      </p:cBhvr>
                                    </p:animEffect>
                                  </p:childTnLst>
                                </p:cTn>
                              </p:par>
                            </p:childTnLst>
                          </p:cTn>
                        </p:par>
                        <p:par>
                          <p:cTn id="20" fill="hold">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upRight)">
                                      <p:cBhvr>
                                        <p:cTn id="23" dur="500"/>
                                        <p:tgtEl>
                                          <p:spTgt spid="21"/>
                                        </p:tgtEl>
                                      </p:cBhvr>
                                    </p:animEffect>
                                  </p:childTnLst>
                                </p:cTn>
                              </p:par>
                            </p:childTnLst>
                          </p:cTn>
                        </p:par>
                        <p:par>
                          <p:cTn id="24" fill="hold">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trips(upRight)">
                                      <p:cBhvr>
                                        <p:cTn id="27" dur="500"/>
                                        <p:tgtEl>
                                          <p:spTgt spid="31"/>
                                        </p:tgtEl>
                                      </p:cBhvr>
                                    </p:animEffect>
                                  </p:childTnLst>
                                </p:cTn>
                              </p:par>
                            </p:childTnLst>
                          </p:cTn>
                        </p:par>
                        <p:par>
                          <p:cTn id="28" fill="hold">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upRight)">
                                      <p:cBhvr>
                                        <p:cTn id="31" dur="500"/>
                                        <p:tgtEl>
                                          <p:spTgt spid="22"/>
                                        </p:tgtEl>
                                      </p:cBhvr>
                                    </p:animEffect>
                                  </p:childTnLst>
                                </p:cTn>
                              </p:par>
                            </p:childTnLst>
                          </p:cTn>
                        </p:par>
                        <p:par>
                          <p:cTn id="32" fill="hold">
                            <p:stCondLst>
                              <p:cond delay="3500"/>
                            </p:stCondLst>
                            <p:childTnLst>
                              <p:par>
                                <p:cTn id="33" presetID="18" presetClass="entr" presetSubtype="3"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strips(upRight)">
                                      <p:cBhvr>
                                        <p:cTn id="35" dur="500"/>
                                        <p:tgtEl>
                                          <p:spTgt spid="32"/>
                                        </p:tgtEl>
                                      </p:cBhvr>
                                    </p:animEffect>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trips(upRight)">
                                      <p:cBhvr>
                                        <p:cTn id="39" dur="500"/>
                                        <p:tgtEl>
                                          <p:spTgt spid="16"/>
                                        </p:tgtEl>
                                      </p:cBhvr>
                                    </p:animEffect>
                                  </p:childTnLst>
                                </p:cTn>
                              </p:par>
                            </p:childTnLst>
                          </p:cTn>
                        </p:par>
                        <p:par>
                          <p:cTn id="40" fill="hold">
                            <p:stCondLst>
                              <p:cond delay="4500"/>
                            </p:stCondLst>
                            <p:childTnLst>
                              <p:par>
                                <p:cTn id="41" presetID="18" presetClass="entr" presetSubtype="3"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strips(upRight)">
                                      <p:cBhvr>
                                        <p:cTn id="43" dur="500"/>
                                        <p:tgtEl>
                                          <p:spTgt spid="33"/>
                                        </p:tgtEl>
                                      </p:cBhvr>
                                    </p:animEffect>
                                  </p:childTnLst>
                                </p:cTn>
                              </p:par>
                            </p:childTnLst>
                          </p:cTn>
                        </p:par>
                        <p:par>
                          <p:cTn id="44" fill="hold">
                            <p:stCondLst>
                              <p:cond delay="5000"/>
                            </p:stCondLst>
                            <p:childTnLst>
                              <p:par>
                                <p:cTn id="45" presetID="18" presetClass="entr" presetSubtype="3"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trips(upRight)">
                                      <p:cBhvr>
                                        <p:cTn id="47" dur="500"/>
                                        <p:tgtEl>
                                          <p:spTgt spid="17"/>
                                        </p:tgtEl>
                                      </p:cBhvr>
                                    </p:animEffect>
                                  </p:childTnLst>
                                </p:cTn>
                              </p:par>
                            </p:childTnLst>
                          </p:cTn>
                        </p:par>
                        <p:par>
                          <p:cTn id="48" fill="hold">
                            <p:stCondLst>
                              <p:cond delay="5500"/>
                            </p:stCondLst>
                            <p:childTnLst>
                              <p:par>
                                <p:cTn id="49" presetID="18" presetClass="entr" presetSubtype="3"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strips(upRight)">
                                      <p:cBhvr>
                                        <p:cTn id="51" dur="500"/>
                                        <p:tgtEl>
                                          <p:spTgt spid="34"/>
                                        </p:tgtEl>
                                      </p:cBhvr>
                                    </p:animEffect>
                                  </p:childTnLst>
                                </p:cTn>
                              </p:par>
                            </p:childTnLst>
                          </p:cTn>
                        </p:par>
                        <p:par>
                          <p:cTn id="52" fill="hold">
                            <p:stCondLst>
                              <p:cond delay="6000"/>
                            </p:stCondLst>
                            <p:childTnLst>
                              <p:par>
                                <p:cTn id="53" presetID="18" presetClass="entr" presetSubtype="3"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upRight)">
                                      <p:cBhvr>
                                        <p:cTn id="55" dur="500"/>
                                        <p:tgtEl>
                                          <p:spTgt spid="18"/>
                                        </p:tgtEl>
                                      </p:cBhvr>
                                    </p:animEffect>
                                  </p:childTnLst>
                                </p:cTn>
                              </p:par>
                            </p:childTnLst>
                          </p:cTn>
                        </p:par>
                        <p:par>
                          <p:cTn id="56" fill="hold">
                            <p:stCondLst>
                              <p:cond delay="6500"/>
                            </p:stCondLst>
                            <p:childTnLst>
                              <p:par>
                                <p:cTn id="57" presetID="18" presetClass="entr" presetSubtype="3"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strips(upRight)">
                                      <p:cBhvr>
                                        <p:cTn id="59" dur="500"/>
                                        <p:tgtEl>
                                          <p:spTgt spid="35"/>
                                        </p:tgtEl>
                                      </p:cBhvr>
                                    </p:animEffect>
                                  </p:childTnLst>
                                </p:cTn>
                              </p:par>
                            </p:childTnLst>
                          </p:cTn>
                        </p:par>
                        <p:par>
                          <p:cTn id="60" fill="hold">
                            <p:stCondLst>
                              <p:cond delay="7000"/>
                            </p:stCondLst>
                            <p:childTnLst>
                              <p:par>
                                <p:cTn id="61" presetID="18" presetClass="entr" presetSubtype="3"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upRight)">
                                      <p:cBhvr>
                                        <p:cTn id="63" dur="500"/>
                                        <p:tgtEl>
                                          <p:spTgt spid="20"/>
                                        </p:tgtEl>
                                      </p:cBhvr>
                                    </p:animEffect>
                                  </p:childTnLst>
                                </p:cTn>
                              </p:par>
                            </p:childTnLst>
                          </p:cTn>
                        </p:par>
                        <p:par>
                          <p:cTn id="64" fill="hold">
                            <p:stCondLst>
                              <p:cond delay="7500"/>
                            </p:stCondLst>
                            <p:childTnLst>
                              <p:par>
                                <p:cTn id="65" presetID="18" presetClass="entr" presetSubtype="3"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strips(upRight)">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1" grpId="0"/>
      <p:bldP spid="22" grpId="0"/>
      <p:bldP spid="24" grpId="0" animBg="1"/>
      <p:bldP spid="30" grpId="0" animBg="1"/>
      <p:bldP spid="31" grpId="0" animBg="1"/>
      <p:bldP spid="32" grpId="0" animBg="1"/>
      <p:bldP spid="33" grpId="0" animBg="1"/>
      <p:bldP spid="34" grpId="0" animBg="1"/>
      <p:bldP spid="35" grpId="0" animBg="1"/>
      <p:bldP spid="36"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Planning of Training</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6</a:t>
            </a:fld>
            <a:endParaRPr sz="1200" b="0" i="0" u="none" strike="noStrike" cap="none">
              <a:solidFill>
                <a:schemeClr val="lt1"/>
              </a:solidFill>
              <a:latin typeface="Tahoma"/>
              <a:ea typeface="Tahoma"/>
              <a:cs typeface="Tahoma"/>
              <a:sym typeface="Tahoma"/>
            </a:endParaRPr>
          </a:p>
        </p:txBody>
      </p:sp>
      <p:sp>
        <p:nvSpPr>
          <p:cNvPr id="44" name="Text Box 4"/>
          <p:cNvSpPr txBox="1">
            <a:spLocks noChangeArrowheads="1"/>
          </p:cNvSpPr>
          <p:nvPr/>
        </p:nvSpPr>
        <p:spPr bwMode="auto">
          <a:xfrm>
            <a:off x="940810" y="718922"/>
            <a:ext cx="2592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Problem Analysis</a:t>
            </a:r>
          </a:p>
        </p:txBody>
      </p:sp>
      <p:sp>
        <p:nvSpPr>
          <p:cNvPr id="45" name="Text Box 5"/>
          <p:cNvSpPr txBox="1">
            <a:spLocks noChangeArrowheads="1"/>
          </p:cNvSpPr>
          <p:nvPr/>
        </p:nvSpPr>
        <p:spPr bwMode="auto">
          <a:xfrm>
            <a:off x="2096638" y="1508082"/>
            <a:ext cx="3154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Health Goal definition</a:t>
            </a:r>
          </a:p>
        </p:txBody>
      </p:sp>
      <p:sp>
        <p:nvSpPr>
          <p:cNvPr id="46" name="Text Box 6"/>
          <p:cNvSpPr txBox="1">
            <a:spLocks noChangeArrowheads="1"/>
          </p:cNvSpPr>
          <p:nvPr/>
        </p:nvSpPr>
        <p:spPr bwMode="auto">
          <a:xfrm>
            <a:off x="1935620" y="2242922"/>
            <a:ext cx="6840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Expected results and definition of activities</a:t>
            </a:r>
          </a:p>
        </p:txBody>
      </p:sp>
      <p:sp>
        <p:nvSpPr>
          <p:cNvPr id="47" name="Line 7"/>
          <p:cNvSpPr>
            <a:spLocks noChangeShapeType="1"/>
          </p:cNvSpPr>
          <p:nvPr/>
        </p:nvSpPr>
        <p:spPr bwMode="auto">
          <a:xfrm>
            <a:off x="2390114" y="1176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8" name="Line 8"/>
          <p:cNvSpPr>
            <a:spLocks noChangeShapeType="1"/>
          </p:cNvSpPr>
          <p:nvPr/>
        </p:nvSpPr>
        <p:spPr bwMode="auto">
          <a:xfrm>
            <a:off x="3456914" y="1938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9" name="Line 9"/>
          <p:cNvSpPr>
            <a:spLocks noChangeShapeType="1"/>
          </p:cNvSpPr>
          <p:nvPr/>
        </p:nvSpPr>
        <p:spPr bwMode="auto">
          <a:xfrm>
            <a:off x="4523714" y="2700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Line 10"/>
          <p:cNvSpPr>
            <a:spLocks noChangeShapeType="1"/>
          </p:cNvSpPr>
          <p:nvPr/>
        </p:nvSpPr>
        <p:spPr bwMode="auto">
          <a:xfrm>
            <a:off x="7876514" y="48337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1" name="Text Box 11"/>
          <p:cNvSpPr txBox="1">
            <a:spLocks noChangeArrowheads="1"/>
          </p:cNvSpPr>
          <p:nvPr/>
        </p:nvSpPr>
        <p:spPr bwMode="auto">
          <a:xfrm>
            <a:off x="3633128" y="3023973"/>
            <a:ext cx="583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Target and task description</a:t>
            </a:r>
          </a:p>
        </p:txBody>
      </p:sp>
      <p:sp>
        <p:nvSpPr>
          <p:cNvPr id="52" name="Text Box 12"/>
          <p:cNvSpPr txBox="1">
            <a:spLocks noChangeArrowheads="1"/>
          </p:cNvSpPr>
          <p:nvPr/>
        </p:nvSpPr>
        <p:spPr bwMode="auto">
          <a:xfrm>
            <a:off x="4926986" y="3739763"/>
            <a:ext cx="3908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Learning needs analysis</a:t>
            </a:r>
          </a:p>
        </p:txBody>
      </p:sp>
      <p:sp>
        <p:nvSpPr>
          <p:cNvPr id="53" name="Line 13"/>
          <p:cNvSpPr>
            <a:spLocks noChangeShapeType="1"/>
          </p:cNvSpPr>
          <p:nvPr/>
        </p:nvSpPr>
        <p:spPr bwMode="auto">
          <a:xfrm>
            <a:off x="5666714" y="3462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4" name="Line 14"/>
          <p:cNvSpPr>
            <a:spLocks noChangeShapeType="1"/>
          </p:cNvSpPr>
          <p:nvPr/>
        </p:nvSpPr>
        <p:spPr bwMode="auto">
          <a:xfrm>
            <a:off x="6809714" y="41479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 Box 15"/>
          <p:cNvSpPr txBox="1">
            <a:spLocks noChangeArrowheads="1"/>
          </p:cNvSpPr>
          <p:nvPr/>
        </p:nvSpPr>
        <p:spPr bwMode="auto">
          <a:xfrm>
            <a:off x="7571714" y="5138522"/>
            <a:ext cx="3189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a:latin typeface="Tahoma" panose="020B0604030504040204" pitchFamily="34" charset="0"/>
                <a:ea typeface="Tahoma" panose="020B0604030504040204" pitchFamily="34" charset="0"/>
                <a:cs typeface="Tahoma" panose="020B0604030504040204" pitchFamily="34" charset="0"/>
              </a:rPr>
              <a:t>Choice of methods</a:t>
            </a:r>
          </a:p>
        </p:txBody>
      </p:sp>
      <p:sp>
        <p:nvSpPr>
          <p:cNvPr id="56" name="Text Box 16"/>
          <p:cNvSpPr txBox="1">
            <a:spLocks noChangeArrowheads="1"/>
          </p:cNvSpPr>
          <p:nvPr/>
        </p:nvSpPr>
        <p:spPr bwMode="auto">
          <a:xfrm>
            <a:off x="8602002" y="5824322"/>
            <a:ext cx="2703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a:latin typeface="Tahoma" panose="020B0604030504040204" pitchFamily="34" charset="0"/>
                <a:ea typeface="Tahoma" panose="020B0604030504040204" pitchFamily="34" charset="0"/>
                <a:cs typeface="Tahoma" panose="020B0604030504040204" pitchFamily="34" charset="0"/>
              </a:rPr>
              <a:t>Evaluation Plan</a:t>
            </a:r>
          </a:p>
        </p:txBody>
      </p:sp>
      <p:sp>
        <p:nvSpPr>
          <p:cNvPr id="57" name="Line 17"/>
          <p:cNvSpPr>
            <a:spLocks noChangeShapeType="1"/>
          </p:cNvSpPr>
          <p:nvPr/>
        </p:nvSpPr>
        <p:spPr bwMode="auto">
          <a:xfrm>
            <a:off x="9095714" y="55576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8" name="Text Box 19"/>
          <p:cNvSpPr txBox="1">
            <a:spLocks noChangeArrowheads="1"/>
          </p:cNvSpPr>
          <p:nvPr/>
        </p:nvSpPr>
        <p:spPr bwMode="auto">
          <a:xfrm>
            <a:off x="5731330" y="4443669"/>
            <a:ext cx="4191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Learning objectives definition</a:t>
            </a:r>
          </a:p>
        </p:txBody>
      </p:sp>
      <p:sp>
        <p:nvSpPr>
          <p:cNvPr id="59" name="Rettangolo 28"/>
          <p:cNvSpPr>
            <a:spLocks noChangeArrowheads="1"/>
          </p:cNvSpPr>
          <p:nvPr/>
        </p:nvSpPr>
        <p:spPr bwMode="auto">
          <a:xfrm>
            <a:off x="3633127" y="3033414"/>
            <a:ext cx="4176712" cy="461665"/>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endParaRPr lang="en-GB" altLang="en-US" sz="240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Target definition and task description</a:t>
            </a:r>
            <a:endParaRPr dirty="0"/>
          </a:p>
        </p:txBody>
      </p:sp>
      <p:sp>
        <p:nvSpPr>
          <p:cNvPr id="82" name="Shape 82"/>
          <p:cNvSpPr txBox="1">
            <a:spLocks noGrp="1"/>
          </p:cNvSpPr>
          <p:nvPr>
            <p:ph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b="1" dirty="0"/>
              <a:t>Front-line professionals</a:t>
            </a:r>
            <a:r>
              <a:rPr lang="en-GB" dirty="0"/>
              <a:t>, i.e. professionals involved in outbreak investigation </a:t>
            </a:r>
          </a:p>
          <a:p>
            <a:pPr marL="800100" lvl="1" indent="-342900">
              <a:spcBef>
                <a:spcPts val="0"/>
              </a:spcBef>
              <a:buFont typeface="Arial" panose="020B0604020202020204" pitchFamily="34" charset="0"/>
              <a:buChar char="•"/>
            </a:pPr>
            <a:r>
              <a:rPr lang="en-GB" sz="2000" dirty="0"/>
              <a:t>What do we expect from them: Competent action</a:t>
            </a:r>
          </a:p>
          <a:p>
            <a:pPr marL="800100" lvl="1" indent="-342900">
              <a:spcBef>
                <a:spcPts val="0"/>
              </a:spcBef>
              <a:buFont typeface="Arial" panose="020B0604020202020204" pitchFamily="34" charset="0"/>
              <a:buChar char="•"/>
            </a:pPr>
            <a:r>
              <a:rPr lang="en-GB" sz="2000" dirty="0"/>
              <a:t>What do they need to develop: competencies </a:t>
            </a:r>
          </a:p>
          <a:p>
            <a:pPr marL="800100" lvl="1" indent="-342900">
              <a:spcBef>
                <a:spcPts val="0"/>
              </a:spcBef>
              <a:buFont typeface="Arial" panose="020B0604020202020204" pitchFamily="34" charset="0"/>
              <a:buChar char="•"/>
            </a:pPr>
            <a:r>
              <a:rPr lang="en-GB" sz="2000" dirty="0"/>
              <a:t>Learning strategy: comprehensive training course, including field experience</a:t>
            </a:r>
          </a:p>
          <a:p>
            <a:pPr marL="342900" lvl="0" indent="-342900">
              <a:spcBef>
                <a:spcPts val="0"/>
              </a:spcBef>
              <a:buFont typeface="Arial" panose="020B0604020202020204" pitchFamily="34" charset="0"/>
              <a:buChar char="•"/>
            </a:pPr>
            <a:r>
              <a:rPr lang="en-GB" b="1" dirty="0"/>
              <a:t>Involved people</a:t>
            </a:r>
            <a:r>
              <a:rPr lang="en-GB" dirty="0"/>
              <a:t>: i.e. decision makers, paediatricians, GPs, vaccination services, other</a:t>
            </a:r>
          </a:p>
          <a:p>
            <a:pPr marL="800100" lvl="1" indent="-342900">
              <a:spcBef>
                <a:spcPts val="0"/>
              </a:spcBef>
              <a:buFont typeface="Arial" panose="020B0604020202020204" pitchFamily="34" charset="0"/>
              <a:buChar char="•"/>
            </a:pPr>
            <a:r>
              <a:rPr lang="en-GB" sz="2000" dirty="0"/>
              <a:t>What do we expect from them: advocacy, ownership, motivation, collaboration</a:t>
            </a:r>
          </a:p>
          <a:p>
            <a:pPr marL="800100" lvl="1" indent="-342900">
              <a:spcBef>
                <a:spcPts val="0"/>
              </a:spcBef>
              <a:buFont typeface="Arial" panose="020B0604020202020204" pitchFamily="34" charset="0"/>
              <a:buChar char="•"/>
            </a:pPr>
            <a:r>
              <a:rPr lang="en-GB" sz="2000" dirty="0"/>
              <a:t>What do they need: knowledge, attitudes, some practical skills</a:t>
            </a:r>
          </a:p>
          <a:p>
            <a:pPr marL="800100" lvl="1" indent="-342900">
              <a:spcBef>
                <a:spcPts val="0"/>
              </a:spcBef>
              <a:buFont typeface="Arial" panose="020B0604020202020204" pitchFamily="34" charset="0"/>
              <a:buChar char="•"/>
            </a:pPr>
            <a:r>
              <a:rPr lang="en-GB" sz="2000" dirty="0"/>
              <a:t>Learning strategy: short event (workshop, communication plan)</a:t>
            </a:r>
          </a:p>
          <a:p>
            <a:pPr marL="342900" lvl="0" indent="-342900">
              <a:spcBef>
                <a:spcPts val="0"/>
              </a:spcBef>
              <a:buFont typeface="Arial" panose="020B0604020202020204" pitchFamily="34" charset="0"/>
              <a:buChar char="•"/>
            </a:pPr>
            <a:r>
              <a:rPr lang="en-GB" b="1" dirty="0"/>
              <a:t>Informed people</a:t>
            </a:r>
            <a:r>
              <a:rPr lang="en-GB" dirty="0"/>
              <a:t>: i.e. general population, local authorities, scientific societies, other</a:t>
            </a:r>
          </a:p>
          <a:p>
            <a:pPr marL="800100" lvl="1" indent="-342900">
              <a:spcBef>
                <a:spcPts val="0"/>
              </a:spcBef>
              <a:buFont typeface="Arial" panose="020B0604020202020204" pitchFamily="34" charset="0"/>
              <a:buChar char="•"/>
            </a:pPr>
            <a:r>
              <a:rPr lang="en-GB" sz="2000" dirty="0"/>
              <a:t>What do we expect from them: to be informed</a:t>
            </a:r>
          </a:p>
          <a:p>
            <a:pPr marL="800100" lvl="1" indent="-342900">
              <a:spcBef>
                <a:spcPts val="0"/>
              </a:spcBef>
              <a:buFont typeface="Arial" panose="020B0604020202020204" pitchFamily="34" charset="0"/>
              <a:buChar char="•"/>
            </a:pPr>
            <a:r>
              <a:rPr lang="en-GB" sz="2000" dirty="0"/>
              <a:t>What do they need: knowledge</a:t>
            </a:r>
          </a:p>
          <a:p>
            <a:pPr marL="800100" lvl="1" indent="-342900">
              <a:spcBef>
                <a:spcPts val="0"/>
              </a:spcBef>
              <a:buFont typeface="Arial" panose="020B0604020202020204" pitchFamily="34" charset="0"/>
              <a:buChar char="•"/>
            </a:pPr>
            <a:r>
              <a:rPr lang="en-GB" sz="2000" dirty="0"/>
              <a:t>Learning strategy: communication plan</a:t>
            </a:r>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7</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00713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Selected core competencies for Public Health Epidemiologists working in the VPD area</a:t>
            </a:r>
            <a:endParaRPr dirty="0"/>
          </a:p>
        </p:txBody>
      </p:sp>
      <p:sp>
        <p:nvSpPr>
          <p:cNvPr id="82" name="Shape 82"/>
          <p:cNvSpPr txBox="1">
            <a:spLocks noGrp="1"/>
          </p:cNvSpPr>
          <p:nvPr>
            <p:ph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sz="1800" dirty="0"/>
              <a:t>4.1.1. Develop and conduct a plan to evaluate an immunisation programme.</a:t>
            </a:r>
          </a:p>
          <a:p>
            <a:pPr marL="0" lvl="0" indent="0">
              <a:spcBef>
                <a:spcPts val="0"/>
              </a:spcBef>
            </a:pPr>
            <a:r>
              <a:rPr lang="en-GB" sz="1800" dirty="0"/>
              <a:t>4.1.2 Contribute to and monitor vaccine efficacy, effectiveness and impact of vaccines.</a:t>
            </a:r>
          </a:p>
          <a:p>
            <a:pPr marL="0" lvl="0" indent="0">
              <a:spcBef>
                <a:spcPts val="0"/>
              </a:spcBef>
            </a:pPr>
            <a:r>
              <a:rPr lang="en-GB" sz="1800" dirty="0"/>
              <a:t>4.1.3. Present conclusions to stakeholders in order to prioritise programme activities based on the results collected.</a:t>
            </a:r>
          </a:p>
          <a:p>
            <a:pPr marL="0" lvl="0" indent="0">
              <a:spcBef>
                <a:spcPts val="0"/>
              </a:spcBef>
            </a:pPr>
            <a:r>
              <a:rPr lang="en-GB" sz="1800" dirty="0"/>
              <a:t>4.2.2 Be familiar with the concept of plausibility and causality in relation to adverse events.</a:t>
            </a:r>
          </a:p>
          <a:p>
            <a:pPr marL="0" lvl="0" indent="0">
              <a:spcBef>
                <a:spcPts val="0"/>
              </a:spcBef>
            </a:pPr>
            <a:r>
              <a:rPr lang="en-GB" sz="1800" dirty="0"/>
              <a:t>4.2.3 Provide scientific evidence for protection level and vaccine safety related concerns.</a:t>
            </a:r>
          </a:p>
          <a:p>
            <a:pPr marL="0" lvl="0" indent="0">
              <a:spcBef>
                <a:spcPts val="0"/>
              </a:spcBef>
            </a:pPr>
            <a:r>
              <a:rPr lang="en-GB" sz="1800" dirty="0"/>
              <a:t>4.2.6 Perform analysis of adverse event following injection based on the core variables.</a:t>
            </a:r>
          </a:p>
          <a:p>
            <a:pPr marL="0" lvl="0" indent="0">
              <a:spcBef>
                <a:spcPts val="0"/>
              </a:spcBef>
            </a:pPr>
            <a:r>
              <a:rPr lang="en-GB" sz="1800" dirty="0"/>
              <a:t>4.2.7 Conduct research to test the hypothesis generated by the post-marketing surveillance and investigations.</a:t>
            </a:r>
          </a:p>
          <a:p>
            <a:pPr marL="0" lvl="0" indent="0">
              <a:spcBef>
                <a:spcPts val="0"/>
              </a:spcBef>
            </a:pPr>
            <a:r>
              <a:rPr lang="en-GB" sz="1800" dirty="0"/>
              <a:t>4.2.8 Produce technical report with conclusions and recommendations based on the results of investigations and data analysis.</a:t>
            </a:r>
          </a:p>
          <a:p>
            <a:pPr marL="0" lvl="0" indent="0">
              <a:spcBef>
                <a:spcPts val="0"/>
              </a:spcBef>
            </a:pPr>
            <a:r>
              <a:rPr lang="en-GB" sz="1800" dirty="0"/>
              <a:t>4.2.9 Conduct analysis focused on identifying gaps in immunisation programme as it will lead to operational and policy decisions by management.</a:t>
            </a:r>
          </a:p>
          <a:p>
            <a:pPr marL="0" lvl="0" indent="0">
              <a:spcBef>
                <a:spcPts val="0"/>
              </a:spcBef>
            </a:pPr>
            <a:r>
              <a:rPr lang="en-GB" sz="1800" dirty="0"/>
              <a:t>4.3.1 Critical appraisal, judging validity and applicability of a study (including ability to see the limitation of the study).</a:t>
            </a:r>
          </a:p>
          <a:p>
            <a:pPr marL="0" lvl="0" indent="0">
              <a:spcBef>
                <a:spcPts val="0"/>
              </a:spcBef>
            </a:pPr>
            <a:r>
              <a:rPr lang="en-GB" sz="1800" dirty="0"/>
              <a:t>4.3.2 Evaluating evidence, levels of evidence and strength of recommendations.</a:t>
            </a:r>
          </a:p>
          <a:p>
            <a:pPr marL="0" lvl="0" indent="0">
              <a:spcBef>
                <a:spcPts val="0"/>
              </a:spcBef>
            </a:pPr>
            <a:r>
              <a:rPr lang="en-GB" sz="1800" dirty="0"/>
              <a:t>5.1.3 Describe the national immunisation programme.</a:t>
            </a:r>
            <a:endParaRPr lang="en-GB" sz="2000" dirty="0"/>
          </a:p>
        </p:txBody>
      </p:sp>
      <p:sp>
        <p:nvSpPr>
          <p:cNvPr id="83" name="Shape 83"/>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8</a:t>
            </a:fld>
            <a:endParaRPr sz="1200" b="0" i="0" u="none" strike="noStrike" cap="none">
              <a:solidFill>
                <a:schemeClr val="lt1"/>
              </a:solidFill>
              <a:latin typeface="Tahoma"/>
              <a:ea typeface="Tahoma"/>
              <a:cs typeface="Tahoma"/>
              <a:sym typeface="Tahoma"/>
            </a:endParaRPr>
          </a:p>
        </p:txBody>
      </p:sp>
      <p:sp>
        <p:nvSpPr>
          <p:cNvPr id="2" name="Rektangel 1"/>
          <p:cNvSpPr/>
          <p:nvPr/>
        </p:nvSpPr>
        <p:spPr>
          <a:xfrm>
            <a:off x="314738" y="6480479"/>
            <a:ext cx="10091531" cy="307777"/>
          </a:xfrm>
          <a:prstGeom prst="rect">
            <a:avLst/>
          </a:prstGeom>
        </p:spPr>
        <p:txBody>
          <a:bodyPr wrap="square">
            <a:spAutoFit/>
          </a:bodyPr>
          <a:lstStyle/>
          <a:p>
            <a:r>
              <a:rPr lang="en-GB" dirty="0">
                <a:latin typeface="Arial" panose="020B0604020202020204" pitchFamily="34" charset="0"/>
              </a:rPr>
              <a:t>https://ecdc.europa.eu/en/publications-data/vaccine-preventable-diseases-and-immunisation-core-competencies</a:t>
            </a:r>
            <a:endParaRPr lang="en-GB" dirty="0"/>
          </a:p>
        </p:txBody>
      </p:sp>
    </p:spTree>
    <p:extLst>
      <p:ext uri="{BB962C8B-B14F-4D97-AF65-F5344CB8AC3E}">
        <p14:creationId xmlns:p14="http://schemas.microsoft.com/office/powerpoint/2010/main" val="235173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Planning of Training</a:t>
            </a:r>
            <a:endParaRPr dirty="0"/>
          </a:p>
        </p:txBody>
      </p:sp>
      <p:sp>
        <p:nvSpPr>
          <p:cNvPr id="69" name="Shape 6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9</a:t>
            </a:fld>
            <a:endParaRPr sz="1200" b="0" i="0" u="none" strike="noStrike" cap="none">
              <a:solidFill>
                <a:schemeClr val="lt1"/>
              </a:solidFill>
              <a:latin typeface="Tahoma"/>
              <a:ea typeface="Tahoma"/>
              <a:cs typeface="Tahoma"/>
              <a:sym typeface="Tahoma"/>
            </a:endParaRPr>
          </a:p>
        </p:txBody>
      </p:sp>
      <p:sp>
        <p:nvSpPr>
          <p:cNvPr id="44" name="Text Box 4"/>
          <p:cNvSpPr txBox="1">
            <a:spLocks noChangeArrowheads="1"/>
          </p:cNvSpPr>
          <p:nvPr/>
        </p:nvSpPr>
        <p:spPr bwMode="auto">
          <a:xfrm>
            <a:off x="940810" y="718922"/>
            <a:ext cx="2592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Problem Analysis</a:t>
            </a:r>
          </a:p>
        </p:txBody>
      </p:sp>
      <p:sp>
        <p:nvSpPr>
          <p:cNvPr id="45" name="Text Box 5"/>
          <p:cNvSpPr txBox="1">
            <a:spLocks noChangeArrowheads="1"/>
          </p:cNvSpPr>
          <p:nvPr/>
        </p:nvSpPr>
        <p:spPr bwMode="auto">
          <a:xfrm>
            <a:off x="2096638" y="1508082"/>
            <a:ext cx="3154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Health Goal definition</a:t>
            </a:r>
          </a:p>
        </p:txBody>
      </p:sp>
      <p:sp>
        <p:nvSpPr>
          <p:cNvPr id="46" name="Text Box 6"/>
          <p:cNvSpPr txBox="1">
            <a:spLocks noChangeArrowheads="1"/>
          </p:cNvSpPr>
          <p:nvPr/>
        </p:nvSpPr>
        <p:spPr bwMode="auto">
          <a:xfrm>
            <a:off x="1935620" y="2242922"/>
            <a:ext cx="6840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Expected results and definition of activities</a:t>
            </a:r>
          </a:p>
        </p:txBody>
      </p:sp>
      <p:sp>
        <p:nvSpPr>
          <p:cNvPr id="47" name="Line 7"/>
          <p:cNvSpPr>
            <a:spLocks noChangeShapeType="1"/>
          </p:cNvSpPr>
          <p:nvPr/>
        </p:nvSpPr>
        <p:spPr bwMode="auto">
          <a:xfrm>
            <a:off x="2390114" y="1176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8" name="Line 8"/>
          <p:cNvSpPr>
            <a:spLocks noChangeShapeType="1"/>
          </p:cNvSpPr>
          <p:nvPr/>
        </p:nvSpPr>
        <p:spPr bwMode="auto">
          <a:xfrm>
            <a:off x="3456914" y="1938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9" name="Line 9"/>
          <p:cNvSpPr>
            <a:spLocks noChangeShapeType="1"/>
          </p:cNvSpPr>
          <p:nvPr/>
        </p:nvSpPr>
        <p:spPr bwMode="auto">
          <a:xfrm>
            <a:off x="4523714" y="2700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Line 10"/>
          <p:cNvSpPr>
            <a:spLocks noChangeShapeType="1"/>
          </p:cNvSpPr>
          <p:nvPr/>
        </p:nvSpPr>
        <p:spPr bwMode="auto">
          <a:xfrm>
            <a:off x="7876514" y="48337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1" name="Text Box 11"/>
          <p:cNvSpPr txBox="1">
            <a:spLocks noChangeArrowheads="1"/>
          </p:cNvSpPr>
          <p:nvPr/>
        </p:nvSpPr>
        <p:spPr bwMode="auto">
          <a:xfrm>
            <a:off x="3633128" y="3023973"/>
            <a:ext cx="583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Target and task description</a:t>
            </a:r>
          </a:p>
        </p:txBody>
      </p:sp>
      <p:sp>
        <p:nvSpPr>
          <p:cNvPr id="52" name="Text Box 12"/>
          <p:cNvSpPr txBox="1">
            <a:spLocks noChangeArrowheads="1"/>
          </p:cNvSpPr>
          <p:nvPr/>
        </p:nvSpPr>
        <p:spPr bwMode="auto">
          <a:xfrm>
            <a:off x="4926986" y="3739763"/>
            <a:ext cx="3908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Learning needs analysis</a:t>
            </a:r>
          </a:p>
        </p:txBody>
      </p:sp>
      <p:sp>
        <p:nvSpPr>
          <p:cNvPr id="53" name="Line 13"/>
          <p:cNvSpPr>
            <a:spLocks noChangeShapeType="1"/>
          </p:cNvSpPr>
          <p:nvPr/>
        </p:nvSpPr>
        <p:spPr bwMode="auto">
          <a:xfrm>
            <a:off x="5666714" y="34621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4" name="Line 14"/>
          <p:cNvSpPr>
            <a:spLocks noChangeShapeType="1"/>
          </p:cNvSpPr>
          <p:nvPr/>
        </p:nvSpPr>
        <p:spPr bwMode="auto">
          <a:xfrm>
            <a:off x="6809714" y="41479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 Box 15"/>
          <p:cNvSpPr txBox="1">
            <a:spLocks noChangeArrowheads="1"/>
          </p:cNvSpPr>
          <p:nvPr/>
        </p:nvSpPr>
        <p:spPr bwMode="auto">
          <a:xfrm>
            <a:off x="7571714" y="5138522"/>
            <a:ext cx="3189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a:latin typeface="Tahoma" panose="020B0604030504040204" pitchFamily="34" charset="0"/>
                <a:ea typeface="Tahoma" panose="020B0604030504040204" pitchFamily="34" charset="0"/>
                <a:cs typeface="Tahoma" panose="020B0604030504040204" pitchFamily="34" charset="0"/>
              </a:rPr>
              <a:t>Choice of methods</a:t>
            </a:r>
          </a:p>
        </p:txBody>
      </p:sp>
      <p:sp>
        <p:nvSpPr>
          <p:cNvPr id="56" name="Text Box 16"/>
          <p:cNvSpPr txBox="1">
            <a:spLocks noChangeArrowheads="1"/>
          </p:cNvSpPr>
          <p:nvPr/>
        </p:nvSpPr>
        <p:spPr bwMode="auto">
          <a:xfrm>
            <a:off x="8602002" y="5824322"/>
            <a:ext cx="2703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a:latin typeface="Tahoma" panose="020B0604030504040204" pitchFamily="34" charset="0"/>
                <a:ea typeface="Tahoma" panose="020B0604030504040204" pitchFamily="34" charset="0"/>
                <a:cs typeface="Tahoma" panose="020B0604030504040204" pitchFamily="34" charset="0"/>
              </a:rPr>
              <a:t>Evaluation Plan</a:t>
            </a:r>
          </a:p>
        </p:txBody>
      </p:sp>
      <p:sp>
        <p:nvSpPr>
          <p:cNvPr id="57" name="Line 17"/>
          <p:cNvSpPr>
            <a:spLocks noChangeShapeType="1"/>
          </p:cNvSpPr>
          <p:nvPr/>
        </p:nvSpPr>
        <p:spPr bwMode="auto">
          <a:xfrm>
            <a:off x="9095714" y="5557622"/>
            <a:ext cx="685800" cy="381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8" name="Text Box 19"/>
          <p:cNvSpPr txBox="1">
            <a:spLocks noChangeArrowheads="1"/>
          </p:cNvSpPr>
          <p:nvPr/>
        </p:nvSpPr>
        <p:spPr bwMode="auto">
          <a:xfrm>
            <a:off x="5731330" y="4443669"/>
            <a:ext cx="4191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en-US" sz="2400" dirty="0">
                <a:latin typeface="Tahoma" panose="020B0604030504040204" pitchFamily="34" charset="0"/>
                <a:ea typeface="Tahoma" panose="020B0604030504040204" pitchFamily="34" charset="0"/>
                <a:cs typeface="Tahoma" panose="020B0604030504040204" pitchFamily="34" charset="0"/>
              </a:rPr>
              <a:t>Learning objectives definition</a:t>
            </a:r>
          </a:p>
        </p:txBody>
      </p:sp>
      <p:sp>
        <p:nvSpPr>
          <p:cNvPr id="59" name="Rettangolo 28"/>
          <p:cNvSpPr>
            <a:spLocks noChangeArrowheads="1"/>
          </p:cNvSpPr>
          <p:nvPr/>
        </p:nvSpPr>
        <p:spPr bwMode="auto">
          <a:xfrm>
            <a:off x="4658699" y="3739762"/>
            <a:ext cx="4176712" cy="461665"/>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endParaRPr lang="en-GB" altLang="en-US"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0414155"/>
      </p:ext>
    </p:extLst>
  </p:cSld>
  <p:clrMapOvr>
    <a:masterClrMapping/>
  </p:clrMapOvr>
</p:sld>
</file>

<file path=ppt/theme/theme1.xml><?xml version="1.0" encoding="utf-8"?>
<a:theme xmlns:a="http://schemas.openxmlformats.org/drawingml/2006/main" name="ECDC_PowerPoint_Template_2017-2">
  <a:themeElements>
    <a:clrScheme name="Custom 1">
      <a:dk1>
        <a:srgbClr val="000000"/>
      </a:dk1>
      <a:lt1>
        <a:srgbClr val="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DC2018">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DC2018" id="{D41CC0E2-DDA2-4380-91A7-A939EC481051}" vid="{DE6D22DC-CC76-4172-B01A-FC91DFFC14C0}"/>
    </a:ext>
  </a:extLst>
</a:theme>
</file>

<file path=ppt/theme/theme3.xml><?xml version="1.0" encoding="utf-8"?>
<a:theme xmlns:a="http://schemas.openxmlformats.org/drawingml/2006/main" name="1_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8C49C7B8-4CE6-420F-AD30-715851A5BCFC}"/>
    </a:ext>
  </a:extLst>
</a:theme>
</file>

<file path=ppt/theme/theme4.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1199</Words>
  <Application>Microsoft Office PowerPoint</Application>
  <PresentationFormat>Breedbeeld</PresentationFormat>
  <Paragraphs>263</Paragraphs>
  <Slides>26</Slides>
  <Notes>25</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26</vt:i4>
      </vt:variant>
    </vt:vector>
  </HeadingPairs>
  <TitlesOfParts>
    <vt:vector size="37" baseType="lpstr">
      <vt:lpstr>Courier New</vt:lpstr>
      <vt:lpstr>Tahoma</vt:lpstr>
      <vt:lpstr>Arial</vt:lpstr>
      <vt:lpstr>Times New Roman</vt:lpstr>
      <vt:lpstr>Noto Sans Symbols</vt:lpstr>
      <vt:lpstr>Wingdings</vt:lpstr>
      <vt:lpstr>Calibri</vt:lpstr>
      <vt:lpstr>Times</vt:lpstr>
      <vt:lpstr>ECDC_PowerPoint_Template_2017-2</vt:lpstr>
      <vt:lpstr>ECDC2018</vt:lpstr>
      <vt:lpstr>1_ECDC_PowerPoint_Template_2017-2</vt:lpstr>
      <vt:lpstr>Planning a Learning Unit</vt:lpstr>
      <vt:lpstr>Objectives</vt:lpstr>
      <vt:lpstr>Outline</vt:lpstr>
      <vt:lpstr>Formulating the learning objectives</vt:lpstr>
      <vt:lpstr>The Training Planning in Public Health</vt:lpstr>
      <vt:lpstr>Planning of Training</vt:lpstr>
      <vt:lpstr>Target definition and task description</vt:lpstr>
      <vt:lpstr>Selected core competencies for Public Health Epidemiologists working in the VPD area</vt:lpstr>
      <vt:lpstr>Planning of Training</vt:lpstr>
      <vt:lpstr>Learning needs analysis</vt:lpstr>
      <vt:lpstr>Planning of Training</vt:lpstr>
      <vt:lpstr>PowerPoint-presentatie</vt:lpstr>
      <vt:lpstr>Outcomes of learning objectives</vt:lpstr>
      <vt:lpstr>Why learning objectives are useful?</vt:lpstr>
      <vt:lpstr>Qualities of learning objectives</vt:lpstr>
      <vt:lpstr>Formulation of learning objectives</vt:lpstr>
      <vt:lpstr>Action words for learning objectives</vt:lpstr>
      <vt:lpstr>Planning of Training</vt:lpstr>
      <vt:lpstr>Training methods based on the category of learning</vt:lpstr>
      <vt:lpstr>How to make a Learning Unit plan</vt:lpstr>
      <vt:lpstr>How to reach the defined learning objectives? </vt:lpstr>
      <vt:lpstr>Modular design</vt:lpstr>
      <vt:lpstr>Learning Unit</vt:lpstr>
      <vt:lpstr>Group exercise on planning a learning unit</vt:lpstr>
      <vt:lpstr>PowerPoint-presentatie</vt:lpstr>
      <vt:lpstr>Acknowledgements The creation of this training material was commissioned in 2012 by ECDC to the consortium of experts with the direct involvement of Angela Giusti  The revision and update of this training material was commissioned in 2017 by ECDC to Transmissible with the direct involvement of Pawel Stefanoff and Arnold Bosman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lecture/session</dc:title>
  <cp:lastModifiedBy>arnold bosman</cp:lastModifiedBy>
  <cp:revision>19</cp:revision>
  <dcterms:modified xsi:type="dcterms:W3CDTF">2018-05-07T11:16:25Z</dcterms:modified>
</cp:coreProperties>
</file>