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4"/>
  </p:sldMasterIdLst>
  <p:notesMasterIdLst>
    <p:notesMasterId r:id="rId20"/>
  </p:notesMasterIdLst>
  <p:handoutMasterIdLst>
    <p:handoutMasterId r:id="rId21"/>
  </p:handoutMasterIdLst>
  <p:sldIdLst>
    <p:sldId id="312" r:id="rId5"/>
    <p:sldId id="296" r:id="rId6"/>
    <p:sldId id="267" r:id="rId7"/>
    <p:sldId id="299" r:id="rId8"/>
    <p:sldId id="304" r:id="rId9"/>
    <p:sldId id="301" r:id="rId10"/>
    <p:sldId id="309" r:id="rId11"/>
    <p:sldId id="317" r:id="rId12"/>
    <p:sldId id="314" r:id="rId13"/>
    <p:sldId id="313" r:id="rId14"/>
    <p:sldId id="316" r:id="rId15"/>
    <p:sldId id="322" r:id="rId16"/>
    <p:sldId id="323" r:id="rId17"/>
    <p:sldId id="281" r:id="rId18"/>
    <p:sldId id="297" r:id="rId19"/>
  </p:sldIdLst>
  <p:sldSz cx="10801350" cy="6858000"/>
  <p:notesSz cx="6797675" cy="9926638"/>
  <p:custDataLst>
    <p:tags r:id="rId22"/>
  </p:custDataLst>
  <p:defaultTextStyle>
    <a:defPPr>
      <a:defRPr lang="it-IT"/>
    </a:defPPr>
    <a:lvl1pPr algn="ctr" rtl="1"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1pPr>
    <a:lvl2pPr marL="457200" algn="ctr" rtl="1"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2pPr>
    <a:lvl3pPr marL="914400" algn="ctr" rtl="1"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3pPr>
    <a:lvl4pPr marL="1371600" algn="ctr" rtl="1"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4pPr>
    <a:lvl5pPr marL="1828800" algn="ctr" rtl="1"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5pPr>
    <a:lvl6pPr marL="2286000" algn="r" defTabSz="914400" rtl="1" eaLnBrk="1" latinLnBrk="0" hangingPunct="1">
      <a:defRPr sz="1200" u="sng" kern="1200">
        <a:solidFill>
          <a:schemeClr val="tx1"/>
        </a:solidFill>
        <a:latin typeface="Microsoft Sans Serif" pitchFamily="34" charset="0"/>
        <a:ea typeface="+mn-ea"/>
        <a:cs typeface="+mn-cs"/>
      </a:defRPr>
    </a:lvl6pPr>
    <a:lvl7pPr marL="2743200" algn="r" defTabSz="914400" rtl="1" eaLnBrk="1" latinLnBrk="0" hangingPunct="1">
      <a:defRPr sz="1200" u="sng" kern="1200">
        <a:solidFill>
          <a:schemeClr val="tx1"/>
        </a:solidFill>
        <a:latin typeface="Microsoft Sans Serif" pitchFamily="34" charset="0"/>
        <a:ea typeface="+mn-ea"/>
        <a:cs typeface="+mn-cs"/>
      </a:defRPr>
    </a:lvl7pPr>
    <a:lvl8pPr marL="3200400" algn="r" defTabSz="914400" rtl="1" eaLnBrk="1" latinLnBrk="0" hangingPunct="1">
      <a:defRPr sz="1200" u="sng" kern="1200">
        <a:solidFill>
          <a:schemeClr val="tx1"/>
        </a:solidFill>
        <a:latin typeface="Microsoft Sans Serif" pitchFamily="34" charset="0"/>
        <a:ea typeface="+mn-ea"/>
        <a:cs typeface="+mn-cs"/>
      </a:defRPr>
    </a:lvl8pPr>
    <a:lvl9pPr marL="3657600" algn="r" defTabSz="914400" rtl="1" eaLnBrk="1" latinLnBrk="0" hangingPunct="1">
      <a:defRPr sz="1200" u="sng" kern="1200">
        <a:solidFill>
          <a:schemeClr val="tx1"/>
        </a:solidFill>
        <a:latin typeface="Microsoft Sans Serif" pitchFamily="34" charset="0"/>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commentAuthors.xml><?xml version="1.0" encoding="utf-8"?>
<p:cmAuthorLst xmlns:p15="http://schemas.microsoft.com/office/powerpoint/2012/main" xmlns:a="http://schemas.openxmlformats.org/drawingml/2006/main" xmlns:r="http://schemas.openxmlformats.org/officeDocument/2006/relationships" xmlns:p="http://schemas.openxmlformats.org/presentationml/2006/main">
  <p:cmAuthor id="1" name="CDT" initials="CDT" lastIdx="8" clrIdx="0">
    <p:extLst>
      <p:ext uri="{19B8F6BF-5375-455C-9EA6-DF929625EA0E}">
        <p15:presenceInfo xmlns:p15="http://schemas.microsoft.com/office/powerpoint/2012/main" userId="CD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9AE23"/>
    <a:srgbClr val="FEEFBA"/>
    <a:srgbClr val="FEE37E"/>
    <a:srgbClr val="EFE6BF"/>
    <a:srgbClr val="E4D594"/>
    <a:srgbClr val="FFFF99"/>
    <a:srgbClr val="CCECFF"/>
    <a:srgbClr val="003399"/>
    <a:srgbClr val="0066FF"/>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621" autoAdjust="0"/>
    <p:restoredTop sz="73217" autoAdjust="0"/>
  </p:normalViewPr>
  <p:slideViewPr>
    <p:cSldViewPr>
      <p:cViewPr varScale="1">
        <p:scale>
          <a:sx n="46" d="100"/>
          <a:sy n="46" d="100"/>
        </p:scale>
        <p:origin x="72" y="270"/>
      </p:cViewPr>
      <p:guideLst>
        <p:guide orient="horz"/>
        <p:guide/>
      </p:guideLst>
    </p:cSldViewPr>
  </p:slideViewPr>
  <p:outlineViewPr>
    <p:cViewPr>
      <p:scale>
        <a:sx n="33" d="100"/>
        <a:sy n="33" d="100"/>
      </p:scale>
      <p:origin x="0" y="0"/>
    </p:cViewPr>
  </p:outlineViewPr>
  <p:notesTextViewPr>
    <p:cViewPr>
      <p:scale>
        <a:sx n="75" d="100"/>
        <a:sy n="75" d="100"/>
      </p:scale>
      <p:origin x="0" y="0"/>
    </p:cViewPr>
  </p:notesTextViewPr>
  <p:sorterViewPr>
    <p:cViewPr>
      <p:scale>
        <a:sx n="66" d="100"/>
        <a:sy n="66" d="100"/>
      </p:scale>
      <p:origin x="0" y="0"/>
    </p:cViewPr>
  </p:sorterViewPr>
  <p:notesViewPr>
    <p:cSldViewPr>
      <p:cViewPr varScale="1">
        <p:scale>
          <a:sx n="57" d="100"/>
          <a:sy n="57" d="100"/>
        </p:scale>
        <p:origin x="2898" y="78"/>
      </p:cViewPr>
      <p:guideLst>
        <p:guide orient="horz" pos="3127"/>
        <p:guide pos="2141"/>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gs" Target="tags/tag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9762A6E-49F6-4AA6-BA27-1E50C40DBDB7}"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US"/>
        </a:p>
      </dgm:t>
    </dgm:pt>
    <dgm:pt modelId="{C24220F7-B2A7-43D9-8C14-2D220A5E3A47}">
      <dgm:prSet phldrT="[Text]"/>
      <dgm:spPr/>
      <dgm:t>
        <a:bodyPr/>
        <a:lstStyle/>
        <a:p>
          <a:r>
            <a:rPr lang="ar-OM"/>
            <a:t>الرصد</a:t>
          </a:r>
        </a:p>
      </dgm:t>
    </dgm:pt>
    <dgm:pt modelId="{89F13442-853C-4738-B8A1-21FED85BE7D3}" type="parTrans" cxnId="{9336C9A6-16F6-4C97-AF10-5E8CEFF37802}">
      <dgm:prSet/>
      <dgm:spPr/>
      <dgm:t>
        <a:bodyPr/>
        <a:lstStyle/>
        <a:p>
          <a:endParaRPr lang="en-US"/>
        </a:p>
      </dgm:t>
    </dgm:pt>
    <dgm:pt modelId="{BBDB786E-5F8E-4C3C-BA31-33232A897267}" type="sibTrans" cxnId="{9336C9A6-16F6-4C97-AF10-5E8CEFF37802}">
      <dgm:prSet/>
      <dgm:spPr/>
      <dgm:t>
        <a:bodyPr/>
        <a:lstStyle/>
        <a:p>
          <a:endParaRPr lang="en-US"/>
        </a:p>
      </dgm:t>
    </dgm:pt>
    <dgm:pt modelId="{8A555DE8-9FDC-4E14-B25E-57BABB10FD91}">
      <dgm:prSet phldrT="[Text]"/>
      <dgm:spPr/>
      <dgm:t>
        <a:bodyPr/>
        <a:lstStyle/>
        <a:p>
          <a:r>
            <a:rPr lang="ar-OM"/>
            <a:t>التقصي</a:t>
          </a:r>
        </a:p>
      </dgm:t>
    </dgm:pt>
    <dgm:pt modelId="{1DBED852-9F6C-4275-BFE7-8B0F4D84DF0F}" type="parTrans" cxnId="{68E02EC3-EDCC-462A-A7C8-C461919EB895}">
      <dgm:prSet/>
      <dgm:spPr/>
      <dgm:t>
        <a:bodyPr/>
        <a:lstStyle/>
        <a:p>
          <a:endParaRPr lang="en-US"/>
        </a:p>
      </dgm:t>
    </dgm:pt>
    <dgm:pt modelId="{9BABAA0B-0F35-4B4C-9229-AFF4BF8EB9AA}" type="sibTrans" cxnId="{68E02EC3-EDCC-462A-A7C8-C461919EB895}">
      <dgm:prSet/>
      <dgm:spPr/>
      <dgm:t>
        <a:bodyPr/>
        <a:lstStyle/>
        <a:p>
          <a:endParaRPr lang="en-US"/>
        </a:p>
      </dgm:t>
    </dgm:pt>
    <dgm:pt modelId="{3163FD49-93C6-44AD-97A6-F28B0B3BE000}">
      <dgm:prSet phldrT="[Text]"/>
      <dgm:spPr/>
      <dgm:t>
        <a:bodyPr/>
        <a:lstStyle/>
        <a:p>
          <a:r>
            <a:rPr lang="ar-OM"/>
            <a:t>الإنذار المبكر</a:t>
          </a:r>
        </a:p>
      </dgm:t>
    </dgm:pt>
    <dgm:pt modelId="{93FAF9E3-F495-46F2-9290-DAEFCA47F338}" type="parTrans" cxnId="{53F50B26-1A62-4F6C-900C-589A5D063785}">
      <dgm:prSet/>
      <dgm:spPr/>
      <dgm:t>
        <a:bodyPr/>
        <a:lstStyle/>
        <a:p>
          <a:endParaRPr lang="en-US"/>
        </a:p>
      </dgm:t>
    </dgm:pt>
    <dgm:pt modelId="{F1A999CB-06BA-4294-86E9-4ABF87E6FBCA}" type="sibTrans" cxnId="{53F50B26-1A62-4F6C-900C-589A5D063785}">
      <dgm:prSet/>
      <dgm:spPr/>
      <dgm:t>
        <a:bodyPr/>
        <a:lstStyle/>
        <a:p>
          <a:endParaRPr lang="en-US"/>
        </a:p>
      </dgm:t>
    </dgm:pt>
    <dgm:pt modelId="{BE44E755-77C7-4FEE-82B0-5B4212D11117}">
      <dgm:prSet phldrT="[Text]"/>
      <dgm:spPr/>
      <dgm:t>
        <a:bodyPr/>
        <a:lstStyle/>
        <a:p>
          <a:r>
            <a:rPr lang="ar-OM"/>
            <a:t>التقييم</a:t>
          </a:r>
        </a:p>
      </dgm:t>
    </dgm:pt>
    <dgm:pt modelId="{2FBA986B-8FC1-47E7-AE3A-61C57E5B5FDC}" type="parTrans" cxnId="{76B2E70D-DACB-4688-AB98-093FFC607D43}">
      <dgm:prSet/>
      <dgm:spPr/>
      <dgm:t>
        <a:bodyPr/>
        <a:lstStyle/>
        <a:p>
          <a:endParaRPr lang="en-US"/>
        </a:p>
      </dgm:t>
    </dgm:pt>
    <dgm:pt modelId="{B98B74D0-5C4B-4AEE-97DB-70914AB544D1}" type="sibTrans" cxnId="{76B2E70D-DACB-4688-AB98-093FFC607D43}">
      <dgm:prSet/>
      <dgm:spPr/>
      <dgm:t>
        <a:bodyPr/>
        <a:lstStyle/>
        <a:p>
          <a:endParaRPr lang="en-US"/>
        </a:p>
      </dgm:t>
    </dgm:pt>
    <dgm:pt modelId="{903904D8-F804-4453-B657-DD254ABA125D}">
      <dgm:prSet phldrT="[Text]"/>
      <dgm:spPr/>
      <dgm:t>
        <a:bodyPr/>
        <a:lstStyle/>
        <a:p>
          <a:r>
            <a:rPr lang="ar-OM"/>
            <a:t>الاستجابة</a:t>
          </a:r>
        </a:p>
      </dgm:t>
    </dgm:pt>
    <dgm:pt modelId="{165A6E97-0F72-457C-980F-6AD119A1DA80}" type="parTrans" cxnId="{3BAC82E0-D6A5-4FE0-A86A-698BFC1494F3}">
      <dgm:prSet/>
      <dgm:spPr/>
      <dgm:t>
        <a:bodyPr/>
        <a:lstStyle/>
        <a:p>
          <a:endParaRPr lang="en-US"/>
        </a:p>
      </dgm:t>
    </dgm:pt>
    <dgm:pt modelId="{C78DF895-DEF1-47D9-86C0-C1838557F2E4}" type="sibTrans" cxnId="{3BAC82E0-D6A5-4FE0-A86A-698BFC1494F3}">
      <dgm:prSet/>
      <dgm:spPr/>
      <dgm:t>
        <a:bodyPr/>
        <a:lstStyle/>
        <a:p>
          <a:endParaRPr lang="en-US"/>
        </a:p>
      </dgm:t>
    </dgm:pt>
    <dgm:pt modelId="{D0FDB578-DFA3-4A22-B974-85D891F12F25}">
      <dgm:prSet phldrT="[Text]"/>
      <dgm:spPr/>
      <dgm:t>
        <a:bodyPr/>
        <a:lstStyle/>
        <a:p>
          <a:r>
            <a:rPr lang="ar-OM"/>
            <a:t>التعافي</a:t>
          </a:r>
        </a:p>
      </dgm:t>
    </dgm:pt>
    <dgm:pt modelId="{4C59B598-2E71-49BB-8BFB-B4E375211784}" type="parTrans" cxnId="{4A056F9B-6C93-459E-A920-F6BAC9F78DF3}">
      <dgm:prSet/>
      <dgm:spPr/>
      <dgm:t>
        <a:bodyPr/>
        <a:lstStyle/>
        <a:p>
          <a:endParaRPr lang="en-US"/>
        </a:p>
      </dgm:t>
    </dgm:pt>
    <dgm:pt modelId="{B2A9E1E7-51F2-4427-A4F0-F933CD5FB300}" type="sibTrans" cxnId="{4A056F9B-6C93-459E-A920-F6BAC9F78DF3}">
      <dgm:prSet/>
      <dgm:spPr/>
      <dgm:t>
        <a:bodyPr/>
        <a:lstStyle/>
        <a:p>
          <a:endParaRPr lang="en-US"/>
        </a:p>
      </dgm:t>
    </dgm:pt>
    <dgm:pt modelId="{4715B214-3466-4CE9-B288-1745170F3D1B}">
      <dgm:prSet phldrT="[Text]"/>
      <dgm:spPr/>
      <dgm:t>
        <a:bodyPr/>
        <a:lstStyle/>
        <a:p>
          <a:r>
            <a:rPr lang="ar-OM"/>
            <a:t>التأهب</a:t>
          </a:r>
        </a:p>
      </dgm:t>
    </dgm:pt>
    <dgm:pt modelId="{9A1B4B9D-05C2-4084-BCD1-F36AC3362682}" type="parTrans" cxnId="{216CD2A3-77B9-4FEE-9486-231F41D11B57}">
      <dgm:prSet/>
      <dgm:spPr/>
      <dgm:t>
        <a:bodyPr/>
        <a:lstStyle/>
        <a:p>
          <a:endParaRPr lang="en-US"/>
        </a:p>
      </dgm:t>
    </dgm:pt>
    <dgm:pt modelId="{BC974070-59DE-4B65-A0BC-6939F2A58305}" type="sibTrans" cxnId="{216CD2A3-77B9-4FEE-9486-231F41D11B57}">
      <dgm:prSet/>
      <dgm:spPr/>
      <dgm:t>
        <a:bodyPr/>
        <a:lstStyle/>
        <a:p>
          <a:endParaRPr lang="en-US"/>
        </a:p>
      </dgm:t>
    </dgm:pt>
    <dgm:pt modelId="{6DE1703E-5118-4528-89FD-3018829B5A67}" type="pres">
      <dgm:prSet presAssocID="{B9762A6E-49F6-4AA6-BA27-1E50C40DBDB7}" presName="cycle" presStyleCnt="0">
        <dgm:presLayoutVars>
          <dgm:dir/>
          <dgm:resizeHandles val="exact"/>
        </dgm:presLayoutVars>
      </dgm:prSet>
      <dgm:spPr/>
    </dgm:pt>
    <dgm:pt modelId="{A819510C-1495-47E6-9BBD-32E6492CB917}" type="pres">
      <dgm:prSet presAssocID="{C24220F7-B2A7-43D9-8C14-2D220A5E3A47}" presName="node" presStyleLbl="node1" presStyleIdx="0" presStyleCnt="7">
        <dgm:presLayoutVars>
          <dgm:bulletEnabled val="1"/>
        </dgm:presLayoutVars>
      </dgm:prSet>
      <dgm:spPr/>
    </dgm:pt>
    <dgm:pt modelId="{1B03C081-2E06-4529-B86B-51F8AA163853}" type="pres">
      <dgm:prSet presAssocID="{BBDB786E-5F8E-4C3C-BA31-33232A897267}" presName="sibTrans" presStyleLbl="sibTrans2D1" presStyleIdx="0" presStyleCnt="7"/>
      <dgm:spPr/>
    </dgm:pt>
    <dgm:pt modelId="{F7CB8377-C102-4493-9CD7-CA8B3539E54C}" type="pres">
      <dgm:prSet presAssocID="{BBDB786E-5F8E-4C3C-BA31-33232A897267}" presName="connectorText" presStyleLbl="sibTrans2D1" presStyleIdx="0" presStyleCnt="7"/>
      <dgm:spPr/>
    </dgm:pt>
    <dgm:pt modelId="{51281D5E-EEFA-43CF-83A4-D0F578F66FDE}" type="pres">
      <dgm:prSet presAssocID="{8A555DE8-9FDC-4E14-B25E-57BABB10FD91}" presName="node" presStyleLbl="node1" presStyleIdx="1" presStyleCnt="7">
        <dgm:presLayoutVars>
          <dgm:bulletEnabled val="1"/>
        </dgm:presLayoutVars>
      </dgm:prSet>
      <dgm:spPr/>
    </dgm:pt>
    <dgm:pt modelId="{A162EAE8-8E96-4CF0-80C3-CA446B267227}" type="pres">
      <dgm:prSet presAssocID="{9BABAA0B-0F35-4B4C-9229-AFF4BF8EB9AA}" presName="sibTrans" presStyleLbl="sibTrans2D1" presStyleIdx="1" presStyleCnt="7"/>
      <dgm:spPr/>
    </dgm:pt>
    <dgm:pt modelId="{E6A3F028-04F5-4674-AFAF-DEAD46AB0B1D}" type="pres">
      <dgm:prSet presAssocID="{9BABAA0B-0F35-4B4C-9229-AFF4BF8EB9AA}" presName="connectorText" presStyleLbl="sibTrans2D1" presStyleIdx="1" presStyleCnt="7"/>
      <dgm:spPr/>
    </dgm:pt>
    <dgm:pt modelId="{4143851B-A42C-45AB-BD17-A9EBD156DFA1}" type="pres">
      <dgm:prSet presAssocID="{3163FD49-93C6-44AD-97A6-F28B0B3BE000}" presName="node" presStyleLbl="node1" presStyleIdx="2" presStyleCnt="7">
        <dgm:presLayoutVars>
          <dgm:bulletEnabled val="1"/>
        </dgm:presLayoutVars>
      </dgm:prSet>
      <dgm:spPr/>
    </dgm:pt>
    <dgm:pt modelId="{D5E661A7-5090-455D-953B-713EB3E500BC}" type="pres">
      <dgm:prSet presAssocID="{F1A999CB-06BA-4294-86E9-4ABF87E6FBCA}" presName="sibTrans" presStyleLbl="sibTrans2D1" presStyleIdx="2" presStyleCnt="7"/>
      <dgm:spPr/>
    </dgm:pt>
    <dgm:pt modelId="{1B924D66-A383-4CB8-9BC1-43246042FE32}" type="pres">
      <dgm:prSet presAssocID="{F1A999CB-06BA-4294-86E9-4ABF87E6FBCA}" presName="connectorText" presStyleLbl="sibTrans2D1" presStyleIdx="2" presStyleCnt="7"/>
      <dgm:spPr/>
    </dgm:pt>
    <dgm:pt modelId="{3563190C-6BAF-4A29-AB0E-1DE14AA90EC4}" type="pres">
      <dgm:prSet presAssocID="{BE44E755-77C7-4FEE-82B0-5B4212D11117}" presName="node" presStyleLbl="node1" presStyleIdx="3" presStyleCnt="7">
        <dgm:presLayoutVars>
          <dgm:bulletEnabled val="1"/>
        </dgm:presLayoutVars>
      </dgm:prSet>
      <dgm:spPr/>
    </dgm:pt>
    <dgm:pt modelId="{F3BFFB32-3168-4B47-8A1E-320428C59ACD}" type="pres">
      <dgm:prSet presAssocID="{B98B74D0-5C4B-4AEE-97DB-70914AB544D1}" presName="sibTrans" presStyleLbl="sibTrans2D1" presStyleIdx="3" presStyleCnt="7"/>
      <dgm:spPr/>
    </dgm:pt>
    <dgm:pt modelId="{61A57443-7B65-4C38-A268-2D839D0807DE}" type="pres">
      <dgm:prSet presAssocID="{B98B74D0-5C4B-4AEE-97DB-70914AB544D1}" presName="connectorText" presStyleLbl="sibTrans2D1" presStyleIdx="3" presStyleCnt="7"/>
      <dgm:spPr/>
    </dgm:pt>
    <dgm:pt modelId="{664E3959-293C-421D-80D6-8B5678B4C838}" type="pres">
      <dgm:prSet presAssocID="{903904D8-F804-4453-B657-DD254ABA125D}" presName="node" presStyleLbl="node1" presStyleIdx="4" presStyleCnt="7">
        <dgm:presLayoutVars>
          <dgm:bulletEnabled val="1"/>
        </dgm:presLayoutVars>
      </dgm:prSet>
      <dgm:spPr/>
    </dgm:pt>
    <dgm:pt modelId="{4134EF1C-F78C-4A89-B81B-2E7B9950A257}" type="pres">
      <dgm:prSet presAssocID="{C78DF895-DEF1-47D9-86C0-C1838557F2E4}" presName="sibTrans" presStyleLbl="sibTrans2D1" presStyleIdx="4" presStyleCnt="7"/>
      <dgm:spPr/>
    </dgm:pt>
    <dgm:pt modelId="{C8579D06-C837-4695-A1DE-304CC9DE00FF}" type="pres">
      <dgm:prSet presAssocID="{C78DF895-DEF1-47D9-86C0-C1838557F2E4}" presName="connectorText" presStyleLbl="sibTrans2D1" presStyleIdx="4" presStyleCnt="7"/>
      <dgm:spPr/>
    </dgm:pt>
    <dgm:pt modelId="{F540A340-244B-4287-9FA3-5C032C63E353}" type="pres">
      <dgm:prSet presAssocID="{D0FDB578-DFA3-4A22-B974-85D891F12F25}" presName="node" presStyleLbl="node1" presStyleIdx="5" presStyleCnt="7">
        <dgm:presLayoutVars>
          <dgm:bulletEnabled val="1"/>
        </dgm:presLayoutVars>
      </dgm:prSet>
      <dgm:spPr/>
    </dgm:pt>
    <dgm:pt modelId="{FAF7085C-9693-47E5-934C-50CAC3733F10}" type="pres">
      <dgm:prSet presAssocID="{B2A9E1E7-51F2-4427-A4F0-F933CD5FB300}" presName="sibTrans" presStyleLbl="sibTrans2D1" presStyleIdx="5" presStyleCnt="7"/>
      <dgm:spPr/>
    </dgm:pt>
    <dgm:pt modelId="{9A02ED8E-8FB4-4292-9243-CAA01BAA271A}" type="pres">
      <dgm:prSet presAssocID="{B2A9E1E7-51F2-4427-A4F0-F933CD5FB300}" presName="connectorText" presStyleLbl="sibTrans2D1" presStyleIdx="5" presStyleCnt="7"/>
      <dgm:spPr/>
    </dgm:pt>
    <dgm:pt modelId="{49142B76-F3F4-4026-8F9B-2D83C40FF870}" type="pres">
      <dgm:prSet presAssocID="{4715B214-3466-4CE9-B288-1745170F3D1B}" presName="node" presStyleLbl="node1" presStyleIdx="6" presStyleCnt="7">
        <dgm:presLayoutVars>
          <dgm:bulletEnabled val="1"/>
        </dgm:presLayoutVars>
      </dgm:prSet>
      <dgm:spPr/>
    </dgm:pt>
    <dgm:pt modelId="{A858FA74-2DAB-4430-8B98-4A8A50D42357}" type="pres">
      <dgm:prSet presAssocID="{BC974070-59DE-4B65-A0BC-6939F2A58305}" presName="sibTrans" presStyleLbl="sibTrans2D1" presStyleIdx="6" presStyleCnt="7"/>
      <dgm:spPr/>
    </dgm:pt>
    <dgm:pt modelId="{FAD2AFBF-3E88-4FA5-B631-F67C11D402E3}" type="pres">
      <dgm:prSet presAssocID="{BC974070-59DE-4B65-A0BC-6939F2A58305}" presName="connectorText" presStyleLbl="sibTrans2D1" presStyleIdx="6" presStyleCnt="7"/>
      <dgm:spPr/>
    </dgm:pt>
  </dgm:ptLst>
  <dgm:cxnLst>
    <dgm:cxn modelId="{A712BB02-E020-4C69-8857-FDB3CD0762C9}" type="presOf" srcId="{9BABAA0B-0F35-4B4C-9229-AFF4BF8EB9AA}" destId="{A162EAE8-8E96-4CF0-80C3-CA446B267227}" srcOrd="0" destOrd="0" presId="urn:microsoft.com/office/officeart/2005/8/layout/cycle2"/>
    <dgm:cxn modelId="{D9510206-2766-4910-8BDE-31A53365A220}" type="presOf" srcId="{F1A999CB-06BA-4294-86E9-4ABF87E6FBCA}" destId="{D5E661A7-5090-455D-953B-713EB3E500BC}" srcOrd="0" destOrd="0" presId="urn:microsoft.com/office/officeart/2005/8/layout/cycle2"/>
    <dgm:cxn modelId="{76B2E70D-DACB-4688-AB98-093FFC607D43}" srcId="{B9762A6E-49F6-4AA6-BA27-1E50C40DBDB7}" destId="{BE44E755-77C7-4FEE-82B0-5B4212D11117}" srcOrd="3" destOrd="0" parTransId="{2FBA986B-8FC1-47E7-AE3A-61C57E5B5FDC}" sibTransId="{B98B74D0-5C4B-4AEE-97DB-70914AB544D1}"/>
    <dgm:cxn modelId="{53F50B26-1A62-4F6C-900C-589A5D063785}" srcId="{B9762A6E-49F6-4AA6-BA27-1E50C40DBDB7}" destId="{3163FD49-93C6-44AD-97A6-F28B0B3BE000}" srcOrd="2" destOrd="0" parTransId="{93FAF9E3-F495-46F2-9290-DAEFCA47F338}" sibTransId="{F1A999CB-06BA-4294-86E9-4ABF87E6FBCA}"/>
    <dgm:cxn modelId="{14985C30-424B-469B-9360-E779832FCEBF}" type="presOf" srcId="{F1A999CB-06BA-4294-86E9-4ABF87E6FBCA}" destId="{1B924D66-A383-4CB8-9BC1-43246042FE32}" srcOrd="1" destOrd="0" presId="urn:microsoft.com/office/officeart/2005/8/layout/cycle2"/>
    <dgm:cxn modelId="{28E5F33A-1617-4C14-8CC7-E5094140AB3C}" type="presOf" srcId="{B2A9E1E7-51F2-4427-A4F0-F933CD5FB300}" destId="{FAF7085C-9693-47E5-934C-50CAC3733F10}" srcOrd="0" destOrd="0" presId="urn:microsoft.com/office/officeart/2005/8/layout/cycle2"/>
    <dgm:cxn modelId="{E3D0385B-BCB0-4C0E-8976-9343BBB90650}" type="presOf" srcId="{BBDB786E-5F8E-4C3C-BA31-33232A897267}" destId="{1B03C081-2E06-4529-B86B-51F8AA163853}" srcOrd="0" destOrd="0" presId="urn:microsoft.com/office/officeart/2005/8/layout/cycle2"/>
    <dgm:cxn modelId="{5F86485F-FFB7-4ABC-A019-C233F57DFE89}" type="presOf" srcId="{BBDB786E-5F8E-4C3C-BA31-33232A897267}" destId="{F7CB8377-C102-4493-9CD7-CA8B3539E54C}" srcOrd="1" destOrd="0" presId="urn:microsoft.com/office/officeart/2005/8/layout/cycle2"/>
    <dgm:cxn modelId="{676A1E64-3D60-4CFC-8A9D-3C3831059436}" type="presOf" srcId="{B2A9E1E7-51F2-4427-A4F0-F933CD5FB300}" destId="{9A02ED8E-8FB4-4292-9243-CAA01BAA271A}" srcOrd="1" destOrd="0" presId="urn:microsoft.com/office/officeart/2005/8/layout/cycle2"/>
    <dgm:cxn modelId="{E9B84851-1F4A-4FC2-A6F1-5C95BCE38176}" type="presOf" srcId="{B9762A6E-49F6-4AA6-BA27-1E50C40DBDB7}" destId="{6DE1703E-5118-4528-89FD-3018829B5A67}" srcOrd="0" destOrd="0" presId="urn:microsoft.com/office/officeart/2005/8/layout/cycle2"/>
    <dgm:cxn modelId="{F2262592-7421-4695-B62D-79922CB82B13}" type="presOf" srcId="{B98B74D0-5C4B-4AEE-97DB-70914AB544D1}" destId="{61A57443-7B65-4C38-A268-2D839D0807DE}" srcOrd="1" destOrd="0" presId="urn:microsoft.com/office/officeart/2005/8/layout/cycle2"/>
    <dgm:cxn modelId="{6F7CD697-D23D-4D17-BD06-82EEA8E04E41}" type="presOf" srcId="{D0FDB578-DFA3-4A22-B974-85D891F12F25}" destId="{F540A340-244B-4287-9FA3-5C032C63E353}" srcOrd="0" destOrd="0" presId="urn:microsoft.com/office/officeart/2005/8/layout/cycle2"/>
    <dgm:cxn modelId="{9BF7CA9A-2EDE-4D6B-B6C9-FDFDFA5D2162}" type="presOf" srcId="{3163FD49-93C6-44AD-97A6-F28B0B3BE000}" destId="{4143851B-A42C-45AB-BD17-A9EBD156DFA1}" srcOrd="0" destOrd="0" presId="urn:microsoft.com/office/officeart/2005/8/layout/cycle2"/>
    <dgm:cxn modelId="{C31A169B-45B9-4929-8750-95AD53C3F9BD}" type="presOf" srcId="{BC974070-59DE-4B65-A0BC-6939F2A58305}" destId="{FAD2AFBF-3E88-4FA5-B631-F67C11D402E3}" srcOrd="1" destOrd="0" presId="urn:microsoft.com/office/officeart/2005/8/layout/cycle2"/>
    <dgm:cxn modelId="{4A056F9B-6C93-459E-A920-F6BAC9F78DF3}" srcId="{B9762A6E-49F6-4AA6-BA27-1E50C40DBDB7}" destId="{D0FDB578-DFA3-4A22-B974-85D891F12F25}" srcOrd="5" destOrd="0" parTransId="{4C59B598-2E71-49BB-8BFB-B4E375211784}" sibTransId="{B2A9E1E7-51F2-4427-A4F0-F933CD5FB300}"/>
    <dgm:cxn modelId="{EF50BF9C-97A0-4F3F-958A-3D270ABC81B9}" type="presOf" srcId="{B98B74D0-5C4B-4AEE-97DB-70914AB544D1}" destId="{F3BFFB32-3168-4B47-8A1E-320428C59ACD}" srcOrd="0" destOrd="0" presId="urn:microsoft.com/office/officeart/2005/8/layout/cycle2"/>
    <dgm:cxn modelId="{216CD2A3-77B9-4FEE-9486-231F41D11B57}" srcId="{B9762A6E-49F6-4AA6-BA27-1E50C40DBDB7}" destId="{4715B214-3466-4CE9-B288-1745170F3D1B}" srcOrd="6" destOrd="0" parTransId="{9A1B4B9D-05C2-4084-BCD1-F36AC3362682}" sibTransId="{BC974070-59DE-4B65-A0BC-6939F2A58305}"/>
    <dgm:cxn modelId="{1D00A1A6-674F-4BD2-9374-22B8BCCD75FD}" type="presOf" srcId="{BE44E755-77C7-4FEE-82B0-5B4212D11117}" destId="{3563190C-6BAF-4A29-AB0E-1DE14AA90EC4}" srcOrd="0" destOrd="0" presId="urn:microsoft.com/office/officeart/2005/8/layout/cycle2"/>
    <dgm:cxn modelId="{9336C9A6-16F6-4C97-AF10-5E8CEFF37802}" srcId="{B9762A6E-49F6-4AA6-BA27-1E50C40DBDB7}" destId="{C24220F7-B2A7-43D9-8C14-2D220A5E3A47}" srcOrd="0" destOrd="0" parTransId="{89F13442-853C-4738-B8A1-21FED85BE7D3}" sibTransId="{BBDB786E-5F8E-4C3C-BA31-33232A897267}"/>
    <dgm:cxn modelId="{96408AA7-9C4E-4437-A565-8E85D96047E6}" type="presOf" srcId="{9BABAA0B-0F35-4B4C-9229-AFF4BF8EB9AA}" destId="{E6A3F028-04F5-4674-AFAF-DEAD46AB0B1D}" srcOrd="1" destOrd="0" presId="urn:microsoft.com/office/officeart/2005/8/layout/cycle2"/>
    <dgm:cxn modelId="{31ADFFAA-2836-4AC6-826C-D6E1C16DEE4F}" type="presOf" srcId="{4715B214-3466-4CE9-B288-1745170F3D1B}" destId="{49142B76-F3F4-4026-8F9B-2D83C40FF870}" srcOrd="0" destOrd="0" presId="urn:microsoft.com/office/officeart/2005/8/layout/cycle2"/>
    <dgm:cxn modelId="{F5E16FB5-93F4-403D-AD42-F3AF313AD35F}" type="presOf" srcId="{8A555DE8-9FDC-4E14-B25E-57BABB10FD91}" destId="{51281D5E-EEFA-43CF-83A4-D0F578F66FDE}" srcOrd="0" destOrd="0" presId="urn:microsoft.com/office/officeart/2005/8/layout/cycle2"/>
    <dgm:cxn modelId="{68E02EC3-EDCC-462A-A7C8-C461919EB895}" srcId="{B9762A6E-49F6-4AA6-BA27-1E50C40DBDB7}" destId="{8A555DE8-9FDC-4E14-B25E-57BABB10FD91}" srcOrd="1" destOrd="0" parTransId="{1DBED852-9F6C-4275-BFE7-8B0F4D84DF0F}" sibTransId="{9BABAA0B-0F35-4B4C-9229-AFF4BF8EB9AA}"/>
    <dgm:cxn modelId="{7E53C2CF-F540-4501-8A37-9AF627C1038A}" type="presOf" srcId="{C78DF895-DEF1-47D9-86C0-C1838557F2E4}" destId="{C8579D06-C837-4695-A1DE-304CC9DE00FF}" srcOrd="1" destOrd="0" presId="urn:microsoft.com/office/officeart/2005/8/layout/cycle2"/>
    <dgm:cxn modelId="{071A84D6-7E23-40AE-A037-5EBAF9134CB4}" type="presOf" srcId="{BC974070-59DE-4B65-A0BC-6939F2A58305}" destId="{A858FA74-2DAB-4430-8B98-4A8A50D42357}" srcOrd="0" destOrd="0" presId="urn:microsoft.com/office/officeart/2005/8/layout/cycle2"/>
    <dgm:cxn modelId="{3BAC82E0-D6A5-4FE0-A86A-698BFC1494F3}" srcId="{B9762A6E-49F6-4AA6-BA27-1E50C40DBDB7}" destId="{903904D8-F804-4453-B657-DD254ABA125D}" srcOrd="4" destOrd="0" parTransId="{165A6E97-0F72-457C-980F-6AD119A1DA80}" sibTransId="{C78DF895-DEF1-47D9-86C0-C1838557F2E4}"/>
    <dgm:cxn modelId="{06F3BBEB-903F-4A8C-88FB-053D0EE4701B}" type="presOf" srcId="{C24220F7-B2A7-43D9-8C14-2D220A5E3A47}" destId="{A819510C-1495-47E6-9BBD-32E6492CB917}" srcOrd="0" destOrd="0" presId="urn:microsoft.com/office/officeart/2005/8/layout/cycle2"/>
    <dgm:cxn modelId="{49A7FEF2-EC16-4CA3-9BB6-93CC81DFFEB5}" type="presOf" srcId="{903904D8-F804-4453-B657-DD254ABA125D}" destId="{664E3959-293C-421D-80D6-8B5678B4C838}" srcOrd="0" destOrd="0" presId="urn:microsoft.com/office/officeart/2005/8/layout/cycle2"/>
    <dgm:cxn modelId="{6C967BFF-4A9C-44A9-ABEC-B7065D006540}" type="presOf" srcId="{C78DF895-DEF1-47D9-86C0-C1838557F2E4}" destId="{4134EF1C-F78C-4A89-B81B-2E7B9950A257}" srcOrd="0" destOrd="0" presId="urn:microsoft.com/office/officeart/2005/8/layout/cycle2"/>
    <dgm:cxn modelId="{4CA0208E-4CC7-4546-B5C9-22148FADF138}" type="presParOf" srcId="{6DE1703E-5118-4528-89FD-3018829B5A67}" destId="{A819510C-1495-47E6-9BBD-32E6492CB917}" srcOrd="0" destOrd="0" presId="urn:microsoft.com/office/officeart/2005/8/layout/cycle2"/>
    <dgm:cxn modelId="{FBB699D3-C52B-4CA8-813C-B8FFDD2E123B}" type="presParOf" srcId="{6DE1703E-5118-4528-89FD-3018829B5A67}" destId="{1B03C081-2E06-4529-B86B-51F8AA163853}" srcOrd="1" destOrd="0" presId="urn:microsoft.com/office/officeart/2005/8/layout/cycle2"/>
    <dgm:cxn modelId="{B52A1FEA-1BFC-4660-8DAD-AABDE5EB9CDA}" type="presParOf" srcId="{1B03C081-2E06-4529-B86B-51F8AA163853}" destId="{F7CB8377-C102-4493-9CD7-CA8B3539E54C}" srcOrd="0" destOrd="0" presId="urn:microsoft.com/office/officeart/2005/8/layout/cycle2"/>
    <dgm:cxn modelId="{E703EE1F-A0B5-449B-A34B-68A4E239DD1C}" type="presParOf" srcId="{6DE1703E-5118-4528-89FD-3018829B5A67}" destId="{51281D5E-EEFA-43CF-83A4-D0F578F66FDE}" srcOrd="2" destOrd="0" presId="urn:microsoft.com/office/officeart/2005/8/layout/cycle2"/>
    <dgm:cxn modelId="{5E5AFDBD-1E78-408B-82B1-6865B801B65F}" type="presParOf" srcId="{6DE1703E-5118-4528-89FD-3018829B5A67}" destId="{A162EAE8-8E96-4CF0-80C3-CA446B267227}" srcOrd="3" destOrd="0" presId="urn:microsoft.com/office/officeart/2005/8/layout/cycle2"/>
    <dgm:cxn modelId="{BD919B8A-93BE-4592-95E5-5249853854B5}" type="presParOf" srcId="{A162EAE8-8E96-4CF0-80C3-CA446B267227}" destId="{E6A3F028-04F5-4674-AFAF-DEAD46AB0B1D}" srcOrd="0" destOrd="0" presId="urn:microsoft.com/office/officeart/2005/8/layout/cycle2"/>
    <dgm:cxn modelId="{539E14D4-B790-4C29-A1EF-97B0C558063F}" type="presParOf" srcId="{6DE1703E-5118-4528-89FD-3018829B5A67}" destId="{4143851B-A42C-45AB-BD17-A9EBD156DFA1}" srcOrd="4" destOrd="0" presId="urn:microsoft.com/office/officeart/2005/8/layout/cycle2"/>
    <dgm:cxn modelId="{B1F73D39-03A8-4722-9172-FF67034BAA0B}" type="presParOf" srcId="{6DE1703E-5118-4528-89FD-3018829B5A67}" destId="{D5E661A7-5090-455D-953B-713EB3E500BC}" srcOrd="5" destOrd="0" presId="urn:microsoft.com/office/officeart/2005/8/layout/cycle2"/>
    <dgm:cxn modelId="{EF4B0023-8302-4213-9872-CA15468ED441}" type="presParOf" srcId="{D5E661A7-5090-455D-953B-713EB3E500BC}" destId="{1B924D66-A383-4CB8-9BC1-43246042FE32}" srcOrd="0" destOrd="0" presId="urn:microsoft.com/office/officeart/2005/8/layout/cycle2"/>
    <dgm:cxn modelId="{E167EBD0-1D35-4CF9-B65E-D2B589E83A5D}" type="presParOf" srcId="{6DE1703E-5118-4528-89FD-3018829B5A67}" destId="{3563190C-6BAF-4A29-AB0E-1DE14AA90EC4}" srcOrd="6" destOrd="0" presId="urn:microsoft.com/office/officeart/2005/8/layout/cycle2"/>
    <dgm:cxn modelId="{A86A3612-10E9-4DB5-95EC-F35B2770ECD5}" type="presParOf" srcId="{6DE1703E-5118-4528-89FD-3018829B5A67}" destId="{F3BFFB32-3168-4B47-8A1E-320428C59ACD}" srcOrd="7" destOrd="0" presId="urn:microsoft.com/office/officeart/2005/8/layout/cycle2"/>
    <dgm:cxn modelId="{483F72E2-9D42-4704-987C-7EDAF6E6F64D}" type="presParOf" srcId="{F3BFFB32-3168-4B47-8A1E-320428C59ACD}" destId="{61A57443-7B65-4C38-A268-2D839D0807DE}" srcOrd="0" destOrd="0" presId="urn:microsoft.com/office/officeart/2005/8/layout/cycle2"/>
    <dgm:cxn modelId="{13B7CA92-B38D-45F3-BF9E-02359599C191}" type="presParOf" srcId="{6DE1703E-5118-4528-89FD-3018829B5A67}" destId="{664E3959-293C-421D-80D6-8B5678B4C838}" srcOrd="8" destOrd="0" presId="urn:microsoft.com/office/officeart/2005/8/layout/cycle2"/>
    <dgm:cxn modelId="{3D8F1AB7-EC24-4C61-B672-EA4C0F5D05DC}" type="presParOf" srcId="{6DE1703E-5118-4528-89FD-3018829B5A67}" destId="{4134EF1C-F78C-4A89-B81B-2E7B9950A257}" srcOrd="9" destOrd="0" presId="urn:microsoft.com/office/officeart/2005/8/layout/cycle2"/>
    <dgm:cxn modelId="{C9CB1E89-7E70-4EB4-B351-56B3E4DF4EFF}" type="presParOf" srcId="{4134EF1C-F78C-4A89-B81B-2E7B9950A257}" destId="{C8579D06-C837-4695-A1DE-304CC9DE00FF}" srcOrd="0" destOrd="0" presId="urn:microsoft.com/office/officeart/2005/8/layout/cycle2"/>
    <dgm:cxn modelId="{0C94C142-56DC-438C-AFA6-3D35C953C01A}" type="presParOf" srcId="{6DE1703E-5118-4528-89FD-3018829B5A67}" destId="{F540A340-244B-4287-9FA3-5C032C63E353}" srcOrd="10" destOrd="0" presId="urn:microsoft.com/office/officeart/2005/8/layout/cycle2"/>
    <dgm:cxn modelId="{02AB0695-6A52-4C37-B282-7D5E77BCAAB8}" type="presParOf" srcId="{6DE1703E-5118-4528-89FD-3018829B5A67}" destId="{FAF7085C-9693-47E5-934C-50CAC3733F10}" srcOrd="11" destOrd="0" presId="urn:microsoft.com/office/officeart/2005/8/layout/cycle2"/>
    <dgm:cxn modelId="{D22C7879-0B98-493F-B5FE-542A51E31BE4}" type="presParOf" srcId="{FAF7085C-9693-47E5-934C-50CAC3733F10}" destId="{9A02ED8E-8FB4-4292-9243-CAA01BAA271A}" srcOrd="0" destOrd="0" presId="urn:microsoft.com/office/officeart/2005/8/layout/cycle2"/>
    <dgm:cxn modelId="{8266630A-CE29-4920-8693-B86B9A1DEEB9}" type="presParOf" srcId="{6DE1703E-5118-4528-89FD-3018829B5A67}" destId="{49142B76-F3F4-4026-8F9B-2D83C40FF870}" srcOrd="12" destOrd="0" presId="urn:microsoft.com/office/officeart/2005/8/layout/cycle2"/>
    <dgm:cxn modelId="{4D8D824C-A9BC-449C-9281-3B1595EA8D2E}" type="presParOf" srcId="{6DE1703E-5118-4528-89FD-3018829B5A67}" destId="{A858FA74-2DAB-4430-8B98-4A8A50D42357}" srcOrd="13" destOrd="0" presId="urn:microsoft.com/office/officeart/2005/8/layout/cycle2"/>
    <dgm:cxn modelId="{580CEF99-95F7-4683-B687-08D52E9D012B}" type="presParOf" srcId="{A858FA74-2DAB-4430-8B98-4A8A50D42357}" destId="{FAD2AFBF-3E88-4FA5-B631-F67C11D402E3}"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19510C-1495-47E6-9BBD-32E6492CB917}">
      <dsp:nvSpPr>
        <dsp:cNvPr id="0" name=""/>
        <dsp:cNvSpPr/>
      </dsp:nvSpPr>
      <dsp:spPr>
        <a:xfrm>
          <a:off x="2870933" y="386"/>
          <a:ext cx="1087020" cy="10870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ar-OM" sz="1900" kern="1200"/>
            <a:t>الرصد</a:t>
          </a:r>
        </a:p>
      </dsp:txBody>
      <dsp:txXfrm>
        <a:off x="3030123" y="159576"/>
        <a:ext cx="768640" cy="768640"/>
      </dsp:txXfrm>
    </dsp:sp>
    <dsp:sp modelId="{1B03C081-2E06-4529-B86B-51F8AA163853}">
      <dsp:nvSpPr>
        <dsp:cNvPr id="0" name=""/>
        <dsp:cNvSpPr/>
      </dsp:nvSpPr>
      <dsp:spPr>
        <a:xfrm rot="1542857">
          <a:off x="3997982" y="711126"/>
          <a:ext cx="289249" cy="36686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4002279" y="765675"/>
        <a:ext cx="202474" cy="220121"/>
      </dsp:txXfrm>
    </dsp:sp>
    <dsp:sp modelId="{51281D5E-EEFA-43CF-83A4-D0F578F66FDE}">
      <dsp:nvSpPr>
        <dsp:cNvPr id="0" name=""/>
        <dsp:cNvSpPr/>
      </dsp:nvSpPr>
      <dsp:spPr>
        <a:xfrm>
          <a:off x="4342011" y="708819"/>
          <a:ext cx="1087020" cy="10870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ar-OM" sz="1900" kern="1200"/>
            <a:t>التقصي</a:t>
          </a:r>
        </a:p>
      </dsp:txBody>
      <dsp:txXfrm>
        <a:off x="4501201" y="868009"/>
        <a:ext cx="768640" cy="768640"/>
      </dsp:txXfrm>
    </dsp:sp>
    <dsp:sp modelId="{A162EAE8-8E96-4CF0-80C3-CA446B267227}">
      <dsp:nvSpPr>
        <dsp:cNvPr id="0" name=""/>
        <dsp:cNvSpPr/>
      </dsp:nvSpPr>
      <dsp:spPr>
        <a:xfrm rot="4628571">
          <a:off x="4920738" y="1856832"/>
          <a:ext cx="289249" cy="36686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4954471" y="1887906"/>
        <a:ext cx="202474" cy="220121"/>
      </dsp:txXfrm>
    </dsp:sp>
    <dsp:sp modelId="{4143851B-A42C-45AB-BD17-A9EBD156DFA1}">
      <dsp:nvSpPr>
        <dsp:cNvPr id="0" name=""/>
        <dsp:cNvSpPr/>
      </dsp:nvSpPr>
      <dsp:spPr>
        <a:xfrm>
          <a:off x="4705337" y="2300656"/>
          <a:ext cx="1087020" cy="10870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ar-OM" sz="1900" kern="1200"/>
            <a:t>الإنذار المبكر</a:t>
          </a:r>
        </a:p>
      </dsp:txBody>
      <dsp:txXfrm>
        <a:off x="4864527" y="2459846"/>
        <a:ext cx="768640" cy="768640"/>
      </dsp:txXfrm>
    </dsp:sp>
    <dsp:sp modelId="{D5E661A7-5090-455D-953B-713EB3E500BC}">
      <dsp:nvSpPr>
        <dsp:cNvPr id="0" name=""/>
        <dsp:cNvSpPr/>
      </dsp:nvSpPr>
      <dsp:spPr>
        <a:xfrm rot="7714286">
          <a:off x="4600318" y="3292608"/>
          <a:ext cx="289249" cy="36686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rot="10800000">
        <a:off x="4670757" y="3332060"/>
        <a:ext cx="202474" cy="220121"/>
      </dsp:txXfrm>
    </dsp:sp>
    <dsp:sp modelId="{3563190C-6BAF-4A29-AB0E-1DE14AA90EC4}">
      <dsp:nvSpPr>
        <dsp:cNvPr id="0" name=""/>
        <dsp:cNvSpPr/>
      </dsp:nvSpPr>
      <dsp:spPr>
        <a:xfrm>
          <a:off x="3687320" y="3577209"/>
          <a:ext cx="1087020" cy="10870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ar-OM" sz="1900" kern="1200"/>
            <a:t>التقييم</a:t>
          </a:r>
        </a:p>
      </dsp:txBody>
      <dsp:txXfrm>
        <a:off x="3846510" y="3736399"/>
        <a:ext cx="768640" cy="768640"/>
      </dsp:txXfrm>
    </dsp:sp>
    <dsp:sp modelId="{F3BFFB32-3168-4B47-8A1E-320428C59ACD}">
      <dsp:nvSpPr>
        <dsp:cNvPr id="0" name=""/>
        <dsp:cNvSpPr/>
      </dsp:nvSpPr>
      <dsp:spPr>
        <a:xfrm rot="10800000">
          <a:off x="3278005" y="3937285"/>
          <a:ext cx="289249" cy="36686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rot="10800000">
        <a:off x="3364780" y="4010659"/>
        <a:ext cx="202474" cy="220121"/>
      </dsp:txXfrm>
    </dsp:sp>
    <dsp:sp modelId="{664E3959-293C-421D-80D6-8B5678B4C838}">
      <dsp:nvSpPr>
        <dsp:cNvPr id="0" name=""/>
        <dsp:cNvSpPr/>
      </dsp:nvSpPr>
      <dsp:spPr>
        <a:xfrm>
          <a:off x="2054546" y="3577209"/>
          <a:ext cx="1087020" cy="10870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ar-OM" sz="1900" kern="1200"/>
            <a:t>الاستجابة</a:t>
          </a:r>
        </a:p>
      </dsp:txBody>
      <dsp:txXfrm>
        <a:off x="2213736" y="3736399"/>
        <a:ext cx="768640" cy="768640"/>
      </dsp:txXfrm>
    </dsp:sp>
    <dsp:sp modelId="{4134EF1C-F78C-4A89-B81B-2E7B9950A257}">
      <dsp:nvSpPr>
        <dsp:cNvPr id="0" name=""/>
        <dsp:cNvSpPr/>
      </dsp:nvSpPr>
      <dsp:spPr>
        <a:xfrm rot="13885714">
          <a:off x="1949527" y="3305408"/>
          <a:ext cx="289249" cy="36686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rot="10800000">
        <a:off x="2019966" y="3412704"/>
        <a:ext cx="202474" cy="220121"/>
      </dsp:txXfrm>
    </dsp:sp>
    <dsp:sp modelId="{F540A340-244B-4287-9FA3-5C032C63E353}">
      <dsp:nvSpPr>
        <dsp:cNvPr id="0" name=""/>
        <dsp:cNvSpPr/>
      </dsp:nvSpPr>
      <dsp:spPr>
        <a:xfrm>
          <a:off x="1036529" y="2300656"/>
          <a:ext cx="1087020" cy="10870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ar-OM" sz="1900" kern="1200"/>
            <a:t>التعافي</a:t>
          </a:r>
        </a:p>
      </dsp:txBody>
      <dsp:txXfrm>
        <a:off x="1195719" y="2459846"/>
        <a:ext cx="768640" cy="768640"/>
      </dsp:txXfrm>
    </dsp:sp>
    <dsp:sp modelId="{FAF7085C-9693-47E5-934C-50CAC3733F10}">
      <dsp:nvSpPr>
        <dsp:cNvPr id="0" name=""/>
        <dsp:cNvSpPr/>
      </dsp:nvSpPr>
      <dsp:spPr>
        <a:xfrm rot="16971429">
          <a:off x="1615256" y="1872794"/>
          <a:ext cx="289249" cy="36686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1648989" y="1988468"/>
        <a:ext cx="202474" cy="220121"/>
      </dsp:txXfrm>
    </dsp:sp>
    <dsp:sp modelId="{49142B76-F3F4-4026-8F9B-2D83C40FF870}">
      <dsp:nvSpPr>
        <dsp:cNvPr id="0" name=""/>
        <dsp:cNvSpPr/>
      </dsp:nvSpPr>
      <dsp:spPr>
        <a:xfrm>
          <a:off x="1399855" y="708819"/>
          <a:ext cx="1087020" cy="10870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ar-OM" sz="1900" kern="1200"/>
            <a:t>التأهب</a:t>
          </a:r>
        </a:p>
      </dsp:txBody>
      <dsp:txXfrm>
        <a:off x="1559045" y="868009"/>
        <a:ext cx="768640" cy="768640"/>
      </dsp:txXfrm>
    </dsp:sp>
    <dsp:sp modelId="{A858FA74-2DAB-4430-8B98-4A8A50D42357}">
      <dsp:nvSpPr>
        <dsp:cNvPr id="0" name=""/>
        <dsp:cNvSpPr/>
      </dsp:nvSpPr>
      <dsp:spPr>
        <a:xfrm rot="20057143">
          <a:off x="2526904" y="718230"/>
          <a:ext cx="289249" cy="36686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2531201" y="810429"/>
        <a:ext cx="202474" cy="220121"/>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082" name="Rectangle 2"/>
          <p:cNvSpPr>
            <a:spLocks noGrp="1" noChangeArrowheads="1"/>
          </p:cNvSpPr>
          <p:nvPr>
            <p:ph type="hdr" sz="quarter"/>
          </p:nvPr>
        </p:nvSpPr>
        <p:spPr bwMode="auto">
          <a:xfrm>
            <a:off x="0"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174083" name="Rectangle 3"/>
          <p:cNvSpPr>
            <a:spLocks noGrp="1" noChangeArrowheads="1"/>
          </p:cNvSpPr>
          <p:nvPr>
            <p:ph type="dt" sz="quarter" idx="1"/>
          </p:nvPr>
        </p:nvSpPr>
        <p:spPr bwMode="auto">
          <a:xfrm>
            <a:off x="3850907"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174084" name="Rectangle 4"/>
          <p:cNvSpPr>
            <a:spLocks noGrp="1" noChangeArrowheads="1"/>
          </p:cNvSpPr>
          <p:nvPr>
            <p:ph type="ftr" sz="quarter" idx="2"/>
          </p:nvPr>
        </p:nvSpPr>
        <p:spPr bwMode="auto">
          <a:xfrm>
            <a:off x="0"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174085" name="Rectangle 5"/>
          <p:cNvSpPr>
            <a:spLocks noGrp="1" noChangeArrowheads="1"/>
          </p:cNvSpPr>
          <p:nvPr>
            <p:ph type="sldNum" sz="quarter" idx="3"/>
          </p:nvPr>
        </p:nvSpPr>
        <p:spPr bwMode="auto">
          <a:xfrm>
            <a:off x="3850907"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r">
              <a:lnSpc>
                <a:spcPct val="100000"/>
              </a:lnSpc>
              <a:spcBef>
                <a:spcPct val="0"/>
              </a:spcBef>
              <a:defRPr u="none">
                <a:latin typeface="Arial" charset="0"/>
              </a:defRPr>
            </a:lvl1pPr>
          </a:lstStyle>
          <a:p>
            <a:pPr>
              <a:defRPr/>
            </a:pPr>
            <a:fld id="{E5F18FF9-29BD-4535-B5C9-375A218A0C70}" type="slidenum">
              <a:rPr lang="it-IT"/>
              <a:pPr>
                <a:defRPr/>
              </a:pPr>
              <a:t>‹#›</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0"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61443" name="Rectangle 3"/>
          <p:cNvSpPr>
            <a:spLocks noGrp="1" noChangeArrowheads="1"/>
          </p:cNvSpPr>
          <p:nvPr>
            <p:ph type="dt" idx="1"/>
          </p:nvPr>
        </p:nvSpPr>
        <p:spPr bwMode="auto">
          <a:xfrm>
            <a:off x="3850907"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25604" name="Rectangle 4"/>
          <p:cNvSpPr>
            <a:spLocks noGrp="1" noRot="1" noChangeAspect="1" noChangeArrowheads="1" noTextEdit="1"/>
          </p:cNvSpPr>
          <p:nvPr>
            <p:ph type="sldImg" idx="2"/>
          </p:nvPr>
        </p:nvSpPr>
        <p:spPr bwMode="auto">
          <a:xfrm>
            <a:off x="468313" y="744538"/>
            <a:ext cx="5862637" cy="3722687"/>
          </a:xfrm>
          <a:prstGeom prst="rect">
            <a:avLst/>
          </a:prstGeom>
          <a:noFill/>
          <a:ln w="9525">
            <a:solidFill>
              <a:srgbClr val="000000"/>
            </a:solidFill>
            <a:miter lim="800000"/>
            <a:headEnd/>
            <a:tailEnd/>
          </a:ln>
        </p:spPr>
      </p:sp>
      <p:sp>
        <p:nvSpPr>
          <p:cNvPr id="61445" name="Rectangle 5"/>
          <p:cNvSpPr>
            <a:spLocks noGrp="1" noChangeArrowheads="1"/>
          </p:cNvSpPr>
          <p:nvPr>
            <p:ph type="body" sz="quarter" idx="3"/>
          </p:nvPr>
        </p:nvSpPr>
        <p:spPr bwMode="auto">
          <a:xfrm>
            <a:off x="679293" y="4715788"/>
            <a:ext cx="5439089" cy="446667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p>
            <a:pPr lvl="0"/>
            <a:r>
              <a:rPr lang="it-IT" noProof="0"/>
              <a:t>Fare clic per modificare gli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61446" name="Rectangle 6"/>
          <p:cNvSpPr>
            <a:spLocks noGrp="1" noChangeArrowheads="1"/>
          </p:cNvSpPr>
          <p:nvPr>
            <p:ph type="ftr" sz="quarter" idx="4"/>
          </p:nvPr>
        </p:nvSpPr>
        <p:spPr bwMode="auto">
          <a:xfrm>
            <a:off x="0"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61447" name="Rectangle 7"/>
          <p:cNvSpPr>
            <a:spLocks noGrp="1" noChangeArrowheads="1"/>
          </p:cNvSpPr>
          <p:nvPr>
            <p:ph type="sldNum" sz="quarter" idx="5"/>
          </p:nvPr>
        </p:nvSpPr>
        <p:spPr bwMode="auto">
          <a:xfrm>
            <a:off x="3850907"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r">
              <a:lnSpc>
                <a:spcPct val="100000"/>
              </a:lnSpc>
              <a:spcBef>
                <a:spcPct val="0"/>
              </a:spcBef>
              <a:defRPr u="none">
                <a:latin typeface="Arial" charset="0"/>
              </a:defRPr>
            </a:lvl1pPr>
          </a:lstStyle>
          <a:p>
            <a:pPr>
              <a:defRPr/>
            </a:pPr>
            <a:fld id="{0FC31188-EB0F-41C4-A4E2-ADE25AA12F0C}" type="slidenum">
              <a:rPr lang="it-IT"/>
              <a:pPr>
                <a:defRPr/>
              </a:pPr>
              <a:t>‹#›</a:t>
            </a:fld>
            <a:endParaRPr lang="it-IT"/>
          </a:p>
        </p:txBody>
      </p:sp>
    </p:spTree>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Arial" charset="0"/>
        <a:ea typeface="+mn-ea"/>
        <a:cs typeface="+mn-cs"/>
      </a:defRPr>
    </a:lvl1pPr>
    <a:lvl2pPr marL="457200" algn="r" rtl="1" eaLnBrk="0" fontAlgn="base" hangingPunct="0">
      <a:spcBef>
        <a:spcPct val="30000"/>
      </a:spcBef>
      <a:spcAft>
        <a:spcPct val="0"/>
      </a:spcAft>
      <a:defRPr sz="1200" kern="1200">
        <a:solidFill>
          <a:schemeClr val="tx1"/>
        </a:solidFill>
        <a:latin typeface="Arial" charset="0"/>
        <a:ea typeface="+mn-ea"/>
        <a:cs typeface="+mn-cs"/>
      </a:defRPr>
    </a:lvl2pPr>
    <a:lvl3pPr marL="914400" algn="r" rtl="1" eaLnBrk="0" fontAlgn="base" hangingPunct="0">
      <a:spcBef>
        <a:spcPct val="30000"/>
      </a:spcBef>
      <a:spcAft>
        <a:spcPct val="0"/>
      </a:spcAft>
      <a:defRPr sz="1200" kern="1200">
        <a:solidFill>
          <a:schemeClr val="tx1"/>
        </a:solidFill>
        <a:latin typeface="Arial" charset="0"/>
        <a:ea typeface="+mn-ea"/>
        <a:cs typeface="+mn-cs"/>
      </a:defRPr>
    </a:lvl3pPr>
    <a:lvl4pPr marL="1371600" algn="r" rtl="1" eaLnBrk="0" fontAlgn="base" hangingPunct="0">
      <a:spcBef>
        <a:spcPct val="30000"/>
      </a:spcBef>
      <a:spcAft>
        <a:spcPct val="0"/>
      </a:spcAft>
      <a:defRPr sz="1200" kern="1200">
        <a:solidFill>
          <a:schemeClr val="tx1"/>
        </a:solidFill>
        <a:latin typeface="Arial" charset="0"/>
        <a:ea typeface="+mn-ea"/>
        <a:cs typeface="+mn-cs"/>
      </a:defRPr>
    </a:lvl4pPr>
    <a:lvl5pPr marL="1828800" algn="r" rtl="1" eaLnBrk="0" fontAlgn="base" hangingPunct="0">
      <a:spcBef>
        <a:spcPct val="30000"/>
      </a:spcBef>
      <a:spcAft>
        <a:spcPct val="0"/>
      </a:spcAft>
      <a:defRPr sz="1200" kern="1200">
        <a:solidFill>
          <a:schemeClr val="tx1"/>
        </a:solidFill>
        <a:latin typeface="Arial" charset="0"/>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190500" lvl="1" indent="-187325" algn="r">
              <a:lnSpc>
                <a:spcPct val="100000"/>
              </a:lnSpc>
              <a:spcBef>
                <a:spcPct val="0"/>
              </a:spcBef>
              <a:buFont typeface="Wingdings" pitchFamily="2" charset="2"/>
              <a:buChar char="§"/>
            </a:pPr>
            <a:r>
              <a:rPr lang="ar-OM" sz="1200" b="1">
                <a:solidFill>
                  <a:schemeClr val="tx1"/>
                </a:solidFill>
                <a:latin typeface="Arial" charset="0"/>
                <a:ea typeface="+mn-ea"/>
                <a:cs typeface="+mn-cs"/>
              </a:rPr>
              <a:t>هذا البرنامج التعليمي موجه لأي فرد يرغب في معرفة المزيد عن الاستخبارات الوبائية،</a:t>
            </a:r>
          </a:p>
          <a:p>
            <a:pPr marL="190500" lvl="1" indent="-187325" algn="r">
              <a:lnSpc>
                <a:spcPct val="100000"/>
              </a:lnSpc>
              <a:spcBef>
                <a:spcPct val="0"/>
              </a:spcBef>
              <a:buFont typeface="Wingdings" pitchFamily="2" charset="2"/>
              <a:buChar char="§"/>
            </a:pPr>
            <a:r>
              <a:rPr lang="ar-OM" sz="1600" u="none">
                <a:solidFill>
                  <a:schemeClr val="tx1"/>
                </a:solidFill>
                <a:latin typeface="Arial" charset="0"/>
                <a:ea typeface="+mn-ea"/>
                <a:cs typeface="Times New Roman" pitchFamily="18" charset="0"/>
              </a:rPr>
              <a:t> اشرح بوضوح معنى الاستخبارات الوبائية، وأسباب إجرائها، وأساليبها،</a:t>
            </a:r>
          </a:p>
          <a:p>
            <a:pPr marL="190500" lvl="1" indent="-187325" algn="r">
              <a:lnSpc>
                <a:spcPct val="100000"/>
              </a:lnSpc>
              <a:spcBef>
                <a:spcPct val="0"/>
              </a:spcBef>
              <a:buFont typeface="Wingdings" pitchFamily="2" charset="2"/>
              <a:buChar char="§"/>
            </a:pPr>
            <a:r>
              <a:rPr lang="ar-OM" sz="1600" u="none">
                <a:solidFill>
                  <a:schemeClr val="tx1"/>
                </a:solidFill>
                <a:latin typeface="Arial" charset="0"/>
                <a:ea typeface="+mn-ea"/>
                <a:cs typeface="Times New Roman" pitchFamily="18" charset="0"/>
              </a:rPr>
              <a:t> موجّه لأولئك الذين يعملون بالفعل على إجراء الاستخبارات الوبائية بغرض تعزيز قدراتهم، أو تحديث أدواتهم المستخدمة في الاستخبارات الوبائية، وكذلك للتعرف على طريقة إجراء الاستخبارات الوبائية في المركز الأوروبي للوقاية من الأمراض ومكافحتها في محاولة لتطوير نهج مشترك لأنشطة الاستخبارات الوبائية</a:t>
            </a:r>
          </a:p>
          <a:p>
            <a:pPr eaLnBrk="1" hangingPunct="1">
              <a:defRPr/>
            </a:pPr>
            <a:endParaRPr lang="it-IT" dirty="0"/>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1</a:t>
            </a:fld>
            <a:endParaRPr lang="it-I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indent="0" algn="r" defTabSz="914400" rtl="1" eaLnBrk="0" fontAlgn="base" latinLnBrk="0" hangingPunct="0">
              <a:lnSpc>
                <a:spcPct val="100000"/>
              </a:lnSpc>
              <a:spcBef>
                <a:spcPct val="30000"/>
              </a:spcBef>
              <a:spcAft>
                <a:spcPct val="0"/>
              </a:spcAft>
              <a:buClrTx/>
              <a:buSzTx/>
              <a:buFontTx/>
              <a:buNone/>
              <a:tabLst/>
              <a:defRPr/>
            </a:pPr>
            <a:r>
              <a:rPr lang="ar-OM" sz="1000" b="0">
                <a:solidFill>
                  <a:schemeClr val="tx1"/>
                </a:solidFill>
                <a:latin typeface="Arial" charset="0"/>
                <a:ea typeface="+mn-ea"/>
                <a:cs typeface="+mn-cs"/>
              </a:rPr>
              <a:t>تشكل الاستخبارات الوبائية جزءًا من دورة قدرات الصحة العامة.</a:t>
            </a:r>
          </a:p>
          <a:p>
            <a:pPr marL="0" marR="0" indent="0" algn="l" defTabSz="914400" rtl="0" eaLnBrk="0" fontAlgn="base" latinLnBrk="0" hangingPunct="0">
              <a:lnSpc>
                <a:spcPct val="100000"/>
              </a:lnSpc>
              <a:spcBef>
                <a:spcPct val="30000"/>
              </a:spcBef>
              <a:spcAft>
                <a:spcPct val="0"/>
              </a:spcAft>
              <a:buClrTx/>
              <a:buSzTx/>
              <a:buFontTx/>
              <a:buNone/>
              <a:tabLst/>
              <a:defRPr/>
            </a:pPr>
            <a:endParaRPr lang="it-IT" sz="1000" b="0" kern="1200" dirty="0">
              <a:solidFill>
                <a:schemeClr val="tx1"/>
              </a:solidFill>
              <a:latin typeface="Arial" charset="0"/>
              <a:ea typeface="+mn-ea"/>
              <a:cs typeface="+mn-cs"/>
            </a:endParaRPr>
          </a:p>
          <a:p>
            <a:pPr marL="0" marR="0" lvl="0" indent="0" algn="r" defTabSz="914400" rtl="1" eaLnBrk="0" fontAlgn="base" latinLnBrk="0" hangingPunct="0">
              <a:lnSpc>
                <a:spcPct val="100000"/>
              </a:lnSpc>
              <a:spcBef>
                <a:spcPct val="30000"/>
              </a:spcBef>
              <a:spcAft>
                <a:spcPct val="0"/>
              </a:spcAft>
              <a:buClrTx/>
              <a:buSzTx/>
              <a:buFontTx/>
              <a:buNone/>
              <a:tabLst/>
              <a:defRPr/>
            </a:pPr>
            <a:r>
              <a:rPr lang="ar-OM" sz="1000" b="0">
                <a:solidFill>
                  <a:schemeClr val="tx1"/>
                </a:solidFill>
                <a:latin typeface="Arial" charset="0"/>
                <a:ea typeface="+mn-ea"/>
                <a:cs typeface="+mn-cs"/>
              </a:rPr>
              <a:t>فمن خلال التركيز على رصد المخاطر ومراقبتها، تتيح الاستخبارات الوبائية تقييم التهديدات والاستجابة المبكرة سريعًا. ستساعد المعلومات التي تم رصدها بواسطة الاستخبارات الوبائية فريق الاستجابة أو مديري المخاطر على صياغة</a:t>
            </a:r>
          </a:p>
          <a:p>
            <a:pPr marL="0" marR="0" lvl="0" indent="0" algn="r" defTabSz="914400" rtl="1" eaLnBrk="0" fontAlgn="base" latinLnBrk="0" hangingPunct="0">
              <a:lnSpc>
                <a:spcPct val="100000"/>
              </a:lnSpc>
              <a:spcBef>
                <a:spcPct val="30000"/>
              </a:spcBef>
              <a:spcAft>
                <a:spcPct val="0"/>
              </a:spcAft>
              <a:buClrTx/>
              <a:buSzTx/>
              <a:buFontTx/>
              <a:buNone/>
              <a:tabLst/>
              <a:defRPr/>
            </a:pPr>
            <a:r>
              <a:rPr lang="ar-OM" sz="1000" b="0">
                <a:solidFill>
                  <a:schemeClr val="tx1"/>
                </a:solidFill>
                <a:latin typeface="Arial" charset="0"/>
                <a:ea typeface="+mn-ea"/>
                <a:cs typeface="+mn-cs"/>
              </a:rPr>
              <a:t>توصيات مناسبة وفعالة للصحة العامة. يمكن أن يسمى هذا "معلومات لإتخاذ الإجراءات". وكما أوضحنا سابقًا، فإنها تتيح احتواء الفاشيات بشكل أسرع.</a:t>
            </a:r>
          </a:p>
          <a:p>
            <a:pPr marL="0" marR="0" lvl="0" indent="0" algn="r" defTabSz="914400" rtl="1" eaLnBrk="0" fontAlgn="base" latinLnBrk="0" hangingPunct="0">
              <a:lnSpc>
                <a:spcPct val="100000"/>
              </a:lnSpc>
              <a:spcBef>
                <a:spcPct val="30000"/>
              </a:spcBef>
              <a:spcAft>
                <a:spcPct val="0"/>
              </a:spcAft>
              <a:buClrTx/>
              <a:buSzTx/>
              <a:buFontTx/>
              <a:buNone/>
              <a:tabLst/>
              <a:defRPr/>
            </a:pPr>
            <a:r>
              <a:rPr lang="ar-OM" sz="1000" b="0">
                <a:solidFill>
                  <a:schemeClr val="tx1"/>
                </a:solidFill>
                <a:latin typeface="Arial" charset="0"/>
                <a:ea typeface="+mn-ea"/>
                <a:cs typeface="+mn-cs"/>
              </a:rPr>
              <a:t>وكما هو موضح في هذه الشريحة، فإنها تساعد الدورة بأكملها في الوقاية من تهديدات الصحة العامة والحماية منها والاستجابة لها والتعافي منها بسرعة.</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000" b="0" kern="1200" dirty="0">
              <a:solidFill>
                <a:schemeClr val="tx1"/>
              </a:solidFill>
              <a:latin typeface="Arial" charset="0"/>
              <a:ea typeface="+mn-ea"/>
              <a:cs typeface="+mn-cs"/>
            </a:endParaRPr>
          </a:p>
          <a:p>
            <a:pPr marL="0" marR="0" lvl="0" indent="0" algn="r" defTabSz="914400" rtl="1" eaLnBrk="0" fontAlgn="base" latinLnBrk="0" hangingPunct="0">
              <a:lnSpc>
                <a:spcPct val="100000"/>
              </a:lnSpc>
              <a:spcBef>
                <a:spcPct val="30000"/>
              </a:spcBef>
              <a:spcAft>
                <a:spcPct val="0"/>
              </a:spcAft>
              <a:buClrTx/>
              <a:buSzTx/>
              <a:buFontTx/>
              <a:buNone/>
              <a:tabLst/>
              <a:defRPr/>
            </a:pPr>
            <a:r>
              <a:rPr lang="ar-OM" sz="1000" b="0">
                <a:solidFill>
                  <a:schemeClr val="tx1"/>
                </a:solidFill>
                <a:latin typeface="Arial" charset="0"/>
                <a:ea typeface="+mn-ea"/>
                <a:cs typeface="+mn-cs"/>
              </a:rPr>
              <a:t> يتضمن التأهب عملية تخطيط وتنفيذ منسقة ومستمرة تعتمد على قياس الأداء واتخاذ الإجراءات التصحيحية.</a:t>
            </a:r>
          </a:p>
          <a:p>
            <a:pPr marL="0" marR="0" indent="0" algn="l" defTabSz="914400" rtl="0" eaLnBrk="0" fontAlgn="base" latinLnBrk="0" hangingPunct="0">
              <a:lnSpc>
                <a:spcPct val="100000"/>
              </a:lnSpc>
              <a:spcBef>
                <a:spcPct val="30000"/>
              </a:spcBef>
              <a:spcAft>
                <a:spcPct val="0"/>
              </a:spcAft>
              <a:buClrTx/>
              <a:buSzTx/>
              <a:buFontTx/>
              <a:buNone/>
              <a:tabLst/>
              <a:defRPr/>
            </a:pPr>
            <a:endParaRPr lang="it-IT" b="0" baseline="0" dirty="0"/>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10</a:t>
            </a:fld>
            <a:endParaRPr lang="it-IT"/>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0" fontAlgn="base" latinLnBrk="0" hangingPunct="0">
              <a:lnSpc>
                <a:spcPct val="100000"/>
              </a:lnSpc>
              <a:spcBef>
                <a:spcPct val="30000"/>
              </a:spcBef>
              <a:spcAft>
                <a:spcPct val="0"/>
              </a:spcAft>
              <a:buClrTx/>
              <a:buSzTx/>
              <a:buFontTx/>
              <a:buNone/>
              <a:tabLst/>
              <a:defRPr/>
            </a:pPr>
            <a:r>
              <a:rPr lang="ar-OM" sz="1000" b="0" noProof="1">
                <a:solidFill>
                  <a:schemeClr val="tx1"/>
                </a:solidFill>
                <a:latin typeface="Arial" charset="0"/>
                <a:ea typeface="+mn-ea"/>
                <a:cs typeface="+mn-cs"/>
              </a:rPr>
              <a:t>تتكون عملية الاستخبارات الوبائية من أربع مراحل رئيسية.</a:t>
            </a:r>
          </a:p>
          <a:p>
            <a:pPr marL="0" marR="0" lvl="0" indent="0" algn="r" defTabSz="914400" rtl="1" eaLnBrk="0" fontAlgn="base" latinLnBrk="0" hangingPunct="0">
              <a:lnSpc>
                <a:spcPct val="100000"/>
              </a:lnSpc>
              <a:spcBef>
                <a:spcPct val="30000"/>
              </a:spcBef>
              <a:spcAft>
                <a:spcPct val="0"/>
              </a:spcAft>
              <a:buClrTx/>
              <a:buSzTx/>
              <a:buFontTx/>
              <a:buNone/>
              <a:tabLst/>
              <a:defRPr/>
            </a:pPr>
            <a:r>
              <a:rPr lang="ar-OM" sz="1000" b="0" noProof="1">
                <a:solidFill>
                  <a:schemeClr val="tx1"/>
                </a:solidFill>
                <a:latin typeface="Arial" charset="0"/>
                <a:ea typeface="+mn-ea"/>
                <a:cs typeface="+mn-cs"/>
              </a:rPr>
              <a:t>من خلال تطبيق هذه الخطوات، يمكنك تصنيف معلوماتك إلى إشارات أو أحداث أو تهديدات (نتاج العملية) أو يمكنك تتجاهلها.</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it-IT" sz="1000" b="0" kern="1200" noProof="1">
              <a:solidFill>
                <a:schemeClr val="tx1"/>
              </a:solidFill>
              <a:latin typeface="Arial" charset="0"/>
              <a:ea typeface="+mn-ea"/>
              <a:cs typeface="+mn-cs"/>
            </a:endParaRPr>
          </a:p>
          <a:p>
            <a:pPr marL="0" marR="0" lvl="0" indent="0" algn="r" defTabSz="914400" rtl="1" eaLnBrk="0" fontAlgn="base" latinLnBrk="0" hangingPunct="0">
              <a:lnSpc>
                <a:spcPct val="100000"/>
              </a:lnSpc>
              <a:spcBef>
                <a:spcPct val="30000"/>
              </a:spcBef>
              <a:spcAft>
                <a:spcPct val="0"/>
              </a:spcAft>
              <a:buClrTx/>
              <a:buSzTx/>
              <a:buFontTx/>
              <a:buNone/>
              <a:tabLst/>
              <a:defRPr/>
            </a:pPr>
            <a:r>
              <a:rPr lang="ar-OM" sz="1000" b="0" noProof="1">
                <a:solidFill>
                  <a:schemeClr val="tx1"/>
                </a:solidFill>
                <a:latin typeface="Arial" charset="0"/>
                <a:ea typeface="+mn-ea"/>
                <a:cs typeface="+mn-cs"/>
              </a:rPr>
              <a:t>المرحلة الأولى هي "الفرز": جمع وفحص كمية هائلة من المعلومات عن الحالات والفاشيات والشائعات من مصادر متعددة.</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it-IT" sz="1000" b="0" kern="1200" noProof="1">
              <a:solidFill>
                <a:schemeClr val="tx1"/>
              </a:solidFill>
              <a:latin typeface="Arial" charset="0"/>
              <a:ea typeface="+mn-ea"/>
              <a:cs typeface="+mn-cs"/>
            </a:endParaRPr>
          </a:p>
          <a:p>
            <a:pPr marL="0" marR="0" lvl="0" indent="0" algn="r" defTabSz="914400" rtl="1" eaLnBrk="0" fontAlgn="base" latinLnBrk="0" hangingPunct="0">
              <a:lnSpc>
                <a:spcPct val="100000"/>
              </a:lnSpc>
              <a:spcBef>
                <a:spcPct val="30000"/>
              </a:spcBef>
              <a:spcAft>
                <a:spcPct val="0"/>
              </a:spcAft>
              <a:buClrTx/>
              <a:buSzTx/>
              <a:buFontTx/>
              <a:buNone/>
              <a:tabLst/>
              <a:defRPr/>
            </a:pPr>
            <a:r>
              <a:rPr lang="ar-OM" sz="1000" b="0" noProof="1">
                <a:solidFill>
                  <a:schemeClr val="tx1"/>
                </a:solidFill>
                <a:latin typeface="Arial" charset="0"/>
                <a:ea typeface="+mn-ea"/>
                <a:cs typeface="+mn-cs"/>
              </a:rPr>
              <a:t>المرحلة الثانية هي "الترشيح":  ستساعدك هذه المرحلة على اختيار وتحديد المعلومات التي قد تشكل عنصرًا مهمًا للمجتمع المستهدف وتلك المعلومات التي ينبغي تجاهلها.</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it-IT" sz="1000" b="0" kern="1200" noProof="1">
              <a:solidFill>
                <a:schemeClr val="tx1"/>
              </a:solidFill>
              <a:latin typeface="Arial" charset="0"/>
              <a:ea typeface="+mn-ea"/>
              <a:cs typeface="+mn-cs"/>
            </a:endParaRPr>
          </a:p>
          <a:p>
            <a:pPr marL="0" marR="0" lvl="0" indent="0" algn="r" defTabSz="914400" rtl="1" eaLnBrk="0" fontAlgn="base" latinLnBrk="0" hangingPunct="0">
              <a:lnSpc>
                <a:spcPct val="100000"/>
              </a:lnSpc>
              <a:spcBef>
                <a:spcPct val="30000"/>
              </a:spcBef>
              <a:spcAft>
                <a:spcPct val="0"/>
              </a:spcAft>
              <a:buClrTx/>
              <a:buSzTx/>
              <a:buFontTx/>
              <a:buNone/>
              <a:tabLst/>
              <a:defRPr/>
            </a:pPr>
            <a:r>
              <a:rPr lang="ar-OM" sz="1000" b="0" noProof="1">
                <a:solidFill>
                  <a:schemeClr val="tx1"/>
                </a:solidFill>
                <a:latin typeface="Arial" charset="0"/>
                <a:ea typeface="+mn-ea"/>
                <a:cs typeface="+mn-cs"/>
              </a:rPr>
              <a:t> يمكن أن تكون العناصر ذات الأهمية جميعها مصادر للخطر أو مجرد أمراض معدية، وذلك حسب نطاقك.</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it-IT" sz="1000" b="0" kern="1200" noProof="1">
              <a:solidFill>
                <a:schemeClr val="tx1"/>
              </a:solidFill>
              <a:latin typeface="Arial" charset="0"/>
              <a:ea typeface="+mn-ea"/>
              <a:cs typeface="+mn-cs"/>
            </a:endParaRPr>
          </a:p>
          <a:p>
            <a:pPr marL="0" marR="0" lvl="0" indent="0" algn="r" defTabSz="914400" rtl="1" eaLnBrk="0" fontAlgn="base" latinLnBrk="0" hangingPunct="0">
              <a:lnSpc>
                <a:spcPct val="100000"/>
              </a:lnSpc>
              <a:spcBef>
                <a:spcPct val="30000"/>
              </a:spcBef>
              <a:spcAft>
                <a:spcPct val="0"/>
              </a:spcAft>
              <a:buClrTx/>
              <a:buSzTx/>
              <a:buFontTx/>
              <a:buNone/>
              <a:tabLst/>
              <a:defRPr/>
            </a:pPr>
            <a:r>
              <a:rPr lang="ar-OM" sz="1000" b="0" noProof="1">
                <a:solidFill>
                  <a:schemeClr val="tx1"/>
                </a:solidFill>
                <a:latin typeface="Arial" charset="0"/>
                <a:ea typeface="+mn-ea"/>
                <a:cs typeface="+mn-cs"/>
              </a:rPr>
              <a:t>لأداء هذه المهمة، ستطبق بعض المعايير المصممة وفقًا للغرض من استخباراتك الوبائية. سيجرى عرض هذه المعايير في الوحدة 3.</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it-IT" sz="1000" b="0" kern="1200" noProof="1">
              <a:solidFill>
                <a:schemeClr val="tx1"/>
              </a:solidFill>
              <a:latin typeface="Arial" charset="0"/>
              <a:ea typeface="+mn-ea"/>
              <a:cs typeface="+mn-cs"/>
            </a:endParaRPr>
          </a:p>
          <a:p>
            <a:pPr marL="0" marR="0" lvl="0" indent="0" algn="r" defTabSz="914400" rtl="1" eaLnBrk="0" fontAlgn="base" latinLnBrk="0" hangingPunct="0">
              <a:lnSpc>
                <a:spcPct val="100000"/>
              </a:lnSpc>
              <a:spcBef>
                <a:spcPct val="30000"/>
              </a:spcBef>
              <a:spcAft>
                <a:spcPct val="0"/>
              </a:spcAft>
              <a:buClrTx/>
              <a:buSzTx/>
              <a:buFontTx/>
              <a:buNone/>
              <a:tabLst/>
              <a:defRPr/>
            </a:pPr>
            <a:r>
              <a:rPr lang="ar-OM" sz="1000" b="0" dirty="0">
                <a:solidFill>
                  <a:schemeClr val="tx1"/>
                </a:solidFill>
                <a:latin typeface="Arial" charset="0"/>
                <a:ea typeface="+mn-ea"/>
                <a:cs typeface="+mn-cs"/>
              </a:rPr>
              <a:t>المرحلة الثالثة هي "التحقق" وتعني عملية تأكيد دقة ومصداقية المعلومات الواردة من مصادر غير رسمية.</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000" b="0" kern="1200" dirty="0">
              <a:solidFill>
                <a:schemeClr val="tx1"/>
              </a:solidFill>
              <a:latin typeface="Arial" charset="0"/>
              <a:ea typeface="+mn-ea"/>
              <a:cs typeface="+mn-cs"/>
            </a:endParaRPr>
          </a:p>
          <a:p>
            <a:pPr marL="0" marR="0" lvl="0" indent="0" algn="r" defTabSz="914400" rtl="1" eaLnBrk="0" fontAlgn="base" latinLnBrk="0" hangingPunct="0">
              <a:lnSpc>
                <a:spcPct val="100000"/>
              </a:lnSpc>
              <a:spcBef>
                <a:spcPct val="30000"/>
              </a:spcBef>
              <a:spcAft>
                <a:spcPct val="0"/>
              </a:spcAft>
              <a:buClrTx/>
              <a:buSzTx/>
              <a:buFontTx/>
              <a:buNone/>
              <a:tabLst/>
              <a:defRPr/>
            </a:pPr>
            <a:r>
              <a:rPr lang="ar-OM" sz="1000" b="0" noProof="1">
                <a:solidFill>
                  <a:schemeClr val="tx1"/>
                </a:solidFill>
                <a:latin typeface="Arial" charset="0"/>
                <a:ea typeface="+mn-ea"/>
                <a:cs typeface="+mn-cs"/>
              </a:rPr>
              <a:t> هذه الخطوات الثلاث الأولى هي جزء من عملية الرصد المبكر.</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it-IT" sz="1000" b="0" baseline="0" noProof="1"/>
          </a:p>
          <a:p>
            <a:pPr marL="0" marR="0" lvl="0" indent="0" algn="r" defTabSz="914400" rtl="1" eaLnBrk="0" fontAlgn="base" latinLnBrk="0" hangingPunct="0">
              <a:lnSpc>
                <a:spcPct val="100000"/>
              </a:lnSpc>
              <a:spcBef>
                <a:spcPct val="30000"/>
              </a:spcBef>
              <a:spcAft>
                <a:spcPct val="0"/>
              </a:spcAft>
              <a:buClrTx/>
              <a:buSzTx/>
              <a:buFontTx/>
              <a:buNone/>
              <a:tabLst/>
              <a:defRPr/>
            </a:pPr>
            <a:r>
              <a:rPr lang="ar-OM" sz="1200" baseline="0" noProof="1"/>
              <a:t> المرحلة الرابعة هي "تحليل سياق </a:t>
            </a:r>
            <a:r>
              <a:rPr lang="ar-OM" sz="1200" b="1" baseline="0" noProof="1"/>
              <a:t>حدث</a:t>
            </a:r>
            <a:r>
              <a:rPr lang="ar-OM" sz="1200" baseline="0" noProof="1"/>
              <a:t> الصحة العامة وخلفيته". ستساعدك هذه الخطوة في إجراء التقدير الأولي للإجراء الإضافي الأكثر ملاءمة.</a:t>
            </a:r>
          </a:p>
          <a:p>
            <a:pPr marL="0" marR="0" lvl="0" indent="0" algn="r" defTabSz="914400" rtl="1" eaLnBrk="0" fontAlgn="base" latinLnBrk="0" hangingPunct="0">
              <a:lnSpc>
                <a:spcPct val="100000"/>
              </a:lnSpc>
              <a:spcBef>
                <a:spcPct val="30000"/>
              </a:spcBef>
              <a:spcAft>
                <a:spcPct val="0"/>
              </a:spcAft>
              <a:buClrTx/>
              <a:buSzTx/>
              <a:buFontTx/>
              <a:buNone/>
              <a:tabLst/>
              <a:defRPr/>
            </a:pPr>
            <a:r>
              <a:rPr lang="ar-OM" sz="1200" baseline="0" noProof="1"/>
              <a:t> يمكن أن يكون الإجراء الإضافي، على سبيل المثال، تقييمًا للمخاطر أو تقصيًا وبائيًا أو نشرًا للخبراء أو أحد مخرجات الاتصال.</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it-IT" sz="1200" baseline="0" noProof="1"/>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11</a:t>
            </a:fld>
            <a:endParaRPr lang="it-IT"/>
          </a:p>
        </p:txBody>
      </p:sp>
    </p:spTree>
    <p:extLst>
      <p:ext uri="{BB962C8B-B14F-4D97-AF65-F5344CB8AC3E}">
        <p14:creationId xmlns:p14="http://schemas.microsoft.com/office/powerpoint/2010/main" val="42452267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OM" sz="1000">
                <a:solidFill>
                  <a:schemeClr val="tx1"/>
                </a:solidFill>
                <a:latin typeface="Arial" panose="020B0604020202020204" pitchFamily="34" charset="0"/>
                <a:ea typeface="+mn-ea"/>
                <a:cs typeface="Arial" panose="020B0604020202020204" pitchFamily="34" charset="0"/>
              </a:rPr>
              <a:t>قد تختلف التعريفات من منظمة لأخرى.</a:t>
            </a:r>
          </a:p>
          <a:p>
            <a:r>
              <a:rPr lang="ar-OM" sz="1000">
                <a:solidFill>
                  <a:schemeClr val="tx1"/>
                </a:solidFill>
                <a:latin typeface="Arial" panose="020B0604020202020204" pitchFamily="34" charset="0"/>
                <a:ea typeface="+mn-ea"/>
                <a:cs typeface="Arial" panose="020B0604020202020204" pitchFamily="34" charset="0"/>
              </a:rPr>
              <a:t> هنا سنحاول أن نقدم بعد التعريفات الأساسية التي يستخدمها المركز الأوروبي للوقاية من الأمراض ومكافحتها.</a:t>
            </a:r>
          </a:p>
          <a:p>
            <a:r>
              <a:rPr lang="ar-OM" sz="1000">
                <a:solidFill>
                  <a:schemeClr val="tx1"/>
                </a:solidFill>
                <a:latin typeface="Arial" panose="020B0604020202020204" pitchFamily="34" charset="0"/>
                <a:ea typeface="+mn-ea"/>
                <a:cs typeface="Arial" panose="020B0604020202020204" pitchFamily="34" charset="0"/>
              </a:rPr>
              <a:t>المعلومات التي تمر عبر جميع خطوات الفرز والترشيح والتحقق والتحليل يمكن تسميتها "عناصر ذات أهمية".</a:t>
            </a:r>
          </a:p>
          <a:p>
            <a:r>
              <a:rPr lang="ar-OM" sz="1000">
                <a:solidFill>
                  <a:schemeClr val="tx1"/>
                </a:solidFill>
                <a:latin typeface="Arial" panose="020B0604020202020204" pitchFamily="34" charset="0"/>
                <a:ea typeface="+mn-ea"/>
                <a:cs typeface="Arial" panose="020B0604020202020204" pitchFamily="34" charset="0"/>
              </a:rPr>
              <a:t> هذه العناصر ذات الأهمية هي إشارات أو أحداث أو تهديدات.</a:t>
            </a:r>
          </a:p>
          <a:p>
            <a:pPr marL="0" marR="0" lvl="0" indent="0" algn="r" defTabSz="914400" rtl="1" eaLnBrk="0" fontAlgn="base" latinLnBrk="0" hangingPunct="0">
              <a:lnSpc>
                <a:spcPct val="100000"/>
              </a:lnSpc>
              <a:spcBef>
                <a:spcPct val="30000"/>
              </a:spcBef>
              <a:spcAft>
                <a:spcPct val="0"/>
              </a:spcAft>
              <a:buClrTx/>
              <a:buSzTx/>
              <a:buFontTx/>
              <a:buNone/>
              <a:tabLst/>
              <a:defRPr/>
            </a:pPr>
            <a:r>
              <a:rPr lang="ar-OM" sz="1000">
                <a:solidFill>
                  <a:schemeClr val="tx1"/>
                </a:solidFill>
                <a:latin typeface="Arial" panose="020B0604020202020204" pitchFamily="34" charset="0"/>
                <a:ea typeface="+mn-ea"/>
                <a:cs typeface="Arial" panose="020B0604020202020204" pitchFamily="34" charset="0"/>
              </a:rPr>
              <a:t>الإشارات هي وقائع أو حالات أو بؤر أو فاشيات تم رصدها في بلد واحد أو عدة بلدان. لا تشكل الإشارات تهديدًا مباشرًا على الصحة العامة أو أنها ليست غير متوقعة. ويمكن أن تصبح أحداثًا أو تهديدات.</a:t>
            </a:r>
          </a:p>
          <a:p>
            <a:r>
              <a:rPr lang="ar-OM" sz="1000">
                <a:solidFill>
                  <a:schemeClr val="tx1"/>
                </a:solidFill>
                <a:latin typeface="Arial" panose="020B0604020202020204" pitchFamily="34" charset="0"/>
                <a:ea typeface="+mn-ea"/>
                <a:cs typeface="Arial" panose="020B0604020202020204" pitchFamily="34" charset="0"/>
              </a:rPr>
              <a:t> ومن أمثلة الإشارات هي أول حالة يتم الإبلاغ عنها على الإطلاق من التهاب الكبد الفيروسي (</a:t>
            </a:r>
            <a:r>
              <a:rPr lang="en-GB" sz="1000">
                <a:solidFill>
                  <a:schemeClr val="tx1"/>
                </a:solidFill>
                <a:latin typeface="Arial" panose="020B0604020202020204" pitchFamily="34" charset="0"/>
                <a:ea typeface="+mn-ea"/>
                <a:cs typeface="Arial" panose="020B0604020202020204" pitchFamily="34" charset="0"/>
              </a:rPr>
              <a:t>E</a:t>
            </a:r>
            <a:r>
              <a:rPr lang="ar-OM" sz="1000">
                <a:solidFill>
                  <a:schemeClr val="tx1"/>
                </a:solidFill>
                <a:latin typeface="Arial" panose="020B0604020202020204" pitchFamily="34" charset="0"/>
                <a:ea typeface="+mn-ea"/>
                <a:cs typeface="Arial" panose="020B0604020202020204" pitchFamily="34" charset="0"/>
              </a:rPr>
              <a:t>) في البشر في هونغ كونغ.</a:t>
            </a:r>
          </a:p>
          <a:p>
            <a:pPr marL="0" marR="0" lvl="0" indent="0" algn="r" defTabSz="914400" rtl="1" eaLnBrk="0" fontAlgn="base" latinLnBrk="0" hangingPunct="0">
              <a:lnSpc>
                <a:spcPct val="100000"/>
              </a:lnSpc>
              <a:spcBef>
                <a:spcPct val="30000"/>
              </a:spcBef>
              <a:spcAft>
                <a:spcPct val="0"/>
              </a:spcAft>
              <a:buClrTx/>
              <a:buSzTx/>
              <a:buFontTx/>
              <a:buNone/>
              <a:tabLst/>
              <a:defRPr/>
            </a:pPr>
            <a:r>
              <a:rPr lang="ar-OM" sz="1000">
                <a:solidFill>
                  <a:schemeClr val="tx1"/>
                </a:solidFill>
                <a:latin typeface="Arial" panose="020B0604020202020204" pitchFamily="34" charset="0"/>
                <a:ea typeface="+mn-ea"/>
                <a:cs typeface="Arial" panose="020B0604020202020204" pitchFamily="34" charset="0"/>
              </a:rPr>
              <a:t>الأحداث هي الحالات أو البؤر أو الفاشيات أو الوقائع التي تحدث في بلد أو عدة بلدان والتي قد يكون أو لا يكون لها تأثير على الصحة العامة وتكون ذات أهمية لمجتمعك المستهدف. وهي غير معتادة أو غير متوقعة، ولكن لا تستوفي المعايير لتصنف على أنها تهديدات.</a:t>
            </a:r>
          </a:p>
          <a:p>
            <a:pPr marL="0" marR="0" lvl="0" indent="0" algn="r" defTabSz="914400" rtl="1" eaLnBrk="0" fontAlgn="base" latinLnBrk="0" hangingPunct="0">
              <a:lnSpc>
                <a:spcPct val="100000"/>
              </a:lnSpc>
              <a:spcBef>
                <a:spcPct val="30000"/>
              </a:spcBef>
              <a:spcAft>
                <a:spcPct val="0"/>
              </a:spcAft>
              <a:buClrTx/>
              <a:buSzTx/>
              <a:buFontTx/>
              <a:buNone/>
              <a:tabLst/>
              <a:defRPr/>
            </a:pPr>
            <a:r>
              <a:rPr lang="ar-OM" sz="1000">
                <a:solidFill>
                  <a:schemeClr val="tx1"/>
                </a:solidFill>
                <a:latin typeface="Arial" panose="020B0604020202020204" pitchFamily="34" charset="0"/>
                <a:ea typeface="+mn-ea"/>
                <a:cs typeface="Arial" panose="020B0604020202020204" pitchFamily="34" charset="0"/>
              </a:rPr>
              <a:t>مثال على ذلك هو تفشي مرض الحصبة المرتبط بكنيسة في الدنمارك. فغالبًا ما تستقبل هذه الكنيسة زوارًا من الخارج. وأصيب طفل من أوكرانيا بطفح جلدي في الكنيسة. وقد تم إخطارنا بـ 4 حالات مؤكدة مختبريًا لها صلة بالكنيسة: حالة من الدنمارك، وحالة من النرويج، وحالة من السويد، وحالة من هولندا، وكانت هذه الحالة أيضًا أحد أفراد طاقم سفينة. وليس لدينا صلاحية الاطلاع على قوائم الحضور للأحداث التي تنظمها الكنيسة.</a:t>
            </a:r>
          </a:p>
          <a:p>
            <a:pPr marL="0" marR="0" lvl="0" indent="0" algn="r" defTabSz="914400" rtl="1" eaLnBrk="0" fontAlgn="base" latinLnBrk="0" hangingPunct="0">
              <a:lnSpc>
                <a:spcPct val="100000"/>
              </a:lnSpc>
              <a:spcBef>
                <a:spcPct val="30000"/>
              </a:spcBef>
              <a:spcAft>
                <a:spcPct val="0"/>
              </a:spcAft>
              <a:buClrTx/>
              <a:buSzTx/>
              <a:buFontTx/>
              <a:buNone/>
              <a:tabLst/>
              <a:defRPr/>
            </a:pPr>
            <a:r>
              <a:rPr lang="ar-OM" sz="1000">
                <a:solidFill>
                  <a:schemeClr val="tx1"/>
                </a:solidFill>
                <a:latin typeface="Arial" panose="020B0604020202020204" pitchFamily="34" charset="0"/>
                <a:ea typeface="+mn-ea"/>
                <a:cs typeface="Arial" panose="020B0604020202020204" pitchFamily="34" charset="0"/>
              </a:rPr>
              <a:t>التهديدات هي الأحداث التي تفي بمعايير نظام الإنذار المبكر والاستجابة أو معايير اللوائح الصحية الدولية (2005)، أو التي تعد ذات أهمية كبيرة للمجتمع المستهدف. سيتم شرح معايير اللوائح الصحية الدولية ونظام الإنذار المبكر والاستجابة بالتفصيل في معايير الترشيح. ومن الأمثلة على ذلك حالات قادمة من الخارج للإصابة بفيروس كورونا </a:t>
            </a:r>
            <a:r>
              <a:rPr lang="en-GB" sz="1000">
                <a:solidFill>
                  <a:schemeClr val="tx1"/>
                </a:solidFill>
                <a:latin typeface="Arial" panose="020B0604020202020204" pitchFamily="34" charset="0"/>
                <a:ea typeface="+mn-ea"/>
                <a:cs typeface="Arial" panose="020B0604020202020204" pitchFamily="34" charset="0"/>
              </a:rPr>
              <a:t>MERS-CoV</a:t>
            </a:r>
            <a:r>
              <a:rPr lang="ar-OM" sz="1000">
                <a:solidFill>
                  <a:schemeClr val="tx1"/>
                </a:solidFill>
                <a:latin typeface="Arial" panose="020B0604020202020204" pitchFamily="34" charset="0"/>
                <a:ea typeface="+mn-ea"/>
                <a:cs typeface="Arial" panose="020B0604020202020204" pitchFamily="34" charset="0"/>
              </a:rPr>
              <a:t> في أحد بلدان الاتحاد الأوروبي/ المنطقة الاقتصادية الأوروبية.</a:t>
            </a:r>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12</a:t>
            </a:fld>
            <a:endParaRPr lang="it-IT"/>
          </a:p>
        </p:txBody>
      </p:sp>
    </p:spTree>
    <p:extLst>
      <p:ext uri="{BB962C8B-B14F-4D97-AF65-F5344CB8AC3E}">
        <p14:creationId xmlns:p14="http://schemas.microsoft.com/office/powerpoint/2010/main" val="23179045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ar-OM" sz="1000" noProof="1"/>
              <a:t>تنطوي عملية الاستخبارات الوبائية، من بين أمور أخرى، على فرز المعلومات غير المنظمة (بما في ذلك التقارير من الإنترنت والسلطات الرسمية وتقارير وسائل الإعلام). تتضمن العملية الرصد المبكر للتهديدات والأحداث الجديدة بالإضافة إلى مراقبة التهديدات التي تم تحديدها بالفعل، بما في ذلك التهديدات المحتملة.  ويجب النظر إلى الاستخبارات الوبائية على أنها عملية خطية وتكرارية. فقد تحتاج بعض الأحداث أو التهديدات إلى المراقبة بانتظام من خلال تكرار الخطوات. وفي كل خطوة، سيتغير مستوى المعلومات المتاحة، مما قد يتطلب تقييمًا جديدًا.</a:t>
            </a:r>
          </a:p>
          <a:p>
            <a:pPr eaLnBrk="1" hangingPunct="1">
              <a:defRPr/>
            </a:pPr>
            <a:endParaRPr lang="en-GB" sz="1000" noProof="1"/>
          </a:p>
          <a:p>
            <a:pPr eaLnBrk="1" hangingPunct="1">
              <a:defRPr/>
            </a:pPr>
            <a:r>
              <a:rPr lang="ar-OM" sz="1000" noProof="1"/>
              <a:t> ويجب تتبع وتوثيق المعلومات، مثل الأحداث والإشارات والشائعات والتهديدات، على نحو صحيح من أجل المراقبة طويلة المدى أو المستجدات الوبائية. تسمى هذه العملية "التوثيق" وهي عنصر أساسي للتمكن من متابعة العناصر المكتشفة مسبقًا.</a:t>
            </a:r>
          </a:p>
          <a:p>
            <a:pPr eaLnBrk="1" hangingPunct="1">
              <a:defRPr/>
            </a:pPr>
            <a:endParaRPr lang="it-IT" sz="1200" u="none" noProof="1">
              <a:solidFill>
                <a:srgbClr val="FF0000"/>
              </a:solidFill>
            </a:endParaRPr>
          </a:p>
          <a:p>
            <a:pPr marL="287338" indent="-287338" defTabSz="820738">
              <a:spcBef>
                <a:spcPct val="50000"/>
              </a:spcBef>
              <a:buClr>
                <a:srgbClr val="B22C1B"/>
              </a:buClr>
              <a:buSzPct val="80000"/>
              <a:tabLst>
                <a:tab pos="341313" algn="l"/>
                <a:tab pos="1150938" algn="l"/>
              </a:tabLst>
              <a:defRPr/>
            </a:pPr>
            <a:endParaRPr lang="it-IT" sz="1200" u="none" noProof="1">
              <a:solidFill>
                <a:srgbClr val="FF0000"/>
              </a:solidFill>
            </a:endParaRPr>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13</a:t>
            </a:fld>
            <a:endParaRPr lang="it-IT"/>
          </a:p>
        </p:txBody>
      </p:sp>
    </p:spTree>
    <p:extLst>
      <p:ext uri="{BB962C8B-B14F-4D97-AF65-F5344CB8AC3E}">
        <p14:creationId xmlns:p14="http://schemas.microsoft.com/office/powerpoint/2010/main" val="6238319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3676DB0A-FDBE-4127-BC25-FA8B00502731}" type="slidenum">
              <a:rPr lang="it-IT" smtClean="0"/>
              <a:pPr/>
              <a:t>14</a:t>
            </a:fld>
            <a:endParaRPr lang="it-IT"/>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ln/>
        </p:spPr>
        <p:txBody>
          <a:bodyPr/>
          <a:lstStyle/>
          <a:p>
            <a:pPr marL="0" marR="0" indent="0" algn="r" defTabSz="914400" rtl="1" eaLnBrk="1" fontAlgn="base" latinLnBrk="0" hangingPunct="1">
              <a:lnSpc>
                <a:spcPct val="100000"/>
              </a:lnSpc>
              <a:spcBef>
                <a:spcPct val="30000"/>
              </a:spcBef>
              <a:spcAft>
                <a:spcPct val="0"/>
              </a:spcAft>
              <a:buClrTx/>
              <a:buSzTx/>
              <a:buFontTx/>
              <a:buNone/>
              <a:tabLst/>
              <a:defRPr/>
            </a:pPr>
            <a:r>
              <a:rPr lang="ar-OM" sz="1000" noProof="1">
                <a:solidFill>
                  <a:schemeClr val="tx1"/>
                </a:solidFill>
                <a:latin typeface="Arial" charset="0"/>
                <a:ea typeface="+mn-ea"/>
                <a:cs typeface="+mn-cs"/>
              </a:rPr>
              <a:t>في هذه الوحدة، وضعنا تعريف الاستخبارات الوبائية ووصفنا عمليتها ومراحلها الأساسية. وميزنا بين المراقبة بناءً على المؤشرات والمراقبة بناءً على الأحداث.</a:t>
            </a:r>
          </a:p>
          <a:p>
            <a:pPr marL="0" marR="0" indent="0" algn="r" defTabSz="914400" rtl="1" eaLnBrk="1" fontAlgn="base" latinLnBrk="0" hangingPunct="1">
              <a:lnSpc>
                <a:spcPct val="100000"/>
              </a:lnSpc>
              <a:spcBef>
                <a:spcPct val="30000"/>
              </a:spcBef>
              <a:spcAft>
                <a:spcPct val="0"/>
              </a:spcAft>
              <a:buClrTx/>
              <a:buSzTx/>
              <a:buFontTx/>
              <a:buNone/>
              <a:tabLst/>
              <a:defRPr/>
            </a:pPr>
            <a:r>
              <a:rPr lang="ar-OM" sz="1000" noProof="1">
                <a:solidFill>
                  <a:schemeClr val="tx1"/>
                </a:solidFill>
                <a:latin typeface="Arial" charset="0"/>
                <a:ea typeface="+mn-ea"/>
                <a:cs typeface="+mn-cs"/>
              </a:rPr>
              <a:t>والآن حان الوقت لاختبار موجز صغير!</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egnaposto immagine diapositiva 1"/>
          <p:cNvSpPr>
            <a:spLocks noGrp="1" noRot="1" noChangeAspect="1" noTextEdit="1"/>
          </p:cNvSpPr>
          <p:nvPr>
            <p:ph type="sldImg"/>
          </p:nvPr>
        </p:nvSpPr>
        <p:spPr>
          <a:ln/>
        </p:spPr>
      </p:sp>
      <p:sp>
        <p:nvSpPr>
          <p:cNvPr id="35843" name="Segnaposto note 2"/>
          <p:cNvSpPr>
            <a:spLocks noGrp="1"/>
          </p:cNvSpPr>
          <p:nvPr>
            <p:ph type="body" idx="1"/>
          </p:nvPr>
        </p:nvSpPr>
        <p:spPr>
          <a:noFill/>
          <a:ln/>
        </p:spPr>
        <p:txBody>
          <a:bodyPr/>
          <a:lstStyle/>
          <a:p>
            <a:r>
              <a:rPr lang="it-IT" dirty="0"/>
              <a:t>[do </a:t>
            </a:r>
            <a:r>
              <a:rPr lang="it-IT" dirty="0" err="1"/>
              <a:t>not</a:t>
            </a:r>
            <a:r>
              <a:rPr lang="it-IT" dirty="0"/>
              <a:t> </a:t>
            </a:r>
            <a:r>
              <a:rPr lang="it-IT" dirty="0" err="1"/>
              <a:t>translate</a:t>
            </a:r>
            <a:r>
              <a:rPr lang="it-IT" dirty="0"/>
              <a:t> </a:t>
            </a:r>
            <a:r>
              <a:rPr lang="it-IT" dirty="0" err="1"/>
              <a:t>these</a:t>
            </a:r>
            <a:r>
              <a:rPr lang="it-IT" dirty="0"/>
              <a:t> notes]</a:t>
            </a:r>
          </a:p>
          <a:p>
            <a:r>
              <a:rPr lang="it-IT" dirty="0" err="1"/>
              <a:t>This</a:t>
            </a:r>
            <a:r>
              <a:rPr lang="it-IT" dirty="0"/>
              <a:t> screen </a:t>
            </a:r>
            <a:r>
              <a:rPr lang="it-IT" dirty="0" err="1"/>
              <a:t>doesn’t</a:t>
            </a:r>
            <a:r>
              <a:rPr lang="it-IT" dirty="0"/>
              <a:t> </a:t>
            </a:r>
            <a:r>
              <a:rPr lang="it-IT" dirty="0" err="1"/>
              <a:t>contain</a:t>
            </a:r>
            <a:r>
              <a:rPr lang="it-IT" dirty="0"/>
              <a:t> spoken audio.</a:t>
            </a:r>
          </a:p>
          <a:p>
            <a:endParaRPr lang="it-IT" b="1" dirty="0"/>
          </a:p>
          <a:p>
            <a:r>
              <a:rPr lang="it-IT" b="1" dirty="0"/>
              <a:t>[Design notes</a:t>
            </a:r>
            <a:r>
              <a:rPr lang="it-IT" dirty="0"/>
              <a:t>: </a:t>
            </a:r>
            <a:r>
              <a:rPr lang="it-IT" dirty="0" err="1"/>
              <a:t>This</a:t>
            </a:r>
            <a:r>
              <a:rPr lang="it-IT" dirty="0"/>
              <a:t> slide </a:t>
            </a:r>
            <a:r>
              <a:rPr lang="it-IT" dirty="0" err="1"/>
              <a:t>will</a:t>
            </a:r>
            <a:r>
              <a:rPr lang="it-IT" dirty="0"/>
              <a:t> </a:t>
            </a:r>
            <a:r>
              <a:rPr lang="it-IT" dirty="0" err="1"/>
              <a:t>have</a:t>
            </a:r>
            <a:r>
              <a:rPr lang="it-IT" dirty="0"/>
              <a:t> a background jingle music (</a:t>
            </a:r>
            <a:r>
              <a:rPr lang="it-IT" dirty="0" err="1"/>
              <a:t>different</a:t>
            </a:r>
            <a:r>
              <a:rPr lang="it-IT" dirty="0"/>
              <a:t> from the welcome and </a:t>
            </a:r>
            <a:r>
              <a:rPr lang="it-IT" dirty="0" err="1"/>
              <a:t>index</a:t>
            </a:r>
            <a:r>
              <a:rPr lang="it-IT" dirty="0"/>
              <a:t> </a:t>
            </a:r>
            <a:r>
              <a:rPr lang="it-IT" dirty="0" err="1"/>
              <a:t>screens</a:t>
            </a:r>
            <a:r>
              <a:rPr lang="it-IT" dirty="0"/>
              <a:t>). Background image </a:t>
            </a:r>
            <a:r>
              <a:rPr lang="it-IT" dirty="0" err="1"/>
              <a:t>will</a:t>
            </a:r>
            <a:r>
              <a:rPr lang="it-IT" dirty="0"/>
              <a:t> be </a:t>
            </a:r>
            <a:r>
              <a:rPr lang="it-IT" dirty="0" err="1"/>
              <a:t>ECDC’s</a:t>
            </a:r>
            <a:r>
              <a:rPr lang="it-IT" dirty="0"/>
              <a:t> </a:t>
            </a:r>
            <a:r>
              <a:rPr lang="it-IT" dirty="0" err="1"/>
              <a:t>quarters</a:t>
            </a:r>
            <a:r>
              <a:rPr lang="it-IT" dirty="0"/>
              <a:t> and ECDC logo</a:t>
            </a:r>
            <a:r>
              <a:rPr lang="it-IT" b="1" dirty="0"/>
              <a:t>]</a:t>
            </a:r>
          </a:p>
          <a:p>
            <a:endParaRPr lang="it-IT" dirty="0"/>
          </a:p>
        </p:txBody>
      </p:sp>
      <p:sp>
        <p:nvSpPr>
          <p:cNvPr id="35844" name="Segnaposto numero diapositiva 3"/>
          <p:cNvSpPr>
            <a:spLocks noGrp="1"/>
          </p:cNvSpPr>
          <p:nvPr>
            <p:ph type="sldNum" sz="quarter" idx="5"/>
          </p:nvPr>
        </p:nvSpPr>
        <p:spPr>
          <a:noFill/>
        </p:spPr>
        <p:txBody>
          <a:bodyPr/>
          <a:lstStyle/>
          <a:p>
            <a:fld id="{5108154E-F4DD-4512-9594-CDA9054993DD}" type="slidenum">
              <a:rPr lang="it-IT" smtClean="0"/>
              <a:pPr/>
              <a:t>15</a:t>
            </a:fld>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egnaposto immagine diapositiva 1"/>
          <p:cNvSpPr>
            <a:spLocks noGrp="1" noRot="1" noChangeAspect="1" noTextEdit="1"/>
          </p:cNvSpPr>
          <p:nvPr>
            <p:ph type="sldImg"/>
          </p:nvPr>
        </p:nvSpPr>
        <p:spPr>
          <a:ln/>
        </p:spPr>
      </p:sp>
      <p:sp>
        <p:nvSpPr>
          <p:cNvPr id="26627" name="Segnaposto note 2"/>
          <p:cNvSpPr>
            <a:spLocks noGrp="1"/>
          </p:cNvSpPr>
          <p:nvPr>
            <p:ph type="body" idx="1"/>
          </p:nvPr>
        </p:nvSpPr>
        <p:spPr>
          <a:noFill/>
          <a:ln/>
        </p:spPr>
        <p:txBody>
          <a:bodyPr/>
          <a:lstStyle/>
          <a:p>
            <a:r>
              <a:rPr lang="it-IT" dirty="0"/>
              <a:t>[no translation of </a:t>
            </a:r>
            <a:r>
              <a:rPr lang="it-IT" dirty="0" err="1"/>
              <a:t>these</a:t>
            </a:r>
            <a:r>
              <a:rPr lang="it-IT" dirty="0"/>
              <a:t> notes]</a:t>
            </a:r>
          </a:p>
          <a:p>
            <a:r>
              <a:rPr lang="it-IT" dirty="0"/>
              <a:t>[</a:t>
            </a:r>
            <a:r>
              <a:rPr lang="it-IT" dirty="0" err="1"/>
              <a:t>This</a:t>
            </a:r>
            <a:r>
              <a:rPr lang="it-IT" dirty="0"/>
              <a:t> screen </a:t>
            </a:r>
            <a:r>
              <a:rPr lang="it-IT" dirty="0" err="1"/>
              <a:t>doesn’t</a:t>
            </a:r>
            <a:r>
              <a:rPr lang="it-IT" dirty="0"/>
              <a:t> </a:t>
            </a:r>
            <a:r>
              <a:rPr lang="it-IT" dirty="0" err="1"/>
              <a:t>contain</a:t>
            </a:r>
            <a:r>
              <a:rPr lang="it-IT" dirty="0"/>
              <a:t> spoken audio.]</a:t>
            </a:r>
          </a:p>
          <a:p>
            <a:endParaRPr lang="it-IT" dirty="0"/>
          </a:p>
        </p:txBody>
      </p:sp>
      <p:sp>
        <p:nvSpPr>
          <p:cNvPr id="26628" name="Segnaposto numero diapositiva 3"/>
          <p:cNvSpPr>
            <a:spLocks noGrp="1"/>
          </p:cNvSpPr>
          <p:nvPr>
            <p:ph type="sldNum" sz="quarter" idx="5"/>
          </p:nvPr>
        </p:nvSpPr>
        <p:spPr>
          <a:noFill/>
        </p:spPr>
        <p:txBody>
          <a:bodyPr/>
          <a:lstStyle/>
          <a:p>
            <a:fld id="{54D69AFB-8D47-4EB5-B652-9EE217EAE72C}" type="slidenum">
              <a:rPr lang="it-IT" smtClean="0"/>
              <a:pPr/>
              <a:t>2</a:t>
            </a:fld>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811AA12E-B2E4-49BB-B911-F9334AD83618}" type="slidenum">
              <a:rPr lang="it-IT" smtClean="0"/>
              <a:pPr/>
              <a:t>3</a:t>
            </a:fld>
            <a:endParaRPr lang="it-IT"/>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algn="r">
              <a:lnSpc>
                <a:spcPct val="100000"/>
              </a:lnSpc>
              <a:spcBef>
                <a:spcPct val="0"/>
              </a:spcBef>
              <a:buFontTx/>
              <a:buChar char="•"/>
            </a:pPr>
            <a:r>
              <a:rPr lang="ar-OM" sz="1000" u="none" dirty="0">
                <a:solidFill>
                  <a:schemeClr val="tx1"/>
                </a:solidFill>
                <a:latin typeface="Arial" charset="0"/>
                <a:ea typeface="+mn-ea"/>
                <a:cs typeface="Times New Roman" pitchFamily="18" charset="0"/>
              </a:rPr>
              <a:t>في هذه الوحدة سنستكشف الموضوعات التالية: الاستخبارات الوبائية ومراقبة الاستخبارات الوبائية</a:t>
            </a:r>
          </a:p>
          <a:p>
            <a:pPr algn="r">
              <a:lnSpc>
                <a:spcPct val="100000"/>
              </a:lnSpc>
              <a:spcBef>
                <a:spcPct val="0"/>
              </a:spcBef>
              <a:buFontTx/>
              <a:buChar char="•"/>
            </a:pPr>
            <a:r>
              <a:rPr lang="ar-OM" sz="1000" u="none" dirty="0">
                <a:solidFill>
                  <a:schemeClr val="tx1"/>
                </a:solidFill>
                <a:latin typeface="Arial" charset="0"/>
                <a:ea typeface="+mn-ea"/>
                <a:cs typeface="Times New Roman" pitchFamily="18" charset="0"/>
              </a:rPr>
              <a:t>الاستخبارات الوبائية</a:t>
            </a:r>
          </a:p>
          <a:p>
            <a:pPr algn="r">
              <a:lnSpc>
                <a:spcPct val="100000"/>
              </a:lnSpc>
              <a:spcBef>
                <a:spcPct val="0"/>
              </a:spcBef>
              <a:buFontTx/>
              <a:buChar char="•"/>
            </a:pPr>
            <a:r>
              <a:rPr lang="ar-OM" sz="1000" u="none" dirty="0">
                <a:solidFill>
                  <a:schemeClr val="tx1"/>
                </a:solidFill>
                <a:latin typeface="Arial" charset="0"/>
                <a:ea typeface="+mn-ea"/>
                <a:cs typeface="Times New Roman" pitchFamily="18" charset="0"/>
              </a:rPr>
              <a:t> الأطراف الفاعلة في الأمن الصحي العالمي</a:t>
            </a:r>
          </a:p>
          <a:p>
            <a:pPr algn="r">
              <a:lnSpc>
                <a:spcPct val="100000"/>
              </a:lnSpc>
              <a:spcBef>
                <a:spcPct val="0"/>
              </a:spcBef>
              <a:buFontTx/>
              <a:buChar char="•"/>
            </a:pPr>
            <a:r>
              <a:rPr lang="ar-OM" sz="1000" u="none" dirty="0">
                <a:solidFill>
                  <a:schemeClr val="tx1"/>
                </a:solidFill>
                <a:latin typeface="Arial" charset="0"/>
                <a:ea typeface="+mn-ea"/>
                <a:cs typeface="Times New Roman" pitchFamily="18" charset="0"/>
              </a:rPr>
              <a:t>استخبارات الغرض</a:t>
            </a:r>
          </a:p>
          <a:p>
            <a:pPr algn="r">
              <a:lnSpc>
                <a:spcPct val="100000"/>
              </a:lnSpc>
              <a:spcBef>
                <a:spcPct val="0"/>
              </a:spcBef>
              <a:buFontTx/>
              <a:buChar char="•"/>
            </a:pPr>
            <a:r>
              <a:rPr lang="ar-OM" sz="1000" u="none" dirty="0">
                <a:solidFill>
                  <a:schemeClr val="tx1"/>
                </a:solidFill>
                <a:latin typeface="Arial" charset="0"/>
                <a:ea typeface="+mn-ea"/>
                <a:cs typeface="Times New Roman" pitchFamily="18" charset="0"/>
              </a:rPr>
              <a:t>إطار العمل</a:t>
            </a:r>
          </a:p>
          <a:p>
            <a:pPr algn="r">
              <a:lnSpc>
                <a:spcPct val="100000"/>
              </a:lnSpc>
              <a:spcBef>
                <a:spcPct val="0"/>
              </a:spcBef>
              <a:buFontTx/>
              <a:buChar char="•"/>
            </a:pPr>
            <a:r>
              <a:rPr lang="ar-OM" sz="1000" u="none" dirty="0">
                <a:solidFill>
                  <a:schemeClr val="tx1"/>
                </a:solidFill>
                <a:latin typeface="Arial" charset="0"/>
                <a:ea typeface="+mn-ea"/>
                <a:cs typeface="Times New Roman" pitchFamily="18" charset="0"/>
              </a:rPr>
              <a:t>سبب إجراء الاستخبارات الوبائية</a:t>
            </a:r>
          </a:p>
          <a:p>
            <a:pPr algn="r">
              <a:lnSpc>
                <a:spcPct val="100000"/>
              </a:lnSpc>
              <a:spcBef>
                <a:spcPct val="0"/>
              </a:spcBef>
              <a:buFontTx/>
              <a:buChar char="•"/>
            </a:pPr>
            <a:r>
              <a:rPr lang="ar-OM" sz="1000" u="none" dirty="0">
                <a:solidFill>
                  <a:schemeClr val="tx1"/>
                </a:solidFill>
                <a:latin typeface="Arial" charset="0"/>
                <a:ea typeface="+mn-ea"/>
                <a:cs typeface="Times New Roman" pitchFamily="18" charset="0"/>
              </a:rPr>
              <a:t> نطاق</a:t>
            </a:r>
          </a:p>
          <a:p>
            <a:pPr algn="r">
              <a:lnSpc>
                <a:spcPct val="100000"/>
              </a:lnSpc>
              <a:spcBef>
                <a:spcPct val="0"/>
              </a:spcBef>
              <a:buFontTx/>
              <a:buChar char="•"/>
            </a:pPr>
            <a:r>
              <a:rPr lang="ar-OM" sz="1000" u="none" dirty="0">
                <a:solidFill>
                  <a:schemeClr val="tx1"/>
                </a:solidFill>
                <a:latin typeface="Arial" charset="0"/>
                <a:ea typeface="+mn-ea"/>
                <a:cs typeface="Times New Roman" pitchFamily="18" charset="0"/>
              </a:rPr>
              <a:t>  العملية</a:t>
            </a:r>
          </a:p>
          <a:p>
            <a:pPr algn="r">
              <a:lnSpc>
                <a:spcPct val="100000"/>
              </a:lnSpc>
              <a:spcBef>
                <a:spcPct val="0"/>
              </a:spcBef>
              <a:buFontTx/>
              <a:buChar char="•"/>
            </a:pPr>
            <a:r>
              <a:rPr lang="ar-OM" sz="1000" u="none" dirty="0">
                <a:solidFill>
                  <a:schemeClr val="tx1"/>
                </a:solidFill>
                <a:latin typeface="Arial" charset="0"/>
                <a:ea typeface="+mn-ea"/>
                <a:cs typeface="Times New Roman" pitchFamily="18" charset="0"/>
              </a:rPr>
              <a:t>تعريفات المركز الأوروبي للوقاية من الأمراض ومكافحتها</a:t>
            </a:r>
          </a:p>
          <a:p>
            <a:pPr algn="r">
              <a:lnSpc>
                <a:spcPct val="100000"/>
              </a:lnSpc>
              <a:spcBef>
                <a:spcPct val="0"/>
              </a:spcBef>
              <a:buFontTx/>
              <a:buChar char="•"/>
            </a:pPr>
            <a:r>
              <a:rPr lang="ar-OM" sz="1000" u="none" dirty="0">
                <a:solidFill>
                  <a:schemeClr val="tx1"/>
                </a:solidFill>
                <a:latin typeface="Arial" charset="0"/>
                <a:ea typeface="+mn-ea"/>
                <a:cs typeface="Times New Roman" pitchFamily="18" charset="0"/>
              </a:rPr>
              <a:t>الملخص</a:t>
            </a:r>
          </a:p>
          <a:p>
            <a:pPr eaLnBrk="1" hangingPunct="1"/>
            <a:endParaRPr lang="it-IT" noProof="1">
              <a:solidFill>
                <a:srgbClr val="FF0000"/>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B5809AC-2752-4B45-8AA5-E469B0ADB2A2}" type="slidenum">
              <a:rPr lang="it-IT" smtClean="0"/>
              <a:pPr/>
              <a:t>4</a:t>
            </a:fld>
            <a:endParaRPr lang="it-IT"/>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ln/>
        </p:spPr>
        <p:txBody>
          <a:bodyPr/>
          <a:lstStyle/>
          <a:p>
            <a:pPr marL="0" marR="0" lvl="0" indent="0" algn="r" defTabSz="914400" rtl="1" eaLnBrk="1" fontAlgn="base" latinLnBrk="0" hangingPunct="1">
              <a:lnSpc>
                <a:spcPct val="100000"/>
              </a:lnSpc>
              <a:spcBef>
                <a:spcPct val="30000"/>
              </a:spcBef>
              <a:spcAft>
                <a:spcPct val="0"/>
              </a:spcAft>
              <a:buClrTx/>
              <a:buSzTx/>
              <a:buFontTx/>
              <a:buNone/>
              <a:tabLst/>
              <a:defRPr/>
            </a:pPr>
            <a:r>
              <a:rPr lang="ar-OM" sz="1000" u="none" noProof="1">
                <a:solidFill>
                  <a:schemeClr val="tx1"/>
                </a:solidFill>
                <a:latin typeface="Arial" charset="0"/>
                <a:ea typeface="+mn-ea"/>
                <a:cs typeface="+mn-cs"/>
              </a:rPr>
              <a:t>ما الاستخبارات الوبائية؟</a:t>
            </a:r>
            <a:r>
              <a:rPr lang="ar-OM" sz="1000" u="none">
                <a:solidFill>
                  <a:schemeClr val="tx1"/>
                </a:solidFill>
                <a:latin typeface="Arial" charset="0"/>
                <a:ea typeface="+mn-ea"/>
                <a:cs typeface="+mn-cs"/>
              </a:rPr>
              <a:t> توجد تعريفات مختلفة للاستخبارات الوبائية في الأدبيات</a:t>
            </a:r>
          </a:p>
          <a:p>
            <a:pPr marL="0" marR="0" lvl="0" indent="0" algn="r" defTabSz="914400" rtl="1" eaLnBrk="1" fontAlgn="base" latinLnBrk="0" hangingPunct="1">
              <a:lnSpc>
                <a:spcPct val="100000"/>
              </a:lnSpc>
              <a:spcBef>
                <a:spcPct val="30000"/>
              </a:spcBef>
              <a:spcAft>
                <a:spcPct val="0"/>
              </a:spcAft>
              <a:buClrTx/>
              <a:buSzTx/>
              <a:buFontTx/>
              <a:buNone/>
              <a:tabLst/>
              <a:defRPr/>
            </a:pPr>
            <a:r>
              <a:rPr lang="ar-OM" sz="1000" u="none">
                <a:solidFill>
                  <a:schemeClr val="tx1"/>
                </a:solidFill>
                <a:latin typeface="Arial" charset="0"/>
                <a:ea typeface="+mn-ea"/>
                <a:cs typeface="+mn-cs"/>
              </a:rPr>
              <a:t>وأحدهم هو:</a:t>
            </a:r>
          </a:p>
          <a:p>
            <a:pPr marL="0" marR="0" lvl="0" indent="0" algn="r" defTabSz="914400" rtl="1" eaLnBrk="1" fontAlgn="base" latinLnBrk="0" hangingPunct="1">
              <a:lnSpc>
                <a:spcPct val="100000"/>
              </a:lnSpc>
              <a:spcBef>
                <a:spcPct val="30000"/>
              </a:spcBef>
              <a:spcAft>
                <a:spcPct val="0"/>
              </a:spcAft>
              <a:buClrTx/>
              <a:buSzTx/>
              <a:buFontTx/>
              <a:buNone/>
              <a:tabLst/>
              <a:defRPr/>
            </a:pPr>
            <a:r>
              <a:rPr lang="ar-OM" sz="1000" u="none">
                <a:solidFill>
                  <a:schemeClr val="tx1"/>
                </a:solidFill>
                <a:latin typeface="Arial" charset="0"/>
                <a:ea typeface="+mn-ea"/>
                <a:cs typeface="+mn-cs"/>
              </a:rPr>
              <a:t>عملية فرز التهديدات المحتملة للصحة العامة والتحقق من صحتها وتحليلها وتقييمها  </a:t>
            </a:r>
          </a:p>
          <a:p>
            <a:pPr marL="0" marR="0" indent="0" algn="r" defTabSz="914400" rtl="1" eaLnBrk="1" fontAlgn="base" latinLnBrk="0" hangingPunct="1">
              <a:lnSpc>
                <a:spcPct val="100000"/>
              </a:lnSpc>
              <a:spcBef>
                <a:spcPct val="30000"/>
              </a:spcBef>
              <a:spcAft>
                <a:spcPct val="0"/>
              </a:spcAft>
              <a:buClrTx/>
              <a:buSzTx/>
              <a:buFontTx/>
              <a:buNone/>
              <a:tabLst/>
              <a:defRPr/>
            </a:pPr>
            <a:endParaRPr lang="ar-OM" sz="1000" u="none">
              <a:solidFill>
                <a:schemeClr val="tx1"/>
              </a:solidFill>
              <a:latin typeface="Arial" charset="0"/>
              <a:ea typeface="+mn-ea"/>
              <a:cs typeface="+mn-cs"/>
            </a:endParaRPr>
          </a:p>
          <a:p>
            <a:pPr marL="0" marR="0" indent="0" algn="r" defTabSz="914400" rtl="1" eaLnBrk="1" fontAlgn="base" latinLnBrk="0" hangingPunct="1">
              <a:lnSpc>
                <a:spcPct val="100000"/>
              </a:lnSpc>
              <a:spcBef>
                <a:spcPct val="30000"/>
              </a:spcBef>
              <a:spcAft>
                <a:spcPct val="0"/>
              </a:spcAft>
              <a:buClrTx/>
              <a:buSzTx/>
              <a:buFontTx/>
              <a:buNone/>
              <a:tabLst/>
              <a:defRPr/>
            </a:pPr>
            <a:r>
              <a:rPr lang="ar-OM" sz="1000" u="none">
                <a:solidFill>
                  <a:schemeClr val="tx1"/>
                </a:solidFill>
                <a:latin typeface="Arial" charset="0"/>
                <a:ea typeface="+mn-ea"/>
                <a:cs typeface="+mn-cs"/>
              </a:rPr>
              <a:t> وتتضمن أنشطة مثل الإنذار المبكر وتحديد الأحداث التي قد تشكل تهديدًا على الأمن الصحي العالمي.</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GB" sz="1000" u="none" kern="1200" dirty="0">
              <a:solidFill>
                <a:schemeClr val="tx1"/>
              </a:solidFill>
              <a:latin typeface="Arial" charset="0"/>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endParaRPr lang="en-GB" sz="1000" b="0" u="none" baseline="0" dirty="0">
              <a:latin typeface="Arial" charset="0"/>
              <a:cs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indent="0" algn="r" defTabSz="914400" rtl="1" eaLnBrk="0" fontAlgn="base" latinLnBrk="0" hangingPunct="0">
              <a:lnSpc>
                <a:spcPct val="100000"/>
              </a:lnSpc>
              <a:spcBef>
                <a:spcPct val="30000"/>
              </a:spcBef>
              <a:spcAft>
                <a:spcPct val="0"/>
              </a:spcAft>
              <a:buClrTx/>
              <a:buSzTx/>
              <a:buFontTx/>
              <a:buNone/>
              <a:tabLst/>
              <a:defRPr/>
            </a:pPr>
            <a:r>
              <a:rPr lang="ar-OM" sz="1000">
                <a:solidFill>
                  <a:schemeClr val="tx1"/>
                </a:solidFill>
                <a:latin typeface="Arial" charset="0"/>
                <a:ea typeface="+mn-ea"/>
                <a:cs typeface="+mn-cs"/>
              </a:rPr>
              <a:t>لنتعرّف على الجهات الفاعلة الرئيسية المشاركة في الأمن الصحي على المستوى العالمي.</a:t>
            </a:r>
          </a:p>
          <a:p>
            <a:pPr marL="0" marR="0" indent="0" algn="l" defTabSz="914400" rtl="0" eaLnBrk="0" fontAlgn="base" latinLnBrk="0" hangingPunct="0">
              <a:lnSpc>
                <a:spcPct val="100000"/>
              </a:lnSpc>
              <a:spcBef>
                <a:spcPct val="30000"/>
              </a:spcBef>
              <a:spcAft>
                <a:spcPct val="0"/>
              </a:spcAft>
              <a:buClrTx/>
              <a:buSzTx/>
              <a:buFontTx/>
              <a:buNone/>
              <a:tabLst/>
              <a:defRPr/>
            </a:pPr>
            <a:endParaRPr lang="it-IT" sz="1000" kern="1200" dirty="0">
              <a:solidFill>
                <a:schemeClr val="tx1"/>
              </a:solidFill>
              <a:latin typeface="Arial" charset="0"/>
              <a:ea typeface="+mn-ea"/>
              <a:cs typeface="+mn-cs"/>
            </a:endParaRPr>
          </a:p>
          <a:p>
            <a:pPr marL="0" marR="0" indent="0" algn="r" defTabSz="914400" rtl="1" eaLnBrk="0" fontAlgn="base" latinLnBrk="0" hangingPunct="0">
              <a:lnSpc>
                <a:spcPct val="100000"/>
              </a:lnSpc>
              <a:spcBef>
                <a:spcPct val="30000"/>
              </a:spcBef>
              <a:spcAft>
                <a:spcPct val="0"/>
              </a:spcAft>
              <a:buClrTx/>
              <a:buSzTx/>
              <a:buFontTx/>
              <a:buNone/>
              <a:tabLst/>
              <a:defRPr/>
            </a:pPr>
            <a:r>
              <a:rPr lang="ar-OM"/>
              <a:t> المجتمع البحثي؛ وكالات الاتحاد الأوروبي/الأمم المتحدة؛ مراكز مكافحة الأمراض والوقاية منها؛ وزارات الصحة في البلدان؛ قطاع الصناعة؛ المركز الأوروبي للوقاية من الأمراض ومكافحتها؛ المنظمات غير الحكومية؛ الشبكات؛ منظمة الصحّة العالمية؛</a:t>
            </a:r>
          </a:p>
          <a:p>
            <a:pPr marL="0" marR="0" indent="0" algn="r" defTabSz="914400" rtl="1" eaLnBrk="0" fontAlgn="base" latinLnBrk="0" hangingPunct="0">
              <a:lnSpc>
                <a:spcPct val="100000"/>
              </a:lnSpc>
              <a:spcBef>
                <a:spcPct val="30000"/>
              </a:spcBef>
              <a:spcAft>
                <a:spcPct val="0"/>
              </a:spcAft>
              <a:buClrTx/>
              <a:buSzTx/>
              <a:buFontTx/>
              <a:buNone/>
              <a:tabLst/>
              <a:defRPr/>
            </a:pPr>
            <a:r>
              <a:rPr lang="ar-OM"/>
              <a:t> تجري بعض هذه الكيانات إدارة المخاطر، ويجري البعض الآخر تقدير المخاطر والمشورة العلمية، والبعض يجري كليهما.</a:t>
            </a:r>
          </a:p>
          <a:p>
            <a:pPr marL="0" marR="0" indent="0" algn="l" defTabSz="914400" rtl="0" eaLnBrk="0" fontAlgn="base" latinLnBrk="0" hangingPunct="0">
              <a:lnSpc>
                <a:spcPct val="100000"/>
              </a:lnSpc>
              <a:spcBef>
                <a:spcPct val="30000"/>
              </a:spcBef>
              <a:spcAft>
                <a:spcPct val="0"/>
              </a:spcAft>
              <a:buClrTx/>
              <a:buSzTx/>
              <a:buFontTx/>
              <a:buNone/>
              <a:tabLst/>
              <a:defRPr/>
            </a:pPr>
            <a:endParaRPr lang="it-IT" dirty="0"/>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5</a:t>
            </a:fld>
            <a:endParaRPr 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B5809AC-2752-4B45-8AA5-E469B0ADB2A2}" type="slidenum">
              <a:rPr lang="it-IT" smtClean="0"/>
              <a:pPr/>
              <a:t>6</a:t>
            </a:fld>
            <a:endParaRPr lang="it-IT"/>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ln/>
        </p:spPr>
        <p:txBody>
          <a:bodyPr/>
          <a:lstStyle/>
          <a:p>
            <a:pPr marL="0" marR="0" indent="0" algn="r" defTabSz="914400" rtl="1" eaLnBrk="1" fontAlgn="base" latinLnBrk="0" hangingPunct="1">
              <a:lnSpc>
                <a:spcPct val="100000"/>
              </a:lnSpc>
              <a:spcBef>
                <a:spcPct val="30000"/>
              </a:spcBef>
              <a:spcAft>
                <a:spcPct val="0"/>
              </a:spcAft>
              <a:buClrTx/>
              <a:buSzTx/>
              <a:buFontTx/>
              <a:buNone/>
              <a:tabLst/>
              <a:defRPr/>
            </a:pPr>
            <a:r>
              <a:rPr lang="ar-OM" sz="1000" baseline="0" noProof="1"/>
              <a:t>الغرض الرئيسي من الاستخبارات الوبائية هو إجراء رصد المخاطر ومراقبتها. سيجرى بعد ذلك تقييم هذا الخطر من خلال تقديره وتقديم المشورة العلمية بشأن خيارات الاستجابة. كلا الإجراءين مطلوبان لنقل المعلومات بالتتابع إلى هيئات إدارة المخاطر التي ستنفذ تدابير المكافحة.</a:t>
            </a:r>
          </a:p>
          <a:p>
            <a:pPr marL="0" marR="0" indent="0" algn="l" defTabSz="914400" rtl="0" eaLnBrk="1" fontAlgn="base" latinLnBrk="0" hangingPunct="1">
              <a:lnSpc>
                <a:spcPct val="100000"/>
              </a:lnSpc>
              <a:spcBef>
                <a:spcPct val="30000"/>
              </a:spcBef>
              <a:spcAft>
                <a:spcPct val="0"/>
              </a:spcAft>
              <a:buClrTx/>
              <a:buSzTx/>
              <a:buFontTx/>
              <a:buNone/>
              <a:tabLst/>
              <a:defRPr/>
            </a:pPr>
            <a:endParaRPr lang="it-IT" sz="1000" u="sng" noProof="1"/>
          </a:p>
          <a:p>
            <a:pPr marL="0" marR="0" indent="0" algn="r" defTabSz="914400" rtl="1" eaLnBrk="1" fontAlgn="base" latinLnBrk="0" hangingPunct="1">
              <a:lnSpc>
                <a:spcPct val="100000"/>
              </a:lnSpc>
              <a:spcBef>
                <a:spcPct val="30000"/>
              </a:spcBef>
              <a:spcAft>
                <a:spcPct val="0"/>
              </a:spcAft>
              <a:buClrTx/>
              <a:buSzTx/>
              <a:buFontTx/>
              <a:buNone/>
              <a:tabLst/>
              <a:defRPr/>
            </a:pPr>
            <a:r>
              <a:rPr lang="ar-OM" sz="1000" b="1" u="none" noProof="1">
                <a:solidFill>
                  <a:schemeClr val="tx1"/>
                </a:solidFill>
                <a:latin typeface="Arial" charset="0"/>
                <a:ea typeface="+mn-ea"/>
                <a:cs typeface="+mn-cs"/>
              </a:rPr>
              <a:t>رابط للوحدة الأخرى:  </a:t>
            </a:r>
            <a:r>
              <a:rPr lang="ar-OM" sz="1000" b="0" u="none" noProof="1">
                <a:solidFill>
                  <a:srgbClr val="FFFFFF"/>
                </a:solidFill>
                <a:latin typeface="Tahoma" pitchFamily="34" charset="0"/>
                <a:ea typeface="+mn-ea"/>
                <a:cs typeface="+mn-cs"/>
              </a:rPr>
              <a:t>الاستخبارات الوبائية في المركز الأوروبي للوقاية من الأمراض ومكافحتها</a:t>
            </a:r>
          </a:p>
          <a:p>
            <a:pPr marL="0" marR="0" indent="0" algn="r" defTabSz="914400" rtl="1" eaLnBrk="1" fontAlgn="base" latinLnBrk="0" hangingPunct="1">
              <a:lnSpc>
                <a:spcPct val="100000"/>
              </a:lnSpc>
              <a:spcBef>
                <a:spcPct val="30000"/>
              </a:spcBef>
              <a:spcAft>
                <a:spcPct val="0"/>
              </a:spcAft>
              <a:buClrTx/>
              <a:buSzTx/>
              <a:buFontTx/>
              <a:buNone/>
              <a:tabLst/>
              <a:defRPr/>
            </a:pPr>
            <a:r>
              <a:rPr lang="ar-OM" sz="1000" b="0" u="none" noProof="1">
                <a:solidFill>
                  <a:srgbClr val="FFFFFF"/>
                </a:solidFill>
                <a:latin typeface="Tahoma" pitchFamily="34" charset="0"/>
                <a:ea typeface="+mn-ea"/>
                <a:cs typeface="+mn-cs"/>
              </a:rPr>
              <a:t>سيتبعه عرض </a:t>
            </a:r>
            <a:r>
              <a:rPr lang="en-GB" sz="1000" b="0" u="none" noProof="1">
                <a:solidFill>
                  <a:srgbClr val="FFFFFF"/>
                </a:solidFill>
                <a:latin typeface="Tahoma" pitchFamily="34" charset="0"/>
                <a:ea typeface="+mn-ea"/>
                <a:cs typeface="+mn-cs"/>
              </a:rPr>
              <a:t>Powerpoint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ar-OM" sz="1000" dirty="0">
                <a:latin typeface="Arial" panose="020B0604020202020204" pitchFamily="34" charset="0"/>
                <a:cs typeface="Arial" panose="020B0604020202020204" pitchFamily="34" charset="0"/>
              </a:rPr>
              <a:t>المراقبة بناءً على المؤشرات (</a:t>
            </a:r>
            <a:r>
              <a:rPr lang="en-GB" sz="1000" dirty="0">
                <a:latin typeface="Arial" panose="020B0604020202020204" pitchFamily="34" charset="0"/>
                <a:cs typeface="Arial" panose="020B0604020202020204" pitchFamily="34" charset="0"/>
              </a:rPr>
              <a:t>IBS</a:t>
            </a:r>
            <a:r>
              <a:rPr lang="ar-OM" sz="1000" dirty="0">
                <a:latin typeface="Arial" panose="020B0604020202020204" pitchFamily="34" charset="0"/>
                <a:cs typeface="Arial" panose="020B0604020202020204" pitchFamily="34" charset="0"/>
              </a:rPr>
              <a:t>) والمراقبة بناءً على الأحداث (</a:t>
            </a:r>
            <a:r>
              <a:rPr lang="en-GB" sz="1000" dirty="0">
                <a:latin typeface="Arial" panose="020B0604020202020204" pitchFamily="34" charset="0"/>
                <a:cs typeface="Arial" panose="020B0604020202020204" pitchFamily="34" charset="0"/>
              </a:rPr>
              <a:t>EBS</a:t>
            </a:r>
            <a:r>
              <a:rPr lang="ar-OM" sz="1000" dirty="0">
                <a:latin typeface="Arial" panose="020B0604020202020204" pitchFamily="34" charset="0"/>
                <a:cs typeface="Arial" panose="020B0604020202020204" pitchFamily="34" charset="0"/>
              </a:rPr>
              <a:t>) عنصران مختلفان في الاستخبارات الوبائية ولكن يكمل بعضهم البعض. وتعتمد الاختلافات الرئيسية على نوع المعلومات والعمليات والمصادر.</a:t>
            </a:r>
          </a:p>
          <a:p>
            <a:endParaRPr lang="en-GB" sz="1000" dirty="0">
              <a:latin typeface="Arial" panose="020B0604020202020204" pitchFamily="34" charset="0"/>
              <a:cs typeface="Arial" panose="020B0604020202020204" pitchFamily="34" charset="0"/>
            </a:endParaRPr>
          </a:p>
          <a:p>
            <a:r>
              <a:rPr lang="ar-OM" sz="1000" dirty="0">
                <a:latin typeface="Arial" panose="020B0604020202020204" pitchFamily="34" charset="0"/>
                <a:cs typeface="Arial" panose="020B0604020202020204" pitchFamily="34" charset="0"/>
              </a:rPr>
              <a:t>تعتمد المراقبة بناءً على المؤشرات (</a:t>
            </a:r>
            <a:r>
              <a:rPr lang="en-GB" sz="1000" dirty="0">
                <a:latin typeface="Arial" panose="020B0604020202020204" pitchFamily="34" charset="0"/>
                <a:cs typeface="Arial" panose="020B0604020202020204" pitchFamily="34" charset="0"/>
              </a:rPr>
              <a:t>IBS</a:t>
            </a:r>
            <a:r>
              <a:rPr lang="ar-OM" sz="1000" dirty="0">
                <a:latin typeface="Arial" panose="020B0604020202020204" pitchFamily="34" charset="0"/>
                <a:cs typeface="Arial" panose="020B0604020202020204" pitchFamily="34" charset="0"/>
              </a:rPr>
              <a:t>) على مصادر مثل البيانات الإنذارية أو بيانات المستشفيات أو المختبرات التي يجرى الإبلاغ عنها في نظام مركزي ورسمي. وتسمح برصد أنماط المرض غير العادية من خلال تحليل المؤشرات المشتركة (عدد الحالات مقارنة بنفس الفترة من السنوات الماضية، النسب، المعدلات، التوجهات...) وتفسيرها. وتركز في الغالب على الأمراض المعروفة.</a:t>
            </a:r>
          </a:p>
          <a:p>
            <a:endParaRPr lang="en-GB" sz="1000" dirty="0">
              <a:latin typeface="Arial" panose="020B0604020202020204" pitchFamily="34" charset="0"/>
              <a:cs typeface="Arial" panose="020B0604020202020204" pitchFamily="34" charset="0"/>
            </a:endParaRPr>
          </a:p>
          <a:p>
            <a:r>
              <a:rPr lang="ar-OM" sz="1000" dirty="0">
                <a:latin typeface="Arial" panose="020B0604020202020204" pitchFamily="34" charset="0"/>
                <a:cs typeface="Arial" panose="020B0604020202020204" pitchFamily="34" charset="0"/>
              </a:rPr>
              <a:t> يمكن تعريف المراقبة بناءً على الأحداث (</a:t>
            </a:r>
            <a:r>
              <a:rPr lang="en-GB" sz="1000" dirty="0">
                <a:latin typeface="Arial" panose="020B0604020202020204" pitchFamily="34" charset="0"/>
                <a:cs typeface="Arial" panose="020B0604020202020204" pitchFamily="34" charset="0"/>
              </a:rPr>
              <a:t>EBS</a:t>
            </a:r>
            <a:r>
              <a:rPr lang="ar-OM" sz="1000" dirty="0">
                <a:latin typeface="Arial" panose="020B0604020202020204" pitchFamily="34" charset="0"/>
                <a:cs typeface="Arial" panose="020B0604020202020204" pitchFamily="34" charset="0"/>
              </a:rPr>
              <a:t>) على أنها رصد وتفسير "مخصص" للمعلومات غير المنظمة والصادرة من مصادر متعددة. وتمتاز هذه العملية بالسرعة وتعتمد على الرصد الآني. ومن خلال استخراج المعلومات من تطبيقات تجميع المعلومات عبر الويب أو وسائل الإعلام أو الشبكات أو وسائل التواصل الاجتماعي، فإنها تسمح برصد الأمراض النادرة أو غير المعتادة أو غير المعروفة.</a:t>
            </a:r>
          </a:p>
          <a:p>
            <a:endParaRPr lang="it-IT" sz="1000" dirty="0">
              <a:latin typeface="Arial" panose="020B0604020202020204" pitchFamily="34" charset="0"/>
              <a:cs typeface="Arial" panose="020B0604020202020204" pitchFamily="34" charset="0"/>
            </a:endParaRPr>
          </a:p>
          <a:p>
            <a:r>
              <a:rPr lang="ar-OM" sz="1000" b="0" u="none" noProof="1">
                <a:solidFill>
                  <a:srgbClr val="FFFFFF"/>
                </a:solidFill>
                <a:latin typeface="Arial" panose="020B0604020202020204" pitchFamily="34" charset="0"/>
                <a:cs typeface="Arial" panose="020B0604020202020204" pitchFamily="34" charset="0"/>
              </a:rPr>
              <a:t> سيركز هذا البرنامج التعليمي بدرجة كبيرة على المراقبة بناءً على الأحداث.</a:t>
            </a:r>
          </a:p>
          <a:p>
            <a:endParaRPr lang="en-GB" sz="1000" b="1" i="0" kern="1200" dirty="0">
              <a:solidFill>
                <a:schemeClr val="tx1"/>
              </a:solidFill>
              <a:effectLst/>
              <a:latin typeface="Arial" panose="020B0604020202020204" pitchFamily="34" charset="0"/>
              <a:cs typeface="Arial" panose="020B0604020202020204" pitchFamily="34" charset="0"/>
            </a:endParaRPr>
          </a:p>
          <a:p>
            <a:r>
              <a:rPr lang="ar-OM" sz="1000" b="1" i="0" dirty="0">
                <a:solidFill>
                  <a:schemeClr val="tx1"/>
                </a:solidFill>
                <a:latin typeface="Arial" panose="020B0604020202020204" pitchFamily="34" charset="0"/>
                <a:ea typeface="+mn-ea"/>
                <a:cs typeface="Arial" panose="020B0604020202020204" pitchFamily="34" charset="0"/>
              </a:rPr>
              <a:t> وبيت القصيد هو:</a:t>
            </a:r>
          </a:p>
          <a:p>
            <a:r>
              <a:rPr lang="ar-OM" sz="1000" b="1" i="0" dirty="0">
                <a:solidFill>
                  <a:schemeClr val="tx1"/>
                </a:solidFill>
                <a:latin typeface="Arial" panose="020B0604020202020204" pitchFamily="34" charset="0"/>
                <a:ea typeface="+mn-ea"/>
                <a:cs typeface="Arial" panose="020B0604020202020204" pitchFamily="34" charset="0"/>
              </a:rPr>
              <a:t>يشير مصطلح "المكون القائم على المؤشرات" إلى البيانات المنظمة التي تُجمَع من خلال نظام المراقبة الروتيني، بينما يشير مصطلح "المكون القائم على الأحداث" إلى البيانات غير المنظمة التي تُجمع من مصادر الاستخبارات أيًا كان نوعها.</a:t>
            </a:r>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7</a:t>
            </a:fld>
            <a:endParaRPr 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ar-OM" sz="1000">
                <a:solidFill>
                  <a:schemeClr val="tx1"/>
                </a:solidFill>
                <a:latin typeface="Arial" charset="0"/>
                <a:ea typeface="+mn-ea"/>
                <a:cs typeface="+mn-cs"/>
              </a:rPr>
              <a:t>كما ذكرنا سابقًا، تنطوي الاستخبارات الوبائية على المراقبة بناءً على المؤشرات والمراقبة بناءً على الأحداث كليهما.</a:t>
            </a:r>
          </a:p>
          <a:p>
            <a:endParaRPr lang="da-DK" sz="1000" kern="1200" noProof="1">
              <a:solidFill>
                <a:schemeClr val="tx1"/>
              </a:solidFill>
              <a:latin typeface="Arial" charset="0"/>
              <a:ea typeface="+mn-ea"/>
              <a:cs typeface="+mn-cs"/>
            </a:endParaRPr>
          </a:p>
          <a:p>
            <a:r>
              <a:rPr lang="ar-OM" sz="1000" noProof="1">
                <a:solidFill>
                  <a:schemeClr val="tx1"/>
                </a:solidFill>
                <a:latin typeface="Arial" charset="0"/>
                <a:ea typeface="+mn-ea"/>
                <a:cs typeface="+mn-cs"/>
              </a:rPr>
              <a:t> وإذا ركزنا على المراقبة بناءً على الأحداث، فيمكننا التمييز بين مكونين: مراقبة البيانات ومراقبة البيانات الوصفية.</a:t>
            </a:r>
          </a:p>
          <a:p>
            <a:endParaRPr lang="da-DK" sz="1000" b="0" u="none" baseline="0" noProof="1">
              <a:latin typeface="Tahoma" pitchFamily="34" charset="0"/>
            </a:endParaRPr>
          </a:p>
          <a:p>
            <a:r>
              <a:rPr lang="ar-OM" sz="1000" noProof="1">
                <a:solidFill>
                  <a:schemeClr val="tx1"/>
                </a:solidFill>
                <a:latin typeface="Arial" charset="0"/>
                <a:ea typeface="+mn-ea"/>
                <a:cs typeface="+mn-cs"/>
              </a:rPr>
              <a:t> مراقبة البيانات هي البحث عن المعلومات الأولية التي تنشأ من مصادر مثل وسائل الإعلام أو وسائل التواصل الاجتماعي.  سنقدم أمثلة ونوضحها بمزيد من التفصيل في الوحدات التالية. مع التقنيات الجديدة والتوسع في الإنترنت، فإن كمية المصادر المتاحة أصبحت غير محدودة وتتزايد باطراد.</a:t>
            </a:r>
          </a:p>
          <a:p>
            <a:endParaRPr lang="da-DK" sz="1000" b="0" u="none" baseline="0" noProof="1">
              <a:latin typeface="Tahoma" pitchFamily="34" charset="0"/>
            </a:endParaRPr>
          </a:p>
          <a:p>
            <a:r>
              <a:rPr lang="ar-OM" sz="1000" noProof="1">
                <a:solidFill>
                  <a:schemeClr val="tx1"/>
                </a:solidFill>
                <a:latin typeface="Arial" charset="0"/>
                <a:ea typeface="+mn-ea"/>
                <a:cs typeface="+mn-cs"/>
              </a:rPr>
              <a:t> ومؤخرًا، مع دخولنا عصر البيانات الضخمة والمعلومات، يتنطوي الاستخبارات الوبائية حاليًا على مراقبة البيانات الوصفية، وذلك لرصد التوجهات بشأن موضوعات معينة أو الفاشيات. ويجرى ذلك باستخدام وسائل التواصل الاجتماعي أو تحليلات الاستعلام، إذ تجرى مراقبة توجهات استخدام الكلمات الرئيسية وعلامات التصنيف (هاشتاغ) والمواقع عن كثب. تشكل الزيادة الكبيرة في عدد المنشورات بشأن مرض معين بمثابة إنذار "في حد ذاته" لخبراء الاستخبارات الوبائية. يمكن تطبيق نفس المبدأ على عدد عمليات البحث في الموسوعات عبر الإنترنت أو محركات البحث.</a:t>
            </a:r>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8</a:t>
            </a:fld>
            <a:endParaRPr lang="it-IT"/>
          </a:p>
        </p:txBody>
      </p:sp>
    </p:spTree>
    <p:extLst>
      <p:ext uri="{BB962C8B-B14F-4D97-AF65-F5344CB8AC3E}">
        <p14:creationId xmlns:p14="http://schemas.microsoft.com/office/powerpoint/2010/main" val="24319780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0" fontAlgn="base" latinLnBrk="0" hangingPunct="0">
              <a:lnSpc>
                <a:spcPct val="100000"/>
              </a:lnSpc>
              <a:spcBef>
                <a:spcPct val="30000"/>
              </a:spcBef>
              <a:spcAft>
                <a:spcPct val="0"/>
              </a:spcAft>
              <a:buClrTx/>
              <a:buSzTx/>
              <a:buFontTx/>
              <a:buNone/>
              <a:tabLst/>
              <a:defRPr/>
            </a:pPr>
            <a:r>
              <a:rPr lang="ar-OM" sz="1000">
                <a:solidFill>
                  <a:schemeClr val="tx1"/>
                </a:solidFill>
                <a:latin typeface="Calibri" panose="020F0502020204030204" pitchFamily="34" charset="0"/>
                <a:ea typeface="+mn-ea"/>
                <a:cs typeface="+mn-cs"/>
              </a:rPr>
              <a:t>لماذا نجري الاستخبارات الوبائية؟</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000" kern="1200" dirty="0">
              <a:solidFill>
                <a:schemeClr val="tx1"/>
              </a:solidFill>
              <a:latin typeface="Calibri" panose="020F0502020204030204" pitchFamily="34" charset="0"/>
              <a:ea typeface="+mn-ea"/>
              <a:cs typeface="+mn-cs"/>
            </a:endParaRPr>
          </a:p>
          <a:p>
            <a:pPr marL="0" marR="0" lvl="0" indent="0" algn="r" defTabSz="914400" rtl="1" eaLnBrk="0" fontAlgn="base" latinLnBrk="0" hangingPunct="0">
              <a:lnSpc>
                <a:spcPct val="100000"/>
              </a:lnSpc>
              <a:spcBef>
                <a:spcPct val="30000"/>
              </a:spcBef>
              <a:spcAft>
                <a:spcPct val="0"/>
              </a:spcAft>
              <a:buClrTx/>
              <a:buSzTx/>
              <a:buFontTx/>
              <a:buNone/>
              <a:tabLst/>
              <a:defRPr/>
            </a:pPr>
            <a:r>
              <a:rPr lang="ar-OM" sz="1000">
                <a:solidFill>
                  <a:schemeClr val="tx1"/>
                </a:solidFill>
                <a:latin typeface="Calibri" panose="020F0502020204030204" pitchFamily="34" charset="0"/>
                <a:ea typeface="+mn-ea"/>
                <a:cs typeface="+mn-cs"/>
              </a:rPr>
              <a:t> الهدف من الاستخبارات الوبائية هو إسراع عملية الرصد والاستجابة للتهديدات الصحية. فذلك يتيح اختصار آليات المراقبة التقليدية.</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000" dirty="0">
              <a:latin typeface="Calibri" panose="020F0502020204030204" pitchFamily="34" charset="0"/>
            </a:endParaRPr>
          </a:p>
          <a:p>
            <a:pPr marL="0" marR="0" lvl="0" indent="0" algn="r" defTabSz="914400" rtl="1" eaLnBrk="0" fontAlgn="base" latinLnBrk="0" hangingPunct="0">
              <a:lnSpc>
                <a:spcPct val="100000"/>
              </a:lnSpc>
              <a:spcBef>
                <a:spcPct val="30000"/>
              </a:spcBef>
              <a:spcAft>
                <a:spcPct val="0"/>
              </a:spcAft>
              <a:buClrTx/>
              <a:buSzTx/>
              <a:buFontTx/>
              <a:buNone/>
              <a:tabLst/>
              <a:defRPr/>
            </a:pPr>
            <a:r>
              <a:rPr lang="ar-OM" sz="1000">
                <a:solidFill>
                  <a:schemeClr val="tx1"/>
                </a:solidFill>
                <a:latin typeface="Calibri" panose="020F0502020204030204" pitchFamily="34" charset="0"/>
                <a:ea typeface="+mn-ea"/>
                <a:cs typeface="+mn-cs"/>
              </a:rPr>
              <a:t>ويوضح هذا الرسم التأثير المحتمل من إجراءات الصحة العامة. ويستند إلى نموذج نظري، ويبيّن أنه كلما اكتُشفت فاشية ما مبكرًا، يمكن تنفيذ تدابير الاستجابة لها مبكرًا. نتيجة لذلك، سيقل عدد الأفراد المتضررين.</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000" kern="1200" dirty="0">
              <a:solidFill>
                <a:schemeClr val="tx1"/>
              </a:solidFill>
              <a:latin typeface="Calibri" panose="020F0502020204030204" pitchFamily="34" charset="0"/>
              <a:ea typeface="+mn-ea"/>
              <a:cs typeface="+mn-cs"/>
            </a:endParaRPr>
          </a:p>
          <a:p>
            <a:pPr marL="0" marR="0" lvl="0" indent="0" algn="r" defTabSz="914400" rtl="1" eaLnBrk="0" fontAlgn="base" latinLnBrk="0" hangingPunct="0">
              <a:lnSpc>
                <a:spcPct val="100000"/>
              </a:lnSpc>
              <a:spcBef>
                <a:spcPct val="30000"/>
              </a:spcBef>
              <a:spcAft>
                <a:spcPct val="0"/>
              </a:spcAft>
              <a:buClrTx/>
              <a:buSzTx/>
              <a:buFontTx/>
              <a:buNone/>
              <a:tabLst/>
              <a:defRPr/>
            </a:pPr>
            <a:r>
              <a:rPr lang="ar-OM" sz="1000">
                <a:solidFill>
                  <a:schemeClr val="tx1"/>
                </a:solidFill>
                <a:latin typeface="Calibri" panose="020F0502020204030204" pitchFamily="34" charset="0"/>
                <a:ea typeface="+mn-ea"/>
                <a:cs typeface="+mn-cs"/>
              </a:rPr>
              <a:t> يُظهر اللون الأخضر الفاتح الطريقة المحتملة لتطور الفاشية مع مرور الوقت من حيث عدد الحالات.</a:t>
            </a:r>
          </a:p>
          <a:p>
            <a:pPr marL="0" marR="0" lvl="0" indent="0" algn="r" defTabSz="914400" rtl="1" eaLnBrk="0" fontAlgn="base" latinLnBrk="0" hangingPunct="0">
              <a:lnSpc>
                <a:spcPct val="100000"/>
              </a:lnSpc>
              <a:spcBef>
                <a:spcPct val="30000"/>
              </a:spcBef>
              <a:spcAft>
                <a:spcPct val="0"/>
              </a:spcAft>
              <a:buClrTx/>
              <a:buSzTx/>
              <a:buFontTx/>
              <a:buNone/>
              <a:tabLst/>
              <a:defRPr/>
            </a:pPr>
            <a:r>
              <a:rPr lang="ar-OM" sz="1000">
                <a:solidFill>
                  <a:schemeClr val="tx1"/>
                </a:solidFill>
                <a:latin typeface="Calibri" panose="020F0502020204030204" pitchFamily="34" charset="0"/>
                <a:ea typeface="+mn-ea"/>
                <a:cs typeface="+mn-cs"/>
              </a:rPr>
              <a:t> وإذا تم تنفيذ تدابير الاستجابة في وقت مبكر -بفضل الرصد المبكر- لن يتأثر سوى عدد قليل من الحالات (الأخضر الداكن).</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b="0" u="none" baseline="0" dirty="0">
              <a:latin typeface="Arial" charset="0"/>
              <a:cs typeface="Times New Roman"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9</a:t>
            </a:fld>
            <a:endParaRPr lang="it-IT"/>
          </a:p>
        </p:txBody>
      </p:sp>
    </p:spTree>
    <p:extLst>
      <p:ext uri="{BB962C8B-B14F-4D97-AF65-F5344CB8AC3E}">
        <p14:creationId xmlns:p14="http://schemas.microsoft.com/office/powerpoint/2010/main" val="13457029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7868483" cy="6673850"/>
          </a:xfrm>
          <a:prstGeom prst="rect">
            <a:avLst/>
          </a:prstGeom>
          <a:gradFill flip="none" rotWithShape="1">
            <a:gsLst>
              <a:gs pos="0">
                <a:schemeClr val="bg1"/>
              </a:gs>
              <a:gs pos="100000">
                <a:srgbClr val="DDDDDD"/>
              </a:gs>
            </a:gsLst>
            <a:path path="circle">
              <a:fillToRect l="100000" b="100000"/>
            </a:path>
            <a:tileRect t="-100000" r="-100000"/>
          </a:gradFill>
          <a:ln w="9525" algn="ctr">
            <a:noFill/>
            <a:miter lim="800000"/>
            <a:headEnd/>
            <a:tailEnd/>
          </a:ln>
          <a:effectLst/>
        </p:spPr>
        <p:txBody>
          <a:bodyPr wrap="none" lIns="82058" tIns="41029" rIns="82058" bIns="41029" anchor="ctr"/>
          <a:lstStyle/>
          <a:p>
            <a:pPr>
              <a:defRPr/>
            </a:pPr>
            <a:endParaRPr lang="it-IT"/>
          </a:p>
        </p:txBody>
      </p:sp>
      <p:sp>
        <p:nvSpPr>
          <p:cNvPr id="5" name="Rettangolo 4"/>
          <p:cNvSpPr/>
          <p:nvPr userDrawn="1"/>
        </p:nvSpPr>
        <p:spPr bwMode="auto">
          <a:xfrm>
            <a:off x="7868483" y="895350"/>
            <a:ext cx="2932867" cy="5962650"/>
          </a:xfrm>
          <a:prstGeom prst="rect">
            <a:avLst/>
          </a:prstGeom>
          <a:gradFill flip="none" rotWithShape="1">
            <a:gsLst>
              <a:gs pos="0">
                <a:srgbClr val="69AE23">
                  <a:alpha val="50000"/>
                </a:srgbClr>
              </a:gs>
              <a:gs pos="39999">
                <a:srgbClr val="69AE23"/>
              </a:gs>
            </a:gsLst>
            <a:lin ang="16200000" scaled="1"/>
            <a:tileRect/>
          </a:gradFill>
          <a:ln w="28575" cap="flat" cmpd="sng" algn="ctr">
            <a:noFill/>
            <a:prstDash val="solid"/>
            <a:round/>
            <a:headEnd type="none" w="med" len="med"/>
            <a:tailEnd type="none" w="med" len="med"/>
          </a:ln>
          <a:effectLst/>
        </p:spPr>
        <p:txBody>
          <a:bodyPr wrap="none" anchor="ctr"/>
          <a:lstStyle/>
          <a:p>
            <a:pPr>
              <a:defRPr/>
            </a:pPr>
            <a:endParaRPr lang="it-IT"/>
          </a:p>
        </p:txBody>
      </p:sp>
      <p:sp>
        <p:nvSpPr>
          <p:cNvPr id="5125" name="Rectangle 5"/>
          <p:cNvSpPr>
            <a:spLocks noGrp="1" noChangeArrowheads="1"/>
          </p:cNvSpPr>
          <p:nvPr>
            <p:ph type="ctrTitle" sz="quarter"/>
          </p:nvPr>
        </p:nvSpPr>
        <p:spPr bwMode="auto">
          <a:xfrm>
            <a:off x="255032" y="641351"/>
            <a:ext cx="7379048" cy="2157413"/>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r">
              <a:lnSpc>
                <a:spcPct val="100000"/>
              </a:lnSpc>
              <a:defRPr sz="3800" b="1">
                <a:solidFill>
                  <a:srgbClr val="69AE23"/>
                </a:solidFill>
              </a:defRPr>
            </a:lvl1pPr>
          </a:lstStyle>
          <a:p>
            <a:r>
              <a:rPr lang="en-US" dirty="0"/>
              <a:t>Click to edit Master title style</a:t>
            </a:r>
          </a:p>
        </p:txBody>
      </p:sp>
      <p:sp>
        <p:nvSpPr>
          <p:cNvPr id="5126" name="Rectangle 6"/>
          <p:cNvSpPr>
            <a:spLocks noGrp="1" noChangeArrowheads="1"/>
          </p:cNvSpPr>
          <p:nvPr>
            <p:ph type="subTitle" sz="quarter" idx="1"/>
          </p:nvPr>
        </p:nvSpPr>
        <p:spPr>
          <a:xfrm>
            <a:off x="271910" y="2890838"/>
            <a:ext cx="7362170" cy="1752600"/>
          </a:xfrm>
          <a:ln/>
        </p:spPr>
        <p:txBody>
          <a:bodyPr lIns="91440" tIns="45720" rIns="91440" bIns="45720"/>
          <a:lstStyle>
            <a:lvl1pPr marL="0" indent="0" algn="r">
              <a:buFont typeface="Wingdings" pitchFamily="2" charset="2"/>
              <a:buNone/>
              <a:tabLst/>
              <a:defRPr sz="2400" b="0"/>
            </a:lvl1pPr>
          </a:lstStyle>
          <a:p>
            <a:r>
              <a:rPr lang="en-US" dirty="0"/>
              <a:t>Click to edit Master subtitle style</a:t>
            </a:r>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cxnSp>
        <p:nvCxnSpPr>
          <p:cNvPr id="4"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
        <p:nvSpPr>
          <p:cNvPr id="3" name="Content Placeholder 2"/>
          <p:cNvSpPr>
            <a:spLocks noGrp="1"/>
          </p:cNvSpPr>
          <p:nvPr>
            <p:ph idx="1"/>
          </p:nvPr>
        </p:nvSpPr>
        <p:spPr>
          <a:xfrm>
            <a:off x="330041" y="1295400"/>
            <a:ext cx="10113140" cy="46307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it-IT" dirty="0"/>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Content and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
        <p:nvSpPr>
          <p:cNvPr id="3" name="Segnaposto data 2"/>
          <p:cNvSpPr>
            <a:spLocks noGrp="1"/>
          </p:cNvSpPr>
          <p:nvPr>
            <p:ph type="dt" sz="half" idx="10"/>
          </p:nvPr>
        </p:nvSpPr>
        <p:spPr>
          <a:xfrm>
            <a:off x="539750" y="6356350"/>
            <a:ext cx="2520950" cy="365125"/>
          </a:xfrm>
          <a:prstGeom prst="rect">
            <a:avLst/>
          </a:prstGeom>
        </p:spPr>
        <p:txBody>
          <a:bodyPr/>
          <a:lstStyle>
            <a:lvl1pPr>
              <a:defRPr/>
            </a:lvl1pPr>
          </a:lstStyle>
          <a:p>
            <a:pPr>
              <a:defRPr/>
            </a:pPr>
            <a:endParaRPr lang="it-IT"/>
          </a:p>
        </p:txBody>
      </p:sp>
      <p:sp>
        <p:nvSpPr>
          <p:cNvPr id="4" name="Segnaposto piè di pagina 3"/>
          <p:cNvSpPr>
            <a:spLocks noGrp="1"/>
          </p:cNvSpPr>
          <p:nvPr>
            <p:ph type="ftr" sz="quarter" idx="11"/>
          </p:nvPr>
        </p:nvSpPr>
        <p:spPr>
          <a:xfrm>
            <a:off x="3690938" y="6356350"/>
            <a:ext cx="3419475" cy="365125"/>
          </a:xfrm>
          <a:prstGeom prst="rect">
            <a:avLst/>
          </a:prstGeom>
        </p:spPr>
        <p:txBody>
          <a:bodyPr/>
          <a:lstStyle>
            <a:lvl1pPr>
              <a:defRPr/>
            </a:lvl1pPr>
          </a:lstStyle>
          <a:p>
            <a:pPr>
              <a:defRPr/>
            </a:pPr>
            <a:endParaRPr lang="it-IT"/>
          </a:p>
        </p:txBody>
      </p:sp>
      <p:sp>
        <p:nvSpPr>
          <p:cNvPr id="5" name="Segnaposto numero diapositiva 4"/>
          <p:cNvSpPr>
            <a:spLocks noGrp="1"/>
          </p:cNvSpPr>
          <p:nvPr>
            <p:ph type="sldNum" sz="quarter" idx="12"/>
          </p:nvPr>
        </p:nvSpPr>
        <p:spPr>
          <a:xfrm>
            <a:off x="7740650" y="6356350"/>
            <a:ext cx="2520950" cy="365125"/>
          </a:xfrm>
          <a:prstGeom prst="rect">
            <a:avLst/>
          </a:prstGeom>
        </p:spPr>
        <p:txBody>
          <a:bodyPr/>
          <a:lstStyle>
            <a:lvl1pPr>
              <a:defRPr/>
            </a:lvl1pPr>
          </a:lstStyle>
          <a:p>
            <a:pPr>
              <a:defRPr/>
            </a:pPr>
            <a:fld id="{91C0B14F-DCF9-47AF-A7C1-9E6814DB6D6F}" type="slidenum">
              <a:rPr lang="it-IT"/>
              <a:pPr>
                <a:defRPr/>
              </a:pPr>
              <a:t>‹#›</a:t>
            </a:fld>
            <a:endParaRPr lang="it-IT"/>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2B6775F-7715-4745-8E81-2A44AA0A0312}" type="datetimeFigureOut">
              <a:rPr lang="en-GB" smtClean="0"/>
              <a:t>23/03/2021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0E42E0D-7BDD-44E7-9CBC-B0B3F9055E67}" type="slidenum">
              <a:rPr lang="en-GB" smtClean="0"/>
              <a:t>‹#›</a:t>
            </a:fld>
            <a:endParaRPr lang="en-GB"/>
          </a:p>
        </p:txBody>
      </p:sp>
    </p:spTree>
    <p:extLst>
      <p:ext uri="{BB962C8B-B14F-4D97-AF65-F5344CB8AC3E}">
        <p14:creationId xmlns:p14="http://schemas.microsoft.com/office/powerpoint/2010/main" val="312264341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1">
          <a:gsLst>
            <a:gs pos="0">
              <a:schemeClr val="bg1">
                <a:tint val="40000"/>
                <a:satMod val="350000"/>
              </a:schemeClr>
            </a:gs>
            <a:gs pos="67000">
              <a:srgbClr val="F7F7F7"/>
            </a:gs>
            <a:gs pos="100000">
              <a:srgbClr val="BEBEBE"/>
            </a:gs>
          </a:gsLst>
          <a:path path="circle">
            <a:fillToRect l="50000" t="-80000" r="50000" b="180000"/>
          </a:path>
        </a:gradFill>
        <a:effectLst/>
      </p:bgPr>
    </p:bg>
    <p:spTree>
      <p:nvGrpSpPr>
        <p:cNvPr id="1" name=""/>
        <p:cNvGrpSpPr/>
        <p:nvPr/>
      </p:nvGrpSpPr>
      <p:grpSpPr>
        <a:xfrm>
          <a:off x="0" y="0"/>
          <a:ext cx="0" cy="0"/>
          <a:chOff x="0" y="0"/>
          <a:chExt cx="0" cy="0"/>
        </a:xfrm>
      </p:grpSpPr>
      <p:sp>
        <p:nvSpPr>
          <p:cNvPr id="8" name="Rettangolo 7"/>
          <p:cNvSpPr/>
          <p:nvPr userDrawn="1"/>
        </p:nvSpPr>
        <p:spPr bwMode="auto">
          <a:xfrm>
            <a:off x="0" y="0"/>
            <a:ext cx="10801350" cy="900113"/>
          </a:xfrm>
          <a:prstGeom prst="rect">
            <a:avLst/>
          </a:prstGeom>
          <a:solidFill>
            <a:srgbClr val="69AE23"/>
          </a:solidFill>
          <a:ln w="28575" cap="flat" cmpd="sng" algn="ctr">
            <a:noFill/>
            <a:prstDash val="solid"/>
            <a:round/>
            <a:headEnd type="none" w="med" len="med"/>
            <a:tailEnd type="none" w="med" len="med"/>
          </a:ln>
          <a:effectLst/>
        </p:spPr>
        <p:txBody>
          <a:bodyPr wrap="none" anchor="ctr"/>
          <a:lstStyle/>
          <a:p>
            <a:pPr>
              <a:defRPr/>
            </a:pPr>
            <a:endParaRPr lang="it-IT"/>
          </a:p>
        </p:txBody>
      </p:sp>
      <p:sp>
        <p:nvSpPr>
          <p:cNvPr id="1027" name="Rectangle 4"/>
          <p:cNvSpPr>
            <a:spLocks noGrp="1" noChangeArrowheads="1"/>
          </p:cNvSpPr>
          <p:nvPr>
            <p:ph type="body" idx="1"/>
          </p:nvPr>
        </p:nvSpPr>
        <p:spPr bwMode="auto">
          <a:xfrm>
            <a:off x="330200" y="1044575"/>
            <a:ext cx="10112375" cy="4881563"/>
          </a:xfrm>
          <a:prstGeom prst="rect">
            <a:avLst/>
          </a:prstGeom>
          <a:noFill/>
          <a:ln w="9525" algn="ctr">
            <a:noFill/>
            <a:miter lim="800000"/>
            <a:headEnd/>
            <a:tailEnd/>
          </a:ln>
        </p:spPr>
        <p:txBody>
          <a:bodyPr vert="horz" wrap="square" lIns="82058" tIns="41029" rIns="82058" bIns="41029" numCol="1" anchor="t" anchorCtr="0" compatLnSpc="1">
            <a:prstTxWarp prst="textNoShape">
              <a:avLst/>
            </a:prstTxWarp>
          </a:bodyPr>
          <a:lstStyle/>
          <a:p>
            <a:pPr lvl="0"/>
            <a:r>
              <a:rPr lang="en-US" dirty="0"/>
              <a:t>First level subhead here</a:t>
            </a:r>
          </a:p>
          <a:p>
            <a:pPr lvl="1"/>
            <a:r>
              <a:rPr lang="en-US" dirty="0"/>
              <a:t>Second level content</a:t>
            </a:r>
          </a:p>
          <a:p>
            <a:pPr lvl="2"/>
            <a:r>
              <a:rPr lang="en-US" dirty="0"/>
              <a:t>Third level content</a:t>
            </a:r>
          </a:p>
          <a:p>
            <a:pPr lvl="3"/>
            <a:r>
              <a:rPr lang="en-US" dirty="0"/>
              <a:t> </a:t>
            </a:r>
          </a:p>
          <a:p>
            <a:pPr lvl="0"/>
            <a:r>
              <a:rPr lang="en-US" dirty="0"/>
              <a:t>First level subhead here</a:t>
            </a:r>
          </a:p>
          <a:p>
            <a:pPr lvl="1"/>
            <a:r>
              <a:rPr lang="en-US" dirty="0"/>
              <a:t>Second level content</a:t>
            </a:r>
          </a:p>
          <a:p>
            <a:pPr lvl="2"/>
            <a:r>
              <a:rPr lang="en-US" dirty="0"/>
              <a:t>Third level content</a:t>
            </a:r>
          </a:p>
          <a:p>
            <a:pPr lvl="3"/>
            <a:r>
              <a:rPr lang="en-US" dirty="0"/>
              <a:t> </a:t>
            </a:r>
          </a:p>
        </p:txBody>
      </p:sp>
      <p:sp>
        <p:nvSpPr>
          <p:cNvPr id="4108" name="Rectangle 12"/>
          <p:cNvSpPr>
            <a:spLocks noChangeArrowheads="1"/>
          </p:cNvSpPr>
          <p:nvPr userDrawn="1"/>
        </p:nvSpPr>
        <p:spPr bwMode="auto">
          <a:xfrm>
            <a:off x="1252538" y="133350"/>
            <a:ext cx="8132762" cy="673100"/>
          </a:xfrm>
          <a:prstGeom prst="rect">
            <a:avLst/>
          </a:prstGeom>
          <a:noFill/>
          <a:ln w="9525">
            <a:noFill/>
            <a:miter lim="800000"/>
            <a:headEnd/>
            <a:tailEnd/>
          </a:ln>
          <a:effectLst/>
        </p:spPr>
        <p:txBody>
          <a:bodyPr lIns="91429" tIns="45714" rIns="91429" bIns="45714" anchor="ctr"/>
          <a:lstStyle/>
          <a:p>
            <a:pPr algn="r">
              <a:lnSpc>
                <a:spcPct val="85000"/>
              </a:lnSpc>
              <a:buClr>
                <a:schemeClr val="tx2"/>
              </a:buClr>
              <a:buSzPct val="90000"/>
              <a:buFont typeface="Wingdings" pitchFamily="2" charset="2"/>
              <a:buNone/>
              <a:defRPr/>
            </a:pPr>
            <a:r>
              <a:rPr lang="ar-OM" sz="2600" u="none">
                <a:solidFill>
                  <a:schemeClr val="bg1"/>
                </a:solidFill>
                <a:latin typeface="Arial" charset="0"/>
              </a:rPr>
              <a:t>برنامج تعليمي عن الاستخبارات الوبائية</a:t>
            </a:r>
          </a:p>
          <a:p>
            <a:pPr algn="r">
              <a:lnSpc>
                <a:spcPct val="85000"/>
              </a:lnSpc>
              <a:buClr>
                <a:schemeClr val="tx2"/>
              </a:buClr>
              <a:buSzPct val="90000"/>
              <a:buFont typeface="Wingdings" pitchFamily="2" charset="2"/>
              <a:buNone/>
              <a:defRPr/>
            </a:pPr>
            <a:r>
              <a:rPr lang="ar-OM" sz="2600" u="none">
                <a:solidFill>
                  <a:schemeClr val="bg1"/>
                </a:solidFill>
                <a:latin typeface="Arial" charset="0"/>
              </a:rPr>
              <a:t>المقدمة</a:t>
            </a:r>
          </a:p>
        </p:txBody>
      </p:sp>
      <p:sp>
        <p:nvSpPr>
          <p:cNvPr id="4109" name="Text Box 13"/>
          <p:cNvSpPr txBox="1">
            <a:spLocks noChangeArrowheads="1"/>
          </p:cNvSpPr>
          <p:nvPr userDrawn="1"/>
        </p:nvSpPr>
        <p:spPr bwMode="auto">
          <a:xfrm>
            <a:off x="9269413" y="584200"/>
            <a:ext cx="1531937" cy="313932"/>
          </a:xfrm>
          <a:prstGeom prst="rect">
            <a:avLst/>
          </a:prstGeom>
          <a:noFill/>
          <a:ln w="9525" algn="ctr">
            <a:noFill/>
            <a:miter lim="800000"/>
            <a:headEnd/>
            <a:tailEnd/>
          </a:ln>
          <a:effectLst/>
        </p:spPr>
        <p:txBody>
          <a:bodyPr>
            <a:spAutoFit/>
          </a:bodyPr>
          <a:lstStyle/>
          <a:p>
            <a:pPr algn="r">
              <a:spcBef>
                <a:spcPct val="50000"/>
              </a:spcBef>
              <a:defRPr/>
            </a:pPr>
            <a:fld id="{D7E7B94F-A3F0-4E7E-ACC3-127C32C6CCA3}" type="slidenum">
              <a:rPr sz="1600" b="1" u="none" noProof="1">
                <a:solidFill>
                  <a:schemeClr val="bg1"/>
                </a:solidFill>
                <a:latin typeface="Arial" charset="0"/>
              </a:rPr>
              <a:pPr algn="r">
                <a:spcBef>
                  <a:spcPct val="50000"/>
                </a:spcBef>
                <a:defRPr/>
              </a:pPr>
              <a:t>‹#›</a:t>
            </a:fld>
            <a:r>
              <a:rPr lang="ar-OM" sz="1600" b="1" u="none">
                <a:latin typeface="Arial" charset="0"/>
              </a:rPr>
              <a:t>/</a:t>
            </a:r>
            <a:r>
              <a:rPr lang="en-GB" sz="1600" b="1" u="none">
                <a:latin typeface="Arial" charset="0"/>
              </a:rPr>
              <a:t>tot</a:t>
            </a:r>
          </a:p>
        </p:txBody>
      </p:sp>
      <p:sp>
        <p:nvSpPr>
          <p:cNvPr id="4103" name="Rectangle 7">
            <a:hlinkClick r:id="" action="ppaction://hlinkshowjump?jump=endshow"/>
          </p:cNvPr>
          <p:cNvSpPr>
            <a:spLocks noChangeArrowheads="1"/>
          </p:cNvSpPr>
          <p:nvPr/>
        </p:nvSpPr>
        <p:spPr bwMode="auto">
          <a:xfrm>
            <a:off x="10391775" y="53975"/>
            <a:ext cx="377825" cy="323850"/>
          </a:xfrm>
          <a:prstGeom prst="rect">
            <a:avLst/>
          </a:prstGeom>
          <a:noFill/>
          <a:ln w="9525">
            <a:noFill/>
            <a:miter lim="800000"/>
            <a:headEnd/>
            <a:tailEnd/>
          </a:ln>
          <a:effectLst/>
        </p:spPr>
        <p:txBody>
          <a:bodyPr wrap="none" anchor="ctr"/>
          <a:lstStyle/>
          <a:p>
            <a:pPr>
              <a:defRPr/>
            </a:pPr>
            <a:endParaRPr lang="it-IT"/>
          </a:p>
        </p:txBody>
      </p:sp>
      <p:sp>
        <p:nvSpPr>
          <p:cNvPr id="9" name="Rettangolo 8"/>
          <p:cNvSpPr/>
          <p:nvPr userDrawn="1"/>
        </p:nvSpPr>
        <p:spPr bwMode="auto">
          <a:xfrm>
            <a:off x="0" y="6673850"/>
            <a:ext cx="10801350" cy="184146"/>
          </a:xfrm>
          <a:prstGeom prst="rect">
            <a:avLst/>
          </a:prstGeom>
          <a:solidFill>
            <a:srgbClr val="69AE23"/>
          </a:solidFill>
          <a:ln w="28575" cap="flat" cmpd="sng" algn="ctr">
            <a:noFill/>
            <a:prstDash val="solid"/>
            <a:round/>
            <a:headEnd type="none" w="med" len="med"/>
            <a:tailEnd type="none" w="med" len="med"/>
          </a:ln>
          <a:effectLst/>
        </p:spPr>
        <p:txBody>
          <a:bodyPr wrap="none" anchor="ctr"/>
          <a:lstStyle/>
          <a:p>
            <a:pPr algn="r">
              <a:defRPr/>
            </a:pPr>
            <a:r>
              <a:rPr lang="en-GB" sz="1000" u="none">
                <a:effectLst>
                  <a:glow rad="63500">
                    <a:schemeClr val="accent5">
                      <a:satMod val="175000"/>
                      <a:alpha val="40000"/>
                    </a:schemeClr>
                  </a:glow>
                </a:effectLst>
              </a:rPr>
              <a:t>By Simulwate</a:t>
            </a:r>
          </a:p>
        </p:txBody>
      </p:sp>
      <p:pic>
        <p:nvPicPr>
          <p:cNvPr id="1032" name="Immagine 9" descr="ecdc_logo_x_ppt.png"/>
          <p:cNvPicPr>
            <a:picLocks noChangeAspect="1"/>
          </p:cNvPicPr>
          <p:nvPr userDrawn="1"/>
        </p:nvPicPr>
        <p:blipFill>
          <a:blip r:embed="rId7" cstate="print"/>
          <a:srcRect/>
          <a:stretch>
            <a:fillRect/>
          </a:stretch>
        </p:blipFill>
        <p:spPr bwMode="auto">
          <a:xfrm>
            <a:off x="0" y="0"/>
            <a:ext cx="1154113" cy="8953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96" r:id="rId1"/>
    <p:sldLayoutId id="2147484197" r:id="rId2"/>
    <p:sldLayoutId id="2147484207" r:id="rId3"/>
    <p:sldLayoutId id="2147484208" r:id="rId4"/>
    <p:sldLayoutId id="2147484209" r:id="rId5"/>
  </p:sldLayoutIdLst>
  <p:transition>
    <p:wipe dir="r"/>
  </p:transition>
  <p:hf hdr="0" ftr="0" dt="0"/>
  <p:txStyles>
    <p:titleStyle>
      <a:lvl1pPr algn="r" rtl="1"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j-lt"/>
          <a:ea typeface="+mj-ea"/>
          <a:cs typeface="+mj-cs"/>
        </a:defRPr>
      </a:lvl1pPr>
      <a:lvl2pPr algn="r" rtl="1"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2pPr>
      <a:lvl3pPr algn="r" rtl="1"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3pPr>
      <a:lvl4pPr algn="r" rtl="1"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4pPr>
      <a:lvl5pPr algn="r" rtl="1"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5pPr>
      <a:lvl6pPr marL="457200" algn="r" rtl="1"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6pPr>
      <a:lvl7pPr marL="914400" algn="r" rtl="1"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7pPr>
      <a:lvl8pPr marL="1371600" algn="r" rtl="1"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8pPr>
      <a:lvl9pPr marL="1828800" algn="r" rtl="1"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9pPr>
    </p:titleStyle>
    <p:bodyStyle>
      <a:lvl1pPr marL="287338" indent="-287338" algn="r" defTabSz="820738" rtl="1"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2000">
          <a:solidFill>
            <a:srgbClr val="000000"/>
          </a:solidFill>
          <a:latin typeface="+mn-lt"/>
          <a:ea typeface="+mn-ea"/>
          <a:cs typeface="+mn-cs"/>
        </a:defRPr>
      </a:lvl1pPr>
      <a:lvl2pPr marL="639763" indent="-225425" algn="r" defTabSz="820738" rtl="1"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2pPr>
      <a:lvl3pPr marL="968375" indent="-214313" algn="r" defTabSz="820738" rtl="1"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3pPr>
      <a:lvl4pPr marL="1193800" indent="-111125" algn="r" defTabSz="820738" rtl="1"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4pPr>
      <a:lvl5pPr marL="1374775" indent="166688" algn="r" defTabSz="820738" rtl="1" eaLnBrk="0" fontAlgn="base" hangingPunct="0">
        <a:spcBef>
          <a:spcPct val="20000"/>
        </a:spcBef>
        <a:spcAft>
          <a:spcPct val="0"/>
        </a:spcAft>
        <a:buClr>
          <a:schemeClr val="tx1"/>
        </a:buClr>
        <a:buChar char="&gt;"/>
        <a:defRPr sz="1700">
          <a:solidFill>
            <a:schemeClr val="tx1"/>
          </a:solidFill>
          <a:latin typeface="AdobeCorpID MyriadRg" pitchFamily="34" charset="0"/>
        </a:defRPr>
      </a:lvl5pPr>
      <a:lvl6pPr marL="1831975" indent="166688" algn="r" defTabSz="820738" rtl="1" fontAlgn="base">
        <a:spcBef>
          <a:spcPct val="20000"/>
        </a:spcBef>
        <a:spcAft>
          <a:spcPct val="0"/>
        </a:spcAft>
        <a:buClr>
          <a:schemeClr val="tx1"/>
        </a:buClr>
        <a:buChar char="&gt;"/>
        <a:defRPr sz="1700">
          <a:solidFill>
            <a:schemeClr val="tx1"/>
          </a:solidFill>
          <a:latin typeface="AdobeCorpID MyriadRg" pitchFamily="34" charset="0"/>
        </a:defRPr>
      </a:lvl6pPr>
      <a:lvl7pPr marL="2289175" indent="166688" algn="r" defTabSz="820738" rtl="1" fontAlgn="base">
        <a:spcBef>
          <a:spcPct val="20000"/>
        </a:spcBef>
        <a:spcAft>
          <a:spcPct val="0"/>
        </a:spcAft>
        <a:buClr>
          <a:schemeClr val="tx1"/>
        </a:buClr>
        <a:buChar char="&gt;"/>
        <a:defRPr sz="1700">
          <a:solidFill>
            <a:schemeClr val="tx1"/>
          </a:solidFill>
          <a:latin typeface="AdobeCorpID MyriadRg" pitchFamily="34" charset="0"/>
        </a:defRPr>
      </a:lvl7pPr>
      <a:lvl8pPr marL="2746375" indent="166688" algn="r" defTabSz="820738" rtl="1" fontAlgn="base">
        <a:spcBef>
          <a:spcPct val="20000"/>
        </a:spcBef>
        <a:spcAft>
          <a:spcPct val="0"/>
        </a:spcAft>
        <a:buClr>
          <a:schemeClr val="tx1"/>
        </a:buClr>
        <a:buChar char="&gt;"/>
        <a:defRPr sz="1700">
          <a:solidFill>
            <a:schemeClr val="tx1"/>
          </a:solidFill>
          <a:latin typeface="AdobeCorpID MyriadRg" pitchFamily="34" charset="0"/>
        </a:defRPr>
      </a:lvl8pPr>
      <a:lvl9pPr marL="3203575" indent="166688" algn="r" defTabSz="820738" rtl="1" fontAlgn="base">
        <a:spcBef>
          <a:spcPct val="20000"/>
        </a:spcBef>
        <a:spcAft>
          <a:spcPct val="0"/>
        </a:spcAft>
        <a:buClr>
          <a:schemeClr val="tx1"/>
        </a:buClr>
        <a:buChar char="&gt;"/>
        <a:defRPr sz="1700">
          <a:solidFill>
            <a:schemeClr val="tx1"/>
          </a:solidFill>
          <a:latin typeface="AdobeCorpID MyriadRg" pitchFamily="34" charset="0"/>
        </a:defRPr>
      </a:lvl9pPr>
    </p:bodyStyle>
    <p:otherStyle>
      <a:defPPr>
        <a:defRPr lang="it-IT"/>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18996" y="2413337"/>
            <a:ext cx="6075750" cy="1569660"/>
          </a:xfrm>
          <a:prstGeom prst="rect">
            <a:avLst/>
          </a:prstGeom>
          <a:noFill/>
          <a:ln w="9525">
            <a:noFill/>
            <a:miter lim="800000"/>
            <a:headEnd/>
            <a:tailEnd/>
          </a:ln>
        </p:spPr>
        <p:txBody>
          <a:bodyPr wrap="square">
            <a:spAutoFit/>
          </a:bodyPr>
          <a:lstStyle/>
          <a:p>
            <a:pPr marL="190500" lvl="1" indent="-187325" algn="r">
              <a:lnSpc>
                <a:spcPct val="100000"/>
              </a:lnSpc>
              <a:spcBef>
                <a:spcPct val="0"/>
              </a:spcBef>
              <a:buFont typeface="Wingdings" pitchFamily="2" charset="2"/>
              <a:buChar char="§"/>
            </a:pPr>
            <a:r>
              <a:rPr lang="ar-OM" sz="1600" u="none" dirty="0">
                <a:latin typeface="Arial" charset="0"/>
                <a:cs typeface="Times New Roman" pitchFamily="18" charset="0"/>
              </a:rPr>
              <a:t>ما الاستخبارات الوبائية؟ </a:t>
            </a:r>
            <a:r>
              <a:rPr lang="en-US" sz="1600" u="none" dirty="0">
                <a:latin typeface="Arial" charset="0"/>
                <a:cs typeface="Times New Roman" pitchFamily="18" charset="0"/>
              </a:rPr>
              <a:t>(</a:t>
            </a:r>
            <a:r>
              <a:rPr lang="en-GB" sz="1600" u="none" dirty="0">
                <a:latin typeface="Arial" charset="0"/>
                <a:cs typeface="Times New Roman" pitchFamily="18" charset="0"/>
              </a:rPr>
              <a:t>EI)</a:t>
            </a:r>
          </a:p>
          <a:p>
            <a:pPr marL="190500" lvl="1" indent="-187325" algn="r">
              <a:lnSpc>
                <a:spcPct val="100000"/>
              </a:lnSpc>
              <a:spcBef>
                <a:spcPct val="0"/>
              </a:spcBef>
              <a:buFont typeface="Wingdings" pitchFamily="2" charset="2"/>
              <a:buChar char="§"/>
            </a:pPr>
            <a:r>
              <a:rPr lang="ar-OM" sz="1600" u="none" dirty="0">
                <a:latin typeface="Arial" charset="0"/>
                <a:cs typeface="Times New Roman" pitchFamily="18" charset="0"/>
              </a:rPr>
              <a:t>أسباب إجراء الاستخبارات الوبائية</a:t>
            </a:r>
          </a:p>
          <a:p>
            <a:pPr marL="190500" lvl="1" indent="-187325" algn="r">
              <a:lnSpc>
                <a:spcPct val="100000"/>
              </a:lnSpc>
              <a:spcBef>
                <a:spcPct val="0"/>
              </a:spcBef>
              <a:buFont typeface="Wingdings" pitchFamily="2" charset="2"/>
              <a:buChar char="§"/>
            </a:pPr>
            <a:r>
              <a:rPr lang="ar-OM" sz="1600" u="none" dirty="0">
                <a:latin typeface="Arial" charset="0"/>
                <a:cs typeface="Times New Roman" pitchFamily="18" charset="0"/>
              </a:rPr>
              <a:t>المنهجية/عملية الاستخبارات الوبائية</a:t>
            </a:r>
          </a:p>
          <a:p>
            <a:pPr marL="190500" lvl="1" indent="-187325" algn="r">
              <a:lnSpc>
                <a:spcPct val="100000"/>
              </a:lnSpc>
              <a:spcBef>
                <a:spcPct val="0"/>
              </a:spcBef>
              <a:buFont typeface="Wingdings" pitchFamily="2" charset="2"/>
              <a:buChar char="§"/>
            </a:pPr>
            <a:r>
              <a:rPr lang="ar-OM" sz="1600" u="none" dirty="0">
                <a:latin typeface="Arial" charset="0"/>
                <a:cs typeface="Times New Roman" pitchFamily="18" charset="0"/>
              </a:rPr>
              <a:t>الأدوات المستخدمة في الاستخبارات الوبائية</a:t>
            </a:r>
          </a:p>
          <a:p>
            <a:pPr marL="190500" lvl="1" indent="-187325" algn="r">
              <a:lnSpc>
                <a:spcPct val="100000"/>
              </a:lnSpc>
              <a:spcBef>
                <a:spcPct val="0"/>
              </a:spcBef>
              <a:buFont typeface="Wingdings" pitchFamily="2" charset="2"/>
              <a:buChar char="§"/>
            </a:pPr>
            <a:r>
              <a:rPr lang="ar-OM" sz="1600" u="none" dirty="0">
                <a:latin typeface="Arial" charset="0"/>
                <a:cs typeface="Times New Roman" pitchFamily="18" charset="0"/>
              </a:rPr>
              <a:t>تعزيز قدرات الاستخبارات الوبائية</a:t>
            </a:r>
          </a:p>
          <a:p>
            <a:pPr marL="190500" indent="-187325" algn="r">
              <a:lnSpc>
                <a:spcPct val="100000"/>
              </a:lnSpc>
              <a:spcBef>
                <a:spcPct val="0"/>
              </a:spcBef>
              <a:buFont typeface="Wingdings" pitchFamily="2" charset="2"/>
              <a:buChar char="§"/>
            </a:pPr>
            <a:r>
              <a:rPr lang="ar-OM" sz="1600" u="none" dirty="0">
                <a:latin typeface="Arial" charset="0"/>
                <a:cs typeface="Times New Roman" pitchFamily="18" charset="0"/>
              </a:rPr>
              <a:t> تطوير نهج مشترك بين الأطراف المعنية بشأن أنشطة الاستخبارات الوبائية</a:t>
            </a:r>
          </a:p>
        </p:txBody>
      </p:sp>
      <p:sp>
        <p:nvSpPr>
          <p:cNvPr id="9" name="Text Box 4"/>
          <p:cNvSpPr txBox="1">
            <a:spLocks noChangeArrowheads="1"/>
          </p:cNvSpPr>
          <p:nvPr/>
        </p:nvSpPr>
        <p:spPr bwMode="auto">
          <a:xfrm>
            <a:off x="2130400" y="908720"/>
            <a:ext cx="7315200" cy="341312"/>
          </a:xfrm>
          <a:prstGeom prst="rect">
            <a:avLst/>
          </a:prstGeom>
          <a:noFill/>
          <a:ln w="9525" algn="ctr">
            <a:noFill/>
            <a:miter lim="800000"/>
            <a:headEnd/>
            <a:tailEnd/>
          </a:ln>
        </p:spPr>
        <p:txBody>
          <a:bodyPr>
            <a:spAutoFit/>
          </a:bodyPr>
          <a:lstStyle/>
          <a:p>
            <a:pPr algn="r">
              <a:spcBef>
                <a:spcPct val="50000"/>
              </a:spcBef>
            </a:pPr>
            <a:r>
              <a:rPr lang="ar-OM" sz="1800" b="1" u="none" dirty="0">
                <a:solidFill>
                  <a:srgbClr val="69AE23"/>
                </a:solidFill>
                <a:latin typeface="Arial" charset="0"/>
              </a:rPr>
              <a:t> مقدمة إلى البرنامج التعليمي</a:t>
            </a:r>
          </a:p>
        </p:txBody>
      </p:sp>
      <p:sp>
        <p:nvSpPr>
          <p:cNvPr id="11" name="Text Box 2"/>
          <p:cNvSpPr txBox="1">
            <a:spLocks noChangeArrowheads="1"/>
          </p:cNvSpPr>
          <p:nvPr/>
        </p:nvSpPr>
        <p:spPr bwMode="auto">
          <a:xfrm>
            <a:off x="6615810" y="2466246"/>
            <a:ext cx="2835315" cy="1015663"/>
          </a:xfrm>
          <a:prstGeom prst="rect">
            <a:avLst/>
          </a:prstGeom>
          <a:noFill/>
          <a:ln w="9525">
            <a:noFill/>
            <a:miter lim="800000"/>
            <a:headEnd/>
            <a:tailEnd/>
          </a:ln>
        </p:spPr>
        <p:txBody>
          <a:bodyPr wrap="square" anchor="ctr">
            <a:spAutoFit/>
          </a:bodyPr>
          <a:lstStyle/>
          <a:p>
            <a:pPr algn="r">
              <a:lnSpc>
                <a:spcPct val="100000"/>
              </a:lnSpc>
              <a:spcBef>
                <a:spcPct val="0"/>
              </a:spcBef>
            </a:pPr>
            <a:r>
              <a:rPr lang="ar-OM" sz="3000" b="1" u="none" dirty="0">
                <a:solidFill>
                  <a:srgbClr val="69AE23"/>
                </a:solidFill>
                <a:latin typeface="Arial" charset="0"/>
              </a:rPr>
              <a:t>أهداف هذا البرنامج التعليمي</a:t>
            </a:r>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178946" y="880579"/>
            <a:ext cx="8137164" cy="341632"/>
          </a:xfrm>
          <a:prstGeom prst="rect">
            <a:avLst/>
          </a:prstGeom>
          <a:noFill/>
          <a:ln w="9525" algn="ctr">
            <a:noFill/>
            <a:miter lim="800000"/>
            <a:headEnd/>
            <a:tailEnd/>
          </a:ln>
        </p:spPr>
        <p:txBody>
          <a:bodyPr wrap="square">
            <a:spAutoFit/>
          </a:bodyPr>
          <a:lstStyle/>
          <a:p>
            <a:pPr algn="r">
              <a:spcBef>
                <a:spcPct val="50000"/>
              </a:spcBef>
            </a:pPr>
            <a:r>
              <a:rPr lang="ar-OM" sz="1800" b="1" u="none" dirty="0">
                <a:solidFill>
                  <a:srgbClr val="69AE23"/>
                </a:solidFill>
                <a:latin typeface="Arial" charset="0"/>
              </a:rPr>
              <a:t>دورة الصحة العامة</a:t>
            </a:r>
          </a:p>
        </p:txBody>
      </p:sp>
      <p:sp>
        <p:nvSpPr>
          <p:cNvPr id="13" name="Rectangle 4"/>
          <p:cNvSpPr>
            <a:spLocks noChangeArrowheads="1"/>
          </p:cNvSpPr>
          <p:nvPr/>
        </p:nvSpPr>
        <p:spPr bwMode="auto">
          <a:xfrm>
            <a:off x="3870505" y="3158970"/>
            <a:ext cx="2295255" cy="770084"/>
          </a:xfrm>
          <a:prstGeom prst="rect">
            <a:avLst/>
          </a:prstGeom>
          <a:noFill/>
          <a:ln w="9525">
            <a:noFill/>
            <a:miter lim="800000"/>
            <a:headEnd/>
            <a:tailEnd/>
          </a:ln>
          <a:effectLst/>
        </p:spPr>
        <p:txBody>
          <a:bodyPr wrap="square" lIns="92075" tIns="46038" rIns="92075" bIns="46038">
            <a:spAutoFit/>
          </a:bodyPr>
          <a:lstStyle/>
          <a:p>
            <a:pPr lvl="1" algn="r" eaLnBrk="0" hangingPunct="0">
              <a:lnSpc>
                <a:spcPct val="100000"/>
              </a:lnSpc>
              <a:spcBef>
                <a:spcPct val="0"/>
              </a:spcBef>
            </a:pPr>
            <a:r>
              <a:rPr lang="ar-OM" sz="2200" b="1" u="none">
                <a:solidFill>
                  <a:srgbClr val="69AE23"/>
                </a:solidFill>
                <a:latin typeface="Arial" charset="0"/>
              </a:rPr>
              <a:t>تقديم معلومات لاتخاذ الإجراءات</a:t>
            </a:r>
          </a:p>
        </p:txBody>
      </p:sp>
      <p:sp>
        <p:nvSpPr>
          <p:cNvPr id="15" name="TextBox 14"/>
          <p:cNvSpPr txBox="1"/>
          <p:nvPr/>
        </p:nvSpPr>
        <p:spPr>
          <a:xfrm>
            <a:off x="405120" y="1223755"/>
            <a:ext cx="1845384" cy="480131"/>
          </a:xfrm>
          <a:prstGeom prst="rect">
            <a:avLst/>
          </a:prstGeom>
          <a:noFill/>
        </p:spPr>
        <p:txBody>
          <a:bodyPr wrap="square" rtlCol="0">
            <a:spAutoFit/>
          </a:bodyPr>
          <a:lstStyle/>
          <a:p>
            <a:r>
              <a:rPr lang="ar-OM" sz="2800">
                <a:solidFill>
                  <a:srgbClr val="002060"/>
                </a:solidFill>
                <a:latin typeface="Calibri" pitchFamily="34" charset="0"/>
                <a:cs typeface="Calibri" pitchFamily="34" charset="0"/>
              </a:rPr>
              <a:t> </a:t>
            </a:r>
          </a:p>
        </p:txBody>
      </p:sp>
      <p:graphicFrame>
        <p:nvGraphicFramePr>
          <p:cNvPr id="3" name="Diagram 2"/>
          <p:cNvGraphicFramePr/>
          <p:nvPr>
            <p:extLst>
              <p:ext uri="{D42A27DB-BD31-4B8C-83A1-F6EECF244321}">
                <p14:modId xmlns:p14="http://schemas.microsoft.com/office/powerpoint/2010/main" val="2399780165"/>
              </p:ext>
            </p:extLst>
          </p:nvPr>
        </p:nvGraphicFramePr>
        <p:xfrm>
          <a:off x="1665260" y="1294059"/>
          <a:ext cx="6828887" cy="46646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p:cNvSpPr/>
          <p:nvPr/>
        </p:nvSpPr>
        <p:spPr bwMode="auto">
          <a:xfrm>
            <a:off x="4815611" y="1131115"/>
            <a:ext cx="3678536" cy="4008075"/>
          </a:xfrm>
          <a:prstGeom prst="rect">
            <a:avLst/>
          </a:prstGeom>
          <a:solidFill>
            <a:schemeClr val="accent1">
              <a:lumMod val="60000"/>
              <a:lumOff val="40000"/>
              <a:alpha val="25000"/>
            </a:schemeClr>
          </a:solidFill>
          <a:ln w="28575" cap="flat" cmpd="sng" algn="ctr">
            <a:solidFill>
              <a:schemeClr val="accent1">
                <a:lumMod val="60000"/>
                <a:lumOff val="4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dirty="0">
              <a:ln>
                <a:noFill/>
              </a:ln>
              <a:solidFill>
                <a:schemeClr val="tx1"/>
              </a:solidFill>
              <a:effectLst/>
              <a:latin typeface="Microsoft Sans Serif" pitchFamily="34" charset="0"/>
            </a:endParaRPr>
          </a:p>
        </p:txBody>
      </p:sp>
      <p:sp>
        <p:nvSpPr>
          <p:cNvPr id="6" name="TextBox 5"/>
          <p:cNvSpPr txBox="1"/>
          <p:nvPr/>
        </p:nvSpPr>
        <p:spPr>
          <a:xfrm>
            <a:off x="6885840" y="1533070"/>
            <a:ext cx="1638590" cy="258532"/>
          </a:xfrm>
          <a:prstGeom prst="rect">
            <a:avLst/>
          </a:prstGeom>
          <a:noFill/>
        </p:spPr>
        <p:txBody>
          <a:bodyPr wrap="none" rtlCol="0">
            <a:spAutoFit/>
          </a:bodyPr>
          <a:lstStyle/>
          <a:p>
            <a:r>
              <a:rPr lang="ar-OM"/>
              <a:t> الاستخبارات الوبائية</a:t>
            </a:r>
          </a:p>
        </p:txBody>
      </p:sp>
    </p:spTree>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96674" y="883325"/>
            <a:ext cx="8655246" cy="341632"/>
          </a:xfrm>
          <a:prstGeom prst="rect">
            <a:avLst/>
          </a:prstGeom>
          <a:noFill/>
        </p:spPr>
        <p:txBody>
          <a:bodyPr wrap="square" rtlCol="0">
            <a:spAutoFit/>
          </a:bodyPr>
          <a:lstStyle/>
          <a:p>
            <a:pPr algn="r">
              <a:spcBef>
                <a:spcPct val="50000"/>
              </a:spcBef>
            </a:pPr>
            <a:r>
              <a:rPr lang="ar-OM" sz="1800" b="1" u="none" dirty="0">
                <a:solidFill>
                  <a:srgbClr val="69AE23"/>
                </a:solidFill>
                <a:latin typeface="Arial" charset="0"/>
              </a:rPr>
              <a:t>عملية الاستخبارات الوبائية</a:t>
            </a:r>
          </a:p>
        </p:txBody>
      </p:sp>
      <p:grpSp>
        <p:nvGrpSpPr>
          <p:cNvPr id="11" name="Group 10">
            <a:extLst>
              <a:ext uri="{FF2B5EF4-FFF2-40B4-BE49-F238E27FC236}">
                <a16:creationId xmlns:a16="http://schemas.microsoft.com/office/drawing/2014/main" id="{76BEDB58-52AC-4C74-B4FD-DFCC70ACCE96}"/>
              </a:ext>
            </a:extLst>
          </p:cNvPr>
          <p:cNvGrpSpPr/>
          <p:nvPr/>
        </p:nvGrpSpPr>
        <p:grpSpPr>
          <a:xfrm>
            <a:off x="1449430" y="1084404"/>
            <a:ext cx="8212024" cy="4966409"/>
            <a:chOff x="1683234" y="960204"/>
            <a:chExt cx="8212024" cy="4966409"/>
          </a:xfrm>
        </p:grpSpPr>
        <p:sp>
          <p:nvSpPr>
            <p:cNvPr id="4" name="TextBox 3"/>
            <p:cNvSpPr txBox="1"/>
            <p:nvPr/>
          </p:nvSpPr>
          <p:spPr>
            <a:xfrm rot="16200000">
              <a:off x="4394427" y="1564608"/>
              <a:ext cx="1522739" cy="313932"/>
            </a:xfrm>
            <a:prstGeom prst="rect">
              <a:avLst/>
            </a:prstGeom>
            <a:noFill/>
          </p:spPr>
          <p:txBody>
            <a:bodyPr wrap="square" rtlCol="0">
              <a:spAutoFit/>
            </a:bodyPr>
            <a:lstStyle/>
            <a:p>
              <a:r>
                <a:rPr lang="ar-OM" sz="1600" u="none" dirty="0"/>
                <a:t>التحليل</a:t>
              </a:r>
            </a:p>
          </p:txBody>
        </p:sp>
        <p:grpSp>
          <p:nvGrpSpPr>
            <p:cNvPr id="9" name="Group 8">
              <a:extLst>
                <a:ext uri="{FF2B5EF4-FFF2-40B4-BE49-F238E27FC236}">
                  <a16:creationId xmlns:a16="http://schemas.microsoft.com/office/drawing/2014/main" id="{5E51C4D6-A8C4-4A3C-93A7-201CFF8B0665}"/>
                </a:ext>
              </a:extLst>
            </p:cNvPr>
            <p:cNvGrpSpPr/>
            <p:nvPr/>
          </p:nvGrpSpPr>
          <p:grpSpPr>
            <a:xfrm>
              <a:off x="1683234" y="1454940"/>
              <a:ext cx="8212024" cy="4471673"/>
              <a:chOff x="1683234" y="1454940"/>
              <a:chExt cx="8212024" cy="4471673"/>
            </a:xfrm>
          </p:grpSpPr>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1683234" y="1805475"/>
                <a:ext cx="8212024" cy="3449295"/>
              </a:xfrm>
              <a:prstGeom prst="rect">
                <a:avLst/>
              </a:prstGeom>
            </p:spPr>
          </p:pic>
          <p:sp>
            <p:nvSpPr>
              <p:cNvPr id="30" name="Chevron 29"/>
              <p:cNvSpPr/>
              <p:nvPr/>
            </p:nvSpPr>
            <p:spPr>
              <a:xfrm flipH="1">
                <a:off x="4397805" y="2302092"/>
                <a:ext cx="848103" cy="1619121"/>
              </a:xfrm>
              <a:prstGeom prst="chevron">
                <a:avLst>
                  <a:gd name="adj" fmla="val 62310"/>
                </a:avLst>
              </a:prstGeom>
              <a:solidFill>
                <a:srgbClr val="70AD47">
                  <a:lumMod val="20000"/>
                  <a:lumOff val="80000"/>
                </a:srgbClr>
              </a:solidFill>
              <a:ln>
                <a:noFill/>
              </a:ln>
              <a:effectLst/>
            </p:spPr>
          </p:sp>
          <p:sp>
            <p:nvSpPr>
              <p:cNvPr id="39" name="TextBox 38"/>
              <p:cNvSpPr txBox="1"/>
              <p:nvPr/>
            </p:nvSpPr>
            <p:spPr>
              <a:xfrm>
                <a:off x="6991792" y="1509325"/>
                <a:ext cx="430118" cy="782469"/>
              </a:xfrm>
              <a:prstGeom prst="rect">
                <a:avLst/>
              </a:prstGeom>
              <a:noFill/>
            </p:spPr>
            <p:txBody>
              <a:bodyPr vert="vert270" wrap="square" rtlCol="0">
                <a:spAutoFit/>
              </a:bodyPr>
              <a:lstStyle/>
              <a:p>
                <a:pPr algn="r" defTabSz="810067" fontAlgn="auto">
                  <a:lnSpc>
                    <a:spcPct val="100000"/>
                  </a:lnSpc>
                  <a:spcBef>
                    <a:spcPts val="0"/>
                  </a:spcBef>
                  <a:spcAft>
                    <a:spcPts val="0"/>
                  </a:spcAft>
                </a:pPr>
                <a:r>
                  <a:rPr lang="ar-OM" sz="1595" u="none">
                    <a:solidFill>
                      <a:prstClr val="black"/>
                    </a:solidFill>
                    <a:latin typeface="Calibri" panose="020F0502020204030204"/>
                  </a:rPr>
                  <a:t>الفرز</a:t>
                </a:r>
              </a:p>
            </p:txBody>
          </p:sp>
          <p:sp>
            <p:nvSpPr>
              <p:cNvPr id="40" name="TextBox 39"/>
              <p:cNvSpPr txBox="1"/>
              <p:nvPr/>
            </p:nvSpPr>
            <p:spPr>
              <a:xfrm>
                <a:off x="6351473" y="1490897"/>
                <a:ext cx="430118" cy="734736"/>
              </a:xfrm>
              <a:prstGeom prst="rect">
                <a:avLst/>
              </a:prstGeom>
              <a:noFill/>
            </p:spPr>
            <p:txBody>
              <a:bodyPr vert="vert270" wrap="square" rtlCol="0">
                <a:spAutoFit/>
              </a:bodyPr>
              <a:lstStyle/>
              <a:p>
                <a:pPr algn="r" defTabSz="810067" fontAlgn="auto">
                  <a:lnSpc>
                    <a:spcPct val="100000"/>
                  </a:lnSpc>
                  <a:spcBef>
                    <a:spcPts val="0"/>
                  </a:spcBef>
                  <a:spcAft>
                    <a:spcPts val="0"/>
                  </a:spcAft>
                </a:pPr>
                <a:r>
                  <a:rPr lang="ar-OM" sz="1595" u="none" dirty="0">
                    <a:solidFill>
                      <a:prstClr val="black"/>
                    </a:solidFill>
                    <a:latin typeface="Calibri" panose="020F0502020204030204"/>
                  </a:rPr>
                  <a:t>الترشيح</a:t>
                </a:r>
              </a:p>
            </p:txBody>
          </p:sp>
          <p:sp>
            <p:nvSpPr>
              <p:cNvPr id="41" name="TextBox 40"/>
              <p:cNvSpPr txBox="1"/>
              <p:nvPr/>
            </p:nvSpPr>
            <p:spPr>
              <a:xfrm>
                <a:off x="5632232" y="1454940"/>
                <a:ext cx="430118" cy="818013"/>
              </a:xfrm>
              <a:prstGeom prst="rect">
                <a:avLst/>
              </a:prstGeom>
              <a:noFill/>
            </p:spPr>
            <p:txBody>
              <a:bodyPr vert="vert270" wrap="square" rtlCol="0">
                <a:spAutoFit/>
              </a:bodyPr>
              <a:lstStyle/>
              <a:p>
                <a:pPr algn="r" defTabSz="810067" fontAlgn="auto">
                  <a:lnSpc>
                    <a:spcPct val="100000"/>
                  </a:lnSpc>
                  <a:spcBef>
                    <a:spcPts val="0"/>
                  </a:spcBef>
                  <a:spcAft>
                    <a:spcPts val="0"/>
                  </a:spcAft>
                </a:pPr>
                <a:r>
                  <a:rPr lang="ar-OM" sz="1595" u="none" dirty="0">
                    <a:solidFill>
                      <a:prstClr val="black"/>
                    </a:solidFill>
                    <a:latin typeface="Calibri" panose="020F0502020204030204"/>
                  </a:rPr>
                  <a:t>التحقق</a:t>
                </a:r>
              </a:p>
            </p:txBody>
          </p:sp>
          <p:grpSp>
            <p:nvGrpSpPr>
              <p:cNvPr id="6" name="Group 5">
                <a:extLst>
                  <a:ext uri="{FF2B5EF4-FFF2-40B4-BE49-F238E27FC236}">
                    <a16:creationId xmlns:a16="http://schemas.microsoft.com/office/drawing/2014/main" id="{238267E4-A807-48F2-A1B0-870EB4AA8674}"/>
                  </a:ext>
                </a:extLst>
              </p:cNvPr>
              <p:cNvGrpSpPr/>
              <p:nvPr/>
            </p:nvGrpSpPr>
            <p:grpSpPr>
              <a:xfrm>
                <a:off x="2269219" y="2173898"/>
                <a:ext cx="1779330" cy="3752715"/>
                <a:chOff x="6996536" y="2221171"/>
                <a:chExt cx="1779330" cy="3752715"/>
              </a:xfrm>
            </p:grpSpPr>
            <p:sp>
              <p:nvSpPr>
                <p:cNvPr id="32" name="Oval 31"/>
                <p:cNvSpPr/>
                <p:nvPr/>
              </p:nvSpPr>
              <p:spPr>
                <a:xfrm flipH="1">
                  <a:off x="7250634" y="2221171"/>
                  <a:ext cx="635567" cy="604422"/>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33" name="Oval 32"/>
                <p:cNvSpPr/>
                <p:nvPr/>
              </p:nvSpPr>
              <p:spPr>
                <a:xfrm flipH="1">
                  <a:off x="8014359" y="2255876"/>
                  <a:ext cx="642128" cy="560577"/>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34" name="Oval 33"/>
                <p:cNvSpPr/>
                <p:nvPr/>
              </p:nvSpPr>
              <p:spPr>
                <a:xfrm flipH="1">
                  <a:off x="7619725" y="3417836"/>
                  <a:ext cx="677239" cy="619153"/>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35" name="TextBox 34"/>
                <p:cNvSpPr txBox="1"/>
                <p:nvPr/>
              </p:nvSpPr>
              <p:spPr>
                <a:xfrm>
                  <a:off x="7273116" y="2371546"/>
                  <a:ext cx="685428" cy="283154"/>
                </a:xfrm>
                <a:prstGeom prst="rect">
                  <a:avLst/>
                </a:prstGeom>
                <a:noFill/>
              </p:spPr>
              <p:txBody>
                <a:bodyPr wrap="square" rtlCol="0">
                  <a:spAutoFit/>
                </a:bodyPr>
                <a:lstStyle/>
                <a:p>
                  <a:pPr algn="r" defTabSz="810067" fontAlgn="auto">
                    <a:lnSpc>
                      <a:spcPct val="100000"/>
                    </a:lnSpc>
                    <a:spcBef>
                      <a:spcPts val="0"/>
                    </a:spcBef>
                    <a:spcAft>
                      <a:spcPts val="0"/>
                    </a:spcAft>
                  </a:pPr>
                  <a:r>
                    <a:rPr lang="ar-OM" sz="1240" u="none">
                      <a:solidFill>
                        <a:prstClr val="black"/>
                      </a:solidFill>
                      <a:latin typeface="Calibri" panose="020F0502020204030204"/>
                    </a:rPr>
                    <a:t>الإشارة</a:t>
                  </a:r>
                </a:p>
              </p:txBody>
            </p:sp>
            <p:sp>
              <p:nvSpPr>
                <p:cNvPr id="36" name="TextBox 35"/>
                <p:cNvSpPr txBox="1"/>
                <p:nvPr/>
              </p:nvSpPr>
              <p:spPr>
                <a:xfrm>
                  <a:off x="8110420" y="2404385"/>
                  <a:ext cx="543924" cy="283154"/>
                </a:xfrm>
                <a:prstGeom prst="rect">
                  <a:avLst/>
                </a:prstGeom>
                <a:noFill/>
              </p:spPr>
              <p:txBody>
                <a:bodyPr wrap="square" rtlCol="0">
                  <a:spAutoFit/>
                </a:bodyPr>
                <a:lstStyle/>
                <a:p>
                  <a:pPr algn="r" defTabSz="810067" fontAlgn="auto">
                    <a:lnSpc>
                      <a:spcPct val="100000"/>
                    </a:lnSpc>
                    <a:spcBef>
                      <a:spcPts val="0"/>
                    </a:spcBef>
                    <a:spcAft>
                      <a:spcPts val="0"/>
                    </a:spcAft>
                  </a:pPr>
                  <a:r>
                    <a:rPr lang="ar-OM" sz="1240" u="none">
                      <a:solidFill>
                        <a:prstClr val="black"/>
                      </a:solidFill>
                      <a:latin typeface="Calibri" panose="020F0502020204030204"/>
                    </a:rPr>
                    <a:t>الحدث</a:t>
                  </a:r>
                </a:p>
              </p:txBody>
            </p:sp>
            <p:sp>
              <p:nvSpPr>
                <p:cNvPr id="37" name="TextBox 36"/>
                <p:cNvSpPr txBox="1"/>
                <p:nvPr/>
              </p:nvSpPr>
              <p:spPr>
                <a:xfrm>
                  <a:off x="7535460" y="3598054"/>
                  <a:ext cx="676315" cy="283154"/>
                </a:xfrm>
                <a:prstGeom prst="rect">
                  <a:avLst/>
                </a:prstGeom>
                <a:noFill/>
              </p:spPr>
              <p:txBody>
                <a:bodyPr wrap="square" rtlCol="0">
                  <a:spAutoFit/>
                </a:bodyPr>
                <a:lstStyle/>
                <a:p>
                  <a:pPr algn="r" defTabSz="810067" fontAlgn="auto">
                    <a:lnSpc>
                      <a:spcPct val="100000"/>
                    </a:lnSpc>
                    <a:spcBef>
                      <a:spcPts val="0"/>
                    </a:spcBef>
                    <a:spcAft>
                      <a:spcPts val="0"/>
                    </a:spcAft>
                  </a:pPr>
                  <a:r>
                    <a:rPr lang="ar-OM" sz="1240" u="none" dirty="0">
                      <a:solidFill>
                        <a:prstClr val="black"/>
                      </a:solidFill>
                      <a:latin typeface="Calibri" panose="020F0502020204030204"/>
                    </a:rPr>
                    <a:t>التهديد</a:t>
                  </a:r>
                </a:p>
              </p:txBody>
            </p:sp>
            <p:sp>
              <p:nvSpPr>
                <p:cNvPr id="38" name="Chevron 37"/>
                <p:cNvSpPr/>
                <p:nvPr/>
              </p:nvSpPr>
              <p:spPr>
                <a:xfrm rot="5400000">
                  <a:off x="7278449" y="3838172"/>
                  <a:ext cx="1163365" cy="1316818"/>
                </a:xfrm>
                <a:prstGeom prst="chevron">
                  <a:avLst>
                    <a:gd name="adj" fmla="val 62709"/>
                  </a:avLst>
                </a:prstGeom>
                <a:solidFill>
                  <a:srgbClr val="70AD47">
                    <a:lumMod val="20000"/>
                    <a:lumOff val="80000"/>
                  </a:srgbClr>
                </a:solidFill>
                <a:ln>
                  <a:noFill/>
                </a:ln>
                <a:effectLst/>
              </p:spPr>
            </p:sp>
            <p:sp>
              <p:nvSpPr>
                <p:cNvPr id="45" name="TextBox 44"/>
                <p:cNvSpPr txBox="1"/>
                <p:nvPr/>
              </p:nvSpPr>
              <p:spPr>
                <a:xfrm>
                  <a:off x="6996536" y="2801480"/>
                  <a:ext cx="1779330" cy="651985"/>
                </a:xfrm>
                <a:prstGeom prst="rect">
                  <a:avLst/>
                </a:prstGeom>
                <a:noFill/>
                <a:ln>
                  <a:noFill/>
                </a:ln>
                <a:effectLst/>
              </p:spPr>
              <p:txBody>
                <a:bodyPr spcFirstLastPara="0" vert="horz" wrap="square" lIns="41630" tIns="41630" rIns="41630" bIns="41630" numCol="1" spcCol="1270" anchor="ctr" anchorCtr="0">
                  <a:noAutofit/>
                </a:bodyPr>
                <a:lstStyle/>
                <a:p>
                  <a:pPr marL="0" marR="0" lvl="0" indent="0" defTabSz="1456995" eaLnBrk="1" fontAlgn="auto" latinLnBrk="0" hangingPunct="1">
                    <a:lnSpc>
                      <a:spcPct val="100000"/>
                    </a:lnSpc>
                    <a:spcBef>
                      <a:spcPct val="0"/>
                    </a:spcBef>
                    <a:spcAft>
                      <a:spcPct val="35000"/>
                    </a:spcAft>
                    <a:buClrTx/>
                    <a:buSzTx/>
                    <a:buFontTx/>
                    <a:buNone/>
                    <a:tabLst/>
                    <a:defRPr/>
                  </a:pPr>
                  <a:r>
                    <a:rPr kumimoji="0" lang="ar-OM" sz="2400" b="0" i="0" u="none" strike="noStrike" cap="none" normalizeH="0" baseline="0" noProof="0" dirty="0">
                      <a:ln>
                        <a:noFill/>
                      </a:ln>
                      <a:solidFill>
                        <a:prstClr val="black">
                          <a:hueOff val="0"/>
                          <a:satOff val="0"/>
                          <a:lumOff val="0"/>
                          <a:alphaOff val="0"/>
                        </a:prstClr>
                      </a:solidFill>
                      <a:uLnTx/>
                      <a:uFillTx/>
                      <a:latin typeface="Calibri" panose="020F0502020204030204"/>
                      <a:ea typeface="+mn-ea"/>
                      <a:cs typeface="+mn-cs"/>
                    </a:rPr>
                    <a:t>العناصر المهمة</a:t>
                  </a:r>
                </a:p>
              </p:txBody>
            </p:sp>
            <p:sp>
              <p:nvSpPr>
                <p:cNvPr id="46" name="TextBox 45"/>
                <p:cNvSpPr txBox="1"/>
                <p:nvPr/>
              </p:nvSpPr>
              <p:spPr>
                <a:xfrm>
                  <a:off x="6996536" y="5185527"/>
                  <a:ext cx="1657808" cy="788359"/>
                </a:xfrm>
                <a:prstGeom prst="rect">
                  <a:avLst/>
                </a:prstGeom>
                <a:noFill/>
                <a:ln>
                  <a:noFill/>
                </a:ln>
                <a:effectLst/>
              </p:spPr>
              <p:txBody>
                <a:bodyPr spcFirstLastPara="0" vert="horz" wrap="square" lIns="41630" tIns="41630" rIns="41630" bIns="41630" numCol="1" spcCol="1270" anchor="ctr" anchorCtr="0">
                  <a:noAutofit/>
                </a:bodyPr>
                <a:lstStyle/>
                <a:p>
                  <a:pPr marL="0" marR="0" lvl="0" indent="0" defTabSz="1456995" eaLnBrk="1" fontAlgn="auto" latinLnBrk="0" hangingPunct="1">
                    <a:lnSpc>
                      <a:spcPct val="100000"/>
                    </a:lnSpc>
                    <a:spcBef>
                      <a:spcPct val="0"/>
                    </a:spcBef>
                    <a:spcAft>
                      <a:spcPct val="35000"/>
                    </a:spcAft>
                    <a:buClrTx/>
                    <a:buSzTx/>
                    <a:buFontTx/>
                    <a:buNone/>
                    <a:tabLst/>
                    <a:defRPr/>
                  </a:pPr>
                  <a:r>
                    <a:rPr lang="ar-OM" sz="3278" u="none" dirty="0">
                      <a:solidFill>
                        <a:prstClr val="black">
                          <a:hueOff val="0"/>
                          <a:satOff val="0"/>
                          <a:lumOff val="0"/>
                          <a:alphaOff val="0"/>
                        </a:prstClr>
                      </a:solidFill>
                      <a:latin typeface="Calibri" panose="020F0502020204030204"/>
                    </a:rPr>
                    <a:t>المزيد من الإجراءات</a:t>
                  </a:r>
                </a:p>
              </p:txBody>
            </p:sp>
          </p:grpSp>
          <p:sp>
            <p:nvSpPr>
              <p:cNvPr id="19" name="Chevron 18"/>
              <p:cNvSpPr/>
              <p:nvPr/>
            </p:nvSpPr>
            <p:spPr>
              <a:xfrm flipH="1">
                <a:off x="5824219" y="2280867"/>
                <a:ext cx="848103" cy="1619121"/>
              </a:xfrm>
              <a:prstGeom prst="chevron">
                <a:avLst>
                  <a:gd name="adj" fmla="val 62310"/>
                </a:avLst>
              </a:prstGeom>
              <a:solidFill>
                <a:srgbClr val="70AD47">
                  <a:lumMod val="20000"/>
                  <a:lumOff val="80000"/>
                </a:srgbClr>
              </a:solidFill>
              <a:ln>
                <a:noFill/>
              </a:ln>
              <a:effectLst/>
            </p:spPr>
          </p:sp>
          <p:sp>
            <p:nvSpPr>
              <p:cNvPr id="5" name="TextBox 4">
                <a:extLst>
                  <a:ext uri="{FF2B5EF4-FFF2-40B4-BE49-F238E27FC236}">
                    <a16:creationId xmlns:a16="http://schemas.microsoft.com/office/drawing/2014/main" id="{E30C9152-534B-4628-B6C6-A46B63047F7A}"/>
                  </a:ext>
                </a:extLst>
              </p:cNvPr>
              <p:cNvSpPr txBox="1"/>
              <p:nvPr/>
            </p:nvSpPr>
            <p:spPr>
              <a:xfrm>
                <a:off x="7839156" y="2878061"/>
                <a:ext cx="1726756" cy="424732"/>
              </a:xfrm>
              <a:prstGeom prst="rect">
                <a:avLst/>
              </a:prstGeom>
              <a:noFill/>
            </p:spPr>
            <p:txBody>
              <a:bodyPr wrap="none" rtlCol="0">
                <a:spAutoFit/>
              </a:bodyPr>
              <a:lstStyle/>
              <a:p>
                <a:r>
                  <a:rPr lang="ar-OM" sz="2400" u="none" dirty="0"/>
                  <a:t>المعلومات</a:t>
                </a:r>
              </a:p>
            </p:txBody>
          </p:sp>
        </p:grpSp>
      </p:grpSp>
      <p:graphicFrame>
        <p:nvGraphicFramePr>
          <p:cNvPr id="8" name="Table 7">
            <a:extLst>
              <a:ext uri="{FF2B5EF4-FFF2-40B4-BE49-F238E27FC236}">
                <a16:creationId xmlns:a16="http://schemas.microsoft.com/office/drawing/2014/main" id="{F8EE64B7-BC33-475B-96C7-3108F2A17775}"/>
              </a:ext>
            </a:extLst>
          </p:cNvPr>
          <p:cNvGraphicFramePr>
            <a:graphicFrameLocks noGrp="1"/>
          </p:cNvGraphicFramePr>
          <p:nvPr>
            <p:extLst>
              <p:ext uri="{D42A27DB-BD31-4B8C-83A1-F6EECF244321}">
                <p14:modId xmlns:p14="http://schemas.microsoft.com/office/powerpoint/2010/main" val="924175218"/>
              </p:ext>
            </p:extLst>
          </p:nvPr>
        </p:nvGraphicFramePr>
        <p:xfrm>
          <a:off x="4373037" y="6050813"/>
          <a:ext cx="5857240" cy="553085"/>
        </p:xfrm>
        <a:graphic>
          <a:graphicData uri="http://schemas.openxmlformats.org/drawingml/2006/table">
            <a:tbl>
              <a:tblPr firstRow="1" firstCol="1" bandRow="1">
                <a:effectLst/>
                <a:tableStyleId>{5C22544A-7EE6-4342-B048-85BDC9FD1C3A}</a:tableStyleId>
              </a:tblPr>
              <a:tblGrid>
                <a:gridCol w="5857240">
                  <a:extLst>
                    <a:ext uri="{9D8B030D-6E8A-4147-A177-3AD203B41FA5}">
                      <a16:colId xmlns:a16="http://schemas.microsoft.com/office/drawing/2014/main" val="2490134564"/>
                    </a:ext>
                  </a:extLst>
                </a:gridCol>
              </a:tblGrid>
              <a:tr h="553085">
                <a:tc>
                  <a:txBody>
                    <a:bodyPr/>
                    <a:lstStyle/>
                    <a:p>
                      <a:pPr algn="r" rtl="1">
                        <a:lnSpc>
                          <a:spcPct val="105000"/>
                        </a:lnSpc>
                        <a:spcAft>
                          <a:spcPts val="800"/>
                        </a:spcAft>
                      </a:pPr>
                      <a:r>
                        <a:rPr lang="en-US" sz="1200" b="0" u="sng" dirty="0">
                          <a:solidFill>
                            <a:schemeClr val="tx1"/>
                          </a:solidFill>
                          <a:effectLst/>
                        </a:rPr>
                        <a:t> </a:t>
                      </a:r>
                      <a:r>
                        <a:rPr lang="ar-EG" sz="1200" b="0" u="sng" dirty="0">
                          <a:solidFill>
                            <a:schemeClr val="tx1"/>
                          </a:solidFill>
                          <a:effectLst/>
                        </a:rPr>
                        <a:t>التصميم: هل يمكن عرض الخطوات باستخدام التعريفات المنبثقة؟</a:t>
                      </a:r>
                      <a:endParaRPr lang="fr-LU" sz="1100" b="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983183702"/>
                  </a:ext>
                </a:extLst>
              </a:tr>
            </a:tbl>
          </a:graphicData>
        </a:graphic>
      </p:graphicFrame>
    </p:spTree>
    <p:extLst>
      <p:ext uri="{BB962C8B-B14F-4D97-AF65-F5344CB8AC3E}">
        <p14:creationId xmlns:p14="http://schemas.microsoft.com/office/powerpoint/2010/main" val="2054822925"/>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Content Placeholder 13"/>
          <p:cNvPicPr>
            <a:picLocks noGrp="1" noChangeAspect="1"/>
          </p:cNvPicPr>
          <p:nvPr>
            <p:ph idx="4294967295"/>
          </p:nvPr>
        </p:nvPicPr>
        <p:blipFill>
          <a:blip r:embed="rId3"/>
          <a:stretch>
            <a:fillRect/>
          </a:stretch>
        </p:blipFill>
        <p:spPr>
          <a:xfrm>
            <a:off x="8676425" y="1867467"/>
            <a:ext cx="774700" cy="706438"/>
          </a:xfrm>
          <a:prstGeom prst="rect">
            <a:avLst/>
          </a:prstGeom>
        </p:spPr>
      </p:pic>
      <p:grpSp>
        <p:nvGrpSpPr>
          <p:cNvPr id="8" name="Group 7"/>
          <p:cNvGrpSpPr/>
          <p:nvPr/>
        </p:nvGrpSpPr>
        <p:grpSpPr>
          <a:xfrm>
            <a:off x="4903866" y="1053925"/>
            <a:ext cx="2122888" cy="2122888"/>
            <a:chOff x="6978722" y="624335"/>
            <a:chExt cx="2122888" cy="2122888"/>
          </a:xfrm>
        </p:grpSpPr>
        <p:sp>
          <p:nvSpPr>
            <p:cNvPr id="9" name="Oval 8"/>
            <p:cNvSpPr/>
            <p:nvPr/>
          </p:nvSpPr>
          <p:spPr>
            <a:xfrm>
              <a:off x="6978722" y="624335"/>
              <a:ext cx="2122888" cy="2122888"/>
            </a:xfrm>
            <a:prstGeom prst="ellipse">
              <a:avLst/>
            </a:prstGeom>
            <a:solidFill>
              <a:srgbClr val="4472C4">
                <a:hueOff val="-7353344"/>
                <a:satOff val="-10228"/>
                <a:lumOff val="-3922"/>
                <a:alphaOff val="0"/>
              </a:srgbClr>
            </a:solidFill>
            <a:ln w="12700" cap="flat" cmpd="sng" algn="ctr">
              <a:solidFill>
                <a:sysClr val="window" lastClr="FFFFFF">
                  <a:hueOff val="0"/>
                  <a:satOff val="0"/>
                  <a:lumOff val="0"/>
                  <a:alphaOff val="0"/>
                </a:sysClr>
              </a:solidFill>
              <a:prstDash val="solid"/>
              <a:miter lim="800000"/>
            </a:ln>
            <a:effectLst/>
          </p:spPr>
        </p:sp>
        <p:sp>
          <p:nvSpPr>
            <p:cNvPr id="10" name="Oval 4"/>
            <p:cNvSpPr txBox="1"/>
            <p:nvPr/>
          </p:nvSpPr>
          <p:spPr>
            <a:xfrm>
              <a:off x="7289612" y="935225"/>
              <a:ext cx="1501108" cy="1501108"/>
            </a:xfrm>
            <a:prstGeom prst="rect">
              <a:avLst/>
            </a:prstGeom>
            <a:noFill/>
            <a:ln>
              <a:noFill/>
            </a:ln>
            <a:effectLst/>
          </p:spPr>
          <p:txBody>
            <a:bodyPr spcFirstLastPara="0" vert="horz" wrap="square" lIns="0" tIns="0" rIns="0" bIns="0" numCol="1" spcCol="1270" anchor="ctr" anchorCtr="0">
              <a:noAutofit/>
            </a:bodyPr>
            <a:lstStyle/>
            <a:p>
              <a:pPr marL="0" marR="0" lvl="0" indent="0" algn="ctr" defTabSz="1289050" eaLnBrk="1" fontAlgn="auto" latinLnBrk="0" hangingPunct="1">
                <a:lnSpc>
                  <a:spcPct val="90000"/>
                </a:lnSpc>
                <a:spcBef>
                  <a:spcPct val="0"/>
                </a:spcBef>
                <a:spcAft>
                  <a:spcPct val="35000"/>
                </a:spcAft>
                <a:buClrTx/>
                <a:buSzTx/>
                <a:buFontTx/>
                <a:buNone/>
                <a:tabLst/>
                <a:defRPr/>
              </a:pPr>
              <a:r>
                <a:rPr kumimoji="0" lang="ar-OM" sz="2900" b="0" i="0" u="none" strike="noStrike" cap="none" normalizeH="0" baseline="0" noProof="0">
                  <a:ln>
                    <a:noFill/>
                  </a:ln>
                  <a:solidFill>
                    <a:sysClr val="window" lastClr="FFFFFF"/>
                  </a:solidFill>
                  <a:uLnTx/>
                  <a:uFillTx/>
                  <a:latin typeface="Calibri" panose="020F0502020204030204"/>
                  <a:ea typeface="+mn-ea"/>
                  <a:cs typeface="+mn-cs"/>
                </a:rPr>
                <a:t>العناصر المهمة</a:t>
              </a:r>
            </a:p>
          </p:txBody>
        </p:sp>
      </p:grpSp>
      <p:sp>
        <p:nvSpPr>
          <p:cNvPr id="11" name="Oval 10"/>
          <p:cNvSpPr/>
          <p:nvPr/>
        </p:nvSpPr>
        <p:spPr>
          <a:xfrm flipH="1">
            <a:off x="4832540" y="4052660"/>
            <a:ext cx="764432" cy="698867"/>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16" name="TextBox 15"/>
          <p:cNvSpPr txBox="1"/>
          <p:nvPr/>
        </p:nvSpPr>
        <p:spPr>
          <a:xfrm>
            <a:off x="8747221" y="2091420"/>
            <a:ext cx="703904" cy="258532"/>
          </a:xfrm>
          <a:prstGeom prst="rect">
            <a:avLst/>
          </a:prstGeom>
          <a:noFill/>
        </p:spPr>
        <p:txBody>
          <a:bodyPr wrap="square" rtlCol="0">
            <a:spAutoFit/>
          </a:bodyPr>
          <a:lstStyle/>
          <a:p>
            <a:r>
              <a:rPr lang="ar-OM"/>
              <a:t>الإشارات</a:t>
            </a:r>
          </a:p>
        </p:txBody>
      </p:sp>
      <p:sp>
        <p:nvSpPr>
          <p:cNvPr id="17" name="TextBox 16"/>
          <p:cNvSpPr txBox="1"/>
          <p:nvPr/>
        </p:nvSpPr>
        <p:spPr>
          <a:xfrm>
            <a:off x="4880129" y="4275198"/>
            <a:ext cx="713688" cy="258532"/>
          </a:xfrm>
          <a:prstGeom prst="rect">
            <a:avLst/>
          </a:prstGeom>
          <a:noFill/>
        </p:spPr>
        <p:txBody>
          <a:bodyPr wrap="square" rtlCol="0">
            <a:spAutoFit/>
          </a:bodyPr>
          <a:lstStyle/>
          <a:p>
            <a:r>
              <a:rPr lang="ar-OM" dirty="0"/>
              <a:t>الأحداث</a:t>
            </a:r>
          </a:p>
        </p:txBody>
      </p:sp>
      <p:grpSp>
        <p:nvGrpSpPr>
          <p:cNvPr id="20" name="Group 19"/>
          <p:cNvGrpSpPr/>
          <p:nvPr/>
        </p:nvGrpSpPr>
        <p:grpSpPr>
          <a:xfrm>
            <a:off x="2629345" y="1756391"/>
            <a:ext cx="810090" cy="698867"/>
            <a:chOff x="7709036" y="4703911"/>
            <a:chExt cx="810090" cy="698867"/>
          </a:xfrm>
        </p:grpSpPr>
        <p:sp>
          <p:nvSpPr>
            <p:cNvPr id="15" name="Oval 14"/>
            <p:cNvSpPr/>
            <p:nvPr/>
          </p:nvSpPr>
          <p:spPr>
            <a:xfrm flipH="1">
              <a:off x="7754694" y="4703911"/>
              <a:ext cx="764432" cy="698867"/>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18" name="TextBox 17"/>
            <p:cNvSpPr txBox="1"/>
            <p:nvPr/>
          </p:nvSpPr>
          <p:spPr>
            <a:xfrm>
              <a:off x="7709036" y="4916041"/>
              <a:ext cx="810090" cy="258532"/>
            </a:xfrm>
            <a:prstGeom prst="rect">
              <a:avLst/>
            </a:prstGeom>
            <a:noFill/>
          </p:spPr>
          <p:txBody>
            <a:bodyPr wrap="square" rtlCol="0">
              <a:spAutoFit/>
            </a:bodyPr>
            <a:lstStyle/>
            <a:p>
              <a:r>
                <a:rPr lang="ar-OM" dirty="0"/>
                <a:t>التهديدات</a:t>
              </a:r>
            </a:p>
          </p:txBody>
        </p:sp>
      </p:grpSp>
      <p:sp>
        <p:nvSpPr>
          <p:cNvPr id="19" name="TextBox 18"/>
          <p:cNvSpPr txBox="1"/>
          <p:nvPr/>
        </p:nvSpPr>
        <p:spPr>
          <a:xfrm>
            <a:off x="7732404" y="2648493"/>
            <a:ext cx="2618821" cy="1997983"/>
          </a:xfrm>
          <a:prstGeom prst="rect">
            <a:avLst/>
          </a:prstGeom>
          <a:noFill/>
        </p:spPr>
        <p:txBody>
          <a:bodyPr wrap="square" rtlCol="0">
            <a:spAutoFit/>
          </a:bodyPr>
          <a:lstStyle/>
          <a:p>
            <a:pPr lvl="0" algn="r">
              <a:lnSpc>
                <a:spcPct val="119000"/>
              </a:lnSpc>
              <a:spcAft>
                <a:spcPts val="0"/>
              </a:spcAft>
            </a:pPr>
            <a:r>
              <a:rPr lang="ar-OM" b="1" u="none" dirty="0">
                <a:latin typeface="Calibri" panose="020F0502020204030204" pitchFamily="34" charset="0"/>
                <a:ea typeface="Tahoma" panose="020B0604030504040204" pitchFamily="34" charset="0"/>
                <a:cs typeface="Tahoma" panose="020B0604030504040204" pitchFamily="34" charset="0"/>
              </a:rPr>
              <a:t>الوقائع/الحالات/البؤر/الفاشيات</a:t>
            </a:r>
          </a:p>
          <a:p>
            <a:pPr marL="342900" lvl="0" indent="-342900" algn="r">
              <a:lnSpc>
                <a:spcPct val="119000"/>
              </a:lnSpc>
              <a:spcAft>
                <a:spcPts val="0"/>
              </a:spcAft>
              <a:buFont typeface="Calibri" panose="020F0502020204030204" pitchFamily="34" charset="0"/>
              <a:buChar char="-"/>
            </a:pPr>
            <a:r>
              <a:rPr lang="ar-OM" b="1" u="none" dirty="0">
                <a:latin typeface="Calibri" panose="020F0502020204030204" pitchFamily="34" charset="0"/>
                <a:ea typeface="Tahoma" panose="020B0604030504040204" pitchFamily="34" charset="0"/>
                <a:cs typeface="Tahoma" panose="020B0604030504040204" pitchFamily="34" charset="0"/>
              </a:rPr>
              <a:t>التي تمر رصدها في بلد أو عدة بلدان</a:t>
            </a:r>
          </a:p>
          <a:p>
            <a:pPr marL="342900" lvl="0" indent="-342900" algn="r">
              <a:lnSpc>
                <a:spcPct val="119000"/>
              </a:lnSpc>
              <a:spcAft>
                <a:spcPts val="0"/>
              </a:spcAft>
              <a:buFont typeface="Calibri" panose="020F0502020204030204" pitchFamily="34" charset="0"/>
              <a:buChar char="-"/>
            </a:pPr>
            <a:r>
              <a:rPr lang="ar-OM" b="1" u="none" dirty="0">
                <a:latin typeface="Calibri" panose="020F0502020204030204" pitchFamily="34" charset="0"/>
                <a:ea typeface="Tahoma" panose="020B0604030504040204" pitchFamily="34" charset="0"/>
                <a:cs typeface="Tahoma" panose="020B0604030504040204" pitchFamily="34" charset="0"/>
              </a:rPr>
              <a:t>التي ليس لها تأثير (بعد) على الصحة العامة في المجتمع المستهدف</a:t>
            </a:r>
          </a:p>
          <a:p>
            <a:pPr lvl="0" algn="r">
              <a:lnSpc>
                <a:spcPct val="119000"/>
              </a:lnSpc>
              <a:spcAft>
                <a:spcPts val="0"/>
              </a:spcAft>
            </a:pPr>
            <a:r>
              <a:rPr lang="ar-OM" b="1" u="none" dirty="0">
                <a:latin typeface="Calibri" panose="020F0502020204030204" pitchFamily="34" charset="0"/>
                <a:ea typeface="Tahoma" panose="020B0604030504040204" pitchFamily="34" charset="0"/>
                <a:cs typeface="Tahoma" panose="020B0604030504040204" pitchFamily="34" charset="0"/>
              </a:rPr>
              <a:t>                    أو</a:t>
            </a:r>
          </a:p>
          <a:p>
            <a:pPr marL="342900" lvl="0" indent="-342900" algn="r">
              <a:lnSpc>
                <a:spcPct val="119000"/>
              </a:lnSpc>
              <a:spcAft>
                <a:spcPts val="800"/>
              </a:spcAft>
              <a:buFont typeface="Calibri" panose="020F0502020204030204" pitchFamily="34" charset="0"/>
              <a:buChar char="-"/>
            </a:pPr>
            <a:r>
              <a:rPr lang="ar-OM" b="1" u="none" dirty="0">
                <a:latin typeface="Calibri" panose="020F0502020204030204" pitchFamily="34" charset="0"/>
                <a:ea typeface="Tahoma" panose="020B0604030504040204" pitchFamily="34" charset="0"/>
                <a:cs typeface="Tahoma" panose="020B0604030504040204" pitchFamily="34" charset="0"/>
              </a:rPr>
              <a:t>غير المتوقعة</a:t>
            </a:r>
          </a:p>
        </p:txBody>
      </p:sp>
      <p:sp>
        <p:nvSpPr>
          <p:cNvPr id="21" name="Rectangle 20"/>
          <p:cNvSpPr/>
          <p:nvPr/>
        </p:nvSpPr>
        <p:spPr>
          <a:xfrm>
            <a:off x="8246891" y="874972"/>
            <a:ext cx="1377301" cy="341632"/>
          </a:xfrm>
          <a:prstGeom prst="rect">
            <a:avLst/>
          </a:prstGeom>
        </p:spPr>
        <p:txBody>
          <a:bodyPr wrap="none">
            <a:spAutoFit/>
          </a:bodyPr>
          <a:lstStyle/>
          <a:p>
            <a:r>
              <a:rPr lang="ar-OM" sz="1800" b="1" u="none" dirty="0">
                <a:solidFill>
                  <a:srgbClr val="69AE23"/>
                </a:solidFill>
                <a:latin typeface="Arial" charset="0"/>
              </a:rPr>
              <a:t>التعريفات</a:t>
            </a:r>
          </a:p>
        </p:txBody>
      </p:sp>
      <p:sp>
        <p:nvSpPr>
          <p:cNvPr id="22" name="TextBox 21"/>
          <p:cNvSpPr txBox="1"/>
          <p:nvPr/>
        </p:nvSpPr>
        <p:spPr>
          <a:xfrm>
            <a:off x="3591575" y="4880793"/>
            <a:ext cx="3246362" cy="1527021"/>
          </a:xfrm>
          <a:prstGeom prst="rect">
            <a:avLst/>
          </a:prstGeom>
          <a:noFill/>
        </p:spPr>
        <p:txBody>
          <a:bodyPr wrap="square" rtlCol="0">
            <a:spAutoFit/>
          </a:bodyPr>
          <a:lstStyle/>
          <a:p>
            <a:pPr>
              <a:lnSpc>
                <a:spcPct val="119000"/>
              </a:lnSpc>
              <a:spcAft>
                <a:spcPts val="800"/>
              </a:spcAft>
            </a:pPr>
            <a:r>
              <a:rPr lang="ar-OM" b="1" u="none" dirty="0">
                <a:latin typeface="Calibri" panose="020F0502020204030204" pitchFamily="34" charset="0"/>
                <a:ea typeface="Tahoma" panose="020B0604030504040204" pitchFamily="34" charset="0"/>
                <a:cs typeface="Tahoma" panose="020B0604030504040204" pitchFamily="34" charset="0"/>
              </a:rPr>
              <a:t>الأحداث هي الوقائع/الحالات/البؤر/الفاشيات التي تحدث في بلد أو عدة بلدان والتي قد يكون أو لا يكون لها تأثير على الصحة العامة وتكون ذات أهمية لمجتمعك المستهدف</a:t>
            </a:r>
          </a:p>
          <a:p>
            <a:pPr>
              <a:lnSpc>
                <a:spcPct val="119000"/>
              </a:lnSpc>
              <a:spcAft>
                <a:spcPts val="800"/>
              </a:spcAft>
            </a:pPr>
            <a:r>
              <a:rPr lang="ar-OM" b="1" u="none" dirty="0">
                <a:latin typeface="Calibri" panose="020F0502020204030204" pitchFamily="34" charset="0"/>
                <a:ea typeface="Tahoma" panose="020B0604030504040204" pitchFamily="34" charset="0"/>
                <a:cs typeface="Tahoma" panose="020B0604030504040204" pitchFamily="34" charset="0"/>
              </a:rPr>
              <a:t> وهي غير معتادة أو غير متوقعة.</a:t>
            </a:r>
          </a:p>
        </p:txBody>
      </p:sp>
      <p:sp>
        <p:nvSpPr>
          <p:cNvPr id="23" name="TextBox 22"/>
          <p:cNvSpPr txBox="1"/>
          <p:nvPr/>
        </p:nvSpPr>
        <p:spPr>
          <a:xfrm>
            <a:off x="2160315" y="2439183"/>
            <a:ext cx="1800200" cy="1836015"/>
          </a:xfrm>
          <a:prstGeom prst="rect">
            <a:avLst/>
          </a:prstGeom>
          <a:noFill/>
        </p:spPr>
        <p:txBody>
          <a:bodyPr wrap="square" rtlCol="0">
            <a:spAutoFit/>
          </a:bodyPr>
          <a:lstStyle/>
          <a:p>
            <a:pPr>
              <a:lnSpc>
                <a:spcPct val="119000"/>
              </a:lnSpc>
              <a:spcAft>
                <a:spcPts val="800"/>
              </a:spcAft>
            </a:pPr>
            <a:r>
              <a:rPr lang="ar-OM" b="1" u="none" dirty="0">
                <a:latin typeface="Calibri" panose="020F0502020204030204" pitchFamily="34" charset="0"/>
                <a:ea typeface="Tahoma" panose="020B0604030504040204" pitchFamily="34" charset="0"/>
                <a:cs typeface="Tahoma" panose="020B0604030504040204" pitchFamily="34" charset="0"/>
              </a:rPr>
              <a:t>التهديدات هي الأحداث التي تفي بمعايير نظام الإنذار المبكر والاستجابة، أو معايير اللوائح الصحية الدولية، أو التي تعد ذات أهمية كبيرة للمجتمع المستهدف بسبب الاهتمام الكبير من وسائل الإعلام أو العوامل المخصصة</a:t>
            </a:r>
          </a:p>
        </p:txBody>
      </p:sp>
      <p:sp>
        <p:nvSpPr>
          <p:cNvPr id="3" name="TextBox 2"/>
          <p:cNvSpPr txBox="1"/>
          <p:nvPr/>
        </p:nvSpPr>
        <p:spPr>
          <a:xfrm>
            <a:off x="7147340" y="5078763"/>
            <a:ext cx="3428909" cy="258532"/>
          </a:xfrm>
          <a:prstGeom prst="rect">
            <a:avLst/>
          </a:prstGeom>
          <a:noFill/>
        </p:spPr>
        <p:txBody>
          <a:bodyPr wrap="square" rtlCol="0">
            <a:spAutoFit/>
          </a:bodyPr>
          <a:lstStyle/>
          <a:p>
            <a:r>
              <a:rPr lang="en-US" dirty="0">
                <a:latin typeface="Times New Roman" panose="02020603050405020304" pitchFamily="18" charset="0"/>
                <a:ea typeface="Times New Roman" panose="02020603050405020304" pitchFamily="18" charset="0"/>
              </a:rPr>
              <a:t> </a:t>
            </a:r>
            <a:r>
              <a:rPr lang="ar-SA" dirty="0">
                <a:ea typeface="Times New Roman" panose="02020603050405020304" pitchFamily="18" charset="0"/>
                <a:cs typeface="Times New Roman" panose="02020603050405020304" pitchFamily="18" charset="0"/>
              </a:rPr>
              <a:t>الدوائر الخضراء هنا ينبغي أن تفتح رسائل منبثقة مصحوبة بأمثلة</a:t>
            </a:r>
            <a:endParaRPr lang="en-GB" dirty="0"/>
          </a:p>
        </p:txBody>
      </p:sp>
      <p:sp>
        <p:nvSpPr>
          <p:cNvPr id="5" name="Rounded Rectangular Callout 4"/>
          <p:cNvSpPr/>
          <p:nvPr/>
        </p:nvSpPr>
        <p:spPr bwMode="auto">
          <a:xfrm>
            <a:off x="596938" y="2852054"/>
            <a:ext cx="1530170" cy="585065"/>
          </a:xfrm>
          <a:prstGeom prst="wedgeRoundRectCallout">
            <a:avLst>
              <a:gd name="adj1" fmla="val 73161"/>
              <a:gd name="adj2" fmla="val -18901"/>
              <a:gd name="adj3" fmla="val 16667"/>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sp>
        <p:nvSpPr>
          <p:cNvPr id="24" name="Rounded Rectangular Callout 23"/>
          <p:cNvSpPr/>
          <p:nvPr/>
        </p:nvSpPr>
        <p:spPr bwMode="auto">
          <a:xfrm>
            <a:off x="585140" y="2841472"/>
            <a:ext cx="1530170" cy="585065"/>
          </a:xfrm>
          <a:prstGeom prst="wedgeRoundRectCallout">
            <a:avLst>
              <a:gd name="adj1" fmla="val 89968"/>
              <a:gd name="adj2" fmla="val -54718"/>
              <a:gd name="adj3" fmla="val 16667"/>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1" eaLnBrk="1" fontAlgn="base" latinLnBrk="0" hangingPunct="1">
              <a:lnSpc>
                <a:spcPct val="90000"/>
              </a:lnSpc>
              <a:spcBef>
                <a:spcPct val="20000"/>
              </a:spcBef>
              <a:spcAft>
                <a:spcPct val="0"/>
              </a:spcAft>
              <a:buClrTx/>
              <a:buSzTx/>
              <a:buFontTx/>
              <a:buNone/>
              <a:tabLst/>
            </a:pPr>
            <a:r>
              <a:rPr lang="ar-OM"/>
              <a:t>رابط لوحدة الترشيح</a:t>
            </a:r>
          </a:p>
        </p:txBody>
      </p:sp>
    </p:spTree>
    <p:extLst>
      <p:ext uri="{BB962C8B-B14F-4D97-AF65-F5344CB8AC3E}">
        <p14:creationId xmlns:p14="http://schemas.microsoft.com/office/powerpoint/2010/main" val="2755727008"/>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481433" y="1271443"/>
            <a:ext cx="6436750" cy="4962865"/>
            <a:chOff x="-142198" y="1481056"/>
            <a:chExt cx="5478437" cy="4962865"/>
          </a:xfrm>
        </p:grpSpPr>
        <p:sp>
          <p:nvSpPr>
            <p:cNvPr id="9" name="Freeform 8"/>
            <p:cNvSpPr/>
            <p:nvPr/>
          </p:nvSpPr>
          <p:spPr>
            <a:xfrm>
              <a:off x="2280330" y="1481056"/>
              <a:ext cx="2033190" cy="799288"/>
            </a:xfrm>
            <a:custGeom>
              <a:avLst/>
              <a:gdLst>
                <a:gd name="connsiteX0" fmla="*/ 0 w 2033190"/>
                <a:gd name="connsiteY0" fmla="*/ 0 h 799288"/>
                <a:gd name="connsiteX1" fmla="*/ 2033190 w 2033190"/>
                <a:gd name="connsiteY1" fmla="*/ 0 h 799288"/>
                <a:gd name="connsiteX2" fmla="*/ 2033190 w 2033190"/>
                <a:gd name="connsiteY2" fmla="*/ 799288 h 799288"/>
                <a:gd name="connsiteX3" fmla="*/ 0 w 2033190"/>
                <a:gd name="connsiteY3" fmla="*/ 799288 h 799288"/>
                <a:gd name="connsiteX4" fmla="*/ 0 w 2033190"/>
                <a:gd name="connsiteY4" fmla="*/ 0 h 799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3190" h="799288">
                  <a:moveTo>
                    <a:pt x="0" y="0"/>
                  </a:moveTo>
                  <a:lnTo>
                    <a:pt x="2033190" y="0"/>
                  </a:lnTo>
                  <a:lnTo>
                    <a:pt x="2033190" y="799288"/>
                  </a:lnTo>
                  <a:lnTo>
                    <a:pt x="0" y="79928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60" tIns="60960" rIns="60960" bIns="60960" numCol="1" spcCol="1270" anchor="b" anchorCtr="0">
              <a:noAutofit/>
            </a:bodyPr>
            <a:lstStyle/>
            <a:p>
              <a:pPr lvl="0" algn="ctr" defTabSz="2133600">
                <a:lnSpc>
                  <a:spcPct val="90000"/>
                </a:lnSpc>
                <a:spcBef>
                  <a:spcPct val="0"/>
                </a:spcBef>
                <a:spcAft>
                  <a:spcPct val="35000"/>
                </a:spcAft>
              </a:pPr>
              <a:r>
                <a:rPr lang="ar-OM" sz="4800" dirty="0"/>
                <a:t>الإشارات</a:t>
              </a:r>
            </a:p>
          </p:txBody>
        </p:sp>
        <p:sp>
          <p:nvSpPr>
            <p:cNvPr id="10" name="Freeform 9"/>
            <p:cNvSpPr/>
            <p:nvPr/>
          </p:nvSpPr>
          <p:spPr>
            <a:xfrm>
              <a:off x="-142198" y="3772888"/>
              <a:ext cx="2417848" cy="799288"/>
            </a:xfrm>
            <a:custGeom>
              <a:avLst/>
              <a:gdLst>
                <a:gd name="connsiteX0" fmla="*/ 0 w 2417848"/>
                <a:gd name="connsiteY0" fmla="*/ 0 h 799288"/>
                <a:gd name="connsiteX1" fmla="*/ 2417848 w 2417848"/>
                <a:gd name="connsiteY1" fmla="*/ 0 h 799288"/>
                <a:gd name="connsiteX2" fmla="*/ 2417848 w 2417848"/>
                <a:gd name="connsiteY2" fmla="*/ 799288 h 799288"/>
                <a:gd name="connsiteX3" fmla="*/ 0 w 2417848"/>
                <a:gd name="connsiteY3" fmla="*/ 799288 h 799288"/>
                <a:gd name="connsiteX4" fmla="*/ 0 w 2417848"/>
                <a:gd name="connsiteY4" fmla="*/ 0 h 799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7848" h="799288">
                  <a:moveTo>
                    <a:pt x="0" y="0"/>
                  </a:moveTo>
                  <a:lnTo>
                    <a:pt x="2417848" y="0"/>
                  </a:lnTo>
                  <a:lnTo>
                    <a:pt x="2417848" y="799288"/>
                  </a:lnTo>
                  <a:lnTo>
                    <a:pt x="0" y="79928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60" tIns="60960" rIns="60960" bIns="60960" numCol="1" spcCol="1270" anchor="ctr" anchorCtr="0">
              <a:noAutofit/>
            </a:bodyPr>
            <a:lstStyle/>
            <a:p>
              <a:pPr lvl="0" algn="r" defTabSz="2133600">
                <a:lnSpc>
                  <a:spcPct val="90000"/>
                </a:lnSpc>
                <a:spcBef>
                  <a:spcPct val="0"/>
                </a:spcBef>
                <a:spcAft>
                  <a:spcPct val="35000"/>
                </a:spcAft>
              </a:pPr>
              <a:r>
                <a:rPr lang="ar-OM" sz="4800" dirty="0"/>
                <a:t>الأحداث</a:t>
              </a:r>
            </a:p>
          </p:txBody>
        </p:sp>
        <p:sp>
          <p:nvSpPr>
            <p:cNvPr id="11" name="Freeform 10"/>
            <p:cNvSpPr/>
            <p:nvPr/>
          </p:nvSpPr>
          <p:spPr>
            <a:xfrm>
              <a:off x="2588684" y="5644633"/>
              <a:ext cx="2747555" cy="799288"/>
            </a:xfrm>
            <a:custGeom>
              <a:avLst/>
              <a:gdLst>
                <a:gd name="connsiteX0" fmla="*/ 0 w 2747555"/>
                <a:gd name="connsiteY0" fmla="*/ 0 h 799288"/>
                <a:gd name="connsiteX1" fmla="*/ 2747555 w 2747555"/>
                <a:gd name="connsiteY1" fmla="*/ 0 h 799288"/>
                <a:gd name="connsiteX2" fmla="*/ 2747555 w 2747555"/>
                <a:gd name="connsiteY2" fmla="*/ 799288 h 799288"/>
                <a:gd name="connsiteX3" fmla="*/ 0 w 2747555"/>
                <a:gd name="connsiteY3" fmla="*/ 799288 h 799288"/>
                <a:gd name="connsiteX4" fmla="*/ 0 w 2747555"/>
                <a:gd name="connsiteY4" fmla="*/ 0 h 799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7555" h="799288">
                  <a:moveTo>
                    <a:pt x="0" y="0"/>
                  </a:moveTo>
                  <a:lnTo>
                    <a:pt x="2747555" y="0"/>
                  </a:lnTo>
                  <a:lnTo>
                    <a:pt x="2747555" y="799288"/>
                  </a:lnTo>
                  <a:lnTo>
                    <a:pt x="0" y="79928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60" tIns="60960" rIns="60960" bIns="60960" numCol="1" spcCol="1270" anchor="t" anchorCtr="0">
              <a:noAutofit/>
            </a:bodyPr>
            <a:lstStyle/>
            <a:p>
              <a:pPr lvl="0" algn="ctr" defTabSz="2133600">
                <a:lnSpc>
                  <a:spcPct val="90000"/>
                </a:lnSpc>
                <a:spcBef>
                  <a:spcPct val="0"/>
                </a:spcBef>
                <a:spcAft>
                  <a:spcPct val="35000"/>
                </a:spcAft>
              </a:pPr>
              <a:r>
                <a:rPr lang="ar-OM" sz="4800" dirty="0"/>
                <a:t>التهديدات</a:t>
              </a:r>
            </a:p>
          </p:txBody>
        </p:sp>
      </p:grpSp>
      <p:sp>
        <p:nvSpPr>
          <p:cNvPr id="3" name="TextBox 2"/>
          <p:cNvSpPr txBox="1"/>
          <p:nvPr/>
        </p:nvSpPr>
        <p:spPr>
          <a:xfrm>
            <a:off x="720155" y="879349"/>
            <a:ext cx="8698107" cy="341632"/>
          </a:xfrm>
          <a:prstGeom prst="rect">
            <a:avLst/>
          </a:prstGeom>
          <a:noFill/>
        </p:spPr>
        <p:txBody>
          <a:bodyPr wrap="square" rtlCol="0">
            <a:spAutoFit/>
          </a:bodyPr>
          <a:lstStyle/>
          <a:p>
            <a:pPr algn="r">
              <a:spcBef>
                <a:spcPct val="50000"/>
              </a:spcBef>
            </a:pPr>
            <a:r>
              <a:rPr lang="ar-OM" sz="1800" b="1" u="none" dirty="0">
                <a:solidFill>
                  <a:srgbClr val="69AE23"/>
                </a:solidFill>
                <a:latin typeface="Arial" charset="0"/>
              </a:rPr>
              <a:t>عملية الاستخبارات الوبائية</a:t>
            </a:r>
          </a:p>
        </p:txBody>
      </p:sp>
      <p:grpSp>
        <p:nvGrpSpPr>
          <p:cNvPr id="12" name="Group 11"/>
          <p:cNvGrpSpPr/>
          <p:nvPr/>
        </p:nvGrpSpPr>
        <p:grpSpPr>
          <a:xfrm rot="19225053">
            <a:off x="7300685" y="1608249"/>
            <a:ext cx="1641848" cy="3319501"/>
            <a:chOff x="8637247" y="1350447"/>
            <a:chExt cx="2021399" cy="4983887"/>
          </a:xfrm>
        </p:grpSpPr>
        <p:sp>
          <p:nvSpPr>
            <p:cNvPr id="13" name="Freccia in giù 37"/>
            <p:cNvSpPr/>
            <p:nvPr/>
          </p:nvSpPr>
          <p:spPr bwMode="auto">
            <a:xfrm flipH="1">
              <a:off x="10028408" y="1808820"/>
              <a:ext cx="630238" cy="3991848"/>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14" name="Text Box 2"/>
            <p:cNvSpPr txBox="1">
              <a:spLocks noChangeArrowheads="1"/>
            </p:cNvSpPr>
            <p:nvPr/>
          </p:nvSpPr>
          <p:spPr bwMode="auto">
            <a:xfrm rot="5400000">
              <a:off x="8825384" y="3315189"/>
              <a:ext cx="2844004" cy="454712"/>
            </a:xfrm>
            <a:prstGeom prst="rect">
              <a:avLst/>
            </a:prstGeom>
            <a:noFill/>
            <a:ln w="9525">
              <a:noFill/>
              <a:miter lim="800000"/>
              <a:headEnd/>
              <a:tailEnd/>
            </a:ln>
          </p:spPr>
          <p:txBody>
            <a:bodyPr wrap="square" anchor="ctr">
              <a:spAutoFit/>
            </a:bodyPr>
            <a:lstStyle/>
            <a:p>
              <a:pPr>
                <a:lnSpc>
                  <a:spcPct val="100000"/>
                </a:lnSpc>
                <a:spcBef>
                  <a:spcPct val="0"/>
                </a:spcBef>
              </a:pPr>
              <a:r>
                <a:rPr lang="ar-OM" sz="1800" b="1" u="none">
                  <a:solidFill>
                    <a:srgbClr val="000000"/>
                  </a:solidFill>
                  <a:latin typeface="Arial" charset="0"/>
                </a:rPr>
                <a:t>العملية الخطية</a:t>
              </a:r>
            </a:p>
          </p:txBody>
        </p:sp>
        <p:sp>
          <p:nvSpPr>
            <p:cNvPr id="15" name="Text Box 2"/>
            <p:cNvSpPr txBox="1">
              <a:spLocks noChangeArrowheads="1"/>
            </p:cNvSpPr>
            <p:nvPr/>
          </p:nvSpPr>
          <p:spPr bwMode="auto">
            <a:xfrm rot="5400000">
              <a:off x="8206788" y="3853330"/>
              <a:ext cx="2160241" cy="369333"/>
            </a:xfrm>
            <a:prstGeom prst="rect">
              <a:avLst/>
            </a:prstGeom>
            <a:noFill/>
            <a:ln w="9525">
              <a:noFill/>
              <a:miter lim="800000"/>
              <a:headEnd/>
              <a:tailEnd/>
            </a:ln>
          </p:spPr>
          <p:txBody>
            <a:bodyPr wrap="square" anchor="ctr">
              <a:spAutoFit/>
            </a:bodyPr>
            <a:lstStyle/>
            <a:p>
              <a:pPr>
                <a:lnSpc>
                  <a:spcPct val="100000"/>
                </a:lnSpc>
                <a:spcBef>
                  <a:spcPct val="0"/>
                </a:spcBef>
              </a:pPr>
              <a:r>
                <a:rPr lang="ar-OM" sz="1800" b="1" u="none">
                  <a:solidFill>
                    <a:srgbClr val="000000"/>
                  </a:solidFill>
                  <a:latin typeface="Arial" charset="0"/>
                </a:rPr>
                <a:t>العملية التكرارية</a:t>
              </a:r>
            </a:p>
          </p:txBody>
        </p:sp>
        <p:sp>
          <p:nvSpPr>
            <p:cNvPr id="16" name="Ovale 53"/>
            <p:cNvSpPr/>
            <p:nvPr/>
          </p:nvSpPr>
          <p:spPr bwMode="auto">
            <a:xfrm rot="5237147">
              <a:off x="9671751" y="3883792"/>
              <a:ext cx="360039" cy="377689"/>
            </a:xfrm>
            <a:prstGeom prst="ellipse">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marL="0" marR="0" indent="0" defTabSz="914400" eaLnBrk="1" latinLnBrk="0" hangingPunct="1">
                <a:buClrTx/>
                <a:buSzTx/>
                <a:buFontTx/>
                <a:buNone/>
                <a:tabLst/>
                <a:defRPr/>
              </a:pPr>
              <a:endParaRPr lang="it-IT">
                <a:ln>
                  <a:solidFill>
                    <a:srgbClr val="69AE23"/>
                  </a:solidFill>
                </a:ln>
              </a:endParaRPr>
            </a:p>
          </p:txBody>
        </p:sp>
        <p:sp>
          <p:nvSpPr>
            <p:cNvPr id="17" name="Rettangolo 59"/>
            <p:cNvSpPr/>
            <p:nvPr/>
          </p:nvSpPr>
          <p:spPr bwMode="auto">
            <a:xfrm rot="7937147">
              <a:off x="8642403" y="4149312"/>
              <a:ext cx="315035" cy="315035"/>
            </a:xfrm>
            <a:prstGeom prst="rect">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a:ln>
                  <a:solidFill>
                    <a:srgbClr val="69AE23"/>
                  </a:solidFill>
                </a:ln>
              </a:endParaRPr>
            </a:p>
          </p:txBody>
        </p:sp>
        <p:sp>
          <p:nvSpPr>
            <p:cNvPr id="18" name="Freccia a inversione 58"/>
            <p:cNvSpPr/>
            <p:nvPr/>
          </p:nvSpPr>
          <p:spPr bwMode="auto">
            <a:xfrm>
              <a:off x="8637247" y="2645737"/>
              <a:ext cx="1398944" cy="1215136"/>
            </a:xfrm>
            <a:prstGeom prst="uturnArrow">
              <a:avLst>
                <a:gd name="adj1" fmla="val 25000"/>
                <a:gd name="adj2" fmla="val 25000"/>
                <a:gd name="adj3" fmla="val 25000"/>
                <a:gd name="adj4" fmla="val 43750"/>
                <a:gd name="adj5" fmla="val 86005"/>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marL="0" marR="0" indent="0" defTabSz="914400" eaLnBrk="1" latinLnBrk="0" hangingPunct="1">
                <a:buClrTx/>
                <a:buSzTx/>
                <a:buFontTx/>
                <a:buNone/>
                <a:tabLst/>
                <a:defRPr/>
              </a:pPr>
              <a:endParaRPr lang="it-IT">
                <a:ln>
                  <a:solidFill>
                    <a:srgbClr val="69AE23"/>
                  </a:solidFill>
                </a:ln>
              </a:endParaRPr>
            </a:p>
          </p:txBody>
        </p:sp>
        <p:sp>
          <p:nvSpPr>
            <p:cNvPr id="19" name="Freccia a inversione 49"/>
            <p:cNvSpPr/>
            <p:nvPr/>
          </p:nvSpPr>
          <p:spPr bwMode="auto">
            <a:xfrm rot="10800000">
              <a:off x="8644713" y="4454754"/>
              <a:ext cx="1260140" cy="1215136"/>
            </a:xfrm>
            <a:prstGeom prst="uturnArrow">
              <a:avLst>
                <a:gd name="adj1" fmla="val 25000"/>
                <a:gd name="adj2" fmla="val 25000"/>
                <a:gd name="adj3" fmla="val 25000"/>
                <a:gd name="adj4" fmla="val 43750"/>
                <a:gd name="adj5" fmla="val 86005"/>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marL="0" marR="0" indent="0" defTabSz="914400" eaLnBrk="1" latinLnBrk="0" hangingPunct="1">
                <a:buClrTx/>
                <a:buSzTx/>
                <a:buFontTx/>
                <a:buNone/>
                <a:tabLst/>
                <a:defRPr/>
              </a:pPr>
              <a:endParaRPr lang="it-IT">
                <a:ln>
                  <a:solidFill>
                    <a:srgbClr val="69AE23"/>
                  </a:solidFill>
                </a:ln>
              </a:endParaRPr>
            </a:p>
          </p:txBody>
        </p:sp>
        <p:sp>
          <p:nvSpPr>
            <p:cNvPr id="20" name="Rettangolo 59"/>
            <p:cNvSpPr/>
            <p:nvPr/>
          </p:nvSpPr>
          <p:spPr bwMode="auto">
            <a:xfrm rot="7937147">
              <a:off x="10191196" y="6019299"/>
              <a:ext cx="315035" cy="315035"/>
            </a:xfrm>
            <a:prstGeom prst="rect">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a:ln>
                  <a:solidFill>
                    <a:srgbClr val="69AE23"/>
                  </a:solidFill>
                </a:ln>
              </a:endParaRPr>
            </a:p>
          </p:txBody>
        </p:sp>
        <p:sp>
          <p:nvSpPr>
            <p:cNvPr id="21" name="Ovale 53"/>
            <p:cNvSpPr/>
            <p:nvPr/>
          </p:nvSpPr>
          <p:spPr bwMode="auto">
            <a:xfrm rot="5237147">
              <a:off x="10162882" y="1350447"/>
              <a:ext cx="360040" cy="360040"/>
            </a:xfrm>
            <a:prstGeom prst="ellipse">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marL="0" marR="0" indent="0" defTabSz="914400" eaLnBrk="1" latinLnBrk="0" hangingPunct="1">
                <a:buClrTx/>
                <a:buSzTx/>
                <a:buFontTx/>
                <a:buNone/>
                <a:tabLst/>
                <a:defRPr/>
              </a:pPr>
              <a:endParaRPr lang="it-IT">
                <a:ln>
                  <a:solidFill>
                    <a:srgbClr val="69AE23"/>
                  </a:solidFill>
                </a:ln>
              </a:endParaRPr>
            </a:p>
          </p:txBody>
        </p:sp>
      </p:grpSp>
      <p:sp>
        <p:nvSpPr>
          <p:cNvPr id="23" name="Rectangle 22"/>
          <p:cNvSpPr/>
          <p:nvPr/>
        </p:nvSpPr>
        <p:spPr>
          <a:xfrm rot="3042920">
            <a:off x="6872518" y="2143472"/>
            <a:ext cx="4485805" cy="618631"/>
          </a:xfrm>
          <a:prstGeom prst="rect">
            <a:avLst/>
          </a:prstGeom>
          <a:noFill/>
        </p:spPr>
        <p:txBody>
          <a:bodyPr wrap="square" lIns="91440" tIns="45720" rIns="91440" bIns="45720">
            <a:spAutoFit/>
          </a:bodyPr>
          <a:lstStyle/>
          <a:p>
            <a:r>
              <a:rPr lang="ar-OM" sz="3800" dirty="0"/>
              <a:t>التوثيق</a:t>
            </a:r>
          </a:p>
        </p:txBody>
      </p:sp>
      <p:sp>
        <p:nvSpPr>
          <p:cNvPr id="27" name="Shape 26">
            <a:extLst>
              <a:ext uri="{FF2B5EF4-FFF2-40B4-BE49-F238E27FC236}">
                <a16:creationId xmlns:a16="http://schemas.microsoft.com/office/drawing/2014/main" id="{BF555A1C-5F63-4367-BEE5-A38B7103B940}"/>
              </a:ext>
            </a:extLst>
          </p:cNvPr>
          <p:cNvSpPr/>
          <p:nvPr/>
        </p:nvSpPr>
        <p:spPr>
          <a:xfrm rot="4396374">
            <a:off x="3147421" y="2640353"/>
            <a:ext cx="4334759" cy="1983805"/>
          </a:xfrm>
          <a:prstGeom prst="swooshArrow">
            <a:avLst>
              <a:gd name="adj1" fmla="val 16310"/>
              <a:gd name="adj2" fmla="val 31370"/>
            </a:avLst>
          </a:prstGeom>
          <a:solidFill>
            <a:schemeClr val="accent1">
              <a:lumMod val="60000"/>
              <a:lumOff val="4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1" name="Shape 30">
            <a:extLst>
              <a:ext uri="{FF2B5EF4-FFF2-40B4-BE49-F238E27FC236}">
                <a16:creationId xmlns:a16="http://schemas.microsoft.com/office/drawing/2014/main" id="{59A169B7-FF7C-4D4E-B68B-EA89FBB0D174}"/>
              </a:ext>
            </a:extLst>
          </p:cNvPr>
          <p:cNvSpPr/>
          <p:nvPr/>
        </p:nvSpPr>
        <p:spPr>
          <a:xfrm rot="7367030">
            <a:off x="3153317" y="2316016"/>
            <a:ext cx="1401628" cy="863775"/>
          </a:xfrm>
          <a:prstGeom prst="swooshArrow">
            <a:avLst>
              <a:gd name="adj1" fmla="val 16310"/>
              <a:gd name="adj2" fmla="val 31370"/>
            </a:avLst>
          </a:prstGeom>
          <a:gradFill>
            <a:gsLst>
              <a:gs pos="0">
                <a:schemeClr val="accent1">
                  <a:lumMod val="5000"/>
                  <a:lumOff val="95000"/>
                </a:schemeClr>
              </a:gs>
              <a:gs pos="74000">
                <a:schemeClr val="accent1">
                  <a:lumMod val="45000"/>
                  <a:lumOff val="55000"/>
                </a:schemeClr>
              </a:gs>
              <a:gs pos="0">
                <a:schemeClr val="accent1">
                  <a:lumMod val="45000"/>
                  <a:lumOff val="55000"/>
                </a:schemeClr>
              </a:gs>
              <a:gs pos="100000">
                <a:schemeClr val="accent1">
                  <a:lumMod val="30000"/>
                  <a:lumOff val="70000"/>
                </a:schemeClr>
              </a:gs>
            </a:gsLst>
            <a:lin ang="5400000" scaled="1"/>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2" name="Shape 31">
            <a:extLst>
              <a:ext uri="{FF2B5EF4-FFF2-40B4-BE49-F238E27FC236}">
                <a16:creationId xmlns:a16="http://schemas.microsoft.com/office/drawing/2014/main" id="{4005AE0D-4E5F-4E4C-99C3-BCBDC2A9743C}"/>
              </a:ext>
            </a:extLst>
          </p:cNvPr>
          <p:cNvSpPr/>
          <p:nvPr/>
        </p:nvSpPr>
        <p:spPr>
          <a:xfrm rot="5400000">
            <a:off x="4024390" y="3679822"/>
            <a:ext cx="1357414" cy="2115235"/>
          </a:xfrm>
          <a:prstGeom prst="swooshArrow">
            <a:avLst>
              <a:gd name="adj1" fmla="val 13896"/>
              <a:gd name="adj2" fmla="val 31370"/>
            </a:avLst>
          </a:prstGeom>
          <a:solidFill>
            <a:schemeClr val="accent1">
              <a:lumMod val="60000"/>
              <a:lumOff val="4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Tree>
    <p:extLst>
      <p:ext uri="{BB962C8B-B14F-4D97-AF65-F5344CB8AC3E}">
        <p14:creationId xmlns:p14="http://schemas.microsoft.com/office/powerpoint/2010/main" val="249486297"/>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4"/>
          <p:cNvSpPr txBox="1">
            <a:spLocks noChangeArrowheads="1"/>
          </p:cNvSpPr>
          <p:nvPr/>
        </p:nvSpPr>
        <p:spPr bwMode="auto">
          <a:xfrm>
            <a:off x="1247013" y="908720"/>
            <a:ext cx="8114102" cy="341632"/>
          </a:xfrm>
          <a:prstGeom prst="rect">
            <a:avLst/>
          </a:prstGeom>
          <a:noFill/>
          <a:ln w="9525" algn="ctr">
            <a:noFill/>
            <a:miter lim="800000"/>
            <a:headEnd/>
            <a:tailEnd/>
          </a:ln>
        </p:spPr>
        <p:txBody>
          <a:bodyPr wrap="square">
            <a:spAutoFit/>
          </a:bodyPr>
          <a:lstStyle/>
          <a:p>
            <a:pPr algn="r">
              <a:spcBef>
                <a:spcPct val="50000"/>
              </a:spcBef>
            </a:pPr>
            <a:r>
              <a:rPr lang="ar-OM" sz="1800" b="1" u="none">
                <a:solidFill>
                  <a:srgbClr val="69AE23"/>
                </a:solidFill>
                <a:latin typeface="Arial" charset="0"/>
              </a:rPr>
              <a:t>الأسئلة</a:t>
            </a:r>
          </a:p>
        </p:txBody>
      </p:sp>
      <p:sp>
        <p:nvSpPr>
          <p:cNvPr id="2" name="TextBox 1"/>
          <p:cNvSpPr txBox="1"/>
          <p:nvPr/>
        </p:nvSpPr>
        <p:spPr>
          <a:xfrm>
            <a:off x="6570805" y="1665440"/>
            <a:ext cx="2475275" cy="2622256"/>
          </a:xfrm>
          <a:prstGeom prst="rect">
            <a:avLst/>
          </a:prstGeom>
          <a:noFill/>
        </p:spPr>
        <p:txBody>
          <a:bodyPr wrap="square" rtlCol="0">
            <a:spAutoFit/>
          </a:bodyPr>
          <a:lstStyle/>
          <a:p>
            <a:endParaRPr lang="en-GB" dirty="0"/>
          </a:p>
          <a:p>
            <a:r>
              <a:rPr lang="ar-OM" u="none" dirty="0"/>
              <a:t>1 - اختبار موجز</a:t>
            </a:r>
          </a:p>
          <a:p>
            <a:r>
              <a:rPr lang="ar-OM" b="1" u="none" dirty="0"/>
              <a:t>ما هدف الاستخبارات الوبائية؟</a:t>
            </a:r>
            <a:r>
              <a:rPr lang="ar-OM" dirty="0"/>
              <a:t> </a:t>
            </a:r>
          </a:p>
          <a:p>
            <a:pPr lvl="0"/>
            <a:r>
              <a:rPr lang="ar-OM" dirty="0"/>
              <a:t>للرصد المبكر للفاشيات</a:t>
            </a:r>
          </a:p>
          <a:p>
            <a:r>
              <a:rPr lang="ar-OM" dirty="0"/>
              <a:t>هذه إجابة خاطئة</a:t>
            </a:r>
          </a:p>
          <a:p>
            <a:pPr lvl="0"/>
            <a:r>
              <a:rPr lang="ar-OM" dirty="0"/>
              <a:t>لاختصار آليات المراقبة التقليدية</a:t>
            </a:r>
          </a:p>
          <a:p>
            <a:r>
              <a:rPr lang="ar-OM" dirty="0"/>
              <a:t>هذه إجابة خاطئة</a:t>
            </a:r>
          </a:p>
          <a:p>
            <a:pPr lvl="0"/>
            <a:r>
              <a:rPr lang="ar-OM" dirty="0"/>
              <a:t>لتمكين الاستجابة بسرعة</a:t>
            </a:r>
          </a:p>
          <a:p>
            <a:r>
              <a:rPr lang="ar-OM" dirty="0"/>
              <a:t>هذه إجابة خاطئة</a:t>
            </a:r>
          </a:p>
          <a:p>
            <a:pPr lvl="0"/>
            <a:r>
              <a:rPr lang="ar-OM" dirty="0"/>
              <a:t>كل ما سبق</a:t>
            </a:r>
          </a:p>
          <a:p>
            <a:r>
              <a:rPr lang="ar-OM" dirty="0"/>
              <a:t>هذه إجابة صحيحة</a:t>
            </a:r>
          </a:p>
        </p:txBody>
      </p:sp>
      <p:sp>
        <p:nvSpPr>
          <p:cNvPr id="3" name="TextBox 2"/>
          <p:cNvSpPr txBox="1"/>
          <p:nvPr/>
        </p:nvSpPr>
        <p:spPr>
          <a:xfrm>
            <a:off x="1247013" y="1665440"/>
            <a:ext cx="2160240" cy="3527119"/>
          </a:xfrm>
          <a:prstGeom prst="rect">
            <a:avLst/>
          </a:prstGeom>
          <a:noFill/>
        </p:spPr>
        <p:txBody>
          <a:bodyPr wrap="square" rtlCol="0">
            <a:spAutoFit/>
          </a:bodyPr>
          <a:lstStyle/>
          <a:p>
            <a:endParaRPr lang="en-GB" dirty="0"/>
          </a:p>
          <a:p>
            <a:r>
              <a:rPr lang="ar-OM" u="none" dirty="0"/>
              <a:t>2 - اختبار موجز</a:t>
            </a:r>
          </a:p>
          <a:p>
            <a:r>
              <a:rPr lang="ar-OM" b="1" u="none" dirty="0"/>
              <a:t>المراحل الثلاثة الأولي لعملية الاستخبارات الوبائية هي:</a:t>
            </a:r>
          </a:p>
          <a:p>
            <a:r>
              <a:rPr lang="ar-OM" dirty="0"/>
              <a:t> </a:t>
            </a:r>
          </a:p>
          <a:p>
            <a:pPr lvl="0"/>
            <a:r>
              <a:rPr lang="ar-OM" dirty="0"/>
              <a:t>الفحص - التقييم - الإبلاغ</a:t>
            </a:r>
          </a:p>
          <a:p>
            <a:r>
              <a:rPr lang="ar-OM" dirty="0"/>
              <a:t>هذه إجابة خاطئة</a:t>
            </a:r>
          </a:p>
          <a:p>
            <a:pPr lvl="0"/>
            <a:r>
              <a:rPr lang="ar-OM" dirty="0"/>
              <a:t>الفرز - الترشيح - التحقق</a:t>
            </a:r>
          </a:p>
          <a:p>
            <a:r>
              <a:rPr lang="ar-OM" dirty="0"/>
              <a:t>هذه إجابة صحيحة</a:t>
            </a:r>
          </a:p>
          <a:p>
            <a:pPr lvl="0"/>
            <a:r>
              <a:rPr lang="ar-OM" dirty="0"/>
              <a:t>الرصد - إرسال الإشارات - المراقبة</a:t>
            </a:r>
          </a:p>
          <a:p>
            <a:r>
              <a:rPr lang="ar-OM" dirty="0"/>
              <a:t>هذه إجابة خاطئة</a:t>
            </a:r>
          </a:p>
          <a:p>
            <a:pPr lvl="0"/>
            <a:r>
              <a:rPr lang="ar-OM" dirty="0"/>
              <a:t>الفرز - الرصد - الاستجابة</a:t>
            </a:r>
          </a:p>
          <a:p>
            <a:r>
              <a:rPr lang="ar-OM" dirty="0"/>
              <a:t>هذه إجابة خاطئة</a:t>
            </a:r>
          </a:p>
          <a:p>
            <a:endParaRPr lang="en-GB" dirty="0"/>
          </a:p>
        </p:txBody>
      </p:sp>
    </p:spTree>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asellaDiTesto 5"/>
          <p:cNvSpPr txBox="1">
            <a:spLocks noChangeArrowheads="1"/>
          </p:cNvSpPr>
          <p:nvPr/>
        </p:nvSpPr>
        <p:spPr bwMode="auto">
          <a:xfrm>
            <a:off x="2333625" y="3251200"/>
            <a:ext cx="6245225" cy="708025"/>
          </a:xfrm>
          <a:prstGeom prst="rect">
            <a:avLst/>
          </a:prstGeom>
          <a:noFill/>
          <a:ln w="9525">
            <a:noFill/>
            <a:miter lim="800000"/>
            <a:headEnd/>
            <a:tailEnd/>
          </a:ln>
        </p:spPr>
        <p:txBody>
          <a:bodyPr>
            <a:spAutoFit/>
          </a:bodyPr>
          <a:lstStyle/>
          <a:p>
            <a:r>
              <a:rPr lang="ar-OM" sz="2000" u="none">
                <a:latin typeface="Tahoma" pitchFamily="34" charset="0"/>
                <a:cs typeface="Tahoma" pitchFamily="34" charset="0"/>
              </a:rPr>
              <a:t>أحسنتم صنعًا!</a:t>
            </a:r>
          </a:p>
          <a:p>
            <a:r>
              <a:rPr lang="ar-OM" sz="2000" u="none">
                <a:latin typeface="Tahoma" pitchFamily="34" charset="0"/>
                <a:cs typeface="Tahoma" pitchFamily="34" charset="0"/>
              </a:rPr>
              <a:t>لقد أكملتم الوحدة.</a:t>
            </a:r>
          </a:p>
        </p:txBody>
      </p:sp>
      <p:sp>
        <p:nvSpPr>
          <p:cNvPr id="4" name="Rettangolo 3"/>
          <p:cNvSpPr/>
          <p:nvPr/>
        </p:nvSpPr>
        <p:spPr bwMode="auto">
          <a:xfrm>
            <a:off x="938213" y="2940050"/>
            <a:ext cx="8924925" cy="1377950"/>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a:p>
        </p:txBody>
      </p:sp>
      <p:sp>
        <p:nvSpPr>
          <p:cNvPr id="6" name="Rectangle 3"/>
          <p:cNvSpPr txBox="1">
            <a:spLocks noChangeArrowheads="1"/>
          </p:cNvSpPr>
          <p:nvPr/>
        </p:nvSpPr>
        <p:spPr bwMode="auto">
          <a:xfrm>
            <a:off x="9052720" y="2628900"/>
            <a:ext cx="1452562" cy="62230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lstStyle/>
          <a:p>
            <a:pPr algn="r"/>
            <a:r>
              <a:rPr lang="en-US" u="none" dirty="0"/>
              <a:t> </a:t>
            </a:r>
            <a:r>
              <a:rPr lang="ar-SA" b="1" u="none" dirty="0"/>
              <a:t>أيقونة</a:t>
            </a:r>
            <a:endParaRPr lang="fr-LU" u="none" dirty="0"/>
          </a:p>
          <a:p>
            <a:pPr marL="182563" indent="-225425" algn="r" defTabSz="820738" eaLnBrk="0" hangingPunct="0">
              <a:buClr>
                <a:srgbClr val="7FBF1A"/>
              </a:buClr>
              <a:buSzPct val="80000"/>
              <a:tabLst>
                <a:tab pos="341313" algn="l"/>
                <a:tab pos="1150938" algn="l"/>
              </a:tabLst>
              <a:defRPr/>
            </a:pPr>
            <a:r>
              <a:rPr lang="ar-SA" u="none" dirty="0"/>
              <a:t>لوحة عرض سوداء</a:t>
            </a:r>
            <a:endParaRPr lang="it-IT" sz="1600" b="1" u="none" dirty="0">
              <a:latin typeface="Arial" charset="0"/>
              <a:cs typeface="Arial" charset="0"/>
            </a:endParaRPr>
          </a:p>
        </p:txBody>
      </p:sp>
      <p:sp>
        <p:nvSpPr>
          <p:cNvPr id="24581" name="Text Box 4"/>
          <p:cNvSpPr txBox="1">
            <a:spLocks noChangeArrowheads="1"/>
          </p:cNvSpPr>
          <p:nvPr/>
        </p:nvSpPr>
        <p:spPr bwMode="auto">
          <a:xfrm>
            <a:off x="1252538" y="865187"/>
            <a:ext cx="8153582" cy="341632"/>
          </a:xfrm>
          <a:prstGeom prst="rect">
            <a:avLst/>
          </a:prstGeom>
          <a:noFill/>
          <a:ln w="9525" algn="ctr">
            <a:noFill/>
            <a:miter lim="800000"/>
            <a:headEnd/>
            <a:tailEnd/>
          </a:ln>
        </p:spPr>
        <p:txBody>
          <a:bodyPr wrap="square">
            <a:spAutoFit/>
          </a:bodyPr>
          <a:lstStyle/>
          <a:p>
            <a:pPr algn="r">
              <a:spcBef>
                <a:spcPct val="50000"/>
              </a:spcBef>
            </a:pPr>
            <a:r>
              <a:rPr lang="ar-OM" sz="1800" b="1" u="none" dirty="0">
                <a:solidFill>
                  <a:srgbClr val="69AE23"/>
                </a:solidFill>
                <a:latin typeface="Arial" charset="0"/>
              </a:rPr>
              <a:t>الخلاصة</a:t>
            </a:r>
          </a:p>
        </p:txBody>
      </p:sp>
    </p:spTree>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asellaDiTesto 5"/>
          <p:cNvSpPr txBox="1">
            <a:spLocks noChangeArrowheads="1"/>
          </p:cNvSpPr>
          <p:nvPr/>
        </p:nvSpPr>
        <p:spPr bwMode="auto">
          <a:xfrm>
            <a:off x="1102925" y="3206749"/>
            <a:ext cx="7673125" cy="369332"/>
          </a:xfrm>
          <a:prstGeom prst="rect">
            <a:avLst/>
          </a:prstGeom>
          <a:noFill/>
          <a:ln w="9525">
            <a:noFill/>
            <a:miter lim="800000"/>
            <a:headEnd/>
            <a:tailEnd/>
          </a:ln>
        </p:spPr>
        <p:txBody>
          <a:bodyPr wrap="square">
            <a:spAutoFit/>
          </a:bodyPr>
          <a:lstStyle/>
          <a:p>
            <a:pPr algn="r"/>
            <a:r>
              <a:rPr lang="ar-OM" sz="2000" u="none">
                <a:solidFill>
                  <a:schemeClr val="bg2"/>
                </a:solidFill>
                <a:latin typeface="Arial" charset="0"/>
                <a:cs typeface="Arial" charset="0"/>
              </a:rPr>
              <a:t>في هذه الوحدة سنتحدث عن</a:t>
            </a:r>
          </a:p>
        </p:txBody>
      </p:sp>
      <p:sp>
        <p:nvSpPr>
          <p:cNvPr id="15363" name="Text Box 4"/>
          <p:cNvSpPr txBox="1">
            <a:spLocks noChangeArrowheads="1"/>
          </p:cNvSpPr>
          <p:nvPr/>
        </p:nvSpPr>
        <p:spPr bwMode="auto">
          <a:xfrm>
            <a:off x="2025300" y="863715"/>
            <a:ext cx="7315200" cy="341312"/>
          </a:xfrm>
          <a:prstGeom prst="rect">
            <a:avLst/>
          </a:prstGeom>
          <a:noFill/>
          <a:ln w="9525" algn="ctr">
            <a:noFill/>
            <a:miter lim="800000"/>
            <a:headEnd/>
            <a:tailEnd/>
          </a:ln>
        </p:spPr>
        <p:txBody>
          <a:bodyPr>
            <a:spAutoFit/>
          </a:bodyPr>
          <a:lstStyle/>
          <a:p>
            <a:pPr algn="r">
              <a:spcBef>
                <a:spcPct val="50000"/>
              </a:spcBef>
            </a:pPr>
            <a:r>
              <a:rPr lang="ar-OM" sz="1800" b="1" u="none" dirty="0">
                <a:solidFill>
                  <a:srgbClr val="69AE23"/>
                </a:solidFill>
                <a:latin typeface="Arial" charset="0"/>
              </a:rPr>
              <a:t>وحدة الترحيب 1</a:t>
            </a:r>
          </a:p>
        </p:txBody>
      </p:sp>
      <p:sp>
        <p:nvSpPr>
          <p:cNvPr id="12" name="Rettangolo 11"/>
          <p:cNvSpPr/>
          <p:nvPr/>
        </p:nvSpPr>
        <p:spPr bwMode="auto">
          <a:xfrm>
            <a:off x="938213" y="2940049"/>
            <a:ext cx="8924925" cy="1884105"/>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dirty="0"/>
          </a:p>
        </p:txBody>
      </p:sp>
      <p:sp>
        <p:nvSpPr>
          <p:cNvPr id="15365" name="CasellaDiTesto 10"/>
          <p:cNvSpPr txBox="1">
            <a:spLocks noChangeArrowheads="1"/>
          </p:cNvSpPr>
          <p:nvPr/>
        </p:nvSpPr>
        <p:spPr bwMode="auto">
          <a:xfrm>
            <a:off x="1102925" y="3592513"/>
            <a:ext cx="7673125" cy="535531"/>
          </a:xfrm>
          <a:prstGeom prst="rect">
            <a:avLst/>
          </a:prstGeom>
          <a:noFill/>
          <a:ln w="9525">
            <a:noFill/>
            <a:miter lim="800000"/>
            <a:headEnd/>
            <a:tailEnd/>
          </a:ln>
        </p:spPr>
        <p:txBody>
          <a:bodyPr wrap="square">
            <a:spAutoFit/>
          </a:bodyPr>
          <a:lstStyle/>
          <a:p>
            <a:pPr algn="r"/>
            <a:r>
              <a:rPr lang="ar-OM" sz="3200" u="none" dirty="0">
                <a:solidFill>
                  <a:srgbClr val="69AE23"/>
                </a:solidFill>
                <a:latin typeface="MetaPro-Black" pitchFamily="50" charset="0"/>
              </a:rPr>
              <a:t>المقدمة ومبادئ الاستخبارات الوبائية</a:t>
            </a:r>
          </a:p>
        </p:txBody>
      </p:sp>
    </p:spTree>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918CCC7-5C9C-4D51-94A0-B188ACA81277}"/>
              </a:ext>
            </a:extLst>
          </p:cNvPr>
          <p:cNvGrpSpPr/>
          <p:nvPr/>
        </p:nvGrpSpPr>
        <p:grpSpPr>
          <a:xfrm>
            <a:off x="465138" y="2227454"/>
            <a:ext cx="4621212" cy="2933700"/>
            <a:chOff x="5557838" y="2228850"/>
            <a:chExt cx="4621212" cy="2933700"/>
          </a:xfrm>
        </p:grpSpPr>
        <p:grpSp>
          <p:nvGrpSpPr>
            <p:cNvPr id="16386" name="Gruppo 8"/>
            <p:cNvGrpSpPr>
              <a:grpSpLocks/>
            </p:cNvGrpSpPr>
            <p:nvPr/>
          </p:nvGrpSpPr>
          <p:grpSpPr bwMode="auto">
            <a:xfrm>
              <a:off x="5557838" y="2228850"/>
              <a:ext cx="4621212" cy="2933700"/>
              <a:chOff x="393700" y="1962150"/>
              <a:chExt cx="3911600" cy="2933700"/>
            </a:xfrm>
          </p:grpSpPr>
          <p:sp>
            <p:nvSpPr>
              <p:cNvPr id="16393" name="Rettangolo 9"/>
              <p:cNvSpPr>
                <a:spLocks noChangeArrowheads="1"/>
              </p:cNvSpPr>
              <p:nvPr/>
            </p:nvSpPr>
            <p:spPr bwMode="auto">
              <a:xfrm>
                <a:off x="393700" y="1962150"/>
                <a:ext cx="3911600" cy="400050"/>
              </a:xfrm>
              <a:prstGeom prst="rect">
                <a:avLst/>
              </a:prstGeom>
              <a:solidFill>
                <a:srgbClr val="69AE23"/>
              </a:solidFill>
              <a:ln w="28575" algn="ctr">
                <a:noFill/>
                <a:round/>
                <a:headEnd/>
                <a:tailEnd/>
              </a:ln>
            </p:spPr>
            <p:txBody>
              <a:bodyPr wrap="none" anchor="ctr"/>
              <a:lstStyle/>
              <a:p>
                <a:endParaRPr lang="it-IT"/>
              </a:p>
            </p:txBody>
          </p:sp>
          <p:sp>
            <p:nvSpPr>
              <p:cNvPr id="11" name="Rettangolo 10"/>
              <p:cNvSpPr/>
              <p:nvPr/>
            </p:nvSpPr>
            <p:spPr bwMode="auto">
              <a:xfrm>
                <a:off x="393700" y="1962150"/>
                <a:ext cx="3911600" cy="2933700"/>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a:p>
            </p:txBody>
          </p:sp>
        </p:grpSp>
        <p:sp>
          <p:nvSpPr>
            <p:cNvPr id="16387" name="Text Box 22"/>
            <p:cNvSpPr txBox="1">
              <a:spLocks noChangeArrowheads="1"/>
            </p:cNvSpPr>
            <p:nvPr/>
          </p:nvSpPr>
          <p:spPr bwMode="auto">
            <a:xfrm>
              <a:off x="5632450" y="2293938"/>
              <a:ext cx="4494213" cy="2062103"/>
            </a:xfrm>
            <a:prstGeom prst="rect">
              <a:avLst/>
            </a:prstGeom>
            <a:noFill/>
            <a:ln w="9525">
              <a:noFill/>
              <a:miter lim="800000"/>
              <a:headEnd/>
              <a:tailEnd/>
            </a:ln>
          </p:spPr>
          <p:txBody>
            <a:bodyPr>
              <a:spAutoFit/>
            </a:bodyPr>
            <a:lstStyle/>
            <a:p>
              <a:pPr marL="190500" indent="-187325" algn="r">
                <a:lnSpc>
                  <a:spcPct val="100000"/>
                </a:lnSpc>
                <a:spcBef>
                  <a:spcPct val="0"/>
                </a:spcBef>
              </a:pPr>
              <a:r>
                <a:rPr lang="ar-OM" sz="1600" b="1" u="none" noProof="1">
                  <a:solidFill>
                    <a:schemeClr val="bg1"/>
                  </a:solidFill>
                  <a:latin typeface="Arial" charset="0"/>
                </a:rPr>
                <a:t>الهدف</a:t>
              </a:r>
            </a:p>
            <a:p>
              <a:pPr marL="190500" indent="-187325" algn="l">
                <a:lnSpc>
                  <a:spcPct val="100000"/>
                </a:lnSpc>
                <a:spcBef>
                  <a:spcPct val="0"/>
                </a:spcBef>
              </a:pPr>
              <a:endParaRPr lang="it-IT" sz="1600" b="1" u="none" noProof="1">
                <a:latin typeface="Arial" charset="0"/>
              </a:endParaRPr>
            </a:p>
            <a:p>
              <a:pPr marL="190500" indent="-187325" algn="r">
                <a:lnSpc>
                  <a:spcPct val="100000"/>
                </a:lnSpc>
                <a:spcBef>
                  <a:spcPct val="0"/>
                </a:spcBef>
              </a:pPr>
              <a:r>
                <a:rPr lang="ar-OM" sz="1600" u="none" noProof="1">
                  <a:latin typeface="Arial" charset="0"/>
                  <a:cs typeface="Times New Roman" pitchFamily="18" charset="0"/>
                </a:rPr>
                <a:t>عند الانتهاء من هذه الوحدة سنفهم:</a:t>
              </a:r>
            </a:p>
            <a:p>
              <a:pPr marL="190500" indent="-187325" algn="l">
                <a:lnSpc>
                  <a:spcPct val="100000"/>
                </a:lnSpc>
                <a:spcBef>
                  <a:spcPct val="0"/>
                </a:spcBef>
                <a:buFontTx/>
                <a:buChar char="•"/>
              </a:pPr>
              <a:endParaRPr lang="it-IT" sz="1600" u="none" noProof="1">
                <a:latin typeface="Arial" charset="0"/>
                <a:cs typeface="Times New Roman" pitchFamily="18" charset="0"/>
              </a:endParaRPr>
            </a:p>
            <a:p>
              <a:pPr marL="190500" indent="-187325" algn="r">
                <a:lnSpc>
                  <a:spcPct val="100000"/>
                </a:lnSpc>
                <a:spcBef>
                  <a:spcPct val="0"/>
                </a:spcBef>
                <a:buFontTx/>
                <a:buChar char="•"/>
              </a:pPr>
              <a:r>
                <a:rPr lang="ar-OM" sz="1600" u="none" dirty="0">
                  <a:latin typeface="Arial" charset="0"/>
                  <a:cs typeface="Times New Roman" pitchFamily="18" charset="0"/>
                </a:rPr>
                <a:t>ماهية الاستخبارات الوبائية</a:t>
              </a:r>
            </a:p>
            <a:p>
              <a:pPr marL="190500" indent="-187325" algn="l">
                <a:lnSpc>
                  <a:spcPct val="100000"/>
                </a:lnSpc>
                <a:spcBef>
                  <a:spcPct val="0"/>
                </a:spcBef>
                <a:buFontTx/>
                <a:buChar char="•"/>
              </a:pPr>
              <a:endParaRPr lang="en-US" sz="1600" u="none" dirty="0">
                <a:latin typeface="Arial" charset="0"/>
                <a:cs typeface="Times New Roman" pitchFamily="18" charset="0"/>
              </a:endParaRPr>
            </a:p>
            <a:p>
              <a:pPr marL="190500" indent="-187325" algn="l">
                <a:lnSpc>
                  <a:spcPct val="100000"/>
                </a:lnSpc>
                <a:spcBef>
                  <a:spcPct val="0"/>
                </a:spcBef>
                <a:buFontTx/>
                <a:buChar char="•"/>
              </a:pPr>
              <a:endParaRPr lang="en-US" sz="1600" u="none" dirty="0">
                <a:latin typeface="Arial" charset="0"/>
                <a:cs typeface="Times New Roman" pitchFamily="18" charset="0"/>
              </a:endParaRPr>
            </a:p>
            <a:p>
              <a:pPr marL="190500" indent="-187325" algn="r">
                <a:lnSpc>
                  <a:spcPct val="100000"/>
                </a:lnSpc>
                <a:spcBef>
                  <a:spcPct val="0"/>
                </a:spcBef>
                <a:buFontTx/>
                <a:buChar char="•"/>
              </a:pPr>
              <a:r>
                <a:rPr lang="ar-OM" sz="1600" u="none" dirty="0">
                  <a:latin typeface="Arial" charset="0"/>
                  <a:cs typeface="Times New Roman" pitchFamily="18" charset="0"/>
                </a:rPr>
                <a:t>الخطوات الأساسية لعملية الاستخبارات الوبائية</a:t>
              </a:r>
            </a:p>
          </p:txBody>
        </p:sp>
      </p:grpSp>
      <p:sp>
        <p:nvSpPr>
          <p:cNvPr id="16389" name="Text Box 4"/>
          <p:cNvSpPr txBox="1">
            <a:spLocks noChangeArrowheads="1"/>
          </p:cNvSpPr>
          <p:nvPr/>
        </p:nvSpPr>
        <p:spPr bwMode="auto">
          <a:xfrm>
            <a:off x="2109789" y="908720"/>
            <a:ext cx="7315200" cy="341312"/>
          </a:xfrm>
          <a:prstGeom prst="rect">
            <a:avLst/>
          </a:prstGeom>
          <a:noFill/>
          <a:ln w="9525" algn="ctr">
            <a:noFill/>
            <a:miter lim="800000"/>
            <a:headEnd/>
            <a:tailEnd/>
          </a:ln>
        </p:spPr>
        <p:txBody>
          <a:bodyPr>
            <a:spAutoFit/>
          </a:bodyPr>
          <a:lstStyle/>
          <a:p>
            <a:pPr algn="r">
              <a:spcBef>
                <a:spcPct val="50000"/>
              </a:spcBef>
            </a:pPr>
            <a:r>
              <a:rPr lang="ar-OM" sz="1800" b="1" u="none" dirty="0">
                <a:solidFill>
                  <a:srgbClr val="69AE23"/>
                </a:solidFill>
                <a:latin typeface="Arial" charset="0"/>
              </a:rPr>
              <a:t>الفهرس والأهداف</a:t>
            </a:r>
          </a:p>
        </p:txBody>
      </p:sp>
      <p:grpSp>
        <p:nvGrpSpPr>
          <p:cNvPr id="2" name="Group 1">
            <a:extLst>
              <a:ext uri="{FF2B5EF4-FFF2-40B4-BE49-F238E27FC236}">
                <a16:creationId xmlns:a16="http://schemas.microsoft.com/office/drawing/2014/main" id="{4C2442EB-9450-4918-8F46-88ECF9FFF3BA}"/>
              </a:ext>
            </a:extLst>
          </p:cNvPr>
          <p:cNvGrpSpPr/>
          <p:nvPr/>
        </p:nvGrpSpPr>
        <p:grpSpPr>
          <a:xfrm>
            <a:off x="5767389" y="2227454"/>
            <a:ext cx="4621212" cy="4524315"/>
            <a:chOff x="465138" y="2227454"/>
            <a:chExt cx="4621212" cy="4524315"/>
          </a:xfrm>
        </p:grpSpPr>
        <p:grpSp>
          <p:nvGrpSpPr>
            <p:cNvPr id="16388" name="Gruppo 7"/>
            <p:cNvGrpSpPr>
              <a:grpSpLocks/>
            </p:cNvGrpSpPr>
            <p:nvPr/>
          </p:nvGrpSpPr>
          <p:grpSpPr bwMode="auto">
            <a:xfrm>
              <a:off x="465138" y="2228847"/>
              <a:ext cx="4621212" cy="3990463"/>
              <a:chOff x="393700" y="1962150"/>
              <a:chExt cx="3911600" cy="3090360"/>
            </a:xfrm>
          </p:grpSpPr>
          <p:sp>
            <p:nvSpPr>
              <p:cNvPr id="16391" name="Rettangolo 6"/>
              <p:cNvSpPr>
                <a:spLocks noChangeArrowheads="1"/>
              </p:cNvSpPr>
              <p:nvPr/>
            </p:nvSpPr>
            <p:spPr bwMode="auto">
              <a:xfrm>
                <a:off x="393700" y="1962150"/>
                <a:ext cx="3911600" cy="400050"/>
              </a:xfrm>
              <a:prstGeom prst="rect">
                <a:avLst/>
              </a:prstGeom>
              <a:solidFill>
                <a:srgbClr val="69AE23"/>
              </a:solidFill>
              <a:ln w="28575" algn="ctr">
                <a:noFill/>
                <a:round/>
                <a:headEnd/>
                <a:tailEnd/>
              </a:ln>
            </p:spPr>
            <p:txBody>
              <a:bodyPr wrap="none" anchor="ctr"/>
              <a:lstStyle/>
              <a:p>
                <a:endParaRPr lang="it-IT"/>
              </a:p>
            </p:txBody>
          </p:sp>
          <p:sp>
            <p:nvSpPr>
              <p:cNvPr id="6" name="Rettangolo 5"/>
              <p:cNvSpPr/>
              <p:nvPr/>
            </p:nvSpPr>
            <p:spPr bwMode="auto">
              <a:xfrm>
                <a:off x="393700" y="1962150"/>
                <a:ext cx="3911600" cy="3090360"/>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a:p>
            </p:txBody>
          </p:sp>
        </p:grpSp>
        <p:sp>
          <p:nvSpPr>
            <p:cNvPr id="16390" name="Text Box 23"/>
            <p:cNvSpPr txBox="1">
              <a:spLocks noChangeArrowheads="1"/>
            </p:cNvSpPr>
            <p:nvPr/>
          </p:nvSpPr>
          <p:spPr bwMode="auto">
            <a:xfrm>
              <a:off x="465138" y="2227454"/>
              <a:ext cx="4500563" cy="4524315"/>
            </a:xfrm>
            <a:prstGeom prst="rect">
              <a:avLst/>
            </a:prstGeom>
            <a:noFill/>
            <a:ln w="9525">
              <a:noFill/>
              <a:miter lim="800000"/>
              <a:headEnd/>
              <a:tailEnd/>
            </a:ln>
          </p:spPr>
          <p:txBody>
            <a:bodyPr>
              <a:spAutoFit/>
            </a:bodyPr>
            <a:lstStyle/>
            <a:p>
              <a:pPr algn="r">
                <a:lnSpc>
                  <a:spcPct val="100000"/>
                </a:lnSpc>
                <a:spcBef>
                  <a:spcPct val="0"/>
                </a:spcBef>
              </a:pPr>
              <a:r>
                <a:rPr lang="ar-OM" sz="1600" b="1" u="none" dirty="0">
                  <a:solidFill>
                    <a:schemeClr val="bg1"/>
                  </a:solidFill>
                  <a:latin typeface="Arial" charset="0"/>
                </a:rPr>
                <a:t>الفهرس</a:t>
              </a:r>
            </a:p>
            <a:p>
              <a:pPr algn="l">
                <a:lnSpc>
                  <a:spcPct val="100000"/>
                </a:lnSpc>
                <a:spcBef>
                  <a:spcPct val="0"/>
                </a:spcBef>
              </a:pPr>
              <a:endParaRPr lang="it-IT" sz="1600" b="1" u="none" dirty="0">
                <a:latin typeface="Arial" charset="0"/>
              </a:endParaRPr>
            </a:p>
            <a:p>
              <a:pPr algn="r">
                <a:lnSpc>
                  <a:spcPct val="100000"/>
                </a:lnSpc>
                <a:spcBef>
                  <a:spcPct val="0"/>
                </a:spcBef>
              </a:pPr>
              <a:r>
                <a:rPr lang="ar-OM" sz="1600" u="none" dirty="0">
                  <a:latin typeface="Arial" charset="0"/>
                  <a:cs typeface="Times New Roman" pitchFamily="18" charset="0"/>
                </a:rPr>
                <a:t>في هذه الوحدة سنخوض في:</a:t>
              </a:r>
            </a:p>
            <a:p>
              <a:pPr marL="182563" indent="-182563" algn="r">
                <a:lnSpc>
                  <a:spcPct val="100000"/>
                </a:lnSpc>
                <a:spcBef>
                  <a:spcPct val="0"/>
                </a:spcBef>
                <a:buFont typeface="Arial" panose="020B0604020202020204" pitchFamily="34" charset="0"/>
                <a:buChar char="•"/>
              </a:pPr>
              <a:r>
                <a:rPr lang="ar-OM" sz="1600" u="none" dirty="0">
                  <a:latin typeface="Arial" charset="0"/>
                  <a:cs typeface="Times New Roman" pitchFamily="18" charset="0"/>
                </a:rPr>
                <a:t>تعريف الاستخبارات الوبائية</a:t>
              </a:r>
            </a:p>
            <a:p>
              <a:pPr marL="182563" indent="-182563" algn="r">
                <a:lnSpc>
                  <a:spcPct val="100000"/>
                </a:lnSpc>
                <a:spcBef>
                  <a:spcPct val="0"/>
                </a:spcBef>
                <a:buFont typeface="Arial" panose="020B0604020202020204" pitchFamily="34" charset="0"/>
                <a:buChar char="•"/>
              </a:pPr>
              <a:r>
                <a:rPr lang="ar-OM" sz="1600" u="none" dirty="0">
                  <a:latin typeface="Arial" charset="0"/>
                  <a:cs typeface="Times New Roman" pitchFamily="18" charset="0"/>
                </a:rPr>
                <a:t> الأطراف الفاعلة في الأمن الصحي العالمي</a:t>
              </a:r>
            </a:p>
            <a:p>
              <a:pPr marL="182563" indent="-182563" algn="r">
                <a:lnSpc>
                  <a:spcPct val="100000"/>
                </a:lnSpc>
                <a:spcBef>
                  <a:spcPct val="0"/>
                </a:spcBef>
                <a:buFont typeface="Arial" panose="020B0604020202020204" pitchFamily="34" charset="0"/>
                <a:buChar char="•"/>
              </a:pPr>
              <a:r>
                <a:rPr lang="ar-OM" sz="1600" u="none" dirty="0">
                  <a:latin typeface="Arial" charset="0"/>
                  <a:cs typeface="Times New Roman" pitchFamily="18" charset="0"/>
                </a:rPr>
                <a:t>الغرض من الاستخبارات الوبائية</a:t>
              </a:r>
            </a:p>
            <a:p>
              <a:pPr marL="182563" indent="-182563" algn="r">
                <a:lnSpc>
                  <a:spcPct val="100000"/>
                </a:lnSpc>
                <a:spcBef>
                  <a:spcPct val="0"/>
                </a:spcBef>
                <a:buFont typeface="Arial" panose="020B0604020202020204" pitchFamily="34" charset="0"/>
                <a:buChar char="•"/>
              </a:pPr>
              <a:r>
                <a:rPr lang="ar-OM" sz="1600" u="none" dirty="0">
                  <a:latin typeface="Arial" charset="0"/>
                  <a:cs typeface="Times New Roman" pitchFamily="18" charset="0"/>
                </a:rPr>
                <a:t>إطار عمل الاستخبارات الوبائية</a:t>
              </a:r>
            </a:p>
            <a:p>
              <a:pPr marL="182563" indent="-182563" algn="r">
                <a:lnSpc>
                  <a:spcPct val="100000"/>
                </a:lnSpc>
                <a:spcBef>
                  <a:spcPct val="0"/>
                </a:spcBef>
                <a:buFont typeface="Arial" panose="020B0604020202020204" pitchFamily="34" charset="0"/>
                <a:buChar char="•"/>
              </a:pPr>
              <a:r>
                <a:rPr lang="ar-OM" sz="1600" u="none" dirty="0">
                  <a:latin typeface="Arial" charset="0"/>
                  <a:cs typeface="Times New Roman" pitchFamily="18" charset="0"/>
                </a:rPr>
                <a:t>الأساس المنطقي لإطار عمل الاستخبارات الوبائية</a:t>
              </a:r>
            </a:p>
            <a:p>
              <a:pPr marL="182563" indent="-182563" algn="r">
                <a:lnSpc>
                  <a:spcPct val="100000"/>
                </a:lnSpc>
                <a:spcBef>
                  <a:spcPct val="0"/>
                </a:spcBef>
                <a:buFont typeface="Arial" panose="020B0604020202020204" pitchFamily="34" charset="0"/>
                <a:buChar char="•"/>
              </a:pPr>
              <a:r>
                <a:rPr lang="ar-OM" sz="1600" u="none" dirty="0">
                  <a:latin typeface="Arial" charset="0"/>
                  <a:cs typeface="Times New Roman" pitchFamily="18" charset="0"/>
                </a:rPr>
                <a:t>نطاق المراقبة</a:t>
              </a:r>
            </a:p>
            <a:p>
              <a:pPr marL="182563" indent="-182563" algn="r">
                <a:lnSpc>
                  <a:spcPct val="100000"/>
                </a:lnSpc>
                <a:spcBef>
                  <a:spcPct val="0"/>
                </a:spcBef>
                <a:buFont typeface="Arial" panose="020B0604020202020204" pitchFamily="34" charset="0"/>
                <a:buChar char="•"/>
              </a:pPr>
              <a:r>
                <a:rPr lang="ar-OM" sz="1600" u="none" dirty="0">
                  <a:latin typeface="Arial" charset="0"/>
                  <a:cs typeface="Times New Roman" pitchFamily="18" charset="0"/>
                </a:rPr>
                <a:t>المراقبة بناءً على الأحداث مقابل المراقبة بناءً على المؤشرات</a:t>
              </a:r>
            </a:p>
            <a:p>
              <a:pPr marL="182563" indent="-182563" algn="r">
                <a:lnSpc>
                  <a:spcPct val="100000"/>
                </a:lnSpc>
                <a:spcBef>
                  <a:spcPct val="0"/>
                </a:spcBef>
                <a:buFont typeface="Arial" panose="020B0604020202020204" pitchFamily="34" charset="0"/>
                <a:buChar char="•"/>
              </a:pPr>
              <a:r>
                <a:rPr lang="ar-OM" sz="1600" u="none" dirty="0">
                  <a:latin typeface="Arial" charset="0"/>
                  <a:cs typeface="Times New Roman" pitchFamily="18" charset="0"/>
                </a:rPr>
                <a:t>أهداف الاستخبارات الوبائية</a:t>
              </a:r>
            </a:p>
            <a:p>
              <a:pPr marL="182563" indent="-182563" algn="r">
                <a:lnSpc>
                  <a:spcPct val="100000"/>
                </a:lnSpc>
                <a:spcBef>
                  <a:spcPct val="0"/>
                </a:spcBef>
                <a:buFontTx/>
                <a:buChar char="•"/>
              </a:pPr>
              <a:r>
                <a:rPr lang="ar-OM" sz="1600" u="none" dirty="0">
                  <a:latin typeface="Arial" charset="0"/>
                  <a:cs typeface="Times New Roman" pitchFamily="18" charset="0"/>
                </a:rPr>
                <a:t>تعريف المركز الأوروبي لعملية الاستخبارات الوبائية وخطواتها الأساسية</a:t>
              </a:r>
            </a:p>
            <a:p>
              <a:pPr marL="182563" indent="-182563" algn="r">
                <a:lnSpc>
                  <a:spcPct val="100000"/>
                </a:lnSpc>
                <a:spcBef>
                  <a:spcPct val="0"/>
                </a:spcBef>
                <a:buFontTx/>
                <a:buChar char="•"/>
              </a:pPr>
              <a:r>
                <a:rPr lang="ar-OM" sz="1600" u="none" dirty="0">
                  <a:latin typeface="Arial" charset="0"/>
                  <a:cs typeface="Times New Roman" pitchFamily="18" charset="0"/>
                </a:rPr>
                <a:t>تعريف الإشارة والحدث والتهديد</a:t>
              </a:r>
            </a:p>
            <a:p>
              <a:pPr marL="285750" indent="-285750" algn="l">
                <a:lnSpc>
                  <a:spcPct val="100000"/>
                </a:lnSpc>
                <a:spcBef>
                  <a:spcPct val="0"/>
                </a:spcBef>
                <a:buFont typeface="Arial" panose="020B0604020202020204" pitchFamily="34" charset="0"/>
                <a:buChar char="•"/>
              </a:pPr>
              <a:endParaRPr lang="it-IT" sz="1600" u="none" dirty="0">
                <a:solidFill>
                  <a:schemeClr val="bg2"/>
                </a:solidFill>
                <a:latin typeface="Arial" charset="0"/>
                <a:cs typeface="Times New Roman" pitchFamily="18" charset="0"/>
              </a:endParaRPr>
            </a:p>
            <a:p>
              <a:pPr marL="285750" indent="-285750" algn="l">
                <a:lnSpc>
                  <a:spcPct val="100000"/>
                </a:lnSpc>
                <a:spcBef>
                  <a:spcPct val="0"/>
                </a:spcBef>
                <a:buFont typeface="Arial" panose="020B0604020202020204" pitchFamily="34" charset="0"/>
                <a:buChar char="•"/>
              </a:pPr>
              <a:endParaRPr lang="it-IT" sz="1600" u="none" dirty="0">
                <a:solidFill>
                  <a:schemeClr val="bg2"/>
                </a:solidFill>
                <a:latin typeface="Arial" charset="0"/>
                <a:cs typeface="Times New Roman" pitchFamily="18" charset="0"/>
              </a:endParaRPr>
            </a:p>
          </p:txBody>
        </p:sp>
      </p:grpSp>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Text Box 4"/>
          <p:cNvSpPr txBox="1">
            <a:spLocks noChangeArrowheads="1"/>
          </p:cNvSpPr>
          <p:nvPr/>
        </p:nvSpPr>
        <p:spPr bwMode="auto">
          <a:xfrm>
            <a:off x="2058221" y="863715"/>
            <a:ext cx="7315200" cy="341312"/>
          </a:xfrm>
          <a:prstGeom prst="rect">
            <a:avLst/>
          </a:prstGeom>
          <a:noFill/>
          <a:ln w="9525" algn="ctr">
            <a:noFill/>
            <a:miter lim="800000"/>
            <a:headEnd/>
            <a:tailEnd/>
          </a:ln>
        </p:spPr>
        <p:txBody>
          <a:bodyPr>
            <a:spAutoFit/>
          </a:bodyPr>
          <a:lstStyle/>
          <a:p>
            <a:pPr algn="r">
              <a:spcBef>
                <a:spcPct val="50000"/>
              </a:spcBef>
            </a:pPr>
            <a:r>
              <a:rPr lang="ar-OM" sz="1800" b="1" u="none" dirty="0">
                <a:solidFill>
                  <a:srgbClr val="69AE23"/>
                </a:solidFill>
                <a:latin typeface="Arial" charset="0"/>
              </a:rPr>
              <a:t>مبادئ الاستخبارات الوبائية</a:t>
            </a:r>
          </a:p>
        </p:txBody>
      </p:sp>
      <p:sp>
        <p:nvSpPr>
          <p:cNvPr id="3" name="Text Box 2"/>
          <p:cNvSpPr txBox="1">
            <a:spLocks noChangeArrowheads="1"/>
          </p:cNvSpPr>
          <p:nvPr/>
        </p:nvSpPr>
        <p:spPr bwMode="auto">
          <a:xfrm>
            <a:off x="2028698" y="2308228"/>
            <a:ext cx="6837362" cy="923330"/>
          </a:xfrm>
          <a:prstGeom prst="rect">
            <a:avLst/>
          </a:prstGeom>
          <a:noFill/>
          <a:ln w="9525">
            <a:noFill/>
            <a:miter lim="800000"/>
            <a:headEnd/>
            <a:tailEnd/>
          </a:ln>
        </p:spPr>
        <p:txBody>
          <a:bodyPr anchor="ctr">
            <a:spAutoFit/>
          </a:bodyPr>
          <a:lstStyle/>
          <a:p>
            <a:pPr algn="just">
              <a:lnSpc>
                <a:spcPct val="100000"/>
              </a:lnSpc>
              <a:spcBef>
                <a:spcPct val="0"/>
              </a:spcBef>
            </a:pPr>
            <a:r>
              <a:rPr lang="ar-OM" sz="1800" u="none">
                <a:latin typeface="Arial" charset="0"/>
                <a:cs typeface="Times New Roman" pitchFamily="18" charset="0"/>
              </a:rPr>
              <a:t>تُعرَّف الاستخبارات الوبائية بأنها عملية فرز التهديدات المحتملة للصحة العامة وترشيحها والتحقق من صحتها وتحليلها وتقييمها</a:t>
            </a:r>
          </a:p>
        </p:txBody>
      </p:sp>
      <p:sp>
        <p:nvSpPr>
          <p:cNvPr id="7" name="CasellaDiTesto 6"/>
          <p:cNvSpPr txBox="1"/>
          <p:nvPr/>
        </p:nvSpPr>
        <p:spPr>
          <a:xfrm>
            <a:off x="1297483" y="2031230"/>
            <a:ext cx="750406" cy="1754326"/>
          </a:xfrm>
          <a:prstGeom prst="rect">
            <a:avLst/>
          </a:prstGeom>
          <a:noFill/>
        </p:spPr>
        <p:txBody>
          <a:bodyPr wrap="square" rtlCol="0">
            <a:spAutoFit/>
          </a:bodyPr>
          <a:lstStyle/>
          <a:p>
            <a:r>
              <a:rPr lang="en-GB" sz="12000" u="none">
                <a:solidFill>
                  <a:srgbClr val="69AE23"/>
                </a:solidFill>
                <a:latin typeface="Arial" charset="0"/>
                <a:cs typeface="Times New Roman" pitchFamily="18" charset="0"/>
              </a:rPr>
              <a:t>“</a:t>
            </a:r>
          </a:p>
        </p:txBody>
      </p:sp>
      <p:sp>
        <p:nvSpPr>
          <p:cNvPr id="8" name="CasellaDiTesto 7"/>
          <p:cNvSpPr txBox="1"/>
          <p:nvPr/>
        </p:nvSpPr>
        <p:spPr>
          <a:xfrm>
            <a:off x="8641035" y="2708920"/>
            <a:ext cx="750406" cy="1754326"/>
          </a:xfrm>
          <a:prstGeom prst="rect">
            <a:avLst/>
          </a:prstGeom>
          <a:noFill/>
        </p:spPr>
        <p:txBody>
          <a:bodyPr wrap="square" rtlCol="0">
            <a:spAutoFit/>
          </a:bodyPr>
          <a:lstStyle/>
          <a:p>
            <a:r>
              <a:rPr lang="en-GB" sz="12000" u="none">
                <a:solidFill>
                  <a:srgbClr val="69AE23"/>
                </a:solidFill>
                <a:latin typeface="Arial" charset="0"/>
                <a:cs typeface="Times New Roman" pitchFamily="18" charset="0"/>
              </a:rPr>
              <a:t>”</a:t>
            </a:r>
          </a:p>
        </p:txBody>
      </p:sp>
      <p:sp>
        <p:nvSpPr>
          <p:cNvPr id="12" name="TextBox 11"/>
          <p:cNvSpPr txBox="1"/>
          <p:nvPr/>
        </p:nvSpPr>
        <p:spPr>
          <a:xfrm>
            <a:off x="1755270" y="1155662"/>
            <a:ext cx="6595292" cy="480131"/>
          </a:xfrm>
          <a:prstGeom prst="rect">
            <a:avLst/>
          </a:prstGeom>
          <a:noFill/>
        </p:spPr>
        <p:txBody>
          <a:bodyPr wrap="square" rtlCol="0">
            <a:spAutoFit/>
          </a:bodyPr>
          <a:lstStyle/>
          <a:p>
            <a:r>
              <a:rPr lang="ar-OM" sz="2800">
                <a:solidFill>
                  <a:srgbClr val="002060"/>
                </a:solidFill>
                <a:latin typeface="Calibri" pitchFamily="34" charset="0"/>
                <a:cs typeface="Calibri" pitchFamily="34" charset="0"/>
              </a:rPr>
              <a:t>ما الاستخبارات الوبائية؟</a:t>
            </a:r>
          </a:p>
        </p:txBody>
      </p:sp>
      <p:sp>
        <p:nvSpPr>
          <p:cNvPr id="9" name="Text Box 2"/>
          <p:cNvSpPr txBox="1">
            <a:spLocks noChangeArrowheads="1"/>
          </p:cNvSpPr>
          <p:nvPr/>
        </p:nvSpPr>
        <p:spPr bwMode="auto">
          <a:xfrm>
            <a:off x="2790385" y="4665621"/>
            <a:ext cx="5490610" cy="1107996"/>
          </a:xfrm>
          <a:prstGeom prst="rect">
            <a:avLst/>
          </a:prstGeom>
          <a:noFill/>
          <a:ln w="9525">
            <a:noFill/>
            <a:miter lim="800000"/>
            <a:headEnd/>
            <a:tailEnd/>
          </a:ln>
        </p:spPr>
        <p:txBody>
          <a:bodyPr wrap="square" anchor="ctr">
            <a:spAutoFit/>
          </a:bodyPr>
          <a:lstStyle/>
          <a:p>
            <a:pPr algn="r">
              <a:lnSpc>
                <a:spcPct val="100000"/>
              </a:lnSpc>
              <a:spcBef>
                <a:spcPct val="0"/>
              </a:spcBef>
            </a:pPr>
            <a:r>
              <a:rPr lang="ar-OM" sz="2200" b="1" u="none">
                <a:latin typeface="Arial" charset="0"/>
                <a:cs typeface="Times New Roman" pitchFamily="18" charset="0"/>
              </a:rPr>
              <a:t>تقييم التهديدات على الصحة العامة من أجل المساهمة في الأمن الصحي العالمي</a:t>
            </a:r>
          </a:p>
        </p:txBody>
      </p:sp>
      <p:sp>
        <p:nvSpPr>
          <p:cNvPr id="2" name="Down Arrow 1"/>
          <p:cNvSpPr/>
          <p:nvPr/>
        </p:nvSpPr>
        <p:spPr bwMode="auto">
          <a:xfrm>
            <a:off x="4749801" y="3199039"/>
            <a:ext cx="1395155" cy="1499102"/>
          </a:xfrm>
          <a:prstGeom prst="downArrow">
            <a:avLst/>
          </a:prstGeom>
          <a:solidFill>
            <a:schemeClr val="accent1">
              <a:lumMod val="60000"/>
              <a:lumOff val="40000"/>
              <a:alpha val="25000"/>
            </a:schemeClr>
          </a:solidFill>
          <a:ln w="28575" cap="flat" cmpd="sng" algn="ctr">
            <a:solidFill>
              <a:schemeClr val="accent1">
                <a:lumMod val="60000"/>
                <a:lumOff val="4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dirty="0">
              <a:ln>
                <a:noFill/>
              </a:ln>
              <a:solidFill>
                <a:schemeClr val="tx1"/>
              </a:solidFill>
              <a:effectLst/>
              <a:latin typeface="Microsoft Sans Serif" pitchFamily="34" charset="0"/>
            </a:endParaRPr>
          </a:p>
        </p:txBody>
      </p:sp>
    </p:spTree>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utoShape 7"/>
          <p:cNvSpPr>
            <a:spLocks noChangeArrowheads="1"/>
          </p:cNvSpPr>
          <p:nvPr/>
        </p:nvSpPr>
        <p:spPr bwMode="auto">
          <a:xfrm>
            <a:off x="1222487" y="4212972"/>
            <a:ext cx="1908000" cy="684000"/>
          </a:xfrm>
          <a:prstGeom prst="roundRect">
            <a:avLst>
              <a:gd name="adj" fmla="val 16667"/>
            </a:avLst>
          </a:prstGeom>
          <a:solidFill>
            <a:srgbClr val="4ABCE4"/>
          </a:solidFill>
          <a:ln w="9525">
            <a:noFill/>
            <a:miter lim="800000"/>
            <a:headEnd/>
            <a:tailEnd/>
          </a:ln>
          <a:effectLst>
            <a:outerShdw blurRad="63500" algn="ctr" rotWithShape="0">
              <a:prstClr val="black">
                <a:alpha val="40000"/>
              </a:prstClr>
            </a:outerShdw>
          </a:effectLst>
          <a:scene3d>
            <a:camera prst="orthographicFront"/>
            <a:lightRig rig="threePt" dir="t"/>
          </a:scene3d>
          <a:sp3d>
            <a:bevelT w="0" h="0"/>
            <a:bevelB w="0" h="0"/>
          </a:sp3d>
        </p:spPr>
        <p:txBody>
          <a:bodyPr tIns="144000" bIns="144000" anchor="ctr"/>
          <a:lstStyle/>
          <a:p>
            <a:pPr>
              <a:spcBef>
                <a:spcPct val="15000"/>
              </a:spcBef>
              <a:spcAft>
                <a:spcPct val="15000"/>
              </a:spcAft>
            </a:pPr>
            <a:r>
              <a:rPr lang="ar-OM" sz="2000" b="1" u="none" noProof="1">
                <a:solidFill>
                  <a:srgbClr val="FFFFFF"/>
                </a:solidFill>
                <a:latin typeface="Tahoma" pitchFamily="34" charset="0"/>
              </a:rPr>
              <a:t>الشبكات</a:t>
            </a:r>
          </a:p>
        </p:txBody>
      </p:sp>
      <p:sp>
        <p:nvSpPr>
          <p:cNvPr id="9" name="AutoShape 8"/>
          <p:cNvSpPr>
            <a:spLocks noChangeArrowheads="1"/>
          </p:cNvSpPr>
          <p:nvPr/>
        </p:nvSpPr>
        <p:spPr bwMode="auto">
          <a:xfrm>
            <a:off x="4679748" y="1268760"/>
            <a:ext cx="2836162" cy="684000"/>
          </a:xfrm>
          <a:prstGeom prst="roundRect">
            <a:avLst>
              <a:gd name="adj" fmla="val 16667"/>
            </a:avLst>
          </a:prstGeom>
          <a:solidFill>
            <a:srgbClr val="4ABCE4"/>
          </a:solidFill>
          <a:ln w="9525">
            <a:noFill/>
            <a:miter lim="800000"/>
            <a:headEnd/>
            <a:tailEnd/>
          </a:ln>
          <a:effectLst>
            <a:outerShdw blurRad="63500" algn="ctr" rotWithShape="0">
              <a:prstClr val="black">
                <a:alpha val="40000"/>
              </a:prstClr>
            </a:outerShdw>
          </a:effectLst>
          <a:scene3d>
            <a:camera prst="orthographicFront"/>
            <a:lightRig rig="threePt" dir="t"/>
          </a:scene3d>
          <a:sp3d>
            <a:bevelT w="0" h="0"/>
            <a:bevelB w="0" h="0"/>
          </a:sp3d>
        </p:spPr>
        <p:txBody>
          <a:bodyPr tIns="144000" bIns="144000" anchor="ctr"/>
          <a:lstStyle/>
          <a:p>
            <a:pPr>
              <a:spcBef>
                <a:spcPct val="15000"/>
              </a:spcBef>
              <a:spcAft>
                <a:spcPct val="15000"/>
              </a:spcAft>
            </a:pPr>
            <a:r>
              <a:rPr lang="ar-OM" sz="1800" b="1" u="none" noProof="1">
                <a:solidFill>
                  <a:srgbClr val="FFFFFF"/>
                </a:solidFill>
                <a:latin typeface="Tahoma" pitchFamily="34" charset="0"/>
              </a:rPr>
              <a:t>وكالات الاتحاد الأوروبي/ الأمم المتحدة</a:t>
            </a:r>
          </a:p>
        </p:txBody>
      </p:sp>
      <p:sp>
        <p:nvSpPr>
          <p:cNvPr id="10" name="AutoShape 9"/>
          <p:cNvSpPr>
            <a:spLocks noChangeArrowheads="1"/>
          </p:cNvSpPr>
          <p:nvPr/>
        </p:nvSpPr>
        <p:spPr bwMode="auto">
          <a:xfrm>
            <a:off x="2176487" y="1268760"/>
            <a:ext cx="1908000" cy="684000"/>
          </a:xfrm>
          <a:prstGeom prst="roundRect">
            <a:avLst>
              <a:gd name="adj" fmla="val 16667"/>
            </a:avLst>
          </a:prstGeom>
          <a:solidFill>
            <a:srgbClr val="4ABCE4"/>
          </a:solidFill>
          <a:ln w="9525">
            <a:noFill/>
            <a:miter lim="800000"/>
            <a:headEnd/>
            <a:tailEnd/>
          </a:ln>
          <a:effectLst>
            <a:outerShdw blurRad="63500" algn="ctr" rotWithShape="0">
              <a:prstClr val="black">
                <a:alpha val="40000"/>
              </a:prstClr>
            </a:outerShdw>
          </a:effectLst>
          <a:scene3d>
            <a:camera prst="orthographicFront"/>
            <a:lightRig rig="threePt" dir="t"/>
          </a:scene3d>
          <a:sp3d>
            <a:bevelT w="0" h="0"/>
            <a:bevelB w="0" h="0"/>
          </a:sp3d>
        </p:spPr>
        <p:txBody>
          <a:bodyPr tIns="144000" bIns="144000" anchor="ctr"/>
          <a:lstStyle/>
          <a:p>
            <a:pPr>
              <a:spcBef>
                <a:spcPct val="15000"/>
              </a:spcBef>
              <a:spcAft>
                <a:spcPct val="15000"/>
              </a:spcAft>
            </a:pPr>
            <a:r>
              <a:rPr lang="ar-OM" sz="1800" b="1" u="none" noProof="1">
                <a:solidFill>
                  <a:srgbClr val="FFFFFF"/>
                </a:solidFill>
                <a:latin typeface="Tahoma" pitchFamily="34" charset="0"/>
              </a:rPr>
              <a:t>المجتمع البحثي</a:t>
            </a:r>
          </a:p>
        </p:txBody>
      </p:sp>
      <p:sp>
        <p:nvSpPr>
          <p:cNvPr id="11" name="AutoShape 11"/>
          <p:cNvSpPr>
            <a:spLocks noChangeArrowheads="1"/>
          </p:cNvSpPr>
          <p:nvPr/>
        </p:nvSpPr>
        <p:spPr bwMode="auto">
          <a:xfrm>
            <a:off x="1343930" y="2722422"/>
            <a:ext cx="1908000" cy="684000"/>
          </a:xfrm>
          <a:prstGeom prst="roundRect">
            <a:avLst>
              <a:gd name="adj" fmla="val 16667"/>
            </a:avLst>
          </a:prstGeom>
          <a:solidFill>
            <a:srgbClr val="4ABCE4"/>
          </a:solidFill>
          <a:ln w="9525">
            <a:noFill/>
            <a:miter lim="800000"/>
            <a:headEnd/>
            <a:tailEnd/>
          </a:ln>
          <a:effectLst>
            <a:outerShdw blurRad="63500" algn="ctr" rotWithShape="0">
              <a:prstClr val="black">
                <a:alpha val="40000"/>
              </a:prstClr>
            </a:outerShdw>
          </a:effectLst>
          <a:scene3d>
            <a:camera prst="orthographicFront"/>
            <a:lightRig rig="threePt" dir="t"/>
          </a:scene3d>
          <a:sp3d>
            <a:bevelT w="0" h="0"/>
            <a:bevelB w="0" h="0"/>
          </a:sp3d>
        </p:spPr>
        <p:txBody>
          <a:bodyPr tIns="144000" bIns="144000" anchor="ctr"/>
          <a:lstStyle/>
          <a:p>
            <a:pPr>
              <a:spcBef>
                <a:spcPct val="15000"/>
              </a:spcBef>
              <a:spcAft>
                <a:spcPct val="15000"/>
              </a:spcAft>
            </a:pPr>
            <a:r>
              <a:rPr lang="ar-OM" sz="2000" b="1" u="none" noProof="1">
                <a:solidFill>
                  <a:srgbClr val="FFFFFF"/>
                </a:solidFill>
                <a:latin typeface="Tahoma" pitchFamily="34" charset="0"/>
              </a:rPr>
              <a:t>منظمة الصحة العالمية</a:t>
            </a:r>
          </a:p>
        </p:txBody>
      </p:sp>
      <p:sp>
        <p:nvSpPr>
          <p:cNvPr id="12" name="AutoShape 12"/>
          <p:cNvSpPr>
            <a:spLocks noChangeArrowheads="1"/>
          </p:cNvSpPr>
          <p:nvPr/>
        </p:nvSpPr>
        <p:spPr bwMode="auto">
          <a:xfrm>
            <a:off x="3942725" y="5805340"/>
            <a:ext cx="1908000" cy="684000"/>
          </a:xfrm>
          <a:prstGeom prst="roundRect">
            <a:avLst>
              <a:gd name="adj" fmla="val 16667"/>
            </a:avLst>
          </a:prstGeom>
          <a:solidFill>
            <a:srgbClr val="4ABCE4"/>
          </a:solidFill>
          <a:ln w="9525">
            <a:noFill/>
            <a:miter lim="800000"/>
            <a:headEnd/>
            <a:tailEnd/>
          </a:ln>
          <a:effectLst>
            <a:outerShdw blurRad="63500" algn="ctr" rotWithShape="0">
              <a:prstClr val="black">
                <a:alpha val="40000"/>
              </a:prstClr>
            </a:outerShdw>
          </a:effectLst>
          <a:scene3d>
            <a:camera prst="orthographicFront"/>
            <a:lightRig rig="threePt" dir="t"/>
          </a:scene3d>
          <a:sp3d>
            <a:bevelT w="0" h="0"/>
            <a:bevelB w="0" h="0"/>
          </a:sp3d>
        </p:spPr>
        <p:txBody>
          <a:bodyPr tIns="144000" bIns="144000" anchor="ctr"/>
          <a:lstStyle/>
          <a:p>
            <a:pPr>
              <a:spcBef>
                <a:spcPct val="15000"/>
              </a:spcBef>
              <a:spcAft>
                <a:spcPct val="15000"/>
              </a:spcAft>
            </a:pPr>
            <a:r>
              <a:rPr lang="ar-OM" sz="2000" b="1" u="none" noProof="1">
                <a:solidFill>
                  <a:srgbClr val="FFFFFF"/>
                </a:solidFill>
                <a:latin typeface="Tahoma" pitchFamily="34" charset="0"/>
              </a:rPr>
              <a:t>المنظمات غير الحكومية</a:t>
            </a:r>
          </a:p>
        </p:txBody>
      </p:sp>
      <p:sp>
        <p:nvSpPr>
          <p:cNvPr id="13" name="AutoShape 13"/>
          <p:cNvSpPr>
            <a:spLocks noChangeArrowheads="1"/>
          </p:cNvSpPr>
          <p:nvPr/>
        </p:nvSpPr>
        <p:spPr bwMode="auto">
          <a:xfrm>
            <a:off x="6670240" y="2186862"/>
            <a:ext cx="3364348" cy="684000"/>
          </a:xfrm>
          <a:prstGeom prst="roundRect">
            <a:avLst>
              <a:gd name="adj" fmla="val 16667"/>
            </a:avLst>
          </a:prstGeom>
          <a:solidFill>
            <a:srgbClr val="4ABCE4"/>
          </a:solidFill>
          <a:ln w="9525">
            <a:noFill/>
            <a:miter lim="800000"/>
            <a:headEnd/>
            <a:tailEnd/>
          </a:ln>
          <a:effectLst>
            <a:outerShdw blurRad="63500" algn="ctr" rotWithShape="0">
              <a:prstClr val="black">
                <a:alpha val="40000"/>
              </a:prstClr>
            </a:outerShdw>
          </a:effectLst>
          <a:scene3d>
            <a:camera prst="orthographicFront"/>
            <a:lightRig rig="threePt" dir="t"/>
          </a:scene3d>
          <a:sp3d>
            <a:bevelT w="0" h="0"/>
            <a:bevelB w="0" h="0"/>
          </a:sp3d>
        </p:spPr>
        <p:txBody>
          <a:bodyPr tIns="144000" bIns="144000" anchor="ctr"/>
          <a:lstStyle/>
          <a:p>
            <a:pPr>
              <a:spcBef>
                <a:spcPct val="15000"/>
              </a:spcBef>
              <a:spcAft>
                <a:spcPct val="15000"/>
              </a:spcAft>
            </a:pPr>
            <a:r>
              <a:rPr lang="ar-OM" sz="2000" b="1" u="none" noProof="1">
                <a:solidFill>
                  <a:srgbClr val="FFFFFF"/>
                </a:solidFill>
                <a:latin typeface="Tahoma" pitchFamily="34" charset="0"/>
              </a:rPr>
              <a:t>مراكز مكافحة الأمراض والوقاية منها</a:t>
            </a:r>
          </a:p>
        </p:txBody>
      </p:sp>
      <p:sp>
        <p:nvSpPr>
          <p:cNvPr id="14" name="AutoShape 14"/>
          <p:cNvSpPr>
            <a:spLocks noChangeArrowheads="1"/>
          </p:cNvSpPr>
          <p:nvPr/>
        </p:nvSpPr>
        <p:spPr bwMode="auto">
          <a:xfrm>
            <a:off x="6879077" y="4697094"/>
            <a:ext cx="1908000" cy="684000"/>
          </a:xfrm>
          <a:prstGeom prst="roundRect">
            <a:avLst>
              <a:gd name="adj" fmla="val 16667"/>
            </a:avLst>
          </a:prstGeom>
          <a:solidFill>
            <a:srgbClr val="4ABCE4"/>
          </a:solidFill>
          <a:ln w="9525">
            <a:noFill/>
            <a:miter lim="800000"/>
            <a:headEnd/>
            <a:tailEnd/>
          </a:ln>
          <a:effectLst>
            <a:outerShdw blurRad="63500" algn="ctr" rotWithShape="0">
              <a:prstClr val="black">
                <a:alpha val="40000"/>
              </a:prstClr>
            </a:outerShdw>
          </a:effectLst>
          <a:scene3d>
            <a:camera prst="orthographicFront"/>
            <a:lightRig rig="threePt" dir="t"/>
          </a:scene3d>
          <a:sp3d>
            <a:bevelT w="0" h="0"/>
            <a:bevelB w="0" h="0"/>
          </a:sp3d>
        </p:spPr>
        <p:txBody>
          <a:bodyPr tIns="144000" bIns="144000" anchor="ctr"/>
          <a:lstStyle/>
          <a:p>
            <a:pPr>
              <a:spcBef>
                <a:spcPct val="15000"/>
              </a:spcBef>
              <a:spcAft>
                <a:spcPct val="15000"/>
              </a:spcAft>
            </a:pPr>
            <a:r>
              <a:rPr lang="ar-OM" sz="2000" b="1" u="none" noProof="1">
                <a:solidFill>
                  <a:srgbClr val="FFFFFF"/>
                </a:solidFill>
                <a:latin typeface="Tahoma" pitchFamily="34" charset="0"/>
              </a:rPr>
              <a:t>قطاع الصناعة</a:t>
            </a:r>
          </a:p>
        </p:txBody>
      </p:sp>
      <p:sp>
        <p:nvSpPr>
          <p:cNvPr id="15" name="AutoShape 15"/>
          <p:cNvSpPr>
            <a:spLocks noChangeArrowheads="1"/>
          </p:cNvSpPr>
          <p:nvPr/>
        </p:nvSpPr>
        <p:spPr bwMode="auto">
          <a:xfrm>
            <a:off x="7138080" y="3104964"/>
            <a:ext cx="1908000" cy="684000"/>
          </a:xfrm>
          <a:prstGeom prst="roundRect">
            <a:avLst>
              <a:gd name="adj" fmla="val 16667"/>
            </a:avLst>
          </a:prstGeom>
          <a:solidFill>
            <a:srgbClr val="4ABCE4"/>
          </a:solidFill>
          <a:ln w="9525">
            <a:noFill/>
            <a:miter lim="800000"/>
            <a:headEnd/>
            <a:tailEnd/>
          </a:ln>
          <a:effectLst>
            <a:outerShdw blurRad="63500" algn="ctr" rotWithShape="0">
              <a:prstClr val="black">
                <a:alpha val="40000"/>
              </a:prstClr>
            </a:outerShdw>
          </a:effectLst>
          <a:scene3d>
            <a:camera prst="orthographicFront"/>
            <a:lightRig rig="threePt" dir="t"/>
          </a:scene3d>
          <a:sp3d>
            <a:bevelT w="0" h="0"/>
            <a:bevelB w="0" h="0"/>
          </a:sp3d>
        </p:spPr>
        <p:txBody>
          <a:bodyPr tIns="144000" bIns="144000" anchor="ctr"/>
          <a:lstStyle/>
          <a:p>
            <a:pPr>
              <a:spcBef>
                <a:spcPct val="15000"/>
              </a:spcBef>
              <a:spcAft>
                <a:spcPct val="15000"/>
              </a:spcAft>
            </a:pPr>
            <a:r>
              <a:rPr lang="ar-OM" sz="2000" b="1" u="none" noProof="1">
                <a:solidFill>
                  <a:srgbClr val="FFFFFF"/>
                </a:solidFill>
                <a:latin typeface="Tahoma" pitchFamily="34" charset="0"/>
              </a:rPr>
              <a:t>وزارات الصحة في البلدان</a:t>
            </a:r>
          </a:p>
        </p:txBody>
      </p:sp>
      <p:sp>
        <p:nvSpPr>
          <p:cNvPr id="17" name="Rectangle 4"/>
          <p:cNvSpPr>
            <a:spLocks noChangeArrowheads="1"/>
          </p:cNvSpPr>
          <p:nvPr/>
        </p:nvSpPr>
        <p:spPr bwMode="auto">
          <a:xfrm>
            <a:off x="7308399" y="1610760"/>
            <a:ext cx="2518678" cy="684000"/>
          </a:xfrm>
          <a:prstGeom prst="rect">
            <a:avLst/>
          </a:prstGeom>
          <a:solidFill>
            <a:srgbClr val="FFC000"/>
          </a:solidFill>
          <a:ln w="9525">
            <a:noFill/>
            <a:miter lim="800000"/>
            <a:headEnd/>
            <a:tailEnd/>
          </a:ln>
          <a:effectLst>
            <a:outerShdw blurRad="63500" algn="ctr" rotWithShape="0">
              <a:prstClr val="black">
                <a:alpha val="40000"/>
              </a:prstClr>
            </a:outerShdw>
          </a:effectLst>
        </p:spPr>
        <p:txBody>
          <a:bodyPr tIns="144000" bIns="144000" anchor="ctr"/>
          <a:lstStyle/>
          <a:p>
            <a:pPr>
              <a:lnSpc>
                <a:spcPct val="85000"/>
              </a:lnSpc>
            </a:pPr>
            <a:r>
              <a:rPr lang="ar-OM" sz="2000" b="1" u="none" noProof="1">
                <a:latin typeface="Tahoma" pitchFamily="34" charset="0"/>
              </a:rPr>
              <a:t> المركز الأوروبي للوقاية من الأمراض ومكافحتها</a:t>
            </a:r>
          </a:p>
        </p:txBody>
      </p:sp>
      <p:sp>
        <p:nvSpPr>
          <p:cNvPr id="20" name="Freccia in giù 19"/>
          <p:cNvSpPr/>
          <p:nvPr/>
        </p:nvSpPr>
        <p:spPr bwMode="auto">
          <a:xfrm rot="6300000">
            <a:off x="6210082" y="3976049"/>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23" name="Oval 3"/>
          <p:cNvSpPr>
            <a:spLocks noChangeArrowheads="1"/>
          </p:cNvSpPr>
          <p:nvPr/>
        </p:nvSpPr>
        <p:spPr bwMode="auto">
          <a:xfrm>
            <a:off x="4230545" y="3158970"/>
            <a:ext cx="1845205" cy="1776581"/>
          </a:xfrm>
          <a:prstGeom prst="ellipse">
            <a:avLst/>
          </a:prstGeom>
          <a:solidFill>
            <a:srgbClr val="69AE23"/>
          </a:solidFill>
          <a:ln w="12700" algn="ctr">
            <a:solidFill>
              <a:schemeClr val="tx1">
                <a:alpha val="24000"/>
              </a:schemeClr>
            </a:solidFill>
            <a:round/>
            <a:headEnd/>
            <a:tailEnd/>
          </a:ln>
          <a:effectLst>
            <a:outerShdw blurRad="431800" sx="102000" sy="102000" algn="ctr" rotWithShape="0">
              <a:prstClr val="black">
                <a:alpha val="23000"/>
              </a:prstClr>
            </a:outerShdw>
          </a:effectLst>
        </p:spPr>
        <p:txBody>
          <a:bodyPr/>
          <a:lstStyle/>
          <a:p>
            <a:pPr>
              <a:spcBef>
                <a:spcPct val="15000"/>
              </a:spcBef>
              <a:spcAft>
                <a:spcPct val="15000"/>
              </a:spcAft>
            </a:pPr>
            <a:r>
              <a:rPr lang="ar-OM" sz="2000" b="1" u="none" noProof="1">
                <a:solidFill>
                  <a:srgbClr val="FFFFFF"/>
                </a:solidFill>
                <a:latin typeface="Tahoma" pitchFamily="34" charset="0"/>
              </a:rPr>
              <a:t>الأمن</a:t>
            </a:r>
          </a:p>
          <a:p>
            <a:pPr>
              <a:spcBef>
                <a:spcPct val="15000"/>
              </a:spcBef>
              <a:spcAft>
                <a:spcPct val="15000"/>
              </a:spcAft>
            </a:pPr>
            <a:r>
              <a:rPr lang="ar-OM" sz="2000" b="1" u="none" noProof="1">
                <a:solidFill>
                  <a:srgbClr val="FFFFFF"/>
                </a:solidFill>
                <a:latin typeface="Tahoma" pitchFamily="34" charset="0"/>
              </a:rPr>
              <a:t>الصحي العالمي</a:t>
            </a:r>
          </a:p>
        </p:txBody>
      </p:sp>
      <p:sp>
        <p:nvSpPr>
          <p:cNvPr id="25" name="Freccia in giù 24"/>
          <p:cNvSpPr/>
          <p:nvPr/>
        </p:nvSpPr>
        <p:spPr bwMode="auto">
          <a:xfrm rot="18900000" flipV="1">
            <a:off x="5828562" y="4648166"/>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26" name="Freccia in giù 25"/>
          <p:cNvSpPr/>
          <p:nvPr/>
        </p:nvSpPr>
        <p:spPr bwMode="auto">
          <a:xfrm rot="20700000" flipV="1">
            <a:off x="5156445" y="5029686"/>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27" name="Freccia in giù 26"/>
          <p:cNvSpPr/>
          <p:nvPr/>
        </p:nvSpPr>
        <p:spPr bwMode="auto">
          <a:xfrm rot="15300000" flipV="1">
            <a:off x="6203319" y="3255969"/>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28" name="Freccia in giù 27"/>
          <p:cNvSpPr/>
          <p:nvPr/>
        </p:nvSpPr>
        <p:spPr bwMode="auto">
          <a:xfrm rot="2700000">
            <a:off x="5821799" y="2712104"/>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29" name="Freccia in giù 28"/>
          <p:cNvSpPr/>
          <p:nvPr/>
        </p:nvSpPr>
        <p:spPr bwMode="auto">
          <a:xfrm rot="900000">
            <a:off x="5149682" y="2420594"/>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30" name="Freccia in giù 29"/>
          <p:cNvSpPr/>
          <p:nvPr/>
        </p:nvSpPr>
        <p:spPr bwMode="auto">
          <a:xfrm rot="15300000" flipH="1">
            <a:off x="3509782" y="3976049"/>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31" name="Freccia in giù 30"/>
          <p:cNvSpPr/>
          <p:nvPr/>
        </p:nvSpPr>
        <p:spPr bwMode="auto">
          <a:xfrm rot="2700000" flipH="1" flipV="1">
            <a:off x="3892500" y="4693171"/>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32" name="Freccia in giù 31"/>
          <p:cNvSpPr/>
          <p:nvPr/>
        </p:nvSpPr>
        <p:spPr bwMode="auto">
          <a:xfrm rot="900000" flipH="1" flipV="1">
            <a:off x="4526375" y="5029686"/>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33" name="Freccia in giù 32"/>
          <p:cNvSpPr/>
          <p:nvPr/>
        </p:nvSpPr>
        <p:spPr bwMode="auto">
          <a:xfrm rot="6300000" flipH="1" flipV="1">
            <a:off x="3503019" y="3255969"/>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34" name="Freccia in giù 33"/>
          <p:cNvSpPr/>
          <p:nvPr/>
        </p:nvSpPr>
        <p:spPr bwMode="auto">
          <a:xfrm rot="18900000" flipH="1">
            <a:off x="3937505" y="2712104"/>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35" name="Freccia in giù 34"/>
          <p:cNvSpPr/>
          <p:nvPr/>
        </p:nvSpPr>
        <p:spPr bwMode="auto">
          <a:xfrm rot="20700000" flipH="1">
            <a:off x="4519612" y="2420594"/>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36"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r">
              <a:spcBef>
                <a:spcPct val="50000"/>
              </a:spcBef>
            </a:pPr>
            <a:r>
              <a:rPr lang="ar-OM" sz="1800" b="1" u="none">
                <a:solidFill>
                  <a:srgbClr val="69AE23"/>
                </a:solidFill>
                <a:latin typeface="Arial" charset="0"/>
              </a:rPr>
              <a:t>الأطراف الفاعلة في الأمن الصحي</a:t>
            </a:r>
          </a:p>
        </p:txBody>
      </p:sp>
    </p:spTree>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ttangolo 42"/>
          <p:cNvSpPr/>
          <p:nvPr/>
        </p:nvSpPr>
        <p:spPr bwMode="auto">
          <a:xfrm>
            <a:off x="270030" y="1853825"/>
            <a:ext cx="10171205" cy="4770531"/>
          </a:xfrm>
          <a:prstGeom prst="rect">
            <a:avLst/>
          </a:prstGeom>
          <a:solidFill>
            <a:schemeClr val="bg1">
              <a:lumMod val="95000"/>
            </a:schemeClr>
          </a:solid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dirty="0"/>
          </a:p>
        </p:txBody>
      </p:sp>
      <p:sp>
        <p:nvSpPr>
          <p:cNvPr id="45" name="Rettangolo 44"/>
          <p:cNvSpPr/>
          <p:nvPr/>
        </p:nvSpPr>
        <p:spPr bwMode="auto">
          <a:xfrm rot="10800000">
            <a:off x="360114" y="5094185"/>
            <a:ext cx="9991185" cy="1440160"/>
          </a:xfrm>
          <a:prstGeom prst="rect">
            <a:avLst/>
          </a:prstGeom>
          <a:gradFill>
            <a:gsLst>
              <a:gs pos="0">
                <a:schemeClr val="bg1"/>
              </a:gs>
              <a:gs pos="100000">
                <a:srgbClr val="DDDDDD"/>
              </a:gs>
            </a:gsLst>
            <a:path path="circle">
              <a:fillToRect l="100000" b="100000"/>
            </a:path>
          </a:gradFill>
          <a:ln w="12700" cap="flat" cmpd="sng" algn="ctr">
            <a:noFill/>
            <a:prstDash val="solid"/>
            <a:round/>
            <a:headEnd type="none" w="med" len="med"/>
            <a:tailEnd type="none" w="med" len="med"/>
          </a:ln>
          <a:effectLst/>
        </p:spPr>
        <p:txBody>
          <a:bodyPr wrap="none" anchor="ctr"/>
          <a:lstStyle/>
          <a:p>
            <a:pPr>
              <a:defRPr/>
            </a:pPr>
            <a:endParaRPr lang="it-IT" sz="1100"/>
          </a:p>
        </p:txBody>
      </p:sp>
      <p:sp>
        <p:nvSpPr>
          <p:cNvPr id="7" name="Rettangolo 6"/>
          <p:cNvSpPr/>
          <p:nvPr/>
        </p:nvSpPr>
        <p:spPr bwMode="auto">
          <a:xfrm>
            <a:off x="359964" y="2303875"/>
            <a:ext cx="9991185" cy="2790312"/>
          </a:xfrm>
          <a:prstGeom prst="rect">
            <a:avLst/>
          </a:prstGeom>
          <a:gradFill>
            <a:gsLst>
              <a:gs pos="0">
                <a:schemeClr val="bg1"/>
              </a:gs>
              <a:gs pos="100000">
                <a:srgbClr val="DDDDDD"/>
              </a:gs>
            </a:gsLst>
            <a:path path="circle">
              <a:fillToRect l="100000" b="100000"/>
            </a:path>
          </a:gradFill>
          <a:ln w="12700" cap="flat" cmpd="sng" algn="ctr">
            <a:noFill/>
            <a:prstDash val="solid"/>
            <a:round/>
            <a:headEnd type="none" w="med" len="med"/>
            <a:tailEnd type="none" w="med" len="med"/>
          </a:ln>
          <a:effectLst/>
        </p:spPr>
        <p:txBody>
          <a:bodyPr wrap="none" anchor="ctr"/>
          <a:lstStyle/>
          <a:p>
            <a:pPr>
              <a:defRPr/>
            </a:pPr>
            <a:endParaRPr lang="it-IT" sz="1100" dirty="0"/>
          </a:p>
        </p:txBody>
      </p:sp>
      <p:sp>
        <p:nvSpPr>
          <p:cNvPr id="17413" name="Text Box 4"/>
          <p:cNvSpPr txBox="1">
            <a:spLocks noChangeArrowheads="1"/>
          </p:cNvSpPr>
          <p:nvPr/>
        </p:nvSpPr>
        <p:spPr bwMode="auto">
          <a:xfrm>
            <a:off x="2070305" y="884780"/>
            <a:ext cx="7315200" cy="341312"/>
          </a:xfrm>
          <a:prstGeom prst="rect">
            <a:avLst/>
          </a:prstGeom>
          <a:noFill/>
          <a:ln w="9525" algn="ctr">
            <a:noFill/>
            <a:miter lim="800000"/>
            <a:headEnd/>
            <a:tailEnd/>
          </a:ln>
        </p:spPr>
        <p:txBody>
          <a:bodyPr>
            <a:spAutoFit/>
          </a:bodyPr>
          <a:lstStyle/>
          <a:p>
            <a:pPr algn="r">
              <a:spcBef>
                <a:spcPct val="50000"/>
              </a:spcBef>
            </a:pPr>
            <a:r>
              <a:rPr lang="ar-OM" sz="1800" b="1" u="none" dirty="0">
                <a:solidFill>
                  <a:srgbClr val="69AE23"/>
                </a:solidFill>
                <a:latin typeface="Arial" charset="0"/>
              </a:rPr>
              <a:t>الغرض من الاستخبارات الوبائية</a:t>
            </a:r>
          </a:p>
        </p:txBody>
      </p:sp>
      <p:sp>
        <p:nvSpPr>
          <p:cNvPr id="6" name="Text Box 2"/>
          <p:cNvSpPr txBox="1">
            <a:spLocks noChangeArrowheads="1"/>
          </p:cNvSpPr>
          <p:nvPr/>
        </p:nvSpPr>
        <p:spPr bwMode="auto">
          <a:xfrm>
            <a:off x="7421353" y="2624058"/>
            <a:ext cx="2610290" cy="646331"/>
          </a:xfrm>
          <a:prstGeom prst="rect">
            <a:avLst/>
          </a:prstGeom>
          <a:noFill/>
          <a:ln w="9525">
            <a:noFill/>
            <a:miter lim="800000"/>
            <a:headEnd/>
            <a:tailEnd/>
          </a:ln>
        </p:spPr>
        <p:txBody>
          <a:bodyPr wrap="square" anchor="ctr">
            <a:spAutoFit/>
          </a:bodyPr>
          <a:lstStyle/>
          <a:p>
            <a:pPr algn="r">
              <a:lnSpc>
                <a:spcPct val="100000"/>
              </a:lnSpc>
              <a:spcBef>
                <a:spcPct val="0"/>
              </a:spcBef>
            </a:pPr>
            <a:r>
              <a:rPr lang="ar-OM" sz="1800" b="1" u="none" dirty="0">
                <a:latin typeface="Arial" charset="0"/>
                <a:cs typeface="Times New Roman" pitchFamily="18" charset="0"/>
              </a:rPr>
              <a:t>رصد/مراقبة المخاطر</a:t>
            </a:r>
          </a:p>
        </p:txBody>
      </p:sp>
      <p:sp>
        <p:nvSpPr>
          <p:cNvPr id="13" name="Text Box 2"/>
          <p:cNvSpPr txBox="1">
            <a:spLocks noChangeArrowheads="1"/>
          </p:cNvSpPr>
          <p:nvPr/>
        </p:nvSpPr>
        <p:spPr bwMode="auto">
          <a:xfrm>
            <a:off x="7236938" y="4430941"/>
            <a:ext cx="2610290" cy="369332"/>
          </a:xfrm>
          <a:prstGeom prst="rect">
            <a:avLst/>
          </a:prstGeom>
          <a:noFill/>
          <a:ln w="9525">
            <a:noFill/>
            <a:miter lim="800000"/>
            <a:headEnd/>
            <a:tailEnd/>
          </a:ln>
        </p:spPr>
        <p:txBody>
          <a:bodyPr wrap="square" anchor="ctr">
            <a:spAutoFit/>
          </a:bodyPr>
          <a:lstStyle/>
          <a:p>
            <a:pPr algn="r">
              <a:lnSpc>
                <a:spcPct val="100000"/>
              </a:lnSpc>
              <a:spcBef>
                <a:spcPct val="0"/>
              </a:spcBef>
            </a:pPr>
            <a:r>
              <a:rPr lang="ar-OM" sz="1800" b="1" u="none" dirty="0">
                <a:latin typeface="Arial" charset="0"/>
                <a:cs typeface="Times New Roman" pitchFamily="18" charset="0"/>
              </a:rPr>
              <a:t>تقييم المخاطر</a:t>
            </a:r>
          </a:p>
        </p:txBody>
      </p:sp>
      <p:sp>
        <p:nvSpPr>
          <p:cNvPr id="14" name="Text Box 2"/>
          <p:cNvSpPr txBox="1">
            <a:spLocks noChangeArrowheads="1"/>
          </p:cNvSpPr>
          <p:nvPr/>
        </p:nvSpPr>
        <p:spPr bwMode="auto">
          <a:xfrm>
            <a:off x="7236938" y="5636683"/>
            <a:ext cx="2610290" cy="369332"/>
          </a:xfrm>
          <a:prstGeom prst="rect">
            <a:avLst/>
          </a:prstGeom>
          <a:noFill/>
          <a:ln w="9525">
            <a:noFill/>
            <a:miter lim="800000"/>
            <a:headEnd/>
            <a:tailEnd/>
          </a:ln>
        </p:spPr>
        <p:txBody>
          <a:bodyPr wrap="square" anchor="ctr">
            <a:spAutoFit/>
          </a:bodyPr>
          <a:lstStyle/>
          <a:p>
            <a:pPr algn="r">
              <a:lnSpc>
                <a:spcPct val="100000"/>
              </a:lnSpc>
              <a:spcBef>
                <a:spcPct val="0"/>
              </a:spcBef>
            </a:pPr>
            <a:r>
              <a:rPr lang="ar-OM" sz="1800" b="1" u="none" dirty="0">
                <a:latin typeface="Arial" charset="0"/>
                <a:cs typeface="Times New Roman" pitchFamily="18" charset="0"/>
              </a:rPr>
              <a:t>إدارة المخاطر</a:t>
            </a:r>
          </a:p>
        </p:txBody>
      </p:sp>
      <p:sp>
        <p:nvSpPr>
          <p:cNvPr id="35" name="Freccia in giù 34"/>
          <p:cNvSpPr/>
          <p:nvPr/>
        </p:nvSpPr>
        <p:spPr bwMode="auto">
          <a:xfrm flipH="1">
            <a:off x="2835390" y="2535534"/>
            <a:ext cx="5040560" cy="3098712"/>
          </a:xfrm>
          <a:prstGeom prst="downArrow">
            <a:avLst>
              <a:gd name="adj1" fmla="val 83263"/>
              <a:gd name="adj2" fmla="val 17588"/>
            </a:avLst>
          </a:prstGeom>
          <a:solidFill>
            <a:schemeClr val="bg1">
              <a:lumMod val="85000"/>
              <a:alpha val="20000"/>
            </a:schemeClr>
          </a:solidFill>
          <a:ln w="12700" cap="flat" cmpd="sng" algn="ctr">
            <a:solidFill>
              <a:schemeClr val="tx1">
                <a:alpha val="20000"/>
              </a:schemeClr>
            </a:solidFill>
            <a:prstDash val="solid"/>
            <a:round/>
            <a:headEnd type="none" w="med" len="med"/>
            <a:tailEnd type="none" w="med" len="med"/>
          </a:ln>
          <a:effectLst/>
        </p:spPr>
        <p:txBody>
          <a:bodyPr wrap="none" anchor="ctr"/>
          <a:lstStyle/>
          <a:p>
            <a:pPr>
              <a:defRPr/>
            </a:pPr>
            <a:endParaRPr lang="it-IT" dirty="0">
              <a:ln>
                <a:solidFill>
                  <a:srgbClr val="69AE23"/>
                </a:solidFill>
              </a:ln>
              <a:solidFill>
                <a:schemeClr val="bg1">
                  <a:lumMod val="85000"/>
                </a:schemeClr>
              </a:solidFill>
            </a:endParaRPr>
          </a:p>
        </p:txBody>
      </p:sp>
      <p:sp>
        <p:nvSpPr>
          <p:cNvPr id="30" name="Text Box 2"/>
          <p:cNvSpPr txBox="1">
            <a:spLocks noChangeArrowheads="1"/>
          </p:cNvSpPr>
          <p:nvPr/>
        </p:nvSpPr>
        <p:spPr bwMode="auto">
          <a:xfrm>
            <a:off x="3375300" y="2651140"/>
            <a:ext cx="4095455" cy="646331"/>
          </a:xfrm>
          <a:prstGeom prst="rect">
            <a:avLst/>
          </a:prstGeom>
          <a:noFill/>
          <a:ln w="9525">
            <a:noFill/>
            <a:miter lim="800000"/>
            <a:headEnd/>
            <a:tailEnd/>
          </a:ln>
        </p:spPr>
        <p:txBody>
          <a:bodyPr wrap="square" anchor="ctr">
            <a:spAutoFit/>
          </a:bodyPr>
          <a:lstStyle/>
          <a:p>
            <a:pPr algn="r">
              <a:lnSpc>
                <a:spcPct val="100000"/>
              </a:lnSpc>
              <a:spcBef>
                <a:spcPct val="0"/>
              </a:spcBef>
            </a:pPr>
            <a:r>
              <a:rPr lang="ar-OM" sz="1800" u="none">
                <a:latin typeface="Arial" charset="0"/>
                <a:cs typeface="Times New Roman" pitchFamily="18" charset="0"/>
              </a:rPr>
              <a:t>رصد المعلومات والتهديدات الصحية ومراقبتها</a:t>
            </a:r>
          </a:p>
        </p:txBody>
      </p:sp>
      <p:sp>
        <p:nvSpPr>
          <p:cNvPr id="31" name="Text Box 2"/>
          <p:cNvSpPr txBox="1">
            <a:spLocks noChangeArrowheads="1"/>
          </p:cNvSpPr>
          <p:nvPr/>
        </p:nvSpPr>
        <p:spPr bwMode="auto">
          <a:xfrm>
            <a:off x="3375300" y="3297470"/>
            <a:ext cx="4095455" cy="369332"/>
          </a:xfrm>
          <a:prstGeom prst="rect">
            <a:avLst/>
          </a:prstGeom>
          <a:noFill/>
          <a:ln w="9525">
            <a:noFill/>
            <a:miter lim="800000"/>
            <a:headEnd/>
            <a:tailEnd/>
          </a:ln>
        </p:spPr>
        <p:txBody>
          <a:bodyPr wrap="square" anchor="ctr">
            <a:spAutoFit/>
          </a:bodyPr>
          <a:lstStyle/>
          <a:p>
            <a:pPr algn="r">
              <a:lnSpc>
                <a:spcPct val="100000"/>
              </a:lnSpc>
              <a:spcBef>
                <a:spcPct val="0"/>
              </a:spcBef>
              <a:buFont typeface="Arial" pitchFamily="34" charset="0"/>
              <a:buChar char="•"/>
            </a:pPr>
            <a:r>
              <a:rPr lang="en-US" sz="1800" u="none" dirty="0">
                <a:latin typeface="Arial" charset="0"/>
                <a:cs typeface="Times New Roman" pitchFamily="18" charset="0"/>
              </a:rPr>
              <a:t> </a:t>
            </a:r>
            <a:r>
              <a:rPr lang="ar-OM" sz="1800" u="none" dirty="0">
                <a:latin typeface="Arial" charset="0"/>
                <a:cs typeface="Times New Roman" pitchFamily="18" charset="0"/>
              </a:rPr>
              <a:t>تقصّي الإنذارات</a:t>
            </a:r>
          </a:p>
        </p:txBody>
      </p:sp>
      <p:sp>
        <p:nvSpPr>
          <p:cNvPr id="32" name="Text Box 2"/>
          <p:cNvSpPr txBox="1">
            <a:spLocks noChangeArrowheads="1"/>
          </p:cNvSpPr>
          <p:nvPr/>
        </p:nvSpPr>
        <p:spPr bwMode="auto">
          <a:xfrm>
            <a:off x="3362456" y="4138282"/>
            <a:ext cx="4095455" cy="1200329"/>
          </a:xfrm>
          <a:prstGeom prst="rect">
            <a:avLst/>
          </a:prstGeom>
          <a:noFill/>
          <a:ln w="9525">
            <a:noFill/>
            <a:miter lim="800000"/>
            <a:headEnd/>
            <a:tailEnd/>
          </a:ln>
        </p:spPr>
        <p:txBody>
          <a:bodyPr wrap="square" anchor="ctr">
            <a:spAutoFit/>
          </a:bodyPr>
          <a:lstStyle/>
          <a:p>
            <a:pPr algn="r">
              <a:lnSpc>
                <a:spcPct val="100000"/>
              </a:lnSpc>
              <a:spcBef>
                <a:spcPct val="0"/>
              </a:spcBef>
              <a:buFont typeface="Arial" pitchFamily="34" charset="0"/>
              <a:buChar char="•"/>
            </a:pPr>
            <a:r>
              <a:rPr lang="ar-OM" sz="1800" u="none" dirty="0">
                <a:latin typeface="Arial" charset="0"/>
                <a:cs typeface="Times New Roman" pitchFamily="18" charset="0"/>
              </a:rPr>
              <a:t>  تقييم المخاطر</a:t>
            </a:r>
          </a:p>
          <a:p>
            <a:pPr algn="r">
              <a:lnSpc>
                <a:spcPct val="100000"/>
              </a:lnSpc>
              <a:spcBef>
                <a:spcPct val="0"/>
              </a:spcBef>
              <a:buFont typeface="Arial" pitchFamily="34" charset="0"/>
              <a:buChar char="•"/>
            </a:pPr>
            <a:r>
              <a:rPr lang="en-US" sz="1800" u="none" dirty="0">
                <a:latin typeface="Arial" charset="0"/>
                <a:cs typeface="Times New Roman" pitchFamily="18" charset="0"/>
              </a:rPr>
              <a:t> </a:t>
            </a:r>
            <a:r>
              <a:rPr lang="ar-OM" sz="1800" u="none" dirty="0">
                <a:latin typeface="Arial" charset="0"/>
                <a:cs typeface="Times New Roman" pitchFamily="18" charset="0"/>
              </a:rPr>
              <a:t>إتاحة خيارات للاستجابة</a:t>
            </a:r>
          </a:p>
          <a:p>
            <a:pPr algn="r">
              <a:lnSpc>
                <a:spcPct val="100000"/>
              </a:lnSpc>
              <a:spcBef>
                <a:spcPct val="0"/>
              </a:spcBef>
              <a:buFont typeface="Arial" pitchFamily="34" charset="0"/>
              <a:buChar char="•"/>
            </a:pPr>
            <a:r>
              <a:rPr lang="en-US" sz="1800" u="none" dirty="0">
                <a:latin typeface="Arial" charset="0"/>
                <a:cs typeface="Times New Roman" pitchFamily="18" charset="0"/>
              </a:rPr>
              <a:t> </a:t>
            </a:r>
            <a:r>
              <a:rPr lang="ar-OM" sz="1800" u="none" dirty="0">
                <a:latin typeface="Arial" charset="0"/>
                <a:cs typeface="Times New Roman" pitchFamily="18" charset="0"/>
              </a:rPr>
              <a:t>تقديم المشورة العلمية</a:t>
            </a:r>
          </a:p>
          <a:p>
            <a:pPr algn="l">
              <a:lnSpc>
                <a:spcPct val="100000"/>
              </a:lnSpc>
              <a:spcBef>
                <a:spcPct val="0"/>
              </a:spcBef>
              <a:buFont typeface="Arial" pitchFamily="34" charset="0"/>
              <a:buChar char="•"/>
            </a:pPr>
            <a:endParaRPr lang="en-GB" sz="1800" u="none" dirty="0">
              <a:latin typeface="Arial" charset="0"/>
              <a:cs typeface="Times New Roman" pitchFamily="18" charset="0"/>
            </a:endParaRPr>
          </a:p>
        </p:txBody>
      </p:sp>
      <p:sp>
        <p:nvSpPr>
          <p:cNvPr id="36" name="Text Box 2"/>
          <p:cNvSpPr txBox="1">
            <a:spLocks noChangeArrowheads="1"/>
          </p:cNvSpPr>
          <p:nvPr/>
        </p:nvSpPr>
        <p:spPr bwMode="auto">
          <a:xfrm>
            <a:off x="3362457" y="5599966"/>
            <a:ext cx="4095455" cy="923330"/>
          </a:xfrm>
          <a:prstGeom prst="rect">
            <a:avLst/>
          </a:prstGeom>
          <a:noFill/>
          <a:ln w="9525">
            <a:noFill/>
            <a:miter lim="800000"/>
            <a:headEnd/>
            <a:tailEnd/>
          </a:ln>
        </p:spPr>
        <p:txBody>
          <a:bodyPr wrap="square" anchor="ctr">
            <a:spAutoFit/>
          </a:bodyPr>
          <a:lstStyle/>
          <a:p>
            <a:pPr algn="r">
              <a:lnSpc>
                <a:spcPct val="100000"/>
              </a:lnSpc>
              <a:spcBef>
                <a:spcPct val="0"/>
              </a:spcBef>
            </a:pPr>
            <a:r>
              <a:rPr lang="ar-OM" sz="1800" u="none" dirty="0">
                <a:latin typeface="Arial" charset="0"/>
                <a:cs typeface="Times New Roman" pitchFamily="18" charset="0"/>
              </a:rPr>
              <a:t>تنفيذ تدابير المكافحة</a:t>
            </a:r>
          </a:p>
          <a:p>
            <a:pPr algn="r">
              <a:lnSpc>
                <a:spcPct val="100000"/>
              </a:lnSpc>
              <a:spcBef>
                <a:spcPct val="0"/>
              </a:spcBef>
            </a:pPr>
            <a:r>
              <a:rPr lang="ar-OM" sz="1800" u="none" dirty="0">
                <a:latin typeface="Arial" charset="0"/>
                <a:cs typeface="Times New Roman" pitchFamily="18" charset="0"/>
              </a:rPr>
              <a:t> تقديم المشورة العلمية</a:t>
            </a:r>
          </a:p>
          <a:p>
            <a:pPr algn="l">
              <a:lnSpc>
                <a:spcPct val="100000"/>
              </a:lnSpc>
              <a:spcBef>
                <a:spcPct val="0"/>
              </a:spcBef>
            </a:pPr>
            <a:endParaRPr lang="en-GB" sz="1800" u="none" dirty="0">
              <a:latin typeface="Arial" charset="0"/>
              <a:cs typeface="Times New Roman" pitchFamily="18" charset="0"/>
            </a:endParaRPr>
          </a:p>
        </p:txBody>
      </p:sp>
      <p:sp>
        <p:nvSpPr>
          <p:cNvPr id="42" name="Rettangolo 41"/>
          <p:cNvSpPr/>
          <p:nvPr/>
        </p:nvSpPr>
        <p:spPr bwMode="auto">
          <a:xfrm>
            <a:off x="359964" y="2303875"/>
            <a:ext cx="9991185" cy="4230471"/>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dirty="0"/>
          </a:p>
        </p:txBody>
      </p:sp>
      <p:sp>
        <p:nvSpPr>
          <p:cNvPr id="48" name="Text Box 35"/>
          <p:cNvSpPr txBox="1">
            <a:spLocks noChangeArrowheads="1"/>
          </p:cNvSpPr>
          <p:nvPr/>
        </p:nvSpPr>
        <p:spPr bwMode="auto">
          <a:xfrm>
            <a:off x="337426" y="2826515"/>
            <a:ext cx="2992907" cy="692497"/>
          </a:xfrm>
          <a:prstGeom prst="rect">
            <a:avLst/>
          </a:prstGeom>
          <a:noFill/>
          <a:ln w="9525" algn="ctr">
            <a:noFill/>
            <a:miter lim="800000"/>
            <a:headEnd/>
            <a:tailEnd/>
          </a:ln>
        </p:spPr>
        <p:txBody>
          <a:bodyPr wrap="square" lIns="0" tIns="0" rIns="0" bIns="0">
            <a:spAutoFit/>
          </a:bodyPr>
          <a:lstStyle/>
          <a:p>
            <a:pPr>
              <a:spcBef>
                <a:spcPct val="15000"/>
              </a:spcBef>
              <a:spcAft>
                <a:spcPct val="15000"/>
              </a:spcAft>
            </a:pPr>
            <a:r>
              <a:rPr lang="ar-OM" sz="2500" b="1" u="none" noProof="1">
                <a:solidFill>
                  <a:schemeClr val="bg1">
                    <a:lumMod val="65000"/>
                  </a:schemeClr>
                </a:solidFill>
                <a:latin typeface="Tahoma" pitchFamily="34" charset="0"/>
              </a:rPr>
              <a:t>الاستخبارات الوبائية</a:t>
            </a:r>
          </a:p>
        </p:txBody>
      </p:sp>
      <p:sp>
        <p:nvSpPr>
          <p:cNvPr id="3" name="Rectangle 2"/>
          <p:cNvSpPr/>
          <p:nvPr/>
        </p:nvSpPr>
        <p:spPr bwMode="auto">
          <a:xfrm>
            <a:off x="620419" y="2509882"/>
            <a:ext cx="9470273" cy="1575175"/>
          </a:xfrm>
          <a:prstGeom prst="rect">
            <a:avLst/>
          </a:prstGeom>
          <a:solidFill>
            <a:schemeClr val="accent1">
              <a:lumMod val="60000"/>
              <a:lumOff val="40000"/>
              <a:alpha val="25000"/>
            </a:schemeClr>
          </a:solidFill>
          <a:ln w="28575" cap="flat" cmpd="sng" algn="ctr">
            <a:solidFill>
              <a:schemeClr val="accent1">
                <a:lumMod val="60000"/>
                <a:lumOff val="4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dirty="0">
              <a:ln>
                <a:noFill/>
              </a:ln>
              <a:solidFill>
                <a:schemeClr val="tx1"/>
              </a:solidFill>
              <a:effectLst/>
              <a:latin typeface="Microsoft Sans Serif" pitchFamily="34" charset="0"/>
            </a:endParaRPr>
          </a:p>
        </p:txBody>
      </p:sp>
      <p:sp>
        <p:nvSpPr>
          <p:cNvPr id="2" name="TextBox 1"/>
          <p:cNvSpPr txBox="1"/>
          <p:nvPr/>
        </p:nvSpPr>
        <p:spPr>
          <a:xfrm>
            <a:off x="533563" y="5586358"/>
            <a:ext cx="2758299" cy="258532"/>
          </a:xfrm>
          <a:prstGeom prst="rect">
            <a:avLst/>
          </a:prstGeom>
          <a:noFill/>
        </p:spPr>
        <p:txBody>
          <a:bodyPr wrap="square" rtlCol="0">
            <a:spAutoFit/>
          </a:bodyPr>
          <a:lstStyle/>
          <a:p>
            <a:r>
              <a:rPr lang="ar-OM" dirty="0"/>
              <a:t>رابط للاستخبارات الوبائية على مستوى الاتحاد الأوروبي</a:t>
            </a:r>
          </a:p>
        </p:txBody>
      </p:sp>
    </p:spTree>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p:cNvSpPr/>
          <p:nvPr/>
        </p:nvSpPr>
        <p:spPr bwMode="auto">
          <a:xfrm rot="5400000">
            <a:off x="-112476" y="1291226"/>
            <a:ext cx="5490611" cy="5265659"/>
          </a:xfrm>
          <a:prstGeom prst="rect">
            <a:avLst/>
          </a:prstGeom>
          <a:gradFill>
            <a:gsLst>
              <a:gs pos="0">
                <a:schemeClr val="bg1"/>
              </a:gs>
              <a:gs pos="100000">
                <a:srgbClr val="DDDDDD"/>
              </a:gs>
            </a:gsLst>
            <a:path path="circle">
              <a:fillToRect l="100000" b="100000"/>
            </a:path>
          </a:gradFill>
          <a:ln w="12700" cap="flat" cmpd="sng" algn="ctr">
            <a:noFill/>
            <a:prstDash val="solid"/>
            <a:round/>
            <a:headEnd type="none" w="med" len="med"/>
            <a:tailEnd type="none" w="med" len="med"/>
          </a:ln>
          <a:effectLst/>
        </p:spPr>
        <p:txBody>
          <a:bodyPr wrap="none" anchor="ctr"/>
          <a:lstStyle/>
          <a:p>
            <a:pPr>
              <a:defRPr/>
            </a:pPr>
            <a:endParaRPr lang="it-IT"/>
          </a:p>
        </p:txBody>
      </p:sp>
      <p:cxnSp>
        <p:nvCxnSpPr>
          <p:cNvPr id="6" name="Connettore 1 42"/>
          <p:cNvCxnSpPr>
            <a:cxnSpLocks noChangeShapeType="1"/>
          </p:cNvCxnSpPr>
          <p:nvPr/>
        </p:nvCxnSpPr>
        <p:spPr bwMode="auto">
          <a:xfrm rot="5400000">
            <a:off x="2426035" y="4018375"/>
            <a:ext cx="5679250" cy="0"/>
          </a:xfrm>
          <a:prstGeom prst="line">
            <a:avLst/>
          </a:prstGeom>
          <a:noFill/>
          <a:ln w="12700" algn="ctr">
            <a:solidFill>
              <a:srgbClr val="69AE23"/>
            </a:solidFill>
            <a:round/>
            <a:headEnd/>
            <a:tailEnd/>
          </a:ln>
        </p:spPr>
      </p:cxnSp>
      <p:sp>
        <p:nvSpPr>
          <p:cNvPr id="38" name="Text Box 4"/>
          <p:cNvSpPr txBox="1">
            <a:spLocks noChangeArrowheads="1"/>
          </p:cNvSpPr>
          <p:nvPr/>
        </p:nvSpPr>
        <p:spPr bwMode="auto">
          <a:xfrm>
            <a:off x="1252538" y="865187"/>
            <a:ext cx="8153582" cy="345497"/>
          </a:xfrm>
          <a:prstGeom prst="rect">
            <a:avLst/>
          </a:prstGeom>
          <a:noFill/>
          <a:ln w="9525" algn="ctr">
            <a:noFill/>
            <a:miter lim="800000"/>
            <a:headEnd/>
            <a:tailEnd/>
          </a:ln>
        </p:spPr>
        <p:txBody>
          <a:bodyPr wrap="square">
            <a:spAutoFit/>
          </a:bodyPr>
          <a:lstStyle/>
          <a:p>
            <a:pPr algn="r">
              <a:spcBef>
                <a:spcPct val="50000"/>
              </a:spcBef>
            </a:pPr>
            <a:r>
              <a:rPr lang="ar-OM" sz="1800" b="1" u="none" dirty="0">
                <a:solidFill>
                  <a:srgbClr val="69AE23"/>
                </a:solidFill>
                <a:latin typeface="Arial" charset="0"/>
              </a:rPr>
              <a:t>إطار عمل الاستخبارات الوبائية</a:t>
            </a:r>
          </a:p>
        </p:txBody>
      </p:sp>
      <p:sp>
        <p:nvSpPr>
          <p:cNvPr id="47" name="Text Box 18"/>
          <p:cNvSpPr txBox="1">
            <a:spLocks noChangeArrowheads="1"/>
          </p:cNvSpPr>
          <p:nvPr/>
        </p:nvSpPr>
        <p:spPr bwMode="auto">
          <a:xfrm>
            <a:off x="360115" y="5094185"/>
            <a:ext cx="9991110" cy="1035115"/>
          </a:xfrm>
          <a:prstGeom prst="rect">
            <a:avLst/>
          </a:prstGeom>
          <a:solidFill>
            <a:srgbClr val="69AE23"/>
          </a:solidFill>
          <a:ln w="9525">
            <a:noFill/>
            <a:miter lim="800000"/>
            <a:headEnd/>
            <a:tailEnd/>
          </a:ln>
          <a:effectLst>
            <a:outerShdw blurRad="63500" algn="ctr" rotWithShape="0">
              <a:prstClr val="black">
                <a:alpha val="40000"/>
              </a:prstClr>
            </a:outerShdw>
          </a:effectLst>
        </p:spPr>
        <p:txBody>
          <a:bodyPr tIns="144000" bIns="144000" anchor="ctr"/>
          <a:lstStyle/>
          <a:p>
            <a:r>
              <a:rPr lang="ar-OM" sz="1800" b="1" u="none" noProof="1">
                <a:solidFill>
                  <a:srgbClr val="FFFFFF"/>
                </a:solidFill>
                <a:latin typeface="Tahoma" pitchFamily="34" charset="0"/>
              </a:rPr>
              <a:t>سيركز هذا البرنامج التعليمي بدرجة كبيرة على المراقبة بناءً على الأحداث  </a:t>
            </a:r>
          </a:p>
        </p:txBody>
      </p:sp>
      <p:grpSp>
        <p:nvGrpSpPr>
          <p:cNvPr id="3" name="Group 2">
            <a:extLst>
              <a:ext uri="{FF2B5EF4-FFF2-40B4-BE49-F238E27FC236}">
                <a16:creationId xmlns:a16="http://schemas.microsoft.com/office/drawing/2014/main" id="{4C9A4CD0-F40B-4D1A-9F78-A7545AE66DE8}"/>
              </a:ext>
            </a:extLst>
          </p:cNvPr>
          <p:cNvGrpSpPr/>
          <p:nvPr/>
        </p:nvGrpSpPr>
        <p:grpSpPr>
          <a:xfrm>
            <a:off x="-1" y="1452842"/>
            <a:ext cx="4905695" cy="3399184"/>
            <a:chOff x="5625700" y="1448780"/>
            <a:chExt cx="4905695" cy="3399184"/>
          </a:xfrm>
        </p:grpSpPr>
        <p:sp>
          <p:nvSpPr>
            <p:cNvPr id="43" name="Text Box 35"/>
            <p:cNvSpPr txBox="1">
              <a:spLocks noChangeArrowheads="1"/>
            </p:cNvSpPr>
            <p:nvPr/>
          </p:nvSpPr>
          <p:spPr bwMode="auto">
            <a:xfrm>
              <a:off x="6840835" y="1448780"/>
              <a:ext cx="3690560" cy="1154162"/>
            </a:xfrm>
            <a:prstGeom prst="rect">
              <a:avLst/>
            </a:prstGeom>
            <a:noFill/>
            <a:ln w="9525" algn="ctr">
              <a:noFill/>
              <a:miter lim="800000"/>
              <a:headEnd/>
              <a:tailEnd/>
            </a:ln>
          </p:spPr>
          <p:txBody>
            <a:bodyPr wrap="square" lIns="0" tIns="0" rIns="0" bIns="0">
              <a:spAutoFit/>
            </a:bodyPr>
            <a:lstStyle/>
            <a:p>
              <a:pPr algn="r">
                <a:spcBef>
                  <a:spcPct val="15000"/>
                </a:spcBef>
                <a:spcAft>
                  <a:spcPct val="15000"/>
                </a:spcAft>
              </a:pPr>
              <a:r>
                <a:rPr lang="ar-OM" sz="2500" b="1" u="none" noProof="1">
                  <a:solidFill>
                    <a:schemeClr val="bg1">
                      <a:lumMod val="50000"/>
                    </a:schemeClr>
                  </a:solidFill>
                  <a:latin typeface="Tahoma" pitchFamily="34" charset="0"/>
                </a:rPr>
                <a:t>مراقبة الأحداث</a:t>
              </a:r>
            </a:p>
            <a:p>
              <a:pPr algn="r">
                <a:spcBef>
                  <a:spcPct val="15000"/>
                </a:spcBef>
                <a:spcAft>
                  <a:spcPct val="15000"/>
                </a:spcAft>
              </a:pPr>
              <a:r>
                <a:rPr lang="ar-OM" sz="2500" b="1" u="none" noProof="1">
                  <a:solidFill>
                    <a:schemeClr val="bg1">
                      <a:lumMod val="65000"/>
                    </a:schemeClr>
                  </a:solidFill>
                  <a:latin typeface="Tahoma" pitchFamily="34" charset="0"/>
                </a:rPr>
                <a:t>المراقبة بناءً على الأحداث (</a:t>
              </a:r>
              <a:r>
                <a:rPr lang="en-GB" sz="2500" b="1" u="none" noProof="1">
                  <a:solidFill>
                    <a:schemeClr val="bg1">
                      <a:lumMod val="65000"/>
                    </a:schemeClr>
                  </a:solidFill>
                  <a:latin typeface="Tahoma" pitchFamily="34" charset="0"/>
                </a:rPr>
                <a:t>EBS</a:t>
              </a:r>
              <a:r>
                <a:rPr lang="ar-OM" sz="2500" b="1" u="none" noProof="1">
                  <a:solidFill>
                    <a:schemeClr val="bg1">
                      <a:lumMod val="65000"/>
                    </a:schemeClr>
                  </a:solidFill>
                  <a:latin typeface="Tahoma" pitchFamily="34" charset="0"/>
                </a:rPr>
                <a:t>)</a:t>
              </a:r>
            </a:p>
          </p:txBody>
        </p:sp>
        <p:sp>
          <p:nvSpPr>
            <p:cNvPr id="46" name="Text Box 22"/>
            <p:cNvSpPr txBox="1">
              <a:spLocks noChangeArrowheads="1"/>
            </p:cNvSpPr>
            <p:nvPr/>
          </p:nvSpPr>
          <p:spPr bwMode="auto">
            <a:xfrm>
              <a:off x="5625701" y="3108559"/>
              <a:ext cx="4815535" cy="830997"/>
            </a:xfrm>
            <a:prstGeom prst="rect">
              <a:avLst/>
            </a:prstGeom>
            <a:noFill/>
            <a:ln w="9525">
              <a:noFill/>
              <a:miter lim="800000"/>
              <a:headEnd/>
              <a:tailEnd/>
            </a:ln>
          </p:spPr>
          <p:txBody>
            <a:bodyPr wrap="square">
              <a:spAutoFit/>
            </a:bodyPr>
            <a:lstStyle/>
            <a:p>
              <a:pPr marL="190500" indent="-187325" algn="r">
                <a:lnSpc>
                  <a:spcPct val="100000"/>
                </a:lnSpc>
                <a:spcBef>
                  <a:spcPct val="0"/>
                </a:spcBef>
                <a:buFont typeface="Arial" pitchFamily="34" charset="0"/>
                <a:buChar char="•"/>
              </a:pPr>
              <a:r>
                <a:rPr lang="ar-OM" sz="1600" u="none" noProof="1">
                  <a:latin typeface="Arial" charset="0"/>
                  <a:cs typeface="Times New Roman" pitchFamily="18" charset="0"/>
                </a:rPr>
                <a:t>تهدف إلى رصد </a:t>
              </a:r>
              <a:r>
                <a:rPr lang="ar-OM" sz="1600" b="1" u="none" noProof="1">
                  <a:latin typeface="Arial" charset="0"/>
                  <a:cs typeface="Times New Roman" pitchFamily="18" charset="0"/>
                </a:rPr>
                <a:t>أحداث الصحة العامة </a:t>
              </a:r>
              <a:r>
                <a:rPr lang="ar-OM" sz="1600" u="none" noProof="1">
                  <a:latin typeface="Arial" charset="0"/>
                  <a:cs typeface="Times New Roman" pitchFamily="18" charset="0"/>
                </a:rPr>
                <a:t>من خلال جمع </a:t>
              </a:r>
              <a:r>
                <a:rPr lang="ar-OM" sz="1600" b="1" u="none" noProof="1">
                  <a:latin typeface="Arial" charset="0"/>
                  <a:cs typeface="Times New Roman" pitchFamily="18" charset="0"/>
                </a:rPr>
                <a:t>المعلومات</a:t>
              </a:r>
              <a:r>
                <a:rPr lang="ar-OM" sz="1600" u="none" noProof="1">
                  <a:latin typeface="Arial" charset="0"/>
                  <a:cs typeface="Times New Roman" pitchFamily="18" charset="0"/>
                </a:rPr>
                <a:t> المخصصة من مصادر رسمية وغير رسمية</a:t>
              </a:r>
            </a:p>
          </p:txBody>
        </p:sp>
        <p:sp>
          <p:nvSpPr>
            <p:cNvPr id="48" name="Text Box 22"/>
            <p:cNvSpPr txBox="1">
              <a:spLocks noChangeArrowheads="1"/>
            </p:cNvSpPr>
            <p:nvPr/>
          </p:nvSpPr>
          <p:spPr bwMode="auto">
            <a:xfrm>
              <a:off x="5625700" y="4509410"/>
              <a:ext cx="4815535" cy="338554"/>
            </a:xfrm>
            <a:prstGeom prst="rect">
              <a:avLst/>
            </a:prstGeom>
            <a:noFill/>
            <a:ln w="9525">
              <a:noFill/>
              <a:miter lim="800000"/>
              <a:headEnd/>
              <a:tailEnd/>
            </a:ln>
          </p:spPr>
          <p:txBody>
            <a:bodyPr wrap="square">
              <a:spAutoFit/>
            </a:bodyPr>
            <a:lstStyle/>
            <a:p>
              <a:pPr marL="190500" lvl="1" indent="-187325" algn="r">
                <a:lnSpc>
                  <a:spcPct val="100000"/>
                </a:lnSpc>
                <a:spcBef>
                  <a:spcPct val="0"/>
                </a:spcBef>
                <a:buFont typeface="Arial" pitchFamily="34" charset="0"/>
                <a:buChar char="•"/>
              </a:pPr>
              <a:r>
                <a:rPr lang="ar-OM" sz="1600" u="none" noProof="1">
                  <a:latin typeface="Arial" charset="0"/>
                  <a:cs typeface="Times New Roman" pitchFamily="18" charset="0"/>
                </a:rPr>
                <a:t>كذلك للأمراض </a:t>
              </a:r>
              <a:r>
                <a:rPr lang="ar-OM" sz="1600" b="1" u="none" noProof="1">
                  <a:latin typeface="Arial" charset="0"/>
                  <a:cs typeface="Times New Roman" pitchFamily="18" charset="0"/>
                </a:rPr>
                <a:t>غير المعروفة</a:t>
              </a:r>
              <a:r>
                <a:rPr lang="ar-OM" sz="1600" u="none" noProof="1">
                  <a:latin typeface="Arial" charset="0"/>
                  <a:cs typeface="Times New Roman" pitchFamily="18" charset="0"/>
                </a:rPr>
                <a:t> أو غير المؤكدة</a:t>
              </a:r>
            </a:p>
          </p:txBody>
        </p:sp>
      </p:grpSp>
      <p:grpSp>
        <p:nvGrpSpPr>
          <p:cNvPr id="2" name="Group 1">
            <a:extLst>
              <a:ext uri="{FF2B5EF4-FFF2-40B4-BE49-F238E27FC236}">
                <a16:creationId xmlns:a16="http://schemas.microsoft.com/office/drawing/2014/main" id="{1F876D52-0D50-4717-A282-C5172CE9DFC3}"/>
              </a:ext>
            </a:extLst>
          </p:cNvPr>
          <p:cNvGrpSpPr/>
          <p:nvPr/>
        </p:nvGrpSpPr>
        <p:grpSpPr>
          <a:xfrm>
            <a:off x="5445452" y="1529319"/>
            <a:ext cx="4635591" cy="3399184"/>
            <a:chOff x="315109" y="1448780"/>
            <a:chExt cx="4635591" cy="3399184"/>
          </a:xfrm>
        </p:grpSpPr>
        <p:sp>
          <p:nvSpPr>
            <p:cNvPr id="42" name="Text Box 35"/>
            <p:cNvSpPr txBox="1">
              <a:spLocks noChangeArrowheads="1"/>
            </p:cNvSpPr>
            <p:nvPr/>
          </p:nvSpPr>
          <p:spPr bwMode="auto">
            <a:xfrm>
              <a:off x="1485240" y="1448780"/>
              <a:ext cx="3465460" cy="1154162"/>
            </a:xfrm>
            <a:prstGeom prst="rect">
              <a:avLst/>
            </a:prstGeom>
            <a:noFill/>
            <a:ln w="9525" algn="ctr">
              <a:noFill/>
              <a:miter lim="800000"/>
              <a:headEnd/>
              <a:tailEnd/>
            </a:ln>
          </p:spPr>
          <p:txBody>
            <a:bodyPr wrap="square" lIns="0" tIns="0" rIns="0" bIns="0">
              <a:spAutoFit/>
            </a:bodyPr>
            <a:lstStyle/>
            <a:p>
              <a:pPr algn="r">
                <a:spcBef>
                  <a:spcPct val="15000"/>
                </a:spcBef>
                <a:spcAft>
                  <a:spcPct val="15000"/>
                </a:spcAft>
              </a:pPr>
              <a:r>
                <a:rPr lang="ar-OM" sz="2500" b="1" u="none" noProof="1">
                  <a:solidFill>
                    <a:schemeClr val="bg1">
                      <a:lumMod val="50000"/>
                    </a:schemeClr>
                  </a:solidFill>
                  <a:latin typeface="Tahoma" pitchFamily="34" charset="0"/>
                </a:rPr>
                <a:t>المراقبة القياسية</a:t>
              </a:r>
            </a:p>
            <a:p>
              <a:pPr algn="r">
                <a:spcBef>
                  <a:spcPct val="15000"/>
                </a:spcBef>
                <a:spcAft>
                  <a:spcPct val="15000"/>
                </a:spcAft>
              </a:pPr>
              <a:r>
                <a:rPr lang="ar-OM" sz="2500" b="1" u="none" noProof="1">
                  <a:solidFill>
                    <a:schemeClr val="bg1">
                      <a:lumMod val="65000"/>
                    </a:schemeClr>
                  </a:solidFill>
                  <a:latin typeface="Tahoma" pitchFamily="34" charset="0"/>
                </a:rPr>
                <a:t>المراقبة بناءً على المؤشرات (</a:t>
              </a:r>
              <a:r>
                <a:rPr lang="en-GB" sz="2500" b="1" u="none" noProof="1">
                  <a:solidFill>
                    <a:schemeClr val="bg1">
                      <a:lumMod val="65000"/>
                    </a:schemeClr>
                  </a:solidFill>
                  <a:latin typeface="Tahoma" pitchFamily="34" charset="0"/>
                </a:rPr>
                <a:t>IBS</a:t>
              </a:r>
              <a:r>
                <a:rPr lang="ar-OM" sz="2500" b="1" u="none" noProof="1">
                  <a:solidFill>
                    <a:schemeClr val="bg1">
                      <a:lumMod val="65000"/>
                    </a:schemeClr>
                  </a:solidFill>
                  <a:latin typeface="Tahoma" pitchFamily="34" charset="0"/>
                </a:rPr>
                <a:t>)</a:t>
              </a:r>
              <a:r>
                <a:rPr lang="en-US" sz="2500" b="1" u="none" noProof="1">
                  <a:solidFill>
                    <a:schemeClr val="bg1">
                      <a:lumMod val="65000"/>
                    </a:schemeClr>
                  </a:solidFill>
                  <a:latin typeface="Tahoma" pitchFamily="34" charset="0"/>
                </a:rPr>
                <a:t>/</a:t>
              </a:r>
              <a:endParaRPr lang="ar-OM" sz="2500" b="1" u="none" noProof="1">
                <a:solidFill>
                  <a:schemeClr val="bg1">
                    <a:lumMod val="65000"/>
                  </a:schemeClr>
                </a:solidFill>
                <a:latin typeface="Tahoma" pitchFamily="34" charset="0"/>
              </a:endParaRPr>
            </a:p>
          </p:txBody>
        </p:sp>
        <p:sp>
          <p:nvSpPr>
            <p:cNvPr id="45" name="Text Box 22"/>
            <p:cNvSpPr txBox="1">
              <a:spLocks noChangeArrowheads="1"/>
            </p:cNvSpPr>
            <p:nvPr/>
          </p:nvSpPr>
          <p:spPr bwMode="auto">
            <a:xfrm>
              <a:off x="315109" y="3032082"/>
              <a:ext cx="4635515" cy="1569660"/>
            </a:xfrm>
            <a:prstGeom prst="rect">
              <a:avLst/>
            </a:prstGeom>
            <a:noFill/>
            <a:ln w="9525">
              <a:noFill/>
              <a:miter lim="800000"/>
              <a:headEnd/>
              <a:tailEnd/>
            </a:ln>
          </p:spPr>
          <p:txBody>
            <a:bodyPr wrap="square">
              <a:spAutoFit/>
            </a:bodyPr>
            <a:lstStyle/>
            <a:p>
              <a:pPr marL="190500" indent="-187325" algn="r">
                <a:lnSpc>
                  <a:spcPct val="100000"/>
                </a:lnSpc>
                <a:spcBef>
                  <a:spcPct val="0"/>
                </a:spcBef>
                <a:buFontTx/>
                <a:buChar char="•"/>
              </a:pPr>
              <a:r>
                <a:rPr lang="ar-OM" sz="1600" u="none" noProof="1">
                  <a:latin typeface="Arial" charset="0"/>
                  <a:cs typeface="Times New Roman" pitchFamily="18" charset="0"/>
                </a:rPr>
                <a:t>تهدف إلى رصد </a:t>
              </a:r>
              <a:r>
                <a:rPr lang="ar-OM" sz="1600" b="1" u="none" noProof="1">
                  <a:latin typeface="Arial" charset="0"/>
                  <a:cs typeface="Times New Roman" pitchFamily="18" charset="0"/>
                </a:rPr>
                <a:t>أنماط المرض غير العادية</a:t>
              </a:r>
              <a:r>
                <a:rPr lang="ar-OM" sz="1600" u="none" noProof="1">
                  <a:latin typeface="Arial" charset="0"/>
                  <a:cs typeface="Times New Roman" pitchFamily="18" charset="0"/>
                </a:rPr>
                <a:t> من خلال تحليل </a:t>
              </a:r>
              <a:r>
                <a:rPr lang="ar-OM" sz="1600" b="1" u="none" noProof="1">
                  <a:latin typeface="Arial" charset="0"/>
                  <a:cs typeface="Times New Roman" pitchFamily="18" charset="0"/>
                </a:rPr>
                <a:t>المؤشرات المشتركة </a:t>
              </a:r>
              <a:r>
                <a:rPr lang="ar-OM" sz="1600" u="none" noProof="1">
                  <a:latin typeface="Arial" charset="0"/>
                  <a:cs typeface="Times New Roman" pitchFamily="18" charset="0"/>
                </a:rPr>
                <a:t>(عدد الحالات مقارنة بنفس الفترة من السنوات الماضية، النسب، المعدلات، التوجهات...) وتفسيرها</a:t>
              </a:r>
            </a:p>
            <a:p>
              <a:pPr marL="190500" indent="-187325" algn="l">
                <a:lnSpc>
                  <a:spcPct val="100000"/>
                </a:lnSpc>
                <a:spcBef>
                  <a:spcPct val="0"/>
                </a:spcBef>
                <a:buFontTx/>
                <a:buChar char="•"/>
              </a:pPr>
              <a:endParaRPr lang="en-US" sz="1600" u="none" noProof="1">
                <a:latin typeface="Arial" charset="0"/>
                <a:cs typeface="Times New Roman" pitchFamily="18" charset="0"/>
              </a:endParaRPr>
            </a:p>
          </p:txBody>
        </p:sp>
        <p:sp>
          <p:nvSpPr>
            <p:cNvPr id="49" name="Text Box 22"/>
            <p:cNvSpPr txBox="1">
              <a:spLocks noChangeArrowheads="1"/>
            </p:cNvSpPr>
            <p:nvPr/>
          </p:nvSpPr>
          <p:spPr bwMode="auto">
            <a:xfrm>
              <a:off x="315109" y="4509410"/>
              <a:ext cx="4635515" cy="338554"/>
            </a:xfrm>
            <a:prstGeom prst="rect">
              <a:avLst/>
            </a:prstGeom>
            <a:noFill/>
            <a:ln w="9525">
              <a:noFill/>
              <a:miter lim="800000"/>
              <a:headEnd/>
              <a:tailEnd/>
            </a:ln>
          </p:spPr>
          <p:txBody>
            <a:bodyPr wrap="square">
              <a:spAutoFit/>
            </a:bodyPr>
            <a:lstStyle/>
            <a:p>
              <a:pPr marL="190500" lvl="1" indent="-187325" algn="r" eaLnBrk="1" hangingPunct="1">
                <a:lnSpc>
                  <a:spcPct val="100000"/>
                </a:lnSpc>
                <a:spcBef>
                  <a:spcPct val="0"/>
                </a:spcBef>
                <a:buFont typeface="Arial" pitchFamily="34" charset="0"/>
                <a:buChar char="•"/>
              </a:pPr>
              <a:r>
                <a:rPr lang="ar-OM" sz="1600" u="none" noProof="1">
                  <a:latin typeface="Arial" charset="0"/>
                  <a:cs typeface="Times New Roman" pitchFamily="18" charset="0"/>
                </a:rPr>
                <a:t>للأمراض </a:t>
              </a:r>
              <a:r>
                <a:rPr lang="ar-OM" sz="1600" b="1" u="none" noProof="1">
                  <a:latin typeface="Arial" charset="0"/>
                  <a:cs typeface="Times New Roman" pitchFamily="18" charset="0"/>
                </a:rPr>
                <a:t>المعروفة</a:t>
              </a:r>
            </a:p>
          </p:txBody>
        </p:sp>
      </p:grpSp>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 Box 4"/>
          <p:cNvSpPr txBox="1">
            <a:spLocks noChangeArrowheads="1"/>
          </p:cNvSpPr>
          <p:nvPr/>
        </p:nvSpPr>
        <p:spPr bwMode="auto">
          <a:xfrm>
            <a:off x="1252537" y="865188"/>
            <a:ext cx="8108577" cy="341622"/>
          </a:xfrm>
          <a:prstGeom prst="rect">
            <a:avLst/>
          </a:prstGeom>
          <a:noFill/>
          <a:ln w="9525" algn="ctr">
            <a:noFill/>
            <a:miter lim="800000"/>
            <a:headEnd/>
            <a:tailEnd/>
          </a:ln>
        </p:spPr>
        <p:txBody>
          <a:bodyPr wrap="square">
            <a:spAutoFit/>
          </a:bodyPr>
          <a:lstStyle/>
          <a:p>
            <a:pPr algn="r">
              <a:spcBef>
                <a:spcPct val="50000"/>
              </a:spcBef>
            </a:pPr>
            <a:r>
              <a:rPr lang="ar-OM" sz="1800" b="1" u="none" dirty="0">
                <a:solidFill>
                  <a:srgbClr val="69AE23"/>
                </a:solidFill>
                <a:latin typeface="Arial" charset="0"/>
              </a:rPr>
              <a:t>إطار عمل الاستخبارات الوبائية</a:t>
            </a:r>
          </a:p>
        </p:txBody>
      </p:sp>
      <p:sp>
        <p:nvSpPr>
          <p:cNvPr id="2" name="Rectangle 1"/>
          <p:cNvSpPr/>
          <p:nvPr/>
        </p:nvSpPr>
        <p:spPr bwMode="auto">
          <a:xfrm>
            <a:off x="720154" y="3311240"/>
            <a:ext cx="7430343" cy="3178099"/>
          </a:xfrm>
          <a:prstGeom prst="rect">
            <a:avLst/>
          </a:prstGeom>
          <a:solidFill>
            <a:schemeClr val="bg1">
              <a:lumMod val="50000"/>
              <a:alpha val="25000"/>
            </a:schemeClr>
          </a:solidFill>
          <a:ln w="28575" cap="flat" cmpd="sng" algn="ctr">
            <a:solidFill>
              <a:schemeClr val="bg1">
                <a:lumMod val="6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dirty="0">
              <a:ln>
                <a:noFill/>
              </a:ln>
              <a:solidFill>
                <a:schemeClr val="tx1"/>
              </a:solidFill>
              <a:effectLst/>
              <a:latin typeface="Microsoft Sans Serif" pitchFamily="34" charset="0"/>
            </a:endParaRPr>
          </a:p>
        </p:txBody>
      </p:sp>
      <p:cxnSp>
        <p:nvCxnSpPr>
          <p:cNvPr id="5" name="Straight Arrow Connector 4"/>
          <p:cNvCxnSpPr/>
          <p:nvPr/>
        </p:nvCxnSpPr>
        <p:spPr bwMode="auto">
          <a:xfrm>
            <a:off x="7943540" y="2573905"/>
            <a:ext cx="863805" cy="0"/>
          </a:xfrm>
          <a:prstGeom prst="straightConnector1">
            <a:avLst/>
          </a:prstGeom>
          <a:ln w="28575">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7740935" y="2733617"/>
            <a:ext cx="2502609" cy="258532"/>
          </a:xfrm>
          <a:prstGeom prst="rect">
            <a:avLst/>
          </a:prstGeom>
          <a:noFill/>
        </p:spPr>
        <p:txBody>
          <a:bodyPr wrap="none" rtlCol="0">
            <a:spAutoFit/>
          </a:bodyPr>
          <a:lstStyle/>
          <a:p>
            <a:r>
              <a:rPr lang="ar-OM" dirty="0"/>
              <a:t>انظر وحدة "الفرز" لمزيد من التفاصيل</a:t>
            </a:r>
          </a:p>
        </p:txBody>
      </p:sp>
      <p:pic>
        <p:nvPicPr>
          <p:cNvPr id="4" name="Picture 3">
            <a:extLst>
              <a:ext uri="{FF2B5EF4-FFF2-40B4-BE49-F238E27FC236}">
                <a16:creationId xmlns:a16="http://schemas.microsoft.com/office/drawing/2014/main" id="{FCE02E27-9B3E-4A14-AF69-A9B62C3FEA0B}"/>
              </a:ext>
            </a:extLst>
          </p:cNvPr>
          <p:cNvPicPr>
            <a:picLocks noChangeAspect="1"/>
          </p:cNvPicPr>
          <p:nvPr/>
        </p:nvPicPr>
        <p:blipFill>
          <a:blip r:embed="rId3"/>
          <a:stretch>
            <a:fillRect/>
          </a:stretch>
        </p:blipFill>
        <p:spPr>
          <a:xfrm>
            <a:off x="1080195" y="1465035"/>
            <a:ext cx="6863345" cy="5024304"/>
          </a:xfrm>
          <a:prstGeom prst="rect">
            <a:avLst/>
          </a:prstGeom>
        </p:spPr>
      </p:pic>
    </p:spTree>
    <p:extLst>
      <p:ext uri="{BB962C8B-B14F-4D97-AF65-F5344CB8AC3E}">
        <p14:creationId xmlns:p14="http://schemas.microsoft.com/office/powerpoint/2010/main" val="2345061059"/>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425900" y="1529281"/>
            <a:ext cx="2730239" cy="867930"/>
          </a:xfrm>
          <a:prstGeom prst="rect">
            <a:avLst/>
          </a:prstGeom>
          <a:noFill/>
        </p:spPr>
        <p:txBody>
          <a:bodyPr wrap="square" rtlCol="0">
            <a:spAutoFit/>
          </a:bodyPr>
          <a:lstStyle/>
          <a:p>
            <a:r>
              <a:rPr lang="ar-OM" sz="2800" dirty="0">
                <a:latin typeface="Calibri" pitchFamily="34" charset="0"/>
                <a:cs typeface="Calibri" pitchFamily="34" charset="0"/>
              </a:rPr>
              <a:t>الهدف من الاستخبارات الوبائية</a:t>
            </a:r>
          </a:p>
        </p:txBody>
      </p:sp>
      <p:sp>
        <p:nvSpPr>
          <p:cNvPr id="3" name="Rectangle 2"/>
          <p:cNvSpPr/>
          <p:nvPr/>
        </p:nvSpPr>
        <p:spPr>
          <a:xfrm>
            <a:off x="6203269" y="2824135"/>
            <a:ext cx="4252793" cy="1200329"/>
          </a:xfrm>
          <a:prstGeom prst="rect">
            <a:avLst/>
          </a:prstGeom>
        </p:spPr>
        <p:txBody>
          <a:bodyPr wrap="square">
            <a:spAutoFit/>
          </a:bodyPr>
          <a:lstStyle/>
          <a:p>
            <a:pPr marL="285744" indent="-285744" algn="just">
              <a:buFontTx/>
              <a:buChar char="-"/>
              <a:defRPr/>
            </a:pPr>
            <a:r>
              <a:rPr lang="ar-OM" sz="1800" i="1">
                <a:solidFill>
                  <a:srgbClr val="2D2D8A">
                    <a:lumMod val="75000"/>
                  </a:srgbClr>
                </a:solidFill>
                <a:latin typeface="Calibri" pitchFamily="34" charset="0"/>
                <a:cs typeface="Calibri" pitchFamily="34" charset="0"/>
              </a:rPr>
              <a:t>إسراع عملية رصد التهديدات الصحية المحتملة</a:t>
            </a:r>
          </a:p>
          <a:p>
            <a:pPr algn="just">
              <a:defRPr/>
            </a:pPr>
            <a:endParaRPr lang="sk-SK" sz="1800" i="1" dirty="0">
              <a:solidFill>
                <a:srgbClr val="2D2D8A">
                  <a:lumMod val="75000"/>
                </a:srgbClr>
              </a:solidFill>
              <a:latin typeface="Calibri" pitchFamily="34" charset="0"/>
              <a:cs typeface="Calibri" pitchFamily="34" charset="0"/>
            </a:endParaRPr>
          </a:p>
          <a:p>
            <a:pPr marL="285744" indent="-285744" algn="just">
              <a:buFontTx/>
              <a:buChar char="-"/>
              <a:defRPr/>
            </a:pPr>
            <a:r>
              <a:rPr lang="ar-OM" sz="1800" i="1">
                <a:solidFill>
                  <a:srgbClr val="2D2D8A">
                    <a:lumMod val="75000"/>
                  </a:srgbClr>
                </a:solidFill>
                <a:latin typeface="Calibri" pitchFamily="34" charset="0"/>
                <a:cs typeface="Calibri" pitchFamily="34" charset="0"/>
              </a:rPr>
              <a:t> توفير استجابة سريعة</a:t>
            </a:r>
          </a:p>
        </p:txBody>
      </p:sp>
      <p:sp>
        <p:nvSpPr>
          <p:cNvPr id="4" name="Rectangle 3"/>
          <p:cNvSpPr/>
          <p:nvPr/>
        </p:nvSpPr>
        <p:spPr>
          <a:xfrm>
            <a:off x="4365560" y="6220608"/>
            <a:ext cx="6926507" cy="338554"/>
          </a:xfrm>
          <a:prstGeom prst="rect">
            <a:avLst/>
          </a:prstGeom>
        </p:spPr>
        <p:txBody>
          <a:bodyPr wrap="square">
            <a:spAutoFit/>
          </a:bodyPr>
          <a:lstStyle/>
          <a:p>
            <a:r>
              <a:rPr lang="ar-OM" sz="1600" i="1" dirty="0">
                <a:latin typeface="Calibri" panose="020F0502020204030204" pitchFamily="34" charset="0"/>
              </a:rPr>
              <a:t>يمكن للرصد المبكر للفاشيات العالمية تقليل عدد الأفراد الذين يتأثرون بها</a:t>
            </a:r>
          </a:p>
        </p:txBody>
      </p:sp>
      <p:sp>
        <p:nvSpPr>
          <p:cNvPr id="6" name="TextBox 5"/>
          <p:cNvSpPr txBox="1"/>
          <p:nvPr/>
        </p:nvSpPr>
        <p:spPr>
          <a:xfrm>
            <a:off x="-119135" y="6195265"/>
            <a:ext cx="3285365" cy="258532"/>
          </a:xfrm>
          <a:prstGeom prst="rect">
            <a:avLst/>
          </a:prstGeom>
          <a:noFill/>
        </p:spPr>
        <p:txBody>
          <a:bodyPr wrap="square" rtlCol="0">
            <a:spAutoFit/>
          </a:bodyPr>
          <a:lstStyle/>
          <a:p>
            <a:r>
              <a:rPr lang="ar-OM" dirty="0">
                <a:solidFill>
                  <a:srgbClr val="FF0000"/>
                </a:solidFill>
              </a:rPr>
              <a:t>تقرير منظمة الصحّة العالمية (يحدد المصدر)</a:t>
            </a:r>
          </a:p>
        </p:txBody>
      </p:sp>
      <p:grpSp>
        <p:nvGrpSpPr>
          <p:cNvPr id="11" name="Group 10">
            <a:extLst>
              <a:ext uri="{FF2B5EF4-FFF2-40B4-BE49-F238E27FC236}">
                <a16:creationId xmlns:a16="http://schemas.microsoft.com/office/drawing/2014/main" id="{6FF56F30-96A5-4AE1-99BF-F686C99FF64A}"/>
              </a:ext>
            </a:extLst>
          </p:cNvPr>
          <p:cNvGrpSpPr/>
          <p:nvPr/>
        </p:nvGrpSpPr>
        <p:grpSpPr>
          <a:xfrm>
            <a:off x="345288" y="1963246"/>
            <a:ext cx="5690834" cy="3533750"/>
            <a:chOff x="4672465" y="2081441"/>
            <a:chExt cx="5690834" cy="353375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01595" y="2081441"/>
              <a:ext cx="5661704" cy="3533750"/>
            </a:xfrm>
            <a:prstGeom prst="rect">
              <a:avLst/>
            </a:prstGeom>
          </p:spPr>
        </p:pic>
        <p:sp>
          <p:nvSpPr>
            <p:cNvPr id="5" name="TextBox 4">
              <a:extLst>
                <a:ext uri="{FF2B5EF4-FFF2-40B4-BE49-F238E27FC236}">
                  <a16:creationId xmlns:a16="http://schemas.microsoft.com/office/drawing/2014/main" id="{B5380401-5558-449B-BC4D-C481A43C8F19}"/>
                </a:ext>
              </a:extLst>
            </p:cNvPr>
            <p:cNvSpPr txBox="1"/>
            <p:nvPr/>
          </p:nvSpPr>
          <p:spPr>
            <a:xfrm>
              <a:off x="5400675" y="3216634"/>
              <a:ext cx="900101" cy="424732"/>
            </a:xfrm>
            <a:prstGeom prst="rect">
              <a:avLst/>
            </a:prstGeom>
            <a:noFill/>
          </p:spPr>
          <p:txBody>
            <a:bodyPr wrap="square" rtlCol="0">
              <a:spAutoFit/>
            </a:bodyPr>
            <a:lstStyle/>
            <a:p>
              <a:pPr algn="r"/>
              <a:r>
                <a:rPr lang="ar-OM" u="none"/>
                <a:t>الرصد المبكر</a:t>
              </a:r>
            </a:p>
          </p:txBody>
        </p:sp>
        <p:sp>
          <p:nvSpPr>
            <p:cNvPr id="8" name="TextBox 7">
              <a:extLst>
                <a:ext uri="{FF2B5EF4-FFF2-40B4-BE49-F238E27FC236}">
                  <a16:creationId xmlns:a16="http://schemas.microsoft.com/office/drawing/2014/main" id="{6770D984-BB56-41F5-8B7C-6A88A61A677D}"/>
                </a:ext>
              </a:extLst>
            </p:cNvPr>
            <p:cNvSpPr txBox="1"/>
            <p:nvPr/>
          </p:nvSpPr>
          <p:spPr>
            <a:xfrm>
              <a:off x="6163810" y="3129064"/>
              <a:ext cx="900101" cy="424732"/>
            </a:xfrm>
            <a:prstGeom prst="rect">
              <a:avLst/>
            </a:prstGeom>
            <a:noFill/>
          </p:spPr>
          <p:txBody>
            <a:bodyPr wrap="square" rtlCol="0">
              <a:spAutoFit/>
            </a:bodyPr>
            <a:lstStyle/>
            <a:p>
              <a:pPr algn="r"/>
              <a:r>
                <a:rPr lang="ar-OM" u="none"/>
                <a:t>الاستجابة السريعة</a:t>
              </a:r>
            </a:p>
          </p:txBody>
        </p:sp>
        <p:sp>
          <p:nvSpPr>
            <p:cNvPr id="9" name="TextBox 8">
              <a:extLst>
                <a:ext uri="{FF2B5EF4-FFF2-40B4-BE49-F238E27FC236}">
                  <a16:creationId xmlns:a16="http://schemas.microsoft.com/office/drawing/2014/main" id="{46D1B5D1-F09E-4BBC-B225-69E12EFC6CEC}"/>
                </a:ext>
              </a:extLst>
            </p:cNvPr>
            <p:cNvSpPr txBox="1"/>
            <p:nvPr/>
          </p:nvSpPr>
          <p:spPr>
            <a:xfrm>
              <a:off x="7290884" y="5341102"/>
              <a:ext cx="900101" cy="230832"/>
            </a:xfrm>
            <a:prstGeom prst="rect">
              <a:avLst/>
            </a:prstGeom>
            <a:noFill/>
          </p:spPr>
          <p:txBody>
            <a:bodyPr wrap="square" rtlCol="0">
              <a:spAutoFit/>
            </a:bodyPr>
            <a:lstStyle/>
            <a:p>
              <a:pPr algn="r"/>
              <a:r>
                <a:rPr lang="ar-OM" sz="1000" u="none"/>
                <a:t>الأيام</a:t>
              </a:r>
            </a:p>
          </p:txBody>
        </p:sp>
        <p:sp>
          <p:nvSpPr>
            <p:cNvPr id="10" name="TextBox 9">
              <a:extLst>
                <a:ext uri="{FF2B5EF4-FFF2-40B4-BE49-F238E27FC236}">
                  <a16:creationId xmlns:a16="http://schemas.microsoft.com/office/drawing/2014/main" id="{C9E89755-CB93-454A-B797-5902EF2040DA}"/>
                </a:ext>
              </a:extLst>
            </p:cNvPr>
            <p:cNvSpPr txBox="1"/>
            <p:nvPr/>
          </p:nvSpPr>
          <p:spPr>
            <a:xfrm rot="10800000">
              <a:off x="4672465" y="3621009"/>
              <a:ext cx="323165" cy="454612"/>
            </a:xfrm>
            <a:prstGeom prst="rect">
              <a:avLst/>
            </a:prstGeom>
            <a:noFill/>
          </p:spPr>
          <p:txBody>
            <a:bodyPr vert="eaVert" wrap="none" rtlCol="0">
              <a:spAutoFit/>
            </a:bodyPr>
            <a:lstStyle/>
            <a:p>
              <a:r>
                <a:rPr lang="ar-OM" sz="1000" u="none"/>
                <a:t>الحالات</a:t>
              </a:r>
            </a:p>
          </p:txBody>
        </p:sp>
      </p:grpSp>
    </p:spTree>
    <p:extLst>
      <p:ext uri="{BB962C8B-B14F-4D97-AF65-F5344CB8AC3E}">
        <p14:creationId xmlns:p14="http://schemas.microsoft.com/office/powerpoint/2010/main" val="3160525341"/>
      </p:ext>
    </p:extLst>
  </p:cSld>
  <p:clrMapOvr>
    <a:masterClrMapping/>
  </p:clrMapOvr>
  <p:transition>
    <p:wipe dir="r"/>
  </p:transition>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6.0&quot;&gt;&lt;object type=&quot;1&quot; unique_id=&quot;10001&quot;&gt;&lt;object type=&quot;8&quot; unique_id=&quot;10170&quot;&gt;&lt;/object&gt;&lt;object type=&quot;2&quot; unique_id=&quot;10171&quot;&gt;&lt;object type=&quot;3&quot; unique_id=&quot;10172&quot;&gt;&lt;property id=&quot;20148&quot; value=&quot;5&quot;/&gt;&lt;property id=&quot;20300&quot; value=&quot;Slide 1&quot;/&gt;&lt;property id=&quot;20307&quot; value=&quot;296&quot;/&gt;&lt;/object&gt;&lt;object type=&quot;3&quot; unique_id=&quot;10173&quot;&gt;&lt;property id=&quot;20148&quot; value=&quot;5&quot;/&gt;&lt;property id=&quot;20300&quot; value=&quot;Slide 2&quot;/&gt;&lt;property id=&quot;20307&quot; value=&quot;267&quot;/&gt;&lt;/object&gt;&lt;object type=&quot;3&quot; unique_id=&quot;10174&quot;&gt;&lt;property id=&quot;20148&quot; value=&quot;5&quot;/&gt;&lt;property id=&quot;20300&quot; value=&quot;Slide 5&quot;/&gt;&lt;property id=&quot;20307&quot; value=&quot;292&quot;/&gt;&lt;/object&gt;&lt;object type=&quot;3&quot; unique_id=&quot;10178&quot;&gt;&lt;property id=&quot;20148&quot; value=&quot;5&quot;/&gt;&lt;property id=&quot;20300&quot; value=&quot;Slide 6&quot;/&gt;&lt;property id=&quot;20307&quot; value=&quot;298&quot;/&gt;&lt;/object&gt;&lt;object type=&quot;3&quot; unique_id=&quot;10180&quot;&gt;&lt;property id=&quot;20148&quot; value=&quot;5&quot;/&gt;&lt;property id=&quot;20300&quot; value=&quot;Slide 16&quot;/&gt;&lt;property id=&quot;20307&quot; value=&quot;281&quot;/&gt;&lt;/object&gt;&lt;object type=&quot;3&quot; unique_id=&quot;10181&quot;&gt;&lt;property id=&quot;20148&quot; value=&quot;5&quot;/&gt;&lt;property id=&quot;20300&quot; value=&quot;Slide 17&quot;/&gt;&lt;property id=&quot;20307&quot; value=&quot;297&quot;/&gt;&lt;/object&gt;&lt;object type=&quot;3&quot; unique_id=&quot;10182&quot;&gt;&lt;property id=&quot;20148&quot; value=&quot;5&quot;/&gt;&lt;property id=&quot;20300&quot; value=&quot;Slide 3&quot;/&gt;&lt;property id=&quot;20307&quot; value=&quot;312&quot;/&gt;&lt;/object&gt;&lt;object type=&quot;3&quot; unique_id=&quot;10183&quot;&gt;&lt;property id=&quot;20148&quot; value=&quot;5&quot;/&gt;&lt;property id=&quot;20300&quot; value=&quot;Slide 4&quot;/&gt;&lt;property id=&quot;20307&quot; value=&quot;303&quot;/&gt;&lt;/object&gt;&lt;object type=&quot;3&quot; unique_id=&quot;10184&quot;&gt;&lt;property id=&quot;20148&quot; value=&quot;5&quot;/&gt;&lt;property id=&quot;20300&quot; value=&quot;Slide 7&quot;/&gt;&lt;property id=&quot;20307&quot; value=&quot;304&quot;/&gt;&lt;/object&gt;&lt;object type=&quot;3&quot; unique_id=&quot;10185&quot;&gt;&lt;property id=&quot;20148&quot; value=&quot;5&quot;/&gt;&lt;property id=&quot;20300&quot; value=&quot;Slide 8&quot;/&gt;&lt;property id=&quot;20307&quot; value=&quot;299&quot;/&gt;&lt;/object&gt;&lt;object type=&quot;3&quot; unique_id=&quot;10186&quot;&gt;&lt;property id=&quot;20148&quot; value=&quot;5&quot;/&gt;&lt;property id=&quot;20300&quot; value=&quot;Slide 9&quot;/&gt;&lt;property id=&quot;20307&quot; value=&quot;313&quot;/&gt;&lt;/object&gt;&lt;object type=&quot;3&quot; unique_id=&quot;10187&quot;&gt;&lt;property id=&quot;20148&quot; value=&quot;5&quot;/&gt;&lt;property id=&quot;20300&quot; value=&quot;Slide 10&quot;/&gt;&lt;property id=&quot;20307&quot; value=&quot;311&quot;/&gt;&lt;/object&gt;&lt;object type=&quot;3&quot; unique_id=&quot;10188&quot;&gt;&lt;property id=&quot;20148&quot; value=&quot;5&quot;/&gt;&lt;property id=&quot;20300&quot; value=&quot;Slide 11&quot;/&gt;&lt;property id=&quot;20307&quot; value=&quot;300&quot;/&gt;&lt;/object&gt;&lt;object type=&quot;3&quot; unique_id=&quot;10189&quot;&gt;&lt;property id=&quot;20148&quot; value=&quot;5&quot;/&gt;&lt;property id=&quot;20300&quot; value=&quot;Slide 12&quot;/&gt;&lt;property id=&quot;20307&quot; value=&quot;301&quot;/&gt;&lt;/object&gt;&lt;object type=&quot;3&quot; unique_id=&quot;10190&quot;&gt;&lt;property id=&quot;20148&quot; value=&quot;5&quot;/&gt;&lt;property id=&quot;20300&quot; value=&quot;Slide 13&quot;/&gt;&lt;property id=&quot;20307&quot; value=&quot;302&quot;/&gt;&lt;/object&gt;&lt;object type=&quot;3&quot; unique_id=&quot;10191&quot;&gt;&lt;property id=&quot;20148&quot; value=&quot;5&quot;/&gt;&lt;property id=&quot;20300&quot; value=&quot;Slide 14&quot;/&gt;&lt;property id=&quot;20307&quot; value=&quot;305&quot;/&gt;&lt;/object&gt;&lt;object type=&quot;3&quot; unique_id=&quot;10192&quot;&gt;&lt;property id=&quot;20148&quot; value=&quot;5&quot;/&gt;&lt;property id=&quot;20300&quot; value=&quot;Slide 15&quot;/&gt;&lt;property id=&quot;20307&quot; value=&quot;309&quot;/&gt;&lt;/object&gt;&lt;/object&gt;&lt;/object&gt;&lt;/database&gt;"/>
</p:tagLst>
</file>

<file path=ppt/theme/theme1.xml><?xml version="1.0" encoding="utf-8"?>
<a:theme xmlns:a="http://schemas.openxmlformats.org/drawingml/2006/main" name="Layers">
  <a:themeElements>
    <a:clrScheme name="">
      <a:dk1>
        <a:srgbClr val="000000"/>
      </a:dk1>
      <a:lt1>
        <a:srgbClr val="FFFFFF"/>
      </a:lt1>
      <a:dk2>
        <a:srgbClr val="330033"/>
      </a:dk2>
      <a:lt2>
        <a:srgbClr val="000000"/>
      </a:lt2>
      <a:accent1>
        <a:srgbClr val="6C8E3E"/>
      </a:accent1>
      <a:accent2>
        <a:srgbClr val="C88350"/>
      </a:accent2>
      <a:accent3>
        <a:srgbClr val="FFFFFF"/>
      </a:accent3>
      <a:accent4>
        <a:srgbClr val="000000"/>
      </a:accent4>
      <a:accent5>
        <a:srgbClr val="BAC6AF"/>
      </a:accent5>
      <a:accent6>
        <a:srgbClr val="B57648"/>
      </a:accent6>
      <a:hlink>
        <a:srgbClr val="6494AC"/>
      </a:hlink>
      <a:folHlink>
        <a:srgbClr val="8CB0C2"/>
      </a:folHlink>
    </a:clrScheme>
    <a:fontScheme name="EPIS">
      <a:majorFont>
        <a:latin typeface="MetaPro-Black"/>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99FF">
            <a:alpha val="25000"/>
          </a:srgbClr>
        </a:solidFill>
        <a:ln w="28575" cap="flat" cmpd="sng" algn="ctr">
          <a:solidFill>
            <a:srgbClr val="FF99F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0000"/>
          </a:lnSpc>
          <a:spcBef>
            <a:spcPct val="20000"/>
          </a:spcBef>
          <a:spcAft>
            <a:spcPct val="0"/>
          </a:spcAft>
          <a:buClrTx/>
          <a:buSzTx/>
          <a:buFontTx/>
          <a:buNone/>
          <a:tabLst/>
          <a:defRPr kumimoji="0" lang="it-IT" sz="1200" b="0" i="0" u="sng" strike="noStrike" cap="none" normalizeH="0" baseline="0" smtClean="0">
            <a:ln>
              <a:noFill/>
            </a:ln>
            <a:solidFill>
              <a:schemeClr val="tx1"/>
            </a:solidFill>
            <a:effectLst/>
            <a:latin typeface="Microsoft Sans Serif" pitchFamily="34" charset="0"/>
          </a:defRPr>
        </a:defPPr>
      </a:lstStyle>
    </a:spDef>
    <a:lnDef>
      <a:spPr bwMode="auto">
        <a:xfrm>
          <a:off x="0" y="0"/>
          <a:ext cx="1" cy="1"/>
        </a:xfrm>
        <a:custGeom>
          <a:avLst/>
          <a:gdLst/>
          <a:ahLst/>
          <a:cxnLst/>
          <a:rect l="0" t="0" r="0" b="0"/>
          <a:pathLst/>
        </a:custGeom>
        <a:solidFill>
          <a:srgbClr val="FF99FF">
            <a:alpha val="25000"/>
          </a:srgbClr>
        </a:solidFill>
        <a:ln w="28575" cap="flat" cmpd="sng" algn="ctr">
          <a:solidFill>
            <a:srgbClr val="FF99F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0000"/>
          </a:lnSpc>
          <a:spcBef>
            <a:spcPct val="20000"/>
          </a:spcBef>
          <a:spcAft>
            <a:spcPct val="0"/>
          </a:spcAft>
          <a:buClrTx/>
          <a:buSzTx/>
          <a:buFontTx/>
          <a:buNone/>
          <a:tabLst/>
          <a:defRPr kumimoji="0" lang="it-IT" sz="1200" b="0" i="0" u="sng" strike="noStrike" cap="none" normalizeH="0" baseline="0" smtClean="0">
            <a:ln>
              <a:noFill/>
            </a:ln>
            <a:solidFill>
              <a:schemeClr val="tx1"/>
            </a:solidFill>
            <a:effectLst/>
            <a:latin typeface="Microsoft Sans Serif" pitchFamily="34" charset="0"/>
          </a:defRPr>
        </a:defPPr>
      </a:lstStyle>
    </a:lnDef>
  </a:objectDefaults>
  <a:extraClrSchemeLst>
    <a:extraClrScheme>
      <a:clrScheme name="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
      <a:clrScheme name="Layers 11">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12">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0000FF"/>
        </a:hlink>
        <a:folHlink>
          <a:srgbClr val="B2B2B2"/>
        </a:folHlink>
      </a:clrScheme>
      <a:clrMap bg1="lt1" tx1="dk1" bg2="lt2" tx2="dk2" accent1="accent1" accent2="accent2" accent3="accent3" accent4="accent4" accent5="accent5" accent6="accent6" hlink="hlink" folHlink="folHlink"/>
    </a:extraClrScheme>
    <a:extraClrScheme>
      <a:clrScheme name="Layers 13">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0000FF"/>
        </a:hlink>
        <a:folHlink>
          <a:srgbClr val="0000CC"/>
        </a:folHlink>
      </a:clrScheme>
      <a:clrMap bg1="lt1" tx1="dk1" bg2="lt2" tx2="dk2" accent1="accent1" accent2="accent2" accent3="accent3" accent4="accent4" accent5="accent5" accent6="accent6" hlink="hlink" folHlink="folHlink"/>
    </a:extraClrScheme>
    <a:extraClrScheme>
      <a:clrScheme name="Layers 14">
        <a:dk1>
          <a:srgbClr val="000000"/>
        </a:dk1>
        <a:lt1>
          <a:srgbClr val="FFFFFF"/>
        </a:lt1>
        <a:dk2>
          <a:srgbClr val="330033"/>
        </a:dk2>
        <a:lt2>
          <a:srgbClr val="000000"/>
        </a:lt2>
        <a:accent1>
          <a:srgbClr val="CCCC99"/>
        </a:accent1>
        <a:accent2>
          <a:srgbClr val="FF0000"/>
        </a:accent2>
        <a:accent3>
          <a:srgbClr val="FFFFFF"/>
        </a:accent3>
        <a:accent4>
          <a:srgbClr val="000000"/>
        </a:accent4>
        <a:accent5>
          <a:srgbClr val="E2E2CA"/>
        </a:accent5>
        <a:accent6>
          <a:srgbClr val="E70000"/>
        </a:accent6>
        <a:hlink>
          <a:srgbClr val="0000FF"/>
        </a:hlink>
        <a:folHlink>
          <a:srgbClr val="0000CC"/>
        </a:folHlink>
      </a:clrScheme>
      <a:clrMap bg1="lt1" tx1="dk1" bg2="lt2" tx2="dk2" accent1="accent1" accent2="accent2" accent3="accent3" accent4="accent4" accent5="accent5" accent6="accent6" hlink="hlink" folHlink="folHlink"/>
    </a:extraClrScheme>
    <a:extraClrScheme>
      <a:clrScheme name="Layers 15">
        <a:dk1>
          <a:srgbClr val="000000"/>
        </a:dk1>
        <a:lt1>
          <a:srgbClr val="FFFFFF"/>
        </a:lt1>
        <a:dk2>
          <a:srgbClr val="330033"/>
        </a:dk2>
        <a:lt2>
          <a:srgbClr val="000000"/>
        </a:lt2>
        <a:accent1>
          <a:srgbClr val="4B8984"/>
        </a:accent1>
        <a:accent2>
          <a:srgbClr val="00829B"/>
        </a:accent2>
        <a:accent3>
          <a:srgbClr val="FFFFFF"/>
        </a:accent3>
        <a:accent4>
          <a:srgbClr val="000000"/>
        </a:accent4>
        <a:accent5>
          <a:srgbClr val="B1C4C2"/>
        </a:accent5>
        <a:accent6>
          <a:srgbClr val="00758C"/>
        </a:accent6>
        <a:hlink>
          <a:srgbClr val="0000FF"/>
        </a:hlink>
        <a:folHlink>
          <a:srgbClr val="615C91"/>
        </a:folHlink>
      </a:clrScheme>
      <a:clrMap bg1="lt1" tx1="dk1" bg2="lt2" tx2="dk2" accent1="accent1" accent2="accent2" accent3="accent3" accent4="accent4" accent5="accent5" accent6="accent6" hlink="hlink" folHlink="folHlink"/>
    </a:extraClrScheme>
    <a:extraClrScheme>
      <a:clrScheme name="Layers 16">
        <a:dk1>
          <a:srgbClr val="000000"/>
        </a:dk1>
        <a:lt1>
          <a:srgbClr val="FFFFFF"/>
        </a:lt1>
        <a:dk2>
          <a:srgbClr val="330033"/>
        </a:dk2>
        <a:lt2>
          <a:srgbClr val="000000"/>
        </a:lt2>
        <a:accent1>
          <a:srgbClr val="4B8984"/>
        </a:accent1>
        <a:accent2>
          <a:srgbClr val="FF0000"/>
        </a:accent2>
        <a:accent3>
          <a:srgbClr val="FFFFFF"/>
        </a:accent3>
        <a:accent4>
          <a:srgbClr val="000000"/>
        </a:accent4>
        <a:accent5>
          <a:srgbClr val="B1C4C2"/>
        </a:accent5>
        <a:accent6>
          <a:srgbClr val="E70000"/>
        </a:accent6>
        <a:hlink>
          <a:srgbClr val="0000FF"/>
        </a:hlink>
        <a:folHlink>
          <a:srgbClr val="615C91"/>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Project and IT Product Documentation" ma:contentTypeID="0x010100D736C7ACE9B64A2887FC840CE64E73CD00F9B766FA919147C8AA3C665BB5FE3342006CC94FD49C48D5A4954D89B00607815400B528855B89288A499128715C419C0E93" ma:contentTypeVersion="28" ma:contentTypeDescription="Project and IT Product Documentation Content Type" ma:contentTypeScope="" ma:versionID="25e3462d22da398fb4e7c5b260d78ff4">
  <xsd:schema xmlns:xsd="http://www.w3.org/2001/XMLSchema" xmlns:xs="http://www.w3.org/2001/XMLSchema" xmlns:p="http://schemas.microsoft.com/office/2006/metadata/properties" xmlns:ns2="f21cd5e7-4e59-4426-9a65-65a4b49b5ea4" xmlns:ns3="d23a570b-d7a9-49ca-a34c-8afb8206b4bf" targetNamespace="http://schemas.microsoft.com/office/2006/metadata/properties" ma:root="true" ma:fieldsID="fadc07b98f5d318cc9ec2a821f923959" ns2:_="" ns3:_="">
    <xsd:import namespace="f21cd5e7-4e59-4426-9a65-65a4b49b5ea4"/>
    <xsd:import namespace="d23a570b-d7a9-49ca-a34c-8afb8206b4bf"/>
    <xsd:element name="properties">
      <xsd:complexType>
        <xsd:sequence>
          <xsd:element name="documentManagement">
            <xsd:complexType>
              <xsd:all>
                <xsd:element ref="ns2:ECDC_DMS_PROJECT_PHASE" minOccurs="0"/>
                <xsd:element ref="ns3:ECDC_DMS_Meeting_Date" minOccurs="0"/>
                <xsd:element ref="ns3:TaxCatchAll" minOccurs="0"/>
                <xsd:element ref="ns2:ECDC_DMS_Document_Type_Product_Documentation0" minOccurs="0"/>
                <xsd:element ref="ns2:ECDC_DMS_ITPROD_PORTFOLIO0" minOccurs="0"/>
                <xsd:element ref="ns2:ECDC_DMS_EDRM_Meeting_Code0" minOccurs="0"/>
                <xsd:element ref="ns2:ECDC_DMS_Project0" minOccurs="0"/>
                <xsd:element ref="ns3:bf6f88d3567d49708e6ddfea625f3427" minOccurs="0"/>
                <xsd:element ref="ns2:ECDC_DMS_ITPROD_YEAR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1cd5e7-4e59-4426-9a65-65a4b49b5ea4" elementFormDefault="qualified">
    <xsd:import namespace="http://schemas.microsoft.com/office/2006/documentManagement/types"/>
    <xsd:import namespace="http://schemas.microsoft.com/office/infopath/2007/PartnerControls"/>
    <xsd:element name="ECDC_DMS_PROJECT_PHASE" ma:index="3" nillable="true" ma:displayName="Project Phase" ma:default="1-Initiating" ma:format="Dropdown" ma:internalName="ECDC_DMS_PROJECT_PHASE" ma:readOnly="false">
      <xsd:simpleType>
        <xsd:restriction base="dms:Choice">
          <xsd:enumeration value="1-Initiating"/>
          <xsd:enumeration value="2-Planning"/>
          <xsd:enumeration value="3-Executing"/>
          <xsd:enumeration value="4-Monitor and Control"/>
          <xsd:enumeration value="5-Closing"/>
          <xsd:enumeration value="6-IT Product Maintenance"/>
        </xsd:restriction>
      </xsd:simpleType>
    </xsd:element>
    <xsd:element name="ECDC_DMS_Document_Type_Product_Documentation0" ma:index="12" ma:taxonomy="true" ma:internalName="ECDC_DMS_Document_Type_Product_Documentation0" ma:taxonomyFieldName="ECDC_DMS_Document_Type_Product_Documentation" ma:displayName="Document Type" ma:readOnly="false" ma:default="9559;#Non-Classified Project or Product Document|70fa46e0-bdd2-4182-98f7-a57178742ef5" ma:fieldId="{a585e4e1-20cd-44d5-af8f-972dee50a663}" ma:sspId="de887f88-4a24-49db-a549-4c3cbb517053" ma:termSetId="05694767-788d-4e99-ad07-3dd6ddb61ccc" ma:anchorId="30bae0cb-fbc4-4e7a-b67d-217d17f781a7" ma:open="false" ma:isKeyword="false">
      <xsd:complexType>
        <xsd:sequence>
          <xsd:element ref="pc:Terms" minOccurs="0" maxOccurs="1"/>
        </xsd:sequence>
      </xsd:complexType>
    </xsd:element>
    <xsd:element name="ECDC_DMS_ITPROD_PORTFOLIO0" ma:index="13" nillable="true" ma:taxonomy="true" ma:internalName="ECDC_DMS_ITPROD_PORTFOLIO0" ma:taxonomyFieldName="ECDC_DMS_ITPROD_PORTFOLIO" ma:displayName="Portfolio" ma:readOnly="false" ma:default="" ma:fieldId="{d774b71b-8bbf-4b6c-9bcb-ab2c419f72b8}" ma:taxonomyMulti="true" ma:sspId="de887f88-4a24-49db-a549-4c3cbb517053" ma:termSetId="39f3e951-a13d-4717-b0f6-174d067719db" ma:anchorId="d454edc6-9bb3-4130-bffe-05777b5ae829" ma:open="false" ma:isKeyword="false">
      <xsd:complexType>
        <xsd:sequence>
          <xsd:element ref="pc:Terms" minOccurs="0" maxOccurs="1"/>
        </xsd:sequence>
      </xsd:complexType>
    </xsd:element>
    <xsd:element name="ECDC_DMS_EDRM_Meeting_Code0" ma:index="14" nillable="true" ma:taxonomy="true" ma:internalName="ECDC_DMS_EDRM_Meeting_Code0" ma:taxonomyFieldName="ECDC_DMS_EDRM_Meeting_Code" ma:displayName="Meeting Code" ma:readOnly="false" ma:default="" ma:fieldId="{0a3a9b5f-6216-431d-ac91-d8d281fdbe3e}" ma:taxonomyMulti="true" ma:sspId="de887f88-4a24-49db-a549-4c3cbb517053" ma:termSetId="edec69b4-0510-43be-8a98-012c8d4b4d60" ma:anchorId="00000000-0000-0000-0000-000000000000" ma:open="false" ma:isKeyword="false">
      <xsd:complexType>
        <xsd:sequence>
          <xsd:element ref="pc:Terms" minOccurs="0" maxOccurs="1"/>
        </xsd:sequence>
      </xsd:complexType>
    </xsd:element>
    <xsd:element name="ECDC_DMS_Project0" ma:index="15" nillable="true" ma:taxonomy="true" ma:internalName="ECDC_DMS_Project0" ma:taxonomyFieldName="ECDC_DMS_Project" ma:displayName="Project" ma:readOnly="false" ma:default="" ma:fieldId="{951a5c61-3e7d-4f5e-ad41-b76025ccfaa6}" ma:taxonomyMulti="true" ma:sspId="de887f88-4a24-49db-a549-4c3cbb517053" ma:termSetId="83bc1c21-e08b-4faa-97f2-3f7a70f36fcc" ma:anchorId="00000000-0000-0000-0000-000000000000" ma:open="false" ma:isKeyword="false">
      <xsd:complexType>
        <xsd:sequence>
          <xsd:element ref="pc:Terms" minOccurs="0" maxOccurs="1"/>
        </xsd:sequence>
      </xsd:complexType>
    </xsd:element>
    <xsd:element name="ECDC_DMS_ITPROD_YEAR0" ma:index="17" nillable="true" ma:taxonomy="true" ma:internalName="ECDC_DMS_ITPROD_YEAR0" ma:taxonomyFieldName="ECDC_DMS_ITPROD_YEAR" ma:displayName="Budget Year" ma:readOnly="false" ma:default="" ma:fieldId="{b7b1b9db-4b25-44e0-a3b1-63fc06ac39f0}" ma:taxonomyMulti="true" ma:sspId="de887f88-4a24-49db-a549-4c3cbb517053" ma:termSetId="39f3e951-a13d-4717-b0f6-174d067719db" ma:anchorId="c266da89-e1b1-47d3-9c2c-615579de50c3"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23a570b-d7a9-49ca-a34c-8afb8206b4bf" elementFormDefault="qualified">
    <xsd:import namespace="http://schemas.microsoft.com/office/2006/documentManagement/types"/>
    <xsd:import namespace="http://schemas.microsoft.com/office/infopath/2007/PartnerControls"/>
    <xsd:element name="ECDC_DMS_Meeting_Date" ma:index="6" nillable="true" ma:displayName="Meeting date" ma:description="The date of meeting (1) the document belongs to or (2) was discussed, reviewed or approved." ma:format="DateOnly" ma:internalName="ECDC_DMS_Meeting_Date" ma:readOnly="false">
      <xsd:simpleType>
        <xsd:restriction base="dms:DateTime"/>
      </xsd:simpleType>
    </xsd:element>
    <xsd:element name="TaxCatchAll" ma:index="11" nillable="true" ma:displayName="Taxonomy Catch All Column" ma:hidden="true" ma:list="{cde9ab0f-a34b-4ce8-8807-1a3ae118aba1}" ma:internalName="TaxCatchAll" ma:readOnly="false" ma:showField="CatchAllData" ma:web="f21cd5e7-4e59-4426-9a65-65a4b49b5ea4">
      <xsd:complexType>
        <xsd:complexContent>
          <xsd:extension base="dms:MultiChoiceLookup">
            <xsd:sequence>
              <xsd:element name="Value" type="dms:Lookup" maxOccurs="unbounded" minOccurs="0" nillable="true"/>
            </xsd:sequence>
          </xsd:extension>
        </xsd:complexContent>
      </xsd:complexType>
    </xsd:element>
    <xsd:element name="bf6f88d3567d49708e6ddfea625f3427" ma:index="16" nillable="true" ma:taxonomy="true" ma:internalName="bf6f88d3567d49708e6ddfea625f3427" ma:taxonomyFieldName="DMS_x0020_Product" ma:displayName="IT Product" ma:readOnly="false" ma:default="" ma:fieldId="{bf6f88d3-567d-4970-8e6d-dfea625f3427}" ma:taxonomyMulti="true" ma:sspId="de887f88-4a24-49db-a549-4c3cbb517053" ma:termSetId="765c2105-95ad-4131-ade8-84f64ee0a1c3"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xsd:element ref="dc:title" minOccurs="0" maxOccurs="1" ma:index="1" ma:displayName="Title"/>
        <xsd:element ref="dc:subject" minOccurs="0" maxOccurs="1"/>
        <xsd:element ref="dc:description" minOccurs="0" maxOccurs="1"/>
        <xsd:element name="keywords" minOccurs="0" maxOccurs="1" type="xsd:string" ma:index="10"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d23a570b-d7a9-49ca-a34c-8afb8206b4bf">
      <Value>8503</Value>
      <Value>9559</Value>
      <Value>11776</Value>
    </TaxCatchAll>
    <ECDC_DMS_ITPROD_PORTFOLIO0 xmlns="f21cd5e7-4e59-4426-9a65-65a4b49b5ea4">
      <Terms xmlns="http://schemas.microsoft.com/office/infopath/2007/PartnerControls">
        <TermInfo xmlns="http://schemas.microsoft.com/office/infopath/2007/PartnerControls">
          <TermName xmlns="http://schemas.microsoft.com/office/infopath/2007/PartnerControls">DIR</TermName>
          <TermId xmlns="http://schemas.microsoft.com/office/infopath/2007/PartnerControls">d280b436-bc76-4c87-a7ad-b215a1406941</TermId>
        </TermInfo>
      </Terms>
    </ECDC_DMS_ITPROD_PORTFOLIO0>
    <ECDC_DMS_Project0 xmlns="f21cd5e7-4e59-4426-9a65-65a4b49b5ea4">
      <Terms xmlns="http://schemas.microsoft.com/office/infopath/2007/PartnerControls">
        <TermInfo xmlns="http://schemas.microsoft.com/office/infopath/2007/PartnerControls">
          <TermName xmlns="http://schemas.microsoft.com/office/infopath/2007/PartnerControls">EU Health Security Initiative programme</TermName>
          <TermId xmlns="http://schemas.microsoft.com/office/infopath/2007/PartnerControls">25306b6b-39ac-41be-90ab-12f9725e9391</TermId>
        </TermInfo>
      </Terms>
    </ECDC_DMS_Project0>
    <ECDC_DMS_ITPROD_YEAR0 xmlns="f21cd5e7-4e59-4426-9a65-65a4b49b5ea4">
      <Terms xmlns="http://schemas.microsoft.com/office/infopath/2007/PartnerControls"/>
    </ECDC_DMS_ITPROD_YEAR0>
    <ECDC_DMS_EDRM_Meeting_Code0 xmlns="f21cd5e7-4e59-4426-9a65-65a4b49b5ea4">
      <Terms xmlns="http://schemas.microsoft.com/office/infopath/2007/PartnerControls"/>
    </ECDC_DMS_EDRM_Meeting_Code0>
    <ECDC_DMS_PROJECT_PHASE xmlns="f21cd5e7-4e59-4426-9a65-65a4b49b5ea4">1-Initiating</ECDC_DMS_PROJECT_PHASE>
    <ECDC_DMS_Meeting_Date xmlns="d23a570b-d7a9-49ca-a34c-8afb8206b4bf" xsi:nil="true"/>
    <ECDC_DMS_Document_Type_Product_Documentation0 xmlns="f21cd5e7-4e59-4426-9a65-65a4b49b5ea4">
      <Terms xmlns="http://schemas.microsoft.com/office/infopath/2007/PartnerControls">
        <TermInfo xmlns="http://schemas.microsoft.com/office/infopath/2007/PartnerControls">
          <TermName xmlns="http://schemas.microsoft.com/office/infopath/2007/PartnerControls">Non-Classified Project or Product Document</TermName>
          <TermId xmlns="http://schemas.microsoft.com/office/infopath/2007/PartnerControls">70fa46e0-bdd2-4182-98f7-a57178742ef5</TermId>
        </TermInfo>
      </Terms>
    </ECDC_DMS_Document_Type_Product_Documentation0>
    <bf6f88d3567d49708e6ddfea625f3427 xmlns="d23a570b-d7a9-49ca-a34c-8afb8206b4bf">
      <Terms xmlns="http://schemas.microsoft.com/office/infopath/2007/PartnerControls"/>
    </bf6f88d3567d49708e6ddfea625f3427>
  </documentManagement>
</p:properties>
</file>

<file path=customXml/itemProps1.xml><?xml version="1.0" encoding="utf-8"?>
<ds:datastoreItem xmlns:ds="http://schemas.openxmlformats.org/officeDocument/2006/customXml" ds:itemID="{F8F897B2-8A8E-4854-B0B0-154B5323E72D}">
  <ds:schemaRefs>
    <ds:schemaRef ds:uri="http://schemas.microsoft.com/sharepoint/events"/>
  </ds:schemaRefs>
</ds:datastoreItem>
</file>

<file path=customXml/itemProps2.xml><?xml version="1.0" encoding="utf-8"?>
<ds:datastoreItem xmlns:ds="http://schemas.openxmlformats.org/officeDocument/2006/customXml" ds:itemID="{3FA6BF5D-F010-4C60-B64E-AE9E5CD2CAA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21cd5e7-4e59-4426-9a65-65a4b49b5ea4"/>
    <ds:schemaRef ds:uri="d23a570b-d7a9-49ca-a34c-8afb8206b4b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8C85C6A-7B19-48C8-9C46-301E4E7D3339}">
  <ds:schemaRefs>
    <ds:schemaRef ds:uri="http://schemas.openxmlformats.org/package/2006/metadata/core-properties"/>
    <ds:schemaRef ds:uri="http://purl.org/dc/terms/"/>
    <ds:schemaRef ds:uri="http://schemas.microsoft.com/office/infopath/2007/PartnerControls"/>
    <ds:schemaRef ds:uri="http://schemas.microsoft.com/office/2006/documentManagement/types"/>
    <ds:schemaRef ds:uri="376727eb-354b-45e4-998d-f84ea079474e"/>
    <ds:schemaRef ds:uri="5c728178-6efc-4233-8faf-5837ddb4420c"/>
    <ds:schemaRef ds:uri="d23a570b-d7a9-49ca-a34c-8afb8206b4bf"/>
    <ds:schemaRef ds:uri="http://purl.org/dc/elements/1.1/"/>
    <ds:schemaRef ds:uri="http://schemas.microsoft.com/office/2006/metadata/properties"/>
    <ds:schemaRef ds:uri="32fd28f3-eb5c-4ffb-b88d-54039670de2a"/>
    <ds:schemaRef ds:uri="http://www.w3.org/XML/1998/namespace"/>
    <ds:schemaRef ds:uri="http://purl.org/dc/dcmitype/"/>
    <ds:schemaRef ds:uri="f21cd5e7-4e59-4426-9a65-65a4b49b5ea4"/>
  </ds:schemaRefs>
</ds:datastoreItem>
</file>

<file path=docProps/app.xml><?xml version="1.0" encoding="utf-8"?>
<ap:Properties xmlns:vt="http://schemas.openxmlformats.org/officeDocument/2006/docPropsVTypes" xmlns:ap="http://schemas.openxmlformats.org/officeDocument/2006/extended-properties">
  <ap:Template/>
  <ap:TotalTime>13819</ap:TotalTime>
  <ap:Words>2224</ap:Words>
  <ap:Application>Microsoft Office PowerPoint</ap:Application>
  <ap:PresentationFormat>Custom</ap:PresentationFormat>
  <ap:Paragraphs>271</ap:Paragraphs>
  <ap:Slides>15</ap:Slides>
  <ap:Notes>15</ap:Notes>
  <ap:HiddenSlides>0</ap:HiddenSlides>
  <ap:MMClips>0</ap:MMClips>
  <ap:ScaleCrop>false</ap:ScaleCrop>
  <ap:HeadingPairs>
    <vt:vector baseType="variant" size="6">
      <vt:variant>
        <vt:lpstr>Fonts Used</vt:lpstr>
      </vt:variant>
      <vt:variant>
        <vt:i4>8</vt:i4>
      </vt:variant>
      <vt:variant>
        <vt:lpstr>Theme</vt:lpstr>
      </vt:variant>
      <vt:variant>
        <vt:i4>1</vt:i4>
      </vt:variant>
      <vt:variant>
        <vt:lpstr>Slide Titles</vt:lpstr>
      </vt:variant>
      <vt:variant>
        <vt:i4>15</vt:i4>
      </vt:variant>
    </vt:vector>
  </ap:HeadingPairs>
  <ap:TitlesOfParts>
    <vt:vector baseType="lpstr" size="24">
      <vt:lpstr>AdobeCorpID MyriadRg</vt:lpstr>
      <vt:lpstr>Arial</vt:lpstr>
      <vt:lpstr>Calibri</vt:lpstr>
      <vt:lpstr>MetaPro-Black</vt:lpstr>
      <vt:lpstr>Microsoft Sans Serif</vt:lpstr>
      <vt:lpstr>Tahoma</vt:lpstr>
      <vt:lpstr>Times New Roman</vt:lpstr>
      <vt:lpstr>Wingdings</vt:lpstr>
      <vt:lpstr>Layers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ap:TitlesOfParts>
  <ap:Company>CDT</ap:Company>
  <ap:LinksUpToDate>false</ap:LinksUpToDate>
  <ap:SharedDoc>false</ap:SharedDoc>
  <ap:HyperlinksChanged>false</ap:HyperlinksChanged>
  <ap:AppVersion>16.0000</ap:AppVersion>
</ap: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SIMULWARE PER GENERALI</dc:title>
  <dc:subject>Not specified</dc:subject>
  <dc:creator>CDT</dc:creator>
  <cp:lastModifiedBy>CDT</cp:lastModifiedBy>
  <cp:revision>1310</cp:revision>
  <dcterms:created xsi:type="dcterms:W3CDTF">2006-11-17T14:43:15Z</dcterms:created>
  <dcterms:modified xsi:type="dcterms:W3CDTF">2021-03-23T13:56:16Z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0x010100D736C7ACE9B64A2887FC840CE64E73CD00F9B766FA919147C8AA3C665BB5FE3342006CC94FD49C48D5A4954D89B00607815400B528855B89288A499128715C419C0E93</vt:lpwstr>
  </property>
  <property fmtid="{D5CDD505-2E9C-101B-9397-08002B2CF9AE}" pid="3" name="_dlc_DocId">
    <vt:lpwstr>DOI1007-2079432915-214</vt:lpwstr>
  </property>
  <property fmtid="{D5CDD505-2E9C-101B-9397-08002B2CF9AE}" pid="4" name="_dlc_DocIdUrl">
    <vt:lpwstr>http://dms.ecdcnet.europa.eu/sites/projects/prodmgmt/hsi/_layouts/15/DocIdRedir.aspx?ID=DOI1007-2079432915-214, DOI1007-2079432915-214</vt:lpwstr>
  </property>
  <property fmtid="{D5CDD505-2E9C-101B-9397-08002B2CF9AE}" pid="5" name="_dlc_DocIdItemGuid">
    <vt:lpwstr>da0ef01b-4696-4f97-a5a9-10051b0fc9d3</vt:lpwstr>
  </property>
  <property fmtid="{D5CDD505-2E9C-101B-9397-08002B2CF9AE}" pid="6" name="TaxKeyword">
    <vt:lpwstr/>
  </property>
  <property fmtid="{D5CDD505-2E9C-101B-9397-08002B2CF9AE}" pid="7" name="ECDC_DMS_Organization">
    <vt:lpwstr/>
  </property>
  <property fmtid="{D5CDD505-2E9C-101B-9397-08002B2CF9AE}" pid="8" name="ECDC_DMS_MIS_Activity_code">
    <vt:lpwstr/>
  </property>
  <property fmtid="{D5CDD505-2E9C-101B-9397-08002B2CF9AE}" pid="9" name="ECDC_DMS_Project">
    <vt:lpwstr>11776;#EU Health Security Initiative programme|25306b6b-39ac-41be-90ab-12f9725e9391</vt:lpwstr>
  </property>
  <property fmtid="{D5CDD505-2E9C-101B-9397-08002B2CF9AE}" pid="10" name="ECDC_Subject_what">
    <vt:lpwstr>124;#epidemic intelligence|ad1f1585-b938-4db1-992a-8af3e2bf831f</vt:lpwstr>
  </property>
  <property fmtid="{D5CDD505-2E9C-101B-9397-08002B2CF9AE}" pid="11" name="ECDC_DMS_Epi_and_Emergency_Document_Type">
    <vt:lpwstr>1961;#Presentation|ccbe1f80-b171-4140-9ee7-571d78063fb6</vt:lpwstr>
  </property>
  <property fmtid="{D5CDD505-2E9C-101B-9397-08002B2CF9AE}" pid="12" name="ECDC_DMS_Project0">
    <vt:lpwstr/>
  </property>
  <property fmtid="{D5CDD505-2E9C-101B-9397-08002B2CF9AE}" pid="13" name="ECDC_DMS_Organization0">
    <vt:lpwstr/>
  </property>
  <property fmtid="{D5CDD505-2E9C-101B-9397-08002B2CF9AE}" pid="14" name="ECDC_DMS_MIS_Activity_code0">
    <vt:lpwstr/>
  </property>
  <property fmtid="{D5CDD505-2E9C-101B-9397-08002B2CF9AE}" pid="15" name="TaxCatchAll">
    <vt:lpwstr>1961;#Presentation|ccbe1f80-b171-4140-9ee7-571d78063fb6;#124;#epidemic intelligence|ad1f1585-b938-4db1-992a-8af3e2bf831f</vt:lpwstr>
  </property>
  <property fmtid="{D5CDD505-2E9C-101B-9397-08002B2CF9AE}" pid="16" name="TaxKeywordTaxHTField">
    <vt:lpwstr/>
  </property>
  <property fmtid="{D5CDD505-2E9C-101B-9397-08002B2CF9AE}" pid="17" name="ECDC_Subject_whatTaxHTField0">
    <vt:lpwstr>epidemic intelligence|ad1f1585-b938-4db1-992a-8af3e2bf831f</vt:lpwstr>
  </property>
  <property fmtid="{D5CDD505-2E9C-101B-9397-08002B2CF9AE}" pid="18" name="ECDC_DMS_Epi_and_Emergency_Document_Type0">
    <vt:lpwstr>Presentation|ccbe1f80-b171-4140-9ee7-571d78063fb6</vt:lpwstr>
  </property>
  <property fmtid="{D5CDD505-2E9C-101B-9397-08002B2CF9AE}" pid="19" name="ECDC_DMS_Group">
    <vt:lpwstr>Epidemic Intelligence</vt:lpwstr>
  </property>
  <property fmtid="{D5CDD505-2E9C-101B-9397-08002B2CF9AE}" pid="20" name="ECDC_DMS_Section">
    <vt:lpwstr>Epidemic Intelligence and Response</vt:lpwstr>
  </property>
  <property fmtid="{D5CDD505-2E9C-101B-9397-08002B2CF9AE}" pid="21" name="edrm_document_type">
    <vt:lpwstr>2364;#Not specified|581b895d-77e9-46ec-8c5e-850161f4a515</vt:lpwstr>
  </property>
  <property fmtid="{D5CDD505-2E9C-101B-9397-08002B2CF9AE}" pid="22" name="edrm_function">
    <vt:lpwstr>2365;#Not specified|92bcb685-885a-40ff-9744-3825164b3c86</vt:lpwstr>
  </property>
  <property fmtid="{D5CDD505-2E9C-101B-9397-08002B2CF9AE}" pid="23" name="edrm_status">
    <vt:lpwstr>2363;#Draft|210dfa89-0dc2-4261-944c-0ccc26c12bbd</vt:lpwstr>
  </property>
  <property fmtid="{D5CDD505-2E9C-101B-9397-08002B2CF9AE}" pid="24" name="edrm_disease">
    <vt:lpwstr>2366;#Not specified|bad72cf5-edc4-4bad-9035-f5ac84acbef6</vt:lpwstr>
  </property>
  <property fmtid="{D5CDD505-2E9C-101B-9397-08002B2CF9AE}" pid="25" name="edrm_security">
    <vt:lpwstr>2367;#Restricted:Internal|caa52167-d17e-46dd-9322-12d83d57eefa</vt:lpwstr>
  </property>
  <property fmtid="{D5CDD505-2E9C-101B-9397-08002B2CF9AE}" pid="26" name="edrm_language">
    <vt:lpwstr>2379;#English|f0d96333-3b15-448d-bec3-c97f3b65cb2d</vt:lpwstr>
  </property>
  <property fmtid="{D5CDD505-2E9C-101B-9397-08002B2CF9AE}" pid="27" name="edrm_entity">
    <vt:lpwstr>2380;#Surveillance and Response Support Unit|be4aac37-b6fa-4b86-b0a4-9a97852a8676</vt:lpwstr>
  </property>
  <property fmtid="{D5CDD505-2E9C-101B-9397-08002B2CF9AE}" pid="28" name="edrm_institution">
    <vt:lpwstr/>
  </property>
  <property fmtid="{D5CDD505-2E9C-101B-9397-08002B2CF9AE}" pid="29" name="edrm_spatial">
    <vt:lpwstr/>
  </property>
  <property fmtid="{D5CDD505-2E9C-101B-9397-08002B2CF9AE}" pid="30" name="ECDC_DMS_Document_Type_Product_Documentation">
    <vt:lpwstr>9559;#Non-Classified Project or Product Document|70fa46e0-bdd2-4182-98f7-a57178742ef5</vt:lpwstr>
  </property>
  <property fmtid="{D5CDD505-2E9C-101B-9397-08002B2CF9AE}" pid="31" name="DMS Product">
    <vt:lpwstr/>
  </property>
  <property fmtid="{D5CDD505-2E9C-101B-9397-08002B2CF9AE}" pid="32" name="ECDC_DMS_EDRM_Meeting_Code">
    <vt:lpwstr/>
  </property>
  <property fmtid="{D5CDD505-2E9C-101B-9397-08002B2CF9AE}" pid="33" name="ECDC_DMS_ITPROD_PORTFOLIO">
    <vt:lpwstr>8503;#DIR|d280b436-bc76-4c87-a7ad-b215a1406941</vt:lpwstr>
  </property>
  <property fmtid="{D5CDD505-2E9C-101B-9397-08002B2CF9AE}" pid="34" name="ECDC_DMS_ITPROD_YEAR">
    <vt:lpwstr/>
  </property>
</Properties>
</file>