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9"/>
  </p:notesMasterIdLst>
  <p:handoutMasterIdLst>
    <p:handoutMasterId r:id="rId10"/>
  </p:handoutMasterIdLst>
  <p:sldIdLst>
    <p:sldId id="256" r:id="rId3"/>
    <p:sldId id="265" r:id="rId4"/>
    <p:sldId id="271" r:id="rId5"/>
    <p:sldId id="258" r:id="rId6"/>
    <p:sldId id="259" r:id="rId7"/>
    <p:sldId id="260" r:id="rId8"/>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43"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073023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6" name="Shape 66"/>
          <p:cNvSpPr txBox="1">
            <a:spLocks noGrp="1"/>
          </p:cNvSpPr>
          <p:nvPr>
            <p:ph type="body" idx="1"/>
          </p:nvPr>
        </p:nvSpPr>
        <p:spPr>
          <a:xfrm>
            <a:off x="679768" y="4715907"/>
            <a:ext cx="5438140" cy="44677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Use this slide to:</a:t>
            </a:r>
            <a:endParaRPr sz="1100" b="0" i="0" u="none" strike="noStrike" cap="none">
              <a:solidFill>
                <a:schemeClr val="dk1"/>
              </a:solidFill>
              <a:latin typeface="Tahoma"/>
              <a:ea typeface="Tahoma"/>
              <a:cs typeface="Tahoma"/>
              <a:sym typeface="Tahoma"/>
            </a:endParaRPr>
          </a:p>
          <a:p>
            <a:pPr marL="171450" marR="0" lvl="0" indent="-171450" algn="l" rtl="0">
              <a:spcBef>
                <a:spcPts val="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Clarify expectations</a:t>
            </a:r>
            <a:endParaRPr sz="1100" b="1" i="0" u="none" strike="noStrike" cap="none">
              <a:solidFill>
                <a:schemeClr val="dk1"/>
              </a:solidFill>
              <a:latin typeface="Tahoma"/>
              <a:ea typeface="Tahoma"/>
              <a:cs typeface="Tahoma"/>
              <a:sym typeface="Tahoma"/>
            </a:endParaRPr>
          </a:p>
          <a:p>
            <a:pPr marL="171450" marR="0" lvl="0" indent="-171450" algn="l" rtl="0">
              <a:spcBef>
                <a:spcPts val="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Communicate the ultimate goal of the course:</a:t>
            </a:r>
            <a:r>
              <a:rPr lang="en-GB" sz="1100" b="0" i="0" u="none" strike="noStrike" cap="none">
                <a:solidFill>
                  <a:schemeClr val="dk1"/>
                </a:solidFill>
                <a:latin typeface="Tahoma"/>
                <a:ea typeface="Tahoma"/>
                <a:cs typeface="Tahoma"/>
                <a:sym typeface="Tahoma"/>
              </a:rPr>
              <a:t> participants should know why social marketing is a good tool for planning EAAD campaigns and must feel that they are capable of achieving good results (self-efficacy)</a:t>
            </a:r>
            <a:endParaRPr sz="1100" b="0" i="0" u="none" strike="noStrike" cap="none">
              <a:solidFill>
                <a:schemeClr val="dk1"/>
              </a:solidFill>
              <a:latin typeface="Tahoma"/>
              <a:ea typeface="Tahoma"/>
              <a:cs typeface="Tahoma"/>
              <a:sym typeface="Tahoma"/>
            </a:endParaRPr>
          </a:p>
        </p:txBody>
      </p:sp>
      <p:sp>
        <p:nvSpPr>
          <p:cNvPr id="67" name="Shape 67"/>
          <p:cNvSpPr txBox="1">
            <a:spLocks noGrp="1"/>
          </p:cNvSpPr>
          <p:nvPr>
            <p:ph type="sldNum" idx="12"/>
          </p:nvPr>
        </p:nvSpPr>
        <p:spPr>
          <a:xfrm>
            <a:off x="3850443" y="9430091"/>
            <a:ext cx="2945659" cy="496411"/>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0469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4" name="Shape 74"/>
          <p:cNvSpPr txBox="1">
            <a:spLocks noGrp="1"/>
          </p:cNvSpPr>
          <p:nvPr>
            <p:ph type="body" idx="1"/>
          </p:nvPr>
        </p:nvSpPr>
        <p:spPr>
          <a:xfrm>
            <a:off x="679768" y="4715907"/>
            <a:ext cx="5438140" cy="44677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Since participants have the workbooks with the learning outcomes, you can emphasise only what is highlighted in the slides.</a:t>
            </a:r>
            <a:endParaRPr sz="1100" b="0" i="0" u="none" strike="noStrike" cap="none">
              <a:solidFill>
                <a:schemeClr val="dk1"/>
              </a:solidFill>
              <a:latin typeface="Tahoma"/>
              <a:ea typeface="Tahoma"/>
              <a:cs typeface="Tahoma"/>
              <a:sym typeface="Tahoma"/>
            </a:endParaRPr>
          </a:p>
        </p:txBody>
      </p:sp>
      <p:sp>
        <p:nvSpPr>
          <p:cNvPr id="75" name="Shape 75"/>
          <p:cNvSpPr txBox="1">
            <a:spLocks noGrp="1"/>
          </p:cNvSpPr>
          <p:nvPr>
            <p:ph type="sldNum" idx="12"/>
          </p:nvPr>
        </p:nvSpPr>
        <p:spPr>
          <a:xfrm>
            <a:off x="3850443" y="9430091"/>
            <a:ext cx="2945659" cy="496411"/>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Times"/>
                <a:ea typeface="Times"/>
                <a:cs typeface="Times"/>
                <a:sym typeface="Times"/>
              </a:rPr>
              <a:t>4</a:t>
            </a:fld>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520694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2" name="Shape 82"/>
          <p:cNvSpPr txBox="1">
            <a:spLocks noGrp="1"/>
          </p:cNvSpPr>
          <p:nvPr>
            <p:ph type="body" idx="1"/>
          </p:nvPr>
        </p:nvSpPr>
        <p:spPr>
          <a:xfrm>
            <a:off x="679768" y="4715907"/>
            <a:ext cx="5438140" cy="44677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Since participants have the workbooks with the learning outcomes, you can emphasise only what is highlighted in the slides.</a:t>
            </a:r>
            <a:endParaRPr sz="1100" b="0" i="0" u="none" strike="noStrike" cap="none">
              <a:solidFill>
                <a:schemeClr val="dk1"/>
              </a:solidFill>
              <a:latin typeface="Tahoma"/>
              <a:ea typeface="Tahoma"/>
              <a:cs typeface="Tahoma"/>
              <a:sym typeface="Tahoma"/>
            </a:endParaRPr>
          </a:p>
        </p:txBody>
      </p:sp>
      <p:sp>
        <p:nvSpPr>
          <p:cNvPr id="83" name="Shape 83"/>
          <p:cNvSpPr txBox="1">
            <a:spLocks noGrp="1"/>
          </p:cNvSpPr>
          <p:nvPr>
            <p:ph type="sldNum" idx="12"/>
          </p:nvPr>
        </p:nvSpPr>
        <p:spPr>
          <a:xfrm>
            <a:off x="3850443" y="9430091"/>
            <a:ext cx="2945659" cy="496411"/>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Times"/>
                <a:ea typeface="Times"/>
                <a:cs typeface="Times"/>
                <a:sym typeface="Times"/>
              </a:rPr>
              <a:t>5</a:t>
            </a:fld>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2351051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6</a:t>
            </a:fld>
            <a:endParaRPr lang="en-GB"/>
          </a:p>
        </p:txBody>
      </p:sp>
    </p:spTree>
    <p:extLst>
      <p:ext uri="{BB962C8B-B14F-4D97-AF65-F5344CB8AC3E}">
        <p14:creationId xmlns:p14="http://schemas.microsoft.com/office/powerpoint/2010/main" val="40156544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de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09488"/>
            <a:ext cx="10318363" cy="77001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42992"/>
            <a:ext cx="11368617" cy="499905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userDrawn="1"/>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320001"/>
            <a:ext cx="10869432" cy="1146523"/>
          </a:xfrm>
        </p:spPr>
        <p:txBody>
          <a:bodyPr/>
          <a:lstStyle/>
          <a:p>
            <a:br>
              <a:rPr lang="en-GB" sz="4000" b="1" dirty="0"/>
            </a:br>
            <a:r>
              <a:rPr lang="en-GB" sz="4000" b="1" dirty="0"/>
              <a:t>Welcome!</a:t>
            </a:r>
          </a:p>
        </p:txBody>
      </p:sp>
      <p:sp>
        <p:nvSpPr>
          <p:cNvPr id="3" name="Subtitle 2"/>
          <p:cNvSpPr>
            <a:spLocks noGrp="1"/>
          </p:cNvSpPr>
          <p:nvPr>
            <p:ph type="subTitle" idx="1"/>
          </p:nvPr>
        </p:nvSpPr>
        <p:spPr>
          <a:xfrm>
            <a:off x="644057" y="3600010"/>
            <a:ext cx="10869432" cy="462721"/>
          </a:xfrm>
        </p:spPr>
        <p:txBody>
          <a:bodyPr/>
          <a:lstStyle/>
          <a:p>
            <a:r>
              <a:rPr lang="en-GB" sz="2800" b="0" dirty="0"/>
              <a:t>Course on the development, implementation and evaluation of prudent antibiotic use campaigns</a:t>
            </a:r>
          </a:p>
          <a:p>
            <a:endParaRPr lang="en-GB" sz="2800" b="0" dirty="0"/>
          </a:p>
          <a:p>
            <a:endParaRPr lang="en-GB"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ECDC, 2013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dirty="0"/>
              <a:t>Welcoming of participants </a:t>
            </a:r>
          </a:p>
          <a:p>
            <a:pPr marL="457200" indent="-457200">
              <a:buAutoNum type="arabicPeriod"/>
            </a:pPr>
            <a:r>
              <a:rPr lang="en-GB" dirty="0"/>
              <a:t>Aim of the course</a:t>
            </a:r>
          </a:p>
          <a:p>
            <a:pPr marL="457200" indent="-457200">
              <a:buAutoNum type="arabicPeriod"/>
            </a:pPr>
            <a:r>
              <a:rPr lang="en-GB" dirty="0"/>
              <a:t>Learning outcomes</a:t>
            </a:r>
          </a:p>
          <a:p>
            <a:pPr marL="457200" indent="-457200">
              <a:buAutoNum type="arabicPeriod"/>
            </a:pPr>
            <a:endParaRPr lang="en-GB" dirty="0"/>
          </a:p>
          <a:p>
            <a:r>
              <a:rPr lang="en-GB" dirty="0"/>
              <a:t>Related to the course objectives:</a:t>
            </a:r>
          </a:p>
          <a:p>
            <a:r>
              <a:rPr lang="en-GB" dirty="0"/>
              <a:t>A. Understand aim and learning outcomes </a:t>
            </a:r>
            <a:endParaRPr lang="nl-NL" dirty="0"/>
          </a:p>
          <a:p>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a:t>
            </a:fld>
            <a:endParaRPr lang="en-GB" dirty="0"/>
          </a:p>
        </p:txBody>
      </p:sp>
    </p:spTree>
    <p:extLst>
      <p:ext uri="{BB962C8B-B14F-4D97-AF65-F5344CB8AC3E}">
        <p14:creationId xmlns:p14="http://schemas.microsoft.com/office/powerpoint/2010/main" val="269141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70" name="Shape 70"/>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rgbClr val="FFFFFF"/>
                </a:solidFill>
                <a:latin typeface="Tahoma"/>
                <a:ea typeface="Tahoma"/>
                <a:cs typeface="Tahoma"/>
                <a:sym typeface="Tahoma"/>
              </a:rPr>
              <a:pPr algn="r">
                <a:lnSpc>
                  <a:spcPct val="100000"/>
                </a:lnSpc>
                <a:spcBef>
                  <a:spcPts val="0"/>
                </a:spcBef>
                <a:spcAft>
                  <a:spcPts val="0"/>
                </a:spcAft>
              </a:pPr>
              <a:t>3</a:t>
            </a:fld>
            <a:endParaRPr sz="1200">
              <a:solidFill>
                <a:srgbClr val="FFFFFF"/>
              </a:solidFill>
              <a:latin typeface="Tahoma"/>
              <a:ea typeface="Tahoma"/>
              <a:cs typeface="Tahoma"/>
              <a:sym typeface="Tahoma"/>
            </a:endParaRPr>
          </a:p>
        </p:txBody>
      </p:sp>
      <p:sp>
        <p:nvSpPr>
          <p:cNvPr id="71" name="Shape 71"/>
          <p:cNvSpPr txBox="1"/>
          <p:nvPr/>
        </p:nvSpPr>
        <p:spPr>
          <a:xfrm>
            <a:off x="2015183" y="1556792"/>
            <a:ext cx="8128000" cy="2736304"/>
          </a:xfrm>
          <a:prstGeom prst="rect">
            <a:avLst/>
          </a:prstGeom>
          <a:solidFill>
            <a:srgbClr val="69AE23"/>
          </a:solidFill>
          <a:ln w="9525" cap="flat" cmpd="sng">
            <a:solidFill>
              <a:srgbClr val="B5DADD"/>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0" tIns="0" rIns="0" bIns="0" anchor="t" anchorCtr="0">
            <a:noAutofit/>
          </a:bodyPr>
          <a:lstStyle/>
          <a:p>
            <a:pPr algn="ctr">
              <a:spcBef>
                <a:spcPts val="0"/>
              </a:spcBef>
              <a:spcAft>
                <a:spcPts val="0"/>
              </a:spcAft>
            </a:pPr>
            <a:endParaRPr dirty="0">
              <a:solidFill>
                <a:schemeClr val="lt1"/>
              </a:solidFill>
              <a:latin typeface="Tahoma"/>
              <a:ea typeface="Tahoma"/>
              <a:cs typeface="Tahoma"/>
              <a:sym typeface="Tahoma"/>
            </a:endParaRPr>
          </a:p>
          <a:p>
            <a:pPr algn="ctr">
              <a:spcBef>
                <a:spcPts val="0"/>
              </a:spcBef>
              <a:spcAft>
                <a:spcPts val="0"/>
              </a:spcAft>
            </a:pPr>
            <a:r>
              <a:rPr lang="en-GB" dirty="0">
                <a:solidFill>
                  <a:schemeClr val="lt1"/>
                </a:solidFill>
                <a:latin typeface="Tahoma"/>
                <a:ea typeface="Tahoma"/>
                <a:cs typeface="Tahoma"/>
                <a:sym typeface="Tahoma"/>
              </a:rPr>
              <a:t>To provide planners and implementers of prudent antibiotic use campaigns with the basic knowledge and skills required to plan, conduct and evaluate such campaigns</a:t>
            </a:r>
            <a:endParaRPr dirty="0">
              <a:solidFill>
                <a:schemeClr val="lt1"/>
              </a:solidFill>
              <a:latin typeface="Tahoma"/>
              <a:ea typeface="Tahoma"/>
              <a:cs typeface="Tahoma"/>
              <a:sym typeface="Tahoma"/>
            </a:endParaRPr>
          </a:p>
        </p:txBody>
      </p:sp>
      <p:sp>
        <p:nvSpPr>
          <p:cNvPr id="8" name="Title 1">
            <a:extLst>
              <a:ext uri="{FF2B5EF4-FFF2-40B4-BE49-F238E27FC236}">
                <a16:creationId xmlns:a16="http://schemas.microsoft.com/office/drawing/2014/main" id="{7BDBE5F2-7CDE-FC40-AC64-D7B57807B05A}"/>
              </a:ext>
            </a:extLst>
          </p:cNvPr>
          <p:cNvSpPr>
            <a:spLocks noGrp="1"/>
          </p:cNvSpPr>
          <p:nvPr>
            <p:ph type="title"/>
          </p:nvPr>
        </p:nvSpPr>
        <p:spPr>
          <a:xfrm>
            <a:off x="431801" y="142890"/>
            <a:ext cx="10318363" cy="822325"/>
          </a:xfrm>
        </p:spPr>
        <p:txBody>
          <a:bodyPr/>
          <a:lstStyle/>
          <a:p>
            <a:r>
              <a:rPr lang="en-GB" dirty="0"/>
              <a:t>Aim of this course</a:t>
            </a:r>
          </a:p>
        </p:txBody>
      </p:sp>
    </p:spTree>
    <p:extLst>
      <p:ext uri="{BB962C8B-B14F-4D97-AF65-F5344CB8AC3E}">
        <p14:creationId xmlns:p14="http://schemas.microsoft.com/office/powerpoint/2010/main" val="412257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6" name="Title 1">
            <a:extLst>
              <a:ext uri="{FF2B5EF4-FFF2-40B4-BE49-F238E27FC236}">
                <a16:creationId xmlns:a16="http://schemas.microsoft.com/office/drawing/2014/main" id="{85FAE2CE-7052-5A41-8AF3-E7C3027ADBFF}"/>
              </a:ext>
            </a:extLst>
          </p:cNvPr>
          <p:cNvSpPr>
            <a:spLocks noGrp="1"/>
          </p:cNvSpPr>
          <p:nvPr>
            <p:ph type="title"/>
          </p:nvPr>
        </p:nvSpPr>
        <p:spPr/>
        <p:txBody>
          <a:bodyPr/>
          <a:lstStyle/>
          <a:p>
            <a:r>
              <a:rPr lang="en-GB" dirty="0"/>
              <a:t>Learning outcomes (1)</a:t>
            </a:r>
          </a:p>
        </p:txBody>
      </p:sp>
      <p:sp>
        <p:nvSpPr>
          <p:cNvPr id="78" name="Shape 78"/>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dirty="0">
                <a:solidFill>
                  <a:schemeClr val="dk1"/>
                </a:solidFill>
                <a:latin typeface="Tahoma"/>
                <a:ea typeface="Tahoma"/>
                <a:cs typeface="Tahoma"/>
                <a:sym typeface="Tahoma"/>
              </a:rPr>
              <a:t>By the end of this course, participants will be able to:</a:t>
            </a:r>
            <a:endParaRPr dirty="0"/>
          </a:p>
          <a:p>
            <a:pPr>
              <a:lnSpc>
                <a:spcPct val="108333"/>
              </a:lnSpc>
              <a:spcBef>
                <a:spcPts val="900"/>
              </a:spcBef>
              <a:spcAft>
                <a:spcPts val="0"/>
              </a:spcAft>
            </a:pPr>
            <a:endParaRPr dirty="0">
              <a:solidFill>
                <a:schemeClr val="dk1"/>
              </a:solidFill>
              <a:latin typeface="Tahoma"/>
              <a:ea typeface="Tahoma"/>
              <a:cs typeface="Tahoma"/>
              <a:sym typeface="Tahoma"/>
            </a:endParaRPr>
          </a:p>
          <a:p>
            <a:pPr marL="457200" indent="-457200">
              <a:lnSpc>
                <a:spcPct val="108333"/>
              </a:lnSpc>
              <a:spcBef>
                <a:spcPts val="900"/>
              </a:spcBef>
              <a:spcAft>
                <a:spcPts val="0"/>
              </a:spcAft>
              <a:buClr>
                <a:schemeClr val="dk1"/>
              </a:buClr>
              <a:buSzPts val="2400"/>
              <a:buFont typeface="Tahoma"/>
              <a:buAutoNum type="arabicPeriod"/>
            </a:pPr>
            <a:r>
              <a:rPr lang="en-GB" dirty="0">
                <a:solidFill>
                  <a:schemeClr val="dk1"/>
                </a:solidFill>
                <a:latin typeface="Tahoma"/>
                <a:ea typeface="Tahoma"/>
                <a:cs typeface="Tahoma"/>
                <a:sym typeface="Tahoma"/>
              </a:rPr>
              <a:t>Understand and explain the rationale, key elements and steps required to develop </a:t>
            </a:r>
            <a:r>
              <a:rPr lang="en-GB" b="1" dirty="0">
                <a:solidFill>
                  <a:srgbClr val="92D050"/>
                </a:solidFill>
                <a:latin typeface="Tahoma"/>
                <a:ea typeface="Tahoma"/>
                <a:cs typeface="Tahoma"/>
                <a:sym typeface="Tahoma"/>
              </a:rPr>
              <a:t>behaviour change communication campaigns </a:t>
            </a:r>
            <a:r>
              <a:rPr lang="en-GB" dirty="0">
                <a:solidFill>
                  <a:schemeClr val="dk1"/>
                </a:solidFill>
                <a:latin typeface="Tahoma"/>
                <a:ea typeface="Tahoma"/>
                <a:cs typeface="Tahoma"/>
                <a:sym typeface="Tahoma"/>
              </a:rPr>
              <a:t>on prudent antibiotic use</a:t>
            </a:r>
            <a:endParaRPr dirty="0"/>
          </a:p>
          <a:p>
            <a:pPr marL="457200" indent="-304800">
              <a:lnSpc>
                <a:spcPct val="108333"/>
              </a:lnSpc>
              <a:spcBef>
                <a:spcPts val="900"/>
              </a:spcBef>
              <a:spcAft>
                <a:spcPts val="0"/>
              </a:spcAft>
              <a:buClr>
                <a:schemeClr val="dk1"/>
              </a:buClr>
              <a:buSzPts val="2400"/>
            </a:pPr>
            <a:endParaRPr dirty="0">
              <a:solidFill>
                <a:schemeClr val="dk1"/>
              </a:solidFill>
              <a:latin typeface="Tahoma"/>
              <a:ea typeface="Tahoma"/>
              <a:cs typeface="Tahoma"/>
              <a:sym typeface="Tahoma"/>
            </a:endParaRPr>
          </a:p>
          <a:p>
            <a:pPr marL="457200" indent="-457200">
              <a:lnSpc>
                <a:spcPct val="108333"/>
              </a:lnSpc>
              <a:spcBef>
                <a:spcPts val="900"/>
              </a:spcBef>
              <a:spcAft>
                <a:spcPts val="0"/>
              </a:spcAft>
              <a:buClr>
                <a:schemeClr val="dk1"/>
              </a:buClr>
              <a:buSzPts val="2400"/>
              <a:buFont typeface="+mj-lt"/>
              <a:buAutoNum type="arabicPeriod" startAt="2"/>
            </a:pPr>
            <a:r>
              <a:rPr lang="en-GB" dirty="0">
                <a:solidFill>
                  <a:schemeClr val="dk1"/>
                </a:solidFill>
                <a:latin typeface="Tahoma"/>
                <a:ea typeface="Tahoma"/>
                <a:cs typeface="Tahoma"/>
                <a:sym typeface="Tahoma"/>
              </a:rPr>
              <a:t>Understand and apply basic </a:t>
            </a:r>
            <a:r>
              <a:rPr lang="en-GB" b="1" dirty="0">
                <a:solidFill>
                  <a:srgbClr val="92D050"/>
                </a:solidFill>
                <a:latin typeface="Tahoma"/>
                <a:ea typeface="Tahoma"/>
                <a:cs typeface="Tahoma"/>
                <a:sym typeface="Tahoma"/>
              </a:rPr>
              <a:t>social marketing </a:t>
            </a:r>
            <a:r>
              <a:rPr lang="en-GB" dirty="0">
                <a:solidFill>
                  <a:schemeClr val="dk1"/>
                </a:solidFill>
                <a:latin typeface="Tahoma"/>
                <a:ea typeface="Tahoma"/>
                <a:cs typeface="Tahoma"/>
                <a:sym typeface="Tahoma"/>
              </a:rPr>
              <a:t>concepts in the development, implementation and evaluation of behaviour change communication campaigns on prudent antibiotic use</a:t>
            </a:r>
            <a:endParaRPr dirty="0">
              <a:solidFill>
                <a:schemeClr val="dk1"/>
              </a:solidFill>
              <a:latin typeface="Tahoma"/>
              <a:ea typeface="Tahoma"/>
              <a:cs typeface="Tahoma"/>
              <a:sym typeface="Tahoma"/>
            </a:endParaRPr>
          </a:p>
        </p:txBody>
      </p:sp>
      <p:sp>
        <p:nvSpPr>
          <p:cNvPr id="79" name="Shape 79"/>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4</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1943971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7" name="Title 1">
            <a:extLst>
              <a:ext uri="{FF2B5EF4-FFF2-40B4-BE49-F238E27FC236}">
                <a16:creationId xmlns:a16="http://schemas.microsoft.com/office/drawing/2014/main" id="{8741BFCF-8D7D-E443-BB18-0BBAA00C68CD}"/>
              </a:ext>
            </a:extLst>
          </p:cNvPr>
          <p:cNvSpPr>
            <a:spLocks noGrp="1"/>
          </p:cNvSpPr>
          <p:nvPr>
            <p:ph type="title"/>
          </p:nvPr>
        </p:nvSpPr>
        <p:spPr/>
        <p:txBody>
          <a:bodyPr/>
          <a:lstStyle/>
          <a:p>
            <a:r>
              <a:rPr lang="en-GB" dirty="0"/>
              <a:t>Learning outcomes (2)</a:t>
            </a:r>
          </a:p>
        </p:txBody>
      </p:sp>
      <p:sp>
        <p:nvSpPr>
          <p:cNvPr id="86" name="Shape 86"/>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457200" indent="-457200">
              <a:lnSpc>
                <a:spcPct val="108333"/>
              </a:lnSpc>
              <a:spcBef>
                <a:spcPts val="0"/>
              </a:spcBef>
              <a:spcAft>
                <a:spcPts val="0"/>
              </a:spcAft>
              <a:buClr>
                <a:schemeClr val="dk1"/>
              </a:buClr>
              <a:buSzPts val="2400"/>
              <a:buFont typeface="+mj-lt"/>
              <a:buAutoNum type="arabicPeriod" startAt="4"/>
            </a:pPr>
            <a:r>
              <a:rPr lang="en-GB" b="1" dirty="0">
                <a:solidFill>
                  <a:srgbClr val="92D050"/>
                </a:solidFill>
                <a:latin typeface="Tahoma"/>
                <a:ea typeface="Tahoma"/>
                <a:cs typeface="Tahoma"/>
                <a:sym typeface="Tahoma"/>
              </a:rPr>
              <a:t>Design and implement </a:t>
            </a:r>
            <a:r>
              <a:rPr lang="en-GB" dirty="0">
                <a:solidFill>
                  <a:schemeClr val="dk1"/>
                </a:solidFill>
                <a:latin typeface="Tahoma"/>
                <a:ea typeface="Tahoma"/>
                <a:cs typeface="Tahoma"/>
                <a:sym typeface="Tahoma"/>
              </a:rPr>
              <a:t>behaviour change communication campaigns on prudent antibiotic use</a:t>
            </a:r>
            <a:endParaRPr sz="1400" dirty="0">
              <a:solidFill>
                <a:schemeClr val="accent1"/>
              </a:solidFill>
              <a:latin typeface="Tahoma"/>
              <a:ea typeface="Tahoma"/>
              <a:cs typeface="Tahoma"/>
              <a:sym typeface="Tahoma"/>
            </a:endParaRPr>
          </a:p>
          <a:p>
            <a:pPr marL="609600" indent="-457200">
              <a:lnSpc>
                <a:spcPct val="108333"/>
              </a:lnSpc>
              <a:spcBef>
                <a:spcPts val="900"/>
              </a:spcBef>
              <a:spcAft>
                <a:spcPts val="0"/>
              </a:spcAft>
              <a:buClr>
                <a:schemeClr val="dk1"/>
              </a:buClr>
              <a:buSzPts val="2400"/>
              <a:buFont typeface="+mj-lt"/>
              <a:buAutoNum type="arabicPeriod" startAt="4"/>
            </a:pPr>
            <a:endParaRPr b="1" dirty="0">
              <a:solidFill>
                <a:srgbClr val="92D050"/>
              </a:solidFill>
              <a:latin typeface="Tahoma"/>
              <a:ea typeface="Tahoma"/>
              <a:cs typeface="Tahoma"/>
              <a:sym typeface="Tahoma"/>
            </a:endParaRPr>
          </a:p>
          <a:p>
            <a:pPr marL="457200" indent="-457200">
              <a:lnSpc>
                <a:spcPct val="108333"/>
              </a:lnSpc>
              <a:spcBef>
                <a:spcPts val="900"/>
              </a:spcBef>
              <a:spcAft>
                <a:spcPts val="0"/>
              </a:spcAft>
              <a:buClr>
                <a:schemeClr val="dk1"/>
              </a:buClr>
              <a:buSzPts val="2400"/>
              <a:buFont typeface="+mj-lt"/>
              <a:buAutoNum type="arabicPeriod" startAt="4"/>
            </a:pPr>
            <a:r>
              <a:rPr lang="en-GB" b="1" dirty="0">
                <a:solidFill>
                  <a:srgbClr val="92D050"/>
                </a:solidFill>
                <a:latin typeface="Tahoma"/>
                <a:ea typeface="Tahoma"/>
                <a:cs typeface="Tahoma"/>
                <a:sym typeface="Tahoma"/>
              </a:rPr>
              <a:t>Identify and select appropriate indicators</a:t>
            </a:r>
            <a:r>
              <a:rPr lang="en-GB" dirty="0">
                <a:solidFill>
                  <a:schemeClr val="dk1"/>
                </a:solidFill>
                <a:latin typeface="Tahoma"/>
                <a:ea typeface="Tahoma"/>
                <a:cs typeface="Tahoma"/>
                <a:sym typeface="Tahoma"/>
              </a:rPr>
              <a:t>, methods and tools for evaluation of behaviour change communication campaigns on prudent antibiotic use</a:t>
            </a:r>
            <a:endParaRPr dirty="0"/>
          </a:p>
          <a:p>
            <a:pPr marL="609600" indent="-457200">
              <a:lnSpc>
                <a:spcPct val="108333"/>
              </a:lnSpc>
              <a:spcBef>
                <a:spcPts val="900"/>
              </a:spcBef>
              <a:spcAft>
                <a:spcPts val="0"/>
              </a:spcAft>
              <a:buClr>
                <a:schemeClr val="dk1"/>
              </a:buClr>
              <a:buSzPts val="2400"/>
              <a:buFont typeface="+mj-lt"/>
              <a:buAutoNum type="arabicPeriod" startAt="4"/>
            </a:pPr>
            <a:endParaRPr dirty="0">
              <a:solidFill>
                <a:schemeClr val="dk1"/>
              </a:solidFill>
              <a:latin typeface="Tahoma"/>
              <a:ea typeface="Tahoma"/>
              <a:cs typeface="Tahoma"/>
              <a:sym typeface="Tahoma"/>
            </a:endParaRPr>
          </a:p>
          <a:p>
            <a:pPr marL="457200" indent="-457200">
              <a:lnSpc>
                <a:spcPct val="108333"/>
              </a:lnSpc>
              <a:spcBef>
                <a:spcPts val="900"/>
              </a:spcBef>
              <a:spcAft>
                <a:spcPts val="0"/>
              </a:spcAft>
              <a:buClr>
                <a:schemeClr val="dk1"/>
              </a:buClr>
              <a:buSzPts val="2400"/>
              <a:buFont typeface="+mj-lt"/>
              <a:buAutoNum type="arabicPeriod" startAt="4"/>
            </a:pPr>
            <a:r>
              <a:rPr lang="en-GB" b="1" dirty="0">
                <a:solidFill>
                  <a:srgbClr val="92D050"/>
                </a:solidFill>
                <a:latin typeface="Tahoma"/>
                <a:ea typeface="Tahoma"/>
                <a:cs typeface="Tahoma"/>
                <a:sym typeface="Tahoma"/>
              </a:rPr>
              <a:t>Design and implement an evaluation work plan </a:t>
            </a:r>
            <a:r>
              <a:rPr lang="en-GB" dirty="0">
                <a:solidFill>
                  <a:schemeClr val="dk1"/>
                </a:solidFill>
                <a:latin typeface="Tahoma"/>
                <a:ea typeface="Tahoma"/>
                <a:cs typeface="Tahoma"/>
                <a:sym typeface="Tahoma"/>
              </a:rPr>
              <a:t>for behaviour change communication campaigns on prudent antibiotic use</a:t>
            </a:r>
            <a:endParaRPr dirty="0">
              <a:solidFill>
                <a:schemeClr val="dk1"/>
              </a:solidFill>
              <a:latin typeface="Tahoma"/>
              <a:ea typeface="Tahoma"/>
              <a:cs typeface="Tahoma"/>
              <a:sym typeface="Tahoma"/>
            </a:endParaRPr>
          </a:p>
          <a:p>
            <a:pPr marL="457200" indent="-457200">
              <a:lnSpc>
                <a:spcPct val="108333"/>
              </a:lnSpc>
              <a:spcBef>
                <a:spcPts val="900"/>
              </a:spcBef>
              <a:spcAft>
                <a:spcPts val="0"/>
              </a:spcAft>
              <a:buClr>
                <a:schemeClr val="dk1"/>
              </a:buClr>
              <a:buSzPts val="2400"/>
            </a:pPr>
            <a:endParaRPr dirty="0">
              <a:solidFill>
                <a:schemeClr val="dk1"/>
              </a:solidFill>
              <a:latin typeface="Tahoma"/>
              <a:ea typeface="Tahoma"/>
              <a:cs typeface="Tahoma"/>
              <a:sym typeface="Tahoma"/>
            </a:endParaRPr>
          </a:p>
          <a:p>
            <a:pPr marL="457200" indent="-457200">
              <a:lnSpc>
                <a:spcPct val="108333"/>
              </a:lnSpc>
              <a:spcBef>
                <a:spcPts val="900"/>
              </a:spcBef>
              <a:spcAft>
                <a:spcPts val="0"/>
              </a:spcAft>
              <a:buClr>
                <a:schemeClr val="dk1"/>
              </a:buClr>
              <a:buSzPts val="2400"/>
            </a:pPr>
            <a:endParaRPr dirty="0">
              <a:solidFill>
                <a:schemeClr val="dk1"/>
              </a:solidFill>
              <a:latin typeface="Tahoma"/>
              <a:ea typeface="Tahoma"/>
              <a:cs typeface="Tahoma"/>
              <a:sym typeface="Tahoma"/>
            </a:endParaRPr>
          </a:p>
          <a:p>
            <a:pPr>
              <a:lnSpc>
                <a:spcPct val="216666"/>
              </a:lnSpc>
              <a:spcBef>
                <a:spcPts val="900"/>
              </a:spcBef>
              <a:spcAft>
                <a:spcPts val="0"/>
              </a:spcAft>
              <a:buClr>
                <a:schemeClr val="accent1"/>
              </a:buClr>
              <a:buSzPts val="1200"/>
            </a:pPr>
            <a:r>
              <a:rPr lang="en-GB" sz="1200" b="1" dirty="0">
                <a:solidFill>
                  <a:schemeClr val="accent1"/>
                </a:solidFill>
                <a:latin typeface="Tahoma"/>
                <a:ea typeface="Tahoma"/>
                <a:cs typeface="Tahoma"/>
                <a:sym typeface="Tahoma"/>
              </a:rPr>
              <a:t>*</a:t>
            </a:r>
            <a:endParaRPr dirty="0">
              <a:solidFill>
                <a:schemeClr val="dk1"/>
              </a:solidFill>
              <a:latin typeface="Tahoma"/>
              <a:ea typeface="Tahoma"/>
              <a:cs typeface="Tahoma"/>
              <a:sym typeface="Tahoma"/>
            </a:endParaRPr>
          </a:p>
        </p:txBody>
      </p:sp>
      <p:sp>
        <p:nvSpPr>
          <p:cNvPr id="87" name="Shape 87"/>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5</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703971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80567E-5E8F-47A5-90DF-8BFEB1A71525}" type="slidenum">
              <a:rPr lang="en-GB" smtClean="0"/>
              <a:pPr/>
              <a:t>6</a:t>
            </a:fld>
            <a:endParaRPr lang="en-GB" dirty="0"/>
          </a:p>
        </p:txBody>
      </p:sp>
      <p:sp>
        <p:nvSpPr>
          <p:cNvPr id="6" name="Title 1">
            <a:extLst>
              <a:ext uri="{FF2B5EF4-FFF2-40B4-BE49-F238E27FC236}">
                <a16:creationId xmlns:a16="http://schemas.microsoft.com/office/drawing/2014/main" id="{457DA517-8A12-1840-84F4-674DAABE3A5B}"/>
              </a:ext>
            </a:extLst>
          </p:cNvPr>
          <p:cNvSpPr>
            <a:spLocks noGrp="1"/>
          </p:cNvSpPr>
          <p:nvPr>
            <p:ph type="title"/>
          </p:nvPr>
        </p:nvSpPr>
        <p:spPr>
          <a:xfrm>
            <a:off x="432000" y="4320014"/>
            <a:ext cx="10972800" cy="1941811"/>
          </a:xfrm>
        </p:spPr>
        <p:txBody>
          <a:bodyPr/>
          <a:lstStyle/>
          <a:p>
            <a:r>
              <a:rPr lang="en-GB" dirty="0"/>
              <a:t>Acknowledgements</a:t>
            </a:r>
            <a:br>
              <a:rPr lang="en-GB" dirty="0"/>
            </a:br>
            <a:r>
              <a:rPr lang="en-GB" sz="1100" dirty="0"/>
              <a:t>The creation of this training material was commissioned in 2011 by ECDC to the department of Public Health Sciences of the Karolinska </a:t>
            </a:r>
            <a:r>
              <a:rPr lang="en-GB" sz="1100" dirty="0" err="1"/>
              <a:t>Institutet</a:t>
            </a:r>
            <a:r>
              <a:rPr lang="en-GB" sz="1100" dirty="0"/>
              <a:t> (SE) with the direct involvement of </a:t>
            </a:r>
            <a:r>
              <a:rPr lang="en-GB" sz="1100" dirty="0" err="1"/>
              <a:t>Senia</a:t>
            </a:r>
            <a:r>
              <a:rPr lang="en-GB" sz="1100" dirty="0"/>
              <a:t> Rosales, Erika Anne-Marie </a:t>
            </a:r>
            <a:r>
              <a:rPr lang="en-GB" sz="1100" dirty="0" err="1"/>
              <a:t>Saliba</a:t>
            </a:r>
            <a:r>
              <a:rPr lang="en-GB" sz="1100" dirty="0"/>
              <a:t>, </a:t>
            </a:r>
            <a:r>
              <a:rPr lang="en-GB" sz="1100" dirty="0" err="1"/>
              <a:t>Charlotta</a:t>
            </a:r>
            <a:r>
              <a:rPr lang="en-GB" sz="1100" dirty="0"/>
              <a:t> Zacharias and Cecilia </a:t>
            </a:r>
            <a:r>
              <a:rPr lang="en-GB" sz="1100" dirty="0" err="1"/>
              <a:t>Stålsby</a:t>
            </a:r>
            <a:r>
              <a:rPr lang="en-GB" sz="1100" dirty="0"/>
              <a:t> </a:t>
            </a:r>
            <a:r>
              <a:rPr lang="en-GB" sz="1100" dirty="0" err="1"/>
              <a:t>Lundborg</a:t>
            </a:r>
            <a:r>
              <a:rPr lang="en-GB" sz="1100" dirty="0"/>
              <a:t>. </a:t>
            </a:r>
            <a:br>
              <a:rPr lang="en-GB" sz="1100" dirty="0"/>
            </a:br>
            <a:br>
              <a:rPr lang="en-GB" sz="1100" dirty="0"/>
            </a:br>
            <a:r>
              <a:rPr lang="en-GB" sz="1100" dirty="0"/>
              <a:t>The revision and update of this training material was commissioned in 2017 by ECDC to Transmissible (NL)</a:t>
            </a:r>
            <a:br>
              <a:rPr lang="en-GB" sz="1100" dirty="0"/>
            </a:br>
            <a:r>
              <a:rPr lang="en-GB" sz="1100" dirty="0"/>
              <a:t>with the direct involvement of </a:t>
            </a:r>
            <a:r>
              <a:rPr lang="en-GB" sz="1100" dirty="0" err="1"/>
              <a:t>Dr.</a:t>
            </a:r>
            <a:r>
              <a:rPr lang="en-GB" sz="1100" dirty="0"/>
              <a:t> Anja Schreijer, </a:t>
            </a:r>
            <a:r>
              <a:rPr lang="en-GB" sz="1100" dirty="0" err="1"/>
              <a:t>Dr.</a:t>
            </a:r>
            <a:r>
              <a:rPr lang="en-GB" sz="1100" dirty="0"/>
              <a:t> Remco Schrijver, Dr. Marita van der Laar and Arnold Bosman.</a:t>
            </a:r>
          </a:p>
        </p:txBody>
      </p:sp>
    </p:spTree>
    <p:extLst>
      <p:ext uri="{BB962C8B-B14F-4D97-AF65-F5344CB8AC3E}">
        <p14:creationId xmlns:p14="http://schemas.microsoft.com/office/powerpoint/2010/main" val="766307125"/>
      </p:ext>
    </p:extLst>
  </p:cSld>
  <p:clrMapOvr>
    <a:masterClrMapping/>
  </p:clrMapOvr>
</p:sld>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ECDC_PowerPoint_Template_2017</Template>
  <TotalTime>28</TotalTime>
  <Words>293</Words>
  <Application>Microsoft Office PowerPoint</Application>
  <PresentationFormat>Breedbeeld</PresentationFormat>
  <Paragraphs>49</Paragraphs>
  <Slides>6</Slides>
  <Notes>6</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6</vt:i4>
      </vt:variant>
    </vt:vector>
  </HeadingPairs>
  <TitlesOfParts>
    <vt:vector size="13" baseType="lpstr">
      <vt:lpstr>Arial</vt:lpstr>
      <vt:lpstr>Calibri</vt:lpstr>
      <vt:lpstr>Tahoma</vt:lpstr>
      <vt:lpstr>Times</vt:lpstr>
      <vt:lpstr>Wingdings</vt:lpstr>
      <vt:lpstr>ECDC_PowerPoint_Template_2017</vt:lpstr>
      <vt:lpstr>ECDC_PowerPoint_Template_2017-2</vt:lpstr>
      <vt:lpstr> Welcome!</vt:lpstr>
      <vt:lpstr>Objectives</vt:lpstr>
      <vt:lpstr>Aim of this course</vt:lpstr>
      <vt:lpstr>Learning outcomes (1)</vt:lpstr>
      <vt:lpstr>Learning outcomes (2)</vt:lpstr>
      <vt:lpstr>Acknowledgements The creation of this training material was commissioned in 2011 by ECDC to the department of Public Health Sciences of the Karolinska Institutet (SE) with the direct involvement of Senia Rosales, Erika Anne-Marie Saliba, Charlotta Zacharias and Cecilia Stålsby Lundborg.   The revision and update of this training material was commissioned in 2017 by ECDC to Transmissible (NL) with the direct involvement of Dr. Anja Schreijer, Dr. Remco Schrijver, Dr. Marita van der Laar and Arnold Bosman.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Anja Schreijer</dc:creator>
  <cp:keywords>Template, PowerPoint</cp:keywords>
  <cp:lastModifiedBy>arnold bosman</cp:lastModifiedBy>
  <cp:revision>9</cp:revision>
  <cp:lastPrinted>2018-01-12T14:15:37Z</cp:lastPrinted>
  <dcterms:created xsi:type="dcterms:W3CDTF">2018-04-11T11:01:57Z</dcterms:created>
  <dcterms:modified xsi:type="dcterms:W3CDTF">2018-06-04T06:05:37Z</dcterms:modified>
</cp:coreProperties>
</file>