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omments/comment2.xml" ContentType="application/vnd.openxmlformats-officedocument.presentationml.comments+xml"/>
  <Override PartName="/ppt/notesSlides/notesSlide13.xml" ContentType="application/vnd.openxmlformats-officedocument.presentationml.notesSlide+xml"/>
  <Override PartName="/ppt/comments/comment3.xml" ContentType="application/vnd.openxmlformats-officedocument.presentationml.comment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6"/>
    <p:sldMasterId id="2147484211" r:id="rId7"/>
    <p:sldMasterId id="2147484228" r:id="rId8"/>
  </p:sldMasterIdLst>
  <p:notesMasterIdLst>
    <p:notesMasterId r:id="rId30"/>
  </p:notesMasterIdLst>
  <p:handoutMasterIdLst>
    <p:handoutMasterId r:id="rId31"/>
  </p:handoutMasterIdLst>
  <p:sldIdLst>
    <p:sldId id="296" r:id="rId9"/>
    <p:sldId id="267" r:id="rId10"/>
    <p:sldId id="314" r:id="rId11"/>
    <p:sldId id="338" r:id="rId12"/>
    <p:sldId id="339" r:id="rId13"/>
    <p:sldId id="355" r:id="rId14"/>
    <p:sldId id="340" r:id="rId15"/>
    <p:sldId id="357" r:id="rId16"/>
    <p:sldId id="319" r:id="rId17"/>
    <p:sldId id="348" r:id="rId18"/>
    <p:sldId id="347" r:id="rId19"/>
    <p:sldId id="353" r:id="rId20"/>
    <p:sldId id="329" r:id="rId21"/>
    <p:sldId id="331" r:id="rId22"/>
    <p:sldId id="358" r:id="rId23"/>
    <p:sldId id="322" r:id="rId24"/>
    <p:sldId id="332" r:id="rId25"/>
    <p:sldId id="334" r:id="rId26"/>
    <p:sldId id="333" r:id="rId27"/>
    <p:sldId id="323" r:id="rId28"/>
    <p:sldId id="321" r:id="rId29"/>
  </p:sldIdLst>
  <p:sldSz cx="10801350" cy="6858000"/>
  <p:notesSz cx="6797675" cy="9928225"/>
  <p:custDataLst>
    <p:tags r:id="rId32"/>
  </p:custDataLst>
  <p:defaultTextStyle>
    <a:defPPr>
      <a:defRPr lang="it-IT"/>
    </a:defPPr>
    <a:lvl1pPr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1pPr>
    <a:lvl2pPr marL="4572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2pPr>
    <a:lvl3pPr marL="9144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3pPr>
    <a:lvl4pPr marL="13716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4pPr>
    <a:lvl5pPr marL="1828800" algn="ctr" rtl="0" fontAlgn="base">
      <a:lnSpc>
        <a:spcPct val="90000"/>
      </a:lnSpc>
      <a:spcBef>
        <a:spcPct val="20000"/>
      </a:spcBef>
      <a:spcAft>
        <a:spcPct val="0"/>
      </a:spcAft>
      <a:defRPr sz="1200" u="sng" kern="1200">
        <a:solidFill>
          <a:schemeClr val="tx1"/>
        </a:solidFill>
        <a:latin typeface="Microsoft Sans Serif" pitchFamily="34" charset="0"/>
        <a:ea typeface="+mn-ea"/>
        <a:cs typeface="+mn-cs"/>
      </a:defRPr>
    </a:lvl5pPr>
    <a:lvl6pPr marL="2286000" algn="l" defTabSz="914400" rtl="0" eaLnBrk="1" latinLnBrk="0" hangingPunct="1">
      <a:defRPr sz="1200" u="sng" kern="1200">
        <a:solidFill>
          <a:schemeClr val="tx1"/>
        </a:solidFill>
        <a:latin typeface="Microsoft Sans Serif" pitchFamily="34" charset="0"/>
        <a:ea typeface="+mn-ea"/>
        <a:cs typeface="+mn-cs"/>
      </a:defRPr>
    </a:lvl6pPr>
    <a:lvl7pPr marL="2743200" algn="l" defTabSz="914400" rtl="0" eaLnBrk="1" latinLnBrk="0" hangingPunct="1">
      <a:defRPr sz="1200" u="sng" kern="1200">
        <a:solidFill>
          <a:schemeClr val="tx1"/>
        </a:solidFill>
        <a:latin typeface="Microsoft Sans Serif" pitchFamily="34" charset="0"/>
        <a:ea typeface="+mn-ea"/>
        <a:cs typeface="+mn-cs"/>
      </a:defRPr>
    </a:lvl7pPr>
    <a:lvl8pPr marL="3200400" algn="l" defTabSz="914400" rtl="0" eaLnBrk="1" latinLnBrk="0" hangingPunct="1">
      <a:defRPr sz="1200" u="sng" kern="1200">
        <a:solidFill>
          <a:schemeClr val="tx1"/>
        </a:solidFill>
        <a:latin typeface="Microsoft Sans Serif" pitchFamily="34" charset="0"/>
        <a:ea typeface="+mn-ea"/>
        <a:cs typeface="+mn-cs"/>
      </a:defRPr>
    </a:lvl8pPr>
    <a:lvl9pPr marL="3657600" algn="l" defTabSz="914400" rtl="0" eaLnBrk="1" latinLnBrk="0" hangingPunct="1">
      <a:defRPr sz="1200" u="sng" kern="1200">
        <a:solidFill>
          <a:schemeClr val="tx1"/>
        </a:solidFill>
        <a:latin typeface="Microsoft Sans Serif" pitchFamily="34" charset="0"/>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rik Derrough" initials="TD" lastIdx="15" clrIdx="0">
    <p:extLst>
      <p:ext uri="{19B8F6BF-5375-455C-9EA6-DF929625EA0E}">
        <p15:presenceInfo xmlns:p15="http://schemas.microsoft.com/office/powerpoint/2012/main" userId="S-1-5-21-3732144185-4277010889-2338737342-9640" providerId="AD"/>
      </p:ext>
    </p:extLst>
  </p:cmAuthor>
  <p:cmAuthor id="4" name="Leonidas Alexakis" initials="LA" lastIdx="22" clrIdx="1">
    <p:extLst>
      <p:ext uri="{19B8F6BF-5375-455C-9EA6-DF929625EA0E}">
        <p15:presenceInfo xmlns:p15="http://schemas.microsoft.com/office/powerpoint/2012/main" userId="S-1-5-21-3732144185-4277010889-2338737342-23834" providerId="AD"/>
      </p:ext>
    </p:extLst>
  </p:cmAuthor>
  <p:cmAuthor id="5" name="Alice Friaux" initials="AF" lastIdx="10" clrIdx="2">
    <p:extLst>
      <p:ext uri="{19B8F6BF-5375-455C-9EA6-DF929625EA0E}">
        <p15:presenceInfo xmlns:p15="http://schemas.microsoft.com/office/powerpoint/2012/main" userId="S-1-5-21-3732144185-4277010889-2338737342-939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9AE23"/>
    <a:srgbClr val="71DAFF"/>
    <a:srgbClr val="C1E1FB"/>
    <a:srgbClr val="F0F0F0"/>
    <a:srgbClr val="FFFEFB"/>
    <a:srgbClr val="BEBEBE"/>
    <a:srgbClr val="F7F7F7"/>
    <a:srgbClr val="FEFEFE"/>
    <a:srgbClr val="FE6A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9701" autoAdjust="0"/>
    <p:restoredTop sz="72791" autoAdjust="0"/>
  </p:normalViewPr>
  <p:slideViewPr>
    <p:cSldViewPr>
      <p:cViewPr varScale="1">
        <p:scale>
          <a:sx n="119" d="100"/>
          <a:sy n="119" d="100"/>
        </p:scale>
        <p:origin x="3576" y="68"/>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116" d="100"/>
          <a:sy n="116" d="100"/>
        </p:scale>
        <p:origin x="5148" y="-60"/>
      </p:cViewPr>
      <p:guideLst>
        <p:guide orient="horz" pos="3128"/>
        <p:guide pos="2141"/>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21" Type="http://schemas.openxmlformats.org/officeDocument/2006/relationships/slide" Target="slides/slide13.xml"/><Relationship Id="rId34"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Master" Target="slideMasters/slideMaster2.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37" Type="http://schemas.openxmlformats.org/officeDocument/2006/relationships/tableStyles" Target="tableStyles.xml"/><Relationship Id="rId6" Type="http://schemas.openxmlformats.org/officeDocument/2006/relationships/slideMaster" Target="slideMasters/slideMaster1.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tags" Target="tags/tag1.xml"/><Relationship Id="rId5" Type="http://schemas.openxmlformats.org/officeDocument/2006/relationships/customXml" Target="../customXml/item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heme" Target="theme/theme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handoutMaster" Target="handoutMasters/handoutMaster1.xml"/><Relationship Id="rId35" Type="http://schemas.openxmlformats.org/officeDocument/2006/relationships/viewProps" Target="viewProps.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notesMaster" Target="notesMasters/notesMaster1.xml"/><Relationship Id="rId8" Type="http://schemas.openxmlformats.org/officeDocument/2006/relationships/slideMaster" Target="slideMasters/slideMaster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12-13T09:38:57.211" idx="11">
    <p:pos x="10" y="10"/>
    <p:text>as a pop-up we can add the ECDC mandate as an example. we can copy the paragraph from the ECDC founding regulation.</p:text>
    <p:extLst>
      <p:ext uri="{C676402C-5697-4E1C-873F-D02D1690AC5C}">
        <p15:threadingInfo xmlns:p15="http://schemas.microsoft.com/office/powerpoint/2012/main" timeZoneBias="-60"/>
      </p:ext>
    </p:extLst>
  </p:cm>
  <p:cm authorId="1" dt="2019-12-13T10:07:34.722" idx="12">
    <p:pos x="123" y="123"/>
    <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9-12-16T11:24:37.562" idx="13">
    <p:pos x="6455" y="3320"/>
    <p:text>criteria were there before but not sure how to deal with those.</p:text>
    <p:extLst>
      <p:ext uri="{C676402C-5697-4E1C-873F-D02D1690AC5C}">
        <p15:threadingInfo xmlns:p15="http://schemas.microsoft.com/office/powerpoint/2012/main" timeZoneBias="-6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4" dt="2019-12-17T10:40:46.983" idx="21">
    <p:pos x="10" y="10"/>
    <p:text>super ball measles</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05ECD30-582C-4683-BE9A-0B7F49AEA1FE}"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US"/>
        </a:p>
      </dgm:t>
    </dgm:pt>
    <dgm:pt modelId="{0DF77471-F199-4279-BA57-BF11902B6582}">
      <dgm:prSet phldrT="[Tex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u="none" dirty="0" smtClean="0"/>
            <a:t>Mandate </a:t>
          </a:r>
          <a:r>
            <a:rPr lang="en-GB" u="none" dirty="0" smtClean="0">
              <a:solidFill>
                <a:srgbClr val="71DAFF"/>
              </a:solidFill>
            </a:rPr>
            <a:t>institutional</a:t>
          </a:r>
        </a:p>
        <a:p>
          <a:pPr lvl="0" defTabSz="2222500">
            <a:lnSpc>
              <a:spcPct val="90000"/>
            </a:lnSpc>
            <a:spcBef>
              <a:spcPct val="0"/>
            </a:spcBef>
            <a:spcAft>
              <a:spcPct val="35000"/>
            </a:spcAft>
          </a:pPr>
          <a:endParaRPr lang="en-US" dirty="0"/>
        </a:p>
      </dgm:t>
    </dgm:pt>
    <dgm:pt modelId="{B627B883-50D3-41FE-A096-0C40A8829D06}" type="parTrans" cxnId="{21D06ABC-1302-45C6-B74D-BE74EA9D019A}">
      <dgm:prSet/>
      <dgm:spPr/>
      <dgm:t>
        <a:bodyPr/>
        <a:lstStyle/>
        <a:p>
          <a:endParaRPr lang="en-US"/>
        </a:p>
      </dgm:t>
    </dgm:pt>
    <dgm:pt modelId="{A88887F8-942A-4365-A05B-FE1492A67E34}" type="sibTrans" cxnId="{21D06ABC-1302-45C6-B74D-BE74EA9D019A}">
      <dgm:prSet/>
      <dgm:spPr/>
      <dgm:t>
        <a:bodyPr/>
        <a:lstStyle/>
        <a:p>
          <a:endParaRPr lang="en-US"/>
        </a:p>
      </dgm:t>
    </dgm:pt>
    <dgm:pt modelId="{1AB3F5AC-C47D-43B9-A28F-895F884E96BC}">
      <dgm:prSet phldrT="[Tex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u="none" dirty="0" smtClean="0"/>
            <a:t>Legislation- </a:t>
          </a:r>
          <a:r>
            <a:rPr lang="en-GB" u="none" dirty="0" smtClean="0">
              <a:solidFill>
                <a:srgbClr val="71DAFF"/>
              </a:solidFill>
            </a:rPr>
            <a:t>local, regional, national, international</a:t>
          </a:r>
        </a:p>
        <a:p>
          <a:pPr lvl="0" defTabSz="1244600">
            <a:lnSpc>
              <a:spcPct val="90000"/>
            </a:lnSpc>
            <a:spcBef>
              <a:spcPct val="0"/>
            </a:spcBef>
            <a:spcAft>
              <a:spcPct val="35000"/>
            </a:spcAft>
          </a:pPr>
          <a:endParaRPr lang="en-US" dirty="0"/>
        </a:p>
      </dgm:t>
    </dgm:pt>
    <dgm:pt modelId="{2E550A7E-7151-40D2-887A-1D9C03F3B4B7}" type="parTrans" cxnId="{18B0E5B2-53D8-44EF-8F70-DD3D117F037B}">
      <dgm:prSet/>
      <dgm:spPr/>
      <dgm:t>
        <a:bodyPr/>
        <a:lstStyle/>
        <a:p>
          <a:endParaRPr lang="en-US"/>
        </a:p>
      </dgm:t>
    </dgm:pt>
    <dgm:pt modelId="{51624437-32D9-42C9-9FA3-D60D6E685FB4}" type="sibTrans" cxnId="{18B0E5B2-53D8-44EF-8F70-DD3D117F037B}">
      <dgm:prSet/>
      <dgm:spPr/>
      <dgm:t>
        <a:bodyPr/>
        <a:lstStyle/>
        <a:p>
          <a:endParaRPr lang="en-US"/>
        </a:p>
      </dgm:t>
    </dgm:pt>
    <dgm:pt modelId="{7EF57B06-AF57-48CC-AACB-4E35BE93B426}">
      <dgm:prSet phldrT="[Tex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u="none" dirty="0" smtClean="0">
              <a:solidFill>
                <a:schemeClr val="bg1"/>
              </a:solidFill>
            </a:rPr>
            <a:t>Other criteria – </a:t>
          </a:r>
          <a:r>
            <a:rPr lang="en-GB" u="none" dirty="0" smtClean="0">
              <a:solidFill>
                <a:srgbClr val="71DAFF"/>
              </a:solidFill>
            </a:rPr>
            <a:t>Context: urban vs rural, isolation, population density…</a:t>
          </a:r>
          <a:endParaRPr lang="en-US" u="none" dirty="0">
            <a:solidFill>
              <a:srgbClr val="71DAFF"/>
            </a:solidFill>
          </a:endParaRPr>
        </a:p>
      </dgm:t>
    </dgm:pt>
    <dgm:pt modelId="{06920AD4-E2B4-4C06-B2E2-7EF70D01F7F5}" type="parTrans" cxnId="{8C289541-9642-4033-A05D-3C69B999A683}">
      <dgm:prSet/>
      <dgm:spPr/>
      <dgm:t>
        <a:bodyPr/>
        <a:lstStyle/>
        <a:p>
          <a:endParaRPr lang="en-US"/>
        </a:p>
      </dgm:t>
    </dgm:pt>
    <dgm:pt modelId="{566FE55D-496F-4EBA-8889-4556624161D5}" type="sibTrans" cxnId="{8C289541-9642-4033-A05D-3C69B999A683}">
      <dgm:prSet/>
      <dgm:spPr/>
      <dgm:t>
        <a:bodyPr/>
        <a:lstStyle/>
        <a:p>
          <a:endParaRPr lang="en-US"/>
        </a:p>
      </dgm:t>
    </dgm:pt>
    <dgm:pt modelId="{DA100C16-4044-4E39-971E-34944FD292F5}" type="pres">
      <dgm:prSet presAssocID="{605ECD30-582C-4683-BE9A-0B7F49AEA1FE}" presName="Name0" presStyleCnt="0">
        <dgm:presLayoutVars>
          <dgm:chMax val="7"/>
          <dgm:chPref val="7"/>
          <dgm:dir/>
        </dgm:presLayoutVars>
      </dgm:prSet>
      <dgm:spPr/>
      <dgm:t>
        <a:bodyPr/>
        <a:lstStyle/>
        <a:p>
          <a:endParaRPr lang="en-US"/>
        </a:p>
      </dgm:t>
    </dgm:pt>
    <dgm:pt modelId="{E9C4CB98-A86D-404A-87FA-6251068D5417}" type="pres">
      <dgm:prSet presAssocID="{605ECD30-582C-4683-BE9A-0B7F49AEA1FE}" presName="Name1" presStyleCnt="0"/>
      <dgm:spPr/>
    </dgm:pt>
    <dgm:pt modelId="{7EA910B1-3540-410A-A01E-9D7CA6D08AAE}" type="pres">
      <dgm:prSet presAssocID="{605ECD30-582C-4683-BE9A-0B7F49AEA1FE}" presName="cycle" presStyleCnt="0"/>
      <dgm:spPr/>
    </dgm:pt>
    <dgm:pt modelId="{7ECE3D23-3C5F-4024-8689-062B34F1E605}" type="pres">
      <dgm:prSet presAssocID="{605ECD30-582C-4683-BE9A-0B7F49AEA1FE}" presName="srcNode" presStyleLbl="node1" presStyleIdx="0" presStyleCnt="3"/>
      <dgm:spPr/>
    </dgm:pt>
    <dgm:pt modelId="{1DB97848-B9C3-4BA6-BF99-3BB25A47715D}" type="pres">
      <dgm:prSet presAssocID="{605ECD30-582C-4683-BE9A-0B7F49AEA1FE}" presName="conn" presStyleLbl="parChTrans1D2" presStyleIdx="0" presStyleCnt="1"/>
      <dgm:spPr/>
      <dgm:t>
        <a:bodyPr/>
        <a:lstStyle/>
        <a:p>
          <a:endParaRPr lang="en-US"/>
        </a:p>
      </dgm:t>
    </dgm:pt>
    <dgm:pt modelId="{ABB9A02E-0055-4BF4-AAB5-A4C37819E1E7}" type="pres">
      <dgm:prSet presAssocID="{605ECD30-582C-4683-BE9A-0B7F49AEA1FE}" presName="extraNode" presStyleLbl="node1" presStyleIdx="0" presStyleCnt="3"/>
      <dgm:spPr/>
    </dgm:pt>
    <dgm:pt modelId="{CE4E37D1-E3E6-4D9D-A4CF-99FDD12193DD}" type="pres">
      <dgm:prSet presAssocID="{605ECD30-582C-4683-BE9A-0B7F49AEA1FE}" presName="dstNode" presStyleLbl="node1" presStyleIdx="0" presStyleCnt="3"/>
      <dgm:spPr/>
    </dgm:pt>
    <dgm:pt modelId="{01E8FF31-F598-4AE1-808E-00B58D191F47}" type="pres">
      <dgm:prSet presAssocID="{0DF77471-F199-4279-BA57-BF11902B6582}" presName="text_1" presStyleLbl="node1" presStyleIdx="0" presStyleCnt="3">
        <dgm:presLayoutVars>
          <dgm:bulletEnabled val="1"/>
        </dgm:presLayoutVars>
      </dgm:prSet>
      <dgm:spPr/>
      <dgm:t>
        <a:bodyPr/>
        <a:lstStyle/>
        <a:p>
          <a:endParaRPr lang="en-US"/>
        </a:p>
      </dgm:t>
    </dgm:pt>
    <dgm:pt modelId="{4D8572A3-1FBB-48AD-9B0E-3D93BE22F847}" type="pres">
      <dgm:prSet presAssocID="{0DF77471-F199-4279-BA57-BF11902B6582}" presName="accent_1" presStyleCnt="0"/>
      <dgm:spPr/>
    </dgm:pt>
    <dgm:pt modelId="{C6B199B0-6953-4B8C-A9FD-DB202442AC9C}" type="pres">
      <dgm:prSet presAssocID="{0DF77471-F199-4279-BA57-BF11902B6582}" presName="accentRepeatNode" presStyleLbl="solidFgAcc1" presStyleIdx="0" presStyleCnt="3"/>
      <dgm:spPr/>
    </dgm:pt>
    <dgm:pt modelId="{1AFEC353-92C2-4548-991B-862BAC0C0E0C}" type="pres">
      <dgm:prSet presAssocID="{1AB3F5AC-C47D-43B9-A28F-895F884E96BC}" presName="text_2" presStyleLbl="node1" presStyleIdx="1" presStyleCnt="3">
        <dgm:presLayoutVars>
          <dgm:bulletEnabled val="1"/>
        </dgm:presLayoutVars>
      </dgm:prSet>
      <dgm:spPr/>
      <dgm:t>
        <a:bodyPr/>
        <a:lstStyle/>
        <a:p>
          <a:endParaRPr lang="en-US"/>
        </a:p>
      </dgm:t>
    </dgm:pt>
    <dgm:pt modelId="{4F11ECD4-D743-4998-BD50-3F4FBF8E281A}" type="pres">
      <dgm:prSet presAssocID="{1AB3F5AC-C47D-43B9-A28F-895F884E96BC}" presName="accent_2" presStyleCnt="0"/>
      <dgm:spPr/>
    </dgm:pt>
    <dgm:pt modelId="{47284932-6F79-47CD-B318-AC6CF51C46EC}" type="pres">
      <dgm:prSet presAssocID="{1AB3F5AC-C47D-43B9-A28F-895F884E96BC}" presName="accentRepeatNode" presStyleLbl="solidFgAcc1" presStyleIdx="1" presStyleCnt="3"/>
      <dgm:spPr/>
    </dgm:pt>
    <dgm:pt modelId="{1EB24A62-9994-4BD2-A346-44E09284BDEC}" type="pres">
      <dgm:prSet presAssocID="{7EF57B06-AF57-48CC-AACB-4E35BE93B426}" presName="text_3" presStyleLbl="node1" presStyleIdx="2" presStyleCnt="3">
        <dgm:presLayoutVars>
          <dgm:bulletEnabled val="1"/>
        </dgm:presLayoutVars>
      </dgm:prSet>
      <dgm:spPr/>
      <dgm:t>
        <a:bodyPr/>
        <a:lstStyle/>
        <a:p>
          <a:endParaRPr lang="en-US"/>
        </a:p>
      </dgm:t>
    </dgm:pt>
    <dgm:pt modelId="{E8757A23-76A0-4486-BA1B-C67568AAA64D}" type="pres">
      <dgm:prSet presAssocID="{7EF57B06-AF57-48CC-AACB-4E35BE93B426}" presName="accent_3" presStyleCnt="0"/>
      <dgm:spPr/>
    </dgm:pt>
    <dgm:pt modelId="{B2C2E610-1933-4768-9634-14C434715AED}" type="pres">
      <dgm:prSet presAssocID="{7EF57B06-AF57-48CC-AACB-4E35BE93B426}" presName="accentRepeatNode" presStyleLbl="solidFgAcc1" presStyleIdx="2" presStyleCnt="3"/>
      <dgm:spPr/>
    </dgm:pt>
  </dgm:ptLst>
  <dgm:cxnLst>
    <dgm:cxn modelId="{C51F129B-E21E-4CAD-9666-0EE032FA2861}" type="presOf" srcId="{A88887F8-942A-4365-A05B-FE1492A67E34}" destId="{1DB97848-B9C3-4BA6-BF99-3BB25A47715D}" srcOrd="0" destOrd="0" presId="urn:microsoft.com/office/officeart/2008/layout/VerticalCurvedList"/>
    <dgm:cxn modelId="{C8ABE9B9-778A-4AC2-8BC4-1FC0910D460B}" type="presOf" srcId="{1AB3F5AC-C47D-43B9-A28F-895F884E96BC}" destId="{1AFEC353-92C2-4548-991B-862BAC0C0E0C}" srcOrd="0" destOrd="0" presId="urn:microsoft.com/office/officeart/2008/layout/VerticalCurvedList"/>
    <dgm:cxn modelId="{682E0770-EAD9-46B9-940D-9243C5A21A10}" type="presOf" srcId="{7EF57B06-AF57-48CC-AACB-4E35BE93B426}" destId="{1EB24A62-9994-4BD2-A346-44E09284BDEC}" srcOrd="0" destOrd="0" presId="urn:microsoft.com/office/officeart/2008/layout/VerticalCurvedList"/>
    <dgm:cxn modelId="{8C289541-9642-4033-A05D-3C69B999A683}" srcId="{605ECD30-582C-4683-BE9A-0B7F49AEA1FE}" destId="{7EF57B06-AF57-48CC-AACB-4E35BE93B426}" srcOrd="2" destOrd="0" parTransId="{06920AD4-E2B4-4C06-B2E2-7EF70D01F7F5}" sibTransId="{566FE55D-496F-4EBA-8889-4556624161D5}"/>
    <dgm:cxn modelId="{CDB3D9A6-7886-4695-BAE3-E127CF478251}" type="presOf" srcId="{0DF77471-F199-4279-BA57-BF11902B6582}" destId="{01E8FF31-F598-4AE1-808E-00B58D191F47}" srcOrd="0" destOrd="0" presId="urn:microsoft.com/office/officeart/2008/layout/VerticalCurvedList"/>
    <dgm:cxn modelId="{18B0E5B2-53D8-44EF-8F70-DD3D117F037B}" srcId="{605ECD30-582C-4683-BE9A-0B7F49AEA1FE}" destId="{1AB3F5AC-C47D-43B9-A28F-895F884E96BC}" srcOrd="1" destOrd="0" parTransId="{2E550A7E-7151-40D2-887A-1D9C03F3B4B7}" sibTransId="{51624437-32D9-42C9-9FA3-D60D6E685FB4}"/>
    <dgm:cxn modelId="{2A78FFDB-CD06-4AA7-96DC-9FDB6939600F}" type="presOf" srcId="{605ECD30-582C-4683-BE9A-0B7F49AEA1FE}" destId="{DA100C16-4044-4E39-971E-34944FD292F5}" srcOrd="0" destOrd="0" presId="urn:microsoft.com/office/officeart/2008/layout/VerticalCurvedList"/>
    <dgm:cxn modelId="{21D06ABC-1302-45C6-B74D-BE74EA9D019A}" srcId="{605ECD30-582C-4683-BE9A-0B7F49AEA1FE}" destId="{0DF77471-F199-4279-BA57-BF11902B6582}" srcOrd="0" destOrd="0" parTransId="{B627B883-50D3-41FE-A096-0C40A8829D06}" sibTransId="{A88887F8-942A-4365-A05B-FE1492A67E34}"/>
    <dgm:cxn modelId="{2ED54A8D-D6AF-4768-A043-1F9D08E51AAA}" type="presParOf" srcId="{DA100C16-4044-4E39-971E-34944FD292F5}" destId="{E9C4CB98-A86D-404A-87FA-6251068D5417}" srcOrd="0" destOrd="0" presId="urn:microsoft.com/office/officeart/2008/layout/VerticalCurvedList"/>
    <dgm:cxn modelId="{6F2E6CEE-C95C-4CB6-931D-530B0E0FAB13}" type="presParOf" srcId="{E9C4CB98-A86D-404A-87FA-6251068D5417}" destId="{7EA910B1-3540-410A-A01E-9D7CA6D08AAE}" srcOrd="0" destOrd="0" presId="urn:microsoft.com/office/officeart/2008/layout/VerticalCurvedList"/>
    <dgm:cxn modelId="{066C81A4-1F06-4488-A353-5B4C6539E391}" type="presParOf" srcId="{7EA910B1-3540-410A-A01E-9D7CA6D08AAE}" destId="{7ECE3D23-3C5F-4024-8689-062B34F1E605}" srcOrd="0" destOrd="0" presId="urn:microsoft.com/office/officeart/2008/layout/VerticalCurvedList"/>
    <dgm:cxn modelId="{EC80A3C8-95A1-40E6-BB40-A62FE2F9B8D0}" type="presParOf" srcId="{7EA910B1-3540-410A-A01E-9D7CA6D08AAE}" destId="{1DB97848-B9C3-4BA6-BF99-3BB25A47715D}" srcOrd="1" destOrd="0" presId="urn:microsoft.com/office/officeart/2008/layout/VerticalCurvedList"/>
    <dgm:cxn modelId="{814D2FA0-CC90-42A2-A714-0A86B7C5CD42}" type="presParOf" srcId="{7EA910B1-3540-410A-A01E-9D7CA6D08AAE}" destId="{ABB9A02E-0055-4BF4-AAB5-A4C37819E1E7}" srcOrd="2" destOrd="0" presId="urn:microsoft.com/office/officeart/2008/layout/VerticalCurvedList"/>
    <dgm:cxn modelId="{C200060F-7E5A-4056-BDD7-8F08EC55FCBF}" type="presParOf" srcId="{7EA910B1-3540-410A-A01E-9D7CA6D08AAE}" destId="{CE4E37D1-E3E6-4D9D-A4CF-99FDD12193DD}" srcOrd="3" destOrd="0" presId="urn:microsoft.com/office/officeart/2008/layout/VerticalCurvedList"/>
    <dgm:cxn modelId="{A86CAD01-072F-4B38-942B-065F805567ED}" type="presParOf" srcId="{E9C4CB98-A86D-404A-87FA-6251068D5417}" destId="{01E8FF31-F598-4AE1-808E-00B58D191F47}" srcOrd="1" destOrd="0" presId="urn:microsoft.com/office/officeart/2008/layout/VerticalCurvedList"/>
    <dgm:cxn modelId="{B8A030FD-9DAC-4578-9023-3BFBAE321505}" type="presParOf" srcId="{E9C4CB98-A86D-404A-87FA-6251068D5417}" destId="{4D8572A3-1FBB-48AD-9B0E-3D93BE22F847}" srcOrd="2" destOrd="0" presId="urn:microsoft.com/office/officeart/2008/layout/VerticalCurvedList"/>
    <dgm:cxn modelId="{6BD2E9CA-790B-4B65-AF9E-95C9CC3BC612}" type="presParOf" srcId="{4D8572A3-1FBB-48AD-9B0E-3D93BE22F847}" destId="{C6B199B0-6953-4B8C-A9FD-DB202442AC9C}" srcOrd="0" destOrd="0" presId="urn:microsoft.com/office/officeart/2008/layout/VerticalCurvedList"/>
    <dgm:cxn modelId="{E7AC7E2C-4865-4A77-A676-F728C9612525}" type="presParOf" srcId="{E9C4CB98-A86D-404A-87FA-6251068D5417}" destId="{1AFEC353-92C2-4548-991B-862BAC0C0E0C}" srcOrd="3" destOrd="0" presId="urn:microsoft.com/office/officeart/2008/layout/VerticalCurvedList"/>
    <dgm:cxn modelId="{7F11C06F-444F-46E2-8251-7384054839B2}" type="presParOf" srcId="{E9C4CB98-A86D-404A-87FA-6251068D5417}" destId="{4F11ECD4-D743-4998-BD50-3F4FBF8E281A}" srcOrd="4" destOrd="0" presId="urn:microsoft.com/office/officeart/2008/layout/VerticalCurvedList"/>
    <dgm:cxn modelId="{47905BD7-A00E-4A78-B5CB-766BF68078EB}" type="presParOf" srcId="{4F11ECD4-D743-4998-BD50-3F4FBF8E281A}" destId="{47284932-6F79-47CD-B318-AC6CF51C46EC}" srcOrd="0" destOrd="0" presId="urn:microsoft.com/office/officeart/2008/layout/VerticalCurvedList"/>
    <dgm:cxn modelId="{F022F8EE-93A9-4732-8E6F-23DCC8AAA444}" type="presParOf" srcId="{E9C4CB98-A86D-404A-87FA-6251068D5417}" destId="{1EB24A62-9994-4BD2-A346-44E09284BDEC}" srcOrd="5" destOrd="0" presId="urn:microsoft.com/office/officeart/2008/layout/VerticalCurvedList"/>
    <dgm:cxn modelId="{33FF33F6-AA5C-459E-A887-9FFEAF0CAD66}" type="presParOf" srcId="{E9C4CB98-A86D-404A-87FA-6251068D5417}" destId="{E8757A23-76A0-4486-BA1B-C67568AAA64D}" srcOrd="6" destOrd="0" presId="urn:microsoft.com/office/officeart/2008/layout/VerticalCurvedList"/>
    <dgm:cxn modelId="{1F708ACB-95C2-4110-84AA-452BF1000352}" type="presParOf" srcId="{E8757A23-76A0-4486-BA1B-C67568AAA64D}" destId="{B2C2E610-1933-4768-9634-14C434715AED}"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B97848-B9C3-4BA6-BF99-3BB25A47715D}">
      <dsp:nvSpPr>
        <dsp:cNvPr id="0" name=""/>
        <dsp:cNvSpPr/>
      </dsp:nvSpPr>
      <dsp:spPr>
        <a:xfrm>
          <a:off x="-5427139" y="-831103"/>
          <a:ext cx="6462806" cy="6462806"/>
        </a:xfrm>
        <a:prstGeom prst="blockArc">
          <a:avLst>
            <a:gd name="adj1" fmla="val 18900000"/>
            <a:gd name="adj2" fmla="val 2700000"/>
            <a:gd name="adj3" fmla="val 334"/>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1E8FF31-F598-4AE1-808E-00B58D191F47}">
      <dsp:nvSpPr>
        <dsp:cNvPr id="0" name=""/>
        <dsp:cNvSpPr/>
      </dsp:nvSpPr>
      <dsp:spPr>
        <a:xfrm>
          <a:off x="666323" y="480060"/>
          <a:ext cx="6468328" cy="9601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95" tIns="48260" rIns="48260" bIns="482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GB" sz="1900" u="none" kern="1200" dirty="0" smtClean="0"/>
            <a:t>Mandate </a:t>
          </a:r>
          <a:r>
            <a:rPr lang="en-GB" sz="1900" u="none" kern="1200" dirty="0" smtClean="0">
              <a:solidFill>
                <a:srgbClr val="71DAFF"/>
              </a:solidFill>
            </a:rPr>
            <a:t>institutional</a:t>
          </a:r>
        </a:p>
        <a:p>
          <a:pPr lvl="0" algn="l" defTabSz="2222500">
            <a:lnSpc>
              <a:spcPct val="90000"/>
            </a:lnSpc>
            <a:spcBef>
              <a:spcPct val="0"/>
            </a:spcBef>
            <a:spcAft>
              <a:spcPct val="35000"/>
            </a:spcAft>
          </a:pPr>
          <a:endParaRPr lang="en-US" sz="1900" kern="1200" dirty="0"/>
        </a:p>
      </dsp:txBody>
      <dsp:txXfrm>
        <a:off x="666323" y="480060"/>
        <a:ext cx="6468328" cy="960120"/>
      </dsp:txXfrm>
    </dsp:sp>
    <dsp:sp modelId="{C6B199B0-6953-4B8C-A9FD-DB202442AC9C}">
      <dsp:nvSpPr>
        <dsp:cNvPr id="0" name=""/>
        <dsp:cNvSpPr/>
      </dsp:nvSpPr>
      <dsp:spPr>
        <a:xfrm>
          <a:off x="66248" y="360045"/>
          <a:ext cx="1200150" cy="120015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AFEC353-92C2-4548-991B-862BAC0C0E0C}">
      <dsp:nvSpPr>
        <dsp:cNvPr id="0" name=""/>
        <dsp:cNvSpPr/>
      </dsp:nvSpPr>
      <dsp:spPr>
        <a:xfrm>
          <a:off x="1015326" y="1920240"/>
          <a:ext cx="6119324" cy="9601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95" tIns="48260" rIns="48260" bIns="482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GB" sz="1900" u="none" kern="1200" dirty="0" smtClean="0"/>
            <a:t>Legislation- </a:t>
          </a:r>
          <a:r>
            <a:rPr lang="en-GB" sz="1900" u="none" kern="1200" dirty="0" smtClean="0">
              <a:solidFill>
                <a:srgbClr val="71DAFF"/>
              </a:solidFill>
            </a:rPr>
            <a:t>local, regional, national, international</a:t>
          </a:r>
        </a:p>
        <a:p>
          <a:pPr lvl="0" algn="l" defTabSz="1244600">
            <a:lnSpc>
              <a:spcPct val="90000"/>
            </a:lnSpc>
            <a:spcBef>
              <a:spcPct val="0"/>
            </a:spcBef>
            <a:spcAft>
              <a:spcPct val="35000"/>
            </a:spcAft>
          </a:pPr>
          <a:endParaRPr lang="en-US" sz="1900" kern="1200" dirty="0"/>
        </a:p>
      </dsp:txBody>
      <dsp:txXfrm>
        <a:off x="1015326" y="1920240"/>
        <a:ext cx="6119324" cy="960120"/>
      </dsp:txXfrm>
    </dsp:sp>
    <dsp:sp modelId="{47284932-6F79-47CD-B318-AC6CF51C46EC}">
      <dsp:nvSpPr>
        <dsp:cNvPr id="0" name=""/>
        <dsp:cNvSpPr/>
      </dsp:nvSpPr>
      <dsp:spPr>
        <a:xfrm>
          <a:off x="415251" y="1800224"/>
          <a:ext cx="1200150" cy="120015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EB24A62-9994-4BD2-A346-44E09284BDEC}">
      <dsp:nvSpPr>
        <dsp:cNvPr id="0" name=""/>
        <dsp:cNvSpPr/>
      </dsp:nvSpPr>
      <dsp:spPr>
        <a:xfrm>
          <a:off x="666323" y="3360420"/>
          <a:ext cx="6468328" cy="96012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95" tIns="48260" rIns="48260" bIns="4826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GB" sz="1900" u="none" kern="1200" dirty="0" smtClean="0">
              <a:solidFill>
                <a:schemeClr val="bg1"/>
              </a:solidFill>
            </a:rPr>
            <a:t>Other criteria – </a:t>
          </a:r>
          <a:r>
            <a:rPr lang="en-GB" sz="1900" u="none" kern="1200" dirty="0" smtClean="0">
              <a:solidFill>
                <a:srgbClr val="71DAFF"/>
              </a:solidFill>
            </a:rPr>
            <a:t>Context: urban vs rural, isolation, population density…</a:t>
          </a:r>
          <a:endParaRPr lang="en-US" sz="1900" u="none" kern="1200" dirty="0">
            <a:solidFill>
              <a:srgbClr val="71DAFF"/>
            </a:solidFill>
          </a:endParaRPr>
        </a:p>
      </dsp:txBody>
      <dsp:txXfrm>
        <a:off x="666323" y="3360420"/>
        <a:ext cx="6468328" cy="960120"/>
      </dsp:txXfrm>
    </dsp:sp>
    <dsp:sp modelId="{B2C2E610-1933-4768-9634-14C434715AED}">
      <dsp:nvSpPr>
        <dsp:cNvPr id="0" name=""/>
        <dsp:cNvSpPr/>
      </dsp:nvSpPr>
      <dsp:spPr>
        <a:xfrm>
          <a:off x="66248" y="3240405"/>
          <a:ext cx="1200150" cy="1200150"/>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082" name="Rectangle 2"/>
          <p:cNvSpPr>
            <a:spLocks noGrp="1" noChangeArrowheads="1"/>
          </p:cNvSpPr>
          <p:nvPr>
            <p:ph type="hdr" sz="quarter"/>
          </p:nvPr>
        </p:nvSpPr>
        <p:spPr bwMode="auto">
          <a:xfrm>
            <a:off x="0"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3" name="Rectangle 3"/>
          <p:cNvSpPr>
            <a:spLocks noGrp="1" noChangeArrowheads="1"/>
          </p:cNvSpPr>
          <p:nvPr>
            <p:ph type="dt" sz="quarter" idx="1"/>
          </p:nvPr>
        </p:nvSpPr>
        <p:spPr bwMode="auto">
          <a:xfrm>
            <a:off x="3850907"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174084" name="Rectangle 4"/>
          <p:cNvSpPr>
            <a:spLocks noGrp="1" noChangeArrowheads="1"/>
          </p:cNvSpPr>
          <p:nvPr>
            <p:ph type="ftr" sz="quarter" idx="2"/>
          </p:nvPr>
        </p:nvSpPr>
        <p:spPr bwMode="auto">
          <a:xfrm>
            <a:off x="0"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174085" name="Rectangle 5"/>
          <p:cNvSpPr>
            <a:spLocks noGrp="1" noChangeArrowheads="1"/>
          </p:cNvSpPr>
          <p:nvPr>
            <p:ph type="sldNum" sz="quarter" idx="3"/>
          </p:nvPr>
        </p:nvSpPr>
        <p:spPr bwMode="auto">
          <a:xfrm>
            <a:off x="3850907"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E5F18FF9-29BD-4535-B5C9-375A218A0C70}" type="slidenum">
              <a:rPr lang="it-IT"/>
              <a:pPr>
                <a:defRPr/>
              </a:pPr>
              <a:t>‹#›</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3" name="Rectangle 3"/>
          <p:cNvSpPr>
            <a:spLocks noGrp="1" noChangeArrowheads="1"/>
          </p:cNvSpPr>
          <p:nvPr>
            <p:ph type="dt" idx="1"/>
          </p:nvPr>
        </p:nvSpPr>
        <p:spPr bwMode="auto">
          <a:xfrm>
            <a:off x="3850907" y="0"/>
            <a:ext cx="2945184" cy="496729"/>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lvl1pPr algn="r">
              <a:lnSpc>
                <a:spcPct val="100000"/>
              </a:lnSpc>
              <a:spcBef>
                <a:spcPct val="0"/>
              </a:spcBef>
              <a:defRPr u="none">
                <a:latin typeface="Arial" charset="0"/>
              </a:defRPr>
            </a:lvl1pPr>
          </a:lstStyle>
          <a:p>
            <a:pPr>
              <a:defRPr/>
            </a:pPr>
            <a:endParaRPr lang="it-IT"/>
          </a:p>
        </p:txBody>
      </p:sp>
      <p:sp>
        <p:nvSpPr>
          <p:cNvPr id="25604" name="Rectangle 4"/>
          <p:cNvSpPr>
            <a:spLocks noGrp="1" noRot="1" noChangeAspect="1" noChangeArrowheads="1" noTextEdit="1"/>
          </p:cNvSpPr>
          <p:nvPr>
            <p:ph type="sldImg" idx="2"/>
          </p:nvPr>
        </p:nvSpPr>
        <p:spPr bwMode="auto">
          <a:xfrm>
            <a:off x="468313" y="744538"/>
            <a:ext cx="5862637" cy="3722687"/>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679293" y="4716542"/>
            <a:ext cx="5439089" cy="4467384"/>
          </a:xfrm>
          <a:prstGeom prst="rect">
            <a:avLst/>
          </a:prstGeom>
          <a:noFill/>
          <a:ln w="9525">
            <a:noFill/>
            <a:miter lim="800000"/>
            <a:headEnd/>
            <a:tailEnd/>
          </a:ln>
          <a:effectLst/>
        </p:spPr>
        <p:txBody>
          <a:bodyPr vert="horz" wrap="square" lIns="91312" tIns="45656" rIns="91312" bIns="45656"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61446" name="Rectangle 6"/>
          <p:cNvSpPr>
            <a:spLocks noGrp="1" noChangeArrowheads="1"/>
          </p:cNvSpPr>
          <p:nvPr>
            <p:ph type="ftr" sz="quarter" idx="4"/>
          </p:nvPr>
        </p:nvSpPr>
        <p:spPr bwMode="auto">
          <a:xfrm>
            <a:off x="0"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l">
              <a:lnSpc>
                <a:spcPct val="100000"/>
              </a:lnSpc>
              <a:spcBef>
                <a:spcPct val="0"/>
              </a:spcBef>
              <a:defRPr u="none">
                <a:latin typeface="Arial" charset="0"/>
              </a:defRPr>
            </a:lvl1pPr>
          </a:lstStyle>
          <a:p>
            <a:pPr>
              <a:defRPr/>
            </a:pPr>
            <a:endParaRPr lang="it-IT"/>
          </a:p>
        </p:txBody>
      </p:sp>
      <p:sp>
        <p:nvSpPr>
          <p:cNvPr id="61447" name="Rectangle 7"/>
          <p:cNvSpPr>
            <a:spLocks noGrp="1" noChangeArrowheads="1"/>
          </p:cNvSpPr>
          <p:nvPr>
            <p:ph type="sldNum" sz="quarter" idx="5"/>
          </p:nvPr>
        </p:nvSpPr>
        <p:spPr bwMode="auto">
          <a:xfrm>
            <a:off x="3850907" y="9429910"/>
            <a:ext cx="2945184" cy="496729"/>
          </a:xfrm>
          <a:prstGeom prst="rect">
            <a:avLst/>
          </a:prstGeom>
          <a:noFill/>
          <a:ln w="9525">
            <a:noFill/>
            <a:miter lim="800000"/>
            <a:headEnd/>
            <a:tailEnd/>
          </a:ln>
          <a:effectLst/>
        </p:spPr>
        <p:txBody>
          <a:bodyPr vert="horz" wrap="square" lIns="91312" tIns="45656" rIns="91312" bIns="45656" numCol="1" anchor="b" anchorCtr="0" compatLnSpc="1">
            <a:prstTxWarp prst="textNoShape">
              <a:avLst/>
            </a:prstTxWarp>
          </a:bodyPr>
          <a:lstStyle>
            <a:lvl1pPr algn="r">
              <a:lnSpc>
                <a:spcPct val="100000"/>
              </a:lnSpc>
              <a:spcBef>
                <a:spcPct val="0"/>
              </a:spcBef>
              <a:defRPr u="none">
                <a:latin typeface="Arial" charset="0"/>
              </a:defRPr>
            </a:lvl1pPr>
          </a:lstStyle>
          <a:p>
            <a:pPr>
              <a:defRPr/>
            </a:pPr>
            <a:fld id="{0FC31188-EB0F-41C4-A4E2-ADE25AA12F0C}" type="slidenum">
              <a:rPr lang="it-IT"/>
              <a:pPr>
                <a:defRPr/>
              </a:pPr>
              <a:t>‹#›</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egnaposto immagine diapositiva 1"/>
          <p:cNvSpPr>
            <a:spLocks noGrp="1" noRot="1" noChangeAspect="1" noTextEdit="1"/>
          </p:cNvSpPr>
          <p:nvPr>
            <p:ph type="sldImg"/>
          </p:nvPr>
        </p:nvSpPr>
        <p:spPr>
          <a:ln/>
        </p:spPr>
      </p:sp>
      <p:sp>
        <p:nvSpPr>
          <p:cNvPr id="26627" name="Segnaposto note 2"/>
          <p:cNvSpPr>
            <a:spLocks noGrp="1"/>
          </p:cNvSpPr>
          <p:nvPr>
            <p:ph type="body" idx="1"/>
          </p:nvPr>
        </p:nvSpPr>
        <p:spPr>
          <a:noFill/>
          <a:ln/>
        </p:spPr>
        <p:txBody>
          <a:bodyPr/>
          <a:lstStyle/>
          <a:p>
            <a:r>
              <a:rPr lang="it-IT" dirty="0" err="1" smtClean="0"/>
              <a:t>This</a:t>
            </a:r>
            <a:r>
              <a:rPr lang="it-IT" dirty="0" smtClean="0"/>
              <a:t> </a:t>
            </a:r>
            <a:r>
              <a:rPr lang="it-IT" dirty="0" err="1" smtClean="0"/>
              <a:t>screen</a:t>
            </a:r>
            <a:r>
              <a:rPr lang="it-IT" dirty="0" smtClean="0"/>
              <a:t> </a:t>
            </a:r>
            <a:r>
              <a:rPr lang="it-IT" dirty="0" err="1" smtClean="0"/>
              <a:t>doesn</a:t>
            </a:r>
            <a:r>
              <a:rPr lang="it-IT" dirty="0" smtClean="0"/>
              <a:t>’t </a:t>
            </a:r>
            <a:r>
              <a:rPr lang="it-IT" dirty="0" err="1" smtClean="0"/>
              <a:t>contain</a:t>
            </a:r>
            <a:r>
              <a:rPr lang="it-IT" dirty="0" smtClean="0"/>
              <a:t> </a:t>
            </a:r>
            <a:r>
              <a:rPr lang="it-IT" dirty="0" err="1" smtClean="0"/>
              <a:t>spoken</a:t>
            </a:r>
            <a:r>
              <a:rPr lang="it-IT" dirty="0" smtClean="0"/>
              <a:t> audio.</a:t>
            </a:r>
          </a:p>
          <a:p>
            <a:endParaRPr lang="it-IT" dirty="0" smtClean="0"/>
          </a:p>
          <a:p>
            <a:r>
              <a:rPr lang="it-IT" b="1" dirty="0" smtClean="0"/>
              <a:t>[Design notes</a:t>
            </a:r>
            <a:r>
              <a:rPr lang="it-IT" dirty="0" smtClean="0"/>
              <a:t>: </a:t>
            </a:r>
            <a:r>
              <a:rPr lang="it-IT" dirty="0" err="1" smtClean="0"/>
              <a:t>This</a:t>
            </a:r>
            <a:r>
              <a:rPr lang="it-IT" dirty="0" smtClean="0"/>
              <a:t> slide </a:t>
            </a:r>
            <a:r>
              <a:rPr lang="it-IT" dirty="0" err="1" smtClean="0"/>
              <a:t>will</a:t>
            </a:r>
            <a:r>
              <a:rPr lang="it-IT" dirty="0" smtClean="0"/>
              <a:t> </a:t>
            </a:r>
            <a:r>
              <a:rPr lang="it-IT" dirty="0" err="1" smtClean="0"/>
              <a:t>have</a:t>
            </a:r>
            <a:r>
              <a:rPr lang="it-IT" dirty="0" smtClean="0"/>
              <a:t> a background jingle </a:t>
            </a:r>
            <a:r>
              <a:rPr lang="it-IT" dirty="0" err="1" smtClean="0"/>
              <a:t>music</a:t>
            </a:r>
            <a:r>
              <a:rPr lang="it-IT" dirty="0" smtClean="0"/>
              <a:t>. Background </a:t>
            </a:r>
            <a:r>
              <a:rPr lang="it-IT" dirty="0" err="1" smtClean="0"/>
              <a:t>image</a:t>
            </a:r>
            <a:r>
              <a:rPr lang="it-IT" dirty="0" smtClean="0"/>
              <a:t> </a:t>
            </a:r>
            <a:r>
              <a:rPr lang="it-IT" dirty="0" err="1" smtClean="0"/>
              <a:t>will</a:t>
            </a:r>
            <a:r>
              <a:rPr lang="it-IT" dirty="0" smtClean="0"/>
              <a:t> </a:t>
            </a:r>
            <a:r>
              <a:rPr lang="it-IT" dirty="0" err="1" smtClean="0"/>
              <a:t>be</a:t>
            </a:r>
            <a:r>
              <a:rPr lang="it-IT" dirty="0" smtClean="0"/>
              <a:t> ECDC’s </a:t>
            </a:r>
            <a:r>
              <a:rPr lang="it-IT" dirty="0" err="1" smtClean="0"/>
              <a:t>quarters</a:t>
            </a:r>
            <a:r>
              <a:rPr lang="it-IT" b="1" dirty="0" smtClean="0"/>
              <a:t>]</a:t>
            </a:r>
          </a:p>
        </p:txBody>
      </p:sp>
      <p:sp>
        <p:nvSpPr>
          <p:cNvPr id="26628" name="Segnaposto numero diapositiva 3"/>
          <p:cNvSpPr>
            <a:spLocks noGrp="1"/>
          </p:cNvSpPr>
          <p:nvPr>
            <p:ph type="sldNum" sz="quarter" idx="5"/>
          </p:nvPr>
        </p:nvSpPr>
        <p:spPr>
          <a:noFill/>
        </p:spPr>
        <p:txBody>
          <a:bodyPr/>
          <a:lstStyle/>
          <a:p>
            <a:fld id="{54D69AFB-8D47-4EB5-B652-9EE217EAE72C}" type="slidenum">
              <a:rPr lang="it-IT" smtClean="0"/>
              <a:pPr/>
              <a:t>1</a:t>
            </a:fld>
            <a:endParaRPr lang="it-I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a:ln/>
        </p:spPr>
      </p:sp>
      <p:sp>
        <p:nvSpPr>
          <p:cNvPr id="112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 typeface="Wingdings" panose="05000000000000000000" pitchFamily="2" charset="2"/>
              <a:buNone/>
            </a:pPr>
            <a:r>
              <a:rPr lang="en-GB" altLang="en-US" dirty="0" smtClean="0"/>
              <a:t>At</a:t>
            </a:r>
            <a:r>
              <a:rPr lang="en-GB" altLang="en-US" baseline="0" dirty="0" smtClean="0"/>
              <a:t> EU level, decision 1082 on serious cross-border threats to health Provides for a comprehensive and coordinated approach for preparedness, early warning, risk assessment and crisis response. The threats that require attention may be of biological, chemical, environmental or other origin and that may impact the health of EU citizens. </a:t>
            </a:r>
          </a:p>
          <a:p>
            <a:pPr>
              <a:buFont typeface="Wingdings" panose="05000000000000000000" pitchFamily="2" charset="2"/>
              <a:buNone/>
            </a:pPr>
            <a:endParaRPr lang="en-GB" altLang="en-US" dirty="0" smtClean="0"/>
          </a:p>
        </p:txBody>
      </p:sp>
      <p:sp>
        <p:nvSpPr>
          <p:cNvPr id="1126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6125" indent="-284163">
              <a:spcBef>
                <a:spcPct val="30000"/>
              </a:spcBef>
              <a:defRPr sz="1200">
                <a:solidFill>
                  <a:schemeClr val="tx1"/>
                </a:solidFill>
                <a:latin typeface="Arial" panose="020B0604020202020204" pitchFamily="34" charset="0"/>
              </a:defRPr>
            </a:lvl2pPr>
            <a:lvl3pPr marL="1147763" indent="-227013">
              <a:spcBef>
                <a:spcPct val="30000"/>
              </a:spcBef>
              <a:defRPr sz="1200">
                <a:solidFill>
                  <a:schemeClr val="tx1"/>
                </a:solidFill>
                <a:latin typeface="Arial" panose="020B0604020202020204" pitchFamily="34" charset="0"/>
              </a:defRPr>
            </a:lvl3pPr>
            <a:lvl4pPr marL="1609725" indent="-227013">
              <a:spcBef>
                <a:spcPct val="30000"/>
              </a:spcBef>
              <a:defRPr sz="1200">
                <a:solidFill>
                  <a:schemeClr val="tx1"/>
                </a:solidFill>
                <a:latin typeface="Arial" panose="020B0604020202020204" pitchFamily="34" charset="0"/>
              </a:defRPr>
            </a:lvl4pPr>
            <a:lvl5pPr marL="2066925" indent="-227013">
              <a:spcBef>
                <a:spcPct val="30000"/>
              </a:spcBef>
              <a:defRPr sz="1200">
                <a:solidFill>
                  <a:schemeClr val="tx1"/>
                </a:solidFill>
                <a:latin typeface="Arial" panose="020B0604020202020204" pitchFamily="34" charset="0"/>
              </a:defRPr>
            </a:lvl5pPr>
            <a:lvl6pPr marL="2524125" indent="-227013" eaLnBrk="0" fontAlgn="base" hangingPunct="0">
              <a:spcBef>
                <a:spcPct val="30000"/>
              </a:spcBef>
              <a:spcAft>
                <a:spcPct val="0"/>
              </a:spcAft>
              <a:defRPr sz="1200">
                <a:solidFill>
                  <a:schemeClr val="tx1"/>
                </a:solidFill>
                <a:latin typeface="Arial" panose="020B0604020202020204" pitchFamily="34" charset="0"/>
              </a:defRPr>
            </a:lvl6pPr>
            <a:lvl7pPr marL="2981325" indent="-227013" eaLnBrk="0" fontAlgn="base" hangingPunct="0">
              <a:spcBef>
                <a:spcPct val="30000"/>
              </a:spcBef>
              <a:spcAft>
                <a:spcPct val="0"/>
              </a:spcAft>
              <a:defRPr sz="1200">
                <a:solidFill>
                  <a:schemeClr val="tx1"/>
                </a:solidFill>
                <a:latin typeface="Arial" panose="020B0604020202020204" pitchFamily="34" charset="0"/>
              </a:defRPr>
            </a:lvl7pPr>
            <a:lvl8pPr marL="3438525" indent="-227013" eaLnBrk="0" fontAlgn="base" hangingPunct="0">
              <a:spcBef>
                <a:spcPct val="30000"/>
              </a:spcBef>
              <a:spcAft>
                <a:spcPct val="0"/>
              </a:spcAft>
              <a:defRPr sz="1200">
                <a:solidFill>
                  <a:schemeClr val="tx1"/>
                </a:solidFill>
                <a:latin typeface="Arial" panose="020B0604020202020204" pitchFamily="34" charset="0"/>
              </a:defRPr>
            </a:lvl8pPr>
            <a:lvl9pPr marL="3895725"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06C024BC-5956-4D53-89C0-5D81215A1F60}" type="slidenum">
              <a:rPr lang="en-GB" altLang="en-US" smtClean="0">
                <a:ea typeface="ＭＳ Ｐゴシック" panose="020B0600070205080204" pitchFamily="34" charset="-128"/>
              </a:rPr>
              <a:pPr>
                <a:spcBef>
                  <a:spcPct val="0"/>
                </a:spcBef>
              </a:pPr>
              <a:t>10</a:t>
            </a:fld>
            <a:endParaRPr lang="en-GB" altLang="en-US" smtClean="0">
              <a:ea typeface="ＭＳ Ｐゴシック" panose="020B0600070205080204" pitchFamily="34" charset="-128"/>
            </a:endParaRPr>
          </a:p>
        </p:txBody>
      </p:sp>
    </p:spTree>
    <p:extLst>
      <p:ext uri="{BB962C8B-B14F-4D97-AF65-F5344CB8AC3E}">
        <p14:creationId xmlns:p14="http://schemas.microsoft.com/office/powerpoint/2010/main" val="13277873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smtClean="0"/>
              <a:t>In </a:t>
            </a:r>
            <a:r>
              <a:rPr lang="en-GB" sz="1000" dirty="0" smtClean="0"/>
              <a:t>addition to events that are</a:t>
            </a:r>
            <a:r>
              <a:rPr lang="en-GB" sz="1000" baseline="0" dirty="0" smtClean="0"/>
              <a:t> enforced through national and international regulations, a set of other criteria can be used to define and apply filtering criteria to be used in epidemic intelligence activities. </a:t>
            </a:r>
            <a:r>
              <a:rPr lang="en-GB" sz="1000" baseline="0" dirty="0" smtClean="0"/>
              <a:t>These </a:t>
            </a:r>
            <a:r>
              <a:rPr lang="en-GB" sz="1000" baseline="0" dirty="0" smtClean="0"/>
              <a:t>may vary according the mandate of the institution but their aim are to improve and increase the sensitivity of the EI process. It is the responsibility of the team in charge of the epidemic intelligence process to define and apply these criteria. They may vary over time.</a:t>
            </a:r>
          </a:p>
          <a:p>
            <a:r>
              <a:rPr lang="en-GB" sz="1000" dirty="0" smtClean="0"/>
              <a:t>How </a:t>
            </a:r>
            <a:r>
              <a:rPr lang="en-GB" sz="1000" dirty="0" smtClean="0"/>
              <a:t>do we identify an event starting from a report?</a:t>
            </a:r>
          </a:p>
          <a:p>
            <a:r>
              <a:rPr lang="en-GB" sz="1000" dirty="0" smtClean="0"/>
              <a:t>The information gathered in the screening phase can be filtered by categorising. Several</a:t>
            </a:r>
            <a:r>
              <a:rPr lang="en-GB" sz="1000" baseline="0" dirty="0" smtClean="0"/>
              <a:t> essential categories can be defined based on the needs and mandate of the EI expert. </a:t>
            </a:r>
          </a:p>
          <a:p>
            <a:r>
              <a:rPr lang="en-GB" sz="1000" baseline="0" dirty="0" smtClean="0"/>
              <a:t>For infectious diseases in humans these are essential criteria:</a:t>
            </a:r>
          </a:p>
          <a:p>
            <a:pPr marL="171450" indent="-171450">
              <a:buFont typeface="Arial" panose="020B0604020202020204" pitchFamily="34" charset="0"/>
              <a:buChar char="•"/>
            </a:pPr>
            <a:r>
              <a:rPr lang="en-GB" sz="1000" baseline="0" dirty="0" smtClean="0"/>
              <a:t>Disease in humans</a:t>
            </a:r>
          </a:p>
          <a:p>
            <a:pPr marL="171450" indent="-171450">
              <a:buFont typeface="Arial" panose="020B0604020202020204" pitchFamily="34" charset="0"/>
              <a:buChar char="•"/>
            </a:pPr>
            <a:r>
              <a:rPr lang="en-GB" sz="1000" baseline="0" dirty="0" smtClean="0"/>
              <a:t>Geographical location</a:t>
            </a:r>
          </a:p>
          <a:p>
            <a:pPr marL="171450" indent="-171450">
              <a:buFont typeface="Arial" panose="020B0604020202020204" pitchFamily="34" charset="0"/>
              <a:buChar char="•"/>
            </a:pPr>
            <a:r>
              <a:rPr lang="en-GB" sz="1000" baseline="0" dirty="0" smtClean="0"/>
              <a:t>Time of the event (usually most recent)</a:t>
            </a:r>
          </a:p>
          <a:p>
            <a:pPr marL="171450" indent="-171450">
              <a:buFont typeface="Arial" panose="020B0604020202020204" pitchFamily="34" charset="0"/>
              <a:buChar char="•"/>
            </a:pPr>
            <a:r>
              <a:rPr lang="en-GB" sz="1000" baseline="0" dirty="0" smtClean="0"/>
              <a:t>Unusual patterns in morbidity and mortality for example a sharp increase in number of cases, or a large number of deaths.</a:t>
            </a:r>
          </a:p>
          <a:p>
            <a:pPr marL="171450" indent="-171450">
              <a:buFont typeface="Arial" panose="020B0604020202020204" pitchFamily="34" charset="0"/>
              <a:buChar char="•"/>
            </a:pPr>
            <a:r>
              <a:rPr lang="en-GB" sz="1000" baseline="0" dirty="0" smtClean="0"/>
              <a:t>An unknown disease</a:t>
            </a:r>
          </a:p>
          <a:p>
            <a:pPr marL="171450" indent="-171450">
              <a:buFont typeface="Arial" panose="020B0604020202020204" pitchFamily="34" charset="0"/>
              <a:buChar char="•"/>
            </a:pPr>
            <a:r>
              <a:rPr lang="en-GB" sz="1000" baseline="0" dirty="0" smtClean="0"/>
              <a:t>Some of the known diseases or pathogens: for example diseases and pathogens listed in IHR annex 2, diseases and pathogens which are common/uncommon in the country or region of interest, diseases prevalent in neighbouring countries or countries which are common travel destinations</a:t>
            </a:r>
            <a:r>
              <a:rPr lang="en-GB" sz="1000" baseline="0" dirty="0" smtClean="0"/>
              <a:t>.</a:t>
            </a:r>
            <a:endParaRPr lang="en-GB" sz="1000" baseline="0" dirty="0" smtClean="0"/>
          </a:p>
          <a:p>
            <a:r>
              <a:rPr lang="en-GB" sz="1000" baseline="0" dirty="0" smtClean="0"/>
              <a:t>As soon as essential filtering criteria are established, additional criteria can and should be considered, </a:t>
            </a:r>
            <a:r>
              <a:rPr lang="en-GB" sz="1000" baseline="0" dirty="0" smtClean="0"/>
              <a:t>such </a:t>
            </a:r>
            <a:r>
              <a:rPr lang="en-GB" sz="1000" baseline="0" dirty="0" smtClean="0"/>
              <a:t>as seasonality, the presence of environmental determinants (e.g. mosquitoes, bathing season, hot summer, mild winter</a:t>
            </a:r>
            <a:r>
              <a:rPr lang="en-GB" sz="1000" baseline="0" dirty="0" smtClean="0"/>
              <a:t>).</a:t>
            </a:r>
            <a:endParaRPr lang="en-GB" sz="1000" baseline="0" dirty="0" smtClean="0"/>
          </a:p>
          <a:p>
            <a:r>
              <a:rPr lang="en-GB" sz="1000" baseline="0" dirty="0" smtClean="0"/>
              <a:t>Information about contaminated food or water, unusual deaths or disease outbreaks in animal, to which people might be </a:t>
            </a:r>
            <a:r>
              <a:rPr lang="en-GB" sz="1000" baseline="0" dirty="0" smtClean="0"/>
              <a:t>exposed.</a:t>
            </a:r>
            <a:endParaRPr lang="en-GB" sz="1000" baseline="0" dirty="0" smtClean="0"/>
          </a:p>
          <a:p>
            <a:r>
              <a:rPr lang="en-GB" sz="1000" baseline="0" dirty="0" smtClean="0"/>
              <a:t>Changes in epidemiology or biology of known disease, for example a new way of transmission identified.</a:t>
            </a:r>
          </a:p>
          <a:p>
            <a:r>
              <a:rPr lang="en-GB" sz="1000" baseline="0" dirty="0" smtClean="0"/>
              <a:t>Population at risk or affected populations</a:t>
            </a:r>
            <a:r>
              <a:rPr lang="en-GB" sz="1000" baseline="0" dirty="0" smtClean="0"/>
              <a:t>.</a:t>
            </a:r>
            <a:endParaRPr lang="en-GB" sz="1000"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41963103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0086" y="4559067"/>
            <a:ext cx="5439089" cy="4467384"/>
          </a:xfrm>
        </p:spPr>
        <p:txBody>
          <a:bodyPr/>
          <a:lstStyle/>
          <a:p>
            <a:r>
              <a:rPr lang="en-GB" sz="1100" dirty="0" smtClean="0"/>
              <a:t>At </a:t>
            </a:r>
            <a:r>
              <a:rPr lang="en-GB" sz="1100" dirty="0" smtClean="0"/>
              <a:t>ECDC, the epidemic intelligence</a:t>
            </a:r>
            <a:r>
              <a:rPr lang="en-GB" sz="1100" baseline="0" dirty="0" smtClean="0"/>
              <a:t> experts use additional criteria to those in EWRS and IHR.  This is to ensure the sensitivity of the filtering allowing to detect the smallest signal of potential public health event or threat. These criteria are:</a:t>
            </a:r>
          </a:p>
          <a:p>
            <a:pPr lvl="0"/>
            <a:r>
              <a:rPr lang="de-DE" sz="1100" kern="1200" dirty="0" smtClean="0">
                <a:solidFill>
                  <a:schemeClr val="tx1"/>
                </a:solidFill>
                <a:effectLst/>
              </a:rPr>
              <a:t>- </a:t>
            </a:r>
            <a:r>
              <a:rPr lang="de-DE" sz="1100" kern="1200" dirty="0" smtClean="0">
                <a:solidFill>
                  <a:schemeClr val="tx1"/>
                </a:solidFill>
                <a:effectLst/>
              </a:rPr>
              <a:t>Outbreaks or events related to communicable diseases extending to more than one EU/EEA country or with potential on-going transmission (e.g. airplane, cruise ship, school...).</a:t>
            </a:r>
            <a:endParaRPr lang="en-GB" sz="1100" kern="1200" dirty="0" smtClean="0">
              <a:solidFill>
                <a:schemeClr val="tx1"/>
              </a:solidFill>
              <a:effectLst/>
            </a:endParaRPr>
          </a:p>
          <a:p>
            <a:r>
              <a:rPr lang="de-DE" sz="1100" kern="1200" dirty="0" smtClean="0">
                <a:solidFill>
                  <a:schemeClr val="tx1"/>
                </a:solidFill>
                <a:effectLst/>
              </a:rPr>
              <a:t> </a:t>
            </a:r>
            <a:r>
              <a:rPr lang="de-DE" sz="1100" kern="1200" dirty="0" smtClean="0">
                <a:solidFill>
                  <a:schemeClr val="tx1"/>
                </a:solidFill>
                <a:effectLst/>
              </a:rPr>
              <a:t>-</a:t>
            </a:r>
            <a:r>
              <a:rPr lang="de-DE" sz="1100" kern="1200" baseline="0" dirty="0" smtClean="0">
                <a:solidFill>
                  <a:schemeClr val="tx1"/>
                </a:solidFill>
                <a:effectLst/>
              </a:rPr>
              <a:t> </a:t>
            </a:r>
            <a:r>
              <a:rPr lang="de-DE" sz="1100" dirty="0"/>
              <a:t>W</a:t>
            </a:r>
            <a:r>
              <a:rPr lang="de-DE" sz="1100" kern="1200" dirty="0" smtClean="0">
                <a:solidFill>
                  <a:schemeClr val="tx1"/>
                </a:solidFill>
                <a:effectLst/>
              </a:rPr>
              <a:t>hen </a:t>
            </a:r>
            <a:r>
              <a:rPr lang="de-DE" sz="1100" kern="1200" dirty="0" smtClean="0">
                <a:solidFill>
                  <a:schemeClr val="tx1"/>
                </a:solidFill>
                <a:effectLst/>
              </a:rPr>
              <a:t>there is a risk of introduction to or propagation between countries within the EU/EEA or that implies the report of a disease not previously identified in the EU or thought to be eliminated.</a:t>
            </a:r>
            <a:endParaRPr lang="en-GB" sz="1100" kern="1200" dirty="0" smtClean="0">
              <a:solidFill>
                <a:schemeClr val="tx1"/>
              </a:solidFill>
              <a:effectLst/>
            </a:endParaRPr>
          </a:p>
          <a:p>
            <a:r>
              <a:rPr lang="de-DE" sz="1100" kern="1200" dirty="0" smtClean="0">
                <a:solidFill>
                  <a:schemeClr val="tx1"/>
                </a:solidFill>
                <a:effectLst/>
              </a:rPr>
              <a:t> </a:t>
            </a:r>
            <a:r>
              <a:rPr lang="de-DE" sz="1100" kern="1200" dirty="0" smtClean="0">
                <a:solidFill>
                  <a:schemeClr val="tx1"/>
                </a:solidFill>
                <a:effectLst/>
              </a:rPr>
              <a:t>- </a:t>
            </a:r>
            <a:r>
              <a:rPr lang="de-DE" sz="1100" kern="1200" dirty="0" smtClean="0">
                <a:solidFill>
                  <a:schemeClr val="tx1"/>
                </a:solidFill>
                <a:effectLst/>
              </a:rPr>
              <a:t>Outbreaks or events related to communicable diseases which may require timely and coordinated EU action to contain it such as contact tracing across EU internal borders that necessitates information exchange.</a:t>
            </a:r>
            <a:endParaRPr lang="en-GB" sz="1100" kern="1200" dirty="0" smtClean="0">
              <a:solidFill>
                <a:schemeClr val="tx1"/>
              </a:solidFill>
              <a:effectLst/>
            </a:endParaRPr>
          </a:p>
          <a:p>
            <a:r>
              <a:rPr lang="de-DE" sz="1100" kern="1200" dirty="0" smtClean="0">
                <a:solidFill>
                  <a:schemeClr val="tx1"/>
                </a:solidFill>
                <a:effectLst/>
              </a:rPr>
              <a:t> </a:t>
            </a:r>
            <a:r>
              <a:rPr lang="de-DE" sz="1100" kern="1200" dirty="0" smtClean="0">
                <a:solidFill>
                  <a:schemeClr val="tx1"/>
                </a:solidFill>
                <a:effectLst/>
              </a:rPr>
              <a:t>- </a:t>
            </a:r>
            <a:r>
              <a:rPr lang="de-DE" sz="1100" kern="1200" dirty="0" smtClean="0">
                <a:solidFill>
                  <a:schemeClr val="tx1"/>
                </a:solidFill>
                <a:effectLst/>
              </a:rPr>
              <a:t>A communicable disease event with high public, media or political interest in the EU (e.g. unexpected death of an EU citizen).</a:t>
            </a:r>
            <a:endParaRPr lang="en-GB" sz="1100" kern="1200" dirty="0" smtClean="0">
              <a:solidFill>
                <a:schemeClr val="tx1"/>
              </a:solidFill>
              <a:effectLst/>
            </a:endParaRPr>
          </a:p>
          <a:p>
            <a:r>
              <a:rPr lang="de-DE" sz="1100" kern="1200" dirty="0" smtClean="0">
                <a:solidFill>
                  <a:schemeClr val="tx1"/>
                </a:solidFill>
                <a:effectLst/>
              </a:rPr>
              <a:t> </a:t>
            </a:r>
            <a:r>
              <a:rPr lang="de-DE" sz="1100" kern="1200" dirty="0" smtClean="0">
                <a:solidFill>
                  <a:schemeClr val="tx1"/>
                </a:solidFill>
                <a:effectLst/>
              </a:rPr>
              <a:t>- </a:t>
            </a:r>
            <a:r>
              <a:rPr lang="de-DE" sz="1100" kern="1200" dirty="0" smtClean="0">
                <a:solidFill>
                  <a:schemeClr val="tx1"/>
                </a:solidFill>
                <a:effectLst/>
              </a:rPr>
              <a:t>Outbreaks or events that have the potential to have a high public health impact or where EU assistance might be requested.</a:t>
            </a:r>
            <a:endParaRPr lang="en-GB" sz="1100" kern="1200" dirty="0" smtClean="0">
              <a:solidFill>
                <a:schemeClr val="tx1"/>
              </a:solidFill>
              <a:effectLst/>
            </a:endParaRPr>
          </a:p>
          <a:p>
            <a:r>
              <a:rPr lang="de-DE" sz="1100" kern="1200" dirty="0" smtClean="0">
                <a:solidFill>
                  <a:schemeClr val="tx1"/>
                </a:solidFill>
                <a:effectLst/>
              </a:rPr>
              <a:t> </a:t>
            </a:r>
            <a:r>
              <a:rPr lang="de-DE" sz="1100" kern="1200" dirty="0" smtClean="0">
                <a:solidFill>
                  <a:schemeClr val="tx1"/>
                </a:solidFill>
                <a:effectLst/>
              </a:rPr>
              <a:t>- </a:t>
            </a:r>
            <a:r>
              <a:rPr lang="de-DE" sz="1100" kern="1200" dirty="0" smtClean="0">
                <a:solidFill>
                  <a:schemeClr val="tx1"/>
                </a:solidFill>
                <a:effectLst/>
              </a:rPr>
              <a:t>Serious, unusual or unexpected public health events or outbreak of unknown origin.</a:t>
            </a:r>
            <a:endParaRPr lang="en-GB" sz="1100" kern="1200" dirty="0" smtClean="0">
              <a:solidFill>
                <a:schemeClr val="tx1"/>
              </a:solidFill>
              <a:effectLst/>
            </a:endParaRPr>
          </a:p>
          <a:p>
            <a:r>
              <a:rPr lang="de-DE" sz="1100" kern="1200" dirty="0" smtClean="0">
                <a:solidFill>
                  <a:schemeClr val="tx1"/>
                </a:solidFill>
                <a:effectLst/>
              </a:rPr>
              <a:t> </a:t>
            </a:r>
            <a:r>
              <a:rPr lang="de-DE" sz="1100" kern="1200" dirty="0" smtClean="0">
                <a:solidFill>
                  <a:schemeClr val="tx1"/>
                </a:solidFill>
                <a:effectLst/>
              </a:rPr>
              <a:t>- </a:t>
            </a:r>
            <a:r>
              <a:rPr lang="de-DE" sz="1100" kern="1200" dirty="0" smtClean="0">
                <a:solidFill>
                  <a:schemeClr val="tx1"/>
                </a:solidFill>
                <a:effectLst/>
              </a:rPr>
              <a:t>Public health events that pose significant risks of travel and trade restrictions.</a:t>
            </a:r>
            <a:endParaRPr lang="en-GB" sz="1100" kern="1200" dirty="0" smtClean="0">
              <a:solidFill>
                <a:schemeClr val="tx1"/>
              </a:solidFill>
              <a:effectLst/>
            </a:endParaRPr>
          </a:p>
          <a:p>
            <a:r>
              <a:rPr lang="de-DE" sz="1100" kern="1200" dirty="0" smtClean="0">
                <a:solidFill>
                  <a:schemeClr val="tx1"/>
                </a:solidFill>
                <a:effectLst/>
              </a:rPr>
              <a:t> </a:t>
            </a:r>
            <a:r>
              <a:rPr lang="de-DE" sz="1100" kern="1200" dirty="0" smtClean="0">
                <a:solidFill>
                  <a:schemeClr val="tx1"/>
                </a:solidFill>
                <a:effectLst/>
              </a:rPr>
              <a:t>- </a:t>
            </a:r>
            <a:r>
              <a:rPr lang="de-DE" sz="1100" kern="1200" dirty="0" smtClean="0">
                <a:solidFill>
                  <a:schemeClr val="tx1"/>
                </a:solidFill>
                <a:effectLst/>
              </a:rPr>
              <a:t>A media alert of very high impact: large terrorist attacks with possible involvement of EU citizens, a natural disaster with large level of destruction affecting EU/EEA citizens,  and events resulting in high level of injuries and deaths possibly involving EU </a:t>
            </a:r>
            <a:r>
              <a:rPr lang="de-DE" sz="1100" kern="1200" dirty="0" smtClean="0">
                <a:solidFill>
                  <a:schemeClr val="tx1"/>
                </a:solidFill>
                <a:effectLst/>
              </a:rPr>
              <a:t>citizen.</a:t>
            </a:r>
            <a:endParaRPr lang="en-GB" sz="1000" dirty="0"/>
          </a:p>
          <a:p>
            <a:r>
              <a:rPr lang="de-DE" sz="1100" kern="1200" dirty="0" smtClean="0">
                <a:solidFill>
                  <a:schemeClr val="tx1"/>
                </a:solidFill>
                <a:effectLst/>
                <a:latin typeface="Arial" charset="0"/>
                <a:ea typeface="+mn-ea"/>
                <a:cs typeface="+mn-cs"/>
              </a:rPr>
              <a:t>A </a:t>
            </a:r>
            <a:r>
              <a:rPr lang="de-DE" sz="1100" kern="1200" dirty="0" smtClean="0">
                <a:solidFill>
                  <a:schemeClr val="tx1"/>
                </a:solidFill>
                <a:effectLst/>
                <a:latin typeface="Arial" charset="0"/>
                <a:ea typeface="+mn-ea"/>
                <a:cs typeface="+mn-cs"/>
              </a:rPr>
              <a:t>significant development in an open threat that might lead to one of the previously mentioned criterias.  </a:t>
            </a:r>
            <a:r>
              <a:rPr lang="de-DE" sz="1100" kern="1200" dirty="0" smtClean="0">
                <a:solidFill>
                  <a:schemeClr val="tx1"/>
                </a:solidFill>
                <a:effectLst/>
                <a:latin typeface="Arial" charset="0"/>
                <a:ea typeface="+mn-ea"/>
                <a:cs typeface="+mn-cs"/>
              </a:rPr>
              <a:t>Public </a:t>
            </a:r>
            <a:r>
              <a:rPr lang="de-DE" sz="1100" kern="1200" dirty="0" smtClean="0">
                <a:solidFill>
                  <a:schemeClr val="tx1"/>
                </a:solidFill>
                <a:effectLst/>
                <a:latin typeface="Arial" charset="0"/>
                <a:ea typeface="+mn-ea"/>
                <a:cs typeface="+mn-cs"/>
              </a:rPr>
              <a:t>health incidents of non-natural origin and at least one of the above mentioned criterias.</a:t>
            </a:r>
          </a:p>
          <a:p>
            <a:pPr lvl="0"/>
            <a:r>
              <a:rPr lang="de-DE" sz="1100" kern="1200" baseline="0" dirty="0" smtClean="0">
                <a:solidFill>
                  <a:schemeClr val="tx1"/>
                </a:solidFill>
                <a:effectLst/>
                <a:latin typeface="Arial" charset="0"/>
                <a:ea typeface="+mn-ea"/>
                <a:cs typeface="+mn-cs"/>
              </a:rPr>
              <a:t>The </a:t>
            </a:r>
            <a:r>
              <a:rPr lang="de-DE" sz="1100" kern="1200" baseline="0" dirty="0" smtClean="0">
                <a:solidFill>
                  <a:schemeClr val="tx1"/>
                </a:solidFill>
                <a:effectLst/>
                <a:latin typeface="Arial" charset="0"/>
                <a:ea typeface="+mn-ea"/>
                <a:cs typeface="+mn-cs"/>
              </a:rPr>
              <a:t>filtering criteria can be specidied for certain events for example, a mass gathering, a specific disease, such as Ebola, or measles, or specific country of inteerest.</a:t>
            </a:r>
            <a:endParaRPr lang="en-GB" sz="1000" kern="1200" dirty="0" smtClean="0">
              <a:solidFill>
                <a:schemeClr val="tx1"/>
              </a:solidFill>
              <a:effectLst/>
              <a:latin typeface="Arial" charset="0"/>
              <a:ea typeface="+mn-ea"/>
              <a:cs typeface="+mn-cs"/>
            </a:endParaRPr>
          </a:p>
          <a:p>
            <a:endParaRPr lang="en-GB" sz="110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12</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832919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defTabSz="820738">
              <a:spcBef>
                <a:spcPct val="50000"/>
              </a:spcBef>
              <a:buClr>
                <a:srgbClr val="B22C1B"/>
              </a:buClr>
              <a:buSzPct val="80000"/>
              <a:tabLst>
                <a:tab pos="341313" algn="l"/>
                <a:tab pos="1150938" algn="l"/>
              </a:tabLst>
              <a:defRPr/>
            </a:pPr>
            <a:r>
              <a:rPr lang="en-US" sz="1200" b="0" u="none" dirty="0" smtClean="0">
                <a:solidFill>
                  <a:srgbClr val="000000"/>
                </a:solidFill>
                <a:latin typeface="Arial" charset="0"/>
                <a:cs typeface="Times New Roman" pitchFamily="18" charset="0"/>
              </a:rPr>
              <a:t>Mass-gathering </a:t>
            </a:r>
            <a:r>
              <a:rPr lang="en-US" sz="1200" b="0" u="none" dirty="0">
                <a:solidFill>
                  <a:srgbClr val="000000"/>
                </a:solidFill>
                <a:latin typeface="Arial" charset="0"/>
                <a:cs typeface="Times New Roman" pitchFamily="18" charset="0"/>
              </a:rPr>
              <a:t>can affect the spread of a diseases or the surveillance system. The </a:t>
            </a:r>
            <a:r>
              <a:rPr lang="en-US" dirty="0">
                <a:solidFill>
                  <a:srgbClr val="000000"/>
                </a:solidFill>
                <a:cs typeface="Times New Roman" pitchFamily="18" charset="0"/>
              </a:rPr>
              <a:t>mass gathering event may strain</a:t>
            </a:r>
            <a:r>
              <a:rPr lang="en-GB" dirty="0">
                <a:solidFill>
                  <a:srgbClr val="000000"/>
                </a:solidFill>
                <a:cs typeface="Times New Roman" pitchFamily="18" charset="0"/>
              </a:rPr>
              <a:t> the planning and response resources of the country or community happening.</a:t>
            </a:r>
          </a:p>
          <a:p>
            <a:pPr defTabSz="820738">
              <a:spcBef>
                <a:spcPct val="50000"/>
              </a:spcBef>
              <a:buClr>
                <a:srgbClr val="B22C1B"/>
              </a:buClr>
              <a:buSzPct val="80000"/>
              <a:tabLst>
                <a:tab pos="341313" algn="l"/>
                <a:tab pos="1150938" algn="l"/>
              </a:tabLst>
              <a:defRPr/>
            </a:pPr>
            <a:r>
              <a:rPr lang="en-US" dirty="0">
                <a:solidFill>
                  <a:srgbClr val="000000"/>
                </a:solidFill>
                <a:cs typeface="Times New Roman" pitchFamily="18" charset="0"/>
              </a:rPr>
              <a:t>The </a:t>
            </a:r>
            <a:r>
              <a:rPr lang="en-US" sz="1200" b="0" u="none" dirty="0">
                <a:solidFill>
                  <a:srgbClr val="000000"/>
                </a:solidFill>
                <a:latin typeface="Arial" charset="0"/>
                <a:cs typeface="Times New Roman" pitchFamily="18" charset="0"/>
              </a:rPr>
              <a:t>EI should answer to the following question:</a:t>
            </a:r>
            <a:r>
              <a:rPr lang="en-US" sz="1200" b="0" u="none" baseline="0" dirty="0">
                <a:solidFill>
                  <a:srgbClr val="000000"/>
                </a:solidFill>
                <a:latin typeface="Arial" charset="0"/>
                <a:cs typeface="Times New Roman" pitchFamily="18" charset="0"/>
              </a:rPr>
              <a:t> </a:t>
            </a:r>
            <a:r>
              <a:rPr lang="en-US" sz="1200" b="0" u="none" dirty="0">
                <a:solidFill>
                  <a:srgbClr val="000000"/>
                </a:solidFill>
                <a:latin typeface="Arial" charset="0"/>
                <a:cs typeface="Times New Roman" pitchFamily="18" charset="0"/>
              </a:rPr>
              <a:t>Is there any important mass gathering in the affected population? How the country is handling this mass gathering?</a:t>
            </a:r>
            <a:endParaRPr lang="en-US" dirty="0">
              <a:solidFill>
                <a:srgbClr val="000000"/>
              </a:solidFill>
              <a:cs typeface="Times New Roman" pitchFamily="18" charset="0"/>
            </a:endParaRP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r>
              <a:rPr lang="en-US" kern="0" dirty="0">
                <a:solidFill>
                  <a:srgbClr val="000000"/>
                </a:solidFill>
                <a:cs typeface="Times New Roman" pitchFamily="18" charset="0"/>
              </a:rPr>
              <a:t>Filtering criteria are adapted when following mass gathering events as the sensitivity needs to increase. Also the Geographical location of the EI activities become more focused.</a:t>
            </a:r>
            <a:endParaRPr kumimoji="0" lang="en-GB" sz="1600" b="0" i="0" u="none" strike="noStrike" kern="0" cap="none" spc="0" normalizeH="0" baseline="0" noProof="0" dirty="0">
              <a:ln>
                <a:noFill/>
              </a:ln>
              <a:solidFill>
                <a:srgbClr val="000000"/>
              </a:solidFill>
              <a:effectLst/>
              <a:uLnTx/>
              <a:uFillTx/>
              <a:latin typeface="Arial" charset="0"/>
              <a:ea typeface="+mn-ea"/>
              <a:cs typeface="+mn-cs"/>
            </a:endParaRPr>
          </a:p>
        </p:txBody>
      </p:sp>
      <p:sp>
        <p:nvSpPr>
          <p:cNvPr id="4" name="Segnaposto numero diapositiva 3"/>
          <p:cNvSpPr>
            <a:spLocks noGrp="1"/>
          </p:cNvSpPr>
          <p:nvPr>
            <p:ph type="sldNum" sz="quarter" idx="10"/>
          </p:nvPr>
        </p:nvSpPr>
        <p:spPr/>
        <p:txBody>
          <a:bodyPr/>
          <a:lstStyle/>
          <a:p>
            <a:pPr>
              <a:defRPr/>
            </a:pPr>
            <a:fld id="{0FC31188-EB0F-41C4-A4E2-ADE25AA12F0C}" type="slidenum">
              <a:rPr lang="it-IT" smtClean="0"/>
              <a:pPr>
                <a:defRPr/>
              </a:pPr>
              <a:t>13</a:t>
            </a:fld>
            <a:endParaRPr lang="it-IT"/>
          </a:p>
        </p:txBody>
      </p:sp>
    </p:spTree>
    <p:extLst>
      <p:ext uri="{BB962C8B-B14F-4D97-AF65-F5344CB8AC3E}">
        <p14:creationId xmlns:p14="http://schemas.microsoft.com/office/powerpoint/2010/main" val="31394204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4294967295"/>
          </p:nvPr>
        </p:nvSpPr>
        <p:spPr bwMode="auto">
          <a:xfrm>
            <a:off x="3936589" y="9586997"/>
            <a:ext cx="3010521" cy="505087"/>
          </a:xfrm>
          <a:prstGeom prst="rect">
            <a:avLst/>
          </a:prstGeom>
          <a:noFill/>
          <a:ln>
            <a:miter lim="800000"/>
            <a:headEnd/>
            <a:tailEnd/>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9D0925D-28AA-42AD-8A11-62B73F4D623C}" type="slidenum">
              <a:rPr kumimoji="0" lang="en-US" sz="1200" b="0" i="0" u="none" strike="noStrike" kern="1200" cap="none" spc="0" normalizeH="0" baseline="0" noProof="0">
                <a:ln>
                  <a:noFill/>
                </a:ln>
                <a:solidFill>
                  <a:prstClr val="black"/>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46083" name="Rectangle 2"/>
          <p:cNvSpPr>
            <a:spLocks noGrp="1" noRot="1" noChangeAspect="1" noChangeArrowheads="1" noTextEdit="1"/>
          </p:cNvSpPr>
          <p:nvPr>
            <p:ph type="sldImg"/>
          </p:nvPr>
        </p:nvSpPr>
        <p:spPr>
          <a:xfrm>
            <a:off x="385763" y="579438"/>
            <a:ext cx="4059237" cy="2578100"/>
          </a:xfrm>
          <a:ln/>
        </p:spPr>
      </p:sp>
      <p:sp>
        <p:nvSpPr>
          <p:cNvPr id="46084" name="Rectangle 3"/>
          <p:cNvSpPr>
            <a:spLocks noGrp="1" noChangeArrowheads="1"/>
          </p:cNvSpPr>
          <p:nvPr>
            <p:ph type="body" idx="1"/>
          </p:nvPr>
        </p:nvSpPr>
        <p:spPr>
          <a:noFill/>
          <a:ln/>
        </p:spPr>
        <p:txBody>
          <a:bodyPr/>
          <a:lstStyle/>
          <a:p>
            <a:pPr eaLnBrk="1" hangingPunct="1"/>
            <a:r>
              <a:rPr lang="en-GB" dirty="0" smtClean="0">
                <a:latin typeface="Arial Unicode MS" pitchFamily="34" charset="-128"/>
                <a:ea typeface="Arial Unicode MS" pitchFamily="34" charset="-128"/>
                <a:cs typeface="Arial Unicode MS" pitchFamily="34" charset="-128"/>
              </a:rPr>
              <a:t>Mass gathering: we produce analysis before the mass gathering, we monitor during the mass gathering and we conclude AFTER the mass gathering</a:t>
            </a:r>
          </a:p>
          <a:p>
            <a:pPr eaLnBrk="1" hangingPunct="1"/>
            <a:endParaRPr lang="en-GB" dirty="0">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3021343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000" dirty="0" smtClean="0"/>
              <a:t>In </a:t>
            </a:r>
            <a:r>
              <a:rPr lang="en-GB" sz="1000" dirty="0" smtClean="0"/>
              <a:t>addition to events that are</a:t>
            </a:r>
            <a:r>
              <a:rPr lang="en-GB" sz="1000" baseline="0" dirty="0" smtClean="0"/>
              <a:t> enforced through national and international regulations, a set of other criteria can be used to define and apply filtering criteria to be used in epidemic intelligence activities. these may vary according the mandate of the institution but their aim are to improve and increased the sensitivity of the EI process. It is the responsibility of the team in charge of the epidemic intelligence process to define and apply these criteria. They may vary over time.</a:t>
            </a:r>
          </a:p>
          <a:p>
            <a:r>
              <a:rPr lang="en-GB" sz="1000" dirty="0" smtClean="0"/>
              <a:t>How </a:t>
            </a:r>
            <a:r>
              <a:rPr lang="en-GB" sz="1000" dirty="0" smtClean="0"/>
              <a:t>do we identify an event starting from a report?</a:t>
            </a:r>
          </a:p>
          <a:p>
            <a:r>
              <a:rPr lang="en-GB" sz="1000" dirty="0" smtClean="0"/>
              <a:t>The information gathered in the screening phase can be filtered by categorising. Several</a:t>
            </a:r>
            <a:r>
              <a:rPr lang="en-GB" sz="1000" baseline="0" dirty="0" smtClean="0"/>
              <a:t> essential categories can be defined based on the needs and mandate of the EI expert. </a:t>
            </a:r>
          </a:p>
          <a:p>
            <a:r>
              <a:rPr lang="en-GB" sz="1000" baseline="0" dirty="0" smtClean="0"/>
              <a:t>For infectious diseases in humans these are essential criteria:</a:t>
            </a:r>
          </a:p>
          <a:p>
            <a:pPr marL="171450" indent="-171450">
              <a:buFont typeface="Arial" panose="020B0604020202020204" pitchFamily="34" charset="0"/>
              <a:buChar char="•"/>
            </a:pPr>
            <a:r>
              <a:rPr lang="en-GB" sz="1000" baseline="0" dirty="0" smtClean="0"/>
              <a:t>Disease in humans</a:t>
            </a:r>
          </a:p>
          <a:p>
            <a:pPr marL="171450" indent="-171450">
              <a:buFont typeface="Arial" panose="020B0604020202020204" pitchFamily="34" charset="0"/>
              <a:buChar char="•"/>
            </a:pPr>
            <a:r>
              <a:rPr lang="en-GB" sz="1000" baseline="0" dirty="0" smtClean="0"/>
              <a:t>Geographical location</a:t>
            </a:r>
          </a:p>
          <a:p>
            <a:pPr marL="171450" indent="-171450">
              <a:buFont typeface="Arial" panose="020B0604020202020204" pitchFamily="34" charset="0"/>
              <a:buChar char="•"/>
            </a:pPr>
            <a:r>
              <a:rPr lang="en-GB" sz="1000" baseline="0" dirty="0" smtClean="0"/>
              <a:t>Time of the event (usually most recent)</a:t>
            </a:r>
          </a:p>
          <a:p>
            <a:pPr marL="171450" indent="-171450">
              <a:buFont typeface="Arial" panose="020B0604020202020204" pitchFamily="34" charset="0"/>
              <a:buChar char="•"/>
            </a:pPr>
            <a:r>
              <a:rPr lang="en-GB" sz="1000" baseline="0" dirty="0" smtClean="0"/>
              <a:t>Unusual patterns in morbidity and mortality for example a sharp increase in number of cases, or a large number of deaths.</a:t>
            </a:r>
          </a:p>
          <a:p>
            <a:pPr marL="171450" indent="-171450">
              <a:buFont typeface="Arial" panose="020B0604020202020204" pitchFamily="34" charset="0"/>
              <a:buChar char="•"/>
            </a:pPr>
            <a:r>
              <a:rPr lang="en-GB" sz="1000" baseline="0" dirty="0" smtClean="0"/>
              <a:t>Unknown disease</a:t>
            </a:r>
          </a:p>
          <a:p>
            <a:pPr marL="171450" indent="-171450">
              <a:buFont typeface="Arial" panose="020B0604020202020204" pitchFamily="34" charset="0"/>
              <a:buChar char="•"/>
            </a:pPr>
            <a:r>
              <a:rPr lang="en-GB" sz="1000" baseline="0" dirty="0" smtClean="0"/>
              <a:t>Some of the known diseases or pathogens: for example diseases and pathogens listed in IHR annex 2, diseases and pathogens which are common/uncommon in the country or region of interest, diseases prevalent in neighbouring countries or countries which are common travel destinations.</a:t>
            </a:r>
          </a:p>
          <a:p>
            <a:r>
              <a:rPr lang="en-GB" sz="1000" baseline="0" dirty="0" smtClean="0"/>
              <a:t>As </a:t>
            </a:r>
            <a:r>
              <a:rPr lang="en-GB" sz="1000" baseline="0" dirty="0" smtClean="0"/>
              <a:t>soon as essential filtering criteria are established, additional criteria can and should be considered, </a:t>
            </a:r>
            <a:r>
              <a:rPr lang="en-GB" sz="1000" baseline="0" dirty="0" smtClean="0"/>
              <a:t>such </a:t>
            </a:r>
            <a:r>
              <a:rPr lang="en-GB" sz="1000" baseline="0" dirty="0" smtClean="0"/>
              <a:t>as seasonality, the presence of environmental determinants (e.g. mosquitoes, bathing season, hot summer, mild winter</a:t>
            </a:r>
            <a:r>
              <a:rPr lang="en-GB" sz="1000" baseline="0" dirty="0" smtClean="0"/>
              <a:t>).</a:t>
            </a:r>
            <a:endParaRPr lang="en-GB" sz="1000" baseline="0" dirty="0" smtClean="0"/>
          </a:p>
          <a:p>
            <a:r>
              <a:rPr lang="en-GB" sz="1000" baseline="0" dirty="0" smtClean="0"/>
              <a:t>Information about contaminated food or water, unusual deaths or disease outbreaks in animal, to which people might be exposed</a:t>
            </a:r>
          </a:p>
          <a:p>
            <a:r>
              <a:rPr lang="en-GB" sz="1000" baseline="0" dirty="0" smtClean="0"/>
              <a:t>Changes in epidemiology or biology of known disease, for example a new way of transmission identified.</a:t>
            </a:r>
          </a:p>
          <a:p>
            <a:r>
              <a:rPr lang="en-GB" sz="1000" baseline="0" dirty="0" smtClean="0"/>
              <a:t>Population at risk or affected populations.</a:t>
            </a:r>
          </a:p>
          <a:p>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3992395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Often</a:t>
            </a:r>
            <a:r>
              <a:rPr lang="en-GB" baseline="0" dirty="0" smtClean="0"/>
              <a:t> during the filtering, EI expert need additional information to do a primary assessment whether the detection is unusual. This is done by checking the epidemiological situation of the disease of interest in the country or region.</a:t>
            </a:r>
          </a:p>
          <a:p>
            <a:endParaRPr lang="en-GB" baseline="0"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It is always advisable to check the official information on the websites of the relevant national public health stakeholders, such as ministry of health or institutes of public health, or Infectious diseases institutes.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However, the level of data presentation may vary between the countries and stakeholders of the country of interest.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Thus, an EI expert may wish to have a quick epidemiological overview in other sources ( grey literature) such as GIDEON (indicator and event- based surveillance data), ECDC ATLAS (indicator based surveillance), WHO websites, the US CDC websites and other publicly available sources. In some occasion a national focal point for threat detection would be contacted to both ask about epidemiological situation and verify the event.</a:t>
            </a:r>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16</a:t>
            </a:fld>
            <a:endParaRPr lang="it-IT"/>
          </a:p>
        </p:txBody>
      </p:sp>
    </p:spTree>
    <p:extLst>
      <p:ext uri="{BB962C8B-B14F-4D97-AF65-F5344CB8AC3E}">
        <p14:creationId xmlns:p14="http://schemas.microsoft.com/office/powerpoint/2010/main" val="2687162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0" kern="1200" dirty="0" smtClean="0">
                <a:solidFill>
                  <a:schemeClr val="tx1"/>
                </a:solidFill>
                <a:effectLst/>
              </a:rPr>
              <a:t>The Surveillance Atlas of Infectious Diseases is a tool that interacts with the latest available data about a number of infectious diseases. The interface allows users to interact and manipulate the data to produce a variety of tables and maps.​​ The information contained in the dataset provided through ATLAS is made available by ECDC collating data from the Member States collected through The European Surveillance System (</a:t>
            </a:r>
            <a:r>
              <a:rPr lang="en-GB" sz="1200" i="0" kern="1200" dirty="0" err="1" smtClean="0">
                <a:solidFill>
                  <a:schemeClr val="tx1"/>
                </a:solidFill>
                <a:effectLst/>
              </a:rPr>
              <a:t>TESSy</a:t>
            </a:r>
            <a:r>
              <a:rPr lang="en-GB" sz="1200" i="0" kern="1200" dirty="0" smtClean="0">
                <a:solidFill>
                  <a:schemeClr val="tx1"/>
                </a:solidFill>
                <a:effectLst/>
              </a:rPr>
              <a:t>).</a:t>
            </a:r>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17</a:t>
            </a:fld>
            <a:endParaRPr lang="it-IT"/>
          </a:p>
        </p:txBody>
      </p:sp>
    </p:spTree>
    <p:extLst>
      <p:ext uri="{BB962C8B-B14F-4D97-AF65-F5344CB8AC3E}">
        <p14:creationId xmlns:p14="http://schemas.microsoft.com/office/powerpoint/2010/main" val="4282122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Arial" charset="0"/>
                <a:ea typeface="+mn-ea"/>
                <a:cs typeface="+mn-cs"/>
              </a:rPr>
              <a:t>CDC's Yellow Book (Health Information for International Travel) is published every two years as a resource for health professionals providing care to international travellers. The fully revised and updated CDC Yellow Book 2020 compiles the US government’s most current travel health guidelines, including pre-travel vaccine recommendations, destination-specific health advice, and easy-to-reference maps, tables, and charts.</a:t>
            </a:r>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18</a:t>
            </a:fld>
            <a:endParaRPr lang="it-IT"/>
          </a:p>
        </p:txBody>
      </p:sp>
    </p:spTree>
    <p:extLst>
      <p:ext uri="{BB962C8B-B14F-4D97-AF65-F5344CB8AC3E}">
        <p14:creationId xmlns:p14="http://schemas.microsoft.com/office/powerpoint/2010/main" val="12116609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Arial" charset="0"/>
                <a:ea typeface="+mn-ea"/>
                <a:cs typeface="+mn-cs"/>
              </a:rPr>
              <a:t>Global Infectious Diseases and Epidemiology Online Network</a:t>
            </a:r>
            <a:r>
              <a:rPr lang="en-GB" sz="1200" b="0" i="0" kern="1200" dirty="0" smtClean="0">
                <a:solidFill>
                  <a:schemeClr val="tx1"/>
                </a:solidFill>
                <a:effectLst/>
                <a:latin typeface="Arial" charset="0"/>
                <a:ea typeface="+mn-ea"/>
                <a:cs typeface="+mn-cs"/>
              </a:rPr>
              <a:t> (</a:t>
            </a:r>
            <a:r>
              <a:rPr lang="en-GB" sz="1200" b="1" i="0" kern="1200" dirty="0" smtClean="0">
                <a:solidFill>
                  <a:schemeClr val="tx1"/>
                </a:solidFill>
                <a:effectLst/>
                <a:latin typeface="Arial" charset="0"/>
                <a:ea typeface="+mn-ea"/>
                <a:cs typeface="+mn-cs"/>
              </a:rPr>
              <a:t>GIDEON</a:t>
            </a:r>
            <a:r>
              <a:rPr lang="en-GB" sz="1200" b="0" i="0" kern="1200" dirty="0" smtClean="0">
                <a:solidFill>
                  <a:schemeClr val="tx1"/>
                </a:solidFill>
                <a:effectLst/>
                <a:latin typeface="Arial" charset="0"/>
                <a:ea typeface="+mn-ea"/>
                <a:cs typeface="+mn-cs"/>
              </a:rPr>
              <a:t>) is a web-based program for decision support and </a:t>
            </a:r>
            <a:r>
              <a:rPr lang="en-GB" sz="1200" b="0" i="0" u="none" strike="noStrike" kern="1200" dirty="0" smtClean="0">
                <a:solidFill>
                  <a:schemeClr val="tx1"/>
                </a:solidFill>
                <a:effectLst/>
                <a:latin typeface="Arial" charset="0"/>
                <a:ea typeface="+mn-ea"/>
                <a:cs typeface="+mn-cs"/>
              </a:rPr>
              <a:t>informatics</a:t>
            </a:r>
            <a:r>
              <a:rPr lang="en-GB" sz="1200" b="0" i="0" kern="1200" dirty="0" smtClean="0">
                <a:solidFill>
                  <a:schemeClr val="tx1"/>
                </a:solidFill>
                <a:effectLst/>
                <a:latin typeface="Arial" charset="0"/>
                <a:ea typeface="+mn-ea"/>
                <a:cs typeface="+mn-cs"/>
              </a:rPr>
              <a:t> in the fields of </a:t>
            </a:r>
            <a:r>
              <a:rPr lang="en-GB" sz="1200" b="0" i="0" u="none" strike="noStrike" kern="1200" dirty="0" smtClean="0">
                <a:solidFill>
                  <a:schemeClr val="tx1"/>
                </a:solidFill>
                <a:effectLst/>
                <a:latin typeface="Arial" charset="0"/>
                <a:ea typeface="+mn-ea"/>
                <a:cs typeface="+mn-cs"/>
              </a:rPr>
              <a:t>Infectious diseases</a:t>
            </a:r>
            <a:r>
              <a:rPr lang="en-GB" sz="1200" b="0" i="0" kern="1200" dirty="0" smtClean="0">
                <a:solidFill>
                  <a:schemeClr val="tx1"/>
                </a:solidFill>
                <a:effectLst/>
                <a:latin typeface="Arial" charset="0"/>
                <a:ea typeface="+mn-ea"/>
                <a:cs typeface="+mn-cs"/>
              </a:rPr>
              <a:t> and </a:t>
            </a:r>
            <a:r>
              <a:rPr lang="en-GB" sz="1200" b="0" i="0" u="none" strike="noStrike" kern="1200" dirty="0" smtClean="0">
                <a:solidFill>
                  <a:schemeClr val="tx1"/>
                </a:solidFill>
                <a:effectLst/>
                <a:latin typeface="Arial" charset="0"/>
                <a:ea typeface="+mn-ea"/>
                <a:cs typeface="+mn-cs"/>
              </a:rPr>
              <a:t>geographic medicine</a:t>
            </a:r>
            <a:r>
              <a:rPr lang="en-GB" sz="1200" b="0" i="0" kern="1200" dirty="0" smtClean="0">
                <a:solidFill>
                  <a:schemeClr val="tx1"/>
                </a:solidFill>
                <a:effectLst/>
                <a:latin typeface="Arial" charset="0"/>
                <a:ea typeface="+mn-ea"/>
                <a:cs typeface="+mn-cs"/>
              </a:rPr>
              <a:t>. GIDEON works to combat this by creating a diagnosis through geographical indicators, a map of the status of the disease in history, a detailed list of potential vaccines and treatments, and finally listing all the potential species of the disease or outbreak such as bacterial classifications.</a:t>
            </a:r>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19</a:t>
            </a:fld>
            <a:endParaRPr lang="it-IT"/>
          </a:p>
        </p:txBody>
      </p:sp>
    </p:spTree>
    <p:extLst>
      <p:ext uri="{BB962C8B-B14F-4D97-AF65-F5344CB8AC3E}">
        <p14:creationId xmlns:p14="http://schemas.microsoft.com/office/powerpoint/2010/main" val="2315219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811AA12E-B2E4-49BB-B911-F9334AD83618}" type="slidenum">
              <a:rPr lang="it-IT" smtClean="0"/>
              <a:pPr/>
              <a:t>2</a:t>
            </a:fld>
            <a:endParaRPr lang="it-IT"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r>
              <a:rPr lang="it-IT" sz="1000" b="1" dirty="0" smtClean="0"/>
              <a:t>[</a:t>
            </a:r>
            <a:r>
              <a:rPr lang="it-IT" sz="1000" b="1" dirty="0" err="1" smtClean="0"/>
              <a:t>spoken</a:t>
            </a:r>
            <a:r>
              <a:rPr lang="it-IT" sz="1000" b="1" dirty="0" smtClean="0"/>
              <a:t> audio]</a:t>
            </a: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smtClean="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smtClean="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smtClean="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smtClean="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smtClean="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en-GB" sz="1000" u="none" dirty="0" smtClean="0">
              <a:latin typeface="Arial" charset="0"/>
              <a:cs typeface="Times New Roman" pitchFamily="18" charset="0"/>
            </a:endParaRPr>
          </a:p>
          <a:p>
            <a:pPr marL="0" marR="0" indent="0" algn="l" defTabSz="914400" rtl="0" eaLnBrk="0" fontAlgn="base" latinLnBrk="0" hangingPunct="0">
              <a:lnSpc>
                <a:spcPct val="100000"/>
              </a:lnSpc>
              <a:spcBef>
                <a:spcPct val="0"/>
              </a:spcBef>
              <a:spcAft>
                <a:spcPct val="0"/>
              </a:spcAft>
              <a:buClrTx/>
              <a:buSzTx/>
              <a:buFontTx/>
              <a:buNone/>
              <a:tabLst/>
              <a:defRPr/>
            </a:pPr>
            <a:r>
              <a:rPr lang="it-IT" sz="1000" u="none" noProof="1" smtClean="0">
                <a:latin typeface="Arial" charset="0"/>
                <a:cs typeface="Times New Roman" pitchFamily="18" charset="0"/>
              </a:rPr>
              <a:t>At the end of this unit you will understand: </a:t>
            </a:r>
            <a:r>
              <a:rPr lang="en-US" sz="1000" u="none" noProof="1" smtClean="0">
                <a:latin typeface="Arial" charset="0"/>
                <a:cs typeface="Times New Roman" pitchFamily="18" charset="0"/>
              </a:rPr>
              <a:t>What is filtering and what are the main filtering criteria</a:t>
            </a:r>
            <a:endParaRPr lang="en-US" sz="1000" u="none" noProof="1" smtClean="0">
              <a:latin typeface="Arial" charset="0"/>
            </a:endParaRPr>
          </a:p>
          <a:p>
            <a:pPr marL="0" marR="0" indent="0" algn="l" defTabSz="914400" rtl="0" eaLnBrk="0" fontAlgn="base" latinLnBrk="0" hangingPunct="0">
              <a:lnSpc>
                <a:spcPct val="100000"/>
              </a:lnSpc>
              <a:spcBef>
                <a:spcPct val="0"/>
              </a:spcBef>
              <a:spcAft>
                <a:spcPct val="0"/>
              </a:spcAft>
              <a:buClrTx/>
              <a:buSzTx/>
              <a:buFontTx/>
              <a:buNone/>
              <a:tabLst/>
              <a:defRPr/>
            </a:pPr>
            <a:endParaRPr lang="it-IT" sz="1000" u="none" noProof="1" smtClean="0">
              <a:latin typeface="Arial" charset="0"/>
              <a:cs typeface="Times New Roman" pitchFamily="18" charset="0"/>
            </a:endParaRPr>
          </a:p>
          <a:p>
            <a:pPr algn="l">
              <a:lnSpc>
                <a:spcPct val="100000"/>
              </a:lnSpc>
              <a:spcBef>
                <a:spcPct val="0"/>
              </a:spcBef>
              <a:buFontTx/>
              <a:buNone/>
            </a:pPr>
            <a:endParaRPr lang="en-GB" sz="1000" u="none" dirty="0" smtClean="0">
              <a:latin typeface="Arial" charset="0"/>
              <a:cs typeface="Times New Roman" pitchFamily="18" charset="0"/>
            </a:endParaRPr>
          </a:p>
          <a:p>
            <a:pPr eaLnBrk="1" hangingPunct="1"/>
            <a:r>
              <a:rPr lang="it-IT" sz="1000" b="1" dirty="0" smtClean="0"/>
              <a:t>[Design notes</a:t>
            </a:r>
            <a:r>
              <a:rPr lang="it-IT" sz="1000" dirty="0" smtClean="0"/>
              <a:t>: This slide will have a background jingle </a:t>
            </a:r>
            <a:r>
              <a:rPr lang="it-IT" sz="1000" dirty="0" err="1" smtClean="0"/>
              <a:t>music</a:t>
            </a:r>
            <a:r>
              <a:rPr lang="it-IT" sz="1000" dirty="0" smtClean="0"/>
              <a:t>.</a:t>
            </a:r>
            <a:r>
              <a:rPr lang="it-IT" sz="1000" b="1" dirty="0" smtClean="0"/>
              <a:t>]</a:t>
            </a:r>
            <a:endParaRPr lang="it-IT" noProof="1" smtClean="0">
              <a:solidFill>
                <a:srgbClr val="FF0000"/>
              </a:solidFill>
            </a:endParaRPr>
          </a:p>
          <a:p>
            <a:pPr eaLnBrk="1" hangingPunct="1"/>
            <a:endParaRPr lang="it-IT" noProof="1" smtClean="0">
              <a:solidFill>
                <a:srgbClr val="FF0000"/>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0125" y="1143000"/>
            <a:ext cx="4857750" cy="30861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16571ED2-4B5D-4287-9D41-E7746ED3F025}" type="slidenum">
              <a:rPr lang="en-GB" smtClean="0"/>
              <a:pPr>
                <a:defRPr/>
              </a:pPr>
              <a:t>20</a:t>
            </a:fld>
            <a:endParaRPr lang="en-GB"/>
          </a:p>
        </p:txBody>
      </p:sp>
    </p:spTree>
    <p:extLst>
      <p:ext uri="{BB962C8B-B14F-4D97-AF65-F5344CB8AC3E}">
        <p14:creationId xmlns:p14="http://schemas.microsoft.com/office/powerpoint/2010/main" val="20933537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3676DB0A-FDBE-4127-BC25-FA8B00502731}" type="slidenum">
              <a:rPr lang="it-IT" smtClean="0"/>
              <a:pPr/>
              <a:t>21</a:t>
            </a:fld>
            <a:endParaRPr lang="it-IT"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ln/>
        </p:spPr>
        <p:txBody>
          <a:bodyPr/>
          <a:lstStyle/>
          <a:p>
            <a:pPr algn="l">
              <a:lnSpc>
                <a:spcPct val="100000"/>
              </a:lnSpc>
              <a:spcBef>
                <a:spcPct val="0"/>
              </a:spcBef>
              <a:buFontTx/>
              <a:buNone/>
            </a:pPr>
            <a:r>
              <a:rPr lang="it-IT" sz="1000" noProof="1" smtClean="0">
                <a:latin typeface="Arial" panose="020B0604020202020204" pitchFamily="34" charset="0"/>
                <a:cs typeface="Arial" panose="020B0604020202020204" pitchFamily="34" charset="0"/>
              </a:rPr>
              <a:t>In </a:t>
            </a:r>
            <a:r>
              <a:rPr lang="it-IT" sz="1000" noProof="1" smtClean="0">
                <a:latin typeface="Arial" panose="020B0604020202020204" pitchFamily="34" charset="0"/>
                <a:cs typeface="Arial" panose="020B0604020202020204" pitchFamily="34" charset="0"/>
              </a:rPr>
              <a:t>this unit we introduced the </a:t>
            </a:r>
            <a:r>
              <a:rPr lang="it-IT" sz="1000" dirty="0" smtClean="0">
                <a:latin typeface="Arial" panose="020B0604020202020204" pitchFamily="34" charset="0"/>
                <a:cs typeface="Arial" panose="020B0604020202020204" pitchFamily="34" charset="0"/>
              </a:rPr>
              <a:t>the </a:t>
            </a:r>
            <a:r>
              <a:rPr lang="it-IT" sz="1000" dirty="0" err="1" smtClean="0">
                <a:latin typeface="Arial" panose="020B0604020202020204" pitchFamily="34" charset="0"/>
                <a:cs typeface="Arial" panose="020B0604020202020204" pitchFamily="34" charset="0"/>
              </a:rPr>
              <a:t>Filtering</a:t>
            </a:r>
            <a:r>
              <a:rPr lang="it-IT" sz="1000" dirty="0" smtClean="0">
                <a:latin typeface="Arial" panose="020B0604020202020204" pitchFamily="34" charset="0"/>
                <a:cs typeface="Arial" panose="020B0604020202020204" pitchFamily="34" charset="0"/>
              </a:rPr>
              <a:t> </a:t>
            </a:r>
            <a:r>
              <a:rPr lang="it-IT" sz="1000" dirty="0" err="1" smtClean="0">
                <a:latin typeface="Arial" panose="020B0604020202020204" pitchFamily="34" charset="0"/>
                <a:cs typeface="Arial" panose="020B0604020202020204" pitchFamily="34" charset="0"/>
              </a:rPr>
              <a:t>process</a:t>
            </a:r>
            <a:r>
              <a:rPr lang="it-IT" sz="1000" dirty="0" smtClean="0">
                <a:latin typeface="Arial" panose="020B0604020202020204" pitchFamily="34" charset="0"/>
                <a:cs typeface="Arial" panose="020B0604020202020204" pitchFamily="34" charset="0"/>
              </a:rPr>
              <a:t>, </a:t>
            </a:r>
            <a:r>
              <a:rPr lang="it-IT" sz="1000" dirty="0" err="1" smtClean="0">
                <a:latin typeface="Arial" panose="020B0604020202020204" pitchFamily="34" charset="0"/>
                <a:cs typeface="Arial" panose="020B0604020202020204" pitchFamily="34" charset="0"/>
              </a:rPr>
              <a:t>its</a:t>
            </a:r>
            <a:r>
              <a:rPr lang="it-IT" sz="1000" dirty="0" smtClean="0">
                <a:latin typeface="Arial" panose="020B0604020202020204" pitchFamily="34" charset="0"/>
                <a:cs typeface="Arial" panose="020B0604020202020204" pitchFamily="34" charset="0"/>
              </a:rPr>
              <a:t> </a:t>
            </a:r>
            <a:r>
              <a:rPr lang="it-IT" sz="1000" dirty="0" err="1" smtClean="0">
                <a:latin typeface="Arial" panose="020B0604020202020204" pitchFamily="34" charset="0"/>
                <a:cs typeface="Arial" panose="020B0604020202020204" pitchFamily="34" charset="0"/>
              </a:rPr>
              <a:t>criteria</a:t>
            </a:r>
            <a:r>
              <a:rPr lang="it-IT" sz="1000" dirty="0" smtClean="0">
                <a:latin typeface="Arial" panose="020B0604020202020204" pitchFamily="34" charset="0"/>
                <a:cs typeface="Arial" panose="020B0604020202020204" pitchFamily="34" charset="0"/>
              </a:rPr>
              <a:t> and </a:t>
            </a:r>
            <a:r>
              <a:rPr lang="it-IT" sz="1000" dirty="0" err="1" smtClean="0">
                <a:latin typeface="Arial" panose="020B0604020202020204" pitchFamily="34" charset="0"/>
                <a:cs typeface="Arial" panose="020B0604020202020204" pitchFamily="34" charset="0"/>
              </a:rPr>
              <a:t>we</a:t>
            </a:r>
            <a:r>
              <a:rPr lang="it-IT" sz="1000" dirty="0" smtClean="0">
                <a:latin typeface="Arial" panose="020B0604020202020204" pitchFamily="34" charset="0"/>
                <a:cs typeface="Arial" panose="020B0604020202020204" pitchFamily="34" charset="0"/>
              </a:rPr>
              <a:t>’ve </a:t>
            </a:r>
            <a:r>
              <a:rPr lang="it-IT" sz="1000" dirty="0" err="1" smtClean="0">
                <a:latin typeface="Arial" panose="020B0604020202020204" pitchFamily="34" charset="0"/>
                <a:cs typeface="Arial" panose="020B0604020202020204" pitchFamily="34" charset="0"/>
              </a:rPr>
              <a:t>learned</a:t>
            </a:r>
            <a:r>
              <a:rPr lang="it-IT" sz="1000" baseline="0" dirty="0" smtClean="0">
                <a:latin typeface="Arial" panose="020B0604020202020204" pitchFamily="34" charset="0"/>
                <a:cs typeface="Arial" panose="020B0604020202020204" pitchFamily="34" charset="0"/>
              </a:rPr>
              <a:t> </a:t>
            </a:r>
            <a:r>
              <a:rPr lang="it-IT" sz="1000" baseline="0" dirty="0" err="1" smtClean="0">
                <a:latin typeface="Arial" panose="020B0604020202020204" pitchFamily="34" charset="0"/>
                <a:cs typeface="Arial" panose="020B0604020202020204" pitchFamily="34" charset="0"/>
              </a:rPr>
              <a:t>how</a:t>
            </a:r>
            <a:r>
              <a:rPr lang="it-IT" sz="1000" baseline="0" dirty="0" smtClean="0">
                <a:latin typeface="Arial" panose="020B0604020202020204" pitchFamily="34" charset="0"/>
                <a:cs typeface="Arial" panose="020B0604020202020204" pitchFamily="34" charset="0"/>
              </a:rPr>
              <a:t> </a:t>
            </a:r>
            <a:r>
              <a:rPr lang="it-IT" sz="1000" baseline="0" dirty="0" err="1" smtClean="0">
                <a:latin typeface="Arial" panose="020B0604020202020204" pitchFamily="34" charset="0"/>
                <a:cs typeface="Arial" panose="020B0604020202020204" pitchFamily="34" charset="0"/>
              </a:rPr>
              <a:t>to</a:t>
            </a:r>
            <a:r>
              <a:rPr lang="it-IT" sz="1000" baseline="0" dirty="0" smtClean="0">
                <a:latin typeface="Arial" panose="020B0604020202020204" pitchFamily="34" charset="0"/>
                <a:cs typeface="Arial" panose="020B0604020202020204" pitchFamily="34" charset="0"/>
              </a:rPr>
              <a:t> </a:t>
            </a:r>
            <a:r>
              <a:rPr lang="it-IT" sz="1000" baseline="0" dirty="0" err="1" smtClean="0">
                <a:latin typeface="Arial" panose="020B0604020202020204" pitchFamily="34" charset="0"/>
                <a:cs typeface="Arial" panose="020B0604020202020204" pitchFamily="34" charset="0"/>
              </a:rPr>
              <a:t>identify</a:t>
            </a:r>
            <a:r>
              <a:rPr lang="it-IT" sz="1000" baseline="0" dirty="0" smtClean="0">
                <a:latin typeface="Arial" panose="020B0604020202020204" pitchFamily="34" charset="0"/>
                <a:cs typeface="Arial" panose="020B0604020202020204" pitchFamily="34" charset="0"/>
              </a:rPr>
              <a:t> </a:t>
            </a:r>
            <a:r>
              <a:rPr lang="en-GB" sz="1000" u="none" dirty="0" smtClean="0">
                <a:latin typeface="Arial" panose="020B0604020202020204" pitchFamily="34" charset="0"/>
                <a:cs typeface="Arial" panose="020B0604020202020204" pitchFamily="34" charset="0"/>
              </a:rPr>
              <a:t>an event from a signal.</a:t>
            </a:r>
            <a:r>
              <a:rPr lang="en-GB" sz="1000" u="none" baseline="0" dirty="0" smtClean="0">
                <a:latin typeface="Arial" panose="020B0604020202020204" pitchFamily="34" charset="0"/>
                <a:cs typeface="Arial" panose="020B0604020202020204" pitchFamily="34" charset="0"/>
              </a:rPr>
              <a:t> Moreover we’ve talked about </a:t>
            </a:r>
            <a:r>
              <a:rPr lang="en-GB" sz="1000" u="none" dirty="0" smtClean="0">
                <a:latin typeface="Arial" panose="020B0604020202020204" pitchFamily="34" charset="0"/>
                <a:cs typeface="Arial" panose="020B0604020202020204" pitchFamily="34" charset="0"/>
              </a:rPr>
              <a:t>EWRS </a:t>
            </a:r>
            <a:r>
              <a:rPr lang="en-GB" sz="1000" u="none" dirty="0" err="1" smtClean="0">
                <a:latin typeface="Arial" panose="020B0604020202020204" pitchFamily="34" charset="0"/>
                <a:cs typeface="Arial" panose="020B0604020202020204" pitchFamily="34" charset="0"/>
              </a:rPr>
              <a:t>criterias</a:t>
            </a:r>
            <a:r>
              <a:rPr lang="en-GB" sz="1000" u="none" baseline="0" dirty="0" smtClean="0">
                <a:latin typeface="Arial" panose="020B0604020202020204" pitchFamily="34" charset="0"/>
                <a:cs typeface="Arial" panose="020B0604020202020204" pitchFamily="34" charset="0"/>
              </a:rPr>
              <a:t> and </a:t>
            </a:r>
            <a:r>
              <a:rPr lang="en-GB" sz="1000" u="none" dirty="0" smtClean="0">
                <a:latin typeface="Arial" panose="020B0604020202020204" pitchFamily="34" charset="0"/>
                <a:cs typeface="Arial" panose="020B0604020202020204" pitchFamily="34" charset="0"/>
              </a:rPr>
              <a:t>IHR </a:t>
            </a:r>
            <a:r>
              <a:rPr lang="en-GB" sz="1000" u="none" dirty="0" err="1" smtClean="0">
                <a:latin typeface="Arial" panose="020B0604020202020204" pitchFamily="34" charset="0"/>
                <a:cs typeface="Arial" panose="020B0604020202020204" pitchFamily="34" charset="0"/>
              </a:rPr>
              <a:t>criterias</a:t>
            </a:r>
            <a:r>
              <a:rPr lang="en-GB" sz="1000" u="none" dirty="0" smtClean="0">
                <a:latin typeface="Arial" panose="020B0604020202020204" pitchFamily="34" charset="0"/>
                <a:cs typeface="Arial" panose="020B0604020202020204" pitchFamily="34" charset="0"/>
              </a:rPr>
              <a:t>.</a:t>
            </a:r>
          </a:p>
          <a:p>
            <a:pPr eaLnBrk="1" hangingPunct="1">
              <a:defRPr/>
            </a:pPr>
            <a:endParaRPr lang="it-IT" sz="1000" noProof="1" smtClean="0"/>
          </a:p>
        </p:txBody>
      </p:sp>
    </p:spTree>
    <p:extLst>
      <p:ext uri="{BB962C8B-B14F-4D97-AF65-F5344CB8AC3E}">
        <p14:creationId xmlns:p14="http://schemas.microsoft.com/office/powerpoint/2010/main" val="8550682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GB" dirty="0" smtClean="0">
                <a:cs typeface="Times New Roman" pitchFamily="18" charset="0"/>
              </a:rPr>
              <a:t>Filtering </a:t>
            </a:r>
            <a:r>
              <a:rPr lang="en-GB" dirty="0">
                <a:cs typeface="Times New Roman" pitchFamily="18" charset="0"/>
              </a:rPr>
              <a:t>is the second stage of the EI process when looking at the EI process in detail.</a:t>
            </a:r>
          </a:p>
          <a:p>
            <a:pPr eaLnBrk="1" hangingPunct="1">
              <a:defRPr/>
            </a:pPr>
            <a:r>
              <a:rPr lang="en-GB" dirty="0">
                <a:cs typeface="Times New Roman" pitchFamily="18" charset="0"/>
              </a:rPr>
              <a:t>     </a:t>
            </a:r>
          </a:p>
          <a:p>
            <a:pPr eaLnBrk="1" hangingPunct="1">
              <a:defRPr/>
            </a:pPr>
            <a:r>
              <a:rPr lang="en-GB" sz="1200" b="0" dirty="0"/>
              <a:t>The objective of filtering is</a:t>
            </a:r>
            <a:r>
              <a:rPr lang="en-GB" sz="1200" b="0" baseline="0" dirty="0"/>
              <a:t> </a:t>
            </a:r>
            <a:r>
              <a:rPr lang="en-GB" sz="1200" b="0" dirty="0"/>
              <a:t>to select and decide which information might constitute an item of interest </a:t>
            </a:r>
            <a:r>
              <a:rPr lang="en-GB" dirty="0"/>
              <a:t>that will require further investigation and follow-up </a:t>
            </a:r>
            <a:r>
              <a:rPr lang="en-GB" sz="1200" b="0" dirty="0"/>
              <a:t>and which information should be </a:t>
            </a:r>
            <a:r>
              <a:rPr lang="en-GB" sz="1200" b="0" dirty="0" smtClean="0"/>
              <a:t>discarded</a:t>
            </a:r>
            <a:r>
              <a:rPr lang="en-GB" sz="1200" b="0" baseline="0" dirty="0" smtClean="0"/>
              <a:t> early on in the screening process.</a:t>
            </a:r>
            <a:endParaRPr lang="en-GB" sz="1200" b="0" dirty="0"/>
          </a:p>
          <a:p>
            <a:pPr eaLnBrk="1" hangingPunct="1">
              <a:defRPr/>
            </a:pPr>
            <a:endParaRPr lang="en-GB" dirty="0"/>
          </a:p>
          <a:p>
            <a:pPr eaLnBrk="1" hangingPunct="1">
              <a:defRPr/>
            </a:pPr>
            <a:r>
              <a:rPr lang="en-GB" dirty="0"/>
              <a:t>The criteria linked to filter upcoming information are to be defined upstream in your Epidemic Intelligence Process. There will be a lot of background noise in the information that you will have access to and </a:t>
            </a:r>
            <a:r>
              <a:rPr lang="en-GB" sz="1200" b="0" dirty="0"/>
              <a:t>you will </a:t>
            </a:r>
            <a:r>
              <a:rPr lang="en-GB" dirty="0"/>
              <a:t>need to define and </a:t>
            </a:r>
            <a:r>
              <a:rPr lang="en-GB" sz="1200" b="0" dirty="0"/>
              <a:t>apply </a:t>
            </a:r>
            <a:r>
              <a:rPr lang="en-GB" dirty="0"/>
              <a:t>filtering </a:t>
            </a:r>
            <a:r>
              <a:rPr lang="en-GB" sz="1200" b="0" dirty="0"/>
              <a:t>criteria </a:t>
            </a:r>
            <a:r>
              <a:rPr lang="en-GB" dirty="0"/>
              <a:t>that are discussed in this section of the tutorial </a:t>
            </a:r>
            <a:r>
              <a:rPr lang="en-GB" sz="1200" b="0" dirty="0"/>
              <a:t>to </a:t>
            </a:r>
            <a:r>
              <a:rPr lang="en-GB" dirty="0"/>
              <a:t>improve </a:t>
            </a:r>
            <a:r>
              <a:rPr lang="en-GB" sz="1200" b="0" dirty="0"/>
              <a:t>the </a:t>
            </a:r>
            <a:r>
              <a:rPr lang="en-GB" dirty="0"/>
              <a:t>sensitivity </a:t>
            </a:r>
            <a:r>
              <a:rPr lang="en-GB" sz="1200" b="0" dirty="0"/>
              <a:t>of your </a:t>
            </a:r>
            <a:r>
              <a:rPr lang="en-GB" dirty="0"/>
              <a:t>screening process</a:t>
            </a:r>
            <a:endParaRPr lang="en-GB" sz="1200" b="0" dirty="0"/>
          </a:p>
          <a:p>
            <a:pPr marL="0" marR="0" lvl="0" indent="0" algn="l" defTabSz="914400" rtl="0" eaLnBrk="1" fontAlgn="base" latinLnBrk="0" hangingPunct="1">
              <a:lnSpc>
                <a:spcPct val="100000"/>
              </a:lnSpc>
              <a:spcBef>
                <a:spcPct val="30000"/>
              </a:spcBef>
              <a:spcAft>
                <a:spcPct val="0"/>
              </a:spcAft>
              <a:buClrTx/>
              <a:buSzTx/>
              <a:buFontTx/>
              <a:buNone/>
              <a:tabLst/>
              <a:defRPr/>
            </a:pPr>
            <a:endParaRPr lang="en-GB" sz="1200" b="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GB" sz="1200" b="0" dirty="0"/>
              <a:t>Once </a:t>
            </a:r>
            <a:r>
              <a:rPr lang="en-GB" dirty="0"/>
              <a:t>the information has been filtered</a:t>
            </a:r>
            <a:r>
              <a:rPr lang="en-GB" sz="1200" b="0" baseline="0" dirty="0"/>
              <a:t>, </a:t>
            </a:r>
            <a:r>
              <a:rPr lang="en-GB" dirty="0"/>
              <a:t>it </a:t>
            </a:r>
            <a:r>
              <a:rPr lang="en-GB" sz="1200" b="0" dirty="0"/>
              <a:t>will go through analysis and assessment.</a:t>
            </a:r>
          </a:p>
          <a:p>
            <a:pPr eaLnBrk="1" hangingPunct="1">
              <a:defRPr/>
            </a:pPr>
            <a:endParaRPr lang="it-IT" sz="1200" b="1" dirty="0"/>
          </a:p>
          <a:p>
            <a:endParaRPr lang="en-US" sz="1200" b="1" u="none" dirty="0">
              <a:latin typeface="Arial" charset="0"/>
              <a:cs typeface="Times New Roman" pitchFamily="18" charset="0"/>
            </a:endParaRP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3</a:t>
            </a:fld>
            <a:endParaRPr lang="it-IT"/>
          </a:p>
        </p:txBody>
      </p:sp>
    </p:spTree>
    <p:extLst>
      <p:ext uri="{BB962C8B-B14F-4D97-AF65-F5344CB8AC3E}">
        <p14:creationId xmlns:p14="http://schemas.microsoft.com/office/powerpoint/2010/main" val="42176675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a:t>
            </a:r>
            <a:r>
              <a:rPr lang="en-GB" dirty="0"/>
              <a:t>criteria to establish the </a:t>
            </a:r>
            <a:r>
              <a:rPr lang="en-GB" baseline="0" dirty="0"/>
              <a:t>filtering </a:t>
            </a:r>
            <a:r>
              <a:rPr lang="en-GB" dirty="0"/>
              <a:t>process </a:t>
            </a:r>
            <a:r>
              <a:rPr lang="en-GB" baseline="0" dirty="0"/>
              <a:t>should </a:t>
            </a:r>
            <a:r>
              <a:rPr lang="en-GB" dirty="0"/>
              <a:t>take into consideration </a:t>
            </a:r>
            <a:r>
              <a:rPr lang="en-GB" baseline="0" dirty="0"/>
              <a:t>three key factors:</a:t>
            </a:r>
            <a:endParaRPr lang="en-GB" dirty="0"/>
          </a:p>
          <a:p>
            <a:pPr marL="171450" indent="-171450">
              <a:buFont typeface="Wingdings" panose="05000000000000000000" pitchFamily="2" charset="2"/>
              <a:buChar char="§"/>
            </a:pPr>
            <a:r>
              <a:rPr lang="en-GB" dirty="0"/>
              <a:t>The mandate that applies to</a:t>
            </a:r>
            <a:r>
              <a:rPr lang="en-GB" baseline="0" dirty="0"/>
              <a:t> the institution</a:t>
            </a:r>
            <a:r>
              <a:rPr lang="en-GB" dirty="0"/>
              <a:t> or </a:t>
            </a:r>
            <a:r>
              <a:rPr lang="en-GB" dirty="0" smtClean="0"/>
              <a:t>organisation</a:t>
            </a:r>
            <a:endParaRPr lang="en-GB" dirty="0"/>
          </a:p>
          <a:p>
            <a:pPr marL="171450" indent="-171450">
              <a:buFont typeface="Wingdings" panose="05000000000000000000" pitchFamily="2" charset="2"/>
              <a:buChar char="§"/>
            </a:pPr>
            <a:r>
              <a:rPr lang="en-GB" dirty="0"/>
              <a:t>The health legislations at regional, national</a:t>
            </a:r>
            <a:r>
              <a:rPr lang="en-GB" baseline="0" dirty="0"/>
              <a:t>, </a:t>
            </a:r>
            <a:r>
              <a:rPr lang="en-GB" dirty="0"/>
              <a:t>and international level that may dictate </a:t>
            </a:r>
            <a:r>
              <a:rPr lang="en-GB" baseline="0" dirty="0"/>
              <a:t>the </a:t>
            </a:r>
            <a:r>
              <a:rPr lang="en-GB" dirty="0"/>
              <a:t>nature of threats </a:t>
            </a:r>
            <a:r>
              <a:rPr lang="en-GB" baseline="0" dirty="0"/>
              <a:t>and </a:t>
            </a:r>
            <a:r>
              <a:rPr lang="en-GB" dirty="0"/>
              <a:t>disease to be monitored </a:t>
            </a:r>
            <a:r>
              <a:rPr lang="en-GB" baseline="0" dirty="0"/>
              <a:t>and </a:t>
            </a:r>
            <a:r>
              <a:rPr lang="en-GB" dirty="0"/>
              <a:t>analysed</a:t>
            </a:r>
          </a:p>
          <a:p>
            <a:pPr marL="171450" indent="-171450">
              <a:buFont typeface="Wingdings" panose="05000000000000000000" pitchFamily="2" charset="2"/>
              <a:buChar char="§"/>
            </a:pPr>
            <a:r>
              <a:rPr lang="en-GB" dirty="0"/>
              <a:t>Other criteria, non-legally </a:t>
            </a:r>
            <a:r>
              <a:rPr lang="en-GB" baseline="0" dirty="0"/>
              <a:t>binding criteria that </a:t>
            </a:r>
            <a:r>
              <a:rPr lang="en-GB" baseline="0" dirty="0" smtClean="0"/>
              <a:t>are set by an institution </a:t>
            </a:r>
            <a:r>
              <a:rPr lang="en-GB" baseline="0" dirty="0"/>
              <a:t>in order to increase the sensitivity of your Epidemic intelligence activities </a:t>
            </a:r>
            <a:r>
              <a:rPr lang="en-GB" dirty="0"/>
              <a:t>and increase the likelihood of detecting events of interest</a:t>
            </a:r>
            <a:r>
              <a:rPr lang="en-GB" baseline="0" dirty="0"/>
              <a:t>.</a:t>
            </a:r>
            <a:endParaRPr lang="en-GB"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4</a:t>
            </a:fld>
            <a:endParaRPr lang="it-IT"/>
          </a:p>
        </p:txBody>
      </p:sp>
    </p:spTree>
    <p:extLst>
      <p:ext uri="{BB962C8B-B14F-4D97-AF65-F5344CB8AC3E}">
        <p14:creationId xmlns:p14="http://schemas.microsoft.com/office/powerpoint/2010/main" val="35109308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53532" y="4694082"/>
            <a:ext cx="5439089" cy="4467384"/>
          </a:xfrm>
        </p:spPr>
        <p:txBody>
          <a:bodyPr/>
          <a:lstStyle/>
          <a:p>
            <a:r>
              <a:rPr lang="en-GB" dirty="0" smtClean="0"/>
              <a:t>The </a:t>
            </a:r>
            <a:r>
              <a:rPr lang="en-GB" dirty="0"/>
              <a:t>institutional</a:t>
            </a:r>
            <a:r>
              <a:rPr lang="en-GB" baseline="0" dirty="0"/>
              <a:t> mandate will define the field of action, the objectives and the scope of the Epidemic intelligence activities. Some institutes according to their mandate focus on specific health risks such as chemical, infectious disease, nuclear, environmental, human health, animal health others have an all Hazards approach. </a:t>
            </a:r>
          </a:p>
          <a:p>
            <a:r>
              <a:rPr lang="en-GB" baseline="0" dirty="0"/>
              <a:t>Usually the mandate also </a:t>
            </a:r>
            <a:r>
              <a:rPr lang="en-GB" baseline="0" dirty="0" smtClean="0"/>
              <a:t>defines </a:t>
            </a:r>
            <a:r>
              <a:rPr lang="en-GB" baseline="0" dirty="0"/>
              <a:t>the geographical boundaries of your jurisdiction, and the population under </a:t>
            </a:r>
            <a:r>
              <a:rPr lang="en-GB" dirty="0"/>
              <a:t>surveillance</a:t>
            </a:r>
            <a:r>
              <a:rPr lang="en-GB" baseline="0" dirty="0"/>
              <a:t>.</a:t>
            </a:r>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5</a:t>
            </a:fld>
            <a:endParaRPr lang="it-IT"/>
          </a:p>
        </p:txBody>
      </p:sp>
    </p:spTree>
    <p:extLst>
      <p:ext uri="{BB962C8B-B14F-4D97-AF65-F5344CB8AC3E}">
        <p14:creationId xmlns:p14="http://schemas.microsoft.com/office/powerpoint/2010/main" val="8800362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a:t>
            </a:r>
            <a:r>
              <a:rPr lang="en-GB" baseline="0" dirty="0" smtClean="0"/>
              <a:t> as an example of a mandate we have used an extract of the ECDC founding regulation where we clearly see the scope being described. </a:t>
            </a:r>
            <a:endParaRPr lang="en-GB" sz="1200" b="0" i="0" u="sng" kern="1200" dirty="0">
              <a:solidFill>
                <a:schemeClr val="tx1"/>
              </a:solidFill>
              <a:effectLst/>
              <a:latin typeface="Arial" charset="0"/>
              <a:ea typeface="+mn-ea"/>
              <a:cs typeface="+mn-cs"/>
            </a:endParaRPr>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6</a:t>
            </a:fld>
            <a:endParaRPr lang="it-IT"/>
          </a:p>
        </p:txBody>
      </p:sp>
    </p:spTree>
    <p:extLst>
      <p:ext uri="{BB962C8B-B14F-4D97-AF65-F5344CB8AC3E}">
        <p14:creationId xmlns:p14="http://schemas.microsoft.com/office/powerpoint/2010/main" val="26592389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Apart </a:t>
            </a:r>
            <a:r>
              <a:rPr lang="en-GB" baseline="0" dirty="0"/>
              <a:t>from the mandate an institution may have </a:t>
            </a:r>
            <a:r>
              <a:rPr lang="en-GB" dirty="0"/>
              <a:t>– there are </a:t>
            </a:r>
            <a:r>
              <a:rPr lang="en-GB" baseline="0" dirty="0"/>
              <a:t>additional legally binding legislations that need to be </a:t>
            </a:r>
            <a:r>
              <a:rPr lang="en-GB" dirty="0"/>
              <a:t>respected</a:t>
            </a:r>
            <a:r>
              <a:rPr lang="en-GB" baseline="0" dirty="0"/>
              <a:t>. Some are International, other are National but they can even be sub-national</a:t>
            </a:r>
            <a:r>
              <a:rPr lang="en-GB" dirty="0"/>
              <a:t> and apply only in certain jurisdictions.</a:t>
            </a:r>
          </a:p>
          <a:p>
            <a:endParaRPr lang="en-GB" dirty="0"/>
          </a:p>
          <a:p>
            <a:r>
              <a:rPr lang="en-GB" dirty="0"/>
              <a:t>We will detail requirements set by the International Health Regulations, the EU legislation on serious cross-border threats to health and provide examples of subnational health event monitoring requirements</a:t>
            </a:r>
            <a:r>
              <a:rPr lang="en-GB" baseline="0" dirty="0"/>
              <a:t>.</a:t>
            </a:r>
            <a:endParaRPr lang="en-GB"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7</a:t>
            </a:fld>
            <a:endParaRPr lang="it-IT"/>
          </a:p>
        </p:txBody>
      </p:sp>
    </p:spTree>
    <p:extLst>
      <p:ext uri="{BB962C8B-B14F-4D97-AF65-F5344CB8AC3E}">
        <p14:creationId xmlns:p14="http://schemas.microsoft.com/office/powerpoint/2010/main" val="1345728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GB"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b="0" i="0" kern="1200" dirty="0" smtClean="0">
                <a:solidFill>
                  <a:schemeClr val="tx1"/>
                </a:solidFill>
                <a:effectLst/>
                <a:latin typeface="Arial" charset="0"/>
                <a:ea typeface="+mn-ea"/>
                <a:cs typeface="+mn-cs"/>
              </a:rPr>
              <a:t>The International Health Regulations, or IHR (2005), represent an agreement between 196 countries including all WHO Member States to work together for global health security.</a:t>
            </a:r>
          </a:p>
          <a:p>
            <a:endParaRPr lang="en-GB" dirty="0" smtClean="0"/>
          </a:p>
          <a:p>
            <a:r>
              <a:rPr lang="en-GB" dirty="0" smtClean="0"/>
              <a:t>The purpose and scope of these Regulations are to prevent, protect against, control and provide a public health response to the international spread of disease in ways that are </a:t>
            </a:r>
            <a:r>
              <a:rPr lang="en-GB" b="1" dirty="0" smtClean="0"/>
              <a:t>commensurate</a:t>
            </a:r>
            <a:r>
              <a:rPr lang="en-GB" dirty="0" smtClean="0"/>
              <a:t> (proportional)</a:t>
            </a:r>
            <a:r>
              <a:rPr lang="en-GB" baseline="0" dirty="0" smtClean="0"/>
              <a:t> </a:t>
            </a:r>
            <a:r>
              <a:rPr lang="en-GB" dirty="0" smtClean="0"/>
              <a:t> with and restricted to public health risks, and which avoid unnecessary interference with international traffic and trade. </a:t>
            </a:r>
          </a:p>
          <a:p>
            <a:pPr>
              <a:defRPr/>
            </a:pPr>
            <a:endParaRPr lang="en-GB"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GB" sz="1200" dirty="0" smtClean="0"/>
              <a:t>The revised IHR define a public health emergency of international concern (PHEIC) as an extraordinary public health event which is determined to constitute a public health risk to other States through the international spread of disease and to potentially require a coordinated international response. </a:t>
            </a:r>
            <a:endParaRPr lang="en-GB" dirty="0"/>
          </a:p>
        </p:txBody>
      </p:sp>
      <p:sp>
        <p:nvSpPr>
          <p:cNvPr id="4" name="Segnaposto numero diapositiva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0FC31188-EB0F-41C4-A4E2-ADE25AA12F0C}" type="slidenum">
              <a:rPr kumimoji="0" lang="it-IT"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it-IT" sz="1200" b="0" i="0" u="none" strike="noStrike" kern="1200" cap="none" spc="0" normalizeH="0" baseline="0" noProof="0">
              <a:ln>
                <a:noFill/>
              </a:ln>
              <a:solidFill>
                <a:srgbClr val="000000"/>
              </a:solidFill>
              <a:effectLst/>
              <a:uLnTx/>
              <a:uFillTx/>
              <a:latin typeface="Arial" charset="0"/>
              <a:ea typeface="+mn-ea"/>
              <a:cs typeface="+mn-cs"/>
            </a:endParaRPr>
          </a:p>
        </p:txBody>
      </p:sp>
    </p:spTree>
    <p:extLst>
      <p:ext uri="{BB962C8B-B14F-4D97-AF65-F5344CB8AC3E}">
        <p14:creationId xmlns:p14="http://schemas.microsoft.com/office/powerpoint/2010/main" val="3841293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dirty="0" smtClean="0"/>
              <a:t>According</a:t>
            </a:r>
            <a:r>
              <a:rPr lang="en-GB" baseline="0" dirty="0" smtClean="0"/>
              <a:t> </a:t>
            </a:r>
            <a:r>
              <a:rPr lang="en-GB" baseline="0" dirty="0"/>
              <a:t>to </a:t>
            </a:r>
            <a:r>
              <a:rPr lang="en-GB" dirty="0"/>
              <a:t>Article 6  of</a:t>
            </a:r>
            <a:r>
              <a:rPr lang="en-GB" baseline="0" dirty="0"/>
              <a:t> the IHR(2005) regulation </a:t>
            </a:r>
            <a:r>
              <a:rPr lang="en-GB" dirty="0"/>
              <a:t>. Each State Party shall assess events occurring within its territory by using the decision instrument in Annex 2. Each State Party shall notify WHO, by the most efficient means of communication available, by way of the National IHR Focal Point, and within 24 hours of assessment of public health information, of all events which may constitute a public health emergency of international concern within its territory in accordance with the decision instrument, as well as any health measure implemented in response to those events. </a:t>
            </a:r>
            <a:br>
              <a:rPr lang="en-GB" dirty="0"/>
            </a:br>
            <a:endParaRPr lang="en-GB" dirty="0"/>
          </a:p>
          <a:p>
            <a:r>
              <a:rPr lang="en-GB" dirty="0"/>
              <a:t>Here we see</a:t>
            </a:r>
            <a:r>
              <a:rPr lang="en-GB" baseline="0" dirty="0"/>
              <a:t> the Annex 2 that is used as a tool to define events that may constitute a Public health emergency of international concern according to the IHR(2005) regulations</a:t>
            </a:r>
            <a:r>
              <a:rPr lang="en-GB" dirty="0"/>
              <a:t>.</a:t>
            </a:r>
          </a:p>
          <a:p>
            <a:endParaRPr lang="en-GB" dirty="0"/>
          </a:p>
          <a:p>
            <a:r>
              <a:rPr lang="en-GB" dirty="0"/>
              <a:t>Events that are described through the International Health Regulation are to be integrated in Epidemic Intelligence screening programmes</a:t>
            </a:r>
            <a:r>
              <a:rPr lang="en-GB" baseline="0" dirty="0"/>
              <a:t>.</a:t>
            </a:r>
            <a:endParaRPr lang="en-GB" dirty="0"/>
          </a:p>
        </p:txBody>
      </p:sp>
      <p:sp>
        <p:nvSpPr>
          <p:cNvPr id="4" name="Slide Number Placeholder 3"/>
          <p:cNvSpPr>
            <a:spLocks noGrp="1"/>
          </p:cNvSpPr>
          <p:nvPr>
            <p:ph type="sldNum" sz="quarter" idx="10"/>
          </p:nvPr>
        </p:nvSpPr>
        <p:spPr/>
        <p:txBody>
          <a:bodyPr/>
          <a:lstStyle/>
          <a:p>
            <a:pPr>
              <a:defRPr/>
            </a:pPr>
            <a:fld id="{0FC31188-EB0F-41C4-A4E2-ADE25AA12F0C}" type="slidenum">
              <a:rPr lang="it-IT" smtClean="0"/>
              <a:pPr>
                <a:defRPr/>
              </a:pPr>
              <a:t>9</a:t>
            </a:fld>
            <a:endParaRPr lang="it-IT"/>
          </a:p>
        </p:txBody>
      </p:sp>
    </p:spTree>
    <p:extLst>
      <p:ext uri="{BB962C8B-B14F-4D97-AF65-F5344CB8AC3E}">
        <p14:creationId xmlns:p14="http://schemas.microsoft.com/office/powerpoint/2010/main" val="9131897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cSld>
  <p:clrMapOvr>
    <a:masterClrMapping/>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24/11/2020</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46901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3195" y="1556272"/>
            <a:ext cx="9721215" cy="936625"/>
          </a:xfrm>
        </p:spPr>
        <p:txBody>
          <a:bodyPr/>
          <a:lstStyle>
            <a:lvl1pPr>
              <a:defRPr>
                <a:latin typeface="Verdana" pitchFamily="34" charset="0"/>
                <a:ea typeface="Verdana" pitchFamily="34" charset="0"/>
                <a:cs typeface="Verdana" pitchFamily="34" charset="0"/>
              </a:defRPr>
            </a:lvl1pPr>
          </a:lstStyle>
          <a:p>
            <a:r>
              <a:rPr lang="en-US" dirty="0" smtClean="0"/>
              <a:t>Click to edit Master title style</a:t>
            </a:r>
            <a:endParaRPr lang="en-GB" dirty="0"/>
          </a:p>
        </p:txBody>
      </p:sp>
      <p:sp>
        <p:nvSpPr>
          <p:cNvPr id="11" name="Content Placeholder 2"/>
          <p:cNvSpPr>
            <a:spLocks noGrp="1"/>
          </p:cNvSpPr>
          <p:nvPr>
            <p:ph idx="1"/>
          </p:nvPr>
        </p:nvSpPr>
        <p:spPr>
          <a:xfrm>
            <a:off x="540068" y="2636912"/>
            <a:ext cx="9721215" cy="3384476"/>
          </a:xfrm>
        </p:spPr>
        <p:txBody>
          <a:bodyPr/>
          <a:lstStyle>
            <a:lvl1pPr marL="0" indent="-342900">
              <a:buClr>
                <a:srgbClr val="0F5494"/>
              </a:buClr>
              <a:buSzPct val="120000"/>
              <a:buFont typeface="Arial" pitchFamily="34" charset="0"/>
              <a:buChar char="•"/>
              <a:defRPr>
                <a:latin typeface="Verdana" pitchFamily="34" charset="0"/>
                <a:ea typeface="Verdana" pitchFamily="34" charset="0"/>
                <a:cs typeface="Verdana" pitchFamily="34" charset="0"/>
              </a:defRPr>
            </a:lvl1pPr>
            <a:lvl2pPr>
              <a:buClr>
                <a:srgbClr val="AFC551"/>
              </a:buClr>
              <a:defRPr>
                <a:latin typeface="Verdana" pitchFamily="34" charset="0"/>
                <a:ea typeface="Verdana" pitchFamily="34" charset="0"/>
                <a:cs typeface="Verdana" pitchFamily="34" charset="0"/>
              </a:defRPr>
            </a:lvl2pPr>
            <a:lvl3pPr>
              <a:buFontTx/>
              <a:buChar char="-"/>
              <a:defRPr>
                <a:latin typeface="Verdana" pitchFamily="34" charset="0"/>
                <a:ea typeface="Verdana" pitchFamily="34" charset="0"/>
                <a:cs typeface="Verdana" pitchFamily="34" charset="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4" name="Rectangle 4"/>
          <p:cNvSpPr>
            <a:spLocks noGrp="1" noChangeArrowheads="1"/>
          </p:cNvSpPr>
          <p:nvPr>
            <p:ph type="dt" sz="half" idx="10"/>
          </p:nvPr>
        </p:nvSpPr>
        <p:spPr/>
        <p:txBody>
          <a:bodyPr/>
          <a:lstStyle>
            <a:lvl1pPr defTabSz="914400" fontAlgn="base">
              <a:spcBef>
                <a:spcPct val="0"/>
              </a:spcBef>
              <a:spcAft>
                <a:spcPct val="0"/>
              </a:spcAft>
              <a:defRPr>
                <a:solidFill>
                  <a:prstClr val="black"/>
                </a:solidFill>
                <a:latin typeface="Verdana" pitchFamily="34" charset="0"/>
              </a:defRPr>
            </a:lvl1pPr>
          </a:lstStyle>
          <a:p>
            <a:pPr>
              <a:defRPr/>
            </a:pPr>
            <a:endParaRPr lang="en-GB"/>
          </a:p>
        </p:txBody>
      </p:sp>
      <p:sp>
        <p:nvSpPr>
          <p:cNvPr id="5" name="Rectangle 6"/>
          <p:cNvSpPr>
            <a:spLocks noGrp="1" noChangeArrowheads="1"/>
          </p:cNvSpPr>
          <p:nvPr>
            <p:ph type="sldNum" sz="quarter" idx="11"/>
          </p:nvPr>
        </p:nvSpPr>
        <p:spPr>
          <a:xfrm>
            <a:off x="7740968" y="6092825"/>
            <a:ext cx="2520315" cy="476250"/>
          </a:xfrm>
        </p:spPr>
        <p:txBody>
          <a:bodyPr/>
          <a:lstStyle>
            <a:lvl1pPr>
              <a:defRPr>
                <a:latin typeface="Verdana" panose="020B0604030504040204" pitchFamily="34" charset="0"/>
              </a:defRPr>
            </a:lvl1pPr>
          </a:lstStyle>
          <a:p>
            <a:pPr>
              <a:defRPr/>
            </a:pPr>
            <a:fld id="{45E3BAE9-D2AA-47CD-9FF0-AC8CE73D2A4F}" type="slidenum">
              <a:rPr lang="en-GB" altLang="en-US"/>
              <a:pPr>
                <a:defRPr/>
              </a:pPr>
              <a:t>‹#›</a:t>
            </a:fld>
            <a:endParaRPr lang="en-GB" altLang="en-US"/>
          </a:p>
        </p:txBody>
      </p:sp>
    </p:spTree>
    <p:extLst>
      <p:ext uri="{BB962C8B-B14F-4D97-AF65-F5344CB8AC3E}">
        <p14:creationId xmlns:p14="http://schemas.microsoft.com/office/powerpoint/2010/main" val="39391125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3195" y="1556272"/>
            <a:ext cx="9721215" cy="936625"/>
          </a:xfrm>
        </p:spPr>
        <p:txBody>
          <a:bodyPr/>
          <a:lstStyle>
            <a:lvl1pPr>
              <a:defRPr>
                <a:latin typeface="Verdana" pitchFamily="34" charset="0"/>
                <a:ea typeface="Verdana" pitchFamily="34" charset="0"/>
                <a:cs typeface="Verdana" pitchFamily="34" charset="0"/>
              </a:defRPr>
            </a:lvl1pPr>
          </a:lstStyle>
          <a:p>
            <a:r>
              <a:rPr lang="en-US" dirty="0" smtClean="0"/>
              <a:t>Click to edit Master title style</a:t>
            </a:r>
            <a:endParaRPr lang="en-GB" dirty="0"/>
          </a:p>
        </p:txBody>
      </p:sp>
      <p:sp>
        <p:nvSpPr>
          <p:cNvPr id="11" name="Content Placeholder 2"/>
          <p:cNvSpPr>
            <a:spLocks noGrp="1"/>
          </p:cNvSpPr>
          <p:nvPr>
            <p:ph idx="1"/>
          </p:nvPr>
        </p:nvSpPr>
        <p:spPr>
          <a:xfrm>
            <a:off x="540068" y="2636912"/>
            <a:ext cx="9721215" cy="3384476"/>
          </a:xfrm>
        </p:spPr>
        <p:txBody>
          <a:bodyPr/>
          <a:lstStyle>
            <a:lvl1pPr marL="0" indent="-342900">
              <a:buClr>
                <a:srgbClr val="0F5494"/>
              </a:buClr>
              <a:buSzPct val="120000"/>
              <a:buFont typeface="Arial" pitchFamily="34" charset="0"/>
              <a:buChar char="•"/>
              <a:defRPr>
                <a:latin typeface="Verdana" pitchFamily="34" charset="0"/>
                <a:ea typeface="Verdana" pitchFamily="34" charset="0"/>
                <a:cs typeface="Verdana" pitchFamily="34" charset="0"/>
              </a:defRPr>
            </a:lvl1pPr>
            <a:lvl2pPr>
              <a:buClr>
                <a:srgbClr val="AFC551"/>
              </a:buClr>
              <a:defRPr>
                <a:latin typeface="Verdana" pitchFamily="34" charset="0"/>
                <a:ea typeface="Verdana" pitchFamily="34" charset="0"/>
                <a:cs typeface="Verdana" pitchFamily="34" charset="0"/>
              </a:defRPr>
            </a:lvl2pPr>
            <a:lvl3pPr>
              <a:buFontTx/>
              <a:buChar char="-"/>
              <a:defRPr>
                <a:latin typeface="Verdana" pitchFamily="34" charset="0"/>
                <a:ea typeface="Verdana" pitchFamily="34" charset="0"/>
                <a:cs typeface="Verdana" pitchFamily="34" charset="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4" name="Rectangle 4"/>
          <p:cNvSpPr>
            <a:spLocks noGrp="1" noChangeArrowheads="1"/>
          </p:cNvSpPr>
          <p:nvPr>
            <p:ph type="dt" sz="half" idx="10"/>
          </p:nvPr>
        </p:nvSpPr>
        <p:spPr/>
        <p:txBody>
          <a:bodyPr/>
          <a:lstStyle>
            <a:lvl1pPr defTabSz="914400" fontAlgn="base">
              <a:spcBef>
                <a:spcPct val="0"/>
              </a:spcBef>
              <a:spcAft>
                <a:spcPct val="0"/>
              </a:spcAft>
              <a:defRPr>
                <a:solidFill>
                  <a:prstClr val="black"/>
                </a:solidFill>
                <a:latin typeface="Verdana" pitchFamily="34" charset="0"/>
              </a:defRPr>
            </a:lvl1pPr>
          </a:lstStyle>
          <a:p>
            <a:pPr>
              <a:defRPr/>
            </a:pPr>
            <a:endParaRPr lang="en-GB"/>
          </a:p>
        </p:txBody>
      </p:sp>
      <p:sp>
        <p:nvSpPr>
          <p:cNvPr id="5" name="Rectangle 6"/>
          <p:cNvSpPr>
            <a:spLocks noGrp="1" noChangeArrowheads="1"/>
          </p:cNvSpPr>
          <p:nvPr>
            <p:ph type="sldNum" sz="quarter" idx="11"/>
          </p:nvPr>
        </p:nvSpPr>
        <p:spPr>
          <a:xfrm>
            <a:off x="7740968" y="6092825"/>
            <a:ext cx="2520315" cy="476250"/>
          </a:xfrm>
        </p:spPr>
        <p:txBody>
          <a:bodyPr/>
          <a:lstStyle>
            <a:lvl1pPr>
              <a:defRPr>
                <a:latin typeface="Verdana" panose="020B0604030504040204" pitchFamily="34" charset="0"/>
              </a:defRPr>
            </a:lvl1pPr>
          </a:lstStyle>
          <a:p>
            <a:pPr>
              <a:defRPr/>
            </a:pPr>
            <a:fld id="{45E3BAE9-D2AA-47CD-9FF0-AC8CE73D2A4F}" type="slidenum">
              <a:rPr lang="en-GB" altLang="en-US"/>
              <a:pPr>
                <a:defRPr/>
              </a:pPr>
              <a:t>‹#›</a:t>
            </a:fld>
            <a:endParaRPr lang="en-GB" altLang="en-US"/>
          </a:p>
        </p:txBody>
      </p:sp>
    </p:spTree>
    <p:extLst>
      <p:ext uri="{BB962C8B-B14F-4D97-AF65-F5344CB8AC3E}">
        <p14:creationId xmlns:p14="http://schemas.microsoft.com/office/powerpoint/2010/main" val="25857759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53195" y="1556272"/>
            <a:ext cx="9721215" cy="936625"/>
          </a:xfrm>
        </p:spPr>
        <p:txBody>
          <a:bodyPr/>
          <a:lstStyle>
            <a:lvl1pPr>
              <a:defRPr>
                <a:latin typeface="Verdana" pitchFamily="34" charset="0"/>
                <a:ea typeface="Verdana" pitchFamily="34" charset="0"/>
                <a:cs typeface="Verdana" pitchFamily="34" charset="0"/>
              </a:defRPr>
            </a:lvl1pPr>
          </a:lstStyle>
          <a:p>
            <a:r>
              <a:rPr lang="en-US" dirty="0" smtClean="0"/>
              <a:t>Click to edit Master title style</a:t>
            </a:r>
            <a:endParaRPr lang="en-GB" dirty="0"/>
          </a:p>
        </p:txBody>
      </p:sp>
      <p:sp>
        <p:nvSpPr>
          <p:cNvPr id="11" name="Content Placeholder 2"/>
          <p:cNvSpPr>
            <a:spLocks noGrp="1"/>
          </p:cNvSpPr>
          <p:nvPr>
            <p:ph idx="1"/>
          </p:nvPr>
        </p:nvSpPr>
        <p:spPr>
          <a:xfrm>
            <a:off x="540068" y="2636912"/>
            <a:ext cx="9721215" cy="3384476"/>
          </a:xfrm>
        </p:spPr>
        <p:txBody>
          <a:bodyPr/>
          <a:lstStyle>
            <a:lvl1pPr marL="0" indent="-342900">
              <a:buClr>
                <a:srgbClr val="0F5494"/>
              </a:buClr>
              <a:buSzPct val="120000"/>
              <a:buFont typeface="Arial" pitchFamily="34" charset="0"/>
              <a:buChar char="•"/>
              <a:defRPr>
                <a:latin typeface="Verdana" pitchFamily="34" charset="0"/>
                <a:ea typeface="Verdana" pitchFamily="34" charset="0"/>
                <a:cs typeface="Verdana" pitchFamily="34" charset="0"/>
              </a:defRPr>
            </a:lvl1pPr>
            <a:lvl2pPr>
              <a:buClr>
                <a:srgbClr val="AFC551"/>
              </a:buClr>
              <a:defRPr>
                <a:latin typeface="Verdana" pitchFamily="34" charset="0"/>
                <a:ea typeface="Verdana" pitchFamily="34" charset="0"/>
                <a:cs typeface="Verdana" pitchFamily="34" charset="0"/>
              </a:defRPr>
            </a:lvl2pPr>
            <a:lvl3pPr>
              <a:buFontTx/>
              <a:buChar char="-"/>
              <a:defRPr>
                <a:latin typeface="Verdana" pitchFamily="34" charset="0"/>
                <a:ea typeface="Verdana" pitchFamily="34" charset="0"/>
                <a:cs typeface="Verdana" pitchFamily="34" charset="0"/>
              </a:defRPr>
            </a:lvl3pPr>
          </a:lstStyle>
          <a:p>
            <a:pPr lvl="0"/>
            <a:r>
              <a:rPr lang="en-US" dirty="0" smtClean="0"/>
              <a:t>Click to edit Master text styles</a:t>
            </a:r>
          </a:p>
          <a:p>
            <a:pPr lvl="1"/>
            <a:r>
              <a:rPr lang="en-US" dirty="0" smtClean="0"/>
              <a:t>Second level</a:t>
            </a:r>
          </a:p>
          <a:p>
            <a:pPr lvl="2"/>
            <a:r>
              <a:rPr lang="en-US" dirty="0" smtClean="0"/>
              <a:t>Third level</a:t>
            </a:r>
          </a:p>
          <a:p>
            <a:pPr lvl="2"/>
            <a:endParaRPr lang="en-US" dirty="0" smtClean="0"/>
          </a:p>
        </p:txBody>
      </p:sp>
      <p:sp>
        <p:nvSpPr>
          <p:cNvPr id="4" name="Rectangle 4"/>
          <p:cNvSpPr>
            <a:spLocks noGrp="1" noChangeArrowheads="1"/>
          </p:cNvSpPr>
          <p:nvPr>
            <p:ph type="dt" sz="half" idx="10"/>
          </p:nvPr>
        </p:nvSpPr>
        <p:spPr/>
        <p:txBody>
          <a:bodyPr/>
          <a:lstStyle>
            <a:lvl1pPr defTabSz="914400" fontAlgn="base">
              <a:spcBef>
                <a:spcPct val="0"/>
              </a:spcBef>
              <a:spcAft>
                <a:spcPct val="0"/>
              </a:spcAft>
              <a:defRPr>
                <a:solidFill>
                  <a:prstClr val="black"/>
                </a:solidFill>
                <a:latin typeface="Verdana" pitchFamily="34" charset="0"/>
              </a:defRPr>
            </a:lvl1pPr>
          </a:lstStyle>
          <a:p>
            <a:pPr>
              <a:defRPr/>
            </a:pPr>
            <a:endParaRPr lang="en-GB"/>
          </a:p>
        </p:txBody>
      </p:sp>
      <p:sp>
        <p:nvSpPr>
          <p:cNvPr id="5" name="Rectangle 6"/>
          <p:cNvSpPr>
            <a:spLocks noGrp="1" noChangeArrowheads="1"/>
          </p:cNvSpPr>
          <p:nvPr>
            <p:ph type="sldNum" sz="quarter" idx="11"/>
          </p:nvPr>
        </p:nvSpPr>
        <p:spPr>
          <a:xfrm>
            <a:off x="7740968" y="6092825"/>
            <a:ext cx="2520315" cy="476250"/>
          </a:xfrm>
        </p:spPr>
        <p:txBody>
          <a:bodyPr/>
          <a:lstStyle>
            <a:lvl1pPr>
              <a:defRPr>
                <a:latin typeface="Verdana" panose="020B0604030504040204" pitchFamily="34" charset="0"/>
              </a:defRPr>
            </a:lvl1pPr>
          </a:lstStyle>
          <a:p>
            <a:pPr>
              <a:defRPr/>
            </a:pPr>
            <a:fld id="{45E3BAE9-D2AA-47CD-9FF0-AC8CE73D2A4F}" type="slidenum">
              <a:rPr lang="en-GB" altLang="en-US"/>
              <a:pPr>
                <a:defRPr/>
              </a:pPr>
              <a:t>‹#›</a:t>
            </a:fld>
            <a:endParaRPr lang="en-GB" altLang="en-US"/>
          </a:p>
        </p:txBody>
      </p:sp>
    </p:spTree>
    <p:extLst>
      <p:ext uri="{BB962C8B-B14F-4D97-AF65-F5344CB8AC3E}">
        <p14:creationId xmlns:p14="http://schemas.microsoft.com/office/powerpoint/2010/main" val="38151522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50169" y="1122363"/>
            <a:ext cx="8101013" cy="2387600"/>
          </a:xfrm>
        </p:spPr>
        <p:txBody>
          <a:bodyPr anchor="b"/>
          <a:lstStyle>
            <a:lvl1pPr algn="ctr">
              <a:defRPr sz="5315"/>
            </a:lvl1pPr>
          </a:lstStyle>
          <a:p>
            <a:r>
              <a:rPr lang="en-US" smtClean="0"/>
              <a:t>Click to edit Master title style</a:t>
            </a:r>
            <a:endParaRPr lang="en-GB"/>
          </a:p>
        </p:txBody>
      </p:sp>
      <p:sp>
        <p:nvSpPr>
          <p:cNvPr id="3" name="Subtitle 2"/>
          <p:cNvSpPr>
            <a:spLocks noGrp="1"/>
          </p:cNvSpPr>
          <p:nvPr>
            <p:ph type="subTitle" idx="1"/>
          </p:nvPr>
        </p:nvSpPr>
        <p:spPr>
          <a:xfrm>
            <a:off x="1350169" y="3602038"/>
            <a:ext cx="8101013" cy="1655762"/>
          </a:xfrm>
        </p:spPr>
        <p:txBody>
          <a:bodyPr/>
          <a:lstStyle>
            <a:lvl1pPr marL="0" indent="0" algn="ctr">
              <a:buNone/>
              <a:defRPr sz="2126"/>
            </a:lvl1pPr>
            <a:lvl2pPr marL="405033" indent="0" algn="ctr">
              <a:buNone/>
              <a:defRPr sz="1772"/>
            </a:lvl2pPr>
            <a:lvl3pPr marL="810067" indent="0" algn="ctr">
              <a:buNone/>
              <a:defRPr sz="1595"/>
            </a:lvl3pPr>
            <a:lvl4pPr marL="1215100" indent="0" algn="ctr">
              <a:buNone/>
              <a:defRPr sz="1417"/>
            </a:lvl4pPr>
            <a:lvl5pPr marL="1620134" indent="0" algn="ctr">
              <a:buNone/>
              <a:defRPr sz="1417"/>
            </a:lvl5pPr>
            <a:lvl6pPr marL="2025167" indent="0" algn="ctr">
              <a:buNone/>
              <a:defRPr sz="1417"/>
            </a:lvl6pPr>
            <a:lvl7pPr marL="2430201" indent="0" algn="ctr">
              <a:buNone/>
              <a:defRPr sz="1417"/>
            </a:lvl7pPr>
            <a:lvl8pPr marL="2835234" indent="0" algn="ctr">
              <a:buNone/>
              <a:defRPr sz="1417"/>
            </a:lvl8pPr>
            <a:lvl9pPr marL="3240268" indent="0" algn="ctr">
              <a:buNone/>
              <a:defRPr sz="1417"/>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450463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287940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36967" y="1709739"/>
            <a:ext cx="9316164" cy="2852737"/>
          </a:xfrm>
        </p:spPr>
        <p:txBody>
          <a:bodyPr anchor="b"/>
          <a:lstStyle>
            <a:lvl1pPr>
              <a:defRPr sz="5315"/>
            </a:lvl1pPr>
          </a:lstStyle>
          <a:p>
            <a:r>
              <a:rPr lang="en-US" smtClean="0"/>
              <a:t>Click to edit Master title style</a:t>
            </a:r>
            <a:endParaRPr lang="en-GB"/>
          </a:p>
        </p:txBody>
      </p:sp>
      <p:sp>
        <p:nvSpPr>
          <p:cNvPr id="3" name="Text Placeholder 2"/>
          <p:cNvSpPr>
            <a:spLocks noGrp="1"/>
          </p:cNvSpPr>
          <p:nvPr>
            <p:ph type="body" idx="1"/>
          </p:nvPr>
        </p:nvSpPr>
        <p:spPr>
          <a:xfrm>
            <a:off x="736967" y="4589464"/>
            <a:ext cx="9316164" cy="1500187"/>
          </a:xfrm>
        </p:spPr>
        <p:txBody>
          <a:bodyPr/>
          <a:lstStyle>
            <a:lvl1pPr marL="0" indent="0">
              <a:buNone/>
              <a:defRPr sz="2126">
                <a:solidFill>
                  <a:schemeClr val="tx1">
                    <a:tint val="75000"/>
                  </a:schemeClr>
                </a:solidFill>
              </a:defRPr>
            </a:lvl1pPr>
            <a:lvl2pPr marL="405033" indent="0">
              <a:buNone/>
              <a:defRPr sz="1772">
                <a:solidFill>
                  <a:schemeClr val="tx1">
                    <a:tint val="75000"/>
                  </a:schemeClr>
                </a:solidFill>
              </a:defRPr>
            </a:lvl2pPr>
            <a:lvl3pPr marL="810067" indent="0">
              <a:buNone/>
              <a:defRPr sz="1595">
                <a:solidFill>
                  <a:schemeClr val="tx1">
                    <a:tint val="75000"/>
                  </a:schemeClr>
                </a:solidFill>
              </a:defRPr>
            </a:lvl3pPr>
            <a:lvl4pPr marL="1215100" indent="0">
              <a:buNone/>
              <a:defRPr sz="1417">
                <a:solidFill>
                  <a:schemeClr val="tx1">
                    <a:tint val="75000"/>
                  </a:schemeClr>
                </a:solidFill>
              </a:defRPr>
            </a:lvl4pPr>
            <a:lvl5pPr marL="1620134" indent="0">
              <a:buNone/>
              <a:defRPr sz="1417">
                <a:solidFill>
                  <a:schemeClr val="tx1">
                    <a:tint val="75000"/>
                  </a:schemeClr>
                </a:solidFill>
              </a:defRPr>
            </a:lvl5pPr>
            <a:lvl6pPr marL="2025167" indent="0">
              <a:buNone/>
              <a:defRPr sz="1417">
                <a:solidFill>
                  <a:schemeClr val="tx1">
                    <a:tint val="75000"/>
                  </a:schemeClr>
                </a:solidFill>
              </a:defRPr>
            </a:lvl6pPr>
            <a:lvl7pPr marL="2430201" indent="0">
              <a:buNone/>
              <a:defRPr sz="1417">
                <a:solidFill>
                  <a:schemeClr val="tx1">
                    <a:tint val="75000"/>
                  </a:schemeClr>
                </a:solidFill>
              </a:defRPr>
            </a:lvl7pPr>
            <a:lvl8pPr marL="2835234" indent="0">
              <a:buNone/>
              <a:defRPr sz="1417">
                <a:solidFill>
                  <a:schemeClr val="tx1">
                    <a:tint val="75000"/>
                  </a:schemeClr>
                </a:solidFill>
              </a:defRPr>
            </a:lvl8pPr>
            <a:lvl9pPr marL="3240268" indent="0">
              <a:buNone/>
              <a:defRPr sz="1417">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F4B1350-780F-4619-AB99-2CF6C85D6FA3}" type="datetimeFigureOut">
              <a:rPr lang="en-GB" smtClean="0"/>
              <a:t>24/11/2020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2205301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742593" y="1825625"/>
            <a:ext cx="4590574"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68183" y="1825625"/>
            <a:ext cx="4590574"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F4B1350-780F-4619-AB99-2CF6C85D6FA3}" type="datetimeFigureOut">
              <a:rPr lang="en-GB" smtClean="0"/>
              <a:t>24/11/2020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16116373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4000" y="365126"/>
            <a:ext cx="9316164"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744000" y="1681163"/>
            <a:ext cx="4569477" cy="823912"/>
          </a:xfrm>
        </p:spPr>
        <p:txBody>
          <a:bodyPr anchor="b"/>
          <a:lstStyle>
            <a:lvl1pPr marL="0" indent="0">
              <a:buNone/>
              <a:defRPr sz="2126" b="1"/>
            </a:lvl1pPr>
            <a:lvl2pPr marL="405033" indent="0">
              <a:buNone/>
              <a:defRPr sz="1772" b="1"/>
            </a:lvl2pPr>
            <a:lvl3pPr marL="810067" indent="0">
              <a:buNone/>
              <a:defRPr sz="1595" b="1"/>
            </a:lvl3pPr>
            <a:lvl4pPr marL="1215100" indent="0">
              <a:buNone/>
              <a:defRPr sz="1417" b="1"/>
            </a:lvl4pPr>
            <a:lvl5pPr marL="1620134" indent="0">
              <a:buNone/>
              <a:defRPr sz="1417" b="1"/>
            </a:lvl5pPr>
            <a:lvl6pPr marL="2025167" indent="0">
              <a:buNone/>
              <a:defRPr sz="1417" b="1"/>
            </a:lvl6pPr>
            <a:lvl7pPr marL="2430201" indent="0">
              <a:buNone/>
              <a:defRPr sz="1417" b="1"/>
            </a:lvl7pPr>
            <a:lvl8pPr marL="2835234" indent="0">
              <a:buNone/>
              <a:defRPr sz="1417" b="1"/>
            </a:lvl8pPr>
            <a:lvl9pPr marL="3240268" indent="0">
              <a:buNone/>
              <a:defRPr sz="1417" b="1"/>
            </a:lvl9pPr>
          </a:lstStyle>
          <a:p>
            <a:pPr lvl="0"/>
            <a:r>
              <a:rPr lang="en-US" smtClean="0"/>
              <a:t>Edit Master text styles</a:t>
            </a:r>
          </a:p>
        </p:txBody>
      </p:sp>
      <p:sp>
        <p:nvSpPr>
          <p:cNvPr id="4" name="Content Placeholder 3"/>
          <p:cNvSpPr>
            <a:spLocks noGrp="1"/>
          </p:cNvSpPr>
          <p:nvPr>
            <p:ph sz="half" idx="2"/>
          </p:nvPr>
        </p:nvSpPr>
        <p:spPr>
          <a:xfrm>
            <a:off x="744000" y="2505075"/>
            <a:ext cx="456947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468183" y="1681163"/>
            <a:ext cx="4591981" cy="823912"/>
          </a:xfrm>
        </p:spPr>
        <p:txBody>
          <a:bodyPr anchor="b"/>
          <a:lstStyle>
            <a:lvl1pPr marL="0" indent="0">
              <a:buNone/>
              <a:defRPr sz="2126" b="1"/>
            </a:lvl1pPr>
            <a:lvl2pPr marL="405033" indent="0">
              <a:buNone/>
              <a:defRPr sz="1772" b="1"/>
            </a:lvl2pPr>
            <a:lvl3pPr marL="810067" indent="0">
              <a:buNone/>
              <a:defRPr sz="1595" b="1"/>
            </a:lvl3pPr>
            <a:lvl4pPr marL="1215100" indent="0">
              <a:buNone/>
              <a:defRPr sz="1417" b="1"/>
            </a:lvl4pPr>
            <a:lvl5pPr marL="1620134" indent="0">
              <a:buNone/>
              <a:defRPr sz="1417" b="1"/>
            </a:lvl5pPr>
            <a:lvl6pPr marL="2025167" indent="0">
              <a:buNone/>
              <a:defRPr sz="1417" b="1"/>
            </a:lvl6pPr>
            <a:lvl7pPr marL="2430201" indent="0">
              <a:buNone/>
              <a:defRPr sz="1417" b="1"/>
            </a:lvl7pPr>
            <a:lvl8pPr marL="2835234" indent="0">
              <a:buNone/>
              <a:defRPr sz="1417" b="1"/>
            </a:lvl8pPr>
            <a:lvl9pPr marL="3240268" indent="0">
              <a:buNone/>
              <a:defRPr sz="1417" b="1"/>
            </a:lvl9pPr>
          </a:lstStyle>
          <a:p>
            <a:pPr lvl="0"/>
            <a:r>
              <a:rPr lang="en-US" smtClean="0"/>
              <a:t>Edit Master text styles</a:t>
            </a:r>
          </a:p>
        </p:txBody>
      </p:sp>
      <p:sp>
        <p:nvSpPr>
          <p:cNvPr id="6" name="Content Placeholder 5"/>
          <p:cNvSpPr>
            <a:spLocks noGrp="1"/>
          </p:cNvSpPr>
          <p:nvPr>
            <p:ph sz="quarter" idx="4"/>
          </p:nvPr>
        </p:nvSpPr>
        <p:spPr>
          <a:xfrm>
            <a:off x="5468183" y="2505075"/>
            <a:ext cx="459198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F4B1350-780F-4619-AB99-2CF6C85D6FA3}" type="datetimeFigureOut">
              <a:rPr lang="en-GB" smtClean="0"/>
              <a:t>24/11/2020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6224893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F4B1350-780F-4619-AB99-2CF6C85D6FA3}" type="datetimeFigureOut">
              <a:rPr lang="en-GB" smtClean="0"/>
              <a:t>24/11/2020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8176275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4B1350-780F-4619-AB99-2CF6C85D6FA3}" type="datetimeFigureOut">
              <a:rPr lang="en-GB" smtClean="0"/>
              <a:t>24/11/2020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287098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4000" y="457200"/>
            <a:ext cx="3483716" cy="1600200"/>
          </a:xfrm>
        </p:spPr>
        <p:txBody>
          <a:bodyPr anchor="b"/>
          <a:lstStyle>
            <a:lvl1pPr>
              <a:defRPr sz="2835"/>
            </a:lvl1pPr>
          </a:lstStyle>
          <a:p>
            <a:r>
              <a:rPr lang="en-US" smtClean="0"/>
              <a:t>Click to edit Master title style</a:t>
            </a:r>
            <a:endParaRPr lang="en-GB"/>
          </a:p>
        </p:txBody>
      </p:sp>
      <p:sp>
        <p:nvSpPr>
          <p:cNvPr id="3" name="Content Placeholder 2"/>
          <p:cNvSpPr>
            <a:spLocks noGrp="1"/>
          </p:cNvSpPr>
          <p:nvPr>
            <p:ph idx="1"/>
          </p:nvPr>
        </p:nvSpPr>
        <p:spPr>
          <a:xfrm>
            <a:off x="4591981" y="987426"/>
            <a:ext cx="5468183" cy="4873625"/>
          </a:xfrm>
        </p:spPr>
        <p:txBody>
          <a:bodyPr/>
          <a:lstStyle>
            <a:lvl1pPr>
              <a:defRPr sz="2835"/>
            </a:lvl1pPr>
            <a:lvl2pPr>
              <a:defRPr sz="2481"/>
            </a:lvl2pPr>
            <a:lvl3pPr>
              <a:defRPr sz="2126"/>
            </a:lvl3pPr>
            <a:lvl4pPr>
              <a:defRPr sz="1772"/>
            </a:lvl4pPr>
            <a:lvl5pPr>
              <a:defRPr sz="1772"/>
            </a:lvl5pPr>
            <a:lvl6pPr>
              <a:defRPr sz="1772"/>
            </a:lvl6pPr>
            <a:lvl7pPr>
              <a:defRPr sz="1772"/>
            </a:lvl7pPr>
            <a:lvl8pPr>
              <a:defRPr sz="1772"/>
            </a:lvl8pPr>
            <a:lvl9pPr>
              <a:defRPr sz="1772"/>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744000" y="2057400"/>
            <a:ext cx="3483716" cy="3811588"/>
          </a:xfrm>
        </p:spPr>
        <p:txBody>
          <a:bodyPr/>
          <a:lstStyle>
            <a:lvl1pPr marL="0" indent="0">
              <a:buNone/>
              <a:defRPr sz="1417"/>
            </a:lvl1pPr>
            <a:lvl2pPr marL="405033" indent="0">
              <a:buNone/>
              <a:defRPr sz="1240"/>
            </a:lvl2pPr>
            <a:lvl3pPr marL="810067" indent="0">
              <a:buNone/>
              <a:defRPr sz="1063"/>
            </a:lvl3pPr>
            <a:lvl4pPr marL="1215100" indent="0">
              <a:buNone/>
              <a:defRPr sz="886"/>
            </a:lvl4pPr>
            <a:lvl5pPr marL="1620134" indent="0">
              <a:buNone/>
              <a:defRPr sz="886"/>
            </a:lvl5pPr>
            <a:lvl6pPr marL="2025167" indent="0">
              <a:buNone/>
              <a:defRPr sz="886"/>
            </a:lvl6pPr>
            <a:lvl7pPr marL="2430201" indent="0">
              <a:buNone/>
              <a:defRPr sz="886"/>
            </a:lvl7pPr>
            <a:lvl8pPr marL="2835234" indent="0">
              <a:buNone/>
              <a:defRPr sz="886"/>
            </a:lvl8pPr>
            <a:lvl9pPr marL="3240268" indent="0">
              <a:buNone/>
              <a:defRPr sz="886"/>
            </a:lvl9pPr>
          </a:lstStyle>
          <a:p>
            <a:pPr lvl="0"/>
            <a:r>
              <a:rPr lang="en-US" smtClean="0"/>
              <a:t>Edit Master text styles</a:t>
            </a:r>
          </a:p>
        </p:txBody>
      </p:sp>
      <p:sp>
        <p:nvSpPr>
          <p:cNvPr id="5" name="Date Placeholder 4"/>
          <p:cNvSpPr>
            <a:spLocks noGrp="1"/>
          </p:cNvSpPr>
          <p:nvPr>
            <p:ph type="dt" sz="half" idx="10"/>
          </p:nvPr>
        </p:nvSpPr>
        <p:spPr/>
        <p:txBody>
          <a:bodyPr/>
          <a:lstStyle/>
          <a:p>
            <a:fld id="{8F4B1350-780F-4619-AB99-2CF6C85D6FA3}" type="datetimeFigureOut">
              <a:rPr lang="en-GB" smtClean="0"/>
              <a:t>24/11/2020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330424368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4000" y="457200"/>
            <a:ext cx="3483716" cy="1600200"/>
          </a:xfrm>
        </p:spPr>
        <p:txBody>
          <a:bodyPr anchor="b"/>
          <a:lstStyle>
            <a:lvl1pPr>
              <a:defRPr sz="2835"/>
            </a:lvl1pPr>
          </a:lstStyle>
          <a:p>
            <a:r>
              <a:rPr lang="en-US" smtClean="0"/>
              <a:t>Click to edit Master title style</a:t>
            </a:r>
            <a:endParaRPr lang="en-GB"/>
          </a:p>
        </p:txBody>
      </p:sp>
      <p:sp>
        <p:nvSpPr>
          <p:cNvPr id="3" name="Picture Placeholder 2"/>
          <p:cNvSpPr>
            <a:spLocks noGrp="1"/>
          </p:cNvSpPr>
          <p:nvPr>
            <p:ph type="pic" idx="1"/>
          </p:nvPr>
        </p:nvSpPr>
        <p:spPr>
          <a:xfrm>
            <a:off x="4591981" y="987426"/>
            <a:ext cx="5468183" cy="4873625"/>
          </a:xfrm>
        </p:spPr>
        <p:txBody>
          <a:bodyPr/>
          <a:lstStyle>
            <a:lvl1pPr marL="0" indent="0">
              <a:buNone/>
              <a:defRPr sz="2835"/>
            </a:lvl1pPr>
            <a:lvl2pPr marL="405033" indent="0">
              <a:buNone/>
              <a:defRPr sz="2481"/>
            </a:lvl2pPr>
            <a:lvl3pPr marL="810067" indent="0">
              <a:buNone/>
              <a:defRPr sz="2126"/>
            </a:lvl3pPr>
            <a:lvl4pPr marL="1215100" indent="0">
              <a:buNone/>
              <a:defRPr sz="1772"/>
            </a:lvl4pPr>
            <a:lvl5pPr marL="1620134" indent="0">
              <a:buNone/>
              <a:defRPr sz="1772"/>
            </a:lvl5pPr>
            <a:lvl6pPr marL="2025167" indent="0">
              <a:buNone/>
              <a:defRPr sz="1772"/>
            </a:lvl6pPr>
            <a:lvl7pPr marL="2430201" indent="0">
              <a:buNone/>
              <a:defRPr sz="1772"/>
            </a:lvl7pPr>
            <a:lvl8pPr marL="2835234" indent="0">
              <a:buNone/>
              <a:defRPr sz="1772"/>
            </a:lvl8pPr>
            <a:lvl9pPr marL="3240268" indent="0">
              <a:buNone/>
              <a:defRPr sz="1772"/>
            </a:lvl9pPr>
          </a:lstStyle>
          <a:p>
            <a:endParaRPr lang="en-GB"/>
          </a:p>
        </p:txBody>
      </p:sp>
      <p:sp>
        <p:nvSpPr>
          <p:cNvPr id="4" name="Text Placeholder 3"/>
          <p:cNvSpPr>
            <a:spLocks noGrp="1"/>
          </p:cNvSpPr>
          <p:nvPr>
            <p:ph type="body" sz="half" idx="2"/>
          </p:nvPr>
        </p:nvSpPr>
        <p:spPr>
          <a:xfrm>
            <a:off x="744000" y="2057400"/>
            <a:ext cx="3483716" cy="3811588"/>
          </a:xfrm>
        </p:spPr>
        <p:txBody>
          <a:bodyPr/>
          <a:lstStyle>
            <a:lvl1pPr marL="0" indent="0">
              <a:buNone/>
              <a:defRPr sz="1417"/>
            </a:lvl1pPr>
            <a:lvl2pPr marL="405033" indent="0">
              <a:buNone/>
              <a:defRPr sz="1240"/>
            </a:lvl2pPr>
            <a:lvl3pPr marL="810067" indent="0">
              <a:buNone/>
              <a:defRPr sz="1063"/>
            </a:lvl3pPr>
            <a:lvl4pPr marL="1215100" indent="0">
              <a:buNone/>
              <a:defRPr sz="886"/>
            </a:lvl4pPr>
            <a:lvl5pPr marL="1620134" indent="0">
              <a:buNone/>
              <a:defRPr sz="886"/>
            </a:lvl5pPr>
            <a:lvl6pPr marL="2025167" indent="0">
              <a:buNone/>
              <a:defRPr sz="886"/>
            </a:lvl6pPr>
            <a:lvl7pPr marL="2430201" indent="0">
              <a:buNone/>
              <a:defRPr sz="886"/>
            </a:lvl7pPr>
            <a:lvl8pPr marL="2835234" indent="0">
              <a:buNone/>
              <a:defRPr sz="886"/>
            </a:lvl8pPr>
            <a:lvl9pPr marL="3240268" indent="0">
              <a:buNone/>
              <a:defRPr sz="886"/>
            </a:lvl9pPr>
          </a:lstStyle>
          <a:p>
            <a:pPr lvl="0"/>
            <a:r>
              <a:rPr lang="en-US" smtClean="0"/>
              <a:t>Edit Master text styles</a:t>
            </a:r>
          </a:p>
        </p:txBody>
      </p:sp>
      <p:sp>
        <p:nvSpPr>
          <p:cNvPr id="5" name="Date Placeholder 4"/>
          <p:cNvSpPr>
            <a:spLocks noGrp="1"/>
          </p:cNvSpPr>
          <p:nvPr>
            <p:ph type="dt" sz="half" idx="10"/>
          </p:nvPr>
        </p:nvSpPr>
        <p:spPr/>
        <p:txBody>
          <a:bodyPr/>
          <a:lstStyle/>
          <a:p>
            <a:fld id="{8F4B1350-780F-4619-AB99-2CF6C85D6FA3}" type="datetimeFigureOut">
              <a:rPr lang="en-GB" smtClean="0"/>
              <a:t>24/11/2020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38269203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27145521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29716" y="365125"/>
            <a:ext cx="2329041"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742593" y="365125"/>
            <a:ext cx="6852106"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F4B1350-780F-4619-AB99-2CF6C85D6FA3}" type="datetimeFigureOut">
              <a:rPr lang="en-GB" smtClean="0"/>
              <a:t>24/11/2020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2733AED6-8E1A-427A-AC3B-E4E17E0A8B21}" type="slidenum">
              <a:rPr lang="en-GB" smtClean="0"/>
              <a:t>‹#›</a:t>
            </a:fld>
            <a:endParaRPr lang="en-GB"/>
          </a:p>
        </p:txBody>
      </p:sp>
    </p:spTree>
    <p:extLst>
      <p:ext uri="{BB962C8B-B14F-4D97-AF65-F5344CB8AC3E}">
        <p14:creationId xmlns:p14="http://schemas.microsoft.com/office/powerpoint/2010/main" val="45240338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1"/>
          <p:cNvSpPr>
            <a:spLocks noChangeArrowheads="1"/>
          </p:cNvSpPr>
          <p:nvPr userDrawn="1"/>
        </p:nvSpPr>
        <p:spPr bwMode="auto">
          <a:xfrm>
            <a:off x="0" y="0"/>
            <a:ext cx="7868483" cy="6673850"/>
          </a:xfrm>
          <a:prstGeom prst="rect">
            <a:avLst/>
          </a:prstGeom>
          <a:gradFill flip="none" rotWithShape="1">
            <a:gsLst>
              <a:gs pos="0">
                <a:schemeClr val="bg1"/>
              </a:gs>
              <a:gs pos="100000">
                <a:srgbClr val="DDDDDD"/>
              </a:gs>
            </a:gsLst>
            <a:path path="circle">
              <a:fillToRect l="100000" b="100000"/>
            </a:path>
            <a:tileRect t="-100000" r="-100000"/>
          </a:gradFill>
          <a:ln w="9525" algn="ctr">
            <a:noFill/>
            <a:miter lim="800000"/>
            <a:headEnd/>
            <a:tailEnd/>
          </a:ln>
          <a:effectLst/>
        </p:spPr>
        <p:txBody>
          <a:bodyPr wrap="none" lIns="82058" tIns="41029" rIns="82058" bIns="41029" anchor="ctr"/>
          <a:lstStyle/>
          <a:p>
            <a:pPr>
              <a:defRPr/>
            </a:pPr>
            <a:endParaRPr lang="it-IT"/>
          </a:p>
        </p:txBody>
      </p:sp>
      <p:sp>
        <p:nvSpPr>
          <p:cNvPr id="5" name="Rettangolo 4"/>
          <p:cNvSpPr/>
          <p:nvPr userDrawn="1"/>
        </p:nvSpPr>
        <p:spPr bwMode="auto">
          <a:xfrm>
            <a:off x="7868483" y="895350"/>
            <a:ext cx="2932867" cy="5962650"/>
          </a:xfrm>
          <a:prstGeom prst="rect">
            <a:avLst/>
          </a:prstGeom>
          <a:gradFill flip="none" rotWithShape="1">
            <a:gsLst>
              <a:gs pos="0">
                <a:srgbClr val="69AE23">
                  <a:alpha val="50000"/>
                </a:srgbClr>
              </a:gs>
              <a:gs pos="39999">
                <a:srgbClr val="69AE23"/>
              </a:gs>
            </a:gsLst>
            <a:lin ang="16200000" scaled="1"/>
            <a:tileRect/>
          </a:gradFill>
          <a:ln w="28575" cap="flat" cmpd="sng" algn="ctr">
            <a:noFill/>
            <a:prstDash val="solid"/>
            <a:round/>
            <a:headEnd type="none" w="med" len="med"/>
            <a:tailEnd type="none" w="med" len="med"/>
          </a:ln>
          <a:effectLst/>
        </p:spPr>
        <p:txBody>
          <a:bodyPr wrap="none" anchor="ctr"/>
          <a:lstStyle/>
          <a:p>
            <a:pPr>
              <a:defRPr/>
            </a:pPr>
            <a:endParaRPr lang="it-IT"/>
          </a:p>
        </p:txBody>
      </p:sp>
      <p:sp>
        <p:nvSpPr>
          <p:cNvPr id="5125" name="Rectangle 5"/>
          <p:cNvSpPr>
            <a:spLocks noGrp="1" noChangeArrowheads="1"/>
          </p:cNvSpPr>
          <p:nvPr>
            <p:ph type="ctrTitle" sz="quarter"/>
          </p:nvPr>
        </p:nvSpPr>
        <p:spPr bwMode="auto">
          <a:xfrm>
            <a:off x="255032" y="641351"/>
            <a:ext cx="7379048" cy="215741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l">
              <a:lnSpc>
                <a:spcPct val="100000"/>
              </a:lnSpc>
              <a:defRPr sz="3800" b="1">
                <a:solidFill>
                  <a:srgbClr val="69AE23"/>
                </a:solidFill>
              </a:defRPr>
            </a:lvl1pPr>
          </a:lstStyle>
          <a:p>
            <a:r>
              <a:rPr lang="en-US" dirty="0"/>
              <a:t>Click to edit Master title style</a:t>
            </a:r>
          </a:p>
        </p:txBody>
      </p:sp>
      <p:sp>
        <p:nvSpPr>
          <p:cNvPr id="5126" name="Rectangle 6"/>
          <p:cNvSpPr>
            <a:spLocks noGrp="1" noChangeArrowheads="1"/>
          </p:cNvSpPr>
          <p:nvPr>
            <p:ph type="subTitle" sz="quarter" idx="1"/>
          </p:nvPr>
        </p:nvSpPr>
        <p:spPr>
          <a:xfrm>
            <a:off x="271910" y="2890838"/>
            <a:ext cx="7362170" cy="1752600"/>
          </a:xfrm>
          <a:ln/>
        </p:spPr>
        <p:txBody>
          <a:bodyPr lIns="91440" tIns="45720" rIns="91440" bIns="45720"/>
          <a:lstStyle>
            <a:lvl1pPr marL="0" indent="0" algn="l">
              <a:buFont typeface="Wingdings" pitchFamily="2" charset="2"/>
              <a:buNone/>
              <a:tabLst/>
              <a:defRPr sz="2400" b="0"/>
            </a:lvl1pPr>
          </a:lstStyle>
          <a:p>
            <a:r>
              <a:rPr lang="en-US" dirty="0"/>
              <a:t>Click to edit Master subtitle style</a:t>
            </a:r>
          </a:p>
        </p:txBody>
      </p:sp>
    </p:spTree>
    <p:extLst>
      <p:ext uri="{BB962C8B-B14F-4D97-AF65-F5344CB8AC3E}">
        <p14:creationId xmlns:p14="http://schemas.microsoft.com/office/powerpoint/2010/main" val="3759299943"/>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cxnSp>
        <p:nvCxnSpPr>
          <p:cNvPr id="4"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Content Placeholder 2"/>
          <p:cNvSpPr>
            <a:spLocks noGrp="1"/>
          </p:cNvSpPr>
          <p:nvPr>
            <p:ph idx="1"/>
          </p:nvPr>
        </p:nvSpPr>
        <p:spPr>
          <a:xfrm>
            <a:off x="330041" y="1295400"/>
            <a:ext cx="10113140" cy="463073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t-IT" dirty="0"/>
          </a:p>
        </p:txBody>
      </p:sp>
    </p:spTree>
    <p:extLst>
      <p:ext uri="{BB962C8B-B14F-4D97-AF65-F5344CB8AC3E}">
        <p14:creationId xmlns:p14="http://schemas.microsoft.com/office/powerpoint/2010/main" val="592508745"/>
      </p:ext>
    </p:extLst>
  </p:cSld>
  <p:clrMapOvr>
    <a:masterClrMapping/>
  </p:clrMapOvr>
  <p:transition>
    <p:wipe dir="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424482255"/>
      </p:ext>
    </p:extLst>
  </p:cSld>
  <p:clrMapOvr>
    <a:masterClrMapping/>
  </p:clrMapOvr>
  <p:transition>
    <p:wipe dir="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592363510"/>
      </p:ext>
    </p:extLst>
  </p:cSld>
  <p:clrMapOvr>
    <a:masterClrMapping/>
  </p:clrMapOvr>
  <p:transition>
    <p:wipe dir="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2296357183"/>
      </p:ext>
    </p:extLst>
  </p:cSld>
  <p:clrMapOvr>
    <a:masterClrMapping/>
  </p:clrMapOvr>
  <p:transition>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712904739"/>
      </p:ext>
    </p:extLst>
  </p:cSld>
  <p:clrMapOvr>
    <a:masterClrMapping/>
  </p:clrMapOvr>
  <p:transition>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022412651"/>
      </p:ext>
    </p:extLst>
  </p:cSld>
  <p:clrMapOvr>
    <a:masterClrMapping/>
  </p:clrMapOvr>
  <p:transition>
    <p:wipe dir="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4259854236"/>
      </p:ext>
    </p:extLst>
  </p:cSld>
  <p:clrMapOvr>
    <a:masterClrMapping/>
  </p:clrMapOvr>
  <p:transition>
    <p:wipe dir="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397476120"/>
      </p:ext>
    </p:extLst>
  </p:cSld>
  <p:clrMapOvr>
    <a:masterClrMapping/>
  </p:clrMapOvr>
  <p:transition>
    <p:wipe dir="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352068640"/>
      </p:ext>
    </p:extLst>
  </p:cSld>
  <p:clrMapOvr>
    <a:masterClrMapping/>
  </p:clrMapOvr>
  <p:transition>
    <p:wipe dir="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187007021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Content and Text">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extLst>
      <p:ext uri="{BB962C8B-B14F-4D97-AF65-F5344CB8AC3E}">
        <p14:creationId xmlns:p14="http://schemas.microsoft.com/office/powerpoint/2010/main" val="3914326189"/>
      </p:ext>
    </p:extLst>
  </p:cSld>
  <p:clrMapOvr>
    <a:masterClrMapping/>
  </p:clrMapOvr>
  <p:transition>
    <p:wipe dir="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
        <p:nvSpPr>
          <p:cNvPr id="3" name="Segnaposto data 2"/>
          <p:cNvSpPr>
            <a:spLocks noGrp="1"/>
          </p:cNvSpPr>
          <p:nvPr>
            <p:ph type="dt" sz="half" idx="10"/>
          </p:nvPr>
        </p:nvSpPr>
        <p:spPr>
          <a:xfrm>
            <a:off x="539750" y="6356350"/>
            <a:ext cx="2520950" cy="365125"/>
          </a:xfrm>
          <a:prstGeom prst="rect">
            <a:avLst/>
          </a:prstGeom>
        </p:spPr>
        <p:txBody>
          <a:bodyPr/>
          <a:lstStyle>
            <a:lvl1pPr>
              <a:defRPr/>
            </a:lvl1pPr>
          </a:lstStyle>
          <a:p>
            <a:pPr>
              <a:defRPr/>
            </a:pPr>
            <a:fld id="{3E926DAD-BF23-4A76-9CCD-78B2FA872147}" type="datetimeFigureOut">
              <a:rPr lang="it-IT"/>
              <a:pPr>
                <a:defRPr/>
              </a:pPr>
              <a:t>24/11/2020</a:t>
            </a:fld>
            <a:endParaRPr lang="it-IT"/>
          </a:p>
        </p:txBody>
      </p:sp>
      <p:sp>
        <p:nvSpPr>
          <p:cNvPr id="4" name="Segnaposto piè di pagina 3"/>
          <p:cNvSpPr>
            <a:spLocks noGrp="1"/>
          </p:cNvSpPr>
          <p:nvPr>
            <p:ph type="ftr" sz="quarter" idx="11"/>
          </p:nvPr>
        </p:nvSpPr>
        <p:spPr>
          <a:xfrm>
            <a:off x="3690938" y="6356350"/>
            <a:ext cx="3419475" cy="365125"/>
          </a:xfrm>
          <a:prstGeom prst="rect">
            <a:avLst/>
          </a:prstGeom>
        </p:spPr>
        <p:txBody>
          <a:bodyPr/>
          <a:lstStyle>
            <a:lvl1pPr>
              <a:defRPr/>
            </a:lvl1pPr>
          </a:lstStyle>
          <a:p>
            <a:pPr>
              <a:defRPr/>
            </a:pPr>
            <a:endParaRPr lang="it-IT"/>
          </a:p>
        </p:txBody>
      </p:sp>
      <p:sp>
        <p:nvSpPr>
          <p:cNvPr id="5" name="Segnaposto numero diapositiva 4"/>
          <p:cNvSpPr>
            <a:spLocks noGrp="1"/>
          </p:cNvSpPr>
          <p:nvPr>
            <p:ph type="sldNum" sz="quarter" idx="12"/>
          </p:nvPr>
        </p:nvSpPr>
        <p:spPr>
          <a:xfrm>
            <a:off x="7740650" y="6356350"/>
            <a:ext cx="2520950" cy="365125"/>
          </a:xfrm>
          <a:prstGeom prst="rect">
            <a:avLst/>
          </a:prstGeom>
        </p:spPr>
        <p:txBody>
          <a:bodyPr/>
          <a:lstStyle>
            <a:lvl1pPr>
              <a:defRPr/>
            </a:lvl1pPr>
          </a:lstStyle>
          <a:p>
            <a:pPr>
              <a:defRPr/>
            </a:pPr>
            <a:fld id="{91C0B14F-DCF9-47AF-A7C1-9E6814DB6D6F}" type="slidenum">
              <a:rPr lang="it-IT"/>
              <a:pPr>
                <a:defRPr/>
              </a:pPr>
              <a:t>‹#›</a:t>
            </a:fld>
            <a:endParaRPr lang="it-IT"/>
          </a:p>
        </p:txBody>
      </p:sp>
    </p:spTree>
    <p:extLst>
      <p:ext uri="{BB962C8B-B14F-4D97-AF65-F5344CB8AC3E}">
        <p14:creationId xmlns:p14="http://schemas.microsoft.com/office/powerpoint/2010/main" val="3120850348"/>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cxnSp>
        <p:nvCxnSpPr>
          <p:cNvPr id="2" name="Connettore 1 10"/>
          <p:cNvCxnSpPr>
            <a:cxnSpLocks noChangeShapeType="1"/>
          </p:cNvCxnSpPr>
          <p:nvPr userDrawn="1"/>
        </p:nvCxnSpPr>
        <p:spPr bwMode="auto">
          <a:xfrm>
            <a:off x="0" y="1162050"/>
            <a:ext cx="10801350" cy="0"/>
          </a:xfrm>
          <a:prstGeom prst="line">
            <a:avLst/>
          </a:prstGeom>
          <a:noFill/>
          <a:ln w="12700" algn="ctr">
            <a:solidFill>
              <a:srgbClr val="69AE23"/>
            </a:solidFill>
            <a:round/>
            <a:headEnd/>
            <a:tailEnd/>
          </a:ln>
        </p:spPr>
      </p:cxn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5" Type="http://schemas.openxmlformats.org/officeDocument/2006/relationships/image" Target="../media/image1.png"/><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smtClean="0"/>
              <a:t>First level subhead here</a:t>
            </a:r>
          </a:p>
          <a:p>
            <a:pPr lvl="1"/>
            <a:r>
              <a:rPr lang="en-US" smtClean="0"/>
              <a:t>Second level content</a:t>
            </a:r>
          </a:p>
          <a:p>
            <a:pPr lvl="2"/>
            <a:r>
              <a:rPr lang="en-US" smtClean="0"/>
              <a:t>Third level content</a:t>
            </a:r>
          </a:p>
          <a:p>
            <a:pPr lvl="3"/>
            <a:r>
              <a:rPr lang="en-US" smtClean="0"/>
              <a:t> </a:t>
            </a:r>
          </a:p>
          <a:p>
            <a:pPr lvl="0"/>
            <a:r>
              <a:rPr lang="en-US" smtClean="0"/>
              <a:t>First level subhead here</a:t>
            </a:r>
          </a:p>
          <a:p>
            <a:pPr lvl="1"/>
            <a:r>
              <a:rPr lang="en-US" smtClean="0"/>
              <a:t>Second level content</a:t>
            </a:r>
          </a:p>
          <a:p>
            <a:pPr lvl="2"/>
            <a:r>
              <a:rPr lang="en-US" smtClean="0"/>
              <a:t>Third level content</a:t>
            </a:r>
          </a:p>
          <a:p>
            <a:pPr lvl="3"/>
            <a:r>
              <a:rPr lang="en-US" smtClean="0"/>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it-IT" sz="2600" u="none" dirty="0" err="1" smtClean="0">
                <a:solidFill>
                  <a:schemeClr val="bg1"/>
                </a:solidFill>
                <a:latin typeface="Arial" charset="0"/>
              </a:rPr>
              <a:t>Epidemic</a:t>
            </a:r>
            <a:r>
              <a:rPr lang="it-IT" sz="2600" u="none" baseline="0" dirty="0" smtClean="0">
                <a:solidFill>
                  <a:schemeClr val="bg1"/>
                </a:solidFill>
                <a:latin typeface="Arial" charset="0"/>
              </a:rPr>
              <a:t> Intelligence </a:t>
            </a:r>
            <a:r>
              <a:rPr lang="it-IT" sz="2600" u="none" dirty="0" smtClean="0">
                <a:solidFill>
                  <a:schemeClr val="bg1"/>
                </a:solidFill>
                <a:latin typeface="Arial" charset="0"/>
              </a:rPr>
              <a:t>tutorial</a:t>
            </a:r>
            <a:r>
              <a:rPr lang="it-IT" sz="2600" u="none" dirty="0">
                <a:solidFill>
                  <a:schemeClr val="bg1"/>
                </a:solidFill>
                <a:latin typeface="Arial" charset="0"/>
              </a:rPr>
              <a:t/>
            </a:r>
            <a:br>
              <a:rPr lang="it-IT" sz="2600" u="none" dirty="0">
                <a:solidFill>
                  <a:schemeClr val="bg1"/>
                </a:solidFill>
                <a:latin typeface="Arial" charset="0"/>
              </a:rPr>
            </a:br>
            <a:r>
              <a:rPr lang="it-IT" sz="2600" u="none" dirty="0" err="1" smtClean="0">
                <a:solidFill>
                  <a:schemeClr val="bg1"/>
                </a:solidFill>
                <a:latin typeface="Arial" charset="0"/>
              </a:rPr>
              <a:t>Filtering</a:t>
            </a:r>
            <a:endParaRPr lang="it-IT" sz="2600" u="none" noProof="1">
              <a:solidFill>
                <a:schemeClr val="bg1"/>
              </a:solidFill>
              <a:latin typeface="Arial" charset="0"/>
            </a:endParaRP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it-IT" sz="1600" b="1" u="none" dirty="0">
                <a:latin typeface="Arial" charset="0"/>
              </a:rPr>
              <a:t>/11</a:t>
            </a:r>
            <a:endParaRPr lang="it-IT" sz="1600" b="1" u="none" noProof="1">
              <a:latin typeface="Arial" charset="0"/>
            </a:endParaRP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it-IT" sz="1000" u="none" dirty="0" err="1">
                <a:effectLst>
                  <a:glow rad="63500">
                    <a:schemeClr val="accent5">
                      <a:satMod val="175000"/>
                      <a:alpha val="40000"/>
                    </a:schemeClr>
                  </a:glow>
                </a:effectLst>
              </a:rPr>
              <a:t>By</a:t>
            </a:r>
            <a:r>
              <a:rPr lang="it-IT" sz="1000" u="none" dirty="0">
                <a:effectLst>
                  <a:glow rad="63500">
                    <a:schemeClr val="accent5">
                      <a:satMod val="175000"/>
                      <a:alpha val="40000"/>
                    </a:schemeClr>
                  </a:glow>
                </a:effectLst>
              </a:rPr>
              <a:t> </a:t>
            </a:r>
            <a:r>
              <a:rPr lang="it-IT" sz="1000" u="none" dirty="0" err="1">
                <a:effectLst>
                  <a:glow rad="63500">
                    <a:schemeClr val="accent5">
                      <a:satMod val="175000"/>
                      <a:alpha val="40000"/>
                    </a:schemeClr>
                  </a:glow>
                </a:effectLst>
              </a:rPr>
              <a:t>Simulwate</a:t>
            </a:r>
            <a:endParaRPr lang="it-IT" sz="1000" u="none" dirty="0">
              <a:effectLst>
                <a:glow rad="63500">
                  <a:schemeClr val="accent5">
                    <a:satMod val="175000"/>
                    <a:alpha val="40000"/>
                  </a:schemeClr>
                </a:glow>
              </a:effectLst>
            </a:endParaRPr>
          </a:p>
        </p:txBody>
      </p:sp>
      <p:pic>
        <p:nvPicPr>
          <p:cNvPr id="1032" name="Immagine 9" descr="ecdc_logo_x_ppt.png"/>
          <p:cNvPicPr>
            <a:picLocks noChangeAspect="1"/>
          </p:cNvPicPr>
          <p:nvPr userDrawn="1"/>
        </p:nvPicPr>
        <p:blipFill>
          <a:blip r:embed="rId19" cstate="print"/>
          <a:srcRect/>
          <a:stretch>
            <a:fillRect/>
          </a:stretch>
        </p:blipFill>
        <p:spPr bwMode="auto">
          <a:xfrm>
            <a:off x="0" y="0"/>
            <a:ext cx="1154113" cy="895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6" r:id="rId1"/>
    <p:sldLayoutId id="2147484197" r:id="rId2"/>
    <p:sldLayoutId id="2147484198" r:id="rId3"/>
    <p:sldLayoutId id="2147484199" r:id="rId4"/>
    <p:sldLayoutId id="2147484200" r:id="rId5"/>
    <p:sldLayoutId id="2147484201" r:id="rId6"/>
    <p:sldLayoutId id="2147484202" r:id="rId7"/>
    <p:sldLayoutId id="2147484203" r:id="rId8"/>
    <p:sldLayoutId id="2147484204" r:id="rId9"/>
    <p:sldLayoutId id="2147484205" r:id="rId10"/>
    <p:sldLayoutId id="2147484206" r:id="rId11"/>
    <p:sldLayoutId id="2147484207" r:id="rId12"/>
    <p:sldLayoutId id="2147484208" r:id="rId13"/>
    <p:sldLayoutId id="2147484209" r:id="rId14"/>
    <p:sldLayoutId id="2147484223" r:id="rId15"/>
    <p:sldLayoutId id="2147484224" r:id="rId16"/>
    <p:sldLayoutId id="2147484225" r:id="rId17"/>
  </p:sldLayoutIdLst>
  <p:transition>
    <p:wipe dir="r"/>
  </p:transition>
  <p:timing>
    <p:tnLst>
      <p:par>
        <p:cTn id="1" dur="indefinite" restart="never" nodeType="tmRoot"/>
      </p:par>
    </p:tnLst>
  </p:timing>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2593" y="365126"/>
            <a:ext cx="9316164"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742593" y="1825625"/>
            <a:ext cx="9316164"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742593" y="6356351"/>
            <a:ext cx="2430304" cy="365125"/>
          </a:xfrm>
          <a:prstGeom prst="rect">
            <a:avLst/>
          </a:prstGeom>
        </p:spPr>
        <p:txBody>
          <a:bodyPr vert="horz" lIns="91440" tIns="45720" rIns="91440" bIns="45720" rtlCol="0" anchor="ctr"/>
          <a:lstStyle>
            <a:lvl1pPr algn="l">
              <a:defRPr sz="1063">
                <a:solidFill>
                  <a:schemeClr val="tx1">
                    <a:tint val="75000"/>
                  </a:schemeClr>
                </a:solidFill>
              </a:defRPr>
            </a:lvl1pPr>
          </a:lstStyle>
          <a:p>
            <a:fld id="{8F4B1350-780F-4619-AB99-2CF6C85D6FA3}" type="datetimeFigureOut">
              <a:rPr lang="en-GB" smtClean="0"/>
              <a:t>24/11/2020</a:t>
            </a:fld>
            <a:endParaRPr lang="en-GB"/>
          </a:p>
        </p:txBody>
      </p:sp>
      <p:sp>
        <p:nvSpPr>
          <p:cNvPr id="5" name="Footer Placeholder 4"/>
          <p:cNvSpPr>
            <a:spLocks noGrp="1"/>
          </p:cNvSpPr>
          <p:nvPr>
            <p:ph type="ftr" sz="quarter" idx="3"/>
          </p:nvPr>
        </p:nvSpPr>
        <p:spPr>
          <a:xfrm>
            <a:off x="3577947" y="6356351"/>
            <a:ext cx="3645456" cy="365125"/>
          </a:xfrm>
          <a:prstGeom prst="rect">
            <a:avLst/>
          </a:prstGeom>
        </p:spPr>
        <p:txBody>
          <a:bodyPr vert="horz" lIns="91440" tIns="45720" rIns="91440" bIns="45720" rtlCol="0" anchor="ctr"/>
          <a:lstStyle>
            <a:lvl1pPr algn="ctr">
              <a:defRPr sz="1063">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7628453" y="6356351"/>
            <a:ext cx="2430304" cy="365125"/>
          </a:xfrm>
          <a:prstGeom prst="rect">
            <a:avLst/>
          </a:prstGeom>
        </p:spPr>
        <p:txBody>
          <a:bodyPr vert="horz" lIns="91440" tIns="45720" rIns="91440" bIns="45720" rtlCol="0" anchor="ctr"/>
          <a:lstStyle>
            <a:lvl1pPr algn="r">
              <a:defRPr sz="1063">
                <a:solidFill>
                  <a:schemeClr val="tx1">
                    <a:tint val="75000"/>
                  </a:schemeClr>
                </a:solidFill>
              </a:defRPr>
            </a:lvl1pPr>
          </a:lstStyle>
          <a:p>
            <a:fld id="{2733AED6-8E1A-427A-AC3B-E4E17E0A8B21}" type="slidenum">
              <a:rPr lang="en-GB" smtClean="0"/>
              <a:t>‹#›</a:t>
            </a:fld>
            <a:endParaRPr lang="en-GB"/>
          </a:p>
        </p:txBody>
      </p:sp>
    </p:spTree>
    <p:extLst>
      <p:ext uri="{BB962C8B-B14F-4D97-AF65-F5344CB8AC3E}">
        <p14:creationId xmlns:p14="http://schemas.microsoft.com/office/powerpoint/2010/main" val="2959704433"/>
      </p:ext>
    </p:extLst>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 id="2147484219" r:id="rId8"/>
    <p:sldLayoutId id="2147484220" r:id="rId9"/>
    <p:sldLayoutId id="2147484221" r:id="rId10"/>
    <p:sldLayoutId id="2147484222" r:id="rId11"/>
  </p:sldLayoutIdLst>
  <p:txStyles>
    <p:titleStyle>
      <a:lvl1pPr algn="l" defTabSz="810067" rtl="0" eaLnBrk="1" latinLnBrk="0" hangingPunct="1">
        <a:lnSpc>
          <a:spcPct val="90000"/>
        </a:lnSpc>
        <a:spcBef>
          <a:spcPct val="0"/>
        </a:spcBef>
        <a:buNone/>
        <a:defRPr sz="3898" kern="1200">
          <a:solidFill>
            <a:schemeClr val="tx1"/>
          </a:solidFill>
          <a:latin typeface="+mj-lt"/>
          <a:ea typeface="+mj-ea"/>
          <a:cs typeface="+mj-cs"/>
        </a:defRPr>
      </a:lvl1pPr>
    </p:titleStyle>
    <p:bodyStyle>
      <a:lvl1pPr marL="202517" indent="-202517" algn="l" defTabSz="810067" rtl="0" eaLnBrk="1" latinLnBrk="0" hangingPunct="1">
        <a:lnSpc>
          <a:spcPct val="90000"/>
        </a:lnSpc>
        <a:spcBef>
          <a:spcPts val="886"/>
        </a:spcBef>
        <a:buFont typeface="Arial" panose="020B0604020202020204" pitchFamily="34" charset="0"/>
        <a:buChar char="•"/>
        <a:defRPr sz="2481" kern="1200">
          <a:solidFill>
            <a:schemeClr val="tx1"/>
          </a:solidFill>
          <a:latin typeface="+mn-lt"/>
          <a:ea typeface="+mn-ea"/>
          <a:cs typeface="+mn-cs"/>
        </a:defRPr>
      </a:lvl1pPr>
      <a:lvl2pPr marL="607550" indent="-202517" algn="l" defTabSz="810067"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584" indent="-202517" algn="l" defTabSz="810067"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617"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4pPr>
      <a:lvl5pPr marL="18226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5pPr>
      <a:lvl6pPr marL="2227684"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6pPr>
      <a:lvl7pPr marL="2632718"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7pPr>
      <a:lvl8pPr marL="3037751"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8pPr>
      <a:lvl9pPr marL="3442785" indent="-202517" algn="l" defTabSz="810067" rtl="0" eaLnBrk="1" latinLnBrk="0" hangingPunct="1">
        <a:lnSpc>
          <a:spcPct val="90000"/>
        </a:lnSpc>
        <a:spcBef>
          <a:spcPts val="443"/>
        </a:spcBef>
        <a:buFont typeface="Arial" panose="020B0604020202020204" pitchFamily="34" charset="0"/>
        <a:buChar char="•"/>
        <a:defRPr sz="1595" kern="1200">
          <a:solidFill>
            <a:schemeClr val="tx1"/>
          </a:solidFill>
          <a:latin typeface="+mn-lt"/>
          <a:ea typeface="+mn-ea"/>
          <a:cs typeface="+mn-cs"/>
        </a:defRPr>
      </a:lvl9pPr>
    </p:bodyStyle>
    <p:otherStyle>
      <a:defPPr>
        <a:defRPr lang="en-US"/>
      </a:defPPr>
      <a:lvl1pPr marL="0" algn="l" defTabSz="810067" rtl="0" eaLnBrk="1" latinLnBrk="0" hangingPunct="1">
        <a:defRPr sz="1595" kern="1200">
          <a:solidFill>
            <a:schemeClr val="tx1"/>
          </a:solidFill>
          <a:latin typeface="+mn-lt"/>
          <a:ea typeface="+mn-ea"/>
          <a:cs typeface="+mn-cs"/>
        </a:defRPr>
      </a:lvl1pPr>
      <a:lvl2pPr marL="405033" algn="l" defTabSz="810067" rtl="0" eaLnBrk="1" latinLnBrk="0" hangingPunct="1">
        <a:defRPr sz="1595" kern="1200">
          <a:solidFill>
            <a:schemeClr val="tx1"/>
          </a:solidFill>
          <a:latin typeface="+mn-lt"/>
          <a:ea typeface="+mn-ea"/>
          <a:cs typeface="+mn-cs"/>
        </a:defRPr>
      </a:lvl2pPr>
      <a:lvl3pPr marL="810067" algn="l" defTabSz="810067" rtl="0" eaLnBrk="1" latinLnBrk="0" hangingPunct="1">
        <a:defRPr sz="1595" kern="1200">
          <a:solidFill>
            <a:schemeClr val="tx1"/>
          </a:solidFill>
          <a:latin typeface="+mn-lt"/>
          <a:ea typeface="+mn-ea"/>
          <a:cs typeface="+mn-cs"/>
        </a:defRPr>
      </a:lvl3pPr>
      <a:lvl4pPr marL="1215100" algn="l" defTabSz="810067" rtl="0" eaLnBrk="1" latinLnBrk="0" hangingPunct="1">
        <a:defRPr sz="1595" kern="1200">
          <a:solidFill>
            <a:schemeClr val="tx1"/>
          </a:solidFill>
          <a:latin typeface="+mn-lt"/>
          <a:ea typeface="+mn-ea"/>
          <a:cs typeface="+mn-cs"/>
        </a:defRPr>
      </a:lvl4pPr>
      <a:lvl5pPr marL="1620134" algn="l" defTabSz="810067" rtl="0" eaLnBrk="1" latinLnBrk="0" hangingPunct="1">
        <a:defRPr sz="1595" kern="1200">
          <a:solidFill>
            <a:schemeClr val="tx1"/>
          </a:solidFill>
          <a:latin typeface="+mn-lt"/>
          <a:ea typeface="+mn-ea"/>
          <a:cs typeface="+mn-cs"/>
        </a:defRPr>
      </a:lvl5pPr>
      <a:lvl6pPr marL="2025167" algn="l" defTabSz="810067" rtl="0" eaLnBrk="1" latinLnBrk="0" hangingPunct="1">
        <a:defRPr sz="1595" kern="1200">
          <a:solidFill>
            <a:schemeClr val="tx1"/>
          </a:solidFill>
          <a:latin typeface="+mn-lt"/>
          <a:ea typeface="+mn-ea"/>
          <a:cs typeface="+mn-cs"/>
        </a:defRPr>
      </a:lvl6pPr>
      <a:lvl7pPr marL="2430201" algn="l" defTabSz="810067" rtl="0" eaLnBrk="1" latinLnBrk="0" hangingPunct="1">
        <a:defRPr sz="1595" kern="1200">
          <a:solidFill>
            <a:schemeClr val="tx1"/>
          </a:solidFill>
          <a:latin typeface="+mn-lt"/>
          <a:ea typeface="+mn-ea"/>
          <a:cs typeface="+mn-cs"/>
        </a:defRPr>
      </a:lvl7pPr>
      <a:lvl8pPr marL="2835234" algn="l" defTabSz="810067" rtl="0" eaLnBrk="1" latinLnBrk="0" hangingPunct="1">
        <a:defRPr sz="1595" kern="1200">
          <a:solidFill>
            <a:schemeClr val="tx1"/>
          </a:solidFill>
          <a:latin typeface="+mn-lt"/>
          <a:ea typeface="+mn-ea"/>
          <a:cs typeface="+mn-cs"/>
        </a:defRPr>
      </a:lvl8pPr>
      <a:lvl9pPr marL="3240268" algn="l" defTabSz="810067" rtl="0" eaLnBrk="1" latinLnBrk="0" hangingPunct="1">
        <a:defRPr sz="159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rotWithShape="1">
          <a:gsLst>
            <a:gs pos="0">
              <a:schemeClr val="bg1">
                <a:tint val="40000"/>
                <a:satMod val="350000"/>
              </a:schemeClr>
            </a:gs>
            <a:gs pos="67000">
              <a:srgbClr val="F7F7F7"/>
            </a:gs>
            <a:gs pos="100000">
              <a:srgbClr val="BEBEBE"/>
            </a:gs>
          </a:gsLst>
          <a:path path="circle">
            <a:fillToRect l="50000" t="-80000" r="50000" b="180000"/>
          </a:path>
        </a:gradFill>
        <a:effectLst/>
      </p:bgPr>
    </p:bg>
    <p:spTree>
      <p:nvGrpSpPr>
        <p:cNvPr id="1" name=""/>
        <p:cNvGrpSpPr/>
        <p:nvPr/>
      </p:nvGrpSpPr>
      <p:grpSpPr>
        <a:xfrm>
          <a:off x="0" y="0"/>
          <a:ext cx="0" cy="0"/>
          <a:chOff x="0" y="0"/>
          <a:chExt cx="0" cy="0"/>
        </a:xfrm>
      </p:grpSpPr>
      <p:sp>
        <p:nvSpPr>
          <p:cNvPr id="8" name="Rettangolo 7"/>
          <p:cNvSpPr/>
          <p:nvPr userDrawn="1"/>
        </p:nvSpPr>
        <p:spPr bwMode="auto">
          <a:xfrm>
            <a:off x="0" y="0"/>
            <a:ext cx="10801350" cy="900113"/>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defRPr/>
            </a:pPr>
            <a:endParaRPr lang="it-IT"/>
          </a:p>
        </p:txBody>
      </p:sp>
      <p:sp>
        <p:nvSpPr>
          <p:cNvPr id="1027" name="Rectangle 4"/>
          <p:cNvSpPr>
            <a:spLocks noGrp="1" noChangeArrowheads="1"/>
          </p:cNvSpPr>
          <p:nvPr>
            <p:ph type="body" idx="1"/>
          </p:nvPr>
        </p:nvSpPr>
        <p:spPr bwMode="auto">
          <a:xfrm>
            <a:off x="330200" y="1044575"/>
            <a:ext cx="10112375" cy="4881563"/>
          </a:xfrm>
          <a:prstGeom prst="rect">
            <a:avLst/>
          </a:prstGeom>
          <a:noFill/>
          <a:ln w="9525" algn="ctr">
            <a:noFill/>
            <a:miter lim="800000"/>
            <a:headEnd/>
            <a:tailEnd/>
          </a:ln>
        </p:spPr>
        <p:txBody>
          <a:bodyPr vert="horz" wrap="square" lIns="82058" tIns="41029" rIns="82058" bIns="41029" numCol="1" anchor="t" anchorCtr="0" compatLnSpc="1">
            <a:prstTxWarp prst="textNoShape">
              <a:avLst/>
            </a:prstTxWarp>
          </a:bodyPr>
          <a:lstStyle/>
          <a:p>
            <a:pPr lvl="0"/>
            <a:r>
              <a:rPr lang="en-US" smtClean="0"/>
              <a:t>First level subhead here</a:t>
            </a:r>
          </a:p>
          <a:p>
            <a:pPr lvl="1"/>
            <a:r>
              <a:rPr lang="en-US" smtClean="0"/>
              <a:t>Second level content</a:t>
            </a:r>
          </a:p>
          <a:p>
            <a:pPr lvl="2"/>
            <a:r>
              <a:rPr lang="en-US" smtClean="0"/>
              <a:t>Third level content</a:t>
            </a:r>
          </a:p>
          <a:p>
            <a:pPr lvl="3"/>
            <a:r>
              <a:rPr lang="en-US" smtClean="0"/>
              <a:t> </a:t>
            </a:r>
          </a:p>
          <a:p>
            <a:pPr lvl="0"/>
            <a:r>
              <a:rPr lang="en-US" smtClean="0"/>
              <a:t>First level subhead here</a:t>
            </a:r>
          </a:p>
          <a:p>
            <a:pPr lvl="1"/>
            <a:r>
              <a:rPr lang="en-US" smtClean="0"/>
              <a:t>Second level content</a:t>
            </a:r>
          </a:p>
          <a:p>
            <a:pPr lvl="2"/>
            <a:r>
              <a:rPr lang="en-US" smtClean="0"/>
              <a:t>Third level content</a:t>
            </a:r>
          </a:p>
          <a:p>
            <a:pPr lvl="3"/>
            <a:r>
              <a:rPr lang="en-US" smtClean="0"/>
              <a:t> </a:t>
            </a:r>
          </a:p>
        </p:txBody>
      </p:sp>
      <p:sp>
        <p:nvSpPr>
          <p:cNvPr id="4108" name="Rectangle 12"/>
          <p:cNvSpPr>
            <a:spLocks noChangeArrowheads="1"/>
          </p:cNvSpPr>
          <p:nvPr userDrawn="1"/>
        </p:nvSpPr>
        <p:spPr bwMode="auto">
          <a:xfrm>
            <a:off x="1252538" y="133350"/>
            <a:ext cx="8132762" cy="673100"/>
          </a:xfrm>
          <a:prstGeom prst="rect">
            <a:avLst/>
          </a:prstGeom>
          <a:noFill/>
          <a:ln w="9525">
            <a:noFill/>
            <a:miter lim="800000"/>
            <a:headEnd/>
            <a:tailEnd/>
          </a:ln>
          <a:effectLst/>
        </p:spPr>
        <p:txBody>
          <a:bodyPr lIns="91429" tIns="45714" rIns="91429" bIns="45714" anchor="ctr"/>
          <a:lstStyle/>
          <a:p>
            <a:pPr algn="l">
              <a:lnSpc>
                <a:spcPct val="85000"/>
              </a:lnSpc>
              <a:buClr>
                <a:schemeClr val="tx2"/>
              </a:buClr>
              <a:buSzPct val="90000"/>
              <a:buFont typeface="Wingdings" pitchFamily="2" charset="2"/>
              <a:buNone/>
              <a:defRPr/>
            </a:pPr>
            <a:r>
              <a:rPr lang="it-IT" sz="2600" u="none" dirty="0" err="1" smtClean="0">
                <a:solidFill>
                  <a:schemeClr val="bg1"/>
                </a:solidFill>
                <a:latin typeface="Arial" charset="0"/>
              </a:rPr>
              <a:t>Epidemic</a:t>
            </a:r>
            <a:r>
              <a:rPr lang="it-IT" sz="2600" u="none" dirty="0" smtClean="0">
                <a:solidFill>
                  <a:schemeClr val="bg1"/>
                </a:solidFill>
                <a:latin typeface="Arial" charset="0"/>
              </a:rPr>
              <a:t> Intelligence tutorial</a:t>
            </a:r>
          </a:p>
          <a:p>
            <a:pPr algn="l">
              <a:lnSpc>
                <a:spcPct val="85000"/>
              </a:lnSpc>
              <a:buClr>
                <a:schemeClr val="tx2"/>
              </a:buClr>
              <a:buSzPct val="90000"/>
              <a:buFont typeface="Wingdings" pitchFamily="2" charset="2"/>
              <a:buNone/>
              <a:defRPr/>
            </a:pPr>
            <a:r>
              <a:rPr lang="it-IT" sz="2600" u="none" dirty="0" err="1" smtClean="0">
                <a:solidFill>
                  <a:schemeClr val="bg1"/>
                </a:solidFill>
                <a:latin typeface="Arial" charset="0"/>
              </a:rPr>
              <a:t>Operational</a:t>
            </a:r>
            <a:r>
              <a:rPr lang="it-IT" sz="2600" u="none" dirty="0" smtClean="0">
                <a:solidFill>
                  <a:schemeClr val="bg1"/>
                </a:solidFill>
                <a:latin typeface="Arial" charset="0"/>
              </a:rPr>
              <a:t> </a:t>
            </a:r>
            <a:r>
              <a:rPr lang="it-IT" sz="2600" u="none" dirty="0" err="1" smtClean="0">
                <a:solidFill>
                  <a:schemeClr val="bg1"/>
                </a:solidFill>
                <a:latin typeface="Arial" charset="0"/>
              </a:rPr>
              <a:t>communication</a:t>
            </a:r>
            <a:endParaRPr lang="it-IT" sz="2600" u="none" noProof="1">
              <a:solidFill>
                <a:schemeClr val="bg1"/>
              </a:solidFill>
              <a:latin typeface="Arial" charset="0"/>
            </a:endParaRPr>
          </a:p>
        </p:txBody>
      </p:sp>
      <p:sp>
        <p:nvSpPr>
          <p:cNvPr id="4109" name="Text Box 13"/>
          <p:cNvSpPr txBox="1">
            <a:spLocks noChangeArrowheads="1"/>
          </p:cNvSpPr>
          <p:nvPr userDrawn="1"/>
        </p:nvSpPr>
        <p:spPr bwMode="auto">
          <a:xfrm>
            <a:off x="9269413" y="584200"/>
            <a:ext cx="1531937" cy="312738"/>
          </a:xfrm>
          <a:prstGeom prst="rect">
            <a:avLst/>
          </a:prstGeom>
          <a:noFill/>
          <a:ln w="9525" algn="ctr">
            <a:noFill/>
            <a:miter lim="800000"/>
            <a:headEnd/>
            <a:tailEnd/>
          </a:ln>
          <a:effectLst/>
        </p:spPr>
        <p:txBody>
          <a:bodyPr>
            <a:spAutoFit/>
          </a:bodyPr>
          <a:lstStyle/>
          <a:p>
            <a:pPr algn="r">
              <a:spcBef>
                <a:spcPct val="50000"/>
              </a:spcBef>
              <a:defRPr/>
            </a:pPr>
            <a:fld id="{D7E7B94F-A3F0-4E7E-ACC3-127C32C6CCA3}" type="slidenum">
              <a:rPr sz="1600" b="1" u="none" noProof="1">
                <a:solidFill>
                  <a:schemeClr val="bg1"/>
                </a:solidFill>
                <a:latin typeface="Arial" charset="0"/>
              </a:rPr>
              <a:pPr algn="r">
                <a:spcBef>
                  <a:spcPct val="50000"/>
                </a:spcBef>
                <a:defRPr/>
              </a:pPr>
              <a:t>‹#›</a:t>
            </a:fld>
            <a:r>
              <a:rPr lang="it-IT" sz="1600" b="1" u="none" dirty="0">
                <a:latin typeface="Arial" charset="0"/>
              </a:rPr>
              <a:t>/11</a:t>
            </a:r>
            <a:endParaRPr lang="it-IT" sz="1600" b="1" u="none" noProof="1">
              <a:latin typeface="Arial" charset="0"/>
            </a:endParaRPr>
          </a:p>
        </p:txBody>
      </p:sp>
      <p:sp>
        <p:nvSpPr>
          <p:cNvPr id="4103" name="Rectangle 7">
            <a:hlinkClick r:id="" action="ppaction://hlinkshowjump?jump=endshow"/>
          </p:cNvPr>
          <p:cNvSpPr>
            <a:spLocks noChangeArrowheads="1"/>
          </p:cNvSpPr>
          <p:nvPr/>
        </p:nvSpPr>
        <p:spPr bwMode="auto">
          <a:xfrm>
            <a:off x="10391775" y="53975"/>
            <a:ext cx="377825" cy="323850"/>
          </a:xfrm>
          <a:prstGeom prst="rect">
            <a:avLst/>
          </a:prstGeom>
          <a:noFill/>
          <a:ln w="9525">
            <a:noFill/>
            <a:miter lim="800000"/>
            <a:headEnd/>
            <a:tailEnd/>
          </a:ln>
          <a:effectLst/>
        </p:spPr>
        <p:txBody>
          <a:bodyPr wrap="none" anchor="ctr"/>
          <a:lstStyle/>
          <a:p>
            <a:pPr>
              <a:defRPr/>
            </a:pPr>
            <a:endParaRPr lang="it-IT"/>
          </a:p>
        </p:txBody>
      </p:sp>
      <p:sp>
        <p:nvSpPr>
          <p:cNvPr id="9" name="Rettangolo 8"/>
          <p:cNvSpPr/>
          <p:nvPr userDrawn="1"/>
        </p:nvSpPr>
        <p:spPr bwMode="auto">
          <a:xfrm>
            <a:off x="0" y="6673850"/>
            <a:ext cx="10801350" cy="184146"/>
          </a:xfrm>
          <a:prstGeom prst="rect">
            <a:avLst/>
          </a:prstGeom>
          <a:solidFill>
            <a:srgbClr val="69AE23"/>
          </a:solidFill>
          <a:ln w="28575" cap="flat" cmpd="sng" algn="ctr">
            <a:noFill/>
            <a:prstDash val="solid"/>
            <a:round/>
            <a:headEnd type="none" w="med" len="med"/>
            <a:tailEnd type="none" w="med" len="med"/>
          </a:ln>
          <a:effectLst/>
        </p:spPr>
        <p:txBody>
          <a:bodyPr wrap="none" anchor="ctr"/>
          <a:lstStyle/>
          <a:p>
            <a:pPr algn="l">
              <a:defRPr/>
            </a:pPr>
            <a:r>
              <a:rPr lang="it-IT" sz="1000" u="none" dirty="0" err="1">
                <a:effectLst>
                  <a:glow rad="63500">
                    <a:schemeClr val="accent5">
                      <a:satMod val="175000"/>
                      <a:alpha val="40000"/>
                    </a:schemeClr>
                  </a:glow>
                </a:effectLst>
              </a:rPr>
              <a:t>By</a:t>
            </a:r>
            <a:r>
              <a:rPr lang="it-IT" sz="1000" u="none" dirty="0">
                <a:effectLst>
                  <a:glow rad="63500">
                    <a:schemeClr val="accent5">
                      <a:satMod val="175000"/>
                      <a:alpha val="40000"/>
                    </a:schemeClr>
                  </a:glow>
                </a:effectLst>
              </a:rPr>
              <a:t> </a:t>
            </a:r>
            <a:r>
              <a:rPr lang="it-IT" sz="1000" u="none" dirty="0" err="1">
                <a:effectLst>
                  <a:glow rad="63500">
                    <a:schemeClr val="accent5">
                      <a:satMod val="175000"/>
                      <a:alpha val="40000"/>
                    </a:schemeClr>
                  </a:glow>
                </a:effectLst>
              </a:rPr>
              <a:t>Simulwate</a:t>
            </a:r>
            <a:endParaRPr lang="it-IT" sz="1000" u="none" dirty="0">
              <a:effectLst>
                <a:glow rad="63500">
                  <a:schemeClr val="accent5">
                    <a:satMod val="175000"/>
                    <a:alpha val="40000"/>
                  </a:schemeClr>
                </a:glow>
              </a:effectLst>
            </a:endParaRPr>
          </a:p>
        </p:txBody>
      </p:sp>
      <p:pic>
        <p:nvPicPr>
          <p:cNvPr id="1032" name="Immagine 9" descr="ecdc_logo_x_ppt.png"/>
          <p:cNvPicPr>
            <a:picLocks noChangeAspect="1"/>
          </p:cNvPicPr>
          <p:nvPr userDrawn="1"/>
        </p:nvPicPr>
        <p:blipFill>
          <a:blip r:embed="rId15" cstate="print"/>
          <a:srcRect/>
          <a:stretch>
            <a:fillRect/>
          </a:stretch>
        </p:blipFill>
        <p:spPr bwMode="auto">
          <a:xfrm>
            <a:off x="0" y="0"/>
            <a:ext cx="1154113" cy="895350"/>
          </a:xfrm>
          <a:prstGeom prst="rect">
            <a:avLst/>
          </a:prstGeom>
          <a:noFill/>
          <a:ln w="9525">
            <a:noFill/>
            <a:miter lim="800000"/>
            <a:headEnd/>
            <a:tailEnd/>
          </a:ln>
        </p:spPr>
      </p:pic>
    </p:spTree>
    <p:extLst>
      <p:ext uri="{BB962C8B-B14F-4D97-AF65-F5344CB8AC3E}">
        <p14:creationId xmlns:p14="http://schemas.microsoft.com/office/powerpoint/2010/main" val="4180117983"/>
      </p:ext>
    </p:extLst>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4" r:id="rId6"/>
    <p:sldLayoutId id="2147484235" r:id="rId7"/>
    <p:sldLayoutId id="2147484236" r:id="rId8"/>
    <p:sldLayoutId id="2147484237" r:id="rId9"/>
    <p:sldLayoutId id="2147484238" r:id="rId10"/>
    <p:sldLayoutId id="2147484239" r:id="rId11"/>
    <p:sldLayoutId id="2147484240" r:id="rId12"/>
    <p:sldLayoutId id="2147484241" r:id="rId13"/>
  </p:sldLayoutIdLst>
  <p:transition>
    <p:wipe dir="r"/>
  </p:transition>
  <p:timing>
    <p:tnLst>
      <p:par>
        <p:cTn id="1" dur="indefinite" restart="never" nodeType="tmRoot"/>
      </p:par>
    </p:tnLst>
  </p:timing>
  <p:txStyles>
    <p:titleStyle>
      <a:lvl1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j-lt"/>
          <a:ea typeface="+mj-ea"/>
          <a:cs typeface="+mj-cs"/>
        </a:defRPr>
      </a:lvl1pPr>
      <a:lvl2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2pPr>
      <a:lvl3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3pPr>
      <a:lvl4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4pPr>
      <a:lvl5pPr algn="l" rtl="0" eaLnBrk="0" fontAlgn="base" hangingPunct="0">
        <a:lnSpc>
          <a:spcPct val="85000"/>
        </a:lnSpc>
        <a:spcBef>
          <a:spcPct val="20000"/>
        </a:spcBef>
        <a:spcAft>
          <a:spcPct val="0"/>
        </a:spcAft>
        <a:buClr>
          <a:schemeClr val="tx2"/>
        </a:buClr>
        <a:buSzPct val="90000"/>
        <a:buFont typeface="Wingdings" pitchFamily="2" charset="2"/>
        <a:defRPr sz="2600">
          <a:solidFill>
            <a:schemeClr val="bg1"/>
          </a:solidFill>
          <a:latin typeface="MetaPro-Black" pitchFamily="50" charset="0"/>
        </a:defRPr>
      </a:lvl5pPr>
      <a:lvl6pPr marL="4572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6pPr>
      <a:lvl7pPr marL="9144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7pPr>
      <a:lvl8pPr marL="13716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8pPr>
      <a:lvl9pPr marL="1828800" algn="l" rtl="0" fontAlgn="base">
        <a:lnSpc>
          <a:spcPct val="85000"/>
        </a:lnSpc>
        <a:spcBef>
          <a:spcPct val="20000"/>
        </a:spcBef>
        <a:spcAft>
          <a:spcPct val="0"/>
        </a:spcAft>
        <a:buClr>
          <a:schemeClr val="tx2"/>
        </a:buClr>
        <a:buSzPct val="90000"/>
        <a:buFont typeface="Wingdings" pitchFamily="2" charset="2"/>
        <a:defRPr sz="2600">
          <a:solidFill>
            <a:schemeClr val="bg1"/>
          </a:solidFill>
          <a:latin typeface="Arial" charset="0"/>
        </a:defRPr>
      </a:lvl9pPr>
    </p:titleStyle>
    <p:bodyStyle>
      <a:lvl1pPr marL="287338" indent="-287338"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2000">
          <a:solidFill>
            <a:srgbClr val="000000"/>
          </a:solidFill>
          <a:latin typeface="+mn-lt"/>
          <a:ea typeface="+mn-ea"/>
          <a:cs typeface="+mn-cs"/>
        </a:defRPr>
      </a:lvl1pPr>
      <a:lvl2pPr marL="639763" indent="-2254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2pPr>
      <a:lvl3pPr marL="968375" indent="-214313"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3pPr>
      <a:lvl4pPr marL="1193800" indent="-111125" algn="l" defTabSz="820738" rtl="0" eaLnBrk="0" fontAlgn="base" hangingPunct="0">
        <a:spcBef>
          <a:spcPct val="50000"/>
        </a:spcBef>
        <a:spcAft>
          <a:spcPct val="0"/>
        </a:spcAft>
        <a:buClr>
          <a:srgbClr val="B22C1B"/>
        </a:buClr>
        <a:buSzPct val="80000"/>
        <a:buFont typeface="Wingdings" pitchFamily="2" charset="2"/>
        <a:buChar char="§"/>
        <a:tabLst>
          <a:tab pos="341313" algn="l"/>
          <a:tab pos="1150938" algn="l"/>
        </a:tabLst>
        <a:defRPr sz="1600">
          <a:solidFill>
            <a:schemeClr val="tx1"/>
          </a:solidFill>
          <a:latin typeface="+mn-lt"/>
        </a:defRPr>
      </a:lvl4pPr>
      <a:lvl5pPr marL="1374775" indent="166688" algn="l" defTabSz="820738" rtl="0" eaLnBrk="0" fontAlgn="base" hangingPunct="0">
        <a:spcBef>
          <a:spcPct val="20000"/>
        </a:spcBef>
        <a:spcAft>
          <a:spcPct val="0"/>
        </a:spcAft>
        <a:buClr>
          <a:schemeClr val="tx1"/>
        </a:buClr>
        <a:buChar char="&gt;"/>
        <a:defRPr sz="1700">
          <a:solidFill>
            <a:schemeClr val="tx1"/>
          </a:solidFill>
          <a:latin typeface="AdobeCorpID MyriadRg" pitchFamily="34" charset="0"/>
        </a:defRPr>
      </a:lvl5pPr>
      <a:lvl6pPr marL="18319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6pPr>
      <a:lvl7pPr marL="22891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7pPr>
      <a:lvl8pPr marL="27463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8pPr>
      <a:lvl9pPr marL="3203575" indent="166688" algn="l" defTabSz="820738" rtl="0" fontAlgn="base">
        <a:spcBef>
          <a:spcPct val="20000"/>
        </a:spcBef>
        <a:spcAft>
          <a:spcPct val="0"/>
        </a:spcAft>
        <a:buClr>
          <a:schemeClr val="tx1"/>
        </a:buClr>
        <a:buChar char="&gt;"/>
        <a:defRPr sz="1700">
          <a:solidFill>
            <a:schemeClr val="tx1"/>
          </a:solidFill>
          <a:latin typeface="AdobeCorpID MyriadRg" pitchFamily="34" charset="0"/>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comments" Target="../comments/comment3.xml"/><Relationship Id="rId3" Type="http://schemas.openxmlformats.org/officeDocument/2006/relationships/hyperlink" Target="http://events.frommers.com/sisp/index.htm" TargetMode="External"/><Relationship Id="rId7" Type="http://schemas.openxmlformats.org/officeDocument/2006/relationships/hyperlink" Target="https://apps.who.int/iris/bitstream/handle/10665/162109/WHO_HSE_GCR_2015.5_eng.pdf;jsessionid=6C6A70BA47A4061548E7F85EAC948757?sequence=1"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hyperlink" Target="http://www.electionguide.org/" TargetMode="External"/><Relationship Id="rId5" Type="http://schemas.openxmlformats.org/officeDocument/2006/relationships/hyperlink" Target="http://www.eventogo.com/" TargetMode="External"/><Relationship Id="rId4" Type="http://schemas.openxmlformats.org/officeDocument/2006/relationships/hyperlink" Target="http://www.whatsonwhen.com/sisp/index.htm"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hyperlink" Target="https://www.ecdc.europa.eu/sites/default/files/documents/Communicable-disease-threats-report-17-feb-2018.pdf" TargetMode="Externa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hyperlink" Target="https://www.ecdc.europa.eu/en/surveillance-atlas-infectious-diseases"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hyperlink" Target="https://wwwnc.cdc.gov/travel/page/yellowbook-home-2014"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hyperlink" Target="https://web.gideononline.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comments" Target="../comments/comment1.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s://www.who.int/ihr/publications/9789241580496/en/" TargetMode="External"/><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3" Type="http://schemas.openxmlformats.org/officeDocument/2006/relationships/hyperlink" Target="https://extranet.who.int/hslp/training/mod/scorm/view.php?id=4821"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5"/>
          <p:cNvSpPr txBox="1">
            <a:spLocks noChangeArrowheads="1"/>
          </p:cNvSpPr>
          <p:nvPr/>
        </p:nvSpPr>
        <p:spPr bwMode="auto">
          <a:xfrm>
            <a:off x="458783" y="4471083"/>
            <a:ext cx="8191500" cy="369888"/>
          </a:xfrm>
          <a:prstGeom prst="rect">
            <a:avLst/>
          </a:prstGeom>
          <a:noFill/>
          <a:ln w="9525">
            <a:noFill/>
            <a:miter lim="800000"/>
            <a:headEnd/>
            <a:tailEnd/>
          </a:ln>
        </p:spPr>
        <p:txBody>
          <a:bodyPr>
            <a:spAutoFit/>
          </a:bodyPr>
          <a:lstStyle/>
          <a:p>
            <a:pPr algn="l"/>
            <a:r>
              <a:rPr lang="en-US" sz="2000" u="none" dirty="0" smtClean="0">
                <a:solidFill>
                  <a:schemeClr val="bg2"/>
                </a:solidFill>
                <a:latin typeface="Arial" charset="0"/>
                <a:cs typeface="Arial" charset="0"/>
              </a:rPr>
              <a:t>In this </a:t>
            </a:r>
            <a:r>
              <a:rPr lang="it-IT" sz="2000" u="none" dirty="0" smtClean="0">
                <a:solidFill>
                  <a:schemeClr val="bg2"/>
                </a:solidFill>
                <a:latin typeface="Arial" charset="0"/>
                <a:cs typeface="Arial" charset="0"/>
              </a:rPr>
              <a:t>unit we </a:t>
            </a:r>
            <a:r>
              <a:rPr lang="en-US" sz="2000" u="none" dirty="0" smtClean="0">
                <a:solidFill>
                  <a:schemeClr val="bg2"/>
                </a:solidFill>
                <a:latin typeface="Arial" charset="0"/>
                <a:cs typeface="Arial" charset="0"/>
              </a:rPr>
              <a:t>will</a:t>
            </a:r>
            <a:r>
              <a:rPr lang="it-IT" sz="2000" u="none" dirty="0" smtClean="0">
                <a:solidFill>
                  <a:schemeClr val="bg2"/>
                </a:solidFill>
                <a:latin typeface="Arial" charset="0"/>
                <a:cs typeface="Arial" charset="0"/>
              </a:rPr>
              <a:t> </a:t>
            </a:r>
            <a:r>
              <a:rPr lang="it-IT" sz="2000" u="none" dirty="0">
                <a:solidFill>
                  <a:schemeClr val="bg2"/>
                </a:solidFill>
                <a:latin typeface="Arial" charset="0"/>
                <a:cs typeface="Arial" charset="0"/>
              </a:rPr>
              <a:t>talk about</a:t>
            </a:r>
          </a:p>
        </p:txBody>
      </p:sp>
      <p:sp>
        <p:nvSpPr>
          <p:cNvPr id="15363"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a:solidFill>
                  <a:srgbClr val="69AE23"/>
                </a:solidFill>
                <a:latin typeface="Arial" charset="0"/>
              </a:rPr>
              <a:t>Welcome</a:t>
            </a:r>
            <a:endParaRPr lang="it-IT" sz="1800" b="1" u="none" noProof="1">
              <a:solidFill>
                <a:srgbClr val="69AE23"/>
              </a:solidFill>
              <a:latin typeface="Arial" charset="0"/>
            </a:endParaRPr>
          </a:p>
        </p:txBody>
      </p:sp>
      <p:sp>
        <p:nvSpPr>
          <p:cNvPr id="12" name="Rettangolo 11"/>
          <p:cNvSpPr/>
          <p:nvPr/>
        </p:nvSpPr>
        <p:spPr bwMode="auto">
          <a:xfrm>
            <a:off x="556857" y="4888705"/>
            <a:ext cx="6388260" cy="801212"/>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dirty="0"/>
          </a:p>
        </p:txBody>
      </p:sp>
      <p:sp>
        <p:nvSpPr>
          <p:cNvPr id="15365" name="CasellaDiTesto 10"/>
          <p:cNvSpPr txBox="1">
            <a:spLocks noChangeArrowheads="1"/>
          </p:cNvSpPr>
          <p:nvPr/>
        </p:nvSpPr>
        <p:spPr bwMode="auto">
          <a:xfrm>
            <a:off x="876405" y="4967565"/>
            <a:ext cx="1729448" cy="547842"/>
          </a:xfrm>
          <a:prstGeom prst="rect">
            <a:avLst/>
          </a:prstGeom>
          <a:noFill/>
          <a:ln w="9525">
            <a:noFill/>
            <a:miter lim="800000"/>
            <a:headEnd/>
            <a:tailEnd/>
          </a:ln>
        </p:spPr>
        <p:txBody>
          <a:bodyPr wrap="none">
            <a:spAutoFit/>
          </a:bodyPr>
          <a:lstStyle/>
          <a:p>
            <a:pPr algn="l"/>
            <a:r>
              <a:rPr lang="it-IT" sz="3200" u="none" dirty="0" err="1" smtClean="0">
                <a:solidFill>
                  <a:srgbClr val="69AE23"/>
                </a:solidFill>
                <a:latin typeface="MetaPro-Black" pitchFamily="50" charset="0"/>
              </a:rPr>
              <a:t>Filtering</a:t>
            </a:r>
            <a:endParaRPr lang="it-IT" sz="3200" u="none" dirty="0">
              <a:solidFill>
                <a:srgbClr val="69AE23"/>
              </a:solidFill>
              <a:latin typeface="MetaPro-Black" pitchFamily="50" charset="0"/>
            </a:endParaRPr>
          </a:p>
        </p:txBody>
      </p:sp>
      <p:pic>
        <p:nvPicPr>
          <p:cNvPr id="34" name="Picture 33"/>
          <p:cNvPicPr>
            <a:picLocks noChangeAspect="1"/>
          </p:cNvPicPr>
          <p:nvPr/>
        </p:nvPicPr>
        <p:blipFill>
          <a:blip r:embed="rId3"/>
          <a:stretch>
            <a:fillRect/>
          </a:stretch>
        </p:blipFill>
        <p:spPr>
          <a:xfrm>
            <a:off x="2925400" y="1867195"/>
            <a:ext cx="8212024" cy="3450635"/>
          </a:xfrm>
          <a:prstGeom prst="rect">
            <a:avLst/>
          </a:prstGeom>
        </p:spPr>
      </p:pic>
      <p:sp>
        <p:nvSpPr>
          <p:cNvPr id="35" name="Chevron 34"/>
          <p:cNvSpPr/>
          <p:nvPr/>
        </p:nvSpPr>
        <p:spPr>
          <a:xfrm>
            <a:off x="6047671" y="2283448"/>
            <a:ext cx="848103" cy="1619121"/>
          </a:xfrm>
          <a:prstGeom prst="chevron">
            <a:avLst>
              <a:gd name="adj" fmla="val 62310"/>
            </a:avLst>
          </a:prstGeom>
          <a:solidFill>
            <a:srgbClr val="70AD47">
              <a:lumMod val="20000"/>
              <a:lumOff val="80000"/>
            </a:srgbClr>
          </a:solidFill>
          <a:ln>
            <a:noFill/>
          </a:ln>
          <a:effectLst/>
        </p:spPr>
      </p:sp>
      <p:sp>
        <p:nvSpPr>
          <p:cNvPr id="36" name="Chevron 35"/>
          <p:cNvSpPr/>
          <p:nvPr/>
        </p:nvSpPr>
        <p:spPr>
          <a:xfrm>
            <a:off x="7472090" y="2331801"/>
            <a:ext cx="848103" cy="1619121"/>
          </a:xfrm>
          <a:prstGeom prst="chevron">
            <a:avLst>
              <a:gd name="adj" fmla="val 62310"/>
            </a:avLst>
          </a:prstGeom>
          <a:solidFill>
            <a:srgbClr val="70AD47">
              <a:lumMod val="60000"/>
              <a:lumOff val="40000"/>
            </a:srgbClr>
          </a:solidFill>
          <a:ln>
            <a:noFill/>
          </a:ln>
          <a:effectLst/>
        </p:spPr>
      </p:sp>
      <p:sp>
        <p:nvSpPr>
          <p:cNvPr id="37" name="Oval 36"/>
          <p:cNvSpPr/>
          <p:nvPr/>
        </p:nvSpPr>
        <p:spPr>
          <a:xfrm flipH="1">
            <a:off x="8900500" y="2202527"/>
            <a:ext cx="635567" cy="604422"/>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8" name="Oval 37"/>
          <p:cNvSpPr/>
          <p:nvPr/>
        </p:nvSpPr>
        <p:spPr>
          <a:xfrm flipH="1">
            <a:off x="9664225" y="2237232"/>
            <a:ext cx="642128" cy="560577"/>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39" name="Oval 38"/>
          <p:cNvSpPr/>
          <p:nvPr/>
        </p:nvSpPr>
        <p:spPr>
          <a:xfrm flipH="1">
            <a:off x="9269591" y="3399192"/>
            <a:ext cx="677239" cy="619153"/>
          </a:xfrm>
          <a:prstGeom prst="ellipse">
            <a:avLst/>
          </a:prstGeom>
          <a:solidFill>
            <a:srgbClr val="4472C4">
              <a:hueOff val="-3268153"/>
              <a:satOff val="-4546"/>
              <a:lumOff val="-1743"/>
              <a:alphaOff val="0"/>
            </a:srgbClr>
          </a:solidFill>
          <a:ln w="12700" cap="flat" cmpd="sng" algn="ctr">
            <a:solidFill>
              <a:sysClr val="window" lastClr="FFFFFF">
                <a:hueOff val="0"/>
                <a:satOff val="0"/>
                <a:lumOff val="0"/>
                <a:alphaOff val="0"/>
              </a:sysClr>
            </a:solidFill>
            <a:prstDash val="solid"/>
            <a:miter lim="800000"/>
          </a:ln>
          <a:effectLst/>
        </p:spPr>
      </p:sp>
      <p:sp>
        <p:nvSpPr>
          <p:cNvPr id="40" name="TextBox 39"/>
          <p:cNvSpPr txBox="1"/>
          <p:nvPr/>
        </p:nvSpPr>
        <p:spPr>
          <a:xfrm>
            <a:off x="8922982" y="2352902"/>
            <a:ext cx="685428" cy="283154"/>
          </a:xfrm>
          <a:prstGeom prst="rect">
            <a:avLst/>
          </a:prstGeom>
          <a:noFill/>
        </p:spPr>
        <p:txBody>
          <a:bodyPr wrap="square" rtlCol="0">
            <a:spAutoFit/>
          </a:bodyPr>
          <a:lstStyle/>
          <a:p>
            <a:pPr algn="l" defTabSz="810067" fontAlgn="auto">
              <a:lnSpc>
                <a:spcPct val="100000"/>
              </a:lnSpc>
              <a:spcBef>
                <a:spcPts val="0"/>
              </a:spcBef>
              <a:spcAft>
                <a:spcPts val="0"/>
              </a:spcAft>
            </a:pPr>
            <a:r>
              <a:rPr lang="nl-NL" sz="1240" u="none" dirty="0" smtClean="0">
                <a:solidFill>
                  <a:prstClr val="black"/>
                </a:solidFill>
                <a:latin typeface="Calibri" panose="020F0502020204030204"/>
              </a:rPr>
              <a:t>Signal</a:t>
            </a:r>
            <a:endParaRPr lang="en-GB" sz="1240" u="none" dirty="0">
              <a:solidFill>
                <a:prstClr val="black"/>
              </a:solidFill>
              <a:latin typeface="Calibri" panose="020F0502020204030204"/>
            </a:endParaRPr>
          </a:p>
        </p:txBody>
      </p:sp>
      <p:sp>
        <p:nvSpPr>
          <p:cNvPr id="41" name="TextBox 40"/>
          <p:cNvSpPr txBox="1"/>
          <p:nvPr/>
        </p:nvSpPr>
        <p:spPr>
          <a:xfrm>
            <a:off x="9760286" y="2385741"/>
            <a:ext cx="543924" cy="283154"/>
          </a:xfrm>
          <a:prstGeom prst="rect">
            <a:avLst/>
          </a:prstGeom>
          <a:noFill/>
        </p:spPr>
        <p:txBody>
          <a:bodyPr wrap="square" rtlCol="0">
            <a:spAutoFit/>
          </a:bodyPr>
          <a:lstStyle/>
          <a:p>
            <a:pPr algn="l" defTabSz="810067" fontAlgn="auto">
              <a:lnSpc>
                <a:spcPct val="100000"/>
              </a:lnSpc>
              <a:spcBef>
                <a:spcPts val="0"/>
              </a:spcBef>
              <a:spcAft>
                <a:spcPts val="0"/>
              </a:spcAft>
            </a:pPr>
            <a:r>
              <a:rPr lang="nl-NL" sz="1240" u="none" dirty="0">
                <a:solidFill>
                  <a:prstClr val="black"/>
                </a:solidFill>
                <a:latin typeface="Calibri" panose="020F0502020204030204"/>
              </a:rPr>
              <a:t>Event</a:t>
            </a:r>
            <a:endParaRPr lang="en-GB" sz="1240" u="none" dirty="0">
              <a:solidFill>
                <a:prstClr val="black"/>
              </a:solidFill>
              <a:latin typeface="Calibri" panose="020F0502020204030204"/>
            </a:endParaRPr>
          </a:p>
        </p:txBody>
      </p:sp>
      <p:sp>
        <p:nvSpPr>
          <p:cNvPr id="42" name="TextBox 41"/>
          <p:cNvSpPr txBox="1"/>
          <p:nvPr/>
        </p:nvSpPr>
        <p:spPr>
          <a:xfrm>
            <a:off x="9322877" y="3559469"/>
            <a:ext cx="676315" cy="283154"/>
          </a:xfrm>
          <a:prstGeom prst="rect">
            <a:avLst/>
          </a:prstGeom>
          <a:noFill/>
        </p:spPr>
        <p:txBody>
          <a:bodyPr wrap="square" rtlCol="0">
            <a:spAutoFit/>
          </a:bodyPr>
          <a:lstStyle/>
          <a:p>
            <a:pPr algn="l" defTabSz="810067" fontAlgn="auto">
              <a:lnSpc>
                <a:spcPct val="100000"/>
              </a:lnSpc>
              <a:spcBef>
                <a:spcPts val="0"/>
              </a:spcBef>
              <a:spcAft>
                <a:spcPts val="0"/>
              </a:spcAft>
            </a:pPr>
            <a:r>
              <a:rPr lang="nl-NL" sz="1240" u="none" dirty="0">
                <a:solidFill>
                  <a:prstClr val="black"/>
                </a:solidFill>
                <a:latin typeface="Calibri" panose="020F0502020204030204"/>
              </a:rPr>
              <a:t>Threat</a:t>
            </a:r>
            <a:endParaRPr lang="en-GB" sz="1240" u="none" dirty="0">
              <a:solidFill>
                <a:prstClr val="black"/>
              </a:solidFill>
              <a:latin typeface="Calibri" panose="020F0502020204030204"/>
            </a:endParaRPr>
          </a:p>
        </p:txBody>
      </p:sp>
      <p:sp>
        <p:nvSpPr>
          <p:cNvPr id="43" name="Chevron 42"/>
          <p:cNvSpPr/>
          <p:nvPr/>
        </p:nvSpPr>
        <p:spPr>
          <a:xfrm rot="5400000">
            <a:off x="8928315" y="3819528"/>
            <a:ext cx="1163365" cy="1316818"/>
          </a:xfrm>
          <a:prstGeom prst="chevron">
            <a:avLst>
              <a:gd name="adj" fmla="val 62709"/>
            </a:avLst>
          </a:prstGeom>
          <a:solidFill>
            <a:srgbClr val="70AD47">
              <a:lumMod val="20000"/>
              <a:lumOff val="80000"/>
            </a:srgbClr>
          </a:solidFill>
          <a:ln>
            <a:noFill/>
          </a:ln>
          <a:effectLst/>
        </p:spPr>
      </p:sp>
      <p:sp>
        <p:nvSpPr>
          <p:cNvPr id="44" name="TextBox 43"/>
          <p:cNvSpPr txBox="1"/>
          <p:nvPr/>
        </p:nvSpPr>
        <p:spPr>
          <a:xfrm>
            <a:off x="5396070" y="1430627"/>
            <a:ext cx="430118" cy="782469"/>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Screen</a:t>
            </a:r>
            <a:endParaRPr lang="en-GB" sz="1595" u="none" dirty="0">
              <a:solidFill>
                <a:prstClr val="black"/>
              </a:solidFill>
              <a:latin typeface="Calibri" panose="020F0502020204030204"/>
            </a:endParaRPr>
          </a:p>
        </p:txBody>
      </p:sp>
      <p:sp>
        <p:nvSpPr>
          <p:cNvPr id="45" name="TextBox 44"/>
          <p:cNvSpPr txBox="1"/>
          <p:nvPr/>
        </p:nvSpPr>
        <p:spPr>
          <a:xfrm>
            <a:off x="5937555" y="1430626"/>
            <a:ext cx="430118" cy="734736"/>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Filter</a:t>
            </a:r>
            <a:endParaRPr lang="en-GB" sz="1595" u="none" dirty="0">
              <a:solidFill>
                <a:prstClr val="black"/>
              </a:solidFill>
              <a:latin typeface="Calibri" panose="020F0502020204030204"/>
            </a:endParaRPr>
          </a:p>
        </p:txBody>
      </p:sp>
      <p:sp>
        <p:nvSpPr>
          <p:cNvPr id="46" name="TextBox 45"/>
          <p:cNvSpPr txBox="1"/>
          <p:nvPr/>
        </p:nvSpPr>
        <p:spPr>
          <a:xfrm>
            <a:off x="6730058" y="1436705"/>
            <a:ext cx="430118"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Validate</a:t>
            </a:r>
            <a:endParaRPr lang="en-GB" sz="1595" u="none" dirty="0">
              <a:solidFill>
                <a:prstClr val="black"/>
              </a:solidFill>
              <a:latin typeface="Calibri" panose="020F0502020204030204"/>
            </a:endParaRPr>
          </a:p>
        </p:txBody>
      </p:sp>
      <p:sp>
        <p:nvSpPr>
          <p:cNvPr id="47" name="TextBox 46"/>
          <p:cNvSpPr txBox="1"/>
          <p:nvPr/>
        </p:nvSpPr>
        <p:spPr>
          <a:xfrm>
            <a:off x="7443862" y="1444328"/>
            <a:ext cx="430118" cy="818013"/>
          </a:xfrm>
          <a:prstGeom prst="rect">
            <a:avLst/>
          </a:prstGeom>
          <a:noFill/>
        </p:spPr>
        <p:txBody>
          <a:bodyPr vert="vert270" wrap="square" rtlCol="0">
            <a:spAutoFit/>
          </a:bodyPr>
          <a:lstStyle/>
          <a:p>
            <a:pPr algn="l" defTabSz="810067" fontAlgn="auto">
              <a:lnSpc>
                <a:spcPct val="100000"/>
              </a:lnSpc>
              <a:spcBef>
                <a:spcPts val="0"/>
              </a:spcBef>
              <a:spcAft>
                <a:spcPts val="0"/>
              </a:spcAft>
            </a:pPr>
            <a:r>
              <a:rPr lang="nl-NL" sz="1595" u="none" dirty="0">
                <a:solidFill>
                  <a:prstClr val="black"/>
                </a:solidFill>
                <a:latin typeface="Calibri" panose="020F0502020204030204"/>
              </a:rPr>
              <a:t>Analyse</a:t>
            </a:r>
            <a:endParaRPr lang="en-GB" sz="1595" u="none" dirty="0">
              <a:solidFill>
                <a:prstClr val="black"/>
              </a:solidFill>
              <a:latin typeface="Calibri" panose="020F0502020204030204"/>
            </a:endParaRPr>
          </a:p>
        </p:txBody>
      </p:sp>
      <p:sp>
        <p:nvSpPr>
          <p:cNvPr id="48" name="TextBox 47"/>
          <p:cNvSpPr txBox="1"/>
          <p:nvPr/>
        </p:nvSpPr>
        <p:spPr>
          <a:xfrm>
            <a:off x="8718545" y="2751248"/>
            <a:ext cx="1779330" cy="651985"/>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sz="3101" b="0" i="0" u="none" strike="noStrike" kern="0" cap="none" spc="0" normalizeH="0" baseline="0" noProof="0" dirty="0" smtClean="0">
                <a:ln>
                  <a:noFill/>
                </a:ln>
                <a:solidFill>
                  <a:prstClr val="black">
                    <a:hueOff val="0"/>
                    <a:satOff val="0"/>
                    <a:lumOff val="0"/>
                    <a:alphaOff val="0"/>
                  </a:prstClr>
                </a:solidFill>
                <a:effectLst/>
                <a:uLnTx/>
                <a:uFillTx/>
                <a:latin typeface="Calibri" panose="020F0502020204030204"/>
                <a:ea typeface="+mn-ea"/>
                <a:cs typeface="+mn-cs"/>
              </a:rPr>
              <a:t>Items of Interest</a:t>
            </a:r>
          </a:p>
        </p:txBody>
      </p:sp>
      <p:sp>
        <p:nvSpPr>
          <p:cNvPr id="49" name="TextBox 48"/>
          <p:cNvSpPr txBox="1"/>
          <p:nvPr/>
        </p:nvSpPr>
        <p:spPr>
          <a:xfrm>
            <a:off x="8851588" y="5166883"/>
            <a:ext cx="1452622" cy="788359"/>
          </a:xfrm>
          <a:prstGeom prst="rect">
            <a:avLst/>
          </a:prstGeom>
          <a:noFill/>
          <a:ln>
            <a:noFill/>
          </a:ln>
          <a:effectLst/>
        </p:spPr>
        <p:txBody>
          <a:bodyPr spcFirstLastPara="0" vert="horz" wrap="square" lIns="41630" tIns="41630" rIns="41630" bIns="41630" numCol="1" spcCol="1270" anchor="ctr" anchorCtr="0">
            <a:noAutofit/>
          </a:bodyPr>
          <a:lstStyle/>
          <a:p>
            <a:pPr marL="0" marR="0" lvl="0" indent="0" defTabSz="1456995" eaLnBrk="1" fontAlgn="auto" latinLnBrk="0" hangingPunct="1">
              <a:lnSpc>
                <a:spcPct val="100000"/>
              </a:lnSpc>
              <a:spcBef>
                <a:spcPct val="0"/>
              </a:spcBef>
              <a:spcAft>
                <a:spcPct val="35000"/>
              </a:spcAft>
              <a:buClrTx/>
              <a:buSzTx/>
              <a:buFontTx/>
              <a:buNone/>
              <a:tabLst/>
              <a:defRPr/>
            </a:pPr>
            <a:r>
              <a:rPr kumimoji="0" lang="en-US" sz="3278" b="0" i="0" u="none" strike="noStrike" kern="0" cap="none" spc="0" normalizeH="0" baseline="0" noProof="0">
                <a:ln>
                  <a:noFill/>
                </a:ln>
                <a:solidFill>
                  <a:prstClr val="black">
                    <a:hueOff val="0"/>
                    <a:satOff val="0"/>
                    <a:lumOff val="0"/>
                    <a:alphaOff val="0"/>
                  </a:prstClr>
                </a:solidFill>
                <a:effectLst/>
                <a:uLnTx/>
                <a:uFillTx/>
                <a:latin typeface="Calibri" panose="020F0502020204030204"/>
                <a:ea typeface="+mn-ea"/>
                <a:cs typeface="+mn-cs"/>
              </a:rPr>
              <a:t>Further </a:t>
            </a:r>
            <a:r>
              <a:rPr lang="en-US" sz="3278" u="none" kern="0">
                <a:solidFill>
                  <a:prstClr val="black">
                    <a:hueOff val="0"/>
                    <a:satOff val="0"/>
                    <a:lumOff val="0"/>
                    <a:alphaOff val="0"/>
                  </a:prstClr>
                </a:solidFill>
                <a:latin typeface="Calibri" panose="020F0502020204030204"/>
              </a:rPr>
              <a:t>actions</a:t>
            </a:r>
            <a:endParaRPr kumimoji="0" lang="en-US" sz="3278" b="0" i="0" u="none" strike="noStrike" kern="0" cap="none" spc="0" normalizeH="0" baseline="0" noProof="0" dirty="0">
              <a:ln>
                <a:noFill/>
              </a:ln>
              <a:solidFill>
                <a:prstClr val="black">
                  <a:hueOff val="0"/>
                  <a:satOff val="0"/>
                  <a:lumOff val="0"/>
                  <a:alphaOff val="0"/>
                </a:prstClr>
              </a:solidFill>
              <a:effectLst/>
              <a:uLnTx/>
              <a:uFillTx/>
              <a:latin typeface="Calibri" panose="020F0502020204030204"/>
              <a:ea typeface="+mn-ea"/>
              <a:cs typeface="+mn-cs"/>
            </a:endParaRPr>
          </a:p>
        </p:txBody>
      </p:sp>
      <p:sp>
        <p:nvSpPr>
          <p:cNvPr id="2" name="Rounded Rectangular Callout 1"/>
          <p:cNvSpPr/>
          <p:nvPr/>
        </p:nvSpPr>
        <p:spPr bwMode="auto">
          <a:xfrm>
            <a:off x="4503453" y="695386"/>
            <a:ext cx="3936537" cy="630028"/>
          </a:xfrm>
          <a:prstGeom prst="wedgeRoundRectCallout">
            <a:avLst>
              <a:gd name="adj1" fmla="val -8335"/>
              <a:gd name="adj2" fmla="val 107917"/>
              <a:gd name="adj3" fmla="val 16667"/>
            </a:avLst>
          </a:prstGeom>
          <a:solidFill>
            <a:srgbClr val="C1E1FB"/>
          </a:solidFill>
          <a:ln w="28575" cap="flat" cmpd="sng" algn="ctr">
            <a:solidFill>
              <a:srgbClr val="71DA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lang="en-GB" sz="1600" b="1" u="none" dirty="0" smtClean="0">
                <a:latin typeface="Calibri" panose="020F0502020204030204" pitchFamily="34" charset="0"/>
                <a:cs typeface="Calibri" panose="020F0502020204030204" pitchFamily="34" charset="0"/>
              </a:rPr>
              <a:t>Emphasize this stage with animation and colour</a:t>
            </a:r>
            <a:endParaRPr kumimoji="0" lang="en-GB" sz="1600" b="1" i="0" u="none" strike="noStrike" cap="none" normalizeH="0" baseline="0" dirty="0" smtClean="0">
              <a:ln>
                <a:noFill/>
              </a:ln>
              <a:solidFill>
                <a:schemeClr val="tx1"/>
              </a:solidFill>
              <a:effectLst/>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297561" y="998730"/>
            <a:ext cx="8229600" cy="936625"/>
          </a:xfrm>
        </p:spPr>
        <p:txBody>
          <a:bodyPr/>
          <a:lstStyle/>
          <a:p>
            <a:pPr algn="ctr"/>
            <a:r>
              <a:rPr lang="en-US" altLang="en-US" dirty="0" smtClean="0">
                <a:solidFill>
                  <a:srgbClr val="69AE23"/>
                </a:solidFill>
                <a:ea typeface="ＭＳ Ｐゴシック" panose="020B0600070205080204" pitchFamily="34" charset="-128"/>
              </a:rPr>
              <a:t>Decision 1082/2013/EU on serious cross-border threats to health</a:t>
            </a:r>
          </a:p>
        </p:txBody>
      </p:sp>
      <p:sp>
        <p:nvSpPr>
          <p:cNvPr id="8195" name="Content Placeholder 2"/>
          <p:cNvSpPr>
            <a:spLocks noGrp="1"/>
          </p:cNvSpPr>
          <p:nvPr>
            <p:ph idx="1"/>
          </p:nvPr>
        </p:nvSpPr>
        <p:spPr>
          <a:xfrm>
            <a:off x="1057851" y="1906003"/>
            <a:ext cx="8447088" cy="2693127"/>
          </a:xfrm>
        </p:spPr>
        <p:txBody>
          <a:bodyPr/>
          <a:lstStyle/>
          <a:p>
            <a:pPr marL="342900" eaLnBrk="1" hangingPunct="1">
              <a:buFont typeface="Wingdings" panose="05000000000000000000" pitchFamily="2" charset="2"/>
              <a:buChar char="Ø"/>
              <a:defRPr/>
            </a:pPr>
            <a:r>
              <a:rPr lang="en-GB" altLang="en-US" sz="1600" b="1" dirty="0">
                <a:latin typeface="Microsoft Sans Serif" panose="020B0604020202020204" pitchFamily="34" charset="0"/>
                <a:ea typeface="Microsoft Sans Serif" panose="020B0604020202020204" pitchFamily="34" charset="0"/>
                <a:cs typeface="Microsoft Sans Serif" panose="020B0604020202020204" pitchFamily="34" charset="0"/>
              </a:rPr>
              <a:t>Public health emergencies at EU level are managed under the health security framework of Decision 1082/2013/EU</a:t>
            </a:r>
          </a:p>
          <a:p>
            <a:pPr marL="228600" indent="-228600" eaLnBrk="1" hangingPunct="1">
              <a:buFont typeface="Wingdings" panose="05000000000000000000" pitchFamily="2" charset="2"/>
              <a:buChar char="Ø"/>
              <a:defRPr/>
            </a:pPr>
            <a:endParaRPr lang="en-US" altLang="en-US" sz="16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342900" eaLnBrk="1" hangingPunct="1">
              <a:buFont typeface="Wingdings" panose="05000000000000000000" pitchFamily="2" charset="2"/>
              <a:buChar char="Ø"/>
              <a:defRPr/>
            </a:pPr>
            <a:r>
              <a:rPr lang="en-US" altLang="en-US" sz="1600" b="1" dirty="0">
                <a:latin typeface="Microsoft Sans Serif" panose="020B0604020202020204" pitchFamily="34" charset="0"/>
                <a:ea typeface="Microsoft Sans Serif" panose="020B0604020202020204" pitchFamily="34" charset="0"/>
                <a:cs typeface="Microsoft Sans Serif" panose="020B0604020202020204" pitchFamily="34" charset="0"/>
              </a:rPr>
              <a:t>Provides for a comprehensive and coordinated approach for preparedness, early warning, risk assessment and crisis response </a:t>
            </a:r>
          </a:p>
          <a:p>
            <a:pPr marL="228600" indent="-228600" eaLnBrk="1" hangingPunct="1">
              <a:buFont typeface="Wingdings" panose="05000000000000000000" pitchFamily="2" charset="2"/>
              <a:buChar char="Ø"/>
              <a:defRPr/>
            </a:pPr>
            <a:endParaRPr lang="en-US" altLang="en-US" sz="1600" b="1" dirty="0">
              <a:latin typeface="Microsoft Sans Serif" panose="020B0604020202020204" pitchFamily="34" charset="0"/>
              <a:ea typeface="Microsoft Sans Serif" panose="020B0604020202020204" pitchFamily="34" charset="0"/>
              <a:cs typeface="Microsoft Sans Serif" panose="020B0604020202020204" pitchFamily="34" charset="0"/>
            </a:endParaRPr>
          </a:p>
          <a:p>
            <a:pPr marL="342900" eaLnBrk="1" hangingPunct="1">
              <a:spcAft>
                <a:spcPts val="1200"/>
              </a:spcAft>
              <a:buFont typeface="Wingdings" panose="05000000000000000000" pitchFamily="2" charset="2"/>
              <a:buChar char="Ø"/>
              <a:defRPr/>
            </a:pPr>
            <a:r>
              <a:rPr lang="en-US" altLang="en-US" sz="1600" b="1" dirty="0">
                <a:latin typeface="Microsoft Sans Serif" panose="020B0604020202020204" pitchFamily="34" charset="0"/>
                <a:ea typeface="Microsoft Sans Serif" panose="020B0604020202020204" pitchFamily="34" charset="0"/>
                <a:cs typeface="Microsoft Sans Serif" panose="020B0604020202020204" pitchFamily="34" charset="0"/>
              </a:rPr>
              <a:t>Supports Member States to fight cross-border health threats such as communicable diseases, but also chemical, environmental and unknown </a:t>
            </a:r>
            <a:r>
              <a:rPr lang="en-US" altLang="en-US" sz="1600" b="1" dirty="0" smtClean="0">
                <a:latin typeface="Microsoft Sans Serif" panose="020B0604020202020204" pitchFamily="34" charset="0"/>
                <a:ea typeface="Microsoft Sans Serif" panose="020B0604020202020204" pitchFamily="34" charset="0"/>
                <a:cs typeface="Microsoft Sans Serif" panose="020B0604020202020204" pitchFamily="34" charset="0"/>
              </a:rPr>
              <a:t>threats</a:t>
            </a:r>
            <a:endParaRPr lang="en-US" altLang="en-US" b="1" dirty="0" smtClean="0">
              <a:latin typeface="Microsoft Sans Serif" panose="020B0604020202020204" pitchFamily="34" charset="0"/>
              <a:ea typeface="Microsoft Sans Serif" panose="020B0604020202020204" pitchFamily="34" charset="0"/>
              <a:cs typeface="Microsoft Sans Serif" panose="020B0604020202020204" pitchFamily="34" charset="0"/>
            </a:endParaRPr>
          </a:p>
        </p:txBody>
      </p:sp>
      <p:pic>
        <p:nvPicPr>
          <p:cNvPr id="1024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4755" y="5094185"/>
            <a:ext cx="5256213" cy="108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0245" name="Slide Number Placeholder 1"/>
          <p:cNvSpPr>
            <a:spLocks noGrp="1"/>
          </p:cNvSpPr>
          <p:nvPr>
            <p:ph type="sldNum" sz="quarter" idx="11"/>
          </p:nvPr>
        </p:nvSpPr>
        <p:spPr>
          <a:noFill/>
        </p:spPr>
        <p:txBody>
          <a:bodyPr/>
          <a:lstStyle>
            <a:lvl1pPr>
              <a:spcBef>
                <a:spcPct val="20000"/>
              </a:spcBef>
              <a:buClr>
                <a:schemeClr val="bg1"/>
              </a:buClr>
              <a:buChar cha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FontTx/>
              <a:buNone/>
            </a:pPr>
            <a:fld id="{22C79CFB-45A7-49B8-AFEF-AF8D86886914}" type="slidenum">
              <a:rPr lang="en-GB" altLang="en-US" sz="1400" i="0">
                <a:solidFill>
                  <a:schemeClr val="tx1"/>
                </a:solidFill>
              </a:rPr>
              <a:pPr>
                <a:spcBef>
                  <a:spcPct val="0"/>
                </a:spcBef>
                <a:buClrTx/>
                <a:buFontTx/>
                <a:buNone/>
              </a:pPr>
              <a:t>10</a:t>
            </a:fld>
            <a:endParaRPr lang="en-GB" altLang="en-US" sz="1400" i="0">
              <a:solidFill>
                <a:schemeClr val="tx1"/>
              </a:solidFill>
            </a:endParaRPr>
          </a:p>
        </p:txBody>
      </p:sp>
    </p:spTree>
    <p:extLst>
      <p:ext uri="{BB962C8B-B14F-4D97-AF65-F5344CB8AC3E}">
        <p14:creationId xmlns:p14="http://schemas.microsoft.com/office/powerpoint/2010/main" val="37135856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26"/>
          <p:cNvSpPr/>
          <p:nvPr/>
        </p:nvSpPr>
        <p:spPr>
          <a:xfrm>
            <a:off x="363719" y="1192955"/>
            <a:ext cx="10332924" cy="5273925"/>
          </a:xfrm>
          <a:prstGeom prst="ellipse">
            <a:avLst/>
          </a:pr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595"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tle 5"/>
          <p:cNvSpPr>
            <a:spLocks noGrp="1"/>
          </p:cNvSpPr>
          <p:nvPr>
            <p:ph type="title"/>
          </p:nvPr>
        </p:nvSpPr>
        <p:spPr>
          <a:xfrm>
            <a:off x="720155" y="112219"/>
            <a:ext cx="9607160" cy="637150"/>
          </a:xfrm>
        </p:spPr>
        <p:txBody>
          <a:bodyPr>
            <a:normAutofit/>
          </a:bodyPr>
          <a:lstStyle/>
          <a:p>
            <a:r>
              <a:rPr lang="en-GB" sz="2000" dirty="0" smtClean="0"/>
              <a:t>Overview – Establishment of the filtering criteria</a:t>
            </a:r>
            <a:endParaRPr lang="en-GB" sz="2000" dirty="0"/>
          </a:p>
        </p:txBody>
      </p:sp>
      <p:sp>
        <p:nvSpPr>
          <p:cNvPr id="8" name="Oval 7"/>
          <p:cNvSpPr/>
          <p:nvPr/>
        </p:nvSpPr>
        <p:spPr>
          <a:xfrm>
            <a:off x="4995624" y="3189651"/>
            <a:ext cx="1102229" cy="11514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en-GB" sz="1417" b="1" i="0" u="none" strike="noStrike" kern="1200" cap="none" spc="0" normalizeH="0" baseline="0" noProof="0" dirty="0">
                <a:ln>
                  <a:noFill/>
                </a:ln>
                <a:solidFill>
                  <a:prstClr val="white"/>
                </a:solidFill>
                <a:effectLst/>
                <a:uLnTx/>
                <a:uFillTx/>
                <a:latin typeface="Calibri" panose="020F0502020204030204"/>
                <a:ea typeface="+mn-ea"/>
                <a:cs typeface="+mn-cs"/>
              </a:rPr>
              <a:t>Filtering</a:t>
            </a:r>
          </a:p>
        </p:txBody>
      </p:sp>
      <p:sp>
        <p:nvSpPr>
          <p:cNvPr id="16" name="Oval 15"/>
          <p:cNvSpPr/>
          <p:nvPr/>
        </p:nvSpPr>
        <p:spPr>
          <a:xfrm>
            <a:off x="3215606" y="2151851"/>
            <a:ext cx="4827543" cy="3620657"/>
          </a:xfrm>
          <a:prstGeom prst="ellipse">
            <a:avLst/>
          </a:prstGeom>
          <a:noFill/>
          <a:ln w="571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595"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Content Placeholder 10"/>
          <p:cNvSpPr txBox="1">
            <a:spLocks/>
          </p:cNvSpPr>
          <p:nvPr/>
        </p:nvSpPr>
        <p:spPr>
          <a:xfrm>
            <a:off x="4925718" y="1329908"/>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en-GB" sz="1200" b="1" u="none">
                <a:solidFill>
                  <a:prstClr val="black"/>
                </a:solidFill>
                <a:latin typeface="Calibri" panose="020F0502020204030204"/>
              </a:rPr>
              <a:t>Seasonality</a:t>
            </a:r>
            <a:r>
              <a:rPr lang="en-GB" sz="1200" u="none">
                <a:solidFill>
                  <a:prstClr val="black"/>
                </a:solidFill>
                <a:latin typeface="Calibri" panose="020F0502020204030204"/>
              </a:rPr>
              <a:t> </a:t>
            </a:r>
            <a:r>
              <a:rPr lang="en-GB" sz="1000" u="none" dirty="0">
                <a:solidFill>
                  <a:prstClr val="black"/>
                </a:solidFill>
                <a:latin typeface="Calibri" panose="020F0502020204030204"/>
              </a:rPr>
              <a:t>-</a:t>
            </a:r>
            <a:r>
              <a:rPr lang="en-GB" sz="1000" u="none">
                <a:solidFill>
                  <a:prstClr val="black"/>
                </a:solidFill>
                <a:latin typeface="Calibri" panose="020F0502020204030204"/>
              </a:rPr>
              <a:t> some </a:t>
            </a:r>
            <a:r>
              <a:rPr lang="en-GB" sz="1000" u="none" dirty="0">
                <a:solidFill>
                  <a:prstClr val="black"/>
                </a:solidFill>
                <a:latin typeface="Calibri" panose="020F0502020204030204"/>
              </a:rPr>
              <a:t>disease are under enhanced surveillance at specific time in the year (e.g. influenza)</a:t>
            </a:r>
          </a:p>
        </p:txBody>
      </p:sp>
      <p:sp>
        <p:nvSpPr>
          <p:cNvPr id="18" name="Content Placeholder 10"/>
          <p:cNvSpPr txBox="1">
            <a:spLocks/>
          </p:cNvSpPr>
          <p:nvPr/>
        </p:nvSpPr>
        <p:spPr>
          <a:xfrm>
            <a:off x="1502974" y="2480096"/>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en-GB" sz="1200" u="none">
                <a:solidFill>
                  <a:prstClr val="black"/>
                </a:solidFill>
                <a:latin typeface="Calibri" panose="020F0502020204030204"/>
              </a:rPr>
              <a:t>Newly </a:t>
            </a:r>
            <a:r>
              <a:rPr lang="en-GB" sz="1200" b="1" u="none">
                <a:solidFill>
                  <a:prstClr val="black"/>
                </a:solidFill>
                <a:latin typeface="Calibri" panose="020F0502020204030204"/>
              </a:rPr>
              <a:t>affected </a:t>
            </a:r>
            <a:r>
              <a:rPr lang="en-GB" sz="1200" b="1" u="none" dirty="0">
                <a:solidFill>
                  <a:prstClr val="black"/>
                </a:solidFill>
                <a:latin typeface="Calibri" panose="020F0502020204030204"/>
              </a:rPr>
              <a:t>population or risk groups</a:t>
            </a:r>
          </a:p>
        </p:txBody>
      </p:sp>
      <p:sp>
        <p:nvSpPr>
          <p:cNvPr id="20" name="Content Placeholder 10"/>
          <p:cNvSpPr txBox="1">
            <a:spLocks/>
          </p:cNvSpPr>
          <p:nvPr/>
        </p:nvSpPr>
        <p:spPr>
          <a:xfrm>
            <a:off x="6615278" y="1480314"/>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en-GB" sz="1200" b="1" u="none">
                <a:solidFill>
                  <a:prstClr val="black"/>
                </a:solidFill>
                <a:latin typeface="Calibri" panose="020F0502020204030204"/>
              </a:rPr>
              <a:t>Transmission </a:t>
            </a:r>
            <a:r>
              <a:rPr lang="en-GB" sz="1200" b="1" u="none" dirty="0">
                <a:solidFill>
                  <a:prstClr val="black"/>
                </a:solidFill>
                <a:latin typeface="Calibri" panose="020F0502020204030204"/>
              </a:rPr>
              <a:t>patterns</a:t>
            </a:r>
            <a:r>
              <a:rPr lang="en-GB" sz="1000" u="none">
                <a:solidFill>
                  <a:prstClr val="black"/>
                </a:solidFill>
                <a:latin typeface="Calibri" panose="020F0502020204030204"/>
              </a:rPr>
              <a:t>, </a:t>
            </a:r>
            <a:r>
              <a:rPr lang="en-GB" sz="1000" u="none" dirty="0">
                <a:solidFill>
                  <a:prstClr val="black"/>
                </a:solidFill>
                <a:latin typeface="Calibri" panose="020F0502020204030204"/>
              </a:rPr>
              <a:t>unusual or </a:t>
            </a:r>
            <a:r>
              <a:rPr lang="en-GB" sz="1000" u="none">
                <a:solidFill>
                  <a:prstClr val="black"/>
                </a:solidFill>
                <a:latin typeface="Calibri" panose="020F0502020204030204"/>
              </a:rPr>
              <a:t>new (e.g. </a:t>
            </a:r>
            <a:r>
              <a:rPr lang="en-GB" sz="1000" u="none" dirty="0">
                <a:solidFill>
                  <a:prstClr val="black"/>
                </a:solidFill>
                <a:latin typeface="Calibri" panose="020F0502020204030204"/>
              </a:rPr>
              <a:t>dengue – sexual transmission)</a:t>
            </a:r>
          </a:p>
        </p:txBody>
      </p:sp>
      <p:sp>
        <p:nvSpPr>
          <p:cNvPr id="21" name="Content Placeholder 10"/>
          <p:cNvSpPr txBox="1">
            <a:spLocks/>
          </p:cNvSpPr>
          <p:nvPr/>
        </p:nvSpPr>
        <p:spPr>
          <a:xfrm>
            <a:off x="2986502" y="1340937"/>
            <a:ext cx="1645440"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en-GB" sz="1200" u="none" dirty="0">
                <a:solidFill>
                  <a:prstClr val="black"/>
                </a:solidFill>
              </a:rPr>
              <a:t>Unusual</a:t>
            </a:r>
            <a:r>
              <a:rPr lang="en-GB" sz="1200" u="none">
                <a:solidFill>
                  <a:prstClr val="black"/>
                </a:solidFill>
              </a:rPr>
              <a:t> </a:t>
            </a:r>
            <a:r>
              <a:rPr lang="en-GB" sz="1200" u="none" dirty="0">
                <a:solidFill>
                  <a:prstClr val="black"/>
                </a:solidFill>
              </a:rPr>
              <a:t>patterns in </a:t>
            </a:r>
            <a:r>
              <a:rPr lang="en-GB" sz="1200" b="1" u="none" dirty="0">
                <a:solidFill>
                  <a:prstClr val="black"/>
                </a:solidFill>
              </a:rPr>
              <a:t>morbidity </a:t>
            </a:r>
            <a:r>
              <a:rPr lang="en-GB" sz="1200" b="1" u="none">
                <a:solidFill>
                  <a:prstClr val="black"/>
                </a:solidFill>
              </a:rPr>
              <a:t>and mortality</a:t>
            </a:r>
            <a:endParaRPr lang="en-GB" sz="1200" b="1" u="none" dirty="0">
              <a:solidFill>
                <a:prstClr val="black"/>
              </a:solidFill>
            </a:endParaRPr>
          </a:p>
        </p:txBody>
      </p:sp>
      <p:sp>
        <p:nvSpPr>
          <p:cNvPr id="22" name="Content Placeholder 10"/>
          <p:cNvSpPr txBox="1">
            <a:spLocks/>
          </p:cNvSpPr>
          <p:nvPr/>
        </p:nvSpPr>
        <p:spPr>
          <a:xfrm>
            <a:off x="8208849" y="1869905"/>
            <a:ext cx="1972246" cy="1236867"/>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en-GB" sz="1200" b="1" u="none" dirty="0">
                <a:solidFill>
                  <a:prstClr val="black"/>
                </a:solidFill>
                <a:latin typeface="Calibri" panose="020F0502020204030204"/>
              </a:rPr>
              <a:t>Changes in environmental determinants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a:t>
            </a:r>
            <a:r>
              <a:rPr lang="en-GB" sz="1200" u="none" dirty="0">
                <a:solidFill>
                  <a:prstClr val="black"/>
                </a:solidFill>
                <a:latin typeface="Calibri" panose="020F0502020204030204"/>
              </a:rPr>
              <a:t>e.g</a:t>
            </a:r>
            <a:r>
              <a:rPr lang="en-GB" sz="1200" u="none">
                <a:solidFill>
                  <a:prstClr val="black"/>
                </a:solidFill>
                <a:latin typeface="Calibri" panose="020F0502020204030204"/>
              </a:rPr>
              <a:t>. increased </a:t>
            </a:r>
            <a:r>
              <a:rPr lang="en-GB" sz="1200" u="none" dirty="0">
                <a:solidFill>
                  <a:prstClr val="black"/>
                </a:solidFill>
                <a:latin typeface="Calibri" panose="020F0502020204030204"/>
              </a:rPr>
              <a:t>infected</a:t>
            </a:r>
            <a:r>
              <a:rPr lang="en-GB" sz="1200" u="none">
                <a:solidFill>
                  <a:prstClr val="black"/>
                </a:solidFill>
                <a:latin typeface="Calibri" panose="020F0502020204030204"/>
              </a:rPr>
              <a:t>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vector</a:t>
            </a:r>
            <a:r>
              <a:rPr lang="en-GB" sz="1200" u="none">
                <a:solidFill>
                  <a:prstClr val="black"/>
                </a:solidFill>
                <a:latin typeface="Calibri" panose="020F0502020204030204"/>
              </a:rPr>
              <a:t> population</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 climate</a:t>
            </a:r>
            <a:r>
              <a:rPr lang="en-GB" sz="1200" u="none" dirty="0">
                <a:solidFill>
                  <a:prstClr val="black"/>
                </a:solidFill>
                <a:latin typeface="Calibri" panose="020F0502020204030204"/>
              </a:rPr>
              <a:t> </a:t>
            </a:r>
            <a:r>
              <a:rPr lang="en-GB" sz="1200" u="none">
                <a:solidFill>
                  <a:prstClr val="black"/>
                </a:solidFill>
                <a:latin typeface="Calibri" panose="020F0502020204030204"/>
              </a:rPr>
              <a:t>change</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Content Placeholder 10"/>
          <p:cNvSpPr txBox="1">
            <a:spLocks/>
          </p:cNvSpPr>
          <p:nvPr/>
        </p:nvSpPr>
        <p:spPr>
          <a:xfrm>
            <a:off x="1303572" y="3570698"/>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en-GB" sz="1200" b="1" u="none" dirty="0" err="1">
                <a:solidFill>
                  <a:prstClr val="black"/>
                </a:solidFill>
                <a:latin typeface="Calibri" panose="020F0502020204030204"/>
              </a:rPr>
              <a:t>Significan</a:t>
            </a:r>
            <a:r>
              <a:rPr lang="en-GB" sz="1200" b="1" u="none" dirty="0">
                <a:solidFill>
                  <a:prstClr val="black"/>
                </a:solidFill>
                <a:latin typeface="Calibri" panose="020F0502020204030204"/>
              </a:rPr>
              <a:t>t c</a:t>
            </a:r>
            <a:r>
              <a:rPr lang="en-GB" sz="1200" b="1" u="none" dirty="0" err="1">
                <a:solidFill>
                  <a:prstClr val="black"/>
                </a:solidFill>
                <a:latin typeface="Calibri" panose="020F0502020204030204"/>
              </a:rPr>
              <a:t>hanges</a:t>
            </a:r>
            <a:r>
              <a:rPr lang="en-GB" sz="1200" b="1" u="none" dirty="0">
                <a:solidFill>
                  <a:prstClr val="black"/>
                </a:solidFill>
                <a:latin typeface="Calibri" panose="020F0502020204030204"/>
              </a:rPr>
              <a:t>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in</a:t>
            </a:r>
            <a:r>
              <a:rPr lang="en-GB" sz="1200" b="1" u="none" dirty="0">
                <a:solidFill>
                  <a:prstClr val="black"/>
                </a:solidFill>
                <a:latin typeface="Calibri" panose="020F0502020204030204"/>
              </a:rPr>
              <a:t> epidemiology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in </a:t>
            </a:r>
            <a:r>
              <a:rPr lang="en-GB" sz="1200" b="1" u="none" smtClean="0">
                <a:solidFill>
                  <a:prstClr val="black"/>
                </a:solidFill>
                <a:latin typeface="Calibri" panose="020F0502020204030204"/>
              </a:rPr>
              <a:t>biology</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Content Placeholder 10"/>
          <p:cNvSpPr txBox="1">
            <a:spLocks/>
          </p:cNvSpPr>
          <p:nvPr/>
        </p:nvSpPr>
        <p:spPr>
          <a:xfrm>
            <a:off x="1915855" y="4690073"/>
            <a:ext cx="1452044" cy="703871"/>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en-GB" sz="1200" b="1" u="none" dirty="0">
                <a:solidFill>
                  <a:prstClr val="black"/>
                </a:solidFill>
                <a:latin typeface="Calibri" panose="020F0502020204030204"/>
              </a:rPr>
              <a:t>Suspicious</a:t>
            </a:r>
            <a:r>
              <a:rPr lang="en-GB" sz="1200" u="none">
                <a:solidFill>
                  <a:prstClr val="black"/>
                </a:solidFill>
                <a:latin typeface="Calibri" panose="020F0502020204030204"/>
              </a:rPr>
              <a:t>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Disease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or deaths in </a:t>
            </a:r>
            <a:r>
              <a:rPr lang="en-GB" sz="1200" b="1" u="none" dirty="0">
                <a:solidFill>
                  <a:prstClr val="black"/>
                </a:solidFill>
                <a:latin typeface="Calibri" panose="020F0502020204030204"/>
              </a:rPr>
              <a:t>animals</a:t>
            </a:r>
          </a:p>
        </p:txBody>
      </p:sp>
      <p:sp>
        <p:nvSpPr>
          <p:cNvPr id="25" name="Content Placeholder 10"/>
          <p:cNvSpPr txBox="1">
            <a:spLocks/>
          </p:cNvSpPr>
          <p:nvPr/>
        </p:nvSpPr>
        <p:spPr>
          <a:xfrm>
            <a:off x="8662185" y="4293789"/>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defTabSz="810067" fontAlgn="auto">
              <a:spcBef>
                <a:spcPts val="886"/>
              </a:spcBef>
              <a:spcAft>
                <a:spcPts val="0"/>
              </a:spcAft>
              <a:buNone/>
              <a:defRPr/>
            </a:pPr>
            <a:r>
              <a:rPr lang="en-GB" sz="1200" b="1" u="none" dirty="0">
                <a:solidFill>
                  <a:prstClr val="black"/>
                </a:solidFill>
                <a:latin typeface="Calibri" panose="020F0502020204030204"/>
              </a:rPr>
              <a:t>Contaminated food or water</a:t>
            </a:r>
          </a:p>
        </p:txBody>
      </p:sp>
      <p:sp>
        <p:nvSpPr>
          <p:cNvPr id="26" name="Content Placeholder 10"/>
          <p:cNvSpPr txBox="1">
            <a:spLocks/>
          </p:cNvSpPr>
          <p:nvPr/>
        </p:nvSpPr>
        <p:spPr>
          <a:xfrm>
            <a:off x="8943842" y="3252655"/>
            <a:ext cx="1585524" cy="912996"/>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lang="en-GB" sz="1200" b="1" u="none" dirty="0">
                <a:solidFill>
                  <a:prstClr val="black"/>
                </a:solidFill>
                <a:latin typeface="Calibri" panose="020F0502020204030204"/>
              </a:rPr>
              <a:t>Environmental hazards</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chemical/radio-nuclear events</a:t>
            </a:r>
          </a:p>
        </p:txBody>
      </p:sp>
      <p:sp>
        <p:nvSpPr>
          <p:cNvPr id="28" name="Rounded Rectangle 27"/>
          <p:cNvSpPr/>
          <p:nvPr/>
        </p:nvSpPr>
        <p:spPr>
          <a:xfrm>
            <a:off x="2835319" y="3519573"/>
            <a:ext cx="1118895" cy="623597"/>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en-GB" sz="1595" b="0" i="0" u="none" strike="noStrike" kern="1200" cap="none" spc="0" normalizeH="0" baseline="0" noProof="0" dirty="0" smtClean="0">
                <a:ln>
                  <a:noFill/>
                </a:ln>
                <a:solidFill>
                  <a:srgbClr val="0070C0"/>
                </a:solidFill>
                <a:effectLst/>
                <a:uLnTx/>
                <a:uFillTx/>
                <a:latin typeface="Calibri" panose="020F0502020204030204"/>
                <a:ea typeface="+mn-ea"/>
                <a:cs typeface="+mn-cs"/>
              </a:rPr>
              <a:t>Core</a:t>
            </a:r>
            <a:endParaRPr kumimoji="0" lang="en-GB" sz="1595"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29" name="Rounded Rectangle 28"/>
          <p:cNvSpPr/>
          <p:nvPr/>
        </p:nvSpPr>
        <p:spPr>
          <a:xfrm>
            <a:off x="13892" y="3519573"/>
            <a:ext cx="1209978" cy="804338"/>
          </a:xfrm>
          <a:prstGeom prst="roundRect">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lang="en-GB" sz="1595" u="none" dirty="0" smtClean="0">
                <a:solidFill>
                  <a:srgbClr val="69AE23"/>
                </a:solidFill>
                <a:latin typeface="Calibri" panose="020F0502020204030204"/>
              </a:rPr>
              <a:t>Additional*</a:t>
            </a:r>
            <a:endParaRPr kumimoji="0" lang="en-GB" sz="1595" b="0" i="0" u="none" strike="noStrike" kern="1200" cap="none" spc="0" normalizeH="0" baseline="0" noProof="0" dirty="0">
              <a:ln>
                <a:noFill/>
              </a:ln>
              <a:solidFill>
                <a:srgbClr val="69AE23"/>
              </a:solidFill>
              <a:effectLst/>
              <a:uLnTx/>
              <a:uFillTx/>
              <a:latin typeface="Calibri" panose="020F0502020204030204"/>
              <a:ea typeface="+mn-ea"/>
              <a:cs typeface="+mn-cs"/>
            </a:endParaRPr>
          </a:p>
        </p:txBody>
      </p:sp>
      <p:sp>
        <p:nvSpPr>
          <p:cNvPr id="30" name="Rounded Rectangle 29"/>
          <p:cNvSpPr/>
          <p:nvPr/>
        </p:nvSpPr>
        <p:spPr>
          <a:xfrm>
            <a:off x="6363478" y="4110865"/>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smtClean="0">
                <a:ln>
                  <a:noFill/>
                </a:ln>
                <a:solidFill>
                  <a:prstClr val="white"/>
                </a:solidFill>
                <a:effectLst/>
                <a:uLnTx/>
                <a:uFillTx/>
                <a:latin typeface="+mj-lt"/>
                <a:ea typeface="+mn-ea"/>
                <a:cs typeface="+mn-cs"/>
              </a:rPr>
              <a:t>IHR</a:t>
            </a:r>
            <a:endParaRPr kumimoji="0" lang="en-GB" b="1" i="0" u="none" strike="noStrike" kern="1200" cap="none" spc="0" normalizeH="0" baseline="0" noProof="0" dirty="0">
              <a:ln>
                <a:noFill/>
              </a:ln>
              <a:solidFill>
                <a:prstClr val="white"/>
              </a:solidFill>
              <a:effectLst/>
              <a:uLnTx/>
              <a:uFillTx/>
              <a:latin typeface="+mj-lt"/>
              <a:ea typeface="+mn-ea"/>
              <a:cs typeface="+mn-cs"/>
            </a:endParaRPr>
          </a:p>
        </p:txBody>
      </p:sp>
      <p:sp>
        <p:nvSpPr>
          <p:cNvPr id="31" name="Rounded Rectangle 30"/>
          <p:cNvSpPr/>
          <p:nvPr/>
        </p:nvSpPr>
        <p:spPr>
          <a:xfrm>
            <a:off x="3735262" y="4255686"/>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en-GB" b="1" i="0" u="none" strike="noStrike" kern="1200" cap="none" spc="0" normalizeH="0" baseline="0" noProof="0" dirty="0" smtClean="0">
                <a:ln>
                  <a:noFill/>
                </a:ln>
                <a:solidFill>
                  <a:prstClr val="white"/>
                </a:solidFill>
                <a:effectLst/>
                <a:uLnTx/>
                <a:uFillTx/>
                <a:latin typeface="+mj-lt"/>
                <a:ea typeface="+mn-ea"/>
                <a:cs typeface="+mn-cs"/>
              </a:rPr>
              <a:t>1082/EWRS</a:t>
            </a:r>
            <a:endParaRPr kumimoji="0" lang="en-GB" b="1" i="0" u="none" strike="noStrike" kern="1200" cap="none" spc="0" normalizeH="0" baseline="0" noProof="0" dirty="0">
              <a:ln>
                <a:noFill/>
              </a:ln>
              <a:solidFill>
                <a:prstClr val="white"/>
              </a:solidFill>
              <a:effectLst/>
              <a:uLnTx/>
              <a:uFillTx/>
              <a:latin typeface="+mj-lt"/>
              <a:ea typeface="+mn-ea"/>
              <a:cs typeface="+mn-cs"/>
            </a:endParaRPr>
          </a:p>
        </p:txBody>
      </p:sp>
      <p:sp>
        <p:nvSpPr>
          <p:cNvPr id="32" name="Rounded Rectangle 31"/>
          <p:cNvSpPr/>
          <p:nvPr/>
        </p:nvSpPr>
        <p:spPr>
          <a:xfrm>
            <a:off x="4925718" y="2376262"/>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lang="en-GB" b="1" u="none" dirty="0">
                <a:solidFill>
                  <a:prstClr val="white"/>
                </a:solidFill>
                <a:latin typeface="+mj-lt"/>
              </a:rPr>
              <a:t>Institutional </a:t>
            </a:r>
            <a:r>
              <a:rPr kumimoji="0" lang="en-GB" b="1" i="0" u="none" strike="noStrike" kern="1200" cap="none" spc="0" normalizeH="0" baseline="0" noProof="0" dirty="0">
                <a:ln>
                  <a:noFill/>
                </a:ln>
                <a:solidFill>
                  <a:prstClr val="white"/>
                </a:solidFill>
                <a:effectLst/>
                <a:uLnTx/>
                <a:uFillTx/>
                <a:latin typeface="+mj-lt"/>
                <a:ea typeface="+mn-ea"/>
                <a:cs typeface="+mn-cs"/>
              </a:rPr>
              <a:t>Mandate</a:t>
            </a:r>
          </a:p>
        </p:txBody>
      </p:sp>
      <p:pic>
        <p:nvPicPr>
          <p:cNvPr id="35" name="Picture 34"/>
          <p:cNvPicPr>
            <a:picLocks noChangeAspect="1"/>
          </p:cNvPicPr>
          <p:nvPr/>
        </p:nvPicPr>
        <p:blipFill rotWithShape="1">
          <a:blip r:embed="rId3"/>
          <a:srcRect l="61894" t="42491" r="5061" b="31681"/>
          <a:stretch/>
        </p:blipFill>
        <p:spPr>
          <a:xfrm>
            <a:off x="54706" y="4905778"/>
            <a:ext cx="1845094" cy="907903"/>
          </a:xfrm>
          <a:prstGeom prst="rect">
            <a:avLst/>
          </a:prstGeom>
        </p:spPr>
      </p:pic>
      <p:sp>
        <p:nvSpPr>
          <p:cNvPr id="33" name="Rectangle 32"/>
          <p:cNvSpPr/>
          <p:nvPr/>
        </p:nvSpPr>
        <p:spPr>
          <a:xfrm>
            <a:off x="13892" y="6334713"/>
            <a:ext cx="3250624" cy="549381"/>
          </a:xfrm>
          <a:prstGeom prst="rect">
            <a:avLst/>
          </a:prstGeom>
        </p:spPr>
        <p:txBody>
          <a:bodyPr wrap="square">
            <a:spAutoFit/>
          </a:bodyPr>
          <a:lstStyle/>
          <a:p>
            <a:r>
              <a:rPr lang="en-GB" sz="1100" u="none"/>
              <a:t>* All </a:t>
            </a:r>
            <a:r>
              <a:rPr lang="en-GB" sz="1100" u="none" dirty="0"/>
              <a:t>elements that make you suspect that an event may </a:t>
            </a:r>
            <a:r>
              <a:rPr lang="en-GB" sz="1100" u="none"/>
              <a:t>potentially consist</a:t>
            </a:r>
            <a:r>
              <a:rPr lang="en-GB" sz="1100" u="none" dirty="0"/>
              <a:t> </a:t>
            </a:r>
            <a:r>
              <a:rPr lang="en-GB" sz="1100" u="none"/>
              <a:t> </a:t>
            </a:r>
            <a:r>
              <a:rPr lang="en-GB" sz="1100" u="none" dirty="0"/>
              <a:t>in </a:t>
            </a:r>
            <a:r>
              <a:rPr lang="en-GB" sz="1100" u="none"/>
              <a:t>a </a:t>
            </a:r>
            <a:r>
              <a:rPr lang="en-GB" sz="1100" u="none" dirty="0"/>
              <a:t>Public health threat </a:t>
            </a:r>
          </a:p>
        </p:txBody>
      </p:sp>
      <p:sp>
        <p:nvSpPr>
          <p:cNvPr id="34" name="Content Placeholder 10"/>
          <p:cNvSpPr txBox="1">
            <a:spLocks/>
          </p:cNvSpPr>
          <p:nvPr/>
        </p:nvSpPr>
        <p:spPr>
          <a:xfrm>
            <a:off x="5148360" y="585857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dirty="0" smtClean="0">
                <a:ln>
                  <a:noFill/>
                </a:ln>
                <a:solidFill>
                  <a:prstClr val="black"/>
                </a:solidFill>
                <a:effectLst/>
                <a:uLnTx/>
                <a:uFillTx/>
                <a:latin typeface="Calibri" panose="020F0502020204030204"/>
                <a:ea typeface="+mn-ea"/>
                <a:cs typeface="+mn-cs"/>
              </a:rPr>
              <a:t>Recurrence/re-emergence of a disease</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6" name="Content Placeholder 10"/>
          <p:cNvSpPr txBox="1">
            <a:spLocks/>
          </p:cNvSpPr>
          <p:nvPr/>
        </p:nvSpPr>
        <p:spPr>
          <a:xfrm>
            <a:off x="2750239" y="5569718"/>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dirty="0" smtClean="0">
                <a:ln>
                  <a:noFill/>
                </a:ln>
                <a:solidFill>
                  <a:prstClr val="black"/>
                </a:solidFill>
                <a:effectLst/>
                <a:uLnTx/>
                <a:uFillTx/>
                <a:latin typeface="Calibri" panose="020F0502020204030204"/>
                <a:ea typeface="+mn-ea"/>
                <a:cs typeface="+mn-cs"/>
              </a:rPr>
              <a:t>Cluster of an</a:t>
            </a:r>
            <a:r>
              <a:rPr kumimoji="0" lang="en-GB" sz="1200" b="1" i="0" u="none" strike="noStrike" kern="1200" cap="none" spc="0" normalizeH="0" noProof="0" dirty="0" smtClean="0">
                <a:ln>
                  <a:noFill/>
                </a:ln>
                <a:solidFill>
                  <a:prstClr val="black"/>
                </a:solidFill>
                <a:effectLst/>
                <a:uLnTx/>
                <a:uFillTx/>
                <a:latin typeface="Calibri" panose="020F0502020204030204"/>
                <a:ea typeface="+mn-ea"/>
                <a:cs typeface="+mn-cs"/>
              </a:rPr>
              <a:t> unknown disease</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7" name="Content Placeholder 10"/>
          <p:cNvSpPr txBox="1">
            <a:spLocks/>
          </p:cNvSpPr>
          <p:nvPr/>
        </p:nvSpPr>
        <p:spPr>
          <a:xfrm>
            <a:off x="7793384" y="507635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dirty="0" smtClean="0">
                <a:ln>
                  <a:noFill/>
                </a:ln>
                <a:solidFill>
                  <a:prstClr val="black"/>
                </a:solidFill>
                <a:effectLst/>
                <a:uLnTx/>
                <a:uFillTx/>
                <a:latin typeface="Calibri" panose="020F0502020204030204"/>
                <a:ea typeface="+mn-ea"/>
                <a:cs typeface="+mn-cs"/>
              </a:rPr>
              <a:t>Any event with high media and political interest</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130690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405120" y="863715"/>
            <a:ext cx="10103607" cy="341632"/>
          </a:xfrm>
          <a:prstGeom prst="rect">
            <a:avLst/>
          </a:prstGeom>
          <a:noFill/>
          <a:ln w="9525" algn="ctr">
            <a:noFill/>
            <a:miter lim="800000"/>
            <a:headEnd/>
            <a:tailEnd/>
          </a:ln>
        </p:spPr>
        <p:txBody>
          <a:bodyPr wrap="square">
            <a:spAutoFit/>
          </a:bodyPr>
          <a:lstStyle/>
          <a:p>
            <a:pPr lvl="0" algn="l">
              <a:spcBef>
                <a:spcPct val="50000"/>
              </a:spcBef>
              <a:defRPr/>
            </a:pPr>
            <a:r>
              <a:rPr lang="en-GB" sz="1800" b="1" u="none" dirty="0" smtClean="0">
                <a:solidFill>
                  <a:srgbClr val="69AE23"/>
                </a:solidFill>
                <a:latin typeface="Arial" charset="0"/>
              </a:rPr>
              <a:t>Additional filtering </a:t>
            </a:r>
            <a:r>
              <a:rPr kumimoji="0" lang="en-GB" sz="1800" b="1" i="0" u="none" strike="noStrike" kern="1200" cap="none" spc="0" normalizeH="0" baseline="0" noProof="0" dirty="0" smtClean="0">
                <a:ln>
                  <a:noFill/>
                </a:ln>
                <a:solidFill>
                  <a:srgbClr val="69AE23"/>
                </a:solidFill>
                <a:effectLst/>
                <a:uLnTx/>
                <a:uFillTx/>
                <a:latin typeface="Arial" charset="0"/>
                <a:ea typeface="+mn-ea"/>
                <a:cs typeface="+mn-cs"/>
              </a:rPr>
              <a:t>criteria </a:t>
            </a:r>
            <a:r>
              <a:rPr kumimoji="0" lang="en-GB" sz="1800" b="1" i="0" u="none" strike="noStrike" kern="1200" cap="none" spc="0" normalizeH="0" baseline="0" noProof="0" dirty="0">
                <a:ln>
                  <a:noFill/>
                </a:ln>
                <a:solidFill>
                  <a:srgbClr val="69AE23"/>
                </a:solidFill>
                <a:effectLst/>
                <a:uLnTx/>
                <a:uFillTx/>
                <a:latin typeface="Arial" charset="0"/>
                <a:ea typeface="+mn-ea"/>
                <a:cs typeface="+mn-cs"/>
              </a:rPr>
              <a:t>used at ECDC for </a:t>
            </a:r>
            <a:r>
              <a:rPr lang="en-GB" sz="1800" b="1" u="none" dirty="0">
                <a:solidFill>
                  <a:srgbClr val="69AE23"/>
                </a:solidFill>
                <a:latin typeface="Arial" charset="0"/>
              </a:rPr>
              <a:t>epidemic intelligence screening</a:t>
            </a:r>
            <a:endParaRPr kumimoji="0" lang="en-GB" sz="1800" b="1" i="0" u="none" strike="noStrike" kern="1200" cap="none" spc="0" normalizeH="0" baseline="0" noProof="0" dirty="0">
              <a:ln>
                <a:noFill/>
              </a:ln>
              <a:solidFill>
                <a:srgbClr val="69AE23"/>
              </a:solidFill>
              <a:effectLst/>
              <a:uLnTx/>
              <a:uFillTx/>
              <a:latin typeface="Arial" charset="0"/>
              <a:ea typeface="+mn-ea"/>
              <a:cs typeface="+mn-cs"/>
            </a:endParaRPr>
          </a:p>
        </p:txBody>
      </p:sp>
      <p:sp>
        <p:nvSpPr>
          <p:cNvPr id="3" name="Rectangle 3"/>
          <p:cNvSpPr txBox="1">
            <a:spLocks noChangeArrowheads="1"/>
          </p:cNvSpPr>
          <p:nvPr/>
        </p:nvSpPr>
        <p:spPr>
          <a:xfrm>
            <a:off x="225100" y="2121547"/>
            <a:ext cx="4455495" cy="3872737"/>
          </a:xfrm>
          <a:prstGeom prst="rect">
            <a:avLst/>
          </a:prstGeom>
          <a:noFill/>
        </p:spPr>
        <p:txBody>
          <a:bodyPr/>
          <a:lstStyle/>
          <a:p>
            <a:pPr algn="l">
              <a:defRPr/>
            </a:pPr>
            <a:endParaRPr lang="de-DE" sz="1400" b="1" u="none" dirty="0">
              <a:solidFill>
                <a:srgbClr val="000000"/>
              </a:solidFill>
            </a:endParaRPr>
          </a:p>
          <a:p>
            <a:pPr marL="171450" indent="-171450" algn="l">
              <a:buFont typeface="Arial" panose="020B0604020202020204" pitchFamily="34" charset="0"/>
              <a:buChar char="•"/>
              <a:defRPr/>
            </a:pPr>
            <a:r>
              <a:rPr lang="de-DE" sz="1050" u="none" dirty="0">
                <a:solidFill>
                  <a:srgbClr val="000000"/>
                </a:solidFill>
              </a:rPr>
              <a:t>Outbreaks or events extending to more than one EU/EEA country or with potential on-going transmission (e.g. airplane, cruise ship, school...)</a:t>
            </a:r>
            <a:endParaRPr lang="en-GB" sz="1050" u="none" dirty="0">
              <a:solidFill>
                <a:srgbClr val="000000"/>
              </a:solidFill>
            </a:endParaRPr>
          </a:p>
          <a:p>
            <a:pPr marL="171450" indent="-171450" algn="l">
              <a:buFont typeface="Arial" panose="020B0604020202020204" pitchFamily="34" charset="0"/>
              <a:buChar char="•"/>
              <a:defRPr/>
            </a:pPr>
            <a:endParaRPr lang="de-DE" sz="1050" u="none" dirty="0">
              <a:solidFill>
                <a:srgbClr val="000000"/>
              </a:solidFill>
            </a:endParaRPr>
          </a:p>
          <a:p>
            <a:pPr marL="171450" indent="-171450" algn="l">
              <a:buFont typeface="Arial" panose="020B0604020202020204" pitchFamily="34" charset="0"/>
              <a:buChar char="•"/>
              <a:defRPr/>
            </a:pPr>
            <a:r>
              <a:rPr lang="de-DE" sz="1050" u="none" dirty="0">
                <a:solidFill>
                  <a:srgbClr val="000000"/>
                </a:solidFill>
              </a:rPr>
              <a:t>Outbreaks or events when there is a risk of introduction to or propagation between countries within the EU/EEA or that implies the report of an emerging disease in the EU or thought to be eliminated</a:t>
            </a:r>
            <a:endParaRPr lang="en-GB" sz="1050" u="none" dirty="0">
              <a:solidFill>
                <a:srgbClr val="000000"/>
              </a:solidFill>
            </a:endParaRPr>
          </a:p>
          <a:p>
            <a:pPr algn="l">
              <a:defRPr/>
            </a:pPr>
            <a:endParaRPr lang="en-GB" sz="1050" u="none" dirty="0">
              <a:solidFill>
                <a:srgbClr val="000000"/>
              </a:solidFill>
            </a:endParaRPr>
          </a:p>
          <a:p>
            <a:pPr marL="171450" indent="-171450" algn="l">
              <a:buFont typeface="Arial" panose="020B0604020202020204" pitchFamily="34" charset="0"/>
              <a:buChar char="•"/>
              <a:defRPr/>
            </a:pPr>
            <a:r>
              <a:rPr lang="de-DE" sz="1050" u="none" dirty="0">
                <a:solidFill>
                  <a:srgbClr val="000000"/>
                </a:solidFill>
              </a:rPr>
              <a:t>Outbreaks or events which may require timely and coordinated EU action to contain it such as contact tracing across EU internal borders that necessitates information exchange</a:t>
            </a:r>
            <a:endParaRPr lang="en-GB" sz="1050" u="none" dirty="0">
              <a:solidFill>
                <a:srgbClr val="000000"/>
              </a:solidFill>
            </a:endParaRPr>
          </a:p>
          <a:p>
            <a:pPr algn="l">
              <a:defRPr/>
            </a:pPr>
            <a:r>
              <a:rPr lang="en-GB" sz="1050" u="none" dirty="0">
                <a:solidFill>
                  <a:srgbClr val="000000"/>
                </a:solidFill>
              </a:rPr>
              <a:t> </a:t>
            </a:r>
          </a:p>
          <a:p>
            <a:pPr marL="171450" indent="-171450" algn="l">
              <a:buFont typeface="Arial" panose="020B0604020202020204" pitchFamily="34" charset="0"/>
              <a:buChar char="•"/>
              <a:defRPr/>
            </a:pPr>
            <a:r>
              <a:rPr lang="de-DE" sz="1050" u="none" dirty="0">
                <a:solidFill>
                  <a:srgbClr val="000000"/>
                </a:solidFill>
              </a:rPr>
              <a:t>A communicable disease event with high public, media or political interest in the EU</a:t>
            </a:r>
          </a:p>
          <a:p>
            <a:pPr algn="l">
              <a:defRPr/>
            </a:pPr>
            <a:r>
              <a:rPr lang="en-GB" sz="1050" u="none" dirty="0">
                <a:solidFill>
                  <a:srgbClr val="000000"/>
                </a:solidFill>
              </a:rPr>
              <a:t> </a:t>
            </a:r>
          </a:p>
          <a:p>
            <a:pPr marL="171450" indent="-171450" algn="l">
              <a:buFont typeface="Arial" panose="020B0604020202020204" pitchFamily="34" charset="0"/>
              <a:buChar char="•"/>
              <a:defRPr/>
            </a:pPr>
            <a:r>
              <a:rPr lang="de-DE" sz="1050" u="none" dirty="0">
                <a:solidFill>
                  <a:srgbClr val="000000"/>
                </a:solidFill>
              </a:rPr>
              <a:t>Serious, unusual or unexpected public health events or outbreak of unknown </a:t>
            </a:r>
            <a:r>
              <a:rPr lang="de-DE" sz="1050" u="none" dirty="0" smtClean="0">
                <a:solidFill>
                  <a:srgbClr val="000000"/>
                </a:solidFill>
              </a:rPr>
              <a:t>origin</a:t>
            </a:r>
          </a:p>
          <a:p>
            <a:pPr marL="171450" indent="-171450" algn="l">
              <a:buFont typeface="Arial" panose="020B0604020202020204" pitchFamily="34" charset="0"/>
              <a:buChar char="•"/>
              <a:defRPr/>
            </a:pPr>
            <a:endParaRPr lang="de-DE" sz="1050" u="none" dirty="0">
              <a:solidFill>
                <a:srgbClr val="000000"/>
              </a:solidFill>
            </a:endParaRPr>
          </a:p>
          <a:p>
            <a:pPr marL="171450" indent="-171450" algn="l">
              <a:buFont typeface="Arial" panose="020B0604020202020204" pitchFamily="34" charset="0"/>
              <a:buChar char="•"/>
              <a:defRPr/>
            </a:pPr>
            <a:r>
              <a:rPr lang="de-DE" sz="1050" u="none" dirty="0">
                <a:solidFill>
                  <a:srgbClr val="000000"/>
                </a:solidFill>
              </a:rPr>
              <a:t>Mass gathering event</a:t>
            </a:r>
            <a:endParaRPr lang="en-GB" sz="1050" u="none" dirty="0">
              <a:solidFill>
                <a:srgbClr val="000000"/>
              </a:solidFill>
            </a:endParaRPr>
          </a:p>
        </p:txBody>
      </p:sp>
      <p:sp>
        <p:nvSpPr>
          <p:cNvPr id="4" name="Rectangle 3"/>
          <p:cNvSpPr txBox="1">
            <a:spLocks noChangeArrowheads="1"/>
          </p:cNvSpPr>
          <p:nvPr/>
        </p:nvSpPr>
        <p:spPr>
          <a:xfrm>
            <a:off x="5580696" y="2121547"/>
            <a:ext cx="4770530" cy="2387573"/>
          </a:xfrm>
          <a:prstGeom prst="rect">
            <a:avLst/>
          </a:prstGeom>
          <a:noFill/>
        </p:spPr>
        <p:txBody>
          <a:bodyPr/>
          <a:lstStyle/>
          <a:p>
            <a:pPr algn="l">
              <a:defRPr/>
            </a:pPr>
            <a:endParaRPr lang="de-DE" sz="1400" u="none" dirty="0">
              <a:solidFill>
                <a:srgbClr val="000000"/>
              </a:solidFill>
            </a:endParaRPr>
          </a:p>
          <a:p>
            <a:pPr marL="171450" indent="-171450" algn="l">
              <a:buFont typeface="Arial" panose="020B0604020202020204" pitchFamily="34" charset="0"/>
              <a:buChar char="•"/>
              <a:defRPr/>
            </a:pPr>
            <a:r>
              <a:rPr lang="de-DE" sz="1050" u="none" dirty="0">
                <a:solidFill>
                  <a:srgbClr val="000000"/>
                </a:solidFill>
              </a:rPr>
              <a:t>Outbreaks or events that have the potential to have a high public health impact or where EU assistance might be requested.</a:t>
            </a:r>
            <a:endParaRPr lang="en-GB" sz="1050" u="none" dirty="0">
              <a:solidFill>
                <a:srgbClr val="000000"/>
              </a:solidFill>
            </a:endParaRPr>
          </a:p>
          <a:p>
            <a:pPr marL="171450" indent="-171450" algn="l">
              <a:buFont typeface="Arial" panose="020B0604020202020204" pitchFamily="34" charset="0"/>
              <a:buChar char="•"/>
              <a:defRPr/>
            </a:pPr>
            <a:endParaRPr lang="de-DE" sz="1050" u="none" dirty="0">
              <a:solidFill>
                <a:srgbClr val="000000"/>
              </a:solidFill>
            </a:endParaRPr>
          </a:p>
          <a:p>
            <a:pPr marL="171450" indent="-171450" algn="l">
              <a:buFont typeface="Arial" panose="020B0604020202020204" pitchFamily="34" charset="0"/>
              <a:buChar char="•"/>
              <a:defRPr/>
            </a:pPr>
            <a:r>
              <a:rPr lang="de-DE" sz="1050" u="none" dirty="0">
                <a:solidFill>
                  <a:srgbClr val="000000"/>
                </a:solidFill>
              </a:rPr>
              <a:t>Public health events that pose significant risks of travel and trade restrictions.</a:t>
            </a:r>
            <a:endParaRPr lang="en-GB" sz="1050" u="none" dirty="0">
              <a:solidFill>
                <a:srgbClr val="000000"/>
              </a:solidFill>
            </a:endParaRPr>
          </a:p>
          <a:p>
            <a:pPr marL="171450" indent="-171450" algn="l">
              <a:buFont typeface="Arial" panose="020B0604020202020204" pitchFamily="34" charset="0"/>
              <a:buChar char="•"/>
              <a:defRPr/>
            </a:pPr>
            <a:endParaRPr lang="en-GB" sz="1050" u="none" dirty="0">
              <a:solidFill>
                <a:srgbClr val="000000"/>
              </a:solidFill>
            </a:endParaRPr>
          </a:p>
          <a:p>
            <a:pPr marL="171450" indent="-171450" algn="l">
              <a:buFont typeface="Arial" panose="020B0604020202020204" pitchFamily="34" charset="0"/>
              <a:buChar char="•"/>
              <a:defRPr/>
            </a:pPr>
            <a:r>
              <a:rPr lang="en-GB" sz="1050" u="none" dirty="0">
                <a:solidFill>
                  <a:srgbClr val="000000"/>
                </a:solidFill>
              </a:rPr>
              <a:t>A media alert of very high impact: large terrorist attacks with possible involvement of EU citizens </a:t>
            </a:r>
            <a:r>
              <a:rPr lang="en-GB" sz="1050" u="none" dirty="0" smtClean="0">
                <a:solidFill>
                  <a:srgbClr val="000000"/>
                </a:solidFill>
              </a:rPr>
              <a:t>, </a:t>
            </a:r>
            <a:r>
              <a:rPr lang="en-GB" sz="1050" u="none" dirty="0">
                <a:solidFill>
                  <a:srgbClr val="000000"/>
                </a:solidFill>
              </a:rPr>
              <a:t>a natural disaster with large level of destruction affecting EU/EEA </a:t>
            </a:r>
            <a:r>
              <a:rPr lang="en-GB" sz="1050" u="none" dirty="0" smtClean="0">
                <a:solidFill>
                  <a:srgbClr val="000000"/>
                </a:solidFill>
              </a:rPr>
              <a:t>citizens, </a:t>
            </a:r>
            <a:r>
              <a:rPr lang="en-GB" sz="1050" u="none" dirty="0">
                <a:solidFill>
                  <a:srgbClr val="000000"/>
                </a:solidFill>
              </a:rPr>
              <a:t>and events resulting in high level of injuries and deaths possibly involving EU citizen.</a:t>
            </a:r>
          </a:p>
          <a:p>
            <a:pPr algn="l">
              <a:defRPr/>
            </a:pPr>
            <a:endParaRPr lang="en-GB" sz="1050" u="none" dirty="0">
              <a:solidFill>
                <a:srgbClr val="000000"/>
              </a:solidFill>
            </a:endParaRPr>
          </a:p>
        </p:txBody>
      </p:sp>
      <p:sp>
        <p:nvSpPr>
          <p:cNvPr id="6" name="Rectangle 3"/>
          <p:cNvSpPr txBox="1">
            <a:spLocks noChangeArrowheads="1"/>
          </p:cNvSpPr>
          <p:nvPr/>
        </p:nvSpPr>
        <p:spPr>
          <a:xfrm>
            <a:off x="225100" y="1470112"/>
            <a:ext cx="7245805" cy="599719"/>
          </a:xfrm>
          <a:prstGeom prst="rect">
            <a:avLst/>
          </a:prstGeom>
          <a:noFill/>
        </p:spPr>
        <p:txBody>
          <a:bodyPr/>
          <a:lstStyle/>
          <a:p>
            <a:pPr algn="l">
              <a:defRPr/>
            </a:pPr>
            <a:r>
              <a:rPr lang="en-GB" sz="1400" b="1" u="none" dirty="0">
                <a:solidFill>
                  <a:srgbClr val="000000"/>
                </a:solidFill>
              </a:rPr>
              <a:t>Any event that fulfils IHR requirements and that falls into EU regulation 1082 (art.2</a:t>
            </a:r>
            <a:r>
              <a:rPr lang="en-GB" sz="1400" b="1" u="none" dirty="0" smtClean="0">
                <a:solidFill>
                  <a:srgbClr val="000000"/>
                </a:solidFill>
              </a:rPr>
              <a:t>) plus the bellow</a:t>
            </a:r>
            <a:endParaRPr lang="en-GB" sz="1400" b="1" u="none" dirty="0">
              <a:solidFill>
                <a:srgbClr val="000000"/>
              </a:solidFill>
            </a:endParaRPr>
          </a:p>
        </p:txBody>
      </p:sp>
      <p:sp>
        <p:nvSpPr>
          <p:cNvPr id="9" name="Rounded Rectangular Callout 8"/>
          <p:cNvSpPr/>
          <p:nvPr/>
        </p:nvSpPr>
        <p:spPr bwMode="auto">
          <a:xfrm>
            <a:off x="4950625" y="4560836"/>
            <a:ext cx="3015335" cy="930804"/>
          </a:xfrm>
          <a:prstGeom prst="wedgeRoundRectCallout">
            <a:avLst>
              <a:gd name="adj1" fmla="val 62512"/>
              <a:gd name="adj2" fmla="val -114131"/>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en-GB" u="none" smtClean="0">
                <a:solidFill>
                  <a:srgbClr val="000000"/>
                </a:solidFill>
              </a:rPr>
              <a:t>e.g</a:t>
            </a:r>
            <a:r>
              <a:rPr lang="en-GB" u="none" dirty="0">
                <a:solidFill>
                  <a:srgbClr val="000000"/>
                </a:solidFill>
              </a:rPr>
              <a:t>. Tsunami, </a:t>
            </a:r>
            <a:r>
              <a:rPr lang="en-GB" u="none" dirty="0" smtClean="0">
                <a:solidFill>
                  <a:srgbClr val="000000"/>
                </a:solidFill>
              </a:rPr>
              <a:t>heat waves</a:t>
            </a:r>
            <a:endParaRPr kumimoji="0" lang="en-GB" sz="1200" b="0" i="0" u="sng" strike="noStrike" cap="none" normalizeH="0" baseline="0" dirty="0" smtClean="0">
              <a:ln>
                <a:noFill/>
              </a:ln>
              <a:solidFill>
                <a:schemeClr val="tx1"/>
              </a:solidFill>
              <a:effectLst/>
              <a:latin typeface="Microsoft Sans Serif" pitchFamily="34" charset="0"/>
            </a:endParaRPr>
          </a:p>
        </p:txBody>
      </p:sp>
      <p:sp>
        <p:nvSpPr>
          <p:cNvPr id="10" name="Rounded Rectangular Callout 9"/>
          <p:cNvSpPr/>
          <p:nvPr/>
        </p:nvSpPr>
        <p:spPr bwMode="auto">
          <a:xfrm>
            <a:off x="10126200" y="2061196"/>
            <a:ext cx="3375375" cy="909119"/>
          </a:xfrm>
          <a:prstGeom prst="wedgeRoundRectCallout">
            <a:avLst>
              <a:gd name="adj1" fmla="val -62973"/>
              <a:gd name="adj2" fmla="val 49927"/>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en-GB" sz="1200" b="0" i="0" u="sng" strike="noStrike" cap="none" normalizeH="0" baseline="0" dirty="0" err="1" smtClean="0">
                <a:ln>
                  <a:noFill/>
                </a:ln>
                <a:solidFill>
                  <a:schemeClr val="tx1"/>
                </a:solidFill>
                <a:effectLst/>
                <a:latin typeface="Microsoft Sans Serif" pitchFamily="34" charset="0"/>
              </a:rPr>
              <a:t>Eg</a:t>
            </a:r>
            <a:r>
              <a:rPr kumimoji="0" lang="en-GB" sz="1200" b="0" i="0" u="sng" strike="noStrike" cap="none" normalizeH="0" baseline="0" dirty="0" smtClean="0">
                <a:ln>
                  <a:noFill/>
                </a:ln>
                <a:solidFill>
                  <a:schemeClr val="tx1"/>
                </a:solidFill>
                <a:effectLst/>
                <a:latin typeface="Microsoft Sans Serif" pitchFamily="34" charset="0"/>
              </a:rPr>
              <a:t>. Avian influenza for poultry </a:t>
            </a:r>
            <a:r>
              <a:rPr lang="en-GB" dirty="0" smtClean="0"/>
              <a:t>trade</a:t>
            </a:r>
            <a:endParaRPr kumimoji="0" lang="en-GB" sz="1200" b="0" i="0" u="sng" strike="noStrike" cap="none" normalizeH="0" baseline="0" dirty="0" smtClean="0">
              <a:ln>
                <a:noFill/>
              </a:ln>
              <a:solidFill>
                <a:schemeClr val="tx1"/>
              </a:solidFill>
              <a:effectLst/>
              <a:latin typeface="Microsoft Sans Serif" pitchFamily="34" charset="0"/>
            </a:endParaRPr>
          </a:p>
        </p:txBody>
      </p:sp>
      <p:sp>
        <p:nvSpPr>
          <p:cNvPr id="11" name="Rounded Rectangular Callout 10"/>
          <p:cNvSpPr/>
          <p:nvPr/>
        </p:nvSpPr>
        <p:spPr bwMode="auto">
          <a:xfrm>
            <a:off x="8100975" y="1403775"/>
            <a:ext cx="3375375" cy="909119"/>
          </a:xfrm>
          <a:prstGeom prst="wedgeRoundRectCallout">
            <a:avLst>
              <a:gd name="adj1" fmla="val -62973"/>
              <a:gd name="adj2" fmla="val 49927"/>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en-GB" sz="1200" b="0" i="0" u="sng" strike="noStrike" cap="none" normalizeH="0" baseline="0" dirty="0" err="1" smtClean="0">
                <a:ln>
                  <a:noFill/>
                </a:ln>
                <a:solidFill>
                  <a:schemeClr val="tx1"/>
                </a:solidFill>
                <a:effectLst/>
                <a:latin typeface="Microsoft Sans Serif" pitchFamily="34" charset="0"/>
              </a:rPr>
              <a:t>Eg</a:t>
            </a:r>
            <a:r>
              <a:rPr kumimoji="0" lang="en-GB" sz="1200" b="0" i="0" u="sng" strike="noStrike" cap="none" normalizeH="0" baseline="0" dirty="0" smtClean="0">
                <a:ln>
                  <a:noFill/>
                </a:ln>
                <a:solidFill>
                  <a:schemeClr val="tx1"/>
                </a:solidFill>
                <a:effectLst/>
                <a:latin typeface="Microsoft Sans Serif" pitchFamily="34" charset="0"/>
              </a:rPr>
              <a:t>. </a:t>
            </a:r>
            <a:r>
              <a:rPr kumimoji="0" lang="en-GB" sz="1200" b="0" i="0" u="sng" strike="noStrike" cap="none" normalizeH="0" baseline="0" dirty="0" err="1" smtClean="0">
                <a:ln>
                  <a:noFill/>
                </a:ln>
                <a:solidFill>
                  <a:schemeClr val="tx1"/>
                </a:solidFill>
                <a:effectLst/>
                <a:latin typeface="Microsoft Sans Serif" pitchFamily="34" charset="0"/>
              </a:rPr>
              <a:t>Plage</a:t>
            </a:r>
            <a:r>
              <a:rPr kumimoji="0" lang="en-GB" sz="1200" b="0" i="0" u="sng" strike="noStrike" cap="none" normalizeH="0" baseline="0" dirty="0" smtClean="0">
                <a:ln>
                  <a:noFill/>
                </a:ln>
                <a:solidFill>
                  <a:schemeClr val="tx1"/>
                </a:solidFill>
                <a:effectLst/>
                <a:latin typeface="Microsoft Sans Serif" pitchFamily="34" charset="0"/>
              </a:rPr>
              <a:t> outbreak</a:t>
            </a:r>
            <a:r>
              <a:rPr kumimoji="0" lang="en-GB" sz="1200" b="0" i="0" u="sng" strike="noStrike" cap="none" normalizeH="0" dirty="0" smtClean="0">
                <a:ln>
                  <a:noFill/>
                </a:ln>
                <a:solidFill>
                  <a:schemeClr val="tx1"/>
                </a:solidFill>
                <a:effectLst/>
                <a:latin typeface="Microsoft Sans Serif" pitchFamily="34" charset="0"/>
              </a:rPr>
              <a:t> in Madagascar</a:t>
            </a:r>
            <a:endParaRPr kumimoji="0" lang="en-GB" sz="1200" b="0" i="0" u="sng" strike="noStrike" cap="none" normalizeH="0" baseline="0" dirty="0" smtClean="0">
              <a:ln>
                <a:noFill/>
              </a:ln>
              <a:solidFill>
                <a:schemeClr val="tx1"/>
              </a:solidFill>
              <a:effectLst/>
              <a:latin typeface="Microsoft Sans Serif" pitchFamily="34" charset="0"/>
            </a:endParaRPr>
          </a:p>
        </p:txBody>
      </p:sp>
      <p:sp>
        <p:nvSpPr>
          <p:cNvPr id="12" name="Rounded Rectangular Callout 11"/>
          <p:cNvSpPr/>
          <p:nvPr/>
        </p:nvSpPr>
        <p:spPr bwMode="auto">
          <a:xfrm>
            <a:off x="1440235" y="5591440"/>
            <a:ext cx="3375375" cy="909119"/>
          </a:xfrm>
          <a:prstGeom prst="wedgeRoundRectCallout">
            <a:avLst>
              <a:gd name="adj1" fmla="val -40774"/>
              <a:gd name="adj2" fmla="val -75799"/>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en-GB" sz="1200" b="0" i="0" u="sng" strike="noStrike" cap="none" normalizeH="0" baseline="0" dirty="0" smtClean="0">
                <a:ln>
                  <a:noFill/>
                </a:ln>
                <a:solidFill>
                  <a:schemeClr val="tx1"/>
                </a:solidFill>
                <a:effectLst/>
                <a:latin typeface="Microsoft Sans Serif" pitchFamily="34" charset="0"/>
              </a:rPr>
              <a:t>Olympic</a:t>
            </a:r>
            <a:r>
              <a:rPr kumimoji="0" lang="en-GB" sz="1200" b="0" i="0" u="sng" strike="noStrike" cap="none" normalizeH="0" dirty="0" smtClean="0">
                <a:ln>
                  <a:noFill/>
                </a:ln>
                <a:solidFill>
                  <a:schemeClr val="tx1"/>
                </a:solidFill>
                <a:effectLst/>
                <a:latin typeface="Microsoft Sans Serif" pitchFamily="34" charset="0"/>
              </a:rPr>
              <a:t> games </a:t>
            </a:r>
            <a:endParaRPr kumimoji="0" lang="en-GB" sz="1200" b="0" i="0" u="sng" strike="noStrike" cap="none" normalizeH="0" baseline="0" dirty="0" smtClean="0">
              <a:ln>
                <a:noFill/>
              </a:ln>
              <a:solidFill>
                <a:schemeClr val="tx1"/>
              </a:solidFill>
              <a:effectLst/>
              <a:latin typeface="Microsoft Sans Serif" pitchFamily="34" charset="0"/>
            </a:endParaRPr>
          </a:p>
        </p:txBody>
      </p:sp>
      <p:sp>
        <p:nvSpPr>
          <p:cNvPr id="13" name="Rounded Rectangular Callout 12"/>
          <p:cNvSpPr/>
          <p:nvPr/>
        </p:nvSpPr>
        <p:spPr bwMode="auto">
          <a:xfrm>
            <a:off x="-7605770" y="4698456"/>
            <a:ext cx="7380820" cy="655564"/>
          </a:xfrm>
          <a:prstGeom prst="wedgeRoundRectCallout">
            <a:avLst>
              <a:gd name="adj1" fmla="val 59643"/>
              <a:gd name="adj2" fmla="val -18224"/>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l">
              <a:buFont typeface="Arial" panose="020B0604020202020204" pitchFamily="34" charset="0"/>
              <a:buChar char="•"/>
              <a:defRPr/>
            </a:pPr>
            <a:r>
              <a:rPr kumimoji="0" lang="en-GB" sz="1200" b="0" i="0" u="sng" strike="noStrike" cap="none" normalizeH="0" baseline="0" dirty="0" err="1" smtClean="0">
                <a:ln>
                  <a:noFill/>
                </a:ln>
                <a:solidFill>
                  <a:schemeClr val="tx1"/>
                </a:solidFill>
                <a:effectLst/>
                <a:latin typeface="Microsoft Sans Serif" pitchFamily="34" charset="0"/>
              </a:rPr>
              <a:t>Eg</a:t>
            </a:r>
            <a:r>
              <a:rPr kumimoji="0" lang="en-GB" sz="1200" b="0" i="0" u="sng" strike="noStrike" cap="none" normalizeH="0" baseline="0" dirty="0" smtClean="0">
                <a:ln>
                  <a:noFill/>
                </a:ln>
                <a:solidFill>
                  <a:schemeClr val="tx1"/>
                </a:solidFill>
                <a:effectLst/>
                <a:latin typeface="Microsoft Sans Serif" pitchFamily="34" charset="0"/>
              </a:rPr>
              <a:t>.</a:t>
            </a:r>
            <a:r>
              <a:rPr lang="de-DE" u="none" dirty="0" smtClean="0">
                <a:solidFill>
                  <a:srgbClr val="000000"/>
                </a:solidFill>
              </a:rPr>
              <a:t>(</a:t>
            </a:r>
            <a:r>
              <a:rPr lang="de-DE" u="none" dirty="0">
                <a:solidFill>
                  <a:srgbClr val="000000"/>
                </a:solidFill>
              </a:rPr>
              <a:t>microcephaly in brazil </a:t>
            </a:r>
            <a:r>
              <a:rPr lang="de-DE" u="none" dirty="0" smtClean="0">
                <a:solidFill>
                  <a:srgbClr val="000000"/>
                </a:solidFill>
              </a:rPr>
              <a:t>before establishing the causal link with maternal zika virus infection)</a:t>
            </a:r>
            <a:endParaRPr lang="de-DE" u="none" dirty="0">
              <a:solidFill>
                <a:srgbClr val="000000"/>
              </a:solidFill>
            </a:endParaRPr>
          </a:p>
        </p:txBody>
      </p:sp>
      <p:sp>
        <p:nvSpPr>
          <p:cNvPr id="16" name="Rounded Rectangular Callout 15"/>
          <p:cNvSpPr/>
          <p:nvPr/>
        </p:nvSpPr>
        <p:spPr bwMode="auto">
          <a:xfrm>
            <a:off x="-7790775" y="1142330"/>
            <a:ext cx="7380820" cy="655564"/>
          </a:xfrm>
          <a:prstGeom prst="wedgeRoundRectCallout">
            <a:avLst>
              <a:gd name="adj1" fmla="val 61467"/>
              <a:gd name="adj2" fmla="val 153999"/>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l">
              <a:buFont typeface="Arial" panose="020B0604020202020204" pitchFamily="34" charset="0"/>
              <a:buChar char="•"/>
              <a:defRPr/>
            </a:pPr>
            <a:r>
              <a:rPr kumimoji="0" lang="en-GB" sz="1200" b="0" i="0" u="sng" strike="noStrike" cap="none" normalizeH="0" baseline="0" dirty="0" err="1" smtClean="0">
                <a:ln>
                  <a:noFill/>
                </a:ln>
                <a:solidFill>
                  <a:schemeClr val="tx1"/>
                </a:solidFill>
                <a:effectLst/>
                <a:latin typeface="Microsoft Sans Serif" pitchFamily="34" charset="0"/>
              </a:rPr>
              <a:t>Eg</a:t>
            </a:r>
            <a:r>
              <a:rPr kumimoji="0" lang="en-GB" sz="1200" b="0" i="0" u="sng" strike="noStrike" cap="none" normalizeH="0" baseline="0" dirty="0" smtClean="0">
                <a:ln>
                  <a:noFill/>
                </a:ln>
                <a:solidFill>
                  <a:schemeClr val="tx1"/>
                </a:solidFill>
                <a:effectLst/>
                <a:latin typeface="Microsoft Sans Serif" pitchFamily="34" charset="0"/>
              </a:rPr>
              <a:t>.</a:t>
            </a:r>
            <a:r>
              <a:rPr lang="de-DE" u="none" dirty="0">
                <a:solidFill>
                  <a:srgbClr val="000000"/>
                </a:solidFill>
              </a:rPr>
              <a:t> </a:t>
            </a:r>
            <a:r>
              <a:rPr lang="de-DE" u="none" dirty="0" smtClean="0">
                <a:solidFill>
                  <a:srgbClr val="000000"/>
                </a:solidFill>
              </a:rPr>
              <a:t>XDR  TB in Airplane</a:t>
            </a:r>
            <a:endParaRPr lang="de-DE" u="none" dirty="0">
              <a:solidFill>
                <a:srgbClr val="000000"/>
              </a:solidFill>
            </a:endParaRPr>
          </a:p>
        </p:txBody>
      </p:sp>
      <p:sp>
        <p:nvSpPr>
          <p:cNvPr id="17" name="Rounded Rectangular Callout 16"/>
          <p:cNvSpPr/>
          <p:nvPr/>
        </p:nvSpPr>
        <p:spPr bwMode="auto">
          <a:xfrm>
            <a:off x="-8123327" y="3047125"/>
            <a:ext cx="7380820" cy="655564"/>
          </a:xfrm>
          <a:prstGeom prst="wedgeRoundRectCallout">
            <a:avLst>
              <a:gd name="adj1" fmla="val 67489"/>
              <a:gd name="adj2" fmla="val 69147"/>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l">
              <a:buFont typeface="Arial" panose="020B0604020202020204" pitchFamily="34" charset="0"/>
              <a:buChar char="•"/>
              <a:defRPr/>
            </a:pPr>
            <a:r>
              <a:rPr kumimoji="0" lang="en-GB" sz="1200" b="0" i="0" u="sng" strike="noStrike" cap="none" normalizeH="0" baseline="0" dirty="0" err="1" smtClean="0">
                <a:ln>
                  <a:noFill/>
                </a:ln>
                <a:solidFill>
                  <a:schemeClr val="tx1"/>
                </a:solidFill>
                <a:effectLst/>
                <a:latin typeface="Microsoft Sans Serif" pitchFamily="34" charset="0"/>
              </a:rPr>
              <a:t>Eg</a:t>
            </a:r>
            <a:r>
              <a:rPr kumimoji="0" lang="en-GB" sz="1200" b="0" i="0" u="sng" strike="noStrike" cap="none" normalizeH="0" baseline="0" dirty="0" smtClean="0">
                <a:ln>
                  <a:noFill/>
                </a:ln>
                <a:solidFill>
                  <a:schemeClr val="tx1"/>
                </a:solidFill>
                <a:effectLst/>
                <a:latin typeface="Microsoft Sans Serif" pitchFamily="34" charset="0"/>
              </a:rPr>
              <a:t>.</a:t>
            </a:r>
            <a:r>
              <a:rPr lang="de-DE" u="none" dirty="0">
                <a:solidFill>
                  <a:srgbClr val="000000"/>
                </a:solidFill>
              </a:rPr>
              <a:t> </a:t>
            </a:r>
            <a:r>
              <a:rPr lang="de-DE" u="none" dirty="0" smtClean="0">
                <a:solidFill>
                  <a:srgbClr val="000000"/>
                </a:solidFill>
              </a:rPr>
              <a:t>Importation of Lassa fever in The netherlands, case had contacts with residents of other countries</a:t>
            </a:r>
            <a:endParaRPr lang="de-DE" u="none" dirty="0">
              <a:solidFill>
                <a:srgbClr val="000000"/>
              </a:solidFill>
            </a:endParaRPr>
          </a:p>
        </p:txBody>
      </p:sp>
      <p:sp>
        <p:nvSpPr>
          <p:cNvPr id="18" name="Rounded Rectangular Callout 17"/>
          <p:cNvSpPr/>
          <p:nvPr/>
        </p:nvSpPr>
        <p:spPr bwMode="auto">
          <a:xfrm>
            <a:off x="-7155720" y="3864399"/>
            <a:ext cx="7380820" cy="655564"/>
          </a:xfrm>
          <a:prstGeom prst="wedgeRoundRectCallout">
            <a:avLst>
              <a:gd name="adj1" fmla="val 54136"/>
              <a:gd name="adj2" fmla="val 29433"/>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l">
              <a:buFont typeface="Arial" panose="020B0604020202020204" pitchFamily="34" charset="0"/>
              <a:buChar char="•"/>
              <a:defRPr/>
            </a:pPr>
            <a:r>
              <a:rPr kumimoji="0" lang="en-GB" sz="1200" b="0" i="0" u="sng" strike="noStrike" cap="none" normalizeH="0" baseline="0" dirty="0" err="1" smtClean="0">
                <a:ln>
                  <a:noFill/>
                </a:ln>
                <a:solidFill>
                  <a:schemeClr val="tx1"/>
                </a:solidFill>
                <a:effectLst/>
                <a:latin typeface="Microsoft Sans Serif" pitchFamily="34" charset="0"/>
              </a:rPr>
              <a:t>Eg</a:t>
            </a:r>
            <a:r>
              <a:rPr kumimoji="0" lang="en-GB" sz="1200" b="0" i="0" u="sng" strike="noStrike" cap="none" normalizeH="0" baseline="0" dirty="0" smtClean="0">
                <a:ln>
                  <a:noFill/>
                </a:ln>
                <a:solidFill>
                  <a:schemeClr val="tx1"/>
                </a:solidFill>
                <a:effectLst/>
                <a:latin typeface="Microsoft Sans Serif" pitchFamily="34" charset="0"/>
              </a:rPr>
              <a:t>.</a:t>
            </a:r>
            <a:r>
              <a:rPr lang="de-DE" u="none" dirty="0">
                <a:solidFill>
                  <a:srgbClr val="000000"/>
                </a:solidFill>
              </a:rPr>
              <a:t> </a:t>
            </a:r>
            <a:r>
              <a:rPr lang="de-DE" u="none" dirty="0" smtClean="0">
                <a:solidFill>
                  <a:srgbClr val="000000"/>
                </a:solidFill>
              </a:rPr>
              <a:t>Health care worker infected with Ebola in an EU country</a:t>
            </a:r>
            <a:endParaRPr lang="de-DE" u="none" dirty="0">
              <a:solidFill>
                <a:srgbClr val="000000"/>
              </a:solidFill>
            </a:endParaRPr>
          </a:p>
        </p:txBody>
      </p:sp>
      <p:sp>
        <p:nvSpPr>
          <p:cNvPr id="14" name="Rounded Rectangular Callout 13"/>
          <p:cNvSpPr/>
          <p:nvPr/>
        </p:nvSpPr>
        <p:spPr bwMode="auto">
          <a:xfrm>
            <a:off x="-8074011" y="2302315"/>
            <a:ext cx="7380820" cy="655564"/>
          </a:xfrm>
          <a:prstGeom prst="wedgeRoundRectCallout">
            <a:avLst>
              <a:gd name="adj1" fmla="val 66457"/>
              <a:gd name="adj2" fmla="val 105955"/>
              <a:gd name="adj3" fmla="val 16667"/>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171450" indent="-171450" algn="l">
              <a:buFont typeface="Arial" panose="020B0604020202020204" pitchFamily="34" charset="0"/>
              <a:buChar char="•"/>
              <a:defRPr/>
            </a:pPr>
            <a:r>
              <a:rPr kumimoji="0" lang="en-GB" sz="1200" b="0" i="0" u="sng" strike="noStrike" cap="none" normalizeH="0" baseline="0" dirty="0" err="1" smtClean="0">
                <a:ln>
                  <a:noFill/>
                </a:ln>
                <a:solidFill>
                  <a:schemeClr val="tx1"/>
                </a:solidFill>
                <a:effectLst/>
                <a:latin typeface="Microsoft Sans Serif" pitchFamily="34" charset="0"/>
              </a:rPr>
              <a:t>Eg</a:t>
            </a:r>
            <a:r>
              <a:rPr kumimoji="0" lang="en-GB" sz="1200" b="0" i="0" u="sng" strike="noStrike" cap="none" normalizeH="0" baseline="0" dirty="0" smtClean="0">
                <a:ln>
                  <a:noFill/>
                </a:ln>
                <a:solidFill>
                  <a:schemeClr val="tx1"/>
                </a:solidFill>
                <a:effectLst/>
                <a:latin typeface="Microsoft Sans Serif" pitchFamily="34" charset="0"/>
              </a:rPr>
              <a:t>.</a:t>
            </a:r>
            <a:r>
              <a:rPr lang="de-DE" u="none" dirty="0">
                <a:solidFill>
                  <a:srgbClr val="000000"/>
                </a:solidFill>
              </a:rPr>
              <a:t> </a:t>
            </a:r>
            <a:r>
              <a:rPr lang="de-DE" u="none" dirty="0" smtClean="0">
                <a:solidFill>
                  <a:srgbClr val="000000"/>
                </a:solidFill>
              </a:rPr>
              <a:t> Case of rabies following the importation of a diseased dog in Spain</a:t>
            </a:r>
            <a:endParaRPr lang="de-DE" u="none" dirty="0">
              <a:solidFill>
                <a:srgbClr val="000000"/>
              </a:solidFill>
            </a:endParaRPr>
          </a:p>
        </p:txBody>
      </p:sp>
    </p:spTree>
    <p:extLst>
      <p:ext uri="{BB962C8B-B14F-4D97-AF65-F5344CB8AC3E}">
        <p14:creationId xmlns:p14="http://schemas.microsoft.com/office/powerpoint/2010/main" val="107165850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en-GB" sz="1800" b="1" u="none" dirty="0" smtClean="0">
                <a:solidFill>
                  <a:srgbClr val="FF0000"/>
                </a:solidFill>
                <a:latin typeface="Arial" pitchFamily="34" charset="0"/>
                <a:cs typeface="Arial" pitchFamily="34" charset="0"/>
              </a:rPr>
              <a:t>EXAMPLE: Mass-gathering</a:t>
            </a:r>
            <a:endParaRPr lang="it-IT" sz="1800" b="1" u="none" noProof="1" smtClean="0">
              <a:solidFill>
                <a:srgbClr val="FF0000"/>
              </a:solidFill>
              <a:latin typeface="Arial" pitchFamily="34" charset="0"/>
              <a:cs typeface="Arial" pitchFamily="34" charset="0"/>
            </a:endParaRPr>
          </a:p>
        </p:txBody>
      </p:sp>
      <p:sp>
        <p:nvSpPr>
          <p:cNvPr id="3" name="Rettangolo 2"/>
          <p:cNvSpPr/>
          <p:nvPr/>
        </p:nvSpPr>
        <p:spPr>
          <a:xfrm>
            <a:off x="10801350" y="5207000"/>
            <a:ext cx="6667500" cy="1446550"/>
          </a:xfrm>
          <a:prstGeom prst="rect">
            <a:avLst/>
          </a:prstGeom>
          <a:solidFill>
            <a:schemeClr val="bg1"/>
          </a:solidFill>
        </p:spPr>
        <p:txBody>
          <a:bodyPr wrap="square">
            <a:spAutoFit/>
          </a:bodyPr>
          <a:lstStyle/>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sz="1600" u="none" dirty="0" smtClean="0">
                <a:solidFill>
                  <a:srgbClr val="000000"/>
                </a:solidFill>
                <a:latin typeface="Arial" charset="0"/>
                <a:cs typeface="Times New Roman" pitchFamily="18" charset="0"/>
              </a:rPr>
              <a:t>Important mass gathering: </a:t>
            </a:r>
            <a:r>
              <a:rPr lang="en-GB" sz="1600" u="none" dirty="0" err="1" smtClean="0">
                <a:solidFill>
                  <a:srgbClr val="000000"/>
                </a:solidFill>
                <a:latin typeface="Arial" charset="0"/>
                <a:cs typeface="Times New Roman" pitchFamily="18" charset="0"/>
                <a:hlinkClick r:id="rId3"/>
              </a:rPr>
              <a:t>http://events.frommers.com/sisp/index.htm</a:t>
            </a:r>
            <a:endParaRPr lang="en-GB" sz="1600" u="none" dirty="0" smtClean="0">
              <a:solidFill>
                <a:srgbClr val="000000"/>
              </a:solidFill>
              <a:latin typeface="Arial" charset="0"/>
              <a:cs typeface="Times New Roman" pitchFamily="18" charset="0"/>
            </a:endParaRPr>
          </a:p>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sz="1600" u="none" dirty="0" smtClean="0">
                <a:solidFill>
                  <a:srgbClr val="000000"/>
                </a:solidFill>
                <a:latin typeface="Arial" charset="0"/>
                <a:cs typeface="Times New Roman" pitchFamily="18" charset="0"/>
              </a:rPr>
              <a:t>World festival calendar: </a:t>
            </a:r>
            <a:r>
              <a:rPr lang="en-GB" sz="1600" u="none" dirty="0" err="1" smtClean="0">
                <a:solidFill>
                  <a:srgbClr val="000000"/>
                </a:solidFill>
                <a:latin typeface="Arial" charset="0"/>
                <a:cs typeface="Times New Roman" pitchFamily="18" charset="0"/>
                <a:hlinkClick r:id="rId4"/>
              </a:rPr>
              <a:t>http://www.whatsonwhen.com/sisp/index.htm</a:t>
            </a:r>
            <a:endParaRPr lang="en-GB" sz="1600" u="none" dirty="0" smtClean="0">
              <a:solidFill>
                <a:srgbClr val="000000"/>
              </a:solidFill>
              <a:latin typeface="Arial" charset="0"/>
              <a:cs typeface="Times New Roman" pitchFamily="18" charset="0"/>
            </a:endParaRPr>
          </a:p>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sz="1600" u="none" dirty="0" smtClean="0">
                <a:solidFill>
                  <a:srgbClr val="000000"/>
                </a:solidFill>
                <a:latin typeface="Arial" charset="0"/>
                <a:cs typeface="Times New Roman" pitchFamily="18" charset="0"/>
              </a:rPr>
              <a:t>General world calendar: </a:t>
            </a:r>
            <a:r>
              <a:rPr lang="en-GB" sz="1600" u="none" dirty="0" err="1" smtClean="0">
                <a:solidFill>
                  <a:srgbClr val="000000"/>
                </a:solidFill>
                <a:latin typeface="Arial" charset="0"/>
                <a:cs typeface="Times New Roman" pitchFamily="18" charset="0"/>
                <a:hlinkClick r:id="rId5"/>
              </a:rPr>
              <a:t>http://www.eventogo.com/</a:t>
            </a:r>
            <a:endParaRPr lang="en-GB" sz="1600" u="none" dirty="0" smtClean="0">
              <a:solidFill>
                <a:srgbClr val="000000"/>
              </a:solidFill>
              <a:latin typeface="Arial" charset="0"/>
              <a:cs typeface="Times New Roman" pitchFamily="18" charset="0"/>
            </a:endParaRPr>
          </a:p>
          <a:p>
            <a:pPr marL="182563" indent="-225425" algn="l" defTabSz="820738" eaLnBrk="0" hangingPunct="0">
              <a:lnSpc>
                <a:spcPct val="100000"/>
              </a:lnSpc>
              <a:spcBef>
                <a:spcPct val="50000"/>
              </a:spcBef>
              <a:buClr>
                <a:srgbClr val="B22C1B"/>
              </a:buClr>
              <a:buSzPct val="80000"/>
              <a:buFont typeface="Arial" pitchFamily="34" charset="0"/>
              <a:buChar char="•"/>
              <a:tabLst>
                <a:tab pos="341313" algn="l"/>
                <a:tab pos="1150938" algn="l"/>
              </a:tabLst>
              <a:defRPr/>
            </a:pPr>
            <a:r>
              <a:rPr lang="en-GB" sz="1600" u="none" dirty="0" smtClean="0">
                <a:solidFill>
                  <a:srgbClr val="000000"/>
                </a:solidFill>
                <a:latin typeface="Arial" charset="0"/>
                <a:cs typeface="Times New Roman" pitchFamily="18" charset="0"/>
              </a:rPr>
              <a:t>Political events calendar (world): </a:t>
            </a:r>
            <a:r>
              <a:rPr lang="en-GB" sz="1600" u="none" dirty="0" err="1" smtClean="0">
                <a:solidFill>
                  <a:srgbClr val="000000"/>
                </a:solidFill>
                <a:latin typeface="Arial" charset="0"/>
                <a:cs typeface="Times New Roman" pitchFamily="18" charset="0"/>
                <a:hlinkClick r:id="rId6"/>
              </a:rPr>
              <a:t>http://www.electionguide.org/</a:t>
            </a:r>
            <a:endParaRPr lang="en-GB" sz="1600" u="none" dirty="0" smtClean="0">
              <a:solidFill>
                <a:srgbClr val="000000"/>
              </a:solidFill>
              <a:latin typeface="Arial" charset="0"/>
              <a:cs typeface="Times New Roman" pitchFamily="18" charset="0"/>
            </a:endParaRPr>
          </a:p>
        </p:txBody>
      </p:sp>
      <p:sp>
        <p:nvSpPr>
          <p:cNvPr id="5" name="Content Placeholder 2"/>
          <p:cNvSpPr txBox="1">
            <a:spLocks/>
          </p:cNvSpPr>
          <p:nvPr/>
        </p:nvSpPr>
        <p:spPr>
          <a:xfrm>
            <a:off x="1215210" y="1673805"/>
            <a:ext cx="8496300" cy="2000249"/>
          </a:xfrm>
          <a:prstGeom prst="rect">
            <a:avLst/>
          </a:prstGeom>
        </p:spPr>
        <p:txBody>
          <a:bodyPr/>
          <a:lstStyle/>
          <a:p>
            <a:pPr lvl="0" algn="l" defTabSz="820738" eaLnBrk="0" hangingPunct="0">
              <a:lnSpc>
                <a:spcPct val="100000"/>
              </a:lnSpc>
              <a:spcBef>
                <a:spcPct val="50000"/>
              </a:spcBef>
              <a:buClr>
                <a:srgbClr val="B22C1B"/>
              </a:buClr>
              <a:buSzPct val="80000"/>
              <a:tabLst>
                <a:tab pos="341313" algn="l"/>
                <a:tab pos="1150938" algn="l"/>
              </a:tabLst>
              <a:defRPr/>
            </a:pPr>
            <a:r>
              <a:rPr lang="en-GB" i="1" u="none" dirty="0">
                <a:solidFill>
                  <a:srgbClr val="000000"/>
                </a:solidFill>
                <a:latin typeface="Arial" charset="0"/>
                <a:cs typeface="Times New Roman" pitchFamily="18" charset="0"/>
              </a:rPr>
              <a:t>“Mass gatherings  are characterized by the concentration of people at a specific location for a specific purpose over a set period of time and which has the potential to strain the planning and response resources of the country or community. ”  (WHO</a:t>
            </a:r>
            <a:r>
              <a:rPr lang="en-GB" i="1" u="none" dirty="0" smtClean="0">
                <a:solidFill>
                  <a:srgbClr val="000000"/>
                </a:solidFill>
                <a:latin typeface="Arial" charset="0"/>
                <a:cs typeface="Times New Roman" pitchFamily="18" charset="0"/>
              </a:rPr>
              <a:t>)</a:t>
            </a:r>
            <a:endParaRPr lang="en-GB" i="1" u="none" dirty="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en-GB" i="1" u="none" dirty="0" smtClean="0">
                <a:solidFill>
                  <a:srgbClr val="000000"/>
                </a:solidFill>
                <a:latin typeface="Arial" charset="0"/>
                <a:cs typeface="Times New Roman" pitchFamily="18" charset="0"/>
              </a:rPr>
              <a:t>… </a:t>
            </a:r>
            <a:r>
              <a:rPr lang="en-GB" i="1" u="none" dirty="0">
                <a:solidFill>
                  <a:srgbClr val="000000"/>
                </a:solidFill>
                <a:latin typeface="Arial" charset="0"/>
                <a:cs typeface="Times New Roman" pitchFamily="18" charset="0"/>
              </a:rPr>
              <a:t>The size of the event is not specified, because each community has a different capacity to manage crowds. (WHO</a:t>
            </a:r>
            <a:r>
              <a:rPr lang="en-GB" i="1" u="none" dirty="0" smtClean="0">
                <a:solidFill>
                  <a:srgbClr val="000000"/>
                </a:solidFill>
                <a:latin typeface="Arial" charset="0"/>
                <a:cs typeface="Times New Roman" pitchFamily="18" charset="0"/>
              </a:rPr>
              <a:t>)</a:t>
            </a:r>
            <a:endParaRPr lang="en-GB" i="1" u="none" dirty="0">
              <a:solidFill>
                <a:srgbClr val="000000"/>
              </a:solidFill>
              <a:latin typeface="Arial" charset="0"/>
              <a:cs typeface="Times New Roman" pitchFamily="18" charset="0"/>
            </a:endParaRPr>
          </a:p>
          <a:p>
            <a:pPr lvl="0" algn="l" defTabSz="820738" eaLnBrk="0" hangingPunct="0">
              <a:lnSpc>
                <a:spcPct val="100000"/>
              </a:lnSpc>
              <a:spcBef>
                <a:spcPct val="50000"/>
              </a:spcBef>
              <a:buClr>
                <a:srgbClr val="B22C1B"/>
              </a:buClr>
              <a:buSzPct val="80000"/>
              <a:tabLst>
                <a:tab pos="341313" algn="l"/>
                <a:tab pos="1150938" algn="l"/>
              </a:tabLst>
              <a:defRPr/>
            </a:pPr>
            <a:r>
              <a:rPr lang="en-GB" i="1" u="none" dirty="0" smtClean="0">
                <a:solidFill>
                  <a:srgbClr val="000000"/>
                </a:solidFill>
                <a:latin typeface="Arial" charset="0"/>
                <a:cs typeface="Times New Roman" pitchFamily="18" charset="0"/>
              </a:rPr>
              <a:t>International </a:t>
            </a:r>
            <a:r>
              <a:rPr lang="en-GB" i="1" u="none" dirty="0">
                <a:solidFill>
                  <a:srgbClr val="000000"/>
                </a:solidFill>
                <a:latin typeface="Arial" charset="0"/>
                <a:cs typeface="Times New Roman" pitchFamily="18" charset="0"/>
              </a:rPr>
              <a:t>mass gatherings pose a risk for communicable disease outbreaks and rapid spread around the world</a:t>
            </a:r>
            <a:r>
              <a:rPr lang="en-GB" i="1" u="none" dirty="0" smtClean="0">
                <a:solidFill>
                  <a:srgbClr val="000000"/>
                </a:solidFill>
                <a:latin typeface="Arial" charset="0"/>
                <a:cs typeface="Times New Roman" pitchFamily="18" charset="0"/>
              </a:rPr>
              <a:t>.</a:t>
            </a:r>
          </a:p>
          <a:p>
            <a:pPr lvl="0" algn="l" defTabSz="820738" eaLnBrk="0" hangingPunct="0">
              <a:lnSpc>
                <a:spcPct val="100000"/>
              </a:lnSpc>
              <a:spcBef>
                <a:spcPct val="50000"/>
              </a:spcBef>
              <a:buClr>
                <a:srgbClr val="B22C1B"/>
              </a:buClr>
              <a:buSzPct val="80000"/>
              <a:tabLst>
                <a:tab pos="341313" algn="l"/>
                <a:tab pos="1150938" algn="l"/>
              </a:tabLst>
              <a:defRPr/>
            </a:pPr>
            <a:r>
              <a:rPr lang="en-GB" sz="1100" dirty="0" smtClean="0">
                <a:hlinkClick r:id="rId7"/>
              </a:rPr>
              <a:t>Ref: https</a:t>
            </a:r>
            <a:r>
              <a:rPr lang="en-GB" sz="1100" dirty="0">
                <a:hlinkClick r:id="rId7"/>
              </a:rPr>
              <a:t>://apps.who.int/iris/bitstream/handle/10665/162109/WHO_HSE_GCR_2015.5_eng.pdf;jsessionid=6C6A70BA47A4061548E7F85EAC948757?sequence=1 </a:t>
            </a:r>
            <a:r>
              <a:rPr lang="en-GB" u="none" dirty="0">
                <a:solidFill>
                  <a:srgbClr val="000000"/>
                </a:solidFill>
                <a:latin typeface="Arial" charset="0"/>
                <a:cs typeface="Times New Roman" pitchFamily="18" charset="0"/>
              </a:rPr>
              <a:t>	</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lang="en-US" sz="1600" u="none" dirty="0" smtClean="0">
              <a:solidFill>
                <a:srgbClr val="000000"/>
              </a:solidFill>
              <a:latin typeface="Arial" charset="0"/>
              <a:cs typeface="Times New Roman" pitchFamily="18" charset="0"/>
            </a:endParaRP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r>
              <a:rPr lang="en-US" sz="1600" u="none" dirty="0" smtClean="0">
                <a:solidFill>
                  <a:srgbClr val="000000"/>
                </a:solidFill>
                <a:latin typeface="Arial" charset="0"/>
                <a:cs typeface="Times New Roman" pitchFamily="18" charset="0"/>
              </a:rPr>
              <a:t>Mass-gathering can affect the spread of diseases</a:t>
            </a:r>
          </a:p>
          <a:p>
            <a:pPr marL="0" marR="0" lvl="0" indent="0"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kumimoji="0" lang="en-US" sz="1600" b="1" i="0" u="none" strike="noStrike" kern="0" cap="none" spc="0" normalizeH="0" baseline="0" noProof="0" dirty="0">
              <a:ln>
                <a:noFill/>
              </a:ln>
              <a:solidFill>
                <a:srgbClr val="000000"/>
              </a:solidFill>
              <a:effectLst/>
              <a:uLnTx/>
              <a:uFillTx/>
              <a:latin typeface="Arial" charset="0"/>
              <a:ea typeface="+mn-ea"/>
              <a:cs typeface="Times New Roman" pitchFamily="18" charset="0"/>
            </a:endParaRPr>
          </a:p>
        </p:txBody>
      </p:sp>
      <p:sp>
        <p:nvSpPr>
          <p:cNvPr id="6" name="Rettangolo 8"/>
          <p:cNvSpPr/>
          <p:nvPr/>
        </p:nvSpPr>
        <p:spPr>
          <a:xfrm>
            <a:off x="8880603" y="6444335"/>
            <a:ext cx="1791163" cy="244682"/>
          </a:xfrm>
          <a:prstGeom prst="rect">
            <a:avLst/>
          </a:prstGeom>
        </p:spPr>
        <p:txBody>
          <a:bodyPr wrap="square">
            <a:spAutoFit/>
          </a:bodyPr>
          <a:lstStyle/>
          <a:p>
            <a:pPr marL="287338" indent="-287338" algn="r" defTabSz="820738" eaLnBrk="0" hangingPunct="0">
              <a:buClr>
                <a:srgbClr val="B22C1B"/>
              </a:buClr>
              <a:buSzPct val="80000"/>
              <a:tabLst>
                <a:tab pos="341313" algn="l"/>
                <a:tab pos="1150938" algn="l"/>
              </a:tabLst>
              <a:defRPr/>
            </a:pPr>
            <a:r>
              <a:rPr lang="en-GB" sz="1100" dirty="0" smtClean="0">
                <a:solidFill>
                  <a:srgbClr val="000000"/>
                </a:solidFill>
                <a:latin typeface="Arial" charset="0"/>
                <a:cs typeface="Times New Roman" pitchFamily="18" charset="0"/>
              </a:rPr>
              <a:t>Sources of information</a:t>
            </a:r>
          </a:p>
        </p:txBody>
      </p:sp>
      <p:sp>
        <p:nvSpPr>
          <p:cNvPr id="4" name="TextBox 3"/>
          <p:cNvSpPr txBox="1"/>
          <p:nvPr/>
        </p:nvSpPr>
        <p:spPr>
          <a:xfrm>
            <a:off x="962860" y="4464115"/>
            <a:ext cx="4500500" cy="258532"/>
          </a:xfrm>
          <a:prstGeom prst="rect">
            <a:avLst/>
          </a:prstGeom>
          <a:noFill/>
        </p:spPr>
        <p:txBody>
          <a:bodyPr wrap="square" rtlCol="0">
            <a:spAutoFit/>
          </a:bodyPr>
          <a:lstStyle/>
          <a:p>
            <a:r>
              <a:rPr lang="en-GB" dirty="0" smtClean="0"/>
              <a:t>Increase sensitivity of EI</a:t>
            </a:r>
            <a:endParaRPr lang="en-GB" dirty="0"/>
          </a:p>
        </p:txBody>
      </p:sp>
      <p:sp>
        <p:nvSpPr>
          <p:cNvPr id="7" name="Down Arrow 6"/>
          <p:cNvSpPr/>
          <p:nvPr/>
        </p:nvSpPr>
        <p:spPr bwMode="auto">
          <a:xfrm>
            <a:off x="3015410" y="4141359"/>
            <a:ext cx="360040" cy="412766"/>
          </a:xfrm>
          <a:prstGeom prst="downArrow">
            <a:avLst/>
          </a:prstGeom>
          <a:solidFill>
            <a:srgbClr val="69AE23">
              <a:alpha val="25000"/>
            </a:srgb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Tree>
    <p:extLst>
      <p:ext uri="{BB962C8B-B14F-4D97-AF65-F5344CB8AC3E}">
        <p14:creationId xmlns:p14="http://schemas.microsoft.com/office/powerpoint/2010/main" val="37091929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7519" y="1145155"/>
            <a:ext cx="9293615" cy="480131"/>
          </a:xfrm>
          <a:prstGeom prst="rect">
            <a:avLst/>
          </a:prstGeom>
          <a:noFill/>
        </p:spPr>
        <p:txBody>
          <a:bodyPr wrap="square" rtlCol="0">
            <a:spAutoFit/>
          </a:bodyPr>
          <a:lstStyle/>
          <a:p>
            <a:pPr algn="l">
              <a:spcBef>
                <a:spcPct val="50000"/>
              </a:spcBef>
            </a:pPr>
            <a:r>
              <a:rPr lang="en-GB" sz="2800" b="1" u="none" dirty="0">
                <a:solidFill>
                  <a:srgbClr val="FF0000"/>
                </a:solidFill>
                <a:latin typeface="Arial" pitchFamily="34" charset="0"/>
                <a:cs typeface="Arial" pitchFamily="34" charset="0"/>
              </a:rPr>
              <a:t>EXAMPLE: Mass-gathering</a:t>
            </a:r>
            <a:endParaRPr lang="it-IT" sz="2800" b="1" u="none" noProof="1">
              <a:solidFill>
                <a:srgbClr val="FF0000"/>
              </a:solidFill>
              <a:latin typeface="Arial" pitchFamily="34" charset="0"/>
              <a:cs typeface="Arial" pitchFamily="34" charset="0"/>
            </a:endParaRPr>
          </a:p>
        </p:txBody>
      </p:sp>
      <p:sp>
        <p:nvSpPr>
          <p:cNvPr id="9" name="Rectangle 8"/>
          <p:cNvSpPr/>
          <p:nvPr/>
        </p:nvSpPr>
        <p:spPr bwMode="auto">
          <a:xfrm flipV="1">
            <a:off x="1282660" y="997065"/>
            <a:ext cx="7239881" cy="25515"/>
          </a:xfrm>
          <a:prstGeom prst="rect">
            <a:avLst/>
          </a:prstGeom>
          <a:gradFill flip="none" rotWithShape="1">
            <a:gsLst>
              <a:gs pos="0">
                <a:srgbClr val="69AE23"/>
              </a:gs>
              <a:gs pos="40000">
                <a:schemeClr val="accent1">
                  <a:shade val="67500"/>
                  <a:satMod val="115000"/>
                </a:schemeClr>
              </a:gs>
              <a:gs pos="57000">
                <a:srgbClr val="A9D1D4"/>
              </a:gs>
              <a:gs pos="100000">
                <a:schemeClr val="bg1"/>
              </a:gs>
            </a:gsLst>
            <a:lin ang="0" scaled="1"/>
            <a:tileRect/>
          </a:gradFill>
          <a:ln w="3810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defTabSz="810067" eaLnBrk="0" hangingPunct="0">
              <a:spcBef>
                <a:spcPct val="0"/>
              </a:spcBef>
              <a:spcAft>
                <a:spcPct val="30000"/>
              </a:spcAft>
              <a:defRPr/>
            </a:pPr>
            <a:endParaRPr lang="en-GB" sz="1772" u="none">
              <a:solidFill>
                <a:srgbClr val="000000"/>
              </a:solidFill>
              <a:latin typeface="Tahoma" pitchFamily="34" charset="0"/>
            </a:endParaRPr>
          </a:p>
        </p:txBody>
      </p:sp>
      <p:sp>
        <p:nvSpPr>
          <p:cNvPr id="2" name="TextBox 1"/>
          <p:cNvSpPr txBox="1"/>
          <p:nvPr/>
        </p:nvSpPr>
        <p:spPr>
          <a:xfrm>
            <a:off x="247520" y="2002254"/>
            <a:ext cx="1943797" cy="337785"/>
          </a:xfrm>
          <a:prstGeom prst="rect">
            <a:avLst/>
          </a:prstGeom>
          <a:noFill/>
        </p:spPr>
        <p:txBody>
          <a:bodyPr wrap="square" rtlCol="0">
            <a:spAutoFit/>
          </a:bodyPr>
          <a:lstStyle/>
          <a:p>
            <a:pPr algn="l" defTabSz="810067" eaLnBrk="0" hangingPunct="0">
              <a:lnSpc>
                <a:spcPct val="100000"/>
              </a:lnSpc>
              <a:spcBef>
                <a:spcPct val="0"/>
              </a:spcBef>
              <a:defRPr/>
            </a:pPr>
            <a:r>
              <a:rPr lang="en-GB" sz="1595" b="1" u="none" dirty="0">
                <a:solidFill>
                  <a:srgbClr val="2D2D8A"/>
                </a:solidFill>
                <a:latin typeface="Arial" charset="0"/>
              </a:rPr>
              <a:t>Setting-up criteria</a:t>
            </a:r>
          </a:p>
        </p:txBody>
      </p:sp>
      <p:sp>
        <p:nvSpPr>
          <p:cNvPr id="3" name="TextBox 2"/>
          <p:cNvSpPr txBox="1"/>
          <p:nvPr/>
        </p:nvSpPr>
        <p:spPr>
          <a:xfrm>
            <a:off x="3073011" y="1871884"/>
            <a:ext cx="3307913" cy="828688"/>
          </a:xfrm>
          <a:prstGeom prst="rect">
            <a:avLst/>
          </a:prstGeom>
          <a:noFill/>
        </p:spPr>
        <p:txBody>
          <a:bodyPr wrap="square" rtlCol="0">
            <a:spAutoFit/>
          </a:bodyPr>
          <a:lstStyle/>
          <a:p>
            <a:pPr defTabSz="810067" eaLnBrk="0" hangingPunct="0">
              <a:lnSpc>
                <a:spcPct val="100000"/>
              </a:lnSpc>
              <a:spcBef>
                <a:spcPct val="0"/>
              </a:spcBef>
              <a:defRPr/>
            </a:pPr>
            <a:r>
              <a:rPr lang="en-GB" sz="1595" b="1" u="none" dirty="0">
                <a:solidFill>
                  <a:srgbClr val="2D2D8A"/>
                </a:solidFill>
                <a:latin typeface="Arial" charset="0"/>
              </a:rPr>
              <a:t>Setting-up </a:t>
            </a:r>
            <a:r>
              <a:rPr lang="en-GB" sz="1595" b="1" u="none" dirty="0" smtClean="0">
                <a:solidFill>
                  <a:srgbClr val="2D2D8A"/>
                </a:solidFill>
                <a:latin typeface="Arial" charset="0"/>
              </a:rPr>
              <a:t>specific tools for actively monitoring items of interest</a:t>
            </a:r>
            <a:endParaRPr lang="en-GB" sz="1595" b="1" u="none" dirty="0">
              <a:solidFill>
                <a:srgbClr val="2D2D8A"/>
              </a:solidFill>
              <a:latin typeface="Arial" charset="0"/>
            </a:endParaRPr>
          </a:p>
        </p:txBody>
      </p:sp>
      <p:sp>
        <p:nvSpPr>
          <p:cNvPr id="5" name="TextBox 4"/>
          <p:cNvSpPr txBox="1"/>
          <p:nvPr/>
        </p:nvSpPr>
        <p:spPr>
          <a:xfrm>
            <a:off x="6722113" y="1976726"/>
            <a:ext cx="3577947" cy="337785"/>
          </a:xfrm>
          <a:prstGeom prst="rect">
            <a:avLst/>
          </a:prstGeom>
          <a:noFill/>
        </p:spPr>
        <p:txBody>
          <a:bodyPr wrap="square" rtlCol="0">
            <a:spAutoFit/>
          </a:bodyPr>
          <a:lstStyle/>
          <a:p>
            <a:pPr defTabSz="810067" eaLnBrk="0" hangingPunct="0">
              <a:lnSpc>
                <a:spcPct val="100000"/>
              </a:lnSpc>
              <a:spcBef>
                <a:spcPct val="0"/>
              </a:spcBef>
              <a:defRPr/>
            </a:pPr>
            <a:r>
              <a:rPr lang="en-GB" sz="1595" b="1" u="none" dirty="0" smtClean="0">
                <a:solidFill>
                  <a:srgbClr val="2D2D8A"/>
                </a:solidFill>
                <a:latin typeface="Arial" charset="0"/>
              </a:rPr>
              <a:t>Documenting and Reporting</a:t>
            </a:r>
            <a:endParaRPr lang="en-GB" sz="1595" b="1" u="none" dirty="0">
              <a:solidFill>
                <a:srgbClr val="2D2D8A"/>
              </a:solidFill>
              <a:latin typeface="Arial" charset="0"/>
            </a:endParaRPr>
          </a:p>
        </p:txBody>
      </p:sp>
      <p:pic>
        <p:nvPicPr>
          <p:cNvPr id="6" name="Picture 5"/>
          <p:cNvPicPr>
            <a:picLocks noChangeAspect="1"/>
          </p:cNvPicPr>
          <p:nvPr/>
        </p:nvPicPr>
        <p:blipFill>
          <a:blip r:embed="rId3"/>
          <a:stretch>
            <a:fillRect/>
          </a:stretch>
        </p:blipFill>
        <p:spPr>
          <a:xfrm>
            <a:off x="2714443" y="2675941"/>
            <a:ext cx="4025049" cy="2740819"/>
          </a:xfrm>
          <a:prstGeom prst="rect">
            <a:avLst/>
          </a:prstGeom>
          <a:ln>
            <a:solidFill>
              <a:schemeClr val="tx1">
                <a:lumMod val="65000"/>
                <a:lumOff val="35000"/>
              </a:schemeClr>
            </a:solidFill>
          </a:ln>
        </p:spPr>
      </p:pic>
      <p:pic>
        <p:nvPicPr>
          <p:cNvPr id="8" name="Picture 7"/>
          <p:cNvPicPr>
            <a:picLocks noChangeAspect="1"/>
          </p:cNvPicPr>
          <p:nvPr/>
        </p:nvPicPr>
        <p:blipFill>
          <a:blip r:embed="rId4"/>
          <a:stretch>
            <a:fillRect/>
          </a:stretch>
        </p:blipFill>
        <p:spPr>
          <a:xfrm>
            <a:off x="6854861" y="2777263"/>
            <a:ext cx="3312450" cy="1221656"/>
          </a:xfrm>
          <a:prstGeom prst="rect">
            <a:avLst/>
          </a:prstGeom>
          <a:ln>
            <a:solidFill>
              <a:schemeClr val="tx1">
                <a:lumMod val="65000"/>
                <a:lumOff val="35000"/>
              </a:schemeClr>
            </a:solidFill>
          </a:ln>
        </p:spPr>
      </p:pic>
      <p:sp>
        <p:nvSpPr>
          <p:cNvPr id="12" name="TextBox 11"/>
          <p:cNvSpPr txBox="1"/>
          <p:nvPr/>
        </p:nvSpPr>
        <p:spPr>
          <a:xfrm>
            <a:off x="54043" y="2459115"/>
            <a:ext cx="2545032" cy="3106813"/>
          </a:xfrm>
          <a:prstGeom prst="rect">
            <a:avLst/>
          </a:prstGeom>
          <a:noFill/>
        </p:spPr>
        <p:txBody>
          <a:bodyPr wrap="square" rtlCol="0">
            <a:spAutoFit/>
          </a:bodyPr>
          <a:lstStyle/>
          <a:p>
            <a:pPr marL="285750" indent="-285750" algn="l">
              <a:buClr>
                <a:srgbClr val="69AE23"/>
              </a:buClr>
              <a:buFont typeface="Wingdings" panose="05000000000000000000" pitchFamily="2" charset="2"/>
              <a:buChar char="§"/>
            </a:pPr>
            <a:r>
              <a:rPr lang="en-GB" sz="1240" u="none" dirty="0"/>
              <a:t>Purpose of the mass gathering: sport, religion, music festival </a:t>
            </a:r>
          </a:p>
          <a:p>
            <a:pPr marL="285750" indent="-285750" algn="l">
              <a:buClr>
                <a:srgbClr val="69AE23"/>
              </a:buClr>
              <a:buFont typeface="Wingdings" panose="05000000000000000000" pitchFamily="2" charset="2"/>
              <a:buChar char="§"/>
            </a:pPr>
            <a:endParaRPr lang="en-GB" sz="1240" u="none" dirty="0"/>
          </a:p>
          <a:p>
            <a:pPr marL="285750" indent="-285750" algn="l">
              <a:buClr>
                <a:srgbClr val="69AE23"/>
              </a:buClr>
              <a:buFont typeface="Wingdings" panose="05000000000000000000" pitchFamily="2" charset="2"/>
              <a:buChar char="§"/>
            </a:pPr>
            <a:r>
              <a:rPr lang="en-GB" sz="1240" u="none" dirty="0">
                <a:sym typeface="Wingdings" panose="05000000000000000000" pitchFamily="2" charset="2"/>
              </a:rPr>
              <a:t>Infectious disease profile of the hosting </a:t>
            </a:r>
            <a:r>
              <a:rPr lang="en-GB" sz="1240" u="none" dirty="0" smtClean="0">
                <a:sym typeface="Wingdings" panose="05000000000000000000" pitchFamily="2" charset="2"/>
              </a:rPr>
              <a:t>country</a:t>
            </a:r>
          </a:p>
          <a:p>
            <a:pPr marL="285750" indent="-285750" algn="l">
              <a:buClr>
                <a:srgbClr val="69AE23"/>
              </a:buClr>
              <a:buFont typeface="Wingdings" panose="05000000000000000000" pitchFamily="2" charset="2"/>
              <a:buChar char="§"/>
            </a:pPr>
            <a:r>
              <a:rPr lang="en-GB" sz="1240" u="none" dirty="0" err="1" smtClean="0">
                <a:sym typeface="Wingdings" panose="05000000000000000000" pitchFamily="2" charset="2"/>
              </a:rPr>
              <a:t>Countrie’s</a:t>
            </a:r>
            <a:r>
              <a:rPr lang="en-GB" sz="1240" u="none" dirty="0" smtClean="0">
                <a:sym typeface="Wingdings" panose="05000000000000000000" pitchFamily="2" charset="2"/>
              </a:rPr>
              <a:t> preparedness and surveillance  capacity</a:t>
            </a:r>
          </a:p>
          <a:p>
            <a:pPr algn="l">
              <a:buClr>
                <a:srgbClr val="69AE23"/>
              </a:buClr>
            </a:pPr>
            <a:endParaRPr lang="en-GB" sz="1240" u="none" dirty="0">
              <a:sym typeface="Wingdings" panose="05000000000000000000" pitchFamily="2" charset="2"/>
            </a:endParaRPr>
          </a:p>
          <a:p>
            <a:pPr marL="285750" indent="-285750" algn="l">
              <a:buClr>
                <a:srgbClr val="69AE23"/>
              </a:buClr>
              <a:buFont typeface="Wingdings" panose="05000000000000000000" pitchFamily="2" charset="2"/>
              <a:buChar char="§"/>
            </a:pPr>
            <a:r>
              <a:rPr lang="en-GB" sz="1240" u="none" dirty="0">
                <a:sym typeface="Wingdings" panose="05000000000000000000" pitchFamily="2" charset="2"/>
              </a:rPr>
              <a:t>Infectious disease profile of the countries the participants come from</a:t>
            </a:r>
          </a:p>
          <a:p>
            <a:pPr marL="285750" indent="-285750" algn="l">
              <a:buClr>
                <a:srgbClr val="69AE23"/>
              </a:buClr>
              <a:buFont typeface="Wingdings" panose="05000000000000000000" pitchFamily="2" charset="2"/>
              <a:buChar char="§"/>
            </a:pPr>
            <a:endParaRPr lang="en-GB" sz="1240" u="none" dirty="0">
              <a:sym typeface="Wingdings" panose="05000000000000000000" pitchFamily="2" charset="2"/>
            </a:endParaRPr>
          </a:p>
          <a:p>
            <a:pPr marL="285750" indent="-285750" algn="l">
              <a:buClr>
                <a:srgbClr val="69AE23"/>
              </a:buClr>
              <a:buFont typeface="Wingdings" panose="05000000000000000000" pitchFamily="2" charset="2"/>
              <a:buChar char="§"/>
            </a:pPr>
            <a:r>
              <a:rPr lang="en-GB" sz="1240" u="none" dirty="0">
                <a:sym typeface="Wingdings" panose="05000000000000000000" pitchFamily="2" charset="2"/>
              </a:rPr>
              <a:t>Duration of the event </a:t>
            </a:r>
            <a:r>
              <a:rPr lang="en-GB" sz="1240" u="none" dirty="0" smtClean="0">
                <a:sym typeface="Wingdings" panose="05000000000000000000" pitchFamily="2" charset="2"/>
              </a:rPr>
              <a:t>extended follow up period </a:t>
            </a:r>
            <a:r>
              <a:rPr lang="en-GB" sz="1240" u="none" dirty="0">
                <a:sym typeface="Wingdings" panose="05000000000000000000" pitchFamily="2" charset="2"/>
              </a:rPr>
              <a:t>before and after the </a:t>
            </a:r>
            <a:r>
              <a:rPr lang="en-GB" sz="1240" u="none" dirty="0" smtClean="0">
                <a:sym typeface="Wingdings" panose="05000000000000000000" pitchFamily="2" charset="2"/>
              </a:rPr>
              <a:t>event</a:t>
            </a:r>
            <a:endParaRPr lang="en-GB" sz="1772" dirty="0"/>
          </a:p>
        </p:txBody>
      </p:sp>
      <p:sp>
        <p:nvSpPr>
          <p:cNvPr id="7" name="TextBox 6"/>
          <p:cNvSpPr txBox="1"/>
          <p:nvPr/>
        </p:nvSpPr>
        <p:spPr>
          <a:xfrm>
            <a:off x="7380895" y="3970809"/>
            <a:ext cx="2919165" cy="590931"/>
          </a:xfrm>
          <a:prstGeom prst="rect">
            <a:avLst/>
          </a:prstGeom>
          <a:noFill/>
        </p:spPr>
        <p:txBody>
          <a:bodyPr wrap="square" rtlCol="0">
            <a:spAutoFit/>
          </a:bodyPr>
          <a:lstStyle/>
          <a:p>
            <a:r>
              <a:rPr lang="en-GB" dirty="0">
                <a:hlinkClick r:id="rId5"/>
              </a:rPr>
              <a:t>https://www.ecdc.europa.eu/sites/default/files/documents/Communicable-disease-threats-report-17-feb-2018.pdf</a:t>
            </a:r>
            <a:endParaRPr lang="en-GB" dirty="0"/>
          </a:p>
        </p:txBody>
      </p:sp>
    </p:spTree>
    <p:extLst>
      <p:ext uri="{BB962C8B-B14F-4D97-AF65-F5344CB8AC3E}">
        <p14:creationId xmlns:p14="http://schemas.microsoft.com/office/powerpoint/2010/main" val="27551050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26"/>
          <p:cNvSpPr/>
          <p:nvPr/>
        </p:nvSpPr>
        <p:spPr>
          <a:xfrm>
            <a:off x="363719" y="1192955"/>
            <a:ext cx="10332924" cy="5273925"/>
          </a:xfrm>
          <a:prstGeom prst="ellipse">
            <a:avLst/>
          </a:prstGeom>
          <a:no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595"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itle 5"/>
          <p:cNvSpPr>
            <a:spLocks noGrp="1"/>
          </p:cNvSpPr>
          <p:nvPr>
            <p:ph type="title"/>
          </p:nvPr>
        </p:nvSpPr>
        <p:spPr>
          <a:xfrm>
            <a:off x="720155" y="112219"/>
            <a:ext cx="9607160" cy="637150"/>
          </a:xfrm>
        </p:spPr>
        <p:txBody>
          <a:bodyPr>
            <a:normAutofit/>
          </a:bodyPr>
          <a:lstStyle/>
          <a:p>
            <a:r>
              <a:rPr lang="en-GB" sz="2000" dirty="0" smtClean="0"/>
              <a:t>Overview – Establishment of the filtering criteria</a:t>
            </a:r>
            <a:endParaRPr lang="en-GB" sz="2000" dirty="0"/>
          </a:p>
        </p:txBody>
      </p:sp>
      <p:sp>
        <p:nvSpPr>
          <p:cNvPr id="8" name="Oval 7"/>
          <p:cNvSpPr/>
          <p:nvPr/>
        </p:nvSpPr>
        <p:spPr>
          <a:xfrm>
            <a:off x="4995624" y="3189651"/>
            <a:ext cx="1102229" cy="1151416"/>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en-GB" sz="1417" b="1" i="0" u="none" strike="noStrike" kern="1200" cap="none" spc="0" normalizeH="0" baseline="0" noProof="0" dirty="0">
                <a:ln>
                  <a:noFill/>
                </a:ln>
                <a:solidFill>
                  <a:prstClr val="white"/>
                </a:solidFill>
                <a:effectLst/>
                <a:uLnTx/>
                <a:uFillTx/>
                <a:latin typeface="Calibri" panose="020F0502020204030204"/>
                <a:ea typeface="+mn-ea"/>
                <a:cs typeface="+mn-cs"/>
              </a:rPr>
              <a:t>Filtering</a:t>
            </a:r>
          </a:p>
        </p:txBody>
      </p:sp>
      <p:sp>
        <p:nvSpPr>
          <p:cNvPr id="16" name="Oval 15"/>
          <p:cNvSpPr/>
          <p:nvPr/>
        </p:nvSpPr>
        <p:spPr>
          <a:xfrm>
            <a:off x="3215606" y="2151851"/>
            <a:ext cx="4827543" cy="3620657"/>
          </a:xfrm>
          <a:prstGeom prst="ellipse">
            <a:avLst/>
          </a:prstGeom>
          <a:noFill/>
          <a:ln w="57150">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endParaRPr kumimoji="0" lang="en-GB" sz="1595"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Content Placeholder 10"/>
          <p:cNvSpPr txBox="1">
            <a:spLocks/>
          </p:cNvSpPr>
          <p:nvPr/>
        </p:nvSpPr>
        <p:spPr>
          <a:xfrm>
            <a:off x="4925718" y="1329908"/>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a:ln>
                  <a:noFill/>
                </a:ln>
                <a:solidFill>
                  <a:prstClr val="black"/>
                </a:solidFill>
                <a:effectLst/>
                <a:uLnTx/>
                <a:uFillTx/>
                <a:latin typeface="Calibri" panose="020F0502020204030204"/>
                <a:ea typeface="+mn-ea"/>
                <a:cs typeface="+mn-cs"/>
              </a:rPr>
              <a:t>Seasonality</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GB" sz="1000" b="0" i="0" u="none" strike="noStrike" kern="1200" cap="none" spc="0" normalizeH="0" baseline="0" noProof="0">
                <a:ln>
                  <a:noFill/>
                </a:ln>
                <a:solidFill>
                  <a:prstClr val="black"/>
                </a:solidFill>
                <a:effectLst/>
                <a:uLnTx/>
                <a:uFillTx/>
                <a:latin typeface="Calibri" panose="020F0502020204030204"/>
                <a:ea typeface="+mn-ea"/>
                <a:cs typeface="+mn-cs"/>
              </a:rPr>
              <a:t> some </a:t>
            </a: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disease are under enhanced surveillance at specific time in the year (e.g. influenza)</a:t>
            </a:r>
          </a:p>
        </p:txBody>
      </p:sp>
      <p:sp>
        <p:nvSpPr>
          <p:cNvPr id="18" name="Content Placeholder 10"/>
          <p:cNvSpPr txBox="1">
            <a:spLocks/>
          </p:cNvSpPr>
          <p:nvPr/>
        </p:nvSpPr>
        <p:spPr>
          <a:xfrm>
            <a:off x="1502974" y="2480096"/>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Newly </a:t>
            </a:r>
            <a:r>
              <a:rPr kumimoji="0" lang="en-GB" sz="1200" b="1" i="0" u="none" strike="noStrike" kern="1200" cap="none" spc="0" normalizeH="0" baseline="0" noProof="0">
                <a:ln>
                  <a:noFill/>
                </a:ln>
                <a:solidFill>
                  <a:prstClr val="black"/>
                </a:solidFill>
                <a:effectLst/>
                <a:uLnTx/>
                <a:uFillTx/>
                <a:latin typeface="Calibri" panose="020F0502020204030204"/>
                <a:ea typeface="+mn-ea"/>
                <a:cs typeface="+mn-cs"/>
              </a:rPr>
              <a:t>affected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population or risk groups</a:t>
            </a:r>
          </a:p>
        </p:txBody>
      </p:sp>
      <p:sp>
        <p:nvSpPr>
          <p:cNvPr id="20" name="Content Placeholder 10"/>
          <p:cNvSpPr txBox="1">
            <a:spLocks/>
          </p:cNvSpPr>
          <p:nvPr/>
        </p:nvSpPr>
        <p:spPr>
          <a:xfrm>
            <a:off x="6615278" y="1480314"/>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a:ln>
                  <a:noFill/>
                </a:ln>
                <a:solidFill>
                  <a:prstClr val="black"/>
                </a:solidFill>
                <a:effectLst/>
                <a:uLnTx/>
                <a:uFillTx/>
                <a:latin typeface="Calibri" panose="020F0502020204030204"/>
                <a:ea typeface="+mn-ea"/>
                <a:cs typeface="+mn-cs"/>
              </a:rPr>
              <a:t>Transmission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patterns</a:t>
            </a:r>
            <a:r>
              <a:rPr kumimoji="0" lang="en-GB" sz="10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unusual or </a:t>
            </a:r>
            <a:r>
              <a:rPr kumimoji="0" lang="en-GB" sz="1000" b="0" i="0" u="none" strike="noStrike" kern="1200" cap="none" spc="0" normalizeH="0" baseline="0" noProof="0">
                <a:ln>
                  <a:noFill/>
                </a:ln>
                <a:solidFill>
                  <a:prstClr val="black"/>
                </a:solidFill>
                <a:effectLst/>
                <a:uLnTx/>
                <a:uFillTx/>
                <a:latin typeface="Calibri" panose="020F0502020204030204"/>
                <a:ea typeface="+mn-ea"/>
                <a:cs typeface="+mn-cs"/>
              </a:rPr>
              <a:t>new (e.g. </a:t>
            </a:r>
            <a:r>
              <a:rPr kumimoji="0" lang="en-GB" sz="1000" b="0" i="0" u="none" strike="noStrike" kern="1200" cap="none" spc="0" normalizeH="0" baseline="0" noProof="0" dirty="0">
                <a:ln>
                  <a:noFill/>
                </a:ln>
                <a:solidFill>
                  <a:prstClr val="black"/>
                </a:solidFill>
                <a:effectLst/>
                <a:uLnTx/>
                <a:uFillTx/>
                <a:latin typeface="Calibri" panose="020F0502020204030204"/>
                <a:ea typeface="+mn-ea"/>
                <a:cs typeface="+mn-cs"/>
              </a:rPr>
              <a:t>dengue – sexual transmission)</a:t>
            </a:r>
          </a:p>
        </p:txBody>
      </p:sp>
      <p:sp>
        <p:nvSpPr>
          <p:cNvPr id="21" name="Content Placeholder 10"/>
          <p:cNvSpPr txBox="1">
            <a:spLocks/>
          </p:cNvSpPr>
          <p:nvPr/>
        </p:nvSpPr>
        <p:spPr>
          <a:xfrm>
            <a:off x="2986502" y="1340937"/>
            <a:ext cx="1645440"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Unusual</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patterns in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morbidity </a:t>
            </a:r>
            <a:r>
              <a:rPr kumimoji="0" lang="en-GB" sz="1200" b="1" i="0" u="none" strike="noStrike" kern="1200" cap="none" spc="0" normalizeH="0" baseline="0" noProof="0">
                <a:ln>
                  <a:noFill/>
                </a:ln>
                <a:solidFill>
                  <a:prstClr val="black"/>
                </a:solidFill>
                <a:effectLst/>
                <a:uLnTx/>
                <a:uFillTx/>
                <a:latin typeface="Calibri" panose="020F0502020204030204"/>
                <a:ea typeface="+mn-ea"/>
                <a:cs typeface="+mn-cs"/>
              </a:rPr>
              <a:t>and mortality</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2" name="Content Placeholder 10"/>
          <p:cNvSpPr txBox="1">
            <a:spLocks/>
          </p:cNvSpPr>
          <p:nvPr/>
        </p:nvSpPr>
        <p:spPr>
          <a:xfrm>
            <a:off x="8208849" y="1869905"/>
            <a:ext cx="1972246" cy="1236867"/>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Changes in environmental determinants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e.g</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 increased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infected</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 vector population, climate</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change)</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Content Placeholder 10"/>
          <p:cNvSpPr txBox="1">
            <a:spLocks/>
          </p:cNvSpPr>
          <p:nvPr/>
        </p:nvSpPr>
        <p:spPr>
          <a:xfrm>
            <a:off x="1303572" y="3570698"/>
            <a:ext cx="1452045" cy="735880"/>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dirty="0" err="1">
                <a:ln>
                  <a:noFill/>
                </a:ln>
                <a:solidFill>
                  <a:prstClr val="black"/>
                </a:solidFill>
                <a:effectLst/>
                <a:uLnTx/>
                <a:uFillTx/>
                <a:latin typeface="Calibri" panose="020F0502020204030204"/>
                <a:ea typeface="+mn-ea"/>
                <a:cs typeface="+mn-cs"/>
              </a:rPr>
              <a:t>Significan</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t c</a:t>
            </a:r>
            <a:r>
              <a:rPr kumimoji="0" lang="en-GB" sz="1200" b="1" i="0" u="none" strike="noStrike" kern="1200" cap="none" spc="0" normalizeH="0" baseline="0" noProof="0" dirty="0" err="1">
                <a:ln>
                  <a:noFill/>
                </a:ln>
                <a:solidFill>
                  <a:prstClr val="black"/>
                </a:solidFill>
                <a:effectLst/>
                <a:uLnTx/>
                <a:uFillTx/>
                <a:latin typeface="Calibri" panose="020F0502020204030204"/>
                <a:ea typeface="+mn-ea"/>
                <a:cs typeface="+mn-cs"/>
              </a:rPr>
              <a:t>hanges</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in</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 epidemiology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and </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in </a:t>
            </a:r>
            <a:r>
              <a:rPr kumimoji="0" lang="en-GB" sz="1200" b="1" i="0" u="none" strike="noStrike" kern="1200" cap="none" spc="0" normalizeH="0" baseline="0" noProof="0" smtClean="0">
                <a:ln>
                  <a:noFill/>
                </a:ln>
                <a:solidFill>
                  <a:prstClr val="black"/>
                </a:solidFill>
                <a:effectLst/>
                <a:uLnTx/>
                <a:uFillTx/>
                <a:latin typeface="Calibri" panose="020F0502020204030204"/>
                <a:ea typeface="+mn-ea"/>
                <a:cs typeface="+mn-cs"/>
              </a:rPr>
              <a:t>biology</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4" name="Content Placeholder 10"/>
          <p:cNvSpPr txBox="1">
            <a:spLocks/>
          </p:cNvSpPr>
          <p:nvPr/>
        </p:nvSpPr>
        <p:spPr>
          <a:xfrm>
            <a:off x="1915855" y="4690073"/>
            <a:ext cx="1452044" cy="703871"/>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Suspicious</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 Disease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or deaths in </a:t>
            </a: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animals</a:t>
            </a:r>
          </a:p>
        </p:txBody>
      </p:sp>
      <p:sp>
        <p:nvSpPr>
          <p:cNvPr id="25" name="Content Placeholder 10"/>
          <p:cNvSpPr txBox="1">
            <a:spLocks/>
          </p:cNvSpPr>
          <p:nvPr/>
        </p:nvSpPr>
        <p:spPr>
          <a:xfrm>
            <a:off x="8662185" y="4293789"/>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Contaminated food or water</a:t>
            </a:r>
          </a:p>
        </p:txBody>
      </p:sp>
      <p:sp>
        <p:nvSpPr>
          <p:cNvPr id="26" name="Content Placeholder 10"/>
          <p:cNvSpPr txBox="1">
            <a:spLocks/>
          </p:cNvSpPr>
          <p:nvPr/>
        </p:nvSpPr>
        <p:spPr>
          <a:xfrm>
            <a:off x="8943842" y="3252655"/>
            <a:ext cx="1585524" cy="912996"/>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Environmental hazards</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chemical/radio-nuclear events</a:t>
            </a:r>
          </a:p>
        </p:txBody>
      </p:sp>
      <p:sp>
        <p:nvSpPr>
          <p:cNvPr id="28" name="Rounded Rectangle 27"/>
          <p:cNvSpPr/>
          <p:nvPr/>
        </p:nvSpPr>
        <p:spPr>
          <a:xfrm>
            <a:off x="2835319" y="3519573"/>
            <a:ext cx="1118895" cy="623597"/>
          </a:xfrm>
          <a:prstGeom prst="roundRect">
            <a:avLst/>
          </a:prstGeom>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en-GB" sz="1595" b="0" i="0" u="none" strike="noStrike" kern="1200" cap="none" spc="0" normalizeH="0" baseline="0" noProof="0" dirty="0" smtClean="0">
                <a:ln>
                  <a:noFill/>
                </a:ln>
                <a:solidFill>
                  <a:srgbClr val="0070C0"/>
                </a:solidFill>
                <a:effectLst/>
                <a:uLnTx/>
                <a:uFillTx/>
                <a:latin typeface="Calibri" panose="020F0502020204030204"/>
                <a:ea typeface="+mn-ea"/>
                <a:cs typeface="+mn-cs"/>
              </a:rPr>
              <a:t>Core</a:t>
            </a:r>
            <a:endParaRPr kumimoji="0" lang="en-GB" sz="1595"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29" name="Rounded Rectangle 28"/>
          <p:cNvSpPr/>
          <p:nvPr/>
        </p:nvSpPr>
        <p:spPr>
          <a:xfrm>
            <a:off x="13892" y="3519573"/>
            <a:ext cx="1209978" cy="804338"/>
          </a:xfrm>
          <a:prstGeom prst="roundRect">
            <a:avLst/>
          </a:prstGeom>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en-GB" sz="1595" b="0" i="0" u="none" strike="noStrike" kern="1200" cap="none" spc="0" normalizeH="0" baseline="0" noProof="0" dirty="0" smtClean="0">
                <a:ln>
                  <a:noFill/>
                </a:ln>
                <a:solidFill>
                  <a:srgbClr val="69AE23"/>
                </a:solidFill>
                <a:effectLst/>
                <a:uLnTx/>
                <a:uFillTx/>
                <a:latin typeface="Calibri" panose="020F0502020204030204"/>
                <a:ea typeface="+mn-ea"/>
                <a:cs typeface="+mn-cs"/>
              </a:rPr>
              <a:t>Additional*</a:t>
            </a:r>
            <a:endParaRPr kumimoji="0" lang="en-GB" sz="1595" b="0" i="0" u="none" strike="noStrike" kern="1200" cap="none" spc="0" normalizeH="0" baseline="0" noProof="0" dirty="0">
              <a:ln>
                <a:noFill/>
              </a:ln>
              <a:solidFill>
                <a:srgbClr val="69AE23"/>
              </a:solidFill>
              <a:effectLst/>
              <a:uLnTx/>
              <a:uFillTx/>
              <a:latin typeface="Calibri" panose="020F0502020204030204"/>
              <a:ea typeface="+mn-ea"/>
              <a:cs typeface="+mn-cs"/>
            </a:endParaRPr>
          </a:p>
        </p:txBody>
      </p:sp>
      <p:sp>
        <p:nvSpPr>
          <p:cNvPr id="30" name="Rounded Rectangle 29"/>
          <p:cNvSpPr/>
          <p:nvPr/>
        </p:nvSpPr>
        <p:spPr>
          <a:xfrm>
            <a:off x="6363478" y="4110865"/>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prstClr val="white"/>
                </a:solidFill>
                <a:effectLst/>
                <a:uLnTx/>
                <a:uFillTx/>
                <a:latin typeface="Calibri Light" panose="020F0302020204030204"/>
                <a:ea typeface="+mn-ea"/>
                <a:cs typeface="+mn-cs"/>
              </a:rPr>
              <a:t>IHR</a:t>
            </a:r>
            <a:endParaRPr kumimoji="0" lang="en-GB" sz="1200" b="1"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sp>
        <p:nvSpPr>
          <p:cNvPr id="31" name="Rounded Rectangle 30"/>
          <p:cNvSpPr/>
          <p:nvPr/>
        </p:nvSpPr>
        <p:spPr>
          <a:xfrm>
            <a:off x="3735262" y="4255686"/>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prstClr val="white"/>
                </a:solidFill>
                <a:effectLst/>
                <a:uLnTx/>
                <a:uFillTx/>
                <a:latin typeface="Calibri Light" panose="020F0302020204030204"/>
                <a:ea typeface="+mn-ea"/>
                <a:cs typeface="+mn-cs"/>
              </a:rPr>
              <a:t>1082/EWRS</a:t>
            </a:r>
            <a:endParaRPr kumimoji="0" lang="en-GB" sz="1200" b="1" i="0" u="none" strike="noStrike" kern="1200" cap="none" spc="0" normalizeH="0" baseline="0" noProof="0" dirty="0">
              <a:ln>
                <a:noFill/>
              </a:ln>
              <a:solidFill>
                <a:prstClr val="white"/>
              </a:solidFill>
              <a:effectLst/>
              <a:uLnTx/>
              <a:uFillTx/>
              <a:latin typeface="Calibri Light" panose="020F0302020204030204"/>
              <a:ea typeface="+mn-ea"/>
              <a:cs typeface="+mn-cs"/>
            </a:endParaRPr>
          </a:p>
        </p:txBody>
      </p:sp>
      <p:sp>
        <p:nvSpPr>
          <p:cNvPr id="32" name="Rounded Rectangle 31"/>
          <p:cNvSpPr/>
          <p:nvPr/>
        </p:nvSpPr>
        <p:spPr>
          <a:xfrm>
            <a:off x="4925718" y="2376262"/>
            <a:ext cx="1315433" cy="6412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p>
            <a:pPr marL="0" marR="0" lvl="0" indent="0" algn="ctr" defTabSz="810067"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Light" panose="020F0302020204030204"/>
                <a:ea typeface="+mn-ea"/>
                <a:cs typeface="+mn-cs"/>
              </a:rPr>
              <a:t>Institutional Mandate</a:t>
            </a:r>
          </a:p>
        </p:txBody>
      </p:sp>
      <p:pic>
        <p:nvPicPr>
          <p:cNvPr id="35" name="Picture 34"/>
          <p:cNvPicPr>
            <a:picLocks noChangeAspect="1"/>
          </p:cNvPicPr>
          <p:nvPr/>
        </p:nvPicPr>
        <p:blipFill rotWithShape="1">
          <a:blip r:embed="rId3"/>
          <a:srcRect l="61894" t="42491" r="5061" b="31681"/>
          <a:stretch/>
        </p:blipFill>
        <p:spPr>
          <a:xfrm>
            <a:off x="118261" y="4985969"/>
            <a:ext cx="1664121" cy="818853"/>
          </a:xfrm>
          <a:prstGeom prst="rect">
            <a:avLst/>
          </a:prstGeom>
        </p:spPr>
      </p:pic>
      <p:sp>
        <p:nvSpPr>
          <p:cNvPr id="33" name="Rectangle 32"/>
          <p:cNvSpPr/>
          <p:nvPr/>
        </p:nvSpPr>
        <p:spPr>
          <a:xfrm>
            <a:off x="13892" y="6334713"/>
            <a:ext cx="3250624" cy="549381"/>
          </a:xfrm>
          <a:prstGeom prst="rect">
            <a:avLst/>
          </a:prstGeom>
        </p:spPr>
        <p:txBody>
          <a:bodyPr wrap="square">
            <a:sp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Microsoft Sans Serif" pitchFamily="34" charset="0"/>
                <a:ea typeface="+mn-ea"/>
                <a:cs typeface="+mn-cs"/>
              </a:rPr>
              <a:t>* All </a:t>
            </a:r>
            <a:r>
              <a:rPr kumimoji="0" lang="en-GB" sz="1100" b="0" i="0" u="none" strike="noStrike" kern="1200" cap="none" spc="0" normalizeH="0" baseline="0" noProof="0" dirty="0">
                <a:ln>
                  <a:noFill/>
                </a:ln>
                <a:solidFill>
                  <a:prstClr val="black"/>
                </a:solidFill>
                <a:effectLst/>
                <a:uLnTx/>
                <a:uFillTx/>
                <a:latin typeface="Microsoft Sans Serif" pitchFamily="34" charset="0"/>
                <a:ea typeface="+mn-ea"/>
                <a:cs typeface="+mn-cs"/>
              </a:rPr>
              <a:t>elements that make you suspect that an event may </a:t>
            </a:r>
            <a:r>
              <a:rPr kumimoji="0" lang="en-GB" sz="1100" b="0" i="0" u="none" strike="noStrike" kern="1200" cap="none" spc="0" normalizeH="0" baseline="0" noProof="0">
                <a:ln>
                  <a:noFill/>
                </a:ln>
                <a:solidFill>
                  <a:prstClr val="black"/>
                </a:solidFill>
                <a:effectLst/>
                <a:uLnTx/>
                <a:uFillTx/>
                <a:latin typeface="Microsoft Sans Serif" pitchFamily="34" charset="0"/>
                <a:ea typeface="+mn-ea"/>
                <a:cs typeface="+mn-cs"/>
              </a:rPr>
              <a:t>potentially consist</a:t>
            </a:r>
            <a:r>
              <a:rPr kumimoji="0" lang="en-GB" sz="1100" b="0" i="0" u="none" strike="noStrike" kern="1200" cap="none" spc="0" normalizeH="0" baseline="0" noProof="0" dirty="0">
                <a:ln>
                  <a:noFill/>
                </a:ln>
                <a:solidFill>
                  <a:prstClr val="black"/>
                </a:solidFill>
                <a:effectLst/>
                <a:uLnTx/>
                <a:uFillTx/>
                <a:latin typeface="Microsoft Sans Serif" pitchFamily="34" charset="0"/>
                <a:ea typeface="+mn-ea"/>
                <a:cs typeface="+mn-cs"/>
              </a:rPr>
              <a:t> </a:t>
            </a:r>
            <a:r>
              <a:rPr kumimoji="0" lang="en-GB" sz="1100" b="0" i="0" u="none" strike="noStrike" kern="1200" cap="none" spc="0" normalizeH="0" baseline="0" noProof="0">
                <a:ln>
                  <a:noFill/>
                </a:ln>
                <a:solidFill>
                  <a:prstClr val="black"/>
                </a:solidFill>
                <a:effectLst/>
                <a:uLnTx/>
                <a:uFillTx/>
                <a:latin typeface="Microsoft Sans Serif" pitchFamily="34" charset="0"/>
                <a:ea typeface="+mn-ea"/>
                <a:cs typeface="+mn-cs"/>
              </a:rPr>
              <a:t> </a:t>
            </a:r>
            <a:r>
              <a:rPr kumimoji="0" lang="en-GB" sz="1100" b="0" i="0" u="none" strike="noStrike" kern="1200" cap="none" spc="0" normalizeH="0" baseline="0" noProof="0" dirty="0">
                <a:ln>
                  <a:noFill/>
                </a:ln>
                <a:solidFill>
                  <a:prstClr val="black"/>
                </a:solidFill>
                <a:effectLst/>
                <a:uLnTx/>
                <a:uFillTx/>
                <a:latin typeface="Microsoft Sans Serif" pitchFamily="34" charset="0"/>
                <a:ea typeface="+mn-ea"/>
                <a:cs typeface="+mn-cs"/>
              </a:rPr>
              <a:t>in </a:t>
            </a:r>
            <a:r>
              <a:rPr kumimoji="0" lang="en-GB" sz="1100" b="0" i="0" u="none" strike="noStrike" kern="1200" cap="none" spc="0" normalizeH="0" baseline="0" noProof="0">
                <a:ln>
                  <a:noFill/>
                </a:ln>
                <a:solidFill>
                  <a:prstClr val="black"/>
                </a:solidFill>
                <a:effectLst/>
                <a:uLnTx/>
                <a:uFillTx/>
                <a:latin typeface="Microsoft Sans Serif" pitchFamily="34" charset="0"/>
                <a:ea typeface="+mn-ea"/>
                <a:cs typeface="+mn-cs"/>
              </a:rPr>
              <a:t>a </a:t>
            </a:r>
            <a:r>
              <a:rPr kumimoji="0" lang="en-GB" sz="1100" b="0" i="0" u="none" strike="noStrike" kern="1200" cap="none" spc="0" normalizeH="0" baseline="0" noProof="0" dirty="0">
                <a:ln>
                  <a:noFill/>
                </a:ln>
                <a:solidFill>
                  <a:prstClr val="black"/>
                </a:solidFill>
                <a:effectLst/>
                <a:uLnTx/>
                <a:uFillTx/>
                <a:latin typeface="Microsoft Sans Serif" pitchFamily="34" charset="0"/>
                <a:ea typeface="+mn-ea"/>
                <a:cs typeface="+mn-cs"/>
              </a:rPr>
              <a:t>Public health threat </a:t>
            </a:r>
          </a:p>
        </p:txBody>
      </p:sp>
      <p:sp>
        <p:nvSpPr>
          <p:cNvPr id="34" name="Content Placeholder 10"/>
          <p:cNvSpPr txBox="1">
            <a:spLocks/>
          </p:cNvSpPr>
          <p:nvPr/>
        </p:nvSpPr>
        <p:spPr>
          <a:xfrm>
            <a:off x="5148360" y="585857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dirty="0" smtClean="0">
                <a:ln>
                  <a:noFill/>
                </a:ln>
                <a:solidFill>
                  <a:prstClr val="black"/>
                </a:solidFill>
                <a:effectLst/>
                <a:uLnTx/>
                <a:uFillTx/>
                <a:latin typeface="Calibri" panose="020F0502020204030204"/>
                <a:ea typeface="+mn-ea"/>
                <a:cs typeface="+mn-cs"/>
              </a:rPr>
              <a:t>Recurrence/re-emergence of a disease</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6" name="Content Placeholder 10"/>
          <p:cNvSpPr txBox="1">
            <a:spLocks/>
          </p:cNvSpPr>
          <p:nvPr/>
        </p:nvSpPr>
        <p:spPr>
          <a:xfrm>
            <a:off x="2750239" y="5569718"/>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dirty="0" smtClean="0">
                <a:ln>
                  <a:noFill/>
                </a:ln>
                <a:solidFill>
                  <a:prstClr val="black"/>
                </a:solidFill>
                <a:effectLst/>
                <a:uLnTx/>
                <a:uFillTx/>
                <a:latin typeface="Calibri" panose="020F0502020204030204"/>
                <a:ea typeface="+mn-ea"/>
                <a:cs typeface="+mn-cs"/>
              </a:rPr>
              <a:t>Cluster of an unknown disease</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7" name="Content Placeholder 10"/>
          <p:cNvSpPr txBox="1">
            <a:spLocks/>
          </p:cNvSpPr>
          <p:nvPr/>
        </p:nvSpPr>
        <p:spPr>
          <a:xfrm>
            <a:off x="7793384" y="5076351"/>
            <a:ext cx="1592104" cy="695562"/>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1010" tIns="40505" rIns="81010" bIns="40505" numCol="1" spcCol="0" rtlCol="0" fromWordArt="0" anchor="ctr" anchorCtr="0" forceAA="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marR="0" lvl="0" indent="0" algn="ctr" defTabSz="810067" rtl="0" eaLnBrk="1" fontAlgn="auto" latinLnBrk="0" hangingPunct="1">
              <a:lnSpc>
                <a:spcPct val="90000"/>
              </a:lnSpc>
              <a:spcBef>
                <a:spcPts val="886"/>
              </a:spcBef>
              <a:spcAft>
                <a:spcPts val="0"/>
              </a:spcAft>
              <a:buClrTx/>
              <a:buSzTx/>
              <a:buFont typeface="Arial" panose="020B0604020202020204" pitchFamily="34" charset="0"/>
              <a:buNone/>
              <a:tabLst/>
              <a:defRPr/>
            </a:pPr>
            <a:r>
              <a:rPr kumimoji="0" lang="en-GB" sz="1200" b="1" i="0" u="none" strike="noStrike" kern="1200" cap="none" spc="0" normalizeH="0" baseline="0" noProof="0" dirty="0" smtClean="0">
                <a:ln>
                  <a:noFill/>
                </a:ln>
                <a:solidFill>
                  <a:prstClr val="black"/>
                </a:solidFill>
                <a:effectLst/>
                <a:uLnTx/>
                <a:uFillTx/>
                <a:latin typeface="Calibri" panose="020F0502020204030204"/>
                <a:ea typeface="+mn-ea"/>
                <a:cs typeface="+mn-cs"/>
              </a:rPr>
              <a:t>Any event with high media and political interest</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Rounded Rectangular Callout 1"/>
          <p:cNvSpPr/>
          <p:nvPr/>
        </p:nvSpPr>
        <p:spPr>
          <a:xfrm>
            <a:off x="527483" y="1349932"/>
            <a:ext cx="2295255" cy="422878"/>
          </a:xfrm>
          <a:prstGeom prst="wedgeRoundRectCallout">
            <a:avLst>
              <a:gd name="adj1" fmla="val 56078"/>
              <a:gd name="adj2" fmla="val 9403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POP-UP </a:t>
            </a:r>
            <a:endParaRPr lang="en-GB" dirty="0"/>
          </a:p>
        </p:txBody>
      </p:sp>
    </p:spTree>
    <p:extLst>
      <p:ext uri="{BB962C8B-B14F-4D97-AF65-F5344CB8AC3E}">
        <p14:creationId xmlns:p14="http://schemas.microsoft.com/office/powerpoint/2010/main" val="39279663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a:spLocks noChangeAspect="1"/>
          </p:cNvSpPr>
          <p:nvPr/>
        </p:nvSpPr>
        <p:spPr bwMode="auto">
          <a:xfrm>
            <a:off x="1655658" y="2826805"/>
            <a:ext cx="1980220" cy="1757615"/>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en-GB" sz="1800" b="1" i="0" u="none" strike="noStrike" cap="none" normalizeH="0" baseline="0" dirty="0" smtClean="0">
                <a:ln>
                  <a:noFill/>
                </a:ln>
                <a:solidFill>
                  <a:schemeClr val="tx1"/>
                </a:solidFill>
                <a:effectLst/>
                <a:latin typeface="Microsoft Sans Serif" pitchFamily="34" charset="0"/>
              </a:rPr>
              <a:t>FILTERING</a:t>
            </a:r>
          </a:p>
          <a:p>
            <a:pPr marL="0" marR="0" indent="0" algn="ctr" defTabSz="914400" rtl="0" eaLnBrk="1" fontAlgn="base" latinLnBrk="0" hangingPunct="1">
              <a:lnSpc>
                <a:spcPct val="90000"/>
              </a:lnSpc>
              <a:spcBef>
                <a:spcPct val="20000"/>
              </a:spcBef>
              <a:spcAft>
                <a:spcPct val="0"/>
              </a:spcAft>
              <a:buClrTx/>
              <a:buSzTx/>
              <a:buFontTx/>
              <a:buNone/>
              <a:tabLst/>
            </a:pPr>
            <a:r>
              <a:rPr lang="en-GB" u="none" dirty="0" smtClean="0"/>
              <a:t>Event unusual or unexpected?</a:t>
            </a:r>
          </a:p>
        </p:txBody>
      </p:sp>
      <p:sp>
        <p:nvSpPr>
          <p:cNvPr id="10" name="TextBox 9"/>
          <p:cNvSpPr txBox="1"/>
          <p:nvPr/>
        </p:nvSpPr>
        <p:spPr>
          <a:xfrm>
            <a:off x="6244068" y="4159688"/>
            <a:ext cx="2267072" cy="1034129"/>
          </a:xfrm>
          <a:prstGeom prst="rect">
            <a:avLst/>
          </a:prstGeom>
          <a:noFill/>
          <a:ln>
            <a:solidFill>
              <a:schemeClr val="tx1"/>
            </a:solidFill>
          </a:ln>
        </p:spPr>
        <p:txBody>
          <a:bodyPr wrap="square" rtlCol="0">
            <a:spAutoFit/>
          </a:bodyPr>
          <a:lstStyle/>
          <a:p>
            <a:r>
              <a:rPr lang="en-GB" b="1" u="none" dirty="0" smtClean="0">
                <a:solidFill>
                  <a:srgbClr val="FF0000"/>
                </a:solidFill>
              </a:rPr>
              <a:t>[POP-UP with ECDC ATLAS AND TESSY]</a:t>
            </a:r>
          </a:p>
          <a:p>
            <a:r>
              <a:rPr lang="en-GB" b="1" u="none" dirty="0" err="1" smtClean="0">
                <a:solidFill>
                  <a:srgbClr val="FF0000"/>
                </a:solidFill>
              </a:rPr>
              <a:t>Pubmed</a:t>
            </a:r>
            <a:endParaRPr lang="en-GB" b="1" u="none" dirty="0" smtClean="0">
              <a:solidFill>
                <a:srgbClr val="FF0000"/>
              </a:solidFill>
            </a:endParaRPr>
          </a:p>
          <a:p>
            <a:r>
              <a:rPr lang="en-GB" b="1" u="none" dirty="0" smtClean="0">
                <a:solidFill>
                  <a:srgbClr val="FF0000"/>
                </a:solidFill>
              </a:rPr>
              <a:t>Scientific literature </a:t>
            </a:r>
          </a:p>
          <a:p>
            <a:endParaRPr lang="en-GB" b="1" u="none" dirty="0">
              <a:solidFill>
                <a:srgbClr val="FF0000"/>
              </a:solidFill>
            </a:endParaRPr>
          </a:p>
        </p:txBody>
      </p:sp>
      <p:sp>
        <p:nvSpPr>
          <p:cNvPr id="11" name="TextBox 10"/>
          <p:cNvSpPr txBox="1"/>
          <p:nvPr/>
        </p:nvSpPr>
        <p:spPr>
          <a:xfrm>
            <a:off x="6204528" y="3055574"/>
            <a:ext cx="2267072" cy="1126462"/>
          </a:xfrm>
          <a:prstGeom prst="rect">
            <a:avLst/>
          </a:prstGeom>
          <a:noFill/>
          <a:ln>
            <a:solidFill>
              <a:schemeClr val="tx1"/>
            </a:solidFill>
          </a:ln>
        </p:spPr>
        <p:txBody>
          <a:bodyPr wrap="square" rtlCol="0">
            <a:spAutoFit/>
          </a:bodyPr>
          <a:lstStyle/>
          <a:p>
            <a:r>
              <a:rPr lang="en-GB" b="1" u="none" dirty="0"/>
              <a:t>I</a:t>
            </a:r>
            <a:r>
              <a:rPr lang="en-GB" b="1" u="none" dirty="0" smtClean="0"/>
              <a:t>ndicator </a:t>
            </a:r>
            <a:r>
              <a:rPr lang="en-GB" b="1" u="none" dirty="0"/>
              <a:t>and event- based surveillance </a:t>
            </a:r>
            <a:r>
              <a:rPr lang="en-GB" b="1" u="none" dirty="0" smtClean="0"/>
              <a:t>databases and report</a:t>
            </a:r>
          </a:p>
          <a:p>
            <a:r>
              <a:rPr lang="en-GB" b="1" u="none" dirty="0" smtClean="0">
                <a:solidFill>
                  <a:srgbClr val="FF0000"/>
                </a:solidFill>
              </a:rPr>
              <a:t>[POP-UP with GIDEON, WHO DATABASE, CDC YELLOW BOOK]</a:t>
            </a:r>
            <a:endParaRPr lang="en-GB" b="1" u="none" dirty="0">
              <a:solidFill>
                <a:srgbClr val="FF0000"/>
              </a:solidFill>
            </a:endParaRPr>
          </a:p>
        </p:txBody>
      </p:sp>
      <p:cxnSp>
        <p:nvCxnSpPr>
          <p:cNvPr id="17" name="Straight Arrow Connector 16"/>
          <p:cNvCxnSpPr>
            <a:stCxn id="2" idx="6"/>
          </p:cNvCxnSpPr>
          <p:nvPr/>
        </p:nvCxnSpPr>
        <p:spPr bwMode="auto">
          <a:xfrm flipV="1">
            <a:off x="3635878" y="3698857"/>
            <a:ext cx="2529110" cy="6756"/>
          </a:xfrm>
          <a:prstGeom prst="straightConnector1">
            <a:avLst/>
          </a:prstGeom>
          <a:solidFill>
            <a:srgbClr val="FF99FF">
              <a:alpha val="25000"/>
            </a:srgbClr>
          </a:solidFill>
          <a:ln w="28575" cap="flat" cmpd="sng" algn="ctr">
            <a:solidFill>
              <a:srgbClr val="FF99FF"/>
            </a:solidFill>
            <a:prstDash val="solid"/>
            <a:round/>
            <a:headEnd type="none" w="med" len="med"/>
            <a:tailEnd type="triangle"/>
          </a:ln>
          <a:effectLst/>
        </p:spPr>
      </p:cxnSp>
      <p:sp>
        <p:nvSpPr>
          <p:cNvPr id="46" name="Rectangle 45"/>
          <p:cNvSpPr/>
          <p:nvPr/>
        </p:nvSpPr>
        <p:spPr>
          <a:xfrm>
            <a:off x="3938413" y="3323340"/>
            <a:ext cx="2132563" cy="590931"/>
          </a:xfrm>
          <a:prstGeom prst="rect">
            <a:avLst/>
          </a:prstGeom>
        </p:spPr>
        <p:txBody>
          <a:bodyPr wrap="square">
            <a:spAutoFit/>
          </a:bodyPr>
          <a:lstStyle/>
          <a:p>
            <a:r>
              <a:rPr lang="en-GB" u="none" dirty="0"/>
              <a:t>Establish baseline through several possible sources of information</a:t>
            </a:r>
          </a:p>
        </p:txBody>
      </p:sp>
      <p:sp>
        <p:nvSpPr>
          <p:cNvPr id="4" name="TextBox 3"/>
          <p:cNvSpPr txBox="1"/>
          <p:nvPr/>
        </p:nvSpPr>
        <p:spPr>
          <a:xfrm>
            <a:off x="765160" y="1673805"/>
            <a:ext cx="2870718" cy="424732"/>
          </a:xfrm>
          <a:prstGeom prst="rect">
            <a:avLst/>
          </a:prstGeom>
          <a:noFill/>
        </p:spPr>
        <p:txBody>
          <a:bodyPr wrap="square" rtlCol="0">
            <a:spAutoFit/>
          </a:bodyPr>
          <a:lstStyle/>
          <a:p>
            <a:pPr lvl="0" defTabSz="810067" fontAlgn="auto">
              <a:spcBef>
                <a:spcPts val="886"/>
              </a:spcBef>
              <a:spcAft>
                <a:spcPts val="0"/>
              </a:spcAft>
              <a:defRPr/>
            </a:pPr>
            <a:r>
              <a:rPr lang="en-GB" dirty="0" smtClean="0"/>
              <a:t>Pop up from the box </a:t>
            </a:r>
            <a:r>
              <a:rPr lang="en-GB" u="none" dirty="0" smtClean="0">
                <a:solidFill>
                  <a:prstClr val="black"/>
                </a:solidFill>
                <a:latin typeface="Calibri" panose="020F0502020204030204"/>
              </a:rPr>
              <a:t>Unusual </a:t>
            </a:r>
            <a:r>
              <a:rPr lang="en-GB" u="none" dirty="0">
                <a:solidFill>
                  <a:prstClr val="black"/>
                </a:solidFill>
                <a:latin typeface="Calibri" panose="020F0502020204030204"/>
              </a:rPr>
              <a:t>patterns in </a:t>
            </a:r>
            <a:r>
              <a:rPr lang="en-GB" b="1" u="none" dirty="0">
                <a:solidFill>
                  <a:prstClr val="black"/>
                </a:solidFill>
                <a:latin typeface="Calibri" panose="020F0502020204030204"/>
              </a:rPr>
              <a:t>morbidity and mortality</a:t>
            </a:r>
          </a:p>
        </p:txBody>
      </p:sp>
    </p:spTree>
    <p:extLst>
      <p:ext uri="{BB962C8B-B14F-4D97-AF65-F5344CB8AC3E}">
        <p14:creationId xmlns:p14="http://schemas.microsoft.com/office/powerpoint/2010/main" val="15738952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178750"/>
            <a:ext cx="6915731" cy="5490844"/>
          </a:xfrm>
          <a:prstGeom prst="rect">
            <a:avLst/>
          </a:prstGeom>
        </p:spPr>
      </p:pic>
      <p:sp>
        <p:nvSpPr>
          <p:cNvPr id="4" name="TextBox 3"/>
          <p:cNvSpPr txBox="1"/>
          <p:nvPr/>
        </p:nvSpPr>
        <p:spPr>
          <a:xfrm>
            <a:off x="4455570" y="5994285"/>
            <a:ext cx="2460161" cy="757130"/>
          </a:xfrm>
          <a:prstGeom prst="rect">
            <a:avLst/>
          </a:prstGeom>
          <a:noFill/>
        </p:spPr>
        <p:txBody>
          <a:bodyPr wrap="square" rtlCol="0">
            <a:spAutoFit/>
          </a:bodyPr>
          <a:lstStyle/>
          <a:p>
            <a:r>
              <a:rPr lang="en-GB" dirty="0" smtClean="0"/>
              <a:t>Link: </a:t>
            </a:r>
            <a:r>
              <a:rPr lang="en-GB" dirty="0">
                <a:hlinkClick r:id="rId4"/>
              </a:rPr>
              <a:t>https://www.ecdc.europa.eu/en/surveillance-atlas-infectious-diseases</a:t>
            </a:r>
            <a:endParaRPr lang="en-GB" dirty="0"/>
          </a:p>
        </p:txBody>
      </p:sp>
      <p:sp>
        <p:nvSpPr>
          <p:cNvPr id="5" name="TextBox 4"/>
          <p:cNvSpPr txBox="1"/>
          <p:nvPr/>
        </p:nvSpPr>
        <p:spPr>
          <a:xfrm>
            <a:off x="7470905" y="1178750"/>
            <a:ext cx="3105345" cy="424732"/>
          </a:xfrm>
          <a:prstGeom prst="rect">
            <a:avLst/>
          </a:prstGeom>
          <a:noFill/>
        </p:spPr>
        <p:txBody>
          <a:bodyPr wrap="square" rtlCol="0">
            <a:spAutoFit/>
          </a:bodyPr>
          <a:lstStyle/>
          <a:p>
            <a:r>
              <a:rPr lang="en-GB" sz="2400" u="none" dirty="0" smtClean="0">
                <a:solidFill>
                  <a:srgbClr val="FF0000"/>
                </a:solidFill>
              </a:rPr>
              <a:t>POP UP</a:t>
            </a:r>
            <a:endParaRPr lang="en-GB" sz="2400" u="none" dirty="0">
              <a:solidFill>
                <a:srgbClr val="FF0000"/>
              </a:solidFill>
            </a:endParaRPr>
          </a:p>
        </p:txBody>
      </p:sp>
    </p:spTree>
    <p:extLst>
      <p:ext uri="{BB962C8B-B14F-4D97-AF65-F5344CB8AC3E}">
        <p14:creationId xmlns:p14="http://schemas.microsoft.com/office/powerpoint/2010/main" val="20511124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60115" y="1673805"/>
            <a:ext cx="2844812" cy="4770530"/>
          </a:xfrm>
          <a:prstGeom prst="rect">
            <a:avLst/>
          </a:prstGeom>
        </p:spPr>
      </p:pic>
      <p:sp>
        <p:nvSpPr>
          <p:cNvPr id="3" name="TextBox 2"/>
          <p:cNvSpPr txBox="1"/>
          <p:nvPr/>
        </p:nvSpPr>
        <p:spPr>
          <a:xfrm>
            <a:off x="5985740" y="1673805"/>
            <a:ext cx="3735415" cy="369332"/>
          </a:xfrm>
          <a:prstGeom prst="rect">
            <a:avLst/>
          </a:prstGeom>
          <a:noFill/>
        </p:spPr>
        <p:txBody>
          <a:bodyPr wrap="square" rtlCol="0">
            <a:spAutoFit/>
          </a:bodyPr>
          <a:lstStyle/>
          <a:p>
            <a:r>
              <a:rPr lang="en-GB" sz="2000" u="none" dirty="0" smtClean="0">
                <a:solidFill>
                  <a:srgbClr val="FF0000"/>
                </a:solidFill>
              </a:rPr>
              <a:t>POP UP</a:t>
            </a:r>
            <a:endParaRPr lang="en-GB" sz="2000" u="none" dirty="0">
              <a:solidFill>
                <a:srgbClr val="FF0000"/>
              </a:solidFill>
            </a:endParaRPr>
          </a:p>
        </p:txBody>
      </p:sp>
      <p:sp>
        <p:nvSpPr>
          <p:cNvPr id="4" name="TextBox 3"/>
          <p:cNvSpPr txBox="1"/>
          <p:nvPr/>
        </p:nvSpPr>
        <p:spPr>
          <a:xfrm>
            <a:off x="3780495" y="5229200"/>
            <a:ext cx="1215135" cy="923330"/>
          </a:xfrm>
          <a:prstGeom prst="rect">
            <a:avLst/>
          </a:prstGeom>
          <a:noFill/>
        </p:spPr>
        <p:txBody>
          <a:bodyPr wrap="square" rtlCol="0">
            <a:spAutoFit/>
          </a:bodyPr>
          <a:lstStyle/>
          <a:p>
            <a:r>
              <a:rPr lang="en-GB" dirty="0" smtClean="0">
                <a:hlinkClick r:id="rId4"/>
              </a:rPr>
              <a:t>LINK: https</a:t>
            </a:r>
            <a:r>
              <a:rPr lang="en-GB" dirty="0">
                <a:hlinkClick r:id="rId4"/>
              </a:rPr>
              <a:t>://wwwnc.cdc.gov/travel/page/yellowbook-home-2014</a:t>
            </a:r>
            <a:endParaRPr lang="en-GB" dirty="0"/>
          </a:p>
        </p:txBody>
      </p:sp>
    </p:spTree>
    <p:extLst>
      <p:ext uri="{BB962C8B-B14F-4D97-AF65-F5344CB8AC3E}">
        <p14:creationId xmlns:p14="http://schemas.microsoft.com/office/powerpoint/2010/main" val="2667993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0" y="1178750"/>
            <a:ext cx="6642867" cy="5490611"/>
          </a:xfrm>
          <a:prstGeom prst="rect">
            <a:avLst/>
          </a:prstGeom>
        </p:spPr>
      </p:pic>
      <p:sp>
        <p:nvSpPr>
          <p:cNvPr id="3" name="Rectangle 2"/>
          <p:cNvSpPr/>
          <p:nvPr/>
        </p:nvSpPr>
        <p:spPr>
          <a:xfrm>
            <a:off x="7020855" y="4869160"/>
            <a:ext cx="3335141" cy="1089529"/>
          </a:xfrm>
          <a:prstGeom prst="rect">
            <a:avLst/>
          </a:prstGeom>
        </p:spPr>
        <p:txBody>
          <a:bodyPr wrap="square">
            <a:spAutoFit/>
          </a:bodyPr>
          <a:lstStyle/>
          <a:p>
            <a:r>
              <a:rPr lang="en-GB" dirty="0" smtClean="0">
                <a:solidFill>
                  <a:srgbClr val="222222"/>
                </a:solidFill>
                <a:latin typeface="Calibri" panose="020F0502020204030204" pitchFamily="34" charset="0"/>
                <a:ea typeface="Calibri" panose="020F0502020204030204" pitchFamily="34" charset="0"/>
              </a:rPr>
              <a:t>Source: GIDEON</a:t>
            </a:r>
            <a:r>
              <a:rPr lang="en-GB" dirty="0">
                <a:solidFill>
                  <a:srgbClr val="222222"/>
                </a:solidFill>
                <a:latin typeface="Calibri" panose="020F0502020204030204" pitchFamily="34" charset="0"/>
                <a:ea typeface="Calibri" panose="020F0502020204030204" pitchFamily="34" charset="0"/>
              </a:rPr>
              <a:t>: Global Infectious Diseases &amp; Epidemiology Network</a:t>
            </a:r>
            <a:r>
              <a:rPr lang="en-GB" dirty="0">
                <a:latin typeface="Calibri" panose="020F0502020204030204" pitchFamily="34" charset="0"/>
                <a:ea typeface="Calibri" panose="020F0502020204030204" pitchFamily="34" charset="0"/>
              </a:rPr>
              <a:t> [Internet]. </a:t>
            </a:r>
            <a:r>
              <a:rPr lang="en-GB" dirty="0">
                <a:solidFill>
                  <a:srgbClr val="222222"/>
                </a:solidFill>
                <a:latin typeface="Calibri" panose="020F0502020204030204" pitchFamily="34" charset="0"/>
                <a:ea typeface="Calibri" panose="020F0502020204030204" pitchFamily="34" charset="0"/>
              </a:rPr>
              <a:t>Los Angeles: GIDEON</a:t>
            </a:r>
            <a:r>
              <a:rPr lang="en-GB" sz="800" dirty="0">
                <a:solidFill>
                  <a:srgbClr val="000000"/>
                </a:solidFill>
                <a:latin typeface="Verdana" panose="020B0604030504040204" pitchFamily="34" charset="0"/>
                <a:ea typeface="Calibri" panose="020F0502020204030204" pitchFamily="34" charset="0"/>
                <a:cs typeface="Calibri" panose="020F0502020204030204" pitchFamily="34" charset="0"/>
              </a:rPr>
              <a:t> </a:t>
            </a:r>
            <a:r>
              <a:rPr lang="en-GB" dirty="0">
                <a:solidFill>
                  <a:srgbClr val="222222"/>
                </a:solidFill>
                <a:latin typeface="Calibri" panose="020F0502020204030204" pitchFamily="34" charset="0"/>
                <a:ea typeface="Calibri" panose="020F0502020204030204" pitchFamily="34" charset="0"/>
              </a:rPr>
              <a:t>Informatics, 1992- [cited </a:t>
            </a:r>
            <a:r>
              <a:rPr lang="en-GB" dirty="0"/>
              <a:t>2020 Mach </a:t>
            </a:r>
            <a:r>
              <a:rPr lang="en-GB" dirty="0" smtClean="0"/>
              <a:t>09</a:t>
            </a:r>
            <a:r>
              <a:rPr lang="en-GB" dirty="0" smtClean="0">
                <a:solidFill>
                  <a:srgbClr val="222222"/>
                </a:solidFill>
                <a:latin typeface="Calibri" panose="020F0502020204030204" pitchFamily="34" charset="0"/>
                <a:ea typeface="Calibri" panose="020F0502020204030204" pitchFamily="34" charset="0"/>
              </a:rPr>
              <a:t>]. </a:t>
            </a:r>
            <a:r>
              <a:rPr lang="en-GB" dirty="0">
                <a:solidFill>
                  <a:srgbClr val="222222"/>
                </a:solidFill>
                <a:latin typeface="Calibri" panose="020F0502020204030204" pitchFamily="34" charset="0"/>
                <a:ea typeface="Calibri" panose="020F0502020204030204" pitchFamily="34" charset="0"/>
              </a:rPr>
              <a:t>Available from:</a:t>
            </a:r>
            <a:r>
              <a:rPr lang="en-GB" sz="800" dirty="0">
                <a:solidFill>
                  <a:srgbClr val="000000"/>
                </a:solidFill>
                <a:latin typeface="Verdana" panose="020B0604030504040204" pitchFamily="34" charset="0"/>
                <a:ea typeface="Calibri" panose="020F0502020204030204" pitchFamily="34" charset="0"/>
                <a:cs typeface="Calibri" panose="020F0502020204030204" pitchFamily="34" charset="0"/>
              </a:rPr>
              <a:t> </a:t>
            </a:r>
            <a:r>
              <a:rPr lang="en-GB" dirty="0">
                <a:solidFill>
                  <a:srgbClr val="0563C1"/>
                </a:solidFill>
                <a:latin typeface="Calibri" panose="020F0502020204030204" pitchFamily="34" charset="0"/>
                <a:ea typeface="Calibri" panose="020F0502020204030204" pitchFamily="34" charset="0"/>
                <a:hlinkClick r:id="rId4"/>
              </a:rPr>
              <a:t>https://web.gideononline.com/</a:t>
            </a:r>
            <a:r>
              <a:rPr lang="en-GB" sz="800" dirty="0">
                <a:solidFill>
                  <a:srgbClr val="000000"/>
                </a:solidFill>
                <a:latin typeface="Verdana" panose="020B0604030504040204" pitchFamily="34" charset="0"/>
                <a:ea typeface="Calibri" panose="020F0502020204030204" pitchFamily="34" charset="0"/>
                <a:cs typeface="Calibri" panose="020F0502020204030204" pitchFamily="34" charset="0"/>
              </a:rPr>
              <a:t>. </a:t>
            </a:r>
            <a:r>
              <a:rPr lang="en-GB" dirty="0">
                <a:latin typeface="Calibri" panose="020F0502020204030204" pitchFamily="34" charset="0"/>
                <a:ea typeface="Calibri" panose="020F0502020204030204" pitchFamily="34" charset="0"/>
              </a:rPr>
              <a:t>Updated almost daily. Subscription required, but free trials are available.</a:t>
            </a:r>
            <a:endParaRPr lang="en-GB" dirty="0"/>
          </a:p>
        </p:txBody>
      </p:sp>
    </p:spTree>
    <p:extLst>
      <p:ext uri="{BB962C8B-B14F-4D97-AF65-F5344CB8AC3E}">
        <p14:creationId xmlns:p14="http://schemas.microsoft.com/office/powerpoint/2010/main" val="41716160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6" name="Gruppo 8"/>
          <p:cNvGrpSpPr>
            <a:grpSpLocks/>
          </p:cNvGrpSpPr>
          <p:nvPr/>
        </p:nvGrpSpPr>
        <p:grpSpPr bwMode="auto">
          <a:xfrm>
            <a:off x="5557838" y="2228850"/>
            <a:ext cx="4621212" cy="1875225"/>
            <a:chOff x="393700" y="1962150"/>
            <a:chExt cx="3911600" cy="1875225"/>
          </a:xfrm>
        </p:grpSpPr>
        <p:sp>
          <p:nvSpPr>
            <p:cNvPr id="16393" name="Rettangolo 9"/>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11" name="Rettangolo 10"/>
            <p:cNvSpPr/>
            <p:nvPr/>
          </p:nvSpPr>
          <p:spPr bwMode="auto">
            <a:xfrm>
              <a:off x="393700" y="1962150"/>
              <a:ext cx="3911600" cy="1875225"/>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7" name="Text Box 22"/>
          <p:cNvSpPr txBox="1">
            <a:spLocks noChangeArrowheads="1"/>
          </p:cNvSpPr>
          <p:nvPr/>
        </p:nvSpPr>
        <p:spPr bwMode="auto">
          <a:xfrm>
            <a:off x="5632450" y="2293938"/>
            <a:ext cx="4494213" cy="1815882"/>
          </a:xfrm>
          <a:prstGeom prst="rect">
            <a:avLst/>
          </a:prstGeom>
          <a:noFill/>
          <a:ln w="9525">
            <a:noFill/>
            <a:miter lim="800000"/>
            <a:headEnd/>
            <a:tailEnd/>
          </a:ln>
        </p:spPr>
        <p:txBody>
          <a:bodyPr>
            <a:spAutoFit/>
          </a:bodyPr>
          <a:lstStyle/>
          <a:p>
            <a:pPr marL="190500" indent="-187325" algn="l">
              <a:lnSpc>
                <a:spcPct val="100000"/>
              </a:lnSpc>
              <a:spcBef>
                <a:spcPct val="0"/>
              </a:spcBef>
            </a:pPr>
            <a:r>
              <a:rPr lang="it-IT" sz="1600" b="1" u="none" noProof="1">
                <a:solidFill>
                  <a:schemeClr val="bg1"/>
                </a:solidFill>
                <a:latin typeface="Arial" charset="0"/>
              </a:rPr>
              <a:t>Objective</a:t>
            </a:r>
          </a:p>
          <a:p>
            <a:pPr marL="190500" indent="-187325" algn="l">
              <a:lnSpc>
                <a:spcPct val="100000"/>
              </a:lnSpc>
              <a:spcBef>
                <a:spcPct val="0"/>
              </a:spcBef>
            </a:pPr>
            <a:endParaRPr lang="it-IT" sz="1600" b="1" u="none" noProof="1">
              <a:latin typeface="Arial" charset="0"/>
            </a:endParaRPr>
          </a:p>
          <a:p>
            <a:pPr marL="190500" indent="-187325" algn="l">
              <a:lnSpc>
                <a:spcPct val="100000"/>
              </a:lnSpc>
              <a:spcBef>
                <a:spcPct val="0"/>
              </a:spcBef>
            </a:pPr>
            <a:r>
              <a:rPr lang="it-IT" sz="1600" u="none" noProof="1">
                <a:latin typeface="Arial" charset="0"/>
                <a:cs typeface="Times New Roman" pitchFamily="18" charset="0"/>
              </a:rPr>
              <a:t>At the end of this unit you </a:t>
            </a:r>
            <a:r>
              <a:rPr lang="it-IT" sz="1600" u="none" noProof="1" smtClean="0">
                <a:latin typeface="Arial" charset="0"/>
                <a:cs typeface="Times New Roman" pitchFamily="18" charset="0"/>
              </a:rPr>
              <a:t>will understand:</a:t>
            </a:r>
            <a:endParaRPr lang="it-IT" sz="1600" u="none" noProof="1">
              <a:latin typeface="Arial" charset="0"/>
              <a:cs typeface="Times New Roman" pitchFamily="18" charset="0"/>
            </a:endParaRPr>
          </a:p>
          <a:p>
            <a:pPr marL="190500" indent="-187325" algn="l">
              <a:lnSpc>
                <a:spcPct val="100000"/>
              </a:lnSpc>
              <a:spcBef>
                <a:spcPct val="0"/>
              </a:spcBef>
              <a:buFontTx/>
              <a:buChar char="•"/>
            </a:pPr>
            <a:endParaRPr lang="it-IT" sz="1600" u="none" noProof="1">
              <a:latin typeface="Arial" charset="0"/>
              <a:cs typeface="Times New Roman" pitchFamily="18" charset="0"/>
            </a:endParaRPr>
          </a:p>
          <a:p>
            <a:pPr marL="190500" indent="-187325" algn="l">
              <a:lnSpc>
                <a:spcPct val="100000"/>
              </a:lnSpc>
              <a:spcBef>
                <a:spcPct val="0"/>
              </a:spcBef>
              <a:buFont typeface="Arial" pitchFamily="34" charset="0"/>
              <a:buChar char="•"/>
            </a:pPr>
            <a:r>
              <a:rPr lang="en-US" sz="1600" u="none" noProof="1" smtClean="0">
                <a:latin typeface="Arial" charset="0"/>
                <a:cs typeface="Times New Roman" pitchFamily="18" charset="0"/>
              </a:rPr>
              <a:t>What is filtering and </a:t>
            </a:r>
          </a:p>
          <a:p>
            <a:pPr marL="190500" indent="-187325" algn="l">
              <a:lnSpc>
                <a:spcPct val="100000"/>
              </a:lnSpc>
              <a:spcBef>
                <a:spcPct val="0"/>
              </a:spcBef>
              <a:buFont typeface="Arial" pitchFamily="34" charset="0"/>
              <a:buChar char="•"/>
            </a:pPr>
            <a:r>
              <a:rPr lang="en-US" sz="1600" u="none" noProof="1" smtClean="0">
                <a:latin typeface="Arial" charset="0"/>
                <a:cs typeface="Times New Roman" pitchFamily="18" charset="0"/>
              </a:rPr>
              <a:t>what are the main filtering criteria</a:t>
            </a:r>
            <a:endParaRPr lang="en-US" sz="1600" u="none" noProof="1">
              <a:latin typeface="Arial" charset="0"/>
            </a:endParaRPr>
          </a:p>
          <a:p>
            <a:pPr marL="190500" indent="-187325" algn="l">
              <a:lnSpc>
                <a:spcPct val="100000"/>
              </a:lnSpc>
              <a:spcBef>
                <a:spcPct val="0"/>
              </a:spcBef>
            </a:pPr>
            <a:endParaRPr lang="en-US" sz="1600" u="none" noProof="1">
              <a:latin typeface="Arial" charset="0"/>
            </a:endParaRPr>
          </a:p>
        </p:txBody>
      </p:sp>
      <p:grpSp>
        <p:nvGrpSpPr>
          <p:cNvPr id="16388" name="Gruppo 7"/>
          <p:cNvGrpSpPr>
            <a:grpSpLocks/>
          </p:cNvGrpSpPr>
          <p:nvPr/>
        </p:nvGrpSpPr>
        <p:grpSpPr bwMode="auto">
          <a:xfrm>
            <a:off x="465138" y="2228849"/>
            <a:ext cx="4621212" cy="3675426"/>
            <a:chOff x="393700" y="1962149"/>
            <a:chExt cx="3911600" cy="3675426"/>
          </a:xfrm>
        </p:grpSpPr>
        <p:sp>
          <p:nvSpPr>
            <p:cNvPr id="16391" name="Rettangolo 6"/>
            <p:cNvSpPr>
              <a:spLocks noChangeArrowheads="1"/>
            </p:cNvSpPr>
            <p:nvPr/>
          </p:nvSpPr>
          <p:spPr bwMode="auto">
            <a:xfrm>
              <a:off x="393700" y="1962150"/>
              <a:ext cx="3911600" cy="400050"/>
            </a:xfrm>
            <a:prstGeom prst="rect">
              <a:avLst/>
            </a:prstGeom>
            <a:solidFill>
              <a:srgbClr val="69AE23"/>
            </a:solidFill>
            <a:ln w="28575" algn="ctr">
              <a:noFill/>
              <a:round/>
              <a:headEnd/>
              <a:tailEnd/>
            </a:ln>
          </p:spPr>
          <p:txBody>
            <a:bodyPr wrap="none" anchor="ctr"/>
            <a:lstStyle/>
            <a:p>
              <a:endParaRPr lang="it-IT"/>
            </a:p>
          </p:txBody>
        </p:sp>
        <p:sp>
          <p:nvSpPr>
            <p:cNvPr id="6" name="Rettangolo 5"/>
            <p:cNvSpPr/>
            <p:nvPr/>
          </p:nvSpPr>
          <p:spPr bwMode="auto">
            <a:xfrm>
              <a:off x="393700" y="1962149"/>
              <a:ext cx="3911600" cy="3675426"/>
            </a:xfrm>
            <a:prstGeom prst="rect">
              <a:avLst/>
            </a:prstGeom>
            <a:noFill/>
            <a:ln w="12700" cap="flat" cmpd="sng" algn="ctr">
              <a:solidFill>
                <a:schemeClr val="tx1">
                  <a:alpha val="51000"/>
                </a:schemeClr>
              </a:solidFill>
              <a:prstDash val="solid"/>
              <a:round/>
              <a:headEnd type="none" w="med" len="med"/>
              <a:tailEnd type="none" w="med" len="med"/>
            </a:ln>
            <a:effectLst>
              <a:outerShdw blurRad="76200" algn="ctr" rotWithShape="0">
                <a:prstClr val="black"/>
              </a:outerShdw>
            </a:effectLst>
          </p:spPr>
          <p:txBody>
            <a:bodyPr wrap="none" anchor="ctr"/>
            <a:lstStyle/>
            <a:p>
              <a:pPr>
                <a:defRPr/>
              </a:pPr>
              <a:endParaRPr lang="it-IT"/>
            </a:p>
          </p:txBody>
        </p:sp>
      </p:grpSp>
      <p:sp>
        <p:nvSpPr>
          <p:cNvPr id="16389"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a:solidFill>
                  <a:srgbClr val="69AE23"/>
                </a:solidFill>
                <a:latin typeface="Arial" charset="0"/>
              </a:rPr>
              <a:t>Index and objectives</a:t>
            </a:r>
            <a:endParaRPr lang="it-IT" sz="1800" b="1" u="none" noProof="1">
              <a:solidFill>
                <a:srgbClr val="69AE23"/>
              </a:solidFill>
              <a:latin typeface="Arial" charset="0"/>
            </a:endParaRPr>
          </a:p>
        </p:txBody>
      </p:sp>
      <p:sp>
        <p:nvSpPr>
          <p:cNvPr id="16390" name="Text Box 23"/>
          <p:cNvSpPr txBox="1">
            <a:spLocks noChangeArrowheads="1"/>
          </p:cNvSpPr>
          <p:nvPr/>
        </p:nvSpPr>
        <p:spPr bwMode="auto">
          <a:xfrm>
            <a:off x="470135" y="2211249"/>
            <a:ext cx="4500563" cy="3046988"/>
          </a:xfrm>
          <a:prstGeom prst="rect">
            <a:avLst/>
          </a:prstGeom>
          <a:noFill/>
          <a:ln w="9525">
            <a:noFill/>
            <a:miter lim="800000"/>
            <a:headEnd/>
            <a:tailEnd/>
          </a:ln>
        </p:spPr>
        <p:txBody>
          <a:bodyPr>
            <a:spAutoFit/>
          </a:bodyPr>
          <a:lstStyle/>
          <a:p>
            <a:pPr algn="l">
              <a:lnSpc>
                <a:spcPct val="100000"/>
              </a:lnSpc>
              <a:spcBef>
                <a:spcPct val="0"/>
              </a:spcBef>
            </a:pPr>
            <a:r>
              <a:rPr lang="it-IT" sz="1600" b="1" u="none" dirty="0" err="1">
                <a:solidFill>
                  <a:schemeClr val="bg1"/>
                </a:solidFill>
                <a:latin typeface="Arial" charset="0"/>
              </a:rPr>
              <a:t>Index</a:t>
            </a:r>
            <a:endParaRPr lang="it-IT" sz="1600" b="1" u="none" dirty="0">
              <a:solidFill>
                <a:schemeClr val="bg1"/>
              </a:solidFill>
              <a:latin typeface="Arial" charset="0"/>
            </a:endParaRPr>
          </a:p>
          <a:p>
            <a:pPr algn="l">
              <a:lnSpc>
                <a:spcPct val="100000"/>
              </a:lnSpc>
              <a:spcBef>
                <a:spcPct val="0"/>
              </a:spcBef>
            </a:pPr>
            <a:endParaRPr lang="it-IT" sz="1600" b="1" u="none" dirty="0">
              <a:latin typeface="Arial" charset="0"/>
            </a:endParaRPr>
          </a:p>
          <a:p>
            <a:pPr algn="l">
              <a:lnSpc>
                <a:spcPct val="100000"/>
              </a:lnSpc>
              <a:spcBef>
                <a:spcPct val="0"/>
              </a:spcBef>
            </a:pPr>
            <a:r>
              <a:rPr lang="it-IT" sz="1600" u="none" dirty="0">
                <a:latin typeface="Arial" charset="0"/>
                <a:cs typeface="Times New Roman" pitchFamily="18" charset="0"/>
              </a:rPr>
              <a:t>In </a:t>
            </a:r>
            <a:r>
              <a:rPr lang="it-IT" sz="1600" u="none" dirty="0" err="1">
                <a:latin typeface="Arial" charset="0"/>
                <a:cs typeface="Times New Roman" pitchFamily="18" charset="0"/>
              </a:rPr>
              <a:t>this</a:t>
            </a:r>
            <a:r>
              <a:rPr lang="it-IT" sz="1600" u="none" dirty="0">
                <a:latin typeface="Arial" charset="0"/>
                <a:cs typeface="Times New Roman" pitchFamily="18" charset="0"/>
              </a:rPr>
              <a:t> </a:t>
            </a:r>
            <a:r>
              <a:rPr lang="it-IT" sz="1600" u="none" dirty="0" err="1">
                <a:latin typeface="Arial" charset="0"/>
                <a:cs typeface="Times New Roman" pitchFamily="18" charset="0"/>
              </a:rPr>
              <a:t>unit</a:t>
            </a:r>
            <a:r>
              <a:rPr lang="it-IT" sz="1600" u="none" dirty="0">
                <a:latin typeface="Arial" charset="0"/>
                <a:cs typeface="Times New Roman" pitchFamily="18" charset="0"/>
              </a:rPr>
              <a:t> </a:t>
            </a:r>
            <a:r>
              <a:rPr lang="it-IT" sz="1600" u="none" dirty="0" err="1">
                <a:latin typeface="Arial" charset="0"/>
                <a:cs typeface="Times New Roman" pitchFamily="18" charset="0"/>
              </a:rPr>
              <a:t>we</a:t>
            </a:r>
            <a:r>
              <a:rPr lang="it-IT" sz="1600" u="none" dirty="0">
                <a:latin typeface="Arial" charset="0"/>
                <a:cs typeface="Times New Roman" pitchFamily="18" charset="0"/>
              </a:rPr>
              <a:t> </a:t>
            </a:r>
            <a:r>
              <a:rPr lang="it-IT" sz="1600" u="none" dirty="0" err="1">
                <a:latin typeface="Arial" charset="0"/>
                <a:cs typeface="Times New Roman" pitchFamily="18" charset="0"/>
              </a:rPr>
              <a:t>will</a:t>
            </a:r>
            <a:r>
              <a:rPr lang="it-IT" sz="1600" u="none" dirty="0">
                <a:latin typeface="Arial" charset="0"/>
                <a:cs typeface="Times New Roman" pitchFamily="18" charset="0"/>
              </a:rPr>
              <a:t> </a:t>
            </a:r>
            <a:r>
              <a:rPr lang="it-IT" sz="1600" u="none" dirty="0" err="1">
                <a:latin typeface="Arial" charset="0"/>
                <a:cs typeface="Times New Roman" pitchFamily="18" charset="0"/>
              </a:rPr>
              <a:t>explore</a:t>
            </a:r>
            <a:r>
              <a:rPr lang="it-IT" sz="1600" u="none" dirty="0">
                <a:latin typeface="Arial" charset="0"/>
                <a:cs typeface="Times New Roman" pitchFamily="18" charset="0"/>
              </a:rPr>
              <a:t> the </a:t>
            </a:r>
            <a:r>
              <a:rPr lang="it-IT" sz="1600" u="none" dirty="0" err="1">
                <a:latin typeface="Arial" charset="0"/>
                <a:cs typeface="Times New Roman" pitchFamily="18" charset="0"/>
              </a:rPr>
              <a:t>following</a:t>
            </a:r>
            <a:r>
              <a:rPr lang="it-IT" sz="1600" u="none" dirty="0">
                <a:latin typeface="Arial" charset="0"/>
                <a:cs typeface="Times New Roman" pitchFamily="18" charset="0"/>
              </a:rPr>
              <a:t> </a:t>
            </a:r>
            <a:r>
              <a:rPr lang="it-IT" sz="1600" u="none" dirty="0" err="1">
                <a:latin typeface="Arial" charset="0"/>
                <a:cs typeface="Times New Roman" pitchFamily="18" charset="0"/>
              </a:rPr>
              <a:t>topics</a:t>
            </a:r>
            <a:r>
              <a:rPr lang="it-IT" sz="1600" u="none" dirty="0">
                <a:latin typeface="Arial" charset="0"/>
                <a:cs typeface="Times New Roman" pitchFamily="18" charset="0"/>
              </a:rPr>
              <a:t>:</a:t>
            </a:r>
          </a:p>
          <a:p>
            <a:pPr algn="l">
              <a:lnSpc>
                <a:spcPct val="100000"/>
              </a:lnSpc>
              <a:spcBef>
                <a:spcPct val="0"/>
              </a:spcBef>
            </a:pPr>
            <a:endParaRPr lang="it-IT" sz="1600" u="none" dirty="0">
              <a:latin typeface="Arial" charset="0"/>
              <a:cs typeface="Times New Roman" pitchFamily="18" charset="0"/>
            </a:endParaRPr>
          </a:p>
          <a:p>
            <a:pPr algn="l" eaLnBrk="0" hangingPunct="0">
              <a:lnSpc>
                <a:spcPct val="100000"/>
              </a:lnSpc>
              <a:spcBef>
                <a:spcPct val="0"/>
              </a:spcBef>
              <a:defRPr/>
            </a:pPr>
            <a:r>
              <a:rPr lang="it-IT" sz="1600" dirty="0" smtClean="0"/>
              <a:t>In </a:t>
            </a:r>
            <a:r>
              <a:rPr lang="it-IT" sz="1600" dirty="0"/>
              <a:t>this unit we will explore the following topics: </a:t>
            </a:r>
          </a:p>
          <a:p>
            <a:pPr algn="l" eaLnBrk="0" hangingPunct="0">
              <a:lnSpc>
                <a:spcPct val="100000"/>
              </a:lnSpc>
              <a:spcBef>
                <a:spcPct val="0"/>
              </a:spcBef>
              <a:defRPr/>
            </a:pPr>
            <a:r>
              <a:rPr lang="it-IT" sz="1600" u="none" dirty="0" smtClean="0">
                <a:latin typeface="Arial" charset="0"/>
                <a:cs typeface="Times New Roman" pitchFamily="18" charset="0"/>
              </a:rPr>
              <a:t>Definition </a:t>
            </a:r>
            <a:r>
              <a:rPr lang="it-IT" sz="1600" u="none" dirty="0">
                <a:latin typeface="Arial" charset="0"/>
                <a:cs typeface="Times New Roman" pitchFamily="18" charset="0"/>
              </a:rPr>
              <a:t>of filtering </a:t>
            </a:r>
            <a:endParaRPr lang="it-IT" sz="1600" u="none" dirty="0" smtClean="0">
              <a:latin typeface="Arial" charset="0"/>
              <a:cs typeface="Times New Roman" pitchFamily="18" charset="0"/>
            </a:endParaRPr>
          </a:p>
          <a:p>
            <a:pPr algn="l" eaLnBrk="0" hangingPunct="0">
              <a:lnSpc>
                <a:spcPct val="100000"/>
              </a:lnSpc>
              <a:spcBef>
                <a:spcPct val="0"/>
              </a:spcBef>
              <a:defRPr/>
            </a:pPr>
            <a:r>
              <a:rPr lang="it-IT" sz="1600" u="none" dirty="0" smtClean="0">
                <a:latin typeface="Arial" charset="0"/>
                <a:cs typeface="Times New Roman" pitchFamily="18" charset="0"/>
              </a:rPr>
              <a:t>Essential characteristics</a:t>
            </a:r>
          </a:p>
          <a:p>
            <a:pPr algn="l" eaLnBrk="0" hangingPunct="0">
              <a:lnSpc>
                <a:spcPct val="100000"/>
              </a:lnSpc>
              <a:spcBef>
                <a:spcPct val="0"/>
              </a:spcBef>
              <a:defRPr/>
            </a:pPr>
            <a:r>
              <a:rPr lang="it-IT" sz="1600" u="none" dirty="0" smtClean="0">
                <a:latin typeface="Arial" charset="0"/>
                <a:cs typeface="Times New Roman" pitchFamily="18" charset="0"/>
              </a:rPr>
              <a:t>Official criteria/ Legal obligations</a:t>
            </a:r>
            <a:endParaRPr lang="it-IT" sz="1600" u="none" dirty="0">
              <a:latin typeface="Arial" charset="0"/>
              <a:cs typeface="Times New Roman" pitchFamily="18" charset="0"/>
            </a:endParaRPr>
          </a:p>
          <a:p>
            <a:pPr algn="l" eaLnBrk="0" hangingPunct="0">
              <a:lnSpc>
                <a:spcPct val="100000"/>
              </a:lnSpc>
              <a:spcBef>
                <a:spcPct val="0"/>
              </a:spcBef>
              <a:defRPr/>
            </a:pPr>
            <a:r>
              <a:rPr lang="en-GB" sz="1600" u="none" dirty="0" smtClean="0">
                <a:latin typeface="Arial" charset="0"/>
                <a:cs typeface="Times New Roman" pitchFamily="18" charset="0"/>
              </a:rPr>
              <a:t>IHR </a:t>
            </a:r>
            <a:r>
              <a:rPr lang="en-GB" sz="1600" u="none" dirty="0">
                <a:latin typeface="Arial" charset="0"/>
                <a:cs typeface="Times New Roman" pitchFamily="18" charset="0"/>
              </a:rPr>
              <a:t>criteria; </a:t>
            </a:r>
          </a:p>
          <a:p>
            <a:pPr lvl="0" algn="l" eaLnBrk="0" hangingPunct="0">
              <a:lnSpc>
                <a:spcPct val="100000"/>
              </a:lnSpc>
              <a:spcBef>
                <a:spcPct val="0"/>
              </a:spcBef>
              <a:defRPr/>
            </a:pPr>
            <a:r>
              <a:rPr lang="en-GB" sz="1600" u="none" dirty="0">
                <a:latin typeface="Arial" charset="0"/>
                <a:cs typeface="Times New Roman" pitchFamily="18" charset="0"/>
              </a:rPr>
              <a:t>EWRS </a:t>
            </a:r>
            <a:r>
              <a:rPr lang="en-GB" sz="1600" u="none" dirty="0" smtClean="0">
                <a:latin typeface="Arial" charset="0"/>
                <a:cs typeface="Times New Roman" pitchFamily="18" charset="0"/>
              </a:rPr>
              <a:t>criteria (Decision 1082);</a:t>
            </a:r>
            <a:endParaRPr lang="en-GB" sz="1600" u="none" dirty="0">
              <a:latin typeface="Arial" charset="0"/>
              <a:cs typeface="Times New Roman" pitchFamily="18" charset="0"/>
            </a:endParaRPr>
          </a:p>
          <a:p>
            <a:pPr lvl="0" algn="l" eaLnBrk="0" hangingPunct="0">
              <a:lnSpc>
                <a:spcPct val="100000"/>
              </a:lnSpc>
              <a:spcBef>
                <a:spcPct val="0"/>
              </a:spcBef>
              <a:defRPr/>
            </a:pPr>
            <a:r>
              <a:rPr lang="en-GB" sz="1600" u="none" dirty="0" smtClean="0">
                <a:latin typeface="Arial" charset="0"/>
                <a:cs typeface="Times New Roman" pitchFamily="18" charset="0"/>
              </a:rPr>
              <a:t>Additional filtering </a:t>
            </a:r>
            <a:r>
              <a:rPr lang="en-GB" sz="1600" u="none" dirty="0">
                <a:latin typeface="Arial" charset="0"/>
                <a:cs typeface="Times New Roman" pitchFamily="18" charset="0"/>
              </a:rPr>
              <a:t>criteria at </a:t>
            </a:r>
            <a:r>
              <a:rPr lang="en-GB" sz="1600" u="none" dirty="0" smtClean="0">
                <a:latin typeface="Arial" charset="0"/>
                <a:cs typeface="Times New Roman" pitchFamily="18" charset="0"/>
              </a:rPr>
              <a:t>ECDC</a:t>
            </a:r>
          </a:p>
          <a:p>
            <a:pPr lvl="0" algn="l" eaLnBrk="0" hangingPunct="0">
              <a:lnSpc>
                <a:spcPct val="100000"/>
              </a:lnSpc>
              <a:spcBef>
                <a:spcPct val="0"/>
              </a:spcBef>
              <a:defRPr/>
            </a:pPr>
            <a:r>
              <a:rPr lang="en-GB" sz="1600" u="none" dirty="0" smtClean="0">
                <a:solidFill>
                  <a:schemeClr val="bg2"/>
                </a:solidFill>
                <a:latin typeface="Arial" charset="0"/>
                <a:cs typeface="Times New Roman" pitchFamily="18" charset="0"/>
              </a:rPr>
              <a:t>Establishing a baseline</a:t>
            </a:r>
            <a:endParaRPr lang="it-IT" sz="1600" u="none" dirty="0">
              <a:solidFill>
                <a:schemeClr val="bg2"/>
              </a:solidFill>
              <a:latin typeface="Arial"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665260" y="2129676"/>
            <a:ext cx="7695855" cy="2779222"/>
          </a:xfrm>
          <a:prstGeom prst="rect">
            <a:avLst/>
          </a:prstGeom>
          <a:noFill/>
        </p:spPr>
        <p:txBody>
          <a:bodyPr wrap="square" rtlCol="0">
            <a:spAutoFit/>
          </a:bodyPr>
          <a:lstStyle/>
          <a:p>
            <a:pPr algn="l"/>
            <a:r>
              <a:rPr lang="en-GB" sz="1800" i="1" u="none" dirty="0">
                <a:solidFill>
                  <a:srgbClr val="002060"/>
                </a:solidFill>
                <a:latin typeface="Calibri" panose="020F0502020204030204" pitchFamily="34" charset="0"/>
              </a:rPr>
              <a:t>Search for background information about the disease in the country/region</a:t>
            </a:r>
          </a:p>
          <a:p>
            <a:pPr algn="l"/>
            <a:endParaRPr lang="en-GB" sz="1800" i="1" u="none" dirty="0" smtClean="0">
              <a:solidFill>
                <a:srgbClr val="002060"/>
              </a:solidFill>
              <a:latin typeface="Calibri" panose="020F0502020204030204" pitchFamily="34" charset="0"/>
            </a:endParaRPr>
          </a:p>
          <a:p>
            <a:pPr algn="l"/>
            <a:endParaRPr lang="en-GB" sz="1800" i="1" u="none" dirty="0">
              <a:solidFill>
                <a:srgbClr val="002060"/>
              </a:solidFill>
              <a:latin typeface="Calibri" panose="020F0502020204030204" pitchFamily="34" charset="0"/>
            </a:endParaRPr>
          </a:p>
          <a:p>
            <a:pPr algn="l"/>
            <a:endParaRPr lang="en-GB" sz="1800" i="1" u="none" dirty="0" smtClean="0">
              <a:solidFill>
                <a:srgbClr val="002060"/>
              </a:solidFill>
              <a:latin typeface="Calibri" panose="020F0502020204030204" pitchFamily="34" charset="0"/>
            </a:endParaRPr>
          </a:p>
          <a:p>
            <a:pPr algn="l"/>
            <a:r>
              <a:rPr lang="en-GB" sz="1800" i="1" u="none" dirty="0" smtClean="0">
                <a:solidFill>
                  <a:srgbClr val="002060"/>
                </a:solidFill>
                <a:latin typeface="Calibri" panose="020F0502020204030204" pitchFamily="34" charset="0"/>
              </a:rPr>
              <a:t>Apply </a:t>
            </a:r>
            <a:r>
              <a:rPr lang="en-GB" sz="1800" i="1" u="none" dirty="0">
                <a:solidFill>
                  <a:srgbClr val="002060"/>
                </a:solidFill>
                <a:latin typeface="Calibri" panose="020F0502020204030204" pitchFamily="34" charset="0"/>
              </a:rPr>
              <a:t>the filtering criteria</a:t>
            </a:r>
          </a:p>
          <a:p>
            <a:pPr algn="l"/>
            <a:endParaRPr lang="en-GB" sz="1800" i="1" u="none" dirty="0" smtClean="0">
              <a:solidFill>
                <a:srgbClr val="002060"/>
              </a:solidFill>
              <a:latin typeface="Calibri" panose="020F0502020204030204" pitchFamily="34" charset="0"/>
            </a:endParaRPr>
          </a:p>
          <a:p>
            <a:pPr algn="l"/>
            <a:endParaRPr lang="en-GB" sz="1800" i="1" u="none" dirty="0">
              <a:solidFill>
                <a:srgbClr val="002060"/>
              </a:solidFill>
              <a:latin typeface="Calibri" panose="020F0502020204030204" pitchFamily="34" charset="0"/>
            </a:endParaRPr>
          </a:p>
          <a:p>
            <a:pPr algn="l"/>
            <a:endParaRPr lang="en-GB" sz="1800" i="1" u="none" dirty="0" smtClean="0">
              <a:solidFill>
                <a:srgbClr val="002060"/>
              </a:solidFill>
              <a:latin typeface="Calibri" panose="020F0502020204030204" pitchFamily="34" charset="0"/>
            </a:endParaRPr>
          </a:p>
          <a:p>
            <a:pPr algn="l"/>
            <a:r>
              <a:rPr lang="en-GB" sz="1800" i="1" u="none" dirty="0" smtClean="0">
                <a:solidFill>
                  <a:srgbClr val="002060"/>
                </a:solidFill>
                <a:latin typeface="Calibri" panose="020F0502020204030204" pitchFamily="34" charset="0"/>
              </a:rPr>
              <a:t>Consult </a:t>
            </a:r>
            <a:r>
              <a:rPr lang="en-GB" sz="1800" i="1" u="none" dirty="0">
                <a:solidFill>
                  <a:srgbClr val="002060"/>
                </a:solidFill>
                <a:latin typeface="Calibri" panose="020F0502020204030204" pitchFamily="34" charset="0"/>
              </a:rPr>
              <a:t>your diseases specific experts</a:t>
            </a:r>
            <a:endParaRPr lang="en-GB" sz="1800" i="1" u="none"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2523" y="2202581"/>
            <a:ext cx="538343" cy="538343"/>
          </a:xfrm>
          <a:prstGeom prst="rect">
            <a:avLst/>
          </a:prstGeom>
        </p:spPr>
      </p:pic>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81079" y="3496532"/>
            <a:ext cx="538343" cy="538343"/>
          </a:xfrm>
          <a:prstGeom prst="rect">
            <a:avLst/>
          </a:prstGeom>
        </p:spPr>
      </p:pic>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2523" y="4564455"/>
            <a:ext cx="538343" cy="538343"/>
          </a:xfrm>
          <a:prstGeom prst="rect">
            <a:avLst/>
          </a:prstGeom>
        </p:spPr>
      </p:pic>
      <p:sp>
        <p:nvSpPr>
          <p:cNvPr id="2" name="TextBox 1"/>
          <p:cNvSpPr txBox="1"/>
          <p:nvPr/>
        </p:nvSpPr>
        <p:spPr>
          <a:xfrm>
            <a:off x="3015410" y="2950033"/>
            <a:ext cx="8190910" cy="1883593"/>
          </a:xfrm>
          <a:prstGeom prst="rect">
            <a:avLst/>
          </a:prstGeom>
          <a:noFill/>
        </p:spPr>
        <p:txBody>
          <a:bodyPr wrap="square" rtlCol="0">
            <a:spAutoFit/>
          </a:bodyPr>
          <a:lstStyle/>
          <a:p>
            <a:r>
              <a:rPr lang="en-GB" u="none" dirty="0" smtClean="0"/>
              <a:t>What is an infectious disease outbreak ?</a:t>
            </a:r>
          </a:p>
          <a:p>
            <a:r>
              <a:rPr lang="en-GB" u="none" dirty="0" smtClean="0"/>
              <a:t>1)Many People dying due to an infectious disease </a:t>
            </a:r>
          </a:p>
          <a:p>
            <a:r>
              <a:rPr lang="en-GB" b="1" u="none" dirty="0" smtClean="0"/>
              <a:t>2) A</a:t>
            </a:r>
            <a:r>
              <a:rPr lang="en-SE" b="1" dirty="0" smtClean="0"/>
              <a:t> </a:t>
            </a:r>
            <a:r>
              <a:rPr lang="en-SE" b="1" dirty="0"/>
              <a:t>sudden increase in occurrences of a disease in a particular time and </a:t>
            </a:r>
            <a:r>
              <a:rPr lang="en-SE" b="1" dirty="0" smtClean="0"/>
              <a:t>place</a:t>
            </a:r>
            <a:endParaRPr lang="en-GB" b="1" dirty="0" smtClean="0"/>
          </a:p>
          <a:p>
            <a:pPr marL="228600" indent="-228600">
              <a:buAutoNum type="arabicParenR" startAt="3"/>
            </a:pPr>
            <a:r>
              <a:rPr lang="en-GB" u="none" dirty="0" smtClean="0"/>
              <a:t>Number of cases of a certain disease</a:t>
            </a:r>
          </a:p>
          <a:p>
            <a:pPr marL="228600" indent="-228600">
              <a:buAutoNum type="arabicParenR" startAt="3"/>
            </a:pPr>
            <a:r>
              <a:rPr lang="en-GB" u="none" dirty="0" smtClean="0"/>
              <a:t>All of the above </a:t>
            </a:r>
          </a:p>
          <a:p>
            <a:endParaRPr lang="en-GB" u="none" dirty="0" smtClean="0"/>
          </a:p>
          <a:p>
            <a:endParaRPr lang="en-GB" u="none" dirty="0" smtClean="0"/>
          </a:p>
          <a:p>
            <a:endParaRPr lang="en-GB" dirty="0" smtClean="0"/>
          </a:p>
          <a:p>
            <a:endParaRPr lang="en-GB" dirty="0"/>
          </a:p>
        </p:txBody>
      </p:sp>
    </p:spTree>
    <p:extLst>
      <p:ext uri="{BB962C8B-B14F-4D97-AF65-F5344CB8AC3E}">
        <p14:creationId xmlns:p14="http://schemas.microsoft.com/office/powerpoint/2010/main" val="6907270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4"/>
          <p:cNvSpPr txBox="1">
            <a:spLocks noChangeArrowheads="1"/>
          </p:cNvSpPr>
          <p:nvPr/>
        </p:nvSpPr>
        <p:spPr bwMode="auto">
          <a:xfrm>
            <a:off x="1252538" y="865188"/>
            <a:ext cx="7315200" cy="341312"/>
          </a:xfrm>
          <a:prstGeom prst="rect">
            <a:avLst/>
          </a:prstGeom>
          <a:noFill/>
          <a:ln w="9525" algn="ctr">
            <a:noFill/>
            <a:miter lim="800000"/>
            <a:headEnd/>
            <a:tailEnd/>
          </a:ln>
        </p:spPr>
        <p:txBody>
          <a:bodyPr>
            <a:spAutoFit/>
          </a:bodyPr>
          <a:lstStyle/>
          <a:p>
            <a:pPr algn="l">
              <a:spcBef>
                <a:spcPct val="50000"/>
              </a:spcBef>
            </a:pPr>
            <a:r>
              <a:rPr lang="it-IT" sz="1800" b="1" u="none" dirty="0" err="1" smtClean="0">
                <a:solidFill>
                  <a:srgbClr val="69AE23"/>
                </a:solidFill>
                <a:latin typeface="Arial" charset="0"/>
              </a:rPr>
              <a:t>Summary</a:t>
            </a:r>
            <a:endParaRPr lang="it-IT" sz="1800" b="1" u="none" noProof="1">
              <a:solidFill>
                <a:srgbClr val="69AE23"/>
              </a:solidFill>
              <a:latin typeface="Arial" charset="0"/>
            </a:endParaRPr>
          </a:p>
        </p:txBody>
      </p:sp>
      <p:cxnSp>
        <p:nvCxnSpPr>
          <p:cNvPr id="5" name="Connettore 1 4"/>
          <p:cNvCxnSpPr/>
          <p:nvPr/>
        </p:nvCxnSpPr>
        <p:spPr bwMode="auto">
          <a:xfrm rot="10800000" flipV="1">
            <a:off x="1125200" y="3609019"/>
            <a:ext cx="7978800" cy="1"/>
          </a:xfrm>
          <a:prstGeom prst="line">
            <a:avLst/>
          </a:prstGeom>
          <a:solidFill>
            <a:srgbClr val="FF99FF">
              <a:alpha val="25000"/>
            </a:srgbClr>
          </a:solidFill>
          <a:ln w="12700" cap="flat" cmpd="sng" algn="ctr">
            <a:solidFill>
              <a:schemeClr val="bg1">
                <a:lumMod val="75000"/>
              </a:schemeClr>
            </a:solidFill>
            <a:prstDash val="solid"/>
            <a:round/>
            <a:headEnd type="none" w="med" len="med"/>
            <a:tailEnd type="none" w="med" len="med"/>
          </a:ln>
          <a:effectLst/>
        </p:spPr>
      </p:cxnSp>
      <p:sp>
        <p:nvSpPr>
          <p:cNvPr id="17" name="Rectangle 4"/>
          <p:cNvSpPr>
            <a:spLocks noChangeArrowheads="1"/>
          </p:cNvSpPr>
          <p:nvPr/>
        </p:nvSpPr>
        <p:spPr bwMode="auto">
          <a:xfrm>
            <a:off x="2593715" y="1927588"/>
            <a:ext cx="1971340" cy="595511"/>
          </a:xfrm>
          <a:prstGeom prst="rect">
            <a:avLst/>
          </a:prstGeom>
          <a:solidFill>
            <a:srgbClr val="69AE23"/>
          </a:solidFill>
          <a:ln w="9525">
            <a:noFill/>
            <a:miter lim="800000"/>
            <a:headEnd/>
            <a:tailEnd/>
          </a:ln>
          <a:effectLst>
            <a:outerShdw blurRad="63500" algn="ctr" rotWithShape="0">
              <a:prstClr val="black">
                <a:alpha val="40000"/>
              </a:prstClr>
            </a:outerShdw>
          </a:effectLst>
        </p:spPr>
        <p:txBody>
          <a:bodyPr wrap="square" tIns="144000" bIns="144000">
            <a:spAutoFit/>
          </a:bodyPr>
          <a:lstStyle/>
          <a:p>
            <a:pPr>
              <a:defRPr/>
            </a:pPr>
            <a:r>
              <a:rPr lang="en-GB" sz="2200" b="1" u="none" dirty="0" smtClean="0">
                <a:solidFill>
                  <a:schemeClr val="bg1"/>
                </a:solidFill>
                <a:latin typeface="Tahoma" pitchFamily="34" charset="0"/>
                <a:cs typeface="Tahoma" pitchFamily="34" charset="0"/>
              </a:rPr>
              <a:t>Filtering</a:t>
            </a:r>
            <a:endParaRPr lang="en-GB" sz="2200" b="1" u="none" dirty="0">
              <a:solidFill>
                <a:schemeClr val="bg1"/>
              </a:solidFill>
              <a:latin typeface="Tahoma" pitchFamily="34" charset="0"/>
              <a:cs typeface="Tahoma" pitchFamily="34" charset="0"/>
            </a:endParaRPr>
          </a:p>
        </p:txBody>
      </p:sp>
      <p:sp>
        <p:nvSpPr>
          <p:cNvPr id="18" name="CasellaDiTesto 18"/>
          <p:cNvSpPr txBox="1">
            <a:spLocks noChangeArrowheads="1"/>
          </p:cNvSpPr>
          <p:nvPr/>
        </p:nvSpPr>
        <p:spPr bwMode="auto">
          <a:xfrm>
            <a:off x="1260215" y="3239688"/>
            <a:ext cx="1194558" cy="369332"/>
          </a:xfrm>
          <a:prstGeom prst="rect">
            <a:avLst/>
          </a:prstGeom>
          <a:noFill/>
          <a:ln w="9525">
            <a:noFill/>
            <a:miter lim="800000"/>
            <a:headEnd/>
            <a:tailEnd/>
          </a:ln>
        </p:spPr>
        <p:txBody>
          <a:bodyPr wrap="none">
            <a:spAutoFit/>
          </a:bodyPr>
          <a:lstStyle/>
          <a:p>
            <a:pPr algn="l"/>
            <a:r>
              <a:rPr lang="it-IT" sz="2000" b="1" u="none" dirty="0" err="1" smtClean="0">
                <a:solidFill>
                  <a:srgbClr val="69AE23"/>
                </a:solidFill>
                <a:latin typeface="MetaPro-Bold" pitchFamily="50" charset="0"/>
              </a:rPr>
              <a:t>Filtering</a:t>
            </a:r>
            <a:endParaRPr lang="it-IT" sz="2000" b="1" u="none" dirty="0">
              <a:solidFill>
                <a:srgbClr val="69AE23"/>
              </a:solidFill>
              <a:latin typeface="MetaPro-Bold" pitchFamily="50" charset="0"/>
            </a:endParaRPr>
          </a:p>
        </p:txBody>
      </p:sp>
      <p:sp>
        <p:nvSpPr>
          <p:cNvPr id="22" name="Text Box 23"/>
          <p:cNvSpPr txBox="1">
            <a:spLocks noChangeArrowheads="1"/>
          </p:cNvSpPr>
          <p:nvPr/>
        </p:nvSpPr>
        <p:spPr bwMode="auto">
          <a:xfrm>
            <a:off x="1260215" y="3746937"/>
            <a:ext cx="2667000" cy="338554"/>
          </a:xfrm>
          <a:prstGeom prst="rect">
            <a:avLst/>
          </a:prstGeom>
          <a:noFill/>
          <a:ln w="9525">
            <a:noFill/>
            <a:miter lim="800000"/>
            <a:headEnd/>
            <a:tailEnd/>
          </a:ln>
        </p:spPr>
        <p:txBody>
          <a:bodyPr>
            <a:spAutoFit/>
          </a:bodyPr>
          <a:lstStyle/>
          <a:p>
            <a:pPr marL="287338" indent="-287338" algn="l" defTabSz="820738" eaLnBrk="0" hangingPunct="0">
              <a:lnSpc>
                <a:spcPct val="100000"/>
              </a:lnSpc>
              <a:spcBef>
                <a:spcPct val="0"/>
              </a:spcBef>
              <a:buClr>
                <a:schemeClr val="tx1"/>
              </a:buClr>
              <a:buSzPct val="80000"/>
              <a:buFontTx/>
              <a:buChar char="•"/>
              <a:tabLst>
                <a:tab pos="341313" algn="l"/>
                <a:tab pos="1150938" algn="l"/>
              </a:tabLst>
            </a:pPr>
            <a:r>
              <a:rPr lang="it-IT" sz="1600" u="none" dirty="0" smtClean="0">
                <a:latin typeface="Arial" charset="0"/>
                <a:cs typeface="Times New Roman" pitchFamily="18" charset="0"/>
              </a:rPr>
              <a:t>Definition of filtering</a:t>
            </a:r>
          </a:p>
        </p:txBody>
      </p:sp>
      <p:cxnSp>
        <p:nvCxnSpPr>
          <p:cNvPr id="26" name="Elbow Connector 66"/>
          <p:cNvCxnSpPr>
            <a:cxnSpLocks noChangeShapeType="1"/>
            <a:stCxn id="17" idx="2"/>
            <a:endCxn id="18" idx="0"/>
          </p:cNvCxnSpPr>
          <p:nvPr/>
        </p:nvCxnSpPr>
        <p:spPr bwMode="auto">
          <a:xfrm rot="5400000">
            <a:off x="2360146" y="2020448"/>
            <a:ext cx="716589" cy="1721891"/>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cxnSp>
        <p:nvCxnSpPr>
          <p:cNvPr id="30" name="Elbow Connector 66"/>
          <p:cNvCxnSpPr>
            <a:cxnSpLocks noChangeShapeType="1"/>
            <a:stCxn id="17" idx="2"/>
            <a:endCxn id="31" idx="0"/>
          </p:cNvCxnSpPr>
          <p:nvPr/>
        </p:nvCxnSpPr>
        <p:spPr bwMode="auto">
          <a:xfrm rot="16200000" flipH="1">
            <a:off x="4196126" y="1906357"/>
            <a:ext cx="716589" cy="1950071"/>
          </a:xfrm>
          <a:prstGeom prst="bentConnector3">
            <a:avLst>
              <a:gd name="adj1" fmla="val 50000"/>
            </a:avLst>
          </a:prstGeom>
          <a:noFill/>
          <a:ln w="12700" cap="flat" algn="ctr">
            <a:solidFill>
              <a:schemeClr val="tx1"/>
            </a:solidFill>
            <a:round/>
            <a:headEnd/>
            <a:tailEnd type="arrow" w="med" len="med"/>
          </a:ln>
          <a:effectLst>
            <a:outerShdw blurRad="63500" algn="ctr" rotWithShape="0">
              <a:prstClr val="black">
                <a:alpha val="40000"/>
              </a:prstClr>
            </a:outerShdw>
          </a:effectLst>
        </p:spPr>
      </p:cxnSp>
      <p:sp>
        <p:nvSpPr>
          <p:cNvPr id="31" name="CasellaDiTesto 30"/>
          <p:cNvSpPr txBox="1">
            <a:spLocks noChangeArrowheads="1"/>
          </p:cNvSpPr>
          <p:nvPr/>
        </p:nvSpPr>
        <p:spPr bwMode="auto">
          <a:xfrm>
            <a:off x="4050525" y="3239688"/>
            <a:ext cx="2957861" cy="369332"/>
          </a:xfrm>
          <a:prstGeom prst="rect">
            <a:avLst/>
          </a:prstGeom>
          <a:noFill/>
          <a:ln w="9525">
            <a:noFill/>
            <a:miter lim="800000"/>
            <a:headEnd/>
            <a:tailEnd/>
          </a:ln>
        </p:spPr>
        <p:txBody>
          <a:bodyPr wrap="square">
            <a:spAutoFit/>
          </a:bodyPr>
          <a:lstStyle/>
          <a:p>
            <a:pPr algn="l"/>
            <a:r>
              <a:rPr lang="it-IT" sz="2000" b="1" u="none" dirty="0" err="1" smtClean="0">
                <a:solidFill>
                  <a:srgbClr val="69AE23"/>
                </a:solidFill>
                <a:latin typeface="MetaPro-Bold" pitchFamily="50" charset="0"/>
              </a:rPr>
              <a:t>Filtering</a:t>
            </a:r>
            <a:r>
              <a:rPr lang="it-IT" sz="2000" b="1" u="none" dirty="0" smtClean="0">
                <a:solidFill>
                  <a:srgbClr val="69AE23"/>
                </a:solidFill>
                <a:latin typeface="MetaPro-Bold" pitchFamily="50" charset="0"/>
              </a:rPr>
              <a:t> </a:t>
            </a:r>
            <a:r>
              <a:rPr lang="it-IT" sz="2000" b="1" u="none" dirty="0" err="1" smtClean="0">
                <a:solidFill>
                  <a:srgbClr val="69AE23"/>
                </a:solidFill>
                <a:latin typeface="MetaPro-Bold" pitchFamily="50" charset="0"/>
              </a:rPr>
              <a:t>Criteria</a:t>
            </a:r>
            <a:endParaRPr lang="it-IT" sz="2000" b="1" u="none" dirty="0">
              <a:solidFill>
                <a:srgbClr val="69AE23"/>
              </a:solidFill>
              <a:latin typeface="MetaPro-Bold" pitchFamily="50" charset="0"/>
            </a:endParaRPr>
          </a:p>
        </p:txBody>
      </p:sp>
      <p:sp>
        <p:nvSpPr>
          <p:cNvPr id="2" name="Rounded Rectangular Callout 1"/>
          <p:cNvSpPr/>
          <p:nvPr/>
        </p:nvSpPr>
        <p:spPr bwMode="auto">
          <a:xfrm>
            <a:off x="6525800" y="728700"/>
            <a:ext cx="3510390" cy="1530170"/>
          </a:xfrm>
          <a:prstGeom prst="wedgeRoundRectCallout">
            <a:avLst>
              <a:gd name="adj1" fmla="val -81753"/>
              <a:gd name="adj2" fmla="val 103945"/>
              <a:gd name="adj3" fmla="val 16667"/>
            </a:avLst>
          </a:prstGeom>
          <a:solidFill>
            <a:schemeClr val="accent1">
              <a:lumMod val="60000"/>
              <a:lumOff val="40000"/>
              <a:alpha val="25000"/>
            </a:schemeClr>
          </a:solidFill>
          <a:ln w="28575" cap="flat" cmpd="sng" algn="ctr">
            <a:solidFill>
              <a:schemeClr val="accent1">
                <a:lumMod val="60000"/>
                <a:lumOff val="4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en-GB" sz="1200" b="0" i="0" u="sng" strike="noStrike" cap="none" normalizeH="0" baseline="0" dirty="0" smtClean="0">
                <a:ln>
                  <a:noFill/>
                </a:ln>
                <a:solidFill>
                  <a:schemeClr val="tx1"/>
                </a:solidFill>
                <a:effectLst/>
                <a:latin typeface="Microsoft Sans Serif" pitchFamily="34" charset="0"/>
              </a:rPr>
              <a:t>Reformulate pedagogically</a:t>
            </a:r>
            <a:r>
              <a:rPr kumimoji="0" lang="en-GB" sz="1200" b="0" i="0" u="sng" strike="noStrike" cap="none" normalizeH="0" dirty="0" smtClean="0">
                <a:ln>
                  <a:noFill/>
                </a:ln>
                <a:solidFill>
                  <a:schemeClr val="tx1"/>
                </a:solidFill>
                <a:effectLst/>
                <a:latin typeface="Microsoft Sans Serif" pitchFamily="34" charset="0"/>
              </a:rPr>
              <a:t> </a:t>
            </a:r>
          </a:p>
          <a:p>
            <a:pPr marL="0" marR="0" indent="0" algn="ctr" defTabSz="914400" rtl="0" eaLnBrk="1" fontAlgn="base" latinLnBrk="0" hangingPunct="1">
              <a:lnSpc>
                <a:spcPct val="90000"/>
              </a:lnSpc>
              <a:spcBef>
                <a:spcPct val="20000"/>
              </a:spcBef>
              <a:spcAft>
                <a:spcPct val="0"/>
              </a:spcAft>
              <a:buClrTx/>
              <a:buSzTx/>
              <a:buFontTx/>
              <a:buNone/>
              <a:tabLst/>
            </a:pPr>
            <a:r>
              <a:rPr kumimoji="0" lang="en-GB" sz="1200" b="0" i="0" u="sng" strike="noStrike" cap="none" normalizeH="0" dirty="0" smtClean="0">
                <a:ln>
                  <a:noFill/>
                </a:ln>
                <a:solidFill>
                  <a:schemeClr val="tx1"/>
                </a:solidFill>
                <a:effectLst/>
                <a:latin typeface="Microsoft Sans Serif" pitchFamily="34" charset="0"/>
              </a:rPr>
              <a:t>what has been described in this unit</a:t>
            </a:r>
            <a:endParaRPr kumimoji="0" lang="en-GB" sz="1200" b="0" i="0" u="sng" strike="noStrike" cap="none" normalizeH="0" baseline="0" dirty="0" smtClean="0">
              <a:ln>
                <a:noFill/>
              </a:ln>
              <a:solidFill>
                <a:schemeClr val="tx1"/>
              </a:solidFill>
              <a:effectLst/>
              <a:latin typeface="Microsoft Sans Serif" pitchFamily="34" charset="0"/>
            </a:endParaRPr>
          </a:p>
        </p:txBody>
      </p:sp>
      <p:sp>
        <p:nvSpPr>
          <p:cNvPr id="3" name="Rectangle 2"/>
          <p:cNvSpPr/>
          <p:nvPr/>
        </p:nvSpPr>
        <p:spPr>
          <a:xfrm>
            <a:off x="4254045" y="3835200"/>
            <a:ext cx="5400675" cy="830997"/>
          </a:xfrm>
          <a:prstGeom prst="rect">
            <a:avLst/>
          </a:prstGeom>
        </p:spPr>
        <p:txBody>
          <a:bodyPr>
            <a:spAutoFit/>
          </a:bodyPr>
          <a:lstStyle/>
          <a:p>
            <a:pPr marL="171450" indent="-171450" algn="l">
              <a:lnSpc>
                <a:spcPct val="100000"/>
              </a:lnSpc>
              <a:spcBef>
                <a:spcPct val="0"/>
              </a:spcBef>
              <a:buFont typeface="Arial" panose="020B0604020202020204" pitchFamily="34" charset="0"/>
              <a:buChar char="•"/>
            </a:pPr>
            <a:r>
              <a:rPr lang="en-GB" sz="1600" u="none" dirty="0">
                <a:latin typeface="Arial" charset="0"/>
                <a:cs typeface="Times New Roman" pitchFamily="18" charset="0"/>
              </a:rPr>
              <a:t>IHR criteria</a:t>
            </a:r>
          </a:p>
          <a:p>
            <a:pPr algn="l">
              <a:lnSpc>
                <a:spcPct val="100000"/>
              </a:lnSpc>
              <a:spcBef>
                <a:spcPct val="0"/>
              </a:spcBef>
              <a:buFontTx/>
              <a:buChar char="•"/>
            </a:pPr>
            <a:r>
              <a:rPr lang="en-GB" sz="1600" u="none" dirty="0">
                <a:latin typeface="Arial" charset="0"/>
                <a:cs typeface="Times New Roman" pitchFamily="18" charset="0"/>
              </a:rPr>
              <a:t>Filtering criteria at EU level: </a:t>
            </a:r>
          </a:p>
          <a:p>
            <a:pPr algn="l">
              <a:lnSpc>
                <a:spcPct val="100000"/>
              </a:lnSpc>
              <a:spcBef>
                <a:spcPct val="0"/>
              </a:spcBef>
              <a:buFontTx/>
              <a:buChar char="•"/>
            </a:pPr>
            <a:r>
              <a:rPr lang="en-GB" sz="1600" u="none" dirty="0">
                <a:latin typeface="Arial" charset="0"/>
                <a:cs typeface="Times New Roman" pitchFamily="18" charset="0"/>
              </a:rPr>
              <a:t>EWRS and ECDC perspective</a:t>
            </a:r>
          </a:p>
        </p:txBody>
      </p:sp>
    </p:spTree>
    <p:extLst>
      <p:ext uri="{BB962C8B-B14F-4D97-AF65-F5344CB8AC3E}">
        <p14:creationId xmlns:p14="http://schemas.microsoft.com/office/powerpoint/2010/main" val="20505625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b="23172"/>
          <a:stretch/>
        </p:blipFill>
        <p:spPr>
          <a:xfrm>
            <a:off x="855170" y="1223755"/>
            <a:ext cx="9191625" cy="3600400"/>
          </a:xfrm>
          <a:prstGeom prst="rect">
            <a:avLst/>
          </a:prstGeom>
        </p:spPr>
      </p:pic>
      <p:sp>
        <p:nvSpPr>
          <p:cNvPr id="4" name="Content Placeholder 2"/>
          <p:cNvSpPr txBox="1">
            <a:spLocks/>
          </p:cNvSpPr>
          <p:nvPr/>
        </p:nvSpPr>
        <p:spPr>
          <a:xfrm>
            <a:off x="945180" y="5094185"/>
            <a:ext cx="8667750" cy="1395155"/>
          </a:xfrm>
          <a:prstGeom prst="rect">
            <a:avLst/>
          </a:prstGeom>
        </p:spPr>
        <p:txBody>
          <a:bodyPr/>
          <a:lstStyle/>
          <a:p>
            <a:pPr marL="287338" indent="-287338" algn="l" defTabSz="820738" eaLnBrk="0" hangingPunct="0">
              <a:lnSpc>
                <a:spcPct val="100000"/>
              </a:lnSpc>
              <a:spcBef>
                <a:spcPct val="50000"/>
              </a:spcBef>
              <a:buClr>
                <a:srgbClr val="B22C1B"/>
              </a:buClr>
              <a:buSzPct val="80000"/>
              <a:tabLst>
                <a:tab pos="341313" algn="l"/>
                <a:tab pos="1150938" algn="l"/>
              </a:tabLst>
              <a:defRPr/>
            </a:pPr>
            <a:r>
              <a:rPr lang="en-GB" sz="1400" b="1" u="none" dirty="0">
                <a:latin typeface="+mj-lt"/>
                <a:cs typeface="Times New Roman" pitchFamily="18" charset="0"/>
              </a:rPr>
              <a:t>Filtering is the second stage of the EI process     </a:t>
            </a:r>
          </a:p>
          <a:p>
            <a:pPr marL="287338" indent="-287338" algn="l" defTabSz="820738" eaLnBrk="0" hangingPunct="0">
              <a:lnSpc>
                <a:spcPct val="100000"/>
              </a:lnSpc>
              <a:spcBef>
                <a:spcPct val="50000"/>
              </a:spcBef>
              <a:buClr>
                <a:srgbClr val="B22C1B"/>
              </a:buClr>
              <a:buSzPct val="80000"/>
              <a:tabLst>
                <a:tab pos="341313" algn="l"/>
                <a:tab pos="1150938" algn="l"/>
              </a:tabLst>
              <a:defRPr/>
            </a:pPr>
            <a:r>
              <a:rPr lang="en-GB" sz="1400" b="1" u="none" dirty="0">
                <a:latin typeface="+mj-lt"/>
                <a:cs typeface="Times New Roman" pitchFamily="18" charset="0"/>
              </a:rPr>
              <a:t>Identification and selection of </a:t>
            </a:r>
            <a:r>
              <a:rPr lang="en-GB" sz="1400" b="1" u="none" dirty="0">
                <a:latin typeface="+mj-lt"/>
              </a:rPr>
              <a:t>items of interest</a:t>
            </a:r>
          </a:p>
          <a:p>
            <a:pPr marL="287338" indent="-287338" algn="l" defTabSz="820738" eaLnBrk="0" hangingPunct="0">
              <a:lnSpc>
                <a:spcPct val="100000"/>
              </a:lnSpc>
              <a:spcBef>
                <a:spcPct val="50000"/>
              </a:spcBef>
              <a:buClr>
                <a:srgbClr val="B22C1B"/>
              </a:buClr>
              <a:buSzPct val="80000"/>
              <a:tabLst>
                <a:tab pos="341313" algn="l"/>
                <a:tab pos="1150938" algn="l"/>
              </a:tabLst>
              <a:defRPr/>
            </a:pPr>
            <a:r>
              <a:rPr lang="en-GB" sz="1400" b="1" u="none" dirty="0">
                <a:latin typeface="+mj-lt"/>
                <a:cs typeface="Times New Roman" pitchFamily="18" charset="0"/>
              </a:rPr>
              <a:t>Applying tailored criteria according to your scope and your target population</a:t>
            </a:r>
            <a:endParaRPr lang="en-US" sz="1400" b="1" u="none" dirty="0">
              <a:latin typeface="+mj-lt"/>
              <a:cs typeface="Times New Roman" pitchFamily="18" charset="0"/>
            </a:endParaRPr>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kumimoji="0" lang="en-US" sz="2000" b="0" i="1" u="none" strike="noStrike" kern="0" cap="none" spc="0" normalizeH="0" baseline="0" noProof="0" dirty="0" smtClean="0">
              <a:ln>
                <a:noFill/>
              </a:ln>
              <a:solidFill>
                <a:srgbClr val="B2B2B2"/>
              </a:solidFill>
              <a:effectLst/>
              <a:uLnTx/>
              <a:uFillTx/>
              <a:latin typeface="Candara" pitchFamily="34" charset="0"/>
              <a:ea typeface="+mn-ea"/>
              <a:cs typeface="+mn-cs"/>
            </a:endParaRPr>
          </a:p>
          <a:p>
            <a:pPr marL="287338" marR="0" lvl="0" indent="-287338" algn="l" defTabSz="820738" rtl="0" eaLnBrk="0" fontAlgn="base" latinLnBrk="0" hangingPunct="0">
              <a:lnSpc>
                <a:spcPct val="100000"/>
              </a:lnSpc>
              <a:spcBef>
                <a:spcPct val="50000"/>
              </a:spcBef>
              <a:spcAft>
                <a:spcPct val="0"/>
              </a:spcAft>
              <a:buClr>
                <a:srgbClr val="B22C1B"/>
              </a:buClr>
              <a:buSzPct val="80000"/>
              <a:tabLst>
                <a:tab pos="341313" algn="l"/>
                <a:tab pos="1150938" algn="l"/>
              </a:tabLst>
              <a:defRPr/>
            </a:pPr>
            <a:endParaRPr kumimoji="0" lang="en-US" sz="2000" b="0" i="0" u="none" strike="noStrike" kern="0" cap="none" spc="0" normalizeH="0" baseline="0" noProof="0" dirty="0" smtClean="0">
              <a:ln>
                <a:noFill/>
              </a:ln>
              <a:solidFill>
                <a:srgbClr val="000000"/>
              </a:solidFill>
              <a:effectLst/>
              <a:uLnTx/>
              <a:uFillTx/>
              <a:latin typeface="Candara" pitchFamily="34" charset="0"/>
              <a:ea typeface="+mn-ea"/>
              <a:cs typeface="+mn-cs"/>
            </a:endParaRPr>
          </a:p>
        </p:txBody>
      </p:sp>
      <p:sp>
        <p:nvSpPr>
          <p:cNvPr id="5" name="Rectangle 4"/>
          <p:cNvSpPr/>
          <p:nvPr/>
        </p:nvSpPr>
        <p:spPr>
          <a:xfrm>
            <a:off x="6085610" y="4566925"/>
            <a:ext cx="1762022" cy="258532"/>
          </a:xfrm>
          <a:prstGeom prst="rect">
            <a:avLst/>
          </a:prstGeom>
        </p:spPr>
        <p:style>
          <a:lnRef idx="2">
            <a:schemeClr val="accent3"/>
          </a:lnRef>
          <a:fillRef idx="1">
            <a:schemeClr val="lt1"/>
          </a:fillRef>
          <a:effectRef idx="0">
            <a:schemeClr val="accent3"/>
          </a:effectRef>
          <a:fontRef idx="minor">
            <a:schemeClr val="dk1"/>
          </a:fontRef>
        </p:style>
        <p:txBody>
          <a:bodyPr wrap="none">
            <a:spAutoFit/>
          </a:bodyPr>
          <a:lstStyle/>
          <a:p>
            <a:r>
              <a:rPr lang="en-GB" b="1" u="none" dirty="0"/>
              <a:t>ITEMS OF INTEREST</a:t>
            </a:r>
          </a:p>
        </p:txBody>
      </p:sp>
    </p:spTree>
    <p:extLst>
      <p:ext uri="{BB962C8B-B14F-4D97-AF65-F5344CB8AC3E}">
        <p14:creationId xmlns:p14="http://schemas.microsoft.com/office/powerpoint/2010/main" val="37121516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65160" y="908720"/>
            <a:ext cx="3780420" cy="258532"/>
          </a:xfrm>
          <a:prstGeom prst="rect">
            <a:avLst/>
          </a:prstGeom>
          <a:noFill/>
        </p:spPr>
        <p:txBody>
          <a:bodyPr wrap="square" rtlCol="0">
            <a:spAutoFit/>
          </a:bodyPr>
          <a:lstStyle/>
          <a:p>
            <a:r>
              <a:rPr lang="en-GB" dirty="0" smtClean="0"/>
              <a:t>What defines your filtering criteria </a:t>
            </a:r>
            <a:endParaRPr lang="en-GB" dirty="0"/>
          </a:p>
        </p:txBody>
      </p:sp>
      <p:graphicFrame>
        <p:nvGraphicFramePr>
          <p:cNvPr id="8" name="Diagram 7"/>
          <p:cNvGraphicFramePr/>
          <p:nvPr>
            <p:extLst>
              <p:ext uri="{D42A27DB-BD31-4B8C-83A1-F6EECF244321}">
                <p14:modId xmlns:p14="http://schemas.microsoft.com/office/powerpoint/2010/main" val="2304281903"/>
              </p:ext>
            </p:extLst>
          </p:nvPr>
        </p:nvGraphicFramePr>
        <p:xfrm>
          <a:off x="1440235" y="1673805"/>
          <a:ext cx="72009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1"/>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9316110" y="4396368"/>
            <a:ext cx="1377950" cy="207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92361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22815" y="2438021"/>
            <a:ext cx="7853335" cy="1471172"/>
          </a:xfrm>
          <a:prstGeom prst="rect">
            <a:avLst/>
          </a:prstGeom>
          <a:noFill/>
        </p:spPr>
        <p:txBody>
          <a:bodyPr wrap="square" rtlCol="0">
            <a:spAutoFit/>
          </a:bodyPr>
          <a:lstStyle/>
          <a:p>
            <a:pPr algn="l"/>
            <a:r>
              <a:rPr lang="en-GB" sz="1400" u="none" dirty="0">
                <a:latin typeface="+mj-lt"/>
              </a:rPr>
              <a:t>The institutional  mandate </a:t>
            </a:r>
            <a:r>
              <a:rPr lang="en-GB" sz="1400" u="none" dirty="0" smtClean="0">
                <a:latin typeface="+mj-lt"/>
              </a:rPr>
              <a:t>defines </a:t>
            </a:r>
            <a:r>
              <a:rPr lang="en-GB" sz="1400" u="none" dirty="0">
                <a:latin typeface="+mj-lt"/>
              </a:rPr>
              <a:t>the field of actions and operations and the objectives</a:t>
            </a:r>
          </a:p>
          <a:p>
            <a:pPr marL="285750" indent="-285750" algn="l">
              <a:buFont typeface="Arial" panose="020B0604020202020204" pitchFamily="34" charset="0"/>
              <a:buChar char="•"/>
            </a:pPr>
            <a:r>
              <a:rPr lang="en-GB" sz="1400" u="none" dirty="0">
                <a:latin typeface="+mj-lt"/>
              </a:rPr>
              <a:t>Animal vs Human health</a:t>
            </a:r>
          </a:p>
          <a:p>
            <a:pPr marL="285750" indent="-285750" algn="l">
              <a:buFont typeface="Arial" panose="020B0604020202020204" pitchFamily="34" charset="0"/>
              <a:buChar char="•"/>
            </a:pPr>
            <a:r>
              <a:rPr lang="en-GB" sz="1400" u="none" dirty="0">
                <a:latin typeface="+mj-lt"/>
              </a:rPr>
              <a:t>Infectious disease vs All </a:t>
            </a:r>
            <a:r>
              <a:rPr lang="en-GB" sz="1400" u="none" dirty="0" smtClean="0">
                <a:latin typeface="+mj-lt"/>
              </a:rPr>
              <a:t>hazards</a:t>
            </a:r>
          </a:p>
          <a:p>
            <a:pPr marL="285750" indent="-285750" algn="l">
              <a:buFont typeface="Arial" panose="020B0604020202020204" pitchFamily="34" charset="0"/>
              <a:buChar char="•"/>
            </a:pPr>
            <a:r>
              <a:rPr lang="en-GB" sz="1400" u="none" dirty="0" smtClean="0">
                <a:latin typeface="+mj-lt"/>
              </a:rPr>
              <a:t>National vs international</a:t>
            </a:r>
            <a:endParaRPr lang="en-GB" sz="1400" u="none" dirty="0">
              <a:latin typeface="+mj-lt"/>
            </a:endParaRPr>
          </a:p>
          <a:p>
            <a:pPr marL="285750" indent="-285750" algn="l">
              <a:buFont typeface="Arial" panose="020B0604020202020204" pitchFamily="34" charset="0"/>
              <a:buChar char="•"/>
            </a:pPr>
            <a:endParaRPr lang="en-GB" sz="1400" u="none" dirty="0">
              <a:latin typeface="+mj-lt"/>
            </a:endParaRPr>
          </a:p>
          <a:p>
            <a:pPr algn="l"/>
            <a:r>
              <a:rPr lang="en-GB" sz="1400" u="none" dirty="0">
                <a:latin typeface="+mj-lt"/>
              </a:rPr>
              <a:t>Filtering criteria should be established and align with the institutional mandate</a:t>
            </a:r>
            <a:endParaRPr lang="en-GB" sz="1400" u="none" dirty="0">
              <a:solidFill>
                <a:srgbClr val="71DAFF"/>
              </a:solidFill>
              <a:latin typeface="+mj-lt"/>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5100" y="4779150"/>
            <a:ext cx="1808819" cy="1808819"/>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0465" y="5031096"/>
            <a:ext cx="3505200" cy="1304925"/>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25925" y="4779150"/>
            <a:ext cx="1845280" cy="1845280"/>
          </a:xfrm>
          <a:prstGeom prst="rect">
            <a:avLst/>
          </a:prstGeom>
        </p:spPr>
      </p:pic>
      <p:sp>
        <p:nvSpPr>
          <p:cNvPr id="11" name="Rectangle 10"/>
          <p:cNvSpPr/>
          <p:nvPr/>
        </p:nvSpPr>
        <p:spPr>
          <a:xfrm>
            <a:off x="4905620" y="4649884"/>
            <a:ext cx="843500" cy="258532"/>
          </a:xfrm>
          <a:prstGeom prst="rect">
            <a:avLst/>
          </a:prstGeom>
        </p:spPr>
        <p:txBody>
          <a:bodyPr wrap="none">
            <a:spAutoFit/>
          </a:bodyPr>
          <a:lstStyle/>
          <a:p>
            <a:r>
              <a:rPr lang="en-GB" dirty="0"/>
              <a:t>Infectious</a:t>
            </a:r>
          </a:p>
        </p:txBody>
      </p:sp>
      <p:sp>
        <p:nvSpPr>
          <p:cNvPr id="12" name="TextBox 11"/>
          <p:cNvSpPr txBox="1"/>
          <p:nvPr/>
        </p:nvSpPr>
        <p:spPr>
          <a:xfrm>
            <a:off x="5940735" y="4668120"/>
            <a:ext cx="990110" cy="258532"/>
          </a:xfrm>
          <a:prstGeom prst="rect">
            <a:avLst/>
          </a:prstGeom>
          <a:noFill/>
        </p:spPr>
        <p:txBody>
          <a:bodyPr wrap="square" rtlCol="0">
            <a:spAutoFit/>
          </a:bodyPr>
          <a:lstStyle/>
          <a:p>
            <a:r>
              <a:rPr lang="en-GB" dirty="0" smtClean="0"/>
              <a:t>Chemical</a:t>
            </a:r>
            <a:endParaRPr lang="en-GB" dirty="0"/>
          </a:p>
        </p:txBody>
      </p:sp>
      <p:sp>
        <p:nvSpPr>
          <p:cNvPr id="13" name="TextBox 12"/>
          <p:cNvSpPr txBox="1"/>
          <p:nvPr/>
        </p:nvSpPr>
        <p:spPr>
          <a:xfrm>
            <a:off x="3555470" y="4649884"/>
            <a:ext cx="1170130" cy="258532"/>
          </a:xfrm>
          <a:prstGeom prst="rect">
            <a:avLst/>
          </a:prstGeom>
          <a:noFill/>
        </p:spPr>
        <p:txBody>
          <a:bodyPr wrap="square" rtlCol="0">
            <a:spAutoFit/>
          </a:bodyPr>
          <a:lstStyle/>
          <a:p>
            <a:r>
              <a:rPr lang="en-GB" dirty="0" smtClean="0"/>
              <a:t>Radioactive</a:t>
            </a:r>
            <a:endParaRPr lang="en-GB" dirty="0"/>
          </a:p>
        </p:txBody>
      </p:sp>
      <p:sp>
        <p:nvSpPr>
          <p:cNvPr id="14" name="TextBox 13"/>
          <p:cNvSpPr txBox="1"/>
          <p:nvPr/>
        </p:nvSpPr>
        <p:spPr>
          <a:xfrm>
            <a:off x="1080195" y="863715"/>
            <a:ext cx="1485240" cy="646331"/>
          </a:xfrm>
          <a:prstGeom prst="rect">
            <a:avLst/>
          </a:prstGeom>
          <a:noFill/>
        </p:spPr>
        <p:txBody>
          <a:bodyPr wrap="square" rtlCol="0">
            <a:spAutoFit/>
          </a:bodyPr>
          <a:lstStyle/>
          <a:p>
            <a:r>
              <a:rPr lang="en-GB" sz="1800" b="1" u="none" dirty="0">
                <a:latin typeface="+mj-lt"/>
              </a:rPr>
              <a:t>Mandate</a:t>
            </a:r>
          </a:p>
          <a:p>
            <a:endParaRPr lang="en-GB" sz="1800" dirty="0">
              <a:latin typeface="+mj-lt"/>
            </a:endParaRPr>
          </a:p>
        </p:txBody>
      </p:sp>
    </p:spTree>
    <p:extLst>
      <p:ext uri="{BB962C8B-B14F-4D97-AF65-F5344CB8AC3E}">
        <p14:creationId xmlns:p14="http://schemas.microsoft.com/office/powerpoint/2010/main" val="9043964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a:off x="0" y="1223755"/>
            <a:ext cx="10801350" cy="664797"/>
          </a:xfrm>
          <a:prstGeom prst="rect">
            <a:avLst/>
          </a:prstGeom>
        </p:spPr>
        <p:txBody>
          <a:bodyPr wrap="square">
            <a:spAutoFit/>
          </a:bodyPr>
          <a:lstStyle/>
          <a:p>
            <a:r>
              <a:rPr lang="en-GB" b="1" dirty="0">
                <a:solidFill>
                  <a:srgbClr val="000000"/>
                </a:solidFill>
                <a:latin typeface="inherit"/>
              </a:rPr>
              <a:t>REGULATION</a:t>
            </a:r>
            <a:r>
              <a:rPr lang="en-GB" b="1" dirty="0">
                <a:solidFill>
                  <a:srgbClr val="000000"/>
                </a:solidFill>
                <a:latin typeface="Times New Roman" panose="02020603050405020304" pitchFamily="18" charset="0"/>
              </a:rPr>
              <a:t> (EC) No 851/2004 </a:t>
            </a:r>
            <a:r>
              <a:rPr lang="en-GB" b="1" dirty="0">
                <a:solidFill>
                  <a:srgbClr val="000000"/>
                </a:solidFill>
                <a:latin typeface="inherit"/>
              </a:rPr>
              <a:t>OF THE EUROPEAN PARLIAMENT AND OF THE COUNCIL</a:t>
            </a:r>
            <a:endParaRPr lang="en-GB" b="1" dirty="0">
              <a:solidFill>
                <a:srgbClr val="000000"/>
              </a:solidFill>
              <a:latin typeface="Times New Roman" panose="02020603050405020304" pitchFamily="18" charset="0"/>
            </a:endParaRPr>
          </a:p>
          <a:p>
            <a:r>
              <a:rPr lang="en-GB" b="1" dirty="0">
                <a:solidFill>
                  <a:srgbClr val="000000"/>
                </a:solidFill>
                <a:latin typeface="Times New Roman" panose="02020603050405020304" pitchFamily="18" charset="0"/>
              </a:rPr>
              <a:t>of 21 April 2004</a:t>
            </a:r>
          </a:p>
          <a:p>
            <a:r>
              <a:rPr lang="en-GB" b="1" dirty="0">
                <a:solidFill>
                  <a:srgbClr val="000000"/>
                </a:solidFill>
                <a:latin typeface="Times New Roman" panose="02020603050405020304" pitchFamily="18" charset="0"/>
              </a:rPr>
              <a:t>establishing a European centre for disease prevention and </a:t>
            </a:r>
            <a:r>
              <a:rPr lang="en-GB" b="1" dirty="0" smtClean="0">
                <a:solidFill>
                  <a:srgbClr val="000000"/>
                </a:solidFill>
                <a:latin typeface="Times New Roman" panose="02020603050405020304" pitchFamily="18" charset="0"/>
              </a:rPr>
              <a:t>control</a:t>
            </a:r>
            <a:endParaRPr lang="en-GB" b="1" dirty="0">
              <a:solidFill>
                <a:srgbClr val="000000"/>
              </a:solidFill>
              <a:latin typeface="Times New Roman" panose="02020603050405020304" pitchFamily="18" charset="0"/>
            </a:endParaRPr>
          </a:p>
        </p:txBody>
      </p:sp>
      <p:graphicFrame>
        <p:nvGraphicFramePr>
          <p:cNvPr id="34" name="Table 33"/>
          <p:cNvGraphicFramePr>
            <a:graphicFrameLocks noGrp="1"/>
          </p:cNvGraphicFramePr>
          <p:nvPr>
            <p:extLst>
              <p:ext uri="{D42A27DB-BD31-4B8C-83A1-F6EECF244321}">
                <p14:modId xmlns:p14="http://schemas.microsoft.com/office/powerpoint/2010/main" val="3770857092"/>
              </p:ext>
            </p:extLst>
          </p:nvPr>
        </p:nvGraphicFramePr>
        <p:xfrm>
          <a:off x="180095" y="3332193"/>
          <a:ext cx="10112375" cy="1371600"/>
        </p:xfrm>
        <a:graphic>
          <a:graphicData uri="http://schemas.openxmlformats.org/drawingml/2006/table">
            <a:tbl>
              <a:tblPr/>
              <a:tblGrid>
                <a:gridCol w="404495">
                  <a:extLst>
                    <a:ext uri="{9D8B030D-6E8A-4147-A177-3AD203B41FA5}">
                      <a16:colId xmlns:a16="http://schemas.microsoft.com/office/drawing/2014/main" val="307683477"/>
                    </a:ext>
                  </a:extLst>
                </a:gridCol>
                <a:gridCol w="9707880">
                  <a:extLst>
                    <a:ext uri="{9D8B030D-6E8A-4147-A177-3AD203B41FA5}">
                      <a16:colId xmlns:a16="http://schemas.microsoft.com/office/drawing/2014/main" val="1732048221"/>
                    </a:ext>
                  </a:extLst>
                </a:gridCol>
              </a:tblGrid>
              <a:tr h="0">
                <a:tc>
                  <a:txBody>
                    <a:bodyPr/>
                    <a:lstStyle/>
                    <a:p>
                      <a:pPr algn="just"/>
                      <a:r>
                        <a:rPr lang="en-GB">
                          <a:effectLst/>
                          <a:latin typeface="inherit"/>
                        </a:rPr>
                        <a:t>(1)</a:t>
                      </a:r>
                    </a:p>
                  </a:txBody>
                  <a:tcPr marL="0" marR="0" marT="0" marB="0">
                    <a:lnL>
                      <a:noFill/>
                    </a:lnL>
                    <a:lnR>
                      <a:noFill/>
                    </a:lnR>
                    <a:lnT>
                      <a:noFill/>
                    </a:lnT>
                    <a:lnB>
                      <a:noFill/>
                    </a:lnB>
                    <a:solidFill>
                      <a:srgbClr val="FFFFFF"/>
                    </a:solidFill>
                  </a:tcPr>
                </a:tc>
                <a:tc>
                  <a:txBody>
                    <a:bodyPr/>
                    <a:lstStyle/>
                    <a:p>
                      <a:pPr algn="just"/>
                      <a:r>
                        <a:rPr lang="en-GB" dirty="0" smtClean="0">
                          <a:effectLst/>
                          <a:latin typeface="inherit"/>
                        </a:rPr>
                        <a:t>The Community is committed as a priority to protect and to </a:t>
                      </a:r>
                      <a:r>
                        <a:rPr lang="en-GB" dirty="0" smtClean="0">
                          <a:solidFill>
                            <a:srgbClr val="C00000"/>
                          </a:solidFill>
                          <a:effectLst/>
                          <a:latin typeface="inherit"/>
                        </a:rPr>
                        <a:t>improve human health </a:t>
                      </a:r>
                      <a:r>
                        <a:rPr lang="en-GB" dirty="0" smtClean="0">
                          <a:effectLst/>
                          <a:latin typeface="inherit"/>
                        </a:rPr>
                        <a:t>by prevention of human disease, in particular </a:t>
                      </a:r>
                      <a:r>
                        <a:rPr lang="en-GB" dirty="0" smtClean="0">
                          <a:solidFill>
                            <a:srgbClr val="C00000"/>
                          </a:solidFill>
                          <a:effectLst/>
                          <a:latin typeface="inherit"/>
                        </a:rPr>
                        <a:t>communicable</a:t>
                      </a:r>
                      <a:r>
                        <a:rPr lang="en-GB" dirty="0" smtClean="0">
                          <a:effectLst/>
                          <a:latin typeface="inherit"/>
                        </a:rPr>
                        <a:t> </a:t>
                      </a:r>
                      <a:r>
                        <a:rPr lang="en-GB" dirty="0" smtClean="0">
                          <a:solidFill>
                            <a:srgbClr val="C00000"/>
                          </a:solidFill>
                          <a:effectLst/>
                          <a:latin typeface="inherit"/>
                        </a:rPr>
                        <a:t>diseases</a:t>
                      </a:r>
                      <a:r>
                        <a:rPr lang="en-GB" dirty="0" smtClean="0">
                          <a:effectLst/>
                          <a:latin typeface="inherit"/>
                        </a:rPr>
                        <a:t>, and to counter </a:t>
                      </a:r>
                      <a:r>
                        <a:rPr lang="en-GB" dirty="0" smtClean="0">
                          <a:solidFill>
                            <a:srgbClr val="C00000"/>
                          </a:solidFill>
                          <a:effectLst/>
                          <a:latin typeface="inherit"/>
                        </a:rPr>
                        <a:t>potential threats </a:t>
                      </a:r>
                      <a:r>
                        <a:rPr lang="en-GB" dirty="0" smtClean="0">
                          <a:effectLst/>
                          <a:latin typeface="inherit"/>
                        </a:rPr>
                        <a:t>to health with a view to ensuring a high level of protection of health of </a:t>
                      </a:r>
                      <a:r>
                        <a:rPr lang="en-GB" dirty="0" smtClean="0">
                          <a:solidFill>
                            <a:srgbClr val="C00000"/>
                          </a:solidFill>
                          <a:effectLst/>
                          <a:latin typeface="inherit"/>
                        </a:rPr>
                        <a:t>European citizens</a:t>
                      </a:r>
                      <a:r>
                        <a:rPr lang="en-GB" dirty="0" smtClean="0">
                          <a:effectLst/>
                          <a:latin typeface="inherit"/>
                        </a:rPr>
                        <a:t>. Effective response to disease outbreaks requires a coherent approach among Member States and input from experienced public health experts, coordinated at Community level.</a:t>
                      </a:r>
                      <a:endParaRPr lang="en-GB" dirty="0">
                        <a:effectLst/>
                        <a:latin typeface="inherit"/>
                      </a:endParaRP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2002868099"/>
                  </a:ext>
                </a:extLst>
              </a:tr>
            </a:tbl>
          </a:graphicData>
        </a:graphic>
      </p:graphicFrame>
      <p:graphicFrame>
        <p:nvGraphicFramePr>
          <p:cNvPr id="35" name="Table 34"/>
          <p:cNvGraphicFramePr>
            <a:graphicFrameLocks noGrp="1"/>
          </p:cNvGraphicFramePr>
          <p:nvPr>
            <p:extLst>
              <p:ext uri="{D42A27DB-BD31-4B8C-83A1-F6EECF244321}">
                <p14:modId xmlns:p14="http://schemas.microsoft.com/office/powerpoint/2010/main" val="4157595499"/>
              </p:ext>
            </p:extLst>
          </p:nvPr>
        </p:nvGraphicFramePr>
        <p:xfrm>
          <a:off x="330199" y="4959170"/>
          <a:ext cx="10112375" cy="1371600"/>
        </p:xfrm>
        <a:graphic>
          <a:graphicData uri="http://schemas.openxmlformats.org/drawingml/2006/table">
            <a:tbl>
              <a:tblPr/>
              <a:tblGrid>
                <a:gridCol w="404495">
                  <a:extLst>
                    <a:ext uri="{9D8B030D-6E8A-4147-A177-3AD203B41FA5}">
                      <a16:colId xmlns:a16="http://schemas.microsoft.com/office/drawing/2014/main" val="2961539556"/>
                    </a:ext>
                  </a:extLst>
                </a:gridCol>
                <a:gridCol w="9707880">
                  <a:extLst>
                    <a:ext uri="{9D8B030D-6E8A-4147-A177-3AD203B41FA5}">
                      <a16:colId xmlns:a16="http://schemas.microsoft.com/office/drawing/2014/main" val="3482829894"/>
                    </a:ext>
                  </a:extLst>
                </a:gridCol>
              </a:tblGrid>
              <a:tr h="0">
                <a:tc>
                  <a:txBody>
                    <a:bodyPr/>
                    <a:lstStyle/>
                    <a:p>
                      <a:pPr algn="just"/>
                      <a:r>
                        <a:rPr lang="en-GB">
                          <a:effectLst/>
                          <a:latin typeface="inherit"/>
                        </a:rPr>
                        <a:t>(2)</a:t>
                      </a:r>
                    </a:p>
                  </a:txBody>
                  <a:tcPr marL="0" marR="0" marT="0" marB="0">
                    <a:lnL>
                      <a:noFill/>
                    </a:lnL>
                    <a:lnR>
                      <a:noFill/>
                    </a:lnR>
                    <a:lnT>
                      <a:noFill/>
                    </a:lnT>
                    <a:lnB>
                      <a:noFill/>
                    </a:lnB>
                    <a:solidFill>
                      <a:srgbClr val="FFFFFF"/>
                    </a:solidFill>
                  </a:tcPr>
                </a:tc>
                <a:tc>
                  <a:txBody>
                    <a:bodyPr/>
                    <a:lstStyle/>
                    <a:p>
                      <a:pPr algn="just"/>
                      <a:r>
                        <a:rPr lang="en-GB" dirty="0" smtClean="0">
                          <a:effectLst/>
                          <a:latin typeface="inherit"/>
                        </a:rPr>
                        <a:t>The Community should address European citizens’ concerns about public health threats in a coordinated and coherent way. As the protection of health can mean various actions ranging from </a:t>
                      </a:r>
                      <a:r>
                        <a:rPr lang="en-GB" dirty="0" smtClean="0">
                          <a:solidFill>
                            <a:srgbClr val="C00000"/>
                          </a:solidFill>
                          <a:effectLst/>
                          <a:latin typeface="inherit"/>
                        </a:rPr>
                        <a:t>preparedness and control measures to prevention of human diseases</a:t>
                      </a:r>
                      <a:r>
                        <a:rPr lang="en-GB" dirty="0" smtClean="0">
                          <a:effectLst/>
                          <a:latin typeface="inherit"/>
                        </a:rPr>
                        <a:t>, the scope of actions should be kept broad. The danger of </a:t>
                      </a:r>
                      <a:r>
                        <a:rPr lang="en-GB" dirty="0" smtClean="0">
                          <a:solidFill>
                            <a:srgbClr val="C00000"/>
                          </a:solidFill>
                          <a:effectLst/>
                          <a:latin typeface="inherit"/>
                        </a:rPr>
                        <a:t>deliberate release </a:t>
                      </a:r>
                      <a:r>
                        <a:rPr lang="en-GB" dirty="0" smtClean="0">
                          <a:effectLst/>
                          <a:latin typeface="inherit"/>
                        </a:rPr>
                        <a:t>of agents also requires a coherent Community response.</a:t>
                      </a:r>
                      <a:endParaRPr lang="en-GB" dirty="0">
                        <a:effectLst/>
                        <a:latin typeface="inherit"/>
                      </a:endParaRPr>
                    </a:p>
                  </a:txBody>
                  <a:tcPr marL="0" marR="0" marT="0" marB="0">
                    <a:lnL>
                      <a:noFill/>
                    </a:lnL>
                    <a:lnR>
                      <a:noFill/>
                    </a:lnR>
                    <a:lnT>
                      <a:noFill/>
                    </a:lnT>
                    <a:lnB>
                      <a:noFill/>
                    </a:lnB>
                    <a:solidFill>
                      <a:srgbClr val="FFFFFF"/>
                    </a:solidFill>
                  </a:tcPr>
                </a:tc>
                <a:extLst>
                  <a:ext uri="{0D108BD9-81ED-4DB2-BD59-A6C34878D82A}">
                    <a16:rowId xmlns:a16="http://schemas.microsoft.com/office/drawing/2014/main" val="4093138413"/>
                  </a:ext>
                </a:extLst>
              </a:tr>
            </a:tbl>
          </a:graphicData>
        </a:graphic>
      </p:graphicFrame>
      <p:sp>
        <p:nvSpPr>
          <p:cNvPr id="36" name="TextBox 35"/>
          <p:cNvSpPr txBox="1"/>
          <p:nvPr/>
        </p:nvSpPr>
        <p:spPr>
          <a:xfrm>
            <a:off x="0" y="1628443"/>
            <a:ext cx="2070230" cy="341632"/>
          </a:xfrm>
          <a:prstGeom prst="rect">
            <a:avLst/>
          </a:prstGeom>
          <a:noFill/>
        </p:spPr>
        <p:txBody>
          <a:bodyPr wrap="square" rtlCol="0">
            <a:spAutoFit/>
          </a:bodyPr>
          <a:lstStyle/>
          <a:p>
            <a:r>
              <a:rPr lang="en-GB" sz="1800" dirty="0" smtClean="0">
                <a:solidFill>
                  <a:srgbClr val="FF0000"/>
                </a:solidFill>
              </a:rPr>
              <a:t>POP UP</a:t>
            </a:r>
            <a:endParaRPr lang="en-GB" sz="1800" dirty="0">
              <a:solidFill>
                <a:srgbClr val="FF0000"/>
              </a:solidFill>
            </a:endParaRPr>
          </a:p>
        </p:txBody>
      </p:sp>
      <p:sp>
        <p:nvSpPr>
          <p:cNvPr id="2" name="TextBox 1"/>
          <p:cNvSpPr txBox="1"/>
          <p:nvPr/>
        </p:nvSpPr>
        <p:spPr>
          <a:xfrm>
            <a:off x="2085500" y="6375040"/>
            <a:ext cx="9406045" cy="258532"/>
          </a:xfrm>
          <a:prstGeom prst="rect">
            <a:avLst/>
          </a:prstGeom>
          <a:noFill/>
        </p:spPr>
        <p:txBody>
          <a:bodyPr wrap="square" rtlCol="0">
            <a:spAutoFit/>
          </a:bodyPr>
          <a:lstStyle/>
          <a:p>
            <a:r>
              <a:rPr lang="en-GB" dirty="0"/>
              <a:t>https://eur-lex.europa.eu/legal-content/EN/TXT/HTML/?uri=CELEX:32004R0851&amp;from=EN</a:t>
            </a:r>
          </a:p>
        </p:txBody>
      </p:sp>
    </p:spTree>
    <p:extLst>
      <p:ext uri="{BB962C8B-B14F-4D97-AF65-F5344CB8AC3E}">
        <p14:creationId xmlns:p14="http://schemas.microsoft.com/office/powerpoint/2010/main" val="24819703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80196" y="2681596"/>
            <a:ext cx="2700300" cy="523220"/>
          </a:xfrm>
          <a:prstGeom prst="rect">
            <a:avLst/>
          </a:prstGeom>
          <a:noFill/>
        </p:spPr>
        <p:txBody>
          <a:bodyPr wrap="square" rtlCol="0">
            <a:spAutoFit/>
          </a:bodyPr>
          <a:lstStyle/>
          <a:p>
            <a:r>
              <a:rPr lang="en-GB" sz="1400" b="1" dirty="0"/>
              <a:t>International</a:t>
            </a:r>
          </a:p>
          <a:p>
            <a:pPr marL="92075" indent="-92075">
              <a:buFont typeface="Arial" panose="020B0604020202020204" pitchFamily="34" charset="0"/>
              <a:buChar char="•"/>
            </a:pPr>
            <a:r>
              <a:rPr lang="en-GB" sz="1400" u="none" dirty="0" smtClean="0"/>
              <a:t>IHR 2005</a:t>
            </a:r>
            <a:endParaRPr lang="en-GB" sz="1400" u="none" dirty="0"/>
          </a:p>
        </p:txBody>
      </p:sp>
      <p:sp>
        <p:nvSpPr>
          <p:cNvPr id="4" name="TextBox 3"/>
          <p:cNvSpPr txBox="1"/>
          <p:nvPr/>
        </p:nvSpPr>
        <p:spPr>
          <a:xfrm>
            <a:off x="3766157" y="2681596"/>
            <a:ext cx="2340261" cy="1148007"/>
          </a:xfrm>
          <a:prstGeom prst="rect">
            <a:avLst/>
          </a:prstGeom>
          <a:noFill/>
        </p:spPr>
        <p:txBody>
          <a:bodyPr wrap="square" rtlCol="0">
            <a:spAutoFit/>
          </a:bodyPr>
          <a:lstStyle/>
          <a:p>
            <a:r>
              <a:rPr lang="en-GB" sz="1400" b="1" dirty="0" smtClean="0"/>
              <a:t>EU</a:t>
            </a:r>
            <a:endParaRPr lang="en-GB" sz="1400" b="1" dirty="0"/>
          </a:p>
          <a:p>
            <a:pPr marL="92075" indent="-92075">
              <a:buFont typeface="Arial" panose="020B0604020202020204" pitchFamily="34" charset="0"/>
              <a:buChar char="•"/>
            </a:pPr>
            <a:r>
              <a:rPr lang="en-GB" sz="1400" u="none" dirty="0"/>
              <a:t>In the EU - legislation on serious cross-border threats to health (“1082”)</a:t>
            </a:r>
          </a:p>
          <a:p>
            <a:pPr marL="92075" indent="-92075">
              <a:buFont typeface="Arial" panose="020B0604020202020204" pitchFamily="34" charset="0"/>
              <a:buChar char="•"/>
            </a:pPr>
            <a:r>
              <a:rPr lang="en-GB" sz="1400" u="none" dirty="0"/>
              <a:t>EU Policies </a:t>
            </a:r>
          </a:p>
        </p:txBody>
      </p:sp>
      <p:sp>
        <p:nvSpPr>
          <p:cNvPr id="5" name="TextBox 4"/>
          <p:cNvSpPr txBox="1"/>
          <p:nvPr/>
        </p:nvSpPr>
        <p:spPr>
          <a:xfrm>
            <a:off x="8551100" y="2681596"/>
            <a:ext cx="2250250" cy="760208"/>
          </a:xfrm>
          <a:prstGeom prst="rect">
            <a:avLst/>
          </a:prstGeom>
          <a:noFill/>
        </p:spPr>
        <p:txBody>
          <a:bodyPr wrap="square" rtlCol="0">
            <a:spAutoFit/>
          </a:bodyPr>
          <a:lstStyle/>
          <a:p>
            <a:r>
              <a:rPr lang="en-GB" sz="1400" b="1" dirty="0"/>
              <a:t>Sub-National</a:t>
            </a:r>
          </a:p>
          <a:p>
            <a:r>
              <a:rPr lang="en-GB" sz="1400" u="none" dirty="0"/>
              <a:t>( </a:t>
            </a:r>
            <a:r>
              <a:rPr lang="en-GB" sz="1400" u="none" dirty="0" smtClean="0"/>
              <a:t>over-seas territories)</a:t>
            </a:r>
          </a:p>
          <a:p>
            <a:r>
              <a:rPr lang="en-GB" sz="1400" u="none" dirty="0" smtClean="0"/>
              <a:t>Imported malaria</a:t>
            </a:r>
            <a:endParaRPr lang="en-GB" sz="1400" u="none" dirty="0"/>
          </a:p>
        </p:txBody>
      </p:sp>
      <p:sp>
        <p:nvSpPr>
          <p:cNvPr id="6" name="TextBox 5"/>
          <p:cNvSpPr txBox="1"/>
          <p:nvPr/>
        </p:nvSpPr>
        <p:spPr>
          <a:xfrm>
            <a:off x="1125201" y="819870"/>
            <a:ext cx="5310590" cy="424732"/>
          </a:xfrm>
          <a:prstGeom prst="rect">
            <a:avLst/>
          </a:prstGeom>
          <a:noFill/>
        </p:spPr>
        <p:txBody>
          <a:bodyPr wrap="square" rtlCol="0">
            <a:spAutoFit/>
          </a:bodyPr>
          <a:lstStyle/>
          <a:p>
            <a:r>
              <a:rPr lang="en-GB" sz="2400" u="none" dirty="0" smtClean="0"/>
              <a:t>Legislations</a:t>
            </a:r>
            <a:endParaRPr lang="en-GB" sz="2400" u="none" dirty="0"/>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444" y="1538789"/>
            <a:ext cx="1985357" cy="1985357"/>
          </a:xfrm>
          <a:prstGeom prst="rect">
            <a:avLst/>
          </a:prstGeom>
        </p:spPr>
      </p:pic>
      <p:sp>
        <p:nvSpPr>
          <p:cNvPr id="7" name="TextBox 6"/>
          <p:cNvSpPr txBox="1"/>
          <p:nvPr/>
        </p:nvSpPr>
        <p:spPr>
          <a:xfrm>
            <a:off x="6229684" y="2681596"/>
            <a:ext cx="2340261" cy="717119"/>
          </a:xfrm>
          <a:prstGeom prst="rect">
            <a:avLst/>
          </a:prstGeom>
          <a:noFill/>
        </p:spPr>
        <p:txBody>
          <a:bodyPr wrap="square" rtlCol="0">
            <a:spAutoFit/>
          </a:bodyPr>
          <a:lstStyle/>
          <a:p>
            <a:r>
              <a:rPr lang="en-GB" sz="1400" b="1" dirty="0"/>
              <a:t>National</a:t>
            </a:r>
          </a:p>
          <a:p>
            <a:pPr marL="285750" indent="-285750">
              <a:buFont typeface="Arial" panose="020B0604020202020204" pitchFamily="34" charset="0"/>
              <a:buChar char="•"/>
            </a:pPr>
            <a:r>
              <a:rPr lang="en-GB" sz="1400" u="none" dirty="0"/>
              <a:t>National </a:t>
            </a:r>
            <a:r>
              <a:rPr lang="en-GB" sz="1400" u="none" dirty="0" smtClean="0"/>
              <a:t>legislation on mandatory reporting</a:t>
            </a:r>
            <a:endParaRPr lang="en-GB" sz="1400" u="none" dirty="0"/>
          </a:p>
        </p:txBody>
      </p:sp>
    </p:spTree>
    <p:extLst>
      <p:ext uri="{BB962C8B-B14F-4D97-AF65-F5344CB8AC3E}">
        <p14:creationId xmlns:p14="http://schemas.microsoft.com/office/powerpoint/2010/main" val="31971476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allout con freccia a destra 14"/>
          <p:cNvSpPr/>
          <p:nvPr/>
        </p:nvSpPr>
        <p:spPr bwMode="auto">
          <a:xfrm>
            <a:off x="4467225" y="3206750"/>
            <a:ext cx="2489200" cy="1822450"/>
          </a:xfrm>
          <a:prstGeom prst="rightArrowCallout">
            <a:avLst>
              <a:gd name="adj1" fmla="val 16972"/>
              <a:gd name="adj2" fmla="val 16972"/>
              <a:gd name="adj3" fmla="val 17641"/>
              <a:gd name="adj4" fmla="val 77313"/>
            </a:avLst>
          </a:prstGeom>
          <a:solidFill>
            <a:srgbClr val="FFF7FF"/>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it-IT" sz="1200" b="0" i="0" u="sng" strike="noStrike" kern="1200" cap="none" spc="0" normalizeH="0" baseline="0" noProof="0" smtClean="0">
              <a:ln>
                <a:noFill/>
              </a:ln>
              <a:solidFill>
                <a:srgbClr val="000000"/>
              </a:solidFill>
              <a:effectLst/>
              <a:uLnTx/>
              <a:uFillTx/>
              <a:latin typeface="Microsoft Sans Serif" pitchFamily="34" charset="0"/>
              <a:ea typeface="+mn-ea"/>
              <a:cs typeface="+mn-cs"/>
            </a:endParaRPr>
          </a:p>
        </p:txBody>
      </p:sp>
      <p:sp>
        <p:nvSpPr>
          <p:cNvPr id="12" name="Callout con freccia a destra 11"/>
          <p:cNvSpPr/>
          <p:nvPr/>
        </p:nvSpPr>
        <p:spPr bwMode="auto">
          <a:xfrm>
            <a:off x="2733675" y="3206750"/>
            <a:ext cx="2311400" cy="1822450"/>
          </a:xfrm>
          <a:prstGeom prst="rightArrowCallout">
            <a:avLst>
              <a:gd name="adj1" fmla="val 16972"/>
              <a:gd name="adj2" fmla="val 16972"/>
              <a:gd name="adj3" fmla="val 17641"/>
              <a:gd name="adj4" fmla="val 76054"/>
            </a:avLst>
          </a:prstGeom>
          <a:solidFill>
            <a:srgbClr val="FFE7FF"/>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it-IT" sz="1200" b="0" i="0" u="sng" strike="noStrike" kern="1200" cap="none" spc="0" normalizeH="0" baseline="0" noProof="0" smtClean="0">
              <a:ln>
                <a:noFill/>
              </a:ln>
              <a:solidFill>
                <a:srgbClr val="000000"/>
              </a:solidFill>
              <a:effectLst/>
              <a:uLnTx/>
              <a:uFillTx/>
              <a:latin typeface="Microsoft Sans Serif" pitchFamily="34" charset="0"/>
              <a:ea typeface="+mn-ea"/>
              <a:cs typeface="+mn-cs"/>
            </a:endParaRPr>
          </a:p>
        </p:txBody>
      </p:sp>
      <p:sp>
        <p:nvSpPr>
          <p:cNvPr id="2" name="Text Box 4"/>
          <p:cNvSpPr txBox="1">
            <a:spLocks noChangeArrowheads="1"/>
          </p:cNvSpPr>
          <p:nvPr/>
        </p:nvSpPr>
        <p:spPr bwMode="auto">
          <a:xfrm>
            <a:off x="1252538" y="865188"/>
            <a:ext cx="7315200" cy="341632"/>
          </a:xfrm>
          <a:prstGeom prst="rect">
            <a:avLst/>
          </a:prstGeom>
          <a:noFill/>
          <a:ln w="9525" algn="ctr">
            <a:noFill/>
            <a:miter lim="800000"/>
            <a:headEnd/>
            <a:tailEnd/>
          </a:ln>
        </p:spPr>
        <p:txBody>
          <a:bodyPr>
            <a:spAutoFit/>
          </a:bodyPr>
          <a:lstStyle/>
          <a:p>
            <a:pPr marL="0" marR="0" lvl="0" indent="0" algn="l" defTabSz="914400" rtl="0" eaLnBrk="1" fontAlgn="base" latinLnBrk="0" hangingPunct="1">
              <a:lnSpc>
                <a:spcPct val="90000"/>
              </a:lnSpc>
              <a:spcBef>
                <a:spcPct val="50000"/>
              </a:spcBef>
              <a:spcAft>
                <a:spcPct val="0"/>
              </a:spcAft>
              <a:buClrTx/>
              <a:buSzTx/>
              <a:buFontTx/>
              <a:buNone/>
              <a:tabLst/>
              <a:defRPr/>
            </a:pPr>
            <a:r>
              <a:rPr kumimoji="0" lang="en-GB" sz="1800" b="1" i="0" u="none" strike="noStrike" kern="1200" cap="none" spc="0" normalizeH="0" baseline="0" noProof="0" dirty="0" smtClean="0">
                <a:ln>
                  <a:noFill/>
                </a:ln>
                <a:solidFill>
                  <a:srgbClr val="69AE23"/>
                </a:solidFill>
                <a:effectLst/>
                <a:uLnTx/>
                <a:uFillTx/>
                <a:latin typeface="Arial" charset="0"/>
                <a:ea typeface="+mn-ea"/>
                <a:cs typeface="+mn-cs"/>
              </a:rPr>
              <a:t>International Health Regulations (IHR 2005)</a:t>
            </a:r>
            <a:endParaRPr kumimoji="0" lang="it-IT" sz="1800" b="1" i="0" u="none" strike="noStrike" kern="1200" cap="none" spc="0" normalizeH="0" baseline="0" noProof="1" smtClean="0">
              <a:ln>
                <a:noFill/>
              </a:ln>
              <a:solidFill>
                <a:srgbClr val="69AE23"/>
              </a:solidFill>
              <a:effectLst/>
              <a:uLnTx/>
              <a:uFillTx/>
              <a:latin typeface="Arial" charset="0"/>
              <a:ea typeface="+mn-ea"/>
              <a:cs typeface="+mn-cs"/>
            </a:endParaRPr>
          </a:p>
        </p:txBody>
      </p:sp>
      <p:sp>
        <p:nvSpPr>
          <p:cNvPr id="3" name="Rectangle 3"/>
          <p:cNvSpPr txBox="1">
            <a:spLocks noChangeArrowheads="1"/>
          </p:cNvSpPr>
          <p:nvPr/>
        </p:nvSpPr>
        <p:spPr>
          <a:xfrm>
            <a:off x="1222375" y="1473200"/>
            <a:ext cx="8405813" cy="1333500"/>
          </a:xfrm>
          <a:prstGeom prst="rect">
            <a:avLst/>
          </a:prstGeom>
          <a:noFill/>
        </p:spPr>
        <p:txBody>
          <a:bodyPr lIns="72000" tIns="72000" rIns="72000" bIns="72000"/>
          <a:lstStyle/>
          <a:p>
            <a:pPr marL="0" marR="0" lvl="0" indent="0" algn="l"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International Health Regulations  </a:t>
            </a:r>
            <a:r>
              <a:rPr kumimoji="0" lang="en-GB" altLang="ja-JP" sz="1600" b="0"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is a Binding international legal instrument (WHO) including a </a:t>
            </a:r>
            <a: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set code of practices </a:t>
            </a:r>
            <a:r>
              <a:rPr kumimoji="0" lang="en-GB" altLang="ja-JP" sz="1600" b="0"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and procedures designed to simultaneously:</a:t>
            </a:r>
          </a:p>
          <a:p>
            <a:pPr marL="620713" marR="0" lvl="2" indent="-261938" algn="l" defTabSz="820738" rtl="0" eaLnBrk="1" fontAlgn="base" latinLnBrk="0" hangingPunct="1">
              <a:lnSpc>
                <a:spcPct val="100000"/>
              </a:lnSpc>
              <a:spcBef>
                <a:spcPct val="50000"/>
              </a:spcBef>
              <a:spcAft>
                <a:spcPct val="0"/>
              </a:spcAft>
              <a:buClr>
                <a:srgbClr val="B22C1B"/>
              </a:buClr>
              <a:buSzPct val="80000"/>
              <a:buFontTx/>
              <a:buChar char="•"/>
              <a:tabLst>
                <a:tab pos="341313" algn="l"/>
                <a:tab pos="1150938" algn="l"/>
              </a:tabLst>
              <a:defRPr/>
            </a:pPr>
            <a:r>
              <a:rPr kumimoji="0" lang="en-GB" altLang="ja-JP" sz="1600" b="0"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prevent the international spread of diseases</a:t>
            </a:r>
          </a:p>
          <a:p>
            <a:pPr marL="620713" lvl="2" indent="-261938" algn="l" defTabSz="820738">
              <a:lnSpc>
                <a:spcPct val="100000"/>
              </a:lnSpc>
              <a:spcBef>
                <a:spcPct val="50000"/>
              </a:spcBef>
              <a:buClr>
                <a:srgbClr val="B22C1B"/>
              </a:buClr>
              <a:buSzPct val="80000"/>
              <a:buFontTx/>
              <a:buChar char="•"/>
              <a:tabLst>
                <a:tab pos="341313" algn="l"/>
                <a:tab pos="1150938" algn="l"/>
              </a:tabLst>
              <a:defRPr/>
            </a:pPr>
            <a:r>
              <a:rPr kumimoji="0" lang="en-GB" altLang="ja-JP" sz="1600" b="0"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minimise interference with </a:t>
            </a:r>
            <a:r>
              <a:rPr lang="en-GB" altLang="ja-JP" sz="1600" u="none" dirty="0">
                <a:solidFill>
                  <a:srgbClr val="000000"/>
                </a:solidFill>
                <a:latin typeface="Arial" charset="0"/>
                <a:cs typeface="Times New Roman" pitchFamily="18" charset="0"/>
              </a:rPr>
              <a:t>world </a:t>
            </a:r>
            <a:r>
              <a:rPr lang="en-GB" altLang="ja-JP" sz="1600" u="none" dirty="0" smtClean="0">
                <a:solidFill>
                  <a:srgbClr val="000000"/>
                </a:solidFill>
                <a:latin typeface="Arial" charset="0"/>
                <a:cs typeface="Times New Roman" pitchFamily="18" charset="0"/>
              </a:rPr>
              <a:t>traffic and international </a:t>
            </a:r>
            <a:r>
              <a:rPr lang="en-GB" altLang="ja-JP" sz="1600" u="none" dirty="0">
                <a:solidFill>
                  <a:srgbClr val="000000"/>
                </a:solidFill>
                <a:latin typeface="Arial" charset="0"/>
                <a:cs typeface="Times New Roman" pitchFamily="18" charset="0"/>
              </a:rPr>
              <a:t>trade</a:t>
            </a:r>
            <a:endParaRPr lang="it-IT" altLang="ja-JP" sz="1600" u="none" dirty="0">
              <a:solidFill>
                <a:srgbClr val="000000"/>
              </a:solidFill>
              <a:latin typeface="Arial" charset="0"/>
              <a:cs typeface="Times New Roman" pitchFamily="18" charset="0"/>
            </a:endParaRPr>
          </a:p>
          <a:p>
            <a:pPr marL="620713" marR="0" lvl="2" indent="-261938" algn="l" defTabSz="820738" rtl="0" eaLnBrk="1" fontAlgn="base" latinLnBrk="0" hangingPunct="1">
              <a:lnSpc>
                <a:spcPct val="100000"/>
              </a:lnSpc>
              <a:spcBef>
                <a:spcPct val="50000"/>
              </a:spcBef>
              <a:spcAft>
                <a:spcPct val="0"/>
              </a:spcAft>
              <a:buClr>
                <a:srgbClr val="B22C1B"/>
              </a:buClr>
              <a:buSzPct val="80000"/>
              <a:buFontTx/>
              <a:buChar char="•"/>
              <a:tabLst>
                <a:tab pos="341313" algn="l"/>
                <a:tab pos="1150938" algn="l"/>
              </a:tabLst>
              <a:defRPr/>
            </a:pPr>
            <a:endParaRPr kumimoji="0" lang="en-GB" altLang="ja-JP" sz="1600" b="0" i="0" u="none" strike="noStrike" kern="1200" cap="none" spc="0" normalizeH="0" baseline="0" noProof="0" dirty="0" smtClean="0">
              <a:ln>
                <a:noFill/>
              </a:ln>
              <a:solidFill>
                <a:srgbClr val="000000"/>
              </a:solidFill>
              <a:effectLst/>
              <a:uLnTx/>
              <a:uFillTx/>
              <a:latin typeface="Arial" charset="0"/>
              <a:ea typeface="+mn-ea"/>
              <a:cs typeface="Times New Roman" pitchFamily="18" charset="0"/>
            </a:endParaRPr>
          </a:p>
        </p:txBody>
      </p:sp>
      <p:sp>
        <p:nvSpPr>
          <p:cNvPr id="4" name="Rectangle 3"/>
          <p:cNvSpPr txBox="1">
            <a:spLocks noChangeArrowheads="1"/>
          </p:cNvSpPr>
          <p:nvPr/>
        </p:nvSpPr>
        <p:spPr>
          <a:xfrm>
            <a:off x="955675" y="3784600"/>
            <a:ext cx="1244600" cy="622300"/>
          </a:xfrm>
          <a:prstGeom prst="rect">
            <a:avLst/>
          </a:prstGeom>
          <a:noFill/>
        </p:spPr>
        <p:txBody>
          <a:bodyPr lIns="72000" tIns="72000" rIns="72000" bIns="72000"/>
          <a:lstStyle/>
          <a:p>
            <a:pPr marL="0" marR="0" lvl="0" indent="0" algn="ctr"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Purpose of </a:t>
            </a:r>
            <a:b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br>
            <a:r>
              <a:rPr kumimoji="0" lang="en-GB" altLang="ja-JP" sz="1600" b="1" i="0" u="none" strike="noStrike" kern="1200" cap="none" spc="0" normalizeH="0" baseline="0" noProof="0" dirty="0" err="1" smtClean="0">
                <a:ln>
                  <a:noFill/>
                </a:ln>
                <a:solidFill>
                  <a:srgbClr val="000000"/>
                </a:solidFill>
                <a:effectLst/>
                <a:uLnTx/>
                <a:uFillTx/>
                <a:latin typeface="Arial" charset="0"/>
                <a:ea typeface="+mn-ea"/>
                <a:cs typeface="Times New Roman" pitchFamily="18" charset="0"/>
              </a:rPr>
              <a:t>IHR</a:t>
            </a:r>
            <a: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 (2005)</a:t>
            </a:r>
            <a:endParaRPr kumimoji="0" lang="en-GB" altLang="ja-JP" sz="1600" b="0" i="0" u="none" strike="noStrike" kern="1200" cap="none" spc="0" normalizeH="0" baseline="0" noProof="0" dirty="0" smtClean="0">
              <a:ln>
                <a:noFill/>
              </a:ln>
              <a:solidFill>
                <a:srgbClr val="000000"/>
              </a:solidFill>
              <a:effectLst/>
              <a:uLnTx/>
              <a:uFillTx/>
              <a:latin typeface="Arial" charset="0"/>
              <a:ea typeface="+mn-ea"/>
              <a:cs typeface="Times New Roman" pitchFamily="18" charset="0"/>
            </a:endParaRPr>
          </a:p>
        </p:txBody>
      </p:sp>
      <p:sp>
        <p:nvSpPr>
          <p:cNvPr id="5" name="Rettangolo 4"/>
          <p:cNvSpPr/>
          <p:nvPr/>
        </p:nvSpPr>
        <p:spPr>
          <a:xfrm>
            <a:off x="2733675" y="3268246"/>
            <a:ext cx="925253" cy="338554"/>
          </a:xfrm>
          <a:prstGeom prst="rect">
            <a:avLst/>
          </a:prstGeom>
        </p:spPr>
        <p:txBody>
          <a:bodyPr wrap="none">
            <a:spAutoFit/>
          </a:bodyPr>
          <a:lstStyle/>
          <a:p>
            <a:pPr marL="0" marR="0" lvl="0" indent="0" algn="l"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prevent</a:t>
            </a:r>
          </a:p>
        </p:txBody>
      </p:sp>
      <p:sp>
        <p:nvSpPr>
          <p:cNvPr id="6" name="Rettangolo 5"/>
          <p:cNvSpPr/>
          <p:nvPr/>
        </p:nvSpPr>
        <p:spPr>
          <a:xfrm>
            <a:off x="2733675" y="3632981"/>
            <a:ext cx="880369" cy="338554"/>
          </a:xfrm>
          <a:prstGeom prst="rect">
            <a:avLst/>
          </a:prstGeom>
        </p:spPr>
        <p:txBody>
          <a:bodyPr wrap="none">
            <a:spAutoFit/>
          </a:bodyPr>
          <a:lstStyle/>
          <a:p>
            <a:pPr marL="0" marR="0" lvl="0" indent="0" algn="l"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protect</a:t>
            </a:r>
          </a:p>
        </p:txBody>
      </p:sp>
      <p:sp>
        <p:nvSpPr>
          <p:cNvPr id="7" name="Rettangolo 6"/>
          <p:cNvSpPr/>
          <p:nvPr/>
        </p:nvSpPr>
        <p:spPr>
          <a:xfrm>
            <a:off x="2733675" y="3997716"/>
            <a:ext cx="880369" cy="338554"/>
          </a:xfrm>
          <a:prstGeom prst="rect">
            <a:avLst/>
          </a:prstGeom>
        </p:spPr>
        <p:txBody>
          <a:bodyPr wrap="none">
            <a:spAutoFit/>
          </a:bodyPr>
          <a:lstStyle/>
          <a:p>
            <a:pPr marL="0" marR="0" lvl="0" indent="0" algn="l"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control</a:t>
            </a:r>
          </a:p>
        </p:txBody>
      </p:sp>
      <p:sp>
        <p:nvSpPr>
          <p:cNvPr id="10" name="Rettangolo 9"/>
          <p:cNvSpPr/>
          <p:nvPr/>
        </p:nvSpPr>
        <p:spPr>
          <a:xfrm>
            <a:off x="2733675" y="4362450"/>
            <a:ext cx="1733550" cy="584775"/>
          </a:xfrm>
          <a:prstGeom prst="rect">
            <a:avLst/>
          </a:prstGeom>
        </p:spPr>
        <p:txBody>
          <a:bodyPr wrap="square">
            <a:spAutoFit/>
          </a:bodyPr>
          <a:lstStyle/>
          <a:p>
            <a:pPr marL="0" marR="0" lvl="0" indent="0" algn="l" defTabSz="820738" rtl="0" eaLnBrk="1" fontAlgn="base" latinLnBrk="0" hangingPunct="1">
              <a:lnSpc>
                <a:spcPct val="100000"/>
              </a:lnSpc>
              <a:spcBef>
                <a:spcPct val="50000"/>
              </a:spcBef>
              <a:spcAft>
                <a:spcPct val="0"/>
              </a:spcAft>
              <a:buClr>
                <a:srgbClr val="B22C1B"/>
              </a:buClr>
              <a:buSzPct val="80000"/>
              <a:buFontTx/>
              <a:buNone/>
              <a:tabLst>
                <a:tab pos="341313" algn="l"/>
                <a:tab pos="1150938" algn="l"/>
              </a:tabLst>
              <a:defRPr/>
            </a:pPr>
            <a: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provide</a:t>
            </a:r>
            <a:r>
              <a:rPr kumimoji="0" lang="en-GB" altLang="ja-JP" sz="1600" b="0"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 a public health </a:t>
            </a:r>
            <a: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response</a:t>
            </a:r>
          </a:p>
        </p:txBody>
      </p:sp>
      <p:sp>
        <p:nvSpPr>
          <p:cNvPr id="11" name="Parentesi graffa aperta 10"/>
          <p:cNvSpPr/>
          <p:nvPr/>
        </p:nvSpPr>
        <p:spPr bwMode="auto">
          <a:xfrm>
            <a:off x="2378075" y="3206750"/>
            <a:ext cx="400050" cy="1822450"/>
          </a:xfrm>
          <a:prstGeom prst="leftBrace">
            <a:avLst>
              <a:gd name="adj1" fmla="val 44904"/>
              <a:gd name="adj2" fmla="val 50000"/>
            </a:avLst>
          </a:prstGeom>
          <a:solidFill>
            <a:srgbClr val="FFE7FF"/>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it-IT" sz="1200" b="0" i="0" u="sng" strike="noStrike" kern="1200" cap="none" spc="0" normalizeH="0" baseline="0" noProof="0" smtClean="0">
              <a:ln>
                <a:noFill/>
              </a:ln>
              <a:solidFill>
                <a:srgbClr val="000000"/>
              </a:solidFill>
              <a:effectLst/>
              <a:uLnTx/>
              <a:uFillTx/>
              <a:latin typeface="Microsoft Sans Serif" pitchFamily="34" charset="0"/>
              <a:ea typeface="+mn-ea"/>
              <a:cs typeface="+mn-cs"/>
            </a:endParaRPr>
          </a:p>
        </p:txBody>
      </p:sp>
      <p:sp>
        <p:nvSpPr>
          <p:cNvPr id="13" name="Rettangolo 12"/>
          <p:cNvSpPr/>
          <p:nvPr/>
        </p:nvSpPr>
        <p:spPr>
          <a:xfrm>
            <a:off x="4956175" y="3695700"/>
            <a:ext cx="1470615" cy="806375"/>
          </a:xfrm>
          <a:prstGeom prst="rect">
            <a:avLst/>
          </a:prstGeom>
        </p:spPr>
        <p:txBody>
          <a:bodyPr wrap="square">
            <a:spAutoFit/>
          </a:bodyPr>
          <a:lstStyle/>
          <a:p>
            <a:pPr marL="0" marR="0" lvl="0" indent="0" algn="ctr" defTabSz="914400" rtl="0" eaLnBrk="1" fontAlgn="base" latinLnBrk="0" hangingPunct="1">
              <a:lnSpc>
                <a:spcPct val="90000"/>
              </a:lnSpc>
              <a:spcBef>
                <a:spcPct val="20000"/>
              </a:spcBef>
              <a:spcAft>
                <a:spcPct val="0"/>
              </a:spcAft>
              <a:buClrTx/>
              <a:buSzTx/>
              <a:buFontTx/>
              <a:buNone/>
              <a:tabLst/>
              <a:defRPr/>
            </a:pPr>
            <a: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international spread </a:t>
            </a:r>
          </a:p>
          <a:p>
            <a:pPr marL="0" marR="0" lvl="0" indent="0" algn="ctr" defTabSz="914400" rtl="0" eaLnBrk="1" fontAlgn="base" latinLnBrk="0" hangingPunct="1">
              <a:lnSpc>
                <a:spcPct val="90000"/>
              </a:lnSpc>
              <a:spcBef>
                <a:spcPct val="20000"/>
              </a:spcBef>
              <a:spcAft>
                <a:spcPct val="0"/>
              </a:spcAft>
              <a:buClrTx/>
              <a:buSzTx/>
              <a:buFontTx/>
              <a:buNone/>
              <a:tabLst/>
              <a:defRPr/>
            </a:pPr>
            <a:r>
              <a:rPr kumimoji="0" lang="en-GB"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of disease</a:t>
            </a:r>
            <a:endParaRPr kumimoji="0" lang="it-IT" altLang="ja-JP" sz="1600" b="1" i="0" u="none" strike="noStrike" kern="1200" cap="none" spc="0" normalizeH="0" baseline="0" noProof="0" dirty="0" smtClean="0">
              <a:ln>
                <a:noFill/>
              </a:ln>
              <a:solidFill>
                <a:srgbClr val="000000"/>
              </a:solidFill>
              <a:effectLst/>
              <a:uLnTx/>
              <a:uFillTx/>
              <a:latin typeface="Arial" charset="0"/>
              <a:ea typeface="+mn-ea"/>
              <a:cs typeface="Times New Roman" pitchFamily="18" charset="0"/>
            </a:endParaRPr>
          </a:p>
        </p:txBody>
      </p:sp>
      <p:sp>
        <p:nvSpPr>
          <p:cNvPr id="16" name="Rettangolo 15"/>
          <p:cNvSpPr/>
          <p:nvPr/>
        </p:nvSpPr>
        <p:spPr>
          <a:xfrm>
            <a:off x="7045325" y="3822775"/>
            <a:ext cx="2978150" cy="3139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 typeface="Arial" pitchFamily="34" charset="0"/>
              <a:buChar char="•"/>
              <a:tabLst/>
              <a:defRPr/>
            </a:pPr>
            <a:r>
              <a:rPr kumimoji="0" lang="en-GB" altLang="ja-JP" sz="1600" b="0"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 Only public health risks</a:t>
            </a:r>
          </a:p>
        </p:txBody>
      </p:sp>
      <p:sp>
        <p:nvSpPr>
          <p:cNvPr id="17" name="Rettangolo 16"/>
          <p:cNvSpPr/>
          <p:nvPr/>
        </p:nvSpPr>
        <p:spPr>
          <a:xfrm>
            <a:off x="1222375" y="5429250"/>
            <a:ext cx="8267700" cy="1027974"/>
          </a:xfrm>
          <a:prstGeom prst="rect">
            <a:avLst/>
          </a:prstGeom>
        </p:spPr>
        <p:txBody>
          <a:bodyPr wrap="square">
            <a:spAutoFit/>
          </a:bodyPr>
          <a:lstStyle/>
          <a:p>
            <a:pPr lvl="0" algn="l"/>
            <a:r>
              <a:rPr kumimoji="0" lang="en-GB" altLang="ja-JP" sz="1600" i="0" u="none" strike="noStrike" kern="1200" cap="none" spc="0" normalizeH="0" baseline="0" noProof="0" dirty="0" smtClean="0">
                <a:ln>
                  <a:noFill/>
                </a:ln>
                <a:solidFill>
                  <a:srgbClr val="000000"/>
                </a:solidFill>
                <a:effectLst/>
                <a:uLnTx/>
                <a:uFillTx/>
                <a:latin typeface="Arial" charset="0"/>
                <a:cs typeface="Times New Roman" pitchFamily="18" charset="0"/>
              </a:rPr>
              <a:t>public health emergency </a:t>
            </a:r>
            <a:r>
              <a:rPr lang="en-GB" sz="1600" u="none" dirty="0"/>
              <a:t>of international </a:t>
            </a:r>
            <a:r>
              <a:rPr lang="en-GB" sz="1600" u="none" dirty="0" smtClean="0"/>
              <a:t>concern </a:t>
            </a:r>
            <a:r>
              <a:rPr lang="en-GB" sz="1600" b="1" u="none" dirty="0" smtClean="0"/>
              <a:t>(PHEIC)</a:t>
            </a:r>
            <a:endParaRPr kumimoji="0" lang="en-GB" altLang="ja-JP" sz="1600" b="1" i="0" u="none" strike="noStrike" kern="1200" cap="none" spc="0" normalizeH="0" baseline="0" noProof="0" dirty="0" smtClean="0">
              <a:ln>
                <a:noFill/>
              </a:ln>
              <a:solidFill>
                <a:srgbClr val="000000"/>
              </a:solidFill>
              <a:effectLst/>
              <a:uLnTx/>
              <a:uFillTx/>
              <a:latin typeface="Arial" charset="0"/>
              <a:cs typeface="Times New Roman" pitchFamily="18" charset="0"/>
            </a:endParaRPr>
          </a:p>
          <a:p>
            <a:pPr marL="0" marR="0" lvl="0" indent="0" algn="l" defTabSz="914400" rtl="0" eaLnBrk="1" fontAlgn="base" latinLnBrk="0" hangingPunct="1">
              <a:lnSpc>
                <a:spcPct val="90000"/>
              </a:lnSpc>
              <a:spcBef>
                <a:spcPct val="20000"/>
              </a:spcBef>
              <a:spcAft>
                <a:spcPct val="0"/>
              </a:spcAft>
              <a:buClrTx/>
              <a:buSzTx/>
              <a:buFontTx/>
              <a:buNone/>
              <a:tabLst/>
              <a:defRPr/>
            </a:pPr>
            <a:r>
              <a:rPr kumimoji="0" lang="en-GB" altLang="ja-JP" sz="1600" b="0" i="0" u="none" strike="noStrike" kern="1200" cap="none" spc="0" normalizeH="0" baseline="0" noProof="0" dirty="0" smtClean="0">
                <a:ln>
                  <a:noFill/>
                </a:ln>
                <a:solidFill>
                  <a:srgbClr val="000000"/>
                </a:solidFill>
                <a:effectLst/>
                <a:uLnTx/>
                <a:uFillTx/>
                <a:latin typeface="Arial" charset="0"/>
                <a:ea typeface="+mn-ea"/>
                <a:cs typeface="Times New Roman" pitchFamily="18" charset="0"/>
              </a:rPr>
              <a:t>An extraordinary public health event which is determined to constitute a public health risk to other States through the international spread of disease and to potentially require a coordinated international response. </a:t>
            </a:r>
            <a:endParaRPr kumimoji="0" lang="it-IT" altLang="ja-JP" sz="1600" b="0" i="0" u="none" strike="noStrike" kern="1200" cap="none" spc="0" normalizeH="0" baseline="0" noProof="0" dirty="0" smtClean="0">
              <a:ln>
                <a:noFill/>
              </a:ln>
              <a:solidFill>
                <a:srgbClr val="000000"/>
              </a:solidFill>
              <a:effectLst/>
              <a:uLnTx/>
              <a:uFillTx/>
              <a:latin typeface="Arial" charset="0"/>
              <a:ea typeface="+mn-ea"/>
              <a:cs typeface="Times New Roman" pitchFamily="18" charset="0"/>
            </a:endParaRPr>
          </a:p>
        </p:txBody>
      </p:sp>
      <p:sp>
        <p:nvSpPr>
          <p:cNvPr id="18" name="TextBox 17"/>
          <p:cNvSpPr txBox="1"/>
          <p:nvPr/>
        </p:nvSpPr>
        <p:spPr>
          <a:xfrm>
            <a:off x="6734175" y="3166283"/>
            <a:ext cx="3555395" cy="424732"/>
          </a:xfrm>
          <a:prstGeom prst="rect">
            <a:avLst/>
          </a:prstGeom>
          <a:noFill/>
        </p:spPr>
        <p:txBody>
          <a:bodyPr wrap="square" rtlCol="0">
            <a:spAutoFit/>
          </a:bodyPr>
          <a:lstStyle/>
          <a:p>
            <a:r>
              <a:rPr lang="en-GB" dirty="0">
                <a:hlinkClick r:id="rId3"/>
              </a:rPr>
              <a:t>https://www.who.int/ihr/publications/9789241580496/en/</a:t>
            </a:r>
            <a:endParaRPr lang="en-GB" dirty="0"/>
          </a:p>
        </p:txBody>
      </p:sp>
    </p:spTree>
    <p:extLst>
      <p:ext uri="{BB962C8B-B14F-4D97-AF65-F5344CB8AC3E}">
        <p14:creationId xmlns:p14="http://schemas.microsoft.com/office/powerpoint/2010/main" val="42321273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0135" y="6039290"/>
            <a:ext cx="3555395" cy="424732"/>
          </a:xfrm>
          <a:prstGeom prst="rect">
            <a:avLst/>
          </a:prstGeom>
          <a:noFill/>
        </p:spPr>
        <p:txBody>
          <a:bodyPr wrap="square" rtlCol="0">
            <a:spAutoFit/>
          </a:bodyPr>
          <a:lstStyle/>
          <a:p>
            <a:r>
              <a:rPr lang="en-GB" b="1" dirty="0">
                <a:hlinkClick r:id="rId3"/>
              </a:rPr>
              <a:t>Tutorial for Notification Assessment under the </a:t>
            </a:r>
            <a:r>
              <a:rPr lang="en-GB" b="1" dirty="0" smtClean="0">
                <a:hlinkClick r:id="rId3"/>
              </a:rPr>
              <a:t>IHR</a:t>
            </a:r>
            <a:r>
              <a:rPr lang="en-GB" b="1" dirty="0" smtClean="0"/>
              <a:t> (click for link)</a:t>
            </a:r>
            <a:endParaRPr lang="en-GB" b="1" dirty="0"/>
          </a:p>
        </p:txBody>
      </p:sp>
      <p:sp>
        <p:nvSpPr>
          <p:cNvPr id="3" name="TextBox 2"/>
          <p:cNvSpPr txBox="1"/>
          <p:nvPr/>
        </p:nvSpPr>
        <p:spPr>
          <a:xfrm>
            <a:off x="180095" y="6399330"/>
            <a:ext cx="10351150" cy="313932"/>
          </a:xfrm>
          <a:prstGeom prst="rect">
            <a:avLst/>
          </a:prstGeom>
          <a:noFill/>
        </p:spPr>
        <p:txBody>
          <a:bodyPr wrap="square" rtlCol="0">
            <a:spAutoFit/>
          </a:bodyPr>
          <a:lstStyle/>
          <a:p>
            <a:r>
              <a:rPr lang="en-GB" sz="800" u="none" dirty="0"/>
              <a:t>'Decision Instrument for the assessment and notification of events that may constitute a public health emergency of international concern'. Source: Reprinted from: WHO, International Health Regulations (2005), Annex 2, 43, http://www.who.int/ihr/publications/9789241596664/en/ (accessed 9 January 2017). Credit: WHO  </a:t>
            </a:r>
            <a:endParaRPr lang="en-GB" sz="800" u="none" dirty="0">
              <a:effectLst/>
            </a:endParaRPr>
          </a:p>
        </p:txBody>
      </p:sp>
      <p:pic>
        <p:nvPicPr>
          <p:cNvPr id="5" name="Picture 4"/>
          <p:cNvPicPr>
            <a:picLocks noChangeAspect="1"/>
          </p:cNvPicPr>
          <p:nvPr/>
        </p:nvPicPr>
        <p:blipFill>
          <a:blip r:embed="rId4"/>
          <a:stretch>
            <a:fillRect/>
          </a:stretch>
        </p:blipFill>
        <p:spPr>
          <a:xfrm>
            <a:off x="4725600" y="1227721"/>
            <a:ext cx="4635515" cy="5220581"/>
          </a:xfrm>
          <a:prstGeom prst="rect">
            <a:avLst/>
          </a:prstGeom>
        </p:spPr>
      </p:pic>
      <p:sp>
        <p:nvSpPr>
          <p:cNvPr id="4" name="TextBox 3"/>
          <p:cNvSpPr txBox="1"/>
          <p:nvPr/>
        </p:nvSpPr>
        <p:spPr>
          <a:xfrm>
            <a:off x="0" y="856510"/>
            <a:ext cx="3375448" cy="341632"/>
          </a:xfrm>
          <a:prstGeom prst="rect">
            <a:avLst/>
          </a:prstGeom>
          <a:noFill/>
        </p:spPr>
        <p:txBody>
          <a:bodyPr wrap="square" rtlCol="0">
            <a:spAutoFit/>
          </a:bodyPr>
          <a:lstStyle/>
          <a:p>
            <a:r>
              <a:rPr lang="en-GB" sz="1800" b="1" u="none" dirty="0" smtClean="0">
                <a:solidFill>
                  <a:srgbClr val="92D050"/>
                </a:solidFill>
                <a:latin typeface="Calibri" panose="020F0502020204030204" pitchFamily="34" charset="0"/>
                <a:cs typeface="Calibri" panose="020F0502020204030204" pitchFamily="34" charset="0"/>
              </a:rPr>
              <a:t>At global level: IHR Criteria</a:t>
            </a:r>
            <a:endParaRPr lang="en-GB" sz="1800" b="1" u="none" dirty="0">
              <a:solidFill>
                <a:srgbClr val="92D050"/>
              </a:solidFill>
              <a:latin typeface="Calibri" panose="020F0502020204030204" pitchFamily="34" charset="0"/>
              <a:cs typeface="Calibri" panose="020F0502020204030204" pitchFamily="34" charset="0"/>
            </a:endParaRPr>
          </a:p>
        </p:txBody>
      </p:sp>
      <p:sp>
        <p:nvSpPr>
          <p:cNvPr id="6" name="Rounded Rectangular Callout 5"/>
          <p:cNvSpPr/>
          <p:nvPr/>
        </p:nvSpPr>
        <p:spPr bwMode="auto">
          <a:xfrm>
            <a:off x="675150" y="1808820"/>
            <a:ext cx="3960439" cy="1575175"/>
          </a:xfrm>
          <a:prstGeom prst="wedgeRoundRectCallout">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r>
              <a:rPr kumimoji="0" lang="en-GB" sz="1200" b="0" i="0" u="sng" strike="noStrike" cap="none" normalizeH="0" baseline="0" dirty="0" smtClean="0">
                <a:ln>
                  <a:noFill/>
                </a:ln>
                <a:solidFill>
                  <a:schemeClr val="tx1"/>
                </a:solidFill>
                <a:effectLst/>
                <a:latin typeface="Microsoft Sans Serif" pitchFamily="34" charset="0"/>
              </a:rPr>
              <a:t>Emphasize the 4 main questions of the algorithm</a:t>
            </a:r>
          </a:p>
        </p:txBody>
      </p:sp>
      <p:sp>
        <p:nvSpPr>
          <p:cNvPr id="7" name="Oval 6"/>
          <p:cNvSpPr/>
          <p:nvPr/>
        </p:nvSpPr>
        <p:spPr bwMode="auto">
          <a:xfrm>
            <a:off x="6122716" y="2868798"/>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8" name="Oval 7"/>
          <p:cNvSpPr/>
          <p:nvPr/>
        </p:nvSpPr>
        <p:spPr bwMode="auto">
          <a:xfrm>
            <a:off x="5218839" y="3654025"/>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9" name="Oval 8"/>
          <p:cNvSpPr/>
          <p:nvPr/>
        </p:nvSpPr>
        <p:spPr bwMode="auto">
          <a:xfrm>
            <a:off x="5848909" y="4261593"/>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
        <p:nvSpPr>
          <p:cNvPr id="10" name="Oval 9"/>
          <p:cNvSpPr/>
          <p:nvPr/>
        </p:nvSpPr>
        <p:spPr bwMode="auto">
          <a:xfrm>
            <a:off x="6480795" y="4993698"/>
            <a:ext cx="1665185" cy="630070"/>
          </a:xfrm>
          <a:prstGeom prst="ellipse">
            <a:avLst/>
          </a:prstGeom>
          <a:solidFill>
            <a:srgbClr val="FF99FF">
              <a:alpha val="25000"/>
            </a:srgbClr>
          </a:solidFill>
          <a:ln w="28575" cap="flat" cmpd="sng" algn="ctr">
            <a:solidFill>
              <a:srgbClr val="FF99FF"/>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20000"/>
              </a:spcBef>
              <a:spcAft>
                <a:spcPct val="0"/>
              </a:spcAft>
              <a:buClrTx/>
              <a:buSzTx/>
              <a:buFontTx/>
              <a:buNone/>
              <a:tabLst/>
            </a:pPr>
            <a:endParaRPr kumimoji="0" lang="en-GB" sz="1200" b="0" i="0" u="sng" strike="noStrike" cap="none" normalizeH="0" baseline="0" smtClean="0">
              <a:ln>
                <a:noFill/>
              </a:ln>
              <a:solidFill>
                <a:schemeClr val="tx1"/>
              </a:solidFill>
              <a:effectLst/>
              <a:latin typeface="Microsoft Sans Serif" pitchFamily="34" charset="0"/>
            </a:endParaRPr>
          </a:p>
        </p:txBody>
      </p:sp>
    </p:spTree>
    <p:extLst>
      <p:ext uri="{BB962C8B-B14F-4D97-AF65-F5344CB8AC3E}">
        <p14:creationId xmlns:p14="http://schemas.microsoft.com/office/powerpoint/2010/main" val="10929355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6.0&quot;&gt;&lt;object type=&quot;1&quot; unique_id=&quot;10001&quot;&gt;&lt;object type=&quot;8&quot; unique_id=&quot;10170&quot;&gt;&lt;/object&gt;&lt;object type=&quot;2&quot; unique_id=&quot;10171&quot;&gt;&lt;object type=&quot;3&quot; unique_id=&quot;10172&quot;&gt;&lt;property id=&quot;20148&quot; value=&quot;5&quot;/&gt;&lt;property id=&quot;20300&quot; value=&quot;Slide 1&quot;/&gt;&lt;property id=&quot;20307&quot; value=&quot;296&quot;/&gt;&lt;/object&gt;&lt;object type=&quot;3&quot; unique_id=&quot;10173&quot;&gt;&lt;property id=&quot;20148&quot; value=&quot;5&quot;/&gt;&lt;property id=&quot;20300&quot; value=&quot;Slide 2&quot;/&gt;&lt;property id=&quot;20307&quot; value=&quot;267&quot;/&gt;&lt;/object&gt;&lt;object type=&quot;3&quot; unique_id=&quot;10174&quot;&gt;&lt;property id=&quot;20148&quot; value=&quot;5&quot;/&gt;&lt;property id=&quot;20300&quot; value=&quot;Slide 4&quot;/&gt;&lt;property id=&quot;20307&quot; value=&quot;292&quot;/&gt;&lt;/object&gt;&lt;object type=&quot;3&quot; unique_id=&quot;10178&quot;&gt;&lt;property id=&quot;20148&quot; value=&quot;5&quot;/&gt;&lt;property id=&quot;20300&quot; value=&quot;Slide 3&quot;/&gt;&lt;property id=&quot;20307&quot; value=&quot;298&quot;/&gt;&lt;/object&gt;&lt;object type=&quot;3&quot; unique_id=&quot;10180&quot;&gt;&lt;property id=&quot;20148&quot; value=&quot;5&quot;/&gt;&lt;property id=&quot;20300&quot; value=&quot;Slide 10&quot;/&gt;&lt;property id=&quot;20307&quot; value=&quot;281&quot;/&gt;&lt;/object&gt;&lt;object type=&quot;3&quot; unique_id=&quot;10181&quot;&gt;&lt;property id=&quot;20148&quot; value=&quot;5&quot;/&gt;&lt;property id=&quot;20300&quot; value=&quot;Slide 11&quot;/&gt;&lt;property id=&quot;20307&quot; value=&quot;297&quot;/&gt;&lt;/object&gt;&lt;object type=&quot;3&quot; unique_id=&quot;10463&quot;&gt;&lt;property id=&quot;20148&quot; value=&quot;5&quot;/&gt;&lt;property id=&quot;20300&quot; value=&quot;Slide 5&quot;/&gt;&lt;property id=&quot;20307&quot; value=&quot;299&quot;/&gt;&lt;/object&gt;&lt;object type=&quot;3&quot; unique_id=&quot;10464&quot;&gt;&lt;property id=&quot;20148&quot; value=&quot;5&quot;/&gt;&lt;property id=&quot;20300&quot; value=&quot;Slide 6&quot;/&gt;&lt;property id=&quot;20307&quot; value=&quot;302&quot;/&gt;&lt;/object&gt;&lt;object type=&quot;3&quot; unique_id=&quot;10465&quot;&gt;&lt;property id=&quot;20148&quot; value=&quot;5&quot;/&gt;&lt;property id=&quot;20300&quot; value=&quot;Slide 7&quot;/&gt;&lt;property id=&quot;20307&quot; value=&quot;307&quot;/&gt;&lt;/object&gt;&lt;object type=&quot;3&quot; unique_id=&quot;10466&quot;&gt;&lt;property id=&quot;20148&quot; value=&quot;5&quot;/&gt;&lt;property id=&quot;20300&quot; value=&quot;Slide 8&quot;/&gt;&lt;property id=&quot;20307&quot; value=&quot;308&quot;/&gt;&lt;/object&gt;&lt;object type=&quot;3&quot; unique_id=&quot;10467&quot;&gt;&lt;property id=&quot;20148&quot; value=&quot;5&quot;/&gt;&lt;property id=&quot;20300&quot; value=&quot;Slide 9&quot;/&gt;&lt;property id=&quot;20307&quot; value=&quot;301&quot;/&gt;&lt;/object&gt;&lt;/object&gt;&lt;/object&gt;&lt;/database&gt;"/>
</p:tagLst>
</file>

<file path=ppt/theme/theme1.xml><?xml version="1.0" encoding="utf-8"?>
<a:theme xmlns:a="http://schemas.openxmlformats.org/drawingml/2006/main" name="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Layers">
  <a:themeElements>
    <a:clrScheme name="">
      <a:dk1>
        <a:srgbClr val="000000"/>
      </a:dk1>
      <a:lt1>
        <a:srgbClr val="FFFFFF"/>
      </a:lt1>
      <a:dk2>
        <a:srgbClr val="330033"/>
      </a:dk2>
      <a:lt2>
        <a:srgbClr val="000000"/>
      </a:lt2>
      <a:accent1>
        <a:srgbClr val="6C8E3E"/>
      </a:accent1>
      <a:accent2>
        <a:srgbClr val="C88350"/>
      </a:accent2>
      <a:accent3>
        <a:srgbClr val="FFFFFF"/>
      </a:accent3>
      <a:accent4>
        <a:srgbClr val="000000"/>
      </a:accent4>
      <a:accent5>
        <a:srgbClr val="BAC6AF"/>
      </a:accent5>
      <a:accent6>
        <a:srgbClr val="B57648"/>
      </a:accent6>
      <a:hlink>
        <a:srgbClr val="6494AC"/>
      </a:hlink>
      <a:folHlink>
        <a:srgbClr val="8CB0C2"/>
      </a:folHlink>
    </a:clrScheme>
    <a:fontScheme name="EPIS">
      <a:majorFont>
        <a:latin typeface="MetaPro-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spDef>
    <a:lnDef>
      <a:spPr bwMode="auto">
        <a:xfrm>
          <a:off x="0" y="0"/>
          <a:ext cx="1" cy="1"/>
        </a:xfrm>
        <a:custGeom>
          <a:avLst/>
          <a:gdLst/>
          <a:ahLst/>
          <a:cxnLst/>
          <a:rect l="0" t="0" r="0" b="0"/>
          <a:pathLst/>
        </a:custGeom>
        <a:solidFill>
          <a:srgbClr val="FF99FF">
            <a:alpha val="25000"/>
          </a:srgbClr>
        </a:solidFill>
        <a:ln w="28575" cap="flat" cmpd="sng" algn="ctr">
          <a:solidFill>
            <a:srgbClr val="FF99FF"/>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90000"/>
          </a:lnSpc>
          <a:spcBef>
            <a:spcPct val="20000"/>
          </a:spcBef>
          <a:spcAft>
            <a:spcPct val="0"/>
          </a:spcAft>
          <a:buClrTx/>
          <a:buSzTx/>
          <a:buFontTx/>
          <a:buNone/>
          <a:tabLst/>
          <a:defRPr kumimoji="0" lang="it-IT" sz="1200" b="0" i="0" u="sng" strike="noStrike" cap="none" normalizeH="0" baseline="0" smtClean="0">
            <a:ln>
              <a:noFill/>
            </a:ln>
            <a:solidFill>
              <a:schemeClr val="tx1"/>
            </a:solidFill>
            <a:effectLst/>
            <a:latin typeface="Microsoft Sans Serif" pitchFamily="34"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
      <a:clrScheme name="Layers 11">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12">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B2B2B2"/>
        </a:folHlink>
      </a:clrScheme>
      <a:clrMap bg1="lt1" tx1="dk1" bg2="lt2" tx2="dk2" accent1="accent1" accent2="accent2" accent3="accent3" accent4="accent4" accent5="accent5" accent6="accent6" hlink="hlink" folHlink="folHlink"/>
    </a:extraClrScheme>
    <a:extraClrScheme>
      <a:clrScheme name="Layers 13">
        <a:dk1>
          <a:srgbClr val="000000"/>
        </a:dk1>
        <a:lt1>
          <a:srgbClr val="FFFFE1"/>
        </a:lt1>
        <a:dk2>
          <a:srgbClr val="330033"/>
        </a:dk2>
        <a:lt2>
          <a:srgbClr val="000000"/>
        </a:lt2>
        <a:accent1>
          <a:srgbClr val="CCCC99"/>
        </a:accent1>
        <a:accent2>
          <a:srgbClr val="FF0000"/>
        </a:accent2>
        <a:accent3>
          <a:srgbClr val="FFFFEE"/>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4">
        <a:dk1>
          <a:srgbClr val="000000"/>
        </a:dk1>
        <a:lt1>
          <a:srgbClr val="FFFFFF"/>
        </a:lt1>
        <a:dk2>
          <a:srgbClr val="330033"/>
        </a:dk2>
        <a:lt2>
          <a:srgbClr val="000000"/>
        </a:lt2>
        <a:accent1>
          <a:srgbClr val="CCCC99"/>
        </a:accent1>
        <a:accent2>
          <a:srgbClr val="FF0000"/>
        </a:accent2>
        <a:accent3>
          <a:srgbClr val="FFFFFF"/>
        </a:accent3>
        <a:accent4>
          <a:srgbClr val="000000"/>
        </a:accent4>
        <a:accent5>
          <a:srgbClr val="E2E2CA"/>
        </a:accent5>
        <a:accent6>
          <a:srgbClr val="E70000"/>
        </a:accent6>
        <a:hlink>
          <a:srgbClr val="0000FF"/>
        </a:hlink>
        <a:folHlink>
          <a:srgbClr val="0000CC"/>
        </a:folHlink>
      </a:clrScheme>
      <a:clrMap bg1="lt1" tx1="dk1" bg2="lt2" tx2="dk2" accent1="accent1" accent2="accent2" accent3="accent3" accent4="accent4" accent5="accent5" accent6="accent6" hlink="hlink" folHlink="folHlink"/>
    </a:extraClrScheme>
    <a:extraClrScheme>
      <a:clrScheme name="Layers 15">
        <a:dk1>
          <a:srgbClr val="000000"/>
        </a:dk1>
        <a:lt1>
          <a:srgbClr val="FFFFFF"/>
        </a:lt1>
        <a:dk2>
          <a:srgbClr val="330033"/>
        </a:dk2>
        <a:lt2>
          <a:srgbClr val="000000"/>
        </a:lt2>
        <a:accent1>
          <a:srgbClr val="4B8984"/>
        </a:accent1>
        <a:accent2>
          <a:srgbClr val="00829B"/>
        </a:accent2>
        <a:accent3>
          <a:srgbClr val="FFFFFF"/>
        </a:accent3>
        <a:accent4>
          <a:srgbClr val="000000"/>
        </a:accent4>
        <a:accent5>
          <a:srgbClr val="B1C4C2"/>
        </a:accent5>
        <a:accent6>
          <a:srgbClr val="00758C"/>
        </a:accent6>
        <a:hlink>
          <a:srgbClr val="0000FF"/>
        </a:hlink>
        <a:folHlink>
          <a:srgbClr val="615C91"/>
        </a:folHlink>
      </a:clrScheme>
      <a:clrMap bg1="lt1" tx1="dk1" bg2="lt2" tx2="dk2" accent1="accent1" accent2="accent2" accent3="accent3" accent4="accent4" accent5="accent5" accent6="accent6" hlink="hlink" folHlink="folHlink"/>
    </a:extraClrScheme>
    <a:extraClrScheme>
      <a:clrScheme name="Layers 16">
        <a:dk1>
          <a:srgbClr val="000000"/>
        </a:dk1>
        <a:lt1>
          <a:srgbClr val="FFFFFF"/>
        </a:lt1>
        <a:dk2>
          <a:srgbClr val="330033"/>
        </a:dk2>
        <a:lt2>
          <a:srgbClr val="000000"/>
        </a:lt2>
        <a:accent1>
          <a:srgbClr val="4B8984"/>
        </a:accent1>
        <a:accent2>
          <a:srgbClr val="FF0000"/>
        </a:accent2>
        <a:accent3>
          <a:srgbClr val="FFFFFF"/>
        </a:accent3>
        <a:accent4>
          <a:srgbClr val="000000"/>
        </a:accent4>
        <a:accent5>
          <a:srgbClr val="B1C4C2"/>
        </a:accent5>
        <a:accent6>
          <a:srgbClr val="E70000"/>
        </a:accent6>
        <a:hlink>
          <a:srgbClr val="0000FF"/>
        </a:hlink>
        <a:folHlink>
          <a:srgbClr val="615C91"/>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SharedContentType xmlns="Microsoft.SharePoint.Taxonomy.ContentTypeSync" SourceId="de887f88-4a24-49db-a549-4c3cbb517053" ContentTypeId="0x010100D736C7ACE9B64A2887FC840CE64E73CD00360B9ACB809F49C1884CB141DE574707007F106902CA0648509223A5AB6FB37150" PreviousValue="false"/>
</file>

<file path=customXml/item2.xml><?xml version="1.0" encoding="utf-8"?>
<ct:contentTypeSchema xmlns:ct="http://schemas.microsoft.com/office/2006/metadata/contentType" xmlns:ma="http://schemas.microsoft.com/office/2006/metadata/properties/metaAttributes" ct:_="" ma:_="" ma:contentTypeName="Project and IT Product Documentation" ma:contentTypeID="0x010100D736C7ACE9B64A2887FC840CE64E73CD00F9B766FA919147C8AA3C665BB5FE3342006CC94FD49C48D5A4954D89B00607815400B528855B89288A499128715C419C0E93" ma:contentTypeVersion="28" ma:contentTypeDescription="Project and IT Product Documentation Content Type" ma:contentTypeScope="" ma:versionID="25e3462d22da398fb4e7c5b260d78ff4">
  <xsd:schema xmlns:xsd="http://www.w3.org/2001/XMLSchema" xmlns:xs="http://www.w3.org/2001/XMLSchema" xmlns:p="http://schemas.microsoft.com/office/2006/metadata/properties" xmlns:ns2="f21cd5e7-4e59-4426-9a65-65a4b49b5ea4" xmlns:ns3="d23a570b-d7a9-49ca-a34c-8afb8206b4bf" targetNamespace="http://schemas.microsoft.com/office/2006/metadata/properties" ma:root="true" ma:fieldsID="fadc07b98f5d318cc9ec2a821f923959" ns2:_="" ns3:_="">
    <xsd:import namespace="f21cd5e7-4e59-4426-9a65-65a4b49b5ea4"/>
    <xsd:import namespace="d23a570b-d7a9-49ca-a34c-8afb8206b4bf"/>
    <xsd:element name="properties">
      <xsd:complexType>
        <xsd:sequence>
          <xsd:element name="documentManagement">
            <xsd:complexType>
              <xsd:all>
                <xsd:element ref="ns2:ECDC_DMS_PROJECT_PHASE" minOccurs="0"/>
                <xsd:element ref="ns3:ECDC_DMS_Meeting_Date" minOccurs="0"/>
                <xsd:element ref="ns3:TaxCatchAll" minOccurs="0"/>
                <xsd:element ref="ns2:ECDC_DMS_Document_Type_Product_Documentation0" minOccurs="0"/>
                <xsd:element ref="ns2:ECDC_DMS_ITPROD_PORTFOLIO0" minOccurs="0"/>
                <xsd:element ref="ns2:ECDC_DMS_EDRM_Meeting_Code0" minOccurs="0"/>
                <xsd:element ref="ns2:ECDC_DMS_Project0" minOccurs="0"/>
                <xsd:element ref="ns3:bf6f88d3567d49708e6ddfea625f3427" minOccurs="0"/>
                <xsd:element ref="ns2:ECDC_DMS_ITPROD_YEAR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cd5e7-4e59-4426-9a65-65a4b49b5ea4" elementFormDefault="qualified">
    <xsd:import namespace="http://schemas.microsoft.com/office/2006/documentManagement/types"/>
    <xsd:import namespace="http://schemas.microsoft.com/office/infopath/2007/PartnerControls"/>
    <xsd:element name="ECDC_DMS_PROJECT_PHASE" ma:index="3" nillable="true" ma:displayName="Project Phase" ma:default="1-Initiating" ma:format="Dropdown" ma:internalName="ECDC_DMS_PROJECT_PHASE" ma:readOnly="false">
      <xsd:simpleType>
        <xsd:restriction base="dms:Choice">
          <xsd:enumeration value="1-Initiating"/>
          <xsd:enumeration value="2-Planning"/>
          <xsd:enumeration value="3-Executing"/>
          <xsd:enumeration value="4-Monitor and Control"/>
          <xsd:enumeration value="5-Closing"/>
          <xsd:enumeration value="6-IT Product Maintenance"/>
        </xsd:restriction>
      </xsd:simpleType>
    </xsd:element>
    <xsd:element name="ECDC_DMS_Document_Type_Product_Documentation0" ma:index="12" ma:taxonomy="true" ma:internalName="ECDC_DMS_Document_Type_Product_Documentation0" ma:taxonomyFieldName="ECDC_DMS_Document_Type_Product_Documentation" ma:displayName="Document Type" ma:readOnly="false" ma:default="9559;#Non-Classified Project or Product Document|70fa46e0-bdd2-4182-98f7-a57178742ef5" ma:fieldId="{a585e4e1-20cd-44d5-af8f-972dee50a663}" ma:sspId="de887f88-4a24-49db-a549-4c3cbb517053" ma:termSetId="05694767-788d-4e99-ad07-3dd6ddb61ccc" ma:anchorId="30bae0cb-fbc4-4e7a-b67d-217d17f781a7" ma:open="false" ma:isKeyword="false">
      <xsd:complexType>
        <xsd:sequence>
          <xsd:element ref="pc:Terms" minOccurs="0" maxOccurs="1"/>
        </xsd:sequence>
      </xsd:complexType>
    </xsd:element>
    <xsd:element name="ECDC_DMS_ITPROD_PORTFOLIO0" ma:index="13" nillable="true" ma:taxonomy="true" ma:internalName="ECDC_DMS_ITPROD_PORTFOLIO0" ma:taxonomyFieldName="ECDC_DMS_ITPROD_PORTFOLIO" ma:displayName="Portfolio" ma:readOnly="false" ma:default="" ma:fieldId="{d774b71b-8bbf-4b6c-9bcb-ab2c419f72b8}" ma:taxonomyMulti="true" ma:sspId="de887f88-4a24-49db-a549-4c3cbb517053" ma:termSetId="39f3e951-a13d-4717-b0f6-174d067719db" ma:anchorId="d454edc6-9bb3-4130-bffe-05777b5ae829" ma:open="false" ma:isKeyword="false">
      <xsd:complexType>
        <xsd:sequence>
          <xsd:element ref="pc:Terms" minOccurs="0" maxOccurs="1"/>
        </xsd:sequence>
      </xsd:complexType>
    </xsd:element>
    <xsd:element name="ECDC_DMS_EDRM_Meeting_Code0" ma:index="14" nillable="true" ma:taxonomy="true" ma:internalName="ECDC_DMS_EDRM_Meeting_Code0" ma:taxonomyFieldName="ECDC_DMS_EDRM_Meeting_Code" ma:displayName="Meeting Code" ma:readOnly="false" ma:default="" ma:fieldId="{0a3a9b5f-6216-431d-ac91-d8d281fdbe3e}" ma:taxonomyMulti="true" ma:sspId="de887f88-4a24-49db-a549-4c3cbb517053" ma:termSetId="edec69b4-0510-43be-8a98-012c8d4b4d60" ma:anchorId="00000000-0000-0000-0000-000000000000" ma:open="false" ma:isKeyword="false">
      <xsd:complexType>
        <xsd:sequence>
          <xsd:element ref="pc:Terms" minOccurs="0" maxOccurs="1"/>
        </xsd:sequence>
      </xsd:complexType>
    </xsd:element>
    <xsd:element name="ECDC_DMS_Project0" ma:index="15" nillable="true" ma:taxonomy="true" ma:internalName="ECDC_DMS_Project0" ma:taxonomyFieldName="ECDC_DMS_Project" ma:displayName="Project" ma:readOnly="false" ma:default="" ma:fieldId="{951a5c61-3e7d-4f5e-ad41-b76025ccfaa6}" ma:taxonomyMulti="true" ma:sspId="de887f88-4a24-49db-a549-4c3cbb517053" ma:termSetId="83bc1c21-e08b-4faa-97f2-3f7a70f36fcc" ma:anchorId="00000000-0000-0000-0000-000000000000" ma:open="false" ma:isKeyword="false">
      <xsd:complexType>
        <xsd:sequence>
          <xsd:element ref="pc:Terms" minOccurs="0" maxOccurs="1"/>
        </xsd:sequence>
      </xsd:complexType>
    </xsd:element>
    <xsd:element name="ECDC_DMS_ITPROD_YEAR0" ma:index="17" nillable="true" ma:taxonomy="true" ma:internalName="ECDC_DMS_ITPROD_YEAR0" ma:taxonomyFieldName="ECDC_DMS_ITPROD_YEAR" ma:displayName="Budget Year" ma:readOnly="false" ma:default="" ma:fieldId="{b7b1b9db-4b25-44e0-a3b1-63fc06ac39f0}" ma:taxonomyMulti="true" ma:sspId="de887f88-4a24-49db-a549-4c3cbb517053" ma:termSetId="39f3e951-a13d-4717-b0f6-174d067719db" ma:anchorId="c266da89-e1b1-47d3-9c2c-615579de50c3"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23a570b-d7a9-49ca-a34c-8afb8206b4bf" elementFormDefault="qualified">
    <xsd:import namespace="http://schemas.microsoft.com/office/2006/documentManagement/types"/>
    <xsd:import namespace="http://schemas.microsoft.com/office/infopath/2007/PartnerControls"/>
    <xsd:element name="ECDC_DMS_Meeting_Date" ma:index="6" nillable="true" ma:displayName="Meeting date" ma:description="The date of meeting (1) the document belongs to or (2) was discussed, reviewed or approved." ma:format="DateOnly" ma:internalName="ECDC_DMS_Meeting_Date" ma:readOnly="false">
      <xsd:simpleType>
        <xsd:restriction base="dms:DateTime"/>
      </xsd:simpleType>
    </xsd:element>
    <xsd:element name="TaxCatchAll" ma:index="11" nillable="true" ma:displayName="Taxonomy Catch All Column" ma:hidden="true" ma:list="{cde9ab0f-a34b-4ce8-8807-1a3ae118aba1}" ma:internalName="TaxCatchAll" ma:readOnly="false" ma:showField="CatchAllData" ma:web="f21cd5e7-4e59-4426-9a65-65a4b49b5ea4">
      <xsd:complexType>
        <xsd:complexContent>
          <xsd:extension base="dms:MultiChoiceLookup">
            <xsd:sequence>
              <xsd:element name="Value" type="dms:Lookup" maxOccurs="unbounded" minOccurs="0" nillable="true"/>
            </xsd:sequence>
          </xsd:extension>
        </xsd:complexContent>
      </xsd:complexType>
    </xsd:element>
    <xsd:element name="bf6f88d3567d49708e6ddfea625f3427" ma:index="16" nillable="true" ma:taxonomy="true" ma:internalName="bf6f88d3567d49708e6ddfea625f3427" ma:taxonomyFieldName="DMS_x0020_Product" ma:displayName="IT Product" ma:readOnly="false" ma:default="" ma:fieldId="{bf6f88d3-567d-4970-8e6d-dfea625f3427}" ma:taxonomyMulti="true" ma:sspId="de887f88-4a24-49db-a549-4c3cbb517053" ma:termSetId="765c2105-95ad-4131-ade8-84f64ee0a1c3"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xsd:element ref="dc:title" minOccurs="0" maxOccurs="1" ma:index="1" ma:displayName="Title"/>
        <xsd:element ref="dc:subject" minOccurs="0" maxOccurs="1"/>
        <xsd:element ref="dc:description" minOccurs="0" maxOccurs="1"/>
        <xsd:element name="keywords" minOccurs="0" maxOccurs="1" type="xsd:string" ma:index="1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d23a570b-d7a9-49ca-a34c-8afb8206b4bf">
      <Value>8503</Value>
      <Value>9559</Value>
      <Value>11776</Value>
    </TaxCatchAll>
    <ECDC_DMS_Project0 xmlns="f21cd5e7-4e59-4426-9a65-65a4b49b5ea4">
      <Terms xmlns="http://schemas.microsoft.com/office/infopath/2007/PartnerControls">
        <TermInfo xmlns="http://schemas.microsoft.com/office/infopath/2007/PartnerControls">
          <TermName xmlns="http://schemas.microsoft.com/office/infopath/2007/PartnerControls">EU Health Security Initiative programme</TermName>
          <TermId xmlns="http://schemas.microsoft.com/office/infopath/2007/PartnerControls">25306b6b-39ac-41be-90ab-12f9725e9391</TermId>
        </TermInfo>
      </Terms>
    </ECDC_DMS_Project0>
    <ECDC_DMS_ITPROD_PORTFOLIO0 xmlns="f21cd5e7-4e59-4426-9a65-65a4b49b5ea4">
      <Terms xmlns="http://schemas.microsoft.com/office/infopath/2007/PartnerControls">
        <TermInfo xmlns="http://schemas.microsoft.com/office/infopath/2007/PartnerControls">
          <TermName xmlns="http://schemas.microsoft.com/office/infopath/2007/PartnerControls">DIR</TermName>
          <TermId xmlns="http://schemas.microsoft.com/office/infopath/2007/PartnerControls">d280b436-bc76-4c87-a7ad-b215a1406941</TermId>
        </TermInfo>
      </Terms>
    </ECDC_DMS_ITPROD_PORTFOLIO0>
    <ECDC_DMS_ITPROD_YEAR0 xmlns="f21cd5e7-4e59-4426-9a65-65a4b49b5ea4">
      <Terms xmlns="http://schemas.microsoft.com/office/infopath/2007/PartnerControls"/>
    </ECDC_DMS_ITPROD_YEAR0>
    <ECDC_DMS_EDRM_Meeting_Code0 xmlns="f21cd5e7-4e59-4426-9a65-65a4b49b5ea4">
      <Terms xmlns="http://schemas.microsoft.com/office/infopath/2007/PartnerControls"/>
    </ECDC_DMS_EDRM_Meeting_Code0>
    <ECDC_DMS_PROJECT_PHASE xmlns="f21cd5e7-4e59-4426-9a65-65a4b49b5ea4">1-Initiating</ECDC_DMS_PROJECT_PHASE>
    <ECDC_DMS_Meeting_Date xmlns="d23a570b-d7a9-49ca-a34c-8afb8206b4bf" xsi:nil="true"/>
    <ECDC_DMS_Document_Type_Product_Documentation0 xmlns="f21cd5e7-4e59-4426-9a65-65a4b49b5ea4">
      <Terms xmlns="http://schemas.microsoft.com/office/infopath/2007/PartnerControls">
        <TermInfo xmlns="http://schemas.microsoft.com/office/infopath/2007/PartnerControls">
          <TermName xmlns="http://schemas.microsoft.com/office/infopath/2007/PartnerControls">Non-Classified Project or Product Document</TermName>
          <TermId xmlns="http://schemas.microsoft.com/office/infopath/2007/PartnerControls">70fa46e0-bdd2-4182-98f7-a57178742ef5</TermId>
        </TermInfo>
      </Terms>
    </ECDC_DMS_Document_Type_Product_Documentation0>
    <bf6f88d3567d49708e6ddfea625f3427 xmlns="d23a570b-d7a9-49ca-a34c-8afb8206b4bf">
      <Terms xmlns="http://schemas.microsoft.com/office/infopath/2007/PartnerControls"/>
    </bf6f88d3567d49708e6ddfea625f3427>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737B9135-4C8C-4FA7-987E-C11A4D7FFB09}">
  <ds:schemaRefs>
    <ds:schemaRef ds:uri="Microsoft.SharePoint.Taxonomy.ContentTypeSync"/>
  </ds:schemaRefs>
</ds:datastoreItem>
</file>

<file path=customXml/itemProps2.xml><?xml version="1.0" encoding="utf-8"?>
<ds:datastoreItem xmlns:ds="http://schemas.openxmlformats.org/officeDocument/2006/customXml" ds:itemID="{4B7C7B7B-DBCF-4DAB-A9A4-059186C9340E}"/>
</file>

<file path=customXml/itemProps3.xml><?xml version="1.0" encoding="utf-8"?>
<ds:datastoreItem xmlns:ds="http://schemas.openxmlformats.org/officeDocument/2006/customXml" ds:itemID="{D8146EC3-9B35-408C-8030-3088D55E8045}">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d23a570b-d7a9-49ca-a34c-8afb8206b4bf"/>
    <ds:schemaRef ds:uri="http://schemas.microsoft.com/sharepoint/v3"/>
    <ds:schemaRef ds:uri="http://purl.org/dc/terms/"/>
    <ds:schemaRef ds:uri="http://schemas.openxmlformats.org/package/2006/metadata/core-properties"/>
    <ds:schemaRef ds:uri="376727eb-354b-45e4-998d-f84ea079474e"/>
    <ds:schemaRef ds:uri="http://www.w3.org/XML/1998/namespace"/>
    <ds:schemaRef ds:uri="http://purl.org/dc/dcmitype/"/>
  </ds:schemaRefs>
</ds:datastoreItem>
</file>

<file path=customXml/itemProps4.xml><?xml version="1.0" encoding="utf-8"?>
<ds:datastoreItem xmlns:ds="http://schemas.openxmlformats.org/officeDocument/2006/customXml" ds:itemID="{0752A51D-0C32-4D04-80AB-048FBA9E8F69}">
  <ds:schemaRefs>
    <ds:schemaRef ds:uri="http://schemas.microsoft.com/sharepoint/v3/contenttype/forms"/>
  </ds:schemaRefs>
</ds:datastoreItem>
</file>

<file path=customXml/itemProps5.xml><?xml version="1.0" encoding="utf-8"?>
<ds:datastoreItem xmlns:ds="http://schemas.openxmlformats.org/officeDocument/2006/customXml" ds:itemID="{BE59F50B-FA92-45D2-A5F0-C41CE43DF56E}">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
  <TotalTime>19672</TotalTime>
  <Words>3970</Words>
  <Application>Microsoft Office PowerPoint</Application>
  <PresentationFormat>Custom</PresentationFormat>
  <Paragraphs>350</Paragraphs>
  <Slides>21</Slides>
  <Notes>21</Notes>
  <HiddenSlides>0</HiddenSlides>
  <MMClips>0</MMClips>
  <ScaleCrop>false</ScaleCrop>
  <HeadingPairs>
    <vt:vector size="6" baseType="variant">
      <vt:variant>
        <vt:lpstr>Fonts Used</vt:lpstr>
      </vt:variant>
      <vt:variant>
        <vt:i4>15</vt:i4>
      </vt:variant>
      <vt:variant>
        <vt:lpstr>Theme</vt:lpstr>
      </vt:variant>
      <vt:variant>
        <vt:i4>3</vt:i4>
      </vt:variant>
      <vt:variant>
        <vt:lpstr>Slide Titles</vt:lpstr>
      </vt:variant>
      <vt:variant>
        <vt:i4>21</vt:i4>
      </vt:variant>
    </vt:vector>
  </HeadingPairs>
  <TitlesOfParts>
    <vt:vector size="39" baseType="lpstr">
      <vt:lpstr>ＭＳ Ｐゴシック</vt:lpstr>
      <vt:lpstr>AdobeCorpID MyriadRg</vt:lpstr>
      <vt:lpstr>Arial</vt:lpstr>
      <vt:lpstr>Arial Unicode MS</vt:lpstr>
      <vt:lpstr>Calibri</vt:lpstr>
      <vt:lpstr>Calibri Light</vt:lpstr>
      <vt:lpstr>Candara</vt:lpstr>
      <vt:lpstr>inherit</vt:lpstr>
      <vt:lpstr>MetaPro-Black</vt:lpstr>
      <vt:lpstr>MetaPro-Bold</vt:lpstr>
      <vt:lpstr>Microsoft Sans Serif</vt:lpstr>
      <vt:lpstr>Tahoma</vt:lpstr>
      <vt:lpstr>Times New Roman</vt:lpstr>
      <vt:lpstr>Verdana</vt:lpstr>
      <vt:lpstr>Wingdings</vt:lpstr>
      <vt:lpstr>Layers</vt:lpstr>
      <vt:lpstr>Office Theme</vt:lpstr>
      <vt:lpstr>1_Layers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Decision 1082/2013/EU on serious cross-border threats to health</vt:lpstr>
      <vt:lpstr>Overview – Establishment of the filtering criteria</vt:lpstr>
      <vt:lpstr>PowerPoint Presentation</vt:lpstr>
      <vt:lpstr>PowerPoint Presentation</vt:lpstr>
      <vt:lpstr>PowerPoint Presentation</vt:lpstr>
      <vt:lpstr>Overview – Establishment of the filtering criteria</vt:lpstr>
      <vt:lpstr>PowerPoint Presentation</vt:lpstr>
      <vt:lpstr>PowerPoint Presentation</vt:lpstr>
      <vt:lpstr>PowerPoint Presentation</vt:lpstr>
      <vt:lpstr>PowerPoint Presentation</vt:lpstr>
      <vt:lpstr>PowerPoint Presentation</vt:lpstr>
      <vt:lpstr>PowerPoint Presentation</vt:lpstr>
    </vt:vector>
  </TitlesOfParts>
  <Company>Simulware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SIMULWARE PER GENERALI</dc:title>
  <dc:subject>Not specified</dc:subject>
  <dc:creator>Marco</dc:creator>
  <cp:lastModifiedBy>Grazina Mirinaviciute</cp:lastModifiedBy>
  <cp:revision>1075</cp:revision>
  <cp:lastPrinted>2019-11-13T13:07:45Z</cp:lastPrinted>
  <dcterms:created xsi:type="dcterms:W3CDTF">2006-11-17T14:43:15Z</dcterms:created>
  <dcterms:modified xsi:type="dcterms:W3CDTF">2020-11-24T13:46:50Z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0x010100D736C7ACE9B64A2887FC840CE64E73CD00F9B766FA919147C8AA3C665BB5FE3342006CC94FD49C48D5A4954D89B00607815400B528855B89288A499128715C419C0E93</vt:lpwstr>
  </property>
  <property fmtid="{D5CDD505-2E9C-101B-9397-08002B2CF9AE}" pid="3" name="_dlc_DocId">
    <vt:lpwstr>DOI1007-2079432915-140</vt:lpwstr>
  </property>
  <property fmtid="{D5CDD505-2E9C-101B-9397-08002B2CF9AE}" pid="4" name="_dlc_DocIdUrl">
    <vt:lpwstr>http://dms.ecdcnet.europa.eu/sites/projects/prodmgmt/hsi/_layouts/15/DocIdRedir.aspx?ID=DOI1007-2079432915-140, DOI1007-2079432915-140</vt:lpwstr>
  </property>
  <property fmtid="{D5CDD505-2E9C-101B-9397-08002B2CF9AE}" pid="5" name="_dlc_DocIdItemGuid">
    <vt:lpwstr>3e4ea77b-a9f7-43e8-81fa-3cdb4b74b817</vt:lpwstr>
  </property>
  <property fmtid="{D5CDD505-2E9C-101B-9397-08002B2CF9AE}" pid="6" name="TaxKeyword">
    <vt:lpwstr/>
  </property>
  <property fmtid="{D5CDD505-2E9C-101B-9397-08002B2CF9AE}" pid="7" name="ECDC_DMS_Organization">
    <vt:lpwstr/>
  </property>
  <property fmtid="{D5CDD505-2E9C-101B-9397-08002B2CF9AE}" pid="8" name="ECDC_DMS_MIS_Activity_code">
    <vt:lpwstr/>
  </property>
  <property fmtid="{D5CDD505-2E9C-101B-9397-08002B2CF9AE}" pid="9" name="ECDC_DMS_Project">
    <vt:lpwstr>11776;#EU Health Security Initiative programme|25306b6b-39ac-41be-90ab-12f9725e9391</vt:lpwstr>
  </property>
  <property fmtid="{D5CDD505-2E9C-101B-9397-08002B2CF9AE}" pid="10" name="ECDC_Subject_what">
    <vt:lpwstr>124;#epidemic intelligence|ad1f1585-b938-4db1-992a-8af3e2bf831f</vt:lpwstr>
  </property>
  <property fmtid="{D5CDD505-2E9C-101B-9397-08002B2CF9AE}" pid="11" name="ECDC_DMS_Epi_and_Emergency_Document_Type">
    <vt:lpwstr>1961;#Presentation|ccbe1f80-b171-4140-9ee7-571d78063fb6</vt:lpwstr>
  </property>
  <property fmtid="{D5CDD505-2E9C-101B-9397-08002B2CF9AE}" pid="12" name="edrm_document_typeTaxHTField0">
    <vt:lpwstr>Not specified|581b895d-77e9-46ec-8c5e-850161f4a515</vt:lpwstr>
  </property>
  <property fmtid="{D5CDD505-2E9C-101B-9397-08002B2CF9AE}" pid="13" name="edrm_functionTaxHTField0">
    <vt:lpwstr>Not specified|92bcb685-885a-40ff-9744-3825164b3c86</vt:lpwstr>
  </property>
  <property fmtid="{D5CDD505-2E9C-101B-9397-08002B2CF9AE}" pid="14" name="edrm_statusTaxHTField0">
    <vt:lpwstr>Draft|210dfa89-0dc2-4261-944c-0ccc26c12bbd</vt:lpwstr>
  </property>
  <property fmtid="{D5CDD505-2E9C-101B-9397-08002B2CF9AE}" pid="15" name="edrm_diseaseTaxHTField0">
    <vt:lpwstr>Not specified|bad72cf5-edc4-4bad-9035-f5ac84acbef6</vt:lpwstr>
  </property>
  <property fmtid="{D5CDD505-2E9C-101B-9397-08002B2CF9AE}" pid="16" name="edrm_securityTaxHTField0">
    <vt:lpwstr>Restricted:Internal|caa52167-d17e-46dd-9322-12d83d57eefa</vt:lpwstr>
  </property>
  <property fmtid="{D5CDD505-2E9C-101B-9397-08002B2CF9AE}" pid="17" name="edrm_languageTaxHTField0">
    <vt:lpwstr>English|f0d96333-3b15-448d-bec3-c97f3b65cb2d</vt:lpwstr>
  </property>
  <property fmtid="{D5CDD505-2E9C-101B-9397-08002B2CF9AE}" pid="18" name="edrm_function">
    <vt:lpwstr>2365;#Not specified|92bcb685-885a-40ff-9744-3825164b3c86</vt:lpwstr>
  </property>
  <property fmtid="{D5CDD505-2E9C-101B-9397-08002B2CF9AE}" pid="19" name="edrm_document_type">
    <vt:lpwstr>2364;#Not specified|581b895d-77e9-46ec-8c5e-850161f4a515</vt:lpwstr>
  </property>
  <property fmtid="{D5CDD505-2E9C-101B-9397-08002B2CF9AE}" pid="20" name="edrm_status">
    <vt:lpwstr>2363;#Draft|210dfa89-0dc2-4261-944c-0ccc26c12bbd</vt:lpwstr>
  </property>
  <property fmtid="{D5CDD505-2E9C-101B-9397-08002B2CF9AE}" pid="21" name="edrm_entityTaxHTField0">
    <vt:lpwstr>Surveillance and Response Support Unit|be4aac37-b6fa-4b86-b0a4-9a97852a8676</vt:lpwstr>
  </property>
  <property fmtid="{D5CDD505-2E9C-101B-9397-08002B2CF9AE}" pid="22" name="edrm_disease">
    <vt:lpwstr>2366;#Not specified|bad72cf5-edc4-4bad-9035-f5ac84acbef6</vt:lpwstr>
  </property>
  <property fmtid="{D5CDD505-2E9C-101B-9397-08002B2CF9AE}" pid="23" name="edrm_security">
    <vt:lpwstr>2367;#Restricted:Internal|caa52167-d17e-46dd-9322-12d83d57eefa</vt:lpwstr>
  </property>
  <property fmtid="{D5CDD505-2E9C-101B-9397-08002B2CF9AE}" pid="24" name="edrm_language">
    <vt:lpwstr>2379;#English|f0d96333-3b15-448d-bec3-c97f3b65cb2d</vt:lpwstr>
  </property>
  <property fmtid="{D5CDD505-2E9C-101B-9397-08002B2CF9AE}" pid="25" name="edrm_entity">
    <vt:lpwstr>2380;#Surveillance and Response Support Unit|be4aac37-b6fa-4b86-b0a4-9a97852a8676</vt:lpwstr>
  </property>
  <property fmtid="{D5CDD505-2E9C-101B-9397-08002B2CF9AE}" pid="26" name="ECDC_DMS_Document_Type_Product_Documentation">
    <vt:lpwstr>9559;#Non-Classified Project or Product Document|70fa46e0-bdd2-4182-98f7-a57178742ef5</vt:lpwstr>
  </property>
  <property fmtid="{D5CDD505-2E9C-101B-9397-08002B2CF9AE}" pid="27" name="DMS Product">
    <vt:lpwstr/>
  </property>
  <property fmtid="{D5CDD505-2E9C-101B-9397-08002B2CF9AE}" pid="28" name="ECDC_DMS_EDRM_Meeting_Code">
    <vt:lpwstr/>
  </property>
  <property fmtid="{D5CDD505-2E9C-101B-9397-08002B2CF9AE}" pid="29" name="ECDC_DMS_ITPROD_PORTFOLIO">
    <vt:lpwstr>8503;#DIR|d280b436-bc76-4c87-a7ad-b215a1406941</vt:lpwstr>
  </property>
  <property fmtid="{D5CDD505-2E9C-101B-9397-08002B2CF9AE}" pid="30" name="ECDC_DMS_ITPROD_YEAR">
    <vt:lpwstr/>
  </property>
</Properties>
</file>