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4" r:id="rId1"/>
    <p:sldMasterId id="2147483655" r:id="rId2"/>
    <p:sldMasterId id="2147483659" r:id="rId3"/>
  </p:sldMasterIdLst>
  <p:notesMasterIdLst>
    <p:notesMasterId r:id="rId54"/>
  </p:notesMasterIdLst>
  <p:sldIdLst>
    <p:sldId id="256" r:id="rId4"/>
    <p:sldId id="257" r:id="rId5"/>
    <p:sldId id="267" r:id="rId6"/>
    <p:sldId id="260" r:id="rId7"/>
    <p:sldId id="258" r:id="rId8"/>
    <p:sldId id="259" r:id="rId9"/>
    <p:sldId id="310" r:id="rId10"/>
    <p:sldId id="311" r:id="rId11"/>
    <p:sldId id="312" r:id="rId12"/>
    <p:sldId id="313" r:id="rId13"/>
    <p:sldId id="314" r:id="rId14"/>
    <p:sldId id="317" r:id="rId15"/>
    <p:sldId id="316" r:id="rId16"/>
    <p:sldId id="315" r:id="rId17"/>
    <p:sldId id="318" r:id="rId18"/>
    <p:sldId id="279" r:id="rId19"/>
    <p:sldId id="280" r:id="rId20"/>
    <p:sldId id="281" r:id="rId21"/>
    <p:sldId id="319" r:id="rId22"/>
    <p:sldId id="320" r:id="rId23"/>
    <p:sldId id="338" r:id="rId24"/>
    <p:sldId id="321" r:id="rId25"/>
    <p:sldId id="322" r:id="rId26"/>
    <p:sldId id="323" r:id="rId27"/>
    <p:sldId id="287" r:id="rId28"/>
    <p:sldId id="325" r:id="rId29"/>
    <p:sldId id="326" r:id="rId30"/>
    <p:sldId id="327" r:id="rId31"/>
    <p:sldId id="328" r:id="rId32"/>
    <p:sldId id="329" r:id="rId33"/>
    <p:sldId id="330" r:id="rId34"/>
    <p:sldId id="339" r:id="rId35"/>
    <p:sldId id="331" r:id="rId36"/>
    <p:sldId id="332" r:id="rId37"/>
    <p:sldId id="333" r:id="rId38"/>
    <p:sldId id="334" r:id="rId39"/>
    <p:sldId id="335" r:id="rId40"/>
    <p:sldId id="341" r:id="rId41"/>
    <p:sldId id="342" r:id="rId42"/>
    <p:sldId id="340" r:id="rId43"/>
    <p:sldId id="343" r:id="rId44"/>
    <p:sldId id="344" r:id="rId45"/>
    <p:sldId id="345" r:id="rId46"/>
    <p:sldId id="304" r:id="rId47"/>
    <p:sldId id="305" r:id="rId48"/>
    <p:sldId id="306" r:id="rId49"/>
    <p:sldId id="263" r:id="rId50"/>
    <p:sldId id="265" r:id="rId51"/>
    <p:sldId id="337" r:id="rId52"/>
    <p:sldId id="266" r:id="rId53"/>
  </p:sldIdLst>
  <p:sldSz cx="12192000" cy="6858000"/>
  <p:notesSz cx="7023100" cy="9309100"/>
  <p:embeddedFontLst>
    <p:embeddedFont>
      <p:font typeface="Tahoma" panose="020B0604030504040204" pitchFamily="34" charset="0"/>
      <p:regular r:id="rId55"/>
      <p:bold r:id="rId56"/>
    </p:embeddedFont>
    <p:embeddedFont>
      <p:font typeface="Times" panose="02020603050405020304" pitchFamily="18"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9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font" Target="fonts/font1.fntdata"/><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3.fntdata"/><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2.fntdata"/><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 name="Shape 4"/>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t" anchorCtr="0"/>
          <a:lstStyle>
            <a:lvl1pPr marL="457200" marR="0" lvl="0" indent="-228600" algn="l" rtl="0">
              <a:spcBef>
                <a:spcPts val="480"/>
              </a:spcBef>
              <a:spcAft>
                <a:spcPts val="0"/>
              </a:spcAft>
              <a:buSzPts val="1400"/>
              <a:buNone/>
              <a:defRPr sz="1600" b="0" i="0" u="none" strike="noStrike" cap="none">
                <a:solidFill>
                  <a:schemeClr val="dk1"/>
                </a:solidFill>
                <a:latin typeface="Tahoma"/>
                <a:ea typeface="Tahoma"/>
                <a:cs typeface="Tahoma"/>
                <a:sym typeface="Tahoma"/>
              </a:defRPr>
            </a:lvl1pPr>
            <a:lvl2pPr marL="914400" marR="0" lvl="1"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2pPr>
            <a:lvl3pPr marL="1371600" marR="0" lvl="2"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3pPr>
            <a:lvl4pPr marL="1828800" marR="0" lvl="3"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4pPr>
            <a:lvl5pPr marL="2286000" marR="0" lvl="4"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5pPr>
            <a:lvl6pPr marL="2743200" marR="0" lvl="5"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6pPr>
            <a:lvl7pPr marL="3200400" marR="0" lvl="6"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7pPr>
            <a:lvl8pPr marL="3657600" marR="0" lvl="7"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8pPr>
            <a:lvl9pPr marL="4114800" marR="0" lvl="8"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9pPr>
          </a:lstStyle>
          <a:p>
            <a:endParaRPr/>
          </a:p>
        </p:txBody>
      </p:sp>
      <p:sp>
        <p:nvSpPr>
          <p:cNvPr id="5" name="Shape 5"/>
          <p:cNvSpPr txBox="1">
            <a:spLocks noGrp="1"/>
          </p:cNvSpPr>
          <p:nvPr>
            <p:ph type="sldNum" idx="12"/>
          </p:nvPr>
        </p:nvSpPr>
        <p:spPr>
          <a:xfrm>
            <a:off x="3977569" y="8841859"/>
            <a:ext cx="3043891" cy="465753"/>
          </a:xfrm>
          <a:prstGeom prst="rect">
            <a:avLst/>
          </a:prstGeom>
          <a:noFill/>
          <a:ln>
            <a:noFill/>
          </a:ln>
        </p:spPr>
        <p:txBody>
          <a:bodyPr spcFirstLastPara="1" wrap="square" lIns="91425" tIns="45700" rIns="91425" bIns="45700" anchor="b" anchorCtr="0">
            <a:noAutofit/>
          </a:bodyPr>
          <a:lstStyle/>
          <a:p>
            <a:pPr marL="0" marR="0" lvl="0" indent="0" algn="r" rtl="0">
              <a:lnSpc>
                <a:spcPct val="90000"/>
              </a:lnSpc>
              <a:spcBef>
                <a:spcPts val="0"/>
              </a:spcBef>
              <a:spcAft>
                <a:spcPts val="0"/>
              </a:spcAft>
              <a:buNone/>
            </a:pPr>
            <a:fld id="{00000000-1234-1234-1234-123412341234}" type="slidenum">
              <a:rPr lang="en-GB" sz="1200" b="0" i="0" u="none" strike="noStrike" cap="none">
                <a:solidFill>
                  <a:schemeClr val="dk1"/>
                </a:solidFill>
                <a:latin typeface="Tahoma"/>
                <a:ea typeface="Tahoma"/>
                <a:cs typeface="Tahoma"/>
                <a:sym typeface="Tahoma"/>
              </a:rPr>
              <a:t>‹nr.›</a:t>
            </a:fld>
            <a:endParaRP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333745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 name="Shape 38"/>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Tahoma"/>
              <a:buNone/>
            </a:pPr>
            <a:r>
              <a:rPr lang="en-GB" sz="1400" b="0" i="0" u="none" strike="noStrike" cap="none">
                <a:solidFill>
                  <a:schemeClr val="dk1"/>
                </a:solidFill>
                <a:latin typeface="Tahoma"/>
                <a:ea typeface="Tahoma"/>
                <a:cs typeface="Tahoma"/>
                <a:sym typeface="Tahoma"/>
              </a:rPr>
              <a:t>Facilitator notes:</a:t>
            </a:r>
            <a:endParaRPr/>
          </a:p>
          <a:p>
            <a:pPr marL="0" marR="0" lvl="0" indent="0" algn="l" rtl="0">
              <a:lnSpc>
                <a:spcPct val="100000"/>
              </a:lnSpc>
              <a:spcBef>
                <a:spcPts val="420"/>
              </a:spcBef>
              <a:spcAft>
                <a:spcPts val="0"/>
              </a:spcAft>
              <a:buClr>
                <a:schemeClr val="dk1"/>
              </a:buClr>
              <a:buSzPts val="1400"/>
              <a:buFont typeface="Tahoma"/>
              <a:buNone/>
            </a:pPr>
            <a:endParaRPr sz="1400" b="0" i="0" u="none" strike="noStrike" cap="none">
              <a:solidFill>
                <a:schemeClr val="dk1"/>
              </a:solidFill>
              <a:latin typeface="Times"/>
              <a:ea typeface="Times"/>
              <a:cs typeface="Times"/>
              <a:sym typeface="Times"/>
            </a:endParaRPr>
          </a:p>
        </p:txBody>
      </p:sp>
    </p:spTree>
    <p:extLst>
      <p:ext uri="{BB962C8B-B14F-4D97-AF65-F5344CB8AC3E}">
        <p14:creationId xmlns:p14="http://schemas.microsoft.com/office/powerpoint/2010/main" val="3148561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878111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Shape 7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889074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750165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Shape 7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683722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pl-PL">
              <a:latin typeface="Arial" panose="020B0604020202020204" pitchFamily="34" charset="0"/>
            </a:endParaRPr>
          </a:p>
        </p:txBody>
      </p:sp>
    </p:spTree>
    <p:extLst>
      <p:ext uri="{BB962C8B-B14F-4D97-AF65-F5344CB8AC3E}">
        <p14:creationId xmlns:p14="http://schemas.microsoft.com/office/powerpoint/2010/main" val="2364072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l-PL" dirty="0">
              <a:latin typeface="Arial" panose="020B0604020202020204" pitchFamily="34" charset="0"/>
            </a:endParaRPr>
          </a:p>
        </p:txBody>
      </p:sp>
    </p:spTree>
    <p:extLst>
      <p:ext uri="{BB962C8B-B14F-4D97-AF65-F5344CB8AC3E}">
        <p14:creationId xmlns:p14="http://schemas.microsoft.com/office/powerpoint/2010/main" val="974029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Shape 7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02151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147796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Shape 7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088835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89185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 name="Shape 4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06818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pl-PL">
              <a:latin typeface="Arial" panose="020B0604020202020204" pitchFamily="34" charset="0"/>
            </a:endParaRPr>
          </a:p>
        </p:txBody>
      </p:sp>
    </p:spTree>
    <p:extLst>
      <p:ext uri="{BB962C8B-B14F-4D97-AF65-F5344CB8AC3E}">
        <p14:creationId xmlns:p14="http://schemas.microsoft.com/office/powerpoint/2010/main" val="2109688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Shape 7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98220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Shape 7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4221051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Shape 7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767939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681825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Shape 7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238693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Shape 7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731219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Shape 7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092373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Shape 7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4098331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Shape 7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4550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4052626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Shape 7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755351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441993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Shape 7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753765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Shape 7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716946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Shape 7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484522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Shape 7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8726410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5775784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pl-PL">
              <a:latin typeface="Arial" panose="020B0604020202020204" pitchFamily="34" charset="0"/>
            </a:endParaRPr>
          </a:p>
        </p:txBody>
      </p:sp>
    </p:spTree>
    <p:extLst>
      <p:ext uri="{BB962C8B-B14F-4D97-AF65-F5344CB8AC3E}">
        <p14:creationId xmlns:p14="http://schemas.microsoft.com/office/powerpoint/2010/main" val="13752787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pl-PL">
              <a:latin typeface="Arial" panose="020B0604020202020204" pitchFamily="34" charset="0"/>
            </a:endParaRPr>
          </a:p>
        </p:txBody>
      </p:sp>
    </p:spTree>
    <p:extLst>
      <p:ext uri="{BB962C8B-B14F-4D97-AF65-F5344CB8AC3E}">
        <p14:creationId xmlns:p14="http://schemas.microsoft.com/office/powerpoint/2010/main" val="23417053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ln/>
        </p:spPr>
      </p:sp>
      <p:sp>
        <p:nvSpPr>
          <p:cNvPr id="90114"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pl-PL">
              <a:latin typeface="Arial" panose="020B0604020202020204" pitchFamily="34" charset="0"/>
            </a:endParaRPr>
          </a:p>
        </p:txBody>
      </p:sp>
    </p:spTree>
    <p:extLst>
      <p:ext uri="{BB962C8B-B14F-4D97-AF65-F5344CB8AC3E}">
        <p14:creationId xmlns:p14="http://schemas.microsoft.com/office/powerpoint/2010/main" val="3752249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 name="Shape 5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2293862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Shape 86"/>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0746485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0" name="Shape 100"/>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565933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0" name="Shape 100"/>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3122065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7" name="Shape 107"/>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
        <p:nvSpPr>
          <p:cNvPr id="108" name="Shape 108"/>
          <p:cNvSpPr txBox="1">
            <a:spLocks noGrp="1"/>
          </p:cNvSpPr>
          <p:nvPr>
            <p:ph type="sldNum" idx="12"/>
          </p:nvPr>
        </p:nvSpPr>
        <p:spPr>
          <a:xfrm>
            <a:off x="3977569" y="8841859"/>
            <a:ext cx="3043891" cy="465753"/>
          </a:xfrm>
          <a:prstGeom prst="rect">
            <a:avLst/>
          </a:prstGeom>
          <a:noFill/>
          <a:ln>
            <a:noFill/>
          </a:ln>
        </p:spPr>
        <p:txBody>
          <a:bodyPr spcFirstLastPara="1" wrap="square" lIns="91425" tIns="45700" rIns="91425" bIns="45700" anchor="b" anchorCtr="0">
            <a:noAutofit/>
          </a:bodyPr>
          <a:lstStyle/>
          <a:p>
            <a:pPr marL="0" marR="0" lvl="0" indent="0" algn="r" rtl="0">
              <a:lnSpc>
                <a:spcPct val="90000"/>
              </a:lnSpc>
              <a:spcBef>
                <a:spcPts val="0"/>
              </a:spcBef>
              <a:spcAft>
                <a:spcPts val="0"/>
              </a:spcAft>
              <a:buNone/>
            </a:pPr>
            <a:fld id="{00000000-1234-1234-1234-123412341234}" type="slidenum">
              <a:rPr lang="en-GB" sz="1200" b="0" i="0" u="none" strike="noStrike" cap="none">
                <a:solidFill>
                  <a:schemeClr val="dk1"/>
                </a:solidFill>
                <a:latin typeface="Tahoma"/>
                <a:ea typeface="Tahoma"/>
                <a:cs typeface="Tahoma"/>
                <a:sym typeface="Tahoma"/>
              </a:rPr>
              <a:t>50</a:t>
            </a:fld>
            <a:endParaRP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8097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6212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Shape 7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67510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90335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Shape 7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57774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Shape 7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89399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32000" y="4320014"/>
            <a:ext cx="10972800" cy="1941811"/>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000" b="1" i="0" u="none" strike="noStrike" cap="none">
                <a:solidFill>
                  <a:schemeClr val="lt1"/>
                </a:solidFill>
                <a:latin typeface="Tahoma"/>
                <a:ea typeface="Tahoma"/>
                <a:cs typeface="Tahoma"/>
                <a:sym typeface="Tahoma"/>
              </a:defRPr>
            </a:lvl1pPr>
            <a:lvl2pPr marR="0" lvl="1"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2pPr>
            <a:lvl3pPr marR="0" lvl="2"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3pPr>
            <a:lvl4pPr marR="0" lvl="3"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4pPr>
            <a:lvl5pPr marR="0" lvl="4"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5pPr>
            <a:lvl6pPr marR="0" lvl="5"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6pPr>
            <a:lvl7pPr marR="0" lvl="6"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7pPr>
            <a:lvl8pPr marR="0" lvl="7"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8pPr>
            <a:lvl9pPr marR="0" lvl="8"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9pPr>
          </a:lstStyle>
          <a:p>
            <a:endParaRPr/>
          </a:p>
        </p:txBody>
      </p:sp>
      <p:sp>
        <p:nvSpPr>
          <p:cNvPr id="32" name="Shape 32"/>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lvl1pPr marL="0" marR="0" lvl="0"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st Slide">
  <p:cSld name="Last Slide">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32000" y="4320014"/>
            <a:ext cx="10972800" cy="1941811"/>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000" b="1" i="0" u="none" strike="noStrike" cap="none">
                <a:solidFill>
                  <a:schemeClr val="lt1"/>
                </a:solidFill>
                <a:latin typeface="Tahoma"/>
                <a:ea typeface="Tahoma"/>
                <a:cs typeface="Tahoma"/>
                <a:sym typeface="Tahoma"/>
              </a:defRPr>
            </a:lvl1pPr>
            <a:lvl2pPr marR="0" lvl="1"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2pPr>
            <a:lvl3pPr marR="0" lvl="2"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3pPr>
            <a:lvl4pPr marR="0" lvl="3"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4pPr>
            <a:lvl5pPr marR="0" lvl="4"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5pPr>
            <a:lvl6pPr marR="0" lvl="5"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6pPr>
            <a:lvl7pPr marR="0" lvl="6"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7pPr>
            <a:lvl8pPr marR="0" lvl="7"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8pPr>
            <a:lvl9pPr marR="0" lvl="8"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9pPr>
          </a:lstStyle>
          <a:p>
            <a:endParaRPr/>
          </a:p>
        </p:txBody>
      </p:sp>
      <p:sp>
        <p:nvSpPr>
          <p:cNvPr id="35" name="Shape 35"/>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lvl1pPr marL="0" marR="0" lvl="0"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145"/>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3200" b="0">
                <a:solidFill>
                  <a:schemeClr val="bg1"/>
                </a:solidFill>
                <a:latin typeface="Tahoma" pitchFamily="34" charset="0"/>
                <a:cs typeface="Tahoma" pitchFamily="34" charset="0"/>
              </a:defRPr>
            </a:lvl1pPr>
          </a:lstStyle>
          <a:p>
            <a:r>
              <a:rPr lang="nl-NL"/>
              <a:t>Klik om stijl te bewerken</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nl-NL"/>
              <a:t>Klikken om de ondertitelstijl van het model te bewerken</a:t>
            </a:r>
            <a:endParaRPr lang="en-GB" dirty="0"/>
          </a:p>
        </p:txBody>
      </p:sp>
      <p:pic>
        <p:nvPicPr>
          <p:cNvPr id="8" name="Picture 12"/>
          <p:cNvPicPr>
            <a:picLocks noChangeArrowheads="1"/>
          </p:cNvPicPr>
          <p:nvPr/>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0"/>
            <a:ext cx="2556000" cy="365125"/>
          </a:xfrm>
        </p:spPr>
        <p:txBody>
          <a:bodyPr/>
          <a:lstStyle>
            <a:lvl1pPr>
              <a:defRPr>
                <a:solidFill>
                  <a:schemeClr val="bg1"/>
                </a:solidFill>
              </a:defRPr>
            </a:lvl1pPr>
          </a:lstStyle>
          <a:p>
            <a:pPr marL="0" lvl="0" indent="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2373124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61" indent="-269861">
              <a:lnSpc>
                <a:spcPct val="90000"/>
              </a:lnSpc>
              <a:spcBef>
                <a:spcPts val="300"/>
              </a:spcBef>
              <a:spcAft>
                <a:spcPts val="600"/>
              </a:spcAft>
              <a:buFont typeface="Arial" pitchFamily="34" charset="0"/>
              <a:buChar char="•"/>
              <a:tabLst>
                <a:tab pos="269861" algn="l"/>
              </a:tabLst>
              <a:defRPr sz="2400">
                <a:latin typeface="Tahoma" pitchFamily="34" charset="0"/>
                <a:cs typeface="Tahoma" pitchFamily="34" charset="0"/>
              </a:defRPr>
            </a:lvl2pPr>
            <a:lvl3pPr marL="541312" indent="-271449">
              <a:lnSpc>
                <a:spcPct val="90000"/>
              </a:lnSpc>
              <a:spcBef>
                <a:spcPts val="300"/>
              </a:spcBef>
              <a:spcAft>
                <a:spcPts val="600"/>
              </a:spcAft>
              <a:buFont typeface="Courier New" panose="02070309020205020404" pitchFamily="49" charset="0"/>
              <a:buChar char="o"/>
              <a:tabLst>
                <a:tab pos="541312" algn="l"/>
              </a:tabLst>
              <a:defRPr sz="2000">
                <a:latin typeface="Tahoma" pitchFamily="34" charset="0"/>
                <a:cs typeface="Tahoma" pitchFamily="34" charset="0"/>
              </a:defRPr>
            </a:lvl3pPr>
            <a:lvl5pPr>
              <a:buNone/>
              <a:defRPr/>
            </a:lvl5pPr>
          </a:lstStyle>
          <a:p>
            <a:pPr lvl="0"/>
            <a:r>
              <a:rPr lang="nl-NL"/>
              <a:t>Tekststijl van het model bewerken</a:t>
            </a:r>
          </a:p>
          <a:p>
            <a:pPr lvl="1"/>
            <a:r>
              <a:rPr lang="nl-NL"/>
              <a:t>Tweede niveau</a:t>
            </a:r>
          </a:p>
          <a:p>
            <a:pPr lvl="2"/>
            <a:r>
              <a:rPr lang="nl-NL"/>
              <a:t>Derde niveau</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pPr marL="0" lvl="0" indent="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1406503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ek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pPr marL="0" lvl="0" indent="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288717652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388411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3264155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pic>
        <p:nvPicPr>
          <p:cNvPr id="26" name="Shape 26"/>
          <p:cNvPicPr preferRelativeResize="0"/>
          <p:nvPr/>
        </p:nvPicPr>
        <p:blipFill rotWithShape="1">
          <a:blip r:embed="rId4">
            <a:alphaModFix/>
          </a:blip>
          <a:srcRect/>
          <a:stretch/>
        </p:blipFill>
        <p:spPr>
          <a:xfrm>
            <a:off x="1" y="0"/>
            <a:ext cx="12192000" cy="6858000"/>
          </a:xfrm>
          <a:prstGeom prst="rect">
            <a:avLst/>
          </a:prstGeom>
          <a:noFill/>
          <a:ln>
            <a:noFill/>
          </a:ln>
        </p:spPr>
      </p:pic>
      <p:sp>
        <p:nvSpPr>
          <p:cNvPr id="27" name="Shape 27"/>
          <p:cNvSpPr txBox="1">
            <a:spLocks noGrp="1"/>
          </p:cNvSpPr>
          <p:nvPr>
            <p:ph type="title"/>
          </p:nvPr>
        </p:nvSpPr>
        <p:spPr>
          <a:xfrm>
            <a:off x="432000" y="4320014"/>
            <a:ext cx="10972800" cy="1941811"/>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000" b="1" i="0" u="none" strike="noStrike" cap="none">
                <a:solidFill>
                  <a:schemeClr val="lt1"/>
                </a:solidFill>
                <a:latin typeface="Tahoma"/>
                <a:ea typeface="Tahoma"/>
                <a:cs typeface="Tahoma"/>
                <a:sym typeface="Tahoma"/>
              </a:defRPr>
            </a:lvl1pPr>
            <a:lvl2pPr marR="0" lvl="1"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2pPr>
            <a:lvl3pPr marR="0" lvl="2"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3pPr>
            <a:lvl4pPr marR="0" lvl="3"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4pPr>
            <a:lvl5pPr marR="0" lvl="4"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5pPr>
            <a:lvl6pPr marR="0" lvl="5"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6pPr>
            <a:lvl7pPr marR="0" lvl="6"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7pPr>
            <a:lvl8pPr marR="0" lvl="7"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8pPr>
            <a:lvl9pPr marR="0" lvl="8"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9pPr>
          </a:lstStyle>
          <a:p>
            <a:endParaRPr/>
          </a:p>
        </p:txBody>
      </p:sp>
      <p:pic>
        <p:nvPicPr>
          <p:cNvPr id="28" name="Shape 28"/>
          <p:cNvPicPr preferRelativeResize="0"/>
          <p:nvPr/>
        </p:nvPicPr>
        <p:blipFill rotWithShape="1">
          <a:blip r:embed="rId5">
            <a:alphaModFix/>
          </a:blip>
          <a:srcRect/>
          <a:stretch/>
        </p:blipFill>
        <p:spPr>
          <a:xfrm>
            <a:off x="10917773" y="139754"/>
            <a:ext cx="882651" cy="793750"/>
          </a:xfrm>
          <a:prstGeom prst="rect">
            <a:avLst/>
          </a:prstGeom>
          <a:noFill/>
          <a:ln>
            <a:noFill/>
          </a:ln>
        </p:spPr>
      </p:pic>
      <p:sp>
        <p:nvSpPr>
          <p:cNvPr id="29" name="Shape 29"/>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lvl1pPr marL="0" marR="0" lvl="0"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860"/>
            <a:ext cx="12192000" cy="6858000"/>
          </a:xfrm>
          <a:prstGeom prst="rect">
            <a:avLst/>
          </a:prstGeom>
        </p:spPr>
      </p:pic>
      <p:sp>
        <p:nvSpPr>
          <p:cNvPr id="180226" name="Rectangle 2"/>
          <p:cNvSpPr>
            <a:spLocks noGrp="1" noChangeArrowheads="1"/>
          </p:cNvSpPr>
          <p:nvPr>
            <p:ph type="title"/>
          </p:nvPr>
        </p:nvSpPr>
        <p:spPr bwMode="auto">
          <a:xfrm>
            <a:off x="431801" y="358923"/>
            <a:ext cx="10318363" cy="793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dirty="0"/>
              <a:t>Klik om stijl te bewerken</a:t>
            </a:r>
            <a:endParaRPr lang="en-GB" dirty="0"/>
          </a:p>
        </p:txBody>
      </p:sp>
      <p:sp>
        <p:nvSpPr>
          <p:cNvPr id="180227" name="Rectangle 3"/>
          <p:cNvSpPr>
            <a:spLocks noGrp="1" noChangeArrowheads="1"/>
          </p:cNvSpPr>
          <p:nvPr>
            <p:ph type="body" idx="1"/>
          </p:nvPr>
        </p:nvSpPr>
        <p:spPr bwMode="auto">
          <a:xfrm>
            <a:off x="431807" y="1222048"/>
            <a:ext cx="11368617" cy="502000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US" dirty="0"/>
              <a:t>Second level</a:t>
            </a:r>
          </a:p>
          <a:p>
            <a:pPr lvl="2"/>
            <a:r>
              <a:rPr lang="en-US" dirty="0"/>
              <a:t>Third level</a:t>
            </a:r>
          </a:p>
          <a:p>
            <a:pPr lvl="0"/>
            <a:endParaRPr lang="en-GB" dirty="0"/>
          </a:p>
        </p:txBody>
      </p:sp>
      <p:sp>
        <p:nvSpPr>
          <p:cNvPr id="10" name="Slide Number Placeholder 9"/>
          <p:cNvSpPr>
            <a:spLocks noGrp="1"/>
          </p:cNvSpPr>
          <p:nvPr>
            <p:ph type="sldNum" sz="quarter" idx="4"/>
          </p:nvPr>
        </p:nvSpPr>
        <p:spPr>
          <a:xfrm>
            <a:off x="9108000" y="6480015"/>
            <a:ext cx="2556000" cy="365125"/>
          </a:xfrm>
          <a:prstGeom prst="rect">
            <a:avLst/>
          </a:prstGeom>
        </p:spPr>
        <p:txBody>
          <a:bodyPr vert="horz" lIns="91440" tIns="36000" rIns="91440" bIns="36000" rtlCol="0" anchor="ctr" anchorCtr="0"/>
          <a:lstStyle>
            <a:lvl1pPr algn="r">
              <a:lnSpc>
                <a:spcPct val="100000"/>
              </a:lnSpc>
              <a:defRPr sz="1200" b="0">
                <a:solidFill>
                  <a:schemeClr val="bg1"/>
                </a:solidFill>
              </a:defRPr>
            </a:lvl1pPr>
          </a:lstStyle>
          <a:p>
            <a:pPr marL="0" lvl="0" indent="0">
              <a:spcBef>
                <a:spcPts val="0"/>
              </a:spcBef>
              <a:spcAft>
                <a:spcPts val="0"/>
              </a:spcAft>
              <a:buNone/>
            </a:pPr>
            <a:fld id="{00000000-1234-1234-1234-123412341234}" type="slidenum">
              <a:rPr lang="en-GB" smtClean="0"/>
              <a:t>‹nr.›</a:t>
            </a:fld>
            <a:endParaRPr lang="en-GB"/>
          </a:p>
        </p:txBody>
      </p:sp>
      <p:pic>
        <p:nvPicPr>
          <p:cNvPr id="7" name="Picture 8"/>
          <p:cNvPicPr>
            <a:picLocks noChangeArrowheads="1"/>
          </p:cNvPicPr>
          <p:nvPr/>
        </p:nvPicPr>
        <p:blipFill>
          <a:blip r:embed="rId6"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Tree>
    <p:extLst>
      <p:ext uri="{BB962C8B-B14F-4D97-AF65-F5344CB8AC3E}">
        <p14:creationId xmlns:p14="http://schemas.microsoft.com/office/powerpoint/2010/main" val="321222293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61" indent="-269861"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12" indent="-271449" algn="l" rtl="0" eaLnBrk="1" fontAlgn="base" hangingPunct="1">
        <a:lnSpc>
          <a:spcPct val="90000"/>
        </a:lnSpc>
        <a:spcBef>
          <a:spcPct val="20000"/>
        </a:spcBef>
        <a:spcAft>
          <a:spcPts val="300"/>
        </a:spcAft>
        <a:buFont typeface="Courier New" panose="02070309020205020404" pitchFamily="49" charset="0"/>
        <a:buChar char="o"/>
        <a:defRPr sz="2000">
          <a:solidFill>
            <a:schemeClr val="tx1"/>
          </a:solidFill>
          <a:latin typeface="+mn-lt"/>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Char char="»"/>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Placeholder 7"/>
          <p:cNvSpPr>
            <a:spLocks noGrp="1"/>
          </p:cNvSpPr>
          <p:nvPr>
            <p:ph type="title"/>
          </p:nvPr>
        </p:nvSpPr>
        <p:spPr>
          <a:xfrm>
            <a:off x="432000" y="4320014"/>
            <a:ext cx="10972800" cy="1941811"/>
          </a:xfrm>
          <a:prstGeom prst="rect">
            <a:avLst/>
          </a:prstGeom>
        </p:spPr>
        <p:txBody>
          <a:bodyPr vert="horz" lIns="0" tIns="0" rIns="0" bIns="0" rtlCol="0" anchor="t" anchorCtr="0">
            <a:normAutofit/>
          </a:bodyPr>
          <a:lstStyle/>
          <a:p>
            <a:r>
              <a:rPr lang="nl-NL"/>
              <a:t>Klik om stijl te bewerken</a:t>
            </a:r>
            <a:endParaRPr lang="en-GB" dirty="0"/>
          </a:p>
        </p:txBody>
      </p:sp>
      <p:pic>
        <p:nvPicPr>
          <p:cNvPr id="7" name="Picture 8"/>
          <p:cNvPicPr>
            <a:picLocks noChangeArrowheads="1"/>
          </p:cNvPicPr>
          <p:nvPr/>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
        <p:nvSpPr>
          <p:cNvPr id="6" name="Slide Number Placeholder 4"/>
          <p:cNvSpPr>
            <a:spLocks noGrp="1"/>
          </p:cNvSpPr>
          <p:nvPr>
            <p:ph type="sldNum" sz="quarter" idx="4"/>
          </p:nvPr>
        </p:nvSpPr>
        <p:spPr>
          <a:xfrm>
            <a:off x="9108000" y="6480015"/>
            <a:ext cx="2556000" cy="365125"/>
          </a:xfrm>
          <a:prstGeom prst="rect">
            <a:avLst/>
          </a:prstGeom>
        </p:spPr>
        <p:txBody>
          <a:bodyPr tIns="36000" bIns="36000" anchor="ctr" anchorCtr="0"/>
          <a:lstStyle>
            <a:lvl1pPr algn="r">
              <a:lnSpc>
                <a:spcPct val="100000"/>
              </a:lnSpc>
              <a:defRPr sz="1200">
                <a:solidFill>
                  <a:schemeClr val="bg1"/>
                </a:solidFill>
              </a:defRPr>
            </a:lvl1p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3838725300"/>
      </p:ext>
    </p:extLst>
  </p:cSld>
  <p:clrMap bg1="lt1" tx1="dk1" bg2="lt2" tx2="dk2" accent1="accent1" accent2="accent2" accent3="accent3" accent4="accent4" accent5="accent5" accent6="accent6" hlink="hlink" folHlink="folHlink"/>
  <p:sldLayoutIdLst>
    <p:sldLayoutId id="2147483660" r:id="rId1"/>
    <p:sldLayoutId id="2147483661" r:id="rId2"/>
  </p:sldLayoutIdLst>
  <p:hf hdr="0" dt="0"/>
  <p:txStyles>
    <p:titleStyle>
      <a:lvl1pPr algn="l" rtl="0" eaLnBrk="1" fontAlgn="base" hangingPunct="1">
        <a:lnSpc>
          <a:spcPct val="90000"/>
        </a:lnSpc>
        <a:spcBef>
          <a:spcPct val="0"/>
        </a:spcBef>
        <a:spcAft>
          <a:spcPct val="0"/>
        </a:spcAft>
        <a:defRPr sz="4000" b="1">
          <a:solidFill>
            <a:schemeClr val="bg1"/>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3200">
          <a:solidFill>
            <a:schemeClr val="bg1"/>
          </a:solidFill>
          <a:latin typeface="Tahoma" pitchFamily="34" charset="0"/>
        </a:defRPr>
      </a:lvl2pPr>
      <a:lvl3pPr algn="l" rtl="0" eaLnBrk="1" fontAlgn="base" hangingPunct="1">
        <a:lnSpc>
          <a:spcPct val="90000"/>
        </a:lnSpc>
        <a:spcBef>
          <a:spcPct val="0"/>
        </a:spcBef>
        <a:spcAft>
          <a:spcPct val="0"/>
        </a:spcAft>
        <a:defRPr sz="3200">
          <a:solidFill>
            <a:schemeClr val="bg1"/>
          </a:solidFill>
          <a:latin typeface="Tahoma" pitchFamily="34" charset="0"/>
        </a:defRPr>
      </a:lvl3pPr>
      <a:lvl4pPr algn="l" rtl="0" eaLnBrk="1" fontAlgn="base" hangingPunct="1">
        <a:lnSpc>
          <a:spcPct val="90000"/>
        </a:lnSpc>
        <a:spcBef>
          <a:spcPct val="0"/>
        </a:spcBef>
        <a:spcAft>
          <a:spcPct val="0"/>
        </a:spcAft>
        <a:defRPr sz="3200">
          <a:solidFill>
            <a:schemeClr val="bg1"/>
          </a:solidFill>
          <a:latin typeface="Tahoma" pitchFamily="34" charset="0"/>
        </a:defRPr>
      </a:lvl4pPr>
      <a:lvl5pPr algn="l" rtl="0" eaLnBrk="1" fontAlgn="base" hangingPunct="1">
        <a:lnSpc>
          <a:spcPct val="90000"/>
        </a:lnSpc>
        <a:spcBef>
          <a:spcPct val="0"/>
        </a:spcBef>
        <a:spcAft>
          <a:spcPct val="0"/>
        </a:spcAft>
        <a:defRPr sz="3200">
          <a:solidFill>
            <a:schemeClr val="bg1"/>
          </a:solidFill>
          <a:latin typeface="Tahoma" pitchFamily="34" charset="0"/>
        </a:defRPr>
      </a:lvl5pPr>
      <a:lvl6pPr marL="457178" algn="l" rtl="0" eaLnBrk="1" fontAlgn="base" hangingPunct="1">
        <a:lnSpc>
          <a:spcPct val="90000"/>
        </a:lnSpc>
        <a:spcBef>
          <a:spcPct val="0"/>
        </a:spcBef>
        <a:spcAft>
          <a:spcPct val="0"/>
        </a:spcAft>
        <a:defRPr sz="3200">
          <a:solidFill>
            <a:schemeClr val="bg1"/>
          </a:solidFill>
          <a:latin typeface="Tahoma" pitchFamily="34" charset="0"/>
        </a:defRPr>
      </a:lvl6pPr>
      <a:lvl7pPr marL="914354" algn="l" rtl="0" eaLnBrk="1" fontAlgn="base" hangingPunct="1">
        <a:lnSpc>
          <a:spcPct val="90000"/>
        </a:lnSpc>
        <a:spcBef>
          <a:spcPct val="0"/>
        </a:spcBef>
        <a:spcAft>
          <a:spcPct val="0"/>
        </a:spcAft>
        <a:defRPr sz="3200">
          <a:solidFill>
            <a:schemeClr val="bg1"/>
          </a:solidFill>
          <a:latin typeface="Tahoma" pitchFamily="34" charset="0"/>
        </a:defRPr>
      </a:lvl7pPr>
      <a:lvl8pPr marL="1371532" algn="l" rtl="0" eaLnBrk="1" fontAlgn="base" hangingPunct="1">
        <a:lnSpc>
          <a:spcPct val="90000"/>
        </a:lnSpc>
        <a:spcBef>
          <a:spcPct val="0"/>
        </a:spcBef>
        <a:spcAft>
          <a:spcPct val="0"/>
        </a:spcAft>
        <a:defRPr sz="3200">
          <a:solidFill>
            <a:schemeClr val="bg1"/>
          </a:solidFill>
          <a:latin typeface="Tahoma" pitchFamily="34" charset="0"/>
        </a:defRPr>
      </a:lvl8pPr>
      <a:lvl9pPr marL="1828709" algn="l" rtl="0" eaLnBrk="1" fontAlgn="base" hangingPunct="1">
        <a:lnSpc>
          <a:spcPct val="90000"/>
        </a:lnSpc>
        <a:spcBef>
          <a:spcPct val="0"/>
        </a:spcBef>
        <a:spcAft>
          <a:spcPct val="0"/>
        </a:spcAft>
        <a:defRPr sz="3200">
          <a:solidFill>
            <a:schemeClr val="bg1"/>
          </a:solidFill>
          <a:latin typeface="Tahoma" pitchFamily="34" charset="0"/>
        </a:defRPr>
      </a:lvl9pPr>
    </p:titleStyle>
    <p:bodyStyle>
      <a:lvl1pPr algn="l" rtl="0" eaLnBrk="1" fontAlgn="base" hangingPunct="1">
        <a:lnSpc>
          <a:spcPct val="90000"/>
        </a:lnSpc>
        <a:spcBef>
          <a:spcPct val="0"/>
        </a:spcBef>
        <a:spcAft>
          <a:spcPct val="0"/>
        </a:spcAft>
        <a:defRPr sz="4000" b="1">
          <a:solidFill>
            <a:schemeClr val="bg1"/>
          </a:solidFill>
          <a:latin typeface="+mn-lt"/>
          <a:ea typeface="+mn-ea"/>
          <a:cs typeface="+mn-cs"/>
        </a:defRPr>
      </a:lvl1pPr>
      <a:lvl2pPr marL="822285" indent="-285737" algn="l" rtl="0" eaLnBrk="1" fontAlgn="base" hangingPunct="1">
        <a:spcBef>
          <a:spcPct val="20000"/>
        </a:spcBef>
        <a:spcAft>
          <a:spcPct val="0"/>
        </a:spcAft>
        <a:buChar char="–"/>
        <a:defRPr sz="2800">
          <a:solidFill>
            <a:schemeClr val="tx1"/>
          </a:solidFill>
          <a:latin typeface="Arial" charset="0"/>
        </a:defRPr>
      </a:lvl2pPr>
      <a:lvl3pPr marL="1230252" indent="-228589" algn="l" rtl="0" eaLnBrk="1" fontAlgn="base" hangingPunct="1">
        <a:spcBef>
          <a:spcPct val="20000"/>
        </a:spcBef>
        <a:spcAft>
          <a:spcPct val="0"/>
        </a:spcAft>
        <a:buChar char="•"/>
        <a:defRPr sz="2400">
          <a:solidFill>
            <a:schemeClr val="tx1"/>
          </a:solidFill>
          <a:latin typeface="Arial" charset="0"/>
        </a:defRPr>
      </a:lvl3pPr>
      <a:lvl4pPr marL="1638218" indent="-228589" algn="l" rtl="0" eaLnBrk="1" fontAlgn="base" hangingPunct="1">
        <a:spcBef>
          <a:spcPct val="20000"/>
        </a:spcBef>
        <a:spcAft>
          <a:spcPct val="0"/>
        </a:spcAft>
        <a:buChar char="–"/>
        <a:defRPr sz="2000">
          <a:solidFill>
            <a:schemeClr val="tx1"/>
          </a:solidFill>
          <a:latin typeface="Arial" charset="0"/>
        </a:defRPr>
      </a:lvl4pPr>
      <a:lvl5pPr marL="2057298" indent="-228589" algn="l" rtl="0" eaLnBrk="1" fontAlgn="base" hangingPunct="1">
        <a:spcBef>
          <a:spcPct val="20000"/>
        </a:spcBef>
        <a:spcAft>
          <a:spcPct val="0"/>
        </a:spcAft>
        <a:buChar char="»"/>
        <a:defRPr sz="2000">
          <a:solidFill>
            <a:schemeClr val="tx1"/>
          </a:solidFill>
          <a:latin typeface="Arial" charset="0"/>
        </a:defRPr>
      </a:lvl5pPr>
      <a:lvl6pPr marL="2514474" indent="-228589" algn="l" rtl="0" eaLnBrk="1" fontAlgn="base" hangingPunct="1">
        <a:spcBef>
          <a:spcPct val="20000"/>
        </a:spcBef>
        <a:spcAft>
          <a:spcPct val="0"/>
        </a:spcAft>
        <a:buChar char="»"/>
        <a:defRPr sz="2000">
          <a:solidFill>
            <a:schemeClr val="tx1"/>
          </a:solidFill>
          <a:latin typeface="Arial" charset="0"/>
        </a:defRPr>
      </a:lvl6pPr>
      <a:lvl7pPr marL="2971652" indent="-228589" algn="l" rtl="0" eaLnBrk="1" fontAlgn="base" hangingPunct="1">
        <a:spcBef>
          <a:spcPct val="20000"/>
        </a:spcBef>
        <a:spcAft>
          <a:spcPct val="0"/>
        </a:spcAft>
        <a:buChar char="»"/>
        <a:defRPr sz="2000">
          <a:solidFill>
            <a:schemeClr val="tx1"/>
          </a:solidFill>
          <a:latin typeface="Arial" charset="0"/>
        </a:defRPr>
      </a:lvl7pPr>
      <a:lvl8pPr marL="3428829" indent="-228589" algn="l" rtl="0" eaLnBrk="1" fontAlgn="base" hangingPunct="1">
        <a:spcBef>
          <a:spcPct val="20000"/>
        </a:spcBef>
        <a:spcAft>
          <a:spcPct val="0"/>
        </a:spcAft>
        <a:buChar char="»"/>
        <a:defRPr sz="2000">
          <a:solidFill>
            <a:schemeClr val="tx1"/>
          </a:solidFill>
          <a:latin typeface="Arial" charset="0"/>
        </a:defRPr>
      </a:lvl8pPr>
      <a:lvl9pPr marL="3886006" indent="-228589"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39"/>
        <p:cNvGrpSpPr/>
        <p:nvPr/>
      </p:nvGrpSpPr>
      <p:grpSpPr>
        <a:xfrm>
          <a:off x="0" y="0"/>
          <a:ext cx="0" cy="0"/>
          <a:chOff x="0" y="0"/>
          <a:chExt cx="0" cy="0"/>
        </a:xfrm>
      </p:grpSpPr>
      <p:sp>
        <p:nvSpPr>
          <p:cNvPr id="40" name="Shape 40"/>
          <p:cNvSpPr txBox="1">
            <a:spLocks noGrp="1"/>
          </p:cNvSpPr>
          <p:nvPr>
            <p:ph type="ctrTitle"/>
          </p:nvPr>
        </p:nvSpPr>
        <p:spPr>
          <a:xfrm>
            <a:off x="644057" y="4320001"/>
            <a:ext cx="10869432" cy="1146523"/>
          </a:xfrm>
          <a:prstGeom prst="rect">
            <a:avLst/>
          </a:prstGeom>
          <a:noFill/>
          <a:ln>
            <a:noFill/>
          </a:ln>
        </p:spPr>
        <p:txBody>
          <a:bodyPr spcFirstLastPara="1" wrap="square" lIns="0" tIns="0" rIns="0" bIns="0" anchor="t" anchorCtr="0">
            <a:noAutofit/>
          </a:bodyPr>
          <a:lstStyle/>
          <a:p>
            <a:pPr lvl="0"/>
            <a:r>
              <a:rPr lang="en-GB" sz="4000" b="1" dirty="0"/>
              <a:t>Main learning points in lecture ”Outbreak investigation of VPDs”</a:t>
            </a:r>
            <a:endParaRPr dirty="0"/>
          </a:p>
        </p:txBody>
      </p:sp>
      <p:sp>
        <p:nvSpPr>
          <p:cNvPr id="41" name="Shape 41"/>
          <p:cNvSpPr txBox="1">
            <a:spLocks noGrp="1"/>
          </p:cNvSpPr>
          <p:nvPr>
            <p:ph type="subTitle" idx="1"/>
          </p:nvPr>
        </p:nvSpPr>
        <p:spPr>
          <a:xfrm>
            <a:off x="644057" y="3600010"/>
            <a:ext cx="10869432" cy="462721"/>
          </a:xfrm>
          <a:prstGeom prst="rect">
            <a:avLst/>
          </a:prstGeom>
          <a:noFill/>
          <a:ln>
            <a:noFill/>
          </a:ln>
        </p:spPr>
        <p:txBody>
          <a:bodyPr spcFirstLastPara="1" wrap="square" lIns="0" tIns="0" rIns="0" bIns="0" anchor="t" anchorCtr="0">
            <a:noAutofit/>
          </a:bodyPr>
          <a:lstStyle/>
          <a:p>
            <a:pPr marL="0" lvl="0" indent="0"/>
            <a:r>
              <a:rPr lang="en-GB" sz="2800" b="0" dirty="0"/>
              <a:t>Training of Trainers in Epidemiology of Vaccine Preventable Diseases</a:t>
            </a:r>
          </a:p>
        </p:txBody>
      </p:sp>
      <p:sp>
        <p:nvSpPr>
          <p:cNvPr id="42" name="Shape 42"/>
          <p:cNvSpPr txBox="1"/>
          <p:nvPr/>
        </p:nvSpPr>
        <p:spPr>
          <a:xfrm>
            <a:off x="644057" y="5652001"/>
            <a:ext cx="10869432" cy="99853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endParaRPr sz="2000" b="0" i="0" u="none" strike="noStrike" cap="none" dirty="0">
              <a:solidFill>
                <a:schemeClr val="lt1"/>
              </a:solidFill>
              <a:latin typeface="Tahoma"/>
              <a:ea typeface="Tahoma"/>
              <a:cs typeface="Tahoma"/>
              <a:sym typeface="Tahoma"/>
            </a:endParaRPr>
          </a:p>
          <a:p>
            <a:pPr marL="0" marR="0" lvl="0" indent="0" algn="l" rtl="0">
              <a:lnSpc>
                <a:spcPct val="90000"/>
              </a:lnSpc>
              <a:spcBef>
                <a:spcPts val="600"/>
              </a:spcBef>
              <a:spcAft>
                <a:spcPts val="0"/>
              </a:spcAft>
              <a:buNone/>
            </a:pPr>
            <a:endParaRPr sz="2000" b="0" i="0" u="none" strike="noStrike" cap="none" dirty="0">
              <a:solidFill>
                <a:schemeClr val="lt1"/>
              </a:solidFill>
              <a:latin typeface="Tahoma"/>
              <a:ea typeface="Tahoma"/>
              <a:cs typeface="Tahoma"/>
              <a:sym typeface="Tahoma"/>
            </a:endParaRPr>
          </a:p>
          <a:p>
            <a:pPr lvl="0">
              <a:lnSpc>
                <a:spcPct val="90000"/>
              </a:lnSpc>
            </a:pPr>
            <a:r>
              <a:rPr lang="en-GB" sz="2000" dirty="0">
                <a:solidFill>
                  <a:schemeClr val="lt1"/>
                </a:solidFill>
                <a:latin typeface="Tahoma"/>
                <a:ea typeface="Tahoma"/>
                <a:cs typeface="Tahoma"/>
                <a:sym typeface="Tahoma"/>
              </a:rPr>
              <a:t>Created in February 2012, revised May 2018</a:t>
            </a:r>
            <a:endParaRPr lang="en-GB"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Additional rationale to investigate outbreaks of vaccine preventable diseases</a:t>
            </a:r>
            <a:endParaRPr dirty="0"/>
          </a:p>
        </p:txBody>
      </p:sp>
      <p:sp>
        <p:nvSpPr>
          <p:cNvPr id="75" name="Shape 75"/>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Usually serious disease</a:t>
            </a:r>
          </a:p>
          <a:p>
            <a:pPr marL="342900" lvl="0" indent="-342900">
              <a:spcBef>
                <a:spcPts val="0"/>
              </a:spcBef>
              <a:buFont typeface="Arial" panose="020B0604020202020204" pitchFamily="34" charset="0"/>
              <a:buChar char="•"/>
            </a:pPr>
            <a:r>
              <a:rPr lang="en-GB" dirty="0"/>
              <a:t>Understand effects of vaccination</a:t>
            </a:r>
          </a:p>
          <a:p>
            <a:pPr marL="800100" lvl="1" indent="-342900">
              <a:spcBef>
                <a:spcPts val="0"/>
              </a:spcBef>
              <a:buFont typeface="Arial" panose="020B0604020202020204" pitchFamily="34" charset="0"/>
              <a:buChar char="•"/>
            </a:pPr>
            <a:r>
              <a:rPr lang="en-GB" dirty="0"/>
              <a:t>evaluate vaccine policy</a:t>
            </a:r>
          </a:p>
          <a:p>
            <a:pPr marL="800100" lvl="1" indent="-342900">
              <a:spcBef>
                <a:spcPts val="0"/>
              </a:spcBef>
              <a:buFont typeface="Arial" panose="020B0604020202020204" pitchFamily="34" charset="0"/>
              <a:buChar char="•"/>
            </a:pPr>
            <a:r>
              <a:rPr lang="en-GB" dirty="0"/>
              <a:t>assess vaccine effectiveness</a:t>
            </a:r>
          </a:p>
          <a:p>
            <a:pPr marL="342900" lvl="0" indent="-342900">
              <a:spcBef>
                <a:spcPts val="0"/>
              </a:spcBef>
              <a:buFont typeface="Arial" panose="020B0604020202020204" pitchFamily="34" charset="0"/>
              <a:buChar char="•"/>
            </a:pPr>
            <a:r>
              <a:rPr lang="en-GB" dirty="0"/>
              <a:t>Identify reasons for vaccine failure</a:t>
            </a:r>
          </a:p>
          <a:p>
            <a:pPr marL="342900" lvl="0" indent="-342900">
              <a:spcBef>
                <a:spcPts val="0"/>
              </a:spcBef>
              <a:buFont typeface="Arial" panose="020B0604020202020204" pitchFamily="34" charset="0"/>
              <a:buChar char="•"/>
            </a:pPr>
            <a:r>
              <a:rPr lang="en-GB" dirty="0"/>
              <a:t>Identify pockets of </a:t>
            </a:r>
            <a:r>
              <a:rPr lang="en-GB" dirty="0" err="1"/>
              <a:t>susceptibles</a:t>
            </a:r>
            <a:endParaRPr lang="en-GB" dirty="0"/>
          </a:p>
          <a:p>
            <a:pPr marL="342900" lvl="0" indent="-342900">
              <a:spcBef>
                <a:spcPts val="0"/>
              </a:spcBef>
              <a:buFont typeface="Arial" panose="020B0604020202020204" pitchFamily="34" charset="0"/>
              <a:buChar char="•"/>
            </a:pPr>
            <a:r>
              <a:rPr lang="en-GB" dirty="0"/>
              <a:t>Identify reasons for non-vaccination</a:t>
            </a:r>
          </a:p>
          <a:p>
            <a:pPr marL="342900" lvl="0" indent="-342900">
              <a:spcBef>
                <a:spcPts val="0"/>
              </a:spcBef>
              <a:buFont typeface="Arial" panose="020B0604020202020204" pitchFamily="34" charset="0"/>
              <a:buChar char="•"/>
            </a:pPr>
            <a:endParaRPr lang="nb-NO" dirty="0"/>
          </a:p>
          <a:p>
            <a:pPr marL="0" lvl="0" indent="0">
              <a:spcBef>
                <a:spcPts val="0"/>
              </a:spcBef>
            </a:pPr>
            <a:r>
              <a:rPr lang="en-GB" dirty="0"/>
              <a:t>in order to improve the control of VPDs through vaccination</a:t>
            </a:r>
          </a:p>
        </p:txBody>
      </p:sp>
      <p:sp>
        <p:nvSpPr>
          <p:cNvPr id="76" name="Shape 7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10</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809051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Note for trainers</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The following slides list general causes of VPD outbreaks, in the context of a national vaccination programme for the infection of which an outbreak is observed.</a:t>
            </a:r>
          </a:p>
          <a:p>
            <a:pPr marL="342900" lvl="0" indent="-342900">
              <a:spcBef>
                <a:spcPts val="0"/>
              </a:spcBef>
              <a:buFont typeface="Arial" panose="020B0604020202020204" pitchFamily="34" charset="0"/>
              <a:buChar char="•"/>
            </a:pPr>
            <a:r>
              <a:rPr lang="en-GB" dirty="0"/>
              <a:t>Often it is a combination of factors causing the outbreak. </a:t>
            </a:r>
          </a:p>
          <a:p>
            <a:pPr marL="342900" lvl="0" indent="-342900">
              <a:spcBef>
                <a:spcPts val="0"/>
              </a:spcBef>
              <a:buFont typeface="Arial" panose="020B0604020202020204" pitchFamily="34" charset="0"/>
              <a:buChar char="•"/>
            </a:pPr>
            <a:r>
              <a:rPr lang="en-GB" dirty="0"/>
              <a:t>For a VPD for which there is not a national programme, there are of course many other causes for outbreaks to occur.</a:t>
            </a:r>
          </a:p>
        </p:txBody>
      </p:sp>
    </p:spTree>
    <p:extLst>
      <p:ext uri="{BB962C8B-B14F-4D97-AF65-F5344CB8AC3E}">
        <p14:creationId xmlns:p14="http://schemas.microsoft.com/office/powerpoint/2010/main" val="1184631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General causes for VPD outbreak</a:t>
            </a:r>
          </a:p>
        </p:txBody>
      </p:sp>
      <p:sp>
        <p:nvSpPr>
          <p:cNvPr id="3" name="Plassholder for lysbildenummer 2"/>
          <p:cNvSpPr>
            <a:spLocks noGrp="1"/>
          </p:cNvSpPr>
          <p:nvPr>
            <p:ph type="sldNum" idx="12"/>
          </p:nvPr>
        </p:nvSpPr>
        <p:spPr/>
        <p:txBody>
          <a:bodyPr/>
          <a:lstStyle/>
          <a:p>
            <a:pPr marL="0" lvl="0" indent="0">
              <a:spcBef>
                <a:spcPts val="0"/>
              </a:spcBef>
              <a:spcAft>
                <a:spcPts val="0"/>
              </a:spcAft>
              <a:buNone/>
            </a:pPr>
            <a:fld id="{00000000-1234-1234-1234-123412341234}" type="slidenum">
              <a:rPr lang="en-GB" smtClean="0"/>
              <a:t>12</a:t>
            </a:fld>
            <a:endParaRPr lang="en-GB"/>
          </a:p>
        </p:txBody>
      </p:sp>
    </p:spTree>
    <p:extLst>
      <p:ext uri="{BB962C8B-B14F-4D97-AF65-F5344CB8AC3E}">
        <p14:creationId xmlns:p14="http://schemas.microsoft.com/office/powerpoint/2010/main" val="2827752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Causes of outbreaks of VPDs</a:t>
            </a:r>
            <a:endParaRPr dirty="0"/>
          </a:p>
        </p:txBody>
      </p:sp>
      <p:sp>
        <p:nvSpPr>
          <p:cNvPr id="75" name="Shape 75"/>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Low vaccine coverage: ‘failure to vaccinate’</a:t>
            </a:r>
          </a:p>
          <a:p>
            <a:pPr marL="342900" lvl="0" indent="-342900">
              <a:spcBef>
                <a:spcPts val="0"/>
              </a:spcBef>
              <a:buFont typeface="Arial" panose="020B0604020202020204" pitchFamily="34" charset="0"/>
              <a:buChar char="•"/>
            </a:pPr>
            <a:r>
              <a:rPr lang="en-GB" dirty="0"/>
              <a:t>Low vaccine effectiveness: ‘vaccine failure’</a:t>
            </a:r>
          </a:p>
          <a:p>
            <a:pPr marL="800100" lvl="1" indent="-342900">
              <a:spcBef>
                <a:spcPts val="0"/>
              </a:spcBef>
              <a:buFont typeface="Arial" panose="020B0604020202020204" pitchFamily="34" charset="0"/>
              <a:buChar char="•"/>
            </a:pPr>
            <a:r>
              <a:rPr lang="en-GB" dirty="0"/>
              <a:t>primary vaccine failure: low efficacy</a:t>
            </a:r>
          </a:p>
          <a:p>
            <a:pPr marL="800100" lvl="1" indent="-342900">
              <a:spcBef>
                <a:spcPts val="0"/>
              </a:spcBef>
              <a:buFont typeface="Arial" panose="020B0604020202020204" pitchFamily="34" charset="0"/>
              <a:buChar char="•"/>
            </a:pPr>
            <a:r>
              <a:rPr lang="en-GB" dirty="0"/>
              <a:t>secondary vaccine failure: waning immunity</a:t>
            </a:r>
          </a:p>
          <a:p>
            <a:pPr marL="800100" lvl="1" indent="-342900">
              <a:spcBef>
                <a:spcPts val="0"/>
              </a:spcBef>
              <a:buFont typeface="Arial" panose="020B0604020202020204" pitchFamily="34" charset="0"/>
              <a:buChar char="•"/>
            </a:pPr>
            <a:r>
              <a:rPr lang="en-GB" dirty="0"/>
              <a:t>vaccine escape strain</a:t>
            </a:r>
          </a:p>
          <a:p>
            <a:pPr marL="342900" lvl="0" indent="-342900">
              <a:spcBef>
                <a:spcPts val="0"/>
              </a:spcBef>
              <a:buFont typeface="Arial" panose="020B0604020202020204" pitchFamily="34" charset="0"/>
              <a:buChar char="•"/>
            </a:pPr>
            <a:r>
              <a:rPr lang="en-GB" dirty="0"/>
              <a:t>Accumulation of </a:t>
            </a:r>
            <a:r>
              <a:rPr lang="en-GB" dirty="0" err="1"/>
              <a:t>susceptibles</a:t>
            </a:r>
            <a:r>
              <a:rPr lang="en-GB" dirty="0"/>
              <a:t> over time</a:t>
            </a:r>
          </a:p>
          <a:p>
            <a:pPr marL="342900" lvl="0" indent="-342900">
              <a:spcBef>
                <a:spcPts val="0"/>
              </a:spcBef>
              <a:buFont typeface="Arial" panose="020B0604020202020204" pitchFamily="34" charset="0"/>
              <a:buChar char="•"/>
            </a:pPr>
            <a:r>
              <a:rPr lang="en-GB" dirty="0"/>
              <a:t>Other</a:t>
            </a:r>
          </a:p>
          <a:p>
            <a:pPr marL="800100" lvl="1" indent="-342900">
              <a:spcBef>
                <a:spcPts val="0"/>
              </a:spcBef>
              <a:buFont typeface="Arial" panose="020B0604020202020204" pitchFamily="34" charset="0"/>
              <a:buChar char="•"/>
            </a:pPr>
            <a:r>
              <a:rPr lang="en-GB" dirty="0"/>
              <a:t>e.g. tetanus in drug users (contaminated heroin)</a:t>
            </a:r>
          </a:p>
        </p:txBody>
      </p:sp>
      <p:sp>
        <p:nvSpPr>
          <p:cNvPr id="76" name="Shape 7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13</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360653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Note for trainers</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Here it is useful to include examples of an outbreak due to ‘failure to vaccinate’  (i.e. low vaccine coverage) and an outbreak to illustrate a ‘vaccine failure’ (low vaccine effectiveness).</a:t>
            </a:r>
          </a:p>
        </p:txBody>
      </p:sp>
    </p:spTree>
    <p:extLst>
      <p:ext uri="{BB962C8B-B14F-4D97-AF65-F5344CB8AC3E}">
        <p14:creationId xmlns:p14="http://schemas.microsoft.com/office/powerpoint/2010/main" val="4064570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VPD outbreak due to ‘failure to vaccinate’</a:t>
            </a:r>
            <a:br>
              <a:rPr lang="en-GB" dirty="0"/>
            </a:br>
            <a:r>
              <a:rPr lang="en-GB" dirty="0"/>
              <a:t>Example: Rubella, Netherlands, 2004-2005 </a:t>
            </a:r>
            <a:endParaRPr dirty="0"/>
          </a:p>
        </p:txBody>
      </p:sp>
      <p:sp>
        <p:nvSpPr>
          <p:cNvPr id="75" name="Shape 75"/>
          <p:cNvSpPr txBox="1">
            <a:spLocks noGrp="1"/>
          </p:cNvSpPr>
          <p:nvPr>
            <p:ph idx="1"/>
          </p:nvPr>
        </p:nvSpPr>
        <p:spPr>
          <a:xfrm>
            <a:off x="431807" y="1294646"/>
            <a:ext cx="11368617" cy="4947404"/>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Mainly occurring in bible belt</a:t>
            </a:r>
          </a:p>
          <a:p>
            <a:pPr marL="800100" lvl="1" indent="-342900">
              <a:spcBef>
                <a:spcPts val="0"/>
              </a:spcBef>
              <a:buFont typeface="Arial" panose="020B0604020202020204" pitchFamily="34" charset="0"/>
              <a:buChar char="•"/>
            </a:pPr>
            <a:r>
              <a:rPr lang="en-GB" dirty="0"/>
              <a:t>Region of the country with low vaccination coverage due to religious objectors (orthodox reformed Christians)</a:t>
            </a:r>
          </a:p>
          <a:p>
            <a:pPr marL="342900" lvl="0" indent="-342900">
              <a:spcBef>
                <a:spcPts val="0"/>
              </a:spcBef>
              <a:buFont typeface="Arial" panose="020B0604020202020204" pitchFamily="34" charset="0"/>
              <a:buChar char="•"/>
            </a:pPr>
            <a:r>
              <a:rPr lang="en-GB" dirty="0"/>
              <a:t>Rubella outbreak 2004-2005</a:t>
            </a:r>
          </a:p>
          <a:p>
            <a:pPr marL="342900" lvl="0" indent="-342900">
              <a:spcBef>
                <a:spcPts val="0"/>
              </a:spcBef>
              <a:buFont typeface="Arial" panose="020B0604020202020204" pitchFamily="34" charset="0"/>
              <a:buChar char="•"/>
            </a:pPr>
            <a:r>
              <a:rPr lang="en-GB" dirty="0"/>
              <a:t>11 infants with congenital rubella</a:t>
            </a:r>
          </a:p>
          <a:p>
            <a:pPr marL="342900" lvl="0" indent="-342900">
              <a:spcBef>
                <a:spcPts val="0"/>
              </a:spcBef>
              <a:buFont typeface="Arial" panose="020B0604020202020204" pitchFamily="34" charset="0"/>
              <a:buChar char="•"/>
            </a:pPr>
            <a:r>
              <a:rPr lang="en-GB" dirty="0"/>
              <a:t>Spread to Canada</a:t>
            </a:r>
          </a:p>
          <a:p>
            <a:pPr marL="800100" lvl="1" indent="-342900">
              <a:spcBef>
                <a:spcPts val="0"/>
              </a:spcBef>
              <a:buFont typeface="Arial" panose="020B0604020202020204" pitchFamily="34" charset="0"/>
              <a:buChar char="•"/>
            </a:pPr>
            <a:r>
              <a:rPr lang="en-GB" dirty="0"/>
              <a:t>Community with socio-historical links to </a:t>
            </a:r>
            <a:r>
              <a:rPr lang="en-GB" dirty="0" err="1"/>
              <a:t>dutch</a:t>
            </a:r>
            <a:r>
              <a:rPr lang="en-GB" dirty="0"/>
              <a:t> reformed community</a:t>
            </a:r>
          </a:p>
        </p:txBody>
      </p:sp>
      <p:sp>
        <p:nvSpPr>
          <p:cNvPr id="76" name="Shape 7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15</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511157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2"/>
          <p:cNvGrpSpPr/>
          <p:nvPr/>
        </p:nvGrpSpPr>
        <p:grpSpPr>
          <a:xfrm>
            <a:off x="2505694" y="463139"/>
            <a:ext cx="6187039" cy="5593278"/>
            <a:chOff x="2711450" y="680400"/>
            <a:chExt cx="5826908" cy="5412426"/>
          </a:xfrm>
        </p:grpSpPr>
        <p:pic>
          <p:nvPicPr>
            <p:cNvPr id="53251" name="Picture 4" descr="bmr_vacc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718" y="821634"/>
              <a:ext cx="4962485" cy="527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2711450" y="680400"/>
              <a:ext cx="5826908" cy="615553"/>
            </a:xfrm>
            <a:prstGeom prst="rect">
              <a:avLst/>
            </a:prstGeom>
            <a:solidFill>
              <a:schemeClr val="bg1"/>
            </a:solidFill>
            <a:ln>
              <a:noFill/>
            </a:ln>
            <a:extLst/>
          </p:spPr>
          <p:txBody>
            <a:bodyPr wrap="square" lIns="0" tIns="0" rIns="0" bIns="0">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lnSpc>
                  <a:spcPts val="1600"/>
                </a:lnSpc>
                <a:spcAft>
                  <a:spcPct val="0"/>
                </a:spcAft>
              </a:pPr>
              <a:endParaRPr lang="en-US" altLang="pl-PL" sz="1000" b="1" dirty="0">
                <a:solidFill>
                  <a:srgbClr val="000000"/>
                </a:solidFill>
                <a:latin typeface="Arial" panose="020B0604020202020204" pitchFamily="34" charset="0"/>
              </a:endParaRPr>
            </a:p>
            <a:p>
              <a:pPr>
                <a:lnSpc>
                  <a:spcPts val="1600"/>
                </a:lnSpc>
                <a:spcAft>
                  <a:spcPct val="0"/>
                </a:spcAft>
              </a:pPr>
              <a:endParaRPr lang="en-US" altLang="pl-PL" sz="1000" b="1" dirty="0">
                <a:solidFill>
                  <a:srgbClr val="000000"/>
                </a:solidFill>
                <a:latin typeface="Arial" panose="020B0604020202020204" pitchFamily="34" charset="0"/>
              </a:endParaRPr>
            </a:p>
            <a:p>
              <a:pPr>
                <a:lnSpc>
                  <a:spcPts val="1600"/>
                </a:lnSpc>
                <a:spcAft>
                  <a:spcPct val="0"/>
                </a:spcAft>
              </a:pPr>
              <a:endParaRPr lang="en-US" altLang="pl-PL" sz="1000" b="1" dirty="0">
                <a:solidFill>
                  <a:srgbClr val="000000"/>
                </a:solidFill>
                <a:latin typeface="Arial" panose="020B0604020202020204" pitchFamily="34" charset="0"/>
              </a:endParaRPr>
            </a:p>
          </p:txBody>
        </p:sp>
      </p:grpSp>
      <p:sp>
        <p:nvSpPr>
          <p:cNvPr id="2" name="Tittel 1"/>
          <p:cNvSpPr>
            <a:spLocks noGrp="1"/>
          </p:cNvSpPr>
          <p:nvPr>
            <p:ph type="title"/>
          </p:nvPr>
        </p:nvSpPr>
        <p:spPr>
          <a:xfrm>
            <a:off x="384301" y="119140"/>
            <a:ext cx="10318363" cy="822325"/>
          </a:xfrm>
        </p:spPr>
        <p:txBody>
          <a:bodyPr/>
          <a:lstStyle/>
          <a:p>
            <a:r>
              <a:rPr lang="en-GB" dirty="0"/>
              <a:t>MMR-1 coverage by municipality, The Netherlands, 2004</a:t>
            </a:r>
            <a:br>
              <a:rPr lang="en-GB" dirty="0"/>
            </a:br>
            <a:endParaRPr lang="en-GB" dirty="0"/>
          </a:p>
        </p:txBody>
      </p:sp>
      <p:sp>
        <p:nvSpPr>
          <p:cNvPr id="53250" name="Rectangle 3"/>
          <p:cNvSpPr>
            <a:spLocks noGrp="1" noChangeArrowheads="1"/>
          </p:cNvSpPr>
          <p:nvPr>
            <p:ph idx="1"/>
          </p:nvPr>
        </p:nvSpPr>
        <p:spPr>
          <a:xfrm>
            <a:off x="609932" y="1079500"/>
            <a:ext cx="11368617" cy="5162550"/>
          </a:xfrm>
          <a:noFill/>
        </p:spPr>
        <p:txBody>
          <a:bodyPr/>
          <a:lstStyle/>
          <a:p>
            <a:pPr indent="-457200">
              <a:lnSpc>
                <a:spcPct val="120000"/>
              </a:lnSpc>
              <a:spcBef>
                <a:spcPct val="30000"/>
              </a:spcBef>
              <a:buClr>
                <a:srgbClr val="FF9900"/>
              </a:buClr>
              <a:buSzPct val="55000"/>
            </a:pPr>
            <a:endParaRPr lang="nl-NL" altLang="pl-PL" sz="2000">
              <a:solidFill>
                <a:srgbClr val="FFFFFF"/>
              </a:solidFill>
            </a:endParaRPr>
          </a:p>
          <a:p>
            <a:pPr indent="-457200">
              <a:buClr>
                <a:srgbClr val="FF9900"/>
              </a:buClr>
              <a:buSzPct val="55000"/>
            </a:pPr>
            <a:endParaRPr lang="nl-NL" altLang="pl-PL" sz="2000">
              <a:solidFill>
                <a:srgbClr val="FFFFFF"/>
              </a:solidFill>
            </a:endParaRPr>
          </a:p>
        </p:txBody>
      </p:sp>
      <p:sp>
        <p:nvSpPr>
          <p:cNvPr id="8" name="Shape 4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16</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001665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67"/>
          <p:cNvSpPr txBox="1">
            <a:spLocks noGrp="1"/>
          </p:cNvSpPr>
          <p:nvPr>
            <p:ph type="title"/>
          </p:nvPr>
        </p:nvSpPr>
        <p:spPr>
          <a:xfrm>
            <a:off x="431801" y="119140"/>
            <a:ext cx="10318363" cy="822325"/>
          </a:xfrm>
          <a:prstGeom prst="rect">
            <a:avLst/>
          </a:prstGeom>
          <a:noFill/>
          <a:ln>
            <a:noFill/>
          </a:ln>
        </p:spPr>
        <p:txBody>
          <a:bodyPr spcFirstLastPara="1" wrap="square" lIns="0" tIns="0" rIns="0" bIns="0" anchor="t" anchorCtr="0">
            <a:noAutofit/>
          </a:bodyPr>
          <a:lstStyle/>
          <a:p>
            <a:pPr lvl="0"/>
            <a:r>
              <a:rPr lang="en-GB" dirty="0"/>
              <a:t>Votes for SGP party by municipality, National Elections, The Netherlands, 2003</a:t>
            </a:r>
            <a:endParaRPr dirty="0"/>
          </a:p>
        </p:txBody>
      </p:sp>
      <p:sp>
        <p:nvSpPr>
          <p:cNvPr id="55298" name="Rectangle 3"/>
          <p:cNvSpPr>
            <a:spLocks noGrp="1" noChangeArrowheads="1"/>
          </p:cNvSpPr>
          <p:nvPr>
            <p:ph type="body" sz="half" idx="4294967295"/>
          </p:nvPr>
        </p:nvSpPr>
        <p:spPr>
          <a:xfrm>
            <a:off x="0" y="949325"/>
            <a:ext cx="4170363" cy="5013325"/>
          </a:xfrm>
          <a:noFill/>
        </p:spPr>
        <p:txBody>
          <a:bodyPr/>
          <a:lstStyle/>
          <a:p>
            <a:pPr indent="-457200">
              <a:lnSpc>
                <a:spcPct val="120000"/>
              </a:lnSpc>
              <a:spcBef>
                <a:spcPct val="30000"/>
              </a:spcBef>
              <a:buClr>
                <a:srgbClr val="FF9900"/>
              </a:buClr>
              <a:buSzPct val="55000"/>
            </a:pPr>
            <a:endParaRPr lang="nl-NL" altLang="pl-PL" sz="2000" dirty="0">
              <a:solidFill>
                <a:srgbClr val="FFFFFF"/>
              </a:solidFill>
            </a:endParaRPr>
          </a:p>
          <a:p>
            <a:pPr indent="-457200">
              <a:buClr>
                <a:srgbClr val="FF9900"/>
              </a:buClr>
              <a:buSzPct val="55000"/>
            </a:pPr>
            <a:endParaRPr lang="nl-NL" altLang="pl-PL" sz="2000" dirty="0">
              <a:solidFill>
                <a:srgbClr val="FFFFFF"/>
              </a:solidFill>
            </a:endParaRPr>
          </a:p>
        </p:txBody>
      </p:sp>
      <p:sp>
        <p:nvSpPr>
          <p:cNvPr id="10" name="Shape 49">
            <a:extLst>
              <a:ext uri="{FF2B5EF4-FFF2-40B4-BE49-F238E27FC236}">
                <a16:creationId xmlns:a16="http://schemas.microsoft.com/office/drawing/2014/main" id="{C3FC3AFA-F788-4653-A672-85A68D3D4459}"/>
              </a:ext>
            </a:extLst>
          </p:cNvPr>
          <p:cNvSpPr txBox="1">
            <a:spLocks noGrp="1"/>
          </p:cNvSpPr>
          <p:nvPr>
            <p:ph type="sldNum" sz="quarter" idx="10"/>
          </p:nvPr>
        </p:nvSpPr>
        <p:spPr>
          <a:xfrm>
            <a:off x="9108000" y="6489068"/>
            <a:ext cx="2556000" cy="365125"/>
          </a:xfrm>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17</a:t>
            </a:fld>
            <a:endParaRPr sz="1200" b="0" i="0" u="none" strike="noStrike" cap="none">
              <a:solidFill>
                <a:schemeClr val="lt1"/>
              </a:solidFill>
              <a:latin typeface="Tahoma"/>
              <a:ea typeface="Tahoma"/>
              <a:cs typeface="Tahoma"/>
              <a:sym typeface="Tahoma"/>
            </a:endParaRPr>
          </a:p>
        </p:txBody>
      </p:sp>
      <p:pic>
        <p:nvPicPr>
          <p:cNvPr id="6" name="Tijdelijke aanduiding voor inhoud 5">
            <a:extLst>
              <a:ext uri="{FF2B5EF4-FFF2-40B4-BE49-F238E27FC236}">
                <a16:creationId xmlns:a16="http://schemas.microsoft.com/office/drawing/2014/main" id="{134A0635-0FF2-4556-83A0-7D23780C15CC}"/>
              </a:ext>
            </a:extLst>
          </p:cNvPr>
          <p:cNvPicPr>
            <a:picLocks noGrp="1" noChangeAspect="1"/>
          </p:cNvPicPr>
          <p:nvPr>
            <p:ph idx="1"/>
          </p:nvPr>
        </p:nvPicPr>
        <p:blipFill rotWithShape="1">
          <a:blip r:embed="rId3"/>
          <a:srcRect t="12445"/>
          <a:stretch/>
        </p:blipFill>
        <p:spPr>
          <a:xfrm>
            <a:off x="2996088" y="949324"/>
            <a:ext cx="5694303" cy="5341747"/>
          </a:xfrm>
          <a:prstGeom prst="rect">
            <a:avLst/>
          </a:prstGeom>
        </p:spPr>
      </p:pic>
    </p:spTree>
    <p:extLst>
      <p:ext uri="{BB962C8B-B14F-4D97-AF65-F5344CB8AC3E}">
        <p14:creationId xmlns:p14="http://schemas.microsoft.com/office/powerpoint/2010/main" val="2063164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Rubella notifications by week of onset, The Netherlands, 1-9-2004 – 13-9-2005</a:t>
            </a:r>
            <a:endParaRPr dirty="0"/>
          </a:p>
        </p:txBody>
      </p:sp>
      <p:sp>
        <p:nvSpPr>
          <p:cNvPr id="5" name="Shape 4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18</a:t>
            </a:fld>
            <a:endParaRPr sz="1200" b="0" i="0" u="none" strike="noStrike" cap="none">
              <a:solidFill>
                <a:schemeClr val="lt1"/>
              </a:solidFill>
              <a:latin typeface="Tahoma"/>
              <a:ea typeface="Tahoma"/>
              <a:cs typeface="Tahoma"/>
              <a:sym typeface="Tahoma"/>
            </a:endParaRPr>
          </a:p>
        </p:txBody>
      </p:sp>
      <p:sp>
        <p:nvSpPr>
          <p:cNvPr id="2" name="Tijdelijke aanduiding voor inhoud 1">
            <a:extLst>
              <a:ext uri="{FF2B5EF4-FFF2-40B4-BE49-F238E27FC236}">
                <a16:creationId xmlns:a16="http://schemas.microsoft.com/office/drawing/2014/main" id="{CDA9DDDA-53F8-48B9-808C-9E7835D52D0E}"/>
              </a:ext>
            </a:extLst>
          </p:cNvPr>
          <p:cNvSpPr>
            <a:spLocks noGrp="1"/>
          </p:cNvSpPr>
          <p:nvPr>
            <p:ph idx="1"/>
          </p:nvPr>
        </p:nvSpPr>
        <p:spPr/>
        <p:txBody>
          <a:bodyPr/>
          <a:lstStyle/>
          <a:p>
            <a:endParaRPr lang="en-GB"/>
          </a:p>
        </p:txBody>
      </p:sp>
      <p:pic>
        <p:nvPicPr>
          <p:cNvPr id="3" name="Afbeelding 2">
            <a:extLst>
              <a:ext uri="{FF2B5EF4-FFF2-40B4-BE49-F238E27FC236}">
                <a16:creationId xmlns:a16="http://schemas.microsoft.com/office/drawing/2014/main" id="{43A2A6F6-3BAF-45AD-A33F-1DB07B098177}"/>
              </a:ext>
            </a:extLst>
          </p:cNvPr>
          <p:cNvPicPr>
            <a:picLocks noChangeAspect="1"/>
          </p:cNvPicPr>
          <p:nvPr/>
        </p:nvPicPr>
        <p:blipFill rotWithShape="1">
          <a:blip r:embed="rId2"/>
          <a:srcRect l="11890" t="12625" r="5898"/>
          <a:stretch/>
        </p:blipFill>
        <p:spPr>
          <a:xfrm>
            <a:off x="2971799" y="1152672"/>
            <a:ext cx="5404105" cy="5207439"/>
          </a:xfrm>
          <a:prstGeom prst="rect">
            <a:avLst/>
          </a:prstGeom>
        </p:spPr>
      </p:pic>
    </p:spTree>
    <p:extLst>
      <p:ext uri="{BB962C8B-B14F-4D97-AF65-F5344CB8AC3E}">
        <p14:creationId xmlns:p14="http://schemas.microsoft.com/office/powerpoint/2010/main" val="3450681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8043" b="13588"/>
          <a:stretch>
            <a:fillRect/>
          </a:stretch>
        </p:blipFill>
        <p:spPr bwMode="auto">
          <a:xfrm>
            <a:off x="1092529" y="821528"/>
            <a:ext cx="9044999" cy="547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Rubella notifications by week of onset, Netherlands and Canada, 2004/05</a:t>
            </a:r>
            <a:endParaRPr dirty="0"/>
          </a:p>
        </p:txBody>
      </p:sp>
      <p:sp>
        <p:nvSpPr>
          <p:cNvPr id="4" name="Shape 4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19</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776154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dirty="0">
                <a:solidFill>
                  <a:srgbClr val="333333"/>
                </a:solidFill>
                <a:latin typeface="Tahoma"/>
                <a:ea typeface="Tahoma"/>
                <a:cs typeface="Tahoma"/>
                <a:sym typeface="Tahoma"/>
              </a:rPr>
              <a:t>Objectives</a:t>
            </a:r>
            <a:endParaRPr dirty="0"/>
          </a:p>
        </p:txBody>
      </p:sp>
      <p:sp>
        <p:nvSpPr>
          <p:cNvPr id="48" name="Shape 48"/>
          <p:cNvSpPr txBox="1">
            <a:spLocks noGrp="1"/>
          </p:cNvSpPr>
          <p:nvPr>
            <p:ph idx="1"/>
          </p:nvPr>
        </p:nvSpPr>
        <p:spPr>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None/>
            </a:pPr>
            <a:r>
              <a:rPr lang="en-GB" sz="2400" b="1" i="0" u="none" strike="noStrike" cap="none" dirty="0">
                <a:solidFill>
                  <a:schemeClr val="dk1"/>
                </a:solidFill>
                <a:latin typeface="Tahoma"/>
                <a:ea typeface="Tahoma"/>
                <a:cs typeface="Tahoma"/>
                <a:sym typeface="Tahoma"/>
              </a:rPr>
              <a:t>Specific objectives of this session:</a:t>
            </a:r>
            <a:endParaRPr b="1" dirty="0"/>
          </a:p>
          <a:p>
            <a:pPr marL="457200" lvl="0" indent="-457200">
              <a:lnSpc>
                <a:spcPct val="80000"/>
              </a:lnSpc>
              <a:spcBef>
                <a:spcPts val="900"/>
              </a:spcBef>
              <a:buClr>
                <a:schemeClr val="dk1"/>
              </a:buClr>
              <a:buSzPts val="2400"/>
              <a:buFont typeface="+mj-lt"/>
              <a:buAutoNum type="arabicPeriod"/>
            </a:pPr>
            <a:r>
              <a:rPr lang="en-GB" u="sng" dirty="0"/>
              <a:t>Prepare a lecture </a:t>
            </a:r>
            <a:r>
              <a:rPr lang="en-GB" dirty="0"/>
              <a:t>on outbreak investigation of vaccine-preventable diseases;</a:t>
            </a:r>
          </a:p>
          <a:p>
            <a:pPr marL="457200" lvl="0" indent="-457200">
              <a:lnSpc>
                <a:spcPct val="80000"/>
              </a:lnSpc>
              <a:spcBef>
                <a:spcPts val="900"/>
              </a:spcBef>
              <a:buClr>
                <a:schemeClr val="dk1"/>
              </a:buClr>
              <a:buSzPts val="2400"/>
              <a:buFont typeface="+mj-lt"/>
              <a:buAutoNum type="arabicPeriod"/>
            </a:pPr>
            <a:r>
              <a:rPr lang="en-GB" u="sng" dirty="0"/>
              <a:t>Adapt the lecture </a:t>
            </a:r>
            <a:r>
              <a:rPr lang="en-GB" dirty="0"/>
              <a:t>to its country target audience by using its own examples;</a:t>
            </a:r>
          </a:p>
          <a:p>
            <a:pPr marL="457200" lvl="0" indent="-457200">
              <a:lnSpc>
                <a:spcPct val="80000"/>
              </a:lnSpc>
              <a:spcBef>
                <a:spcPts val="900"/>
              </a:spcBef>
              <a:buClr>
                <a:schemeClr val="dk1"/>
              </a:buClr>
              <a:buSzPts val="2400"/>
              <a:buFont typeface="+mj-lt"/>
              <a:buAutoNum type="arabicPeriod"/>
            </a:pPr>
            <a:r>
              <a:rPr lang="en-GB" dirty="0"/>
              <a:t>Describe the rationale for outbreak investigations of VPDs; </a:t>
            </a:r>
          </a:p>
          <a:p>
            <a:pPr marL="457200" lvl="0" indent="-457200">
              <a:lnSpc>
                <a:spcPct val="80000"/>
              </a:lnSpc>
              <a:spcBef>
                <a:spcPts val="900"/>
              </a:spcBef>
              <a:buClr>
                <a:schemeClr val="dk1"/>
              </a:buClr>
              <a:buSzPts val="2400"/>
              <a:buFont typeface="+mj-lt"/>
              <a:buAutoNum type="arabicPeriod"/>
            </a:pPr>
            <a:r>
              <a:rPr lang="en-GB" dirty="0"/>
              <a:t>List general causes for VPD outbreaks; </a:t>
            </a:r>
          </a:p>
          <a:p>
            <a:pPr marL="457200" lvl="0" indent="-457200">
              <a:lnSpc>
                <a:spcPct val="80000"/>
              </a:lnSpc>
              <a:spcBef>
                <a:spcPts val="900"/>
              </a:spcBef>
              <a:buClr>
                <a:schemeClr val="dk1"/>
              </a:buClr>
              <a:buSzPts val="2400"/>
              <a:buFont typeface="+mj-lt"/>
              <a:buAutoNum type="arabicPeriod"/>
            </a:pPr>
            <a:r>
              <a:rPr lang="en-GB" dirty="0"/>
              <a:t>Develop study questions given a specific outbreak of a VPD; </a:t>
            </a:r>
          </a:p>
          <a:p>
            <a:pPr marL="457200" lvl="0" indent="-457200">
              <a:lnSpc>
                <a:spcPct val="80000"/>
              </a:lnSpc>
              <a:spcBef>
                <a:spcPts val="900"/>
              </a:spcBef>
              <a:buClr>
                <a:schemeClr val="dk1"/>
              </a:buClr>
              <a:buSzPts val="2400"/>
              <a:buFont typeface="+mj-lt"/>
              <a:buAutoNum type="arabicPeriod"/>
            </a:pPr>
            <a:r>
              <a:rPr lang="en-GB" dirty="0"/>
              <a:t>Describe study designs for outbreak investigation of VPD and their main outcomes of interest: </a:t>
            </a:r>
          </a:p>
          <a:p>
            <a:pPr lvl="2" indent="-457200">
              <a:lnSpc>
                <a:spcPct val="80000"/>
              </a:lnSpc>
              <a:spcBef>
                <a:spcPts val="900"/>
              </a:spcBef>
            </a:pPr>
            <a:r>
              <a:rPr lang="en-GB" dirty="0"/>
              <a:t>descriptive studies (burden of disease, hypothesis generation, secondary attack rates, estimation of R0) </a:t>
            </a:r>
          </a:p>
          <a:p>
            <a:pPr lvl="2" indent="-457200">
              <a:lnSpc>
                <a:spcPct val="80000"/>
              </a:lnSpc>
              <a:spcBef>
                <a:spcPts val="900"/>
              </a:spcBef>
            </a:pPr>
            <a:r>
              <a:rPr lang="en-GB" dirty="0"/>
              <a:t>analytical studies (vaccine effectiveness, risk factors for vaccine failure, risk factors for non-vaccination)</a:t>
            </a:r>
            <a:endParaRPr dirty="0"/>
          </a:p>
          <a:p>
            <a:pPr marL="0" marR="0" lvl="0" indent="0" algn="l" rtl="0">
              <a:lnSpc>
                <a:spcPct val="80000"/>
              </a:lnSpc>
              <a:spcBef>
                <a:spcPts val="900"/>
              </a:spcBef>
              <a:spcAft>
                <a:spcPts val="0"/>
              </a:spcAft>
              <a:buNone/>
            </a:pPr>
            <a:endParaRPr sz="2400" b="0" i="0" u="none" strike="noStrike" cap="none" dirty="0">
              <a:solidFill>
                <a:schemeClr val="dk1"/>
              </a:solidFill>
              <a:latin typeface="Tahoma"/>
              <a:ea typeface="Tahoma"/>
              <a:cs typeface="Tahoma"/>
              <a:sym typeface="Tahoma"/>
            </a:endParaRPr>
          </a:p>
        </p:txBody>
      </p:sp>
      <p:sp>
        <p:nvSpPr>
          <p:cNvPr id="49" name="Shape 4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VPD outbreak due to ‘vaccine failure’</a:t>
            </a:r>
            <a:br>
              <a:rPr lang="en-GB" dirty="0"/>
            </a:br>
            <a:r>
              <a:rPr lang="en-GB" dirty="0"/>
              <a:t>Example: Mumps, Netherlands, 2009-</a:t>
            </a:r>
            <a:endParaRPr dirty="0"/>
          </a:p>
        </p:txBody>
      </p:sp>
      <p:sp>
        <p:nvSpPr>
          <p:cNvPr id="75" name="Shape 75"/>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Mainly among twice vaccinated students</a:t>
            </a:r>
          </a:p>
          <a:p>
            <a:pPr marL="342900" lvl="0" indent="-342900">
              <a:spcBef>
                <a:spcPts val="0"/>
              </a:spcBef>
              <a:buFont typeface="Arial" panose="020B0604020202020204" pitchFamily="34" charset="0"/>
              <a:buChar char="•"/>
            </a:pPr>
            <a:r>
              <a:rPr lang="en-GB" dirty="0"/>
              <a:t>Main cause: waning immunity</a:t>
            </a:r>
          </a:p>
          <a:p>
            <a:pPr marL="342900" lvl="0" indent="-342900">
              <a:spcBef>
                <a:spcPts val="0"/>
              </a:spcBef>
              <a:buFont typeface="Arial" panose="020B0604020202020204" pitchFamily="34" charset="0"/>
              <a:buChar char="•"/>
            </a:pPr>
            <a:r>
              <a:rPr lang="en-GB" dirty="0"/>
              <a:t>Additional causes</a:t>
            </a:r>
          </a:p>
          <a:p>
            <a:pPr marL="800100" lvl="1" indent="-342900">
              <a:spcBef>
                <a:spcPts val="0"/>
              </a:spcBef>
              <a:buFont typeface="Arial" panose="020B0604020202020204" pitchFamily="34" charset="0"/>
              <a:buChar char="•"/>
            </a:pPr>
            <a:r>
              <a:rPr lang="en-GB" dirty="0"/>
              <a:t>primary vaccine failure</a:t>
            </a:r>
          </a:p>
          <a:p>
            <a:pPr marL="800100" lvl="1" indent="-342900">
              <a:spcBef>
                <a:spcPts val="0"/>
              </a:spcBef>
              <a:buFont typeface="Arial" panose="020B0604020202020204" pitchFamily="34" charset="0"/>
              <a:buChar char="•"/>
            </a:pPr>
            <a:r>
              <a:rPr lang="en-GB" dirty="0"/>
              <a:t>mismatch vaccine and wild-type strain</a:t>
            </a:r>
          </a:p>
          <a:p>
            <a:pPr marL="800100" lvl="1" indent="-342900">
              <a:spcBef>
                <a:spcPts val="0"/>
              </a:spcBef>
              <a:buFont typeface="Arial" panose="020B0604020202020204" pitchFamily="34" charset="0"/>
              <a:buChar char="•"/>
            </a:pPr>
            <a:r>
              <a:rPr lang="en-GB" dirty="0"/>
              <a:t>intense social contact at parties</a:t>
            </a:r>
          </a:p>
        </p:txBody>
      </p:sp>
      <p:sp>
        <p:nvSpPr>
          <p:cNvPr id="76" name="Shape 7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20</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016379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Development of study questions</a:t>
            </a:r>
          </a:p>
        </p:txBody>
      </p:sp>
      <p:sp>
        <p:nvSpPr>
          <p:cNvPr id="3" name="Plassholder for lysbildenummer 2"/>
          <p:cNvSpPr>
            <a:spLocks noGrp="1"/>
          </p:cNvSpPr>
          <p:nvPr>
            <p:ph type="sldNum" idx="12"/>
          </p:nvPr>
        </p:nvSpPr>
        <p:spPr/>
        <p:txBody>
          <a:bodyPr/>
          <a:lstStyle/>
          <a:p>
            <a:pPr marL="0" lvl="0" indent="0">
              <a:spcBef>
                <a:spcPts val="0"/>
              </a:spcBef>
              <a:spcAft>
                <a:spcPts val="0"/>
              </a:spcAft>
              <a:buNone/>
            </a:pPr>
            <a:fld id="{00000000-1234-1234-1234-123412341234}" type="slidenum">
              <a:rPr lang="en-GB" smtClean="0"/>
              <a:t>21</a:t>
            </a:fld>
            <a:endParaRPr lang="en-GB"/>
          </a:p>
        </p:txBody>
      </p:sp>
    </p:spTree>
    <p:extLst>
      <p:ext uri="{BB962C8B-B14F-4D97-AF65-F5344CB8AC3E}">
        <p14:creationId xmlns:p14="http://schemas.microsoft.com/office/powerpoint/2010/main" val="1290205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Note for trainers</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In the following slide the first step of an outbreak investigation is described, the ‘homework’</a:t>
            </a:r>
          </a:p>
          <a:p>
            <a:pPr marL="342900" lvl="0" indent="-342900">
              <a:spcBef>
                <a:spcPts val="0"/>
              </a:spcBef>
              <a:buFont typeface="Arial" panose="020B0604020202020204" pitchFamily="34" charset="0"/>
              <a:buChar char="•"/>
            </a:pPr>
            <a:r>
              <a:rPr lang="en-GB" dirty="0"/>
              <a:t>This is after the outbreak is confirmed, and a decision has been taken to investigate the outbreak</a:t>
            </a:r>
          </a:p>
          <a:p>
            <a:pPr marL="342900" lvl="0" indent="-342900">
              <a:spcBef>
                <a:spcPts val="0"/>
              </a:spcBef>
              <a:buFont typeface="Arial" panose="020B0604020202020204" pitchFamily="34" charset="0"/>
              <a:buChar char="•"/>
            </a:pPr>
            <a:r>
              <a:rPr lang="en-GB" dirty="0"/>
              <a:t>The first four bullets refer to gathering information on the disease and the programme that has been in place. On the latter it is usually not so easy to find detailed historic information (which vaccines were used exactly, when, for whom?)</a:t>
            </a:r>
          </a:p>
          <a:p>
            <a:pPr marL="342900" lvl="0" indent="-342900">
              <a:spcBef>
                <a:spcPts val="0"/>
              </a:spcBef>
              <a:buFont typeface="Arial" panose="020B0604020202020204" pitchFamily="34" charset="0"/>
              <a:buChar char="•"/>
            </a:pPr>
            <a:r>
              <a:rPr lang="en-GB" dirty="0"/>
              <a:t>The last bullets are about who may need to take action based on the findings of the investigation. This ‘target’ audience needs to be kept in mind throughout the investigation</a:t>
            </a:r>
          </a:p>
        </p:txBody>
      </p:sp>
    </p:spTree>
    <p:extLst>
      <p:ext uri="{BB962C8B-B14F-4D97-AF65-F5344CB8AC3E}">
        <p14:creationId xmlns:p14="http://schemas.microsoft.com/office/powerpoint/2010/main" val="3447252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Develop study questions for a VPD outbreak investigation – Step 1 – ‘Homework’</a:t>
            </a:r>
            <a:endParaRPr dirty="0"/>
          </a:p>
        </p:txBody>
      </p:sp>
      <p:sp>
        <p:nvSpPr>
          <p:cNvPr id="75" name="Shape 75"/>
          <p:cNvSpPr txBox="1">
            <a:spLocks noGrp="1"/>
          </p:cNvSpPr>
          <p:nvPr>
            <p:ph idx="1"/>
          </p:nvPr>
        </p:nvSpPr>
        <p:spPr>
          <a:xfrm>
            <a:off x="431807" y="1267484"/>
            <a:ext cx="11368617" cy="4974565"/>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Disease</a:t>
            </a:r>
          </a:p>
          <a:p>
            <a:pPr marL="342900" lvl="0" indent="-342900">
              <a:spcBef>
                <a:spcPts val="0"/>
              </a:spcBef>
              <a:buFont typeface="Arial" panose="020B0604020202020204" pitchFamily="34" charset="0"/>
              <a:buChar char="•"/>
            </a:pPr>
            <a:r>
              <a:rPr lang="en-GB" dirty="0"/>
              <a:t>Epidemiology: local, elsewhere, historic</a:t>
            </a:r>
          </a:p>
          <a:p>
            <a:pPr marL="342900" lvl="0" indent="-342900">
              <a:spcBef>
                <a:spcPts val="0"/>
              </a:spcBef>
              <a:buFont typeface="Arial" panose="020B0604020202020204" pitchFamily="34" charset="0"/>
              <a:buChar char="•"/>
            </a:pPr>
            <a:r>
              <a:rPr lang="en-GB" dirty="0"/>
              <a:t>Vaccination</a:t>
            </a:r>
          </a:p>
          <a:p>
            <a:pPr marL="800100" lvl="1" indent="-342900">
              <a:spcBef>
                <a:spcPts val="0"/>
              </a:spcBef>
              <a:buFont typeface="Arial" panose="020B0604020202020204" pitchFamily="34" charset="0"/>
              <a:buChar char="•"/>
            </a:pPr>
            <a:r>
              <a:rPr lang="en-GB" dirty="0"/>
              <a:t>Vaccines available</a:t>
            </a:r>
          </a:p>
          <a:p>
            <a:pPr marL="800100" lvl="1" indent="-342900">
              <a:spcBef>
                <a:spcPts val="0"/>
              </a:spcBef>
              <a:buFont typeface="Arial" panose="020B0604020202020204" pitchFamily="34" charset="0"/>
              <a:buChar char="•"/>
            </a:pPr>
            <a:r>
              <a:rPr lang="en-GB" dirty="0"/>
              <a:t>Vaccination programme: current and past</a:t>
            </a:r>
          </a:p>
          <a:p>
            <a:pPr marL="1257300" lvl="2" indent="-342900">
              <a:spcBef>
                <a:spcPts val="0"/>
              </a:spcBef>
              <a:buFont typeface="Arial" panose="020B0604020202020204" pitchFamily="34" charset="0"/>
              <a:buChar char="•"/>
            </a:pPr>
            <a:r>
              <a:rPr lang="en-GB" dirty="0"/>
              <a:t>Vaccines used</a:t>
            </a:r>
          </a:p>
          <a:p>
            <a:pPr marL="1257300" lvl="2" indent="-342900">
              <a:spcBef>
                <a:spcPts val="0"/>
              </a:spcBef>
              <a:buFont typeface="Arial" panose="020B0604020202020204" pitchFamily="34" charset="0"/>
              <a:buChar char="•"/>
            </a:pPr>
            <a:r>
              <a:rPr lang="en-GB" dirty="0"/>
              <a:t>Schedules</a:t>
            </a:r>
          </a:p>
          <a:p>
            <a:pPr marL="1257300" lvl="2" indent="-342900">
              <a:spcBef>
                <a:spcPts val="0"/>
              </a:spcBef>
              <a:buFont typeface="Arial" panose="020B0604020202020204" pitchFamily="34" charset="0"/>
              <a:buChar char="•"/>
            </a:pPr>
            <a:r>
              <a:rPr lang="en-GB" dirty="0"/>
              <a:t>Vaccination coverage</a:t>
            </a:r>
          </a:p>
          <a:p>
            <a:pPr marL="342900" lvl="0" indent="-342900">
              <a:spcBef>
                <a:spcPts val="0"/>
              </a:spcBef>
              <a:buFont typeface="Arial" panose="020B0604020202020204" pitchFamily="34" charset="0"/>
              <a:buChar char="•"/>
            </a:pPr>
            <a:r>
              <a:rPr lang="en-GB" dirty="0"/>
              <a:t>Local context of decision making / advising on VPD</a:t>
            </a:r>
          </a:p>
          <a:p>
            <a:pPr marL="800100" lvl="1" indent="-342900">
              <a:spcBef>
                <a:spcPts val="0"/>
              </a:spcBef>
              <a:buFont typeface="Arial" panose="020B0604020202020204" pitchFamily="34" charset="0"/>
              <a:buChar char="•"/>
            </a:pPr>
            <a:r>
              <a:rPr lang="en-GB" dirty="0"/>
              <a:t>E.G. UK: JCVI, green book, </a:t>
            </a:r>
            <a:r>
              <a:rPr lang="en-GB" dirty="0" err="1"/>
              <a:t>netherlands</a:t>
            </a:r>
            <a:r>
              <a:rPr lang="en-GB" dirty="0"/>
              <a:t>: health council, outbreak management team + BAO, global: WHO recommendations</a:t>
            </a:r>
          </a:p>
          <a:p>
            <a:pPr marL="342900" lvl="0" indent="-342900">
              <a:spcBef>
                <a:spcPts val="0"/>
              </a:spcBef>
              <a:buFont typeface="Arial" panose="020B0604020202020204" pitchFamily="34" charset="0"/>
              <a:buChar char="•"/>
            </a:pPr>
            <a:r>
              <a:rPr lang="en-GB" dirty="0"/>
              <a:t>Other interventions possible?</a:t>
            </a:r>
          </a:p>
        </p:txBody>
      </p:sp>
      <p:sp>
        <p:nvSpPr>
          <p:cNvPr id="76" name="Shape 7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23</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649211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Note for trainers</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In the following slides you can show some examples of vaccine guidance / policy  / information documents.</a:t>
            </a:r>
          </a:p>
          <a:p>
            <a:pPr marL="342900" lvl="0" indent="-342900">
              <a:spcBef>
                <a:spcPts val="0"/>
              </a:spcBef>
              <a:buFont typeface="Arial" panose="020B0604020202020204" pitchFamily="34" charset="0"/>
              <a:buChar char="•"/>
            </a:pPr>
            <a:r>
              <a:rPr lang="en-GB" dirty="0"/>
              <a:t>Evidence found in outbreak investigations may be used to adapt these documents.</a:t>
            </a:r>
          </a:p>
          <a:p>
            <a:pPr marL="342900" lvl="0" indent="-342900">
              <a:spcBef>
                <a:spcPts val="0"/>
              </a:spcBef>
              <a:buFont typeface="Arial" panose="020B0604020202020204" pitchFamily="34" charset="0"/>
              <a:buChar char="•"/>
            </a:pPr>
            <a:r>
              <a:rPr lang="en-GB" dirty="0"/>
              <a:t>It is important to understand which guidelines exist, so the results of the investigation are relevant to these.</a:t>
            </a:r>
          </a:p>
          <a:p>
            <a:pPr marL="342900" lvl="0" indent="-342900">
              <a:spcBef>
                <a:spcPts val="0"/>
              </a:spcBef>
              <a:buFont typeface="Arial" panose="020B0604020202020204" pitchFamily="34" charset="0"/>
              <a:buChar char="•"/>
            </a:pPr>
            <a:r>
              <a:rPr lang="en-GB" dirty="0"/>
              <a:t>If available you can put local examples here instead of the provided slides.</a:t>
            </a:r>
          </a:p>
        </p:txBody>
      </p:sp>
    </p:spTree>
    <p:extLst>
      <p:ext uri="{BB962C8B-B14F-4D97-AF65-F5344CB8AC3E}">
        <p14:creationId xmlns:p14="http://schemas.microsoft.com/office/powerpoint/2010/main" val="2111419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Examples of guidance documents in the </a:t>
            </a:r>
            <a:r>
              <a:rPr lang="en-GB" dirty="0" err="1"/>
              <a:t>The</a:t>
            </a:r>
            <a:r>
              <a:rPr lang="en-GB" dirty="0"/>
              <a:t> Netherlands and the UK</a:t>
            </a:r>
            <a:endParaRPr dirty="0"/>
          </a:p>
        </p:txBody>
      </p:sp>
      <p:pic>
        <p:nvPicPr>
          <p:cNvPr id="64514"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25681" y="1305955"/>
            <a:ext cx="3308679" cy="4564599"/>
          </a:xfrm>
          <a:noFill/>
        </p:spPr>
      </p:pic>
      <p:sp>
        <p:nvSpPr>
          <p:cNvPr id="7" name="Shape 49"/>
          <p:cNvSpPr txBox="1">
            <a:spLocks noGrp="1"/>
          </p:cNvSpPr>
          <p:nvPr>
            <p:ph type="sldNum" sz="quarter" idx="10"/>
          </p:nvPr>
        </p:nvSpPr>
        <p:spPr>
          <a:xfrm>
            <a:off x="9108000" y="6489068"/>
            <a:ext cx="2556000" cy="365125"/>
          </a:xfrm>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25</a:t>
            </a:fld>
            <a:endParaRPr sz="1200" b="0" i="0" u="none" strike="noStrike" cap="none">
              <a:solidFill>
                <a:schemeClr val="lt1"/>
              </a:solidFill>
              <a:latin typeface="Tahoma"/>
              <a:ea typeface="Tahoma"/>
              <a:cs typeface="Tahoma"/>
              <a:sym typeface="Tahoma"/>
            </a:endParaRPr>
          </a:p>
        </p:txBody>
      </p:sp>
      <p:pic>
        <p:nvPicPr>
          <p:cNvPr id="64515" name="Picture 4"/>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8262938" y="1306513"/>
            <a:ext cx="3929062" cy="4778375"/>
          </a:xfrm>
          <a:noFill/>
        </p:spPr>
      </p:pic>
      <p:sp>
        <p:nvSpPr>
          <p:cNvPr id="64516" name="Text Box 5"/>
          <p:cNvSpPr txBox="1">
            <a:spLocks noChangeArrowheads="1"/>
          </p:cNvSpPr>
          <p:nvPr/>
        </p:nvSpPr>
        <p:spPr bwMode="auto">
          <a:xfrm>
            <a:off x="332097" y="6505886"/>
            <a:ext cx="73631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lnSpc>
                <a:spcPct val="100000"/>
              </a:lnSpc>
              <a:spcBef>
                <a:spcPct val="50000"/>
              </a:spcBef>
              <a:spcAft>
                <a:spcPct val="0"/>
              </a:spcAft>
            </a:pPr>
            <a:r>
              <a:rPr lang="en-US" altLang="pl-PL" sz="1400" dirty="0">
                <a:latin typeface="Arial" panose="020B0604020202020204" pitchFamily="34" charset="0"/>
              </a:rPr>
              <a:t>www.dh.gov.uk/en/Policyandguidance/Healthandsocialcaretopics/Greenbook</a:t>
            </a:r>
          </a:p>
        </p:txBody>
      </p:sp>
    </p:spTree>
    <p:extLst>
      <p:ext uri="{BB962C8B-B14F-4D97-AF65-F5344CB8AC3E}">
        <p14:creationId xmlns:p14="http://schemas.microsoft.com/office/powerpoint/2010/main" val="1914341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Develop study questions for a VPD outbreak investigation – step 2</a:t>
            </a:r>
            <a:endParaRPr dirty="0"/>
          </a:p>
        </p:txBody>
      </p:sp>
      <p:sp>
        <p:nvSpPr>
          <p:cNvPr id="75" name="Shape 75"/>
          <p:cNvSpPr txBox="1">
            <a:spLocks noGrp="1"/>
          </p:cNvSpPr>
          <p:nvPr>
            <p:ph idx="1"/>
          </p:nvPr>
        </p:nvSpPr>
        <p:spPr>
          <a:xfrm>
            <a:off x="431807" y="1339912"/>
            <a:ext cx="11368617" cy="4902137"/>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Descriptive epidemiology: describe the (first) cases in time, place, person &amp; type</a:t>
            </a:r>
          </a:p>
          <a:p>
            <a:pPr marL="342900" lvl="0" indent="-342900">
              <a:spcBef>
                <a:spcPts val="0"/>
              </a:spcBef>
              <a:buFont typeface="Arial" panose="020B0604020202020204" pitchFamily="34" charset="0"/>
              <a:buChar char="•"/>
            </a:pPr>
            <a:r>
              <a:rPr lang="en-GB" dirty="0"/>
              <a:t>This means:</a:t>
            </a:r>
          </a:p>
          <a:p>
            <a:pPr marL="800100" lvl="1" indent="-342900">
              <a:spcBef>
                <a:spcPts val="0"/>
              </a:spcBef>
              <a:buFont typeface="Arial" panose="020B0604020202020204" pitchFamily="34" charset="0"/>
              <a:buChar char="•"/>
            </a:pPr>
            <a:r>
              <a:rPr lang="en-GB" b="1" dirty="0"/>
              <a:t>Time</a:t>
            </a:r>
            <a:r>
              <a:rPr lang="en-GB" dirty="0"/>
              <a:t>: produce an epi-curve (number of cases by day/week of onset)</a:t>
            </a:r>
          </a:p>
          <a:p>
            <a:pPr marL="800100" lvl="1" indent="-342900">
              <a:spcBef>
                <a:spcPts val="0"/>
              </a:spcBef>
              <a:buFont typeface="Arial" panose="020B0604020202020204" pitchFamily="34" charset="0"/>
              <a:buChar char="•"/>
            </a:pPr>
            <a:r>
              <a:rPr lang="en-GB" b="1" dirty="0"/>
              <a:t>Place</a:t>
            </a:r>
            <a:r>
              <a:rPr lang="en-GB" dirty="0"/>
              <a:t>: plot cases by geographical locations</a:t>
            </a:r>
          </a:p>
          <a:p>
            <a:pPr marL="800100" lvl="1" indent="-342900">
              <a:spcBef>
                <a:spcPts val="0"/>
              </a:spcBef>
              <a:buFont typeface="Arial" panose="020B0604020202020204" pitchFamily="34" charset="0"/>
              <a:buChar char="•"/>
            </a:pPr>
            <a:r>
              <a:rPr lang="en-GB" b="1" dirty="0"/>
              <a:t>Person</a:t>
            </a:r>
            <a:r>
              <a:rPr lang="en-GB" dirty="0"/>
              <a:t>: describe who is affected by age, sex and other characteristics (religion, profession, …)</a:t>
            </a:r>
          </a:p>
          <a:p>
            <a:pPr marL="800100" lvl="1" indent="-342900">
              <a:spcBef>
                <a:spcPts val="0"/>
              </a:spcBef>
              <a:buFont typeface="Arial" panose="020B0604020202020204" pitchFamily="34" charset="0"/>
              <a:buChar char="•"/>
            </a:pPr>
            <a:r>
              <a:rPr lang="en-GB" b="1" dirty="0"/>
              <a:t>Type</a:t>
            </a:r>
            <a:r>
              <a:rPr lang="en-GB" dirty="0"/>
              <a:t>: if possible, describe the distribution of genotype / serotype of the pathogen.</a:t>
            </a:r>
          </a:p>
        </p:txBody>
      </p:sp>
      <p:sp>
        <p:nvSpPr>
          <p:cNvPr id="76" name="Shape 7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26</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001288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nl-NL" altLang="pl-PL" dirty="0" err="1"/>
              <a:t>Develop</a:t>
            </a:r>
            <a:r>
              <a:rPr lang="nl-NL" altLang="pl-PL" dirty="0"/>
              <a:t> </a:t>
            </a:r>
            <a:r>
              <a:rPr lang="nl-NL" altLang="pl-PL" dirty="0" err="1"/>
              <a:t>study</a:t>
            </a:r>
            <a:r>
              <a:rPr lang="nl-NL" altLang="pl-PL" dirty="0"/>
              <a:t> </a:t>
            </a:r>
            <a:r>
              <a:rPr lang="nl-NL" altLang="pl-PL" dirty="0" err="1"/>
              <a:t>questions</a:t>
            </a:r>
            <a:r>
              <a:rPr lang="nl-NL" altLang="pl-PL" dirty="0"/>
              <a:t> </a:t>
            </a:r>
            <a:r>
              <a:rPr lang="nl-NL" altLang="pl-PL" dirty="0" err="1"/>
              <a:t>for</a:t>
            </a:r>
            <a:r>
              <a:rPr lang="nl-NL" altLang="pl-PL" dirty="0"/>
              <a:t> a VPD </a:t>
            </a:r>
            <a:r>
              <a:rPr lang="nl-NL" altLang="pl-PL" dirty="0" err="1"/>
              <a:t>outbreak</a:t>
            </a:r>
            <a:r>
              <a:rPr lang="nl-NL" altLang="pl-PL" dirty="0"/>
              <a:t> </a:t>
            </a:r>
            <a:r>
              <a:rPr lang="nl-NL" altLang="pl-PL" dirty="0" err="1"/>
              <a:t>investigation</a:t>
            </a:r>
            <a:r>
              <a:rPr lang="nl-NL" altLang="pl-PL" dirty="0"/>
              <a:t> – step 3</a:t>
            </a:r>
            <a:endParaRPr dirty="0"/>
          </a:p>
        </p:txBody>
      </p:sp>
      <p:sp>
        <p:nvSpPr>
          <p:cNvPr id="75" name="Shape 75"/>
          <p:cNvSpPr txBox="1">
            <a:spLocks noGrp="1"/>
          </p:cNvSpPr>
          <p:nvPr>
            <p:ph idx="1"/>
          </p:nvPr>
        </p:nvSpPr>
        <p:spPr>
          <a:xfrm>
            <a:off x="431807" y="1294646"/>
            <a:ext cx="11368617" cy="4947404"/>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Which interventions are possible?</a:t>
            </a:r>
          </a:p>
          <a:p>
            <a:pPr marL="800100" lvl="1" indent="-342900">
              <a:spcBef>
                <a:spcPts val="0"/>
              </a:spcBef>
              <a:buFont typeface="Arial" panose="020B0604020202020204" pitchFamily="34" charset="0"/>
              <a:buChar char="•"/>
            </a:pPr>
            <a:r>
              <a:rPr lang="en-GB" dirty="0"/>
              <a:t>Change in routine vaccination programme</a:t>
            </a:r>
          </a:p>
          <a:p>
            <a:pPr marL="1257300" lvl="2" indent="-342900">
              <a:spcBef>
                <a:spcPts val="0"/>
              </a:spcBef>
              <a:buFont typeface="Arial" panose="020B0604020202020204" pitchFamily="34" charset="0"/>
              <a:buChar char="•"/>
            </a:pPr>
            <a:r>
              <a:rPr lang="en-GB" dirty="0"/>
              <a:t>Schedule</a:t>
            </a:r>
          </a:p>
          <a:p>
            <a:pPr marL="1257300" lvl="2" indent="-342900">
              <a:spcBef>
                <a:spcPts val="0"/>
              </a:spcBef>
              <a:buFont typeface="Arial" panose="020B0604020202020204" pitchFamily="34" charset="0"/>
              <a:buChar char="•"/>
            </a:pPr>
            <a:r>
              <a:rPr lang="en-GB" dirty="0"/>
              <a:t>Age-groups</a:t>
            </a:r>
          </a:p>
          <a:p>
            <a:pPr marL="1257300" lvl="2" indent="-342900">
              <a:spcBef>
                <a:spcPts val="0"/>
              </a:spcBef>
              <a:buFont typeface="Arial" panose="020B0604020202020204" pitchFamily="34" charset="0"/>
              <a:buChar char="•"/>
            </a:pPr>
            <a:r>
              <a:rPr lang="en-GB" dirty="0"/>
              <a:t>Vaccine used</a:t>
            </a:r>
          </a:p>
          <a:p>
            <a:pPr marL="800100" lvl="1" indent="-342900">
              <a:spcBef>
                <a:spcPts val="0"/>
              </a:spcBef>
              <a:buFont typeface="Arial" panose="020B0604020202020204" pitchFamily="34" charset="0"/>
              <a:buChar char="•"/>
            </a:pPr>
            <a:r>
              <a:rPr lang="en-GB" dirty="0"/>
              <a:t>Catch-up vaccination</a:t>
            </a:r>
          </a:p>
          <a:p>
            <a:pPr marL="800100" lvl="1" indent="-342900">
              <a:spcBef>
                <a:spcPts val="0"/>
              </a:spcBef>
              <a:buFont typeface="Arial" panose="020B0604020202020204" pitchFamily="34" charset="0"/>
              <a:buChar char="•"/>
            </a:pPr>
            <a:r>
              <a:rPr lang="en-GB" dirty="0"/>
              <a:t>Efforts to increase uptake</a:t>
            </a:r>
          </a:p>
          <a:p>
            <a:pPr marL="800100" lvl="1" indent="-342900">
              <a:spcBef>
                <a:spcPts val="0"/>
              </a:spcBef>
              <a:buFont typeface="Arial" panose="020B0604020202020204" pitchFamily="34" charset="0"/>
              <a:buChar char="•"/>
            </a:pPr>
            <a:r>
              <a:rPr lang="en-GB" dirty="0"/>
              <a:t>Recommendations for vaccination of specific group</a:t>
            </a:r>
          </a:p>
          <a:p>
            <a:pPr marL="800100" lvl="1" indent="-342900">
              <a:spcBef>
                <a:spcPts val="0"/>
              </a:spcBef>
              <a:buFont typeface="Arial" panose="020B0604020202020204" pitchFamily="34" charset="0"/>
              <a:buChar char="•"/>
            </a:pPr>
            <a:r>
              <a:rPr lang="en-GB" dirty="0"/>
              <a:t>Non-vaccine interventions</a:t>
            </a:r>
          </a:p>
        </p:txBody>
      </p:sp>
      <p:sp>
        <p:nvSpPr>
          <p:cNvPr id="76" name="Shape 7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27</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476767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nl-NL" altLang="pl-PL" dirty="0" err="1"/>
              <a:t>Develop</a:t>
            </a:r>
            <a:r>
              <a:rPr lang="nl-NL" altLang="pl-PL" dirty="0"/>
              <a:t> </a:t>
            </a:r>
            <a:r>
              <a:rPr lang="nl-NL" altLang="pl-PL" dirty="0" err="1"/>
              <a:t>study</a:t>
            </a:r>
            <a:r>
              <a:rPr lang="nl-NL" altLang="pl-PL" dirty="0"/>
              <a:t> </a:t>
            </a:r>
            <a:r>
              <a:rPr lang="nl-NL" altLang="pl-PL" dirty="0" err="1"/>
              <a:t>questions</a:t>
            </a:r>
            <a:r>
              <a:rPr lang="nl-NL" altLang="pl-PL" dirty="0"/>
              <a:t> </a:t>
            </a:r>
            <a:r>
              <a:rPr lang="nl-NL" altLang="pl-PL" dirty="0" err="1"/>
              <a:t>for</a:t>
            </a:r>
            <a:r>
              <a:rPr lang="nl-NL" altLang="pl-PL" dirty="0"/>
              <a:t> a VPD </a:t>
            </a:r>
            <a:r>
              <a:rPr lang="nl-NL" altLang="pl-PL" dirty="0" err="1"/>
              <a:t>outbreak</a:t>
            </a:r>
            <a:r>
              <a:rPr lang="nl-NL" altLang="pl-PL" dirty="0"/>
              <a:t> </a:t>
            </a:r>
            <a:r>
              <a:rPr lang="nl-NL" altLang="pl-PL" dirty="0" err="1"/>
              <a:t>investigation</a:t>
            </a:r>
            <a:r>
              <a:rPr lang="nl-NL" altLang="pl-PL" dirty="0"/>
              <a:t> – step 4</a:t>
            </a:r>
            <a:endParaRPr dirty="0"/>
          </a:p>
        </p:txBody>
      </p:sp>
      <p:sp>
        <p:nvSpPr>
          <p:cNvPr id="75" name="Shape 75"/>
          <p:cNvSpPr txBox="1">
            <a:spLocks noGrp="1"/>
          </p:cNvSpPr>
          <p:nvPr>
            <p:ph idx="1"/>
          </p:nvPr>
        </p:nvSpPr>
        <p:spPr>
          <a:xfrm>
            <a:off x="431807" y="1348966"/>
            <a:ext cx="11368617" cy="4893084"/>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Is it important to assess the burden of disease?</a:t>
            </a:r>
          </a:p>
          <a:p>
            <a:pPr marL="342900" lvl="0" indent="-342900">
              <a:spcBef>
                <a:spcPts val="0"/>
              </a:spcBef>
              <a:buFont typeface="Arial" panose="020B0604020202020204" pitchFamily="34" charset="0"/>
              <a:buChar char="•"/>
            </a:pPr>
            <a:r>
              <a:rPr lang="en-GB" dirty="0"/>
              <a:t>Based on the descriptive epi: what are the hypotheses regarding the cause of the outbreak?</a:t>
            </a:r>
          </a:p>
          <a:p>
            <a:pPr marL="800100" lvl="1" indent="-342900">
              <a:spcBef>
                <a:spcPts val="0"/>
              </a:spcBef>
              <a:buFont typeface="Arial" panose="020B0604020202020204" pitchFamily="34" charset="0"/>
              <a:buChar char="•"/>
            </a:pPr>
            <a:r>
              <a:rPr lang="en-GB" dirty="0"/>
              <a:t>Low vaccine coverage: ‘failure to vaccinate’</a:t>
            </a:r>
          </a:p>
          <a:p>
            <a:pPr marL="800100" lvl="1" indent="-342900">
              <a:spcBef>
                <a:spcPts val="0"/>
              </a:spcBef>
              <a:buFont typeface="Arial" panose="020B0604020202020204" pitchFamily="34" charset="0"/>
              <a:buChar char="•"/>
            </a:pPr>
            <a:r>
              <a:rPr lang="en-GB" dirty="0"/>
              <a:t>Low vaccine effectiveness: ‘vaccine failure’</a:t>
            </a:r>
          </a:p>
          <a:p>
            <a:pPr marL="800100" lvl="1" indent="-342900">
              <a:spcBef>
                <a:spcPts val="0"/>
              </a:spcBef>
              <a:buFont typeface="Arial" panose="020B0604020202020204" pitchFamily="34" charset="0"/>
              <a:buChar char="•"/>
            </a:pPr>
            <a:r>
              <a:rPr lang="en-GB" dirty="0"/>
              <a:t>Accumulation of </a:t>
            </a:r>
            <a:r>
              <a:rPr lang="en-GB" dirty="0" err="1"/>
              <a:t>susceptibles</a:t>
            </a:r>
            <a:r>
              <a:rPr lang="en-GB" dirty="0"/>
              <a:t> over time</a:t>
            </a:r>
          </a:p>
          <a:p>
            <a:pPr marL="800100" lvl="1" indent="-342900">
              <a:spcBef>
                <a:spcPts val="0"/>
              </a:spcBef>
              <a:buFont typeface="Arial" panose="020B0604020202020204" pitchFamily="34" charset="0"/>
              <a:buChar char="•"/>
            </a:pPr>
            <a:r>
              <a:rPr lang="en-GB" dirty="0"/>
              <a:t>Other</a:t>
            </a:r>
          </a:p>
          <a:p>
            <a:pPr marL="342900" lvl="0" indent="-342900">
              <a:spcBef>
                <a:spcPts val="0"/>
              </a:spcBef>
              <a:buFont typeface="Arial" panose="020B0604020202020204" pitchFamily="34" charset="0"/>
              <a:buChar char="•"/>
            </a:pPr>
            <a:r>
              <a:rPr lang="en-GB" dirty="0"/>
              <a:t>Based on background knowledge: which area is of interest to find evidence on? </a:t>
            </a:r>
          </a:p>
          <a:p>
            <a:pPr marL="800100" lvl="1" indent="-342900">
              <a:spcBef>
                <a:spcPts val="0"/>
              </a:spcBef>
              <a:buFont typeface="Arial" panose="020B0604020202020204" pitchFamily="34" charset="0"/>
              <a:buChar char="•"/>
            </a:pPr>
            <a:r>
              <a:rPr lang="en-GB" dirty="0"/>
              <a:t>Pathogen</a:t>
            </a:r>
          </a:p>
          <a:p>
            <a:pPr marL="800100" lvl="1" indent="-342900">
              <a:spcBef>
                <a:spcPts val="0"/>
              </a:spcBef>
              <a:buFont typeface="Arial" panose="020B0604020202020204" pitchFamily="34" charset="0"/>
              <a:buChar char="•"/>
            </a:pPr>
            <a:r>
              <a:rPr lang="en-GB" dirty="0"/>
              <a:t>Disease</a:t>
            </a:r>
          </a:p>
          <a:p>
            <a:pPr marL="800100" lvl="1" indent="-342900">
              <a:spcBef>
                <a:spcPts val="0"/>
              </a:spcBef>
              <a:buFont typeface="Arial" panose="020B0604020202020204" pitchFamily="34" charset="0"/>
              <a:buChar char="•"/>
            </a:pPr>
            <a:r>
              <a:rPr lang="en-GB" dirty="0"/>
              <a:t>Vaccine effects</a:t>
            </a:r>
          </a:p>
          <a:p>
            <a:pPr marL="800100" lvl="1" indent="-342900">
              <a:spcBef>
                <a:spcPts val="0"/>
              </a:spcBef>
              <a:buFont typeface="Arial" panose="020B0604020202020204" pitchFamily="34" charset="0"/>
              <a:buChar char="•"/>
            </a:pPr>
            <a:r>
              <a:rPr lang="en-GB" dirty="0"/>
              <a:t>Effects of vaccination programme</a:t>
            </a:r>
          </a:p>
        </p:txBody>
      </p:sp>
      <p:sp>
        <p:nvSpPr>
          <p:cNvPr id="76" name="Shape 7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28</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997213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Note for trainers</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In the following slide you can include your own example if available, of which study questions were raised during a VPD outbreak investigation.</a:t>
            </a:r>
          </a:p>
        </p:txBody>
      </p:sp>
    </p:spTree>
    <p:extLst>
      <p:ext uri="{BB962C8B-B14F-4D97-AF65-F5344CB8AC3E}">
        <p14:creationId xmlns:p14="http://schemas.microsoft.com/office/powerpoint/2010/main" val="2379110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Objectives (cont.)</a:t>
            </a:r>
          </a:p>
        </p:txBody>
      </p:sp>
      <p:sp>
        <p:nvSpPr>
          <p:cNvPr id="3" name="Plassholder for tekst 2"/>
          <p:cNvSpPr>
            <a:spLocks noGrp="1"/>
          </p:cNvSpPr>
          <p:nvPr>
            <p:ph idx="1"/>
          </p:nvPr>
        </p:nvSpPr>
        <p:spPr/>
        <p:txBody>
          <a:bodyPr/>
          <a:lstStyle/>
          <a:p>
            <a:pPr marL="457200" lvl="0" indent="-457200">
              <a:spcBef>
                <a:spcPts val="900"/>
              </a:spcBef>
              <a:buClr>
                <a:schemeClr val="dk1"/>
              </a:buClr>
              <a:buSzPts val="2400"/>
              <a:buFont typeface="+mj-lt"/>
              <a:buAutoNum type="arabicPeriod" startAt="7"/>
            </a:pPr>
            <a:r>
              <a:rPr lang="en-GB" dirty="0"/>
              <a:t>Describe the main challenges and possible approaches to these in outbreak investigation of VPDs; </a:t>
            </a:r>
          </a:p>
          <a:p>
            <a:pPr marL="457200" lvl="0" indent="-457200">
              <a:spcBef>
                <a:spcPts val="900"/>
              </a:spcBef>
              <a:buClr>
                <a:schemeClr val="dk1"/>
              </a:buClr>
              <a:buSzPts val="2400"/>
              <a:buFont typeface="+mj-lt"/>
              <a:buAutoNum type="arabicPeriod" startAt="7"/>
            </a:pPr>
            <a:r>
              <a:rPr lang="en-GB" dirty="0"/>
              <a:t>Give examples of the use of results of outbreak investigations of VPD in the design and implementation of vaccination policy.</a:t>
            </a:r>
          </a:p>
          <a:p>
            <a:pPr lvl="0" indent="-304800">
              <a:spcBef>
                <a:spcPts val="900"/>
              </a:spcBef>
              <a:buClr>
                <a:schemeClr val="dk1"/>
              </a:buClr>
              <a:buSzPts val="2400"/>
            </a:pPr>
            <a:endParaRPr lang="en-GB" dirty="0"/>
          </a:p>
          <a:p>
            <a:pPr marL="0" lvl="0" indent="0">
              <a:spcBef>
                <a:spcPts val="900"/>
              </a:spcBef>
            </a:pPr>
            <a:r>
              <a:rPr lang="en-GB" b="1" dirty="0"/>
              <a:t>Related to the course objectives:</a:t>
            </a:r>
          </a:p>
          <a:p>
            <a:pPr marL="355600" lvl="0" indent="-355600">
              <a:spcBef>
                <a:spcPts val="900"/>
              </a:spcBef>
            </a:pPr>
            <a:r>
              <a:rPr lang="en-GB" dirty="0"/>
              <a:t>A. Ability to lecture on surveillance, outbreak investigation and applied epidemiological research of VPD</a:t>
            </a:r>
          </a:p>
          <a:p>
            <a:pPr marL="0" lvl="0" indent="0">
              <a:spcBef>
                <a:spcPts val="900"/>
              </a:spcBef>
            </a:pPr>
            <a:r>
              <a:rPr lang="en-GB" dirty="0"/>
              <a:t>B. Ability to define the target audience and to adjust material/contents</a:t>
            </a:r>
          </a:p>
        </p:txBody>
      </p:sp>
      <p:sp>
        <p:nvSpPr>
          <p:cNvPr id="4" name="Plassholder for lysbildenummer 3"/>
          <p:cNvSpPr>
            <a:spLocks noGrp="1"/>
          </p:cNvSpPr>
          <p:nvPr>
            <p:ph type="sldNum" sz="quarter" idx="10"/>
          </p:nvPr>
        </p:nvSpPr>
        <p:spPr/>
        <p:txBody>
          <a:bodyPr/>
          <a:lstStyle/>
          <a:p>
            <a:pPr marL="0" lvl="0" indent="0">
              <a:spcBef>
                <a:spcPts val="0"/>
              </a:spcBef>
              <a:spcAft>
                <a:spcPts val="0"/>
              </a:spcAft>
              <a:buNone/>
            </a:pPr>
            <a:fld id="{00000000-1234-1234-1234-123412341234}" type="slidenum">
              <a:rPr lang="en-GB" smtClean="0"/>
              <a:t>3</a:t>
            </a:fld>
            <a:endParaRPr lang="en-GB"/>
          </a:p>
        </p:txBody>
      </p:sp>
    </p:spTree>
    <p:extLst>
      <p:ext uri="{BB962C8B-B14F-4D97-AF65-F5344CB8AC3E}">
        <p14:creationId xmlns:p14="http://schemas.microsoft.com/office/powerpoint/2010/main" val="2181736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nl-NL" altLang="pl-PL" dirty="0" err="1"/>
              <a:t>Develop</a:t>
            </a:r>
            <a:r>
              <a:rPr lang="nl-NL" altLang="pl-PL" dirty="0"/>
              <a:t> </a:t>
            </a:r>
            <a:r>
              <a:rPr lang="nl-NL" altLang="pl-PL" dirty="0" err="1"/>
              <a:t>study</a:t>
            </a:r>
            <a:r>
              <a:rPr lang="nl-NL" altLang="pl-PL" dirty="0"/>
              <a:t> </a:t>
            </a:r>
            <a:r>
              <a:rPr lang="nl-NL" altLang="pl-PL" dirty="0" err="1"/>
              <a:t>questions</a:t>
            </a:r>
            <a:r>
              <a:rPr lang="nl-NL" altLang="pl-PL" dirty="0"/>
              <a:t> </a:t>
            </a:r>
            <a:r>
              <a:rPr lang="nl-NL" altLang="pl-PL" dirty="0" err="1"/>
              <a:t>for</a:t>
            </a:r>
            <a:r>
              <a:rPr lang="nl-NL" altLang="pl-PL" dirty="0"/>
              <a:t> a VPD </a:t>
            </a:r>
            <a:r>
              <a:rPr lang="nl-NL" altLang="pl-PL" dirty="0" err="1"/>
              <a:t>outbreak</a:t>
            </a:r>
            <a:r>
              <a:rPr lang="nl-NL" altLang="pl-PL" dirty="0"/>
              <a:t> </a:t>
            </a:r>
            <a:r>
              <a:rPr lang="nl-NL" altLang="pl-PL" dirty="0" err="1"/>
              <a:t>investigation</a:t>
            </a:r>
            <a:r>
              <a:rPr lang="nl-NL" altLang="pl-PL" dirty="0"/>
              <a:t> – </a:t>
            </a:r>
            <a:r>
              <a:rPr lang="nl-NL" altLang="pl-PL" dirty="0" err="1"/>
              <a:t>Example</a:t>
            </a:r>
            <a:r>
              <a:rPr lang="nl-NL" altLang="pl-PL" dirty="0"/>
              <a:t>: Rubella</a:t>
            </a:r>
            <a:endParaRPr dirty="0"/>
          </a:p>
        </p:txBody>
      </p:sp>
      <p:sp>
        <p:nvSpPr>
          <p:cNvPr id="75" name="Shape 75"/>
          <p:cNvSpPr txBox="1">
            <a:spLocks noGrp="1"/>
          </p:cNvSpPr>
          <p:nvPr>
            <p:ph idx="1"/>
          </p:nvPr>
        </p:nvSpPr>
        <p:spPr>
          <a:xfrm>
            <a:off x="431807" y="1303698"/>
            <a:ext cx="11368617" cy="4938351"/>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Who is at risk?</a:t>
            </a:r>
          </a:p>
          <a:p>
            <a:pPr marL="800100" lvl="1" indent="-342900">
              <a:spcBef>
                <a:spcPts val="0"/>
              </a:spcBef>
              <a:buFont typeface="Arial" panose="020B0604020202020204" pitchFamily="34" charset="0"/>
              <a:buChar char="•"/>
            </a:pPr>
            <a:r>
              <a:rPr lang="en-GB" dirty="0"/>
              <a:t>Transmission outside orthodox reformed group?</a:t>
            </a:r>
          </a:p>
          <a:p>
            <a:pPr marL="342900" lvl="0" indent="-342900">
              <a:spcBef>
                <a:spcPts val="0"/>
              </a:spcBef>
              <a:buFont typeface="Arial" panose="020B0604020202020204" pitchFamily="34" charset="0"/>
              <a:buChar char="•"/>
            </a:pPr>
            <a:r>
              <a:rPr lang="en-GB" dirty="0"/>
              <a:t>How to prevent </a:t>
            </a:r>
            <a:r>
              <a:rPr lang="en-GB" dirty="0" err="1"/>
              <a:t>crs</a:t>
            </a:r>
            <a:r>
              <a:rPr lang="en-GB" dirty="0"/>
              <a:t>?</a:t>
            </a:r>
          </a:p>
          <a:p>
            <a:pPr marL="800100" lvl="1" indent="-342900">
              <a:spcBef>
                <a:spcPts val="0"/>
              </a:spcBef>
              <a:buFont typeface="Arial" panose="020B0604020202020204" pitchFamily="34" charset="0"/>
              <a:buChar char="•"/>
            </a:pPr>
            <a:r>
              <a:rPr lang="en-GB" dirty="0"/>
              <a:t>Increase vaccination uptake orthodox reformed</a:t>
            </a:r>
          </a:p>
          <a:p>
            <a:pPr marL="800100" lvl="1" indent="-342900">
              <a:spcBef>
                <a:spcPts val="0"/>
              </a:spcBef>
              <a:buFont typeface="Arial" panose="020B0604020202020204" pitchFamily="34" charset="0"/>
              <a:buChar char="•"/>
            </a:pPr>
            <a:r>
              <a:rPr lang="en-GB" dirty="0"/>
              <a:t>Vaccine refusal: role of religion as compared to </a:t>
            </a:r>
            <a:r>
              <a:rPr lang="en-GB" dirty="0" err="1"/>
              <a:t>to</a:t>
            </a:r>
            <a:r>
              <a:rPr lang="en-GB" dirty="0"/>
              <a:t> other reasons </a:t>
            </a:r>
          </a:p>
          <a:p>
            <a:pPr marL="800100" lvl="1" indent="-342900">
              <a:spcBef>
                <a:spcPts val="0"/>
              </a:spcBef>
              <a:buFont typeface="Arial" panose="020B0604020202020204" pitchFamily="34" charset="0"/>
              <a:buChar char="•"/>
            </a:pPr>
            <a:r>
              <a:rPr lang="en-GB" dirty="0"/>
              <a:t>Better protect vaccinating population, including immigrants</a:t>
            </a:r>
          </a:p>
          <a:p>
            <a:pPr marL="800100" lvl="1" indent="-342900">
              <a:spcBef>
                <a:spcPts val="0"/>
              </a:spcBef>
              <a:buFont typeface="Arial" panose="020B0604020202020204" pitchFamily="34" charset="0"/>
              <a:buChar char="•"/>
            </a:pPr>
            <a:r>
              <a:rPr lang="en-GB" dirty="0"/>
              <a:t>Universal screening in pregnancy?</a:t>
            </a:r>
          </a:p>
          <a:p>
            <a:pPr marL="342900" lvl="0" indent="-342900">
              <a:spcBef>
                <a:spcPts val="0"/>
              </a:spcBef>
              <a:buFont typeface="Arial" panose="020B0604020202020204" pitchFamily="34" charset="0"/>
              <a:buChar char="•"/>
            </a:pPr>
            <a:r>
              <a:rPr lang="en-GB" dirty="0"/>
              <a:t>Knowledge</a:t>
            </a:r>
          </a:p>
          <a:p>
            <a:pPr marL="800100" lvl="1" indent="-342900">
              <a:spcBef>
                <a:spcPts val="0"/>
              </a:spcBef>
              <a:buFont typeface="Arial" panose="020B0604020202020204" pitchFamily="34" charset="0"/>
              <a:buChar char="•"/>
            </a:pPr>
            <a:r>
              <a:rPr lang="en-GB" dirty="0"/>
              <a:t>Validation of diagnostic tests for surveillance</a:t>
            </a:r>
          </a:p>
          <a:p>
            <a:pPr marL="800100" lvl="1" indent="-342900">
              <a:spcBef>
                <a:spcPts val="0"/>
              </a:spcBef>
              <a:buFont typeface="Arial" panose="020B0604020202020204" pitchFamily="34" charset="0"/>
              <a:buChar char="•"/>
            </a:pPr>
            <a:r>
              <a:rPr lang="en-GB" dirty="0"/>
              <a:t>CRS burden and manifestations</a:t>
            </a:r>
          </a:p>
        </p:txBody>
      </p:sp>
      <p:sp>
        <p:nvSpPr>
          <p:cNvPr id="76" name="Shape 7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30</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855182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nl-NL" altLang="pl-PL" dirty="0" err="1"/>
              <a:t>Develop</a:t>
            </a:r>
            <a:r>
              <a:rPr lang="nl-NL" altLang="pl-PL" dirty="0"/>
              <a:t> </a:t>
            </a:r>
            <a:r>
              <a:rPr lang="nl-NL" altLang="pl-PL" dirty="0" err="1"/>
              <a:t>study</a:t>
            </a:r>
            <a:r>
              <a:rPr lang="nl-NL" altLang="pl-PL" dirty="0"/>
              <a:t> </a:t>
            </a:r>
            <a:r>
              <a:rPr lang="nl-NL" altLang="pl-PL" dirty="0" err="1"/>
              <a:t>questions</a:t>
            </a:r>
            <a:r>
              <a:rPr lang="nl-NL" altLang="pl-PL" dirty="0"/>
              <a:t> </a:t>
            </a:r>
            <a:r>
              <a:rPr lang="nl-NL" altLang="pl-PL" dirty="0" err="1"/>
              <a:t>for</a:t>
            </a:r>
            <a:r>
              <a:rPr lang="nl-NL" altLang="pl-PL" dirty="0"/>
              <a:t> a VPD </a:t>
            </a:r>
            <a:r>
              <a:rPr lang="nl-NL" altLang="pl-PL" dirty="0" err="1"/>
              <a:t>outbreak</a:t>
            </a:r>
            <a:r>
              <a:rPr lang="nl-NL" altLang="pl-PL" dirty="0"/>
              <a:t> </a:t>
            </a:r>
            <a:r>
              <a:rPr lang="nl-NL" altLang="pl-PL" dirty="0" err="1"/>
              <a:t>investigation</a:t>
            </a:r>
            <a:r>
              <a:rPr lang="nl-NL" altLang="pl-PL" dirty="0"/>
              <a:t> – </a:t>
            </a:r>
            <a:r>
              <a:rPr lang="nl-NL" altLang="pl-PL" dirty="0" err="1"/>
              <a:t>Example</a:t>
            </a:r>
            <a:r>
              <a:rPr lang="nl-NL" altLang="pl-PL" dirty="0"/>
              <a:t>: </a:t>
            </a:r>
            <a:r>
              <a:rPr lang="nl-NL" altLang="pl-PL" dirty="0" err="1"/>
              <a:t>Mumps</a:t>
            </a:r>
            <a:endParaRPr dirty="0"/>
          </a:p>
        </p:txBody>
      </p:sp>
      <p:sp>
        <p:nvSpPr>
          <p:cNvPr id="75" name="Shape 75"/>
          <p:cNvSpPr txBox="1">
            <a:spLocks noGrp="1"/>
          </p:cNvSpPr>
          <p:nvPr>
            <p:ph idx="1"/>
          </p:nvPr>
        </p:nvSpPr>
        <p:spPr>
          <a:xfrm>
            <a:off x="431807" y="1258432"/>
            <a:ext cx="11368617" cy="4983618"/>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Who is at risk?</a:t>
            </a:r>
          </a:p>
          <a:p>
            <a:pPr marL="800100" lvl="1" indent="-342900">
              <a:spcBef>
                <a:spcPts val="0"/>
              </a:spcBef>
              <a:buFont typeface="Arial" panose="020B0604020202020204" pitchFamily="34" charset="0"/>
              <a:buChar char="•"/>
            </a:pPr>
            <a:r>
              <a:rPr lang="en-GB" dirty="0"/>
              <a:t>Risk factor study</a:t>
            </a:r>
          </a:p>
          <a:p>
            <a:pPr marL="1257300" lvl="2" indent="-342900">
              <a:spcBef>
                <a:spcPts val="0"/>
              </a:spcBef>
              <a:buFont typeface="Arial" panose="020B0604020202020204" pitchFamily="34" charset="0"/>
              <a:buChar char="•"/>
            </a:pPr>
            <a:r>
              <a:rPr lang="en-GB" dirty="0"/>
              <a:t>Study population: vaccinated individuals</a:t>
            </a:r>
          </a:p>
          <a:p>
            <a:pPr marL="1257300" lvl="2" indent="-342900">
              <a:spcBef>
                <a:spcPts val="0"/>
              </a:spcBef>
              <a:buFont typeface="Arial" panose="020B0604020202020204" pitchFamily="34" charset="0"/>
              <a:buChar char="•"/>
            </a:pPr>
            <a:r>
              <a:rPr lang="en-GB" dirty="0"/>
              <a:t>Behaviour, social contact patterns</a:t>
            </a:r>
          </a:p>
          <a:p>
            <a:pPr marL="1257300" lvl="2" indent="-342900">
              <a:spcBef>
                <a:spcPts val="0"/>
              </a:spcBef>
              <a:buFont typeface="Arial" panose="020B0604020202020204" pitchFamily="34" charset="0"/>
              <a:buChar char="•"/>
            </a:pPr>
            <a:r>
              <a:rPr lang="en-GB" dirty="0"/>
              <a:t>Time since vaccination (waning immunity?)</a:t>
            </a:r>
          </a:p>
          <a:p>
            <a:pPr marL="342900" lvl="0" indent="-342900">
              <a:spcBef>
                <a:spcPts val="0"/>
              </a:spcBef>
              <a:buFont typeface="Arial" panose="020B0604020202020204" pitchFamily="34" charset="0"/>
              <a:buChar char="•"/>
            </a:pPr>
            <a:r>
              <a:rPr lang="en-GB" dirty="0"/>
              <a:t>What is the effect of previous vaccination?</a:t>
            </a:r>
          </a:p>
          <a:p>
            <a:pPr marL="800100" lvl="1" indent="-342900">
              <a:spcBef>
                <a:spcPts val="0"/>
              </a:spcBef>
              <a:buFont typeface="Arial" panose="020B0604020202020204" pitchFamily="34" charset="0"/>
              <a:buChar char="•"/>
            </a:pPr>
            <a:r>
              <a:rPr lang="en-GB" dirty="0"/>
              <a:t>Effective to prevent complications? </a:t>
            </a:r>
          </a:p>
          <a:p>
            <a:pPr marL="1257300" lvl="2" indent="-342900">
              <a:spcBef>
                <a:spcPts val="0"/>
              </a:spcBef>
              <a:buFont typeface="Arial" panose="020B0604020202020204" pitchFamily="34" charset="0"/>
              <a:buChar char="•"/>
            </a:pPr>
            <a:r>
              <a:rPr lang="en-GB" dirty="0"/>
              <a:t>Study population: cases of mumps</a:t>
            </a:r>
          </a:p>
          <a:p>
            <a:pPr marL="1257300" lvl="2" indent="-342900">
              <a:spcBef>
                <a:spcPts val="0"/>
              </a:spcBef>
              <a:buFont typeface="Arial" panose="020B0604020202020204" pitchFamily="34" charset="0"/>
              <a:buChar char="•"/>
            </a:pPr>
            <a:r>
              <a:rPr lang="en-GB" dirty="0"/>
              <a:t>Compare incidence of complications among vaccinated </a:t>
            </a:r>
            <a:r>
              <a:rPr lang="en-GB" dirty="0" err="1"/>
              <a:t>cf</a:t>
            </a:r>
            <a:r>
              <a:rPr lang="en-GB" dirty="0"/>
              <a:t> to unvaccinated</a:t>
            </a:r>
          </a:p>
          <a:p>
            <a:pPr marL="342900" lvl="0" indent="-342900">
              <a:spcBef>
                <a:spcPts val="0"/>
              </a:spcBef>
              <a:buFont typeface="Arial" panose="020B0604020202020204" pitchFamily="34" charset="0"/>
              <a:buChar char="•"/>
            </a:pPr>
            <a:r>
              <a:rPr lang="en-GB" dirty="0"/>
              <a:t>Attitude</a:t>
            </a:r>
          </a:p>
          <a:p>
            <a:pPr marL="800100" lvl="1" indent="-342900">
              <a:spcBef>
                <a:spcPts val="0"/>
              </a:spcBef>
              <a:buFont typeface="Arial" panose="020B0604020202020204" pitchFamily="34" charset="0"/>
              <a:buChar char="•"/>
            </a:pPr>
            <a:r>
              <a:rPr lang="en-GB" dirty="0"/>
              <a:t>Determinants for (not)-accepting vaccination in incompletely or unvaccinated people. </a:t>
            </a:r>
          </a:p>
        </p:txBody>
      </p:sp>
      <p:sp>
        <p:nvSpPr>
          <p:cNvPr id="76" name="Shape 7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31</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4094815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Main study designs</a:t>
            </a:r>
          </a:p>
        </p:txBody>
      </p:sp>
      <p:sp>
        <p:nvSpPr>
          <p:cNvPr id="3" name="Plassholder for lysbildenummer 2"/>
          <p:cNvSpPr>
            <a:spLocks noGrp="1"/>
          </p:cNvSpPr>
          <p:nvPr>
            <p:ph type="sldNum" idx="12"/>
          </p:nvPr>
        </p:nvSpPr>
        <p:spPr/>
        <p:txBody>
          <a:bodyPr/>
          <a:lstStyle/>
          <a:p>
            <a:pPr marL="0" lvl="0" indent="0">
              <a:spcBef>
                <a:spcPts val="0"/>
              </a:spcBef>
              <a:spcAft>
                <a:spcPts val="0"/>
              </a:spcAft>
              <a:buNone/>
            </a:pPr>
            <a:fld id="{00000000-1234-1234-1234-123412341234}" type="slidenum">
              <a:rPr lang="en-GB" smtClean="0"/>
              <a:t>32</a:t>
            </a:fld>
            <a:endParaRPr lang="en-GB"/>
          </a:p>
        </p:txBody>
      </p:sp>
    </p:spTree>
    <p:extLst>
      <p:ext uri="{BB962C8B-B14F-4D97-AF65-F5344CB8AC3E}">
        <p14:creationId xmlns:p14="http://schemas.microsoft.com/office/powerpoint/2010/main" val="2029105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nl-NL" altLang="pl-PL" dirty="0" err="1"/>
              <a:t>Study</a:t>
            </a:r>
            <a:r>
              <a:rPr lang="nl-NL" altLang="pl-PL" dirty="0"/>
              <a:t> designs </a:t>
            </a:r>
            <a:r>
              <a:rPr lang="nl-NL" altLang="pl-PL" dirty="0" err="1"/>
              <a:t>for</a:t>
            </a:r>
            <a:r>
              <a:rPr lang="nl-NL" altLang="pl-PL" dirty="0"/>
              <a:t> VPD </a:t>
            </a:r>
            <a:r>
              <a:rPr lang="nl-NL" altLang="pl-PL" dirty="0" err="1"/>
              <a:t>outbreak</a:t>
            </a:r>
            <a:r>
              <a:rPr lang="nl-NL" altLang="pl-PL" dirty="0"/>
              <a:t> </a:t>
            </a:r>
            <a:r>
              <a:rPr lang="nl-NL" altLang="pl-PL" dirty="0" err="1"/>
              <a:t>investigations</a:t>
            </a:r>
            <a:r>
              <a:rPr lang="nl-NL" altLang="pl-PL" dirty="0"/>
              <a:t> – link </a:t>
            </a:r>
            <a:r>
              <a:rPr lang="nl-NL" altLang="pl-PL" dirty="0" err="1"/>
              <a:t>with</a:t>
            </a:r>
            <a:r>
              <a:rPr lang="nl-NL" altLang="pl-PL" dirty="0"/>
              <a:t> </a:t>
            </a:r>
            <a:r>
              <a:rPr lang="nl-NL" altLang="pl-PL" dirty="0" err="1"/>
              <a:t>study</a:t>
            </a:r>
            <a:r>
              <a:rPr lang="nl-NL" altLang="pl-PL" dirty="0"/>
              <a:t> </a:t>
            </a:r>
            <a:r>
              <a:rPr lang="nl-NL" altLang="pl-PL" dirty="0" err="1"/>
              <a:t>questions</a:t>
            </a:r>
            <a:endParaRPr dirty="0"/>
          </a:p>
        </p:txBody>
      </p:sp>
      <p:sp>
        <p:nvSpPr>
          <p:cNvPr id="75" name="Shape 75"/>
          <p:cNvSpPr txBox="1">
            <a:spLocks noGrp="1"/>
          </p:cNvSpPr>
          <p:nvPr>
            <p:ph idx="1"/>
          </p:nvPr>
        </p:nvSpPr>
        <p:spPr>
          <a:xfrm>
            <a:off x="431807" y="1285592"/>
            <a:ext cx="11368617" cy="4956458"/>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Descriptive studies</a:t>
            </a:r>
          </a:p>
          <a:p>
            <a:pPr marL="800100" lvl="1" indent="-342900">
              <a:spcBef>
                <a:spcPts val="0"/>
              </a:spcBef>
              <a:buFont typeface="Arial" panose="020B0604020202020204" pitchFamily="34" charset="0"/>
              <a:buChar char="•"/>
            </a:pPr>
            <a:r>
              <a:rPr lang="en-GB" dirty="0"/>
              <a:t>Epidemiological characteristics of the outbreak</a:t>
            </a:r>
          </a:p>
          <a:p>
            <a:pPr marL="800100" lvl="1" indent="-342900">
              <a:spcBef>
                <a:spcPts val="0"/>
              </a:spcBef>
              <a:buFont typeface="Arial" panose="020B0604020202020204" pitchFamily="34" charset="0"/>
              <a:buChar char="•"/>
            </a:pPr>
            <a:r>
              <a:rPr lang="en-GB" dirty="0"/>
              <a:t>Time, place, person</a:t>
            </a:r>
          </a:p>
          <a:p>
            <a:pPr marL="800100" lvl="1" indent="-342900">
              <a:spcBef>
                <a:spcPts val="0"/>
              </a:spcBef>
              <a:buFont typeface="Arial" panose="020B0604020202020204" pitchFamily="34" charset="0"/>
              <a:buChar char="•"/>
            </a:pPr>
            <a:r>
              <a:rPr lang="en-GB" dirty="0"/>
              <a:t>Attack rates</a:t>
            </a:r>
          </a:p>
          <a:p>
            <a:pPr marL="800100" lvl="1" indent="-342900">
              <a:spcBef>
                <a:spcPts val="0"/>
              </a:spcBef>
              <a:buFont typeface="Arial" panose="020B0604020202020204" pitchFamily="34" charset="0"/>
              <a:buChar char="•"/>
            </a:pPr>
            <a:r>
              <a:rPr lang="en-GB" dirty="0"/>
              <a:t>Burden of disease</a:t>
            </a:r>
          </a:p>
          <a:p>
            <a:pPr marL="342900" lvl="0" indent="-342900">
              <a:spcBef>
                <a:spcPts val="0"/>
              </a:spcBef>
              <a:buFont typeface="Arial" panose="020B0604020202020204" pitchFamily="34" charset="0"/>
              <a:buChar char="•"/>
            </a:pPr>
            <a:r>
              <a:rPr lang="en-GB" dirty="0"/>
              <a:t>Analytical studies </a:t>
            </a:r>
          </a:p>
          <a:p>
            <a:pPr marL="800100" lvl="1" indent="-342900">
              <a:spcBef>
                <a:spcPts val="0"/>
              </a:spcBef>
              <a:buFont typeface="Arial" panose="020B0604020202020204" pitchFamily="34" charset="0"/>
              <a:buChar char="•"/>
            </a:pPr>
            <a:r>
              <a:rPr lang="en-GB" dirty="0"/>
              <a:t>Vaccine effectiveness</a:t>
            </a:r>
          </a:p>
          <a:p>
            <a:pPr marL="800100" lvl="1" indent="-342900">
              <a:spcBef>
                <a:spcPts val="0"/>
              </a:spcBef>
              <a:buFont typeface="Arial" panose="020B0604020202020204" pitchFamily="34" charset="0"/>
              <a:buChar char="•"/>
            </a:pPr>
            <a:r>
              <a:rPr lang="en-GB" dirty="0"/>
              <a:t>Risk factors for non-vaccination </a:t>
            </a:r>
          </a:p>
          <a:p>
            <a:pPr marL="800100" lvl="1" indent="-342900">
              <a:spcBef>
                <a:spcPts val="0"/>
              </a:spcBef>
              <a:buFont typeface="Arial" panose="020B0604020202020204" pitchFamily="34" charset="0"/>
              <a:buChar char="•"/>
            </a:pPr>
            <a:r>
              <a:rPr lang="en-GB" dirty="0"/>
              <a:t>Risk factors for vaccine failure</a:t>
            </a:r>
          </a:p>
          <a:p>
            <a:pPr marL="800100" lvl="1" indent="-342900">
              <a:spcBef>
                <a:spcPts val="0"/>
              </a:spcBef>
              <a:buFont typeface="Arial" panose="020B0604020202020204" pitchFamily="34" charset="0"/>
              <a:buChar char="•"/>
            </a:pPr>
            <a:r>
              <a:rPr lang="en-GB" dirty="0"/>
              <a:t>Risk factors for exposure / disease</a:t>
            </a:r>
          </a:p>
        </p:txBody>
      </p:sp>
      <p:sp>
        <p:nvSpPr>
          <p:cNvPr id="76" name="Shape 7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33</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633974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spcFirstLastPara="1" wrap="square" lIns="0" tIns="0" rIns="0" bIns="0" anchor="t" anchorCtr="0">
            <a:noAutofit/>
          </a:bodyPr>
          <a:lstStyle/>
          <a:p>
            <a:pPr>
              <a:spcAft>
                <a:spcPct val="0"/>
              </a:spcAft>
            </a:pPr>
            <a:r>
              <a:rPr lang="nl-NL" altLang="pl-PL" dirty="0" err="1">
                <a:solidFill>
                  <a:srgbClr val="4D4D4D"/>
                </a:solidFill>
              </a:rPr>
              <a:t>Descriptive</a:t>
            </a:r>
            <a:r>
              <a:rPr lang="nl-NL" altLang="pl-PL" dirty="0">
                <a:solidFill>
                  <a:srgbClr val="4D4D4D"/>
                </a:solidFill>
              </a:rPr>
              <a:t> </a:t>
            </a:r>
            <a:r>
              <a:rPr lang="nl-NL" altLang="pl-PL" dirty="0" err="1">
                <a:solidFill>
                  <a:srgbClr val="4D4D4D"/>
                </a:solidFill>
              </a:rPr>
              <a:t>epidemiological</a:t>
            </a:r>
            <a:r>
              <a:rPr lang="nl-NL" altLang="pl-PL" dirty="0">
                <a:solidFill>
                  <a:srgbClr val="4D4D4D"/>
                </a:solidFill>
              </a:rPr>
              <a:t> studies</a:t>
            </a:r>
            <a:endParaRPr lang="en-US" altLang="pl-PL" dirty="0">
              <a:solidFill>
                <a:srgbClr val="4D4D4D"/>
              </a:solidFill>
            </a:endParaRPr>
          </a:p>
        </p:txBody>
      </p:sp>
      <p:sp>
        <p:nvSpPr>
          <p:cNvPr id="75" name="Shape 75"/>
          <p:cNvSpPr txBox="1">
            <a:spLocks noGrp="1"/>
          </p:cNvSpPr>
          <p:nvPr>
            <p:ph idx="1"/>
          </p:nvPr>
        </p:nvSpPr>
        <p:spPr>
          <a:xfrm>
            <a:off x="431807" y="1204110"/>
            <a:ext cx="11368617" cy="5037939"/>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Relevant questions</a:t>
            </a:r>
          </a:p>
          <a:p>
            <a:pPr marL="800100" lvl="1" indent="-342900">
              <a:spcBef>
                <a:spcPts val="0"/>
              </a:spcBef>
              <a:buFont typeface="Arial" panose="020B0604020202020204" pitchFamily="34" charset="0"/>
              <a:buChar char="•"/>
            </a:pPr>
            <a:r>
              <a:rPr lang="en-GB" dirty="0"/>
              <a:t>Which age groups are affected?</a:t>
            </a:r>
          </a:p>
          <a:p>
            <a:pPr marL="800100" lvl="1" indent="-342900">
              <a:spcBef>
                <a:spcPts val="0"/>
              </a:spcBef>
              <a:buFont typeface="Arial" panose="020B0604020202020204" pitchFamily="34" charset="0"/>
              <a:buChar char="•"/>
            </a:pPr>
            <a:r>
              <a:rPr lang="en-GB" dirty="0"/>
              <a:t>Specific population affected?</a:t>
            </a:r>
          </a:p>
          <a:p>
            <a:pPr marL="800100" lvl="1" indent="-342900">
              <a:spcBef>
                <a:spcPts val="0"/>
              </a:spcBef>
              <a:buFont typeface="Arial" panose="020B0604020202020204" pitchFamily="34" charset="0"/>
              <a:buChar char="•"/>
            </a:pPr>
            <a:r>
              <a:rPr lang="en-GB" dirty="0"/>
              <a:t>Transmission patterns?</a:t>
            </a:r>
          </a:p>
          <a:p>
            <a:pPr marL="342900" lvl="0" indent="-342900">
              <a:spcBef>
                <a:spcPts val="0"/>
              </a:spcBef>
              <a:buFont typeface="Arial" panose="020B0604020202020204" pitchFamily="34" charset="0"/>
              <a:buChar char="•"/>
            </a:pPr>
            <a:r>
              <a:rPr lang="en-GB" dirty="0"/>
              <a:t>Data to collect</a:t>
            </a:r>
          </a:p>
          <a:p>
            <a:pPr marL="800100" lvl="1" indent="-342900">
              <a:spcBef>
                <a:spcPts val="0"/>
              </a:spcBef>
              <a:buFont typeface="Arial" panose="020B0604020202020204" pitchFamily="34" charset="0"/>
              <a:buChar char="•"/>
            </a:pPr>
            <a:r>
              <a:rPr lang="en-GB" dirty="0"/>
              <a:t>Indicators for case definition</a:t>
            </a:r>
          </a:p>
          <a:p>
            <a:pPr marL="800100" lvl="1" indent="-342900">
              <a:spcBef>
                <a:spcPts val="0"/>
              </a:spcBef>
              <a:buFont typeface="Arial" panose="020B0604020202020204" pitchFamily="34" charset="0"/>
              <a:buChar char="•"/>
            </a:pPr>
            <a:r>
              <a:rPr lang="en-GB" dirty="0"/>
              <a:t>Time, place, person</a:t>
            </a:r>
          </a:p>
          <a:p>
            <a:pPr marL="800100" lvl="1" indent="-342900">
              <a:spcBef>
                <a:spcPts val="0"/>
              </a:spcBef>
              <a:buFont typeface="Arial" panose="020B0604020202020204" pitchFamily="34" charset="0"/>
              <a:buChar char="•"/>
            </a:pPr>
            <a:r>
              <a:rPr lang="en-GB" dirty="0"/>
              <a:t>Vaccination status, reasons for non-vaccination</a:t>
            </a:r>
          </a:p>
          <a:p>
            <a:pPr marL="800100" lvl="1" indent="-342900">
              <a:spcBef>
                <a:spcPts val="0"/>
              </a:spcBef>
              <a:buFont typeface="Arial" panose="020B0604020202020204" pitchFamily="34" charset="0"/>
              <a:buChar char="•"/>
            </a:pPr>
            <a:r>
              <a:rPr lang="en-GB" dirty="0"/>
              <a:t>Additional risk factors</a:t>
            </a:r>
          </a:p>
        </p:txBody>
      </p:sp>
      <p:sp>
        <p:nvSpPr>
          <p:cNvPr id="76" name="Shape 7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34</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568374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spcFirstLastPara="1" wrap="square" lIns="0" tIns="0" rIns="0" bIns="0" anchor="t" anchorCtr="0">
            <a:noAutofit/>
          </a:bodyPr>
          <a:lstStyle/>
          <a:p>
            <a:pPr>
              <a:spcAft>
                <a:spcPct val="0"/>
              </a:spcAft>
            </a:pPr>
            <a:r>
              <a:rPr lang="nl-NL" altLang="pl-PL" dirty="0" err="1">
                <a:solidFill>
                  <a:srgbClr val="4D4D4D"/>
                </a:solidFill>
              </a:rPr>
              <a:t>Descriptive</a:t>
            </a:r>
            <a:r>
              <a:rPr lang="nl-NL" altLang="pl-PL" dirty="0">
                <a:solidFill>
                  <a:srgbClr val="4D4D4D"/>
                </a:solidFill>
              </a:rPr>
              <a:t> </a:t>
            </a:r>
            <a:r>
              <a:rPr lang="nl-NL" altLang="pl-PL" dirty="0" err="1">
                <a:solidFill>
                  <a:srgbClr val="4D4D4D"/>
                </a:solidFill>
              </a:rPr>
              <a:t>epidemiological</a:t>
            </a:r>
            <a:r>
              <a:rPr lang="nl-NL" altLang="pl-PL" dirty="0">
                <a:solidFill>
                  <a:srgbClr val="4D4D4D"/>
                </a:solidFill>
              </a:rPr>
              <a:t> studies – </a:t>
            </a:r>
            <a:r>
              <a:rPr lang="nl-NL" altLang="pl-PL" dirty="0" err="1">
                <a:solidFill>
                  <a:srgbClr val="4D4D4D"/>
                </a:solidFill>
              </a:rPr>
              <a:t>example</a:t>
            </a:r>
            <a:r>
              <a:rPr lang="nl-NL" altLang="pl-PL" dirty="0">
                <a:solidFill>
                  <a:srgbClr val="4D4D4D"/>
                </a:solidFill>
              </a:rPr>
              <a:t>: </a:t>
            </a:r>
            <a:r>
              <a:rPr lang="nl-NL" altLang="pl-PL" dirty="0" err="1">
                <a:solidFill>
                  <a:srgbClr val="4D4D4D"/>
                </a:solidFill>
              </a:rPr>
              <a:t>Measles</a:t>
            </a:r>
            <a:r>
              <a:rPr lang="nl-NL" altLang="pl-PL" dirty="0">
                <a:solidFill>
                  <a:srgbClr val="4D4D4D"/>
                </a:solidFill>
              </a:rPr>
              <a:t> </a:t>
            </a:r>
            <a:r>
              <a:rPr lang="nl-NL" altLang="pl-PL" dirty="0" err="1">
                <a:solidFill>
                  <a:srgbClr val="4D4D4D"/>
                </a:solidFill>
              </a:rPr>
              <a:t>outbreak</a:t>
            </a:r>
            <a:r>
              <a:rPr lang="nl-NL" altLang="pl-PL" dirty="0">
                <a:solidFill>
                  <a:srgbClr val="4D4D4D"/>
                </a:solidFill>
              </a:rPr>
              <a:t> Germany, 2006</a:t>
            </a:r>
            <a:endParaRPr lang="en-US" altLang="pl-PL" dirty="0">
              <a:solidFill>
                <a:srgbClr val="4D4D4D"/>
              </a:solidFill>
            </a:endParaRPr>
          </a:p>
        </p:txBody>
      </p:sp>
      <p:sp>
        <p:nvSpPr>
          <p:cNvPr id="75" name="Shape 75"/>
          <p:cNvSpPr txBox="1">
            <a:spLocks noGrp="1"/>
          </p:cNvSpPr>
          <p:nvPr>
            <p:ph idx="1"/>
          </p:nvPr>
        </p:nvSpPr>
        <p:spPr>
          <a:xfrm>
            <a:off x="431807" y="1285592"/>
            <a:ext cx="11368617" cy="4956458"/>
          </a:xfrm>
          <a:prstGeom prst="rect">
            <a:avLst/>
          </a:prstGeom>
          <a:noFill/>
          <a:ln>
            <a:noFill/>
          </a:ln>
        </p:spPr>
        <p:txBody>
          <a:bodyPr spcFirstLastPara="1" wrap="square" lIns="0" tIns="0" rIns="0" bIns="0" anchor="t" anchorCtr="0">
            <a:noAutofit/>
          </a:bodyPr>
          <a:lstStyle/>
          <a:p>
            <a:pPr marL="0" lvl="0" indent="0">
              <a:spcBef>
                <a:spcPts val="0"/>
              </a:spcBef>
            </a:pPr>
            <a:r>
              <a:rPr lang="en-GB" dirty="0"/>
              <a:t>Investigation of reasons for not being vaccinated:</a:t>
            </a:r>
          </a:p>
          <a:p>
            <a:pPr marL="342900" lvl="0" indent="-342900">
              <a:spcBef>
                <a:spcPts val="0"/>
              </a:spcBef>
              <a:buFont typeface="Arial" panose="020B0604020202020204" pitchFamily="34" charset="0"/>
              <a:buChar char="•"/>
            </a:pPr>
            <a:r>
              <a:rPr lang="en-GB" b="1" dirty="0"/>
              <a:t>Parents:</a:t>
            </a:r>
          </a:p>
          <a:p>
            <a:pPr marL="800100" lvl="1" indent="-342900">
              <a:spcBef>
                <a:spcPts val="0"/>
              </a:spcBef>
              <a:buFont typeface="Arial" panose="020B0604020202020204" pitchFamily="34" charset="0"/>
              <a:buChar char="•"/>
            </a:pPr>
            <a:r>
              <a:rPr lang="en-GB" dirty="0"/>
              <a:t>Forgot:				 115 (37%)</a:t>
            </a:r>
          </a:p>
          <a:p>
            <a:pPr marL="800100" lvl="1" indent="-342900">
              <a:spcBef>
                <a:spcPts val="0"/>
              </a:spcBef>
              <a:buFont typeface="Arial" panose="020B0604020202020204" pitchFamily="34" charset="0"/>
              <a:buChar char="•"/>
            </a:pPr>
            <a:r>
              <a:rPr lang="en-GB" dirty="0"/>
              <a:t>Refused:  			 88 (28%)</a:t>
            </a:r>
          </a:p>
          <a:p>
            <a:pPr marL="1257300" lvl="2" indent="-342900">
              <a:spcBef>
                <a:spcPts val="0"/>
              </a:spcBef>
              <a:buFont typeface="Arial" panose="020B0604020202020204" pitchFamily="34" charset="0"/>
              <a:buChar char="•"/>
            </a:pPr>
            <a:r>
              <a:rPr lang="en-GB" dirty="0"/>
              <a:t>Fear of side effects:	 	41 </a:t>
            </a:r>
          </a:p>
          <a:p>
            <a:pPr marL="1257300" lvl="2" indent="-342900">
              <a:spcBef>
                <a:spcPts val="0"/>
              </a:spcBef>
              <a:buFont typeface="Arial" panose="020B0604020202020204" pitchFamily="34" charset="0"/>
              <a:buChar char="•"/>
            </a:pPr>
            <a:r>
              <a:rPr lang="en-GB" dirty="0"/>
              <a:t>Against vaccination:	  	38 </a:t>
            </a:r>
          </a:p>
          <a:p>
            <a:pPr marL="1257300" lvl="2" indent="-342900">
              <a:spcBef>
                <a:spcPts val="0"/>
              </a:spcBef>
              <a:buFont typeface="Arial" panose="020B0604020202020204" pitchFamily="34" charset="0"/>
              <a:buChar char="•"/>
            </a:pPr>
            <a:r>
              <a:rPr lang="en-GB" dirty="0"/>
              <a:t>Measles as mild disease:	 9 </a:t>
            </a:r>
          </a:p>
          <a:p>
            <a:pPr marL="1257300" lvl="2" indent="-342900">
              <a:spcBef>
                <a:spcPts val="0"/>
              </a:spcBef>
              <a:buFont typeface="Arial" panose="020B0604020202020204" pitchFamily="34" charset="0"/>
              <a:buChar char="•"/>
            </a:pPr>
            <a:endParaRPr lang="en-GB" dirty="0"/>
          </a:p>
          <a:p>
            <a:pPr marL="342900" lvl="0" indent="-342900">
              <a:spcBef>
                <a:spcPts val="0"/>
              </a:spcBef>
              <a:buFont typeface="Arial" panose="020B0604020202020204" pitchFamily="34" charset="0"/>
              <a:buChar char="•"/>
            </a:pPr>
            <a:r>
              <a:rPr lang="en-GB" dirty="0"/>
              <a:t>Physician:</a:t>
            </a:r>
          </a:p>
          <a:p>
            <a:pPr marL="800100" lvl="1" indent="-342900">
              <a:spcBef>
                <a:spcPts val="0"/>
              </a:spcBef>
              <a:buFont typeface="Arial" panose="020B0604020202020204" pitchFamily="34" charset="0"/>
              <a:buChar char="•"/>
            </a:pPr>
            <a:r>
              <a:rPr lang="en-GB" dirty="0"/>
              <a:t>Advised against:		  53 (17%)</a:t>
            </a:r>
          </a:p>
          <a:p>
            <a:pPr marL="800100" lvl="1" indent="-342900">
              <a:spcBef>
                <a:spcPts val="0"/>
              </a:spcBef>
              <a:buFont typeface="Arial" panose="020B0604020202020204" pitchFamily="34" charset="0"/>
              <a:buChar char="•"/>
            </a:pPr>
            <a:r>
              <a:rPr lang="en-GB" dirty="0"/>
              <a:t>Child too young:		  41 (13%)</a:t>
            </a:r>
          </a:p>
          <a:p>
            <a:pPr marL="800100" lvl="1" indent="-342900">
              <a:spcBef>
                <a:spcPts val="0"/>
              </a:spcBef>
              <a:buFont typeface="Arial" panose="020B0604020202020204" pitchFamily="34" charset="0"/>
              <a:buChar char="•"/>
            </a:pPr>
            <a:r>
              <a:rPr lang="en-GB" dirty="0"/>
              <a:t>Did not offer:			  19  (6%)</a:t>
            </a:r>
          </a:p>
        </p:txBody>
      </p:sp>
      <p:sp>
        <p:nvSpPr>
          <p:cNvPr id="76" name="Shape 7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35</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543691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spcFirstLastPara="1" wrap="square" lIns="0" tIns="0" rIns="0" bIns="0" anchor="t" anchorCtr="0">
            <a:noAutofit/>
          </a:bodyPr>
          <a:lstStyle/>
          <a:p>
            <a:pPr>
              <a:spcAft>
                <a:spcPct val="0"/>
              </a:spcAft>
            </a:pPr>
            <a:r>
              <a:rPr lang="nl-NL" altLang="pl-PL" dirty="0" err="1">
                <a:solidFill>
                  <a:srgbClr val="4D4D4D"/>
                </a:solidFill>
              </a:rPr>
              <a:t>Descriptive</a:t>
            </a:r>
            <a:r>
              <a:rPr lang="nl-NL" altLang="pl-PL" dirty="0">
                <a:solidFill>
                  <a:srgbClr val="4D4D4D"/>
                </a:solidFill>
              </a:rPr>
              <a:t> studies: </a:t>
            </a:r>
            <a:r>
              <a:rPr lang="nl-NL" altLang="pl-PL" dirty="0" err="1">
                <a:solidFill>
                  <a:srgbClr val="4D4D4D"/>
                </a:solidFill>
              </a:rPr>
              <a:t>burden</a:t>
            </a:r>
            <a:r>
              <a:rPr lang="nl-NL" altLang="pl-PL" dirty="0">
                <a:solidFill>
                  <a:srgbClr val="4D4D4D"/>
                </a:solidFill>
              </a:rPr>
              <a:t> of </a:t>
            </a:r>
            <a:r>
              <a:rPr lang="nl-NL" altLang="pl-PL" dirty="0" err="1">
                <a:solidFill>
                  <a:srgbClr val="4D4D4D"/>
                </a:solidFill>
              </a:rPr>
              <a:t>disease</a:t>
            </a:r>
            <a:endParaRPr lang="en-US" altLang="pl-PL" dirty="0">
              <a:solidFill>
                <a:srgbClr val="4D4D4D"/>
              </a:solidFill>
            </a:endParaRPr>
          </a:p>
        </p:txBody>
      </p:sp>
      <p:sp>
        <p:nvSpPr>
          <p:cNvPr id="75" name="Shape 75"/>
          <p:cNvSpPr txBox="1">
            <a:spLocks noGrp="1"/>
          </p:cNvSpPr>
          <p:nvPr>
            <p:ph idx="1"/>
          </p:nvPr>
        </p:nvSpPr>
        <p:spPr>
          <a:xfrm>
            <a:off x="431807" y="1149790"/>
            <a:ext cx="11368617" cy="5092260"/>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All cases? Only serious cases?</a:t>
            </a:r>
          </a:p>
          <a:p>
            <a:pPr marL="800100" lvl="1" indent="-342900">
              <a:spcBef>
                <a:spcPts val="0"/>
              </a:spcBef>
              <a:buFont typeface="Arial" panose="020B0604020202020204" pitchFamily="34" charset="0"/>
              <a:buChar char="•"/>
            </a:pPr>
            <a:r>
              <a:rPr lang="en-GB" dirty="0"/>
              <a:t>Aim of study</a:t>
            </a:r>
          </a:p>
          <a:p>
            <a:pPr marL="800100" lvl="1" indent="-342900">
              <a:spcBef>
                <a:spcPts val="0"/>
              </a:spcBef>
              <a:buFont typeface="Arial" panose="020B0604020202020204" pitchFamily="34" charset="0"/>
              <a:buChar char="•"/>
            </a:pPr>
            <a:r>
              <a:rPr lang="en-GB" dirty="0"/>
              <a:t>Context</a:t>
            </a:r>
          </a:p>
          <a:p>
            <a:pPr marL="800100" lvl="1" indent="-342900">
              <a:spcBef>
                <a:spcPts val="0"/>
              </a:spcBef>
              <a:buFont typeface="Arial" panose="020B0604020202020204" pitchFamily="34" charset="0"/>
              <a:buChar char="•"/>
            </a:pPr>
            <a:r>
              <a:rPr lang="en-GB" dirty="0"/>
              <a:t>Existing surveillance</a:t>
            </a:r>
          </a:p>
          <a:p>
            <a:pPr marL="342900" lvl="0" indent="-342900">
              <a:spcBef>
                <a:spcPts val="0"/>
              </a:spcBef>
              <a:buFont typeface="Arial" panose="020B0604020202020204" pitchFamily="34" charset="0"/>
              <a:buChar char="•"/>
            </a:pPr>
            <a:r>
              <a:rPr lang="en-GB" dirty="0"/>
              <a:t>Additional efforts needed?</a:t>
            </a:r>
          </a:p>
          <a:p>
            <a:pPr marL="800100" lvl="1" indent="-342900">
              <a:spcBef>
                <a:spcPts val="0"/>
              </a:spcBef>
              <a:buFont typeface="Arial" panose="020B0604020202020204" pitchFamily="34" charset="0"/>
              <a:buChar char="•"/>
            </a:pPr>
            <a:r>
              <a:rPr lang="en-GB" dirty="0"/>
              <a:t>VPD often rare - missed diagnosis</a:t>
            </a:r>
          </a:p>
          <a:p>
            <a:pPr marL="800100" lvl="1" indent="-342900">
              <a:spcBef>
                <a:spcPts val="0"/>
              </a:spcBef>
              <a:buFont typeface="Arial" panose="020B0604020202020204" pitchFamily="34" charset="0"/>
              <a:buChar char="•"/>
            </a:pPr>
            <a:r>
              <a:rPr lang="en-GB" dirty="0"/>
              <a:t>SOP, guidelines for diagnosis, treatment, reporting</a:t>
            </a:r>
          </a:p>
          <a:p>
            <a:pPr marL="800100" lvl="1" indent="-342900">
              <a:spcBef>
                <a:spcPts val="0"/>
              </a:spcBef>
              <a:buFont typeface="Arial" panose="020B0604020202020204" pitchFamily="34" charset="0"/>
              <a:buChar char="•"/>
            </a:pPr>
            <a:r>
              <a:rPr lang="en-GB" dirty="0"/>
              <a:t>New surveillance needed?</a:t>
            </a:r>
          </a:p>
        </p:txBody>
      </p:sp>
      <p:sp>
        <p:nvSpPr>
          <p:cNvPr id="76" name="Shape 7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36</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159526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Note for trainers</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The following two slides deal with analytical studies. </a:t>
            </a:r>
          </a:p>
          <a:p>
            <a:pPr marL="342900" lvl="0" indent="-342900">
              <a:spcBef>
                <a:spcPts val="0"/>
              </a:spcBef>
              <a:buFont typeface="Arial" panose="020B0604020202020204" pitchFamily="34" charset="0"/>
              <a:buChar char="•"/>
            </a:pPr>
            <a:r>
              <a:rPr lang="en-GB" dirty="0"/>
              <a:t>This topic is more extensively discussed in the presentation on ‘Applied Epidemiological Research for Vaccine Preventable Diseases’</a:t>
            </a:r>
          </a:p>
        </p:txBody>
      </p:sp>
    </p:spTree>
    <p:extLst>
      <p:ext uri="{BB962C8B-B14F-4D97-AF65-F5344CB8AC3E}">
        <p14:creationId xmlns:p14="http://schemas.microsoft.com/office/powerpoint/2010/main" val="412388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spcFirstLastPara="1" wrap="square" lIns="0" tIns="0" rIns="0" bIns="0" anchor="t" anchorCtr="0">
            <a:noAutofit/>
          </a:bodyPr>
          <a:lstStyle/>
          <a:p>
            <a:pPr>
              <a:spcAft>
                <a:spcPct val="0"/>
              </a:spcAft>
            </a:pPr>
            <a:r>
              <a:rPr lang="nl-NL" altLang="pl-PL" dirty="0" err="1"/>
              <a:t>Analytical</a:t>
            </a:r>
            <a:r>
              <a:rPr lang="nl-NL" altLang="pl-PL" dirty="0"/>
              <a:t> studies – </a:t>
            </a:r>
            <a:r>
              <a:rPr lang="nl-NL" altLang="pl-PL" dirty="0" err="1"/>
              <a:t>possible</a:t>
            </a:r>
            <a:r>
              <a:rPr lang="nl-NL" altLang="pl-PL" dirty="0"/>
              <a:t> designs</a:t>
            </a:r>
            <a:endParaRPr lang="en-US" altLang="pl-PL" dirty="0">
              <a:solidFill>
                <a:srgbClr val="4D4D4D"/>
              </a:solidFill>
            </a:endParaRPr>
          </a:p>
        </p:txBody>
      </p:sp>
      <p:sp>
        <p:nvSpPr>
          <p:cNvPr id="75" name="Shape 75"/>
          <p:cNvSpPr txBox="1">
            <a:spLocks noGrp="1"/>
          </p:cNvSpPr>
          <p:nvPr>
            <p:ph idx="1"/>
          </p:nvPr>
        </p:nvSpPr>
        <p:spPr>
          <a:xfrm>
            <a:off x="431807" y="1267484"/>
            <a:ext cx="11368617" cy="4974565"/>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Cohort study</a:t>
            </a:r>
          </a:p>
          <a:p>
            <a:pPr marL="342900" lvl="0" indent="-342900">
              <a:spcBef>
                <a:spcPts val="0"/>
              </a:spcBef>
              <a:buFont typeface="Arial" panose="020B0604020202020204" pitchFamily="34" charset="0"/>
              <a:buChar char="•"/>
            </a:pPr>
            <a:r>
              <a:rPr lang="en-GB" dirty="0"/>
              <a:t>Household contact study</a:t>
            </a:r>
          </a:p>
          <a:p>
            <a:pPr marL="342900" lvl="0" indent="-342900">
              <a:spcBef>
                <a:spcPts val="0"/>
              </a:spcBef>
              <a:buFont typeface="Arial" panose="020B0604020202020204" pitchFamily="34" charset="0"/>
              <a:buChar char="•"/>
            </a:pPr>
            <a:r>
              <a:rPr lang="en-GB" dirty="0"/>
              <a:t>Case-control study</a:t>
            </a:r>
          </a:p>
          <a:p>
            <a:pPr marL="342900" lvl="0" indent="-342900">
              <a:spcBef>
                <a:spcPts val="0"/>
              </a:spcBef>
              <a:buFont typeface="Arial" panose="020B0604020202020204" pitchFamily="34" charset="0"/>
              <a:buChar char="•"/>
            </a:pPr>
            <a:r>
              <a:rPr lang="en-GB" dirty="0"/>
              <a:t>Screening method (case population)</a:t>
            </a:r>
          </a:p>
        </p:txBody>
      </p:sp>
      <p:sp>
        <p:nvSpPr>
          <p:cNvPr id="76" name="Shape 7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38</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331644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spcFirstLastPara="1" wrap="square" lIns="0" tIns="0" rIns="0" bIns="0" anchor="t" anchorCtr="0">
            <a:noAutofit/>
          </a:bodyPr>
          <a:lstStyle/>
          <a:p>
            <a:pPr>
              <a:spcAft>
                <a:spcPct val="0"/>
              </a:spcAft>
            </a:pPr>
            <a:r>
              <a:rPr lang="nl-NL" altLang="pl-PL" dirty="0" err="1"/>
              <a:t>Analytical</a:t>
            </a:r>
            <a:r>
              <a:rPr lang="nl-NL" altLang="pl-PL" dirty="0"/>
              <a:t> studies  - </a:t>
            </a:r>
            <a:r>
              <a:rPr lang="nl-NL" altLang="pl-PL" dirty="0" err="1"/>
              <a:t>possible</a:t>
            </a:r>
            <a:r>
              <a:rPr lang="nl-NL" altLang="pl-PL" dirty="0"/>
              <a:t> </a:t>
            </a:r>
            <a:r>
              <a:rPr lang="nl-NL" altLang="pl-PL" dirty="0" err="1"/>
              <a:t>outcomes</a:t>
            </a:r>
            <a:endParaRPr lang="en-US" altLang="pl-PL" dirty="0">
              <a:solidFill>
                <a:srgbClr val="4D4D4D"/>
              </a:solidFill>
            </a:endParaRPr>
          </a:p>
        </p:txBody>
      </p:sp>
      <p:sp>
        <p:nvSpPr>
          <p:cNvPr id="75" name="Shape 75"/>
          <p:cNvSpPr txBox="1">
            <a:spLocks noGrp="1"/>
          </p:cNvSpPr>
          <p:nvPr>
            <p:ph idx="1"/>
          </p:nvPr>
        </p:nvSpPr>
        <p:spPr>
          <a:xfrm>
            <a:off x="431807" y="1294646"/>
            <a:ext cx="11368617" cy="4947404"/>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Vaccine effectiveness</a:t>
            </a:r>
          </a:p>
          <a:p>
            <a:pPr marL="800100" lvl="1" indent="-342900">
              <a:spcBef>
                <a:spcPts val="0"/>
              </a:spcBef>
              <a:buFont typeface="Arial" panose="020B0604020202020204" pitchFamily="34" charset="0"/>
              <a:buChar char="•"/>
            </a:pPr>
            <a:r>
              <a:rPr lang="en-GB" dirty="0"/>
              <a:t>E.g. compare incidence in vaccinated with incidence in unvaccinated</a:t>
            </a:r>
          </a:p>
          <a:p>
            <a:pPr marL="800100" lvl="1" indent="-342900">
              <a:spcBef>
                <a:spcPts val="0"/>
              </a:spcBef>
              <a:buFont typeface="Arial" panose="020B0604020202020204" pitchFamily="34" charset="0"/>
              <a:buChar char="•"/>
            </a:pPr>
            <a:r>
              <a:rPr lang="en-GB" dirty="0"/>
              <a:t>need to have a sufficient number of unvaccinated individuals in the population</a:t>
            </a:r>
          </a:p>
          <a:p>
            <a:pPr marL="342900" lvl="0" indent="-342900">
              <a:spcBef>
                <a:spcPts val="0"/>
              </a:spcBef>
              <a:buFont typeface="Arial" panose="020B0604020202020204" pitchFamily="34" charset="0"/>
              <a:buChar char="•"/>
            </a:pPr>
            <a:r>
              <a:rPr lang="en-GB" dirty="0"/>
              <a:t>Risk factors for vaccine failure</a:t>
            </a:r>
          </a:p>
          <a:p>
            <a:pPr marL="800100" lvl="1" indent="-342900">
              <a:spcBef>
                <a:spcPts val="0"/>
              </a:spcBef>
              <a:buFont typeface="Arial" panose="020B0604020202020204" pitchFamily="34" charset="0"/>
              <a:buChar char="•"/>
            </a:pPr>
            <a:r>
              <a:rPr lang="en-GB" dirty="0"/>
              <a:t>compare vaccinated cases with vaccinated non-cases</a:t>
            </a:r>
          </a:p>
          <a:p>
            <a:pPr marL="800100" lvl="1" indent="-342900">
              <a:spcBef>
                <a:spcPts val="0"/>
              </a:spcBef>
              <a:buFont typeface="Arial" panose="020B0604020202020204" pitchFamily="34" charset="0"/>
              <a:buChar char="•"/>
            </a:pPr>
            <a:r>
              <a:rPr lang="en-GB" dirty="0"/>
              <a:t>risk factors: e.g. age / time since vaccination (waning immunity), vaccine, vaccine delivery, individual  </a:t>
            </a:r>
          </a:p>
          <a:p>
            <a:pPr marL="342900" lvl="0" indent="-342900">
              <a:spcBef>
                <a:spcPts val="0"/>
              </a:spcBef>
              <a:buFont typeface="Arial" panose="020B0604020202020204" pitchFamily="34" charset="0"/>
              <a:buChar char="•"/>
            </a:pPr>
            <a:r>
              <a:rPr lang="en-GB" dirty="0"/>
              <a:t>Risk factors for non-vaccination</a:t>
            </a:r>
          </a:p>
          <a:p>
            <a:pPr marL="800100" lvl="1" indent="-342900">
              <a:spcBef>
                <a:spcPts val="0"/>
              </a:spcBef>
              <a:buFont typeface="Arial" panose="020B0604020202020204" pitchFamily="34" charset="0"/>
              <a:buChar char="•"/>
            </a:pPr>
            <a:r>
              <a:rPr lang="en-GB" dirty="0"/>
              <a:t>compare vaccinated with unvaccinated individuals</a:t>
            </a:r>
          </a:p>
          <a:p>
            <a:pPr marL="800100" lvl="1" indent="-342900">
              <a:spcBef>
                <a:spcPts val="0"/>
              </a:spcBef>
              <a:buFont typeface="Arial" panose="020B0604020202020204" pitchFamily="34" charset="0"/>
              <a:buChar char="•"/>
            </a:pPr>
            <a:r>
              <a:rPr lang="en-GB" dirty="0"/>
              <a:t>risk factors: e.g. socio-economic status, religion, access to health care</a:t>
            </a:r>
          </a:p>
        </p:txBody>
      </p:sp>
      <p:sp>
        <p:nvSpPr>
          <p:cNvPr id="76" name="Shape 7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39</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711865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Note for trainers</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This presentation is a reference presentation on the topic of outbreak investigation of vaccine preventable diseases (VPDs).</a:t>
            </a:r>
          </a:p>
          <a:p>
            <a:pPr marL="342900" lvl="0" indent="-342900">
              <a:spcBef>
                <a:spcPts val="0"/>
              </a:spcBef>
              <a:buFont typeface="Arial" panose="020B0604020202020204" pitchFamily="34" charset="0"/>
              <a:buChar char="•"/>
            </a:pPr>
            <a:r>
              <a:rPr lang="en-GB" dirty="0"/>
              <a:t>The target audience for this lecture are epidemiologists working with VPDs on a national or regional level.</a:t>
            </a:r>
          </a:p>
          <a:p>
            <a:pPr marL="342900" lvl="0" indent="-342900">
              <a:spcBef>
                <a:spcPts val="0"/>
              </a:spcBef>
              <a:buFont typeface="Arial" panose="020B0604020202020204" pitchFamily="34" charset="0"/>
              <a:buChar char="•"/>
            </a:pPr>
            <a:r>
              <a:rPr lang="en-GB" dirty="0"/>
              <a:t>The lecture can be adapted with your own example data.</a:t>
            </a:r>
          </a:p>
          <a:p>
            <a:pPr marL="342900" lvl="0" indent="-342900">
              <a:spcBef>
                <a:spcPts val="0"/>
              </a:spcBef>
              <a:buFont typeface="Arial" panose="020B0604020202020204" pitchFamily="34" charset="0"/>
              <a:buChar char="•"/>
            </a:pPr>
            <a:r>
              <a:rPr lang="en-GB" dirty="0"/>
              <a:t>The hidden slides marked as “notes for trainers” such as the current slide are meant as a guide for trainers, and should be removed prior to giving the talk.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Challenges</a:t>
            </a:r>
          </a:p>
        </p:txBody>
      </p:sp>
      <p:sp>
        <p:nvSpPr>
          <p:cNvPr id="3" name="Plassholder for lysbildenummer 2"/>
          <p:cNvSpPr>
            <a:spLocks noGrp="1"/>
          </p:cNvSpPr>
          <p:nvPr>
            <p:ph type="sldNum" idx="12"/>
          </p:nvPr>
        </p:nvSpPr>
        <p:spPr/>
        <p:txBody>
          <a:bodyPr/>
          <a:lstStyle/>
          <a:p>
            <a:pPr marL="0" lvl="0" indent="0">
              <a:spcBef>
                <a:spcPts val="0"/>
              </a:spcBef>
              <a:spcAft>
                <a:spcPts val="0"/>
              </a:spcAft>
              <a:buNone/>
            </a:pPr>
            <a:fld id="{00000000-1234-1234-1234-123412341234}" type="slidenum">
              <a:rPr lang="en-GB" smtClean="0"/>
              <a:t>40</a:t>
            </a:fld>
            <a:endParaRPr lang="en-GB"/>
          </a:p>
        </p:txBody>
      </p:sp>
    </p:spTree>
    <p:extLst>
      <p:ext uri="{BB962C8B-B14F-4D97-AF65-F5344CB8AC3E}">
        <p14:creationId xmlns:p14="http://schemas.microsoft.com/office/powerpoint/2010/main" val="10972615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spcFirstLastPara="1" wrap="square" lIns="0" tIns="0" rIns="0" bIns="0" anchor="t" anchorCtr="0">
            <a:noAutofit/>
          </a:bodyPr>
          <a:lstStyle/>
          <a:p>
            <a:pPr>
              <a:spcAft>
                <a:spcPct val="0"/>
              </a:spcAft>
            </a:pPr>
            <a:r>
              <a:rPr lang="nl-NL" altLang="pl-PL" dirty="0" err="1"/>
              <a:t>Outbreak</a:t>
            </a:r>
            <a:r>
              <a:rPr lang="nl-NL" altLang="pl-PL" dirty="0"/>
              <a:t> </a:t>
            </a:r>
            <a:r>
              <a:rPr lang="nl-NL" altLang="pl-PL" dirty="0" err="1"/>
              <a:t>investigations</a:t>
            </a:r>
            <a:r>
              <a:rPr lang="nl-NL" altLang="pl-PL" dirty="0"/>
              <a:t> of VPD – </a:t>
            </a:r>
            <a:r>
              <a:rPr lang="nl-NL" altLang="pl-PL" dirty="0" err="1"/>
              <a:t>main</a:t>
            </a:r>
            <a:r>
              <a:rPr lang="nl-NL" altLang="pl-PL" dirty="0"/>
              <a:t> </a:t>
            </a:r>
            <a:r>
              <a:rPr lang="nl-NL" altLang="pl-PL" dirty="0" err="1"/>
              <a:t>challenges</a:t>
            </a:r>
            <a:endParaRPr lang="en-US" altLang="pl-PL" dirty="0">
              <a:solidFill>
                <a:srgbClr val="4D4D4D"/>
              </a:solidFill>
            </a:endParaRPr>
          </a:p>
        </p:txBody>
      </p:sp>
      <p:sp>
        <p:nvSpPr>
          <p:cNvPr id="75" name="Shape 75"/>
          <p:cNvSpPr txBox="1">
            <a:spLocks noGrp="1"/>
          </p:cNvSpPr>
          <p:nvPr>
            <p:ph idx="1"/>
          </p:nvPr>
        </p:nvSpPr>
        <p:spPr>
          <a:xfrm>
            <a:off x="431807" y="1276538"/>
            <a:ext cx="11368617" cy="4965511"/>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Vaccine status of study subjects often uncertain</a:t>
            </a:r>
          </a:p>
          <a:p>
            <a:pPr marL="800100" lvl="1" indent="-342900">
              <a:spcBef>
                <a:spcPts val="0"/>
              </a:spcBef>
              <a:buFont typeface="Arial" panose="020B0604020202020204" pitchFamily="34" charset="0"/>
              <a:buChar char="•"/>
            </a:pPr>
            <a:r>
              <a:rPr lang="en-GB" dirty="0"/>
              <a:t>Only very few countries have vaccine registers</a:t>
            </a:r>
          </a:p>
          <a:p>
            <a:pPr marL="800100" lvl="1" indent="-342900">
              <a:spcBef>
                <a:spcPts val="0"/>
              </a:spcBef>
              <a:buFont typeface="Arial" panose="020B0604020202020204" pitchFamily="34" charset="0"/>
              <a:buChar char="•"/>
            </a:pPr>
            <a:r>
              <a:rPr lang="en-GB" dirty="0"/>
              <a:t>Anamnestic information often not reliable</a:t>
            </a:r>
          </a:p>
          <a:p>
            <a:pPr marL="342900" lvl="0" indent="-342900">
              <a:spcBef>
                <a:spcPts val="0"/>
              </a:spcBef>
              <a:buFont typeface="Arial" panose="020B0604020202020204" pitchFamily="34" charset="0"/>
              <a:buChar char="•"/>
            </a:pPr>
            <a:r>
              <a:rPr lang="en-GB" dirty="0"/>
              <a:t>Differential exposure between vaccinated and unvaccinated individuals</a:t>
            </a:r>
          </a:p>
          <a:p>
            <a:pPr marL="800100" lvl="1" indent="-342900">
              <a:spcBef>
                <a:spcPts val="0"/>
              </a:spcBef>
              <a:buFont typeface="Arial" panose="020B0604020202020204" pitchFamily="34" charset="0"/>
              <a:buChar char="•"/>
            </a:pPr>
            <a:r>
              <a:rPr lang="en-GB" dirty="0"/>
              <a:t>Difficult to disentangle herd immunity from direct effects</a:t>
            </a:r>
          </a:p>
          <a:p>
            <a:pPr marL="342900" lvl="0" indent="-342900">
              <a:spcBef>
                <a:spcPts val="0"/>
              </a:spcBef>
              <a:buFont typeface="Arial" panose="020B0604020202020204" pitchFamily="34" charset="0"/>
              <a:buChar char="•"/>
            </a:pPr>
            <a:r>
              <a:rPr lang="en-GB" dirty="0"/>
              <a:t>Previous vaccination can affect sensitivity of microbiological test</a:t>
            </a:r>
          </a:p>
          <a:p>
            <a:pPr marL="800100" lvl="1" indent="-342900">
              <a:spcBef>
                <a:spcPts val="0"/>
              </a:spcBef>
              <a:buFont typeface="Arial" panose="020B0604020202020204" pitchFamily="34" charset="0"/>
              <a:buChar char="•"/>
            </a:pPr>
            <a:r>
              <a:rPr lang="en-GB" dirty="0"/>
              <a:t>Biased VE estimates</a:t>
            </a:r>
          </a:p>
          <a:p>
            <a:pPr marL="342900" lvl="0" indent="-342900">
              <a:spcBef>
                <a:spcPts val="0"/>
              </a:spcBef>
              <a:buFont typeface="Arial" panose="020B0604020202020204" pitchFamily="34" charset="0"/>
              <a:buChar char="•"/>
            </a:pPr>
            <a:r>
              <a:rPr lang="en-GB" dirty="0" err="1"/>
              <a:t>Vpds</a:t>
            </a:r>
            <a:r>
              <a:rPr lang="en-GB" dirty="0"/>
              <a:t> often very low incidence</a:t>
            </a:r>
          </a:p>
          <a:p>
            <a:pPr marL="800100" lvl="1" indent="-342900">
              <a:spcBef>
                <a:spcPts val="0"/>
              </a:spcBef>
              <a:buFont typeface="Arial" panose="020B0604020202020204" pitchFamily="34" charset="0"/>
              <a:buChar char="•"/>
            </a:pPr>
            <a:r>
              <a:rPr lang="en-GB" dirty="0"/>
              <a:t>Clinicians no longer recognise the disease</a:t>
            </a:r>
          </a:p>
        </p:txBody>
      </p:sp>
      <p:sp>
        <p:nvSpPr>
          <p:cNvPr id="76" name="Shape 7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41</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960499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spcFirstLastPara="1" wrap="square" lIns="0" tIns="0" rIns="0" bIns="0" anchor="t" anchorCtr="0">
            <a:noAutofit/>
          </a:bodyPr>
          <a:lstStyle/>
          <a:p>
            <a:pPr>
              <a:spcAft>
                <a:spcPct val="0"/>
              </a:spcAft>
            </a:pPr>
            <a:r>
              <a:rPr lang="en-GB" altLang="pl-PL" dirty="0">
                <a:solidFill>
                  <a:srgbClr val="4D4D4D"/>
                </a:solidFill>
              </a:rPr>
              <a:t>Outbreak investigations of VPD – implications of findings</a:t>
            </a:r>
            <a:endParaRPr lang="en-US" altLang="pl-PL" dirty="0">
              <a:solidFill>
                <a:srgbClr val="4D4D4D"/>
              </a:solidFill>
            </a:endParaRPr>
          </a:p>
        </p:txBody>
      </p:sp>
      <p:sp>
        <p:nvSpPr>
          <p:cNvPr id="75" name="Shape 75"/>
          <p:cNvSpPr txBox="1">
            <a:spLocks noGrp="1"/>
          </p:cNvSpPr>
          <p:nvPr>
            <p:ph idx="1"/>
          </p:nvPr>
        </p:nvSpPr>
        <p:spPr>
          <a:xfrm>
            <a:off x="431807" y="1249378"/>
            <a:ext cx="11368617" cy="4992672"/>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Management plans for VPD outbreaks in other areas</a:t>
            </a:r>
          </a:p>
          <a:p>
            <a:pPr marL="800100" lvl="1" indent="-342900">
              <a:spcBef>
                <a:spcPts val="0"/>
              </a:spcBef>
              <a:buFont typeface="Arial" panose="020B0604020202020204" pitchFamily="34" charset="0"/>
              <a:buChar char="•"/>
            </a:pPr>
            <a:r>
              <a:rPr lang="en-GB" dirty="0"/>
              <a:t>e.g. recommendation for extended measles vaccination in outbreaks</a:t>
            </a:r>
          </a:p>
          <a:p>
            <a:pPr marL="342900" lvl="0" indent="-342900">
              <a:spcBef>
                <a:spcPts val="0"/>
              </a:spcBef>
              <a:buFont typeface="Arial" panose="020B0604020202020204" pitchFamily="34" charset="0"/>
              <a:buChar char="•"/>
            </a:pPr>
            <a:r>
              <a:rPr lang="en-GB" dirty="0"/>
              <a:t>Changes in vaccination recommendations</a:t>
            </a:r>
          </a:p>
          <a:p>
            <a:pPr marL="800100" lvl="1" indent="-342900">
              <a:spcBef>
                <a:spcPts val="0"/>
              </a:spcBef>
              <a:buFont typeface="Arial" panose="020B0604020202020204" pitchFamily="34" charset="0"/>
              <a:buChar char="•"/>
            </a:pPr>
            <a:r>
              <a:rPr lang="en-GB" dirty="0"/>
              <a:t>Other schedule, vaccine or booster doses</a:t>
            </a:r>
          </a:p>
          <a:p>
            <a:pPr marL="800100" lvl="1" indent="-342900">
              <a:spcBef>
                <a:spcPts val="0"/>
              </a:spcBef>
              <a:buFont typeface="Arial" panose="020B0604020202020204" pitchFamily="34" charset="0"/>
              <a:buChar char="•"/>
            </a:pPr>
            <a:r>
              <a:rPr lang="en-GB" dirty="0"/>
              <a:t>Different target group</a:t>
            </a:r>
          </a:p>
          <a:p>
            <a:pPr marL="342900" lvl="0" indent="-342900">
              <a:spcBef>
                <a:spcPts val="0"/>
              </a:spcBef>
              <a:buFont typeface="Arial" panose="020B0604020202020204" pitchFamily="34" charset="0"/>
              <a:buChar char="•"/>
            </a:pPr>
            <a:r>
              <a:rPr lang="en-GB" dirty="0"/>
              <a:t>Improvements of diagnostic tests</a:t>
            </a:r>
          </a:p>
          <a:p>
            <a:pPr marL="800100" lvl="1" indent="-342900">
              <a:spcBef>
                <a:spcPts val="0"/>
              </a:spcBef>
              <a:buFont typeface="Arial" panose="020B0604020202020204" pitchFamily="34" charset="0"/>
              <a:buChar char="•"/>
            </a:pPr>
            <a:r>
              <a:rPr lang="en-GB" dirty="0"/>
              <a:t>e.g. for CRS</a:t>
            </a:r>
          </a:p>
          <a:p>
            <a:pPr marL="342900" lvl="0" indent="-342900">
              <a:spcBef>
                <a:spcPts val="0"/>
              </a:spcBef>
              <a:buFont typeface="Arial" panose="020B0604020202020204" pitchFamily="34" charset="0"/>
              <a:buChar char="•"/>
            </a:pPr>
            <a:r>
              <a:rPr lang="en-GB" dirty="0"/>
              <a:t>More effective health promotion</a:t>
            </a:r>
          </a:p>
          <a:p>
            <a:pPr marL="800100" lvl="1" indent="-342900">
              <a:spcBef>
                <a:spcPts val="0"/>
              </a:spcBef>
              <a:buFont typeface="Arial" panose="020B0604020202020204" pitchFamily="34" charset="0"/>
              <a:buChar char="•"/>
            </a:pPr>
            <a:r>
              <a:rPr lang="en-GB" dirty="0"/>
              <a:t>e.g. increasing vaccine coverage by improved understanding of risk factors for non-vaccination</a:t>
            </a:r>
          </a:p>
        </p:txBody>
      </p:sp>
      <p:sp>
        <p:nvSpPr>
          <p:cNvPr id="76" name="Shape 7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42</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435413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Note for trainers</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a:lnSpc>
                <a:spcPct val="105000"/>
              </a:lnSpc>
              <a:spcBef>
                <a:spcPct val="20000"/>
              </a:spcBef>
              <a:buFontTx/>
              <a:buChar char="•"/>
            </a:pPr>
            <a:r>
              <a:rPr lang="nl-NL" altLang="pl-PL" dirty="0"/>
              <a:t>The </a:t>
            </a:r>
            <a:r>
              <a:rPr lang="nl-NL" altLang="pl-PL" dirty="0" err="1"/>
              <a:t>following</a:t>
            </a:r>
            <a:r>
              <a:rPr lang="nl-NL" altLang="pl-PL" dirty="0"/>
              <a:t> slides show </a:t>
            </a:r>
            <a:r>
              <a:rPr lang="nl-NL" altLang="pl-PL" dirty="0" err="1"/>
              <a:t>examples</a:t>
            </a:r>
            <a:r>
              <a:rPr lang="nl-NL" altLang="pl-PL" dirty="0"/>
              <a:t> of </a:t>
            </a:r>
            <a:r>
              <a:rPr lang="nl-NL" altLang="pl-PL" dirty="0" err="1"/>
              <a:t>how</a:t>
            </a:r>
            <a:r>
              <a:rPr lang="nl-NL" altLang="pl-PL" dirty="0"/>
              <a:t> </a:t>
            </a:r>
            <a:r>
              <a:rPr lang="nl-NL" altLang="pl-PL" dirty="0" err="1"/>
              <a:t>evidence</a:t>
            </a:r>
            <a:r>
              <a:rPr lang="nl-NL" altLang="pl-PL" dirty="0"/>
              <a:t> </a:t>
            </a:r>
            <a:r>
              <a:rPr lang="nl-NL" altLang="pl-PL" dirty="0" err="1"/>
              <a:t>from</a:t>
            </a:r>
            <a:r>
              <a:rPr lang="nl-NL" altLang="pl-PL" dirty="0"/>
              <a:t> </a:t>
            </a:r>
            <a:r>
              <a:rPr lang="nl-NL" altLang="pl-PL" dirty="0" err="1"/>
              <a:t>outbreak</a:t>
            </a:r>
            <a:r>
              <a:rPr lang="nl-NL" altLang="pl-PL" dirty="0"/>
              <a:t> </a:t>
            </a:r>
            <a:r>
              <a:rPr lang="nl-NL" altLang="pl-PL" dirty="0" err="1"/>
              <a:t>investigations</a:t>
            </a:r>
            <a:r>
              <a:rPr lang="nl-NL" altLang="pl-PL" dirty="0"/>
              <a:t> was </a:t>
            </a:r>
            <a:r>
              <a:rPr lang="nl-NL" altLang="pl-PL" dirty="0" err="1"/>
              <a:t>used</a:t>
            </a:r>
            <a:endParaRPr lang="nl-NL" altLang="pl-PL" dirty="0"/>
          </a:p>
          <a:p>
            <a:pPr>
              <a:lnSpc>
                <a:spcPct val="105000"/>
              </a:lnSpc>
              <a:spcBef>
                <a:spcPct val="20000"/>
              </a:spcBef>
              <a:buFontTx/>
              <a:buChar char="•"/>
            </a:pPr>
            <a:r>
              <a:rPr lang="nl-NL" altLang="pl-PL" dirty="0" err="1"/>
              <a:t>You</a:t>
            </a:r>
            <a:r>
              <a:rPr lang="nl-NL" altLang="pl-PL" dirty="0"/>
              <a:t> </a:t>
            </a:r>
            <a:r>
              <a:rPr lang="nl-NL" altLang="pl-PL" dirty="0" err="1"/>
              <a:t>could</a:t>
            </a:r>
            <a:r>
              <a:rPr lang="nl-NL" altLang="pl-PL" dirty="0"/>
              <a:t> </a:t>
            </a:r>
            <a:r>
              <a:rPr lang="nl-NL" altLang="pl-PL" dirty="0" err="1"/>
              <a:t>replace</a:t>
            </a:r>
            <a:r>
              <a:rPr lang="nl-NL" altLang="pl-PL" dirty="0"/>
              <a:t> these </a:t>
            </a:r>
            <a:r>
              <a:rPr lang="nl-NL" altLang="pl-PL" dirty="0" err="1"/>
              <a:t>by</a:t>
            </a:r>
            <a:r>
              <a:rPr lang="nl-NL" altLang="pl-PL" dirty="0"/>
              <a:t> </a:t>
            </a:r>
            <a:r>
              <a:rPr lang="nl-NL" altLang="pl-PL" dirty="0" err="1"/>
              <a:t>your</a:t>
            </a:r>
            <a:r>
              <a:rPr lang="nl-NL" altLang="pl-PL" dirty="0"/>
              <a:t> </a:t>
            </a:r>
            <a:r>
              <a:rPr lang="nl-NL" altLang="pl-PL" dirty="0" err="1"/>
              <a:t>own</a:t>
            </a:r>
            <a:r>
              <a:rPr lang="nl-NL" altLang="pl-PL" dirty="0"/>
              <a:t> </a:t>
            </a:r>
            <a:r>
              <a:rPr lang="nl-NL" altLang="pl-PL" dirty="0" err="1"/>
              <a:t>examples</a:t>
            </a:r>
            <a:endParaRPr lang="en-US" altLang="pl-PL" dirty="0"/>
          </a:p>
        </p:txBody>
      </p:sp>
    </p:spTree>
    <p:extLst>
      <p:ext uri="{BB962C8B-B14F-4D97-AF65-F5344CB8AC3E}">
        <p14:creationId xmlns:p14="http://schemas.microsoft.com/office/powerpoint/2010/main" val="752759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nb-NO" dirty="0" err="1"/>
              <a:t>Implications</a:t>
            </a:r>
            <a:r>
              <a:rPr lang="nb-NO" dirty="0"/>
              <a:t> – </a:t>
            </a:r>
            <a:r>
              <a:rPr lang="nb-NO" dirty="0" err="1"/>
              <a:t>international</a:t>
            </a:r>
            <a:r>
              <a:rPr lang="nb-NO" dirty="0"/>
              <a:t> </a:t>
            </a:r>
            <a:r>
              <a:rPr lang="nb-NO" dirty="0" err="1"/>
              <a:t>recommendations</a:t>
            </a:r>
            <a:r>
              <a:rPr lang="nb-NO" dirty="0"/>
              <a:t> </a:t>
            </a:r>
            <a:endParaRPr dirty="0"/>
          </a:p>
        </p:txBody>
      </p:sp>
      <p:pic>
        <p:nvPicPr>
          <p:cNvPr id="84994"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4947" y="965215"/>
            <a:ext cx="7411314" cy="5016441"/>
          </a:xfrm>
          <a:noFill/>
        </p:spPr>
      </p:pic>
      <p:sp>
        <p:nvSpPr>
          <p:cNvPr id="5" name="Shape 49"/>
          <p:cNvSpPr txBox="1">
            <a:spLocks noGrp="1"/>
          </p:cNvSpPr>
          <p:nvPr>
            <p:ph type="sldNum" sz="quarter" idx="10"/>
          </p:nvPr>
        </p:nvSpPr>
        <p:spPr>
          <a:xfrm>
            <a:off x="9108000" y="6489068"/>
            <a:ext cx="2556000" cy="365125"/>
          </a:xfrm>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44</a:t>
            </a:fld>
            <a:endParaRPr sz="1200" b="0" i="0" u="none" strike="noStrike" cap="none">
              <a:solidFill>
                <a:schemeClr val="lt1"/>
              </a:solidFill>
              <a:latin typeface="Tahoma"/>
              <a:ea typeface="Tahoma"/>
              <a:cs typeface="Tahoma"/>
              <a:sym typeface="Tahoma"/>
            </a:endParaRPr>
          </a:p>
        </p:txBody>
      </p:sp>
      <p:sp>
        <p:nvSpPr>
          <p:cNvPr id="84995" name="Oval 4"/>
          <p:cNvSpPr>
            <a:spLocks noChangeArrowheads="1"/>
          </p:cNvSpPr>
          <p:nvPr/>
        </p:nvSpPr>
        <p:spPr bwMode="auto">
          <a:xfrm>
            <a:off x="2770359" y="4572000"/>
            <a:ext cx="1479755" cy="70799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endParaRPr lang="nl-NL" altLang="pl-PL" sz="2000"/>
          </a:p>
        </p:txBody>
      </p:sp>
    </p:spTree>
    <p:extLst>
      <p:ext uri="{BB962C8B-B14F-4D97-AF65-F5344CB8AC3E}">
        <p14:creationId xmlns:p14="http://schemas.microsoft.com/office/powerpoint/2010/main" val="14896056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7248" y="834364"/>
            <a:ext cx="3652138"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nb-NO" dirty="0" err="1"/>
              <a:t>Implications</a:t>
            </a:r>
            <a:r>
              <a:rPr lang="nb-NO" dirty="0"/>
              <a:t> – </a:t>
            </a:r>
            <a:r>
              <a:rPr lang="nb-NO" dirty="0" err="1"/>
              <a:t>information</a:t>
            </a:r>
            <a:r>
              <a:rPr lang="nb-NO" dirty="0"/>
              <a:t> </a:t>
            </a:r>
            <a:r>
              <a:rPr lang="nb-NO" dirty="0" err="1"/>
              <a:t>leaflets</a:t>
            </a:r>
            <a:endParaRPr dirty="0"/>
          </a:p>
        </p:txBody>
      </p:sp>
      <p:sp>
        <p:nvSpPr>
          <p:cNvPr id="5" name="Shape 4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45</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0087485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nb-NO" dirty="0" err="1"/>
              <a:t>Implications</a:t>
            </a:r>
            <a:r>
              <a:rPr lang="nb-NO" dirty="0"/>
              <a:t> – guidelines for </a:t>
            </a:r>
            <a:r>
              <a:rPr lang="nb-NO" dirty="0" err="1"/>
              <a:t>professionals</a:t>
            </a:r>
            <a:endParaRPr dirty="0"/>
          </a:p>
        </p:txBody>
      </p:sp>
      <p:pic>
        <p:nvPicPr>
          <p:cNvPr id="89090"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09890" y="1146117"/>
            <a:ext cx="5958361" cy="4764938"/>
          </a:xfrm>
          <a:noFill/>
        </p:spPr>
      </p:pic>
      <p:sp>
        <p:nvSpPr>
          <p:cNvPr id="5" name="Shape 4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46</a:t>
            </a:fld>
            <a:endParaRPr sz="1200" b="0" i="0" u="none" strike="noStrike" cap="none">
              <a:solidFill>
                <a:schemeClr val="lt1"/>
              </a:solidFill>
              <a:latin typeface="Tahoma"/>
              <a:ea typeface="Tahoma"/>
              <a:cs typeface="Tahoma"/>
              <a:sym typeface="Tahoma"/>
            </a:endParaRPr>
          </a:p>
        </p:txBody>
      </p:sp>
      <p:sp>
        <p:nvSpPr>
          <p:cNvPr id="89091" name="Oval 4"/>
          <p:cNvSpPr>
            <a:spLocks noChangeArrowheads="1"/>
          </p:cNvSpPr>
          <p:nvPr/>
        </p:nvSpPr>
        <p:spPr bwMode="auto">
          <a:xfrm>
            <a:off x="3359150" y="5213482"/>
            <a:ext cx="5113338" cy="8890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endParaRPr lang="nl-NL" altLang="pl-PL" sz="2000"/>
          </a:p>
        </p:txBody>
      </p:sp>
    </p:spTree>
    <p:extLst>
      <p:ext uri="{BB962C8B-B14F-4D97-AF65-F5344CB8AC3E}">
        <p14:creationId xmlns:p14="http://schemas.microsoft.com/office/powerpoint/2010/main" val="33845706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a:solidFill>
                  <a:srgbClr val="333333"/>
                </a:solidFill>
                <a:latin typeface="Tahoma"/>
                <a:ea typeface="Tahoma"/>
                <a:cs typeface="Tahoma"/>
                <a:sym typeface="Tahoma"/>
              </a:rPr>
              <a:t>In summary</a:t>
            </a:r>
            <a:endParaRPr/>
          </a:p>
        </p:txBody>
      </p:sp>
      <p:sp>
        <p:nvSpPr>
          <p:cNvPr id="89" name="Shape 89"/>
          <p:cNvSpPr txBox="1">
            <a:spLocks noGrp="1"/>
          </p:cNvSpPr>
          <p:nvPr>
            <p:ph idx="1"/>
          </p:nvPr>
        </p:nvSpPr>
        <p:spPr>
          <a:xfrm>
            <a:off x="431807" y="996696"/>
            <a:ext cx="11368617" cy="5245353"/>
          </a:xfrm>
          <a:prstGeom prst="rect">
            <a:avLst/>
          </a:prstGeom>
          <a:noFill/>
          <a:ln>
            <a:noFill/>
          </a:ln>
        </p:spPr>
        <p:txBody>
          <a:bodyPr spcFirstLastPara="1" wrap="square" lIns="0" tIns="0" rIns="0" bIns="0" anchor="t" anchorCtr="0">
            <a:noAutofit/>
          </a:bodyPr>
          <a:lstStyle/>
          <a:p>
            <a:pPr marL="0" lvl="0" indent="0">
              <a:spcBef>
                <a:spcPts val="0"/>
              </a:spcBef>
            </a:pPr>
            <a:r>
              <a:rPr lang="en-GB" dirty="0"/>
              <a:t>Rationale for VPD outbreak investigation</a:t>
            </a:r>
          </a:p>
          <a:p>
            <a:pPr marL="342900" lvl="0" indent="-342900">
              <a:spcBef>
                <a:spcPts val="0"/>
              </a:spcBef>
              <a:buFont typeface="Arial" panose="020B0604020202020204" pitchFamily="34" charset="0"/>
              <a:buChar char="•"/>
            </a:pPr>
            <a:r>
              <a:rPr lang="en-GB" dirty="0"/>
              <a:t>In general more reasons to investigate than for non-</a:t>
            </a:r>
            <a:r>
              <a:rPr lang="en-GB" dirty="0" err="1"/>
              <a:t>vpds</a:t>
            </a:r>
            <a:endParaRPr lang="en-GB" dirty="0"/>
          </a:p>
          <a:p>
            <a:pPr marL="0" lvl="0" indent="0">
              <a:spcBef>
                <a:spcPts val="0"/>
              </a:spcBef>
            </a:pPr>
            <a:r>
              <a:rPr lang="en-GB" dirty="0"/>
              <a:t>General causes for VPD outbreak</a:t>
            </a:r>
          </a:p>
          <a:p>
            <a:pPr marL="342900" lvl="0" indent="-342900">
              <a:spcBef>
                <a:spcPts val="0"/>
              </a:spcBef>
              <a:buFont typeface="Arial" panose="020B0604020202020204" pitchFamily="34" charset="0"/>
              <a:buChar char="•"/>
            </a:pPr>
            <a:r>
              <a:rPr lang="en-GB" dirty="0"/>
              <a:t>Vaccine failure (primary, secondary)</a:t>
            </a:r>
          </a:p>
          <a:p>
            <a:pPr marL="342900" lvl="0" indent="-342900">
              <a:spcBef>
                <a:spcPts val="0"/>
              </a:spcBef>
              <a:buFont typeface="Arial" panose="020B0604020202020204" pitchFamily="34" charset="0"/>
              <a:buChar char="•"/>
            </a:pPr>
            <a:r>
              <a:rPr lang="en-GB" dirty="0"/>
              <a:t>Failure to vaccinate</a:t>
            </a:r>
          </a:p>
          <a:p>
            <a:pPr marL="0" lvl="0" indent="0">
              <a:spcBef>
                <a:spcPts val="0"/>
              </a:spcBef>
            </a:pPr>
            <a:r>
              <a:rPr lang="en-GB" dirty="0"/>
              <a:t>Development of study questions</a:t>
            </a:r>
          </a:p>
          <a:p>
            <a:pPr marL="342900" lvl="0" indent="-342900">
              <a:spcBef>
                <a:spcPts val="0"/>
              </a:spcBef>
              <a:buFont typeface="Arial" panose="020B0604020202020204" pitchFamily="34" charset="0"/>
              <a:buChar char="•"/>
            </a:pPr>
            <a:r>
              <a:rPr lang="en-GB" dirty="0"/>
              <a:t>Key part of the investigation</a:t>
            </a:r>
          </a:p>
          <a:p>
            <a:pPr marL="342900" lvl="0" indent="-342900">
              <a:spcBef>
                <a:spcPts val="0"/>
              </a:spcBef>
              <a:buFont typeface="Arial" panose="020B0604020202020204" pitchFamily="34" charset="0"/>
              <a:buChar char="•"/>
            </a:pPr>
            <a:r>
              <a:rPr lang="en-GB" dirty="0"/>
              <a:t>Take into account context</a:t>
            </a:r>
          </a:p>
          <a:p>
            <a:pPr marL="0" lvl="0" indent="0">
              <a:spcBef>
                <a:spcPts val="0"/>
              </a:spcBef>
            </a:pPr>
            <a:r>
              <a:rPr lang="en-GB" dirty="0"/>
              <a:t>Main study designs</a:t>
            </a:r>
          </a:p>
          <a:p>
            <a:pPr marL="342900" lvl="0" indent="-342900">
              <a:spcBef>
                <a:spcPts val="0"/>
              </a:spcBef>
              <a:buFont typeface="Arial" panose="020B0604020202020204" pitchFamily="34" charset="0"/>
              <a:buChar char="•"/>
            </a:pPr>
            <a:r>
              <a:rPr lang="en-GB" dirty="0"/>
              <a:t>Descriptive studies</a:t>
            </a:r>
          </a:p>
          <a:p>
            <a:pPr marL="342900" lvl="0" indent="-342900">
              <a:spcBef>
                <a:spcPts val="0"/>
              </a:spcBef>
              <a:buFont typeface="Arial" panose="020B0604020202020204" pitchFamily="34" charset="0"/>
              <a:buChar char="•"/>
            </a:pPr>
            <a:r>
              <a:rPr lang="en-GB" dirty="0"/>
              <a:t>Analytical studies</a:t>
            </a:r>
          </a:p>
          <a:p>
            <a:pPr marL="0" lvl="0" indent="0">
              <a:spcBef>
                <a:spcPts val="0"/>
              </a:spcBef>
            </a:pPr>
            <a:r>
              <a:rPr lang="en-GB" dirty="0"/>
              <a:t>Challenges</a:t>
            </a:r>
          </a:p>
          <a:p>
            <a:pPr marL="342900" lvl="0" indent="-342900">
              <a:spcBef>
                <a:spcPts val="0"/>
              </a:spcBef>
              <a:buFont typeface="Arial" panose="020B0604020202020204" pitchFamily="34" charset="0"/>
              <a:buChar char="•"/>
            </a:pPr>
            <a:r>
              <a:rPr lang="en-GB" dirty="0"/>
              <a:t>Implications</a:t>
            </a:r>
          </a:p>
        </p:txBody>
      </p:sp>
      <p:sp>
        <p:nvSpPr>
          <p:cNvPr id="90" name="Shape 90"/>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47</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a:solidFill>
                  <a:srgbClr val="333333"/>
                </a:solidFill>
                <a:latin typeface="Tahoma"/>
                <a:ea typeface="Tahoma"/>
                <a:cs typeface="Tahoma"/>
                <a:sym typeface="Tahoma"/>
              </a:rPr>
              <a:t>References</a:t>
            </a:r>
            <a:endParaRPr/>
          </a:p>
        </p:txBody>
      </p:sp>
      <p:sp>
        <p:nvSpPr>
          <p:cNvPr id="103" name="Shape 103"/>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sz="2000" dirty="0" err="1"/>
              <a:t>Ciofi</a:t>
            </a:r>
            <a:r>
              <a:rPr lang="en-GB" sz="2000" dirty="0"/>
              <a:t> </a:t>
            </a:r>
            <a:r>
              <a:rPr lang="en-GB" sz="2000" dirty="0" err="1"/>
              <a:t>degli</a:t>
            </a:r>
            <a:r>
              <a:rPr lang="en-GB" sz="2000" dirty="0"/>
              <a:t> </a:t>
            </a:r>
            <a:r>
              <a:rPr lang="en-GB" sz="2000" dirty="0" err="1"/>
              <a:t>Atti</a:t>
            </a:r>
            <a:r>
              <a:rPr lang="en-GB" sz="2000" dirty="0"/>
              <a:t> M; </a:t>
            </a:r>
            <a:r>
              <a:rPr lang="en-GB" sz="2000" dirty="0" err="1"/>
              <a:t>Prevots</a:t>
            </a:r>
            <a:r>
              <a:rPr lang="en-GB" sz="2000" dirty="0"/>
              <a:t> R, </a:t>
            </a:r>
            <a:r>
              <a:rPr lang="en-GB" sz="2000" dirty="0" err="1"/>
              <a:t>Sallabanda</a:t>
            </a:r>
            <a:r>
              <a:rPr lang="en-GB" sz="2000" dirty="0"/>
              <a:t> A et al. Polio outbreak in Albania, 1996. </a:t>
            </a:r>
            <a:r>
              <a:rPr lang="en-GB" sz="2000" dirty="0" err="1"/>
              <a:t>Eurosurveillance</a:t>
            </a:r>
            <a:r>
              <a:rPr lang="en-GB" sz="2000" dirty="0"/>
              <a:t> 1997; 2: 37-39</a:t>
            </a:r>
          </a:p>
          <a:p>
            <a:pPr marL="342900" lvl="0" indent="-342900">
              <a:spcBef>
                <a:spcPts val="0"/>
              </a:spcBef>
              <a:buFont typeface="Arial" panose="020B0604020202020204" pitchFamily="34" charset="0"/>
              <a:buChar char="•"/>
            </a:pPr>
            <a:r>
              <a:rPr lang="en-GB" sz="2000" dirty="0" err="1"/>
              <a:t>Prevots</a:t>
            </a:r>
            <a:r>
              <a:rPr lang="en-GB" sz="2000" dirty="0"/>
              <a:t>  R, </a:t>
            </a:r>
            <a:r>
              <a:rPr lang="en-GB" sz="2000" dirty="0" err="1"/>
              <a:t>Ciofi</a:t>
            </a:r>
            <a:r>
              <a:rPr lang="en-GB" sz="2000" dirty="0"/>
              <a:t> </a:t>
            </a:r>
            <a:r>
              <a:rPr lang="en-GB" sz="2000" dirty="0" err="1"/>
              <a:t>degli</a:t>
            </a:r>
            <a:r>
              <a:rPr lang="en-GB" sz="2000" dirty="0"/>
              <a:t> </a:t>
            </a:r>
            <a:r>
              <a:rPr lang="en-GB" sz="2000" dirty="0" err="1"/>
              <a:t>Atti</a:t>
            </a:r>
            <a:r>
              <a:rPr lang="en-GB" sz="2000" dirty="0"/>
              <a:t> M, </a:t>
            </a:r>
            <a:r>
              <a:rPr lang="en-GB" sz="2000" dirty="0" err="1"/>
              <a:t>Sallabanda</a:t>
            </a:r>
            <a:r>
              <a:rPr lang="en-GB" sz="2000" dirty="0"/>
              <a:t> A, et al. Outbreak of paralytic poliomyelitis in Albania, 1996: High attack rate among adults and apparent interruption of transmission following a nationwide mass vaccination. </a:t>
            </a:r>
            <a:r>
              <a:rPr lang="en-GB" sz="2000" dirty="0" err="1"/>
              <a:t>Clin</a:t>
            </a:r>
            <a:r>
              <a:rPr lang="en-GB" sz="2000" dirty="0"/>
              <a:t> Infect Dis, 1998; 26: 419-25.</a:t>
            </a:r>
          </a:p>
          <a:p>
            <a:pPr marL="342900" lvl="0" indent="-342900">
              <a:spcBef>
                <a:spcPts val="0"/>
              </a:spcBef>
              <a:buFont typeface="Arial" panose="020B0604020202020204" pitchFamily="34" charset="0"/>
              <a:buChar char="•"/>
            </a:pPr>
            <a:r>
              <a:rPr lang="en-GB" sz="2000" dirty="0"/>
              <a:t>Wichmann O, </a:t>
            </a:r>
            <a:r>
              <a:rPr lang="en-GB" sz="2000" dirty="0" err="1"/>
              <a:t>Hellenbrand</a:t>
            </a:r>
            <a:r>
              <a:rPr lang="en-GB" sz="2000" dirty="0"/>
              <a:t> W, </a:t>
            </a:r>
            <a:r>
              <a:rPr lang="en-GB" sz="2000" dirty="0" err="1"/>
              <a:t>Sagebiel</a:t>
            </a:r>
            <a:r>
              <a:rPr lang="en-GB" sz="2000" dirty="0"/>
              <a:t> D, </a:t>
            </a:r>
            <a:r>
              <a:rPr lang="en-GB" sz="2000" dirty="0" err="1"/>
              <a:t>Santibanez</a:t>
            </a:r>
            <a:r>
              <a:rPr lang="en-GB" sz="2000" dirty="0"/>
              <a:t> S, </a:t>
            </a:r>
            <a:r>
              <a:rPr lang="en-GB" sz="2000" dirty="0" err="1"/>
              <a:t>Ahlemeyer</a:t>
            </a:r>
            <a:r>
              <a:rPr lang="en-GB" sz="2000" dirty="0"/>
              <a:t> G, Vogt G, </a:t>
            </a:r>
            <a:r>
              <a:rPr lang="en-GB" sz="2000" dirty="0" err="1"/>
              <a:t>Siedler</a:t>
            </a:r>
            <a:r>
              <a:rPr lang="en-GB" sz="2000" dirty="0"/>
              <a:t> A, van </a:t>
            </a:r>
            <a:r>
              <a:rPr lang="en-GB" sz="2000" dirty="0" err="1"/>
              <a:t>Treeck</a:t>
            </a:r>
            <a:r>
              <a:rPr lang="en-GB" sz="2000" dirty="0"/>
              <a:t> U (2007): Large Measles Outbreak at a German Public School, 2006. </a:t>
            </a:r>
            <a:r>
              <a:rPr lang="en-GB" sz="2000" dirty="0" err="1"/>
              <a:t>Pediatr</a:t>
            </a:r>
            <a:r>
              <a:rPr lang="en-GB" sz="2000" dirty="0"/>
              <a:t> Infect Dis J (2007);26(9):782-786</a:t>
            </a:r>
          </a:p>
          <a:p>
            <a:pPr marL="342900" lvl="0" indent="-342900">
              <a:spcBef>
                <a:spcPts val="0"/>
              </a:spcBef>
              <a:buFont typeface="Arial" panose="020B0604020202020204" pitchFamily="34" charset="0"/>
              <a:buChar char="•"/>
            </a:pPr>
            <a:r>
              <a:rPr lang="en-GB" sz="2000" dirty="0"/>
              <a:t>Abu Sin M, </a:t>
            </a:r>
            <a:r>
              <a:rPr lang="en-GB" sz="2000" dirty="0" err="1"/>
              <a:t>Zenke</a:t>
            </a:r>
            <a:r>
              <a:rPr lang="en-GB" sz="2000" dirty="0"/>
              <a:t> R, </a:t>
            </a:r>
            <a:r>
              <a:rPr lang="en-GB" sz="2000" dirty="0" err="1"/>
              <a:t>Rönckendorf</a:t>
            </a:r>
            <a:r>
              <a:rPr lang="en-GB" sz="2000" dirty="0"/>
              <a:t> R, </a:t>
            </a:r>
            <a:r>
              <a:rPr lang="en-GB" sz="2000" dirty="0" err="1"/>
              <a:t>Littmann</a:t>
            </a:r>
            <a:r>
              <a:rPr lang="en-GB" sz="2000" dirty="0"/>
              <a:t> M, Jorgensen P, </a:t>
            </a:r>
            <a:r>
              <a:rPr lang="en-GB" sz="2000" dirty="0" err="1"/>
              <a:t>Hellenbrand</a:t>
            </a:r>
            <a:r>
              <a:rPr lang="en-GB" sz="2000" dirty="0"/>
              <a:t> W (2009): Pertussis outbreak in primary and secondary schools in </a:t>
            </a:r>
            <a:r>
              <a:rPr lang="en-GB" sz="2000" dirty="0" err="1"/>
              <a:t>Ludwigslust</a:t>
            </a:r>
            <a:r>
              <a:rPr lang="en-GB" sz="2000" dirty="0"/>
              <a:t>, Germany, demonstrating the role of waning immunity. </a:t>
            </a:r>
            <a:r>
              <a:rPr lang="en-GB" sz="2000" dirty="0" err="1"/>
              <a:t>Pediatr</a:t>
            </a:r>
            <a:r>
              <a:rPr lang="en-GB" sz="2000" dirty="0"/>
              <a:t> Infect Dis J (2009);28(3):242-244</a:t>
            </a:r>
          </a:p>
          <a:p>
            <a:pPr marL="342900" lvl="0" indent="-342900">
              <a:spcBef>
                <a:spcPts val="0"/>
              </a:spcBef>
              <a:buFont typeface="Arial" panose="020B0604020202020204" pitchFamily="34" charset="0"/>
              <a:buChar char="•"/>
            </a:pPr>
            <a:r>
              <a:rPr lang="en-GB" sz="2000" dirty="0"/>
              <a:t>Wichmann O, </a:t>
            </a:r>
            <a:r>
              <a:rPr lang="en-GB" sz="2000" dirty="0" err="1"/>
              <a:t>Siedler</a:t>
            </a:r>
            <a:r>
              <a:rPr lang="en-GB" sz="2000" dirty="0"/>
              <a:t> A, </a:t>
            </a:r>
            <a:r>
              <a:rPr lang="en-GB" sz="2000" dirty="0" err="1"/>
              <a:t>Sagebiel</a:t>
            </a:r>
            <a:r>
              <a:rPr lang="en-GB" sz="2000" dirty="0"/>
              <a:t> D, </a:t>
            </a:r>
            <a:r>
              <a:rPr lang="en-GB" sz="2000" dirty="0" err="1"/>
              <a:t>Hellenbrand</a:t>
            </a:r>
            <a:r>
              <a:rPr lang="en-GB" sz="2000" dirty="0"/>
              <a:t> W, </a:t>
            </a:r>
            <a:r>
              <a:rPr lang="en-GB" sz="2000" dirty="0" err="1"/>
              <a:t>Santibanez</a:t>
            </a:r>
            <a:r>
              <a:rPr lang="en-GB" sz="2000" dirty="0"/>
              <a:t> S, </a:t>
            </a:r>
            <a:r>
              <a:rPr lang="en-GB" sz="2000" dirty="0" err="1"/>
              <a:t>Mankertz</a:t>
            </a:r>
            <a:r>
              <a:rPr lang="en-GB" sz="2000" dirty="0"/>
              <a:t> A, Vogt G, van </a:t>
            </a:r>
            <a:r>
              <a:rPr lang="en-GB" sz="2000" dirty="0" err="1"/>
              <a:t>Treeck</a:t>
            </a:r>
            <a:r>
              <a:rPr lang="en-GB" sz="2000" dirty="0"/>
              <a:t> U, Krause G (2008): Further efforts needed to achieve measles elimination in Germany: results of an outbreak investigation. Bull World Health Organisation (2009); 87:108-115</a:t>
            </a:r>
          </a:p>
        </p:txBody>
      </p:sp>
      <p:sp>
        <p:nvSpPr>
          <p:cNvPr id="104" name="Shape 104"/>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48</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dirty="0">
                <a:solidFill>
                  <a:srgbClr val="333333"/>
                </a:solidFill>
                <a:latin typeface="Tahoma"/>
                <a:ea typeface="Tahoma"/>
                <a:cs typeface="Tahoma"/>
                <a:sym typeface="Tahoma"/>
              </a:rPr>
              <a:t>References (cont.</a:t>
            </a:r>
            <a:r>
              <a:rPr lang="en-GB" dirty="0"/>
              <a:t>)</a:t>
            </a:r>
            <a:endParaRPr dirty="0"/>
          </a:p>
        </p:txBody>
      </p:sp>
      <p:sp>
        <p:nvSpPr>
          <p:cNvPr id="103" name="Shape 103"/>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sz="2000" dirty="0" err="1"/>
              <a:t>Spackova</a:t>
            </a:r>
            <a:r>
              <a:rPr lang="en-GB" sz="2000" dirty="0"/>
              <a:t> M, Wiese-</a:t>
            </a:r>
            <a:r>
              <a:rPr lang="en-GB" sz="2000" dirty="0" err="1"/>
              <a:t>Posselt</a:t>
            </a:r>
            <a:r>
              <a:rPr lang="en-GB" sz="2000" dirty="0"/>
              <a:t> M, </a:t>
            </a:r>
            <a:r>
              <a:rPr lang="en-GB" sz="2000" dirty="0" err="1"/>
              <a:t>Dehnert</a:t>
            </a:r>
            <a:r>
              <a:rPr lang="en-GB" sz="2000" dirty="0"/>
              <a:t> M, </a:t>
            </a:r>
            <a:r>
              <a:rPr lang="en-GB" sz="2000" dirty="0" err="1"/>
              <a:t>Matysiak</a:t>
            </a:r>
            <a:r>
              <a:rPr lang="en-GB" sz="2000" dirty="0"/>
              <a:t>-Klose M, </a:t>
            </a:r>
            <a:r>
              <a:rPr lang="en-GB" sz="2000" dirty="0" err="1"/>
              <a:t>Heininger</a:t>
            </a:r>
            <a:r>
              <a:rPr lang="en-GB" sz="2000" dirty="0"/>
              <a:t> U,  </a:t>
            </a:r>
            <a:r>
              <a:rPr lang="en-GB" sz="2000" dirty="0" err="1"/>
              <a:t>Siedler</a:t>
            </a:r>
            <a:r>
              <a:rPr lang="en-GB" sz="2000" dirty="0"/>
              <a:t> A (2009): Comparative Varicella Vaccine Effectiveness During Outbreaks in Day Care </a:t>
            </a:r>
            <a:r>
              <a:rPr lang="en-GB" sz="2000" dirty="0" err="1"/>
              <a:t>Centers</a:t>
            </a:r>
            <a:r>
              <a:rPr lang="en-GB" sz="2000" dirty="0"/>
              <a:t> (submitted)</a:t>
            </a:r>
          </a:p>
          <a:p>
            <a:pPr marL="342900" lvl="0" indent="-342900">
              <a:spcBef>
                <a:spcPts val="0"/>
              </a:spcBef>
              <a:buFont typeface="Arial" panose="020B0604020202020204" pitchFamily="34" charset="0"/>
              <a:buChar char="•"/>
            </a:pPr>
            <a:r>
              <a:rPr lang="en-GB" sz="2000" dirty="0" err="1"/>
              <a:t>Hahné</a:t>
            </a:r>
            <a:r>
              <a:rPr lang="en-GB" sz="2000" dirty="0"/>
              <a:t> S, </a:t>
            </a:r>
            <a:r>
              <a:rPr lang="en-GB" sz="2000" dirty="0" err="1"/>
              <a:t>Gray</a:t>
            </a:r>
            <a:r>
              <a:rPr lang="en-GB" sz="2000" dirty="0"/>
              <a:t> S, Aguilera JF, Crowcroft N, Nichols T, Kaczmarski E, Ramsay M. W135 meningococcal disease in England and Wales associated with Hajj 2000 and 2001. The Lancet 2002,359:582-3.</a:t>
            </a:r>
          </a:p>
          <a:p>
            <a:pPr marL="342900" lvl="0" indent="-342900">
              <a:spcBef>
                <a:spcPts val="0"/>
              </a:spcBef>
              <a:buFont typeface="Arial" panose="020B0604020202020204" pitchFamily="34" charset="0"/>
              <a:buChar char="•"/>
            </a:pPr>
            <a:r>
              <a:rPr lang="en-GB" sz="2000" dirty="0"/>
              <a:t>Aguilera JF, </a:t>
            </a:r>
            <a:r>
              <a:rPr lang="en-GB" sz="2000" dirty="0" err="1"/>
              <a:t>Perrocheau</a:t>
            </a:r>
            <a:r>
              <a:rPr lang="en-GB" sz="2000" dirty="0"/>
              <a:t> A, </a:t>
            </a:r>
            <a:r>
              <a:rPr lang="en-GB" sz="2000" dirty="0" err="1"/>
              <a:t>Meffre</a:t>
            </a:r>
            <a:r>
              <a:rPr lang="en-GB" sz="2000" dirty="0"/>
              <a:t> C, </a:t>
            </a:r>
            <a:r>
              <a:rPr lang="en-GB" sz="2000" dirty="0" err="1"/>
              <a:t>Hahné</a:t>
            </a:r>
            <a:r>
              <a:rPr lang="en-GB" sz="2000" dirty="0"/>
              <a:t> S. Outbreak of W135 meningococcal disease after the Hajj pilgrimage, Europe, 2000. Emerging Infectious Diseases 2002;8:(8):761–67.</a:t>
            </a:r>
          </a:p>
          <a:p>
            <a:pPr marL="342900" lvl="0" indent="-342900">
              <a:spcBef>
                <a:spcPts val="0"/>
              </a:spcBef>
              <a:buFont typeface="Arial" panose="020B0604020202020204" pitchFamily="34" charset="0"/>
              <a:buChar char="•"/>
            </a:pPr>
            <a:r>
              <a:rPr lang="en-GB" sz="2000" dirty="0"/>
              <a:t>S.J.M. </a:t>
            </a:r>
            <a:r>
              <a:rPr lang="en-GB" sz="2000" dirty="0" err="1"/>
              <a:t>Hahné</a:t>
            </a:r>
            <a:r>
              <a:rPr lang="en-GB" sz="2000" dirty="0"/>
              <a:t>, J.M. White, N.S. Crowcroft, M. M. Brett, R.C. George, N.J. </a:t>
            </a:r>
            <a:r>
              <a:rPr lang="en-GB" sz="2000" dirty="0" err="1"/>
              <a:t>Beeching</a:t>
            </a:r>
            <a:r>
              <a:rPr lang="en-GB" sz="2000" dirty="0"/>
              <a:t>, K. Roy, D. Goldberg. Tetanus in injecting drug users, United Kingdom. Emerging Infectious Diseases 2006;12:709-10.</a:t>
            </a:r>
          </a:p>
          <a:p>
            <a:pPr marL="342900" lvl="0" indent="-342900">
              <a:spcBef>
                <a:spcPts val="0"/>
              </a:spcBef>
              <a:buFont typeface="Arial" panose="020B0604020202020204" pitchFamily="34" charset="0"/>
              <a:buChar char="•"/>
            </a:pPr>
            <a:r>
              <a:rPr lang="en-GB" sz="2000" dirty="0" err="1"/>
              <a:t>Hahné</a:t>
            </a:r>
            <a:r>
              <a:rPr lang="en-GB" sz="2000" dirty="0"/>
              <a:t> SJM et al. Rubella Outbreak in the Netherlands, 2004-2005: High burden of Congenital Infection and Spread to Canada. </a:t>
            </a:r>
            <a:r>
              <a:rPr lang="en-GB" sz="2000" dirty="0" err="1"/>
              <a:t>Pediatric</a:t>
            </a:r>
            <a:r>
              <a:rPr lang="en-GB" sz="2000" dirty="0"/>
              <a:t> Infectious Disease Journal 2009 (in press)</a:t>
            </a:r>
          </a:p>
          <a:p>
            <a:pPr marL="0" lvl="0" indent="0">
              <a:spcBef>
                <a:spcPts val="0"/>
              </a:spcBef>
            </a:pPr>
            <a:endParaRPr lang="en-GB" sz="2200" dirty="0"/>
          </a:p>
        </p:txBody>
      </p:sp>
      <p:sp>
        <p:nvSpPr>
          <p:cNvPr id="104" name="Shape 104"/>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49</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756714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a:solidFill>
                  <a:srgbClr val="333333"/>
                </a:solidFill>
                <a:latin typeface="Tahoma"/>
                <a:ea typeface="Tahoma"/>
                <a:cs typeface="Tahoma"/>
                <a:sym typeface="Tahoma"/>
              </a:rPr>
              <a:t>Outline</a:t>
            </a:r>
            <a:endParaRPr/>
          </a:p>
        </p:txBody>
      </p:sp>
      <p:sp>
        <p:nvSpPr>
          <p:cNvPr id="55" name="Shape 55"/>
          <p:cNvSpPr txBox="1">
            <a:spLocks noGrp="1"/>
          </p:cNvSpPr>
          <p:nvPr>
            <p:ph idx="1"/>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400" b="0" i="0" u="none" strike="noStrike" cap="none" dirty="0">
                <a:solidFill>
                  <a:schemeClr val="dk1"/>
                </a:solidFill>
                <a:latin typeface="Tahoma"/>
                <a:ea typeface="Tahoma"/>
                <a:cs typeface="Tahoma"/>
                <a:sym typeface="Tahoma"/>
              </a:rPr>
              <a:t>This session consists of the following elements</a:t>
            </a:r>
            <a:endParaRPr dirty="0"/>
          </a:p>
          <a:p>
            <a:pPr marL="0" marR="0" lvl="0" indent="0" algn="l" rtl="0">
              <a:lnSpc>
                <a:spcPct val="90000"/>
              </a:lnSpc>
              <a:spcBef>
                <a:spcPts val="900"/>
              </a:spcBef>
              <a:spcAft>
                <a:spcPts val="0"/>
              </a:spcAft>
              <a:buNone/>
            </a:pPr>
            <a:endParaRPr sz="2400" b="0" i="0" u="none" strike="noStrike" cap="none" dirty="0">
              <a:solidFill>
                <a:schemeClr val="dk1"/>
              </a:solidFill>
              <a:latin typeface="Tahoma"/>
              <a:ea typeface="Tahoma"/>
              <a:cs typeface="Tahoma"/>
              <a:sym typeface="Tahoma"/>
            </a:endParaRPr>
          </a:p>
          <a:p>
            <a:pPr lvl="0" indent="-457200">
              <a:spcBef>
                <a:spcPts val="900"/>
              </a:spcBef>
              <a:buClr>
                <a:schemeClr val="dk1"/>
              </a:buClr>
              <a:buSzPts val="2400"/>
              <a:buFont typeface="Noto Sans Symbols"/>
              <a:buAutoNum type="arabicPeriod"/>
            </a:pPr>
            <a:r>
              <a:rPr lang="en-GB" dirty="0"/>
              <a:t>Rationale for VPD outbreak investigation</a:t>
            </a:r>
          </a:p>
          <a:p>
            <a:pPr lvl="0" indent="-457200">
              <a:spcBef>
                <a:spcPts val="900"/>
              </a:spcBef>
              <a:buClr>
                <a:schemeClr val="dk1"/>
              </a:buClr>
              <a:buSzPts val="2400"/>
              <a:buFont typeface="Noto Sans Symbols"/>
              <a:buAutoNum type="arabicPeriod"/>
            </a:pPr>
            <a:r>
              <a:rPr lang="en-GB" dirty="0"/>
              <a:t>General causes for VPD outbreak</a:t>
            </a:r>
          </a:p>
          <a:p>
            <a:pPr lvl="0" indent="-457200">
              <a:spcBef>
                <a:spcPts val="900"/>
              </a:spcBef>
              <a:buClr>
                <a:schemeClr val="dk1"/>
              </a:buClr>
              <a:buSzPts val="2400"/>
              <a:buFont typeface="Noto Sans Symbols"/>
              <a:buAutoNum type="arabicPeriod"/>
            </a:pPr>
            <a:r>
              <a:rPr lang="en-GB" dirty="0"/>
              <a:t>Development of study questions</a:t>
            </a:r>
          </a:p>
          <a:p>
            <a:pPr lvl="0" indent="-457200">
              <a:spcBef>
                <a:spcPts val="900"/>
              </a:spcBef>
              <a:buClr>
                <a:schemeClr val="dk1"/>
              </a:buClr>
              <a:buSzPts val="2400"/>
              <a:buFont typeface="Noto Sans Symbols"/>
              <a:buAutoNum type="arabicPeriod"/>
            </a:pPr>
            <a:r>
              <a:rPr lang="en-GB" dirty="0"/>
              <a:t>Main study designs</a:t>
            </a:r>
          </a:p>
          <a:p>
            <a:pPr lvl="0" indent="-457200">
              <a:spcBef>
                <a:spcPts val="900"/>
              </a:spcBef>
              <a:buClr>
                <a:schemeClr val="dk1"/>
              </a:buClr>
              <a:buSzPts val="2400"/>
              <a:buFont typeface="Noto Sans Symbols"/>
              <a:buAutoNum type="arabicPeriod"/>
            </a:pPr>
            <a:r>
              <a:rPr lang="en-GB" dirty="0"/>
              <a:t>Challenges</a:t>
            </a:r>
          </a:p>
          <a:p>
            <a:pPr lvl="0" indent="-457200">
              <a:spcBef>
                <a:spcPts val="900"/>
              </a:spcBef>
              <a:buClr>
                <a:schemeClr val="dk1"/>
              </a:buClr>
              <a:buSzPts val="2400"/>
              <a:buFont typeface="Noto Sans Symbols"/>
              <a:buAutoNum type="arabicPeriod"/>
            </a:pPr>
            <a:endParaRPr dirty="0"/>
          </a:p>
        </p:txBody>
      </p:sp>
      <p:sp>
        <p:nvSpPr>
          <p:cNvPr id="56" name="Shape 5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5</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32000" y="4320014"/>
            <a:ext cx="10972800" cy="1941811"/>
          </a:xfrm>
          <a:prstGeom prst="rect">
            <a:avLst/>
          </a:prstGeom>
          <a:noFill/>
          <a:ln>
            <a:noFill/>
          </a:ln>
        </p:spPr>
        <p:txBody>
          <a:bodyPr spcFirstLastPara="1" wrap="square" lIns="0" tIns="0" rIns="0" bIns="0" anchor="t" anchorCtr="0">
            <a:noAutofit/>
          </a:bodyPr>
          <a:lstStyle/>
          <a:p>
            <a:pPr lvl="0"/>
            <a:r>
              <a:rPr lang="en-GB" sz="4000" b="1" i="0" u="none" strike="noStrike" cap="none" dirty="0">
                <a:solidFill>
                  <a:schemeClr val="lt1"/>
                </a:solidFill>
                <a:latin typeface="Tahoma"/>
                <a:ea typeface="Tahoma"/>
                <a:cs typeface="Tahoma"/>
                <a:sym typeface="Tahoma"/>
              </a:rPr>
              <a:t>Acknowledgements</a:t>
            </a:r>
            <a:br>
              <a:rPr lang="en-GB" sz="4000" b="1" i="0" u="none" strike="noStrike" cap="none" dirty="0">
                <a:solidFill>
                  <a:schemeClr val="lt1"/>
                </a:solidFill>
                <a:latin typeface="Tahoma"/>
                <a:ea typeface="Tahoma"/>
                <a:cs typeface="Tahoma"/>
                <a:sym typeface="Tahoma"/>
              </a:rPr>
            </a:br>
            <a:r>
              <a:rPr lang="en-GB" sz="1100" dirty="0"/>
              <a:t>The creation of this training material was commissioned in 2012 by ECDC to the consortium of experts with the direct involvement of Susan </a:t>
            </a:r>
            <a:r>
              <a:rPr lang="en-GB" sz="1100" dirty="0" err="1"/>
              <a:t>Hahné</a:t>
            </a:r>
            <a:r>
              <a:rPr lang="en-GB" sz="1100" dirty="0"/>
              <a:t> and based on materials developed by Anette </a:t>
            </a:r>
            <a:r>
              <a:rPr lang="en-GB" sz="1100" dirty="0" err="1"/>
              <a:t>Siedler</a:t>
            </a:r>
            <a:r>
              <a:rPr lang="en-GB" sz="1100" dirty="0"/>
              <a:t> and others</a:t>
            </a:r>
            <a:br>
              <a:rPr lang="en-GB" sz="1100" dirty="0"/>
            </a:br>
            <a:br>
              <a:rPr lang="en-GB" sz="1100" dirty="0"/>
            </a:br>
            <a:r>
              <a:rPr lang="en-GB" sz="1100" dirty="0"/>
              <a:t>The revision and update of this training material was commissioned in 2017 by ECDC to Transmissible with the direct involvement of Pawel Stefanoff and Arnold Bosman</a:t>
            </a:r>
            <a:endParaRPr dirty="0"/>
          </a:p>
        </p:txBody>
      </p:sp>
      <p:sp>
        <p:nvSpPr>
          <p:cNvPr id="111" name="Shape 111"/>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50</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32000" y="4320014"/>
            <a:ext cx="10972800" cy="194181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4000" b="1" i="0" u="none" strike="noStrike" cap="none" dirty="0">
                <a:solidFill>
                  <a:schemeClr val="lt1"/>
                </a:solidFill>
                <a:latin typeface="Tahoma"/>
                <a:ea typeface="Tahoma"/>
                <a:cs typeface="Tahoma"/>
                <a:sym typeface="Tahoma"/>
              </a:rPr>
              <a:t>Rationale for outbreak investigation</a:t>
            </a:r>
            <a:endParaRPr dirty="0"/>
          </a:p>
        </p:txBody>
      </p:sp>
      <p:sp>
        <p:nvSpPr>
          <p:cNvPr id="62" name="Shape 62"/>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6</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What is an outbreak?</a:t>
            </a:r>
            <a:endParaRPr dirty="0"/>
          </a:p>
        </p:txBody>
      </p:sp>
      <p:sp>
        <p:nvSpPr>
          <p:cNvPr id="75" name="Shape 75"/>
          <p:cNvSpPr txBox="1">
            <a:spLocks noGrp="1"/>
          </p:cNvSpPr>
          <p:nvPr>
            <p:ph idx="1"/>
          </p:nvPr>
        </p:nvSpPr>
        <p:spPr>
          <a:prstGeom prst="rect">
            <a:avLst/>
          </a:prstGeom>
          <a:noFill/>
          <a:ln>
            <a:noFill/>
          </a:ln>
        </p:spPr>
        <p:txBody>
          <a:bodyPr spcFirstLastPara="1" wrap="square" lIns="0" tIns="0" rIns="0" bIns="0" anchor="t" anchorCtr="0">
            <a:noAutofit/>
          </a:bodyPr>
          <a:lstStyle/>
          <a:p>
            <a:pPr marL="0" lvl="0" indent="0">
              <a:spcBef>
                <a:spcPts val="0"/>
              </a:spcBef>
            </a:pPr>
            <a:r>
              <a:rPr lang="en-GB" dirty="0"/>
              <a:t>Occurrence of more cases of a disease than expected:</a:t>
            </a:r>
          </a:p>
          <a:p>
            <a:pPr marL="342900" lvl="0" indent="-342900">
              <a:spcBef>
                <a:spcPts val="0"/>
              </a:spcBef>
              <a:buFont typeface="Arial" panose="020B0604020202020204" pitchFamily="34" charset="0"/>
              <a:buChar char="•"/>
            </a:pPr>
            <a:r>
              <a:rPr lang="en-GB" dirty="0"/>
              <a:t>over a particular period of time		(Time)</a:t>
            </a:r>
          </a:p>
          <a:p>
            <a:pPr marL="342900" lvl="0" indent="-342900">
              <a:spcBef>
                <a:spcPts val="0"/>
              </a:spcBef>
              <a:buFont typeface="Arial" panose="020B0604020202020204" pitchFamily="34" charset="0"/>
              <a:buChar char="•"/>
            </a:pPr>
            <a:r>
              <a:rPr lang="en-GB" dirty="0"/>
              <a:t>in a particular area			(Place)</a:t>
            </a:r>
          </a:p>
          <a:p>
            <a:pPr marL="342900" lvl="0" indent="-342900">
              <a:spcBef>
                <a:spcPts val="0"/>
              </a:spcBef>
              <a:buFont typeface="Arial" panose="020B0604020202020204" pitchFamily="34" charset="0"/>
              <a:buChar char="•"/>
            </a:pPr>
            <a:r>
              <a:rPr lang="en-GB" dirty="0"/>
              <a:t>among a specific group of people	(Person)</a:t>
            </a:r>
          </a:p>
          <a:p>
            <a:pPr marL="342900" marR="0" lvl="0" indent="-342900" algn="l" rtl="0">
              <a:lnSpc>
                <a:spcPct val="90000"/>
              </a:lnSpc>
              <a:spcBef>
                <a:spcPts val="0"/>
              </a:spcBef>
              <a:spcAft>
                <a:spcPts val="0"/>
              </a:spcAft>
              <a:buFont typeface="Arial" panose="020B0604020202020204" pitchFamily="34" charset="0"/>
              <a:buChar char="•"/>
            </a:pPr>
            <a:endParaRPr sz="2400" b="0" i="0" u="none" strike="noStrike" cap="none" dirty="0">
              <a:solidFill>
                <a:schemeClr val="dk1"/>
              </a:solidFill>
              <a:latin typeface="Tahoma"/>
              <a:ea typeface="Tahoma"/>
              <a:cs typeface="Tahoma"/>
              <a:sym typeface="Tahoma"/>
            </a:endParaRPr>
          </a:p>
        </p:txBody>
      </p:sp>
      <p:sp>
        <p:nvSpPr>
          <p:cNvPr id="76" name="Shape 7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7</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303658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Note for trainers</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In the following slides the rationale for outbreak investigations is described. This summarises why it is important to investigate VPD outbreaks.</a:t>
            </a:r>
          </a:p>
          <a:p>
            <a:pPr marL="342900" lvl="0" indent="-342900">
              <a:spcBef>
                <a:spcPts val="0"/>
              </a:spcBef>
              <a:buFont typeface="Arial" panose="020B0604020202020204" pitchFamily="34" charset="0"/>
              <a:buChar char="•"/>
            </a:pPr>
            <a:r>
              <a:rPr lang="en-GB" dirty="0"/>
              <a:t>The first lists the reasons that are relevant to all outbreak investigations.</a:t>
            </a:r>
          </a:p>
          <a:p>
            <a:pPr marL="342900" lvl="0" indent="-342900">
              <a:spcBef>
                <a:spcPts val="0"/>
              </a:spcBef>
              <a:buFont typeface="Arial" panose="020B0604020202020204" pitchFamily="34" charset="0"/>
              <a:buChar char="•"/>
            </a:pPr>
            <a:r>
              <a:rPr lang="en-GB" dirty="0"/>
              <a:t>The second list is specific to outbreaks of vaccine preventable diseases (VPDs). Since an effective intervention exists (vaccination), there is nearly always a rationale to carry out an outbreak investigation should a VPD outbreak occur.</a:t>
            </a:r>
          </a:p>
          <a:p>
            <a:pPr marL="342900" lvl="0" indent="-342900">
              <a:spcBef>
                <a:spcPts val="0"/>
              </a:spcBef>
              <a:buFont typeface="Arial" panose="020B0604020202020204" pitchFamily="34" charset="0"/>
              <a:buChar char="•"/>
            </a:pPr>
            <a:r>
              <a:rPr lang="en-GB" dirty="0"/>
              <a:t>The ultimate aim of doing a VPD outbreak investigation is to find evidence so that the control of VPDs can be improved. </a:t>
            </a:r>
          </a:p>
        </p:txBody>
      </p:sp>
    </p:spTree>
    <p:extLst>
      <p:ext uri="{BB962C8B-B14F-4D97-AF65-F5344CB8AC3E}">
        <p14:creationId xmlns:p14="http://schemas.microsoft.com/office/powerpoint/2010/main" val="3243242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Rationale to investigate outbreaks</a:t>
            </a:r>
            <a:endParaRPr dirty="0"/>
          </a:p>
        </p:txBody>
      </p:sp>
      <p:sp>
        <p:nvSpPr>
          <p:cNvPr id="75" name="Shape 75"/>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Understand what happened and why</a:t>
            </a:r>
          </a:p>
          <a:p>
            <a:pPr marL="342900" lvl="0" indent="-342900">
              <a:spcBef>
                <a:spcPts val="0"/>
              </a:spcBef>
              <a:buFont typeface="Arial" panose="020B0604020202020204" pitchFamily="34" charset="0"/>
              <a:buChar char="•"/>
            </a:pPr>
            <a:r>
              <a:rPr lang="en-GB" dirty="0"/>
              <a:t>Identify and evaluate interventions for control</a:t>
            </a:r>
          </a:p>
          <a:p>
            <a:pPr marL="342900" lvl="0" indent="-342900">
              <a:spcBef>
                <a:spcPts val="0"/>
              </a:spcBef>
              <a:buFont typeface="Arial" panose="020B0604020202020204" pitchFamily="34" charset="0"/>
              <a:buChar char="•"/>
            </a:pPr>
            <a:r>
              <a:rPr lang="en-GB" dirty="0"/>
              <a:t>Prevent similar / future outbreaks</a:t>
            </a:r>
          </a:p>
          <a:p>
            <a:pPr marL="342900" lvl="0" indent="-342900">
              <a:spcBef>
                <a:spcPts val="0"/>
              </a:spcBef>
              <a:buFont typeface="Arial" panose="020B0604020202020204" pitchFamily="34" charset="0"/>
              <a:buChar char="•"/>
            </a:pPr>
            <a:r>
              <a:rPr lang="en-GB" dirty="0"/>
              <a:t>Improve our knowledge about the</a:t>
            </a:r>
          </a:p>
          <a:p>
            <a:pPr marL="800100" lvl="1" indent="-342900">
              <a:spcBef>
                <a:spcPts val="0"/>
              </a:spcBef>
              <a:buFont typeface="Arial" panose="020B0604020202020204" pitchFamily="34" charset="0"/>
              <a:buChar char="•"/>
            </a:pPr>
            <a:r>
              <a:rPr lang="en-GB" dirty="0"/>
              <a:t>pathogen</a:t>
            </a:r>
          </a:p>
          <a:p>
            <a:pPr marL="800100" lvl="1" indent="-342900">
              <a:spcBef>
                <a:spcPts val="0"/>
              </a:spcBef>
              <a:buFont typeface="Arial" panose="020B0604020202020204" pitchFamily="34" charset="0"/>
              <a:buChar char="•"/>
            </a:pPr>
            <a:r>
              <a:rPr lang="en-GB" dirty="0"/>
              <a:t>transmission</a:t>
            </a:r>
          </a:p>
          <a:p>
            <a:pPr marL="800100" lvl="1" indent="-342900">
              <a:spcBef>
                <a:spcPts val="0"/>
              </a:spcBef>
              <a:buFont typeface="Arial" panose="020B0604020202020204" pitchFamily="34" charset="0"/>
              <a:buChar char="•"/>
            </a:pPr>
            <a:r>
              <a:rPr lang="en-GB" dirty="0"/>
              <a:t>disease</a:t>
            </a:r>
          </a:p>
          <a:p>
            <a:pPr marL="800100" lvl="1" indent="-342900">
              <a:spcBef>
                <a:spcPts val="0"/>
              </a:spcBef>
              <a:buFont typeface="Arial" panose="020B0604020202020204" pitchFamily="34" charset="0"/>
              <a:buChar char="•"/>
            </a:pPr>
            <a:r>
              <a:rPr lang="en-GB" dirty="0"/>
              <a:t>vaccine</a:t>
            </a:r>
          </a:p>
          <a:p>
            <a:pPr marL="342900" lvl="0" indent="-342900">
              <a:spcBef>
                <a:spcPts val="0"/>
              </a:spcBef>
              <a:buFont typeface="Arial" panose="020B0604020202020204" pitchFamily="34" charset="0"/>
              <a:buChar char="•"/>
            </a:pPr>
            <a:r>
              <a:rPr lang="en-GB" dirty="0"/>
              <a:t>Improve surveillance and outbreak detection</a:t>
            </a:r>
          </a:p>
          <a:p>
            <a:pPr marL="342900" lvl="0" indent="-342900">
              <a:spcBef>
                <a:spcPts val="0"/>
              </a:spcBef>
              <a:buFont typeface="Arial" panose="020B0604020202020204" pitchFamily="34" charset="0"/>
              <a:buChar char="•"/>
            </a:pPr>
            <a:r>
              <a:rPr lang="en-GB" dirty="0"/>
              <a:t>Training</a:t>
            </a:r>
          </a:p>
        </p:txBody>
      </p:sp>
      <p:sp>
        <p:nvSpPr>
          <p:cNvPr id="76" name="Shape 7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9</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047749992"/>
      </p:ext>
    </p:extLst>
  </p:cSld>
  <p:clrMapOvr>
    <a:masterClrMapping/>
  </p:clrMapOvr>
</p:sld>
</file>

<file path=ppt/theme/theme1.xml><?xml version="1.0" encoding="utf-8"?>
<a:theme xmlns:a="http://schemas.openxmlformats.org/drawingml/2006/main" name="ECDC_PowerPoint_Template_2017-2">
  <a:themeElements>
    <a:clrScheme name="Custom 1">
      <a:dk1>
        <a:srgbClr val="000000"/>
      </a:dk1>
      <a:lt1>
        <a:srgbClr val="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CDC2018">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2018" id="{D41CC0E2-DDA2-4380-91A7-A939EC481051}" vid="{DE6D22DC-CC76-4172-B01A-FC91DFFC14C0}"/>
    </a:ext>
  </a:extLst>
</a:theme>
</file>

<file path=ppt/theme/theme3.xml><?xml version="1.0" encoding="utf-8"?>
<a:theme xmlns:a="http://schemas.openxmlformats.org/drawingml/2006/main" name="1_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2" id="{6C0354FD-0621-4C7B-AB03-C803EF4AC2BB}" vid="{8C49C7B8-4CE6-420F-AD30-715851A5BCFC}"/>
    </a:ext>
  </a:extLst>
</a:theme>
</file>

<file path=ppt/theme/theme4.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2606</Words>
  <Application>Microsoft Office PowerPoint</Application>
  <PresentationFormat>Breedbeeld</PresentationFormat>
  <Paragraphs>374</Paragraphs>
  <Slides>50</Slides>
  <Notes>43</Notes>
  <HiddenSlides>9</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50</vt:i4>
      </vt:variant>
    </vt:vector>
  </HeadingPairs>
  <TitlesOfParts>
    <vt:vector size="59" baseType="lpstr">
      <vt:lpstr>Courier New</vt:lpstr>
      <vt:lpstr>Tahoma</vt:lpstr>
      <vt:lpstr>Arial</vt:lpstr>
      <vt:lpstr>Noto Sans Symbols</vt:lpstr>
      <vt:lpstr>Wingdings</vt:lpstr>
      <vt:lpstr>Times</vt:lpstr>
      <vt:lpstr>ECDC_PowerPoint_Template_2017-2</vt:lpstr>
      <vt:lpstr>ECDC2018</vt:lpstr>
      <vt:lpstr>1_ECDC_PowerPoint_Template_2017-2</vt:lpstr>
      <vt:lpstr>Main learning points in lecture ”Outbreak investigation of VPDs”</vt:lpstr>
      <vt:lpstr>Objectives</vt:lpstr>
      <vt:lpstr>Objectives (cont.)</vt:lpstr>
      <vt:lpstr>Note for trainers</vt:lpstr>
      <vt:lpstr>Outline</vt:lpstr>
      <vt:lpstr>Rationale for outbreak investigation</vt:lpstr>
      <vt:lpstr>What is an outbreak?</vt:lpstr>
      <vt:lpstr>Note for trainers</vt:lpstr>
      <vt:lpstr>Rationale to investigate outbreaks</vt:lpstr>
      <vt:lpstr>Additional rationale to investigate outbreaks of vaccine preventable diseases</vt:lpstr>
      <vt:lpstr>Note for trainers</vt:lpstr>
      <vt:lpstr>General causes for VPD outbreak</vt:lpstr>
      <vt:lpstr>Causes of outbreaks of VPDs</vt:lpstr>
      <vt:lpstr>Note for trainers</vt:lpstr>
      <vt:lpstr>VPD outbreak due to ‘failure to vaccinate’ Example: Rubella, Netherlands, 2004-2005 </vt:lpstr>
      <vt:lpstr>MMR-1 coverage by municipality, The Netherlands, 2004 </vt:lpstr>
      <vt:lpstr>Votes for SGP party by municipality, National Elections, The Netherlands, 2003</vt:lpstr>
      <vt:lpstr>Rubella notifications by week of onset, The Netherlands, 1-9-2004 – 13-9-2005</vt:lpstr>
      <vt:lpstr>Rubella notifications by week of onset, Netherlands and Canada, 2004/05</vt:lpstr>
      <vt:lpstr>VPD outbreak due to ‘vaccine failure’ Example: Mumps, Netherlands, 2009-</vt:lpstr>
      <vt:lpstr>Development of study questions</vt:lpstr>
      <vt:lpstr>Note for trainers</vt:lpstr>
      <vt:lpstr>Develop study questions for a VPD outbreak investigation – Step 1 – ‘Homework’</vt:lpstr>
      <vt:lpstr>Note for trainers</vt:lpstr>
      <vt:lpstr>Examples of guidance documents in the The Netherlands and the UK</vt:lpstr>
      <vt:lpstr>Develop study questions for a VPD outbreak investigation – step 2</vt:lpstr>
      <vt:lpstr>Develop study questions for a VPD outbreak investigation – step 3</vt:lpstr>
      <vt:lpstr>Develop study questions for a VPD outbreak investigation – step 4</vt:lpstr>
      <vt:lpstr>Note for trainers</vt:lpstr>
      <vt:lpstr>Develop study questions for a VPD outbreak investigation – Example: Rubella</vt:lpstr>
      <vt:lpstr>Develop study questions for a VPD outbreak investigation – Example: Mumps</vt:lpstr>
      <vt:lpstr>Main study designs</vt:lpstr>
      <vt:lpstr>Study designs for VPD outbreak investigations – link with study questions</vt:lpstr>
      <vt:lpstr>Descriptive epidemiological studies</vt:lpstr>
      <vt:lpstr>Descriptive epidemiological studies – example: Measles outbreak Germany, 2006</vt:lpstr>
      <vt:lpstr>Descriptive studies: burden of disease</vt:lpstr>
      <vt:lpstr>Note for trainers</vt:lpstr>
      <vt:lpstr>Analytical studies – possible designs</vt:lpstr>
      <vt:lpstr>Analytical studies  - possible outcomes</vt:lpstr>
      <vt:lpstr>Challenges</vt:lpstr>
      <vt:lpstr>Outbreak investigations of VPD – main challenges</vt:lpstr>
      <vt:lpstr>Outbreak investigations of VPD – implications of findings</vt:lpstr>
      <vt:lpstr>Note for trainers</vt:lpstr>
      <vt:lpstr>Implications – international recommendations </vt:lpstr>
      <vt:lpstr>Implications – information leaflets</vt:lpstr>
      <vt:lpstr>Implications – guidelines for professionals</vt:lpstr>
      <vt:lpstr>In summary</vt:lpstr>
      <vt:lpstr>References</vt:lpstr>
      <vt:lpstr>References (cont.)</vt:lpstr>
      <vt:lpstr>Acknowledgements The creation of this training material was commissioned in 2012 by ECDC to the consortium of experts with the direct involvement of Susan Hahné and based on materials developed by Anette Siedler and others  The revision and update of this training material was commissioned in 2017 by ECDC to Transmissible with the direct involvement of Pawel Stefanoff and Arnold Bosman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lecture/session</dc:title>
  <dc:creator>Stefanoff, Pawel</dc:creator>
  <cp:lastModifiedBy>arnold bosman</cp:lastModifiedBy>
  <cp:revision>33</cp:revision>
  <dcterms:modified xsi:type="dcterms:W3CDTF">2018-05-07T10:28:39Z</dcterms:modified>
</cp:coreProperties>
</file>