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29"/>
  </p:notesMasterIdLst>
  <p:handoutMasterIdLst>
    <p:handoutMasterId r:id="rId30"/>
  </p:handoutMasterIdLst>
  <p:sldIdLst>
    <p:sldId id="256" r:id="rId3"/>
    <p:sldId id="265" r:id="rId4"/>
    <p:sldId id="257" r:id="rId5"/>
    <p:sldId id="258" r:id="rId6"/>
    <p:sldId id="259" r:id="rId7"/>
    <p:sldId id="272" r:id="rId8"/>
    <p:sldId id="273" r:id="rId9"/>
    <p:sldId id="262" r:id="rId10"/>
    <p:sldId id="274" r:id="rId11"/>
    <p:sldId id="275" r:id="rId12"/>
    <p:sldId id="276" r:id="rId13"/>
    <p:sldId id="277" r:id="rId14"/>
    <p:sldId id="278" r:id="rId15"/>
    <p:sldId id="290" r:id="rId16"/>
    <p:sldId id="280" r:id="rId17"/>
    <p:sldId id="281" r:id="rId18"/>
    <p:sldId id="282" r:id="rId19"/>
    <p:sldId id="283" r:id="rId20"/>
    <p:sldId id="284" r:id="rId21"/>
    <p:sldId id="289" r:id="rId22"/>
    <p:sldId id="286" r:id="rId23"/>
    <p:sldId id="287" r:id="rId24"/>
    <p:sldId id="288" r:id="rId25"/>
    <p:sldId id="291" r:id="rId26"/>
    <p:sldId id="292" r:id="rId27"/>
    <p:sldId id="260" r:id="rId28"/>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43" autoAdjust="0"/>
    <p:restoredTop sz="79883" autoAdjust="0"/>
  </p:normalViewPr>
  <p:slideViewPr>
    <p:cSldViewPr snapToGrid="0">
      <p:cViewPr varScale="1">
        <p:scale>
          <a:sx n="57" d="100"/>
          <a:sy n="57" d="100"/>
        </p:scale>
        <p:origin x="816" y="7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33" name="Shape 133"/>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1100"/>
              <a:buFont typeface="Arial"/>
              <a:buNone/>
            </a:pPr>
            <a:r>
              <a:rPr lang="en-US" sz="1100" b="1" i="0" u="sng" strike="noStrike" cap="none" dirty="0">
                <a:solidFill>
                  <a:schemeClr val="dk1"/>
                </a:solidFill>
                <a:latin typeface="Tahoma"/>
                <a:ea typeface="Tahoma"/>
                <a:cs typeface="Tahoma"/>
                <a:sym typeface="Tahoma"/>
              </a:rPr>
              <a:t>Note to the facilitators</a:t>
            </a:r>
            <a:r>
              <a:rPr lang="en-US" sz="1100" b="1" i="0" u="none" strike="noStrike" cap="none" dirty="0">
                <a:solidFill>
                  <a:schemeClr val="dk1"/>
                </a:solidFill>
                <a:latin typeface="Tahoma"/>
                <a:ea typeface="Tahoma"/>
                <a:cs typeface="Tahoma"/>
                <a:sym typeface="Tahoma"/>
              </a:rPr>
              <a:t>: </a:t>
            </a:r>
            <a:r>
              <a:rPr lang="en-US" sz="1100" b="0" i="0" u="none" strike="noStrike" cap="none" dirty="0">
                <a:solidFill>
                  <a:schemeClr val="dk1"/>
                </a:solidFill>
                <a:latin typeface="Tahoma"/>
                <a:ea typeface="Tahoma"/>
                <a:cs typeface="Tahoma"/>
                <a:sym typeface="Tahoma"/>
              </a:rPr>
              <a:t>Please remind participants that impact evaluation focuses on long-term outcomes.</a:t>
            </a:r>
            <a:endParaRPr dirty="0"/>
          </a:p>
          <a:p>
            <a:pPr marL="0" marR="0" lvl="0" indent="0" algn="l" rtl="0">
              <a:spcBef>
                <a:spcPts val="330"/>
              </a:spcBef>
              <a:spcAft>
                <a:spcPts val="0"/>
              </a:spcAft>
              <a:buClr>
                <a:schemeClr val="dk1"/>
              </a:buClr>
              <a:buSzPts val="1100"/>
              <a:buFont typeface="Arial"/>
              <a:buNone/>
            </a:pPr>
            <a:endParaRPr sz="1100" b="1" i="0" u="sng"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Long-term outcomes of </a:t>
            </a:r>
            <a:r>
              <a:rPr lang="en-US" sz="1100" b="1" i="0" u="none" strike="noStrike" cap="none" dirty="0" err="1">
                <a:solidFill>
                  <a:schemeClr val="dk1"/>
                </a:solidFill>
                <a:latin typeface="Tahoma"/>
                <a:ea typeface="Tahoma"/>
                <a:cs typeface="Tahoma"/>
                <a:sym typeface="Tahoma"/>
              </a:rPr>
              <a:t>behaviours</a:t>
            </a:r>
            <a:r>
              <a:rPr lang="en-US" sz="1100" b="1" i="0" u="none" strike="noStrike" cap="none" dirty="0">
                <a:solidFill>
                  <a:schemeClr val="dk1"/>
                </a:solidFill>
                <a:latin typeface="Tahoma"/>
                <a:ea typeface="Tahoma"/>
                <a:cs typeface="Tahoma"/>
                <a:sym typeface="Tahoma"/>
              </a:rPr>
              <a:t>: </a:t>
            </a:r>
            <a:r>
              <a:rPr lang="en-US" sz="1100" b="0" i="0" u="none" strike="noStrike" cap="none" dirty="0">
                <a:solidFill>
                  <a:schemeClr val="dk1"/>
                </a:solidFill>
                <a:latin typeface="Tahoma"/>
                <a:ea typeface="Tahoma"/>
                <a:cs typeface="Tahoma"/>
                <a:sym typeface="Tahoma"/>
              </a:rPr>
              <a:t>measure of aggregated results - whether the campaign was successful in mounting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 change in a sizable number of individuals.</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System-level outcomes: </a:t>
            </a:r>
            <a:r>
              <a:rPr lang="en-US" sz="1100" b="0" i="0" u="none" strike="noStrike" cap="none" dirty="0">
                <a:solidFill>
                  <a:schemeClr val="dk1"/>
                </a:solidFill>
                <a:latin typeface="Tahoma"/>
                <a:ea typeface="Tahoma"/>
                <a:cs typeface="Tahoma"/>
                <a:sym typeface="Tahoma"/>
              </a:rPr>
              <a:t>might include long-term changes in service delivery, training or distribution.</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US" sz="1100" b="1" i="0" u="none" strike="noStrike" cap="none" dirty="0">
                <a:solidFill>
                  <a:schemeClr val="dk1"/>
                </a:solidFill>
                <a:latin typeface="Tahoma"/>
                <a:ea typeface="Tahoma"/>
                <a:cs typeface="Tahoma"/>
                <a:sym typeface="Tahoma"/>
              </a:rPr>
              <a:t>Source:</a:t>
            </a:r>
            <a:r>
              <a:rPr lang="en-US" sz="1100" b="0" i="0" u="none" strike="noStrike" cap="none" dirty="0">
                <a:solidFill>
                  <a:schemeClr val="dk1"/>
                </a:solidFill>
                <a:latin typeface="Tahoma"/>
                <a:ea typeface="Tahoma"/>
                <a:cs typeface="Tahoma"/>
                <a:sym typeface="Tahoma"/>
              </a:rPr>
              <a:t> Coffman J. Public communication campaign evaluation: an environmental scan of challenges, criticisms, practice, and opportunities. Cambridge, MA: Harvard Family Research Project; 2002.</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0582462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41" name="Shape 141"/>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100" b="1" i="0" u="sng" strike="noStrike" cap="none" dirty="0">
                <a:solidFill>
                  <a:schemeClr val="dk1"/>
                </a:solidFill>
                <a:latin typeface="Tahoma"/>
                <a:ea typeface="Tahoma"/>
                <a:cs typeface="Tahoma"/>
                <a:sym typeface="Tahoma"/>
              </a:rPr>
              <a:t>Note to the facilitators</a:t>
            </a:r>
            <a:r>
              <a:rPr lang="en-US" sz="1100" b="1" i="0" u="none" strike="noStrike" cap="none" dirty="0">
                <a:solidFill>
                  <a:schemeClr val="dk1"/>
                </a:solidFill>
                <a:latin typeface="Tahoma"/>
                <a:ea typeface="Tahoma"/>
                <a:cs typeface="Tahoma"/>
                <a:sym typeface="Tahoma"/>
              </a:rPr>
              <a:t>:</a:t>
            </a:r>
            <a:endParaRPr sz="1100" b="1" i="0" u="sng"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US" sz="1100" b="0" i="0" u="none" strike="noStrike" cap="none" dirty="0">
                <a:solidFill>
                  <a:schemeClr val="dk1"/>
                </a:solidFill>
                <a:latin typeface="Tahoma"/>
                <a:ea typeface="Tahoma"/>
                <a:cs typeface="Tahoma"/>
                <a:sym typeface="Tahoma"/>
              </a:rPr>
              <a:t>This slide is just a reminder of the different types of methods which can be used to collect data in order to evaluate a social marketing campaign; the purposes of the different approaches and some methods which can be used are depicted in the diagram.</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US" sz="1100" b="1" i="0" u="none" strike="noStrike" cap="none" dirty="0">
                <a:solidFill>
                  <a:schemeClr val="dk1"/>
                </a:solidFill>
                <a:latin typeface="Tahoma"/>
                <a:ea typeface="Tahoma"/>
                <a:cs typeface="Tahoma"/>
                <a:sym typeface="Tahoma"/>
              </a:rPr>
              <a:t>Source:</a:t>
            </a:r>
            <a:r>
              <a:rPr lang="en-US" sz="1100" b="0" i="0" u="none" strike="noStrike" cap="none" dirty="0">
                <a:solidFill>
                  <a:schemeClr val="dk1"/>
                </a:solidFill>
                <a:latin typeface="Tahoma"/>
                <a:ea typeface="Tahoma"/>
                <a:cs typeface="Tahoma"/>
                <a:sym typeface="Tahoma"/>
              </a:rPr>
              <a:t> Family Health International. Module 6: monitoring and evaluating behavior change communication programs. Monitoring HIV/AIDS programs: a facilitator’s training guide. USA: A USAID Resource for Prevention, Care and Treatment; 2004.</a:t>
            </a:r>
          </a:p>
          <a:p>
            <a:pPr marL="0" marR="0" lvl="0" indent="0" algn="l" rtl="0">
              <a:lnSpc>
                <a:spcPct val="100000"/>
              </a:lnSpc>
              <a:spcBef>
                <a:spcPts val="330"/>
              </a:spcBef>
              <a:spcAft>
                <a:spcPts val="0"/>
              </a:spcAft>
              <a:buClr>
                <a:schemeClr val="dk1"/>
              </a:buClr>
              <a:buSzPts val="1100"/>
              <a:buFont typeface="Tahoma"/>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8994531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61" name="Shape 161"/>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100" b="0" i="0" u="none" strike="noStrike" cap="none" dirty="0">
                <a:solidFill>
                  <a:schemeClr val="dk1"/>
                </a:solidFill>
                <a:latin typeface="Tahoma"/>
                <a:ea typeface="Tahoma"/>
                <a:cs typeface="Tahoma"/>
                <a:sym typeface="Tahoma"/>
              </a:rPr>
              <a:t>The hierarchies of evidence is a notion developed by researchers to determine the quality of evidence when assessing the effectiveness of an intervention.</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US" sz="1100" b="1" i="0" u="sng" strike="noStrike" cap="none" dirty="0">
                <a:solidFill>
                  <a:schemeClr val="dk1"/>
                </a:solidFill>
                <a:latin typeface="Tahoma"/>
                <a:ea typeface="Tahoma"/>
                <a:cs typeface="Tahoma"/>
                <a:sym typeface="Tahoma"/>
              </a:rPr>
              <a:t>Note to the facilitators</a:t>
            </a:r>
            <a:r>
              <a:rPr lang="en-US" sz="1100" b="1" i="0" u="none" strike="noStrike" cap="none" dirty="0">
                <a:solidFill>
                  <a:schemeClr val="dk1"/>
                </a:solidFill>
                <a:latin typeface="Tahoma"/>
                <a:ea typeface="Tahoma"/>
                <a:cs typeface="Tahoma"/>
                <a:sym typeface="Tahoma"/>
              </a:rPr>
              <a:t>:</a:t>
            </a:r>
            <a:endParaRPr dirty="0"/>
          </a:p>
          <a:p>
            <a:pPr marL="0" marR="0" lvl="0" indent="0" algn="l" rtl="0">
              <a:spcBef>
                <a:spcPts val="330"/>
              </a:spcBef>
              <a:spcAft>
                <a:spcPts val="0"/>
              </a:spcAft>
              <a:buNone/>
            </a:pPr>
            <a:r>
              <a:rPr lang="en-US" sz="1100" b="0" i="0" u="none" strike="noStrike" cap="none" dirty="0">
                <a:solidFill>
                  <a:schemeClr val="dk1"/>
                </a:solidFill>
                <a:latin typeface="Tahoma"/>
                <a:ea typeface="Tahoma"/>
                <a:cs typeface="Tahoma"/>
                <a:sym typeface="Tahoma"/>
              </a:rPr>
              <a:t>The definitions of the different sources of evidence are provided in case you consider it necessary to explain each one of them in detail.</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Meta-analysis:</a:t>
            </a:r>
            <a:r>
              <a:rPr lang="en-US" sz="1100" b="0" i="0" u="none" strike="noStrike" cap="none" dirty="0">
                <a:solidFill>
                  <a:schemeClr val="dk1"/>
                </a:solidFill>
                <a:latin typeface="Tahoma"/>
                <a:ea typeface="Tahoma"/>
                <a:cs typeface="Tahoma"/>
                <a:sym typeface="Tahoma"/>
              </a:rPr>
              <a:t> statistical analysis that combines the results of several independent studies.</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Systematic review:</a:t>
            </a:r>
            <a:r>
              <a:rPr lang="en-US" sz="1100" b="0" i="0" u="none" strike="noStrike" cap="none" dirty="0">
                <a:solidFill>
                  <a:schemeClr val="dk1"/>
                </a:solidFill>
                <a:latin typeface="Tahoma"/>
                <a:ea typeface="Tahoma"/>
                <a:cs typeface="Tahoma"/>
                <a:sym typeface="Tahoma"/>
              </a:rPr>
              <a:t> review of a body of data that uses explicit methods to locate primary studies and explicit criteria to assess their quality.</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err="1">
                <a:solidFill>
                  <a:schemeClr val="dk1"/>
                </a:solidFill>
                <a:latin typeface="Tahoma"/>
                <a:ea typeface="Tahoma"/>
                <a:cs typeface="Tahoma"/>
                <a:sym typeface="Tahoma"/>
              </a:rPr>
              <a:t>Randomised</a:t>
            </a:r>
            <a:r>
              <a:rPr lang="en-US" sz="1100" b="1" i="0" u="none" strike="noStrike" cap="none" dirty="0">
                <a:solidFill>
                  <a:schemeClr val="dk1"/>
                </a:solidFill>
                <a:latin typeface="Tahoma"/>
                <a:ea typeface="Tahoma"/>
                <a:cs typeface="Tahoma"/>
                <a:sym typeface="Tahoma"/>
              </a:rPr>
              <a:t> controlled trial:</a:t>
            </a:r>
            <a:r>
              <a:rPr lang="en-US" sz="1100" b="0" i="0" u="none" strike="noStrike" cap="none" dirty="0">
                <a:solidFill>
                  <a:schemeClr val="dk1"/>
                </a:solidFill>
                <a:latin typeface="Tahoma"/>
                <a:ea typeface="Tahoma"/>
                <a:cs typeface="Tahoma"/>
                <a:sym typeface="Tahoma"/>
              </a:rPr>
              <a:t> individuals or groups are randomly allocated to a ‘test’ group to receive a specific intervention or a ‘control’ group who do not receive the intervention which you would like to test. Data collection is carried out with both groups before and after the test intervention.</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Non-</a:t>
            </a:r>
            <a:r>
              <a:rPr lang="en-US" sz="1100" b="1" i="0" u="none" strike="noStrike" cap="none" dirty="0" err="1">
                <a:solidFill>
                  <a:schemeClr val="dk1"/>
                </a:solidFill>
                <a:latin typeface="Tahoma"/>
                <a:ea typeface="Tahoma"/>
                <a:cs typeface="Tahoma"/>
                <a:sym typeface="Tahoma"/>
              </a:rPr>
              <a:t>randomised</a:t>
            </a:r>
            <a:r>
              <a:rPr lang="en-US" sz="1100" b="1" i="0" u="none" strike="noStrike" cap="none" dirty="0">
                <a:solidFill>
                  <a:schemeClr val="dk1"/>
                </a:solidFill>
                <a:latin typeface="Tahoma"/>
                <a:ea typeface="Tahoma"/>
                <a:cs typeface="Tahoma"/>
                <a:sym typeface="Tahoma"/>
              </a:rPr>
              <a:t>, concurrent control</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Non-</a:t>
            </a:r>
            <a:r>
              <a:rPr lang="en-US" sz="1100" b="1" i="0" u="none" strike="noStrike" cap="none" dirty="0" err="1">
                <a:solidFill>
                  <a:schemeClr val="dk1"/>
                </a:solidFill>
                <a:latin typeface="Tahoma"/>
                <a:ea typeface="Tahoma"/>
                <a:cs typeface="Tahoma"/>
                <a:sym typeface="Tahoma"/>
              </a:rPr>
              <a:t>randomised</a:t>
            </a:r>
            <a:r>
              <a:rPr lang="en-US" sz="1100" b="1" i="0" u="none" strike="noStrike" cap="none" dirty="0">
                <a:solidFill>
                  <a:schemeClr val="dk1"/>
                </a:solidFill>
                <a:latin typeface="Tahoma"/>
                <a:ea typeface="Tahoma"/>
                <a:cs typeface="Tahoma"/>
                <a:sym typeface="Tahoma"/>
              </a:rPr>
              <a:t>, historical control</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Cohort studies:</a:t>
            </a:r>
            <a:r>
              <a:rPr lang="en-US" sz="1100" b="0" i="0" u="none" strike="noStrike" cap="none" dirty="0">
                <a:solidFill>
                  <a:schemeClr val="dk1"/>
                </a:solidFill>
                <a:latin typeface="Tahoma"/>
                <a:ea typeface="Tahoma"/>
                <a:cs typeface="Tahoma"/>
                <a:sym typeface="Tahoma"/>
              </a:rPr>
              <a:t> groups of people are selected on the basis of their exposure to a particular agent and followed up for specific outcomes.</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Case-control studies:</a:t>
            </a:r>
            <a:r>
              <a:rPr lang="en-US" sz="1100" b="0" i="0" u="none" strike="noStrike" cap="none" dirty="0">
                <a:solidFill>
                  <a:schemeClr val="dk1"/>
                </a:solidFill>
                <a:latin typeface="Tahoma"/>
                <a:ea typeface="Tahoma"/>
                <a:cs typeface="Tahoma"/>
                <a:sym typeface="Tahoma"/>
              </a:rPr>
              <a:t> ‘cases’ with the condition are matched with ’controls’ who do not exhibit the condition, and a retrospective analysis is used to look for differences between the two groups.</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Cross-sectional studies:</a:t>
            </a:r>
            <a:r>
              <a:rPr lang="en-US" sz="1100" b="0" i="0" u="none" strike="noStrike" cap="none" dirty="0">
                <a:solidFill>
                  <a:schemeClr val="dk1"/>
                </a:solidFill>
                <a:latin typeface="Tahoma"/>
                <a:ea typeface="Tahoma"/>
                <a:cs typeface="Tahoma"/>
                <a:sym typeface="Tahoma"/>
              </a:rPr>
              <a:t> </a:t>
            </a:r>
            <a:r>
              <a:rPr lang="en-US" sz="1100" b="0" i="0" u="none" strike="noStrike" cap="none" dirty="0">
                <a:solidFill>
                  <a:schemeClr val="dk1"/>
                </a:solidFill>
                <a:latin typeface="Times"/>
                <a:ea typeface="Times"/>
                <a:cs typeface="Times"/>
                <a:sym typeface="Times"/>
              </a:rPr>
              <a:t>consist of the observation of a whole population, or a representative subset, at a specific point in time.</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Cases series studies </a:t>
            </a:r>
            <a:r>
              <a:rPr lang="en-US" sz="1100" b="1" i="1" u="none" strike="noStrike" cap="none" dirty="0">
                <a:solidFill>
                  <a:schemeClr val="dk1"/>
                </a:solidFill>
                <a:latin typeface="Tahoma"/>
                <a:ea typeface="Tahoma"/>
                <a:cs typeface="Tahoma"/>
                <a:sym typeface="Tahoma"/>
              </a:rPr>
              <a:t>(also known as case reports)</a:t>
            </a:r>
            <a:r>
              <a:rPr lang="en-US" sz="1100" b="1" i="0" u="none" strike="noStrike" cap="none" dirty="0">
                <a:solidFill>
                  <a:schemeClr val="dk1"/>
                </a:solidFill>
                <a:latin typeface="Tahoma"/>
                <a:ea typeface="Tahoma"/>
                <a:cs typeface="Tahoma"/>
                <a:sym typeface="Tahoma"/>
              </a:rPr>
              <a:t>:</a:t>
            </a:r>
            <a:r>
              <a:rPr lang="en-US" sz="1100" b="0" i="0" u="none" strike="noStrike" cap="none" dirty="0">
                <a:solidFill>
                  <a:schemeClr val="dk1"/>
                </a:solidFill>
                <a:latin typeface="Tahoma"/>
                <a:ea typeface="Tahoma"/>
                <a:cs typeface="Tahoma"/>
                <a:sym typeface="Tahoma"/>
              </a:rPr>
              <a:t> report based on a few patients or subjects; sometimes collected together into short series.</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Expert opinion:</a:t>
            </a:r>
            <a:r>
              <a:rPr lang="en-US" sz="1100" b="0" i="0" u="none" strike="noStrike" cap="none" dirty="0">
                <a:solidFill>
                  <a:schemeClr val="dk1"/>
                </a:solidFill>
                <a:latin typeface="Tahoma"/>
                <a:ea typeface="Tahoma"/>
                <a:cs typeface="Tahoma"/>
                <a:sym typeface="Tahoma"/>
              </a:rPr>
              <a:t> opinion from respected authorities and experts, based on clinical evidence, descriptive studies or reports from committees.</a:t>
            </a:r>
            <a:endParaRPr dirty="0"/>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US" sz="1100" b="1" i="0" u="none" strike="noStrike" cap="none" dirty="0">
                <a:solidFill>
                  <a:schemeClr val="dk1"/>
                </a:solidFill>
                <a:latin typeface="Tahoma"/>
                <a:ea typeface="Tahoma"/>
                <a:cs typeface="Tahoma"/>
                <a:sym typeface="Tahoma"/>
              </a:rPr>
              <a:t>Source:</a:t>
            </a:r>
            <a:r>
              <a:rPr lang="en-US" sz="1100" b="0" i="0" u="none" strike="noStrike" cap="none" dirty="0">
                <a:solidFill>
                  <a:schemeClr val="dk1"/>
                </a:solidFill>
                <a:latin typeface="Tahoma"/>
                <a:ea typeface="Tahoma"/>
                <a:cs typeface="Tahoma"/>
                <a:sym typeface="Tahoma"/>
              </a:rPr>
              <a:t> McVey D, </a:t>
            </a:r>
            <a:r>
              <a:rPr lang="en-US" sz="1100" b="0" i="0" u="none" strike="noStrike" cap="none" dirty="0" err="1">
                <a:solidFill>
                  <a:schemeClr val="dk1"/>
                </a:solidFill>
                <a:latin typeface="Tahoma"/>
                <a:ea typeface="Tahoma"/>
                <a:cs typeface="Tahoma"/>
                <a:sym typeface="Tahoma"/>
              </a:rPr>
              <a:t>Crossier</a:t>
            </a:r>
            <a:r>
              <a:rPr lang="en-US" sz="1100" b="0" i="0" u="none" strike="noStrike" cap="none" dirty="0">
                <a:solidFill>
                  <a:schemeClr val="dk1"/>
                </a:solidFill>
                <a:latin typeface="Tahoma"/>
                <a:ea typeface="Tahoma"/>
                <a:cs typeface="Tahoma"/>
                <a:sym typeface="Tahoma"/>
              </a:rPr>
              <a:t> A, </a:t>
            </a:r>
            <a:r>
              <a:rPr lang="en-US" sz="1100" b="0" i="0" u="none" strike="noStrike" cap="none" dirty="0" err="1">
                <a:solidFill>
                  <a:schemeClr val="dk1"/>
                </a:solidFill>
                <a:latin typeface="Tahoma"/>
                <a:ea typeface="Tahoma"/>
                <a:cs typeface="Tahoma"/>
                <a:sym typeface="Tahoma"/>
              </a:rPr>
              <a:t>Christopoulos</a:t>
            </a:r>
            <a:r>
              <a:rPr lang="en-US" sz="1100" b="0" i="0" u="none" strike="noStrike" cap="none" dirty="0">
                <a:solidFill>
                  <a:schemeClr val="dk1"/>
                </a:solidFill>
                <a:latin typeface="Tahoma"/>
                <a:ea typeface="Tahoma"/>
                <a:cs typeface="Tahoma"/>
                <a:sym typeface="Tahoma"/>
              </a:rPr>
              <a:t> A. Evaluation. In: French J, Blair-Stevens C, McVey D, Merritt R, editors. Social marketing and public health: theory and practice. Oxford: Oxford University Press; 2010.</a:t>
            </a:r>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36793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Shape 177"/>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78" name="Shape 178"/>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342900" marR="0" lvl="0" indent="-342900" algn="l" rtl="0">
              <a:spcBef>
                <a:spcPts val="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Clear and precise objectives: </a:t>
            </a:r>
            <a:r>
              <a:rPr lang="en-US" sz="1100" b="0" i="0" u="none" strike="noStrike" cap="none" dirty="0">
                <a:solidFill>
                  <a:schemeClr val="dk1"/>
                </a:solidFill>
                <a:latin typeface="Tahoma"/>
                <a:ea typeface="Tahoma"/>
                <a:cs typeface="Tahoma"/>
                <a:sym typeface="Tahoma"/>
              </a:rPr>
              <a:t>if the objectives are clearly defined, it is easier to select appropriate measures for evaluation.</a:t>
            </a:r>
            <a:endParaRPr sz="1100" b="1" i="0" u="none" strike="noStrike" cap="none" dirty="0">
              <a:solidFill>
                <a:schemeClr val="dk1"/>
              </a:solidFill>
              <a:latin typeface="Tahoma"/>
              <a:ea typeface="Tahoma"/>
              <a:cs typeface="Tahoma"/>
              <a:sym typeface="Tahoma"/>
            </a:endParaRPr>
          </a:p>
          <a:p>
            <a:pPr marL="342900" marR="0" lvl="0" indent="-34290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Proportional allocation of time and resources for evaluation: </a:t>
            </a:r>
            <a:r>
              <a:rPr lang="en-US" sz="1100" b="0" i="0" u="none" strike="noStrike" cap="none" dirty="0">
                <a:solidFill>
                  <a:schemeClr val="dk1"/>
                </a:solidFill>
                <a:latin typeface="Tahoma"/>
                <a:ea typeface="Tahoma"/>
                <a:cs typeface="Tahoma"/>
                <a:sym typeface="Tahoma"/>
              </a:rPr>
              <a:t>evaluation should not take more that 10% of your total resources. If the project value is less than €100,000, it should not be more than 5%.</a:t>
            </a:r>
            <a:endParaRPr sz="1100" b="1" i="0" u="none" strike="noStrike" cap="none" dirty="0">
              <a:solidFill>
                <a:schemeClr val="dk1"/>
              </a:solidFill>
              <a:latin typeface="Tahoma"/>
              <a:ea typeface="Tahoma"/>
              <a:cs typeface="Tahoma"/>
              <a:sym typeface="Tahoma"/>
            </a:endParaRPr>
          </a:p>
          <a:p>
            <a:pPr marL="342900" marR="0" lvl="0" indent="-34290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Selection of methods: </a:t>
            </a:r>
            <a:r>
              <a:rPr lang="en-US" sz="1100" b="0" i="0" u="none" strike="noStrike" cap="none" dirty="0">
                <a:solidFill>
                  <a:schemeClr val="dk1"/>
                </a:solidFill>
                <a:latin typeface="Tahoma"/>
                <a:ea typeface="Tahoma"/>
                <a:cs typeface="Tahoma"/>
                <a:sym typeface="Tahoma"/>
              </a:rPr>
              <a:t>some of the methods that can be used in a low budget campaign are suggested on the slide.</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US" sz="1100" b="1" i="0" u="none" strike="noStrike" cap="none" dirty="0">
                <a:solidFill>
                  <a:schemeClr val="dk1"/>
                </a:solidFill>
                <a:latin typeface="Tahoma"/>
                <a:ea typeface="Tahoma"/>
                <a:cs typeface="Tahoma"/>
                <a:sym typeface="Tahoma"/>
              </a:rPr>
              <a:t>Source: </a:t>
            </a:r>
            <a:r>
              <a:rPr lang="en-US" sz="1100" b="0" i="0" u="none" strike="noStrike" cap="none" dirty="0">
                <a:solidFill>
                  <a:schemeClr val="dk1"/>
                </a:solidFill>
                <a:latin typeface="Tahoma"/>
                <a:ea typeface="Tahoma"/>
                <a:cs typeface="Tahoma"/>
                <a:sym typeface="Tahoma"/>
              </a:rPr>
              <a:t>French J. Social marketing on a shoestring budget. In: French J, Blair-Stevens C, McVey D, Merritt R, editors. Social marketing and public health: theory and practice. Oxford: Oxford University Press; 2010.</a:t>
            </a:r>
          </a:p>
          <a:p>
            <a:pPr marL="0" marR="0" lvl="0" indent="0" algn="l" rtl="0">
              <a:lnSpc>
                <a:spcPct val="100000"/>
              </a:lnSpc>
              <a:spcBef>
                <a:spcPts val="330"/>
              </a:spcBef>
              <a:spcAft>
                <a:spcPts val="0"/>
              </a:spcAft>
              <a:buClr>
                <a:schemeClr val="dk1"/>
              </a:buClr>
              <a:buSzPts val="1100"/>
              <a:buFont typeface="Arial"/>
              <a:buNone/>
            </a:pPr>
            <a:endParaRPr dirty="0"/>
          </a:p>
        </p:txBody>
      </p:sp>
    </p:spTree>
    <p:extLst>
      <p:ext uri="{BB962C8B-B14F-4D97-AF65-F5344CB8AC3E}">
        <p14:creationId xmlns:p14="http://schemas.microsoft.com/office/powerpoint/2010/main" val="4059098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91" name="Shape 191"/>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100" b="1" i="0" u="none" strike="noStrike" cap="none" dirty="0">
                <a:solidFill>
                  <a:schemeClr val="dk1"/>
                </a:solidFill>
                <a:latin typeface="Tahoma"/>
                <a:ea typeface="Tahoma"/>
                <a:cs typeface="Tahoma"/>
                <a:sym typeface="Tahoma"/>
              </a:rPr>
              <a:t>BCC:</a:t>
            </a:r>
            <a:r>
              <a:rPr lang="en-US" sz="1100" b="0" i="0" u="none" strike="noStrike" cap="none" dirty="0">
                <a:solidFill>
                  <a:schemeClr val="dk1"/>
                </a:solidFill>
                <a:latin typeface="Tahoma"/>
                <a:ea typeface="Tahoma"/>
                <a:cs typeface="Tahoma"/>
                <a:sym typeface="Tahoma"/>
              </a:rPr>
              <a:t>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 change communication</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US" sz="1100" b="1" i="0" u="none" strike="noStrike" cap="none" dirty="0">
                <a:solidFill>
                  <a:schemeClr val="dk1"/>
                </a:solidFill>
                <a:latin typeface="Tahoma"/>
                <a:ea typeface="Tahoma"/>
                <a:cs typeface="Tahoma"/>
                <a:sym typeface="Tahoma"/>
              </a:rPr>
              <a:t>Source: </a:t>
            </a:r>
            <a:r>
              <a:rPr lang="en-US" sz="1100" b="0" i="0" u="none" strike="noStrike" cap="none" dirty="0">
                <a:solidFill>
                  <a:schemeClr val="dk1"/>
                </a:solidFill>
                <a:latin typeface="Tahoma"/>
                <a:ea typeface="Tahoma"/>
                <a:cs typeface="Tahoma"/>
                <a:sym typeface="Tahoma"/>
              </a:rPr>
              <a:t>Chen PF. Planning BCC interventions: a practical handbook. Thailand: UNFPA CST Bangkok; 2006.</a:t>
            </a: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513727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01" name="Shape 201"/>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100" b="0" i="0" u="none" strike="noStrike" cap="none" dirty="0">
                <a:solidFill>
                  <a:schemeClr val="dk1"/>
                </a:solidFill>
                <a:latin typeface="Tahoma"/>
                <a:ea typeface="Tahoma"/>
                <a:cs typeface="Tahoma"/>
                <a:sym typeface="Tahoma"/>
              </a:rPr>
              <a:t>Are there areas of overlap in the content of the indicator with that of other indicators? Is it specific, or is it too general?</a:t>
            </a:r>
            <a:endParaRPr dirty="0"/>
          </a:p>
        </p:txBody>
      </p:sp>
    </p:spTree>
    <p:extLst>
      <p:ext uri="{BB962C8B-B14F-4D97-AF65-F5344CB8AC3E}">
        <p14:creationId xmlns:p14="http://schemas.microsoft.com/office/powerpoint/2010/main" val="3785206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08" name="Shape 208"/>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100"/>
              <a:buFont typeface="Tahoma"/>
              <a:buNone/>
            </a:pPr>
            <a:r>
              <a:rPr lang="en-US" sz="1100" b="1" i="0" u="none" strike="noStrike" cap="none" dirty="0">
                <a:solidFill>
                  <a:schemeClr val="dk1"/>
                </a:solidFill>
                <a:latin typeface="Tahoma"/>
                <a:ea typeface="Tahoma"/>
                <a:cs typeface="Tahoma"/>
                <a:sym typeface="Tahoma"/>
              </a:rPr>
              <a:t>Source:</a:t>
            </a:r>
            <a:r>
              <a:rPr lang="en-US" sz="1100" b="0" i="0" u="none" strike="noStrike" cap="none" dirty="0">
                <a:solidFill>
                  <a:schemeClr val="dk1"/>
                </a:solidFill>
                <a:latin typeface="Tahoma"/>
                <a:ea typeface="Tahoma"/>
                <a:cs typeface="Tahoma"/>
                <a:sym typeface="Tahoma"/>
              </a:rPr>
              <a:t> Family Health International. Core module 1: introduction to monitoring and evaluation. Monitoring HIV/AIDS programs: a facilitator’s training guide. USA: A USAID Resource for Prevention, Care and Treatment; 2004.</a:t>
            </a:r>
          </a:p>
          <a:p>
            <a:pPr marL="0" marR="0" lvl="0" indent="0" algn="l" rtl="0">
              <a:lnSpc>
                <a:spcPct val="100000"/>
              </a:lnSpc>
              <a:spcBef>
                <a:spcPts val="0"/>
              </a:spcBef>
              <a:spcAft>
                <a:spcPts val="0"/>
              </a:spcAft>
              <a:buClr>
                <a:schemeClr val="dk1"/>
              </a:buClr>
              <a:buSzPts val="1100"/>
              <a:buFont typeface="Tahoma"/>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1377117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36" name="Shape 236"/>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100"/>
              <a:buFont typeface="Tahoma"/>
              <a:buNone/>
            </a:pPr>
            <a:r>
              <a:rPr lang="en-US" sz="1100" b="1" i="0" u="none" strike="noStrike" cap="none">
                <a:solidFill>
                  <a:schemeClr val="dk1"/>
                </a:solidFill>
                <a:latin typeface="Tahoma"/>
                <a:ea typeface="Tahoma"/>
                <a:cs typeface="Tahoma"/>
                <a:sym typeface="Tahoma"/>
              </a:rPr>
              <a:t>Source:</a:t>
            </a:r>
            <a:r>
              <a:rPr lang="en-US" sz="1100" b="0" i="0" u="none" strike="noStrike" cap="none">
                <a:solidFill>
                  <a:schemeClr val="dk1"/>
                </a:solidFill>
                <a:latin typeface="Tahoma"/>
                <a:ea typeface="Tahoma"/>
                <a:cs typeface="Tahoma"/>
                <a:sym typeface="Tahoma"/>
              </a:rPr>
              <a:t> Family Health International. Core module 1: introduction to monitoring and evaluation. Monitoring HIV/AIDS programs: a facilitator’s training guide. USA: A USAID Resource for Prevention, Care and Treatment; 2004.</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2639427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59" name="Shape 259"/>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100"/>
              <a:buFont typeface="Tahoma"/>
              <a:buNone/>
            </a:pPr>
            <a:r>
              <a:rPr lang="en-US" sz="1100" b="1" i="0" u="sng" strike="noStrike" cap="none">
                <a:solidFill>
                  <a:schemeClr val="dk1"/>
                </a:solidFill>
                <a:latin typeface="Tahoma"/>
                <a:ea typeface="Tahoma"/>
                <a:cs typeface="Tahoma"/>
                <a:sym typeface="Tahoma"/>
              </a:rPr>
              <a:t>Note to the facilitators</a:t>
            </a:r>
            <a:r>
              <a:rPr lang="en-US" sz="1100" b="1" i="0" u="none" strike="noStrike" cap="none">
                <a:solidFill>
                  <a:schemeClr val="dk1"/>
                </a:solidFill>
                <a:latin typeface="Tahoma"/>
                <a:ea typeface="Tahoma"/>
                <a:cs typeface="Tahoma"/>
                <a:sym typeface="Tahoma"/>
              </a:rPr>
              <a:t>:</a:t>
            </a:r>
            <a:endParaRPr/>
          </a:p>
          <a:p>
            <a:pPr marL="0" marR="0" lvl="0" indent="0" algn="l" rtl="0">
              <a:lnSpc>
                <a:spcPct val="100000"/>
              </a:lnSpc>
              <a:spcBef>
                <a:spcPts val="330"/>
              </a:spcBef>
              <a:spcAft>
                <a:spcPts val="0"/>
              </a:spcAft>
              <a:buClr>
                <a:schemeClr val="dk1"/>
              </a:buClr>
              <a:buSzPts val="1100"/>
              <a:buFont typeface="Tahoma"/>
              <a:buNone/>
            </a:pPr>
            <a:r>
              <a:rPr lang="en-US" sz="1100" b="0" i="0" u="none" strike="noStrike" cap="none">
                <a:solidFill>
                  <a:schemeClr val="dk1"/>
                </a:solidFill>
                <a:latin typeface="Tahoma"/>
                <a:ea typeface="Tahoma"/>
                <a:cs typeface="Tahoma"/>
                <a:sym typeface="Tahoma"/>
              </a:rPr>
              <a:t>Point out to the participants that they have an indicator list provided to them in their workbooks </a:t>
            </a:r>
            <a:r>
              <a:rPr lang="en-US" sz="1100" b="0" i="1" u="none" strike="noStrike" cap="none">
                <a:solidFill>
                  <a:schemeClr val="dk1"/>
                </a:solidFill>
                <a:latin typeface="Tahoma"/>
                <a:ea typeface="Tahoma"/>
                <a:cs typeface="Tahoma"/>
                <a:sym typeface="Tahoma"/>
              </a:rPr>
              <a:t>(Chapter 4)</a:t>
            </a:r>
            <a:r>
              <a:rPr lang="en-US" sz="1100" b="0" i="0" u="none" strike="noStrike" cap="none">
                <a:solidFill>
                  <a:schemeClr val="dk1"/>
                </a:solidFill>
                <a:latin typeface="Tahoma"/>
                <a:ea typeface="Tahoma"/>
                <a:cs typeface="Tahoma"/>
                <a:sym typeface="Tahoma"/>
              </a:rPr>
              <a:t>, with a range of selected indictors. They can use this list for ideas during group work sessions.</a:t>
            </a:r>
            <a:endParaRPr sz="1100" b="0" i="0" u="none" strike="noStrike" cap="none">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imes"/>
              <a:buNone/>
            </a:pPr>
            <a:endParaRPr sz="1100" b="1" i="0" u="none" strike="noStrike" cap="none">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US" sz="1100" b="1" i="0" u="none" strike="noStrike" cap="none">
                <a:solidFill>
                  <a:schemeClr val="dk1"/>
                </a:solidFill>
                <a:latin typeface="Tahoma"/>
                <a:ea typeface="Tahoma"/>
                <a:cs typeface="Tahoma"/>
                <a:sym typeface="Tahoma"/>
              </a:rPr>
              <a:t>Adapted from:</a:t>
            </a:r>
            <a:r>
              <a:rPr lang="en-US" sz="1100" b="0" i="0" u="none" strike="noStrike" cap="none">
                <a:solidFill>
                  <a:schemeClr val="dk1"/>
                </a:solidFill>
                <a:latin typeface="Tahoma"/>
                <a:ea typeface="Tahoma"/>
                <a:cs typeface="Tahoma"/>
                <a:sym typeface="Tahoma"/>
              </a:rPr>
              <a:t> Chen PF. Planning BCC interventions: a practical handbook. Thailand: UNFPA CST Bangkok; 2006.</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37104582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Shape 287"/>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88" name="Shape 288"/>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If the campaign is ceased immediately after evaluation, one may miss out on the lessons learnt from the intervention, and fail to strengthen relationships with stakeholders built throughout the course of the campaign.</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The aim of the follow-up phase is to share and use findings from the evaluation (which otherwise may not reach those you would like it to reach) in order for future developments and campaigns to build on the successes and failures that have been learnt.</a:t>
            </a:r>
            <a:endParaRPr dirty="0"/>
          </a:p>
          <a:p>
            <a:pPr marL="171450" marR="0" lvl="0"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It provides:</a:t>
            </a:r>
            <a:endParaRPr dirty="0"/>
          </a:p>
          <a:p>
            <a:pPr marL="628650" marR="0" lvl="1"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a shared understanding of what has been achieved through the campaign, and what can be improved,</a:t>
            </a:r>
            <a:endParaRPr dirty="0"/>
          </a:p>
          <a:p>
            <a:pPr marL="628650" marR="0" lvl="1"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stakeholders, partners or funders with information on what has been fulfilled and what results have been obtained, as well as a realistic understanding of the challenges faced during the process, and</a:t>
            </a:r>
            <a:endParaRPr dirty="0"/>
          </a:p>
          <a:p>
            <a:pPr marL="628650" marR="0" lvl="1"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project/campaign staff the time to reflect upon how to further improve the campaign.</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endParaRPr sz="1100" b="1"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US" sz="1100" b="1" i="0" u="none" strike="noStrike" cap="none" dirty="0">
                <a:solidFill>
                  <a:schemeClr val="dk1"/>
                </a:solidFill>
                <a:latin typeface="Tahoma"/>
                <a:ea typeface="Tahoma"/>
                <a:cs typeface="Tahoma"/>
                <a:sym typeface="Tahoma"/>
              </a:rPr>
              <a:t>Source: </a:t>
            </a:r>
            <a:r>
              <a:rPr lang="en-US" sz="1100" b="0" i="0" u="none" strike="noStrike" cap="none" dirty="0" err="1">
                <a:solidFill>
                  <a:schemeClr val="dk1"/>
                </a:solidFill>
                <a:latin typeface="Tahoma"/>
                <a:ea typeface="Tahoma"/>
                <a:cs typeface="Tahoma"/>
                <a:sym typeface="Tahoma"/>
              </a:rPr>
              <a:t>Christopoulos</a:t>
            </a:r>
            <a:r>
              <a:rPr lang="en-US" sz="1100" b="0" i="0" u="none" strike="noStrike" cap="none" dirty="0">
                <a:solidFill>
                  <a:schemeClr val="dk1"/>
                </a:solidFill>
                <a:latin typeface="Tahoma"/>
                <a:ea typeface="Tahoma"/>
                <a:cs typeface="Tahoma"/>
                <a:sym typeface="Tahoma"/>
              </a:rPr>
              <a:t> A, Blair-Stevens C, French J. Follow-up. In: French J, Blair-Stevens C, McVey D, Merritt R, editors. Social marketing and public health: theory and practice. Oxford: Oxford University Press; 2010.</a:t>
            </a: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48561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4004652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Shape 295"/>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96" name="Shape 296"/>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100"/>
              <a:buFont typeface="Tahoma"/>
              <a:buNone/>
            </a:pPr>
            <a:r>
              <a:rPr lang="en-US" sz="1100" b="0" i="0" u="none" strike="noStrike" cap="none" dirty="0">
                <a:solidFill>
                  <a:schemeClr val="dk1"/>
                </a:solidFill>
                <a:latin typeface="Tahoma"/>
                <a:ea typeface="Tahoma"/>
                <a:cs typeface="Tahoma"/>
                <a:sym typeface="Tahoma"/>
              </a:rPr>
              <a:t>If possible share your results in scientific papers!</a:t>
            </a:r>
            <a:endParaRPr dirty="0"/>
          </a:p>
          <a:p>
            <a:pPr marL="0" marR="0" lvl="0" indent="0" algn="l" rtl="0">
              <a:lnSpc>
                <a:spcPct val="100000"/>
              </a:lnSpc>
              <a:spcBef>
                <a:spcPts val="330"/>
              </a:spcBef>
              <a:spcAft>
                <a:spcPts val="0"/>
              </a:spcAft>
              <a:buClr>
                <a:schemeClr val="dk1"/>
              </a:buClr>
              <a:buSzPts val="1100"/>
              <a:buFont typeface="Times"/>
              <a:buNone/>
            </a:pPr>
            <a:endParaRPr sz="1100" b="1"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US" sz="1100" b="1" i="0" u="none" strike="noStrike" cap="none" dirty="0">
                <a:solidFill>
                  <a:schemeClr val="dk1"/>
                </a:solidFill>
                <a:latin typeface="Tahoma"/>
                <a:ea typeface="Tahoma"/>
                <a:cs typeface="Tahoma"/>
                <a:sym typeface="Tahoma"/>
              </a:rPr>
              <a:t>Source:</a:t>
            </a:r>
            <a:r>
              <a:rPr lang="en-US" sz="1100" b="0" i="0" u="none" strike="noStrike" cap="none" dirty="0">
                <a:solidFill>
                  <a:schemeClr val="dk1"/>
                </a:solidFill>
                <a:latin typeface="Tahoma"/>
                <a:ea typeface="Tahoma"/>
                <a:cs typeface="Tahoma"/>
                <a:sym typeface="Tahoma"/>
              </a:rPr>
              <a:t> Centers for Disease Control and Prevention. Social marketing: nutrition and physical activity [Internet]. [cited 2013 Oct 2]. Available from: </a:t>
            </a:r>
            <a:r>
              <a:rPr lang="en-US" sz="1100" b="0" i="0" u="sng" strike="noStrike" cap="none" dirty="0">
                <a:solidFill>
                  <a:schemeClr val="dk1"/>
                </a:solidFill>
                <a:latin typeface="Tahoma"/>
                <a:ea typeface="Tahoma"/>
                <a:cs typeface="Tahoma"/>
                <a:sym typeface="Tahoma"/>
              </a:rPr>
              <a:t>www.cdc.gov/nccdphp/dnpa/socialmarketing/training</a:t>
            </a:r>
          </a:p>
          <a:p>
            <a:pPr marL="0" marR="0" lvl="0" indent="0" algn="l" rtl="0">
              <a:lnSpc>
                <a:spcPct val="100000"/>
              </a:lnSpc>
              <a:spcBef>
                <a:spcPts val="330"/>
              </a:spcBef>
              <a:spcAft>
                <a:spcPts val="0"/>
              </a:spcAft>
              <a:buClr>
                <a:schemeClr val="dk1"/>
              </a:buClr>
              <a:buSzPts val="1100"/>
              <a:buFont typeface="Tahoma"/>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42199169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Shape 303"/>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04" name="Shape 304"/>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endParaRPr sz="1200" b="0" i="0" u="none" strike="noStrike" cap="none">
              <a:solidFill>
                <a:schemeClr val="dk1"/>
              </a:solidFill>
              <a:latin typeface="Times"/>
              <a:ea typeface="Times"/>
              <a:cs typeface="Times"/>
              <a:sym typeface="Times"/>
            </a:endParaRPr>
          </a:p>
        </p:txBody>
      </p:sp>
    </p:spTree>
    <p:extLst>
      <p:ext uri="{BB962C8B-B14F-4D97-AF65-F5344CB8AC3E}">
        <p14:creationId xmlns:p14="http://schemas.microsoft.com/office/powerpoint/2010/main" val="37163741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dirty="0"/>
          </a:p>
        </p:txBody>
      </p:sp>
      <p:sp>
        <p:nvSpPr>
          <p:cNvPr id="4" name="Tijdelijke aanduiding voor dianummer 3"/>
          <p:cNvSpPr>
            <a:spLocks noGrp="1"/>
          </p:cNvSpPr>
          <p:nvPr>
            <p:ph type="sldNum" sz="quarter" idx="10"/>
          </p:nvPr>
        </p:nvSpPr>
        <p:spPr/>
        <p:txBody>
          <a:bodyPr/>
          <a:lstStyle/>
          <a:p>
            <a:fld id="{D0D18800-03A3-4371-B392-80B672D011D5}" type="slidenum">
              <a:rPr lang="en-GB" smtClean="0"/>
              <a:t>24</a:t>
            </a:fld>
            <a:endParaRPr lang="en-GB"/>
          </a:p>
        </p:txBody>
      </p:sp>
    </p:spTree>
    <p:extLst>
      <p:ext uri="{BB962C8B-B14F-4D97-AF65-F5344CB8AC3E}">
        <p14:creationId xmlns:p14="http://schemas.microsoft.com/office/powerpoint/2010/main" val="37694906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26</a:t>
            </a:fld>
            <a:endParaRPr lang="en-GB"/>
          </a:p>
        </p:txBody>
      </p:sp>
    </p:spTree>
    <p:extLst>
      <p:ext uri="{BB962C8B-B14F-4D97-AF65-F5344CB8AC3E}">
        <p14:creationId xmlns:p14="http://schemas.microsoft.com/office/powerpoint/2010/main" val="4015654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264987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63" name="Shape 63"/>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100" b="1" i="0" u="none" strike="noStrike" cap="none" dirty="0">
                <a:solidFill>
                  <a:schemeClr val="dk1"/>
                </a:solidFill>
                <a:latin typeface="Tahoma"/>
                <a:ea typeface="Tahoma"/>
                <a:cs typeface="Tahoma"/>
                <a:sym typeface="Tahoma"/>
              </a:rPr>
              <a:t>Source:</a:t>
            </a:r>
            <a:r>
              <a:rPr lang="en-US" sz="1100" b="0" i="0" u="none" strike="noStrike" cap="none" dirty="0">
                <a:solidFill>
                  <a:schemeClr val="dk1"/>
                </a:solidFill>
                <a:latin typeface="Tahoma"/>
                <a:ea typeface="Tahoma"/>
                <a:cs typeface="Tahoma"/>
                <a:sym typeface="Tahoma"/>
              </a:rPr>
              <a:t> World Health Organization. Health </a:t>
            </a:r>
            <a:r>
              <a:rPr lang="en-US" sz="1100" b="0" i="0" u="none" strike="noStrike" cap="none" dirty="0" err="1">
                <a:solidFill>
                  <a:schemeClr val="dk1"/>
                </a:solidFill>
                <a:latin typeface="Tahoma"/>
                <a:ea typeface="Tahoma"/>
                <a:cs typeface="Tahoma"/>
                <a:sym typeface="Tahoma"/>
              </a:rPr>
              <a:t>programme</a:t>
            </a:r>
            <a:r>
              <a:rPr lang="en-US" sz="1100" b="0" i="0" u="none" strike="noStrike" cap="none" dirty="0">
                <a:solidFill>
                  <a:schemeClr val="dk1"/>
                </a:solidFill>
                <a:latin typeface="Tahoma"/>
                <a:ea typeface="Tahoma"/>
                <a:cs typeface="Tahoma"/>
                <a:sym typeface="Tahoma"/>
              </a:rPr>
              <a:t> evaluation: guiding principles for its application in the managerial process for national health development. Geneva: WHO; 1981.</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4131436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71" name="Shape 71"/>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100" b="1" i="0" u="sng" strike="noStrike" cap="none" dirty="0">
                <a:solidFill>
                  <a:schemeClr val="dk1"/>
                </a:solidFill>
                <a:latin typeface="Tahoma"/>
                <a:ea typeface="Tahoma"/>
                <a:cs typeface="Tahoma"/>
                <a:sym typeface="Tahoma"/>
              </a:rPr>
              <a:t>Notes to the facilitators</a:t>
            </a:r>
            <a:r>
              <a:rPr lang="en-US" sz="1100" b="1" i="0" u="none" strike="noStrike" cap="none" dirty="0">
                <a:solidFill>
                  <a:schemeClr val="dk1"/>
                </a:solidFill>
                <a:latin typeface="Tahoma"/>
                <a:ea typeface="Tahoma"/>
                <a:cs typeface="Tahoma"/>
                <a:sym typeface="Tahoma"/>
              </a:rPr>
              <a:t>:</a:t>
            </a:r>
            <a:endParaRPr dirty="0"/>
          </a:p>
          <a:p>
            <a:pPr marL="171450" marR="0" lvl="0" indent="-171450" algn="l" rtl="0">
              <a:lnSpc>
                <a:spcPct val="100000"/>
              </a:lnSpc>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Please refer to the pre-reading material: </a:t>
            </a:r>
            <a:r>
              <a:rPr lang="en-US" sz="1100" b="0" i="0" u="none" strike="noStrike" cap="none" dirty="0" err="1">
                <a:solidFill>
                  <a:schemeClr val="dk1"/>
                </a:solidFill>
                <a:latin typeface="Tahoma"/>
                <a:ea typeface="Tahoma"/>
                <a:cs typeface="Tahoma"/>
                <a:sym typeface="Tahoma"/>
              </a:rPr>
              <a:t>Huttner</a:t>
            </a:r>
            <a:r>
              <a:rPr lang="en-US" sz="1100" b="0" i="0" u="none" strike="noStrike" cap="none" dirty="0">
                <a:solidFill>
                  <a:schemeClr val="dk1"/>
                </a:solidFill>
                <a:latin typeface="Tahoma"/>
                <a:ea typeface="Tahoma"/>
                <a:cs typeface="Tahoma"/>
                <a:sym typeface="Tahoma"/>
              </a:rPr>
              <a:t> B, </a:t>
            </a:r>
            <a:r>
              <a:rPr lang="en-US" sz="1100" b="0" i="0" u="none" strike="noStrike" cap="none" dirty="0" err="1">
                <a:solidFill>
                  <a:schemeClr val="dk1"/>
                </a:solidFill>
                <a:latin typeface="Tahoma"/>
                <a:ea typeface="Tahoma"/>
                <a:cs typeface="Tahoma"/>
                <a:sym typeface="Tahoma"/>
              </a:rPr>
              <a:t>Goossens</a:t>
            </a:r>
            <a:r>
              <a:rPr lang="en-US" sz="1100" b="0" i="0" u="none" strike="noStrike" cap="none" dirty="0">
                <a:solidFill>
                  <a:schemeClr val="dk1"/>
                </a:solidFill>
                <a:latin typeface="Tahoma"/>
                <a:ea typeface="Tahoma"/>
                <a:cs typeface="Tahoma"/>
                <a:sym typeface="Tahoma"/>
              </a:rPr>
              <a:t> H, </a:t>
            </a:r>
            <a:r>
              <a:rPr lang="en-US" sz="1100" b="0" i="0" u="none" strike="noStrike" cap="none" dirty="0" err="1">
                <a:solidFill>
                  <a:schemeClr val="dk1"/>
                </a:solidFill>
                <a:latin typeface="Tahoma"/>
                <a:ea typeface="Tahoma"/>
                <a:cs typeface="Tahoma"/>
                <a:sym typeface="Tahoma"/>
              </a:rPr>
              <a:t>Verheij</a:t>
            </a:r>
            <a:r>
              <a:rPr lang="en-US" sz="1100" b="0" i="0" u="none" strike="noStrike" cap="none" dirty="0">
                <a:solidFill>
                  <a:schemeClr val="dk1"/>
                </a:solidFill>
                <a:latin typeface="Tahoma"/>
                <a:ea typeface="Tahoma"/>
                <a:cs typeface="Tahoma"/>
                <a:sym typeface="Tahoma"/>
              </a:rPr>
              <a:t> T, </a:t>
            </a:r>
            <a:r>
              <a:rPr lang="en-US" sz="1100" b="0" i="0" u="none" strike="noStrike" cap="none" dirty="0" err="1">
                <a:solidFill>
                  <a:schemeClr val="dk1"/>
                </a:solidFill>
                <a:latin typeface="Tahoma"/>
                <a:ea typeface="Tahoma"/>
                <a:cs typeface="Tahoma"/>
                <a:sym typeface="Tahoma"/>
              </a:rPr>
              <a:t>Harbarth</a:t>
            </a:r>
            <a:r>
              <a:rPr lang="en-US" sz="1100" b="0" i="0" u="none" strike="noStrike" cap="none" dirty="0">
                <a:solidFill>
                  <a:schemeClr val="dk1"/>
                </a:solidFill>
                <a:latin typeface="Tahoma"/>
                <a:ea typeface="Tahoma"/>
                <a:cs typeface="Tahoma"/>
                <a:sym typeface="Tahoma"/>
              </a:rPr>
              <a:t> S, CHAMP consortium. Characteristics and outcomes of public campaigns aimed at improving the use of antibiotics in outpatients in high-income countries. Lancet Infect Dis. 2010 Jan;10(1):17-31.</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Ask participants about their own experiences in campaign evaluations.</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US" sz="1100" b="1" i="0" u="none" strike="noStrike" cap="none" dirty="0">
                <a:solidFill>
                  <a:schemeClr val="dk1"/>
                </a:solidFill>
                <a:latin typeface="Tahoma"/>
                <a:ea typeface="Tahoma"/>
                <a:cs typeface="Tahoma"/>
                <a:sym typeface="Tahoma"/>
              </a:rPr>
              <a:t>Source: </a:t>
            </a:r>
            <a:r>
              <a:rPr lang="en-US" sz="1100" b="0" i="0" u="none" strike="noStrike" cap="none" dirty="0">
                <a:solidFill>
                  <a:schemeClr val="dk1"/>
                </a:solidFill>
                <a:latin typeface="Tahoma"/>
                <a:ea typeface="Tahoma"/>
                <a:cs typeface="Tahoma"/>
                <a:sym typeface="Tahoma"/>
              </a:rPr>
              <a:t>McVey D, </a:t>
            </a:r>
            <a:r>
              <a:rPr lang="en-US" sz="1100" b="0" i="0" u="none" strike="noStrike" cap="none" dirty="0" err="1">
                <a:solidFill>
                  <a:schemeClr val="dk1"/>
                </a:solidFill>
                <a:latin typeface="Tahoma"/>
                <a:ea typeface="Tahoma"/>
                <a:cs typeface="Tahoma"/>
                <a:sym typeface="Tahoma"/>
              </a:rPr>
              <a:t>Crossier</a:t>
            </a:r>
            <a:r>
              <a:rPr lang="en-US" sz="1100" b="0" i="0" u="none" strike="noStrike" cap="none" dirty="0">
                <a:solidFill>
                  <a:schemeClr val="dk1"/>
                </a:solidFill>
                <a:latin typeface="Tahoma"/>
                <a:ea typeface="Tahoma"/>
                <a:cs typeface="Tahoma"/>
                <a:sym typeface="Tahoma"/>
              </a:rPr>
              <a:t> A, </a:t>
            </a:r>
            <a:r>
              <a:rPr lang="en-US" sz="1100" b="0" i="0" u="none" strike="noStrike" cap="none" dirty="0" err="1">
                <a:solidFill>
                  <a:schemeClr val="dk1"/>
                </a:solidFill>
                <a:latin typeface="Tahoma"/>
                <a:ea typeface="Tahoma"/>
                <a:cs typeface="Tahoma"/>
                <a:sym typeface="Tahoma"/>
              </a:rPr>
              <a:t>Christopoulos</a:t>
            </a:r>
            <a:r>
              <a:rPr lang="en-US" sz="1100" b="0" i="0" u="none" strike="noStrike" cap="none" dirty="0">
                <a:solidFill>
                  <a:schemeClr val="dk1"/>
                </a:solidFill>
                <a:latin typeface="Tahoma"/>
                <a:ea typeface="Tahoma"/>
                <a:cs typeface="Tahoma"/>
                <a:sym typeface="Tahoma"/>
              </a:rPr>
              <a:t> A. Evaluation. In: French J, Blair-Stevens C, McVey D, Merritt R, editors. Social marketing and public health: theory and practice. Oxford: Oxford University Press; 2010.</a:t>
            </a: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901167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Shape 78"/>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79" name="Shape 79"/>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100" b="1" i="0" u="none" strike="noStrike" cap="none" dirty="0">
                <a:solidFill>
                  <a:schemeClr val="dk1"/>
                </a:solidFill>
                <a:latin typeface="Tahoma"/>
                <a:ea typeface="Tahoma"/>
                <a:cs typeface="Tahoma"/>
                <a:sym typeface="Tahoma"/>
              </a:rPr>
              <a:t>A logic model:</a:t>
            </a:r>
            <a:endParaRPr dirty="0"/>
          </a:p>
          <a:p>
            <a:pPr marL="171450" marR="0" lvl="0"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Describes the core components of the </a:t>
            </a:r>
            <a:r>
              <a:rPr lang="en-US" sz="1100" b="0" i="0" u="none" strike="noStrike" cap="none" dirty="0" err="1">
                <a:solidFill>
                  <a:schemeClr val="dk1"/>
                </a:solidFill>
                <a:latin typeface="Tahoma"/>
                <a:ea typeface="Tahoma"/>
                <a:cs typeface="Tahoma"/>
                <a:sym typeface="Tahoma"/>
              </a:rPr>
              <a:t>programme</a:t>
            </a:r>
            <a:endParaRPr dirty="0"/>
          </a:p>
          <a:p>
            <a:pPr marL="171450" marR="0" lvl="0"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Illustrates the connection between </a:t>
            </a:r>
            <a:r>
              <a:rPr lang="en-US" sz="1100" b="0" i="0" u="none" strike="noStrike" cap="none" dirty="0" err="1">
                <a:solidFill>
                  <a:schemeClr val="dk1"/>
                </a:solidFill>
                <a:latin typeface="Tahoma"/>
                <a:ea typeface="Tahoma"/>
                <a:cs typeface="Tahoma"/>
                <a:sym typeface="Tahoma"/>
              </a:rPr>
              <a:t>programme</a:t>
            </a:r>
            <a:r>
              <a:rPr lang="en-US" sz="1100" b="0" i="0" u="none" strike="noStrike" cap="none" dirty="0">
                <a:solidFill>
                  <a:schemeClr val="dk1"/>
                </a:solidFill>
                <a:latin typeface="Tahoma"/>
                <a:ea typeface="Tahoma"/>
                <a:cs typeface="Tahoma"/>
                <a:sym typeface="Tahoma"/>
              </a:rPr>
              <a:t> components and expected outcomes</a:t>
            </a:r>
            <a:endParaRPr dirty="0"/>
          </a:p>
          <a:p>
            <a:pPr marL="171450" marR="0" lvl="0"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Can help identify evaluation opportunities</a:t>
            </a:r>
            <a:endParaRPr dirty="0"/>
          </a:p>
          <a:p>
            <a:pPr marL="171450" marR="0" lvl="0" indent="-171450" algn="l" rtl="0">
              <a:spcBef>
                <a:spcPts val="330"/>
              </a:spcBef>
              <a:spcAft>
                <a:spcPts val="0"/>
              </a:spcAft>
              <a:buClr>
                <a:schemeClr val="dk1"/>
              </a:buClr>
              <a:buSzPts val="1100"/>
              <a:buFont typeface="Arial"/>
              <a:buChar char="•"/>
            </a:pPr>
            <a:r>
              <a:rPr lang="en-US" sz="1100" b="0" i="0" u="none" strike="noStrike" cap="none" dirty="0">
                <a:solidFill>
                  <a:schemeClr val="dk1"/>
                </a:solidFill>
                <a:latin typeface="Tahoma"/>
                <a:ea typeface="Tahoma"/>
                <a:cs typeface="Tahoma"/>
                <a:sym typeface="Tahoma"/>
              </a:rPr>
              <a:t>Can serve as an outcomes roadmap</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US" sz="1100" b="1" i="0" u="none" strike="noStrike" cap="none" dirty="0">
                <a:solidFill>
                  <a:schemeClr val="dk1"/>
                </a:solidFill>
                <a:latin typeface="Tahoma"/>
                <a:ea typeface="Tahoma"/>
                <a:cs typeface="Tahoma"/>
                <a:sym typeface="Tahoma"/>
              </a:rPr>
              <a:t>Source:</a:t>
            </a:r>
            <a:r>
              <a:rPr lang="en-US" sz="1100" b="0" i="0" u="none" strike="noStrike" cap="none" dirty="0">
                <a:solidFill>
                  <a:schemeClr val="dk1"/>
                </a:solidFill>
                <a:latin typeface="Tahoma"/>
                <a:ea typeface="Tahoma"/>
                <a:cs typeface="Tahoma"/>
                <a:sym typeface="Tahoma"/>
              </a:rPr>
              <a:t> Centers for Disease Control and Prevention. Social marketing: nutrition and physical activity [Internet]. [cited 2013 Oct 2]. Available from: </a:t>
            </a:r>
            <a:r>
              <a:rPr lang="en-US" sz="1100" b="0" i="0" u="sng" strike="noStrike" cap="none" dirty="0">
                <a:solidFill>
                  <a:schemeClr val="dk1"/>
                </a:solidFill>
                <a:latin typeface="Tahoma"/>
                <a:ea typeface="Tahoma"/>
                <a:cs typeface="Tahoma"/>
                <a:sym typeface="Tahoma"/>
              </a:rPr>
              <a:t>www.cdc.gov/nccdphp/dnpa/socialmarketing/training</a:t>
            </a:r>
          </a:p>
          <a:p>
            <a:pPr marL="0" marR="0" lvl="0" indent="0" algn="l" rtl="0">
              <a:lnSpc>
                <a:spcPct val="100000"/>
              </a:lnSpc>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9543145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09" name="Shape 109"/>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Formative evaluation:</a:t>
            </a:r>
            <a:r>
              <a:rPr lang="en-US" sz="1100" b="0" i="0" u="none" strike="noStrike" cap="none" dirty="0">
                <a:solidFill>
                  <a:schemeClr val="dk1"/>
                </a:solidFill>
                <a:latin typeface="Tahoma"/>
                <a:ea typeface="Tahoma"/>
                <a:cs typeface="Tahoma"/>
                <a:sym typeface="Tahoma"/>
              </a:rPr>
              <a:t> helps develop the campaign and its implementation.</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Process evaluation:</a:t>
            </a:r>
            <a:r>
              <a:rPr lang="en-US" sz="1100" b="0" i="0" u="none" strike="noStrike" cap="none" dirty="0">
                <a:solidFill>
                  <a:schemeClr val="dk1"/>
                </a:solidFill>
                <a:latin typeface="Tahoma"/>
                <a:ea typeface="Tahoma"/>
                <a:cs typeface="Tahoma"/>
                <a:sym typeface="Tahoma"/>
              </a:rPr>
              <a:t> is concerned with how the interventions were implemented and functioned.</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Outcome evaluation:</a:t>
            </a:r>
            <a:r>
              <a:rPr lang="en-US" sz="1100" b="0" i="0" u="none" strike="noStrike" cap="none" dirty="0">
                <a:solidFill>
                  <a:schemeClr val="dk1"/>
                </a:solidFill>
                <a:latin typeface="Tahoma"/>
                <a:ea typeface="Tahoma"/>
                <a:cs typeface="Tahoma"/>
                <a:sym typeface="Tahoma"/>
              </a:rPr>
              <a:t> focuses on short- and mid-term outcomes. It is vital that clear </a:t>
            </a:r>
            <a:r>
              <a:rPr lang="en-US" sz="1100" b="0" i="0" u="none" strike="noStrike" cap="none" dirty="0" err="1">
                <a:solidFill>
                  <a:schemeClr val="dk1"/>
                </a:solidFill>
                <a:latin typeface="Tahoma"/>
                <a:ea typeface="Tahoma"/>
                <a:cs typeface="Tahoma"/>
                <a:sym typeface="Tahoma"/>
              </a:rPr>
              <a:t>behavioural</a:t>
            </a:r>
            <a:r>
              <a:rPr lang="en-US" sz="1100" b="0" i="0" u="none" strike="noStrike" cap="none" dirty="0">
                <a:solidFill>
                  <a:schemeClr val="dk1"/>
                </a:solidFill>
                <a:latin typeface="Tahoma"/>
                <a:ea typeface="Tahoma"/>
                <a:cs typeface="Tahoma"/>
                <a:sym typeface="Tahoma"/>
              </a:rPr>
              <a:t> objectives are defined so that the evaluation can assess whether they have been satisfied.</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Impact evaluation:</a:t>
            </a:r>
            <a:r>
              <a:rPr lang="en-US" sz="1100" b="0" i="0" u="none" strike="noStrike" cap="none" dirty="0">
                <a:solidFill>
                  <a:schemeClr val="dk1"/>
                </a:solidFill>
                <a:latin typeface="Tahoma"/>
                <a:ea typeface="Tahoma"/>
                <a:cs typeface="Tahoma"/>
                <a:sym typeface="Tahoma"/>
              </a:rPr>
              <a:t> focuses on long-term effects as a result of the campaign’s aggregate effect on an individual’s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 and the </a:t>
            </a:r>
            <a:r>
              <a:rPr lang="en-US" sz="1100" b="0" i="0" u="none" strike="noStrike" cap="none" dirty="0" err="1">
                <a:solidFill>
                  <a:schemeClr val="dk1"/>
                </a:solidFill>
                <a:latin typeface="Tahoma"/>
                <a:ea typeface="Tahoma"/>
                <a:cs typeface="Tahoma"/>
                <a:sym typeface="Tahoma"/>
              </a:rPr>
              <a:t>behaviour’s</a:t>
            </a:r>
            <a:r>
              <a:rPr lang="en-US" sz="1100" b="0" i="0" u="none" strike="noStrike" cap="none" dirty="0">
                <a:solidFill>
                  <a:schemeClr val="dk1"/>
                </a:solidFill>
                <a:latin typeface="Tahoma"/>
                <a:ea typeface="Tahoma"/>
                <a:cs typeface="Tahoma"/>
                <a:sym typeface="Tahoma"/>
              </a:rPr>
              <a:t> sustainability. </a:t>
            </a:r>
            <a:endParaRPr dirty="0"/>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US" sz="1100" b="0" i="0" u="none" strike="noStrike" cap="none" dirty="0">
                <a:solidFill>
                  <a:schemeClr val="dk1"/>
                </a:solidFill>
                <a:latin typeface="Tahoma"/>
                <a:ea typeface="Tahoma"/>
                <a:cs typeface="Tahoma"/>
                <a:sym typeface="Tahoma"/>
              </a:rPr>
              <a:t>It is possible that the timescale or budget do not enable you to evaluate longer-term outcomes, which may mean that you cannot fully look into the campaign’s impact on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 If so, it is important that your evaluation is tied with a </a:t>
            </a:r>
            <a:r>
              <a:rPr lang="en-US" sz="1100" b="0" i="0" u="none" strike="noStrike" cap="none" dirty="0" err="1">
                <a:solidFill>
                  <a:schemeClr val="dk1"/>
                </a:solidFill>
                <a:latin typeface="Tahoma"/>
                <a:ea typeface="Tahoma"/>
                <a:cs typeface="Tahoma"/>
                <a:sym typeface="Tahoma"/>
              </a:rPr>
              <a:t>behavioural</a:t>
            </a:r>
            <a:r>
              <a:rPr lang="en-US" sz="1100" b="0" i="0" u="none" strike="noStrike" cap="none" dirty="0">
                <a:solidFill>
                  <a:schemeClr val="dk1"/>
                </a:solidFill>
                <a:latin typeface="Tahoma"/>
                <a:ea typeface="Tahoma"/>
                <a:cs typeface="Tahoma"/>
                <a:sym typeface="Tahoma"/>
              </a:rPr>
              <a:t> change model (e.g. stages of change model → remind participants about the model discussed in Session 3. You may want to bring up the earlier slide to clarify any questions on the stages of change model).</a:t>
            </a:r>
            <a:endParaRPr dirty="0"/>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US" sz="1100" b="1" i="0" u="sng" strike="noStrike" cap="none" dirty="0">
                <a:solidFill>
                  <a:schemeClr val="dk1"/>
                </a:solidFill>
                <a:latin typeface="Tahoma"/>
                <a:ea typeface="Tahoma"/>
                <a:cs typeface="Tahoma"/>
                <a:sym typeface="Tahoma"/>
              </a:rPr>
              <a:t>Note to the facilitators:</a:t>
            </a:r>
            <a:endParaRPr dirty="0"/>
          </a:p>
          <a:p>
            <a:pPr marL="0" marR="0" lvl="0" indent="0" algn="l" rtl="0">
              <a:spcBef>
                <a:spcPts val="330"/>
              </a:spcBef>
              <a:spcAft>
                <a:spcPts val="0"/>
              </a:spcAft>
              <a:buClr>
                <a:schemeClr val="dk1"/>
              </a:buClr>
              <a:buSzPts val="1100"/>
              <a:buFont typeface="Arial"/>
              <a:buNone/>
            </a:pPr>
            <a:r>
              <a:rPr lang="en-US" sz="1100" b="0" i="0" u="none" strike="noStrike" cap="none" dirty="0">
                <a:solidFill>
                  <a:schemeClr val="dk1"/>
                </a:solidFill>
                <a:latin typeface="Tahoma"/>
                <a:ea typeface="Tahoma"/>
                <a:cs typeface="Tahoma"/>
                <a:sym typeface="Tahoma"/>
              </a:rPr>
              <a:t>In the following slides, attention will be given to process, outcome and impact evaluations. Formative evaluation has been already discussed in previous sessions. </a:t>
            </a:r>
            <a:endParaRPr dirty="0"/>
          </a:p>
          <a:p>
            <a:pPr marL="0" marR="0" lvl="0" indent="0" algn="l" rtl="0">
              <a:spcBef>
                <a:spcPts val="330"/>
              </a:spcBef>
              <a:spcAft>
                <a:spcPts val="0"/>
              </a:spcAft>
              <a:buClr>
                <a:schemeClr val="dk1"/>
              </a:buClr>
              <a:buSzPts val="1100"/>
              <a:buFont typeface="Arial"/>
              <a:buNone/>
            </a:pPr>
            <a:endParaRPr sz="1100" b="1"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US" sz="1100" b="1" i="0" u="none" strike="noStrike" cap="none" dirty="0">
                <a:solidFill>
                  <a:schemeClr val="dk1"/>
                </a:solidFill>
                <a:latin typeface="Tahoma"/>
                <a:ea typeface="Tahoma"/>
                <a:cs typeface="Tahoma"/>
                <a:sym typeface="Tahoma"/>
              </a:rPr>
              <a:t>Sources: </a:t>
            </a:r>
            <a:r>
              <a:rPr lang="en-US" sz="1100" b="0" i="0" u="none" strike="noStrike" cap="none" dirty="0">
                <a:solidFill>
                  <a:schemeClr val="dk1"/>
                </a:solidFill>
                <a:latin typeface="Tahoma"/>
                <a:ea typeface="Tahoma"/>
                <a:cs typeface="Tahoma"/>
                <a:sym typeface="Tahoma"/>
              </a:rPr>
              <a:t>Coffman J. Public communication campaign evaluation: an environmental scan of challenges, criticisms, practice, and opportunities. Cambridge, MA: Harvard Family Research Project; 2002.</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US" sz="1100" b="0" i="0" u="none" strike="noStrike" cap="none" dirty="0">
                <a:solidFill>
                  <a:schemeClr val="dk1"/>
                </a:solidFill>
                <a:latin typeface="Tahoma"/>
                <a:ea typeface="Tahoma"/>
                <a:cs typeface="Tahoma"/>
                <a:sym typeface="Tahoma"/>
              </a:rPr>
              <a:t>Saunders RP, Evans MH, Joshi P. Developing a process evaluation plan for assessing health promotion program implementation: a how-to guide. Health </a:t>
            </a:r>
            <a:r>
              <a:rPr lang="en-US" sz="1100" b="0" i="0" u="none" strike="noStrike" cap="none" dirty="0" err="1">
                <a:solidFill>
                  <a:schemeClr val="dk1"/>
                </a:solidFill>
                <a:latin typeface="Tahoma"/>
                <a:ea typeface="Tahoma"/>
                <a:cs typeface="Tahoma"/>
                <a:sym typeface="Tahoma"/>
              </a:rPr>
              <a:t>Promot</a:t>
            </a:r>
            <a:r>
              <a:rPr lang="en-US" sz="1100" b="0" i="0" u="none" strike="noStrike" cap="none" dirty="0">
                <a:solidFill>
                  <a:schemeClr val="dk1"/>
                </a:solidFill>
                <a:latin typeface="Tahoma"/>
                <a:ea typeface="Tahoma"/>
                <a:cs typeface="Tahoma"/>
                <a:sym typeface="Tahoma"/>
              </a:rPr>
              <a:t> </a:t>
            </a:r>
            <a:r>
              <a:rPr lang="en-US" sz="1100" b="0" i="0" u="none" strike="noStrike" cap="none" dirty="0" err="1">
                <a:solidFill>
                  <a:schemeClr val="dk1"/>
                </a:solidFill>
                <a:latin typeface="Tahoma"/>
                <a:ea typeface="Tahoma"/>
                <a:cs typeface="Tahoma"/>
                <a:sym typeface="Tahoma"/>
              </a:rPr>
              <a:t>Pract</a:t>
            </a:r>
            <a:r>
              <a:rPr lang="en-US" sz="1100" b="0" i="0" u="none" strike="noStrike" cap="none" dirty="0">
                <a:solidFill>
                  <a:schemeClr val="dk1"/>
                </a:solidFill>
                <a:latin typeface="Tahoma"/>
                <a:ea typeface="Tahoma"/>
                <a:cs typeface="Tahoma"/>
                <a:sym typeface="Tahoma"/>
              </a:rPr>
              <a:t>. 2005 Apr;6(2):134-147. and McVey D, </a:t>
            </a:r>
            <a:r>
              <a:rPr lang="en-US" sz="1100" b="0" i="0" u="none" strike="noStrike" cap="none" dirty="0" err="1">
                <a:solidFill>
                  <a:schemeClr val="dk1"/>
                </a:solidFill>
                <a:latin typeface="Tahoma"/>
                <a:ea typeface="Tahoma"/>
                <a:cs typeface="Tahoma"/>
                <a:sym typeface="Tahoma"/>
              </a:rPr>
              <a:t>Crossier</a:t>
            </a:r>
            <a:r>
              <a:rPr lang="en-US" sz="1100" b="0" i="0" u="none" strike="noStrike" cap="none" dirty="0">
                <a:solidFill>
                  <a:schemeClr val="dk1"/>
                </a:solidFill>
                <a:latin typeface="Tahoma"/>
                <a:ea typeface="Tahoma"/>
                <a:cs typeface="Tahoma"/>
                <a:sym typeface="Tahoma"/>
              </a:rPr>
              <a:t> A, </a:t>
            </a:r>
            <a:r>
              <a:rPr lang="en-US" sz="1100" b="0" i="0" u="none" strike="noStrike" cap="none" dirty="0" err="1">
                <a:solidFill>
                  <a:schemeClr val="dk1"/>
                </a:solidFill>
                <a:latin typeface="Tahoma"/>
                <a:ea typeface="Tahoma"/>
                <a:cs typeface="Tahoma"/>
                <a:sym typeface="Tahoma"/>
              </a:rPr>
              <a:t>Christopoulos</a:t>
            </a:r>
            <a:r>
              <a:rPr lang="en-US" sz="1100" b="0" i="0" u="none" strike="noStrike" cap="none" dirty="0">
                <a:solidFill>
                  <a:schemeClr val="dk1"/>
                </a:solidFill>
                <a:latin typeface="Tahoma"/>
                <a:ea typeface="Tahoma"/>
                <a:cs typeface="Tahoma"/>
                <a:sym typeface="Tahoma"/>
              </a:rPr>
              <a:t> A. Evaluation. In: French J, Blair-Stevens C, McVey D, Merritt R, editors. Social marketing and public health: theory and practice. Oxford: Oxford University Press; 2010.</a:t>
            </a:r>
          </a:p>
          <a:p>
            <a:pPr marL="0" marR="0" lvl="0" indent="0" algn="l" rtl="0">
              <a:lnSpc>
                <a:spcPct val="100000"/>
              </a:lnSpc>
              <a:spcBef>
                <a:spcPts val="330"/>
              </a:spcBef>
              <a:spcAft>
                <a:spcPts val="0"/>
              </a:spcAft>
              <a:buClr>
                <a:schemeClr val="dk1"/>
              </a:buClr>
              <a:buSzPts val="1100"/>
              <a:buFont typeface="Arial"/>
              <a:buNone/>
            </a:pPr>
            <a:endParaRPr dirty="0"/>
          </a:p>
        </p:txBody>
      </p:sp>
    </p:spTree>
    <p:extLst>
      <p:ext uri="{BB962C8B-B14F-4D97-AF65-F5344CB8AC3E}">
        <p14:creationId xmlns:p14="http://schemas.microsoft.com/office/powerpoint/2010/main" val="3758762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17" name="Shape 117"/>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1100"/>
              <a:buFont typeface="Arial"/>
              <a:buNone/>
            </a:pPr>
            <a:r>
              <a:rPr lang="en-US" sz="1100" b="1" i="0" u="sng" strike="noStrike" cap="none" dirty="0">
                <a:solidFill>
                  <a:schemeClr val="dk1"/>
                </a:solidFill>
                <a:latin typeface="Tahoma"/>
                <a:ea typeface="Tahoma"/>
                <a:cs typeface="Tahoma"/>
                <a:sym typeface="Tahoma"/>
              </a:rPr>
              <a:t>Note to the facilitators</a:t>
            </a:r>
            <a:r>
              <a:rPr lang="en-US" sz="1100" b="1" i="0" u="none" strike="noStrike" cap="none" dirty="0">
                <a:solidFill>
                  <a:schemeClr val="dk1"/>
                </a:solidFill>
                <a:latin typeface="Tahoma"/>
                <a:ea typeface="Tahoma"/>
                <a:cs typeface="Tahoma"/>
                <a:sym typeface="Tahoma"/>
              </a:rPr>
              <a:t>: </a:t>
            </a:r>
            <a:r>
              <a:rPr lang="en-US" sz="1100" b="0" i="0" u="none" strike="noStrike" cap="none" dirty="0">
                <a:solidFill>
                  <a:schemeClr val="dk1"/>
                </a:solidFill>
                <a:latin typeface="Tahoma"/>
                <a:ea typeface="Tahoma"/>
                <a:cs typeface="Tahoma"/>
                <a:sym typeface="Tahoma"/>
              </a:rPr>
              <a:t>this slide presents some of the questions which can be asked in a process evaluation and the elements/components it may include.</a:t>
            </a:r>
            <a:endParaRPr dirty="0"/>
          </a:p>
          <a:p>
            <a:pPr marL="0" marR="0" lvl="0" indent="0" algn="l" rtl="0">
              <a:spcBef>
                <a:spcPts val="330"/>
              </a:spcBef>
              <a:spcAft>
                <a:spcPts val="0"/>
              </a:spcAft>
              <a:buClr>
                <a:schemeClr val="dk1"/>
              </a:buClr>
              <a:buSzPts val="1100"/>
              <a:buFont typeface="Arial"/>
              <a:buNone/>
            </a:pPr>
            <a:endParaRPr sz="1100" b="1" i="0" u="none" strike="noStrike" cap="none" dirty="0">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How many materials have been distributed:</a:t>
            </a:r>
            <a:r>
              <a:rPr lang="en-US" sz="1100" b="0" i="0" u="none" strike="noStrike" cap="none" dirty="0">
                <a:solidFill>
                  <a:schemeClr val="dk1"/>
                </a:solidFill>
                <a:latin typeface="Tahoma"/>
                <a:ea typeface="Tahoma"/>
                <a:cs typeface="Tahoma"/>
                <a:sym typeface="Tahoma"/>
              </a:rPr>
              <a:t> both in terms of the different types of materials (e.g. brochures, bill boards, etc.) and how many of each (i.e. the quantity).</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Fidelity: </a:t>
            </a:r>
            <a:r>
              <a:rPr lang="en-US" sz="1100" b="0" i="0" u="none" strike="noStrike" cap="none" dirty="0">
                <a:solidFill>
                  <a:schemeClr val="dk1"/>
                </a:solidFill>
                <a:latin typeface="Tahoma"/>
                <a:ea typeface="Tahoma"/>
                <a:cs typeface="Tahoma"/>
                <a:sym typeface="Tahoma"/>
              </a:rPr>
              <a:t>extent to which the campaign was implemented as planned; quality = fidelity.</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Adaptation:</a:t>
            </a:r>
            <a:r>
              <a:rPr lang="en-US" sz="1100" b="0" i="0" u="none" strike="noStrike" cap="none" dirty="0">
                <a:solidFill>
                  <a:schemeClr val="dk1"/>
                </a:solidFill>
                <a:latin typeface="Tahoma"/>
                <a:ea typeface="Tahoma"/>
                <a:cs typeface="Tahoma"/>
                <a:sym typeface="Tahoma"/>
              </a:rPr>
              <a:t> (complementary to fidelity) to what degree and how does the implementation adapt and change in relation to the context?</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Distribution:</a:t>
            </a:r>
            <a:r>
              <a:rPr lang="en-US" sz="1100" b="0" i="0" u="none" strike="noStrike" cap="none" dirty="0">
                <a:solidFill>
                  <a:schemeClr val="dk1"/>
                </a:solidFill>
                <a:latin typeface="Tahoma"/>
                <a:ea typeface="Tahoma"/>
                <a:cs typeface="Tahoma"/>
                <a:sym typeface="Tahoma"/>
              </a:rPr>
              <a:t> types and number of products that the campaign has delivered, e.g. dose-delivered, completeness.</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Placement: </a:t>
            </a:r>
            <a:r>
              <a:rPr lang="en-US" sz="1100" b="0" i="0" u="none" strike="noStrike" cap="none" dirty="0">
                <a:solidFill>
                  <a:schemeClr val="dk1"/>
                </a:solidFill>
                <a:latin typeface="Tahoma"/>
                <a:ea typeface="Tahoma"/>
                <a:cs typeface="Tahoma"/>
                <a:sym typeface="Tahoma"/>
              </a:rPr>
              <a:t>media time, press or publicity received.</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Reach: </a:t>
            </a:r>
            <a:r>
              <a:rPr lang="en-US" sz="1100" b="0" i="0" u="none" strike="noStrike" cap="none" dirty="0">
                <a:solidFill>
                  <a:schemeClr val="dk1"/>
                </a:solidFill>
                <a:latin typeface="Tahoma"/>
                <a:ea typeface="Tahoma"/>
                <a:cs typeface="Tahoma"/>
                <a:sym typeface="Tahoma"/>
              </a:rPr>
              <a:t>proportion of the intended primary target audience that participates in the campaign activities, e.g. participation rate. Includes documentation on barriers for participation.</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Exposure: </a:t>
            </a:r>
            <a:r>
              <a:rPr lang="en-US" sz="1100" b="0" i="0" u="none" strike="noStrike" cap="none" dirty="0">
                <a:solidFill>
                  <a:schemeClr val="dk1"/>
                </a:solidFill>
                <a:latin typeface="Tahoma"/>
                <a:ea typeface="Tahoma"/>
                <a:cs typeface="Tahoma"/>
                <a:sym typeface="Tahoma"/>
              </a:rPr>
              <a:t>the degree to which the target audience encountered the campaign, e.g. dose received (the number of times they were exposed).</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Satisfaction: </a:t>
            </a:r>
            <a:r>
              <a:rPr lang="en-US" sz="1100" b="0" i="0" u="none" strike="noStrike" cap="none" dirty="0">
                <a:solidFill>
                  <a:schemeClr val="dk1"/>
                </a:solidFill>
                <a:latin typeface="Tahoma"/>
                <a:ea typeface="Tahoma"/>
                <a:cs typeface="Tahoma"/>
                <a:sym typeface="Tahoma"/>
              </a:rPr>
              <a:t>target audience’s satisfaction with the campaign and interaction with the staff, e.g. dose received.</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Recall: </a:t>
            </a:r>
            <a:r>
              <a:rPr lang="en-US" sz="1100" b="0" i="0" u="none" strike="noStrike" cap="none" dirty="0">
                <a:solidFill>
                  <a:schemeClr val="dk1"/>
                </a:solidFill>
                <a:latin typeface="Tahoma"/>
                <a:ea typeface="Tahoma"/>
                <a:cs typeface="Tahoma"/>
                <a:sym typeface="Tahoma"/>
              </a:rPr>
              <a:t>the degree to which the target audience recall (unaided) or </a:t>
            </a:r>
            <a:r>
              <a:rPr lang="en-US" sz="1100" b="0" i="0" u="none" strike="noStrike" cap="none" dirty="0" err="1">
                <a:solidFill>
                  <a:schemeClr val="dk1"/>
                </a:solidFill>
                <a:latin typeface="Tahoma"/>
                <a:ea typeface="Tahoma"/>
                <a:cs typeface="Tahoma"/>
                <a:sym typeface="Tahoma"/>
              </a:rPr>
              <a:t>recognise</a:t>
            </a:r>
            <a:r>
              <a:rPr lang="en-US" sz="1100" b="0" i="0" u="none" strike="noStrike" cap="none" dirty="0">
                <a:solidFill>
                  <a:schemeClr val="dk1"/>
                </a:solidFill>
                <a:latin typeface="Tahoma"/>
                <a:ea typeface="Tahoma"/>
                <a:cs typeface="Tahoma"/>
                <a:sym typeface="Tahoma"/>
              </a:rPr>
              <a:t> (aided) the campaign.</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Context: </a:t>
            </a:r>
            <a:r>
              <a:rPr lang="en-US" sz="1100" b="0" i="0" u="none" strike="noStrike" cap="none" dirty="0">
                <a:solidFill>
                  <a:schemeClr val="dk1"/>
                </a:solidFill>
                <a:latin typeface="Tahoma"/>
                <a:ea typeface="Tahoma"/>
                <a:cs typeface="Tahoma"/>
                <a:sym typeface="Tahoma"/>
              </a:rPr>
              <a:t>aspects of the environment which may influence the campaign implementation or its outcomes.</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US" sz="1100" b="1" i="0" u="none" strike="noStrike" cap="none" dirty="0">
                <a:solidFill>
                  <a:schemeClr val="dk1"/>
                </a:solidFill>
                <a:latin typeface="Tahoma"/>
                <a:ea typeface="Tahoma"/>
                <a:cs typeface="Tahoma"/>
                <a:sym typeface="Tahoma"/>
              </a:rPr>
              <a:t>Sources:</a:t>
            </a:r>
            <a:r>
              <a:rPr lang="en-US" sz="1100" b="0" i="0" u="none" strike="noStrike" cap="none" dirty="0">
                <a:solidFill>
                  <a:schemeClr val="dk1"/>
                </a:solidFill>
                <a:latin typeface="Tahoma"/>
                <a:ea typeface="Tahoma"/>
                <a:cs typeface="Tahoma"/>
                <a:sym typeface="Tahoma"/>
              </a:rPr>
              <a:t> Coffman J. Public communication campaign evaluation: an environmental scan of challenges, criticisms, practice, and opportunities. Cambridge, MA: Harvard Family Research Project; 2002. and Saunders RP, Evans MH, Joshi P. Developing a process evaluation plan for assessing health promotion program implementation: a how-to guide. Health </a:t>
            </a:r>
            <a:r>
              <a:rPr lang="en-US" sz="1100" b="0" i="0" u="none" strike="noStrike" cap="none" dirty="0" err="1">
                <a:solidFill>
                  <a:schemeClr val="dk1"/>
                </a:solidFill>
                <a:latin typeface="Tahoma"/>
                <a:ea typeface="Tahoma"/>
                <a:cs typeface="Tahoma"/>
                <a:sym typeface="Tahoma"/>
              </a:rPr>
              <a:t>Promot</a:t>
            </a:r>
            <a:r>
              <a:rPr lang="en-US" sz="1100" b="0" i="0" u="none" strike="noStrike" cap="none" dirty="0">
                <a:solidFill>
                  <a:schemeClr val="dk1"/>
                </a:solidFill>
                <a:latin typeface="Tahoma"/>
                <a:ea typeface="Tahoma"/>
                <a:cs typeface="Tahoma"/>
                <a:sym typeface="Tahoma"/>
              </a:rPr>
              <a:t> </a:t>
            </a:r>
            <a:r>
              <a:rPr lang="en-US" sz="1100" b="0" i="0" u="none" strike="noStrike" cap="none" dirty="0" err="1">
                <a:solidFill>
                  <a:schemeClr val="dk1"/>
                </a:solidFill>
                <a:latin typeface="Tahoma"/>
                <a:ea typeface="Tahoma"/>
                <a:cs typeface="Tahoma"/>
                <a:sym typeface="Tahoma"/>
              </a:rPr>
              <a:t>Pract</a:t>
            </a:r>
            <a:r>
              <a:rPr lang="en-US" sz="1100" b="0" i="0" u="none" strike="noStrike" cap="none" dirty="0">
                <a:solidFill>
                  <a:schemeClr val="dk1"/>
                </a:solidFill>
                <a:latin typeface="Tahoma"/>
                <a:ea typeface="Tahoma"/>
                <a:cs typeface="Tahoma"/>
                <a:sym typeface="Tahoma"/>
              </a:rPr>
              <a:t>. 2005 Apr;6(2):134-147.</a:t>
            </a:r>
          </a:p>
          <a:p>
            <a:pPr marL="0" marR="0" lvl="0" indent="0" algn="l" rtl="0">
              <a:lnSpc>
                <a:spcPct val="100000"/>
              </a:lnSpc>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929457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25" name="Shape 125"/>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1100"/>
              <a:buFont typeface="Arial"/>
              <a:buNone/>
            </a:pPr>
            <a:r>
              <a:rPr lang="en-US" sz="1100" b="1" i="0" u="sng" strike="noStrike" cap="none" dirty="0">
                <a:solidFill>
                  <a:schemeClr val="dk1"/>
                </a:solidFill>
                <a:latin typeface="Tahoma"/>
                <a:ea typeface="Tahoma"/>
                <a:cs typeface="Tahoma"/>
                <a:sym typeface="Tahoma"/>
              </a:rPr>
              <a:t>Note to the facilitators</a:t>
            </a:r>
            <a:r>
              <a:rPr lang="en-US" sz="1100" b="1" i="0" u="none" strike="noStrike" cap="none" dirty="0">
                <a:solidFill>
                  <a:schemeClr val="dk1"/>
                </a:solidFill>
                <a:latin typeface="Tahoma"/>
                <a:ea typeface="Tahoma"/>
                <a:cs typeface="Tahoma"/>
                <a:sym typeface="Tahoma"/>
              </a:rPr>
              <a:t>: </a:t>
            </a:r>
            <a:r>
              <a:rPr lang="en-US" sz="1100" b="0" i="0" u="none" strike="noStrike" cap="none" dirty="0">
                <a:solidFill>
                  <a:schemeClr val="dk1"/>
                </a:solidFill>
                <a:latin typeface="Tahoma"/>
                <a:ea typeface="Tahoma"/>
                <a:cs typeface="Tahoma"/>
                <a:sym typeface="Tahoma"/>
              </a:rPr>
              <a:t>the questions in an outcome evaluation relate to the </a:t>
            </a:r>
            <a:r>
              <a:rPr lang="en-US" sz="1100" b="0" i="0" u="none" strike="noStrike" cap="none" dirty="0" err="1">
                <a:solidFill>
                  <a:schemeClr val="dk1"/>
                </a:solidFill>
                <a:latin typeface="Tahoma"/>
                <a:ea typeface="Tahoma"/>
                <a:cs typeface="Tahoma"/>
                <a:sym typeface="Tahoma"/>
              </a:rPr>
              <a:t>behavioural</a:t>
            </a:r>
            <a:r>
              <a:rPr lang="en-US" sz="1100" b="0" i="0" u="none" strike="noStrike" cap="none" dirty="0">
                <a:solidFill>
                  <a:schemeClr val="dk1"/>
                </a:solidFill>
                <a:latin typeface="Tahoma"/>
                <a:ea typeface="Tahoma"/>
                <a:cs typeface="Tahoma"/>
                <a:sym typeface="Tahoma"/>
              </a:rPr>
              <a:t> objectives of the campaign.</a:t>
            </a:r>
            <a:endParaRPr dirty="0"/>
          </a:p>
          <a:p>
            <a:pPr marL="0" marR="0" lvl="0" indent="0" algn="l" rtl="0">
              <a:spcBef>
                <a:spcPts val="330"/>
              </a:spcBef>
              <a:spcAft>
                <a:spcPts val="0"/>
              </a:spcAft>
              <a:buClr>
                <a:schemeClr val="dk1"/>
              </a:buClr>
              <a:buSzPts val="1100"/>
              <a:buFont typeface="Arial"/>
              <a:buNone/>
            </a:pPr>
            <a:r>
              <a:rPr lang="en-US" sz="1100" b="0" i="0" u="none" strike="noStrike" cap="none" dirty="0">
                <a:solidFill>
                  <a:schemeClr val="dk1"/>
                </a:solidFill>
                <a:latin typeface="Tahoma"/>
                <a:ea typeface="Tahoma"/>
                <a:cs typeface="Tahoma"/>
                <a:sym typeface="Tahoma"/>
              </a:rPr>
              <a:t>This slide presents some of the questions that can be asked and the elements which can be included in this type of evaluation.</a:t>
            </a:r>
            <a:endParaRPr sz="1100" b="1" i="0" u="sng"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Knowledge/awareness:</a:t>
            </a:r>
            <a:r>
              <a:rPr lang="en-US" sz="1100" b="0" i="0" u="none" strike="noStrike" cap="none" dirty="0">
                <a:solidFill>
                  <a:schemeClr val="dk1"/>
                </a:solidFill>
                <a:latin typeface="Tahoma"/>
                <a:ea typeface="Tahoma"/>
                <a:cs typeface="Tahoma"/>
                <a:sym typeface="Tahoma"/>
              </a:rPr>
              <a:t> can be one of the campaign’s first measures of progress, provided there is a baseline measure for comparison. Knowledge is important but does not give a complete picture of a campaign’s effect.</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Saliency: </a:t>
            </a:r>
            <a:r>
              <a:rPr lang="en-US" sz="1100" b="0" i="0" u="none" strike="noStrike" cap="none" dirty="0">
                <a:solidFill>
                  <a:schemeClr val="dk1"/>
                </a:solidFill>
                <a:latin typeface="Tahoma"/>
                <a:ea typeface="Tahoma"/>
                <a:cs typeface="Tahoma"/>
                <a:sym typeface="Tahoma"/>
              </a:rPr>
              <a:t>the importance of an issue. Although important/critical, it might be overlooked.</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Attitudes: </a:t>
            </a:r>
            <a:r>
              <a:rPr lang="en-US" sz="1100" b="0" i="0" u="none" strike="noStrike" cap="none" dirty="0">
                <a:solidFill>
                  <a:schemeClr val="dk1"/>
                </a:solidFill>
                <a:latin typeface="Tahoma"/>
                <a:ea typeface="Tahoma"/>
                <a:cs typeface="Tahoma"/>
                <a:sym typeface="Tahoma"/>
              </a:rPr>
              <a:t>a person’s effect for or against an object. Attitudes have a strong relationship to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Norms:</a:t>
            </a:r>
            <a:r>
              <a:rPr lang="en-US" sz="1100" b="0" i="0" u="none" strike="noStrike" cap="none" dirty="0">
                <a:solidFill>
                  <a:schemeClr val="dk1"/>
                </a:solidFill>
                <a:latin typeface="Tahoma"/>
                <a:ea typeface="Tahoma"/>
                <a:cs typeface="Tahoma"/>
                <a:sym typeface="Tahoma"/>
              </a:rPr>
              <a:t> perceived standards of acceptable attitudes and </a:t>
            </a:r>
            <a:r>
              <a:rPr lang="en-US" sz="1100" b="0" i="0" u="none" strike="noStrike" cap="none" dirty="0" err="1">
                <a:solidFill>
                  <a:schemeClr val="dk1"/>
                </a:solidFill>
                <a:latin typeface="Tahoma"/>
                <a:ea typeface="Tahoma"/>
                <a:cs typeface="Tahoma"/>
                <a:sym typeface="Tahoma"/>
              </a:rPr>
              <a:t>behaviours</a:t>
            </a:r>
            <a:r>
              <a:rPr lang="en-US" sz="1100" b="0" i="0" u="none" strike="noStrike" cap="none" dirty="0">
                <a:solidFill>
                  <a:schemeClr val="dk1"/>
                </a:solidFill>
                <a:latin typeface="Tahoma"/>
                <a:ea typeface="Tahoma"/>
                <a:cs typeface="Tahoma"/>
                <a:sym typeface="Tahoma"/>
              </a:rPr>
              <a:t>. Sometimes this is a critical factor in achieving </a:t>
            </a:r>
            <a:r>
              <a:rPr lang="en-US" sz="1100" b="0" i="0" u="none" strike="noStrike" cap="none" dirty="0" err="1">
                <a:solidFill>
                  <a:schemeClr val="dk1"/>
                </a:solidFill>
                <a:latin typeface="Tahoma"/>
                <a:ea typeface="Tahoma"/>
                <a:cs typeface="Tahoma"/>
                <a:sym typeface="Tahoma"/>
              </a:rPr>
              <a:t>behavioural</a:t>
            </a:r>
            <a:r>
              <a:rPr lang="en-US" sz="1100" b="0" i="0" u="none" strike="noStrike" cap="none" dirty="0">
                <a:solidFill>
                  <a:schemeClr val="dk1"/>
                </a:solidFill>
                <a:latin typeface="Tahoma"/>
                <a:ea typeface="Tahoma"/>
                <a:cs typeface="Tahoma"/>
                <a:sym typeface="Tahoma"/>
              </a:rPr>
              <a:t> change.</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Self-efficacy: </a:t>
            </a:r>
            <a:r>
              <a:rPr lang="en-US" sz="1100" b="0" i="0" u="none" strike="noStrike" cap="none" dirty="0">
                <a:solidFill>
                  <a:schemeClr val="dk1"/>
                </a:solidFill>
                <a:latin typeface="Tahoma"/>
                <a:ea typeface="Tahoma"/>
                <a:cs typeface="Tahoma"/>
                <a:sym typeface="Tahoma"/>
              </a:rPr>
              <a:t>a</a:t>
            </a:r>
            <a:r>
              <a:rPr lang="en-US" sz="1100" b="1" i="0" u="none" strike="noStrike" cap="none" dirty="0">
                <a:solidFill>
                  <a:schemeClr val="dk1"/>
                </a:solidFill>
                <a:latin typeface="Tahoma"/>
                <a:ea typeface="Tahoma"/>
                <a:cs typeface="Tahoma"/>
                <a:sym typeface="Tahoma"/>
              </a:rPr>
              <a:t> </a:t>
            </a:r>
            <a:r>
              <a:rPr lang="en-US" sz="1100" b="0" i="0" u="none" strike="noStrike" cap="none" dirty="0">
                <a:solidFill>
                  <a:schemeClr val="dk1"/>
                </a:solidFill>
                <a:latin typeface="Tahoma"/>
                <a:ea typeface="Tahoma"/>
                <a:cs typeface="Tahoma"/>
                <a:sym typeface="Tahoma"/>
              </a:rPr>
              <a:t>person’s belief that s/he has the ability or competency to perform a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 under different circumstances. It has a direct effect on a person’s intention to perform a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err="1">
                <a:solidFill>
                  <a:schemeClr val="dk1"/>
                </a:solidFill>
                <a:latin typeface="Tahoma"/>
                <a:ea typeface="Tahoma"/>
                <a:cs typeface="Tahoma"/>
                <a:sym typeface="Tahoma"/>
              </a:rPr>
              <a:t>Behavioural</a:t>
            </a:r>
            <a:r>
              <a:rPr lang="en-US" sz="1100" b="1" i="0" u="none" strike="noStrike" cap="none" dirty="0">
                <a:solidFill>
                  <a:schemeClr val="dk1"/>
                </a:solidFill>
                <a:latin typeface="Tahoma"/>
                <a:ea typeface="Tahoma"/>
                <a:cs typeface="Tahoma"/>
                <a:sym typeface="Tahoma"/>
              </a:rPr>
              <a:t> intentions: </a:t>
            </a:r>
            <a:r>
              <a:rPr lang="en-US" sz="1100" b="0" i="0" u="none" strike="noStrike" cap="none" dirty="0">
                <a:solidFill>
                  <a:schemeClr val="dk1"/>
                </a:solidFill>
                <a:latin typeface="Tahoma"/>
                <a:ea typeface="Tahoma"/>
                <a:cs typeface="Tahoma"/>
                <a:sym typeface="Tahoma"/>
              </a:rPr>
              <a:t>a measure of the likelihood that a person will engage in a specific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 According to the theory of reasoned action, there is a strong predictive relationship between people’s intention to perform a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 and whether they actually perform it.</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Skills:</a:t>
            </a:r>
            <a:r>
              <a:rPr lang="en-US" sz="1100" b="0" i="0" u="none" strike="noStrike" cap="none" dirty="0">
                <a:solidFill>
                  <a:schemeClr val="dk1"/>
                </a:solidFill>
                <a:latin typeface="Tahoma"/>
                <a:ea typeface="Tahoma"/>
                <a:cs typeface="Tahoma"/>
                <a:sym typeface="Tahoma"/>
              </a:rPr>
              <a:t> may be necessary to perform a particular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a:t>
            </a:r>
            <a:endParaRPr dirty="0"/>
          </a:p>
          <a:p>
            <a:pPr marL="171450" marR="0" lvl="0" indent="-171450" algn="l" rtl="0">
              <a:spcBef>
                <a:spcPts val="330"/>
              </a:spcBef>
              <a:spcAft>
                <a:spcPts val="0"/>
              </a:spcAft>
              <a:buClr>
                <a:schemeClr val="dk1"/>
              </a:buClr>
              <a:buSzPts val="1100"/>
              <a:buFont typeface="Arial"/>
              <a:buChar char="•"/>
            </a:pPr>
            <a:r>
              <a:rPr lang="en-US" sz="1100" b="1" i="0" u="none" strike="noStrike" cap="none" dirty="0" err="1">
                <a:solidFill>
                  <a:schemeClr val="dk1"/>
                </a:solidFill>
                <a:latin typeface="Tahoma"/>
                <a:ea typeface="Tahoma"/>
                <a:cs typeface="Tahoma"/>
                <a:sym typeface="Tahoma"/>
              </a:rPr>
              <a:t>Behaviour</a:t>
            </a:r>
            <a:r>
              <a:rPr lang="en-US" sz="1100" b="1" i="0" u="none" strike="noStrike" cap="none" dirty="0">
                <a:solidFill>
                  <a:schemeClr val="dk1"/>
                </a:solidFill>
                <a:latin typeface="Tahoma"/>
                <a:ea typeface="Tahoma"/>
                <a:cs typeface="Tahoma"/>
                <a:sym typeface="Tahoma"/>
              </a:rPr>
              <a:t>: </a:t>
            </a:r>
            <a:r>
              <a:rPr lang="en-US" sz="1100" b="0" i="0" u="none" strike="noStrike" cap="none" dirty="0">
                <a:solidFill>
                  <a:schemeClr val="dk1"/>
                </a:solidFill>
                <a:latin typeface="Tahoma"/>
                <a:ea typeface="Tahoma"/>
                <a:cs typeface="Tahoma"/>
                <a:sym typeface="Tahoma"/>
              </a:rPr>
              <a:t>the most important campaign outcome, usually captured through self-reports.</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US" sz="1100" b="1" i="0" u="none" strike="noStrike" cap="none" dirty="0">
                <a:solidFill>
                  <a:schemeClr val="dk1"/>
                </a:solidFill>
                <a:latin typeface="Tahoma"/>
                <a:ea typeface="Tahoma"/>
                <a:cs typeface="Tahoma"/>
                <a:sym typeface="Tahoma"/>
              </a:rPr>
              <a:t>Environmental constraints:</a:t>
            </a:r>
            <a:r>
              <a:rPr lang="en-US" sz="1100" b="0" i="0" u="none" strike="noStrike" cap="none" dirty="0">
                <a:solidFill>
                  <a:schemeClr val="dk1"/>
                </a:solidFill>
                <a:latin typeface="Tahoma"/>
                <a:ea typeface="Tahoma"/>
                <a:cs typeface="Tahoma"/>
                <a:sym typeface="Tahoma"/>
              </a:rPr>
              <a:t> situational factors which can make the performance of a </a:t>
            </a:r>
            <a:r>
              <a:rPr lang="en-US" sz="1100" b="0" i="0" u="none" strike="noStrike" cap="none" dirty="0" err="1">
                <a:solidFill>
                  <a:schemeClr val="dk1"/>
                </a:solidFill>
                <a:latin typeface="Tahoma"/>
                <a:ea typeface="Tahoma"/>
                <a:cs typeface="Tahoma"/>
                <a:sym typeface="Tahoma"/>
              </a:rPr>
              <a:t>behaviour</a:t>
            </a:r>
            <a:r>
              <a:rPr lang="en-US" sz="1100" b="0" i="0" u="none" strike="noStrike" cap="none" dirty="0">
                <a:solidFill>
                  <a:schemeClr val="dk1"/>
                </a:solidFill>
                <a:latin typeface="Tahoma"/>
                <a:ea typeface="Tahoma"/>
                <a:cs typeface="Tahoma"/>
                <a:sym typeface="Tahoma"/>
              </a:rPr>
              <a:t> difficult or impossible.</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US" sz="1100" b="1" i="0" u="none" strike="noStrike" cap="none" dirty="0">
                <a:solidFill>
                  <a:schemeClr val="dk1"/>
                </a:solidFill>
                <a:latin typeface="Tahoma"/>
                <a:ea typeface="Tahoma"/>
                <a:cs typeface="Tahoma"/>
                <a:sym typeface="Tahoma"/>
              </a:rPr>
              <a:t>Sources:</a:t>
            </a:r>
            <a:r>
              <a:rPr lang="en-US" sz="1100" b="0" i="0" u="none" strike="noStrike" cap="none" dirty="0">
                <a:solidFill>
                  <a:schemeClr val="dk1"/>
                </a:solidFill>
                <a:latin typeface="Tahoma"/>
                <a:ea typeface="Tahoma"/>
                <a:cs typeface="Tahoma"/>
                <a:sym typeface="Tahoma"/>
              </a:rPr>
              <a:t> Coffman J. Public communication campaign evaluation: an environmental scan of challenges, criticisms, practice, and opportunities. Cambridge, MA: Harvard Family Research Project; 2002. and Saunders RP, Evans MH, Joshi P. Developing a process evaluation plan for assessing health promotion program implementation: a how-to guide. Health </a:t>
            </a:r>
            <a:r>
              <a:rPr lang="en-US" sz="1100" b="0" i="0" u="none" strike="noStrike" cap="none" dirty="0" err="1">
                <a:solidFill>
                  <a:schemeClr val="dk1"/>
                </a:solidFill>
                <a:latin typeface="Tahoma"/>
                <a:ea typeface="Tahoma"/>
                <a:cs typeface="Tahoma"/>
                <a:sym typeface="Tahoma"/>
              </a:rPr>
              <a:t>Promot</a:t>
            </a:r>
            <a:r>
              <a:rPr lang="en-US" sz="1100" b="0" i="0" u="none" strike="noStrike" cap="none" dirty="0">
                <a:solidFill>
                  <a:schemeClr val="dk1"/>
                </a:solidFill>
                <a:latin typeface="Tahoma"/>
                <a:ea typeface="Tahoma"/>
                <a:cs typeface="Tahoma"/>
                <a:sym typeface="Tahoma"/>
              </a:rPr>
              <a:t> </a:t>
            </a:r>
            <a:r>
              <a:rPr lang="en-US" sz="1100" b="0" i="0" u="none" strike="noStrike" cap="none" dirty="0" err="1">
                <a:solidFill>
                  <a:schemeClr val="dk1"/>
                </a:solidFill>
                <a:latin typeface="Tahoma"/>
                <a:ea typeface="Tahoma"/>
                <a:cs typeface="Tahoma"/>
                <a:sym typeface="Tahoma"/>
              </a:rPr>
              <a:t>Pract</a:t>
            </a:r>
            <a:r>
              <a:rPr lang="en-US" sz="1100" b="0" i="0" u="none" strike="noStrike" cap="none" dirty="0">
                <a:solidFill>
                  <a:schemeClr val="dk1"/>
                </a:solidFill>
                <a:latin typeface="Tahoma"/>
                <a:ea typeface="Tahoma"/>
                <a:cs typeface="Tahoma"/>
                <a:sym typeface="Tahoma"/>
              </a:rPr>
              <a:t>. 2005 Apr;6(2):134-147.</a:t>
            </a:r>
          </a:p>
          <a:p>
            <a:pPr marL="0" marR="0" lvl="0" indent="0" algn="l" rtl="0">
              <a:lnSpc>
                <a:spcPct val="100000"/>
              </a:lnSpc>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3058269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nl-NL"/>
              <a:t>Klik om de stijl te bewerken</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nl-NL"/>
              <a:t>Klik om de ondertitelstijl van het model te bewerken</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nl-NL" dirty="0"/>
              <a:t>Tekststijl van het model bewerken</a:t>
            </a:r>
          </a:p>
          <a:p>
            <a:pPr lvl="1"/>
            <a:r>
              <a:rPr lang="nl-NL" dirty="0"/>
              <a:t>Tweede niveau</a:t>
            </a:r>
          </a:p>
          <a:p>
            <a:pPr lvl="2"/>
            <a:r>
              <a:rPr lang="nl-NL" dirty="0"/>
              <a:t>Derde niveau</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ectieko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267286"/>
            <a:ext cx="10318363" cy="8122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346786"/>
            <a:ext cx="11368617" cy="489526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userDrawn="1"/>
        </p:nvPicPr>
        <p:blipFill>
          <a:blip r:embed="rId6"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userDrawn="1"/>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86287"/>
            <a:ext cx="10869432" cy="1514475"/>
          </a:xfrm>
        </p:spPr>
        <p:txBody>
          <a:bodyPr/>
          <a:lstStyle/>
          <a:p>
            <a:pPr lvl="0">
              <a:spcBef>
                <a:spcPts val="0"/>
              </a:spcBef>
              <a:spcAft>
                <a:spcPts val="0"/>
              </a:spcAft>
            </a:pPr>
            <a:r>
              <a:rPr lang="en-US" sz="2400" b="1" kern="1200" dirty="0">
                <a:solidFill>
                  <a:prstClr val="white"/>
                </a:solidFill>
                <a:latin typeface="Tahoma"/>
                <a:ea typeface="Tahoma"/>
                <a:cs typeface="Tahoma"/>
                <a:sym typeface="Tahoma"/>
              </a:rPr>
              <a:t>Module 3: </a:t>
            </a:r>
            <a:r>
              <a:rPr lang="en-US" sz="2400" kern="1200" dirty="0">
                <a:solidFill>
                  <a:prstClr val="white"/>
                </a:solidFill>
                <a:latin typeface="Tahoma"/>
                <a:ea typeface="Tahoma"/>
                <a:cs typeface="Tahoma"/>
                <a:sym typeface="Tahoma"/>
              </a:rPr>
              <a:t>Introduction to the evaluation of prudent antibiotic use campaigns</a:t>
            </a:r>
            <a:br>
              <a:rPr lang="en-US" sz="1800" kern="1200" dirty="0">
                <a:solidFill>
                  <a:prstClr val="white"/>
                </a:solidFill>
                <a:latin typeface="Tahoma"/>
                <a:ea typeface="Tahoma"/>
                <a:cs typeface="Tahoma"/>
                <a:sym typeface="Tahoma"/>
              </a:rPr>
            </a:br>
            <a:r>
              <a:rPr lang="en-US" sz="4000" b="1" dirty="0">
                <a:sym typeface="Tahoma"/>
              </a:rPr>
              <a:t>Session 7: </a:t>
            </a:r>
            <a:r>
              <a:rPr lang="en-GB" sz="4000" b="1" dirty="0"/>
              <a:t>Evaluation</a:t>
            </a:r>
          </a:p>
        </p:txBody>
      </p:sp>
      <p:sp>
        <p:nvSpPr>
          <p:cNvPr id="3" name="Subtitle 2"/>
          <p:cNvSpPr>
            <a:spLocks noGrp="1"/>
          </p:cNvSpPr>
          <p:nvPr>
            <p:ph type="subTitle" idx="1"/>
          </p:nvPr>
        </p:nvSpPr>
        <p:spPr>
          <a:xfrm>
            <a:off x="644057" y="3600010"/>
            <a:ext cx="10869432" cy="462721"/>
          </a:xfrm>
        </p:spPr>
        <p:txBody>
          <a:bodyPr/>
          <a:lstStyle/>
          <a:p>
            <a:r>
              <a:rPr lang="en-US" sz="2800" b="0" dirty="0"/>
              <a:t>Course on the development, implementation and evaluation of prudent antibiotic use campaigns</a:t>
            </a:r>
          </a:p>
          <a:p>
            <a:endParaRPr lang="en-US" sz="2800" b="0" dirty="0"/>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6" name="Shape 136"/>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10</a:t>
            </a:fld>
            <a:endParaRPr sz="1200">
              <a:solidFill>
                <a:schemeClr val="lt1"/>
              </a:solidFill>
              <a:latin typeface="Tahoma"/>
              <a:ea typeface="Tahoma"/>
              <a:cs typeface="Tahoma"/>
              <a:sym typeface="Tahoma"/>
            </a:endParaRPr>
          </a:p>
        </p:txBody>
      </p:sp>
      <p:graphicFrame>
        <p:nvGraphicFramePr>
          <p:cNvPr id="137" name="Shape 137"/>
          <p:cNvGraphicFramePr/>
          <p:nvPr/>
        </p:nvGraphicFramePr>
        <p:xfrm>
          <a:off x="2040320" y="1695696"/>
          <a:ext cx="8170475" cy="3903250"/>
        </p:xfrm>
        <a:graphic>
          <a:graphicData uri="http://schemas.openxmlformats.org/drawingml/2006/table">
            <a:tbl>
              <a:tblPr firstRow="1" bandRow="1">
                <a:noFill/>
              </a:tblPr>
              <a:tblGrid>
                <a:gridCol w="4068150">
                  <a:extLst>
                    <a:ext uri="{9D8B030D-6E8A-4147-A177-3AD203B41FA5}">
                      <a16:colId xmlns:a16="http://schemas.microsoft.com/office/drawing/2014/main" val="20000"/>
                    </a:ext>
                  </a:extLst>
                </a:gridCol>
                <a:gridCol w="4102325">
                  <a:extLst>
                    <a:ext uri="{9D8B030D-6E8A-4147-A177-3AD203B41FA5}">
                      <a16:colId xmlns:a16="http://schemas.microsoft.com/office/drawing/2014/main" val="20001"/>
                    </a:ext>
                  </a:extLst>
                </a:gridCol>
              </a:tblGrid>
              <a:tr h="722400">
                <a:tc>
                  <a:txBody>
                    <a:bodyPr/>
                    <a:lstStyle/>
                    <a:p>
                      <a:pPr marL="0" marR="0" lvl="0" indent="0" algn="ctr" rtl="0">
                        <a:spcBef>
                          <a:spcPts val="0"/>
                        </a:spcBef>
                        <a:spcAft>
                          <a:spcPts val="0"/>
                        </a:spcAft>
                        <a:buNone/>
                      </a:pPr>
                      <a:r>
                        <a:rPr lang="en-US" sz="2400"/>
                        <a:t>Questions</a:t>
                      </a:r>
                      <a:endParaRPr sz="2400"/>
                    </a:p>
                  </a:txBody>
                  <a:tcPr marL="91450" marR="91450" marT="45725" marB="45725"/>
                </a:tc>
                <a:tc>
                  <a:txBody>
                    <a:bodyPr/>
                    <a:lstStyle/>
                    <a:p>
                      <a:pPr marL="0" marR="0" lvl="0" indent="0" algn="ctr" rtl="0">
                        <a:spcBef>
                          <a:spcPts val="0"/>
                        </a:spcBef>
                        <a:spcAft>
                          <a:spcPts val="0"/>
                        </a:spcAft>
                        <a:buNone/>
                      </a:pPr>
                      <a:r>
                        <a:rPr lang="en-US" sz="2400"/>
                        <a:t>Elements</a:t>
                      </a:r>
                      <a:endParaRPr sz="2400"/>
                    </a:p>
                  </a:txBody>
                  <a:tcPr marL="91450" marR="91450" marT="45725" marB="45725"/>
                </a:tc>
                <a:extLst>
                  <a:ext uri="{0D108BD9-81ED-4DB2-BD59-A6C34878D82A}">
                    <a16:rowId xmlns:a16="http://schemas.microsoft.com/office/drawing/2014/main" val="10000"/>
                  </a:ext>
                </a:extLst>
              </a:tr>
              <a:tr h="3180850">
                <a:tc>
                  <a:txBody>
                    <a:bodyPr/>
                    <a:lstStyle/>
                    <a:p>
                      <a:pPr marL="285750" marR="0" lvl="0" indent="-158750" algn="l" rtl="0">
                        <a:lnSpc>
                          <a:spcPct val="100000"/>
                        </a:lnSpc>
                        <a:spcBef>
                          <a:spcPts val="0"/>
                        </a:spcBef>
                        <a:spcAft>
                          <a:spcPts val="0"/>
                        </a:spcAft>
                        <a:buClr>
                          <a:schemeClr val="dk1"/>
                        </a:buClr>
                        <a:buSzPts val="2000"/>
                        <a:buFont typeface="Arial"/>
                        <a:buNone/>
                      </a:pPr>
                      <a:endParaRPr sz="2000">
                        <a:solidFill>
                          <a:schemeClr val="dk1"/>
                        </a:solidFill>
                        <a:latin typeface="Tahoma"/>
                        <a:ea typeface="Tahoma"/>
                        <a:cs typeface="Tahoma"/>
                        <a:sym typeface="Tahoma"/>
                      </a:endParaRPr>
                    </a:p>
                    <a:p>
                      <a:pPr marL="285750" marR="0" lvl="0" indent="-285750" algn="l" rtl="0">
                        <a:lnSpc>
                          <a:spcPct val="100000"/>
                        </a:lnSpc>
                        <a:spcBef>
                          <a:spcPts val="0"/>
                        </a:spcBef>
                        <a:spcAft>
                          <a:spcPts val="0"/>
                        </a:spcAft>
                        <a:buClr>
                          <a:schemeClr val="dk1"/>
                        </a:buClr>
                        <a:buSzPts val="2000"/>
                        <a:buFont typeface="Arial"/>
                        <a:buChar char="•"/>
                      </a:pPr>
                      <a:r>
                        <a:rPr lang="en-US" sz="2000">
                          <a:solidFill>
                            <a:schemeClr val="dk1"/>
                          </a:solidFill>
                          <a:latin typeface="Tahoma"/>
                          <a:ea typeface="Tahoma"/>
                          <a:cs typeface="Tahoma"/>
                          <a:sym typeface="Tahoma"/>
                        </a:rPr>
                        <a:t>Has the behaviour resulted in the intended effect?</a:t>
                      </a:r>
                      <a:endParaRPr/>
                    </a:p>
                    <a:p>
                      <a:pPr marL="285750" marR="0" lvl="0" indent="-158750" algn="l" rtl="0">
                        <a:lnSpc>
                          <a:spcPct val="100000"/>
                        </a:lnSpc>
                        <a:spcBef>
                          <a:spcPts val="0"/>
                        </a:spcBef>
                        <a:spcAft>
                          <a:spcPts val="0"/>
                        </a:spcAft>
                        <a:buClr>
                          <a:schemeClr val="dk1"/>
                        </a:buClr>
                        <a:buSzPts val="2000"/>
                        <a:buFont typeface="Arial"/>
                        <a:buNone/>
                      </a:pPr>
                      <a:endParaRPr sz="2000"/>
                    </a:p>
                    <a:p>
                      <a:pPr marL="285750" marR="0" lvl="0" indent="-285750" algn="l" rtl="0">
                        <a:lnSpc>
                          <a:spcPct val="100000"/>
                        </a:lnSpc>
                        <a:spcBef>
                          <a:spcPts val="0"/>
                        </a:spcBef>
                        <a:spcAft>
                          <a:spcPts val="0"/>
                        </a:spcAft>
                        <a:buClr>
                          <a:schemeClr val="dk1"/>
                        </a:buClr>
                        <a:buSzPts val="2000"/>
                        <a:buFont typeface="Arial"/>
                        <a:buChar char="•"/>
                      </a:pPr>
                      <a:r>
                        <a:rPr lang="en-US" sz="2000">
                          <a:solidFill>
                            <a:schemeClr val="dk1"/>
                          </a:solidFill>
                          <a:latin typeface="Tahoma"/>
                          <a:ea typeface="Tahoma"/>
                          <a:cs typeface="Tahoma"/>
                          <a:sym typeface="Tahoma"/>
                        </a:rPr>
                        <a:t>Has there been any system-level change?</a:t>
                      </a:r>
                      <a:endParaRPr sz="2000"/>
                    </a:p>
                    <a:p>
                      <a:pPr marL="285750" marR="0" lvl="0" indent="-158750" algn="l" rtl="0">
                        <a:lnSpc>
                          <a:spcPct val="100000"/>
                        </a:lnSpc>
                        <a:spcBef>
                          <a:spcPts val="600"/>
                        </a:spcBef>
                        <a:spcAft>
                          <a:spcPts val="0"/>
                        </a:spcAft>
                        <a:buClr>
                          <a:schemeClr val="dk1"/>
                        </a:buClr>
                        <a:buSzPts val="2000"/>
                        <a:buFont typeface="Arial"/>
                        <a:buNone/>
                      </a:pPr>
                      <a:endParaRPr sz="2000"/>
                    </a:p>
                  </a:txBody>
                  <a:tcPr marL="91450" marR="91450" marT="45725" marB="45725"/>
                </a:tc>
                <a:tc>
                  <a:txBody>
                    <a:bodyPr/>
                    <a:lstStyle/>
                    <a:p>
                      <a:pPr marL="285750" marR="0" lvl="0" indent="-158750" algn="l" rtl="0">
                        <a:lnSpc>
                          <a:spcPct val="100000"/>
                        </a:lnSpc>
                        <a:spcBef>
                          <a:spcPts val="0"/>
                        </a:spcBef>
                        <a:spcAft>
                          <a:spcPts val="0"/>
                        </a:spcAft>
                        <a:buClr>
                          <a:schemeClr val="dk1"/>
                        </a:buClr>
                        <a:buSzPts val="2000"/>
                        <a:buFont typeface="Arial"/>
                        <a:buNone/>
                      </a:pPr>
                      <a:endParaRPr sz="2000" b="0">
                        <a:solidFill>
                          <a:schemeClr val="dk1"/>
                        </a:solidFill>
                        <a:latin typeface="Tahoma"/>
                        <a:ea typeface="Tahoma"/>
                        <a:cs typeface="Tahoma"/>
                        <a:sym typeface="Tahoma"/>
                      </a:endParaRPr>
                    </a:p>
                    <a:p>
                      <a:pPr marL="285750" marR="0" lvl="0" indent="-285750" algn="l" rtl="0">
                        <a:lnSpc>
                          <a:spcPct val="100000"/>
                        </a:lnSpc>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Long-term outcomes of behaviours</a:t>
                      </a:r>
                      <a:endParaRPr/>
                    </a:p>
                    <a:p>
                      <a:pPr marL="285750" marR="0" lvl="0" indent="-158750" algn="l" rtl="0">
                        <a:lnSpc>
                          <a:spcPct val="100000"/>
                        </a:lnSpc>
                        <a:spcBef>
                          <a:spcPts val="0"/>
                        </a:spcBef>
                        <a:spcAft>
                          <a:spcPts val="0"/>
                        </a:spcAft>
                        <a:buClr>
                          <a:schemeClr val="dk1"/>
                        </a:buClr>
                        <a:buSzPts val="2000"/>
                        <a:buFont typeface="Arial"/>
                        <a:buNone/>
                      </a:pPr>
                      <a:endParaRPr sz="2000" b="0"/>
                    </a:p>
                    <a:p>
                      <a:pPr marL="285750" marR="0" lvl="0" indent="-285750" algn="l" rtl="0">
                        <a:lnSpc>
                          <a:spcPct val="100000"/>
                        </a:lnSpc>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System-level outcomes</a:t>
                      </a:r>
                      <a:endParaRPr sz="2000" b="0"/>
                    </a:p>
                  </a:txBody>
                  <a:tcPr marL="91450" marR="91450" marT="45725" marB="45725"/>
                </a:tc>
                <a:extLst>
                  <a:ext uri="{0D108BD9-81ED-4DB2-BD59-A6C34878D82A}">
                    <a16:rowId xmlns:a16="http://schemas.microsoft.com/office/drawing/2014/main" val="10001"/>
                  </a:ext>
                </a:extLst>
              </a:tr>
            </a:tbl>
          </a:graphicData>
        </a:graphic>
      </p:graphicFrame>
      <p:sp>
        <p:nvSpPr>
          <p:cNvPr id="138" name="Shape 138"/>
          <p:cNvSpPr txBox="1"/>
          <p:nvPr/>
        </p:nvSpPr>
        <p:spPr>
          <a:xfrm>
            <a:off x="1520540" y="64419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a:t>
            </a:r>
            <a:r>
              <a:rPr lang="en-US" sz="1100">
                <a:solidFill>
                  <a:schemeClr val="lt1"/>
                </a:solidFill>
                <a:latin typeface="Tahoma"/>
                <a:ea typeface="Tahoma"/>
                <a:cs typeface="Tahoma"/>
                <a:sym typeface="Tahoma"/>
              </a:rPr>
              <a:t> Coffman J. Public communication campaign evaluation: an environmental scan of challenges, criticisms, practice, and opportunities. Cambridge, MA: Harvard Family Research Project; 2002.</a:t>
            </a:r>
            <a:endParaRPr/>
          </a:p>
        </p:txBody>
      </p:sp>
      <p:sp>
        <p:nvSpPr>
          <p:cNvPr id="3" name="Titel 2">
            <a:extLst>
              <a:ext uri="{FF2B5EF4-FFF2-40B4-BE49-F238E27FC236}">
                <a16:creationId xmlns:a16="http://schemas.microsoft.com/office/drawing/2014/main" id="{70F6A28A-012E-8949-8CBC-791072E1ADDF}"/>
              </a:ext>
            </a:extLst>
          </p:cNvPr>
          <p:cNvSpPr>
            <a:spLocks noGrp="1"/>
          </p:cNvSpPr>
          <p:nvPr>
            <p:ph type="title"/>
          </p:nvPr>
        </p:nvSpPr>
        <p:spPr/>
        <p:txBody>
          <a:bodyPr/>
          <a:lstStyle/>
          <a:p>
            <a:r>
              <a:rPr lang="nl-NL" dirty="0"/>
              <a:t>Impact of </a:t>
            </a:r>
            <a:r>
              <a:rPr lang="nl-NL" dirty="0" err="1"/>
              <a:t>evaluation</a:t>
            </a:r>
            <a:endParaRPr lang="nl-NL" dirty="0"/>
          </a:p>
        </p:txBody>
      </p:sp>
    </p:spTree>
    <p:extLst>
      <p:ext uri="{BB962C8B-B14F-4D97-AF65-F5344CB8AC3E}">
        <p14:creationId xmlns:p14="http://schemas.microsoft.com/office/powerpoint/2010/main" val="975342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grpSp>
        <p:nvGrpSpPr>
          <p:cNvPr id="144" name="Shape 144"/>
          <p:cNvGrpSpPr/>
          <p:nvPr/>
        </p:nvGrpSpPr>
        <p:grpSpPr>
          <a:xfrm>
            <a:off x="1856015" y="990600"/>
            <a:ext cx="8522195" cy="5162550"/>
            <a:chOff x="4267" y="0"/>
            <a:chExt cx="8522195" cy="5162550"/>
          </a:xfrm>
        </p:grpSpPr>
        <p:sp>
          <p:nvSpPr>
            <p:cNvPr id="145" name="Shape 145"/>
            <p:cNvSpPr/>
            <p:nvPr/>
          </p:nvSpPr>
          <p:spPr>
            <a:xfrm>
              <a:off x="4267" y="0"/>
              <a:ext cx="4105025" cy="5162550"/>
            </a:xfrm>
            <a:prstGeom prst="roundRect">
              <a:avLst>
                <a:gd name="adj" fmla="val 10000"/>
              </a:avLst>
            </a:prstGeom>
            <a:solidFill>
              <a:srgbClr val="CCCCDD"/>
            </a:soli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46" name="Shape 146"/>
            <p:cNvSpPr txBox="1"/>
            <p:nvPr/>
          </p:nvSpPr>
          <p:spPr>
            <a:xfrm>
              <a:off x="4267" y="0"/>
              <a:ext cx="4105025" cy="1548765"/>
            </a:xfrm>
            <a:prstGeom prst="rect">
              <a:avLst/>
            </a:prstGeom>
            <a:noFill/>
            <a:ln>
              <a:noFill/>
            </a:ln>
          </p:spPr>
          <p:txBody>
            <a:bodyPr spcFirstLastPara="1" wrap="square" lIns="57150" tIns="57150" rIns="57150" bIns="57150" anchor="ctr" anchorCtr="0">
              <a:noAutofit/>
            </a:bodyPr>
            <a:lstStyle/>
            <a:p>
              <a:pPr algn="ctr">
                <a:spcBef>
                  <a:spcPts val="0"/>
                </a:spcBef>
                <a:spcAft>
                  <a:spcPts val="0"/>
                </a:spcAft>
              </a:pPr>
              <a:r>
                <a:rPr lang="en-US" sz="1500" b="1">
                  <a:solidFill>
                    <a:schemeClr val="dk1"/>
                  </a:solidFill>
                  <a:latin typeface="Tahoma"/>
                  <a:ea typeface="Tahoma"/>
                  <a:cs typeface="Tahoma"/>
                  <a:sym typeface="Tahoma"/>
                </a:rPr>
                <a:t>Quantitative methods</a:t>
              </a:r>
              <a:endParaRPr sz="1500" b="1">
                <a:solidFill>
                  <a:schemeClr val="dk1"/>
                </a:solidFill>
                <a:latin typeface="Tahoma"/>
                <a:ea typeface="Tahoma"/>
                <a:cs typeface="Tahoma"/>
                <a:sym typeface="Tahoma"/>
              </a:endParaRPr>
            </a:p>
          </p:txBody>
        </p:sp>
        <p:sp>
          <p:nvSpPr>
            <p:cNvPr id="147" name="Shape 147"/>
            <p:cNvSpPr/>
            <p:nvPr/>
          </p:nvSpPr>
          <p:spPr>
            <a:xfrm>
              <a:off x="414769" y="1203416"/>
              <a:ext cx="3284020" cy="2405116"/>
            </a:xfrm>
            <a:prstGeom prst="roundRect">
              <a:avLst>
                <a:gd name="adj" fmla="val 10000"/>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48" name="Shape 148"/>
            <p:cNvSpPr txBox="1"/>
            <p:nvPr/>
          </p:nvSpPr>
          <p:spPr>
            <a:xfrm>
              <a:off x="485212" y="1273859"/>
              <a:ext cx="3143134" cy="2264230"/>
            </a:xfrm>
            <a:prstGeom prst="rect">
              <a:avLst/>
            </a:prstGeom>
            <a:solidFill>
              <a:schemeClr val="accent1">
                <a:lumMod val="50000"/>
              </a:schemeClr>
            </a:solidFill>
            <a:ln>
              <a:noFill/>
            </a:ln>
          </p:spPr>
          <p:txBody>
            <a:bodyPr spcFirstLastPara="1" wrap="square" lIns="38100" tIns="28575" rIns="38100" bIns="28575" anchor="ctr" anchorCtr="0">
              <a:noAutofit/>
            </a:bodyPr>
            <a:lstStyle/>
            <a:p>
              <a:pPr algn="ctr">
                <a:spcBef>
                  <a:spcPts val="0"/>
                </a:spcBef>
                <a:spcAft>
                  <a:spcPts val="0"/>
                </a:spcAft>
              </a:pPr>
              <a:r>
                <a:rPr lang="en-US" sz="1500" dirty="0">
                  <a:solidFill>
                    <a:schemeClr val="lt1"/>
                  </a:solidFill>
                  <a:latin typeface="Tahoma"/>
                  <a:ea typeface="Tahoma"/>
                  <a:cs typeface="Tahoma"/>
                  <a:sym typeface="Tahoma"/>
                </a:rPr>
                <a:t>Measure levels of occurrence</a:t>
              </a:r>
              <a:endParaRPr dirty="0"/>
            </a:p>
            <a:p>
              <a:pPr algn="ctr">
                <a:spcBef>
                  <a:spcPts val="525"/>
                </a:spcBef>
                <a:spcAft>
                  <a:spcPts val="0"/>
                </a:spcAft>
              </a:pPr>
              <a:r>
                <a:rPr lang="en-US" sz="1500" dirty="0">
                  <a:solidFill>
                    <a:schemeClr val="lt1"/>
                  </a:solidFill>
                  <a:latin typeface="Tahoma"/>
                  <a:ea typeface="Tahoma"/>
                  <a:cs typeface="Tahoma"/>
                  <a:sym typeface="Tahoma"/>
                </a:rPr>
                <a:t>Ask: How many? How often?</a:t>
              </a:r>
              <a:endParaRPr dirty="0"/>
            </a:p>
            <a:p>
              <a:pPr algn="ctr">
                <a:spcBef>
                  <a:spcPts val="525"/>
                </a:spcBef>
                <a:spcAft>
                  <a:spcPts val="0"/>
                </a:spcAft>
              </a:pPr>
              <a:r>
                <a:rPr lang="en-US" sz="1500" dirty="0">
                  <a:solidFill>
                    <a:schemeClr val="lt1"/>
                  </a:solidFill>
                  <a:latin typeface="Tahoma"/>
                  <a:ea typeface="Tahoma"/>
                  <a:cs typeface="Tahoma"/>
                  <a:sym typeface="Tahoma"/>
                </a:rPr>
                <a:t>Study action</a:t>
              </a:r>
              <a:endParaRPr dirty="0"/>
            </a:p>
            <a:p>
              <a:pPr algn="ctr">
                <a:spcBef>
                  <a:spcPts val="525"/>
                </a:spcBef>
                <a:spcAft>
                  <a:spcPts val="0"/>
                </a:spcAft>
              </a:pPr>
              <a:r>
                <a:rPr lang="en-US" sz="1500" dirty="0">
                  <a:solidFill>
                    <a:schemeClr val="lt1"/>
                  </a:solidFill>
                  <a:latin typeface="Tahoma"/>
                  <a:ea typeface="Tahoma"/>
                  <a:cs typeface="Tahoma"/>
                  <a:sym typeface="Tahoma"/>
                </a:rPr>
                <a:t>Are objective</a:t>
              </a:r>
              <a:endParaRPr dirty="0"/>
            </a:p>
            <a:p>
              <a:pPr algn="ctr">
                <a:spcBef>
                  <a:spcPts val="525"/>
                </a:spcBef>
                <a:spcAft>
                  <a:spcPts val="0"/>
                </a:spcAft>
              </a:pPr>
              <a:r>
                <a:rPr lang="en-US" sz="1500" dirty="0">
                  <a:solidFill>
                    <a:schemeClr val="lt1"/>
                  </a:solidFill>
                  <a:latin typeface="Tahoma"/>
                  <a:ea typeface="Tahoma"/>
                  <a:cs typeface="Tahoma"/>
                  <a:sym typeface="Tahoma"/>
                </a:rPr>
                <a:t>Provide proof</a:t>
              </a:r>
              <a:endParaRPr dirty="0"/>
            </a:p>
            <a:p>
              <a:pPr algn="ctr">
                <a:spcBef>
                  <a:spcPts val="525"/>
                </a:spcBef>
                <a:spcAft>
                  <a:spcPts val="0"/>
                </a:spcAft>
              </a:pPr>
              <a:r>
                <a:rPr lang="en-US" sz="1500" dirty="0">
                  <a:solidFill>
                    <a:schemeClr val="lt1"/>
                  </a:solidFill>
                  <a:latin typeface="Tahoma"/>
                  <a:ea typeface="Tahoma"/>
                  <a:cs typeface="Tahoma"/>
                  <a:sym typeface="Tahoma"/>
                </a:rPr>
                <a:t>Are definitive </a:t>
              </a:r>
              <a:endParaRPr dirty="0"/>
            </a:p>
            <a:p>
              <a:pPr algn="ctr">
                <a:spcBef>
                  <a:spcPts val="525"/>
                </a:spcBef>
                <a:spcAft>
                  <a:spcPts val="0"/>
                </a:spcAft>
              </a:pPr>
              <a:r>
                <a:rPr lang="en-US" sz="1500" dirty="0">
                  <a:solidFill>
                    <a:schemeClr val="lt1"/>
                  </a:solidFill>
                  <a:latin typeface="Tahoma"/>
                  <a:ea typeface="Tahoma"/>
                  <a:cs typeface="Tahoma"/>
                  <a:sym typeface="Tahoma"/>
                </a:rPr>
                <a:t>Measure levels of actions, trends</a:t>
              </a:r>
              <a:endParaRPr dirty="0"/>
            </a:p>
            <a:p>
              <a:pPr algn="ctr">
                <a:spcBef>
                  <a:spcPts val="525"/>
                </a:spcBef>
                <a:spcAft>
                  <a:spcPts val="0"/>
                </a:spcAft>
              </a:pPr>
              <a:r>
                <a:rPr lang="en-US" sz="1500" dirty="0">
                  <a:solidFill>
                    <a:schemeClr val="lt1"/>
                  </a:solidFill>
                  <a:latin typeface="Tahoma"/>
                  <a:ea typeface="Tahoma"/>
                  <a:cs typeface="Tahoma"/>
                  <a:sym typeface="Tahoma"/>
                </a:rPr>
                <a:t>Describe</a:t>
              </a:r>
              <a:endParaRPr sz="1500" dirty="0">
                <a:solidFill>
                  <a:schemeClr val="lt1"/>
                </a:solidFill>
                <a:latin typeface="Tahoma"/>
                <a:ea typeface="Tahoma"/>
                <a:cs typeface="Tahoma"/>
                <a:sym typeface="Tahoma"/>
              </a:endParaRPr>
            </a:p>
          </p:txBody>
        </p:sp>
        <p:sp>
          <p:nvSpPr>
            <p:cNvPr id="149" name="Shape 149"/>
            <p:cNvSpPr/>
            <p:nvPr/>
          </p:nvSpPr>
          <p:spPr>
            <a:xfrm>
              <a:off x="452864" y="3964457"/>
              <a:ext cx="3284020" cy="825518"/>
            </a:xfrm>
            <a:prstGeom prst="roundRect">
              <a:avLst>
                <a:gd name="adj" fmla="val 10000"/>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50" name="Shape 150"/>
            <p:cNvSpPr txBox="1"/>
            <p:nvPr/>
          </p:nvSpPr>
          <p:spPr>
            <a:xfrm>
              <a:off x="477043" y="3988636"/>
              <a:ext cx="3235662" cy="777160"/>
            </a:xfrm>
            <a:prstGeom prst="rect">
              <a:avLst/>
            </a:prstGeom>
            <a:noFill/>
            <a:ln>
              <a:noFill/>
            </a:ln>
          </p:spPr>
          <p:txBody>
            <a:bodyPr spcFirstLastPara="1" wrap="square" lIns="38100" tIns="28575" rIns="38100" bIns="28575" anchor="ctr" anchorCtr="0">
              <a:noAutofit/>
            </a:bodyPr>
            <a:lstStyle/>
            <a:p>
              <a:pPr algn="ctr">
                <a:spcBef>
                  <a:spcPts val="0"/>
                </a:spcBef>
                <a:spcAft>
                  <a:spcPts val="0"/>
                </a:spcAft>
              </a:pPr>
              <a:r>
                <a:rPr lang="en-US" sz="1500">
                  <a:solidFill>
                    <a:schemeClr val="lt1"/>
                  </a:solidFill>
                  <a:latin typeface="Tahoma"/>
                  <a:ea typeface="Tahoma"/>
                  <a:cs typeface="Tahoma"/>
                  <a:sym typeface="Tahoma"/>
                </a:rPr>
                <a:t>Surveys</a:t>
              </a:r>
              <a:endParaRPr/>
            </a:p>
          </p:txBody>
        </p:sp>
        <p:sp>
          <p:nvSpPr>
            <p:cNvPr id="151" name="Shape 151"/>
            <p:cNvSpPr/>
            <p:nvPr/>
          </p:nvSpPr>
          <p:spPr>
            <a:xfrm>
              <a:off x="4421437" y="0"/>
              <a:ext cx="4105025" cy="5162550"/>
            </a:xfrm>
            <a:prstGeom prst="roundRect">
              <a:avLst>
                <a:gd name="adj" fmla="val 10000"/>
              </a:avLst>
            </a:prstGeom>
            <a:solidFill>
              <a:srgbClr val="CCCCDD"/>
            </a:soli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52" name="Shape 152"/>
            <p:cNvSpPr txBox="1"/>
            <p:nvPr/>
          </p:nvSpPr>
          <p:spPr>
            <a:xfrm>
              <a:off x="4421437" y="0"/>
              <a:ext cx="4105025" cy="1548765"/>
            </a:xfrm>
            <a:prstGeom prst="rect">
              <a:avLst/>
            </a:prstGeom>
            <a:noFill/>
            <a:ln>
              <a:noFill/>
            </a:ln>
          </p:spPr>
          <p:txBody>
            <a:bodyPr spcFirstLastPara="1" wrap="square" lIns="57150" tIns="57150" rIns="57150" bIns="57150" anchor="ctr" anchorCtr="0">
              <a:noAutofit/>
            </a:bodyPr>
            <a:lstStyle/>
            <a:p>
              <a:pPr algn="ctr">
                <a:spcBef>
                  <a:spcPts val="0"/>
                </a:spcBef>
                <a:spcAft>
                  <a:spcPts val="0"/>
                </a:spcAft>
              </a:pPr>
              <a:r>
                <a:rPr lang="en-US" sz="1500" b="1">
                  <a:solidFill>
                    <a:schemeClr val="dk1"/>
                  </a:solidFill>
                  <a:latin typeface="Tahoma"/>
                  <a:ea typeface="Tahoma"/>
                  <a:cs typeface="Tahoma"/>
                  <a:sym typeface="Tahoma"/>
                </a:rPr>
                <a:t>Qualitative methods</a:t>
              </a:r>
              <a:endParaRPr sz="1500" b="1">
                <a:solidFill>
                  <a:schemeClr val="dk1"/>
                </a:solidFill>
                <a:latin typeface="Tahoma"/>
                <a:ea typeface="Tahoma"/>
                <a:cs typeface="Tahoma"/>
                <a:sym typeface="Tahoma"/>
              </a:endParaRPr>
            </a:p>
          </p:txBody>
        </p:sp>
        <p:sp>
          <p:nvSpPr>
            <p:cNvPr id="153" name="Shape 153"/>
            <p:cNvSpPr/>
            <p:nvPr/>
          </p:nvSpPr>
          <p:spPr>
            <a:xfrm>
              <a:off x="4827672" y="1229950"/>
              <a:ext cx="3284020" cy="2358917"/>
            </a:xfrm>
            <a:prstGeom prst="roundRect">
              <a:avLst>
                <a:gd name="adj" fmla="val 10000"/>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54" name="Shape 154"/>
            <p:cNvSpPr txBox="1"/>
            <p:nvPr/>
          </p:nvSpPr>
          <p:spPr>
            <a:xfrm>
              <a:off x="4896762" y="1299040"/>
              <a:ext cx="3145840" cy="2220737"/>
            </a:xfrm>
            <a:prstGeom prst="rect">
              <a:avLst/>
            </a:prstGeom>
            <a:solidFill>
              <a:schemeClr val="accent1">
                <a:lumMod val="50000"/>
              </a:schemeClr>
            </a:solidFill>
            <a:ln>
              <a:noFill/>
            </a:ln>
          </p:spPr>
          <p:txBody>
            <a:bodyPr spcFirstLastPara="1" wrap="square" lIns="38100" tIns="28575" rIns="38100" bIns="28575" anchor="ctr" anchorCtr="0">
              <a:noAutofit/>
            </a:bodyPr>
            <a:lstStyle/>
            <a:p>
              <a:pPr algn="ctr">
                <a:spcBef>
                  <a:spcPts val="0"/>
                </a:spcBef>
                <a:spcAft>
                  <a:spcPts val="0"/>
                </a:spcAft>
              </a:pPr>
              <a:r>
                <a:rPr lang="en-US" sz="1500" dirty="0">
                  <a:solidFill>
                    <a:schemeClr val="lt1"/>
                  </a:solidFill>
                  <a:latin typeface="Tahoma"/>
                  <a:ea typeface="Tahoma"/>
                  <a:cs typeface="Tahoma"/>
                  <a:sym typeface="Tahoma"/>
                </a:rPr>
                <a:t>Provide in-depth understanding</a:t>
              </a:r>
              <a:endParaRPr dirty="0"/>
            </a:p>
            <a:p>
              <a:pPr algn="ctr">
                <a:spcBef>
                  <a:spcPts val="525"/>
                </a:spcBef>
                <a:spcAft>
                  <a:spcPts val="0"/>
                </a:spcAft>
              </a:pPr>
              <a:r>
                <a:rPr lang="en-US" sz="1500" dirty="0">
                  <a:solidFill>
                    <a:schemeClr val="lt1"/>
                  </a:solidFill>
                  <a:latin typeface="Tahoma"/>
                  <a:ea typeface="Tahoma"/>
                  <a:cs typeface="Tahoma"/>
                  <a:sym typeface="Tahoma"/>
                </a:rPr>
                <a:t>Ask: Why?</a:t>
              </a:r>
              <a:endParaRPr dirty="0"/>
            </a:p>
            <a:p>
              <a:pPr algn="ctr">
                <a:spcBef>
                  <a:spcPts val="525"/>
                </a:spcBef>
                <a:spcAft>
                  <a:spcPts val="0"/>
                </a:spcAft>
              </a:pPr>
              <a:r>
                <a:rPr lang="en-US" sz="1500" dirty="0">
                  <a:solidFill>
                    <a:schemeClr val="lt1"/>
                  </a:solidFill>
                  <a:latin typeface="Tahoma"/>
                  <a:ea typeface="Tahoma"/>
                  <a:cs typeface="Tahoma"/>
                  <a:sym typeface="Tahoma"/>
                </a:rPr>
                <a:t>Study motivations</a:t>
              </a:r>
              <a:endParaRPr dirty="0"/>
            </a:p>
            <a:p>
              <a:pPr algn="ctr">
                <a:spcBef>
                  <a:spcPts val="525"/>
                </a:spcBef>
                <a:spcAft>
                  <a:spcPts val="0"/>
                </a:spcAft>
              </a:pPr>
              <a:r>
                <a:rPr lang="en-US" sz="1500" dirty="0">
                  <a:solidFill>
                    <a:schemeClr val="lt1"/>
                  </a:solidFill>
                  <a:latin typeface="Tahoma"/>
                  <a:ea typeface="Tahoma"/>
                  <a:cs typeface="Tahoma"/>
                  <a:sym typeface="Tahoma"/>
                </a:rPr>
                <a:t>Are subjective</a:t>
              </a:r>
              <a:endParaRPr dirty="0"/>
            </a:p>
            <a:p>
              <a:pPr algn="ctr">
                <a:spcBef>
                  <a:spcPts val="525"/>
                </a:spcBef>
                <a:spcAft>
                  <a:spcPts val="0"/>
                </a:spcAft>
              </a:pPr>
              <a:r>
                <a:rPr lang="en-US" sz="1500" dirty="0">
                  <a:solidFill>
                    <a:schemeClr val="lt1"/>
                  </a:solidFill>
                  <a:latin typeface="Tahoma"/>
                  <a:ea typeface="Tahoma"/>
                  <a:cs typeface="Tahoma"/>
                  <a:sym typeface="Tahoma"/>
                </a:rPr>
                <a:t>Enable discovery</a:t>
              </a:r>
              <a:endParaRPr dirty="0"/>
            </a:p>
            <a:p>
              <a:pPr algn="ctr">
                <a:spcBef>
                  <a:spcPts val="525"/>
                </a:spcBef>
                <a:spcAft>
                  <a:spcPts val="0"/>
                </a:spcAft>
              </a:pPr>
              <a:r>
                <a:rPr lang="en-US" sz="1500" dirty="0">
                  <a:solidFill>
                    <a:schemeClr val="lt1"/>
                  </a:solidFill>
                  <a:latin typeface="Tahoma"/>
                  <a:ea typeface="Tahoma"/>
                  <a:cs typeface="Tahoma"/>
                  <a:sym typeface="Tahoma"/>
                </a:rPr>
                <a:t>Are exploratory</a:t>
              </a:r>
              <a:endParaRPr dirty="0"/>
            </a:p>
            <a:p>
              <a:pPr algn="ctr">
                <a:spcBef>
                  <a:spcPts val="525"/>
                </a:spcBef>
                <a:spcAft>
                  <a:spcPts val="0"/>
                </a:spcAft>
              </a:pPr>
              <a:r>
                <a:rPr lang="en-US" sz="1500" dirty="0">
                  <a:solidFill>
                    <a:schemeClr val="lt1"/>
                  </a:solidFill>
                  <a:latin typeface="Tahoma"/>
                  <a:ea typeface="Tahoma"/>
                  <a:cs typeface="Tahoma"/>
                  <a:sym typeface="Tahoma"/>
                </a:rPr>
                <a:t>Allow insight into </a:t>
              </a:r>
              <a:r>
                <a:rPr lang="en-US" sz="1500" dirty="0" err="1">
                  <a:solidFill>
                    <a:schemeClr val="lt1"/>
                  </a:solidFill>
                  <a:latin typeface="Tahoma"/>
                  <a:ea typeface="Tahoma"/>
                  <a:cs typeface="Tahoma"/>
                  <a:sym typeface="Tahoma"/>
                </a:rPr>
                <a:t>behaviour</a:t>
              </a:r>
              <a:r>
                <a:rPr lang="en-US" sz="1500" dirty="0">
                  <a:solidFill>
                    <a:schemeClr val="lt1"/>
                  </a:solidFill>
                  <a:latin typeface="Tahoma"/>
                  <a:ea typeface="Tahoma"/>
                  <a:cs typeface="Tahoma"/>
                  <a:sym typeface="Tahoma"/>
                </a:rPr>
                <a:t>, trends</a:t>
              </a:r>
              <a:endParaRPr dirty="0"/>
            </a:p>
            <a:p>
              <a:pPr algn="ctr">
                <a:spcBef>
                  <a:spcPts val="525"/>
                </a:spcBef>
                <a:spcAft>
                  <a:spcPts val="0"/>
                </a:spcAft>
              </a:pPr>
              <a:r>
                <a:rPr lang="en-US" sz="1500" dirty="0">
                  <a:solidFill>
                    <a:schemeClr val="lt1"/>
                  </a:solidFill>
                  <a:latin typeface="Tahoma"/>
                  <a:ea typeface="Tahoma"/>
                  <a:cs typeface="Tahoma"/>
                  <a:sym typeface="Tahoma"/>
                </a:rPr>
                <a:t>Interpret</a:t>
              </a:r>
              <a:endParaRPr sz="1500" dirty="0">
                <a:solidFill>
                  <a:schemeClr val="lt1"/>
                </a:solidFill>
                <a:latin typeface="Tahoma"/>
                <a:ea typeface="Tahoma"/>
                <a:cs typeface="Tahoma"/>
                <a:sym typeface="Tahoma"/>
              </a:endParaRPr>
            </a:p>
          </p:txBody>
        </p:sp>
        <p:sp>
          <p:nvSpPr>
            <p:cNvPr id="155" name="Shape 155"/>
            <p:cNvSpPr/>
            <p:nvPr/>
          </p:nvSpPr>
          <p:spPr>
            <a:xfrm>
              <a:off x="4827672" y="3917857"/>
              <a:ext cx="3284020" cy="874681"/>
            </a:xfrm>
            <a:prstGeom prst="roundRect">
              <a:avLst>
                <a:gd name="adj" fmla="val 10000"/>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56" name="Shape 156"/>
            <p:cNvSpPr txBox="1"/>
            <p:nvPr/>
          </p:nvSpPr>
          <p:spPr>
            <a:xfrm>
              <a:off x="4853291" y="3943476"/>
              <a:ext cx="3232782" cy="823443"/>
            </a:xfrm>
            <a:prstGeom prst="rect">
              <a:avLst/>
            </a:prstGeom>
            <a:noFill/>
            <a:ln>
              <a:noFill/>
            </a:ln>
          </p:spPr>
          <p:txBody>
            <a:bodyPr spcFirstLastPara="1" wrap="square" lIns="38100" tIns="28575" rIns="38100" bIns="28575" anchor="ctr" anchorCtr="0">
              <a:noAutofit/>
            </a:bodyPr>
            <a:lstStyle/>
            <a:p>
              <a:pPr algn="ctr">
                <a:spcBef>
                  <a:spcPts val="0"/>
                </a:spcBef>
                <a:spcAft>
                  <a:spcPts val="0"/>
                </a:spcAft>
              </a:pPr>
              <a:r>
                <a:rPr lang="en-US" sz="1500">
                  <a:solidFill>
                    <a:schemeClr val="lt1"/>
                  </a:solidFill>
                  <a:latin typeface="Tahoma"/>
                  <a:ea typeface="Tahoma"/>
                  <a:cs typeface="Tahoma"/>
                  <a:sym typeface="Tahoma"/>
                </a:rPr>
                <a:t>Focus group discussions</a:t>
              </a:r>
              <a:endParaRPr/>
            </a:p>
            <a:p>
              <a:pPr algn="ctr">
                <a:spcBef>
                  <a:spcPts val="525"/>
                </a:spcBef>
                <a:spcAft>
                  <a:spcPts val="0"/>
                </a:spcAft>
              </a:pPr>
              <a:r>
                <a:rPr lang="en-US" sz="1500">
                  <a:solidFill>
                    <a:schemeClr val="lt1"/>
                  </a:solidFill>
                  <a:latin typeface="Tahoma"/>
                  <a:ea typeface="Tahoma"/>
                  <a:cs typeface="Tahoma"/>
                  <a:sym typeface="Tahoma"/>
                </a:rPr>
                <a:t>In-depth interviews</a:t>
              </a:r>
              <a:endParaRPr/>
            </a:p>
            <a:p>
              <a:pPr algn="ctr">
                <a:spcBef>
                  <a:spcPts val="525"/>
                </a:spcBef>
                <a:spcAft>
                  <a:spcPts val="0"/>
                </a:spcAft>
              </a:pPr>
              <a:r>
                <a:rPr lang="en-US" sz="1500">
                  <a:solidFill>
                    <a:schemeClr val="lt1"/>
                  </a:solidFill>
                  <a:latin typeface="Tahoma"/>
                  <a:ea typeface="Tahoma"/>
                  <a:cs typeface="Tahoma"/>
                  <a:sym typeface="Tahoma"/>
                </a:rPr>
                <a:t>Direct observations</a:t>
              </a:r>
              <a:endParaRPr sz="1500">
                <a:solidFill>
                  <a:schemeClr val="lt1"/>
                </a:solidFill>
                <a:latin typeface="Tahoma"/>
                <a:ea typeface="Tahoma"/>
                <a:cs typeface="Tahoma"/>
                <a:sym typeface="Tahoma"/>
              </a:endParaRPr>
            </a:p>
          </p:txBody>
        </p:sp>
      </p:grpSp>
      <p:sp>
        <p:nvSpPr>
          <p:cNvPr id="157" name="Shape 157"/>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11</a:t>
            </a:fld>
            <a:endParaRPr sz="1200">
              <a:solidFill>
                <a:schemeClr val="lt1"/>
              </a:solidFill>
              <a:latin typeface="Tahoma"/>
              <a:ea typeface="Tahoma"/>
              <a:cs typeface="Tahoma"/>
              <a:sym typeface="Tahoma"/>
            </a:endParaRPr>
          </a:p>
        </p:txBody>
      </p:sp>
      <p:sp>
        <p:nvSpPr>
          <p:cNvPr id="158" name="Shape 158"/>
          <p:cNvSpPr txBox="1"/>
          <p:nvPr/>
        </p:nvSpPr>
        <p:spPr>
          <a:xfrm>
            <a:off x="1524000" y="6435568"/>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a:t>
            </a:r>
            <a:r>
              <a:rPr lang="en-US" sz="1100">
                <a:solidFill>
                  <a:schemeClr val="lt1"/>
                </a:solidFill>
                <a:latin typeface="Tahoma"/>
                <a:ea typeface="Tahoma"/>
                <a:cs typeface="Tahoma"/>
                <a:sym typeface="Tahoma"/>
              </a:rPr>
              <a:t> Family Health International. Module 6: monitoring and evaluating behavior change communication programs. Monitoring HIV/AIDS programs: a facilitator’s training guide. USA: A USAID Resource for Prevention, Care and Treatment; 2004.</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E9B494E5-390F-664E-9911-EB513FAD5F1D}"/>
              </a:ext>
            </a:extLst>
          </p:cNvPr>
          <p:cNvSpPr>
            <a:spLocks noGrp="1"/>
          </p:cNvSpPr>
          <p:nvPr>
            <p:ph type="title"/>
          </p:nvPr>
        </p:nvSpPr>
        <p:spPr/>
        <p:txBody>
          <a:bodyPr/>
          <a:lstStyle/>
          <a:p>
            <a:r>
              <a:rPr lang="nl-NL" dirty="0" err="1"/>
              <a:t>Methods</a:t>
            </a:r>
            <a:endParaRPr lang="nl-NL" dirty="0"/>
          </a:p>
        </p:txBody>
      </p:sp>
    </p:spTree>
    <p:extLst>
      <p:ext uri="{BB962C8B-B14F-4D97-AF65-F5344CB8AC3E}">
        <p14:creationId xmlns:p14="http://schemas.microsoft.com/office/powerpoint/2010/main" val="1894402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12</a:t>
            </a:fld>
            <a:endParaRPr sz="1200">
              <a:solidFill>
                <a:schemeClr val="lt1"/>
              </a:solidFill>
              <a:latin typeface="Tahoma"/>
              <a:ea typeface="Tahoma"/>
              <a:cs typeface="Tahoma"/>
              <a:sym typeface="Tahoma"/>
            </a:endParaRPr>
          </a:p>
        </p:txBody>
      </p:sp>
      <p:sp>
        <p:nvSpPr>
          <p:cNvPr id="165" name="Shape 165"/>
          <p:cNvSpPr txBox="1"/>
          <p:nvPr/>
        </p:nvSpPr>
        <p:spPr>
          <a:xfrm>
            <a:off x="8444754" y="2223248"/>
            <a:ext cx="1918447" cy="5355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endParaRPr>
              <a:solidFill>
                <a:schemeClr val="dk1"/>
              </a:solidFill>
              <a:latin typeface="Tahoma"/>
              <a:ea typeface="Tahoma"/>
              <a:cs typeface="Tahoma"/>
              <a:sym typeface="Tahoma"/>
            </a:endParaRPr>
          </a:p>
        </p:txBody>
      </p:sp>
      <p:sp>
        <p:nvSpPr>
          <p:cNvPr id="166" name="Shape 166"/>
          <p:cNvSpPr txBox="1"/>
          <p:nvPr/>
        </p:nvSpPr>
        <p:spPr>
          <a:xfrm>
            <a:off x="1583700" y="5755339"/>
            <a:ext cx="9084299" cy="537883"/>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Expert opinion</a:t>
            </a:r>
            <a:endParaRPr>
              <a:solidFill>
                <a:schemeClr val="lt1"/>
              </a:solidFill>
              <a:latin typeface="Tahoma"/>
              <a:ea typeface="Tahoma"/>
              <a:cs typeface="Tahoma"/>
              <a:sym typeface="Tahoma"/>
            </a:endParaRPr>
          </a:p>
        </p:txBody>
      </p:sp>
      <p:sp>
        <p:nvSpPr>
          <p:cNvPr id="167" name="Shape 167"/>
          <p:cNvSpPr txBox="1"/>
          <p:nvPr/>
        </p:nvSpPr>
        <p:spPr>
          <a:xfrm>
            <a:off x="2079814" y="5217456"/>
            <a:ext cx="8588185" cy="537883"/>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Case reports</a:t>
            </a:r>
            <a:endParaRPr/>
          </a:p>
        </p:txBody>
      </p:sp>
      <p:sp>
        <p:nvSpPr>
          <p:cNvPr id="168" name="Shape 168"/>
          <p:cNvSpPr txBox="1"/>
          <p:nvPr/>
        </p:nvSpPr>
        <p:spPr>
          <a:xfrm>
            <a:off x="2492191" y="4661642"/>
            <a:ext cx="8175809" cy="537883"/>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Case series</a:t>
            </a:r>
            <a:endParaRPr/>
          </a:p>
        </p:txBody>
      </p:sp>
      <p:sp>
        <p:nvSpPr>
          <p:cNvPr id="169" name="Shape 169"/>
          <p:cNvSpPr txBox="1"/>
          <p:nvPr/>
        </p:nvSpPr>
        <p:spPr>
          <a:xfrm>
            <a:off x="2931464" y="4105828"/>
            <a:ext cx="7736536" cy="537883"/>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Cross-sectional </a:t>
            </a:r>
            <a:endParaRPr>
              <a:solidFill>
                <a:schemeClr val="lt1"/>
              </a:solidFill>
              <a:latin typeface="Tahoma"/>
              <a:ea typeface="Tahoma"/>
              <a:cs typeface="Tahoma"/>
              <a:sym typeface="Tahoma"/>
            </a:endParaRPr>
          </a:p>
        </p:txBody>
      </p:sp>
      <p:sp>
        <p:nvSpPr>
          <p:cNvPr id="170" name="Shape 170"/>
          <p:cNvSpPr txBox="1"/>
          <p:nvPr/>
        </p:nvSpPr>
        <p:spPr>
          <a:xfrm>
            <a:off x="3352804" y="3567945"/>
            <a:ext cx="7315196" cy="537883"/>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Case-control</a:t>
            </a:r>
            <a:endParaRPr>
              <a:solidFill>
                <a:schemeClr val="lt1"/>
              </a:solidFill>
              <a:latin typeface="Tahoma"/>
              <a:ea typeface="Tahoma"/>
              <a:cs typeface="Tahoma"/>
              <a:sym typeface="Tahoma"/>
            </a:endParaRPr>
          </a:p>
        </p:txBody>
      </p:sp>
      <p:sp>
        <p:nvSpPr>
          <p:cNvPr id="171" name="Shape 171"/>
          <p:cNvSpPr txBox="1"/>
          <p:nvPr/>
        </p:nvSpPr>
        <p:spPr>
          <a:xfrm>
            <a:off x="3792074" y="3030053"/>
            <a:ext cx="6875926" cy="537883"/>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Cohort</a:t>
            </a:r>
            <a:endParaRPr>
              <a:solidFill>
                <a:schemeClr val="lt1"/>
              </a:solidFill>
              <a:latin typeface="Tahoma"/>
              <a:ea typeface="Tahoma"/>
              <a:cs typeface="Tahoma"/>
              <a:sym typeface="Tahoma"/>
            </a:endParaRPr>
          </a:p>
        </p:txBody>
      </p:sp>
      <p:sp>
        <p:nvSpPr>
          <p:cNvPr id="172" name="Shape 172"/>
          <p:cNvSpPr txBox="1"/>
          <p:nvPr/>
        </p:nvSpPr>
        <p:spPr>
          <a:xfrm>
            <a:off x="4105806" y="2492257"/>
            <a:ext cx="6562194" cy="535531"/>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Non-randomised, historical control</a:t>
            </a:r>
            <a:endParaRPr>
              <a:solidFill>
                <a:schemeClr val="lt1"/>
              </a:solidFill>
              <a:latin typeface="Tahoma"/>
              <a:ea typeface="Tahoma"/>
              <a:cs typeface="Tahoma"/>
              <a:sym typeface="Tahoma"/>
            </a:endParaRPr>
          </a:p>
        </p:txBody>
      </p:sp>
      <p:sp>
        <p:nvSpPr>
          <p:cNvPr id="173" name="Shape 173"/>
          <p:cNvSpPr txBox="1"/>
          <p:nvPr/>
        </p:nvSpPr>
        <p:spPr>
          <a:xfrm>
            <a:off x="4482352" y="1954306"/>
            <a:ext cx="6185648" cy="537883"/>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Non-randomised, concurrent ctrl</a:t>
            </a:r>
            <a:endParaRPr>
              <a:solidFill>
                <a:schemeClr val="lt1"/>
              </a:solidFill>
              <a:latin typeface="Tahoma"/>
              <a:ea typeface="Tahoma"/>
              <a:cs typeface="Tahoma"/>
              <a:sym typeface="Tahoma"/>
            </a:endParaRPr>
          </a:p>
        </p:txBody>
      </p:sp>
      <p:sp>
        <p:nvSpPr>
          <p:cNvPr id="174" name="Shape 174"/>
          <p:cNvSpPr txBox="1"/>
          <p:nvPr/>
        </p:nvSpPr>
        <p:spPr>
          <a:xfrm>
            <a:off x="4912660" y="1416423"/>
            <a:ext cx="5755341" cy="537883"/>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Randomised controlled trial</a:t>
            </a:r>
            <a:endParaRPr>
              <a:solidFill>
                <a:schemeClr val="lt1"/>
              </a:solidFill>
              <a:latin typeface="Tahoma"/>
              <a:ea typeface="Tahoma"/>
              <a:cs typeface="Tahoma"/>
              <a:sym typeface="Tahoma"/>
            </a:endParaRPr>
          </a:p>
        </p:txBody>
      </p:sp>
      <p:sp>
        <p:nvSpPr>
          <p:cNvPr id="175" name="Shape 175"/>
          <p:cNvSpPr txBox="1"/>
          <p:nvPr/>
        </p:nvSpPr>
        <p:spPr>
          <a:xfrm>
            <a:off x="5253326" y="896469"/>
            <a:ext cx="5414674" cy="537883"/>
          </a:xfrm>
          <a:prstGeom prst="rect">
            <a:avLst/>
          </a:prstGeom>
          <a:gradFill>
            <a:gsLst>
              <a:gs pos="0">
                <a:srgbClr val="16166F"/>
              </a:gs>
              <a:gs pos="80000">
                <a:srgbClr val="1D1D92"/>
              </a:gs>
              <a:gs pos="100000">
                <a:srgbClr val="1B1B95"/>
              </a:gs>
            </a:gsLst>
            <a:lin ang="16200000" scaled="0"/>
          </a:gradFill>
          <a:ln w="9525" cap="flat" cmpd="sng">
            <a:solidFill>
              <a:srgbClr val="282888"/>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45700" rIns="91425" bIns="45700" anchor="t" anchorCtr="0">
            <a:noAutofit/>
          </a:bodyPr>
          <a:lstStyle/>
          <a:p>
            <a:pPr>
              <a:spcBef>
                <a:spcPts val="0"/>
              </a:spcBef>
              <a:spcAft>
                <a:spcPts val="0"/>
              </a:spcAft>
            </a:pPr>
            <a:r>
              <a:rPr lang="en-US">
                <a:solidFill>
                  <a:schemeClr val="lt1"/>
                </a:solidFill>
                <a:latin typeface="Tahoma"/>
                <a:ea typeface="Tahoma"/>
                <a:cs typeface="Tahoma"/>
                <a:sym typeface="Tahoma"/>
              </a:rPr>
              <a:t>Meta-analysis/ Syst. review</a:t>
            </a:r>
            <a:endParaRPr>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DA26D530-856F-0A4D-8572-DEEF8D926A18}"/>
              </a:ext>
            </a:extLst>
          </p:cNvPr>
          <p:cNvSpPr>
            <a:spLocks noGrp="1"/>
          </p:cNvSpPr>
          <p:nvPr>
            <p:ph type="title"/>
          </p:nvPr>
        </p:nvSpPr>
        <p:spPr/>
        <p:txBody>
          <a:bodyPr/>
          <a:lstStyle/>
          <a:p>
            <a:r>
              <a:rPr lang="nl-NL" dirty="0" err="1"/>
              <a:t>Hierarchies</a:t>
            </a:r>
            <a:r>
              <a:rPr lang="nl-NL" dirty="0"/>
              <a:t> of </a:t>
            </a:r>
            <a:r>
              <a:rPr lang="nl-NL" dirty="0" err="1"/>
              <a:t>evidence</a:t>
            </a:r>
            <a:endParaRPr lang="nl-NL" dirty="0"/>
          </a:p>
        </p:txBody>
      </p:sp>
    </p:spTree>
    <p:extLst>
      <p:ext uri="{BB962C8B-B14F-4D97-AF65-F5344CB8AC3E}">
        <p14:creationId xmlns:p14="http://schemas.microsoft.com/office/powerpoint/2010/main" val="3124840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3" name="Titel 2">
            <a:extLst>
              <a:ext uri="{FF2B5EF4-FFF2-40B4-BE49-F238E27FC236}">
                <a16:creationId xmlns:a16="http://schemas.microsoft.com/office/drawing/2014/main" id="{7D900DC5-6D24-894B-8EF4-02DB26E37DB7}"/>
              </a:ext>
            </a:extLst>
          </p:cNvPr>
          <p:cNvSpPr>
            <a:spLocks noGrp="1"/>
          </p:cNvSpPr>
          <p:nvPr>
            <p:ph type="title"/>
          </p:nvPr>
        </p:nvSpPr>
        <p:spPr/>
        <p:txBody>
          <a:bodyPr/>
          <a:lstStyle/>
          <a:p>
            <a:r>
              <a:rPr lang="nl-NL" dirty="0"/>
              <a:t>Evaluation on a </a:t>
            </a:r>
            <a:r>
              <a:rPr lang="nl-NL" dirty="0" err="1"/>
              <a:t>shoestring</a:t>
            </a:r>
            <a:r>
              <a:rPr lang="nl-NL" dirty="0"/>
              <a:t> </a:t>
            </a:r>
          </a:p>
        </p:txBody>
      </p:sp>
      <p:sp>
        <p:nvSpPr>
          <p:cNvPr id="181" name="Shape 181"/>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8333"/>
              </a:lnSpc>
              <a:spcBef>
                <a:spcPts val="0"/>
              </a:spcBef>
              <a:spcAft>
                <a:spcPts val="0"/>
              </a:spcAft>
              <a:buClr>
                <a:srgbClr val="69AE23"/>
              </a:buClr>
              <a:buSzPts val="2640"/>
              <a:buFont typeface="Arial"/>
              <a:buChar char="•"/>
            </a:pPr>
            <a:r>
              <a:rPr lang="en-US" dirty="0">
                <a:solidFill>
                  <a:schemeClr val="dk1"/>
                </a:solidFill>
                <a:latin typeface="Tahoma"/>
                <a:ea typeface="Tahoma"/>
                <a:cs typeface="Tahoma"/>
                <a:sym typeface="Tahoma"/>
              </a:rPr>
              <a:t>Clear and precise objectives</a:t>
            </a:r>
            <a:endParaRPr sz="2000" dirty="0">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640"/>
              <a:buFont typeface="Arial"/>
              <a:buChar char="•"/>
            </a:pPr>
            <a:r>
              <a:rPr lang="en-US" dirty="0">
                <a:solidFill>
                  <a:schemeClr val="dk1"/>
                </a:solidFill>
                <a:latin typeface="Tahoma"/>
                <a:ea typeface="Tahoma"/>
                <a:cs typeface="Tahoma"/>
                <a:sym typeface="Tahoma"/>
              </a:rPr>
              <a:t>Proportional allocation of time and resources for evaluation</a:t>
            </a:r>
            <a:endParaRPr dirty="0"/>
          </a:p>
          <a:p>
            <a:pPr marL="727075" lvl="1" indent="-342900">
              <a:lnSpc>
                <a:spcPct val="130000"/>
              </a:lnSpc>
              <a:spcBef>
                <a:spcPts val="900"/>
              </a:spcBef>
              <a:spcAft>
                <a:spcPts val="0"/>
              </a:spcAft>
              <a:buClr>
                <a:srgbClr val="69AE23"/>
              </a:buClr>
              <a:buSzPts val="2000"/>
              <a:buFont typeface="Courier New"/>
              <a:buChar char="o"/>
            </a:pPr>
            <a:r>
              <a:rPr lang="en-US" sz="2000" dirty="0">
                <a:solidFill>
                  <a:schemeClr val="dk1"/>
                </a:solidFill>
                <a:latin typeface="Tahoma"/>
                <a:ea typeface="Tahoma"/>
                <a:cs typeface="Tahoma"/>
                <a:sym typeface="Tahoma"/>
              </a:rPr>
              <a:t>5-10% of your total resources</a:t>
            </a:r>
            <a:endParaRPr sz="2000" dirty="0">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640"/>
              <a:buFont typeface="Arial"/>
              <a:buChar char="•"/>
            </a:pPr>
            <a:r>
              <a:rPr lang="en-US" dirty="0">
                <a:solidFill>
                  <a:schemeClr val="dk1"/>
                </a:solidFill>
                <a:latin typeface="Tahoma"/>
                <a:ea typeface="Tahoma"/>
                <a:cs typeface="Tahoma"/>
                <a:sym typeface="Tahoma"/>
              </a:rPr>
              <a:t>Selection of methods</a:t>
            </a:r>
            <a:endParaRPr dirty="0">
              <a:solidFill>
                <a:schemeClr val="dk1"/>
              </a:solidFill>
              <a:latin typeface="Tahoma"/>
              <a:ea typeface="Tahoma"/>
              <a:cs typeface="Tahoma"/>
              <a:sym typeface="Tahoma"/>
            </a:endParaRPr>
          </a:p>
          <a:p>
            <a:pPr marL="727075" lvl="1" indent="-342900">
              <a:lnSpc>
                <a:spcPct val="130000"/>
              </a:lnSpc>
              <a:spcBef>
                <a:spcPts val="900"/>
              </a:spcBef>
              <a:spcAft>
                <a:spcPts val="0"/>
              </a:spcAft>
              <a:buClr>
                <a:srgbClr val="69AE23"/>
              </a:buClr>
              <a:buSzPts val="2000"/>
              <a:buFont typeface="Courier New"/>
              <a:buChar char="o"/>
            </a:pPr>
            <a:r>
              <a:rPr lang="en-US" sz="2000" dirty="0">
                <a:solidFill>
                  <a:schemeClr val="dk1"/>
                </a:solidFill>
                <a:latin typeface="Tahoma"/>
                <a:ea typeface="Tahoma"/>
                <a:cs typeface="Tahoma"/>
                <a:sym typeface="Tahoma"/>
              </a:rPr>
              <a:t>Short, multiple-choice questionnaires</a:t>
            </a:r>
            <a:endParaRPr dirty="0"/>
          </a:p>
          <a:p>
            <a:pPr marL="727075" lvl="1" indent="-342900">
              <a:lnSpc>
                <a:spcPct val="130000"/>
              </a:lnSpc>
              <a:spcBef>
                <a:spcPts val="900"/>
              </a:spcBef>
              <a:spcAft>
                <a:spcPts val="0"/>
              </a:spcAft>
              <a:buClr>
                <a:srgbClr val="69AE23"/>
              </a:buClr>
              <a:buSzPts val="2000"/>
              <a:buFont typeface="Courier New"/>
              <a:buChar char="o"/>
            </a:pPr>
            <a:r>
              <a:rPr lang="en-US" sz="2000" dirty="0">
                <a:solidFill>
                  <a:schemeClr val="dk1"/>
                </a:solidFill>
                <a:latin typeface="Tahoma"/>
                <a:ea typeface="Tahoma"/>
                <a:cs typeface="Tahoma"/>
                <a:sym typeface="Tahoma"/>
              </a:rPr>
              <a:t>Document analysis</a:t>
            </a:r>
            <a:endParaRPr dirty="0"/>
          </a:p>
          <a:p>
            <a:pPr marL="727075" lvl="1" indent="-342900">
              <a:lnSpc>
                <a:spcPct val="130000"/>
              </a:lnSpc>
              <a:spcBef>
                <a:spcPts val="900"/>
              </a:spcBef>
              <a:spcAft>
                <a:spcPts val="0"/>
              </a:spcAft>
              <a:buClr>
                <a:srgbClr val="69AE23"/>
              </a:buClr>
              <a:buSzPts val="2000"/>
              <a:buFont typeface="Courier New"/>
              <a:buChar char="o"/>
            </a:pPr>
            <a:r>
              <a:rPr lang="en-US" sz="2000" dirty="0">
                <a:solidFill>
                  <a:schemeClr val="dk1"/>
                </a:solidFill>
                <a:latin typeface="Tahoma"/>
                <a:ea typeface="Tahoma"/>
                <a:cs typeface="Tahoma"/>
                <a:sym typeface="Tahoma"/>
              </a:rPr>
              <a:t>Observational studies</a:t>
            </a:r>
            <a:endParaRPr sz="2000" dirty="0">
              <a:solidFill>
                <a:schemeClr val="dk1"/>
              </a:solidFill>
              <a:latin typeface="Tahoma"/>
              <a:ea typeface="Tahoma"/>
              <a:cs typeface="Tahoma"/>
              <a:sym typeface="Tahoma"/>
            </a:endParaRPr>
          </a:p>
          <a:p>
            <a:pPr marL="342900" lvl="1" indent="-342900">
              <a:lnSpc>
                <a:spcPct val="108333"/>
              </a:lnSpc>
              <a:spcBef>
                <a:spcPts val="900"/>
              </a:spcBef>
              <a:spcAft>
                <a:spcPts val="0"/>
              </a:spcAft>
              <a:buClr>
                <a:srgbClr val="69AE23"/>
              </a:buClr>
              <a:buSzPts val="2640"/>
              <a:buFont typeface="Arial"/>
              <a:buChar char="•"/>
            </a:pPr>
            <a:r>
              <a:rPr lang="en-US" dirty="0">
                <a:solidFill>
                  <a:schemeClr val="dk1"/>
                </a:solidFill>
                <a:latin typeface="Tahoma"/>
                <a:ea typeface="Tahoma"/>
                <a:cs typeface="Tahoma"/>
                <a:sym typeface="Tahoma"/>
              </a:rPr>
              <a:t>It might be necessary to contact a specialist who helps you develop tools and a data analysis plan</a:t>
            </a:r>
            <a:endParaRPr dirty="0"/>
          </a:p>
          <a:p>
            <a:pPr marL="342900" indent="-190500">
              <a:lnSpc>
                <a:spcPct val="108333"/>
              </a:lnSpc>
              <a:spcBef>
                <a:spcPts val="900"/>
              </a:spcBef>
              <a:spcAft>
                <a:spcPts val="0"/>
              </a:spcAft>
              <a:buClr>
                <a:schemeClr val="dk1"/>
              </a:buClr>
              <a:buSzPts val="2400"/>
            </a:pPr>
            <a:endParaRPr dirty="0">
              <a:solidFill>
                <a:schemeClr val="dk1"/>
              </a:solidFill>
              <a:latin typeface="Tahoma"/>
              <a:ea typeface="Tahoma"/>
              <a:cs typeface="Tahoma"/>
              <a:sym typeface="Tahoma"/>
            </a:endParaRPr>
          </a:p>
        </p:txBody>
      </p:sp>
      <p:sp>
        <p:nvSpPr>
          <p:cNvPr id="182" name="Shape 182"/>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13</a:t>
            </a:fld>
            <a:endParaRPr sz="1200">
              <a:solidFill>
                <a:schemeClr val="lt1"/>
              </a:solidFill>
              <a:latin typeface="Tahoma"/>
              <a:ea typeface="Tahoma"/>
              <a:cs typeface="Tahoma"/>
              <a:sym typeface="Tahoma"/>
            </a:endParaRPr>
          </a:p>
        </p:txBody>
      </p:sp>
      <p:sp>
        <p:nvSpPr>
          <p:cNvPr id="183" name="Shape 183"/>
          <p:cNvSpPr txBox="1"/>
          <p:nvPr/>
        </p:nvSpPr>
        <p:spPr>
          <a:xfrm>
            <a:off x="1524001" y="6425234"/>
            <a:ext cx="9073095"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 </a:t>
            </a:r>
            <a:r>
              <a:rPr lang="en-US" sz="1100">
                <a:solidFill>
                  <a:schemeClr val="lt1"/>
                </a:solidFill>
                <a:latin typeface="Tahoma"/>
                <a:ea typeface="Tahoma"/>
                <a:cs typeface="Tahoma"/>
                <a:sym typeface="Tahoma"/>
              </a:rPr>
              <a:t>French J. Social marketing on a shoestring budget. In: French J, Blair-Stevens C, McVey D, Merritt R, editors. Social marketing and public health: theory and practice. Oxford: Oxford University Press; 2010.</a:t>
            </a:r>
            <a:endParaRPr sz="11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1136569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nl-NL" dirty="0"/>
              <a:t>Indicators</a:t>
            </a:r>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223992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4" name="Shape 194"/>
          <p:cNvSpPr txBox="1">
            <a:spLocks noGrp="1"/>
          </p:cNvSpPr>
          <p:nvPr>
            <p:ph type="body" idx="1"/>
          </p:nvPr>
        </p:nvSpPr>
        <p:spPr>
          <a:xfrm>
            <a:off x="1847851" y="1079501"/>
            <a:ext cx="8526463" cy="2058555"/>
          </a:xfrm>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8333"/>
              </a:lnSpc>
              <a:spcBef>
                <a:spcPts val="0"/>
              </a:spcBef>
              <a:spcAft>
                <a:spcPts val="0"/>
              </a:spcAft>
              <a:buClr>
                <a:srgbClr val="69AE23"/>
              </a:buClr>
              <a:buSzPts val="2640"/>
              <a:buFont typeface="Arial"/>
              <a:buChar char="•"/>
            </a:pPr>
            <a:r>
              <a:rPr lang="en-US">
                <a:solidFill>
                  <a:schemeClr val="dk1"/>
                </a:solidFill>
                <a:latin typeface="Tahoma"/>
                <a:ea typeface="Tahoma"/>
                <a:cs typeface="Tahoma"/>
                <a:sym typeface="Tahoma"/>
              </a:rPr>
              <a:t>Cues, signs and markers as to how close we are to our path and how much things are changing</a:t>
            </a:r>
            <a:endParaRPr/>
          </a:p>
          <a:p>
            <a:pPr marL="342900" indent="-342900">
              <a:lnSpc>
                <a:spcPct val="108333"/>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Show the status or position to be reached at a particular level or outcome, output or activity</a:t>
            </a:r>
            <a:endParaRPr>
              <a:solidFill>
                <a:schemeClr val="dk1"/>
              </a:solidFill>
              <a:latin typeface="Tahoma"/>
              <a:ea typeface="Tahoma"/>
              <a:cs typeface="Tahoma"/>
              <a:sym typeface="Tahoma"/>
            </a:endParaRPr>
          </a:p>
        </p:txBody>
      </p:sp>
      <p:sp>
        <p:nvSpPr>
          <p:cNvPr id="195" name="Shape 195"/>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15</a:t>
            </a:fld>
            <a:endParaRPr sz="1200">
              <a:solidFill>
                <a:schemeClr val="lt1"/>
              </a:solidFill>
              <a:latin typeface="Tahoma"/>
              <a:ea typeface="Tahoma"/>
              <a:cs typeface="Tahoma"/>
              <a:sym typeface="Tahoma"/>
            </a:endParaRPr>
          </a:p>
        </p:txBody>
      </p:sp>
      <p:pic>
        <p:nvPicPr>
          <p:cNvPr id="196" name="Shape 196"/>
          <p:cNvPicPr preferRelativeResize="0"/>
          <p:nvPr/>
        </p:nvPicPr>
        <p:blipFill rotWithShape="1">
          <a:blip r:embed="rId3">
            <a:alphaModFix/>
          </a:blip>
          <a:srcRect/>
          <a:stretch/>
        </p:blipFill>
        <p:spPr>
          <a:xfrm>
            <a:off x="1524001" y="3033575"/>
            <a:ext cx="4594535" cy="2860098"/>
          </a:xfrm>
          <a:prstGeom prst="rect">
            <a:avLst/>
          </a:prstGeom>
          <a:noFill/>
          <a:ln>
            <a:noFill/>
          </a:ln>
        </p:spPr>
      </p:pic>
      <p:sp>
        <p:nvSpPr>
          <p:cNvPr id="197" name="Shape 197"/>
          <p:cNvSpPr txBox="1"/>
          <p:nvPr/>
        </p:nvSpPr>
        <p:spPr>
          <a:xfrm>
            <a:off x="6572251" y="3033576"/>
            <a:ext cx="3737626" cy="2058555"/>
          </a:xfrm>
          <a:prstGeom prst="rect">
            <a:avLst/>
          </a:prstGeom>
          <a:noFill/>
          <a:ln>
            <a:noFill/>
          </a:ln>
        </p:spPr>
        <p:txBody>
          <a:bodyPr spcFirstLastPara="1" wrap="square" lIns="0" tIns="0" rIns="0" bIns="0" anchor="t" anchorCtr="0">
            <a:noAutofit/>
          </a:bodyPr>
          <a:lstStyle/>
          <a:p>
            <a:pPr marL="342900" indent="-342900">
              <a:lnSpc>
                <a:spcPct val="108333"/>
              </a:lnSpc>
              <a:spcBef>
                <a:spcPts val="0"/>
              </a:spcBef>
              <a:spcAft>
                <a:spcPts val="0"/>
              </a:spcAft>
              <a:buClr>
                <a:srgbClr val="69AE23"/>
              </a:buClr>
              <a:buSzPts val="2640"/>
              <a:buFont typeface="Arial"/>
              <a:buChar char="•"/>
            </a:pPr>
            <a:r>
              <a:rPr lang="en-US" sz="2400">
                <a:solidFill>
                  <a:schemeClr val="dk1"/>
                </a:solidFill>
                <a:latin typeface="Tahoma"/>
                <a:ea typeface="Tahoma"/>
                <a:cs typeface="Tahoma"/>
                <a:sym typeface="Tahoma"/>
              </a:rPr>
              <a:t>Measures of changes in a situation as a result of a BCC campaign is done using these indicators</a:t>
            </a:r>
            <a:endParaRPr sz="2400">
              <a:solidFill>
                <a:schemeClr val="dk1"/>
              </a:solidFill>
              <a:latin typeface="Tahoma"/>
              <a:ea typeface="Tahoma"/>
              <a:cs typeface="Tahoma"/>
              <a:sym typeface="Tahoma"/>
            </a:endParaRPr>
          </a:p>
        </p:txBody>
      </p:sp>
      <p:sp>
        <p:nvSpPr>
          <p:cNvPr id="198" name="Shape 198"/>
          <p:cNvSpPr txBox="1"/>
          <p:nvPr/>
        </p:nvSpPr>
        <p:spPr>
          <a:xfrm>
            <a:off x="1524000" y="6444714"/>
            <a:ext cx="8905010" cy="24468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a:t>
            </a:r>
            <a:r>
              <a:rPr lang="en-US" sz="1100">
                <a:solidFill>
                  <a:schemeClr val="lt1"/>
                </a:solidFill>
                <a:latin typeface="Tahoma"/>
                <a:ea typeface="Tahoma"/>
                <a:cs typeface="Tahoma"/>
                <a:sym typeface="Tahoma"/>
              </a:rPr>
              <a:t> Chen PF. Planning BCC interventions: a practical handbook. Thailand: UNFPA CST Bangkok; 2006.</a:t>
            </a:r>
            <a:endParaRPr/>
          </a:p>
        </p:txBody>
      </p:sp>
      <p:sp>
        <p:nvSpPr>
          <p:cNvPr id="3" name="Titel 2">
            <a:extLst>
              <a:ext uri="{FF2B5EF4-FFF2-40B4-BE49-F238E27FC236}">
                <a16:creationId xmlns:a16="http://schemas.microsoft.com/office/drawing/2014/main" id="{51C580A7-DAC3-A84C-AF1B-AFC476007254}"/>
              </a:ext>
            </a:extLst>
          </p:cNvPr>
          <p:cNvSpPr>
            <a:spLocks noGrp="1"/>
          </p:cNvSpPr>
          <p:nvPr>
            <p:ph type="title"/>
          </p:nvPr>
        </p:nvSpPr>
        <p:spPr/>
        <p:txBody>
          <a:bodyPr/>
          <a:lstStyle/>
          <a:p>
            <a:r>
              <a:rPr lang="nl-NL" dirty="0"/>
              <a:t>Indicators</a:t>
            </a:r>
          </a:p>
        </p:txBody>
      </p:sp>
    </p:spTree>
    <p:extLst>
      <p:ext uri="{BB962C8B-B14F-4D97-AF65-F5344CB8AC3E}">
        <p14:creationId xmlns:p14="http://schemas.microsoft.com/office/powerpoint/2010/main" val="1884435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3" name="Titel 2">
            <a:extLst>
              <a:ext uri="{FF2B5EF4-FFF2-40B4-BE49-F238E27FC236}">
                <a16:creationId xmlns:a16="http://schemas.microsoft.com/office/drawing/2014/main" id="{D5589860-868E-9943-889E-E4595D2600EC}"/>
              </a:ext>
            </a:extLst>
          </p:cNvPr>
          <p:cNvSpPr>
            <a:spLocks noGrp="1"/>
          </p:cNvSpPr>
          <p:nvPr>
            <p:ph type="title"/>
          </p:nvPr>
        </p:nvSpPr>
        <p:spPr/>
        <p:txBody>
          <a:bodyPr/>
          <a:lstStyle/>
          <a:p>
            <a:r>
              <a:rPr lang="nl-NL"/>
              <a:t>Selecting indicators</a:t>
            </a:r>
            <a:endParaRPr lang="nl-NL" dirty="0"/>
          </a:p>
        </p:txBody>
      </p:sp>
      <p:sp>
        <p:nvSpPr>
          <p:cNvPr id="204" name="Shape 204"/>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457200" indent="-457200">
              <a:lnSpc>
                <a:spcPct val="100000"/>
              </a:lnSpc>
              <a:spcBef>
                <a:spcPts val="0"/>
              </a:spcBef>
              <a:spcAft>
                <a:spcPts val="0"/>
              </a:spcAft>
              <a:buClr>
                <a:srgbClr val="69AE23"/>
              </a:buClr>
              <a:buSzPts val="2400"/>
              <a:buFont typeface="Tahoma"/>
              <a:buAutoNum type="arabicPeriod"/>
            </a:pPr>
            <a:r>
              <a:rPr lang="en-US">
                <a:solidFill>
                  <a:schemeClr val="dk1"/>
                </a:solidFill>
                <a:latin typeface="Tahoma"/>
                <a:ea typeface="Tahoma"/>
                <a:cs typeface="Tahoma"/>
                <a:sym typeface="Tahoma"/>
              </a:rPr>
              <a:t>Have the indicator definitions been tested?</a:t>
            </a:r>
            <a:endParaRPr/>
          </a:p>
          <a:p>
            <a:pPr marL="457200" indent="-457200">
              <a:lnSpc>
                <a:spcPct val="100000"/>
              </a:lnSpc>
              <a:spcBef>
                <a:spcPts val="900"/>
              </a:spcBef>
              <a:spcAft>
                <a:spcPts val="0"/>
              </a:spcAft>
              <a:buClr>
                <a:srgbClr val="69AE23"/>
              </a:buClr>
              <a:buSzPts val="2400"/>
              <a:buFont typeface="Tahoma"/>
              <a:buAutoNum type="arabicPeriod"/>
            </a:pPr>
            <a:r>
              <a:rPr lang="en-US">
                <a:solidFill>
                  <a:schemeClr val="dk1"/>
                </a:solidFill>
                <a:latin typeface="Tahoma"/>
                <a:ea typeface="Tahoma"/>
                <a:cs typeface="Tahoma"/>
                <a:sym typeface="Tahoma"/>
              </a:rPr>
              <a:t>Can objectives be measured accurately and reliably?</a:t>
            </a:r>
            <a:endParaRPr/>
          </a:p>
          <a:p>
            <a:pPr marL="457200" indent="-457200">
              <a:lnSpc>
                <a:spcPct val="100000"/>
              </a:lnSpc>
              <a:spcBef>
                <a:spcPts val="900"/>
              </a:spcBef>
              <a:spcAft>
                <a:spcPts val="0"/>
              </a:spcAft>
              <a:buClr>
                <a:srgbClr val="69AE23"/>
              </a:buClr>
              <a:buSzPts val="2400"/>
              <a:buFont typeface="Tahoma"/>
              <a:buAutoNum type="arabicPeriod"/>
            </a:pPr>
            <a:r>
              <a:rPr lang="en-US">
                <a:solidFill>
                  <a:schemeClr val="dk1"/>
                </a:solidFill>
                <a:latin typeface="Tahoma"/>
                <a:ea typeface="Tahoma"/>
                <a:cs typeface="Tahoma"/>
                <a:sym typeface="Tahoma"/>
              </a:rPr>
              <a:t>Will the indicators measure only what they are supposed to measure?</a:t>
            </a:r>
            <a:endParaRPr/>
          </a:p>
          <a:p>
            <a:pPr marL="457200" indent="-457200">
              <a:lnSpc>
                <a:spcPct val="100000"/>
              </a:lnSpc>
              <a:spcBef>
                <a:spcPts val="900"/>
              </a:spcBef>
              <a:spcAft>
                <a:spcPts val="0"/>
              </a:spcAft>
              <a:buClr>
                <a:srgbClr val="69AE23"/>
              </a:buClr>
              <a:buSzPts val="2400"/>
              <a:buFont typeface="Tahoma"/>
              <a:buAutoNum type="arabicPeriod"/>
            </a:pPr>
            <a:r>
              <a:rPr lang="en-US">
                <a:solidFill>
                  <a:schemeClr val="dk1"/>
                </a:solidFill>
                <a:latin typeface="Tahoma"/>
                <a:ea typeface="Tahoma"/>
                <a:cs typeface="Tahoma"/>
                <a:sym typeface="Tahoma"/>
              </a:rPr>
              <a:t>Is the indicator too specific or is it too general?</a:t>
            </a:r>
            <a:endParaRPr/>
          </a:p>
          <a:p>
            <a:pPr marL="457200" indent="-457200">
              <a:lnSpc>
                <a:spcPct val="100000"/>
              </a:lnSpc>
              <a:spcBef>
                <a:spcPts val="900"/>
              </a:spcBef>
              <a:spcAft>
                <a:spcPts val="0"/>
              </a:spcAft>
              <a:buClr>
                <a:srgbClr val="69AE23"/>
              </a:buClr>
              <a:buSzPts val="2400"/>
              <a:buFont typeface="Tahoma"/>
              <a:buAutoNum type="arabicPeriod"/>
            </a:pPr>
            <a:r>
              <a:rPr lang="en-US">
                <a:solidFill>
                  <a:schemeClr val="dk1"/>
                </a:solidFill>
                <a:latin typeface="Tahoma"/>
                <a:ea typeface="Tahoma"/>
                <a:cs typeface="Tahoma"/>
                <a:sym typeface="Tahoma"/>
              </a:rPr>
              <a:t>Will the indicators measure changes over time?</a:t>
            </a:r>
            <a:endParaRPr/>
          </a:p>
          <a:p>
            <a:pPr marL="457200" indent="-457200">
              <a:lnSpc>
                <a:spcPct val="100000"/>
              </a:lnSpc>
              <a:spcBef>
                <a:spcPts val="900"/>
              </a:spcBef>
              <a:spcAft>
                <a:spcPts val="0"/>
              </a:spcAft>
              <a:buClr>
                <a:srgbClr val="69AE23"/>
              </a:buClr>
              <a:buSzPts val="2400"/>
              <a:buFont typeface="Tahoma"/>
              <a:buAutoNum type="arabicPeriod"/>
            </a:pPr>
            <a:r>
              <a:rPr lang="en-US">
                <a:solidFill>
                  <a:schemeClr val="dk1"/>
                </a:solidFill>
                <a:latin typeface="Tahoma"/>
                <a:ea typeface="Tahoma"/>
                <a:cs typeface="Tahoma"/>
                <a:sym typeface="Tahoma"/>
              </a:rPr>
              <a:t>What resources do the indicators require?</a:t>
            </a:r>
            <a:endParaRPr/>
          </a:p>
          <a:p>
            <a:pPr marL="457200" indent="-457200">
              <a:lnSpc>
                <a:spcPct val="100000"/>
              </a:lnSpc>
              <a:spcBef>
                <a:spcPts val="900"/>
              </a:spcBef>
              <a:spcAft>
                <a:spcPts val="0"/>
              </a:spcAft>
              <a:buClr>
                <a:srgbClr val="69AE23"/>
              </a:buClr>
              <a:buSzPts val="2400"/>
              <a:buFont typeface="Tahoma"/>
              <a:buAutoNum type="arabicPeriod"/>
            </a:pPr>
            <a:r>
              <a:rPr lang="en-US">
                <a:solidFill>
                  <a:schemeClr val="dk1"/>
                </a:solidFill>
                <a:latin typeface="Tahoma"/>
                <a:ea typeface="Tahoma"/>
                <a:cs typeface="Tahoma"/>
                <a:sym typeface="Tahoma"/>
              </a:rPr>
              <a:t>Are there alternative indicators to be considered?</a:t>
            </a:r>
            <a:endParaRPr/>
          </a:p>
          <a:p>
            <a:pPr marL="457200" indent="-457200">
              <a:lnSpc>
                <a:spcPct val="100000"/>
              </a:lnSpc>
              <a:spcBef>
                <a:spcPts val="900"/>
              </a:spcBef>
              <a:spcAft>
                <a:spcPts val="0"/>
              </a:spcAft>
              <a:buClr>
                <a:srgbClr val="69AE23"/>
              </a:buClr>
              <a:buSzPts val="2400"/>
              <a:buFont typeface="Tahoma"/>
              <a:buAutoNum type="arabicPeriod"/>
            </a:pPr>
            <a:r>
              <a:rPr lang="en-US">
                <a:solidFill>
                  <a:schemeClr val="dk1"/>
                </a:solidFill>
                <a:latin typeface="Tahoma"/>
                <a:ea typeface="Tahoma"/>
                <a:cs typeface="Tahoma"/>
                <a:sym typeface="Tahoma"/>
              </a:rPr>
              <a:t>Will multiple indicators be able to help clarify the results of the primary objective?</a:t>
            </a:r>
            <a:endParaRPr>
              <a:solidFill>
                <a:schemeClr val="dk1"/>
              </a:solidFill>
              <a:latin typeface="Tahoma"/>
              <a:ea typeface="Tahoma"/>
              <a:cs typeface="Tahoma"/>
              <a:sym typeface="Tahoma"/>
            </a:endParaRPr>
          </a:p>
        </p:txBody>
      </p:sp>
      <p:sp>
        <p:nvSpPr>
          <p:cNvPr id="205" name="Shape 205"/>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smtClean="0">
                <a:solidFill>
                  <a:schemeClr val="lt1"/>
                </a:solidFill>
                <a:latin typeface="Tahoma"/>
                <a:ea typeface="Tahoma"/>
                <a:cs typeface="Tahoma"/>
                <a:sym typeface="Tahoma"/>
              </a:rPr>
              <a:pPr algn="r">
                <a:lnSpc>
                  <a:spcPct val="100000"/>
                </a:lnSpc>
                <a:spcBef>
                  <a:spcPts val="0"/>
                </a:spcBef>
                <a:spcAft>
                  <a:spcPts val="0"/>
                </a:spcAft>
              </a:pPr>
              <a:t>16</a:t>
            </a:fld>
            <a:endParaRPr sz="12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3542038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grpSp>
        <p:nvGrpSpPr>
          <p:cNvPr id="211" name="Shape 211"/>
          <p:cNvGrpSpPr/>
          <p:nvPr/>
        </p:nvGrpSpPr>
        <p:grpSpPr>
          <a:xfrm>
            <a:off x="1847850" y="2170122"/>
            <a:ext cx="8526462" cy="2981307"/>
            <a:chOff x="0" y="1090621"/>
            <a:chExt cx="8526462" cy="2981307"/>
          </a:xfrm>
        </p:grpSpPr>
        <p:sp>
          <p:nvSpPr>
            <p:cNvPr id="212" name="Shape 212"/>
            <p:cNvSpPr/>
            <p:nvPr/>
          </p:nvSpPr>
          <p:spPr>
            <a:xfrm>
              <a:off x="0" y="1182506"/>
              <a:ext cx="2131615" cy="534600"/>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213" name="Shape 213"/>
            <p:cNvSpPr txBox="1"/>
            <p:nvPr/>
          </p:nvSpPr>
          <p:spPr>
            <a:xfrm>
              <a:off x="0" y="1182506"/>
              <a:ext cx="2131615" cy="534600"/>
            </a:xfrm>
            <a:prstGeom prst="rect">
              <a:avLst/>
            </a:prstGeom>
            <a:noFill/>
            <a:ln>
              <a:noFill/>
            </a:ln>
          </p:spPr>
          <p:txBody>
            <a:bodyPr spcFirstLastPara="1" wrap="square" lIns="192000" tIns="68575" rIns="192000" bIns="68575" anchor="ctr" anchorCtr="0">
              <a:noAutofit/>
            </a:bodyPr>
            <a:lstStyle/>
            <a:p>
              <a:pPr algn="r">
                <a:spcBef>
                  <a:spcPts val="0"/>
                </a:spcBef>
                <a:spcAft>
                  <a:spcPts val="0"/>
                </a:spcAft>
              </a:pPr>
              <a:r>
                <a:rPr lang="en-US" sz="2700">
                  <a:solidFill>
                    <a:schemeClr val="dk1"/>
                  </a:solidFill>
                  <a:latin typeface="Tahoma"/>
                  <a:ea typeface="Tahoma"/>
                  <a:cs typeface="Tahoma"/>
                  <a:sym typeface="Tahoma"/>
                </a:rPr>
                <a:t>Operational</a:t>
              </a:r>
              <a:endParaRPr sz="2700">
                <a:solidFill>
                  <a:schemeClr val="dk1"/>
                </a:solidFill>
                <a:latin typeface="Tahoma"/>
                <a:ea typeface="Tahoma"/>
                <a:cs typeface="Tahoma"/>
                <a:sym typeface="Tahoma"/>
              </a:endParaRPr>
            </a:p>
          </p:txBody>
        </p:sp>
        <p:sp>
          <p:nvSpPr>
            <p:cNvPr id="214" name="Shape 214"/>
            <p:cNvSpPr/>
            <p:nvPr/>
          </p:nvSpPr>
          <p:spPr>
            <a:xfrm>
              <a:off x="2131615" y="1090621"/>
              <a:ext cx="426323" cy="718368"/>
            </a:xfrm>
            <a:prstGeom prst="leftBrace">
              <a:avLst>
                <a:gd name="adj1" fmla="val 35000"/>
                <a:gd name="adj2" fmla="val 50000"/>
              </a:avLst>
            </a:prstGeom>
            <a:noFill/>
            <a:ln w="25400" cap="flat" cmpd="sng">
              <a:solidFill>
                <a:srgbClr val="28287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15" name="Shape 215"/>
            <p:cNvSpPr/>
            <p:nvPr/>
          </p:nvSpPr>
          <p:spPr>
            <a:xfrm>
              <a:off x="2728468" y="1090621"/>
              <a:ext cx="5797994" cy="718368"/>
            </a:xfrm>
            <a:prstGeom prst="rect">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16" name="Shape 216"/>
            <p:cNvSpPr txBox="1"/>
            <p:nvPr/>
          </p:nvSpPr>
          <p:spPr>
            <a:xfrm>
              <a:off x="2728468" y="1090621"/>
              <a:ext cx="5797994" cy="718368"/>
            </a:xfrm>
            <a:prstGeom prst="rect">
              <a:avLst/>
            </a:prstGeom>
            <a:noFill/>
            <a:ln>
              <a:noFill/>
            </a:ln>
          </p:spPr>
          <p:txBody>
            <a:bodyPr spcFirstLastPara="1" wrap="square" lIns="76200" tIns="76200" rIns="76200" bIns="76200" anchor="ctr" anchorCtr="0">
              <a:noAutofit/>
            </a:bodyPr>
            <a:lstStyle/>
            <a:p>
              <a:pPr marL="228600" lvl="1" indent="-228600">
                <a:spcBef>
                  <a:spcPts val="0"/>
                </a:spcBef>
                <a:spcAft>
                  <a:spcPts val="0"/>
                </a:spcAft>
                <a:buClr>
                  <a:schemeClr val="lt1"/>
                </a:buClr>
                <a:buSzPts val="2000"/>
                <a:buFont typeface="Tahoma"/>
                <a:buChar char="•"/>
              </a:pPr>
              <a:r>
                <a:rPr lang="en-US" sz="2000">
                  <a:solidFill>
                    <a:schemeClr val="lt1"/>
                  </a:solidFill>
                  <a:latin typeface="Tahoma"/>
                  <a:ea typeface="Tahoma"/>
                  <a:cs typeface="Tahoma"/>
                  <a:sym typeface="Tahoma"/>
                </a:rPr>
                <a:t>Should be measurable using tested definitions and reference standards</a:t>
              </a:r>
              <a:endParaRPr sz="2000">
                <a:solidFill>
                  <a:schemeClr val="lt1"/>
                </a:solidFill>
                <a:latin typeface="Tahoma"/>
                <a:ea typeface="Tahoma"/>
                <a:cs typeface="Tahoma"/>
                <a:sym typeface="Tahoma"/>
              </a:endParaRPr>
            </a:p>
          </p:txBody>
        </p:sp>
        <p:sp>
          <p:nvSpPr>
            <p:cNvPr id="217" name="Shape 217"/>
            <p:cNvSpPr/>
            <p:nvPr/>
          </p:nvSpPr>
          <p:spPr>
            <a:xfrm>
              <a:off x="0" y="1998075"/>
              <a:ext cx="2131615" cy="534600"/>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218" name="Shape 218"/>
            <p:cNvSpPr txBox="1"/>
            <p:nvPr/>
          </p:nvSpPr>
          <p:spPr>
            <a:xfrm>
              <a:off x="0" y="1998075"/>
              <a:ext cx="2131615" cy="534600"/>
            </a:xfrm>
            <a:prstGeom prst="rect">
              <a:avLst/>
            </a:prstGeom>
            <a:noFill/>
            <a:ln>
              <a:noFill/>
            </a:ln>
          </p:spPr>
          <p:txBody>
            <a:bodyPr spcFirstLastPara="1" wrap="square" lIns="192000" tIns="68575" rIns="192000" bIns="68575" anchor="ctr" anchorCtr="0">
              <a:noAutofit/>
            </a:bodyPr>
            <a:lstStyle/>
            <a:p>
              <a:pPr algn="r">
                <a:spcBef>
                  <a:spcPts val="0"/>
                </a:spcBef>
                <a:spcAft>
                  <a:spcPts val="0"/>
                </a:spcAft>
              </a:pPr>
              <a:r>
                <a:rPr lang="en-US" sz="2700">
                  <a:solidFill>
                    <a:schemeClr val="dk1"/>
                  </a:solidFill>
                  <a:latin typeface="Tahoma"/>
                  <a:ea typeface="Tahoma"/>
                  <a:cs typeface="Tahoma"/>
                  <a:sym typeface="Tahoma"/>
                </a:rPr>
                <a:t>Reliable</a:t>
              </a:r>
              <a:endParaRPr sz="2700">
                <a:solidFill>
                  <a:schemeClr val="dk1"/>
                </a:solidFill>
                <a:latin typeface="Tahoma"/>
                <a:ea typeface="Tahoma"/>
                <a:cs typeface="Tahoma"/>
                <a:sym typeface="Tahoma"/>
              </a:endParaRPr>
            </a:p>
          </p:txBody>
        </p:sp>
        <p:sp>
          <p:nvSpPr>
            <p:cNvPr id="219" name="Shape 219"/>
            <p:cNvSpPr/>
            <p:nvPr/>
          </p:nvSpPr>
          <p:spPr>
            <a:xfrm>
              <a:off x="2131615" y="1906190"/>
              <a:ext cx="426323" cy="718368"/>
            </a:xfrm>
            <a:prstGeom prst="leftBrace">
              <a:avLst>
                <a:gd name="adj1" fmla="val 35000"/>
                <a:gd name="adj2" fmla="val 50000"/>
              </a:avLst>
            </a:prstGeom>
            <a:noFill/>
            <a:ln w="25400" cap="flat" cmpd="sng">
              <a:solidFill>
                <a:srgbClr val="28287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20" name="Shape 220"/>
            <p:cNvSpPr/>
            <p:nvPr/>
          </p:nvSpPr>
          <p:spPr>
            <a:xfrm>
              <a:off x="2728468" y="1906190"/>
              <a:ext cx="5797994" cy="718368"/>
            </a:xfrm>
            <a:prstGeom prst="rect">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21" name="Shape 221"/>
            <p:cNvSpPr txBox="1"/>
            <p:nvPr/>
          </p:nvSpPr>
          <p:spPr>
            <a:xfrm>
              <a:off x="2728468" y="1906190"/>
              <a:ext cx="5797994" cy="718368"/>
            </a:xfrm>
            <a:prstGeom prst="rect">
              <a:avLst/>
            </a:prstGeom>
            <a:noFill/>
            <a:ln>
              <a:noFill/>
            </a:ln>
          </p:spPr>
          <p:txBody>
            <a:bodyPr spcFirstLastPara="1" wrap="square" lIns="76200" tIns="76200" rIns="76200" bIns="76200" anchor="ctr" anchorCtr="0">
              <a:noAutofit/>
            </a:bodyPr>
            <a:lstStyle/>
            <a:p>
              <a:pPr marL="228600" lvl="1" indent="-228600">
                <a:spcBef>
                  <a:spcPts val="0"/>
                </a:spcBef>
                <a:spcAft>
                  <a:spcPts val="0"/>
                </a:spcAft>
                <a:buClr>
                  <a:schemeClr val="lt1"/>
                </a:buClr>
                <a:buSzPts val="2000"/>
                <a:buFont typeface="Tahoma"/>
                <a:buChar char="•"/>
              </a:pPr>
              <a:r>
                <a:rPr lang="en-US" sz="2000">
                  <a:solidFill>
                    <a:schemeClr val="lt1"/>
                  </a:solidFill>
                  <a:latin typeface="Tahoma"/>
                  <a:ea typeface="Tahoma"/>
                  <a:cs typeface="Tahoma"/>
                  <a:sym typeface="Tahoma"/>
                </a:rPr>
                <a:t>Should produce the same results when used more than once to measure the same event</a:t>
              </a:r>
              <a:endParaRPr sz="2000">
                <a:solidFill>
                  <a:schemeClr val="lt1"/>
                </a:solidFill>
                <a:latin typeface="Tahoma"/>
                <a:ea typeface="Tahoma"/>
                <a:cs typeface="Tahoma"/>
                <a:sym typeface="Tahoma"/>
              </a:endParaRPr>
            </a:p>
          </p:txBody>
        </p:sp>
        <p:sp>
          <p:nvSpPr>
            <p:cNvPr id="222" name="Shape 222"/>
            <p:cNvSpPr/>
            <p:nvPr/>
          </p:nvSpPr>
          <p:spPr>
            <a:xfrm>
              <a:off x="0" y="2813643"/>
              <a:ext cx="2131615" cy="534600"/>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223" name="Shape 223"/>
            <p:cNvSpPr txBox="1"/>
            <p:nvPr/>
          </p:nvSpPr>
          <p:spPr>
            <a:xfrm>
              <a:off x="0" y="2813643"/>
              <a:ext cx="2131615" cy="534600"/>
            </a:xfrm>
            <a:prstGeom prst="rect">
              <a:avLst/>
            </a:prstGeom>
            <a:noFill/>
            <a:ln>
              <a:noFill/>
            </a:ln>
          </p:spPr>
          <p:txBody>
            <a:bodyPr spcFirstLastPara="1" wrap="square" lIns="192000" tIns="68575" rIns="192000" bIns="68575" anchor="ctr" anchorCtr="0">
              <a:noAutofit/>
            </a:bodyPr>
            <a:lstStyle/>
            <a:p>
              <a:pPr algn="r">
                <a:spcBef>
                  <a:spcPts val="0"/>
                </a:spcBef>
                <a:spcAft>
                  <a:spcPts val="0"/>
                </a:spcAft>
              </a:pPr>
              <a:r>
                <a:rPr lang="en-US" sz="2700">
                  <a:solidFill>
                    <a:schemeClr val="dk1"/>
                  </a:solidFill>
                  <a:latin typeface="Tahoma"/>
                  <a:ea typeface="Tahoma"/>
                  <a:cs typeface="Tahoma"/>
                  <a:sym typeface="Tahoma"/>
                </a:rPr>
                <a:t>Valid</a:t>
              </a:r>
              <a:endParaRPr sz="2700">
                <a:solidFill>
                  <a:schemeClr val="dk1"/>
                </a:solidFill>
                <a:latin typeface="Tahoma"/>
                <a:ea typeface="Tahoma"/>
                <a:cs typeface="Tahoma"/>
                <a:sym typeface="Tahoma"/>
              </a:endParaRPr>
            </a:p>
          </p:txBody>
        </p:sp>
        <p:sp>
          <p:nvSpPr>
            <p:cNvPr id="224" name="Shape 224"/>
            <p:cNvSpPr/>
            <p:nvPr/>
          </p:nvSpPr>
          <p:spPr>
            <a:xfrm>
              <a:off x="2131615" y="2721759"/>
              <a:ext cx="426323" cy="718368"/>
            </a:xfrm>
            <a:prstGeom prst="leftBrace">
              <a:avLst>
                <a:gd name="adj1" fmla="val 35000"/>
                <a:gd name="adj2" fmla="val 50000"/>
              </a:avLst>
            </a:prstGeom>
            <a:noFill/>
            <a:ln w="25400" cap="flat" cmpd="sng">
              <a:solidFill>
                <a:srgbClr val="28287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25" name="Shape 225"/>
            <p:cNvSpPr/>
            <p:nvPr/>
          </p:nvSpPr>
          <p:spPr>
            <a:xfrm>
              <a:off x="2728468" y="2721759"/>
              <a:ext cx="5797994" cy="718368"/>
            </a:xfrm>
            <a:prstGeom prst="rect">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26" name="Shape 226"/>
            <p:cNvSpPr txBox="1"/>
            <p:nvPr/>
          </p:nvSpPr>
          <p:spPr>
            <a:xfrm>
              <a:off x="2728468" y="2721759"/>
              <a:ext cx="5797994" cy="718368"/>
            </a:xfrm>
            <a:prstGeom prst="rect">
              <a:avLst/>
            </a:prstGeom>
            <a:noFill/>
            <a:ln>
              <a:noFill/>
            </a:ln>
          </p:spPr>
          <p:txBody>
            <a:bodyPr spcFirstLastPara="1" wrap="square" lIns="76200" tIns="76200" rIns="76200" bIns="76200" anchor="ctr" anchorCtr="0">
              <a:noAutofit/>
            </a:bodyPr>
            <a:lstStyle/>
            <a:p>
              <a:pPr marL="228600" lvl="1" indent="-228600">
                <a:spcBef>
                  <a:spcPts val="0"/>
                </a:spcBef>
                <a:spcAft>
                  <a:spcPts val="0"/>
                </a:spcAft>
                <a:buClr>
                  <a:schemeClr val="lt1"/>
                </a:buClr>
                <a:buSzPts val="2000"/>
                <a:buFont typeface="Tahoma"/>
                <a:buChar char="•"/>
              </a:pPr>
              <a:r>
                <a:rPr lang="en-US" sz="2000">
                  <a:solidFill>
                    <a:schemeClr val="lt1"/>
                  </a:solidFill>
                  <a:latin typeface="Tahoma"/>
                  <a:ea typeface="Tahoma"/>
                  <a:cs typeface="Tahoma"/>
                  <a:sym typeface="Tahoma"/>
                </a:rPr>
                <a:t>Should measure the condition it is intended to measure</a:t>
              </a:r>
              <a:endParaRPr sz="2000">
                <a:solidFill>
                  <a:schemeClr val="lt1"/>
                </a:solidFill>
                <a:latin typeface="Tahoma"/>
                <a:ea typeface="Tahoma"/>
                <a:cs typeface="Tahoma"/>
                <a:sym typeface="Tahoma"/>
              </a:endParaRPr>
            </a:p>
          </p:txBody>
        </p:sp>
        <p:sp>
          <p:nvSpPr>
            <p:cNvPr id="227" name="Shape 227"/>
            <p:cNvSpPr/>
            <p:nvPr/>
          </p:nvSpPr>
          <p:spPr>
            <a:xfrm>
              <a:off x="0" y="3537328"/>
              <a:ext cx="2131615" cy="534600"/>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228" name="Shape 228"/>
            <p:cNvSpPr txBox="1"/>
            <p:nvPr/>
          </p:nvSpPr>
          <p:spPr>
            <a:xfrm>
              <a:off x="0" y="3537328"/>
              <a:ext cx="2131615" cy="534600"/>
            </a:xfrm>
            <a:prstGeom prst="rect">
              <a:avLst/>
            </a:prstGeom>
            <a:noFill/>
            <a:ln>
              <a:noFill/>
            </a:ln>
          </p:spPr>
          <p:txBody>
            <a:bodyPr spcFirstLastPara="1" wrap="square" lIns="192000" tIns="68575" rIns="192000" bIns="68575" anchor="ctr" anchorCtr="0">
              <a:noAutofit/>
            </a:bodyPr>
            <a:lstStyle/>
            <a:p>
              <a:pPr algn="r">
                <a:spcBef>
                  <a:spcPts val="0"/>
                </a:spcBef>
                <a:spcAft>
                  <a:spcPts val="0"/>
                </a:spcAft>
              </a:pPr>
              <a:r>
                <a:rPr lang="en-US" sz="2700">
                  <a:solidFill>
                    <a:schemeClr val="dk1"/>
                  </a:solidFill>
                  <a:latin typeface="Tahoma"/>
                  <a:ea typeface="Tahoma"/>
                  <a:cs typeface="Tahoma"/>
                  <a:sym typeface="Tahoma"/>
                </a:rPr>
                <a:t>Specific</a:t>
              </a:r>
              <a:endParaRPr sz="2700">
                <a:solidFill>
                  <a:schemeClr val="dk1"/>
                </a:solidFill>
                <a:latin typeface="Tahoma"/>
                <a:ea typeface="Tahoma"/>
                <a:cs typeface="Tahoma"/>
                <a:sym typeface="Tahoma"/>
              </a:endParaRPr>
            </a:p>
          </p:txBody>
        </p:sp>
        <p:sp>
          <p:nvSpPr>
            <p:cNvPr id="229" name="Shape 229"/>
            <p:cNvSpPr/>
            <p:nvPr/>
          </p:nvSpPr>
          <p:spPr>
            <a:xfrm>
              <a:off x="2131615" y="3537328"/>
              <a:ext cx="426323" cy="534600"/>
            </a:xfrm>
            <a:prstGeom prst="leftBrace">
              <a:avLst>
                <a:gd name="adj1" fmla="val 35000"/>
                <a:gd name="adj2" fmla="val 50000"/>
              </a:avLst>
            </a:prstGeom>
            <a:noFill/>
            <a:ln w="25400" cap="flat" cmpd="sng">
              <a:solidFill>
                <a:srgbClr val="28287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30" name="Shape 230"/>
            <p:cNvSpPr/>
            <p:nvPr/>
          </p:nvSpPr>
          <p:spPr>
            <a:xfrm>
              <a:off x="2728468" y="3537328"/>
              <a:ext cx="5797994" cy="534600"/>
            </a:xfrm>
            <a:prstGeom prst="rect">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31" name="Shape 231"/>
            <p:cNvSpPr txBox="1"/>
            <p:nvPr/>
          </p:nvSpPr>
          <p:spPr>
            <a:xfrm>
              <a:off x="2728468" y="3537328"/>
              <a:ext cx="5797994" cy="534600"/>
            </a:xfrm>
            <a:prstGeom prst="rect">
              <a:avLst/>
            </a:prstGeom>
            <a:noFill/>
            <a:ln>
              <a:noFill/>
            </a:ln>
          </p:spPr>
          <p:txBody>
            <a:bodyPr spcFirstLastPara="1" wrap="square" lIns="76200" tIns="76200" rIns="76200" bIns="76200" anchor="ctr" anchorCtr="0">
              <a:noAutofit/>
            </a:bodyPr>
            <a:lstStyle/>
            <a:p>
              <a:pPr marL="228600" lvl="1" indent="-228600">
                <a:spcBef>
                  <a:spcPts val="0"/>
                </a:spcBef>
                <a:spcAft>
                  <a:spcPts val="0"/>
                </a:spcAft>
                <a:buClr>
                  <a:schemeClr val="lt1"/>
                </a:buClr>
                <a:buSzPts val="2000"/>
                <a:buFont typeface="Tahoma"/>
                <a:buChar char="•"/>
              </a:pPr>
              <a:r>
                <a:rPr lang="en-US" sz="2000">
                  <a:solidFill>
                    <a:schemeClr val="lt1"/>
                  </a:solidFill>
                  <a:latin typeface="Tahoma"/>
                  <a:ea typeface="Tahoma"/>
                  <a:cs typeface="Tahoma"/>
                  <a:sym typeface="Tahoma"/>
                </a:rPr>
                <a:t>Should measure only this condition or event</a:t>
              </a:r>
              <a:endParaRPr sz="2000">
                <a:solidFill>
                  <a:schemeClr val="lt1"/>
                </a:solidFill>
                <a:latin typeface="Tahoma"/>
                <a:ea typeface="Tahoma"/>
                <a:cs typeface="Tahoma"/>
                <a:sym typeface="Tahoma"/>
              </a:endParaRPr>
            </a:p>
          </p:txBody>
        </p:sp>
      </p:grpSp>
      <p:sp>
        <p:nvSpPr>
          <p:cNvPr id="232" name="Shape 232"/>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17</a:t>
            </a:fld>
            <a:endParaRPr sz="1200">
              <a:solidFill>
                <a:schemeClr val="lt1"/>
              </a:solidFill>
              <a:latin typeface="Tahoma"/>
              <a:ea typeface="Tahoma"/>
              <a:cs typeface="Tahoma"/>
              <a:sym typeface="Tahoma"/>
            </a:endParaRPr>
          </a:p>
        </p:txBody>
      </p:sp>
      <p:sp>
        <p:nvSpPr>
          <p:cNvPr id="233" name="Shape 233"/>
          <p:cNvSpPr txBox="1"/>
          <p:nvPr/>
        </p:nvSpPr>
        <p:spPr>
          <a:xfrm>
            <a:off x="1524000" y="6441905"/>
            <a:ext cx="882650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a:t>
            </a:r>
            <a:r>
              <a:rPr lang="en-US" sz="1100">
                <a:solidFill>
                  <a:schemeClr val="lt1"/>
                </a:solidFill>
                <a:latin typeface="Tahoma"/>
                <a:ea typeface="Tahoma"/>
                <a:cs typeface="Tahoma"/>
                <a:sym typeface="Tahoma"/>
              </a:rPr>
              <a:t> Family Health International. Core module 1: introduction to monitoring and evaluation. Monitoring HIV/AIDS programs: a facilitator’s training guide. USA: A USAID Resource for Prevention, Care and Treatment; 2004.</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17A77385-99A8-0B4F-AA7E-2FC85385316C}"/>
              </a:ext>
            </a:extLst>
          </p:cNvPr>
          <p:cNvSpPr>
            <a:spLocks noGrp="1"/>
          </p:cNvSpPr>
          <p:nvPr>
            <p:ph type="title"/>
          </p:nvPr>
        </p:nvSpPr>
        <p:spPr/>
        <p:txBody>
          <a:bodyPr/>
          <a:lstStyle/>
          <a:p>
            <a:r>
              <a:rPr lang="nl-NL" dirty="0" err="1"/>
              <a:t>Characteristics</a:t>
            </a:r>
            <a:r>
              <a:rPr lang="nl-NL" dirty="0"/>
              <a:t> of a </a:t>
            </a:r>
            <a:r>
              <a:rPr lang="nl-NL" dirty="0" err="1"/>
              <a:t>good</a:t>
            </a:r>
            <a:r>
              <a:rPr lang="nl-NL" dirty="0"/>
              <a:t> indicator (1)</a:t>
            </a:r>
          </a:p>
        </p:txBody>
      </p:sp>
    </p:spTree>
    <p:extLst>
      <p:ext uri="{BB962C8B-B14F-4D97-AF65-F5344CB8AC3E}">
        <p14:creationId xmlns:p14="http://schemas.microsoft.com/office/powerpoint/2010/main" val="3604531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grpSp>
        <p:nvGrpSpPr>
          <p:cNvPr id="239" name="Shape 239"/>
          <p:cNvGrpSpPr/>
          <p:nvPr/>
        </p:nvGrpSpPr>
        <p:grpSpPr>
          <a:xfrm>
            <a:off x="1847850" y="2479751"/>
            <a:ext cx="8526462" cy="2362049"/>
            <a:chOff x="0" y="1400250"/>
            <a:chExt cx="8526462" cy="2362049"/>
          </a:xfrm>
        </p:grpSpPr>
        <p:sp>
          <p:nvSpPr>
            <p:cNvPr id="240" name="Shape 240"/>
            <p:cNvSpPr/>
            <p:nvPr/>
          </p:nvSpPr>
          <p:spPr>
            <a:xfrm>
              <a:off x="0" y="1472025"/>
              <a:ext cx="2131615" cy="574200"/>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241" name="Shape 241"/>
            <p:cNvSpPr txBox="1"/>
            <p:nvPr/>
          </p:nvSpPr>
          <p:spPr>
            <a:xfrm>
              <a:off x="0" y="1472025"/>
              <a:ext cx="2131615" cy="574200"/>
            </a:xfrm>
            <a:prstGeom prst="rect">
              <a:avLst/>
            </a:prstGeom>
            <a:noFill/>
            <a:ln>
              <a:noFill/>
            </a:ln>
          </p:spPr>
          <p:txBody>
            <a:bodyPr spcFirstLastPara="1" wrap="square" lIns="206225" tIns="73650" rIns="206225" bIns="73650" anchor="ctr" anchorCtr="0">
              <a:noAutofit/>
            </a:bodyPr>
            <a:lstStyle/>
            <a:p>
              <a:pPr algn="r">
                <a:spcBef>
                  <a:spcPts val="0"/>
                </a:spcBef>
                <a:spcAft>
                  <a:spcPts val="0"/>
                </a:spcAft>
              </a:pPr>
              <a:r>
                <a:rPr lang="en-US" sz="2900">
                  <a:solidFill>
                    <a:schemeClr val="dk1"/>
                  </a:solidFill>
                  <a:latin typeface="Tahoma"/>
                  <a:ea typeface="Tahoma"/>
                  <a:cs typeface="Tahoma"/>
                  <a:sym typeface="Tahoma"/>
                </a:rPr>
                <a:t>Sensitive</a:t>
              </a:r>
              <a:endParaRPr sz="2900">
                <a:solidFill>
                  <a:schemeClr val="dk1"/>
                </a:solidFill>
                <a:latin typeface="Tahoma"/>
                <a:ea typeface="Tahoma"/>
                <a:cs typeface="Tahoma"/>
                <a:sym typeface="Tahoma"/>
              </a:endParaRPr>
            </a:p>
          </p:txBody>
        </p:sp>
        <p:sp>
          <p:nvSpPr>
            <p:cNvPr id="242" name="Shape 242"/>
            <p:cNvSpPr/>
            <p:nvPr/>
          </p:nvSpPr>
          <p:spPr>
            <a:xfrm>
              <a:off x="2131615" y="1400250"/>
              <a:ext cx="426323" cy="717750"/>
            </a:xfrm>
            <a:prstGeom prst="leftBrace">
              <a:avLst>
                <a:gd name="adj1" fmla="val 35000"/>
                <a:gd name="adj2" fmla="val 50000"/>
              </a:avLst>
            </a:prstGeom>
            <a:noFill/>
            <a:ln w="25400" cap="flat" cmpd="sng">
              <a:solidFill>
                <a:srgbClr val="28287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43" name="Shape 243"/>
            <p:cNvSpPr/>
            <p:nvPr/>
          </p:nvSpPr>
          <p:spPr>
            <a:xfrm>
              <a:off x="2728468" y="1400250"/>
              <a:ext cx="5797994" cy="717750"/>
            </a:xfrm>
            <a:prstGeom prst="rect">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44" name="Shape 244"/>
            <p:cNvSpPr txBox="1"/>
            <p:nvPr/>
          </p:nvSpPr>
          <p:spPr>
            <a:xfrm>
              <a:off x="2728468" y="1400250"/>
              <a:ext cx="5797994" cy="717750"/>
            </a:xfrm>
            <a:prstGeom prst="rect">
              <a:avLst/>
            </a:prstGeom>
            <a:noFill/>
            <a:ln>
              <a:noFill/>
            </a:ln>
          </p:spPr>
          <p:txBody>
            <a:bodyPr spcFirstLastPara="1" wrap="square" lIns="76200" tIns="76200" rIns="76200" bIns="76200" anchor="ctr" anchorCtr="0">
              <a:noAutofit/>
            </a:bodyPr>
            <a:lstStyle/>
            <a:p>
              <a:pPr marL="228600" lvl="1" indent="-228600">
                <a:spcBef>
                  <a:spcPts val="0"/>
                </a:spcBef>
                <a:spcAft>
                  <a:spcPts val="0"/>
                </a:spcAft>
                <a:buClr>
                  <a:schemeClr val="lt1"/>
                </a:buClr>
                <a:buSzPts val="2000"/>
                <a:buFont typeface="Tahoma"/>
                <a:buChar char="•"/>
              </a:pPr>
              <a:r>
                <a:rPr lang="en-US" sz="2000">
                  <a:solidFill>
                    <a:schemeClr val="lt1"/>
                  </a:solidFill>
                  <a:latin typeface="Tahoma"/>
                  <a:ea typeface="Tahoma"/>
                  <a:cs typeface="Tahoma"/>
                  <a:sym typeface="Tahoma"/>
                </a:rPr>
                <a:t>Should reflect changes in the state of the condition or event under observation</a:t>
              </a:r>
              <a:endParaRPr sz="2000">
                <a:solidFill>
                  <a:schemeClr val="lt1"/>
                </a:solidFill>
                <a:latin typeface="Tahoma"/>
                <a:ea typeface="Tahoma"/>
                <a:cs typeface="Tahoma"/>
                <a:sym typeface="Tahoma"/>
              </a:endParaRPr>
            </a:p>
          </p:txBody>
        </p:sp>
        <p:sp>
          <p:nvSpPr>
            <p:cNvPr id="245" name="Shape 245"/>
            <p:cNvSpPr/>
            <p:nvPr/>
          </p:nvSpPr>
          <p:spPr>
            <a:xfrm>
              <a:off x="0" y="2294175"/>
              <a:ext cx="2131615" cy="574200"/>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246" name="Shape 246"/>
            <p:cNvSpPr txBox="1"/>
            <p:nvPr/>
          </p:nvSpPr>
          <p:spPr>
            <a:xfrm>
              <a:off x="0" y="2294175"/>
              <a:ext cx="2131615" cy="574200"/>
            </a:xfrm>
            <a:prstGeom prst="rect">
              <a:avLst/>
            </a:prstGeom>
            <a:noFill/>
            <a:ln>
              <a:noFill/>
            </a:ln>
          </p:spPr>
          <p:txBody>
            <a:bodyPr spcFirstLastPara="1" wrap="square" lIns="206225" tIns="73650" rIns="206225" bIns="73650" anchor="ctr" anchorCtr="0">
              <a:noAutofit/>
            </a:bodyPr>
            <a:lstStyle/>
            <a:p>
              <a:pPr algn="r">
                <a:spcBef>
                  <a:spcPts val="0"/>
                </a:spcBef>
                <a:spcAft>
                  <a:spcPts val="0"/>
                </a:spcAft>
              </a:pPr>
              <a:r>
                <a:rPr lang="en-US" sz="2900">
                  <a:solidFill>
                    <a:schemeClr val="dk1"/>
                  </a:solidFill>
                  <a:latin typeface="Tahoma"/>
                  <a:ea typeface="Tahoma"/>
                  <a:cs typeface="Tahoma"/>
                  <a:sym typeface="Tahoma"/>
                </a:rPr>
                <a:t>Affordable</a:t>
              </a:r>
              <a:endParaRPr sz="2900">
                <a:solidFill>
                  <a:schemeClr val="dk1"/>
                </a:solidFill>
                <a:latin typeface="Tahoma"/>
                <a:ea typeface="Tahoma"/>
                <a:cs typeface="Tahoma"/>
                <a:sym typeface="Tahoma"/>
              </a:endParaRPr>
            </a:p>
          </p:txBody>
        </p:sp>
        <p:sp>
          <p:nvSpPr>
            <p:cNvPr id="247" name="Shape 247"/>
            <p:cNvSpPr/>
            <p:nvPr/>
          </p:nvSpPr>
          <p:spPr>
            <a:xfrm>
              <a:off x="2131615" y="2222400"/>
              <a:ext cx="426323" cy="717750"/>
            </a:xfrm>
            <a:prstGeom prst="leftBrace">
              <a:avLst>
                <a:gd name="adj1" fmla="val 35000"/>
                <a:gd name="adj2" fmla="val 50000"/>
              </a:avLst>
            </a:prstGeom>
            <a:noFill/>
            <a:ln w="25400" cap="flat" cmpd="sng">
              <a:solidFill>
                <a:srgbClr val="28287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48" name="Shape 248"/>
            <p:cNvSpPr/>
            <p:nvPr/>
          </p:nvSpPr>
          <p:spPr>
            <a:xfrm>
              <a:off x="2728468" y="2222400"/>
              <a:ext cx="5797994" cy="717750"/>
            </a:xfrm>
            <a:prstGeom prst="rect">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49" name="Shape 249"/>
            <p:cNvSpPr txBox="1"/>
            <p:nvPr/>
          </p:nvSpPr>
          <p:spPr>
            <a:xfrm>
              <a:off x="2728468" y="2222400"/>
              <a:ext cx="5797994" cy="717750"/>
            </a:xfrm>
            <a:prstGeom prst="rect">
              <a:avLst/>
            </a:prstGeom>
            <a:noFill/>
            <a:ln>
              <a:noFill/>
            </a:ln>
          </p:spPr>
          <p:txBody>
            <a:bodyPr spcFirstLastPara="1" wrap="square" lIns="76200" tIns="76200" rIns="76200" bIns="76200" anchor="ctr" anchorCtr="0">
              <a:noAutofit/>
            </a:bodyPr>
            <a:lstStyle/>
            <a:p>
              <a:pPr marL="228600" lvl="1" indent="-228600">
                <a:spcBef>
                  <a:spcPts val="0"/>
                </a:spcBef>
                <a:spcAft>
                  <a:spcPts val="0"/>
                </a:spcAft>
                <a:buClr>
                  <a:schemeClr val="lt1"/>
                </a:buClr>
                <a:buSzPts val="2000"/>
                <a:buFont typeface="Tahoma"/>
                <a:buChar char="•"/>
              </a:pPr>
              <a:r>
                <a:rPr lang="en-US" sz="2000">
                  <a:solidFill>
                    <a:schemeClr val="lt1"/>
                  </a:solidFill>
                  <a:latin typeface="Tahoma"/>
                  <a:ea typeface="Tahoma"/>
                  <a:cs typeface="Tahoma"/>
                  <a:sym typeface="Tahoma"/>
                </a:rPr>
                <a:t>Should represent reasonable measurement costs</a:t>
              </a:r>
              <a:endParaRPr sz="2000">
                <a:solidFill>
                  <a:schemeClr val="lt1"/>
                </a:solidFill>
                <a:latin typeface="Tahoma"/>
                <a:ea typeface="Tahoma"/>
                <a:cs typeface="Tahoma"/>
                <a:sym typeface="Tahoma"/>
              </a:endParaRPr>
            </a:p>
          </p:txBody>
        </p:sp>
        <p:sp>
          <p:nvSpPr>
            <p:cNvPr id="250" name="Shape 250"/>
            <p:cNvSpPr/>
            <p:nvPr/>
          </p:nvSpPr>
          <p:spPr>
            <a:xfrm>
              <a:off x="0" y="3116325"/>
              <a:ext cx="2131615" cy="574200"/>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251" name="Shape 251"/>
            <p:cNvSpPr txBox="1"/>
            <p:nvPr/>
          </p:nvSpPr>
          <p:spPr>
            <a:xfrm>
              <a:off x="0" y="3116325"/>
              <a:ext cx="2131615" cy="574200"/>
            </a:xfrm>
            <a:prstGeom prst="rect">
              <a:avLst/>
            </a:prstGeom>
            <a:noFill/>
            <a:ln>
              <a:noFill/>
            </a:ln>
          </p:spPr>
          <p:txBody>
            <a:bodyPr spcFirstLastPara="1" wrap="square" lIns="206225" tIns="73650" rIns="206225" bIns="73650" anchor="ctr" anchorCtr="0">
              <a:noAutofit/>
            </a:bodyPr>
            <a:lstStyle/>
            <a:p>
              <a:pPr algn="r">
                <a:spcBef>
                  <a:spcPts val="0"/>
                </a:spcBef>
                <a:spcAft>
                  <a:spcPts val="0"/>
                </a:spcAft>
              </a:pPr>
              <a:r>
                <a:rPr lang="en-US" sz="2900">
                  <a:solidFill>
                    <a:schemeClr val="dk1"/>
                  </a:solidFill>
                  <a:latin typeface="Tahoma"/>
                  <a:ea typeface="Tahoma"/>
                  <a:cs typeface="Tahoma"/>
                  <a:sym typeface="Tahoma"/>
                </a:rPr>
                <a:t>Feasible</a:t>
              </a:r>
              <a:endParaRPr sz="2900">
                <a:solidFill>
                  <a:schemeClr val="dk1"/>
                </a:solidFill>
                <a:latin typeface="Tahoma"/>
                <a:ea typeface="Tahoma"/>
                <a:cs typeface="Tahoma"/>
                <a:sym typeface="Tahoma"/>
              </a:endParaRPr>
            </a:p>
          </p:txBody>
        </p:sp>
        <p:sp>
          <p:nvSpPr>
            <p:cNvPr id="252" name="Shape 252"/>
            <p:cNvSpPr/>
            <p:nvPr/>
          </p:nvSpPr>
          <p:spPr>
            <a:xfrm>
              <a:off x="2131615" y="3044549"/>
              <a:ext cx="426323" cy="717750"/>
            </a:xfrm>
            <a:prstGeom prst="leftBrace">
              <a:avLst>
                <a:gd name="adj1" fmla="val 35000"/>
                <a:gd name="adj2" fmla="val 50000"/>
              </a:avLst>
            </a:prstGeom>
            <a:noFill/>
            <a:ln w="25400" cap="flat" cmpd="sng">
              <a:solidFill>
                <a:srgbClr val="28287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53" name="Shape 253"/>
            <p:cNvSpPr/>
            <p:nvPr/>
          </p:nvSpPr>
          <p:spPr>
            <a:xfrm>
              <a:off x="2728468" y="3044549"/>
              <a:ext cx="5797994" cy="717750"/>
            </a:xfrm>
            <a:prstGeom prst="rect">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54" name="Shape 254"/>
            <p:cNvSpPr txBox="1"/>
            <p:nvPr/>
          </p:nvSpPr>
          <p:spPr>
            <a:xfrm>
              <a:off x="2728468" y="3044549"/>
              <a:ext cx="5797994" cy="717750"/>
            </a:xfrm>
            <a:prstGeom prst="rect">
              <a:avLst/>
            </a:prstGeom>
            <a:noFill/>
            <a:ln>
              <a:noFill/>
            </a:ln>
          </p:spPr>
          <p:txBody>
            <a:bodyPr spcFirstLastPara="1" wrap="square" lIns="76200" tIns="76200" rIns="76200" bIns="76200" anchor="ctr" anchorCtr="0">
              <a:noAutofit/>
            </a:bodyPr>
            <a:lstStyle/>
            <a:p>
              <a:pPr marL="228600" lvl="1" indent="-228600">
                <a:spcBef>
                  <a:spcPts val="0"/>
                </a:spcBef>
                <a:spcAft>
                  <a:spcPts val="0"/>
                </a:spcAft>
                <a:buClr>
                  <a:schemeClr val="lt1"/>
                </a:buClr>
                <a:buSzPts val="2000"/>
                <a:buFont typeface="Tahoma"/>
                <a:buChar char="•"/>
              </a:pPr>
              <a:r>
                <a:rPr lang="en-US" sz="2000">
                  <a:solidFill>
                    <a:schemeClr val="lt1"/>
                  </a:solidFill>
                  <a:latin typeface="Tahoma"/>
                  <a:ea typeface="Tahoma"/>
                  <a:cs typeface="Tahoma"/>
                  <a:sym typeface="Tahoma"/>
                </a:rPr>
                <a:t>Should be able to be carried out in the proposed data collection system</a:t>
              </a:r>
              <a:endParaRPr sz="2000">
                <a:solidFill>
                  <a:schemeClr val="lt1"/>
                </a:solidFill>
                <a:latin typeface="Tahoma"/>
                <a:ea typeface="Tahoma"/>
                <a:cs typeface="Tahoma"/>
                <a:sym typeface="Tahoma"/>
              </a:endParaRPr>
            </a:p>
          </p:txBody>
        </p:sp>
      </p:grpSp>
      <p:sp>
        <p:nvSpPr>
          <p:cNvPr id="255" name="Shape 255"/>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18</a:t>
            </a:fld>
            <a:endParaRPr sz="1200">
              <a:solidFill>
                <a:schemeClr val="lt1"/>
              </a:solidFill>
              <a:latin typeface="Tahoma"/>
              <a:ea typeface="Tahoma"/>
              <a:cs typeface="Tahoma"/>
              <a:sym typeface="Tahoma"/>
            </a:endParaRPr>
          </a:p>
        </p:txBody>
      </p:sp>
      <p:sp>
        <p:nvSpPr>
          <p:cNvPr id="256" name="Shape 256"/>
          <p:cNvSpPr txBox="1"/>
          <p:nvPr/>
        </p:nvSpPr>
        <p:spPr>
          <a:xfrm>
            <a:off x="1524000" y="6441905"/>
            <a:ext cx="882650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a:t>
            </a:r>
            <a:r>
              <a:rPr lang="en-US" sz="1100">
                <a:solidFill>
                  <a:schemeClr val="lt1"/>
                </a:solidFill>
                <a:latin typeface="Tahoma"/>
                <a:ea typeface="Tahoma"/>
                <a:cs typeface="Tahoma"/>
                <a:sym typeface="Tahoma"/>
              </a:rPr>
              <a:t> Family Health International. Core module 1: introduction to monitoring and evaluation. Monitoring HIV/AIDS programs: a facilitator’s training guide. USA: A USAID Resource for Prevention, Care and Treatment; 2004.</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B7FE7579-2618-BB44-853A-6763C1715285}"/>
              </a:ext>
            </a:extLst>
          </p:cNvPr>
          <p:cNvSpPr>
            <a:spLocks noGrp="1"/>
          </p:cNvSpPr>
          <p:nvPr>
            <p:ph type="title"/>
          </p:nvPr>
        </p:nvSpPr>
        <p:spPr/>
        <p:txBody>
          <a:bodyPr/>
          <a:lstStyle/>
          <a:p>
            <a:r>
              <a:rPr lang="nl-NL" dirty="0" err="1"/>
              <a:t>Characteristics</a:t>
            </a:r>
            <a:r>
              <a:rPr lang="nl-NL" dirty="0"/>
              <a:t> of a </a:t>
            </a:r>
            <a:r>
              <a:rPr lang="nl-NL" dirty="0" err="1"/>
              <a:t>good</a:t>
            </a:r>
            <a:r>
              <a:rPr lang="nl-NL" dirty="0"/>
              <a:t> indicator (2)</a:t>
            </a:r>
          </a:p>
        </p:txBody>
      </p:sp>
    </p:spTree>
    <p:extLst>
      <p:ext uri="{BB962C8B-B14F-4D97-AF65-F5344CB8AC3E}">
        <p14:creationId xmlns:p14="http://schemas.microsoft.com/office/powerpoint/2010/main" val="968499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grpSp>
        <p:nvGrpSpPr>
          <p:cNvPr id="262" name="Shape 262"/>
          <p:cNvGrpSpPr/>
          <p:nvPr/>
        </p:nvGrpSpPr>
        <p:grpSpPr>
          <a:xfrm>
            <a:off x="1847850" y="1080465"/>
            <a:ext cx="8526462" cy="5160621"/>
            <a:chOff x="0" y="964"/>
            <a:chExt cx="8526462" cy="5160621"/>
          </a:xfrm>
        </p:grpSpPr>
        <p:sp>
          <p:nvSpPr>
            <p:cNvPr id="263" name="Shape 263"/>
            <p:cNvSpPr/>
            <p:nvPr/>
          </p:nvSpPr>
          <p:spPr>
            <a:xfrm rot="5400000">
              <a:off x="-209854" y="210818"/>
              <a:ext cx="1399030" cy="979321"/>
            </a:xfrm>
            <a:prstGeom prst="chevron">
              <a:avLst>
                <a:gd name="adj" fmla="val 50000"/>
              </a:avLst>
            </a:prstGeom>
            <a:solidFill>
              <a:srgbClr val="303099"/>
            </a:solidFill>
            <a:ln w="25400"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64" name="Shape 264"/>
            <p:cNvSpPr txBox="1"/>
            <p:nvPr/>
          </p:nvSpPr>
          <p:spPr>
            <a:xfrm>
              <a:off x="1" y="490625"/>
              <a:ext cx="979321" cy="419709"/>
            </a:xfrm>
            <a:prstGeom prst="rect">
              <a:avLst/>
            </a:prstGeom>
            <a:noFill/>
            <a:ln>
              <a:noFill/>
            </a:ln>
          </p:spPr>
          <p:txBody>
            <a:bodyPr spcFirstLastPara="1" wrap="square" lIns="11425" tIns="11425" rIns="11425" bIns="11425" anchor="ctr" anchorCtr="0">
              <a:noAutofit/>
            </a:bodyPr>
            <a:lstStyle/>
            <a:p>
              <a:pPr algn="ctr">
                <a:spcBef>
                  <a:spcPts val="0"/>
                </a:spcBef>
                <a:spcAft>
                  <a:spcPts val="0"/>
                </a:spcAft>
              </a:pPr>
              <a:r>
                <a:rPr lang="en-US" sz="1800">
                  <a:solidFill>
                    <a:schemeClr val="lt1"/>
                  </a:solidFill>
                  <a:latin typeface="Tahoma"/>
                  <a:ea typeface="Tahoma"/>
                  <a:cs typeface="Tahoma"/>
                  <a:sym typeface="Tahoma"/>
                </a:rPr>
                <a:t>Direct</a:t>
              </a:r>
              <a:endParaRPr sz="1800">
                <a:solidFill>
                  <a:schemeClr val="lt1"/>
                </a:solidFill>
                <a:latin typeface="Tahoma"/>
                <a:ea typeface="Tahoma"/>
                <a:cs typeface="Tahoma"/>
                <a:sym typeface="Tahoma"/>
              </a:endParaRPr>
            </a:p>
          </p:txBody>
        </p:sp>
        <p:sp>
          <p:nvSpPr>
            <p:cNvPr id="265" name="Shape 265"/>
            <p:cNvSpPr/>
            <p:nvPr/>
          </p:nvSpPr>
          <p:spPr>
            <a:xfrm rot="5400000">
              <a:off x="4298207" y="-3317921"/>
              <a:ext cx="909370" cy="7547141"/>
            </a:xfrm>
            <a:prstGeom prst="round2SameRect">
              <a:avLst>
                <a:gd name="adj1" fmla="val 16667"/>
                <a:gd name="adj2" fmla="val 0"/>
              </a:avLst>
            </a:prstGeom>
            <a:solidFill>
              <a:schemeClr val="lt1">
                <a:alpha val="89803"/>
              </a:schemeClr>
            </a:solidFill>
            <a:ln w="25400"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66" name="Shape 266"/>
            <p:cNvSpPr txBox="1"/>
            <p:nvPr/>
          </p:nvSpPr>
          <p:spPr>
            <a:xfrm>
              <a:off x="979322" y="45356"/>
              <a:ext cx="7502749" cy="820586"/>
            </a:xfrm>
            <a:prstGeom prst="rect">
              <a:avLst/>
            </a:prstGeom>
            <a:noFill/>
            <a:ln>
              <a:noFill/>
            </a:ln>
          </p:spPr>
          <p:txBody>
            <a:bodyPr spcFirstLastPara="1" wrap="square" lIns="156450" tIns="13950" rIns="13950" bIns="13950" anchor="ctr" anchorCtr="0">
              <a:noAutofit/>
            </a:bodyPr>
            <a:lstStyle/>
            <a:p>
              <a:pPr marL="228600" lvl="1" indent="-228600">
                <a:spcBef>
                  <a:spcPts val="0"/>
                </a:spcBef>
                <a:spcAft>
                  <a:spcPts val="0"/>
                </a:spcAft>
                <a:buClr>
                  <a:schemeClr val="dk1"/>
                </a:buClr>
                <a:buSzPts val="2200"/>
                <a:buFont typeface="Tahoma"/>
                <a:buChar char="•"/>
              </a:pPr>
              <a:r>
                <a:rPr lang="en-US" sz="2200">
                  <a:solidFill>
                    <a:schemeClr val="dk1"/>
                  </a:solidFill>
                  <a:latin typeface="Tahoma"/>
                  <a:ea typeface="Tahoma"/>
                  <a:cs typeface="Tahoma"/>
                  <a:sym typeface="Tahoma"/>
                </a:rPr>
                <a:t>Closely measures the intended change</a:t>
              </a:r>
              <a:endParaRPr sz="2200">
                <a:solidFill>
                  <a:schemeClr val="dk1"/>
                </a:solidFill>
                <a:latin typeface="Tahoma"/>
                <a:ea typeface="Tahoma"/>
                <a:cs typeface="Tahoma"/>
                <a:sym typeface="Tahoma"/>
              </a:endParaRPr>
            </a:p>
          </p:txBody>
        </p:sp>
        <p:sp>
          <p:nvSpPr>
            <p:cNvPr id="267" name="Shape 267"/>
            <p:cNvSpPr/>
            <p:nvPr/>
          </p:nvSpPr>
          <p:spPr>
            <a:xfrm rot="5400000">
              <a:off x="-209854" y="1464682"/>
              <a:ext cx="1399030" cy="979321"/>
            </a:xfrm>
            <a:prstGeom prst="chevron">
              <a:avLst>
                <a:gd name="adj" fmla="val 50000"/>
              </a:avLst>
            </a:prstGeom>
            <a:solidFill>
              <a:srgbClr val="303099"/>
            </a:solidFill>
            <a:ln w="25400"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68" name="Shape 268"/>
            <p:cNvSpPr txBox="1"/>
            <p:nvPr/>
          </p:nvSpPr>
          <p:spPr>
            <a:xfrm>
              <a:off x="1" y="1744489"/>
              <a:ext cx="979321" cy="419709"/>
            </a:xfrm>
            <a:prstGeom prst="rect">
              <a:avLst/>
            </a:prstGeom>
            <a:noFill/>
            <a:ln>
              <a:noFill/>
            </a:ln>
          </p:spPr>
          <p:txBody>
            <a:bodyPr spcFirstLastPara="1" wrap="square" lIns="11425" tIns="11425" rIns="11425" bIns="11425" anchor="ctr" anchorCtr="0">
              <a:noAutofit/>
            </a:bodyPr>
            <a:lstStyle/>
            <a:p>
              <a:pPr algn="ctr">
                <a:spcBef>
                  <a:spcPts val="0"/>
                </a:spcBef>
                <a:spcAft>
                  <a:spcPts val="0"/>
                </a:spcAft>
              </a:pPr>
              <a:r>
                <a:rPr lang="en-US" sz="1800">
                  <a:solidFill>
                    <a:schemeClr val="lt1"/>
                  </a:solidFill>
                  <a:latin typeface="Tahoma"/>
                  <a:ea typeface="Tahoma"/>
                  <a:cs typeface="Tahoma"/>
                  <a:sym typeface="Tahoma"/>
                </a:rPr>
                <a:t>Objective</a:t>
              </a:r>
              <a:endParaRPr sz="1800">
                <a:solidFill>
                  <a:schemeClr val="lt1"/>
                </a:solidFill>
                <a:latin typeface="Tahoma"/>
                <a:ea typeface="Tahoma"/>
                <a:cs typeface="Tahoma"/>
                <a:sym typeface="Tahoma"/>
              </a:endParaRPr>
            </a:p>
          </p:txBody>
        </p:sp>
        <p:sp>
          <p:nvSpPr>
            <p:cNvPr id="269" name="Shape 269"/>
            <p:cNvSpPr/>
            <p:nvPr/>
          </p:nvSpPr>
          <p:spPr>
            <a:xfrm rot="5400000">
              <a:off x="4298207" y="-2064057"/>
              <a:ext cx="909370" cy="7547141"/>
            </a:xfrm>
            <a:prstGeom prst="round2SameRect">
              <a:avLst>
                <a:gd name="adj1" fmla="val 16667"/>
                <a:gd name="adj2" fmla="val 0"/>
              </a:avLst>
            </a:prstGeom>
            <a:solidFill>
              <a:schemeClr val="lt1">
                <a:alpha val="89803"/>
              </a:schemeClr>
            </a:solidFill>
            <a:ln w="25400"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70" name="Shape 270"/>
            <p:cNvSpPr txBox="1"/>
            <p:nvPr/>
          </p:nvSpPr>
          <p:spPr>
            <a:xfrm>
              <a:off x="979322" y="1299220"/>
              <a:ext cx="7502749" cy="820586"/>
            </a:xfrm>
            <a:prstGeom prst="rect">
              <a:avLst/>
            </a:prstGeom>
            <a:noFill/>
            <a:ln>
              <a:noFill/>
            </a:ln>
          </p:spPr>
          <p:txBody>
            <a:bodyPr spcFirstLastPara="1" wrap="square" lIns="156450" tIns="13950" rIns="13950" bIns="13950" anchor="ctr" anchorCtr="0">
              <a:noAutofit/>
            </a:bodyPr>
            <a:lstStyle/>
            <a:p>
              <a:pPr marL="228600" lvl="1" indent="-228600">
                <a:spcBef>
                  <a:spcPts val="0"/>
                </a:spcBef>
                <a:spcAft>
                  <a:spcPts val="0"/>
                </a:spcAft>
                <a:buClr>
                  <a:schemeClr val="dk1"/>
                </a:buClr>
                <a:buSzPts val="2200"/>
                <a:buFont typeface="Tahoma"/>
                <a:buChar char="•"/>
              </a:pPr>
              <a:r>
                <a:rPr lang="en-US" sz="2200">
                  <a:solidFill>
                    <a:schemeClr val="dk1"/>
                  </a:solidFill>
                  <a:latin typeface="Tahoma"/>
                  <a:ea typeface="Tahoma"/>
                  <a:cs typeface="Tahoma"/>
                  <a:sym typeface="Tahoma"/>
                </a:rPr>
                <a:t>Unambiguous about what is being measured</a:t>
              </a:r>
              <a:endParaRPr sz="2200">
                <a:solidFill>
                  <a:schemeClr val="dk1"/>
                </a:solidFill>
                <a:latin typeface="Tahoma"/>
                <a:ea typeface="Tahoma"/>
                <a:cs typeface="Tahoma"/>
                <a:sym typeface="Tahoma"/>
              </a:endParaRPr>
            </a:p>
            <a:p>
              <a:pPr marL="228600" lvl="1" indent="-228600">
                <a:spcBef>
                  <a:spcPts val="330"/>
                </a:spcBef>
                <a:spcAft>
                  <a:spcPts val="0"/>
                </a:spcAft>
                <a:buClr>
                  <a:schemeClr val="dk1"/>
                </a:buClr>
                <a:buSzPts val="2200"/>
                <a:buFont typeface="Tahoma"/>
                <a:buChar char="•"/>
              </a:pPr>
              <a:r>
                <a:rPr lang="en-US" sz="2200">
                  <a:solidFill>
                    <a:schemeClr val="dk1"/>
                  </a:solidFill>
                  <a:latin typeface="Tahoma"/>
                  <a:ea typeface="Tahoma"/>
                  <a:cs typeface="Tahoma"/>
                  <a:sym typeface="Tahoma"/>
                </a:rPr>
                <a:t>Clear operational definition</a:t>
              </a:r>
              <a:endParaRPr sz="2200">
                <a:solidFill>
                  <a:schemeClr val="dk1"/>
                </a:solidFill>
                <a:latin typeface="Tahoma"/>
                <a:ea typeface="Tahoma"/>
                <a:cs typeface="Tahoma"/>
                <a:sym typeface="Tahoma"/>
              </a:endParaRPr>
            </a:p>
          </p:txBody>
        </p:sp>
        <p:sp>
          <p:nvSpPr>
            <p:cNvPr id="271" name="Shape 271"/>
            <p:cNvSpPr/>
            <p:nvPr/>
          </p:nvSpPr>
          <p:spPr>
            <a:xfrm rot="5400000">
              <a:off x="-209854" y="2718546"/>
              <a:ext cx="1399030" cy="979321"/>
            </a:xfrm>
            <a:prstGeom prst="chevron">
              <a:avLst>
                <a:gd name="adj" fmla="val 50000"/>
              </a:avLst>
            </a:prstGeom>
            <a:solidFill>
              <a:srgbClr val="303099"/>
            </a:solidFill>
            <a:ln w="25400"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72" name="Shape 272"/>
            <p:cNvSpPr txBox="1"/>
            <p:nvPr/>
          </p:nvSpPr>
          <p:spPr>
            <a:xfrm>
              <a:off x="1" y="2998353"/>
              <a:ext cx="979321" cy="419709"/>
            </a:xfrm>
            <a:prstGeom prst="rect">
              <a:avLst/>
            </a:prstGeom>
            <a:noFill/>
            <a:ln>
              <a:noFill/>
            </a:ln>
          </p:spPr>
          <p:txBody>
            <a:bodyPr spcFirstLastPara="1" wrap="square" lIns="11425" tIns="11425" rIns="11425" bIns="11425" anchor="ctr" anchorCtr="0">
              <a:noAutofit/>
            </a:bodyPr>
            <a:lstStyle/>
            <a:p>
              <a:pPr algn="ctr">
                <a:spcBef>
                  <a:spcPts val="0"/>
                </a:spcBef>
                <a:spcAft>
                  <a:spcPts val="0"/>
                </a:spcAft>
              </a:pPr>
              <a:r>
                <a:rPr lang="en-US" sz="1800">
                  <a:solidFill>
                    <a:schemeClr val="lt1"/>
                  </a:solidFill>
                  <a:latin typeface="Tahoma"/>
                  <a:ea typeface="Tahoma"/>
                  <a:cs typeface="Tahoma"/>
                  <a:sym typeface="Tahoma"/>
                </a:rPr>
                <a:t>Practical</a:t>
              </a:r>
              <a:endParaRPr sz="1800">
                <a:solidFill>
                  <a:schemeClr val="lt1"/>
                </a:solidFill>
                <a:latin typeface="Tahoma"/>
                <a:ea typeface="Tahoma"/>
                <a:cs typeface="Tahoma"/>
                <a:sym typeface="Tahoma"/>
              </a:endParaRPr>
            </a:p>
          </p:txBody>
        </p:sp>
        <p:sp>
          <p:nvSpPr>
            <p:cNvPr id="273" name="Shape 273"/>
            <p:cNvSpPr/>
            <p:nvPr/>
          </p:nvSpPr>
          <p:spPr>
            <a:xfrm rot="5400000">
              <a:off x="4298207" y="-810194"/>
              <a:ext cx="909370" cy="7547141"/>
            </a:xfrm>
            <a:prstGeom prst="round2SameRect">
              <a:avLst>
                <a:gd name="adj1" fmla="val 16667"/>
                <a:gd name="adj2" fmla="val 0"/>
              </a:avLst>
            </a:prstGeom>
            <a:solidFill>
              <a:schemeClr val="lt1">
                <a:alpha val="89803"/>
              </a:schemeClr>
            </a:solidFill>
            <a:ln w="25400"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74" name="Shape 274"/>
            <p:cNvSpPr txBox="1"/>
            <p:nvPr/>
          </p:nvSpPr>
          <p:spPr>
            <a:xfrm>
              <a:off x="979322" y="2553083"/>
              <a:ext cx="7502749" cy="820586"/>
            </a:xfrm>
            <a:prstGeom prst="rect">
              <a:avLst/>
            </a:prstGeom>
            <a:noFill/>
            <a:ln>
              <a:noFill/>
            </a:ln>
          </p:spPr>
          <p:txBody>
            <a:bodyPr spcFirstLastPara="1" wrap="square" lIns="156450" tIns="13950" rIns="13950" bIns="13950" anchor="ctr" anchorCtr="0">
              <a:noAutofit/>
            </a:bodyPr>
            <a:lstStyle/>
            <a:p>
              <a:pPr marL="228600" lvl="1" indent="-228600">
                <a:spcBef>
                  <a:spcPts val="0"/>
                </a:spcBef>
                <a:spcAft>
                  <a:spcPts val="0"/>
                </a:spcAft>
                <a:buClr>
                  <a:schemeClr val="dk1"/>
                </a:buClr>
                <a:buSzPts val="2200"/>
                <a:buFont typeface="Tahoma"/>
                <a:buChar char="•"/>
              </a:pPr>
              <a:r>
                <a:rPr lang="en-US" sz="2200">
                  <a:solidFill>
                    <a:schemeClr val="dk1"/>
                  </a:solidFill>
                  <a:latin typeface="Tahoma"/>
                  <a:ea typeface="Tahoma"/>
                  <a:cs typeface="Tahoma"/>
                  <a:sym typeface="Tahoma"/>
                </a:rPr>
                <a:t>Reasonable in terms of data collection costs, frequency and timeliness for the decision-making process</a:t>
              </a:r>
              <a:endParaRPr sz="2200">
                <a:solidFill>
                  <a:schemeClr val="dk1"/>
                </a:solidFill>
                <a:latin typeface="Tahoma"/>
                <a:ea typeface="Tahoma"/>
                <a:cs typeface="Tahoma"/>
                <a:sym typeface="Tahoma"/>
              </a:endParaRPr>
            </a:p>
          </p:txBody>
        </p:sp>
        <p:sp>
          <p:nvSpPr>
            <p:cNvPr id="275" name="Shape 275"/>
            <p:cNvSpPr/>
            <p:nvPr/>
          </p:nvSpPr>
          <p:spPr>
            <a:xfrm rot="5400000">
              <a:off x="-209854" y="3972409"/>
              <a:ext cx="1399030" cy="979321"/>
            </a:xfrm>
            <a:prstGeom prst="chevron">
              <a:avLst>
                <a:gd name="adj" fmla="val 50000"/>
              </a:avLst>
            </a:prstGeom>
            <a:solidFill>
              <a:srgbClr val="303099"/>
            </a:solidFill>
            <a:ln w="25400"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76" name="Shape 276"/>
            <p:cNvSpPr txBox="1"/>
            <p:nvPr/>
          </p:nvSpPr>
          <p:spPr>
            <a:xfrm>
              <a:off x="1" y="4252216"/>
              <a:ext cx="979321" cy="419709"/>
            </a:xfrm>
            <a:prstGeom prst="rect">
              <a:avLst/>
            </a:prstGeom>
            <a:noFill/>
            <a:ln>
              <a:noFill/>
            </a:ln>
          </p:spPr>
          <p:txBody>
            <a:bodyPr spcFirstLastPara="1" wrap="square" lIns="11425" tIns="11425" rIns="11425" bIns="11425" anchor="ctr" anchorCtr="0">
              <a:noAutofit/>
            </a:bodyPr>
            <a:lstStyle/>
            <a:p>
              <a:pPr algn="ctr">
                <a:spcBef>
                  <a:spcPts val="0"/>
                </a:spcBef>
                <a:spcAft>
                  <a:spcPts val="0"/>
                </a:spcAft>
              </a:pPr>
              <a:r>
                <a:rPr lang="en-US" sz="1800">
                  <a:solidFill>
                    <a:schemeClr val="lt1"/>
                  </a:solidFill>
                  <a:latin typeface="Tahoma"/>
                  <a:ea typeface="Tahoma"/>
                  <a:cs typeface="Tahoma"/>
                  <a:sym typeface="Tahoma"/>
                </a:rPr>
                <a:t>Adequate</a:t>
              </a:r>
              <a:endParaRPr sz="1800">
                <a:solidFill>
                  <a:schemeClr val="lt1"/>
                </a:solidFill>
                <a:latin typeface="Tahoma"/>
                <a:ea typeface="Tahoma"/>
                <a:cs typeface="Tahoma"/>
                <a:sym typeface="Tahoma"/>
              </a:endParaRPr>
            </a:p>
          </p:txBody>
        </p:sp>
        <p:sp>
          <p:nvSpPr>
            <p:cNvPr id="277" name="Shape 277"/>
            <p:cNvSpPr/>
            <p:nvPr/>
          </p:nvSpPr>
          <p:spPr>
            <a:xfrm rot="5400000">
              <a:off x="4298207" y="443669"/>
              <a:ext cx="909370" cy="7547141"/>
            </a:xfrm>
            <a:prstGeom prst="round2SameRect">
              <a:avLst>
                <a:gd name="adj1" fmla="val 16667"/>
                <a:gd name="adj2" fmla="val 0"/>
              </a:avLst>
            </a:prstGeom>
            <a:solidFill>
              <a:schemeClr val="lt1">
                <a:alpha val="89803"/>
              </a:schemeClr>
            </a:solidFill>
            <a:ln w="25400"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78" name="Shape 278"/>
            <p:cNvSpPr txBox="1"/>
            <p:nvPr/>
          </p:nvSpPr>
          <p:spPr>
            <a:xfrm>
              <a:off x="979322" y="3806946"/>
              <a:ext cx="7502749" cy="820586"/>
            </a:xfrm>
            <a:prstGeom prst="rect">
              <a:avLst/>
            </a:prstGeom>
            <a:noFill/>
            <a:ln>
              <a:noFill/>
            </a:ln>
          </p:spPr>
          <p:txBody>
            <a:bodyPr spcFirstLastPara="1" wrap="square" lIns="156450" tIns="13950" rIns="13950" bIns="13950" anchor="ctr" anchorCtr="0">
              <a:noAutofit/>
            </a:bodyPr>
            <a:lstStyle/>
            <a:p>
              <a:pPr marL="228600" lvl="1" indent="-228600">
                <a:spcBef>
                  <a:spcPts val="0"/>
                </a:spcBef>
                <a:spcAft>
                  <a:spcPts val="0"/>
                </a:spcAft>
                <a:buClr>
                  <a:schemeClr val="dk1"/>
                </a:buClr>
                <a:buSzPts val="2200"/>
                <a:buFont typeface="Tahoma"/>
                <a:buChar char="•"/>
              </a:pPr>
              <a:r>
                <a:rPr lang="en-US" sz="2200">
                  <a:solidFill>
                    <a:schemeClr val="dk1"/>
                  </a:solidFill>
                  <a:latin typeface="Tahoma"/>
                  <a:ea typeface="Tahoma"/>
                  <a:cs typeface="Tahoma"/>
                  <a:sym typeface="Tahoma"/>
                </a:rPr>
                <a:t>The minimum number of indicators necessary to ensure that progress towards the output is sufficiently captured</a:t>
              </a:r>
              <a:endParaRPr sz="2200">
                <a:solidFill>
                  <a:schemeClr val="dk1"/>
                </a:solidFill>
                <a:latin typeface="Tahoma"/>
                <a:ea typeface="Tahoma"/>
                <a:cs typeface="Tahoma"/>
                <a:sym typeface="Tahoma"/>
              </a:endParaRPr>
            </a:p>
          </p:txBody>
        </p:sp>
      </p:grpSp>
      <p:sp>
        <p:nvSpPr>
          <p:cNvPr id="279" name="Shape 279"/>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19</a:t>
            </a:fld>
            <a:endParaRPr sz="1200">
              <a:solidFill>
                <a:schemeClr val="lt1"/>
              </a:solidFill>
              <a:latin typeface="Tahoma"/>
              <a:ea typeface="Tahoma"/>
              <a:cs typeface="Tahoma"/>
              <a:sym typeface="Tahoma"/>
            </a:endParaRPr>
          </a:p>
        </p:txBody>
      </p:sp>
      <p:sp>
        <p:nvSpPr>
          <p:cNvPr id="280" name="Shape 280"/>
          <p:cNvSpPr txBox="1"/>
          <p:nvPr/>
        </p:nvSpPr>
        <p:spPr>
          <a:xfrm>
            <a:off x="1524000" y="6440055"/>
            <a:ext cx="9144000" cy="24468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Adapted from:</a:t>
            </a:r>
            <a:r>
              <a:rPr lang="en-US" sz="1100">
                <a:solidFill>
                  <a:schemeClr val="lt1"/>
                </a:solidFill>
                <a:latin typeface="Tahoma"/>
                <a:ea typeface="Tahoma"/>
                <a:cs typeface="Tahoma"/>
                <a:sym typeface="Tahoma"/>
              </a:rPr>
              <a:t> Chen PF. Planning BCC interventions: a practical handbook. Thailand: UNFPA CST Bangkok; 2006.</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7813FAC9-1D89-CD48-B518-CEC4CDC8283F}"/>
              </a:ext>
            </a:extLst>
          </p:cNvPr>
          <p:cNvSpPr>
            <a:spLocks noGrp="1"/>
          </p:cNvSpPr>
          <p:nvPr>
            <p:ph type="title"/>
          </p:nvPr>
        </p:nvSpPr>
        <p:spPr/>
        <p:txBody>
          <a:bodyPr/>
          <a:lstStyle/>
          <a:p>
            <a:r>
              <a:rPr lang="nl-NL" dirty="0"/>
              <a:t>DOPA criteria</a:t>
            </a:r>
          </a:p>
        </p:txBody>
      </p:sp>
    </p:spTree>
    <p:extLst>
      <p:ext uri="{BB962C8B-B14F-4D97-AF65-F5344CB8AC3E}">
        <p14:creationId xmlns:p14="http://schemas.microsoft.com/office/powerpoint/2010/main" val="741332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r>
              <a:rPr lang="nl-NL" dirty="0"/>
              <a:t>1. </a:t>
            </a:r>
            <a:r>
              <a:rPr lang="nl-NL" dirty="0" err="1"/>
              <a:t>To</a:t>
            </a:r>
            <a:r>
              <a:rPr lang="nl-NL" dirty="0"/>
              <a:t> </a:t>
            </a:r>
            <a:r>
              <a:rPr lang="nl-NL" dirty="0" err="1"/>
              <a:t>understand</a:t>
            </a:r>
            <a:r>
              <a:rPr lang="nl-NL" dirty="0"/>
              <a:t> </a:t>
            </a:r>
            <a:r>
              <a:rPr lang="nl-NL" dirty="0" err="1"/>
              <a:t>and</a:t>
            </a:r>
            <a:r>
              <a:rPr lang="nl-NL" dirty="0"/>
              <a:t> </a:t>
            </a:r>
            <a:r>
              <a:rPr lang="nl-NL" dirty="0" err="1"/>
              <a:t>identify</a:t>
            </a:r>
            <a:r>
              <a:rPr lang="nl-NL" dirty="0"/>
              <a:t> basic </a:t>
            </a:r>
            <a:r>
              <a:rPr lang="nl-NL" dirty="0" err="1"/>
              <a:t>concepts</a:t>
            </a:r>
            <a:r>
              <a:rPr lang="nl-NL" dirty="0"/>
              <a:t> on </a:t>
            </a:r>
            <a:r>
              <a:rPr lang="nl-NL" dirty="0" err="1"/>
              <a:t>evaluation</a:t>
            </a:r>
            <a:r>
              <a:rPr lang="nl-NL" dirty="0"/>
              <a:t> </a:t>
            </a:r>
          </a:p>
          <a:p>
            <a:r>
              <a:rPr lang="nl-NL" dirty="0"/>
              <a:t>2. </a:t>
            </a:r>
            <a:r>
              <a:rPr lang="nl-NL" dirty="0" err="1"/>
              <a:t>To</a:t>
            </a:r>
            <a:r>
              <a:rPr lang="nl-NL" dirty="0"/>
              <a:t> </a:t>
            </a:r>
            <a:r>
              <a:rPr lang="nl-NL" dirty="0" err="1"/>
              <a:t>identify</a:t>
            </a:r>
            <a:r>
              <a:rPr lang="nl-NL" dirty="0"/>
              <a:t> </a:t>
            </a:r>
            <a:r>
              <a:rPr lang="nl-NL" dirty="0" err="1"/>
              <a:t>and</a:t>
            </a:r>
            <a:r>
              <a:rPr lang="nl-NL" dirty="0"/>
              <a:t> select </a:t>
            </a:r>
            <a:r>
              <a:rPr lang="nl-NL" dirty="0" err="1"/>
              <a:t>appropriate</a:t>
            </a:r>
            <a:r>
              <a:rPr lang="nl-NL" dirty="0"/>
              <a:t> indicators </a:t>
            </a:r>
          </a:p>
          <a:p>
            <a:endParaRPr lang="en-GB" dirty="0"/>
          </a:p>
          <a:p>
            <a:r>
              <a:rPr lang="en-GB" dirty="0"/>
              <a:t>Related to the course objectives:</a:t>
            </a:r>
          </a:p>
          <a:p>
            <a:pPr marL="457200" indent="-457200">
              <a:buFont typeface="+mj-lt"/>
              <a:buAutoNum type="alphaUcPeriod"/>
            </a:pPr>
            <a:r>
              <a:rPr lang="nl-NL" dirty="0" err="1"/>
              <a:t>Identify</a:t>
            </a:r>
            <a:r>
              <a:rPr lang="nl-NL" dirty="0"/>
              <a:t> </a:t>
            </a:r>
            <a:r>
              <a:rPr lang="nl-NL" dirty="0" err="1"/>
              <a:t>and</a:t>
            </a:r>
            <a:r>
              <a:rPr lang="nl-NL" dirty="0"/>
              <a:t> select </a:t>
            </a:r>
            <a:r>
              <a:rPr lang="nl-NL" dirty="0" err="1"/>
              <a:t>appropriate</a:t>
            </a:r>
            <a:r>
              <a:rPr lang="nl-NL" dirty="0"/>
              <a:t> indicators, </a:t>
            </a:r>
            <a:r>
              <a:rPr lang="nl-NL" dirty="0" err="1"/>
              <a:t>methods</a:t>
            </a:r>
            <a:r>
              <a:rPr lang="nl-NL" dirty="0"/>
              <a:t> </a:t>
            </a:r>
            <a:r>
              <a:rPr lang="nl-NL" dirty="0" err="1"/>
              <a:t>and</a:t>
            </a:r>
            <a:r>
              <a:rPr lang="nl-NL" dirty="0"/>
              <a:t> tools for </a:t>
            </a:r>
            <a:r>
              <a:rPr lang="nl-NL" dirty="0" err="1"/>
              <a:t>evaluation</a:t>
            </a:r>
            <a:r>
              <a:rPr lang="nl-NL" dirty="0"/>
              <a:t> of </a:t>
            </a:r>
            <a:r>
              <a:rPr lang="nl-NL" dirty="0" err="1"/>
              <a:t>behaviour</a:t>
            </a:r>
            <a:r>
              <a:rPr lang="nl-NL" dirty="0"/>
              <a:t> change </a:t>
            </a:r>
            <a:r>
              <a:rPr lang="nl-NL" dirty="0" err="1"/>
              <a:t>communication</a:t>
            </a:r>
            <a:r>
              <a:rPr lang="nl-NL" dirty="0"/>
              <a:t> </a:t>
            </a:r>
            <a:r>
              <a:rPr lang="nl-NL" dirty="0" err="1"/>
              <a:t>campaigns</a:t>
            </a:r>
            <a:r>
              <a:rPr lang="nl-NL" dirty="0"/>
              <a:t> on prudent </a:t>
            </a:r>
            <a:r>
              <a:rPr lang="nl-NL" dirty="0" err="1"/>
              <a:t>antibiotic</a:t>
            </a:r>
            <a:r>
              <a:rPr lang="nl-NL" dirty="0"/>
              <a:t> </a:t>
            </a:r>
            <a:r>
              <a:rPr lang="nl-NL" dirty="0" err="1"/>
              <a:t>use</a:t>
            </a:r>
            <a:r>
              <a:rPr lang="nl-NL" dirty="0"/>
              <a:t>, </a:t>
            </a:r>
            <a:r>
              <a:rPr lang="nl-NL" dirty="0" err="1"/>
              <a:t>and</a:t>
            </a:r>
            <a:r>
              <a:rPr lang="nl-NL" dirty="0"/>
              <a:t> </a:t>
            </a:r>
          </a:p>
          <a:p>
            <a:pPr marL="457200" indent="-457200">
              <a:buFont typeface="+mj-lt"/>
              <a:buAutoNum type="alphaUcPeriod"/>
            </a:pPr>
            <a:r>
              <a:rPr lang="nl-NL" dirty="0"/>
              <a:t>Design </a:t>
            </a:r>
            <a:r>
              <a:rPr lang="nl-NL" dirty="0" err="1"/>
              <a:t>and</a:t>
            </a:r>
            <a:r>
              <a:rPr lang="nl-NL" dirty="0"/>
              <a:t> </a:t>
            </a:r>
            <a:r>
              <a:rPr lang="nl-NL" dirty="0" err="1"/>
              <a:t>implement</a:t>
            </a:r>
            <a:r>
              <a:rPr lang="nl-NL" dirty="0"/>
              <a:t> </a:t>
            </a:r>
            <a:r>
              <a:rPr lang="nl-NL" dirty="0" err="1"/>
              <a:t>an</a:t>
            </a:r>
            <a:r>
              <a:rPr lang="nl-NL" dirty="0"/>
              <a:t> </a:t>
            </a:r>
            <a:r>
              <a:rPr lang="nl-NL" dirty="0" err="1"/>
              <a:t>evaluation</a:t>
            </a:r>
            <a:r>
              <a:rPr lang="nl-NL" dirty="0"/>
              <a:t> </a:t>
            </a:r>
            <a:r>
              <a:rPr lang="nl-NL" dirty="0" err="1"/>
              <a:t>work</a:t>
            </a:r>
            <a:r>
              <a:rPr lang="nl-NL" dirty="0"/>
              <a:t> plan for </a:t>
            </a:r>
            <a:r>
              <a:rPr lang="nl-NL" dirty="0" err="1"/>
              <a:t>behaviour</a:t>
            </a:r>
            <a:r>
              <a:rPr lang="nl-NL" dirty="0"/>
              <a:t> change </a:t>
            </a:r>
            <a:r>
              <a:rPr lang="nl-NL" dirty="0" err="1"/>
              <a:t>communication</a:t>
            </a:r>
            <a:r>
              <a:rPr lang="nl-NL" dirty="0"/>
              <a:t> </a:t>
            </a:r>
            <a:r>
              <a:rPr lang="nl-NL" dirty="0" err="1"/>
              <a:t>campaigns</a:t>
            </a:r>
            <a:r>
              <a:rPr lang="nl-NL" dirty="0"/>
              <a:t> on prudent </a:t>
            </a:r>
            <a:r>
              <a:rPr lang="nl-NL" dirty="0" err="1"/>
              <a:t>antibiotic</a:t>
            </a:r>
            <a:r>
              <a:rPr lang="nl-NL" dirty="0"/>
              <a:t> </a:t>
            </a:r>
            <a:r>
              <a:rPr lang="nl-NL" dirty="0" err="1"/>
              <a:t>use</a:t>
            </a:r>
            <a:r>
              <a:rPr lang="nl-NL" dirty="0"/>
              <a:t>. </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2</a:t>
            </a:fld>
            <a:endParaRPr lang="en-GB" dirty="0"/>
          </a:p>
        </p:txBody>
      </p:sp>
    </p:spTree>
    <p:extLst>
      <p:ext uri="{BB962C8B-B14F-4D97-AF65-F5344CB8AC3E}">
        <p14:creationId xmlns:p14="http://schemas.microsoft.com/office/powerpoint/2010/main" val="3684747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nl-NL" dirty="0"/>
              <a:t>Follow-up</a:t>
            </a:r>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3717061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3" name="Titel 2">
            <a:extLst>
              <a:ext uri="{FF2B5EF4-FFF2-40B4-BE49-F238E27FC236}">
                <a16:creationId xmlns:a16="http://schemas.microsoft.com/office/drawing/2014/main" id="{2B44C704-D9A0-254E-B906-97A5E0A968D8}"/>
              </a:ext>
            </a:extLst>
          </p:cNvPr>
          <p:cNvSpPr>
            <a:spLocks noGrp="1"/>
          </p:cNvSpPr>
          <p:nvPr>
            <p:ph type="title"/>
          </p:nvPr>
        </p:nvSpPr>
        <p:spPr/>
        <p:txBody>
          <a:bodyPr/>
          <a:lstStyle/>
          <a:p>
            <a:r>
              <a:rPr lang="nl-NL" dirty="0"/>
              <a:t>Follow-up </a:t>
            </a:r>
            <a:r>
              <a:rPr lang="nl-NL" dirty="0" err="1"/>
              <a:t>phase</a:t>
            </a:r>
            <a:endParaRPr lang="nl-NL" dirty="0"/>
          </a:p>
        </p:txBody>
      </p:sp>
      <p:sp>
        <p:nvSpPr>
          <p:cNvPr id="291" name="Shape 291"/>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US">
                <a:solidFill>
                  <a:schemeClr val="dk1"/>
                </a:solidFill>
                <a:latin typeface="Tahoma"/>
                <a:ea typeface="Tahoma"/>
                <a:cs typeface="Tahoma"/>
                <a:sym typeface="Tahoma"/>
              </a:rPr>
              <a:t>Provides the opportunity to understand:</a:t>
            </a:r>
            <a:endParaRPr/>
          </a:p>
          <a:p>
            <a:pPr marL="342900" indent="-342900">
              <a:lnSpc>
                <a:spcPct val="108333"/>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The relevance of your findings</a:t>
            </a:r>
            <a:endParaRPr/>
          </a:p>
          <a:p>
            <a:pPr marL="342900" indent="-342900">
              <a:lnSpc>
                <a:spcPct val="108333"/>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The lessons learned from the campaign</a:t>
            </a:r>
            <a:endParaRPr/>
          </a:p>
          <a:p>
            <a:pPr marL="342900" indent="-342900">
              <a:lnSpc>
                <a:spcPct val="108333"/>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How to improve the campaign interventions</a:t>
            </a:r>
            <a:endParaRPr/>
          </a:p>
        </p:txBody>
      </p:sp>
      <p:sp>
        <p:nvSpPr>
          <p:cNvPr id="292" name="Shape 292"/>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21</a:t>
            </a:fld>
            <a:endParaRPr sz="1200">
              <a:solidFill>
                <a:schemeClr val="lt1"/>
              </a:solidFill>
              <a:latin typeface="Tahoma"/>
              <a:ea typeface="Tahoma"/>
              <a:cs typeface="Tahoma"/>
              <a:sym typeface="Tahoma"/>
            </a:endParaRPr>
          </a:p>
        </p:txBody>
      </p:sp>
      <p:sp>
        <p:nvSpPr>
          <p:cNvPr id="293" name="Shape 293"/>
          <p:cNvSpPr txBox="1"/>
          <p:nvPr/>
        </p:nvSpPr>
        <p:spPr>
          <a:xfrm>
            <a:off x="1526986" y="6434602"/>
            <a:ext cx="8760015"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 </a:t>
            </a:r>
            <a:r>
              <a:rPr lang="en-US" sz="1100">
                <a:solidFill>
                  <a:schemeClr val="lt1"/>
                </a:solidFill>
                <a:latin typeface="Tahoma"/>
                <a:ea typeface="Tahoma"/>
                <a:cs typeface="Tahoma"/>
                <a:sym typeface="Tahoma"/>
              </a:rPr>
              <a:t>Christopoulos A, Blair-Stevens C, French J. Follow-up. In: French J, Blair-Stevens C, McVey D, Merritt R, editors. Social marketing and public health: theory and practice. Oxford: Oxford University Press; 2010.</a:t>
            </a:r>
            <a:endParaRPr sz="11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1918870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3" name="Titel 2">
            <a:extLst>
              <a:ext uri="{FF2B5EF4-FFF2-40B4-BE49-F238E27FC236}">
                <a16:creationId xmlns:a16="http://schemas.microsoft.com/office/drawing/2014/main" id="{2F1CDF48-AFC1-604B-9247-80D782C55C08}"/>
              </a:ext>
            </a:extLst>
          </p:cNvPr>
          <p:cNvSpPr>
            <a:spLocks noGrp="1"/>
          </p:cNvSpPr>
          <p:nvPr>
            <p:ph type="title"/>
          </p:nvPr>
        </p:nvSpPr>
        <p:spPr/>
        <p:txBody>
          <a:bodyPr/>
          <a:lstStyle/>
          <a:p>
            <a:r>
              <a:rPr lang="nl-NL" dirty="0" err="1"/>
              <a:t>Use</a:t>
            </a:r>
            <a:r>
              <a:rPr lang="nl-NL" dirty="0"/>
              <a:t> </a:t>
            </a:r>
            <a:r>
              <a:rPr lang="nl-NL" dirty="0" err="1"/>
              <a:t>and</a:t>
            </a:r>
            <a:r>
              <a:rPr lang="nl-NL" dirty="0"/>
              <a:t> share </a:t>
            </a:r>
            <a:r>
              <a:rPr lang="nl-NL" dirty="0" err="1"/>
              <a:t>lessons</a:t>
            </a:r>
            <a:r>
              <a:rPr lang="nl-NL" dirty="0"/>
              <a:t> </a:t>
            </a:r>
            <a:r>
              <a:rPr lang="nl-NL" dirty="0" err="1"/>
              <a:t>learned</a:t>
            </a:r>
            <a:endParaRPr lang="nl-NL" dirty="0"/>
          </a:p>
        </p:txBody>
      </p:sp>
      <p:sp>
        <p:nvSpPr>
          <p:cNvPr id="299" name="Shape 299"/>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8333"/>
              </a:lnSpc>
              <a:spcBef>
                <a:spcPts val="0"/>
              </a:spcBef>
              <a:spcAft>
                <a:spcPts val="0"/>
              </a:spcAft>
              <a:buClr>
                <a:srgbClr val="69AE23"/>
              </a:buClr>
              <a:buSzPts val="2640"/>
              <a:buFont typeface="Arial"/>
              <a:buChar char="•"/>
            </a:pPr>
            <a:r>
              <a:rPr lang="en-US" dirty="0">
                <a:solidFill>
                  <a:schemeClr val="dk1"/>
                </a:solidFill>
                <a:latin typeface="Tahoma"/>
                <a:ea typeface="Tahoma"/>
                <a:cs typeface="Tahoma"/>
                <a:sym typeface="Tahoma"/>
              </a:rPr>
              <a:t>Prepare tangible products for the evaluation</a:t>
            </a:r>
            <a:endParaRPr dirty="0"/>
          </a:p>
          <a:p>
            <a:pPr marL="812800" lvl="1" indent="-352425">
              <a:lnSpc>
                <a:spcPct val="130000"/>
              </a:lnSpc>
              <a:spcBef>
                <a:spcPts val="900"/>
              </a:spcBef>
              <a:spcAft>
                <a:spcPts val="0"/>
              </a:spcAft>
              <a:buClr>
                <a:srgbClr val="69AE23"/>
              </a:buClr>
              <a:buSzPts val="2200"/>
              <a:buFont typeface="Courier New"/>
              <a:buChar char="o"/>
            </a:pPr>
            <a:r>
              <a:rPr lang="en-US" sz="2000" dirty="0">
                <a:solidFill>
                  <a:schemeClr val="dk1"/>
                </a:solidFill>
                <a:latin typeface="Tahoma"/>
                <a:ea typeface="Tahoma"/>
                <a:cs typeface="Tahoma"/>
                <a:sym typeface="Tahoma"/>
              </a:rPr>
              <a:t>Recommendations</a:t>
            </a:r>
            <a:endParaRPr dirty="0"/>
          </a:p>
          <a:p>
            <a:pPr marL="812800" lvl="1" indent="-352425">
              <a:lnSpc>
                <a:spcPct val="130000"/>
              </a:lnSpc>
              <a:spcBef>
                <a:spcPts val="900"/>
              </a:spcBef>
              <a:spcAft>
                <a:spcPts val="0"/>
              </a:spcAft>
              <a:buClr>
                <a:srgbClr val="69AE23"/>
              </a:buClr>
              <a:buSzPts val="2200"/>
              <a:buFont typeface="Courier New"/>
              <a:buChar char="o"/>
            </a:pPr>
            <a:r>
              <a:rPr lang="en-US" sz="2000" dirty="0">
                <a:solidFill>
                  <a:schemeClr val="dk1"/>
                </a:solidFill>
                <a:latin typeface="Tahoma"/>
                <a:ea typeface="Tahoma"/>
                <a:cs typeface="Tahoma"/>
                <a:sym typeface="Tahoma"/>
              </a:rPr>
              <a:t>Reports</a:t>
            </a:r>
            <a:endParaRPr dirty="0"/>
          </a:p>
          <a:p>
            <a:pPr marL="342900" indent="-342900">
              <a:lnSpc>
                <a:spcPct val="108333"/>
              </a:lnSpc>
              <a:spcBef>
                <a:spcPts val="900"/>
              </a:spcBef>
              <a:spcAft>
                <a:spcPts val="0"/>
              </a:spcAft>
              <a:buClr>
                <a:srgbClr val="69AE23"/>
              </a:buClr>
              <a:buSzPts val="2640"/>
              <a:buFont typeface="Arial"/>
              <a:buChar char="•"/>
            </a:pPr>
            <a:r>
              <a:rPr lang="en-US" dirty="0">
                <a:solidFill>
                  <a:schemeClr val="dk1"/>
                </a:solidFill>
                <a:latin typeface="Tahoma"/>
                <a:ea typeface="Tahoma"/>
                <a:cs typeface="Tahoma"/>
                <a:sym typeface="Tahoma"/>
              </a:rPr>
              <a:t>Share them with stakeholders</a:t>
            </a:r>
            <a:endParaRPr dirty="0">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640"/>
              <a:buFont typeface="Arial"/>
              <a:buChar char="•"/>
            </a:pPr>
            <a:r>
              <a:rPr lang="en-US" dirty="0">
                <a:solidFill>
                  <a:schemeClr val="dk1"/>
                </a:solidFill>
                <a:latin typeface="Tahoma"/>
                <a:ea typeface="Tahoma"/>
                <a:cs typeface="Tahoma"/>
                <a:sym typeface="Tahoma"/>
              </a:rPr>
              <a:t>If you performed process evaluation:</a:t>
            </a:r>
            <a:endParaRPr dirty="0"/>
          </a:p>
          <a:p>
            <a:pPr marL="815975" lvl="1" indent="-342900">
              <a:lnSpc>
                <a:spcPct val="130000"/>
              </a:lnSpc>
              <a:spcBef>
                <a:spcPts val="900"/>
              </a:spcBef>
              <a:spcAft>
                <a:spcPts val="0"/>
              </a:spcAft>
              <a:buClr>
                <a:srgbClr val="69AE23"/>
              </a:buClr>
              <a:buSzPts val="2200"/>
              <a:buFont typeface="Courier New"/>
              <a:buChar char="o"/>
            </a:pPr>
            <a:r>
              <a:rPr lang="en-US" sz="2000" dirty="0">
                <a:solidFill>
                  <a:schemeClr val="dk1"/>
                </a:solidFill>
                <a:latin typeface="Tahoma"/>
                <a:ea typeface="Tahoma"/>
                <a:cs typeface="Tahoma"/>
                <a:sym typeface="Tahoma"/>
              </a:rPr>
              <a:t>Refine the campaign</a:t>
            </a:r>
            <a:endParaRPr dirty="0">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640"/>
              <a:buFont typeface="Arial"/>
              <a:buChar char="•"/>
            </a:pPr>
            <a:r>
              <a:rPr lang="en-US" dirty="0">
                <a:solidFill>
                  <a:schemeClr val="dk1"/>
                </a:solidFill>
                <a:latin typeface="Tahoma"/>
                <a:ea typeface="Tahoma"/>
                <a:cs typeface="Tahoma"/>
                <a:sym typeface="Tahoma"/>
              </a:rPr>
              <a:t>If you conducted outcome evaluation:</a:t>
            </a:r>
            <a:endParaRPr dirty="0"/>
          </a:p>
          <a:p>
            <a:pPr marL="812800" lvl="2" indent="-342900">
              <a:lnSpc>
                <a:spcPct val="130000"/>
              </a:lnSpc>
              <a:spcBef>
                <a:spcPts val="900"/>
              </a:spcBef>
              <a:spcAft>
                <a:spcPts val="0"/>
              </a:spcAft>
              <a:buClr>
                <a:srgbClr val="69AE23"/>
              </a:buClr>
              <a:buSzPts val="2200"/>
              <a:buFont typeface="Courier New"/>
              <a:buChar char="o"/>
            </a:pPr>
            <a:r>
              <a:rPr lang="en-US" sz="2000" dirty="0">
                <a:solidFill>
                  <a:schemeClr val="dk1"/>
                </a:solidFill>
                <a:latin typeface="Tahoma"/>
                <a:ea typeface="Tahoma"/>
                <a:cs typeface="Tahoma"/>
                <a:sym typeface="Tahoma"/>
              </a:rPr>
              <a:t>Share your results widely</a:t>
            </a:r>
            <a:endParaRPr dirty="0"/>
          </a:p>
          <a:p>
            <a:pPr marL="812800" lvl="2" indent="-342900">
              <a:lnSpc>
                <a:spcPct val="130000"/>
              </a:lnSpc>
              <a:spcBef>
                <a:spcPts val="900"/>
              </a:spcBef>
              <a:spcAft>
                <a:spcPts val="0"/>
              </a:spcAft>
              <a:buClr>
                <a:srgbClr val="69AE23"/>
              </a:buClr>
              <a:buSzPts val="2200"/>
              <a:buFont typeface="Courier New"/>
              <a:buChar char="o"/>
            </a:pPr>
            <a:r>
              <a:rPr lang="en-US" sz="2000" dirty="0">
                <a:solidFill>
                  <a:schemeClr val="dk1"/>
                </a:solidFill>
                <a:latin typeface="Tahoma"/>
                <a:ea typeface="Tahoma"/>
                <a:cs typeface="Tahoma"/>
                <a:sym typeface="Tahoma"/>
              </a:rPr>
              <a:t>Further evaluate to understand the results</a:t>
            </a:r>
            <a:endParaRPr sz="2000" dirty="0">
              <a:solidFill>
                <a:schemeClr val="dk1"/>
              </a:solidFill>
              <a:latin typeface="Tahoma"/>
              <a:ea typeface="Tahoma"/>
              <a:cs typeface="Tahoma"/>
              <a:sym typeface="Tahoma"/>
            </a:endParaRPr>
          </a:p>
        </p:txBody>
      </p:sp>
      <p:sp>
        <p:nvSpPr>
          <p:cNvPr id="300" name="Shape 300"/>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22</a:t>
            </a:fld>
            <a:endParaRPr sz="1200">
              <a:solidFill>
                <a:schemeClr val="lt1"/>
              </a:solidFill>
              <a:latin typeface="Tahoma"/>
              <a:ea typeface="Tahoma"/>
              <a:cs typeface="Tahoma"/>
              <a:sym typeface="Tahoma"/>
            </a:endParaRPr>
          </a:p>
        </p:txBody>
      </p:sp>
      <p:sp>
        <p:nvSpPr>
          <p:cNvPr id="301" name="Shape 301"/>
          <p:cNvSpPr txBox="1"/>
          <p:nvPr/>
        </p:nvSpPr>
        <p:spPr>
          <a:xfrm>
            <a:off x="1524000" y="6444910"/>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a:t>
            </a:r>
            <a:r>
              <a:rPr lang="en-US" sz="1100">
                <a:solidFill>
                  <a:schemeClr val="lt1"/>
                </a:solidFill>
                <a:latin typeface="Tahoma"/>
                <a:ea typeface="Tahoma"/>
                <a:cs typeface="Tahoma"/>
                <a:sym typeface="Tahoma"/>
              </a:rPr>
              <a:t> Centers for Disease Control and Prevention. Social marketing: nutrition and physical activity [Internet]. [cited 2013 Oct 2]. Available from: </a:t>
            </a:r>
            <a:r>
              <a:rPr lang="en-US" sz="1100" u="sng">
                <a:solidFill>
                  <a:schemeClr val="lt1"/>
                </a:solidFill>
                <a:latin typeface="Tahoma"/>
                <a:ea typeface="Tahoma"/>
                <a:cs typeface="Tahoma"/>
                <a:sym typeface="Tahoma"/>
              </a:rPr>
              <a:t>www.cdc.gov/nccdphp/dnpa/socialmarketing/training</a:t>
            </a:r>
            <a:endParaRPr sz="11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5281087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7" name="Shape 307"/>
          <p:cNvSpPr txBox="1">
            <a:spLocks noGrp="1"/>
          </p:cNvSpPr>
          <p:nvPr>
            <p:ph type="body" idx="1"/>
          </p:nvPr>
        </p:nvSpPr>
        <p:spPr>
          <a:xfrm>
            <a:off x="1847851" y="1079500"/>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US">
                <a:solidFill>
                  <a:schemeClr val="dk1"/>
                </a:solidFill>
                <a:latin typeface="Tahoma"/>
                <a:ea typeface="Tahoma"/>
                <a:cs typeface="Tahoma"/>
                <a:sym typeface="Tahoma"/>
              </a:rPr>
              <a:t>Any questions?</a:t>
            </a:r>
            <a:endParaRPr>
              <a:solidFill>
                <a:schemeClr val="dk1"/>
              </a:solidFill>
              <a:latin typeface="Tahoma"/>
              <a:ea typeface="Tahoma"/>
              <a:cs typeface="Tahoma"/>
              <a:sym typeface="Tahoma"/>
            </a:endParaRPr>
          </a:p>
        </p:txBody>
      </p:sp>
      <p:sp>
        <p:nvSpPr>
          <p:cNvPr id="308" name="Shape 308"/>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23</a:t>
            </a:fld>
            <a:endParaRPr sz="1200">
              <a:solidFill>
                <a:schemeClr val="lt1"/>
              </a:solidFill>
              <a:latin typeface="Tahoma"/>
              <a:ea typeface="Tahoma"/>
              <a:cs typeface="Tahoma"/>
              <a:sym typeface="Tahoma"/>
            </a:endParaRPr>
          </a:p>
        </p:txBody>
      </p:sp>
      <p:pic>
        <p:nvPicPr>
          <p:cNvPr id="309" name="Shape 309" descr="C:\Users\serosa\AppData\Local\Microsoft\Windows\Temporary Internet Files\Content.IE5\2ZRN85JG\MC900442072[1].wmf"/>
          <p:cNvPicPr preferRelativeResize="0"/>
          <p:nvPr/>
        </p:nvPicPr>
        <p:blipFill rotWithShape="1">
          <a:blip r:embed="rId3">
            <a:alphaModFix/>
          </a:blip>
          <a:srcRect/>
          <a:stretch/>
        </p:blipFill>
        <p:spPr>
          <a:xfrm>
            <a:off x="3755946" y="2069452"/>
            <a:ext cx="4680108" cy="3340735"/>
          </a:xfrm>
          <a:prstGeom prst="rect">
            <a:avLst/>
          </a:prstGeom>
          <a:noFill/>
          <a:ln>
            <a:noFill/>
          </a:ln>
        </p:spPr>
      </p:pic>
      <p:sp>
        <p:nvSpPr>
          <p:cNvPr id="3" name="Titel 2">
            <a:extLst>
              <a:ext uri="{FF2B5EF4-FFF2-40B4-BE49-F238E27FC236}">
                <a16:creationId xmlns:a16="http://schemas.microsoft.com/office/drawing/2014/main" id="{60EF18AF-1A32-4E45-A759-434EC26C873B}"/>
              </a:ext>
            </a:extLst>
          </p:cNvPr>
          <p:cNvSpPr>
            <a:spLocks noGrp="1"/>
          </p:cNvSpPr>
          <p:nvPr>
            <p:ph type="title"/>
          </p:nvPr>
        </p:nvSpPr>
        <p:spPr/>
        <p:txBody>
          <a:bodyPr/>
          <a:lstStyle/>
          <a:p>
            <a:r>
              <a:rPr lang="nl-NL" dirty="0" err="1"/>
              <a:t>Thank</a:t>
            </a:r>
            <a:r>
              <a:rPr lang="nl-NL" dirty="0"/>
              <a:t> </a:t>
            </a:r>
            <a:r>
              <a:rPr lang="nl-NL" dirty="0" err="1"/>
              <a:t>you</a:t>
            </a:r>
            <a:r>
              <a:rPr lang="nl-NL" dirty="0"/>
              <a:t>!</a:t>
            </a:r>
          </a:p>
        </p:txBody>
      </p:sp>
    </p:spTree>
    <p:extLst>
      <p:ext uri="{BB962C8B-B14F-4D97-AF65-F5344CB8AC3E}">
        <p14:creationId xmlns:p14="http://schemas.microsoft.com/office/powerpoint/2010/main" val="10887357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453771-249F-43FD-8EDA-0EFA707931CD}"/>
              </a:ext>
            </a:extLst>
          </p:cNvPr>
          <p:cNvSpPr>
            <a:spLocks noGrp="1"/>
          </p:cNvSpPr>
          <p:nvPr>
            <p:ph type="title"/>
          </p:nvPr>
        </p:nvSpPr>
        <p:spPr/>
        <p:txBody>
          <a:bodyPr/>
          <a:lstStyle/>
          <a:p>
            <a:r>
              <a:rPr lang="nl-NL" dirty="0" err="1"/>
              <a:t>References</a:t>
            </a:r>
            <a:endParaRPr lang="en-GB" dirty="0"/>
          </a:p>
        </p:txBody>
      </p:sp>
      <p:sp>
        <p:nvSpPr>
          <p:cNvPr id="3" name="Tijdelijke aanduiding voor inhoud 2">
            <a:extLst>
              <a:ext uri="{FF2B5EF4-FFF2-40B4-BE49-F238E27FC236}">
                <a16:creationId xmlns:a16="http://schemas.microsoft.com/office/drawing/2014/main" id="{FF7409D1-09EB-421A-8B54-495035962C04}"/>
              </a:ext>
            </a:extLst>
          </p:cNvPr>
          <p:cNvSpPr>
            <a:spLocks noGrp="1"/>
          </p:cNvSpPr>
          <p:nvPr>
            <p:ph idx="1"/>
          </p:nvPr>
        </p:nvSpPr>
        <p:spPr>
          <a:xfrm>
            <a:off x="431807" y="1186543"/>
            <a:ext cx="11368617" cy="5055507"/>
          </a:xfrm>
        </p:spPr>
        <p:txBody>
          <a:bodyPr/>
          <a:lstStyle/>
          <a:p>
            <a:pPr marL="457200" indent="-457200">
              <a:buFont typeface="+mj-lt"/>
              <a:buAutoNum type="arabicPeriod"/>
            </a:pPr>
            <a:r>
              <a:rPr lang="en-GB" sz="2000" dirty="0" err="1"/>
              <a:t>Centers</a:t>
            </a:r>
            <a:r>
              <a:rPr lang="en-GB" sz="2000" dirty="0"/>
              <a:t> for Disease Control and Prevention. Social marketing: nutrition and physical activity [Internet]. [cited 2013 Oct 2]. Available from: www.cdc.gov/nccdphp/dnpa/socialmarketing/training</a:t>
            </a:r>
          </a:p>
          <a:p>
            <a:pPr marL="457200" indent="-457200">
              <a:buFont typeface="+mj-lt"/>
              <a:buAutoNum type="arabicPeriod"/>
            </a:pPr>
            <a:r>
              <a:rPr lang="en-GB" sz="2000" dirty="0" err="1"/>
              <a:t>Christopoulos</a:t>
            </a:r>
            <a:r>
              <a:rPr lang="en-GB" sz="2000" dirty="0"/>
              <a:t> A, Blair-Stevens C, French J. Follow-up. In: French J, Blair-Stevens C, McVey D, Merritt R, editors. Social marketing and public health: theory and practice. Oxford: Oxford University Press; 2010.</a:t>
            </a:r>
          </a:p>
          <a:p>
            <a:pPr marL="457200" indent="-457200">
              <a:buFont typeface="+mj-lt"/>
              <a:buAutoNum type="arabicPeriod"/>
            </a:pPr>
            <a:r>
              <a:rPr lang="en-GB" sz="2000" dirty="0"/>
              <a:t>Family Health International. Core module 1: introduction to monitoring and evaluation. Monitoring HIV/AIDS programs: a facilitator’s training guide. USA: A USAID Resource for Prevention, Care and Treatment; 2004.</a:t>
            </a:r>
          </a:p>
          <a:p>
            <a:pPr marL="457200" indent="-457200">
              <a:buFont typeface="+mj-lt"/>
              <a:buAutoNum type="arabicPeriod"/>
            </a:pPr>
            <a:r>
              <a:rPr lang="en-GB" sz="2000" dirty="0"/>
              <a:t>Chen PF. Planning BCC interventions: a practical handbook. Thailand: UNFPA CST Bangkok; 2006.</a:t>
            </a:r>
          </a:p>
          <a:p>
            <a:pPr marL="457200" indent="-457200">
              <a:buFont typeface="+mj-lt"/>
              <a:buAutoNum type="arabicPeriod"/>
            </a:pPr>
            <a:r>
              <a:rPr lang="en-GB" sz="2000" dirty="0"/>
              <a:t>French J. Social marketing on a shoestring budget. In: French J, Blair-Stevens C, McVey D, Merritt R, editors. Social marketing and public health: theory and practice. Oxford: Oxford University Press; 2010.</a:t>
            </a:r>
          </a:p>
        </p:txBody>
      </p:sp>
      <p:sp>
        <p:nvSpPr>
          <p:cNvPr id="4" name="Tijdelijke aanduiding voor dianummer 3">
            <a:extLst>
              <a:ext uri="{FF2B5EF4-FFF2-40B4-BE49-F238E27FC236}">
                <a16:creationId xmlns:a16="http://schemas.microsoft.com/office/drawing/2014/main" id="{BD04E1FE-18FA-4D45-8C64-C12C58859320}"/>
              </a:ext>
            </a:extLst>
          </p:cNvPr>
          <p:cNvSpPr>
            <a:spLocks noGrp="1"/>
          </p:cNvSpPr>
          <p:nvPr>
            <p:ph type="sldNum" sz="quarter" idx="10"/>
          </p:nvPr>
        </p:nvSpPr>
        <p:spPr/>
        <p:txBody>
          <a:bodyPr/>
          <a:lstStyle/>
          <a:p>
            <a:fld id="{0580567E-5E8F-47A5-90DF-8BFEB1A71525}" type="slidenum">
              <a:rPr lang="en-GB" smtClean="0"/>
              <a:pPr/>
              <a:t>24</a:t>
            </a:fld>
            <a:endParaRPr lang="en-GB" dirty="0"/>
          </a:p>
        </p:txBody>
      </p:sp>
    </p:spTree>
    <p:extLst>
      <p:ext uri="{BB962C8B-B14F-4D97-AF65-F5344CB8AC3E}">
        <p14:creationId xmlns:p14="http://schemas.microsoft.com/office/powerpoint/2010/main" val="11575815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D2D3CD-47E7-4D0B-B688-7D5EE6AF4A91}"/>
              </a:ext>
            </a:extLst>
          </p:cNvPr>
          <p:cNvSpPr>
            <a:spLocks noGrp="1"/>
          </p:cNvSpPr>
          <p:nvPr>
            <p:ph type="title"/>
          </p:nvPr>
        </p:nvSpPr>
        <p:spPr/>
        <p:txBody>
          <a:bodyPr/>
          <a:lstStyle/>
          <a:p>
            <a:r>
              <a:rPr lang="nl-NL" dirty="0" err="1"/>
              <a:t>References</a:t>
            </a:r>
            <a:endParaRPr lang="en-GB" dirty="0"/>
          </a:p>
        </p:txBody>
      </p:sp>
      <p:sp>
        <p:nvSpPr>
          <p:cNvPr id="3" name="Tijdelijke aanduiding voor inhoud 2">
            <a:extLst>
              <a:ext uri="{FF2B5EF4-FFF2-40B4-BE49-F238E27FC236}">
                <a16:creationId xmlns:a16="http://schemas.microsoft.com/office/drawing/2014/main" id="{81B34BA2-E6A6-4417-B27B-0CA63321E76B}"/>
              </a:ext>
            </a:extLst>
          </p:cNvPr>
          <p:cNvSpPr>
            <a:spLocks noGrp="1"/>
          </p:cNvSpPr>
          <p:nvPr>
            <p:ph idx="1"/>
          </p:nvPr>
        </p:nvSpPr>
        <p:spPr/>
        <p:txBody>
          <a:bodyPr/>
          <a:lstStyle/>
          <a:p>
            <a:pPr marL="457200" indent="-457200">
              <a:buFont typeface="+mj-lt"/>
              <a:buAutoNum type="arabicPeriod" startAt="6"/>
            </a:pPr>
            <a:r>
              <a:rPr lang="en-GB" sz="2000" dirty="0"/>
              <a:t>McVey D, </a:t>
            </a:r>
            <a:r>
              <a:rPr lang="en-GB" sz="2000" dirty="0" err="1"/>
              <a:t>Crossier</a:t>
            </a:r>
            <a:r>
              <a:rPr lang="en-GB" sz="2000" dirty="0"/>
              <a:t> A, </a:t>
            </a:r>
            <a:r>
              <a:rPr lang="en-GB" sz="2000" dirty="0" err="1"/>
              <a:t>Christopoulos</a:t>
            </a:r>
            <a:r>
              <a:rPr lang="en-GB" sz="2000" dirty="0"/>
              <a:t> A. Evaluation. In: French J, Blair-Stevens C, McVey D, Merritt R, editors. Social marketing and public health: theory and practice. Oxford: Oxford University Press; 2010.</a:t>
            </a:r>
          </a:p>
          <a:p>
            <a:pPr marL="457200" indent="-457200">
              <a:buFont typeface="+mj-lt"/>
              <a:buAutoNum type="arabicPeriod" startAt="6"/>
            </a:pPr>
            <a:r>
              <a:rPr lang="en-GB" sz="2000" dirty="0"/>
              <a:t>Family Health International. Module 6: monitoring and evaluating </a:t>
            </a:r>
            <a:r>
              <a:rPr lang="en-GB" sz="2000" dirty="0" err="1"/>
              <a:t>behavior</a:t>
            </a:r>
            <a:r>
              <a:rPr lang="en-GB" sz="2000" dirty="0"/>
              <a:t> change communication programs. Monitoring HIV/AIDS programs: a facilitator’s training guide. USA: A USAID Resource for Prevention, Care and Treatment; 2004.</a:t>
            </a:r>
          </a:p>
          <a:p>
            <a:pPr marL="457200" indent="-457200">
              <a:buFont typeface="+mj-lt"/>
              <a:buAutoNum type="arabicPeriod" startAt="6"/>
            </a:pPr>
            <a:r>
              <a:rPr lang="en-GB" sz="2000" dirty="0"/>
              <a:t>Coffman J. Public communication campaign evaluation: an environmental scan of challenges, criticisms, practice, and opportunities. Cambridge, MA: Harvard Family Research Project; 2002. </a:t>
            </a:r>
          </a:p>
          <a:p>
            <a:pPr marL="457200" indent="-457200">
              <a:buFont typeface="+mj-lt"/>
              <a:buAutoNum type="arabicPeriod" startAt="6"/>
            </a:pPr>
            <a:r>
              <a:rPr lang="en-GB" sz="2000" dirty="0"/>
              <a:t>Saunders RP, Evans MH, Joshi P. Developing a process evaluation plan for assessing health promotion program implementation: a how-to guide. Health </a:t>
            </a:r>
            <a:r>
              <a:rPr lang="en-GB" sz="2000" dirty="0" err="1"/>
              <a:t>Promot</a:t>
            </a:r>
            <a:r>
              <a:rPr lang="en-GB" sz="2000" dirty="0"/>
              <a:t> </a:t>
            </a:r>
            <a:r>
              <a:rPr lang="en-GB" sz="2000" dirty="0" err="1"/>
              <a:t>Pract</a:t>
            </a:r>
            <a:r>
              <a:rPr lang="en-GB" sz="2000" dirty="0"/>
              <a:t>. 2005 Apr;6(2):134-147.</a:t>
            </a:r>
          </a:p>
          <a:p>
            <a:pPr marL="457200" indent="-457200">
              <a:buFont typeface="+mj-lt"/>
              <a:buAutoNum type="arabicPeriod" startAt="6"/>
            </a:pPr>
            <a:r>
              <a:rPr lang="en-GB" sz="2000" dirty="0"/>
              <a:t>World Health Organization. Health programme evaluation: guiding principles for its application in the managerial process for national health development. Geneva: WHO; 1981.</a:t>
            </a:r>
          </a:p>
          <a:p>
            <a:endParaRPr lang="en-GB" sz="2000" dirty="0"/>
          </a:p>
        </p:txBody>
      </p:sp>
      <p:sp>
        <p:nvSpPr>
          <p:cNvPr id="4" name="Tijdelijke aanduiding voor dianummer 3">
            <a:extLst>
              <a:ext uri="{FF2B5EF4-FFF2-40B4-BE49-F238E27FC236}">
                <a16:creationId xmlns:a16="http://schemas.microsoft.com/office/drawing/2014/main" id="{445CE08C-4CF7-4E50-9D65-0CEE6C4B9D9D}"/>
              </a:ext>
            </a:extLst>
          </p:cNvPr>
          <p:cNvSpPr>
            <a:spLocks noGrp="1"/>
          </p:cNvSpPr>
          <p:nvPr>
            <p:ph type="sldNum" sz="quarter" idx="10"/>
          </p:nvPr>
        </p:nvSpPr>
        <p:spPr/>
        <p:txBody>
          <a:bodyPr/>
          <a:lstStyle/>
          <a:p>
            <a:fld id="{0580567E-5E8F-47A5-90DF-8BFEB1A71525}" type="slidenum">
              <a:rPr lang="en-GB" smtClean="0"/>
              <a:pPr/>
              <a:t>25</a:t>
            </a:fld>
            <a:endParaRPr lang="en-GB" dirty="0"/>
          </a:p>
        </p:txBody>
      </p:sp>
    </p:spTree>
    <p:extLst>
      <p:ext uri="{BB962C8B-B14F-4D97-AF65-F5344CB8AC3E}">
        <p14:creationId xmlns:p14="http://schemas.microsoft.com/office/powerpoint/2010/main" val="9450996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580567E-5E8F-47A5-90DF-8BFEB1A71525}" type="slidenum">
              <a:rPr lang="en-GB" smtClean="0"/>
              <a:pPr/>
              <a:t>26</a:t>
            </a:fld>
            <a:endParaRPr lang="en-GB" dirty="0"/>
          </a:p>
        </p:txBody>
      </p:sp>
      <p:sp>
        <p:nvSpPr>
          <p:cNvPr id="6" name="Title 1">
            <a:extLst>
              <a:ext uri="{FF2B5EF4-FFF2-40B4-BE49-F238E27FC236}">
                <a16:creationId xmlns:a16="http://schemas.microsoft.com/office/drawing/2014/main" id="{3D5C3697-CA19-1E42-9FED-6EDA5D6CB8C2}"/>
              </a:ext>
            </a:extLst>
          </p:cNvPr>
          <p:cNvSpPr txBox="1">
            <a:spLocks noGrp="1"/>
          </p:cNvSpPr>
          <p:nvPr>
            <p:ph type="title"/>
          </p:nvPr>
        </p:nvSpPr>
        <p:spPr>
          <a:prstGeom prst="rect">
            <a:avLst/>
          </a:prstGeom>
        </p:spPr>
        <p:txBody>
          <a:bodyPr vert="horz" lIns="0" tIns="0" rIns="0" bIns="0" rtlCol="0" anchor="t" anchorCtr="0">
            <a:normAutofit/>
          </a:bodyPr>
          <a:lst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a:lstStyle>
          <a:p>
            <a:r>
              <a:rPr lang="en-GB" kern="0" dirty="0"/>
              <a:t>Acknowledgements</a:t>
            </a:r>
            <a:br>
              <a:rPr lang="en-GB" kern="0" dirty="0"/>
            </a:br>
            <a:br>
              <a:rPr lang="en-GB" sz="1100" kern="0" dirty="0"/>
            </a:br>
            <a:r>
              <a:rPr lang="en-GB" sz="1100" kern="0" dirty="0"/>
              <a:t>The creation of this training material was commissioned in 2011 by ECDC to the department of Public Health Sciences of the Karolinska </a:t>
            </a:r>
            <a:r>
              <a:rPr lang="en-GB" sz="1100" kern="0" dirty="0" err="1"/>
              <a:t>Institutet</a:t>
            </a:r>
            <a:r>
              <a:rPr lang="en-GB" sz="1100" kern="0" dirty="0"/>
              <a:t> (SE) with the direct involvement </a:t>
            </a:r>
            <a:r>
              <a:rPr lang="en-GB" sz="1100" kern="0"/>
              <a:t>of Senia</a:t>
            </a:r>
            <a:r>
              <a:rPr lang="en-GB" sz="1100" kern="0" dirty="0"/>
              <a:t> Rosales, Erika Anne-Marie </a:t>
            </a:r>
            <a:r>
              <a:rPr lang="en-GB" sz="1100" kern="0" dirty="0" err="1"/>
              <a:t>Saliba</a:t>
            </a:r>
            <a:r>
              <a:rPr lang="en-GB" sz="1100" kern="0" dirty="0"/>
              <a:t>, </a:t>
            </a:r>
            <a:r>
              <a:rPr lang="en-GB" sz="1100" kern="0" dirty="0" err="1"/>
              <a:t>Charlotta</a:t>
            </a:r>
            <a:r>
              <a:rPr lang="en-GB" sz="1100" kern="0" dirty="0"/>
              <a:t> Zacharias and Cecilia </a:t>
            </a:r>
            <a:r>
              <a:rPr lang="en-GB" sz="1100" kern="0" dirty="0" err="1"/>
              <a:t>Stålsby</a:t>
            </a:r>
            <a:r>
              <a:rPr lang="en-GB" sz="1100" kern="0" dirty="0"/>
              <a:t> </a:t>
            </a:r>
            <a:r>
              <a:rPr lang="en-GB" sz="1100" kern="0" dirty="0" err="1"/>
              <a:t>Lundborg</a:t>
            </a:r>
            <a:r>
              <a:rPr lang="en-GB" sz="1100" kern="0" dirty="0"/>
              <a:t>. </a:t>
            </a:r>
            <a:br>
              <a:rPr lang="en-GB" sz="1100" kern="0" dirty="0"/>
            </a:br>
            <a:br>
              <a:rPr lang="en-GB" sz="1100" kern="0" dirty="0"/>
            </a:br>
            <a:r>
              <a:rPr lang="en-GB" sz="1100" kern="0" dirty="0"/>
              <a:t>The revision and update of this training material was commissioned in 2017 by ECDC to Transmissible (NL)</a:t>
            </a:r>
            <a:br>
              <a:rPr lang="en-GB" sz="1100" kern="0" dirty="0"/>
            </a:br>
            <a:r>
              <a:rPr lang="en-GB" sz="1100" kern="0" dirty="0"/>
              <a:t>with the direct involvement of Anja Schreijer, Remco Schrijver, Marita van der Laar and Arnold Bosman.</a:t>
            </a:r>
          </a:p>
        </p:txBody>
      </p:sp>
    </p:spTree>
    <p:extLst>
      <p:ext uri="{BB962C8B-B14F-4D97-AF65-F5344CB8AC3E}">
        <p14:creationId xmlns:p14="http://schemas.microsoft.com/office/powerpoint/2010/main" val="766307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pPr>
              <a:lnSpc>
                <a:spcPct val="150000"/>
              </a:lnSpc>
              <a:spcBef>
                <a:spcPts val="0"/>
              </a:spcBef>
              <a:spcAft>
                <a:spcPts val="0"/>
              </a:spcAft>
              <a:buClr>
                <a:srgbClr val="69AE23"/>
              </a:buClr>
              <a:buSzPts val="2640"/>
            </a:pPr>
            <a:r>
              <a:rPr lang="en-GB" dirty="0">
                <a:sym typeface="Tahoma"/>
              </a:rPr>
              <a:t>1. </a:t>
            </a:r>
            <a:r>
              <a:rPr lang="en-US" dirty="0">
                <a:latin typeface="Tahoma"/>
                <a:ea typeface="Tahoma"/>
                <a:cs typeface="Tahoma"/>
                <a:sym typeface="Tahoma"/>
              </a:rPr>
              <a:t>Evaluation</a:t>
            </a:r>
            <a:endParaRPr lang="en-US" dirty="0"/>
          </a:p>
          <a:p>
            <a:pPr>
              <a:lnSpc>
                <a:spcPct val="150000"/>
              </a:lnSpc>
              <a:spcBef>
                <a:spcPts val="900"/>
              </a:spcBef>
              <a:spcAft>
                <a:spcPts val="0"/>
              </a:spcAft>
              <a:buClr>
                <a:srgbClr val="69AE23"/>
              </a:buClr>
              <a:buSzPts val="2640"/>
            </a:pPr>
            <a:r>
              <a:rPr lang="en-US" dirty="0">
                <a:latin typeface="Tahoma"/>
                <a:ea typeface="Tahoma"/>
                <a:cs typeface="Tahoma"/>
                <a:sym typeface="Tahoma"/>
              </a:rPr>
              <a:t>2. Types of evaluation</a:t>
            </a:r>
            <a:endParaRPr lang="en-US" dirty="0"/>
          </a:p>
          <a:p>
            <a:pPr>
              <a:lnSpc>
                <a:spcPct val="150000"/>
              </a:lnSpc>
              <a:spcBef>
                <a:spcPts val="900"/>
              </a:spcBef>
              <a:spcAft>
                <a:spcPts val="0"/>
              </a:spcAft>
              <a:buClr>
                <a:srgbClr val="69AE23"/>
              </a:buClr>
              <a:buSzPts val="2640"/>
            </a:pPr>
            <a:r>
              <a:rPr lang="en-US" dirty="0">
                <a:latin typeface="Tahoma"/>
                <a:ea typeface="Tahoma"/>
                <a:cs typeface="Tahoma"/>
                <a:sym typeface="Tahoma"/>
              </a:rPr>
              <a:t>3. Indicators</a:t>
            </a:r>
            <a:endParaRPr lang="en-US" dirty="0"/>
          </a:p>
          <a:p>
            <a:pPr>
              <a:lnSpc>
                <a:spcPct val="150000"/>
              </a:lnSpc>
              <a:spcBef>
                <a:spcPts val="900"/>
              </a:spcBef>
              <a:spcAft>
                <a:spcPts val="0"/>
              </a:spcAft>
              <a:buClr>
                <a:srgbClr val="69AE23"/>
              </a:buClr>
              <a:buSzPts val="2640"/>
            </a:pPr>
            <a:r>
              <a:rPr lang="en-US" dirty="0">
                <a:latin typeface="Tahoma"/>
                <a:ea typeface="Tahoma"/>
                <a:cs typeface="Tahoma"/>
                <a:sym typeface="Tahoma"/>
              </a:rPr>
              <a:t>4. Follow-up</a:t>
            </a:r>
            <a:endParaRPr lang="en-US"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3</a:t>
            </a:fld>
            <a:endParaRPr lang="en-GB" dirty="0"/>
          </a:p>
        </p:txBody>
      </p:sp>
    </p:spTree>
    <p:extLst>
      <p:ext uri="{BB962C8B-B14F-4D97-AF65-F5344CB8AC3E}">
        <p14:creationId xmlns:p14="http://schemas.microsoft.com/office/powerpoint/2010/main" val="2877464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6" name="Shape 66"/>
          <p:cNvSpPr txBox="1">
            <a:spLocks noGrp="1"/>
          </p:cNvSpPr>
          <p:nvPr>
            <p:ph type="body" idx="1"/>
          </p:nvPr>
        </p:nvSpPr>
        <p:spPr>
          <a:xfrm>
            <a:off x="1847851" y="1079500"/>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gn="ctr">
              <a:lnSpc>
                <a:spcPct val="150000"/>
              </a:lnSpc>
              <a:spcBef>
                <a:spcPts val="0"/>
              </a:spcBef>
              <a:spcAft>
                <a:spcPts val="0"/>
              </a:spcAft>
            </a:pPr>
            <a:endParaRPr>
              <a:solidFill>
                <a:schemeClr val="dk1"/>
              </a:solidFill>
              <a:latin typeface="Tahoma"/>
              <a:ea typeface="Tahoma"/>
              <a:cs typeface="Tahoma"/>
              <a:sym typeface="Tahoma"/>
            </a:endParaRPr>
          </a:p>
          <a:p>
            <a:pPr algn="ctr">
              <a:lnSpc>
                <a:spcPct val="150000"/>
              </a:lnSpc>
              <a:spcBef>
                <a:spcPts val="900"/>
              </a:spcBef>
              <a:spcAft>
                <a:spcPts val="0"/>
              </a:spcAft>
            </a:pPr>
            <a:endParaRPr>
              <a:solidFill>
                <a:schemeClr val="dk1"/>
              </a:solidFill>
              <a:latin typeface="Tahoma"/>
              <a:ea typeface="Tahoma"/>
              <a:cs typeface="Tahoma"/>
              <a:sym typeface="Tahoma"/>
            </a:endParaRPr>
          </a:p>
          <a:p>
            <a:pPr algn="ctr">
              <a:lnSpc>
                <a:spcPct val="150000"/>
              </a:lnSpc>
              <a:spcBef>
                <a:spcPts val="900"/>
              </a:spcBef>
              <a:spcAft>
                <a:spcPts val="0"/>
              </a:spcAft>
            </a:pPr>
            <a:r>
              <a:rPr lang="en-US">
                <a:solidFill>
                  <a:schemeClr val="dk1"/>
                </a:solidFill>
                <a:latin typeface="Tahoma"/>
                <a:ea typeface="Tahoma"/>
                <a:cs typeface="Tahoma"/>
                <a:sym typeface="Tahoma"/>
              </a:rPr>
              <a:t>Systematic way of learning from experience and using lessons learnt to improve current activities and to promote better planning by careful selection of alternatives for future action</a:t>
            </a:r>
            <a:endParaRPr>
              <a:solidFill>
                <a:schemeClr val="dk1"/>
              </a:solidFill>
              <a:latin typeface="Tahoma"/>
              <a:ea typeface="Tahoma"/>
              <a:cs typeface="Tahoma"/>
              <a:sym typeface="Tahoma"/>
            </a:endParaRPr>
          </a:p>
        </p:txBody>
      </p:sp>
      <p:sp>
        <p:nvSpPr>
          <p:cNvPr id="67" name="Shape 67"/>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4</a:t>
            </a:fld>
            <a:endParaRPr sz="1200">
              <a:solidFill>
                <a:schemeClr val="lt1"/>
              </a:solidFill>
              <a:latin typeface="Tahoma"/>
              <a:ea typeface="Tahoma"/>
              <a:cs typeface="Tahoma"/>
              <a:sym typeface="Tahoma"/>
            </a:endParaRPr>
          </a:p>
        </p:txBody>
      </p:sp>
      <p:sp>
        <p:nvSpPr>
          <p:cNvPr id="68" name="Shape 68"/>
          <p:cNvSpPr txBox="1"/>
          <p:nvPr/>
        </p:nvSpPr>
        <p:spPr>
          <a:xfrm>
            <a:off x="1524000" y="6444714"/>
            <a:ext cx="8723912"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a:t>
            </a:r>
            <a:r>
              <a:rPr lang="en-US" sz="1100">
                <a:solidFill>
                  <a:schemeClr val="lt1"/>
                </a:solidFill>
                <a:latin typeface="Tahoma"/>
                <a:ea typeface="Tahoma"/>
                <a:cs typeface="Tahoma"/>
                <a:sym typeface="Tahoma"/>
              </a:rPr>
              <a:t> World Health Organization. Health programme evaluation: guiding principles for its application in the managerial process for national health development. Geneva: WHO; 1981.</a:t>
            </a:r>
            <a:endParaRPr/>
          </a:p>
        </p:txBody>
      </p:sp>
      <p:sp>
        <p:nvSpPr>
          <p:cNvPr id="3" name="Titel 2">
            <a:extLst>
              <a:ext uri="{FF2B5EF4-FFF2-40B4-BE49-F238E27FC236}">
                <a16:creationId xmlns:a16="http://schemas.microsoft.com/office/drawing/2014/main" id="{032A1AC5-76A8-1E4A-AE2E-7C69F207458A}"/>
              </a:ext>
            </a:extLst>
          </p:cNvPr>
          <p:cNvSpPr>
            <a:spLocks noGrp="1"/>
          </p:cNvSpPr>
          <p:nvPr>
            <p:ph type="title"/>
          </p:nvPr>
        </p:nvSpPr>
        <p:spPr/>
        <p:txBody>
          <a:bodyPr/>
          <a:lstStyle/>
          <a:p>
            <a:r>
              <a:rPr lang="nl-NL" dirty="0"/>
              <a:t>Evaluation</a:t>
            </a:r>
          </a:p>
        </p:txBody>
      </p:sp>
    </p:spTree>
    <p:extLst>
      <p:ext uri="{BB962C8B-B14F-4D97-AF65-F5344CB8AC3E}">
        <p14:creationId xmlns:p14="http://schemas.microsoft.com/office/powerpoint/2010/main" val="1898400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3" name="Titel 2">
            <a:extLst>
              <a:ext uri="{FF2B5EF4-FFF2-40B4-BE49-F238E27FC236}">
                <a16:creationId xmlns:a16="http://schemas.microsoft.com/office/drawing/2014/main" id="{DC1778E9-85D1-6249-BE4F-ED81B22F3A15}"/>
              </a:ext>
            </a:extLst>
          </p:cNvPr>
          <p:cNvSpPr>
            <a:spLocks noGrp="1"/>
          </p:cNvSpPr>
          <p:nvPr>
            <p:ph type="title"/>
          </p:nvPr>
        </p:nvSpPr>
        <p:spPr/>
        <p:txBody>
          <a:bodyPr/>
          <a:lstStyle/>
          <a:p>
            <a:r>
              <a:rPr lang="nl-NL" dirty="0" err="1"/>
              <a:t>Importance</a:t>
            </a:r>
            <a:r>
              <a:rPr lang="nl-NL" dirty="0"/>
              <a:t> of </a:t>
            </a:r>
            <a:r>
              <a:rPr lang="nl-NL" dirty="0" err="1"/>
              <a:t>evaluation</a:t>
            </a:r>
            <a:endParaRPr lang="nl-NL" dirty="0"/>
          </a:p>
        </p:txBody>
      </p:sp>
      <p:sp>
        <p:nvSpPr>
          <p:cNvPr id="74" name="Shape 74"/>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50000"/>
              </a:lnSpc>
              <a:spcBef>
                <a:spcPts val="0"/>
              </a:spcBef>
              <a:spcAft>
                <a:spcPts val="0"/>
              </a:spcAft>
            </a:pPr>
            <a:r>
              <a:rPr lang="en-US">
                <a:solidFill>
                  <a:schemeClr val="dk1"/>
                </a:solidFill>
                <a:latin typeface="Tahoma"/>
                <a:ea typeface="Tahoma"/>
                <a:cs typeface="Tahoma"/>
                <a:sym typeface="Tahoma"/>
              </a:rPr>
              <a:t>Vital for:</a:t>
            </a:r>
            <a:endParaRPr/>
          </a:p>
          <a:p>
            <a:pPr marL="342900" indent="-342900">
              <a:lnSpc>
                <a:spcPct val="150000"/>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Assessing how well the intervention is doing</a:t>
            </a:r>
            <a:endParaRPr>
              <a:solidFill>
                <a:schemeClr val="dk1"/>
              </a:solidFill>
              <a:latin typeface="Tahoma"/>
              <a:ea typeface="Tahoma"/>
              <a:cs typeface="Tahoma"/>
              <a:sym typeface="Tahoma"/>
            </a:endParaRPr>
          </a:p>
          <a:p>
            <a:pPr marL="342900" indent="-342900">
              <a:lnSpc>
                <a:spcPct val="150000"/>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Identifying campaign strengths and weaknesses</a:t>
            </a:r>
            <a:endParaRPr/>
          </a:p>
          <a:p>
            <a:pPr marL="342900" indent="-342900">
              <a:lnSpc>
                <a:spcPct val="150000"/>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Getting ideas on how to improve the campaign</a:t>
            </a:r>
            <a:endParaRPr/>
          </a:p>
          <a:p>
            <a:pPr marL="342900" indent="-342900">
              <a:lnSpc>
                <a:spcPct val="150000"/>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Being accountable to funders and stakeholders</a:t>
            </a:r>
            <a:endParaRPr/>
          </a:p>
          <a:p>
            <a:pPr marL="342900" indent="-342900">
              <a:lnSpc>
                <a:spcPct val="150000"/>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Providing evidence of effectiveness</a:t>
            </a:r>
            <a:endParaRPr/>
          </a:p>
          <a:p>
            <a:pPr marL="342900" indent="-342900">
              <a:lnSpc>
                <a:spcPct val="150000"/>
              </a:lnSpc>
              <a:spcBef>
                <a:spcPts val="900"/>
              </a:spcBef>
              <a:spcAft>
                <a:spcPts val="0"/>
              </a:spcAft>
              <a:buClr>
                <a:srgbClr val="69AE23"/>
              </a:buClr>
              <a:buSzPts val="2640"/>
              <a:buFont typeface="Arial"/>
              <a:buChar char="•"/>
            </a:pPr>
            <a:r>
              <a:rPr lang="en-US">
                <a:solidFill>
                  <a:schemeClr val="dk1"/>
                </a:solidFill>
                <a:latin typeface="Tahoma"/>
                <a:ea typeface="Tahoma"/>
                <a:cs typeface="Tahoma"/>
                <a:sym typeface="Tahoma"/>
              </a:rPr>
              <a:t>Identifying unintended effects of the intervention</a:t>
            </a:r>
            <a:endParaRPr/>
          </a:p>
        </p:txBody>
      </p:sp>
      <p:sp>
        <p:nvSpPr>
          <p:cNvPr id="75" name="Shape 75"/>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5</a:t>
            </a:fld>
            <a:endParaRPr sz="1200">
              <a:solidFill>
                <a:schemeClr val="lt1"/>
              </a:solidFill>
              <a:latin typeface="Tahoma"/>
              <a:ea typeface="Tahoma"/>
              <a:cs typeface="Tahoma"/>
              <a:sym typeface="Tahoma"/>
            </a:endParaRPr>
          </a:p>
        </p:txBody>
      </p:sp>
      <p:sp>
        <p:nvSpPr>
          <p:cNvPr id="76" name="Shape 76"/>
          <p:cNvSpPr txBox="1"/>
          <p:nvPr/>
        </p:nvSpPr>
        <p:spPr>
          <a:xfrm>
            <a:off x="1524001" y="6425234"/>
            <a:ext cx="892810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 </a:t>
            </a:r>
            <a:r>
              <a:rPr lang="en-US" sz="1100">
                <a:solidFill>
                  <a:schemeClr val="lt1"/>
                </a:solidFill>
                <a:latin typeface="Tahoma"/>
                <a:ea typeface="Tahoma"/>
                <a:cs typeface="Tahoma"/>
                <a:sym typeface="Tahoma"/>
              </a:rPr>
              <a:t>McVey D, Crossier A, Christopoulos A. Evaluation. In: French J, Blair-Stevens C, McVey D, Merritt R, editors. Social marketing and public health: theory and practice. Oxford: Oxford University Press; 2010.</a:t>
            </a:r>
            <a:endParaRPr sz="11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369209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2" name="Shape 82"/>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6</a:t>
            </a:fld>
            <a:endParaRPr sz="1200">
              <a:solidFill>
                <a:schemeClr val="lt1"/>
              </a:solidFill>
              <a:latin typeface="Tahoma"/>
              <a:ea typeface="Tahoma"/>
              <a:cs typeface="Tahoma"/>
              <a:sym typeface="Tahoma"/>
            </a:endParaRPr>
          </a:p>
        </p:txBody>
      </p:sp>
      <p:grpSp>
        <p:nvGrpSpPr>
          <p:cNvPr id="83" name="Shape 83"/>
          <p:cNvGrpSpPr/>
          <p:nvPr/>
        </p:nvGrpSpPr>
        <p:grpSpPr>
          <a:xfrm>
            <a:off x="1769526" y="1809261"/>
            <a:ext cx="8513390" cy="3518539"/>
            <a:chOff x="6536" y="822005"/>
            <a:chExt cx="8513390" cy="3518539"/>
          </a:xfrm>
        </p:grpSpPr>
        <p:sp>
          <p:nvSpPr>
            <p:cNvPr id="84" name="Shape 84"/>
            <p:cNvSpPr/>
            <p:nvPr/>
          </p:nvSpPr>
          <p:spPr>
            <a:xfrm>
              <a:off x="2465253" y="1514440"/>
              <a:ext cx="535319" cy="91440"/>
            </a:xfrm>
            <a:custGeom>
              <a:avLst/>
              <a:gdLst/>
              <a:ahLst/>
              <a:cxnLst/>
              <a:rect l="0" t="0" r="0" b="0"/>
              <a:pathLst>
                <a:path w="120000" h="120000" extrusionOk="0">
                  <a:moveTo>
                    <a:pt x="0" y="60000"/>
                  </a:moveTo>
                  <a:lnTo>
                    <a:pt x="120000" y="60000"/>
                  </a:lnTo>
                </a:path>
              </a:pathLst>
            </a:custGeom>
            <a:noFill/>
            <a:ln w="9525" cap="flat" cmpd="sng">
              <a:solidFill>
                <a:srgbClr val="303099"/>
              </a:solidFill>
              <a:prstDash val="solid"/>
              <a:round/>
              <a:headEnd type="none" w="med" len="med"/>
              <a:tailEnd type="stealth" w="lg" len="lg"/>
            </a:ln>
          </p:spPr>
          <p:txBody>
            <a:bodyPr spcFirstLastPara="1" wrap="square" lIns="91425" tIns="91425" rIns="91425" bIns="91425" anchor="ctr" anchorCtr="0">
              <a:noAutofit/>
            </a:bodyPr>
            <a:lstStyle/>
            <a:p>
              <a:pPr>
                <a:spcBef>
                  <a:spcPts val="0"/>
                </a:spcBef>
                <a:spcAft>
                  <a:spcPts val="0"/>
                </a:spcAft>
              </a:pPr>
              <a:endParaRPr/>
            </a:p>
          </p:txBody>
        </p:sp>
        <p:sp>
          <p:nvSpPr>
            <p:cNvPr id="85" name="Shape 85"/>
            <p:cNvSpPr txBox="1"/>
            <p:nvPr/>
          </p:nvSpPr>
          <p:spPr>
            <a:xfrm>
              <a:off x="2718765" y="1557330"/>
              <a:ext cx="28295" cy="5659"/>
            </a:xfrm>
            <a:prstGeom prst="rect">
              <a:avLst/>
            </a:prstGeom>
            <a:noFill/>
            <a:ln>
              <a:noFill/>
            </a:ln>
          </p:spPr>
          <p:txBody>
            <a:bodyPr spcFirstLastPara="1" wrap="square" lIns="12700" tIns="0" rIns="12700" bIns="0" anchor="ctr" anchorCtr="0">
              <a:noAutofit/>
            </a:bodyPr>
            <a:lstStyle/>
            <a:p>
              <a:pPr algn="ctr">
                <a:spcBef>
                  <a:spcPts val="0"/>
                </a:spcBef>
                <a:spcAft>
                  <a:spcPts val="0"/>
                </a:spcAft>
              </a:pPr>
              <a:endParaRPr sz="500">
                <a:solidFill>
                  <a:schemeClr val="dk1"/>
                </a:solidFill>
                <a:latin typeface="Tahoma"/>
                <a:ea typeface="Tahoma"/>
                <a:cs typeface="Tahoma"/>
                <a:sym typeface="Tahoma"/>
              </a:endParaRPr>
            </a:p>
          </p:txBody>
        </p:sp>
        <p:sp>
          <p:nvSpPr>
            <p:cNvPr id="86" name="Shape 86"/>
            <p:cNvSpPr/>
            <p:nvPr/>
          </p:nvSpPr>
          <p:spPr>
            <a:xfrm>
              <a:off x="6536" y="822005"/>
              <a:ext cx="2460517" cy="1476310"/>
            </a:xfrm>
            <a:prstGeom prst="rect">
              <a:avLst/>
            </a:prstGeom>
            <a:solidFill>
              <a:srgbClr val="303099"/>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87" name="Shape 87"/>
            <p:cNvSpPr txBox="1"/>
            <p:nvPr/>
          </p:nvSpPr>
          <p:spPr>
            <a:xfrm>
              <a:off x="6536" y="822005"/>
              <a:ext cx="2460517" cy="1476310"/>
            </a:xfrm>
            <a:prstGeom prst="rect">
              <a:avLst/>
            </a:prstGeom>
            <a:noFill/>
            <a:ln>
              <a:noFill/>
            </a:ln>
          </p:spPr>
          <p:txBody>
            <a:bodyPr spcFirstLastPara="1" wrap="square" lIns="199125" tIns="199125" rIns="199125" bIns="199125" anchor="ctr" anchorCtr="0">
              <a:noAutofit/>
            </a:bodyPr>
            <a:lstStyle/>
            <a:p>
              <a:pPr algn="ctr">
                <a:spcBef>
                  <a:spcPts val="0"/>
                </a:spcBef>
                <a:spcAft>
                  <a:spcPts val="0"/>
                </a:spcAft>
              </a:pPr>
              <a:r>
                <a:rPr lang="en-US" sz="2800">
                  <a:solidFill>
                    <a:schemeClr val="lt1"/>
                  </a:solidFill>
                  <a:latin typeface="Tahoma"/>
                  <a:ea typeface="Tahoma"/>
                  <a:cs typeface="Tahoma"/>
                  <a:sym typeface="Tahoma"/>
                </a:rPr>
                <a:t>Inputs</a:t>
              </a:r>
              <a:endParaRPr sz="2800">
                <a:solidFill>
                  <a:schemeClr val="lt1"/>
                </a:solidFill>
                <a:latin typeface="Tahoma"/>
                <a:ea typeface="Tahoma"/>
                <a:cs typeface="Tahoma"/>
                <a:sym typeface="Tahoma"/>
              </a:endParaRPr>
            </a:p>
          </p:txBody>
        </p:sp>
        <p:sp>
          <p:nvSpPr>
            <p:cNvPr id="88" name="Shape 88"/>
            <p:cNvSpPr/>
            <p:nvPr/>
          </p:nvSpPr>
          <p:spPr>
            <a:xfrm>
              <a:off x="5491690" y="1514440"/>
              <a:ext cx="535319" cy="91440"/>
            </a:xfrm>
            <a:custGeom>
              <a:avLst/>
              <a:gdLst/>
              <a:ahLst/>
              <a:cxnLst/>
              <a:rect l="0" t="0" r="0" b="0"/>
              <a:pathLst>
                <a:path w="120000" h="120000" extrusionOk="0">
                  <a:moveTo>
                    <a:pt x="0" y="60000"/>
                  </a:moveTo>
                  <a:lnTo>
                    <a:pt x="120000" y="60000"/>
                  </a:lnTo>
                </a:path>
              </a:pathLst>
            </a:custGeom>
            <a:noFill/>
            <a:ln w="9525" cap="flat" cmpd="sng">
              <a:solidFill>
                <a:srgbClr val="303099"/>
              </a:solidFill>
              <a:prstDash val="solid"/>
              <a:round/>
              <a:headEnd type="none" w="med" len="med"/>
              <a:tailEnd type="stealth" w="lg" len="lg"/>
            </a:ln>
          </p:spPr>
          <p:txBody>
            <a:bodyPr spcFirstLastPara="1" wrap="square" lIns="91425" tIns="91425" rIns="91425" bIns="91425" anchor="ctr" anchorCtr="0">
              <a:noAutofit/>
            </a:bodyPr>
            <a:lstStyle/>
            <a:p>
              <a:pPr>
                <a:spcBef>
                  <a:spcPts val="0"/>
                </a:spcBef>
                <a:spcAft>
                  <a:spcPts val="0"/>
                </a:spcAft>
              </a:pPr>
              <a:endParaRPr/>
            </a:p>
          </p:txBody>
        </p:sp>
        <p:sp>
          <p:nvSpPr>
            <p:cNvPr id="89" name="Shape 89"/>
            <p:cNvSpPr txBox="1"/>
            <p:nvPr/>
          </p:nvSpPr>
          <p:spPr>
            <a:xfrm>
              <a:off x="5745201" y="1557330"/>
              <a:ext cx="28295" cy="5659"/>
            </a:xfrm>
            <a:prstGeom prst="rect">
              <a:avLst/>
            </a:prstGeom>
            <a:noFill/>
            <a:ln>
              <a:noFill/>
            </a:ln>
          </p:spPr>
          <p:txBody>
            <a:bodyPr spcFirstLastPara="1" wrap="square" lIns="12700" tIns="0" rIns="12700" bIns="0" anchor="ctr" anchorCtr="0">
              <a:noAutofit/>
            </a:bodyPr>
            <a:lstStyle/>
            <a:p>
              <a:pPr algn="ctr">
                <a:spcBef>
                  <a:spcPts val="0"/>
                </a:spcBef>
                <a:spcAft>
                  <a:spcPts val="0"/>
                </a:spcAft>
              </a:pPr>
              <a:endParaRPr sz="500">
                <a:solidFill>
                  <a:schemeClr val="dk1"/>
                </a:solidFill>
                <a:latin typeface="Tahoma"/>
                <a:ea typeface="Tahoma"/>
                <a:cs typeface="Tahoma"/>
                <a:sym typeface="Tahoma"/>
              </a:endParaRPr>
            </a:p>
          </p:txBody>
        </p:sp>
        <p:sp>
          <p:nvSpPr>
            <p:cNvPr id="90" name="Shape 90"/>
            <p:cNvSpPr/>
            <p:nvPr/>
          </p:nvSpPr>
          <p:spPr>
            <a:xfrm>
              <a:off x="3032972" y="822005"/>
              <a:ext cx="2460517" cy="1476310"/>
            </a:xfrm>
            <a:prstGeom prst="rect">
              <a:avLst/>
            </a:prstGeom>
            <a:solidFill>
              <a:srgbClr val="303099"/>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91" name="Shape 91"/>
            <p:cNvSpPr txBox="1"/>
            <p:nvPr/>
          </p:nvSpPr>
          <p:spPr>
            <a:xfrm>
              <a:off x="3032972" y="822005"/>
              <a:ext cx="2460517" cy="1476310"/>
            </a:xfrm>
            <a:prstGeom prst="rect">
              <a:avLst/>
            </a:prstGeom>
            <a:noFill/>
            <a:ln>
              <a:noFill/>
            </a:ln>
          </p:spPr>
          <p:txBody>
            <a:bodyPr spcFirstLastPara="1" wrap="square" lIns="199125" tIns="199125" rIns="199125" bIns="199125" anchor="ctr" anchorCtr="0">
              <a:noAutofit/>
            </a:bodyPr>
            <a:lstStyle/>
            <a:p>
              <a:pPr algn="ctr">
                <a:spcBef>
                  <a:spcPts val="0"/>
                </a:spcBef>
                <a:spcAft>
                  <a:spcPts val="0"/>
                </a:spcAft>
              </a:pPr>
              <a:r>
                <a:rPr lang="en-US" sz="2800">
                  <a:solidFill>
                    <a:schemeClr val="lt1"/>
                  </a:solidFill>
                  <a:latin typeface="Tahoma"/>
                  <a:ea typeface="Tahoma"/>
                  <a:cs typeface="Tahoma"/>
                  <a:sym typeface="Tahoma"/>
                </a:rPr>
                <a:t>Activities</a:t>
              </a:r>
              <a:endParaRPr sz="2800">
                <a:solidFill>
                  <a:schemeClr val="lt1"/>
                </a:solidFill>
                <a:latin typeface="Tahoma"/>
                <a:ea typeface="Tahoma"/>
                <a:cs typeface="Tahoma"/>
                <a:sym typeface="Tahoma"/>
              </a:endParaRPr>
            </a:p>
          </p:txBody>
        </p:sp>
        <p:sp>
          <p:nvSpPr>
            <p:cNvPr id="92" name="Shape 92"/>
            <p:cNvSpPr/>
            <p:nvPr/>
          </p:nvSpPr>
          <p:spPr>
            <a:xfrm>
              <a:off x="1236795" y="2296515"/>
              <a:ext cx="6052872" cy="535319"/>
            </a:xfrm>
            <a:custGeom>
              <a:avLst/>
              <a:gdLst/>
              <a:ahLst/>
              <a:cxnLst/>
              <a:rect l="0" t="0" r="0" b="0"/>
              <a:pathLst>
                <a:path w="120000" h="120000" extrusionOk="0">
                  <a:moveTo>
                    <a:pt x="120000" y="0"/>
                  </a:moveTo>
                  <a:lnTo>
                    <a:pt x="120000" y="63833"/>
                  </a:lnTo>
                  <a:lnTo>
                    <a:pt x="0" y="63833"/>
                  </a:lnTo>
                  <a:lnTo>
                    <a:pt x="0" y="120000"/>
                  </a:lnTo>
                </a:path>
              </a:pathLst>
            </a:custGeom>
            <a:noFill/>
            <a:ln w="9525" cap="flat" cmpd="sng">
              <a:solidFill>
                <a:srgbClr val="303099"/>
              </a:solidFill>
              <a:prstDash val="solid"/>
              <a:round/>
              <a:headEnd type="none" w="med" len="med"/>
              <a:tailEnd type="stealth" w="lg" len="lg"/>
            </a:ln>
          </p:spPr>
          <p:txBody>
            <a:bodyPr spcFirstLastPara="1" wrap="square" lIns="91425" tIns="91425" rIns="91425" bIns="91425" anchor="ctr" anchorCtr="0">
              <a:noAutofit/>
            </a:bodyPr>
            <a:lstStyle/>
            <a:p>
              <a:pPr>
                <a:spcBef>
                  <a:spcPts val="0"/>
                </a:spcBef>
                <a:spcAft>
                  <a:spcPts val="0"/>
                </a:spcAft>
              </a:pPr>
              <a:endParaRPr/>
            </a:p>
          </p:txBody>
        </p:sp>
        <p:sp>
          <p:nvSpPr>
            <p:cNvPr id="93" name="Shape 93"/>
            <p:cNvSpPr txBox="1"/>
            <p:nvPr/>
          </p:nvSpPr>
          <p:spPr>
            <a:xfrm>
              <a:off x="4111249" y="2561345"/>
              <a:ext cx="303963" cy="5659"/>
            </a:xfrm>
            <a:prstGeom prst="rect">
              <a:avLst/>
            </a:prstGeom>
            <a:noFill/>
            <a:ln>
              <a:noFill/>
            </a:ln>
          </p:spPr>
          <p:txBody>
            <a:bodyPr spcFirstLastPara="1" wrap="square" lIns="12700" tIns="0" rIns="12700" bIns="0" anchor="ctr" anchorCtr="0">
              <a:noAutofit/>
            </a:bodyPr>
            <a:lstStyle/>
            <a:p>
              <a:pPr algn="ctr">
                <a:spcBef>
                  <a:spcPts val="0"/>
                </a:spcBef>
                <a:spcAft>
                  <a:spcPts val="0"/>
                </a:spcAft>
              </a:pPr>
              <a:endParaRPr sz="500">
                <a:solidFill>
                  <a:schemeClr val="dk1"/>
                </a:solidFill>
                <a:latin typeface="Tahoma"/>
                <a:ea typeface="Tahoma"/>
                <a:cs typeface="Tahoma"/>
                <a:sym typeface="Tahoma"/>
              </a:endParaRPr>
            </a:p>
          </p:txBody>
        </p:sp>
        <p:sp>
          <p:nvSpPr>
            <p:cNvPr id="94" name="Shape 94"/>
            <p:cNvSpPr/>
            <p:nvPr/>
          </p:nvSpPr>
          <p:spPr>
            <a:xfrm>
              <a:off x="6059409" y="822005"/>
              <a:ext cx="2460517" cy="1476310"/>
            </a:xfrm>
            <a:prstGeom prst="rect">
              <a:avLst/>
            </a:prstGeom>
            <a:solidFill>
              <a:srgbClr val="303099"/>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95" name="Shape 95"/>
            <p:cNvSpPr txBox="1"/>
            <p:nvPr/>
          </p:nvSpPr>
          <p:spPr>
            <a:xfrm>
              <a:off x="6059409" y="822005"/>
              <a:ext cx="2460517" cy="1476310"/>
            </a:xfrm>
            <a:prstGeom prst="rect">
              <a:avLst/>
            </a:prstGeom>
            <a:noFill/>
            <a:ln>
              <a:noFill/>
            </a:ln>
          </p:spPr>
          <p:txBody>
            <a:bodyPr spcFirstLastPara="1" wrap="square" lIns="199125" tIns="199125" rIns="199125" bIns="199125" anchor="ctr" anchorCtr="0">
              <a:noAutofit/>
            </a:bodyPr>
            <a:lstStyle/>
            <a:p>
              <a:pPr algn="ctr">
                <a:spcBef>
                  <a:spcPts val="0"/>
                </a:spcBef>
                <a:spcAft>
                  <a:spcPts val="0"/>
                </a:spcAft>
              </a:pPr>
              <a:r>
                <a:rPr lang="en-US" sz="2800">
                  <a:solidFill>
                    <a:schemeClr val="lt1"/>
                  </a:solidFill>
                  <a:latin typeface="Tahoma"/>
                  <a:ea typeface="Tahoma"/>
                  <a:cs typeface="Tahoma"/>
                  <a:sym typeface="Tahoma"/>
                </a:rPr>
                <a:t>Outputs</a:t>
              </a:r>
              <a:endParaRPr sz="2800">
                <a:solidFill>
                  <a:schemeClr val="lt1"/>
                </a:solidFill>
                <a:latin typeface="Tahoma"/>
                <a:ea typeface="Tahoma"/>
                <a:cs typeface="Tahoma"/>
                <a:sym typeface="Tahoma"/>
              </a:endParaRPr>
            </a:p>
          </p:txBody>
        </p:sp>
        <p:sp>
          <p:nvSpPr>
            <p:cNvPr id="96" name="Shape 96"/>
            <p:cNvSpPr/>
            <p:nvPr/>
          </p:nvSpPr>
          <p:spPr>
            <a:xfrm>
              <a:off x="2465253" y="3556669"/>
              <a:ext cx="535319" cy="91440"/>
            </a:xfrm>
            <a:custGeom>
              <a:avLst/>
              <a:gdLst/>
              <a:ahLst/>
              <a:cxnLst/>
              <a:rect l="0" t="0" r="0" b="0"/>
              <a:pathLst>
                <a:path w="120000" h="120000" extrusionOk="0">
                  <a:moveTo>
                    <a:pt x="0" y="60000"/>
                  </a:moveTo>
                  <a:lnTo>
                    <a:pt x="120000" y="60000"/>
                  </a:lnTo>
                </a:path>
              </a:pathLst>
            </a:custGeom>
            <a:noFill/>
            <a:ln w="9525" cap="flat" cmpd="sng">
              <a:solidFill>
                <a:srgbClr val="303099"/>
              </a:solidFill>
              <a:prstDash val="solid"/>
              <a:round/>
              <a:headEnd type="none" w="med" len="med"/>
              <a:tailEnd type="stealth" w="lg" len="lg"/>
            </a:ln>
          </p:spPr>
          <p:txBody>
            <a:bodyPr spcFirstLastPara="1" wrap="square" lIns="91425" tIns="91425" rIns="91425" bIns="91425" anchor="ctr" anchorCtr="0">
              <a:noAutofit/>
            </a:bodyPr>
            <a:lstStyle/>
            <a:p>
              <a:pPr>
                <a:spcBef>
                  <a:spcPts val="0"/>
                </a:spcBef>
                <a:spcAft>
                  <a:spcPts val="0"/>
                </a:spcAft>
              </a:pPr>
              <a:endParaRPr/>
            </a:p>
          </p:txBody>
        </p:sp>
        <p:sp>
          <p:nvSpPr>
            <p:cNvPr id="97" name="Shape 97"/>
            <p:cNvSpPr txBox="1"/>
            <p:nvPr/>
          </p:nvSpPr>
          <p:spPr>
            <a:xfrm>
              <a:off x="2718765" y="3599560"/>
              <a:ext cx="28295" cy="5659"/>
            </a:xfrm>
            <a:prstGeom prst="rect">
              <a:avLst/>
            </a:prstGeom>
            <a:noFill/>
            <a:ln>
              <a:noFill/>
            </a:ln>
          </p:spPr>
          <p:txBody>
            <a:bodyPr spcFirstLastPara="1" wrap="square" lIns="12700" tIns="0" rIns="12700" bIns="0" anchor="ctr" anchorCtr="0">
              <a:noAutofit/>
            </a:bodyPr>
            <a:lstStyle/>
            <a:p>
              <a:pPr algn="ctr">
                <a:spcBef>
                  <a:spcPts val="0"/>
                </a:spcBef>
                <a:spcAft>
                  <a:spcPts val="0"/>
                </a:spcAft>
              </a:pPr>
              <a:endParaRPr sz="500">
                <a:solidFill>
                  <a:schemeClr val="dk1"/>
                </a:solidFill>
                <a:latin typeface="Tahoma"/>
                <a:ea typeface="Tahoma"/>
                <a:cs typeface="Tahoma"/>
                <a:sym typeface="Tahoma"/>
              </a:endParaRPr>
            </a:p>
          </p:txBody>
        </p:sp>
        <p:sp>
          <p:nvSpPr>
            <p:cNvPr id="98" name="Shape 98"/>
            <p:cNvSpPr/>
            <p:nvPr/>
          </p:nvSpPr>
          <p:spPr>
            <a:xfrm>
              <a:off x="6536" y="2864234"/>
              <a:ext cx="2460517" cy="1476310"/>
            </a:xfrm>
            <a:prstGeom prst="rect">
              <a:avLst/>
            </a:prstGeom>
            <a:solidFill>
              <a:srgbClr val="303099"/>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99" name="Shape 99"/>
            <p:cNvSpPr txBox="1"/>
            <p:nvPr/>
          </p:nvSpPr>
          <p:spPr>
            <a:xfrm>
              <a:off x="6536" y="2864234"/>
              <a:ext cx="2460517" cy="1476310"/>
            </a:xfrm>
            <a:prstGeom prst="rect">
              <a:avLst/>
            </a:prstGeom>
            <a:noFill/>
            <a:ln>
              <a:noFill/>
            </a:ln>
          </p:spPr>
          <p:txBody>
            <a:bodyPr spcFirstLastPara="1" wrap="square" lIns="199125" tIns="199125" rIns="199125" bIns="199125" anchor="ctr" anchorCtr="0">
              <a:noAutofit/>
            </a:bodyPr>
            <a:lstStyle/>
            <a:p>
              <a:pPr algn="ctr">
                <a:spcBef>
                  <a:spcPts val="0"/>
                </a:spcBef>
                <a:spcAft>
                  <a:spcPts val="0"/>
                </a:spcAft>
              </a:pPr>
              <a:r>
                <a:rPr lang="en-US" sz="2800">
                  <a:solidFill>
                    <a:schemeClr val="lt1"/>
                  </a:solidFill>
                  <a:latin typeface="Tahoma"/>
                  <a:ea typeface="Tahoma"/>
                  <a:cs typeface="Tahoma"/>
                  <a:sym typeface="Tahoma"/>
                </a:rPr>
                <a:t>Short-term outcomes</a:t>
              </a:r>
              <a:endParaRPr sz="2800">
                <a:solidFill>
                  <a:schemeClr val="lt1"/>
                </a:solidFill>
                <a:latin typeface="Tahoma"/>
                <a:ea typeface="Tahoma"/>
                <a:cs typeface="Tahoma"/>
                <a:sym typeface="Tahoma"/>
              </a:endParaRPr>
            </a:p>
          </p:txBody>
        </p:sp>
        <p:sp>
          <p:nvSpPr>
            <p:cNvPr id="100" name="Shape 100"/>
            <p:cNvSpPr/>
            <p:nvPr/>
          </p:nvSpPr>
          <p:spPr>
            <a:xfrm>
              <a:off x="5491690" y="3556669"/>
              <a:ext cx="535319" cy="91440"/>
            </a:xfrm>
            <a:custGeom>
              <a:avLst/>
              <a:gdLst/>
              <a:ahLst/>
              <a:cxnLst/>
              <a:rect l="0" t="0" r="0" b="0"/>
              <a:pathLst>
                <a:path w="120000" h="120000" extrusionOk="0">
                  <a:moveTo>
                    <a:pt x="0" y="60000"/>
                  </a:moveTo>
                  <a:lnTo>
                    <a:pt x="120000" y="60000"/>
                  </a:lnTo>
                </a:path>
              </a:pathLst>
            </a:custGeom>
            <a:noFill/>
            <a:ln w="9525" cap="flat" cmpd="sng">
              <a:solidFill>
                <a:srgbClr val="303099"/>
              </a:solidFill>
              <a:prstDash val="solid"/>
              <a:round/>
              <a:headEnd type="none" w="med" len="med"/>
              <a:tailEnd type="stealth" w="lg" len="lg"/>
            </a:ln>
          </p:spPr>
          <p:txBody>
            <a:bodyPr spcFirstLastPara="1" wrap="square" lIns="91425" tIns="91425" rIns="91425" bIns="91425" anchor="ctr" anchorCtr="0">
              <a:noAutofit/>
            </a:bodyPr>
            <a:lstStyle/>
            <a:p>
              <a:pPr>
                <a:spcBef>
                  <a:spcPts val="0"/>
                </a:spcBef>
                <a:spcAft>
                  <a:spcPts val="0"/>
                </a:spcAft>
              </a:pPr>
              <a:endParaRPr/>
            </a:p>
          </p:txBody>
        </p:sp>
        <p:sp>
          <p:nvSpPr>
            <p:cNvPr id="101" name="Shape 101"/>
            <p:cNvSpPr txBox="1"/>
            <p:nvPr/>
          </p:nvSpPr>
          <p:spPr>
            <a:xfrm>
              <a:off x="5745201" y="3599560"/>
              <a:ext cx="28295" cy="5659"/>
            </a:xfrm>
            <a:prstGeom prst="rect">
              <a:avLst/>
            </a:prstGeom>
            <a:noFill/>
            <a:ln>
              <a:noFill/>
            </a:ln>
          </p:spPr>
          <p:txBody>
            <a:bodyPr spcFirstLastPara="1" wrap="square" lIns="12700" tIns="0" rIns="12700" bIns="0" anchor="ctr" anchorCtr="0">
              <a:noAutofit/>
            </a:bodyPr>
            <a:lstStyle/>
            <a:p>
              <a:pPr algn="ctr">
                <a:spcBef>
                  <a:spcPts val="0"/>
                </a:spcBef>
                <a:spcAft>
                  <a:spcPts val="0"/>
                </a:spcAft>
              </a:pPr>
              <a:endParaRPr sz="500">
                <a:solidFill>
                  <a:schemeClr val="dk1"/>
                </a:solidFill>
                <a:latin typeface="Tahoma"/>
                <a:ea typeface="Tahoma"/>
                <a:cs typeface="Tahoma"/>
                <a:sym typeface="Tahoma"/>
              </a:endParaRPr>
            </a:p>
          </p:txBody>
        </p:sp>
        <p:sp>
          <p:nvSpPr>
            <p:cNvPr id="102" name="Shape 102"/>
            <p:cNvSpPr/>
            <p:nvPr/>
          </p:nvSpPr>
          <p:spPr>
            <a:xfrm>
              <a:off x="3032972" y="2864234"/>
              <a:ext cx="2460517" cy="1476310"/>
            </a:xfrm>
            <a:prstGeom prst="rect">
              <a:avLst/>
            </a:prstGeom>
            <a:solidFill>
              <a:srgbClr val="303099"/>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03" name="Shape 103"/>
            <p:cNvSpPr txBox="1"/>
            <p:nvPr/>
          </p:nvSpPr>
          <p:spPr>
            <a:xfrm>
              <a:off x="3032972" y="2864234"/>
              <a:ext cx="2460517" cy="1476310"/>
            </a:xfrm>
            <a:prstGeom prst="rect">
              <a:avLst/>
            </a:prstGeom>
            <a:noFill/>
            <a:ln>
              <a:noFill/>
            </a:ln>
          </p:spPr>
          <p:txBody>
            <a:bodyPr spcFirstLastPara="1" wrap="square" lIns="199125" tIns="199125" rIns="199125" bIns="199125" anchor="ctr" anchorCtr="0">
              <a:noAutofit/>
            </a:bodyPr>
            <a:lstStyle/>
            <a:p>
              <a:pPr algn="ctr">
                <a:spcBef>
                  <a:spcPts val="0"/>
                </a:spcBef>
                <a:spcAft>
                  <a:spcPts val="0"/>
                </a:spcAft>
              </a:pPr>
              <a:r>
                <a:rPr lang="en-US" sz="2800">
                  <a:solidFill>
                    <a:schemeClr val="lt1"/>
                  </a:solidFill>
                  <a:latin typeface="Tahoma"/>
                  <a:ea typeface="Tahoma"/>
                  <a:cs typeface="Tahoma"/>
                  <a:sym typeface="Tahoma"/>
                </a:rPr>
                <a:t>Intermediate outcomes</a:t>
              </a:r>
              <a:endParaRPr sz="2800">
                <a:solidFill>
                  <a:schemeClr val="lt1"/>
                </a:solidFill>
                <a:latin typeface="Tahoma"/>
                <a:ea typeface="Tahoma"/>
                <a:cs typeface="Tahoma"/>
                <a:sym typeface="Tahoma"/>
              </a:endParaRPr>
            </a:p>
          </p:txBody>
        </p:sp>
        <p:sp>
          <p:nvSpPr>
            <p:cNvPr id="104" name="Shape 104"/>
            <p:cNvSpPr/>
            <p:nvPr/>
          </p:nvSpPr>
          <p:spPr>
            <a:xfrm>
              <a:off x="6059409" y="2864234"/>
              <a:ext cx="2460517" cy="1476310"/>
            </a:xfrm>
            <a:prstGeom prst="rect">
              <a:avLst/>
            </a:prstGeom>
            <a:solidFill>
              <a:srgbClr val="303099"/>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05" name="Shape 105"/>
            <p:cNvSpPr txBox="1"/>
            <p:nvPr/>
          </p:nvSpPr>
          <p:spPr>
            <a:xfrm>
              <a:off x="6059409" y="2864234"/>
              <a:ext cx="2460517" cy="1476310"/>
            </a:xfrm>
            <a:prstGeom prst="rect">
              <a:avLst/>
            </a:prstGeom>
            <a:noFill/>
            <a:ln>
              <a:noFill/>
            </a:ln>
          </p:spPr>
          <p:txBody>
            <a:bodyPr spcFirstLastPara="1" wrap="square" lIns="199125" tIns="199125" rIns="199125" bIns="199125" anchor="ctr" anchorCtr="0">
              <a:noAutofit/>
            </a:bodyPr>
            <a:lstStyle/>
            <a:p>
              <a:pPr algn="ctr">
                <a:spcBef>
                  <a:spcPts val="0"/>
                </a:spcBef>
                <a:spcAft>
                  <a:spcPts val="0"/>
                </a:spcAft>
              </a:pPr>
              <a:r>
                <a:rPr lang="en-US" sz="2800">
                  <a:solidFill>
                    <a:schemeClr val="lt1"/>
                  </a:solidFill>
                  <a:latin typeface="Tahoma"/>
                  <a:ea typeface="Tahoma"/>
                  <a:cs typeface="Tahoma"/>
                  <a:sym typeface="Tahoma"/>
                </a:rPr>
                <a:t>Long-term outcomes</a:t>
              </a:r>
              <a:endParaRPr sz="2800">
                <a:solidFill>
                  <a:schemeClr val="lt1"/>
                </a:solidFill>
                <a:latin typeface="Tahoma"/>
                <a:ea typeface="Tahoma"/>
                <a:cs typeface="Tahoma"/>
                <a:sym typeface="Tahoma"/>
              </a:endParaRPr>
            </a:p>
          </p:txBody>
        </p:sp>
      </p:grpSp>
      <p:sp>
        <p:nvSpPr>
          <p:cNvPr id="106" name="Shape 106"/>
          <p:cNvSpPr txBox="1"/>
          <p:nvPr/>
        </p:nvSpPr>
        <p:spPr>
          <a:xfrm>
            <a:off x="1524000" y="6441905"/>
            <a:ext cx="891540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a:t>
            </a:r>
            <a:r>
              <a:rPr lang="en-US" sz="1100">
                <a:solidFill>
                  <a:schemeClr val="lt1"/>
                </a:solidFill>
                <a:latin typeface="Tahoma"/>
                <a:ea typeface="Tahoma"/>
                <a:cs typeface="Tahoma"/>
                <a:sym typeface="Tahoma"/>
              </a:rPr>
              <a:t> Centers for Disease Control and Prevention. Social marketing: nutrition and physical activity [Internet]. [cited 2013 Oct 2]. Available from: </a:t>
            </a:r>
            <a:r>
              <a:rPr lang="en-US" sz="1100" u="sng">
                <a:solidFill>
                  <a:schemeClr val="lt1"/>
                </a:solidFill>
                <a:latin typeface="Tahoma"/>
                <a:ea typeface="Tahoma"/>
                <a:cs typeface="Tahoma"/>
                <a:sym typeface="Tahoma"/>
              </a:rPr>
              <a:t>www.cdc.gov/nccdphp/dnpa/socialmarketing/training</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E96A8F03-3050-0741-BAE1-710E09422483}"/>
              </a:ext>
            </a:extLst>
          </p:cNvPr>
          <p:cNvSpPr>
            <a:spLocks noGrp="1"/>
          </p:cNvSpPr>
          <p:nvPr>
            <p:ph type="title"/>
          </p:nvPr>
        </p:nvSpPr>
        <p:spPr/>
        <p:txBody>
          <a:bodyPr/>
          <a:lstStyle/>
          <a:p>
            <a:r>
              <a:rPr lang="nl-NL" dirty="0"/>
              <a:t>Logic model</a:t>
            </a:r>
          </a:p>
        </p:txBody>
      </p:sp>
    </p:spTree>
    <p:extLst>
      <p:ext uri="{BB962C8B-B14F-4D97-AF65-F5344CB8AC3E}">
        <p14:creationId xmlns:p14="http://schemas.microsoft.com/office/powerpoint/2010/main" val="3421239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graphicFrame>
        <p:nvGraphicFramePr>
          <p:cNvPr id="112" name="Shape 112"/>
          <p:cNvGraphicFramePr/>
          <p:nvPr/>
        </p:nvGraphicFramePr>
        <p:xfrm>
          <a:off x="1677738" y="1075490"/>
          <a:ext cx="8823150" cy="5029250"/>
        </p:xfrm>
        <a:graphic>
          <a:graphicData uri="http://schemas.openxmlformats.org/drawingml/2006/table">
            <a:tbl>
              <a:tblPr firstRow="1" bandRow="1">
                <a:noFill/>
              </a:tblPr>
              <a:tblGrid>
                <a:gridCol w="1522650">
                  <a:extLst>
                    <a:ext uri="{9D8B030D-6E8A-4147-A177-3AD203B41FA5}">
                      <a16:colId xmlns:a16="http://schemas.microsoft.com/office/drawing/2014/main" val="20000"/>
                    </a:ext>
                  </a:extLst>
                </a:gridCol>
                <a:gridCol w="3650250">
                  <a:extLst>
                    <a:ext uri="{9D8B030D-6E8A-4147-A177-3AD203B41FA5}">
                      <a16:colId xmlns:a16="http://schemas.microsoft.com/office/drawing/2014/main" val="20001"/>
                    </a:ext>
                  </a:extLst>
                </a:gridCol>
                <a:gridCol w="3650250">
                  <a:extLst>
                    <a:ext uri="{9D8B030D-6E8A-4147-A177-3AD203B41FA5}">
                      <a16:colId xmlns:a16="http://schemas.microsoft.com/office/drawing/2014/main" val="20002"/>
                    </a:ext>
                  </a:extLst>
                </a:gridCol>
              </a:tblGrid>
              <a:tr h="370850">
                <a:tc>
                  <a:txBody>
                    <a:bodyPr/>
                    <a:lstStyle/>
                    <a:p>
                      <a:pPr marL="0" marR="0" lvl="0" indent="0" algn="ctr" rtl="0">
                        <a:spcBef>
                          <a:spcPts val="0"/>
                        </a:spcBef>
                        <a:spcAft>
                          <a:spcPts val="0"/>
                        </a:spcAft>
                        <a:buNone/>
                      </a:pPr>
                      <a:r>
                        <a:rPr lang="en-US" sz="2000" u="none" strike="noStrike" cap="none"/>
                        <a:t>Type</a:t>
                      </a:r>
                      <a:endParaRPr sz="2000" u="none" strike="noStrike" cap="none"/>
                    </a:p>
                  </a:txBody>
                  <a:tcPr marL="91450" marR="91450" marT="45725" marB="45725"/>
                </a:tc>
                <a:tc>
                  <a:txBody>
                    <a:bodyPr/>
                    <a:lstStyle/>
                    <a:p>
                      <a:pPr marL="0" marR="0" lvl="0" indent="0" algn="ctr" rtl="0">
                        <a:spcBef>
                          <a:spcPts val="0"/>
                        </a:spcBef>
                        <a:spcAft>
                          <a:spcPts val="0"/>
                        </a:spcAft>
                        <a:buNone/>
                      </a:pPr>
                      <a:r>
                        <a:rPr lang="en-US" sz="2000" u="none" strike="noStrike" cap="none"/>
                        <a:t>Purpose</a:t>
                      </a:r>
                      <a:endParaRPr sz="2000" u="none" strike="noStrike" cap="none"/>
                    </a:p>
                  </a:txBody>
                  <a:tcPr marL="91450" marR="91450" marT="45725" marB="45725"/>
                </a:tc>
                <a:tc>
                  <a:txBody>
                    <a:bodyPr/>
                    <a:lstStyle/>
                    <a:p>
                      <a:pPr marL="0" marR="0" lvl="0" indent="0" algn="ctr" rtl="0">
                        <a:spcBef>
                          <a:spcPts val="0"/>
                        </a:spcBef>
                        <a:spcAft>
                          <a:spcPts val="0"/>
                        </a:spcAft>
                        <a:buNone/>
                      </a:pPr>
                      <a:r>
                        <a:rPr lang="en-US" sz="2000" u="none" strike="noStrike" cap="none"/>
                        <a:t>Characteristics</a:t>
                      </a:r>
                      <a:endParaRPr sz="2000" u="none" strike="noStrike" cap="none"/>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2000" b="1" u="none" strike="noStrike" cap="none"/>
                        <a:t>Formative</a:t>
                      </a:r>
                      <a:endParaRPr sz="2000" b="1"/>
                    </a:p>
                  </a:txBody>
                  <a:tcPr marL="91450" marR="91450" marT="45725" marB="45725"/>
                </a:tc>
                <a:tc>
                  <a:txBody>
                    <a:bodyPr/>
                    <a:lstStyle/>
                    <a:p>
                      <a:pPr marL="0" marR="0" lvl="0" indent="0" algn="l" rtl="0">
                        <a:spcBef>
                          <a:spcPts val="0"/>
                        </a:spcBef>
                        <a:spcAft>
                          <a:spcPts val="0"/>
                        </a:spcAft>
                        <a:buNone/>
                      </a:pPr>
                      <a:r>
                        <a:rPr lang="en-US" sz="2000"/>
                        <a:t>Assesses the strengths and weaknesses of campaign materials before or during the campaign’s implementation</a:t>
                      </a:r>
                      <a:endParaRPr sz="2000"/>
                    </a:p>
                  </a:txBody>
                  <a:tcPr marL="91450" marR="91450" marT="45725" marB="45725"/>
                </a:tc>
                <a:tc>
                  <a:txBody>
                    <a:bodyPr/>
                    <a:lstStyle/>
                    <a:p>
                      <a:pPr marL="177800" marR="0" lvl="0" indent="-177800" algn="l" rtl="0">
                        <a:spcBef>
                          <a:spcPts val="0"/>
                        </a:spcBef>
                        <a:spcAft>
                          <a:spcPts val="0"/>
                        </a:spcAft>
                        <a:buClr>
                          <a:schemeClr val="dk1"/>
                        </a:buClr>
                        <a:buSzPts val="2000"/>
                        <a:buFont typeface="Arial"/>
                        <a:buChar char="•"/>
                      </a:pPr>
                      <a:r>
                        <a:rPr lang="en-US" sz="2000"/>
                        <a:t>Collects information that helps to shape the campaign</a:t>
                      </a:r>
                      <a:endParaRPr sz="2000"/>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2000" b="1"/>
                        <a:t>Process</a:t>
                      </a:r>
                      <a:endParaRPr sz="2000" b="1"/>
                    </a:p>
                  </a:txBody>
                  <a:tcPr marL="91450" marR="91450" marT="45725" marB="45725"/>
                </a:tc>
                <a:tc>
                  <a:txBody>
                    <a:bodyPr/>
                    <a:lstStyle/>
                    <a:p>
                      <a:pPr marL="0" marR="0" lvl="0" indent="0" algn="l" rtl="0">
                        <a:spcBef>
                          <a:spcPts val="0"/>
                        </a:spcBef>
                        <a:spcAft>
                          <a:spcPts val="0"/>
                        </a:spcAft>
                        <a:buNone/>
                      </a:pPr>
                      <a:r>
                        <a:rPr lang="en-US" sz="2000"/>
                        <a:t>Examines the campaign’s implementation and how the activities are working</a:t>
                      </a:r>
                      <a:endParaRPr sz="2000"/>
                    </a:p>
                  </a:txBody>
                  <a:tcPr marL="91450" marR="91450" marT="45725" marB="45725"/>
                </a:tc>
                <a:tc>
                  <a:txBody>
                    <a:bodyPr/>
                    <a:lstStyle/>
                    <a:p>
                      <a:pPr marL="177800" marR="0" lvl="0" indent="-177800" algn="l" rtl="0">
                        <a:spcBef>
                          <a:spcPts val="0"/>
                        </a:spcBef>
                        <a:spcAft>
                          <a:spcPts val="0"/>
                        </a:spcAft>
                        <a:buClr>
                          <a:schemeClr val="dk1"/>
                        </a:buClr>
                        <a:buSzPts val="2000"/>
                        <a:buFont typeface="Arial"/>
                        <a:buChar char="•"/>
                      </a:pPr>
                      <a:r>
                        <a:rPr lang="en-US" sz="2000"/>
                        <a:t>Measures efforts and direct outputs of the campaign</a:t>
                      </a:r>
                      <a:endParaRPr/>
                    </a:p>
                    <a:p>
                      <a:pPr marL="177800" marR="0" lvl="0" indent="-177800" algn="l" rtl="0">
                        <a:spcBef>
                          <a:spcPts val="0"/>
                        </a:spcBef>
                        <a:spcAft>
                          <a:spcPts val="0"/>
                        </a:spcAft>
                        <a:buClr>
                          <a:schemeClr val="dk1"/>
                        </a:buClr>
                        <a:buSzPts val="2000"/>
                        <a:buFont typeface="Arial"/>
                        <a:buChar char="•"/>
                      </a:pPr>
                      <a:r>
                        <a:rPr lang="en-US" sz="2000"/>
                        <a:t>Least resource-intensive</a:t>
                      </a:r>
                      <a:endParaRPr sz="2000"/>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US" sz="2000" b="1"/>
                        <a:t>Outcome</a:t>
                      </a:r>
                      <a:endParaRPr sz="2000" b="1"/>
                    </a:p>
                  </a:txBody>
                  <a:tcPr marL="91450" marR="91450" marT="45725" marB="45725"/>
                </a:tc>
                <a:tc>
                  <a:txBody>
                    <a:bodyPr/>
                    <a:lstStyle/>
                    <a:p>
                      <a:pPr marL="0" marR="0" lvl="0" indent="0" algn="l" rtl="0">
                        <a:spcBef>
                          <a:spcPts val="0"/>
                        </a:spcBef>
                        <a:spcAft>
                          <a:spcPts val="0"/>
                        </a:spcAft>
                        <a:buNone/>
                      </a:pPr>
                      <a:r>
                        <a:rPr lang="en-US" sz="2000"/>
                        <a:t>Assesses outcomes in the target audiences that come about as a result of strategies and activities</a:t>
                      </a:r>
                      <a:endParaRPr sz="2000"/>
                    </a:p>
                  </a:txBody>
                  <a:tcPr marL="91450" marR="91450" marT="45725" marB="45725"/>
                </a:tc>
                <a:tc>
                  <a:txBody>
                    <a:bodyPr/>
                    <a:lstStyle/>
                    <a:p>
                      <a:pPr marL="177800" marR="0" lvl="0" indent="-177800" algn="l" rtl="0">
                        <a:spcBef>
                          <a:spcPts val="0"/>
                        </a:spcBef>
                        <a:spcAft>
                          <a:spcPts val="0"/>
                        </a:spcAft>
                        <a:buClr>
                          <a:schemeClr val="dk1"/>
                        </a:buClr>
                        <a:buSzPts val="2000"/>
                        <a:buFont typeface="Arial"/>
                        <a:buChar char="•"/>
                      </a:pPr>
                      <a:r>
                        <a:rPr lang="en-US" sz="2000"/>
                        <a:t>Measures effect</a:t>
                      </a:r>
                      <a:endParaRPr/>
                    </a:p>
                    <a:p>
                      <a:pPr marL="177800" marR="0" lvl="0" indent="-177800" algn="l" rtl="0">
                        <a:spcBef>
                          <a:spcPts val="0"/>
                        </a:spcBef>
                        <a:spcAft>
                          <a:spcPts val="0"/>
                        </a:spcAft>
                        <a:buClr>
                          <a:schemeClr val="dk1"/>
                        </a:buClr>
                        <a:buSzPts val="2000"/>
                        <a:buFont typeface="Arial"/>
                        <a:buChar char="•"/>
                      </a:pPr>
                      <a:r>
                        <a:rPr lang="en-US" sz="2000"/>
                        <a:t>Requires more time, resources and methodological rigour</a:t>
                      </a:r>
                      <a:endParaRPr sz="2000"/>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US" sz="2000" b="1"/>
                        <a:t>Impact</a:t>
                      </a:r>
                      <a:endParaRPr sz="2000" b="1"/>
                    </a:p>
                  </a:txBody>
                  <a:tcPr marL="91450" marR="91450" marT="45725" marB="45725"/>
                </a:tc>
                <a:tc>
                  <a:txBody>
                    <a:bodyPr/>
                    <a:lstStyle/>
                    <a:p>
                      <a:pPr marL="0" marR="0" lvl="0" indent="0" algn="l" rtl="0">
                        <a:spcBef>
                          <a:spcPts val="0"/>
                        </a:spcBef>
                        <a:spcAft>
                          <a:spcPts val="0"/>
                        </a:spcAft>
                        <a:buNone/>
                      </a:pPr>
                      <a:r>
                        <a:rPr lang="en-US" sz="2000"/>
                        <a:t>Attempts to determine whether the campaign led to long-term results </a:t>
                      </a:r>
                      <a:endParaRPr sz="2000"/>
                    </a:p>
                  </a:txBody>
                  <a:tcPr marL="91450" marR="91450" marT="45725" marB="45725"/>
                </a:tc>
                <a:tc>
                  <a:txBody>
                    <a:bodyPr/>
                    <a:lstStyle/>
                    <a:p>
                      <a:pPr marL="177800" marR="0" lvl="0" indent="-177800" algn="l" rtl="0">
                        <a:spcBef>
                          <a:spcPts val="0"/>
                        </a:spcBef>
                        <a:spcAft>
                          <a:spcPts val="0"/>
                        </a:spcAft>
                        <a:buClr>
                          <a:schemeClr val="dk1"/>
                        </a:buClr>
                        <a:buSzPts val="2000"/>
                        <a:buFont typeface="Arial"/>
                        <a:buChar char="•"/>
                      </a:pPr>
                      <a:r>
                        <a:rPr lang="en-US" sz="2000"/>
                        <a:t>Measures community-level change</a:t>
                      </a:r>
                      <a:endParaRPr/>
                    </a:p>
                    <a:p>
                      <a:pPr marL="177800" marR="0" lvl="0" indent="-177800" algn="l" rtl="0">
                        <a:spcBef>
                          <a:spcPts val="0"/>
                        </a:spcBef>
                        <a:spcAft>
                          <a:spcPts val="0"/>
                        </a:spcAft>
                        <a:buClr>
                          <a:schemeClr val="dk1"/>
                        </a:buClr>
                        <a:buSzPts val="2000"/>
                        <a:buFont typeface="Arial"/>
                        <a:buChar char="•"/>
                      </a:pPr>
                      <a:r>
                        <a:rPr lang="en-US" sz="2000"/>
                        <a:t>Most resource-intensive</a:t>
                      </a:r>
                      <a:endParaRPr sz="2000"/>
                    </a:p>
                  </a:txBody>
                  <a:tcPr marL="91450" marR="91450" marT="45725" marB="45725"/>
                </a:tc>
                <a:extLst>
                  <a:ext uri="{0D108BD9-81ED-4DB2-BD59-A6C34878D82A}">
                    <a16:rowId xmlns:a16="http://schemas.microsoft.com/office/drawing/2014/main" val="10004"/>
                  </a:ext>
                </a:extLst>
              </a:tr>
            </a:tbl>
          </a:graphicData>
        </a:graphic>
      </p:graphicFrame>
      <p:sp>
        <p:nvSpPr>
          <p:cNvPr id="113" name="Shape 113"/>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7</a:t>
            </a:fld>
            <a:endParaRPr sz="1200">
              <a:solidFill>
                <a:schemeClr val="lt1"/>
              </a:solidFill>
              <a:latin typeface="Tahoma"/>
              <a:ea typeface="Tahoma"/>
              <a:cs typeface="Tahoma"/>
              <a:sym typeface="Tahoma"/>
            </a:endParaRPr>
          </a:p>
        </p:txBody>
      </p:sp>
      <p:sp>
        <p:nvSpPr>
          <p:cNvPr id="114" name="Shape 114"/>
          <p:cNvSpPr txBox="1"/>
          <p:nvPr/>
        </p:nvSpPr>
        <p:spPr>
          <a:xfrm>
            <a:off x="1520540" y="64419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100" b="1">
                <a:solidFill>
                  <a:schemeClr val="lt1"/>
                </a:solidFill>
                <a:latin typeface="Tahoma"/>
                <a:ea typeface="Tahoma"/>
                <a:cs typeface="Tahoma"/>
                <a:sym typeface="Tahoma"/>
              </a:rPr>
              <a:t>Source:</a:t>
            </a:r>
            <a:r>
              <a:rPr lang="en-US" sz="1100">
                <a:solidFill>
                  <a:schemeClr val="lt1"/>
                </a:solidFill>
                <a:latin typeface="Tahoma"/>
                <a:ea typeface="Tahoma"/>
                <a:cs typeface="Tahoma"/>
                <a:sym typeface="Tahoma"/>
              </a:rPr>
              <a:t> Coffman J. Public communication campaign evaluation: an environmental scan of challenges, criticisms, practice, and opportunities. Cambridge, MA: Harvard Family Research Project; 2002.</a:t>
            </a:r>
            <a:endParaRPr/>
          </a:p>
        </p:txBody>
      </p:sp>
      <p:sp>
        <p:nvSpPr>
          <p:cNvPr id="3" name="Titel 2">
            <a:extLst>
              <a:ext uri="{FF2B5EF4-FFF2-40B4-BE49-F238E27FC236}">
                <a16:creationId xmlns:a16="http://schemas.microsoft.com/office/drawing/2014/main" id="{F02A11F2-C2AD-454A-94C2-D468163EA9BA}"/>
              </a:ext>
            </a:extLst>
          </p:cNvPr>
          <p:cNvSpPr>
            <a:spLocks noGrp="1"/>
          </p:cNvSpPr>
          <p:nvPr>
            <p:ph type="title"/>
          </p:nvPr>
        </p:nvSpPr>
        <p:spPr/>
        <p:txBody>
          <a:bodyPr/>
          <a:lstStyle/>
          <a:p>
            <a:r>
              <a:rPr lang="nl-NL" dirty="0"/>
              <a:t>Types of </a:t>
            </a:r>
            <a:r>
              <a:rPr lang="nl-NL" dirty="0" err="1"/>
              <a:t>evaluation</a:t>
            </a:r>
            <a:endParaRPr lang="nl-NL" dirty="0"/>
          </a:p>
        </p:txBody>
      </p:sp>
    </p:spTree>
    <p:extLst>
      <p:ext uri="{BB962C8B-B14F-4D97-AF65-F5344CB8AC3E}">
        <p14:creationId xmlns:p14="http://schemas.microsoft.com/office/powerpoint/2010/main" val="3410035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graphicFrame>
        <p:nvGraphicFramePr>
          <p:cNvPr id="120" name="Shape 120"/>
          <p:cNvGraphicFramePr/>
          <p:nvPr/>
        </p:nvGraphicFramePr>
        <p:xfrm>
          <a:off x="1917700" y="1378196"/>
          <a:ext cx="8389100" cy="4349500"/>
        </p:xfrm>
        <a:graphic>
          <a:graphicData uri="http://schemas.openxmlformats.org/drawingml/2006/table">
            <a:tbl>
              <a:tblPr firstRow="1" bandRow="1">
                <a:noFill/>
              </a:tblPr>
              <a:tblGrid>
                <a:gridCol w="5405525">
                  <a:extLst>
                    <a:ext uri="{9D8B030D-6E8A-4147-A177-3AD203B41FA5}">
                      <a16:colId xmlns:a16="http://schemas.microsoft.com/office/drawing/2014/main" val="20000"/>
                    </a:ext>
                  </a:extLst>
                </a:gridCol>
                <a:gridCol w="2983575">
                  <a:extLst>
                    <a:ext uri="{9D8B030D-6E8A-4147-A177-3AD203B41FA5}">
                      <a16:colId xmlns:a16="http://schemas.microsoft.com/office/drawing/2014/main" val="20001"/>
                    </a:ext>
                  </a:extLst>
                </a:gridCol>
              </a:tblGrid>
              <a:tr h="805000">
                <a:tc>
                  <a:txBody>
                    <a:bodyPr/>
                    <a:lstStyle/>
                    <a:p>
                      <a:pPr marL="0" marR="0" lvl="0" indent="0" algn="ctr" rtl="0">
                        <a:spcBef>
                          <a:spcPts val="0"/>
                        </a:spcBef>
                        <a:spcAft>
                          <a:spcPts val="0"/>
                        </a:spcAft>
                        <a:buNone/>
                      </a:pPr>
                      <a:r>
                        <a:rPr lang="en-US" sz="2400"/>
                        <a:t>Questions</a:t>
                      </a:r>
                      <a:endParaRPr sz="2400"/>
                    </a:p>
                  </a:txBody>
                  <a:tcPr marL="91450" marR="91450" marT="45725" marB="45725"/>
                </a:tc>
                <a:tc>
                  <a:txBody>
                    <a:bodyPr/>
                    <a:lstStyle/>
                    <a:p>
                      <a:pPr marL="0" marR="0" lvl="0" indent="0" algn="ctr" rtl="0">
                        <a:spcBef>
                          <a:spcPts val="0"/>
                        </a:spcBef>
                        <a:spcAft>
                          <a:spcPts val="0"/>
                        </a:spcAft>
                        <a:buNone/>
                      </a:pPr>
                      <a:r>
                        <a:rPr lang="en-US" sz="2400"/>
                        <a:t>Elements</a:t>
                      </a:r>
                      <a:endParaRPr sz="2400"/>
                    </a:p>
                  </a:txBody>
                  <a:tcPr marL="91450" marR="91450" marT="45725" marB="45725"/>
                </a:tc>
                <a:extLst>
                  <a:ext uri="{0D108BD9-81ED-4DB2-BD59-A6C34878D82A}">
                    <a16:rowId xmlns:a16="http://schemas.microsoft.com/office/drawing/2014/main" val="10000"/>
                  </a:ext>
                </a:extLst>
              </a:tr>
              <a:tr h="3544500">
                <a:tc>
                  <a:txBody>
                    <a:bodyPr/>
                    <a:lstStyle/>
                    <a:p>
                      <a:pPr marL="285750" marR="0" lvl="0" indent="-285750" algn="l" rtl="0">
                        <a:lnSpc>
                          <a:spcPct val="200000"/>
                        </a:lnSpc>
                        <a:spcBef>
                          <a:spcPts val="0"/>
                        </a:spcBef>
                        <a:spcAft>
                          <a:spcPts val="0"/>
                        </a:spcAft>
                        <a:buClr>
                          <a:schemeClr val="dk1"/>
                        </a:buClr>
                        <a:buSzPts val="2000"/>
                        <a:buFont typeface="Arial"/>
                        <a:buChar char="•"/>
                      </a:pPr>
                      <a:r>
                        <a:rPr lang="en-US" sz="2000"/>
                        <a:t>How many materials have been distributed?</a:t>
                      </a:r>
                      <a:endParaRPr/>
                    </a:p>
                    <a:p>
                      <a:pPr marL="285750" marR="0" lvl="0" indent="-285750" algn="l" rtl="0">
                        <a:lnSpc>
                          <a:spcPct val="200000"/>
                        </a:lnSpc>
                        <a:spcBef>
                          <a:spcPts val="0"/>
                        </a:spcBef>
                        <a:spcAft>
                          <a:spcPts val="0"/>
                        </a:spcAft>
                        <a:buClr>
                          <a:schemeClr val="dk1"/>
                        </a:buClr>
                        <a:buSzPts val="2000"/>
                        <a:buFont typeface="Arial"/>
                        <a:buChar char="•"/>
                      </a:pPr>
                      <a:r>
                        <a:rPr lang="en-US" sz="2000"/>
                        <a:t>What has the campaign's reach been?</a:t>
                      </a:r>
                      <a:endParaRPr/>
                    </a:p>
                    <a:p>
                      <a:pPr marL="285750" marR="0" lvl="0" indent="-285750" algn="l" rtl="0">
                        <a:lnSpc>
                          <a:spcPct val="200000"/>
                        </a:lnSpc>
                        <a:spcBef>
                          <a:spcPts val="0"/>
                        </a:spcBef>
                        <a:spcAft>
                          <a:spcPts val="0"/>
                        </a:spcAft>
                        <a:buClr>
                          <a:schemeClr val="dk1"/>
                        </a:buClr>
                        <a:buSzPts val="2000"/>
                        <a:buFont typeface="Arial"/>
                        <a:buChar char="•"/>
                      </a:pPr>
                      <a:r>
                        <a:rPr lang="en-US" sz="2000"/>
                        <a:t>How many people have been reached?</a:t>
                      </a:r>
                      <a:endParaRPr sz="2000"/>
                    </a:p>
                    <a:p>
                      <a:pPr marL="285750" marR="0" lvl="0" indent="-158750" algn="l" rtl="0">
                        <a:lnSpc>
                          <a:spcPct val="100000"/>
                        </a:lnSpc>
                        <a:spcBef>
                          <a:spcPts val="600"/>
                        </a:spcBef>
                        <a:spcAft>
                          <a:spcPts val="0"/>
                        </a:spcAft>
                        <a:buClr>
                          <a:schemeClr val="dk1"/>
                        </a:buClr>
                        <a:buSzPts val="2000"/>
                        <a:buFont typeface="Arial"/>
                        <a:buNone/>
                      </a:pPr>
                      <a:endParaRPr sz="2000"/>
                    </a:p>
                  </a:txBody>
                  <a:tcPr marL="91450" marR="91450" marT="45725" marB="45725"/>
                </a:tc>
                <a:tc>
                  <a:txBody>
                    <a:bodyPr/>
                    <a:lstStyle/>
                    <a:p>
                      <a:pPr marL="285750" marR="0" lvl="0" indent="-285750" algn="l" rtl="0">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Fidelity</a:t>
                      </a:r>
                      <a:endParaRPr/>
                    </a:p>
                    <a:p>
                      <a:pPr marL="285750" marR="0" lvl="0" indent="-285750" algn="l" rtl="0">
                        <a:spcBef>
                          <a:spcPts val="60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Adaptation</a:t>
                      </a:r>
                      <a:endParaRPr/>
                    </a:p>
                    <a:p>
                      <a:pPr marL="285750" marR="0" lvl="0" indent="-285750" algn="l" rtl="0">
                        <a:spcBef>
                          <a:spcPts val="60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Distribution</a:t>
                      </a:r>
                      <a:endParaRPr/>
                    </a:p>
                    <a:p>
                      <a:pPr marL="285750" marR="0" lvl="0" indent="-285750" algn="l" rtl="0">
                        <a:spcBef>
                          <a:spcPts val="60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Placement</a:t>
                      </a:r>
                      <a:endParaRPr sz="2000" b="0"/>
                    </a:p>
                    <a:p>
                      <a:pPr marL="285750" marR="0" lvl="0" indent="-285750" algn="l" rtl="0">
                        <a:spcBef>
                          <a:spcPts val="600"/>
                        </a:spcBef>
                        <a:spcAft>
                          <a:spcPts val="0"/>
                        </a:spcAft>
                        <a:buClr>
                          <a:schemeClr val="dk1"/>
                        </a:buClr>
                        <a:buSzPts val="2000"/>
                        <a:buFont typeface="Arial"/>
                        <a:buChar char="•"/>
                      </a:pPr>
                      <a:r>
                        <a:rPr lang="en-US" sz="2000" b="0"/>
                        <a:t>Reach</a:t>
                      </a:r>
                      <a:endParaRPr/>
                    </a:p>
                    <a:p>
                      <a:pPr marL="285750" marR="0" lvl="0" indent="-285750" algn="l" rtl="0">
                        <a:spcBef>
                          <a:spcPts val="60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Exposure </a:t>
                      </a:r>
                      <a:endParaRPr/>
                    </a:p>
                    <a:p>
                      <a:pPr marL="285750" marR="0" lvl="0" indent="-285750" algn="l" rtl="0">
                        <a:spcBef>
                          <a:spcPts val="600"/>
                        </a:spcBef>
                        <a:spcAft>
                          <a:spcPts val="0"/>
                        </a:spcAft>
                        <a:buClr>
                          <a:schemeClr val="dk1"/>
                        </a:buClr>
                        <a:buSzPts val="2000"/>
                        <a:buFont typeface="Arial"/>
                        <a:buChar char="•"/>
                      </a:pPr>
                      <a:r>
                        <a:rPr lang="en-US" sz="2000" b="0"/>
                        <a:t>Satisfaction</a:t>
                      </a:r>
                      <a:endParaRPr/>
                    </a:p>
                    <a:p>
                      <a:pPr marL="285750" marR="0" lvl="0" indent="-285750" algn="l" rtl="0">
                        <a:lnSpc>
                          <a:spcPct val="100000"/>
                        </a:lnSpc>
                        <a:spcBef>
                          <a:spcPts val="60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Recall</a:t>
                      </a:r>
                      <a:endParaRPr sz="2000" b="0"/>
                    </a:p>
                    <a:p>
                      <a:pPr marL="285750" marR="0" lvl="0" indent="-285750" algn="l" rtl="0">
                        <a:lnSpc>
                          <a:spcPct val="100000"/>
                        </a:lnSpc>
                        <a:spcBef>
                          <a:spcPts val="600"/>
                        </a:spcBef>
                        <a:spcAft>
                          <a:spcPts val="0"/>
                        </a:spcAft>
                        <a:buClr>
                          <a:schemeClr val="dk1"/>
                        </a:buClr>
                        <a:buSzPts val="2000"/>
                        <a:buFont typeface="Arial"/>
                        <a:buChar char="•"/>
                      </a:pPr>
                      <a:r>
                        <a:rPr lang="en-US" sz="2000" b="0"/>
                        <a:t>Context</a:t>
                      </a:r>
                      <a:endParaRPr/>
                    </a:p>
                  </a:txBody>
                  <a:tcPr marL="91450" marR="91450" marT="45725" marB="45725"/>
                </a:tc>
                <a:extLst>
                  <a:ext uri="{0D108BD9-81ED-4DB2-BD59-A6C34878D82A}">
                    <a16:rowId xmlns:a16="http://schemas.microsoft.com/office/drawing/2014/main" val="10001"/>
                  </a:ext>
                </a:extLst>
              </a:tr>
            </a:tbl>
          </a:graphicData>
        </a:graphic>
      </p:graphicFrame>
      <p:sp>
        <p:nvSpPr>
          <p:cNvPr id="121" name="Shape 121"/>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8</a:t>
            </a:fld>
            <a:endParaRPr sz="1200">
              <a:solidFill>
                <a:schemeClr val="lt1"/>
              </a:solidFill>
              <a:latin typeface="Tahoma"/>
              <a:ea typeface="Tahoma"/>
              <a:cs typeface="Tahoma"/>
              <a:sym typeface="Tahoma"/>
            </a:endParaRPr>
          </a:p>
        </p:txBody>
      </p:sp>
      <p:sp>
        <p:nvSpPr>
          <p:cNvPr id="122" name="Shape 122"/>
          <p:cNvSpPr txBox="1"/>
          <p:nvPr/>
        </p:nvSpPr>
        <p:spPr>
          <a:xfrm>
            <a:off x="1528786" y="6391106"/>
            <a:ext cx="8905010" cy="5078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000" b="1">
                <a:solidFill>
                  <a:schemeClr val="lt1"/>
                </a:solidFill>
                <a:latin typeface="Tahoma"/>
                <a:ea typeface="Tahoma"/>
                <a:cs typeface="Tahoma"/>
                <a:sym typeface="Tahoma"/>
              </a:rPr>
              <a:t>Sources:</a:t>
            </a:r>
            <a:r>
              <a:rPr lang="en-US" sz="1000">
                <a:solidFill>
                  <a:schemeClr val="lt1"/>
                </a:solidFill>
                <a:latin typeface="Tahoma"/>
                <a:ea typeface="Tahoma"/>
                <a:cs typeface="Tahoma"/>
                <a:sym typeface="Tahoma"/>
              </a:rPr>
              <a:t> Coffman J. Public communication campaign evaluation: an environmental scan of challenges, criticisms, practice, and opportunities. Cambridge, MA: Harvard Family Research Project; 2002. and Saunders RP, Evans MH, Joshi P. Developing a process evaluation plan for assessing health promotion program implementation: a how-to guide. Health Promot Pract. 2005 Apr;6(2):134-147.</a:t>
            </a:r>
            <a:endParaRPr/>
          </a:p>
        </p:txBody>
      </p:sp>
      <p:sp>
        <p:nvSpPr>
          <p:cNvPr id="3" name="Titel 2">
            <a:extLst>
              <a:ext uri="{FF2B5EF4-FFF2-40B4-BE49-F238E27FC236}">
                <a16:creationId xmlns:a16="http://schemas.microsoft.com/office/drawing/2014/main" id="{DDF51CBB-9FB2-8647-B380-4A18F8B48762}"/>
              </a:ext>
            </a:extLst>
          </p:cNvPr>
          <p:cNvSpPr>
            <a:spLocks noGrp="1"/>
          </p:cNvSpPr>
          <p:nvPr>
            <p:ph type="title"/>
          </p:nvPr>
        </p:nvSpPr>
        <p:spPr/>
        <p:txBody>
          <a:bodyPr/>
          <a:lstStyle/>
          <a:p>
            <a:r>
              <a:rPr lang="nl-NL" dirty="0" err="1"/>
              <a:t>Process</a:t>
            </a:r>
            <a:r>
              <a:rPr lang="nl-NL" dirty="0"/>
              <a:t> of </a:t>
            </a:r>
            <a:r>
              <a:rPr lang="nl-NL" dirty="0" err="1"/>
              <a:t>evaluation</a:t>
            </a:r>
            <a:endParaRPr lang="nl-NL" dirty="0"/>
          </a:p>
        </p:txBody>
      </p:sp>
    </p:spTree>
    <p:extLst>
      <p:ext uri="{BB962C8B-B14F-4D97-AF65-F5344CB8AC3E}">
        <p14:creationId xmlns:p14="http://schemas.microsoft.com/office/powerpoint/2010/main" val="1168582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graphicFrame>
        <p:nvGraphicFramePr>
          <p:cNvPr id="128" name="Shape 128"/>
          <p:cNvGraphicFramePr/>
          <p:nvPr/>
        </p:nvGraphicFramePr>
        <p:xfrm>
          <a:off x="1866901" y="1753229"/>
          <a:ext cx="8554175" cy="3903250"/>
        </p:xfrm>
        <a:graphic>
          <a:graphicData uri="http://schemas.openxmlformats.org/drawingml/2006/table">
            <a:tbl>
              <a:tblPr firstRow="1" bandRow="1">
                <a:noFill/>
              </a:tblPr>
              <a:tblGrid>
                <a:gridCol w="4790300">
                  <a:extLst>
                    <a:ext uri="{9D8B030D-6E8A-4147-A177-3AD203B41FA5}">
                      <a16:colId xmlns:a16="http://schemas.microsoft.com/office/drawing/2014/main" val="20000"/>
                    </a:ext>
                  </a:extLst>
                </a:gridCol>
                <a:gridCol w="3763875">
                  <a:extLst>
                    <a:ext uri="{9D8B030D-6E8A-4147-A177-3AD203B41FA5}">
                      <a16:colId xmlns:a16="http://schemas.microsoft.com/office/drawing/2014/main" val="20001"/>
                    </a:ext>
                  </a:extLst>
                </a:gridCol>
              </a:tblGrid>
              <a:tr h="722400">
                <a:tc>
                  <a:txBody>
                    <a:bodyPr/>
                    <a:lstStyle/>
                    <a:p>
                      <a:pPr marL="0" marR="0" lvl="0" indent="0" algn="ctr" rtl="0">
                        <a:spcBef>
                          <a:spcPts val="0"/>
                        </a:spcBef>
                        <a:spcAft>
                          <a:spcPts val="0"/>
                        </a:spcAft>
                        <a:buNone/>
                      </a:pPr>
                      <a:r>
                        <a:rPr lang="en-US" sz="2400"/>
                        <a:t>Questions</a:t>
                      </a:r>
                      <a:endParaRPr sz="2400"/>
                    </a:p>
                  </a:txBody>
                  <a:tcPr marL="91450" marR="91450" marT="45725" marB="45725"/>
                </a:tc>
                <a:tc>
                  <a:txBody>
                    <a:bodyPr/>
                    <a:lstStyle/>
                    <a:p>
                      <a:pPr marL="0" marR="0" lvl="0" indent="0" algn="ctr" rtl="0">
                        <a:spcBef>
                          <a:spcPts val="0"/>
                        </a:spcBef>
                        <a:spcAft>
                          <a:spcPts val="0"/>
                        </a:spcAft>
                        <a:buNone/>
                      </a:pPr>
                      <a:r>
                        <a:rPr lang="en-US" sz="2400"/>
                        <a:t>Elements</a:t>
                      </a:r>
                      <a:endParaRPr sz="2400"/>
                    </a:p>
                  </a:txBody>
                  <a:tcPr marL="91450" marR="91450" marT="45725" marB="45725"/>
                </a:tc>
                <a:extLst>
                  <a:ext uri="{0D108BD9-81ED-4DB2-BD59-A6C34878D82A}">
                    <a16:rowId xmlns:a16="http://schemas.microsoft.com/office/drawing/2014/main" val="10000"/>
                  </a:ext>
                </a:extLst>
              </a:tr>
              <a:tr h="3180850">
                <a:tc>
                  <a:txBody>
                    <a:bodyPr/>
                    <a:lstStyle/>
                    <a:p>
                      <a:pPr marL="285750" marR="0" lvl="0" indent="-285750" algn="l" rtl="0">
                        <a:lnSpc>
                          <a:spcPct val="100000"/>
                        </a:lnSpc>
                        <a:spcBef>
                          <a:spcPts val="0"/>
                        </a:spcBef>
                        <a:spcAft>
                          <a:spcPts val="0"/>
                        </a:spcAft>
                        <a:buClr>
                          <a:schemeClr val="dk1"/>
                        </a:buClr>
                        <a:buSzPts val="2000"/>
                        <a:buFont typeface="Arial"/>
                        <a:buChar char="•"/>
                      </a:pPr>
                      <a:r>
                        <a:rPr lang="en-US" sz="2000">
                          <a:solidFill>
                            <a:schemeClr val="dk1"/>
                          </a:solidFill>
                          <a:latin typeface="Tahoma"/>
                          <a:ea typeface="Tahoma"/>
                          <a:cs typeface="Tahoma"/>
                          <a:sym typeface="Tahoma"/>
                        </a:rPr>
                        <a:t>Has there been any effective change?</a:t>
                      </a:r>
                      <a:endParaRPr/>
                    </a:p>
                    <a:p>
                      <a:pPr marL="285750" marR="0" lvl="0" indent="-158750" algn="l" rtl="0">
                        <a:lnSpc>
                          <a:spcPct val="100000"/>
                        </a:lnSpc>
                        <a:spcBef>
                          <a:spcPts val="0"/>
                        </a:spcBef>
                        <a:spcAft>
                          <a:spcPts val="0"/>
                        </a:spcAft>
                        <a:buClr>
                          <a:schemeClr val="dk1"/>
                        </a:buClr>
                        <a:buSzPts val="2000"/>
                        <a:buFont typeface="Arial"/>
                        <a:buNone/>
                      </a:pPr>
                      <a:endParaRPr sz="2000"/>
                    </a:p>
                    <a:p>
                      <a:pPr marL="285750" marR="0" lvl="0" indent="-285750" algn="l" rtl="0">
                        <a:lnSpc>
                          <a:spcPct val="100000"/>
                        </a:lnSpc>
                        <a:spcBef>
                          <a:spcPts val="0"/>
                        </a:spcBef>
                        <a:spcAft>
                          <a:spcPts val="0"/>
                        </a:spcAft>
                        <a:buClr>
                          <a:schemeClr val="dk1"/>
                        </a:buClr>
                        <a:buSzPts val="2000"/>
                        <a:buFont typeface="Arial"/>
                        <a:buChar char="•"/>
                      </a:pPr>
                      <a:r>
                        <a:rPr lang="en-US" sz="2000">
                          <a:solidFill>
                            <a:schemeClr val="dk1"/>
                          </a:solidFill>
                          <a:latin typeface="Tahoma"/>
                          <a:ea typeface="Tahoma"/>
                          <a:cs typeface="Tahoma"/>
                          <a:sym typeface="Tahoma"/>
                        </a:rPr>
                        <a:t>Has there been any behavioural change?</a:t>
                      </a:r>
                      <a:endParaRPr/>
                    </a:p>
                    <a:p>
                      <a:pPr marL="285750" marR="0" lvl="0" indent="-158750" algn="l" rtl="0">
                        <a:lnSpc>
                          <a:spcPct val="100000"/>
                        </a:lnSpc>
                        <a:spcBef>
                          <a:spcPts val="0"/>
                        </a:spcBef>
                        <a:spcAft>
                          <a:spcPts val="0"/>
                        </a:spcAft>
                        <a:buClr>
                          <a:schemeClr val="dk1"/>
                        </a:buClr>
                        <a:buSzPts val="2000"/>
                        <a:buFont typeface="Arial"/>
                        <a:buNone/>
                      </a:pPr>
                      <a:endParaRPr sz="2000">
                        <a:solidFill>
                          <a:schemeClr val="dk1"/>
                        </a:solidFill>
                        <a:latin typeface="Tahoma"/>
                        <a:ea typeface="Tahoma"/>
                        <a:cs typeface="Tahoma"/>
                        <a:sym typeface="Tahoma"/>
                      </a:endParaRPr>
                    </a:p>
                    <a:p>
                      <a:pPr marL="285750" marR="0" lvl="0" indent="-285750" algn="l" rtl="0">
                        <a:lnSpc>
                          <a:spcPct val="100000"/>
                        </a:lnSpc>
                        <a:spcBef>
                          <a:spcPts val="0"/>
                        </a:spcBef>
                        <a:spcAft>
                          <a:spcPts val="0"/>
                        </a:spcAft>
                        <a:buClr>
                          <a:schemeClr val="dk1"/>
                        </a:buClr>
                        <a:buSzPts val="2000"/>
                        <a:buFont typeface="Arial"/>
                        <a:buChar char="•"/>
                      </a:pPr>
                      <a:r>
                        <a:rPr lang="en-US" sz="2000">
                          <a:solidFill>
                            <a:schemeClr val="dk1"/>
                          </a:solidFill>
                          <a:latin typeface="Tahoma"/>
                          <a:ea typeface="Tahoma"/>
                          <a:cs typeface="Tahoma"/>
                          <a:sym typeface="Tahoma"/>
                        </a:rPr>
                        <a:t>What outcomes have been observed?</a:t>
                      </a:r>
                      <a:endParaRPr/>
                    </a:p>
                    <a:p>
                      <a:pPr marL="285750" marR="0" lvl="0" indent="-158750" algn="l" rtl="0">
                        <a:lnSpc>
                          <a:spcPct val="100000"/>
                        </a:lnSpc>
                        <a:spcBef>
                          <a:spcPts val="0"/>
                        </a:spcBef>
                        <a:spcAft>
                          <a:spcPts val="0"/>
                        </a:spcAft>
                        <a:buClr>
                          <a:schemeClr val="dk1"/>
                        </a:buClr>
                        <a:buSzPts val="2000"/>
                        <a:buFont typeface="Arial"/>
                        <a:buNone/>
                      </a:pPr>
                      <a:endParaRPr sz="2000"/>
                    </a:p>
                    <a:p>
                      <a:pPr marL="285750" marR="0" lvl="0" indent="-285750" algn="l" rtl="0">
                        <a:lnSpc>
                          <a:spcPct val="100000"/>
                        </a:lnSpc>
                        <a:spcBef>
                          <a:spcPts val="0"/>
                        </a:spcBef>
                        <a:spcAft>
                          <a:spcPts val="0"/>
                        </a:spcAft>
                        <a:buClr>
                          <a:schemeClr val="dk1"/>
                        </a:buClr>
                        <a:buSzPts val="2000"/>
                        <a:buFont typeface="Arial"/>
                        <a:buChar char="•"/>
                      </a:pPr>
                      <a:r>
                        <a:rPr lang="en-US" sz="2000">
                          <a:solidFill>
                            <a:schemeClr val="dk1"/>
                          </a:solidFill>
                          <a:latin typeface="Tahoma"/>
                          <a:ea typeface="Tahoma"/>
                          <a:cs typeface="Tahoma"/>
                          <a:sym typeface="Tahoma"/>
                        </a:rPr>
                        <a:t>What do the outcomes mean?</a:t>
                      </a:r>
                      <a:endParaRPr sz="2000"/>
                    </a:p>
                  </a:txBody>
                  <a:tcPr marL="91450" marR="91450" marT="45725" marB="45725"/>
                </a:tc>
                <a:tc>
                  <a:txBody>
                    <a:bodyPr/>
                    <a:lstStyle/>
                    <a:p>
                      <a:pPr marL="285750" marR="0" lvl="0" indent="-285750" algn="l" rtl="0">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Knowledge</a:t>
                      </a:r>
                      <a:endParaRPr sz="2000" b="0"/>
                    </a:p>
                    <a:p>
                      <a:pPr marL="285750" marR="0" lvl="0" indent="-285750" algn="l" rtl="0">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Awareness</a:t>
                      </a:r>
                      <a:endParaRPr sz="2000" b="0"/>
                    </a:p>
                    <a:p>
                      <a:pPr marL="285750" marR="0" lvl="0" indent="-285750" algn="l" rtl="0">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Attitudes</a:t>
                      </a:r>
                      <a:endParaRPr sz="2000" b="0"/>
                    </a:p>
                    <a:p>
                      <a:pPr marL="285750" marR="0" lvl="0" indent="-285750" algn="l" rtl="0">
                        <a:lnSpc>
                          <a:spcPct val="100000"/>
                        </a:lnSpc>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Behaviour</a:t>
                      </a:r>
                      <a:endParaRPr sz="2000" b="0"/>
                    </a:p>
                    <a:p>
                      <a:pPr marL="285750" marR="0" lvl="0" indent="-285750" algn="l" rtl="0">
                        <a:lnSpc>
                          <a:spcPct val="100000"/>
                        </a:lnSpc>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Behavioural intentions</a:t>
                      </a:r>
                      <a:endParaRPr sz="2000" b="0"/>
                    </a:p>
                    <a:p>
                      <a:pPr marL="285750" marR="0" lvl="0" indent="-285750" algn="l" rtl="0">
                        <a:lnSpc>
                          <a:spcPct val="100000"/>
                        </a:lnSpc>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Skills</a:t>
                      </a:r>
                      <a:endParaRPr sz="2000" b="0"/>
                    </a:p>
                    <a:p>
                      <a:pPr marL="285750" marR="0" lvl="0" indent="-285750" algn="l" rtl="0">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Norms</a:t>
                      </a:r>
                      <a:endParaRPr sz="2000" b="0"/>
                    </a:p>
                    <a:p>
                      <a:pPr marL="285750" marR="0" lvl="0" indent="-285750" algn="l" rtl="0">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Self-efficacy</a:t>
                      </a:r>
                      <a:endParaRPr sz="2000" b="0"/>
                    </a:p>
                    <a:p>
                      <a:pPr marL="285750" marR="0" lvl="0" indent="-285750" algn="l" rtl="0">
                        <a:lnSpc>
                          <a:spcPct val="100000"/>
                        </a:lnSpc>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Saliency</a:t>
                      </a:r>
                      <a:endParaRPr sz="2000" b="0"/>
                    </a:p>
                    <a:p>
                      <a:pPr marL="285750" marR="0" lvl="0" indent="-285750" algn="l" rtl="0">
                        <a:spcBef>
                          <a:spcPts val="0"/>
                        </a:spcBef>
                        <a:spcAft>
                          <a:spcPts val="0"/>
                        </a:spcAft>
                        <a:buClr>
                          <a:schemeClr val="dk1"/>
                        </a:buClr>
                        <a:buSzPts val="2000"/>
                        <a:buFont typeface="Arial"/>
                        <a:buChar char="•"/>
                      </a:pPr>
                      <a:r>
                        <a:rPr lang="en-US" sz="2000" b="0">
                          <a:solidFill>
                            <a:schemeClr val="dk1"/>
                          </a:solidFill>
                          <a:latin typeface="Tahoma"/>
                          <a:ea typeface="Tahoma"/>
                          <a:cs typeface="Tahoma"/>
                          <a:sym typeface="Tahoma"/>
                        </a:rPr>
                        <a:t>Environmental constraints</a:t>
                      </a:r>
                      <a:endParaRPr sz="2000" b="0"/>
                    </a:p>
                  </a:txBody>
                  <a:tcPr marL="91450" marR="91450" marT="45725" marB="45725"/>
                </a:tc>
                <a:extLst>
                  <a:ext uri="{0D108BD9-81ED-4DB2-BD59-A6C34878D82A}">
                    <a16:rowId xmlns:a16="http://schemas.microsoft.com/office/drawing/2014/main" val="10001"/>
                  </a:ext>
                </a:extLst>
              </a:tr>
            </a:tbl>
          </a:graphicData>
        </a:graphic>
      </p:graphicFrame>
      <p:sp>
        <p:nvSpPr>
          <p:cNvPr id="129" name="Shape 129"/>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US" sz="1200">
                <a:solidFill>
                  <a:schemeClr val="lt1"/>
                </a:solidFill>
                <a:latin typeface="Tahoma"/>
                <a:ea typeface="Tahoma"/>
                <a:cs typeface="Tahoma"/>
                <a:sym typeface="Tahoma"/>
              </a:rPr>
              <a:pPr algn="r">
                <a:lnSpc>
                  <a:spcPct val="100000"/>
                </a:lnSpc>
                <a:spcBef>
                  <a:spcPts val="0"/>
                </a:spcBef>
                <a:spcAft>
                  <a:spcPts val="0"/>
                </a:spcAft>
              </a:pPr>
              <a:t>9</a:t>
            </a:fld>
            <a:endParaRPr sz="1200">
              <a:solidFill>
                <a:schemeClr val="lt1"/>
              </a:solidFill>
              <a:latin typeface="Tahoma"/>
              <a:ea typeface="Tahoma"/>
              <a:cs typeface="Tahoma"/>
              <a:sym typeface="Tahoma"/>
            </a:endParaRPr>
          </a:p>
        </p:txBody>
      </p:sp>
      <p:sp>
        <p:nvSpPr>
          <p:cNvPr id="130" name="Shape 130"/>
          <p:cNvSpPr txBox="1"/>
          <p:nvPr/>
        </p:nvSpPr>
        <p:spPr>
          <a:xfrm>
            <a:off x="1528786" y="6391106"/>
            <a:ext cx="8905010" cy="5078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US" sz="1000" b="1">
                <a:solidFill>
                  <a:schemeClr val="lt1"/>
                </a:solidFill>
                <a:latin typeface="Tahoma"/>
                <a:ea typeface="Tahoma"/>
                <a:cs typeface="Tahoma"/>
                <a:sym typeface="Tahoma"/>
              </a:rPr>
              <a:t>Sources:</a:t>
            </a:r>
            <a:r>
              <a:rPr lang="en-US" sz="1000">
                <a:solidFill>
                  <a:schemeClr val="lt1"/>
                </a:solidFill>
                <a:latin typeface="Tahoma"/>
                <a:ea typeface="Tahoma"/>
                <a:cs typeface="Tahoma"/>
                <a:sym typeface="Tahoma"/>
              </a:rPr>
              <a:t> Coffman J. Public communication campaign evaluation: an environmental scan of challenges, criticisms, practice, and opportunities. Cambridge, MA: Harvard Family Research Project; 2002. and Saunders RP, Evans MH, Joshi P. Developing a process evaluation plan for assessing health promotion program implementation: a how-to guide. Health Promot Pract. 2005 Apr;6(2):134-147.</a:t>
            </a:r>
            <a:endParaRPr/>
          </a:p>
        </p:txBody>
      </p:sp>
      <p:sp>
        <p:nvSpPr>
          <p:cNvPr id="3" name="Titel 2">
            <a:extLst>
              <a:ext uri="{FF2B5EF4-FFF2-40B4-BE49-F238E27FC236}">
                <a16:creationId xmlns:a16="http://schemas.microsoft.com/office/drawing/2014/main" id="{766DA49A-E576-514C-A483-FAF326443357}"/>
              </a:ext>
            </a:extLst>
          </p:cNvPr>
          <p:cNvSpPr>
            <a:spLocks noGrp="1"/>
          </p:cNvSpPr>
          <p:nvPr>
            <p:ph type="title"/>
          </p:nvPr>
        </p:nvSpPr>
        <p:spPr/>
        <p:txBody>
          <a:bodyPr/>
          <a:lstStyle/>
          <a:p>
            <a:r>
              <a:rPr lang="nl-NL" dirty="0" err="1"/>
              <a:t>Outcome</a:t>
            </a:r>
            <a:r>
              <a:rPr lang="nl-NL" dirty="0"/>
              <a:t> of </a:t>
            </a:r>
            <a:r>
              <a:rPr lang="nl-NL" dirty="0" err="1"/>
              <a:t>evaluation</a:t>
            </a:r>
            <a:endParaRPr lang="nl-NL" dirty="0"/>
          </a:p>
        </p:txBody>
      </p:sp>
    </p:spTree>
    <p:extLst>
      <p:ext uri="{BB962C8B-B14F-4D97-AF65-F5344CB8AC3E}">
        <p14:creationId xmlns:p14="http://schemas.microsoft.com/office/powerpoint/2010/main" val="1493363276"/>
      </p:ext>
    </p:extLst>
  </p:cSld>
  <p:clrMapOvr>
    <a:masterClrMapping/>
  </p:clrMapOvr>
</p:sld>
</file>

<file path=ppt/theme/theme1.xml><?xml version="1.0" encoding="utf-8"?>
<a:theme xmlns:a="http://schemas.openxmlformats.org/drawingml/2006/main" name="ECDC_PowerPoint_Template_2017">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ECDC_PowerPoint_Template_2017</Template>
  <TotalTime>25</TotalTime>
  <Words>4232</Words>
  <Application>Microsoft Office PowerPoint</Application>
  <PresentationFormat>Breedbeeld</PresentationFormat>
  <Paragraphs>369</Paragraphs>
  <Slides>26</Slides>
  <Notes>23</Notes>
  <HiddenSlides>0</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26</vt:i4>
      </vt:variant>
    </vt:vector>
  </HeadingPairs>
  <TitlesOfParts>
    <vt:vector size="33" baseType="lpstr">
      <vt:lpstr>Arial</vt:lpstr>
      <vt:lpstr>Courier New</vt:lpstr>
      <vt:lpstr>Tahoma</vt:lpstr>
      <vt:lpstr>Times</vt:lpstr>
      <vt:lpstr>Wingdings</vt:lpstr>
      <vt:lpstr>ECDC_PowerPoint_Template_2017</vt:lpstr>
      <vt:lpstr>ECDC_PowerPoint_Template_2017-2</vt:lpstr>
      <vt:lpstr>Module 3: Introduction to the evaluation of prudent antibiotic use campaigns Session 7: Evaluation</vt:lpstr>
      <vt:lpstr>Objectives</vt:lpstr>
      <vt:lpstr>Outline</vt:lpstr>
      <vt:lpstr>Evaluation</vt:lpstr>
      <vt:lpstr>Importance of evaluation</vt:lpstr>
      <vt:lpstr>Logic model</vt:lpstr>
      <vt:lpstr>Types of evaluation</vt:lpstr>
      <vt:lpstr>Process of evaluation</vt:lpstr>
      <vt:lpstr>Outcome of evaluation</vt:lpstr>
      <vt:lpstr>Impact of evaluation</vt:lpstr>
      <vt:lpstr>Methods</vt:lpstr>
      <vt:lpstr>Hierarchies of evidence</vt:lpstr>
      <vt:lpstr>Evaluation on a shoestring </vt:lpstr>
      <vt:lpstr>Indicators</vt:lpstr>
      <vt:lpstr>Indicators</vt:lpstr>
      <vt:lpstr>Selecting indicators</vt:lpstr>
      <vt:lpstr>Characteristics of a good indicator (1)</vt:lpstr>
      <vt:lpstr>Characteristics of a good indicator (2)</vt:lpstr>
      <vt:lpstr>DOPA criteria</vt:lpstr>
      <vt:lpstr>Follow-up</vt:lpstr>
      <vt:lpstr>Follow-up phase</vt:lpstr>
      <vt:lpstr>Use and share lessons learned</vt:lpstr>
      <vt:lpstr>Thank you!</vt:lpstr>
      <vt:lpstr>References</vt:lpstr>
      <vt:lpstr>References</vt:lpstr>
      <vt:lpstr>Acknowledgements  The creation of this training material was commissioned in 2011 by ECDC to the department of Public Health Sciences of the Karolinska Institutet (SE) with the direct involvement of Senia Rosales, Erika Anne-Marie Saliba, Charlotta Zacharias and Cecilia Stålsby Lundborg.   The revision and update of this training material was commissioned in 2017 by ECDC to Transmissible (NL) with the direct involvement of Anja Schreijer, Remco Schrijver, Marita van der Laar and Arnold Bosman.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Module 3: Introduction to the evaluation of prudent antibiotic use campaigns Session 7: Evaluation</dc:title>
  <dc:creator>Anja Schreijer</dc:creator>
  <cp:keywords>Template, PowerPoint</cp:keywords>
  <cp:lastModifiedBy>arnold bosman</cp:lastModifiedBy>
  <cp:revision>8</cp:revision>
  <cp:lastPrinted>2018-01-12T14:15:37Z</cp:lastPrinted>
  <dcterms:created xsi:type="dcterms:W3CDTF">2018-04-14T13:46:07Z</dcterms:created>
  <dcterms:modified xsi:type="dcterms:W3CDTF">2018-06-04T06:45:32Z</dcterms:modified>
</cp:coreProperties>
</file>