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62" r:id="rId2"/>
  </p:sldMasterIdLst>
  <p:notesMasterIdLst>
    <p:notesMasterId r:id="rId40"/>
  </p:notesMasterIdLst>
  <p:sldIdLst>
    <p:sldId id="256" r:id="rId3"/>
    <p:sldId id="257" r:id="rId4"/>
    <p:sldId id="258" r:id="rId5"/>
    <p:sldId id="260" r:id="rId6"/>
    <p:sldId id="302" r:id="rId7"/>
    <p:sldId id="259"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286" r:id="rId22"/>
    <p:sldId id="316" r:id="rId23"/>
    <p:sldId id="317" r:id="rId24"/>
    <p:sldId id="318" r:id="rId25"/>
    <p:sldId id="319" r:id="rId26"/>
    <p:sldId id="328" r:id="rId27"/>
    <p:sldId id="320" r:id="rId28"/>
    <p:sldId id="321" r:id="rId29"/>
    <p:sldId id="322" r:id="rId30"/>
    <p:sldId id="323" r:id="rId31"/>
    <p:sldId id="324" r:id="rId32"/>
    <p:sldId id="325" r:id="rId33"/>
    <p:sldId id="326" r:id="rId34"/>
    <p:sldId id="327" r:id="rId35"/>
    <p:sldId id="264" r:id="rId36"/>
    <p:sldId id="265" r:id="rId37"/>
    <p:sldId id="301" r:id="rId38"/>
    <p:sldId id="266" r:id="rId39"/>
  </p:sldIdLst>
  <p:sldSz cx="12192000" cy="6858000"/>
  <p:notesSz cx="7023100" cy="9309100"/>
  <p:embeddedFontLst>
    <p:embeddedFont>
      <p:font typeface="Tahoma" panose="020B0604030504040204" pitchFamily="34" charset="0"/>
      <p:regular r:id="rId41"/>
      <p:bold r:id="rId42"/>
    </p:embeddedFont>
    <p:embeddedFont>
      <p:font typeface="MS Gothic" panose="020B0609070205080204" pitchFamily="49" charset="-128"/>
      <p:regular r:id="rId43"/>
    </p:embeddedFont>
    <p:embeddedFont>
      <p:font typeface="Times" panose="02020603050405020304"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51" autoAdjust="0"/>
  </p:normalViewPr>
  <p:slideViewPr>
    <p:cSldViewPr snapToGrid="0">
      <p:cViewPr varScale="1">
        <p:scale>
          <a:sx n="95" d="100"/>
          <a:sy n="95" d="100"/>
        </p:scale>
        <p:origin x="1074"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EDA14-9781-436E-8242-B36ED75AA087}" type="doc">
      <dgm:prSet loTypeId="urn:microsoft.com/office/officeart/2005/8/layout/gear1" loCatId="process" qsTypeId="urn:microsoft.com/office/officeart/2005/8/quickstyle/simple1#2" qsCatId="simple" csTypeId="urn:microsoft.com/office/officeart/2005/8/colors/accent1_2#1" csCatId="accent1" phldr="1"/>
      <dgm:spPr/>
    </dgm:pt>
    <dgm:pt modelId="{5D76BA61-5CC7-40CA-B8F6-A05C5F787B58}">
      <dgm:prSet phldrT="[Text]" custT="1"/>
      <dgm:spPr/>
      <dgm:t>
        <a:bodyPr/>
        <a:lstStyle/>
        <a:p>
          <a:r>
            <a:rPr lang="en-GB" sz="1200" b="1" dirty="0">
              <a:solidFill>
                <a:schemeClr val="tx1"/>
              </a:solidFill>
            </a:rPr>
            <a:t>Risk management: </a:t>
          </a:r>
        </a:p>
        <a:p>
          <a:r>
            <a:rPr lang="en-GB" sz="1200" b="1" dirty="0">
              <a:solidFill>
                <a:schemeClr val="tx1"/>
              </a:solidFill>
            </a:rPr>
            <a:t>MS, European Commission</a:t>
          </a:r>
        </a:p>
      </dgm:t>
    </dgm:pt>
    <dgm:pt modelId="{36B236E4-D498-478F-8450-2E925D549FC4}" type="parTrans" cxnId="{333422AF-6663-4B25-8C1E-1C9AA0F8BB0E}">
      <dgm:prSet/>
      <dgm:spPr/>
      <dgm:t>
        <a:bodyPr/>
        <a:lstStyle/>
        <a:p>
          <a:endParaRPr lang="en-GB" sz="1100">
            <a:solidFill>
              <a:schemeClr val="tx1"/>
            </a:solidFill>
          </a:endParaRPr>
        </a:p>
      </dgm:t>
    </dgm:pt>
    <dgm:pt modelId="{041F787F-81D4-409A-B5C8-EB690BC635B0}" type="sibTrans" cxnId="{333422AF-6663-4B25-8C1E-1C9AA0F8BB0E}">
      <dgm:prSet/>
      <dgm:spPr/>
      <dgm:t>
        <a:bodyPr/>
        <a:lstStyle/>
        <a:p>
          <a:endParaRPr lang="en-GB" sz="1100">
            <a:solidFill>
              <a:schemeClr val="tx1"/>
            </a:solidFill>
          </a:endParaRPr>
        </a:p>
      </dgm:t>
    </dgm:pt>
    <dgm:pt modelId="{667AFB3B-B0B0-47C1-8CC2-B290F9ADA9FC}">
      <dgm:prSet phldrT="[Text]" custT="1"/>
      <dgm:spPr/>
      <dgm:t>
        <a:bodyPr/>
        <a:lstStyle/>
        <a:p>
          <a:r>
            <a:rPr lang="en-GB" sz="1200" b="1" dirty="0">
              <a:solidFill>
                <a:schemeClr val="tx1"/>
              </a:solidFill>
            </a:rPr>
            <a:t>Signal Follow-up:</a:t>
          </a:r>
        </a:p>
        <a:p>
          <a:r>
            <a:rPr lang="en-GB" sz="1200" b="1" dirty="0">
              <a:solidFill>
                <a:schemeClr val="tx1"/>
              </a:solidFill>
            </a:rPr>
            <a:t>ECDC/VAESCO, </a:t>
          </a:r>
        </a:p>
        <a:p>
          <a:r>
            <a:rPr lang="en-GB" sz="1200" b="1" dirty="0">
              <a:solidFill>
                <a:schemeClr val="tx1"/>
              </a:solidFill>
            </a:rPr>
            <a:t>Manufacturers</a:t>
          </a:r>
        </a:p>
      </dgm:t>
    </dgm:pt>
    <dgm:pt modelId="{FAA99FD6-4FD6-47BD-8FA8-C8530AEA5D1A}" type="parTrans" cxnId="{67086D33-E0E3-4B15-A11E-19DDBE006F83}">
      <dgm:prSet/>
      <dgm:spPr/>
      <dgm:t>
        <a:bodyPr/>
        <a:lstStyle/>
        <a:p>
          <a:endParaRPr lang="en-GB" sz="1100">
            <a:solidFill>
              <a:schemeClr val="tx1"/>
            </a:solidFill>
          </a:endParaRPr>
        </a:p>
      </dgm:t>
    </dgm:pt>
    <dgm:pt modelId="{4B2C1034-8EBB-4616-A390-D67C09E1F40C}" type="sibTrans" cxnId="{67086D33-E0E3-4B15-A11E-19DDBE006F83}">
      <dgm:prSet/>
      <dgm:spPr/>
      <dgm:t>
        <a:bodyPr/>
        <a:lstStyle/>
        <a:p>
          <a:endParaRPr lang="en-GB" sz="1100">
            <a:solidFill>
              <a:schemeClr val="tx1"/>
            </a:solidFill>
          </a:endParaRPr>
        </a:p>
      </dgm:t>
    </dgm:pt>
    <dgm:pt modelId="{D625BD16-8248-4031-9F67-7E847E62B454}">
      <dgm:prSet phldrT="[Text]" custT="1"/>
      <dgm:spPr/>
      <dgm:t>
        <a:bodyPr/>
        <a:lstStyle/>
        <a:p>
          <a:r>
            <a:rPr lang="en-GB" sz="1200" b="1" dirty="0">
              <a:solidFill>
                <a:schemeClr val="tx1"/>
              </a:solidFill>
            </a:rPr>
            <a:t>Signal Detection:</a:t>
          </a:r>
        </a:p>
        <a:p>
          <a:r>
            <a:rPr lang="en-GB" sz="1200" b="1" dirty="0" err="1">
              <a:solidFill>
                <a:schemeClr val="tx1"/>
              </a:solidFill>
            </a:rPr>
            <a:t>Eudravigilance</a:t>
          </a:r>
          <a:r>
            <a:rPr lang="en-GB" sz="1200" b="1" dirty="0">
              <a:solidFill>
                <a:schemeClr val="tx1"/>
              </a:solidFill>
            </a:rPr>
            <a:t> EMA</a:t>
          </a:r>
        </a:p>
        <a:p>
          <a:r>
            <a:rPr lang="en-GB" sz="1200" b="1" dirty="0">
              <a:solidFill>
                <a:schemeClr val="tx1"/>
              </a:solidFill>
            </a:rPr>
            <a:t>Manufacturers</a:t>
          </a:r>
        </a:p>
      </dgm:t>
    </dgm:pt>
    <dgm:pt modelId="{BF64787E-666B-47D1-AD52-326500FB2A4A}" type="parTrans" cxnId="{CC9D2AAF-CF72-4845-AA34-2BE1415AB725}">
      <dgm:prSet/>
      <dgm:spPr/>
      <dgm:t>
        <a:bodyPr/>
        <a:lstStyle/>
        <a:p>
          <a:endParaRPr lang="en-GB" sz="1100">
            <a:solidFill>
              <a:schemeClr val="tx1"/>
            </a:solidFill>
          </a:endParaRPr>
        </a:p>
      </dgm:t>
    </dgm:pt>
    <dgm:pt modelId="{9BD1FBB3-6412-41F0-B6F8-48DAB3607AD0}" type="sibTrans" cxnId="{CC9D2AAF-CF72-4845-AA34-2BE1415AB725}">
      <dgm:prSet/>
      <dgm:spPr/>
      <dgm:t>
        <a:bodyPr/>
        <a:lstStyle/>
        <a:p>
          <a:endParaRPr lang="en-GB" sz="1100">
            <a:solidFill>
              <a:schemeClr val="tx1"/>
            </a:solidFill>
          </a:endParaRPr>
        </a:p>
      </dgm:t>
    </dgm:pt>
    <dgm:pt modelId="{AB67E8C2-380B-43AA-A4BB-E1556D94D8AE}" type="pres">
      <dgm:prSet presAssocID="{2B7EDA14-9781-436E-8242-B36ED75AA087}" presName="composite" presStyleCnt="0">
        <dgm:presLayoutVars>
          <dgm:chMax val="3"/>
          <dgm:animLvl val="lvl"/>
          <dgm:resizeHandles val="exact"/>
        </dgm:presLayoutVars>
      </dgm:prSet>
      <dgm:spPr/>
    </dgm:pt>
    <dgm:pt modelId="{CB8C9C70-6D00-47E8-9696-EE4A0F99A2B1}" type="pres">
      <dgm:prSet presAssocID="{5D76BA61-5CC7-40CA-B8F6-A05C5F787B58}" presName="gear1" presStyleLbl="node1" presStyleIdx="0" presStyleCnt="3" custLinFactNeighborX="1923" custLinFactNeighborY="3365">
        <dgm:presLayoutVars>
          <dgm:chMax val="1"/>
          <dgm:bulletEnabled val="1"/>
        </dgm:presLayoutVars>
      </dgm:prSet>
      <dgm:spPr/>
    </dgm:pt>
    <dgm:pt modelId="{CEDED282-6441-463F-BE16-C5B5CEB61B72}" type="pres">
      <dgm:prSet presAssocID="{5D76BA61-5CC7-40CA-B8F6-A05C5F787B58}" presName="gear1srcNode" presStyleLbl="node1" presStyleIdx="0" presStyleCnt="3"/>
      <dgm:spPr/>
    </dgm:pt>
    <dgm:pt modelId="{EB8B308D-1BCA-4BA8-A2EA-71D239658F4C}" type="pres">
      <dgm:prSet presAssocID="{5D76BA61-5CC7-40CA-B8F6-A05C5F787B58}" presName="gear1dstNode" presStyleLbl="node1" presStyleIdx="0" presStyleCnt="3"/>
      <dgm:spPr/>
    </dgm:pt>
    <dgm:pt modelId="{3688E7DD-FBA6-46B7-B3EF-109ED5B357B0}" type="pres">
      <dgm:prSet presAssocID="{667AFB3B-B0B0-47C1-8CC2-B290F9ADA9FC}" presName="gear2" presStyleLbl="node1" presStyleIdx="1" presStyleCnt="3" custScaleX="142489" custScaleY="126344">
        <dgm:presLayoutVars>
          <dgm:chMax val="1"/>
          <dgm:bulletEnabled val="1"/>
        </dgm:presLayoutVars>
      </dgm:prSet>
      <dgm:spPr/>
    </dgm:pt>
    <dgm:pt modelId="{E42E4B0A-5A79-435E-9E01-AFB3D9975B6C}" type="pres">
      <dgm:prSet presAssocID="{667AFB3B-B0B0-47C1-8CC2-B290F9ADA9FC}" presName="gear2srcNode" presStyleLbl="node1" presStyleIdx="1" presStyleCnt="3"/>
      <dgm:spPr/>
    </dgm:pt>
    <dgm:pt modelId="{0A28343E-B1BA-47CE-80FA-781104EC6767}" type="pres">
      <dgm:prSet presAssocID="{667AFB3B-B0B0-47C1-8CC2-B290F9ADA9FC}" presName="gear2dstNode" presStyleLbl="node1" presStyleIdx="1" presStyleCnt="3"/>
      <dgm:spPr/>
    </dgm:pt>
    <dgm:pt modelId="{037BC059-392C-48B4-B06B-E6B36844F775}" type="pres">
      <dgm:prSet presAssocID="{D625BD16-8248-4031-9F67-7E847E62B454}" presName="gear3" presStyleLbl="node1" presStyleIdx="2" presStyleCnt="3" custScaleX="112375" custScaleY="112375" custLinFactNeighborX="1652" custLinFactNeighborY="-2203"/>
      <dgm:spPr/>
    </dgm:pt>
    <dgm:pt modelId="{127757D0-CE11-4D92-B2DA-14CED0929FA6}" type="pres">
      <dgm:prSet presAssocID="{D625BD16-8248-4031-9F67-7E847E62B454}" presName="gear3tx" presStyleLbl="node1" presStyleIdx="2" presStyleCnt="3">
        <dgm:presLayoutVars>
          <dgm:chMax val="1"/>
          <dgm:bulletEnabled val="1"/>
        </dgm:presLayoutVars>
      </dgm:prSet>
      <dgm:spPr/>
    </dgm:pt>
    <dgm:pt modelId="{114995AC-B6BD-4774-9C4B-F4759FC3D9D3}" type="pres">
      <dgm:prSet presAssocID="{D625BD16-8248-4031-9F67-7E847E62B454}" presName="gear3srcNode" presStyleLbl="node1" presStyleIdx="2" presStyleCnt="3"/>
      <dgm:spPr/>
    </dgm:pt>
    <dgm:pt modelId="{17E69528-AC53-41E9-B1B6-065D51F98A63}" type="pres">
      <dgm:prSet presAssocID="{D625BD16-8248-4031-9F67-7E847E62B454}" presName="gear3dstNode" presStyleLbl="node1" presStyleIdx="2" presStyleCnt="3"/>
      <dgm:spPr/>
    </dgm:pt>
    <dgm:pt modelId="{4E84FDF1-D11C-484A-BFD4-F2B6DE655BBD}" type="pres">
      <dgm:prSet presAssocID="{041F787F-81D4-409A-B5C8-EB690BC635B0}" presName="connector1" presStyleLbl="sibTrans2D1" presStyleIdx="0" presStyleCnt="3"/>
      <dgm:spPr/>
    </dgm:pt>
    <dgm:pt modelId="{ABDEBDF1-E0DB-46C2-8910-0E6E058DE645}" type="pres">
      <dgm:prSet presAssocID="{4B2C1034-8EBB-4616-A390-D67C09E1F40C}" presName="connector2" presStyleLbl="sibTrans2D1" presStyleIdx="1" presStyleCnt="3" custLinFactNeighborX="-11890" custLinFactNeighborY="518"/>
      <dgm:spPr/>
    </dgm:pt>
    <dgm:pt modelId="{9C50A2B6-2C9B-4E43-A912-44C48EEDC886}" type="pres">
      <dgm:prSet presAssocID="{9BD1FBB3-6412-41F0-B6F8-48DAB3607AD0}" presName="connector3" presStyleLbl="sibTrans2D1" presStyleIdx="2" presStyleCnt="3"/>
      <dgm:spPr/>
    </dgm:pt>
  </dgm:ptLst>
  <dgm:cxnLst>
    <dgm:cxn modelId="{0CE76707-3DEC-4DD7-82BF-587564544C65}" type="presOf" srcId="{041F787F-81D4-409A-B5C8-EB690BC635B0}" destId="{4E84FDF1-D11C-484A-BFD4-F2B6DE655BBD}" srcOrd="0" destOrd="0" presId="urn:microsoft.com/office/officeart/2005/8/layout/gear1"/>
    <dgm:cxn modelId="{9728690A-48DF-480D-A267-308109B42B50}" type="presOf" srcId="{5D76BA61-5CC7-40CA-B8F6-A05C5F787B58}" destId="{CEDED282-6441-463F-BE16-C5B5CEB61B72}" srcOrd="1" destOrd="0" presId="urn:microsoft.com/office/officeart/2005/8/layout/gear1"/>
    <dgm:cxn modelId="{C6C1680D-825A-4108-8B0B-BCBB4F087742}" type="presOf" srcId="{2B7EDA14-9781-436E-8242-B36ED75AA087}" destId="{AB67E8C2-380B-43AA-A4BB-E1556D94D8AE}" srcOrd="0" destOrd="0" presId="urn:microsoft.com/office/officeart/2005/8/layout/gear1"/>
    <dgm:cxn modelId="{FD9BDE1C-2743-401D-BD0D-60750BC571BB}" type="presOf" srcId="{D625BD16-8248-4031-9F67-7E847E62B454}" destId="{17E69528-AC53-41E9-B1B6-065D51F98A63}" srcOrd="3" destOrd="0" presId="urn:microsoft.com/office/officeart/2005/8/layout/gear1"/>
    <dgm:cxn modelId="{ED2EF924-FA4A-4A41-AD0E-F111A2350631}" type="presOf" srcId="{D625BD16-8248-4031-9F67-7E847E62B454}" destId="{127757D0-CE11-4D92-B2DA-14CED0929FA6}" srcOrd="1" destOrd="0" presId="urn:microsoft.com/office/officeart/2005/8/layout/gear1"/>
    <dgm:cxn modelId="{257B7E29-5991-41AE-9D9F-24D745FCB31E}" type="presOf" srcId="{5D76BA61-5CC7-40CA-B8F6-A05C5F787B58}" destId="{CB8C9C70-6D00-47E8-9696-EE4A0F99A2B1}" srcOrd="0" destOrd="0" presId="urn:microsoft.com/office/officeart/2005/8/layout/gear1"/>
    <dgm:cxn modelId="{67086D33-E0E3-4B15-A11E-19DDBE006F83}" srcId="{2B7EDA14-9781-436E-8242-B36ED75AA087}" destId="{667AFB3B-B0B0-47C1-8CC2-B290F9ADA9FC}" srcOrd="1" destOrd="0" parTransId="{FAA99FD6-4FD6-47BD-8FA8-C8530AEA5D1A}" sibTransId="{4B2C1034-8EBB-4616-A390-D67C09E1F40C}"/>
    <dgm:cxn modelId="{9B54425E-D88A-466D-8879-6E0D30D01E0C}" type="presOf" srcId="{9BD1FBB3-6412-41F0-B6F8-48DAB3607AD0}" destId="{9C50A2B6-2C9B-4E43-A912-44C48EEDC886}" srcOrd="0" destOrd="0" presId="urn:microsoft.com/office/officeart/2005/8/layout/gear1"/>
    <dgm:cxn modelId="{B8CA1062-9F49-46B6-AB72-5336E58F1714}" type="presOf" srcId="{667AFB3B-B0B0-47C1-8CC2-B290F9ADA9FC}" destId="{E42E4B0A-5A79-435E-9E01-AFB3D9975B6C}" srcOrd="1" destOrd="0" presId="urn:microsoft.com/office/officeart/2005/8/layout/gear1"/>
    <dgm:cxn modelId="{58C48F46-31A4-436C-94EA-C76E464F942E}" type="presOf" srcId="{D625BD16-8248-4031-9F67-7E847E62B454}" destId="{114995AC-B6BD-4774-9C4B-F4759FC3D9D3}" srcOrd="2" destOrd="0" presId="urn:microsoft.com/office/officeart/2005/8/layout/gear1"/>
    <dgm:cxn modelId="{CE74497A-442B-4E66-8B9D-D5B6C00805BA}" type="presOf" srcId="{5D76BA61-5CC7-40CA-B8F6-A05C5F787B58}" destId="{EB8B308D-1BCA-4BA8-A2EA-71D239658F4C}" srcOrd="2" destOrd="0" presId="urn:microsoft.com/office/officeart/2005/8/layout/gear1"/>
    <dgm:cxn modelId="{1CD0F38C-6115-4194-A58A-79EE0E693701}" type="presOf" srcId="{4B2C1034-8EBB-4616-A390-D67C09E1F40C}" destId="{ABDEBDF1-E0DB-46C2-8910-0E6E058DE645}" srcOrd="0" destOrd="0" presId="urn:microsoft.com/office/officeart/2005/8/layout/gear1"/>
    <dgm:cxn modelId="{3CA05AAE-BA06-4101-BB6B-A7237885CC5E}" type="presOf" srcId="{667AFB3B-B0B0-47C1-8CC2-B290F9ADA9FC}" destId="{3688E7DD-FBA6-46B7-B3EF-109ED5B357B0}" srcOrd="0" destOrd="0" presId="urn:microsoft.com/office/officeart/2005/8/layout/gear1"/>
    <dgm:cxn modelId="{066593AE-11FF-4233-B9CC-4AF4F8F1304D}" type="presOf" srcId="{667AFB3B-B0B0-47C1-8CC2-B290F9ADA9FC}" destId="{0A28343E-B1BA-47CE-80FA-781104EC6767}" srcOrd="2" destOrd="0" presId="urn:microsoft.com/office/officeart/2005/8/layout/gear1"/>
    <dgm:cxn modelId="{333422AF-6663-4B25-8C1E-1C9AA0F8BB0E}" srcId="{2B7EDA14-9781-436E-8242-B36ED75AA087}" destId="{5D76BA61-5CC7-40CA-B8F6-A05C5F787B58}" srcOrd="0" destOrd="0" parTransId="{36B236E4-D498-478F-8450-2E925D549FC4}" sibTransId="{041F787F-81D4-409A-B5C8-EB690BC635B0}"/>
    <dgm:cxn modelId="{CC9D2AAF-CF72-4845-AA34-2BE1415AB725}" srcId="{2B7EDA14-9781-436E-8242-B36ED75AA087}" destId="{D625BD16-8248-4031-9F67-7E847E62B454}" srcOrd="2" destOrd="0" parTransId="{BF64787E-666B-47D1-AD52-326500FB2A4A}" sibTransId="{9BD1FBB3-6412-41F0-B6F8-48DAB3607AD0}"/>
    <dgm:cxn modelId="{441B46E2-6CC2-4E6E-9A7B-8BEFF1B6BB9E}" type="presOf" srcId="{D625BD16-8248-4031-9F67-7E847E62B454}" destId="{037BC059-392C-48B4-B06B-E6B36844F775}" srcOrd="0" destOrd="0" presId="urn:microsoft.com/office/officeart/2005/8/layout/gear1"/>
    <dgm:cxn modelId="{8592B425-C1B9-4E5D-81AF-7F731CCE57AC}" type="presParOf" srcId="{AB67E8C2-380B-43AA-A4BB-E1556D94D8AE}" destId="{CB8C9C70-6D00-47E8-9696-EE4A0F99A2B1}" srcOrd="0" destOrd="0" presId="urn:microsoft.com/office/officeart/2005/8/layout/gear1"/>
    <dgm:cxn modelId="{1138F29F-4F31-44BE-93B4-A28097AD2CF9}" type="presParOf" srcId="{AB67E8C2-380B-43AA-A4BB-E1556D94D8AE}" destId="{CEDED282-6441-463F-BE16-C5B5CEB61B72}" srcOrd="1" destOrd="0" presId="urn:microsoft.com/office/officeart/2005/8/layout/gear1"/>
    <dgm:cxn modelId="{BCF3A123-E581-4696-8500-7D9A1C3C169A}" type="presParOf" srcId="{AB67E8C2-380B-43AA-A4BB-E1556D94D8AE}" destId="{EB8B308D-1BCA-4BA8-A2EA-71D239658F4C}" srcOrd="2" destOrd="0" presId="urn:microsoft.com/office/officeart/2005/8/layout/gear1"/>
    <dgm:cxn modelId="{E095F0D9-7B2D-4CC3-8822-8669B8431624}" type="presParOf" srcId="{AB67E8C2-380B-43AA-A4BB-E1556D94D8AE}" destId="{3688E7DD-FBA6-46B7-B3EF-109ED5B357B0}" srcOrd="3" destOrd="0" presId="urn:microsoft.com/office/officeart/2005/8/layout/gear1"/>
    <dgm:cxn modelId="{DF9C381B-4CBD-441F-A137-067DFE42D0B6}" type="presParOf" srcId="{AB67E8C2-380B-43AA-A4BB-E1556D94D8AE}" destId="{E42E4B0A-5A79-435E-9E01-AFB3D9975B6C}" srcOrd="4" destOrd="0" presId="urn:microsoft.com/office/officeart/2005/8/layout/gear1"/>
    <dgm:cxn modelId="{2F3E7D58-E9A6-48AA-864B-A663BB7ABC60}" type="presParOf" srcId="{AB67E8C2-380B-43AA-A4BB-E1556D94D8AE}" destId="{0A28343E-B1BA-47CE-80FA-781104EC6767}" srcOrd="5" destOrd="0" presId="urn:microsoft.com/office/officeart/2005/8/layout/gear1"/>
    <dgm:cxn modelId="{92B44CBB-D18C-40B0-B97E-15E9E0A78933}" type="presParOf" srcId="{AB67E8C2-380B-43AA-A4BB-E1556D94D8AE}" destId="{037BC059-392C-48B4-B06B-E6B36844F775}" srcOrd="6" destOrd="0" presId="urn:microsoft.com/office/officeart/2005/8/layout/gear1"/>
    <dgm:cxn modelId="{F3714C9D-2AE3-485B-A9DA-F1E3CC9AA24E}" type="presParOf" srcId="{AB67E8C2-380B-43AA-A4BB-E1556D94D8AE}" destId="{127757D0-CE11-4D92-B2DA-14CED0929FA6}" srcOrd="7" destOrd="0" presId="urn:microsoft.com/office/officeart/2005/8/layout/gear1"/>
    <dgm:cxn modelId="{E3B7A4E9-F463-473A-8412-B861100B5971}" type="presParOf" srcId="{AB67E8C2-380B-43AA-A4BB-E1556D94D8AE}" destId="{114995AC-B6BD-4774-9C4B-F4759FC3D9D3}" srcOrd="8" destOrd="0" presId="urn:microsoft.com/office/officeart/2005/8/layout/gear1"/>
    <dgm:cxn modelId="{697E4D1A-C92B-40D1-B971-144345B68699}" type="presParOf" srcId="{AB67E8C2-380B-43AA-A4BB-E1556D94D8AE}" destId="{17E69528-AC53-41E9-B1B6-065D51F98A63}" srcOrd="9" destOrd="0" presId="urn:microsoft.com/office/officeart/2005/8/layout/gear1"/>
    <dgm:cxn modelId="{CD087494-3D0F-483D-A9F2-6C450C8E52D1}" type="presParOf" srcId="{AB67E8C2-380B-43AA-A4BB-E1556D94D8AE}" destId="{4E84FDF1-D11C-484A-BFD4-F2B6DE655BBD}" srcOrd="10" destOrd="0" presId="urn:microsoft.com/office/officeart/2005/8/layout/gear1"/>
    <dgm:cxn modelId="{10AFB120-C332-4229-8AF7-0F3D66F1D25B}" type="presParOf" srcId="{AB67E8C2-380B-43AA-A4BB-E1556D94D8AE}" destId="{ABDEBDF1-E0DB-46C2-8910-0E6E058DE645}" srcOrd="11" destOrd="0" presId="urn:microsoft.com/office/officeart/2005/8/layout/gear1"/>
    <dgm:cxn modelId="{3A9CFA17-3625-4374-9EED-A9B9CE39E396}" type="presParOf" srcId="{AB67E8C2-380B-43AA-A4BB-E1556D94D8AE}" destId="{9C50A2B6-2C9B-4E43-A912-44C48EEDC88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C9C70-6D00-47E8-9696-EE4A0F99A2B1}">
      <dsp:nvSpPr>
        <dsp:cNvPr id="0" name=""/>
        <dsp:cNvSpPr/>
      </dsp:nvSpPr>
      <dsp:spPr>
        <a:xfrm>
          <a:off x="4059705" y="2399811"/>
          <a:ext cx="2839402" cy="283940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Risk management: </a:t>
          </a:r>
        </a:p>
        <a:p>
          <a:pPr marL="0" lvl="0" indent="0" algn="ctr" defTabSz="533400">
            <a:lnSpc>
              <a:spcPct val="90000"/>
            </a:lnSpc>
            <a:spcBef>
              <a:spcPct val="0"/>
            </a:spcBef>
            <a:spcAft>
              <a:spcPct val="35000"/>
            </a:spcAft>
            <a:buNone/>
          </a:pPr>
          <a:r>
            <a:rPr lang="en-GB" sz="1200" b="1" kern="1200" dirty="0">
              <a:solidFill>
                <a:schemeClr val="tx1"/>
              </a:solidFill>
            </a:rPr>
            <a:t>MS, European Commission</a:t>
          </a:r>
        </a:p>
      </dsp:txBody>
      <dsp:txXfrm>
        <a:off x="4630551" y="3064927"/>
        <a:ext cx="1697710" cy="1459512"/>
      </dsp:txXfrm>
    </dsp:sp>
    <dsp:sp modelId="{3688E7DD-FBA6-46B7-B3EF-109ED5B357B0}">
      <dsp:nvSpPr>
        <dsp:cNvPr id="0" name=""/>
        <dsp:cNvSpPr/>
      </dsp:nvSpPr>
      <dsp:spPr>
        <a:xfrm>
          <a:off x="1914384" y="1456675"/>
          <a:ext cx="2942426" cy="260902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Signal Follow-up:</a:t>
          </a:r>
        </a:p>
        <a:p>
          <a:pPr marL="0" lvl="0" indent="0" algn="ctr" defTabSz="533400">
            <a:lnSpc>
              <a:spcPct val="90000"/>
            </a:lnSpc>
            <a:spcBef>
              <a:spcPct val="0"/>
            </a:spcBef>
            <a:spcAft>
              <a:spcPct val="35000"/>
            </a:spcAft>
            <a:buNone/>
          </a:pPr>
          <a:r>
            <a:rPr lang="en-GB" sz="1200" b="1" kern="1200" dirty="0">
              <a:solidFill>
                <a:schemeClr val="tx1"/>
              </a:solidFill>
            </a:rPr>
            <a:t>ECDC/VAESCO, </a:t>
          </a:r>
        </a:p>
        <a:p>
          <a:pPr marL="0" lvl="0" indent="0" algn="ctr" defTabSz="533400">
            <a:lnSpc>
              <a:spcPct val="90000"/>
            </a:lnSpc>
            <a:spcBef>
              <a:spcPct val="0"/>
            </a:spcBef>
            <a:spcAft>
              <a:spcPct val="35000"/>
            </a:spcAft>
            <a:buNone/>
          </a:pPr>
          <a:r>
            <a:rPr lang="en-GB" sz="1200" b="1" kern="1200" dirty="0">
              <a:solidFill>
                <a:schemeClr val="tx1"/>
              </a:solidFill>
            </a:rPr>
            <a:t>Manufacturers</a:t>
          </a:r>
        </a:p>
      </dsp:txBody>
      <dsp:txXfrm>
        <a:off x="2619678" y="2117475"/>
        <a:ext cx="1531838" cy="1287428"/>
      </dsp:txXfrm>
    </dsp:sp>
    <dsp:sp modelId="{037BC059-392C-48B4-B06B-E6B36844F775}">
      <dsp:nvSpPr>
        <dsp:cNvPr id="0" name=""/>
        <dsp:cNvSpPr/>
      </dsp:nvSpPr>
      <dsp:spPr>
        <a:xfrm rot="20700000">
          <a:off x="3425455" y="178835"/>
          <a:ext cx="2273681" cy="227368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Signal Detection:</a:t>
          </a:r>
        </a:p>
        <a:p>
          <a:pPr marL="0" lvl="0" indent="0" algn="ctr" defTabSz="533400">
            <a:lnSpc>
              <a:spcPct val="90000"/>
            </a:lnSpc>
            <a:spcBef>
              <a:spcPct val="0"/>
            </a:spcBef>
            <a:spcAft>
              <a:spcPct val="35000"/>
            </a:spcAft>
            <a:buNone/>
          </a:pPr>
          <a:r>
            <a:rPr lang="en-GB" sz="1200" b="1" kern="1200" dirty="0" err="1">
              <a:solidFill>
                <a:schemeClr val="tx1"/>
              </a:solidFill>
            </a:rPr>
            <a:t>Eudravigilance</a:t>
          </a:r>
          <a:r>
            <a:rPr lang="en-GB" sz="1200" b="1" kern="1200" dirty="0">
              <a:solidFill>
                <a:schemeClr val="tx1"/>
              </a:solidFill>
            </a:rPr>
            <a:t> EMA</a:t>
          </a:r>
        </a:p>
        <a:p>
          <a:pPr marL="0" lvl="0" indent="0" algn="ctr" defTabSz="533400">
            <a:lnSpc>
              <a:spcPct val="90000"/>
            </a:lnSpc>
            <a:spcBef>
              <a:spcPct val="0"/>
            </a:spcBef>
            <a:spcAft>
              <a:spcPct val="35000"/>
            </a:spcAft>
            <a:buNone/>
          </a:pPr>
          <a:r>
            <a:rPr lang="en-GB" sz="1200" b="1" kern="1200" dirty="0">
              <a:solidFill>
                <a:schemeClr val="tx1"/>
              </a:solidFill>
            </a:rPr>
            <a:t>Manufacturers</a:t>
          </a:r>
        </a:p>
      </dsp:txBody>
      <dsp:txXfrm rot="-20700000">
        <a:off x="3924140" y="677520"/>
        <a:ext cx="1276311" cy="1276311"/>
      </dsp:txXfrm>
    </dsp:sp>
    <dsp:sp modelId="{4E84FDF1-D11C-484A-BFD4-F2B6DE655BBD}">
      <dsp:nvSpPr>
        <dsp:cNvPr id="0" name=""/>
        <dsp:cNvSpPr/>
      </dsp:nvSpPr>
      <dsp:spPr>
        <a:xfrm>
          <a:off x="3797548" y="1965194"/>
          <a:ext cx="3634435" cy="3634435"/>
        </a:xfrm>
        <a:prstGeom prst="circularArrow">
          <a:avLst>
            <a:gd name="adj1" fmla="val 4688"/>
            <a:gd name="adj2" fmla="val 299029"/>
            <a:gd name="adj3" fmla="val 2535281"/>
            <a:gd name="adj4" fmla="val 1582069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DEBDF1-E0DB-46C2-8910-0E6E058DE645}">
      <dsp:nvSpPr>
        <dsp:cNvPr id="0" name=""/>
        <dsp:cNvSpPr/>
      </dsp:nvSpPr>
      <dsp:spPr>
        <a:xfrm>
          <a:off x="1673404" y="1281292"/>
          <a:ext cx="2640644" cy="26406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50A2B6-2C9B-4E43-A912-44C48EEDC886}">
      <dsp:nvSpPr>
        <dsp:cNvPr id="0" name=""/>
        <dsp:cNvSpPr/>
      </dsp:nvSpPr>
      <dsp:spPr>
        <a:xfrm>
          <a:off x="3041700" y="-143306"/>
          <a:ext cx="2847146" cy="28471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Shape 4"/>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16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6pPr>
            <a:lvl7pPr marL="3200400" marR="0" lvl="6"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7pPr>
            <a:lvl8pPr marL="3657600" marR="0" lvl="7"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8pPr>
            <a:lvl9pPr marL="4114800" marR="0" lvl="8"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9pPr>
          </a:lstStyle>
          <a:p>
            <a:endParaRPr/>
          </a:p>
        </p:txBody>
      </p:sp>
      <p:sp>
        <p:nvSpPr>
          <p:cNvPr id="5" name="Shape 5"/>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‹nr.›</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764577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9080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t>Subject to the “ecological fallacy”</a:t>
            </a:r>
          </a:p>
          <a:p>
            <a:pPr eaLnBrk="1" hangingPunct="1"/>
            <a:r>
              <a:rPr lang="en-GB" altLang="en-US" dirty="0"/>
              <a:t>Feasible in case of changes in vaccination policies or when vaccination campaigns occur</a:t>
            </a:r>
          </a:p>
        </p:txBody>
      </p:sp>
    </p:spTree>
    <p:extLst>
      <p:ext uri="{BB962C8B-B14F-4D97-AF65-F5344CB8AC3E}">
        <p14:creationId xmlns:p14="http://schemas.microsoft.com/office/powerpoint/2010/main" val="4948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6629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dirty="0">
                <a:solidFill>
                  <a:schemeClr val="dk1"/>
                </a:solidFill>
                <a:latin typeface="Tahoma"/>
                <a:ea typeface="Tahoma"/>
                <a:cs typeface="Tahoma"/>
                <a:sym typeface="Tahoma"/>
              </a:rPr>
              <a:t>Facilitator notes:</a:t>
            </a:r>
            <a:endParaRPr dirty="0"/>
          </a:p>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8626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4064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1547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7002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18416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7353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5011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nb-NO" sz="1600" b="0" i="0" u="none" strike="noStrike" cap="none" dirty="0" err="1">
                <a:solidFill>
                  <a:schemeClr val="dk1"/>
                </a:solidFill>
                <a:latin typeface="Tahoma"/>
                <a:ea typeface="Tahoma"/>
                <a:cs typeface="Tahoma"/>
                <a:sym typeface="Tahoma"/>
              </a:rPr>
              <a:t>Two</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methods</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were</a:t>
            </a:r>
            <a:r>
              <a:rPr lang="nb-NO" sz="1600" b="0" i="0" u="none" strike="noStrike" cap="none" baseline="0" dirty="0">
                <a:solidFill>
                  <a:schemeClr val="dk1"/>
                </a:solidFill>
                <a:latin typeface="Tahoma"/>
                <a:ea typeface="Tahoma"/>
                <a:cs typeface="Tahoma"/>
                <a:sym typeface="Tahoma"/>
              </a:rPr>
              <a:t> used: The </a:t>
            </a:r>
            <a:r>
              <a:rPr lang="nb-NO" sz="1600" b="0" i="0" u="none" strike="noStrike" cap="none" baseline="0" dirty="0" err="1">
                <a:solidFill>
                  <a:schemeClr val="dk1"/>
                </a:solidFill>
                <a:latin typeface="Tahoma"/>
                <a:ea typeface="Tahoma"/>
                <a:cs typeface="Tahoma"/>
                <a:sym typeface="Tahoma"/>
              </a:rPr>
              <a:t>self-controlled</a:t>
            </a:r>
            <a:r>
              <a:rPr lang="nb-NO" sz="1600" b="0" i="0" u="none" strike="noStrike" cap="none" baseline="0" dirty="0">
                <a:solidFill>
                  <a:schemeClr val="dk1"/>
                </a:solidFill>
                <a:latin typeface="Tahoma"/>
                <a:ea typeface="Tahoma"/>
                <a:cs typeface="Tahoma"/>
                <a:sym typeface="Tahoma"/>
              </a:rPr>
              <a:t> case series and Poisson </a:t>
            </a:r>
            <a:r>
              <a:rPr lang="nb-NO" sz="1600" b="0" i="0" u="none" strike="noStrike" cap="none" baseline="0" dirty="0" err="1">
                <a:solidFill>
                  <a:schemeClr val="dk1"/>
                </a:solidFill>
                <a:latin typeface="Tahoma"/>
                <a:ea typeface="Tahoma"/>
                <a:cs typeface="Tahoma"/>
                <a:sym typeface="Tahoma"/>
              </a:rPr>
              <a:t>regression</a:t>
            </a:r>
            <a:r>
              <a:rPr lang="nb-NO" sz="1600" b="0" i="0" u="none" strike="noStrike" cap="none" baseline="0" dirty="0">
                <a:solidFill>
                  <a:schemeClr val="dk1"/>
                </a:solidFill>
                <a:latin typeface="Tahoma"/>
                <a:ea typeface="Tahoma"/>
                <a:cs typeface="Tahoma"/>
                <a:sym typeface="Tahoma"/>
              </a:rPr>
              <a:t>, to </a:t>
            </a:r>
            <a:r>
              <a:rPr lang="nb-NO" sz="1600" b="0" i="0" u="none" strike="noStrike" cap="none" baseline="0" dirty="0" err="1">
                <a:solidFill>
                  <a:schemeClr val="dk1"/>
                </a:solidFill>
                <a:latin typeface="Tahoma"/>
                <a:ea typeface="Tahoma"/>
                <a:cs typeface="Tahoma"/>
                <a:sym typeface="Tahoma"/>
              </a:rPr>
              <a:t>compare</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the</a:t>
            </a:r>
            <a:r>
              <a:rPr lang="nb-NO" sz="1600" b="0" i="0" u="none" strike="noStrike" cap="none" baseline="0" dirty="0">
                <a:solidFill>
                  <a:schemeClr val="dk1"/>
                </a:solidFill>
                <a:latin typeface="Tahoma"/>
                <a:ea typeface="Tahoma"/>
                <a:cs typeface="Tahoma"/>
                <a:sym typeface="Tahoma"/>
              </a:rPr>
              <a:t> risk </a:t>
            </a:r>
            <a:r>
              <a:rPr lang="nb-NO" sz="1600" b="0" i="0" u="none" strike="noStrike" cap="none" baseline="0" dirty="0" err="1">
                <a:solidFill>
                  <a:schemeClr val="dk1"/>
                </a:solidFill>
                <a:latin typeface="Tahoma"/>
                <a:ea typeface="Tahoma"/>
                <a:cs typeface="Tahoma"/>
                <a:sym typeface="Tahoma"/>
              </a:rPr>
              <a:t>of</a:t>
            </a:r>
            <a:r>
              <a:rPr lang="nb-NO" sz="1600" b="0" i="0" u="none" strike="noStrike" cap="none" baseline="0" dirty="0">
                <a:solidFill>
                  <a:schemeClr val="dk1"/>
                </a:solidFill>
                <a:latin typeface="Tahoma"/>
                <a:ea typeface="Tahoma"/>
                <a:cs typeface="Tahoma"/>
                <a:sym typeface="Tahoma"/>
              </a:rPr>
              <a:t> SIDS in different time </a:t>
            </a:r>
            <a:r>
              <a:rPr lang="nb-NO" sz="1600" b="0" i="0" u="none" strike="noStrike" cap="none" baseline="0" dirty="0" err="1">
                <a:solidFill>
                  <a:schemeClr val="dk1"/>
                </a:solidFill>
                <a:latin typeface="Tahoma"/>
                <a:ea typeface="Tahoma"/>
                <a:cs typeface="Tahoma"/>
                <a:sym typeface="Tahoma"/>
              </a:rPr>
              <a:t>intervals</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after</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vaccination</a:t>
            </a:r>
            <a:endParaRPr dirty="0"/>
          </a:p>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31998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56292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8178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1139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69736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07798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694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399154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74501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26529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44859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57862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0152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02843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51741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90982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Shape 93"/>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dirty="0">
                <a:solidFill>
                  <a:schemeClr val="dk1"/>
                </a:solidFill>
                <a:latin typeface="Tahoma"/>
                <a:ea typeface="Tahoma"/>
                <a:cs typeface="Tahoma"/>
                <a:sym typeface="Tahoma"/>
              </a:rPr>
              <a:t>Facilitator notes:</a:t>
            </a:r>
            <a:endParaRPr dirty="0"/>
          </a:p>
          <a:p>
            <a:pPr marL="0" marR="0" lvl="0" indent="0" algn="l" rtl="0">
              <a:lnSpc>
                <a:spcPct val="100000"/>
              </a:lnSpc>
              <a:spcBef>
                <a:spcPts val="480"/>
              </a:spcBef>
              <a:spcAft>
                <a:spcPts val="0"/>
              </a:spcAft>
              <a:buClr>
                <a:schemeClr val="dk1"/>
              </a:buClr>
              <a:buSzPts val="1600"/>
              <a:buFont typeface="Tahoma"/>
              <a:buNone/>
            </a:pPr>
            <a:r>
              <a:rPr lang="en-GB" sz="1600" b="0" i="0" u="none" strike="noStrike" cap="none" dirty="0">
                <a:solidFill>
                  <a:schemeClr val="dk1"/>
                </a:solidFill>
                <a:latin typeface="Tahoma"/>
                <a:ea typeface="Tahoma"/>
                <a:cs typeface="Tahoma"/>
                <a:sym typeface="Tahoma"/>
              </a:rPr>
              <a:t>Note: Generic supplementary reading for the course should be provided at course level.</a:t>
            </a:r>
            <a:endParaRPr sz="1600" b="0" i="0" u="none" strike="noStrike" cap="none" dirty="0">
              <a:solidFill>
                <a:schemeClr val="dk1"/>
              </a:solidFill>
              <a:latin typeface="Tahoma"/>
              <a:ea typeface="Tahoma"/>
              <a:cs typeface="Tahoma"/>
              <a:sym typeface="Tahoma"/>
            </a:endParaRPr>
          </a:p>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390288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63205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44644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37</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1664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163811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51333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33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7297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5034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051323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11071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Courier New" panose="02070309020205020404" pitchFamily="49" charset="0"/>
              <a:buChar char="o"/>
              <a:tabLst>
                <a:tab pos="541312" algn="l"/>
              </a:tabLst>
              <a:defRPr sz="2000">
                <a:latin typeface="Tahoma" pitchFamily="34" charset="0"/>
                <a:cs typeface="Tahoma" pitchFamily="34" charset="0"/>
              </a:defRPr>
            </a:lvl3pPr>
            <a:lvl5pPr>
              <a:buNone/>
              <a:defRPr/>
            </a:lvl5pPr>
          </a:lstStyle>
          <a:p>
            <a:pPr lvl="0"/>
            <a:r>
              <a:rPr lang="nl-NL"/>
              <a:t>Tekststijl van het model bewerken</a:t>
            </a:r>
          </a:p>
          <a:p>
            <a:pPr lvl="1"/>
            <a:r>
              <a:rPr lang="nl-NL"/>
              <a:t>Tweede niveau</a:t>
            </a:r>
          </a:p>
          <a:p>
            <a:pPr lvl="2"/>
            <a:r>
              <a:rPr lang="nl-NL"/>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42478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8220869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GB" noProof="0"/>
          </a:p>
        </p:txBody>
      </p:sp>
      <p:sp>
        <p:nvSpPr>
          <p:cNvPr id="4" name="Slide Number Placeholder 3"/>
          <p:cNvSpPr>
            <a:spLocks noGrp="1"/>
          </p:cNvSpPr>
          <p:nvPr>
            <p:ph type="sldNum" sz="quarter" idx="10"/>
          </p:nvPr>
        </p:nvSpPr>
        <p:spPr>
          <a:xfrm>
            <a:off x="9072033" y="6265863"/>
            <a:ext cx="2844800" cy="476250"/>
          </a:xfrm>
        </p:spPr>
        <p:txBody>
          <a:bodyPr/>
          <a:lstStyle>
            <a:lvl1pPr>
              <a:defRPr/>
            </a:lvl1pPr>
          </a:lstStyle>
          <a:p>
            <a:fld id="{CAD2BDC9-9F58-4316-9052-CBA8BEA12A82}" type="slidenum">
              <a:rPr lang="de-DE" altLang="en-US"/>
              <a:pPr/>
              <a:t>‹nr.›</a:t>
            </a:fld>
            <a:endParaRPr lang="de-DE" altLang="en-US"/>
          </a:p>
        </p:txBody>
      </p:sp>
    </p:spTree>
    <p:extLst>
      <p:ext uri="{BB962C8B-B14F-4D97-AF65-F5344CB8AC3E}">
        <p14:creationId xmlns:p14="http://schemas.microsoft.com/office/powerpoint/2010/main" val="199747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59442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56974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09701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860"/>
            <a:ext cx="12192000" cy="6858000"/>
          </a:xfrm>
          <a:prstGeom prst="rect">
            <a:avLst/>
          </a:prstGeom>
        </p:spPr>
      </p:pic>
      <p:sp>
        <p:nvSpPr>
          <p:cNvPr id="180226" name="Rectangle 2"/>
          <p:cNvSpPr>
            <a:spLocks noGrp="1" noChangeArrowheads="1"/>
          </p:cNvSpPr>
          <p:nvPr>
            <p:ph type="title"/>
          </p:nvPr>
        </p:nvSpPr>
        <p:spPr bwMode="auto">
          <a:xfrm>
            <a:off x="431801" y="358923"/>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22048"/>
            <a:ext cx="11368617" cy="50200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pic>
        <p:nvPicPr>
          <p:cNvPr id="7" name="Picture 8"/>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1842059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5" r:id="rId5"/>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Courier New" panose="02070309020205020404" pitchFamily="49" charset="0"/>
        <a:buChar char="o"/>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nl-NL"/>
              <a:t>Klik om stijl te bewerken</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188843221"/>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ho.int/vaccine_safety/topic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gvsi-aefi-tools.org/" TargetMode="External"/><Relationship Id="rId4" Type="http://schemas.openxmlformats.org/officeDocument/2006/relationships/hyperlink" Target="http://www.who.int/vaccine_safety/initiative/tech_support/e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20001"/>
            <a:ext cx="10869432" cy="1146523"/>
          </a:xfrm>
          <a:prstGeom prst="rect">
            <a:avLst/>
          </a:prstGeom>
          <a:noFill/>
          <a:ln>
            <a:noFill/>
          </a:ln>
        </p:spPr>
        <p:txBody>
          <a:bodyPr spcFirstLastPara="1" wrap="square" lIns="0" tIns="0" rIns="0" bIns="0" anchor="t" anchorCtr="0">
            <a:noAutofit/>
          </a:bodyPr>
          <a:lstStyle/>
          <a:p>
            <a:pPr lvl="0"/>
            <a:r>
              <a:rPr lang="en-GB" sz="3400" b="1" dirty="0"/>
              <a:t>Main learning points in lecture “Applied Epidemiological Research for Vaccine Preventable Diseases: Methods to Assess Causality”</a:t>
            </a:r>
            <a:endParaRPr sz="3400" dirty="0"/>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Tahoma"/>
              <a:ea typeface="Tahoma"/>
              <a:cs typeface="Tahoma"/>
              <a:sym typeface="Tahoma"/>
            </a:endParaRPr>
          </a:p>
          <a:p>
            <a:pPr marL="0" marR="0" lvl="0" indent="0" algn="l" rtl="0">
              <a:lnSpc>
                <a:spcPct val="90000"/>
              </a:lnSpc>
              <a:spcBef>
                <a:spcPts val="600"/>
              </a:spcBef>
              <a:spcAft>
                <a:spcPts val="0"/>
              </a:spcAft>
              <a:buNone/>
            </a:pPr>
            <a:endParaRPr sz="2000" b="0" i="0" u="none" strike="noStrike" cap="none" dirty="0">
              <a:solidFill>
                <a:schemeClr val="lt1"/>
              </a:solidFill>
              <a:latin typeface="Tahoma"/>
              <a:ea typeface="Tahoma"/>
              <a:cs typeface="Tahoma"/>
              <a:sym typeface="Tahoma"/>
            </a:endParaRPr>
          </a:p>
          <a:p>
            <a:pPr lvl="0">
              <a:lnSpc>
                <a:spcPct val="90000"/>
              </a:lnSpc>
            </a:pPr>
            <a:r>
              <a:rPr lang="en-GB" sz="2000" dirty="0">
                <a:solidFill>
                  <a:schemeClr val="lt1"/>
                </a:solidFill>
                <a:latin typeface="Tahoma"/>
                <a:ea typeface="Tahoma"/>
                <a:cs typeface="Tahoma"/>
                <a:sym typeface="Tahoma"/>
              </a:rPr>
              <a:t>Created in February 2012, revised May 2018</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Ecological studies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Urabe mumps vaccine and aseptic meningitis in Salvador of Bahia</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a:solidFill>
                <a:schemeClr val="lt1"/>
              </a:solidFill>
              <a:latin typeface="Tahoma"/>
              <a:ea typeface="Tahoma"/>
              <a:cs typeface="Tahoma"/>
              <a:sym typeface="Tahoma"/>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264" y="1788057"/>
            <a:ext cx="6844987" cy="43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8789556" y="5804990"/>
            <a:ext cx="3198311" cy="307777"/>
          </a:xfrm>
          <a:prstGeom prst="rect">
            <a:avLst/>
          </a:prstGeom>
        </p:spPr>
        <p:txBody>
          <a:bodyPr wrap="none">
            <a:spAutoFit/>
          </a:bodyPr>
          <a:lstStyle/>
          <a:p>
            <a:pPr lvl="0"/>
            <a:r>
              <a:rPr lang="en-GB" dirty="0" err="1"/>
              <a:t>Dourado</a:t>
            </a:r>
            <a:r>
              <a:rPr lang="en-GB" dirty="0"/>
              <a:t> I, Am J </a:t>
            </a:r>
            <a:r>
              <a:rPr lang="en-GB" dirty="0" err="1"/>
              <a:t>Epidem</a:t>
            </a:r>
            <a:r>
              <a:rPr lang="en-GB" dirty="0"/>
              <a:t> 2000; 151(5)</a:t>
            </a:r>
          </a:p>
        </p:txBody>
      </p:sp>
    </p:spTree>
    <p:extLst>
      <p:ext uri="{BB962C8B-B14F-4D97-AF65-F5344CB8AC3E}">
        <p14:creationId xmlns:p14="http://schemas.microsoft.com/office/powerpoint/2010/main" val="100520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Case-coverage methods</a:t>
            </a:r>
            <a:endParaRPr dirty="0"/>
          </a:p>
        </p:txBody>
      </p:sp>
      <p:sp>
        <p:nvSpPr>
          <p:cNvPr id="68" name="Shape 68"/>
          <p:cNvSpPr txBox="1">
            <a:spLocks noGrp="1"/>
          </p:cNvSpPr>
          <p:nvPr>
            <p:ph idx="1"/>
          </p:nvPr>
        </p:nvSpPr>
        <p:spPr>
          <a:xfrm>
            <a:off x="431807" y="1268360"/>
            <a:ext cx="11368617" cy="4973689"/>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Same logic as using the screening method for vaccine effectiveness assessment</a:t>
            </a:r>
          </a:p>
          <a:p>
            <a:pPr marL="342900" lvl="0" indent="-342900">
              <a:spcBef>
                <a:spcPts val="0"/>
              </a:spcBef>
              <a:buFont typeface="Arial" panose="020B0604020202020204" pitchFamily="34" charset="0"/>
              <a:buChar char="•"/>
            </a:pPr>
            <a:r>
              <a:rPr lang="en-GB" dirty="0"/>
              <a:t>Coverage value in the group of cases is compared to the coverage in the general population</a:t>
            </a:r>
          </a:p>
          <a:p>
            <a:pPr marL="342900" lvl="0" indent="-342900">
              <a:spcBef>
                <a:spcPts val="0"/>
              </a:spcBef>
              <a:buFont typeface="Arial" panose="020B0604020202020204" pitchFamily="34" charset="0"/>
              <a:buChar char="•"/>
            </a:pPr>
            <a:r>
              <a:rPr lang="en-GB" dirty="0"/>
              <a:t>Example (Taylor B, Lancet 1999; 353: 2026): </a:t>
            </a:r>
          </a:p>
          <a:p>
            <a:pPr marL="342900" lvl="0" indent="-342900">
              <a:spcBef>
                <a:spcPts val="0"/>
              </a:spcBef>
              <a:buFont typeface="Arial" panose="020B0604020202020204" pitchFamily="34" charset="0"/>
              <a:buChar char="•"/>
            </a:pPr>
            <a:r>
              <a:rPr lang="en-GB" dirty="0"/>
              <a:t>MMR and autism disorders in North Thames Region of UK: 389 children with autism disorders born after 1987; MMR coverage in each birth cohort of cases compared with the corresponding coverage levels in the same birth cohort in the general population; no difference found</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61263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Case-crossover studies</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12</a:t>
            </a:fld>
            <a:endParaRPr sz="1200" b="0" i="0" u="none" strike="noStrike" cap="none">
              <a:solidFill>
                <a:schemeClr val="lt1"/>
              </a:solidFill>
              <a:latin typeface="Tahoma"/>
              <a:ea typeface="Tahoma"/>
              <a:cs typeface="Tahoma"/>
              <a:sym typeface="Tahoma"/>
            </a:endParaRPr>
          </a:p>
        </p:txBody>
      </p:sp>
      <p:sp>
        <p:nvSpPr>
          <p:cNvPr id="9" name="Rectangle 3"/>
          <p:cNvSpPr txBox="1">
            <a:spLocks noChangeArrowheads="1"/>
          </p:cNvSpPr>
          <p:nvPr/>
        </p:nvSpPr>
        <p:spPr>
          <a:xfrm>
            <a:off x="431801" y="1165618"/>
            <a:ext cx="11242031" cy="497197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L="1371600" marR="0" lvl="2" indent="-381000" algn="l" rtl="0">
              <a:lnSpc>
                <a:spcPct val="90000"/>
              </a:lnSpc>
              <a:spcBef>
                <a:spcPts val="60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228600" algn="l" rtl="0">
              <a:lnSpc>
                <a:spcPct val="100000"/>
              </a:lnSpc>
              <a:spcBef>
                <a:spcPts val="600"/>
              </a:spcBef>
              <a:spcAft>
                <a:spcPts val="0"/>
              </a:spcAft>
              <a:buClr>
                <a:srgbClr val="000000"/>
              </a:buClr>
              <a:buSzPts val="1400"/>
              <a:buFont typeface="Arial"/>
              <a:buNone/>
              <a:defRPr sz="1600" b="0" i="0" u="none" strike="noStrike" cap="none">
                <a:solidFill>
                  <a:schemeClr val="dk1"/>
                </a:solidFill>
                <a:latin typeface="Tahoma"/>
                <a:ea typeface="Tahoma"/>
                <a:cs typeface="Tahoma"/>
                <a:sym typeface="Tahoma"/>
              </a:defRPr>
            </a:lvl4pPr>
            <a:lvl5pPr marL="2286000" marR="0" lvl="4" indent="-228600" algn="l" rtl="0">
              <a:lnSpc>
                <a:spcPct val="100000"/>
              </a:lnSpc>
              <a:spcBef>
                <a:spcPts val="320"/>
              </a:spcBef>
              <a:spcAft>
                <a:spcPts val="0"/>
              </a:spcAft>
              <a:buClr>
                <a:schemeClr val="dk1"/>
              </a:buClr>
              <a:buSzPts val="1600"/>
              <a:buFont typeface="Tahoma"/>
              <a:buNone/>
              <a:defRPr sz="1600" b="0" i="0" u="none" strike="noStrike" cap="none">
                <a:solidFill>
                  <a:schemeClr val="dk1"/>
                </a:solidFill>
                <a:latin typeface="Tahoma"/>
                <a:ea typeface="Tahoma"/>
                <a:cs typeface="Tahoma"/>
                <a:sym typeface="Tahoma"/>
              </a:defRPr>
            </a:lvl5pPr>
            <a:lvl6pPr marL="2743200" marR="0" lvl="5" indent="-330200" algn="l" rtl="0">
              <a:lnSpc>
                <a:spcPct val="100000"/>
              </a:lnSpc>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6pPr>
            <a:lvl7pPr marL="3200400" marR="0" lvl="6" indent="-330200" algn="l" rtl="0">
              <a:lnSpc>
                <a:spcPct val="100000"/>
              </a:lnSpc>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7pPr>
            <a:lvl8pPr marL="3657600" marR="0" lvl="7" indent="-330200" algn="l" rtl="0">
              <a:lnSpc>
                <a:spcPct val="100000"/>
              </a:lnSpc>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8pPr>
            <a:lvl9pPr marL="4114800" marR="0" lvl="8" indent="-330200" algn="l" rtl="0">
              <a:lnSpc>
                <a:spcPct val="100000"/>
              </a:lnSpc>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9pPr>
          </a:lstStyle>
          <a:p>
            <a:pPr marL="0" indent="0"/>
            <a:r>
              <a:rPr lang="en-GB" altLang="en-US" dirty="0"/>
              <a:t>The case-crossover study design is a method to assess the effect of transient exposures on the risk of onset of acute events: patients serve as their own controls</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111376"/>
            <a:ext cx="74168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3136900" y="4683125"/>
            <a:ext cx="51221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2400" dirty="0" err="1"/>
              <a:t>HepB</a:t>
            </a:r>
            <a:r>
              <a:rPr lang="en-GB" altLang="en-US" sz="2400" dirty="0"/>
              <a:t> vaccine and multiple sclerosis in France: 0.6% vaccinated in the risk period against 0.9% in the control period</a:t>
            </a:r>
          </a:p>
        </p:txBody>
      </p:sp>
      <p:sp>
        <p:nvSpPr>
          <p:cNvPr id="12" name="Text Box 5"/>
          <p:cNvSpPr txBox="1">
            <a:spLocks noChangeArrowheads="1"/>
          </p:cNvSpPr>
          <p:nvPr/>
        </p:nvSpPr>
        <p:spPr bwMode="auto">
          <a:xfrm>
            <a:off x="2704696" y="6453188"/>
            <a:ext cx="81391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i="1"/>
              <a:t>Confraveux C, N Engl J Med 2001; 344: 319</a:t>
            </a:r>
          </a:p>
        </p:txBody>
      </p:sp>
    </p:spTree>
    <p:extLst>
      <p:ext uri="{BB962C8B-B14F-4D97-AF65-F5344CB8AC3E}">
        <p14:creationId xmlns:p14="http://schemas.microsoft.com/office/powerpoint/2010/main" val="217778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Case series analysis</a:t>
            </a:r>
            <a:endParaRPr dirty="0"/>
          </a:p>
        </p:txBody>
      </p:sp>
      <p:sp>
        <p:nvSpPr>
          <p:cNvPr id="68" name="Shape 68"/>
          <p:cNvSpPr txBox="1">
            <a:spLocks noGrp="1"/>
          </p:cNvSpPr>
          <p:nvPr>
            <p:ph idx="1"/>
          </p:nvPr>
        </p:nvSpPr>
        <p:spPr>
          <a:xfrm>
            <a:off x="431807" y="1219200"/>
            <a:ext cx="11368617" cy="5022850"/>
          </a:xfrm>
          <a:prstGeom prst="rect">
            <a:avLst/>
          </a:prstGeom>
          <a:noFill/>
          <a:ln>
            <a:noFill/>
          </a:ln>
        </p:spPr>
        <p:txBody>
          <a:bodyPr spcFirstLastPara="1" wrap="square" lIns="0" tIns="0" rIns="0" bIns="0" anchor="t" anchorCtr="0">
            <a:noAutofit/>
          </a:bodyPr>
          <a:lstStyle/>
          <a:p>
            <a:pPr marL="0" lvl="0" indent="0">
              <a:spcBef>
                <a:spcPts val="0"/>
              </a:spcBef>
            </a:pPr>
            <a:r>
              <a:rPr lang="en-GB" dirty="0"/>
              <a:t>Like the case-crossover method, uses cases as their own controls, but its logic derives from cohort rather than case-control design</a:t>
            </a:r>
          </a:p>
          <a:p>
            <a:pPr marL="342900" lvl="0" indent="-342900">
              <a:spcBef>
                <a:spcPts val="0"/>
              </a:spcBef>
              <a:buFont typeface="Arial" panose="020B0604020202020204" pitchFamily="34" charset="0"/>
              <a:buChar char="•"/>
            </a:pPr>
            <a:endParaRPr lang="en-GB"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13</a:t>
            </a:fld>
            <a:endParaRPr sz="1200" b="0" i="0" u="none" strike="noStrike" cap="none">
              <a:solidFill>
                <a:schemeClr val="lt1"/>
              </a:solidFill>
              <a:latin typeface="Tahoma"/>
              <a:ea typeface="Tahoma"/>
              <a:cs typeface="Tahoma"/>
              <a:sym typeface="Tahoma"/>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9" y="2532472"/>
            <a:ext cx="77184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728788" y="5582166"/>
            <a:ext cx="8422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2400" dirty="0"/>
              <a:t>Interval between </a:t>
            </a:r>
            <a:r>
              <a:rPr lang="en-GB" altLang="en-US" sz="2400" dirty="0" err="1"/>
              <a:t>Rotashield</a:t>
            </a:r>
            <a:r>
              <a:rPr lang="en-GB" altLang="en-US" sz="2400" dirty="0"/>
              <a:t> vaccination and intussusception</a:t>
            </a:r>
          </a:p>
        </p:txBody>
      </p:sp>
      <p:sp>
        <p:nvSpPr>
          <p:cNvPr id="7" name="Text Box 6"/>
          <p:cNvSpPr txBox="1">
            <a:spLocks noChangeArrowheads="1"/>
          </p:cNvSpPr>
          <p:nvPr/>
        </p:nvSpPr>
        <p:spPr bwMode="auto">
          <a:xfrm>
            <a:off x="1577975" y="6491289"/>
            <a:ext cx="3744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i="1" dirty="0"/>
              <a:t>Murphy TV. N </a:t>
            </a:r>
            <a:r>
              <a:rPr lang="en-GB" altLang="en-US" i="1" dirty="0" err="1"/>
              <a:t>Engl</a:t>
            </a:r>
            <a:r>
              <a:rPr lang="en-GB" altLang="en-US" i="1" dirty="0"/>
              <a:t> J Med, 2001; 344(8): 564</a:t>
            </a:r>
          </a:p>
        </p:txBody>
      </p:sp>
    </p:spTree>
    <p:extLst>
      <p:ext uri="{BB962C8B-B14F-4D97-AF65-F5344CB8AC3E}">
        <p14:creationId xmlns:p14="http://schemas.microsoft.com/office/powerpoint/2010/main" val="84392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Case series analysis</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14</a:t>
            </a:fld>
            <a:endParaRPr sz="1200" b="0" i="0" u="none" strike="noStrike" cap="none">
              <a:solidFill>
                <a:schemeClr val="lt1"/>
              </a:solidFill>
              <a:latin typeface="Tahoma"/>
              <a:ea typeface="Tahoma"/>
              <a:cs typeface="Tahoma"/>
              <a:sym typeface="Tahoma"/>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1004888"/>
            <a:ext cx="8589962"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425856" y="6491289"/>
            <a:ext cx="3744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i="1" dirty="0"/>
              <a:t>Murphy TV. N </a:t>
            </a:r>
            <a:r>
              <a:rPr lang="en-GB" altLang="en-US" i="1" dirty="0" err="1"/>
              <a:t>Engl</a:t>
            </a:r>
            <a:r>
              <a:rPr lang="en-GB" altLang="en-US" i="1" dirty="0"/>
              <a:t> J Med, 2001; 344(8): 564</a:t>
            </a:r>
          </a:p>
        </p:txBody>
      </p:sp>
    </p:spTree>
    <p:extLst>
      <p:ext uri="{BB962C8B-B14F-4D97-AF65-F5344CB8AC3E}">
        <p14:creationId xmlns:p14="http://schemas.microsoft.com/office/powerpoint/2010/main" val="224015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xfrm>
            <a:off x="431807" y="1219200"/>
            <a:ext cx="11368617" cy="5022850"/>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 the next slides a recently published example of investigation of AEFI is described</a:t>
            </a:r>
          </a:p>
          <a:p>
            <a:pPr marL="342900" lvl="0" indent="-342900">
              <a:spcBef>
                <a:spcPts val="0"/>
              </a:spcBef>
              <a:buFont typeface="Arial" panose="020B0604020202020204" pitchFamily="34" charset="0"/>
              <a:buChar char="•"/>
            </a:pPr>
            <a:r>
              <a:rPr lang="en-GB" dirty="0"/>
              <a:t>It is a description of the study. You can read the reference to know the details. </a:t>
            </a:r>
          </a:p>
          <a:p>
            <a:pPr marL="342900" lvl="0" indent="-342900">
              <a:spcBef>
                <a:spcPts val="0"/>
              </a:spcBef>
              <a:buFont typeface="Arial" panose="020B0604020202020204" pitchFamily="34" charset="0"/>
              <a:buChar char="•"/>
            </a:pPr>
            <a:r>
              <a:rPr lang="en-GB" dirty="0"/>
              <a:t>Use this example if you want to focus on investigation after signals were identified </a:t>
            </a:r>
          </a:p>
          <a:p>
            <a:pPr marL="342900" lvl="0" indent="-342900">
              <a:spcBef>
                <a:spcPts val="0"/>
              </a:spcBef>
              <a:buFont typeface="Arial" panose="020B0604020202020204" pitchFamily="34" charset="0"/>
              <a:buChar char="•"/>
            </a:pPr>
            <a:r>
              <a:rPr lang="en-GB" dirty="0"/>
              <a:t>It is a very long example so you should use only if you really need it </a:t>
            </a:r>
          </a:p>
        </p:txBody>
      </p:sp>
    </p:spTree>
    <p:extLst>
      <p:ext uri="{BB962C8B-B14F-4D97-AF65-F5344CB8AC3E}">
        <p14:creationId xmlns:p14="http://schemas.microsoft.com/office/powerpoint/2010/main" val="280786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sv-SE" dirty="0"/>
              <a:t>Sudden Infant Death Syndrome (SIDS) </a:t>
            </a:r>
            <a:endParaRPr dirty="0"/>
          </a:p>
        </p:txBody>
      </p:sp>
      <p:sp>
        <p:nvSpPr>
          <p:cNvPr id="68" name="Shape 68"/>
          <p:cNvSpPr txBox="1">
            <a:spLocks noGrp="1"/>
          </p:cNvSpPr>
          <p:nvPr>
            <p:ph idx="1"/>
          </p:nvPr>
        </p:nvSpPr>
        <p:spPr>
          <a:xfrm>
            <a:off x="431807" y="1307690"/>
            <a:ext cx="11368617" cy="4934360"/>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Sudden death of an infant aged under 1 year that remains unexplained after review of the clinical history, examination of the scene of death, and </a:t>
            </a:r>
            <a:r>
              <a:rPr lang="en-GB" dirty="0" err="1"/>
              <a:t>postmortem</a:t>
            </a:r>
            <a:r>
              <a:rPr lang="en-GB" dirty="0"/>
              <a:t> </a:t>
            </a:r>
          </a:p>
          <a:p>
            <a:pPr marL="342900" lvl="0" indent="-342900">
              <a:spcBef>
                <a:spcPts val="0"/>
              </a:spcBef>
              <a:buFont typeface="Arial" panose="020B0604020202020204" pitchFamily="34" charset="0"/>
              <a:buChar char="•"/>
            </a:pPr>
            <a:r>
              <a:rPr lang="en-GB" dirty="0"/>
              <a:t>Leading causes of neonatal death overall</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Incidence varies across countries</a:t>
            </a:r>
          </a:p>
          <a:p>
            <a:pPr marL="800100" lvl="1" indent="-342900">
              <a:spcBef>
                <a:spcPts val="0"/>
              </a:spcBef>
              <a:buFont typeface="Arial" panose="020B0604020202020204" pitchFamily="34" charset="0"/>
              <a:buChar char="•"/>
            </a:pPr>
            <a:r>
              <a:rPr lang="en-GB" sz="2000" dirty="0"/>
              <a:t>In Europe: 0.1/0.8 per 1000 per year</a:t>
            </a:r>
          </a:p>
          <a:p>
            <a:pPr marL="800100" lvl="1" indent="-342900">
              <a:spcBef>
                <a:spcPts val="0"/>
              </a:spcBef>
              <a:buFont typeface="Arial" panose="020B0604020202020204" pitchFamily="34" charset="0"/>
              <a:buChar char="•"/>
            </a:pPr>
            <a:r>
              <a:rPr lang="en-GB" sz="2000" dirty="0"/>
              <a:t>In Italy: 0.1 per 1000 per year</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72958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SIDS and vaccination: a long lasting debate</a:t>
            </a:r>
            <a:endParaRPr dirty="0"/>
          </a:p>
        </p:txBody>
      </p:sp>
      <p:sp>
        <p:nvSpPr>
          <p:cNvPr id="68" name="Shape 68"/>
          <p:cNvSpPr txBox="1">
            <a:spLocks noGrp="1"/>
          </p:cNvSpPr>
          <p:nvPr>
            <p:ph idx="1"/>
          </p:nvPr>
        </p:nvSpPr>
        <p:spPr>
          <a:xfrm>
            <a:off x="431807" y="1317522"/>
            <a:ext cx="11368617" cy="4924527"/>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Role of childhood vaccination debated since the 1980s</a:t>
            </a:r>
          </a:p>
          <a:p>
            <a:pPr marL="342900" lvl="0" indent="-342900">
              <a:spcBef>
                <a:spcPts val="0"/>
              </a:spcBef>
              <a:buFont typeface="Arial" panose="020B0604020202020204" pitchFamily="34" charset="0"/>
              <a:buChar char="•"/>
            </a:pPr>
            <a:r>
              <a:rPr lang="en-GB" dirty="0"/>
              <a:t>Role of hexavalent vaccination* debated after their introduction on the European market (2000)</a:t>
            </a:r>
          </a:p>
          <a:p>
            <a:pPr marL="342900" lvl="0" indent="-342900">
              <a:spcBef>
                <a:spcPts val="0"/>
              </a:spcBef>
              <a:buFont typeface="Arial" panose="020B0604020202020204" pitchFamily="34" charset="0"/>
              <a:buChar char="•"/>
            </a:pPr>
            <a:r>
              <a:rPr lang="en-GB" dirty="0"/>
              <a:t>Published case reports of SIDS within 1 week from vaccination </a:t>
            </a:r>
          </a:p>
          <a:p>
            <a:pPr marL="342900" lvl="0" indent="-342900">
              <a:spcBef>
                <a:spcPts val="0"/>
              </a:spcBef>
              <a:buFont typeface="Arial" panose="020B0604020202020204" pitchFamily="34" charset="0"/>
              <a:buChar char="•"/>
            </a:pPr>
            <a:r>
              <a:rPr lang="en-GB" dirty="0"/>
              <a:t>No evidence of biological mechanisms</a:t>
            </a:r>
          </a:p>
          <a:p>
            <a:pPr marL="342900" lvl="0" indent="-342900">
              <a:spcBef>
                <a:spcPts val="0"/>
              </a:spcBef>
              <a:buFont typeface="Arial" panose="020B0604020202020204" pitchFamily="34" charset="0"/>
              <a:buChar char="•"/>
            </a:pPr>
            <a:r>
              <a:rPr lang="en-GB" dirty="0"/>
              <a:t>No evidence of causal relationship available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17</a:t>
            </a:fld>
            <a:endParaRPr sz="1200" b="0" i="0" u="none" strike="noStrike" cap="none">
              <a:solidFill>
                <a:schemeClr val="lt1"/>
              </a:solidFill>
              <a:latin typeface="Tahoma"/>
              <a:ea typeface="Tahoma"/>
              <a:cs typeface="Tahoma"/>
              <a:sym typeface="Tahoma"/>
            </a:endParaRPr>
          </a:p>
        </p:txBody>
      </p:sp>
      <p:sp>
        <p:nvSpPr>
          <p:cNvPr id="2" name="Rektangel 1"/>
          <p:cNvSpPr/>
          <p:nvPr/>
        </p:nvSpPr>
        <p:spPr>
          <a:xfrm>
            <a:off x="558970" y="5644686"/>
            <a:ext cx="5145961" cy="307777"/>
          </a:xfrm>
          <a:prstGeom prst="rect">
            <a:avLst/>
          </a:prstGeom>
        </p:spPr>
        <p:txBody>
          <a:bodyPr wrap="none">
            <a:spAutoFit/>
          </a:bodyPr>
          <a:lstStyle/>
          <a:p>
            <a:pPr>
              <a:defRPr/>
            </a:pPr>
            <a:r>
              <a:rPr lang="en-GB" dirty="0">
                <a:latin typeface="Tahoma" panose="020B0604030504040204" pitchFamily="34" charset="0"/>
                <a:ea typeface="Tahoma" panose="020B0604030504040204" pitchFamily="34" charset="0"/>
                <a:cs typeface="Tahoma" panose="020B0604030504040204" pitchFamily="34" charset="0"/>
              </a:rPr>
              <a:t>* Polio + Hepatitis B + Pertussis + Diphtheria + Hib + tetanus</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741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SIDS and Hexavalent vaccines: a signal</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alert in Germany, 2000-2003: </a:t>
            </a:r>
          </a:p>
          <a:p>
            <a:pPr marL="800100" lvl="1" indent="-342900">
              <a:spcBef>
                <a:spcPts val="0"/>
              </a:spcBef>
              <a:buFont typeface="Arial" panose="020B0604020202020204" pitchFamily="34" charset="0"/>
              <a:buChar char="•"/>
            </a:pPr>
            <a:r>
              <a:rPr lang="en-GB" sz="2000" dirty="0"/>
              <a:t>3 unexpected deaths occurred within 48 hours from hexavalent vaccination (4th dose)</a:t>
            </a:r>
          </a:p>
          <a:p>
            <a:pPr marL="342900" lvl="0" indent="-342900">
              <a:spcBef>
                <a:spcPts val="0"/>
              </a:spcBef>
              <a:buFont typeface="Arial" panose="020B0604020202020204" pitchFamily="34" charset="0"/>
              <a:buChar char="•"/>
            </a:pPr>
            <a:r>
              <a:rPr lang="en-GB" dirty="0"/>
              <a:t>In Italy: </a:t>
            </a:r>
          </a:p>
          <a:p>
            <a:pPr marL="612761" lvl="1" indent="-342900">
              <a:spcBef>
                <a:spcPts val="0"/>
              </a:spcBef>
            </a:pPr>
            <a:r>
              <a:rPr lang="en-GB" sz="2000" dirty="0"/>
              <a:t>Since 2001 the majority of new-borns (530.000 per year) receive hexavalent products</a:t>
            </a:r>
          </a:p>
          <a:p>
            <a:pPr marL="342900" lvl="0" indent="-342900">
              <a:spcBef>
                <a:spcPts val="0"/>
              </a:spcBef>
              <a:buFont typeface="Arial" panose="020B0604020202020204" pitchFamily="34" charset="0"/>
              <a:buChar char="•"/>
            </a:pPr>
            <a:r>
              <a:rPr lang="en-GB" dirty="0"/>
              <a:t>EMEA requested Italy to carry out an epidemiological study </a:t>
            </a:r>
          </a:p>
          <a:p>
            <a:pPr marL="800100" lvl="1" indent="-342900">
              <a:spcBef>
                <a:spcPts val="0"/>
              </a:spcBef>
              <a:buFont typeface="Arial" panose="020B0604020202020204" pitchFamily="34" charset="0"/>
              <a:buChar char="•"/>
            </a:pPr>
            <a:r>
              <a:rPr lang="en-GB" sz="2000" dirty="0"/>
              <a:t>Started in January 2004</a:t>
            </a:r>
          </a:p>
          <a:p>
            <a:pPr marL="800100" lvl="1" indent="-342900">
              <a:spcBef>
                <a:spcPts val="0"/>
              </a:spcBef>
              <a:buFont typeface="Arial" panose="020B0604020202020204" pitchFamily="34" charset="0"/>
              <a:buChar char="•"/>
            </a:pPr>
            <a:r>
              <a:rPr lang="en-GB" sz="2000" dirty="0"/>
              <a:t>To assess the association between immunisation with hexavalent vaccines and the short term risk of SIDS</a:t>
            </a:r>
          </a:p>
          <a:p>
            <a:pPr marL="800100" lvl="1" indent="-342900">
              <a:spcBef>
                <a:spcPts val="0"/>
              </a:spcBef>
              <a:buFont typeface="Arial" panose="020B0604020202020204" pitchFamily="34" charset="0"/>
              <a:buChar char="•"/>
            </a:pPr>
            <a:r>
              <a:rPr lang="en-GB" sz="2000" dirty="0"/>
              <a:t>To include all children who died of SIDS between 31 and 729 days of age in the years 1999–2004</a:t>
            </a:r>
          </a:p>
          <a:p>
            <a:pPr marL="0" lvl="0" indent="0">
              <a:spcBef>
                <a:spcPts val="0"/>
              </a:spcBef>
            </a:pPr>
            <a:endParaRPr lang="en-GB"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18</a:t>
            </a:fld>
            <a:endParaRPr sz="1200" b="0" i="0" u="none" strike="noStrike" cap="none">
              <a:solidFill>
                <a:schemeClr val="lt1"/>
              </a:solidFill>
              <a:latin typeface="Tahoma"/>
              <a:ea typeface="Tahoma"/>
              <a:cs typeface="Tahoma"/>
              <a:sym typeface="Tahoma"/>
            </a:endParaRPr>
          </a:p>
        </p:txBody>
      </p:sp>
      <p:sp>
        <p:nvSpPr>
          <p:cNvPr id="3" name="Rektangel 2"/>
          <p:cNvSpPr/>
          <p:nvPr/>
        </p:nvSpPr>
        <p:spPr>
          <a:xfrm>
            <a:off x="503159" y="5409578"/>
            <a:ext cx="11297265" cy="523220"/>
          </a:xfrm>
          <a:prstGeom prst="rect">
            <a:avLst/>
          </a:prstGeom>
        </p:spPr>
        <p:txBody>
          <a:bodyPr wrap="square">
            <a:spAutoFit/>
          </a:bodyPr>
          <a:lstStyle/>
          <a:p>
            <a:r>
              <a:rPr lang="en-GB" altLang="en-US" dirty="0"/>
              <a:t>*</a:t>
            </a:r>
            <a:r>
              <a:rPr lang="en-GB" altLang="en-US" dirty="0" err="1"/>
              <a:t>Traversa</a:t>
            </a:r>
            <a:r>
              <a:rPr lang="en-GB" altLang="en-US" dirty="0"/>
              <a:t> G, et al. Sudden unexpected deaths and vaccinations during the first two years of life in Italy: a case series study. </a:t>
            </a:r>
            <a:r>
              <a:rPr lang="en-GB" altLang="en-US" dirty="0" err="1"/>
              <a:t>PLoS</a:t>
            </a:r>
            <a:r>
              <a:rPr lang="en-GB" altLang="en-US" dirty="0"/>
              <a:t> One. 2011 Jan 26;6(1):e16363.</a:t>
            </a:r>
            <a:endParaRPr lang="en-GB" altLang="en-US" b="1" dirty="0"/>
          </a:p>
        </p:txBody>
      </p:sp>
    </p:spTree>
    <p:extLst>
      <p:ext uri="{BB962C8B-B14F-4D97-AF65-F5344CB8AC3E}">
        <p14:creationId xmlns:p14="http://schemas.microsoft.com/office/powerpoint/2010/main" val="188785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The Italian study design: self controlled case series</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pic>
        <p:nvPicPr>
          <p:cNvPr id="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365" y="1153712"/>
            <a:ext cx="8713635" cy="513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5"/>
          <p:cNvSpPr txBox="1">
            <a:spLocks noChangeArrowheads="1"/>
          </p:cNvSpPr>
          <p:nvPr/>
        </p:nvSpPr>
        <p:spPr bwMode="auto">
          <a:xfrm>
            <a:off x="1951022" y="1104552"/>
            <a:ext cx="862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b="1" dirty="0"/>
              <a:t>(SCCS)</a:t>
            </a:r>
          </a:p>
        </p:txBody>
      </p:sp>
      <p:sp>
        <p:nvSpPr>
          <p:cNvPr id="9" name="TextBox 26"/>
          <p:cNvSpPr txBox="1">
            <a:spLocks noChangeArrowheads="1"/>
          </p:cNvSpPr>
          <p:nvPr/>
        </p:nvSpPr>
        <p:spPr bwMode="auto">
          <a:xfrm>
            <a:off x="2050499" y="3829310"/>
            <a:ext cx="21096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b="1" dirty="0"/>
              <a:t>(Poisson regression)</a:t>
            </a:r>
          </a:p>
        </p:txBody>
      </p:sp>
      <p:sp>
        <p:nvSpPr>
          <p:cNvPr id="10" name="Rectangle 23"/>
          <p:cNvSpPr>
            <a:spLocks noChangeArrowheads="1"/>
          </p:cNvSpPr>
          <p:nvPr/>
        </p:nvSpPr>
        <p:spPr bwMode="auto">
          <a:xfrm>
            <a:off x="176981" y="6402388"/>
            <a:ext cx="10209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dirty="0" err="1"/>
              <a:t>Traversa</a:t>
            </a:r>
            <a:r>
              <a:rPr lang="en-GB" altLang="en-US" sz="1200" dirty="0"/>
              <a:t> G, et al. Sudden unexpected deaths and vaccinations during the first two years of life in Italy: a case series study. </a:t>
            </a:r>
            <a:r>
              <a:rPr lang="en-GB" altLang="en-US" sz="1200" dirty="0" err="1"/>
              <a:t>PLoS</a:t>
            </a:r>
            <a:r>
              <a:rPr lang="en-GB" altLang="en-US" sz="1200" dirty="0"/>
              <a:t> One. 2011 Jan 26;6(1):e16363.</a:t>
            </a:r>
            <a:endParaRPr lang="en-GB" altLang="en-US" sz="1200" b="1" dirty="0"/>
          </a:p>
        </p:txBody>
      </p:sp>
    </p:spTree>
    <p:extLst>
      <p:ext uri="{BB962C8B-B14F-4D97-AF65-F5344CB8AC3E}">
        <p14:creationId xmlns:p14="http://schemas.microsoft.com/office/powerpoint/2010/main" val="334165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Objectives</a:t>
            </a:r>
            <a:endParaRPr/>
          </a:p>
        </p:txBody>
      </p:sp>
      <p:sp>
        <p:nvSpPr>
          <p:cNvPr id="48" name="Shape 48"/>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Specific objectives of this session:</a:t>
            </a:r>
            <a:endParaRPr dirty="0"/>
          </a:p>
          <a:p>
            <a:pPr marL="457200" lvl="0" indent="-457200">
              <a:spcBef>
                <a:spcPts val="900"/>
              </a:spcBef>
              <a:buClr>
                <a:schemeClr val="dk1"/>
              </a:buClr>
              <a:buSzPts val="2400"/>
              <a:buFont typeface="+mj-lt"/>
              <a:buAutoNum type="arabicPeriod"/>
            </a:pPr>
            <a:r>
              <a:rPr lang="en-GB" sz="2000" dirty="0"/>
              <a:t>Prepare a lecture on applied epidemiological research for vaccine-preventable diseases;</a:t>
            </a:r>
          </a:p>
          <a:p>
            <a:pPr marL="457200" lvl="0" indent="-457200">
              <a:spcBef>
                <a:spcPts val="900"/>
              </a:spcBef>
              <a:buClr>
                <a:schemeClr val="dk1"/>
              </a:buClr>
              <a:buSzPts val="2400"/>
              <a:buFont typeface="+mj-lt"/>
              <a:buAutoNum type="arabicPeriod"/>
            </a:pPr>
            <a:r>
              <a:rPr lang="en-GB" sz="2000" dirty="0"/>
              <a:t>Adapt the lecture to its country target audience by using its own examples;</a:t>
            </a:r>
          </a:p>
          <a:p>
            <a:pPr marL="457200" lvl="0" indent="-457200">
              <a:spcBef>
                <a:spcPts val="900"/>
              </a:spcBef>
              <a:buClr>
                <a:schemeClr val="dk1"/>
              </a:buClr>
              <a:buSzPts val="2400"/>
              <a:buFont typeface="+mj-lt"/>
              <a:buAutoNum type="arabicPeriod"/>
            </a:pPr>
            <a:r>
              <a:rPr lang="en-GB" sz="2000" dirty="0"/>
              <a:t>Describe and evaluate techniques for attributing causality regarding AEFI;</a:t>
            </a:r>
          </a:p>
          <a:p>
            <a:pPr marL="457200" lvl="0" indent="-457200">
              <a:spcBef>
                <a:spcPts val="900"/>
              </a:spcBef>
              <a:buClr>
                <a:schemeClr val="dk1"/>
              </a:buClr>
              <a:buSzPts val="2400"/>
              <a:buFont typeface="+mj-lt"/>
              <a:buAutoNum type="arabicPeriod"/>
            </a:pPr>
            <a:r>
              <a:rPr lang="en-GB" sz="2000" dirty="0"/>
              <a:t>Describe the epidemiological principles and alternative analytical study designs to investigate AEFI alerts (in particular register-based data linkage and self-controlled case series analysis). </a:t>
            </a:r>
          </a:p>
          <a:p>
            <a:pPr marL="0" marR="0" lvl="0" indent="0" algn="l" rtl="0">
              <a:lnSpc>
                <a:spcPct val="90000"/>
              </a:lnSpc>
              <a:spcBef>
                <a:spcPts val="900"/>
              </a:spcBef>
              <a:spcAft>
                <a:spcPts val="0"/>
              </a:spcAft>
              <a:buNone/>
            </a:pPr>
            <a:endParaRPr lang="en-GB" sz="2400" b="1" i="0" u="none" strike="noStrike" cap="none" dirty="0">
              <a:solidFill>
                <a:schemeClr val="dk1"/>
              </a:solidFill>
              <a:latin typeface="Tahoma"/>
              <a:ea typeface="Tahoma"/>
              <a:cs typeface="Tahoma"/>
              <a:sym typeface="Tahoma"/>
            </a:endParaRPr>
          </a:p>
          <a:p>
            <a:pPr marL="0" marR="0" lvl="0" indent="0" algn="l" rtl="0">
              <a:lnSpc>
                <a:spcPct val="90000"/>
              </a:lnSpc>
              <a:spcBef>
                <a:spcPts val="900"/>
              </a:spcBef>
              <a:spcAft>
                <a:spcPts val="0"/>
              </a:spcAft>
              <a:buNone/>
            </a:pPr>
            <a:r>
              <a:rPr lang="en-GB" sz="2400" b="1" i="0" u="none" strike="noStrike" cap="none" dirty="0">
                <a:solidFill>
                  <a:schemeClr val="dk1"/>
                </a:solidFill>
                <a:latin typeface="Tahoma"/>
                <a:ea typeface="Tahoma"/>
                <a:cs typeface="Tahoma"/>
                <a:sym typeface="Tahoma"/>
              </a:rPr>
              <a:t>Related to the course objectives:</a:t>
            </a:r>
            <a:endParaRPr b="1" dirty="0"/>
          </a:p>
          <a:p>
            <a:pPr marL="442913" lvl="0" indent="-442913"/>
            <a:r>
              <a:rPr lang="en-GB" sz="2400" b="0" i="0" u="none" strike="noStrike" cap="none" dirty="0">
                <a:solidFill>
                  <a:schemeClr val="dk1"/>
                </a:solidFill>
                <a:latin typeface="Tahoma"/>
                <a:ea typeface="Tahoma"/>
                <a:cs typeface="Tahoma"/>
                <a:sym typeface="Tahoma"/>
              </a:rPr>
              <a:t>A.  </a:t>
            </a:r>
            <a:r>
              <a:rPr lang="en-US" sz="2000" dirty="0"/>
              <a:t>Ability to lecture on surveillance, outbreak investigation and applied epidemiological research of VPD;</a:t>
            </a:r>
            <a:endParaRPr lang="en-GB" sz="2000" dirty="0"/>
          </a:p>
          <a:p>
            <a:pPr marL="442913" indent="-442913"/>
            <a:r>
              <a:rPr lang="en-US" sz="2000" dirty="0"/>
              <a:t>B.  Ability to define the target audience and to adjust material/content.</a:t>
            </a:r>
            <a:endParaRPr sz="2000" dirty="0"/>
          </a:p>
        </p:txBody>
      </p:sp>
      <p:sp>
        <p:nvSpPr>
          <p:cNvPr id="49"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3"/>
          <p:cNvSpPr>
            <a:spLocks noChangeArrowheads="1"/>
          </p:cNvSpPr>
          <p:nvPr/>
        </p:nvSpPr>
        <p:spPr bwMode="auto">
          <a:xfrm>
            <a:off x="1550989" y="6402388"/>
            <a:ext cx="8796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err="1"/>
              <a:t>Traversa</a:t>
            </a:r>
            <a:r>
              <a:rPr lang="en-GB" altLang="en-US" dirty="0"/>
              <a:t> G, et al. Sudden unexpected deaths and vaccinations during the first two years of life in Italy: a case series study. </a:t>
            </a:r>
            <a:r>
              <a:rPr lang="en-GB" altLang="en-US" dirty="0" err="1"/>
              <a:t>PLoS</a:t>
            </a:r>
            <a:r>
              <a:rPr lang="en-GB" altLang="en-US" dirty="0"/>
              <a:t> One. 2011 Jan 26;6(1):e16363.</a:t>
            </a:r>
            <a:endParaRPr lang="en-GB" altLang="en-US" b="1" dirty="0"/>
          </a:p>
        </p:txBody>
      </p:sp>
      <p:pic>
        <p:nvPicPr>
          <p:cNvPr id="316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163" y="873125"/>
            <a:ext cx="62484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67"/>
          <p:cNvSpPr txBox="1">
            <a:spLocks noGrp="1"/>
          </p:cNvSpPr>
          <p:nvPr>
            <p:ph type="title"/>
          </p:nvPr>
        </p:nvSpPr>
        <p:spPr>
          <a:xfrm>
            <a:off x="431801" y="142890"/>
            <a:ext cx="10318363" cy="822325"/>
          </a:xfrm>
          <a:prstGeom prst="rect">
            <a:avLst/>
          </a:prstGeom>
          <a:noFill/>
          <a:ln>
            <a:noFill/>
          </a:ln>
        </p:spPr>
        <p:txBody>
          <a:bodyPr spcFirstLastPara="1" wrap="square" lIns="0" tIns="0" rIns="0" bIns="0" anchor="t" anchorCtr="0">
            <a:noAutofit/>
          </a:bodyPr>
          <a:lstStyle/>
          <a:p>
            <a:pPr lvl="0"/>
            <a:r>
              <a:rPr lang="en-GB" dirty="0"/>
              <a:t>The Italian study </a:t>
            </a:r>
            <a:r>
              <a:rPr lang="en-GB" dirty="0" err="1"/>
              <a:t>poulation</a:t>
            </a:r>
            <a:endParaRPr dirty="0"/>
          </a:p>
        </p:txBody>
      </p:sp>
      <p:sp>
        <p:nvSpPr>
          <p:cNvPr id="316420" name="Slide Number Placeholder 3"/>
          <p:cNvSpPr>
            <a:spLocks noGrp="1"/>
          </p:cNvSpPr>
          <p:nvPr>
            <p:ph type="sldNum" sz="quarter" idx="10"/>
          </p:nvPr>
        </p:nvSpPr>
        <p:spPr>
          <a:xfrm>
            <a:off x="9613241" y="648017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53C45F4-77B3-4266-B39F-ED773408EA60}" type="slidenum">
              <a:rPr lang="en-GB" altLang="en-US">
                <a:solidFill>
                  <a:schemeClr val="bg1"/>
                </a:solidFill>
              </a:rPr>
              <a:pPr/>
              <a:t>20</a:t>
            </a:fld>
            <a:endParaRPr lang="en-GB" altLang="en-US" dirty="0">
              <a:solidFill>
                <a:schemeClr val="bg1"/>
              </a:solidFill>
            </a:endParaRPr>
          </a:p>
        </p:txBody>
      </p:sp>
    </p:spTree>
    <p:extLst>
      <p:ext uri="{BB962C8B-B14F-4D97-AF65-F5344CB8AC3E}">
        <p14:creationId xmlns:p14="http://schemas.microsoft.com/office/powerpoint/2010/main" val="164592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tx1"/>
                </a:solidFill>
                <a:cs typeface="Times New Roman" panose="02020603050405020304" pitchFamily="18" charset="0"/>
              </a:rPr>
              <a:t>SIDS rate ratios in children &lt;24 months following any vaccination</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21</a:t>
            </a:fld>
            <a:endParaRPr sz="1200" b="0" i="0" u="none" strike="noStrike" cap="none">
              <a:solidFill>
                <a:schemeClr val="lt1"/>
              </a:solidFill>
              <a:latin typeface="Tahoma"/>
              <a:ea typeface="Tahoma"/>
              <a:cs typeface="Tahoma"/>
              <a:sym typeface="Tahoma"/>
            </a:endParaRPr>
          </a:p>
        </p:txBody>
      </p:sp>
      <p:sp>
        <p:nvSpPr>
          <p:cNvPr id="10" name="Rectangle 23"/>
          <p:cNvSpPr>
            <a:spLocks noChangeArrowheads="1"/>
          </p:cNvSpPr>
          <p:nvPr/>
        </p:nvSpPr>
        <p:spPr bwMode="auto">
          <a:xfrm>
            <a:off x="176981" y="6402388"/>
            <a:ext cx="10209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dirty="0" err="1"/>
              <a:t>Traversa</a:t>
            </a:r>
            <a:r>
              <a:rPr lang="en-GB" altLang="en-US" sz="1200" dirty="0"/>
              <a:t> G, et al. Sudden unexpected deaths and vaccinations during the first two years of life in Italy: a case series study. </a:t>
            </a:r>
            <a:r>
              <a:rPr lang="en-GB" altLang="en-US" sz="1200" dirty="0" err="1"/>
              <a:t>PLoS</a:t>
            </a:r>
            <a:r>
              <a:rPr lang="en-GB" altLang="en-US" sz="1200" dirty="0"/>
              <a:t> One. 2011 Jan 26;6(1):e16363.</a:t>
            </a:r>
            <a:endParaRPr lang="en-GB" altLang="en-US" sz="1200" b="1" dirty="0"/>
          </a:p>
        </p:txBody>
      </p:sp>
      <p:graphicFrame>
        <p:nvGraphicFramePr>
          <p:cNvPr id="11" name="Table 7"/>
          <p:cNvGraphicFramePr>
            <a:graphicFrameLocks noGrp="1"/>
          </p:cNvGraphicFramePr>
          <p:nvPr/>
        </p:nvGraphicFramePr>
        <p:xfrm>
          <a:off x="1846993" y="1795654"/>
          <a:ext cx="8438864" cy="2611288"/>
        </p:xfrm>
        <a:graphic>
          <a:graphicData uri="http://schemas.openxmlformats.org/drawingml/2006/table">
            <a:tbl>
              <a:tblPr firstRow="1">
                <a:tableStyleId>{3C2FFA5D-87B4-456A-9821-1D502468CF0F}</a:tableStyleId>
              </a:tblPr>
              <a:tblGrid>
                <a:gridCol w="1260147">
                  <a:extLst>
                    <a:ext uri="{9D8B030D-6E8A-4147-A177-3AD203B41FA5}">
                      <a16:colId xmlns:a16="http://schemas.microsoft.com/office/drawing/2014/main" val="20000"/>
                    </a:ext>
                  </a:extLst>
                </a:gridCol>
                <a:gridCol w="641445">
                  <a:extLst>
                    <a:ext uri="{9D8B030D-6E8A-4147-A177-3AD203B41FA5}">
                      <a16:colId xmlns:a16="http://schemas.microsoft.com/office/drawing/2014/main" val="20001"/>
                    </a:ext>
                  </a:extLst>
                </a:gridCol>
                <a:gridCol w="1760561">
                  <a:extLst>
                    <a:ext uri="{9D8B030D-6E8A-4147-A177-3AD203B41FA5}">
                      <a16:colId xmlns:a16="http://schemas.microsoft.com/office/drawing/2014/main" val="20002"/>
                    </a:ext>
                  </a:extLst>
                </a:gridCol>
                <a:gridCol w="655093">
                  <a:extLst>
                    <a:ext uri="{9D8B030D-6E8A-4147-A177-3AD203B41FA5}">
                      <a16:colId xmlns:a16="http://schemas.microsoft.com/office/drawing/2014/main" val="20003"/>
                    </a:ext>
                  </a:extLst>
                </a:gridCol>
                <a:gridCol w="1774209">
                  <a:extLst>
                    <a:ext uri="{9D8B030D-6E8A-4147-A177-3AD203B41FA5}">
                      <a16:colId xmlns:a16="http://schemas.microsoft.com/office/drawing/2014/main" val="20004"/>
                    </a:ext>
                  </a:extLst>
                </a:gridCol>
                <a:gridCol w="614149">
                  <a:extLst>
                    <a:ext uri="{9D8B030D-6E8A-4147-A177-3AD203B41FA5}">
                      <a16:colId xmlns:a16="http://schemas.microsoft.com/office/drawing/2014/main" val="20005"/>
                    </a:ext>
                  </a:extLst>
                </a:gridCol>
                <a:gridCol w="1733260">
                  <a:extLst>
                    <a:ext uri="{9D8B030D-6E8A-4147-A177-3AD203B41FA5}">
                      <a16:colId xmlns:a16="http://schemas.microsoft.com/office/drawing/2014/main" val="20006"/>
                    </a:ext>
                  </a:extLst>
                </a:gridCol>
              </a:tblGrid>
              <a:tr h="506137">
                <a:tc>
                  <a:txBody>
                    <a:bodyPr/>
                    <a:lstStyle/>
                    <a:p>
                      <a:pPr algn="l"/>
                      <a:endParaRPr lang="en-GB" dirty="0"/>
                    </a:p>
                  </a:txBody>
                  <a:tcPr marL="19050" marR="19050" marT="19050" marB="19050" anchor="ctr"/>
                </a:tc>
                <a:tc gridSpan="2">
                  <a:txBody>
                    <a:bodyPr/>
                    <a:lstStyle/>
                    <a:p>
                      <a:pPr algn="ctr"/>
                      <a:r>
                        <a:rPr lang="en-GB" dirty="0">
                          <a:solidFill>
                            <a:schemeClr val="tx1"/>
                          </a:solidFill>
                        </a:rPr>
                        <a:t>Risk period: 0–1 days</a:t>
                      </a:r>
                    </a:p>
                  </a:txBody>
                  <a:tcPr marL="19050" marR="19050" marT="19050" marB="19050" anchor="ctr"/>
                </a:tc>
                <a:tc hMerge="1">
                  <a:txBody>
                    <a:bodyPr/>
                    <a:lstStyle/>
                    <a:p>
                      <a:endParaRPr lang="en-GB"/>
                    </a:p>
                  </a:txBody>
                  <a:tcPr/>
                </a:tc>
                <a:tc gridSpan="2">
                  <a:txBody>
                    <a:bodyPr/>
                    <a:lstStyle/>
                    <a:p>
                      <a:pPr algn="ctr"/>
                      <a:r>
                        <a:rPr lang="en-GB" dirty="0">
                          <a:solidFill>
                            <a:schemeClr val="tx1"/>
                          </a:solidFill>
                        </a:rPr>
                        <a:t>Risk period: 0–7 days</a:t>
                      </a:r>
                    </a:p>
                  </a:txBody>
                  <a:tcPr marL="19050" marR="19050" marT="19050" marB="19050" anchor="ctr"/>
                </a:tc>
                <a:tc hMerge="1">
                  <a:txBody>
                    <a:bodyPr/>
                    <a:lstStyle/>
                    <a:p>
                      <a:endParaRPr lang="en-GB"/>
                    </a:p>
                  </a:txBody>
                  <a:tcPr/>
                </a:tc>
                <a:tc gridSpan="2">
                  <a:txBody>
                    <a:bodyPr/>
                    <a:lstStyle/>
                    <a:p>
                      <a:pPr algn="ctr"/>
                      <a:r>
                        <a:rPr lang="en-GB" dirty="0">
                          <a:solidFill>
                            <a:schemeClr val="tx1"/>
                          </a:solidFill>
                        </a:rPr>
                        <a:t>Risk period: 0–14 days</a:t>
                      </a:r>
                    </a:p>
                  </a:txBody>
                  <a:tcPr marL="19050" marR="19050" marT="19050" marB="19050" anchor="ctr"/>
                </a:tc>
                <a:tc hMerge="1">
                  <a:txBody>
                    <a:bodyPr/>
                    <a:lstStyle/>
                    <a:p>
                      <a:endParaRPr lang="en-GB"/>
                    </a:p>
                  </a:txBody>
                  <a:tcPr/>
                </a:tc>
                <a:extLst>
                  <a:ext uri="{0D108BD9-81ED-4DB2-BD59-A6C34878D82A}">
                    <a16:rowId xmlns:a16="http://schemas.microsoft.com/office/drawing/2014/main" val="10000"/>
                  </a:ext>
                </a:extLst>
              </a:tr>
              <a:tr h="506137">
                <a:tc>
                  <a:txBody>
                    <a:bodyPr/>
                    <a:lstStyle/>
                    <a:p>
                      <a:pPr algn="l"/>
                      <a:endParaRPr lang="en-GB"/>
                    </a:p>
                  </a:txBody>
                  <a:tcPr marL="19050" marR="19050" marT="19050" marB="19050" anchor="ctr"/>
                </a:tc>
                <a:tc>
                  <a:txBody>
                    <a:bodyPr/>
                    <a:lstStyle/>
                    <a:p>
                      <a:pPr algn="ctr"/>
                      <a:r>
                        <a:rPr lang="en-GB" dirty="0"/>
                        <a:t>N</a:t>
                      </a:r>
                    </a:p>
                  </a:txBody>
                  <a:tcPr marL="19050" marR="19050" marT="19050" marB="19050" anchor="ctr"/>
                </a:tc>
                <a:tc>
                  <a:txBody>
                    <a:bodyPr/>
                    <a:lstStyle/>
                    <a:p>
                      <a:pPr algn="ctr"/>
                      <a:r>
                        <a:rPr lang="en-GB" dirty="0"/>
                        <a:t>RR </a:t>
                      </a:r>
                      <a:r>
                        <a:rPr lang="en-GB" dirty="0" err="1"/>
                        <a:t>adj</a:t>
                      </a:r>
                      <a:r>
                        <a:rPr lang="en-GB" dirty="0"/>
                        <a:t> (95% CI)</a:t>
                      </a:r>
                    </a:p>
                  </a:txBody>
                  <a:tcPr marL="19050" marR="19050" marT="19050" marB="19050" anchor="ctr"/>
                </a:tc>
                <a:tc>
                  <a:txBody>
                    <a:bodyPr/>
                    <a:lstStyle/>
                    <a:p>
                      <a:pPr algn="ctr"/>
                      <a:r>
                        <a:rPr lang="en-GB" dirty="0"/>
                        <a:t>N</a:t>
                      </a:r>
                    </a:p>
                  </a:txBody>
                  <a:tcPr marL="19050" marR="19050" marT="19050" marB="19050" anchor="ctr"/>
                </a:tc>
                <a:tc>
                  <a:txBody>
                    <a:bodyPr/>
                    <a:lstStyle/>
                    <a:p>
                      <a:pPr algn="ctr"/>
                      <a:r>
                        <a:rPr lang="en-GB" dirty="0"/>
                        <a:t>RR </a:t>
                      </a:r>
                      <a:r>
                        <a:rPr lang="en-GB" dirty="0" err="1"/>
                        <a:t>adj</a:t>
                      </a:r>
                      <a:r>
                        <a:rPr lang="en-GB" dirty="0"/>
                        <a:t> (95% CI)</a:t>
                      </a:r>
                    </a:p>
                  </a:txBody>
                  <a:tcPr marL="19050" marR="19050" marT="19050" marB="19050" anchor="ctr"/>
                </a:tc>
                <a:tc>
                  <a:txBody>
                    <a:bodyPr/>
                    <a:lstStyle/>
                    <a:p>
                      <a:pPr algn="ctr"/>
                      <a:r>
                        <a:rPr lang="en-GB" dirty="0"/>
                        <a:t>N</a:t>
                      </a:r>
                    </a:p>
                  </a:txBody>
                  <a:tcPr marL="19050" marR="19050" marT="19050" marB="19050" anchor="ctr"/>
                </a:tc>
                <a:tc>
                  <a:txBody>
                    <a:bodyPr/>
                    <a:lstStyle/>
                    <a:p>
                      <a:pPr algn="ctr"/>
                      <a:r>
                        <a:rPr lang="en-GB" dirty="0"/>
                        <a:t>RR </a:t>
                      </a:r>
                      <a:r>
                        <a:rPr lang="en-GB" dirty="0" err="1"/>
                        <a:t>adj</a:t>
                      </a:r>
                      <a:r>
                        <a:rPr lang="en-GB" dirty="0"/>
                        <a:t> (95% CI)</a:t>
                      </a:r>
                    </a:p>
                  </a:txBody>
                  <a:tcPr marL="19050" marR="19050" marT="19050" marB="19050" anchor="ctr"/>
                </a:tc>
                <a:extLst>
                  <a:ext uri="{0D108BD9-81ED-4DB2-BD59-A6C34878D82A}">
                    <a16:rowId xmlns:a16="http://schemas.microsoft.com/office/drawing/2014/main" val="10001"/>
                  </a:ext>
                </a:extLst>
              </a:tr>
              <a:tr h="506137">
                <a:tc>
                  <a:txBody>
                    <a:bodyPr/>
                    <a:lstStyle/>
                    <a:p>
                      <a:pPr algn="ctr"/>
                      <a:r>
                        <a:rPr lang="en-GB" sz="1600" dirty="0"/>
                        <a:t>All doses</a:t>
                      </a:r>
                    </a:p>
                  </a:txBody>
                  <a:tcPr marL="19050" marR="19050" marT="19050" marB="19050" anchor="ctr"/>
                </a:tc>
                <a:tc>
                  <a:txBody>
                    <a:bodyPr/>
                    <a:lstStyle/>
                    <a:p>
                      <a:pPr algn="ctr"/>
                      <a:r>
                        <a:rPr lang="en-GB"/>
                        <a:t>8</a:t>
                      </a:r>
                    </a:p>
                  </a:txBody>
                  <a:tcPr marL="19050" marR="19050" marT="19050" marB="19050" anchor="ctr"/>
                </a:tc>
                <a:tc>
                  <a:txBody>
                    <a:bodyPr/>
                    <a:lstStyle/>
                    <a:p>
                      <a:pPr algn="ctr"/>
                      <a:r>
                        <a:rPr lang="en-GB" dirty="0"/>
                        <a:t>1.2 (0.4–2.1)</a:t>
                      </a:r>
                    </a:p>
                  </a:txBody>
                  <a:tcPr marL="19050" marR="19050" marT="19050" marB="19050" anchor="ctr"/>
                </a:tc>
                <a:tc>
                  <a:txBody>
                    <a:bodyPr/>
                    <a:lstStyle/>
                    <a:p>
                      <a:pPr algn="ctr"/>
                      <a:r>
                        <a:rPr lang="en-GB" dirty="0"/>
                        <a:t>34</a:t>
                      </a:r>
                    </a:p>
                  </a:txBody>
                  <a:tcPr marL="19050" marR="19050" marT="19050" marB="19050" anchor="ctr"/>
                </a:tc>
                <a:tc>
                  <a:txBody>
                    <a:bodyPr/>
                    <a:lstStyle/>
                    <a:p>
                      <a:pPr algn="ctr"/>
                      <a:r>
                        <a:rPr lang="en-GB" dirty="0"/>
                        <a:t>1.3 (0.9–1.9)</a:t>
                      </a:r>
                    </a:p>
                  </a:txBody>
                  <a:tcPr marL="19050" marR="19050" marT="19050" marB="19050" anchor="ctr"/>
                </a:tc>
                <a:tc>
                  <a:txBody>
                    <a:bodyPr/>
                    <a:lstStyle/>
                    <a:p>
                      <a:pPr algn="ctr"/>
                      <a:r>
                        <a:rPr lang="en-GB" dirty="0"/>
                        <a:t>52</a:t>
                      </a:r>
                    </a:p>
                  </a:txBody>
                  <a:tcPr marL="19050" marR="19050" marT="19050" marB="19050" anchor="ctr"/>
                </a:tc>
                <a:tc>
                  <a:txBody>
                    <a:bodyPr/>
                    <a:lstStyle/>
                    <a:p>
                      <a:pPr algn="ctr"/>
                      <a:r>
                        <a:rPr lang="en-GB" dirty="0"/>
                        <a:t>1.1 (0.8–1.5)</a:t>
                      </a:r>
                    </a:p>
                  </a:txBody>
                  <a:tcPr marL="19050" marR="19050" marT="19050" marB="19050" anchor="ctr"/>
                </a:tc>
                <a:extLst>
                  <a:ext uri="{0D108BD9-81ED-4DB2-BD59-A6C34878D82A}">
                    <a16:rowId xmlns:a16="http://schemas.microsoft.com/office/drawing/2014/main" val="10002"/>
                  </a:ext>
                </a:extLst>
              </a:tr>
              <a:tr h="506137">
                <a:tc>
                  <a:txBody>
                    <a:bodyPr/>
                    <a:lstStyle/>
                    <a:p>
                      <a:pPr algn="ctr"/>
                      <a:r>
                        <a:rPr lang="en-GB" sz="1600" dirty="0"/>
                        <a:t>1 dose</a:t>
                      </a:r>
                    </a:p>
                  </a:txBody>
                  <a:tcPr marL="19050" marR="19050" marT="19050" marB="19050" anchor="ctr"/>
                </a:tc>
                <a:tc>
                  <a:txBody>
                    <a:bodyPr/>
                    <a:lstStyle/>
                    <a:p>
                      <a:pPr algn="ctr"/>
                      <a:r>
                        <a:rPr lang="en-GB"/>
                        <a:t>5</a:t>
                      </a:r>
                    </a:p>
                  </a:txBody>
                  <a:tcPr marL="19050" marR="19050" marT="19050" marB="19050" anchor="ctr"/>
                </a:tc>
                <a:tc>
                  <a:txBody>
                    <a:bodyPr/>
                    <a:lstStyle/>
                    <a:p>
                      <a:pPr algn="ctr"/>
                      <a:r>
                        <a:rPr lang="en-GB"/>
                        <a:t>1.2 (0.4–2.5)</a:t>
                      </a:r>
                    </a:p>
                  </a:txBody>
                  <a:tcPr marL="19050" marR="19050" marT="19050" marB="19050" anchor="ctr"/>
                </a:tc>
                <a:tc>
                  <a:txBody>
                    <a:bodyPr/>
                    <a:lstStyle/>
                    <a:p>
                      <a:pPr algn="ctr"/>
                      <a:r>
                        <a:rPr lang="en-GB"/>
                        <a:t>24</a:t>
                      </a:r>
                    </a:p>
                  </a:txBody>
                  <a:tcPr marL="19050" marR="19050" marT="19050" marB="19050" anchor="ctr"/>
                </a:tc>
                <a:tc>
                  <a:txBody>
                    <a:bodyPr/>
                    <a:lstStyle/>
                    <a:p>
                      <a:pPr algn="ctr"/>
                      <a:r>
                        <a:rPr lang="en-GB"/>
                        <a:t>1.5 (1.0–2.3)</a:t>
                      </a:r>
                    </a:p>
                  </a:txBody>
                  <a:tcPr marL="19050" marR="19050" marT="19050" marB="19050" anchor="ctr"/>
                </a:tc>
                <a:tc>
                  <a:txBody>
                    <a:bodyPr/>
                    <a:lstStyle/>
                    <a:p>
                      <a:pPr algn="ctr"/>
                      <a:r>
                        <a:rPr lang="en-GB" dirty="0"/>
                        <a:t>34</a:t>
                      </a:r>
                    </a:p>
                  </a:txBody>
                  <a:tcPr marL="19050" marR="19050" marT="19050" marB="19050" anchor="ctr"/>
                </a:tc>
                <a:tc>
                  <a:txBody>
                    <a:bodyPr/>
                    <a:lstStyle/>
                    <a:p>
                      <a:pPr algn="ctr"/>
                      <a:r>
                        <a:rPr lang="en-GB" dirty="0"/>
                        <a:t>1.2 (0.8–1.6)</a:t>
                      </a:r>
                    </a:p>
                  </a:txBody>
                  <a:tcPr marL="19050" marR="19050" marT="19050" marB="19050" anchor="ctr"/>
                </a:tc>
                <a:extLst>
                  <a:ext uri="{0D108BD9-81ED-4DB2-BD59-A6C34878D82A}">
                    <a16:rowId xmlns:a16="http://schemas.microsoft.com/office/drawing/2014/main" val="10003"/>
                  </a:ext>
                </a:extLst>
              </a:tr>
              <a:tr h="506137">
                <a:tc>
                  <a:txBody>
                    <a:bodyPr/>
                    <a:lstStyle/>
                    <a:p>
                      <a:pPr algn="ctr"/>
                      <a:r>
                        <a:rPr lang="en-GB" sz="1600" dirty="0"/>
                        <a:t>2 – 3 dose</a:t>
                      </a:r>
                    </a:p>
                  </a:txBody>
                  <a:tcPr marL="19050" marR="19050" marT="19050" marB="19050" anchor="ctr"/>
                </a:tc>
                <a:tc>
                  <a:txBody>
                    <a:bodyPr/>
                    <a:lstStyle/>
                    <a:p>
                      <a:pPr algn="ctr"/>
                      <a:r>
                        <a:rPr lang="en-GB"/>
                        <a:t>3</a:t>
                      </a:r>
                    </a:p>
                  </a:txBody>
                  <a:tcPr marL="19050" marR="19050" marT="19050" marB="19050" anchor="ctr"/>
                </a:tc>
                <a:tc>
                  <a:txBody>
                    <a:bodyPr/>
                    <a:lstStyle/>
                    <a:p>
                      <a:pPr algn="ctr"/>
                      <a:r>
                        <a:rPr lang="en-GB"/>
                        <a:t>1.2 (0.3–3.0)</a:t>
                      </a:r>
                    </a:p>
                  </a:txBody>
                  <a:tcPr marL="19050" marR="19050" marT="19050" marB="19050" anchor="ctr"/>
                </a:tc>
                <a:tc>
                  <a:txBody>
                    <a:bodyPr/>
                    <a:lstStyle/>
                    <a:p>
                      <a:pPr algn="ctr"/>
                      <a:r>
                        <a:rPr lang="en-GB"/>
                        <a:t>10</a:t>
                      </a:r>
                    </a:p>
                  </a:txBody>
                  <a:tcPr marL="19050" marR="19050" marT="19050" marB="19050" anchor="ctr"/>
                </a:tc>
                <a:tc>
                  <a:txBody>
                    <a:bodyPr/>
                    <a:lstStyle/>
                    <a:p>
                      <a:pPr algn="ctr"/>
                      <a:r>
                        <a:rPr lang="en-GB"/>
                        <a:t>1.0 (0.4–1.9)</a:t>
                      </a:r>
                    </a:p>
                  </a:txBody>
                  <a:tcPr marL="19050" marR="19050" marT="19050" marB="19050" anchor="ctr"/>
                </a:tc>
                <a:tc>
                  <a:txBody>
                    <a:bodyPr/>
                    <a:lstStyle/>
                    <a:p>
                      <a:pPr algn="ctr"/>
                      <a:r>
                        <a:rPr lang="en-GB"/>
                        <a:t>18</a:t>
                      </a:r>
                    </a:p>
                  </a:txBody>
                  <a:tcPr marL="19050" marR="19050" marT="19050" marB="19050" anchor="ctr"/>
                </a:tc>
                <a:tc>
                  <a:txBody>
                    <a:bodyPr/>
                    <a:lstStyle/>
                    <a:p>
                      <a:pPr algn="ctr"/>
                      <a:r>
                        <a:rPr lang="en-GB" dirty="0"/>
                        <a:t>1.0 (0.6–1.6)</a:t>
                      </a:r>
                    </a:p>
                  </a:txBody>
                  <a:tcPr marL="19050" marR="19050" marT="19050" marB="1905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487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tx1"/>
                </a:solidFill>
                <a:cs typeface="Times New Roman" panose="02020603050405020304" pitchFamily="18" charset="0"/>
              </a:rPr>
              <a:t>SIDS rate ratios in children &lt;24 months following any vaccination</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22</a:t>
            </a:fld>
            <a:endParaRPr sz="1200" b="0" i="0" u="none" strike="noStrike" cap="none">
              <a:solidFill>
                <a:schemeClr val="lt1"/>
              </a:solidFill>
              <a:latin typeface="Tahoma"/>
              <a:ea typeface="Tahoma"/>
              <a:cs typeface="Tahoma"/>
              <a:sym typeface="Tahoma"/>
            </a:endParaRPr>
          </a:p>
        </p:txBody>
      </p:sp>
      <p:sp>
        <p:nvSpPr>
          <p:cNvPr id="10" name="Rectangle 23"/>
          <p:cNvSpPr>
            <a:spLocks noChangeArrowheads="1"/>
          </p:cNvSpPr>
          <p:nvPr/>
        </p:nvSpPr>
        <p:spPr bwMode="auto">
          <a:xfrm>
            <a:off x="176981" y="6402388"/>
            <a:ext cx="10209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dirty="0" err="1"/>
              <a:t>Traversa</a:t>
            </a:r>
            <a:r>
              <a:rPr lang="en-GB" altLang="en-US" sz="1200" dirty="0"/>
              <a:t> G, et al. Sudden unexpected deaths and vaccinations during the first two years of life in Italy: a case series study. </a:t>
            </a:r>
            <a:r>
              <a:rPr lang="en-GB" altLang="en-US" sz="1200" dirty="0" err="1"/>
              <a:t>PLoS</a:t>
            </a:r>
            <a:r>
              <a:rPr lang="en-GB" altLang="en-US" sz="1200" dirty="0"/>
              <a:t> One. 2011 Jan 26;6(1):e16363.</a:t>
            </a:r>
            <a:endParaRPr lang="en-GB" altLang="en-US" sz="1200" b="1" dirty="0"/>
          </a:p>
        </p:txBody>
      </p:sp>
      <p:graphicFrame>
        <p:nvGraphicFramePr>
          <p:cNvPr id="6" name="Table 9"/>
          <p:cNvGraphicFramePr>
            <a:graphicFrameLocks noGrp="1"/>
          </p:cNvGraphicFramePr>
          <p:nvPr>
            <p:extLst>
              <p:ext uri="{D42A27DB-BD31-4B8C-83A1-F6EECF244321}">
                <p14:modId xmlns:p14="http://schemas.microsoft.com/office/powerpoint/2010/main" val="138457922"/>
              </p:ext>
            </p:extLst>
          </p:nvPr>
        </p:nvGraphicFramePr>
        <p:xfrm>
          <a:off x="1874291" y="1442876"/>
          <a:ext cx="8438864" cy="3662848"/>
        </p:xfrm>
        <a:graphic>
          <a:graphicData uri="http://schemas.openxmlformats.org/drawingml/2006/table">
            <a:tbl>
              <a:tblPr firstRow="1">
                <a:tableStyleId>{3C2FFA5D-87B4-456A-9821-1D502468CF0F}</a:tableStyleId>
              </a:tblPr>
              <a:tblGrid>
                <a:gridCol w="1260147">
                  <a:extLst>
                    <a:ext uri="{9D8B030D-6E8A-4147-A177-3AD203B41FA5}">
                      <a16:colId xmlns:a16="http://schemas.microsoft.com/office/drawing/2014/main" val="20000"/>
                    </a:ext>
                  </a:extLst>
                </a:gridCol>
                <a:gridCol w="641445">
                  <a:extLst>
                    <a:ext uri="{9D8B030D-6E8A-4147-A177-3AD203B41FA5}">
                      <a16:colId xmlns:a16="http://schemas.microsoft.com/office/drawing/2014/main" val="20001"/>
                    </a:ext>
                  </a:extLst>
                </a:gridCol>
                <a:gridCol w="1760561">
                  <a:extLst>
                    <a:ext uri="{9D8B030D-6E8A-4147-A177-3AD203B41FA5}">
                      <a16:colId xmlns:a16="http://schemas.microsoft.com/office/drawing/2014/main" val="20002"/>
                    </a:ext>
                  </a:extLst>
                </a:gridCol>
                <a:gridCol w="655093">
                  <a:extLst>
                    <a:ext uri="{9D8B030D-6E8A-4147-A177-3AD203B41FA5}">
                      <a16:colId xmlns:a16="http://schemas.microsoft.com/office/drawing/2014/main" val="20003"/>
                    </a:ext>
                  </a:extLst>
                </a:gridCol>
                <a:gridCol w="1774209">
                  <a:extLst>
                    <a:ext uri="{9D8B030D-6E8A-4147-A177-3AD203B41FA5}">
                      <a16:colId xmlns:a16="http://schemas.microsoft.com/office/drawing/2014/main" val="20004"/>
                    </a:ext>
                  </a:extLst>
                </a:gridCol>
                <a:gridCol w="614149">
                  <a:extLst>
                    <a:ext uri="{9D8B030D-6E8A-4147-A177-3AD203B41FA5}">
                      <a16:colId xmlns:a16="http://schemas.microsoft.com/office/drawing/2014/main" val="20005"/>
                    </a:ext>
                  </a:extLst>
                </a:gridCol>
                <a:gridCol w="1733260">
                  <a:extLst>
                    <a:ext uri="{9D8B030D-6E8A-4147-A177-3AD203B41FA5}">
                      <a16:colId xmlns:a16="http://schemas.microsoft.com/office/drawing/2014/main" val="20006"/>
                    </a:ext>
                  </a:extLst>
                </a:gridCol>
              </a:tblGrid>
              <a:tr h="506137">
                <a:tc>
                  <a:txBody>
                    <a:bodyPr/>
                    <a:lstStyle/>
                    <a:p>
                      <a:pPr algn="l"/>
                      <a:endParaRPr lang="en-GB" dirty="0"/>
                    </a:p>
                  </a:txBody>
                  <a:tcPr marL="19050" marR="19050" marT="19050" marB="19050" anchor="ctr"/>
                </a:tc>
                <a:tc gridSpan="2">
                  <a:txBody>
                    <a:bodyPr/>
                    <a:lstStyle/>
                    <a:p>
                      <a:pPr algn="ctr"/>
                      <a:r>
                        <a:rPr lang="en-GB" dirty="0">
                          <a:solidFill>
                            <a:schemeClr val="tx1"/>
                          </a:solidFill>
                        </a:rPr>
                        <a:t>Risk period: 0–1 days</a:t>
                      </a:r>
                    </a:p>
                  </a:txBody>
                  <a:tcPr marL="19050" marR="19050" marT="19050" marB="19050" anchor="ctr"/>
                </a:tc>
                <a:tc hMerge="1">
                  <a:txBody>
                    <a:bodyPr/>
                    <a:lstStyle/>
                    <a:p>
                      <a:endParaRPr lang="en-GB"/>
                    </a:p>
                  </a:txBody>
                  <a:tcPr/>
                </a:tc>
                <a:tc gridSpan="2">
                  <a:txBody>
                    <a:bodyPr/>
                    <a:lstStyle/>
                    <a:p>
                      <a:pPr algn="ctr"/>
                      <a:r>
                        <a:rPr lang="en-GB" dirty="0">
                          <a:solidFill>
                            <a:schemeClr val="tx1"/>
                          </a:solidFill>
                        </a:rPr>
                        <a:t>Risk period: 0–7 days</a:t>
                      </a:r>
                    </a:p>
                  </a:txBody>
                  <a:tcPr marL="19050" marR="19050" marT="19050" marB="19050" anchor="ctr"/>
                </a:tc>
                <a:tc hMerge="1">
                  <a:txBody>
                    <a:bodyPr/>
                    <a:lstStyle/>
                    <a:p>
                      <a:endParaRPr lang="en-GB"/>
                    </a:p>
                  </a:txBody>
                  <a:tcPr/>
                </a:tc>
                <a:tc gridSpan="2">
                  <a:txBody>
                    <a:bodyPr/>
                    <a:lstStyle/>
                    <a:p>
                      <a:pPr algn="ctr"/>
                      <a:r>
                        <a:rPr lang="en-GB" dirty="0">
                          <a:solidFill>
                            <a:schemeClr val="tx1"/>
                          </a:solidFill>
                        </a:rPr>
                        <a:t>Risk period: 0–14 days</a:t>
                      </a:r>
                    </a:p>
                  </a:txBody>
                  <a:tcPr marL="19050" marR="19050" marT="19050" marB="19050" anchor="ctr"/>
                </a:tc>
                <a:tc hMerge="1">
                  <a:txBody>
                    <a:bodyPr/>
                    <a:lstStyle/>
                    <a:p>
                      <a:endParaRPr lang="en-GB"/>
                    </a:p>
                  </a:txBody>
                  <a:tcPr/>
                </a:tc>
                <a:extLst>
                  <a:ext uri="{0D108BD9-81ED-4DB2-BD59-A6C34878D82A}">
                    <a16:rowId xmlns:a16="http://schemas.microsoft.com/office/drawing/2014/main" val="10000"/>
                  </a:ext>
                </a:extLst>
              </a:tr>
              <a:tr h="506137">
                <a:tc>
                  <a:txBody>
                    <a:bodyPr/>
                    <a:lstStyle/>
                    <a:p>
                      <a:pPr algn="l"/>
                      <a:endParaRPr lang="en-GB"/>
                    </a:p>
                  </a:txBody>
                  <a:tcPr marL="19050" marR="19050" marT="19050" marB="19050" anchor="ctr"/>
                </a:tc>
                <a:tc>
                  <a:txBody>
                    <a:bodyPr/>
                    <a:lstStyle/>
                    <a:p>
                      <a:pPr algn="ctr"/>
                      <a:r>
                        <a:rPr lang="en-GB" dirty="0"/>
                        <a:t>N</a:t>
                      </a:r>
                    </a:p>
                  </a:txBody>
                  <a:tcPr marL="19050" marR="19050" marT="19050" marB="19050" anchor="ctr"/>
                </a:tc>
                <a:tc>
                  <a:txBody>
                    <a:bodyPr/>
                    <a:lstStyle/>
                    <a:p>
                      <a:pPr algn="ctr"/>
                      <a:r>
                        <a:rPr lang="en-GB" dirty="0"/>
                        <a:t>RR </a:t>
                      </a:r>
                      <a:r>
                        <a:rPr lang="en-GB" dirty="0" err="1"/>
                        <a:t>adj</a:t>
                      </a:r>
                      <a:r>
                        <a:rPr lang="en-GB" dirty="0"/>
                        <a:t> (95% CI)</a:t>
                      </a:r>
                    </a:p>
                  </a:txBody>
                  <a:tcPr marL="19050" marR="19050" marT="19050" marB="19050" anchor="ctr"/>
                </a:tc>
                <a:tc>
                  <a:txBody>
                    <a:bodyPr/>
                    <a:lstStyle/>
                    <a:p>
                      <a:pPr algn="ctr"/>
                      <a:r>
                        <a:rPr lang="en-GB" dirty="0"/>
                        <a:t>N</a:t>
                      </a:r>
                    </a:p>
                  </a:txBody>
                  <a:tcPr marL="19050" marR="19050" marT="19050" marB="19050" anchor="ctr"/>
                </a:tc>
                <a:tc>
                  <a:txBody>
                    <a:bodyPr/>
                    <a:lstStyle/>
                    <a:p>
                      <a:pPr algn="ctr"/>
                      <a:r>
                        <a:rPr lang="en-GB" dirty="0"/>
                        <a:t>RR </a:t>
                      </a:r>
                      <a:r>
                        <a:rPr lang="en-GB" dirty="0" err="1"/>
                        <a:t>adj</a:t>
                      </a:r>
                      <a:r>
                        <a:rPr lang="en-GB" dirty="0"/>
                        <a:t> (95% CI)</a:t>
                      </a:r>
                    </a:p>
                  </a:txBody>
                  <a:tcPr marL="19050" marR="19050" marT="19050" marB="19050" anchor="ctr"/>
                </a:tc>
                <a:tc>
                  <a:txBody>
                    <a:bodyPr/>
                    <a:lstStyle/>
                    <a:p>
                      <a:pPr algn="ctr"/>
                      <a:r>
                        <a:rPr lang="en-GB" dirty="0"/>
                        <a:t>N</a:t>
                      </a:r>
                    </a:p>
                  </a:txBody>
                  <a:tcPr marL="19050" marR="19050" marT="19050" marB="19050" anchor="ctr"/>
                </a:tc>
                <a:tc>
                  <a:txBody>
                    <a:bodyPr/>
                    <a:lstStyle/>
                    <a:p>
                      <a:pPr algn="ctr"/>
                      <a:r>
                        <a:rPr lang="en-GB" dirty="0"/>
                        <a:t>RR </a:t>
                      </a:r>
                      <a:r>
                        <a:rPr lang="en-GB" dirty="0" err="1"/>
                        <a:t>adj</a:t>
                      </a:r>
                      <a:r>
                        <a:rPr lang="en-GB" dirty="0"/>
                        <a:t> (95% CI)</a:t>
                      </a:r>
                    </a:p>
                  </a:txBody>
                  <a:tcPr marL="19050" marR="19050" marT="19050" marB="19050" anchor="ctr"/>
                </a:tc>
                <a:extLst>
                  <a:ext uri="{0D108BD9-81ED-4DB2-BD59-A6C34878D82A}">
                    <a16:rowId xmlns:a16="http://schemas.microsoft.com/office/drawing/2014/main" val="10001"/>
                  </a:ext>
                </a:extLst>
              </a:tr>
              <a:tr h="506137">
                <a:tc>
                  <a:txBody>
                    <a:bodyPr/>
                    <a:lstStyle/>
                    <a:p>
                      <a:pPr algn="ctr"/>
                      <a:r>
                        <a:rPr lang="en-GB" sz="1600" dirty="0"/>
                        <a:t>Any vaccine</a:t>
                      </a:r>
                    </a:p>
                  </a:txBody>
                  <a:tcPr marL="19050" marR="19050" marT="19050" marB="19050" anchor="ctr"/>
                </a:tc>
                <a:tc>
                  <a:txBody>
                    <a:bodyPr/>
                    <a:lstStyle/>
                    <a:p>
                      <a:pPr algn="ctr"/>
                      <a:r>
                        <a:rPr lang="en-GB"/>
                        <a:t>8</a:t>
                      </a:r>
                    </a:p>
                  </a:txBody>
                  <a:tcPr marL="19050" marR="19050" marT="19050" marB="19050" anchor="ctr"/>
                </a:tc>
                <a:tc>
                  <a:txBody>
                    <a:bodyPr/>
                    <a:lstStyle/>
                    <a:p>
                      <a:pPr algn="ctr"/>
                      <a:r>
                        <a:rPr lang="en-GB" dirty="0"/>
                        <a:t>1.1 (0.5–2.4)</a:t>
                      </a:r>
                    </a:p>
                  </a:txBody>
                  <a:tcPr marL="19050" marR="19050" marT="19050" marB="19050" anchor="ctr"/>
                </a:tc>
                <a:tc>
                  <a:txBody>
                    <a:bodyPr/>
                    <a:lstStyle/>
                    <a:p>
                      <a:pPr algn="ctr"/>
                      <a:r>
                        <a:rPr lang="en-GB" dirty="0"/>
                        <a:t>34</a:t>
                      </a:r>
                    </a:p>
                  </a:txBody>
                  <a:tcPr marL="19050" marR="19050" marT="19050" marB="19050" anchor="ctr"/>
                </a:tc>
                <a:tc>
                  <a:txBody>
                    <a:bodyPr/>
                    <a:lstStyle/>
                    <a:p>
                      <a:pPr algn="ctr"/>
                      <a:r>
                        <a:rPr lang="en-GB" dirty="0"/>
                        <a:t>1.4 (0.9–12.1)</a:t>
                      </a:r>
                    </a:p>
                  </a:txBody>
                  <a:tcPr marL="19050" marR="19050" marT="19050" marB="19050" anchor="ctr"/>
                </a:tc>
                <a:tc>
                  <a:txBody>
                    <a:bodyPr/>
                    <a:lstStyle/>
                    <a:p>
                      <a:pPr algn="ctr"/>
                      <a:r>
                        <a:rPr lang="en-GB" dirty="0"/>
                        <a:t>52</a:t>
                      </a:r>
                    </a:p>
                  </a:txBody>
                  <a:tcPr marL="19050" marR="19050" marT="19050" marB="19050" anchor="ctr"/>
                </a:tc>
                <a:tc>
                  <a:txBody>
                    <a:bodyPr/>
                    <a:lstStyle/>
                    <a:p>
                      <a:pPr algn="ctr"/>
                      <a:r>
                        <a:rPr lang="en-GB" dirty="0"/>
                        <a:t>1.1 (0.8–1.6)</a:t>
                      </a:r>
                    </a:p>
                  </a:txBody>
                  <a:tcPr marL="19050" marR="19050" marT="19050" marB="19050" anchor="ctr"/>
                </a:tc>
                <a:extLst>
                  <a:ext uri="{0D108BD9-81ED-4DB2-BD59-A6C34878D82A}">
                    <a16:rowId xmlns:a16="http://schemas.microsoft.com/office/drawing/2014/main" val="10002"/>
                  </a:ext>
                </a:extLst>
              </a:tr>
              <a:tr h="506137">
                <a:tc>
                  <a:txBody>
                    <a:bodyPr/>
                    <a:lstStyle/>
                    <a:p>
                      <a:pPr algn="ctr"/>
                      <a:r>
                        <a:rPr lang="en-GB" sz="1600" dirty="0"/>
                        <a:t>Any 6 antigens</a:t>
                      </a:r>
                    </a:p>
                  </a:txBody>
                  <a:tcPr marL="19050" marR="19050" marT="19050" marB="19050" anchor="ctr"/>
                </a:tc>
                <a:tc>
                  <a:txBody>
                    <a:bodyPr/>
                    <a:lstStyle/>
                    <a:p>
                      <a:pPr algn="ctr"/>
                      <a:r>
                        <a:rPr lang="en-GB" dirty="0"/>
                        <a:t>7</a:t>
                      </a:r>
                    </a:p>
                  </a:txBody>
                  <a:tcPr marL="19050" marR="19050" marT="19050" marB="19050" anchor="ctr"/>
                </a:tc>
                <a:tc>
                  <a:txBody>
                    <a:bodyPr/>
                    <a:lstStyle/>
                    <a:p>
                      <a:pPr algn="ctr"/>
                      <a:r>
                        <a:rPr lang="en-GB" dirty="0"/>
                        <a:t>1.5 (0.7–3.5)</a:t>
                      </a:r>
                    </a:p>
                  </a:txBody>
                  <a:tcPr marL="19050" marR="19050" marT="19050" marB="19050" anchor="ctr"/>
                </a:tc>
                <a:tc>
                  <a:txBody>
                    <a:bodyPr/>
                    <a:lstStyle/>
                    <a:p>
                      <a:pPr algn="ctr"/>
                      <a:r>
                        <a:rPr lang="en-GB" dirty="0"/>
                        <a:t>30</a:t>
                      </a:r>
                    </a:p>
                  </a:txBody>
                  <a:tcPr marL="19050" marR="19050" marT="19050" marB="19050" anchor="ctr"/>
                </a:tc>
                <a:tc>
                  <a:txBody>
                    <a:bodyPr/>
                    <a:lstStyle/>
                    <a:p>
                      <a:pPr algn="ctr"/>
                      <a:r>
                        <a:rPr lang="en-GB" b="1" dirty="0"/>
                        <a:t>1.8 </a:t>
                      </a:r>
                      <a:r>
                        <a:rPr lang="en-GB" b="0" dirty="0"/>
                        <a:t>(1.1–2.8)</a:t>
                      </a:r>
                    </a:p>
                  </a:txBody>
                  <a:tcPr marL="19050" marR="19050" marT="19050" marB="19050" anchor="ctr"/>
                </a:tc>
                <a:tc>
                  <a:txBody>
                    <a:bodyPr/>
                    <a:lstStyle/>
                    <a:p>
                      <a:pPr algn="ctr"/>
                      <a:r>
                        <a:rPr lang="en-GB" dirty="0"/>
                        <a:t>44</a:t>
                      </a:r>
                    </a:p>
                  </a:txBody>
                  <a:tcPr marL="19050" marR="19050" marT="19050" marB="19050" anchor="ctr"/>
                </a:tc>
                <a:tc>
                  <a:txBody>
                    <a:bodyPr/>
                    <a:lstStyle/>
                    <a:p>
                      <a:pPr algn="ctr"/>
                      <a:r>
                        <a:rPr lang="en-GB" dirty="0"/>
                        <a:t>1.5 (1.0–2.2)</a:t>
                      </a:r>
                    </a:p>
                  </a:txBody>
                  <a:tcPr marL="19050" marR="19050" marT="19050" marB="19050" anchor="ctr"/>
                </a:tc>
                <a:extLst>
                  <a:ext uri="{0D108BD9-81ED-4DB2-BD59-A6C34878D82A}">
                    <a16:rowId xmlns:a16="http://schemas.microsoft.com/office/drawing/2014/main" val="10003"/>
                  </a:ext>
                </a:extLst>
              </a:tr>
              <a:tr h="506137">
                <a:tc>
                  <a:txBody>
                    <a:bodyPr/>
                    <a:lstStyle/>
                    <a:p>
                      <a:pPr algn="ctr"/>
                      <a:r>
                        <a:rPr lang="en-GB" sz="1600" dirty="0"/>
                        <a:t>Hexavalent products</a:t>
                      </a:r>
                    </a:p>
                  </a:txBody>
                  <a:tcPr marL="19050" marR="19050" marT="19050" marB="19050" anchor="ctr"/>
                </a:tc>
                <a:tc>
                  <a:txBody>
                    <a:bodyPr/>
                    <a:lstStyle/>
                    <a:p>
                      <a:pPr algn="ctr"/>
                      <a:r>
                        <a:rPr lang="en-GB" dirty="0"/>
                        <a:t>4</a:t>
                      </a:r>
                    </a:p>
                  </a:txBody>
                  <a:tcPr marL="19050" marR="19050" marT="19050" marB="19050" anchor="ctr"/>
                </a:tc>
                <a:tc>
                  <a:txBody>
                    <a:bodyPr/>
                    <a:lstStyle/>
                    <a:p>
                      <a:pPr algn="ctr"/>
                      <a:r>
                        <a:rPr lang="en-GB" dirty="0"/>
                        <a:t>1.5 (0.6–4.2)</a:t>
                      </a:r>
                    </a:p>
                  </a:txBody>
                  <a:tcPr marL="19050" marR="19050" marT="19050" marB="19050" anchor="ctr"/>
                </a:tc>
                <a:tc>
                  <a:txBody>
                    <a:bodyPr/>
                    <a:lstStyle/>
                    <a:p>
                      <a:pPr algn="ctr"/>
                      <a:r>
                        <a:rPr lang="en-GB" dirty="0"/>
                        <a:t>18</a:t>
                      </a:r>
                    </a:p>
                  </a:txBody>
                  <a:tcPr marL="19050" marR="19050" marT="19050" marB="19050" anchor="ctr"/>
                </a:tc>
                <a:tc>
                  <a:txBody>
                    <a:bodyPr/>
                    <a:lstStyle/>
                    <a:p>
                      <a:pPr algn="ctr"/>
                      <a:r>
                        <a:rPr lang="en-GB" b="1" dirty="0"/>
                        <a:t>2.0 </a:t>
                      </a:r>
                      <a:r>
                        <a:rPr lang="en-GB" b="0" dirty="0"/>
                        <a:t>(1.2–3.5)</a:t>
                      </a:r>
                    </a:p>
                  </a:txBody>
                  <a:tcPr marL="19050" marR="19050" marT="19050" marB="19050" anchor="ctr"/>
                </a:tc>
                <a:tc>
                  <a:txBody>
                    <a:bodyPr/>
                    <a:lstStyle/>
                    <a:p>
                      <a:pPr algn="ctr"/>
                      <a:r>
                        <a:rPr lang="en-GB" dirty="0"/>
                        <a:t>25</a:t>
                      </a:r>
                    </a:p>
                  </a:txBody>
                  <a:tcPr marL="19050" marR="19050" marT="19050" marB="19050" anchor="ctr"/>
                </a:tc>
                <a:tc>
                  <a:txBody>
                    <a:bodyPr/>
                    <a:lstStyle/>
                    <a:p>
                      <a:pPr algn="ctr"/>
                      <a:r>
                        <a:rPr lang="en-GB" dirty="0"/>
                        <a:t>1.5 (0.9–2.4)</a:t>
                      </a:r>
                    </a:p>
                  </a:txBody>
                  <a:tcPr marL="19050" marR="19050" marT="19050" marB="19050" anchor="ctr"/>
                </a:tc>
                <a:extLst>
                  <a:ext uri="{0D108BD9-81ED-4DB2-BD59-A6C34878D82A}">
                    <a16:rowId xmlns:a16="http://schemas.microsoft.com/office/drawing/2014/main" val="10004"/>
                  </a:ext>
                </a:extLst>
              </a:tr>
              <a:tr h="506137">
                <a:tc>
                  <a:txBody>
                    <a:bodyPr/>
                    <a:lstStyle/>
                    <a:p>
                      <a:pPr algn="ctr"/>
                      <a:r>
                        <a:rPr lang="en-GB" sz="1600" dirty="0"/>
                        <a:t>Hexavac</a:t>
                      </a:r>
                    </a:p>
                  </a:txBody>
                  <a:tcPr marL="19050" marR="19050" marT="19050" marB="19050" anchor="ctr"/>
                </a:tc>
                <a:tc>
                  <a:txBody>
                    <a:bodyPr/>
                    <a:lstStyle/>
                    <a:p>
                      <a:pPr algn="ctr"/>
                      <a:r>
                        <a:rPr lang="en-GB" dirty="0"/>
                        <a:t>1</a:t>
                      </a:r>
                    </a:p>
                  </a:txBody>
                  <a:tcPr marL="19050" marR="19050" marT="19050" marB="19050" anchor="ctr"/>
                </a:tc>
                <a:tc>
                  <a:txBody>
                    <a:bodyPr/>
                    <a:lstStyle/>
                    <a:p>
                      <a:pPr algn="ctr"/>
                      <a:r>
                        <a:rPr lang="en-GB" dirty="0"/>
                        <a:t>0.7 (0.1-5.5)</a:t>
                      </a:r>
                    </a:p>
                  </a:txBody>
                  <a:tcPr marL="19050" marR="19050" marT="19050" marB="19050" anchor="ctr"/>
                </a:tc>
                <a:tc>
                  <a:txBody>
                    <a:bodyPr/>
                    <a:lstStyle/>
                    <a:p>
                      <a:pPr algn="ctr"/>
                      <a:r>
                        <a:rPr lang="en-GB" dirty="0"/>
                        <a:t>12</a:t>
                      </a:r>
                    </a:p>
                  </a:txBody>
                  <a:tcPr marL="19050" marR="19050" marT="19050" marB="19050" anchor="ctr"/>
                </a:tc>
                <a:tc>
                  <a:txBody>
                    <a:bodyPr/>
                    <a:lstStyle/>
                    <a:p>
                      <a:pPr algn="ctr"/>
                      <a:r>
                        <a:rPr lang="en-GB" b="1" dirty="0"/>
                        <a:t>2.8 </a:t>
                      </a:r>
                      <a:r>
                        <a:rPr lang="en-GB" b="0" dirty="0"/>
                        <a:t>(1.4-5.3)</a:t>
                      </a:r>
                    </a:p>
                  </a:txBody>
                  <a:tcPr marL="19050" marR="19050" marT="19050" marB="19050" anchor="ctr"/>
                </a:tc>
                <a:tc>
                  <a:txBody>
                    <a:bodyPr/>
                    <a:lstStyle/>
                    <a:p>
                      <a:pPr algn="ctr"/>
                      <a:r>
                        <a:rPr lang="en-GB" dirty="0"/>
                        <a:t>13</a:t>
                      </a:r>
                    </a:p>
                  </a:txBody>
                  <a:tcPr marL="19050" marR="19050" marT="19050" marB="19050" anchor="ctr"/>
                </a:tc>
                <a:tc>
                  <a:txBody>
                    <a:bodyPr/>
                    <a:lstStyle/>
                    <a:p>
                      <a:pPr algn="ctr"/>
                      <a:r>
                        <a:rPr lang="en-GB" dirty="0"/>
                        <a:t>1.6 (0.8-3.1)</a:t>
                      </a:r>
                    </a:p>
                  </a:txBody>
                  <a:tcPr marL="19050" marR="19050" marT="19050" marB="19050" anchor="ctr"/>
                </a:tc>
                <a:extLst>
                  <a:ext uri="{0D108BD9-81ED-4DB2-BD59-A6C34878D82A}">
                    <a16:rowId xmlns:a16="http://schemas.microsoft.com/office/drawing/2014/main" val="10005"/>
                  </a:ext>
                </a:extLst>
              </a:tr>
              <a:tr h="506137">
                <a:tc>
                  <a:txBody>
                    <a:bodyPr/>
                    <a:lstStyle/>
                    <a:p>
                      <a:pPr algn="ctr"/>
                      <a:r>
                        <a:rPr lang="en-GB" sz="1600" dirty="0"/>
                        <a:t>Infanrix hexa</a:t>
                      </a:r>
                    </a:p>
                  </a:txBody>
                  <a:tcPr marL="19050" marR="19050" marT="19050" marB="19050" anchor="ctr"/>
                </a:tc>
                <a:tc>
                  <a:txBody>
                    <a:bodyPr/>
                    <a:lstStyle/>
                    <a:p>
                      <a:pPr algn="ctr"/>
                      <a:r>
                        <a:rPr lang="en-GB" dirty="0"/>
                        <a:t>3</a:t>
                      </a:r>
                    </a:p>
                  </a:txBody>
                  <a:tcPr marL="19050" marR="19050" marT="19050" marB="19050" anchor="ctr"/>
                </a:tc>
                <a:tc>
                  <a:txBody>
                    <a:bodyPr/>
                    <a:lstStyle/>
                    <a:p>
                      <a:pPr algn="ctr"/>
                      <a:r>
                        <a:rPr lang="en-GB" dirty="0"/>
                        <a:t>2.3 (0.8-7.7)</a:t>
                      </a:r>
                    </a:p>
                  </a:txBody>
                  <a:tcPr marL="19050" marR="19050" marT="19050" marB="19050" anchor="ctr"/>
                </a:tc>
                <a:tc>
                  <a:txBody>
                    <a:bodyPr/>
                    <a:lstStyle/>
                    <a:p>
                      <a:pPr algn="ctr"/>
                      <a:r>
                        <a:rPr lang="en-GB" dirty="0"/>
                        <a:t>6</a:t>
                      </a:r>
                    </a:p>
                  </a:txBody>
                  <a:tcPr marL="19050" marR="19050" marT="19050" marB="19050" anchor="ctr"/>
                </a:tc>
                <a:tc>
                  <a:txBody>
                    <a:bodyPr/>
                    <a:lstStyle/>
                    <a:p>
                      <a:pPr algn="ctr"/>
                      <a:r>
                        <a:rPr lang="en-GB" dirty="0"/>
                        <a:t>1.4</a:t>
                      </a:r>
                      <a:r>
                        <a:rPr lang="en-GB" baseline="0" dirty="0"/>
                        <a:t> (0.6-3.1)</a:t>
                      </a:r>
                      <a:endParaRPr lang="en-GB" dirty="0"/>
                    </a:p>
                  </a:txBody>
                  <a:tcPr marL="19050" marR="19050" marT="19050" marB="19050" anchor="ctr"/>
                </a:tc>
                <a:tc>
                  <a:txBody>
                    <a:bodyPr/>
                    <a:lstStyle/>
                    <a:p>
                      <a:pPr algn="ctr"/>
                      <a:r>
                        <a:rPr lang="en-GB" dirty="0"/>
                        <a:t>12 </a:t>
                      </a:r>
                    </a:p>
                  </a:txBody>
                  <a:tcPr marL="19050" marR="19050" marT="19050" marB="19050" anchor="ctr"/>
                </a:tc>
                <a:tc>
                  <a:txBody>
                    <a:bodyPr/>
                    <a:lstStyle/>
                    <a:p>
                      <a:pPr algn="ctr"/>
                      <a:r>
                        <a:rPr lang="en-GB" dirty="0"/>
                        <a:t>1.5 (0.8-2.7)</a:t>
                      </a:r>
                    </a:p>
                  </a:txBody>
                  <a:tcPr marL="19050" marR="19050" marT="19050" marB="19050" anchor="ctr"/>
                </a:tc>
                <a:extLst>
                  <a:ext uri="{0D108BD9-81ED-4DB2-BD59-A6C34878D82A}">
                    <a16:rowId xmlns:a16="http://schemas.microsoft.com/office/drawing/2014/main" val="10006"/>
                  </a:ext>
                </a:extLst>
              </a:tr>
            </a:tbl>
          </a:graphicData>
        </a:graphic>
      </p:graphicFrame>
      <p:sp>
        <p:nvSpPr>
          <p:cNvPr id="7" name="Rectangle 10"/>
          <p:cNvSpPr/>
          <p:nvPr/>
        </p:nvSpPr>
        <p:spPr>
          <a:xfrm>
            <a:off x="1851553" y="5282640"/>
            <a:ext cx="8454789"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schemeClr val="tx1"/>
                </a:solidFill>
              </a:rPr>
              <a:t>RRs estimated by the Poisson regression model and adjusted by age group lead to similar results</a:t>
            </a:r>
          </a:p>
        </p:txBody>
      </p:sp>
    </p:spTree>
    <p:extLst>
      <p:ext uri="{BB962C8B-B14F-4D97-AF65-F5344CB8AC3E}">
        <p14:creationId xmlns:p14="http://schemas.microsoft.com/office/powerpoint/2010/main" val="76958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tx1"/>
                </a:solidFill>
                <a:cs typeface="Times New Roman" panose="02020603050405020304" pitchFamily="18" charset="0"/>
              </a:rPr>
              <a:t>SIDS in children &lt;24 months following vaccination</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23</a:t>
            </a:fld>
            <a:endParaRPr sz="1200" b="0" i="0" u="none" strike="noStrike" cap="none">
              <a:solidFill>
                <a:schemeClr val="lt1"/>
              </a:solidFill>
              <a:latin typeface="Tahoma"/>
              <a:ea typeface="Tahoma"/>
              <a:cs typeface="Tahoma"/>
              <a:sym typeface="Tahoma"/>
            </a:endParaRPr>
          </a:p>
        </p:txBody>
      </p:sp>
      <p:sp>
        <p:nvSpPr>
          <p:cNvPr id="10" name="Rectangle 23"/>
          <p:cNvSpPr>
            <a:spLocks noChangeArrowheads="1"/>
          </p:cNvSpPr>
          <p:nvPr/>
        </p:nvSpPr>
        <p:spPr bwMode="auto">
          <a:xfrm>
            <a:off x="176981" y="6402388"/>
            <a:ext cx="10209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dirty="0" err="1"/>
              <a:t>Traversa</a:t>
            </a:r>
            <a:r>
              <a:rPr lang="en-GB" altLang="en-US" sz="1200" dirty="0"/>
              <a:t> G, et al. Sudden unexpected deaths and vaccinations during the first two years of life in Italy: a case series study. </a:t>
            </a:r>
            <a:r>
              <a:rPr lang="en-GB" altLang="en-US" sz="1200" dirty="0" err="1"/>
              <a:t>PLoS</a:t>
            </a:r>
            <a:r>
              <a:rPr lang="en-GB" altLang="en-US" sz="1200" dirty="0"/>
              <a:t> One. 2011 Jan 26;6(1):e16363.</a:t>
            </a:r>
            <a:endParaRPr lang="en-GB" altLang="en-US" sz="1200" b="1" dirty="0"/>
          </a:p>
        </p:txBody>
      </p:sp>
      <p:sp>
        <p:nvSpPr>
          <p:cNvPr id="8" name="Rectangle 10"/>
          <p:cNvSpPr/>
          <p:nvPr/>
        </p:nvSpPr>
        <p:spPr>
          <a:xfrm>
            <a:off x="1851553" y="1624092"/>
            <a:ext cx="8454789" cy="34163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schemeClr val="tx1"/>
                </a:solidFill>
              </a:rPr>
              <a:t>“Our findings are globally reassuring, when</a:t>
            </a:r>
          </a:p>
          <a:p>
            <a:pPr algn="ctr">
              <a:defRPr/>
            </a:pPr>
            <a:r>
              <a:rPr lang="en-GB" sz="2400" dirty="0">
                <a:solidFill>
                  <a:schemeClr val="tx1"/>
                </a:solidFill>
              </a:rPr>
              <a:t>considering that around 4.5 million doses of hexavalent products were administered in Italy during the study period. [...]</a:t>
            </a:r>
          </a:p>
          <a:p>
            <a:pPr algn="ctr">
              <a:defRPr/>
            </a:pPr>
            <a:endParaRPr lang="en-GB" sz="2400" dirty="0">
              <a:solidFill>
                <a:schemeClr val="tx1"/>
              </a:solidFill>
            </a:endParaRPr>
          </a:p>
          <a:p>
            <a:pPr algn="ctr">
              <a:defRPr/>
            </a:pPr>
            <a:r>
              <a:rPr lang="en-GB" sz="2400" dirty="0">
                <a:solidFill>
                  <a:schemeClr val="tx1"/>
                </a:solidFill>
              </a:rPr>
              <a:t>During the period 2005–2009, three deaths were reported within two weeks following the administration of a hexavalent product, out of around 2.5 million vaccinated infants and 7.5 million doses</a:t>
            </a:r>
          </a:p>
        </p:txBody>
      </p:sp>
    </p:spTree>
    <p:extLst>
      <p:ext uri="{BB962C8B-B14F-4D97-AF65-F5344CB8AC3E}">
        <p14:creationId xmlns:p14="http://schemas.microsoft.com/office/powerpoint/2010/main" val="3058745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In all epidemiological studies remember to evaluate the sources of bias</a:t>
            </a:r>
            <a:endParaRPr dirty="0"/>
          </a:p>
        </p:txBody>
      </p:sp>
      <p:sp>
        <p:nvSpPr>
          <p:cNvPr id="68" name="Shape 68"/>
          <p:cNvSpPr txBox="1">
            <a:spLocks noGrp="1"/>
          </p:cNvSpPr>
          <p:nvPr>
            <p:ph idx="1"/>
          </p:nvPr>
        </p:nvSpPr>
        <p:spPr>
          <a:xfrm>
            <a:off x="431807" y="1573161"/>
            <a:ext cx="11368617" cy="466888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Confounding – individual and time-varying</a:t>
            </a:r>
          </a:p>
          <a:p>
            <a:pPr marL="342900" lvl="0" indent="-342900">
              <a:spcBef>
                <a:spcPts val="0"/>
              </a:spcBef>
              <a:buFont typeface="Arial" panose="020B0604020202020204" pitchFamily="34" charset="0"/>
              <a:buChar char="•"/>
            </a:pPr>
            <a:r>
              <a:rPr lang="en-GB" dirty="0"/>
              <a:t>Recall bias in retrospective studies </a:t>
            </a:r>
          </a:p>
          <a:p>
            <a:pPr marL="342900" lvl="0" indent="-342900">
              <a:spcBef>
                <a:spcPts val="0"/>
              </a:spcBef>
              <a:buFont typeface="Arial" panose="020B0604020202020204" pitchFamily="34" charset="0"/>
              <a:buChar char="•"/>
            </a:pPr>
            <a:r>
              <a:rPr lang="en-GB" dirty="0"/>
              <a:t>Case-definition</a:t>
            </a:r>
          </a:p>
          <a:p>
            <a:pPr marL="342900" lvl="0" indent="-342900">
              <a:spcBef>
                <a:spcPts val="0"/>
              </a:spcBef>
              <a:buFont typeface="Arial" panose="020B0604020202020204" pitchFamily="34" charset="0"/>
              <a:buChar char="•"/>
            </a:pPr>
            <a:r>
              <a:rPr lang="en-GB" dirty="0"/>
              <a:t>Missing vaccination data</a:t>
            </a:r>
          </a:p>
          <a:p>
            <a:pPr marL="342900" lvl="0" indent="-342900">
              <a:spcBef>
                <a:spcPts val="0"/>
              </a:spcBef>
              <a:buFont typeface="Arial" panose="020B0604020202020204" pitchFamily="34" charset="0"/>
              <a:buChar char="•"/>
            </a:pPr>
            <a:r>
              <a:rPr lang="en-GB" dirty="0"/>
              <a:t>Accuracy of dates of vaccination and events</a:t>
            </a:r>
          </a:p>
          <a:p>
            <a:pPr marL="342900" lvl="0" indent="-342900">
              <a:spcBef>
                <a:spcPts val="0"/>
              </a:spcBef>
              <a:buFont typeface="Arial" panose="020B0604020202020204" pitchFamily="34" charset="0"/>
              <a:buChar char="•"/>
            </a:pPr>
            <a:r>
              <a:rPr lang="en-GB" dirty="0"/>
              <a:t>Multiple hypothesis testing by searching many ‘risk periods’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13022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International collaboration to detect rare events</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86364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Possible model of AEFI detection and Risk Assessment at European level</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graphicFrame>
        <p:nvGraphicFramePr>
          <p:cNvPr id="6" name="Content Placeholder 4"/>
          <p:cNvGraphicFramePr>
            <a:graphicFrameLocks/>
          </p:cNvGraphicFramePr>
          <p:nvPr>
            <p:extLst>
              <p:ext uri="{D42A27DB-BD31-4B8C-83A1-F6EECF244321}">
                <p14:modId xmlns:p14="http://schemas.microsoft.com/office/powerpoint/2010/main" val="3806133006"/>
              </p:ext>
            </p:extLst>
          </p:nvPr>
        </p:nvGraphicFramePr>
        <p:xfrm>
          <a:off x="1834203" y="1059835"/>
          <a:ext cx="8526463" cy="516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27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xfrm>
            <a:off x="431807" y="1455174"/>
            <a:ext cx="11368617" cy="4786876"/>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 the next slides an ECDC funded AEFI project “VAESCO” is being  described;</a:t>
            </a:r>
          </a:p>
          <a:p>
            <a:pPr marL="342900" lvl="0" indent="-342900">
              <a:spcBef>
                <a:spcPts val="0"/>
              </a:spcBef>
              <a:buFont typeface="Arial" panose="020B0604020202020204" pitchFamily="34" charset="0"/>
              <a:buChar char="•"/>
            </a:pPr>
            <a:r>
              <a:rPr lang="en-GB" dirty="0"/>
              <a:t>There may be other examples of multinational AEFI investigation projects from your country perspective which you may want to use.</a:t>
            </a:r>
          </a:p>
        </p:txBody>
      </p:sp>
    </p:spTree>
    <p:extLst>
      <p:ext uri="{BB962C8B-B14F-4D97-AF65-F5344CB8AC3E}">
        <p14:creationId xmlns:p14="http://schemas.microsoft.com/office/powerpoint/2010/main" val="3680846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VAESCO project</a:t>
            </a:r>
            <a:endParaRPr dirty="0"/>
          </a:p>
        </p:txBody>
      </p:sp>
      <p:sp>
        <p:nvSpPr>
          <p:cNvPr id="68" name="Shape 68"/>
          <p:cNvSpPr txBox="1">
            <a:spLocks noGrp="1"/>
          </p:cNvSpPr>
          <p:nvPr>
            <p:ph idx="1"/>
          </p:nvPr>
        </p:nvSpPr>
        <p:spPr>
          <a:xfrm>
            <a:off x="431807" y="1573161"/>
            <a:ext cx="11368617" cy="466888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“Vaccine Adverse Event Surveillance &amp; Communication”</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ECDC-funded consortium of researchers in Denmark, Finland, France, Germany, Italy, Netherlands, Norway, Spain, Sweden, Switzerland, UK</a:t>
            </a:r>
            <a:br>
              <a:rPr lang="en-GB" dirty="0"/>
            </a:br>
            <a:endParaRPr lang="en-GB" dirty="0"/>
          </a:p>
          <a:p>
            <a:pPr marL="342900" lvl="0" indent="-342900">
              <a:spcBef>
                <a:spcPts val="0"/>
              </a:spcBef>
              <a:buFont typeface="Arial" panose="020B0604020202020204" pitchFamily="34" charset="0"/>
              <a:buChar char="•"/>
            </a:pPr>
            <a:r>
              <a:rPr lang="en-GB" dirty="0"/>
              <a:t>Major component - data linkage of different health registries</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Rationale: For rare events populations of one country is too small</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09853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The European Vaccine Safety Data linkage system</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29</a:t>
            </a:fld>
            <a:endParaRPr sz="1200" b="0" i="0" u="none" strike="noStrike" cap="none">
              <a:solidFill>
                <a:schemeClr val="lt1"/>
              </a:solidFill>
              <a:latin typeface="Tahoma"/>
              <a:ea typeface="Tahoma"/>
              <a:cs typeface="Tahoma"/>
              <a:sym typeface="Tahoma"/>
            </a:endParaRPr>
          </a:p>
        </p:txBody>
      </p:sp>
      <p:sp>
        <p:nvSpPr>
          <p:cNvPr id="6" name="Rectangle 10"/>
          <p:cNvSpPr>
            <a:spLocks noChangeArrowheads="1"/>
          </p:cNvSpPr>
          <p:nvPr/>
        </p:nvSpPr>
        <p:spPr bwMode="auto">
          <a:xfrm>
            <a:off x="3219348" y="4962422"/>
            <a:ext cx="6045200" cy="12319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Aft>
                <a:spcPct val="30000"/>
              </a:spcAft>
            </a:pPr>
            <a:r>
              <a:rPr lang="en-US" altLang="en-US" sz="2200" b="1">
                <a:ea typeface="MS Gothic" panose="020B0609070205080204" pitchFamily="49" charset="-128"/>
              </a:rPr>
              <a:t>EUROPEAN LEVEL</a:t>
            </a:r>
            <a:br>
              <a:rPr lang="en-US" altLang="en-US" sz="2200">
                <a:ea typeface="MS Gothic" panose="020B0609070205080204" pitchFamily="49" charset="-128"/>
              </a:rPr>
            </a:br>
            <a:r>
              <a:rPr lang="en-US" altLang="en-US" sz="2200">
                <a:ea typeface="MS Gothic" panose="020B0609070205080204" pitchFamily="49" charset="-128"/>
              </a:rPr>
              <a:t>Pooling of national/regional </a:t>
            </a:r>
            <a:r>
              <a:rPr lang="en-US" altLang="en-US" sz="2200" b="1">
                <a:ea typeface="MS Gothic" panose="020B0609070205080204" pitchFamily="49" charset="-128"/>
              </a:rPr>
              <a:t>aggregated </a:t>
            </a:r>
          </a:p>
          <a:p>
            <a:pPr algn="ctr" eaLnBrk="0" hangingPunct="0">
              <a:lnSpc>
                <a:spcPct val="90000"/>
              </a:lnSpc>
              <a:spcAft>
                <a:spcPct val="30000"/>
              </a:spcAft>
            </a:pPr>
            <a:r>
              <a:rPr lang="en-US" altLang="en-US" sz="2200">
                <a:ea typeface="MS Gothic" panose="020B0609070205080204" pitchFamily="49" charset="-128"/>
              </a:rPr>
              <a:t>data at Erasmus university medical center</a:t>
            </a:r>
          </a:p>
        </p:txBody>
      </p:sp>
      <p:grpSp>
        <p:nvGrpSpPr>
          <p:cNvPr id="7" name="Group 3"/>
          <p:cNvGrpSpPr>
            <a:grpSpLocks/>
          </p:cNvGrpSpPr>
          <p:nvPr/>
        </p:nvGrpSpPr>
        <p:grpSpPr bwMode="auto">
          <a:xfrm>
            <a:off x="2693886" y="1061935"/>
            <a:ext cx="2089150" cy="2874962"/>
            <a:chOff x="884" y="1162"/>
            <a:chExt cx="1316" cy="1723"/>
          </a:xfrm>
        </p:grpSpPr>
        <p:sp>
          <p:nvSpPr>
            <p:cNvPr id="8" name="AutoShape 5"/>
            <p:cNvSpPr>
              <a:spLocks noChangeArrowheads="1"/>
            </p:cNvSpPr>
            <p:nvPr/>
          </p:nvSpPr>
          <p:spPr bwMode="auto">
            <a:xfrm>
              <a:off x="884" y="1162"/>
              <a:ext cx="1316" cy="1723"/>
            </a:xfrm>
            <a:prstGeom prst="roundRect">
              <a:avLst>
                <a:gd name="adj" fmla="val 16667"/>
              </a:avLst>
            </a:prstGeom>
            <a:solidFill>
              <a:srgbClr val="FFFF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r>
                <a:rPr lang="nl-NL" altLang="en-US">
                  <a:ea typeface="MS Gothic" panose="020B0609070205080204" pitchFamily="49" charset="-128"/>
                </a:rPr>
                <a:t>  Jerboa vaccine</a:t>
              </a:r>
            </a:p>
            <a:p>
              <a:pPr eaLnBrk="0" hangingPunct="0">
                <a:lnSpc>
                  <a:spcPct val="90000"/>
                </a:lnSpc>
                <a:spcAft>
                  <a:spcPct val="30000"/>
                </a:spcAft>
              </a:pPr>
              <a:r>
                <a:rPr lang="nl-NL" altLang="en-US">
                  <a:ea typeface="MS Gothic" panose="020B0609070205080204" pitchFamily="49" charset="-128"/>
                </a:rPr>
                <a:t>module software</a:t>
              </a:r>
            </a:p>
          </p:txBody>
        </p:sp>
        <p:sp>
          <p:nvSpPr>
            <p:cNvPr id="9" name="AutoShape 4"/>
            <p:cNvSpPr>
              <a:spLocks noChangeArrowheads="1"/>
            </p:cNvSpPr>
            <p:nvPr/>
          </p:nvSpPr>
          <p:spPr bwMode="auto">
            <a:xfrm>
              <a:off x="1111" y="1298"/>
              <a:ext cx="907" cy="545"/>
            </a:xfrm>
            <a:prstGeom prst="can">
              <a:avLst>
                <a:gd name="adj" fmla="val 25000"/>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Aft>
                  <a:spcPct val="30000"/>
                </a:spcAft>
              </a:pPr>
              <a:r>
                <a:rPr lang="en-US" altLang="en-US">
                  <a:ea typeface="MS Gothic" panose="020B0609070205080204" pitchFamily="49" charset="-128"/>
                </a:rPr>
                <a:t>Database in </a:t>
              </a:r>
            </a:p>
            <a:p>
              <a:pPr algn="ctr" eaLnBrk="0" hangingPunct="0">
                <a:lnSpc>
                  <a:spcPct val="90000"/>
                </a:lnSpc>
                <a:spcAft>
                  <a:spcPct val="30000"/>
                </a:spcAft>
              </a:pPr>
              <a:r>
                <a:rPr lang="en-US" altLang="en-US">
                  <a:ea typeface="MS Gothic" panose="020B0609070205080204" pitchFamily="49" charset="-128"/>
                </a:rPr>
                <a:t>country 1</a:t>
              </a:r>
            </a:p>
          </p:txBody>
        </p:sp>
        <p:sp>
          <p:nvSpPr>
            <p:cNvPr id="10" name="Text Box 8"/>
            <p:cNvSpPr txBox="1">
              <a:spLocks noChangeArrowheads="1"/>
            </p:cNvSpPr>
            <p:nvPr/>
          </p:nvSpPr>
          <p:spPr bwMode="auto">
            <a:xfrm>
              <a:off x="1655" y="1887"/>
              <a:ext cx="116" cy="17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nl-NL" altLang="en-US">
                <a:ea typeface="MS Gothic" panose="020B0609070205080204" pitchFamily="49" charset="-128"/>
              </a:endParaRPr>
            </a:p>
          </p:txBody>
        </p:sp>
      </p:grpSp>
      <p:cxnSp>
        <p:nvCxnSpPr>
          <p:cNvPr id="11" name="AutoShape 7"/>
          <p:cNvCxnSpPr>
            <a:cxnSpLocks noChangeShapeType="1"/>
          </p:cNvCxnSpPr>
          <p:nvPr/>
        </p:nvCxnSpPr>
        <p:spPr bwMode="auto">
          <a:xfrm rot="5400000">
            <a:off x="3187599" y="2636735"/>
            <a:ext cx="592137" cy="79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8"/>
          <p:cNvSpPr txBox="1">
            <a:spLocks noChangeArrowheads="1"/>
          </p:cNvSpPr>
          <p:nvPr/>
        </p:nvSpPr>
        <p:spPr bwMode="auto">
          <a:xfrm>
            <a:off x="4465537" y="2358922"/>
            <a:ext cx="184731" cy="2862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en-US" altLang="en-US">
              <a:ea typeface="MS Gothic" panose="020B0609070205080204" pitchFamily="49" charset="-128"/>
            </a:endParaRPr>
          </a:p>
        </p:txBody>
      </p:sp>
      <p:sp>
        <p:nvSpPr>
          <p:cNvPr id="13" name="Text Box 29"/>
          <p:cNvSpPr txBox="1">
            <a:spLocks noChangeArrowheads="1"/>
          </p:cNvSpPr>
          <p:nvPr/>
        </p:nvSpPr>
        <p:spPr bwMode="auto">
          <a:xfrm>
            <a:off x="8931173" y="2862160"/>
            <a:ext cx="3642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r>
              <a:rPr lang="nl-NL" altLang="en-US">
                <a:ea typeface="MS Gothic" panose="020B0609070205080204" pitchFamily="49" charset="-128"/>
              </a:rPr>
              <a:t>…</a:t>
            </a:r>
            <a:endParaRPr lang="en-US" altLang="en-US">
              <a:ea typeface="MS Gothic" panose="020B0609070205080204" pitchFamily="49" charset="-128"/>
            </a:endParaRPr>
          </a:p>
        </p:txBody>
      </p:sp>
      <p:cxnSp>
        <p:nvCxnSpPr>
          <p:cNvPr id="14" name="AutoShape 7"/>
          <p:cNvCxnSpPr>
            <a:cxnSpLocks noChangeShapeType="1"/>
          </p:cNvCxnSpPr>
          <p:nvPr/>
        </p:nvCxnSpPr>
        <p:spPr bwMode="auto">
          <a:xfrm rot="16200000" flipV="1">
            <a:off x="3836886" y="2644672"/>
            <a:ext cx="577850" cy="6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5" name="Group 3"/>
          <p:cNvGrpSpPr>
            <a:grpSpLocks/>
          </p:cNvGrpSpPr>
          <p:nvPr/>
        </p:nvGrpSpPr>
        <p:grpSpPr bwMode="auto">
          <a:xfrm>
            <a:off x="5194198" y="1079398"/>
            <a:ext cx="2089150" cy="2874963"/>
            <a:chOff x="884" y="1162"/>
            <a:chExt cx="1316" cy="1723"/>
          </a:xfrm>
        </p:grpSpPr>
        <p:sp>
          <p:nvSpPr>
            <p:cNvPr id="16" name="AutoShape 5"/>
            <p:cNvSpPr>
              <a:spLocks noChangeArrowheads="1"/>
            </p:cNvSpPr>
            <p:nvPr/>
          </p:nvSpPr>
          <p:spPr bwMode="auto">
            <a:xfrm>
              <a:off x="884" y="1162"/>
              <a:ext cx="1316" cy="1723"/>
            </a:xfrm>
            <a:prstGeom prst="roundRect">
              <a:avLst>
                <a:gd name="adj" fmla="val 16667"/>
              </a:avLst>
            </a:prstGeom>
            <a:solidFill>
              <a:srgbClr val="FFFF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r>
                <a:rPr lang="nl-NL" altLang="en-US">
                  <a:ea typeface="MS Gothic" panose="020B0609070205080204" pitchFamily="49" charset="-128"/>
                </a:rPr>
                <a:t>  Jerboa vaccine</a:t>
              </a:r>
            </a:p>
            <a:p>
              <a:pPr eaLnBrk="0" hangingPunct="0">
                <a:lnSpc>
                  <a:spcPct val="90000"/>
                </a:lnSpc>
                <a:spcAft>
                  <a:spcPct val="30000"/>
                </a:spcAft>
              </a:pPr>
              <a:r>
                <a:rPr lang="nl-NL" altLang="en-US">
                  <a:ea typeface="MS Gothic" panose="020B0609070205080204" pitchFamily="49" charset="-128"/>
                </a:rPr>
                <a:t>module software</a:t>
              </a:r>
            </a:p>
          </p:txBody>
        </p:sp>
        <p:sp>
          <p:nvSpPr>
            <p:cNvPr id="17" name="AutoShape 4"/>
            <p:cNvSpPr>
              <a:spLocks noChangeArrowheads="1"/>
            </p:cNvSpPr>
            <p:nvPr/>
          </p:nvSpPr>
          <p:spPr bwMode="auto">
            <a:xfrm>
              <a:off x="1111" y="1298"/>
              <a:ext cx="907" cy="545"/>
            </a:xfrm>
            <a:prstGeom prst="can">
              <a:avLst>
                <a:gd name="adj" fmla="val 25000"/>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Aft>
                  <a:spcPct val="30000"/>
                </a:spcAft>
              </a:pPr>
              <a:r>
                <a:rPr lang="en-US" altLang="en-US">
                  <a:ea typeface="MS Gothic" panose="020B0609070205080204" pitchFamily="49" charset="-128"/>
                </a:rPr>
                <a:t>Database in </a:t>
              </a:r>
            </a:p>
            <a:p>
              <a:pPr algn="ctr" eaLnBrk="0" hangingPunct="0">
                <a:lnSpc>
                  <a:spcPct val="90000"/>
                </a:lnSpc>
                <a:spcAft>
                  <a:spcPct val="30000"/>
                </a:spcAft>
              </a:pPr>
              <a:r>
                <a:rPr lang="en-US" altLang="en-US">
                  <a:ea typeface="MS Gothic" panose="020B0609070205080204" pitchFamily="49" charset="-128"/>
                </a:rPr>
                <a:t>country 2</a:t>
              </a:r>
            </a:p>
          </p:txBody>
        </p:sp>
        <p:sp>
          <p:nvSpPr>
            <p:cNvPr id="18" name="Text Box 8"/>
            <p:cNvSpPr txBox="1">
              <a:spLocks noChangeArrowheads="1"/>
            </p:cNvSpPr>
            <p:nvPr/>
          </p:nvSpPr>
          <p:spPr bwMode="auto">
            <a:xfrm>
              <a:off x="1655" y="1887"/>
              <a:ext cx="116" cy="17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nl-NL" altLang="en-US">
                <a:ea typeface="MS Gothic" panose="020B0609070205080204" pitchFamily="49" charset="-128"/>
              </a:endParaRPr>
            </a:p>
          </p:txBody>
        </p:sp>
      </p:grpSp>
      <p:cxnSp>
        <p:nvCxnSpPr>
          <p:cNvPr id="19" name="AutoShape 7"/>
          <p:cNvCxnSpPr>
            <a:cxnSpLocks noChangeShapeType="1"/>
          </p:cNvCxnSpPr>
          <p:nvPr/>
        </p:nvCxnSpPr>
        <p:spPr bwMode="auto">
          <a:xfrm rot="5400000">
            <a:off x="5759348" y="2657372"/>
            <a:ext cx="592138" cy="79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7"/>
          <p:cNvCxnSpPr>
            <a:cxnSpLocks noChangeShapeType="1"/>
          </p:cNvCxnSpPr>
          <p:nvPr/>
        </p:nvCxnSpPr>
        <p:spPr bwMode="auto">
          <a:xfrm rot="16200000" flipV="1">
            <a:off x="8974036" y="2644672"/>
            <a:ext cx="577850" cy="6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1" name="Group 3"/>
          <p:cNvGrpSpPr>
            <a:grpSpLocks/>
          </p:cNvGrpSpPr>
          <p:nvPr/>
        </p:nvGrpSpPr>
        <p:grpSpPr bwMode="auto">
          <a:xfrm>
            <a:off x="7623073" y="1079398"/>
            <a:ext cx="2089150" cy="2874963"/>
            <a:chOff x="884" y="1162"/>
            <a:chExt cx="1316" cy="1723"/>
          </a:xfrm>
        </p:grpSpPr>
        <p:sp>
          <p:nvSpPr>
            <p:cNvPr id="22" name="AutoShape 5"/>
            <p:cNvSpPr>
              <a:spLocks noChangeArrowheads="1"/>
            </p:cNvSpPr>
            <p:nvPr/>
          </p:nvSpPr>
          <p:spPr bwMode="auto">
            <a:xfrm>
              <a:off x="884" y="1162"/>
              <a:ext cx="1316" cy="1723"/>
            </a:xfrm>
            <a:prstGeom prst="roundRect">
              <a:avLst>
                <a:gd name="adj" fmla="val 16667"/>
              </a:avLst>
            </a:prstGeom>
            <a:solidFill>
              <a:srgbClr val="FFFF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endParaRPr lang="nl-NL" altLang="en-US">
                <a:ea typeface="MS Gothic" panose="020B0609070205080204" pitchFamily="49" charset="-128"/>
              </a:endParaRPr>
            </a:p>
            <a:p>
              <a:pPr eaLnBrk="0" hangingPunct="0">
                <a:lnSpc>
                  <a:spcPct val="90000"/>
                </a:lnSpc>
                <a:spcAft>
                  <a:spcPct val="30000"/>
                </a:spcAft>
              </a:pPr>
              <a:r>
                <a:rPr lang="nl-NL" altLang="en-US">
                  <a:ea typeface="MS Gothic" panose="020B0609070205080204" pitchFamily="49" charset="-128"/>
                </a:rPr>
                <a:t> Jerboa vaccine</a:t>
              </a:r>
            </a:p>
            <a:p>
              <a:pPr eaLnBrk="0" hangingPunct="0">
                <a:lnSpc>
                  <a:spcPct val="90000"/>
                </a:lnSpc>
                <a:spcAft>
                  <a:spcPct val="30000"/>
                </a:spcAft>
              </a:pPr>
              <a:r>
                <a:rPr lang="nl-NL" altLang="en-US">
                  <a:ea typeface="MS Gothic" panose="020B0609070205080204" pitchFamily="49" charset="-128"/>
                </a:rPr>
                <a:t>module software</a:t>
              </a:r>
            </a:p>
          </p:txBody>
        </p:sp>
        <p:sp>
          <p:nvSpPr>
            <p:cNvPr id="23" name="AutoShape 4"/>
            <p:cNvSpPr>
              <a:spLocks noChangeArrowheads="1"/>
            </p:cNvSpPr>
            <p:nvPr/>
          </p:nvSpPr>
          <p:spPr bwMode="auto">
            <a:xfrm>
              <a:off x="1111" y="1298"/>
              <a:ext cx="907" cy="545"/>
            </a:xfrm>
            <a:prstGeom prst="can">
              <a:avLst>
                <a:gd name="adj" fmla="val 25000"/>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Aft>
                  <a:spcPct val="30000"/>
                </a:spcAft>
              </a:pPr>
              <a:r>
                <a:rPr lang="en-US" altLang="en-US">
                  <a:ea typeface="MS Gothic" panose="020B0609070205080204" pitchFamily="49" charset="-128"/>
                </a:rPr>
                <a:t>Database in </a:t>
              </a:r>
            </a:p>
            <a:p>
              <a:pPr algn="ctr" eaLnBrk="0" hangingPunct="0">
                <a:lnSpc>
                  <a:spcPct val="90000"/>
                </a:lnSpc>
                <a:spcAft>
                  <a:spcPct val="30000"/>
                </a:spcAft>
              </a:pPr>
              <a:r>
                <a:rPr lang="en-US" altLang="en-US">
                  <a:ea typeface="MS Gothic" panose="020B0609070205080204" pitchFamily="49" charset="-128"/>
                </a:rPr>
                <a:t>country..n</a:t>
              </a:r>
            </a:p>
          </p:txBody>
        </p:sp>
        <p:sp>
          <p:nvSpPr>
            <p:cNvPr id="24" name="Text Box 8"/>
            <p:cNvSpPr txBox="1">
              <a:spLocks noChangeArrowheads="1"/>
            </p:cNvSpPr>
            <p:nvPr/>
          </p:nvSpPr>
          <p:spPr bwMode="auto">
            <a:xfrm>
              <a:off x="1655" y="1887"/>
              <a:ext cx="116" cy="17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Aft>
                  <a:spcPct val="30000"/>
                </a:spcAft>
              </a:pPr>
              <a:endParaRPr lang="nl-NL" altLang="en-US">
                <a:ea typeface="MS Gothic" panose="020B0609070205080204" pitchFamily="49" charset="-128"/>
              </a:endParaRPr>
            </a:p>
          </p:txBody>
        </p:sp>
      </p:grpSp>
      <p:cxnSp>
        <p:nvCxnSpPr>
          <p:cNvPr id="25" name="AutoShape 7"/>
          <p:cNvCxnSpPr>
            <a:cxnSpLocks noChangeShapeType="1"/>
          </p:cNvCxnSpPr>
          <p:nvPr/>
        </p:nvCxnSpPr>
        <p:spPr bwMode="auto">
          <a:xfrm rot="5400000">
            <a:off x="8189017" y="2656579"/>
            <a:ext cx="592138" cy="9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7"/>
          <p:cNvCxnSpPr>
            <a:cxnSpLocks noChangeShapeType="1"/>
          </p:cNvCxnSpPr>
          <p:nvPr/>
        </p:nvCxnSpPr>
        <p:spPr bwMode="auto">
          <a:xfrm rot="16200000" flipV="1">
            <a:off x="6337198" y="2644672"/>
            <a:ext cx="577850" cy="6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AutoShape 7"/>
          <p:cNvCxnSpPr>
            <a:cxnSpLocks noChangeShapeType="1"/>
          </p:cNvCxnSpPr>
          <p:nvPr/>
        </p:nvCxnSpPr>
        <p:spPr bwMode="auto">
          <a:xfrm rot="16200000" flipV="1">
            <a:off x="8694636" y="2651022"/>
            <a:ext cx="577850" cy="6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TextBox 61"/>
          <p:cNvSpPr txBox="1">
            <a:spLocks noChangeArrowheads="1"/>
          </p:cNvSpPr>
          <p:nvPr/>
        </p:nvSpPr>
        <p:spPr bwMode="auto">
          <a:xfrm>
            <a:off x="1622323" y="4287735"/>
            <a:ext cx="9144000" cy="424732"/>
          </a:xfrm>
          <a:prstGeom prst="rect">
            <a:avLst/>
          </a:prstGeom>
          <a:solidFill>
            <a:schemeClr val="accent1"/>
          </a:solidFill>
          <a:ln w="9525">
            <a:solidFill>
              <a:srgbClr val="6C003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Aft>
                <a:spcPct val="30000"/>
              </a:spcAft>
            </a:pPr>
            <a:r>
              <a:rPr lang="en-GB" altLang="en-US"/>
              <a:t>  </a:t>
            </a:r>
            <a:r>
              <a:rPr lang="en-GB" altLang="en-US" sz="2400"/>
              <a:t>Country borders</a:t>
            </a:r>
          </a:p>
        </p:txBody>
      </p:sp>
    </p:spTree>
    <p:extLst>
      <p:ext uri="{BB962C8B-B14F-4D97-AF65-F5344CB8AC3E}">
        <p14:creationId xmlns:p14="http://schemas.microsoft.com/office/powerpoint/2010/main" val="95191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lvl="0" indent="-457200">
              <a:spcBef>
                <a:spcPts val="900"/>
              </a:spcBef>
              <a:buClr>
                <a:schemeClr val="dk1"/>
              </a:buClr>
              <a:buSzPts val="2400"/>
              <a:buFont typeface="Noto Sans Symbols"/>
              <a:buAutoNum type="arabicPeriod"/>
            </a:pPr>
            <a:r>
              <a:rPr lang="en-GB" dirty="0"/>
              <a:t>Epidemiological methods to investigate causality of adverse events</a:t>
            </a:r>
            <a:endParaRPr dirty="0"/>
          </a:p>
          <a:p>
            <a:pPr marL="457200" marR="0" lvl="0" indent="-457200" algn="l" rtl="0">
              <a:lnSpc>
                <a:spcPct val="90000"/>
              </a:lnSpc>
              <a:spcBef>
                <a:spcPts val="900"/>
              </a:spcBef>
              <a:spcAft>
                <a:spcPts val="0"/>
              </a:spcAft>
              <a:buClr>
                <a:schemeClr val="dk1"/>
              </a:buClr>
              <a:buSzPts val="2400"/>
              <a:buFont typeface="Noto Sans Symbols"/>
              <a:buAutoNum type="arabicPeriod"/>
            </a:pPr>
            <a:r>
              <a:rPr lang="nb-NO" dirty="0"/>
              <a:t>International </a:t>
            </a:r>
            <a:r>
              <a:rPr lang="nb-NO" dirty="0" err="1"/>
              <a:t>collaboration</a:t>
            </a:r>
            <a:r>
              <a:rPr lang="nb-NO" dirty="0"/>
              <a:t> to </a:t>
            </a:r>
            <a:r>
              <a:rPr lang="nb-NO" dirty="0" err="1"/>
              <a:t>detect</a:t>
            </a:r>
            <a:r>
              <a:rPr lang="nb-NO" dirty="0"/>
              <a:t> rare </a:t>
            </a:r>
            <a:r>
              <a:rPr lang="nb-NO" dirty="0" err="1"/>
              <a:t>events</a:t>
            </a:r>
            <a:endParaRPr dirty="0"/>
          </a:p>
        </p:txBody>
      </p:sp>
      <p:sp>
        <p:nvSpPr>
          <p:cNvPr id="56" name="Shape 5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Challenges and opportunities</a:t>
            </a:r>
            <a:endParaRPr dirty="0"/>
          </a:p>
        </p:txBody>
      </p:sp>
      <p:sp>
        <p:nvSpPr>
          <p:cNvPr id="68" name="Shape 68"/>
          <p:cNvSpPr txBox="1">
            <a:spLocks noGrp="1"/>
          </p:cNvSpPr>
          <p:nvPr>
            <p:ph idx="1"/>
          </p:nvPr>
        </p:nvSpPr>
        <p:spPr>
          <a:xfrm>
            <a:off x="431807" y="1573161"/>
            <a:ext cx="11368617" cy="466888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Expanding and standardizing immunization registry capacity and reporting of diseases</a:t>
            </a:r>
          </a:p>
          <a:p>
            <a:pPr marL="342900" lvl="0" indent="-342900">
              <a:spcBef>
                <a:spcPts val="0"/>
              </a:spcBef>
              <a:buFont typeface="Arial" panose="020B0604020202020204" pitchFamily="34" charset="0"/>
              <a:buChar char="•"/>
            </a:pPr>
            <a:r>
              <a:rPr lang="en-GB" dirty="0"/>
              <a:t>Creating sustainable infrastructure for analytical data linkage in EU/EEA Member States</a:t>
            </a:r>
          </a:p>
          <a:p>
            <a:pPr marL="342900" lvl="0" indent="-342900">
              <a:spcBef>
                <a:spcPts val="0"/>
              </a:spcBef>
              <a:buFont typeface="Arial" panose="020B0604020202020204" pitchFamily="34" charset="0"/>
              <a:buChar char="•"/>
            </a:pPr>
            <a:r>
              <a:rPr lang="en-GB" dirty="0"/>
              <a:t>Sustainable funding</a:t>
            </a:r>
          </a:p>
          <a:p>
            <a:pPr marL="342900" lvl="0" indent="-342900">
              <a:spcBef>
                <a:spcPts val="0"/>
              </a:spcBef>
              <a:buFont typeface="Arial" panose="020B0604020202020204" pitchFamily="34" charset="0"/>
              <a:buChar char="•"/>
            </a:pPr>
            <a:r>
              <a:rPr lang="en-GB" dirty="0"/>
              <a:t>Prospective monitoring for upcoming vaccines (</a:t>
            </a:r>
            <a:r>
              <a:rPr lang="en-GB" dirty="0" err="1"/>
              <a:t>MenB</a:t>
            </a:r>
            <a:r>
              <a:rPr lang="en-GB" dirty="0"/>
              <a:t>)</a:t>
            </a:r>
          </a:p>
          <a:p>
            <a:pPr marL="342900" lvl="0" indent="-342900">
              <a:spcBef>
                <a:spcPts val="0"/>
              </a:spcBef>
              <a:buFont typeface="Arial" panose="020B0604020202020204" pitchFamily="34" charset="0"/>
              <a:buChar char="•"/>
            </a:pPr>
            <a:r>
              <a:rPr lang="en-GB" dirty="0"/>
              <a:t>Real-time vaccine safety data linkage – future golden standard</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49248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Narcolepsy signal after </a:t>
            </a:r>
            <a:r>
              <a:rPr lang="en-GB" altLang="en-US" dirty="0" err="1"/>
              <a:t>Pandemrix</a:t>
            </a:r>
            <a:r>
              <a:rPr lang="en-GB" altLang="en-US" dirty="0"/>
              <a:t> investigation in 2010 -2011</a:t>
            </a:r>
            <a:endParaRPr dirty="0"/>
          </a:p>
        </p:txBody>
      </p:sp>
      <p:sp>
        <p:nvSpPr>
          <p:cNvPr id="68" name="Shape 68"/>
          <p:cNvSpPr txBox="1">
            <a:spLocks noGrp="1"/>
          </p:cNvSpPr>
          <p:nvPr>
            <p:ph idx="1"/>
          </p:nvPr>
        </p:nvSpPr>
        <p:spPr>
          <a:xfrm>
            <a:off x="431807" y="1573161"/>
            <a:ext cx="11368617" cy="466888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A statistical association between </a:t>
            </a:r>
            <a:r>
              <a:rPr lang="en-GB" dirty="0" err="1"/>
              <a:t>Pandemrix</a:t>
            </a:r>
            <a:r>
              <a:rPr lang="en-GB" dirty="0"/>
              <a:t> in children was found in retrospective cohort and case inventory studies in Sweden and Finland</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A case-control study was done by the VAESCO consortium</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EMA adhering to the precautionary principle suggested in July 2011 to restrict the use of this vaccine in those under 20 years of age  </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EMA declares that the overall benefit harm balance is still on side of benefit despite this safety signal. </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5677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xfrm>
            <a:off x="431807" y="1455174"/>
            <a:ext cx="11368617" cy="4786876"/>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If time allows, you may also want to introduce the advisory body on AEFI of WHO, i.e. GACVS, to your audience; </a:t>
            </a:r>
          </a:p>
          <a:p>
            <a:pPr marL="342900" lvl="0" indent="-342900">
              <a:spcBef>
                <a:spcPts val="0"/>
              </a:spcBef>
              <a:buFont typeface="Arial" panose="020B0604020202020204" pitchFamily="34" charset="0"/>
              <a:buChar char="•"/>
            </a:pPr>
            <a:r>
              <a:rPr lang="en-GB" dirty="0"/>
              <a:t>The statements of GACVS base on thorough expert review of evidence, and are published on the WHO website and in the Weekly Epidemiologic Record</a:t>
            </a:r>
          </a:p>
        </p:txBody>
      </p:sp>
    </p:spTree>
    <p:extLst>
      <p:ext uri="{BB962C8B-B14F-4D97-AF65-F5344CB8AC3E}">
        <p14:creationId xmlns:p14="http://schemas.microsoft.com/office/powerpoint/2010/main" val="11320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WHO Global advisory committee on vaccine safety (GACVS)</a:t>
            </a:r>
            <a:endParaRPr dirty="0"/>
          </a:p>
        </p:txBody>
      </p:sp>
      <p:sp>
        <p:nvSpPr>
          <p:cNvPr id="68" name="Shape 68"/>
          <p:cNvSpPr txBox="1">
            <a:spLocks noGrp="1"/>
          </p:cNvSpPr>
          <p:nvPr>
            <p:ph idx="1"/>
          </p:nvPr>
        </p:nvSpPr>
        <p:spPr>
          <a:xfrm>
            <a:off x="431807" y="1573161"/>
            <a:ext cx="11368617" cy="466888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Established June 1999.</a:t>
            </a:r>
          </a:p>
          <a:p>
            <a:pPr marL="342900" lvl="0" indent="-342900">
              <a:spcBef>
                <a:spcPts val="0"/>
              </a:spcBef>
              <a:buFont typeface="Arial" panose="020B0604020202020204" pitchFamily="34" charset="0"/>
              <a:buChar char="•"/>
            </a:pPr>
            <a:r>
              <a:rPr lang="en-GB" dirty="0"/>
              <a:t>Mandate: Enable WHO to respond promptly, efficiently, and with scientific rigor to vaccine safety issues. </a:t>
            </a:r>
          </a:p>
          <a:p>
            <a:pPr marL="342900" lvl="0" indent="-342900">
              <a:spcBef>
                <a:spcPts val="0"/>
              </a:spcBef>
              <a:buFont typeface="Arial" panose="020B0604020202020204" pitchFamily="34" charset="0"/>
              <a:buChar char="•"/>
            </a:pPr>
            <a:r>
              <a:rPr lang="en-GB" dirty="0"/>
              <a:t>Composition: 12 to 15 members, experts in epidemiology, statistics, clinical medicine, pharmacology/toxicology, infectious diseases, immunology and drug regulation. </a:t>
            </a:r>
          </a:p>
          <a:p>
            <a:pPr marL="342900" lvl="0" indent="-342900">
              <a:spcBef>
                <a:spcPts val="0"/>
              </a:spcBef>
              <a:buFont typeface="Arial" panose="020B0604020202020204" pitchFamily="34" charset="0"/>
              <a:buChar char="•"/>
            </a:pPr>
            <a:r>
              <a:rPr lang="en-GB" dirty="0"/>
              <a:t>Active or retired from governmental agencies, public health institutes, drug regulation agencies, medical research institutes and universities. </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066237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Further reading</a:t>
            </a:r>
            <a:endParaRPr/>
          </a:p>
        </p:txBody>
      </p:sp>
      <p:sp>
        <p:nvSpPr>
          <p:cNvPr id="96" name="Shape 96"/>
          <p:cNvSpPr txBox="1">
            <a:spLocks noGrp="1"/>
          </p:cNvSpPr>
          <p:nvPr>
            <p:ph idx="1"/>
          </p:nvPr>
        </p:nvSpPr>
        <p:spPr>
          <a:prstGeom prst="rect">
            <a:avLst/>
          </a:prstGeom>
          <a:noFill/>
          <a:ln>
            <a:noFill/>
          </a:ln>
        </p:spPr>
        <p:txBody>
          <a:bodyPr spcFirstLastPara="1" wrap="square" lIns="0" tIns="0" rIns="0" bIns="0" anchor="t" anchorCtr="0">
            <a:noAutofit/>
          </a:bodyPr>
          <a:lstStyle/>
          <a:p>
            <a:pPr marL="0" indent="0">
              <a:spcBef>
                <a:spcPts val="900"/>
              </a:spcBef>
            </a:pPr>
            <a:r>
              <a:rPr lang="nb-NO" sz="2400" b="0" i="0" u="none" strike="noStrike" cap="none" dirty="0">
                <a:solidFill>
                  <a:schemeClr val="dk1"/>
                </a:solidFill>
                <a:latin typeface="Tahoma"/>
                <a:ea typeface="Tahoma"/>
                <a:cs typeface="Tahoma"/>
                <a:sym typeface="Tahoma"/>
              </a:rPr>
              <a:t>GAVCS </a:t>
            </a:r>
            <a:r>
              <a:rPr lang="nb-NO" sz="2400" b="0" i="0" u="none" strike="noStrike" cap="none" dirty="0" err="1">
                <a:solidFill>
                  <a:schemeClr val="dk1"/>
                </a:solidFill>
                <a:latin typeface="Tahoma"/>
                <a:ea typeface="Tahoma"/>
                <a:cs typeface="Tahoma"/>
                <a:sym typeface="Tahoma"/>
              </a:rPr>
              <a:t>topics</a:t>
            </a:r>
            <a:r>
              <a:rPr lang="nb-NO" sz="2400" b="0" i="0" u="none" strike="noStrike" cap="none" dirty="0">
                <a:solidFill>
                  <a:schemeClr val="dk1"/>
                </a:solidFill>
                <a:latin typeface="Tahoma"/>
                <a:ea typeface="Tahoma"/>
                <a:cs typeface="Tahoma"/>
                <a:sym typeface="Tahoma"/>
              </a:rPr>
              <a:t>: </a:t>
            </a:r>
            <a:r>
              <a:rPr lang="en-GB" altLang="en-US" dirty="0">
                <a:hlinkClick r:id="rId3"/>
              </a:rPr>
              <a:t>www.who.int/vaccine_safety/topics</a:t>
            </a:r>
            <a:endParaRPr lang="en-GB" altLang="en-US" dirty="0"/>
          </a:p>
          <a:p>
            <a:pPr marL="0" lvl="0" indent="0">
              <a:spcBef>
                <a:spcPts val="900"/>
              </a:spcBef>
            </a:pPr>
            <a:endParaRPr lang="nb-NO" sz="2400" b="0" i="0" u="none" strike="noStrike" cap="none" dirty="0">
              <a:solidFill>
                <a:schemeClr val="dk1"/>
              </a:solidFill>
              <a:latin typeface="Tahoma"/>
              <a:ea typeface="Tahoma"/>
              <a:cs typeface="Tahoma"/>
              <a:sym typeface="Tahoma"/>
            </a:endParaRPr>
          </a:p>
          <a:p>
            <a:pPr marL="0" lvl="0" indent="0">
              <a:spcBef>
                <a:spcPts val="900"/>
              </a:spcBef>
            </a:pPr>
            <a:r>
              <a:rPr lang="nb-NO" sz="2400" b="0" i="0" u="none" strike="noStrike" cap="none" dirty="0">
                <a:solidFill>
                  <a:schemeClr val="dk1"/>
                </a:solidFill>
                <a:latin typeface="Tahoma"/>
                <a:ea typeface="Tahoma"/>
                <a:cs typeface="Tahoma"/>
                <a:sym typeface="Tahoma"/>
              </a:rPr>
              <a:t>Training </a:t>
            </a:r>
            <a:r>
              <a:rPr lang="nb-NO" sz="2400" b="0" i="0" u="none" strike="noStrike" cap="none" dirty="0" err="1">
                <a:solidFill>
                  <a:schemeClr val="dk1"/>
                </a:solidFill>
                <a:latin typeface="Tahoma"/>
                <a:ea typeface="Tahoma"/>
                <a:cs typeface="Tahoma"/>
                <a:sym typeface="Tahoma"/>
              </a:rPr>
              <a:t>courses</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on</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vaccines</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safety</a:t>
            </a:r>
            <a:r>
              <a:rPr lang="nb-NO" dirty="0"/>
              <a:t>: </a:t>
            </a:r>
            <a:r>
              <a:rPr lang="nb-NO" dirty="0">
                <a:hlinkClick r:id="rId4"/>
              </a:rPr>
              <a:t>http://www.who.int/vaccine_safety/initiative/tech_support/en/</a:t>
            </a:r>
            <a:endParaRPr lang="nb-NO" dirty="0"/>
          </a:p>
          <a:p>
            <a:pPr marL="0" lvl="0" indent="0">
              <a:spcBef>
                <a:spcPts val="900"/>
              </a:spcBef>
            </a:pPr>
            <a:endParaRPr lang="nb-NO" sz="2400" b="0" i="0" u="none" strike="noStrike" cap="none" dirty="0">
              <a:solidFill>
                <a:schemeClr val="dk1"/>
              </a:solidFill>
              <a:latin typeface="Tahoma"/>
              <a:ea typeface="Tahoma"/>
              <a:cs typeface="Tahoma"/>
              <a:sym typeface="Tahoma"/>
            </a:endParaRPr>
          </a:p>
          <a:p>
            <a:pPr marL="0" lvl="0" indent="0">
              <a:spcBef>
                <a:spcPts val="900"/>
              </a:spcBef>
            </a:pPr>
            <a:r>
              <a:rPr lang="nb-NO" sz="2400" b="0" i="0" u="none" strike="noStrike" cap="none" dirty="0">
                <a:solidFill>
                  <a:schemeClr val="dk1"/>
                </a:solidFill>
                <a:latin typeface="Tahoma"/>
                <a:ea typeface="Tahoma"/>
                <a:cs typeface="Tahoma"/>
                <a:sym typeface="Tahoma"/>
              </a:rPr>
              <a:t>AEFI </a:t>
            </a:r>
            <a:r>
              <a:rPr lang="nb-NO" sz="2400" b="0" i="0" u="none" strike="noStrike" cap="none" dirty="0" err="1">
                <a:solidFill>
                  <a:schemeClr val="dk1"/>
                </a:solidFill>
                <a:latin typeface="Tahoma"/>
                <a:ea typeface="Tahoma"/>
                <a:cs typeface="Tahoma"/>
                <a:sym typeface="Tahoma"/>
              </a:rPr>
              <a:t>causality</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assessment</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software</a:t>
            </a:r>
            <a:r>
              <a:rPr lang="nb-NO" sz="2400" b="0" i="0" u="none" strike="noStrike" cap="none" dirty="0">
                <a:solidFill>
                  <a:schemeClr val="dk1"/>
                </a:solidFill>
                <a:latin typeface="Tahoma"/>
                <a:ea typeface="Tahoma"/>
                <a:cs typeface="Tahoma"/>
                <a:sym typeface="Tahoma"/>
              </a:rPr>
              <a:t>:</a:t>
            </a:r>
          </a:p>
          <a:p>
            <a:pPr marL="0" lvl="0" indent="0">
              <a:spcBef>
                <a:spcPts val="900"/>
              </a:spcBef>
            </a:pPr>
            <a:r>
              <a:rPr lang="en-GB" dirty="0">
                <a:hlinkClick r:id="rId5"/>
              </a:rPr>
              <a:t>http://gvsi-aefi-tools.org/</a:t>
            </a:r>
            <a:r>
              <a:rPr lang="en-GB" dirty="0"/>
              <a:t> </a:t>
            </a: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97" name="Shape 97"/>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34</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References</a:t>
            </a:r>
            <a:endParaRPr/>
          </a:p>
        </p:txBody>
      </p:sp>
      <p:sp>
        <p:nvSpPr>
          <p:cNvPr id="103" name="Shape 103"/>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200" dirty="0"/>
              <a:t>Farrington P, Pugh S, Colville, A, Flower A, Nash J, Morgan-</a:t>
            </a:r>
            <a:r>
              <a:rPr lang="en-GB" sz="2200" dirty="0" err="1"/>
              <a:t>Capner</a:t>
            </a:r>
            <a:r>
              <a:rPr lang="en-GB" sz="2200" dirty="0"/>
              <a:t> P, Rush M, Miller E. A new method for active surveillance of adverse events from diphtheria/tetanus/pertussis and measles/mumps rubella vaccine. Lancet 1995; 345:567-69. </a:t>
            </a:r>
          </a:p>
          <a:p>
            <a:pPr marL="342900" lvl="0" indent="-342900">
              <a:spcBef>
                <a:spcPts val="0"/>
              </a:spcBef>
              <a:buFont typeface="Arial" panose="020B0604020202020204" pitchFamily="34" charset="0"/>
              <a:buChar char="•"/>
            </a:pPr>
            <a:r>
              <a:rPr lang="en-GB" sz="2200" dirty="0"/>
              <a:t>Whitaker HJ, Farrington CP, </a:t>
            </a:r>
            <a:r>
              <a:rPr lang="en-GB" sz="2200" dirty="0" err="1"/>
              <a:t>Spiessens</a:t>
            </a:r>
            <a:r>
              <a:rPr lang="en-GB" sz="2200" dirty="0"/>
              <a:t> B and </a:t>
            </a:r>
            <a:r>
              <a:rPr lang="en-GB" sz="2200" dirty="0" err="1"/>
              <a:t>Musonda</a:t>
            </a:r>
            <a:r>
              <a:rPr lang="en-GB" sz="2200" dirty="0"/>
              <a:t> P. Tutorial in biostatistics: The self-controlled case series method. Statistics in Medicine 2006; 25(10): 1768-1797. </a:t>
            </a:r>
          </a:p>
          <a:p>
            <a:pPr marL="342900" lvl="0" indent="-342900">
              <a:spcBef>
                <a:spcPts val="0"/>
              </a:spcBef>
              <a:buFont typeface="Arial" panose="020B0604020202020204" pitchFamily="34" charset="0"/>
              <a:buChar char="•"/>
            </a:pPr>
            <a:r>
              <a:rPr lang="en-GB" sz="2200" dirty="0"/>
              <a:t>Miller E, </a:t>
            </a:r>
            <a:r>
              <a:rPr lang="en-GB" sz="2200" dirty="0" err="1"/>
              <a:t>Waight</a:t>
            </a:r>
            <a:r>
              <a:rPr lang="en-GB" sz="2200" dirty="0"/>
              <a:t> P, Farrington CP, Andrews N, Stowe J, Taylor B. Idiopathic thrombocytopenic purpura and MMR vaccine.  Arch Dis Child 2001; 84:227-229.</a:t>
            </a:r>
          </a:p>
          <a:p>
            <a:pPr marL="342900" lvl="0" indent="-342900">
              <a:spcBef>
                <a:spcPts val="0"/>
              </a:spcBef>
              <a:buFont typeface="Arial" panose="020B0604020202020204" pitchFamily="34" charset="0"/>
              <a:buChar char="•"/>
            </a:pPr>
            <a:r>
              <a:rPr lang="en-GB" sz="2200" dirty="0"/>
              <a:t>Andrews N. Statistical assessment of the association between vaccination and rare adverse events post-licensure. Vaccine 2001;20: S49-S53.</a:t>
            </a:r>
          </a:p>
          <a:p>
            <a:pPr marL="342900" indent="-342900">
              <a:spcBef>
                <a:spcPts val="0"/>
              </a:spcBef>
              <a:buFont typeface="Arial" panose="020B0604020202020204" pitchFamily="34" charset="0"/>
              <a:buChar char="•"/>
            </a:pPr>
            <a:r>
              <a:rPr lang="en-GB" sz="2200" dirty="0"/>
              <a:t>Chen RT, DeStefano F, Davis FL, Jackson LA, Thompson RS, </a:t>
            </a:r>
            <a:r>
              <a:rPr lang="en-GB" sz="2200" dirty="0" err="1"/>
              <a:t>Mullooly</a:t>
            </a:r>
            <a:r>
              <a:rPr lang="en-GB" sz="2200" dirty="0"/>
              <a:t> JP et al. The Vaccine </a:t>
            </a:r>
            <a:r>
              <a:rPr lang="en-GB" sz="2200" dirty="0" err="1"/>
              <a:t>Saftery</a:t>
            </a:r>
            <a:r>
              <a:rPr lang="en-GB" sz="2200" dirty="0"/>
              <a:t> Datalink: immunization research in health maintenance organisations in the USA. Bulletin of the World Health Organization 2000;78:186-194.</a:t>
            </a:r>
          </a:p>
        </p:txBody>
      </p:sp>
      <p:sp>
        <p:nvSpPr>
          <p:cNvPr id="104" name="Shape 104"/>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35</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References (</a:t>
            </a:r>
            <a:r>
              <a:rPr lang="en-GB" sz="2800" b="1" i="0" u="none" strike="noStrike" cap="none" dirty="0" err="1">
                <a:solidFill>
                  <a:srgbClr val="333333"/>
                </a:solidFill>
                <a:latin typeface="Tahoma"/>
                <a:ea typeface="Tahoma"/>
                <a:cs typeface="Tahoma"/>
                <a:sym typeface="Tahoma"/>
              </a:rPr>
              <a:t>cont</a:t>
            </a:r>
            <a:r>
              <a:rPr lang="en-GB" dirty="0"/>
              <a:t>)</a:t>
            </a:r>
            <a:endParaRPr dirty="0"/>
          </a:p>
        </p:txBody>
      </p:sp>
      <p:sp>
        <p:nvSpPr>
          <p:cNvPr id="103" name="Shape 103"/>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200" dirty="0" err="1"/>
              <a:t>Kramarz</a:t>
            </a:r>
            <a:r>
              <a:rPr lang="en-GB" sz="2200" dirty="0"/>
              <a:t> P, </a:t>
            </a:r>
            <a:r>
              <a:rPr lang="en-GB" sz="2200" dirty="0" err="1"/>
              <a:t>DeStefanio</a:t>
            </a:r>
            <a:r>
              <a:rPr lang="en-GB" sz="2200" dirty="0"/>
              <a:t> F, </a:t>
            </a:r>
            <a:r>
              <a:rPr lang="en-GB" sz="2200" dirty="0" err="1"/>
              <a:t>Gargiullo</a:t>
            </a:r>
            <a:r>
              <a:rPr lang="en-GB" sz="2200" dirty="0"/>
              <a:t> P, Davis R, Chen R, </a:t>
            </a:r>
            <a:r>
              <a:rPr lang="en-GB" sz="2200" dirty="0" err="1"/>
              <a:t>Mullooly</a:t>
            </a:r>
            <a:r>
              <a:rPr lang="en-GB" sz="2200" dirty="0"/>
              <a:t> J et al. Does Influenza Vaccination Exacerbate Asthma. Arch Fam Med 2000; 9:617-623.</a:t>
            </a:r>
          </a:p>
          <a:p>
            <a:pPr marL="342900" lvl="0" indent="-342900">
              <a:spcBef>
                <a:spcPts val="0"/>
              </a:spcBef>
              <a:buFont typeface="Arial" panose="020B0604020202020204" pitchFamily="34" charset="0"/>
              <a:buChar char="•"/>
            </a:pPr>
            <a:r>
              <a:rPr lang="en-GB" sz="2200" dirty="0"/>
              <a:t>Murphy T, </a:t>
            </a:r>
            <a:r>
              <a:rPr lang="en-GB" sz="2200" dirty="0" err="1"/>
              <a:t>Gargiullo</a:t>
            </a:r>
            <a:r>
              <a:rPr lang="en-GB" sz="2200" dirty="0"/>
              <a:t> P, </a:t>
            </a:r>
            <a:r>
              <a:rPr lang="en-GB" sz="2200" dirty="0" err="1"/>
              <a:t>Massoudi</a:t>
            </a:r>
            <a:r>
              <a:rPr lang="en-GB" sz="2200" dirty="0"/>
              <a:t> M, Nelson D, </a:t>
            </a:r>
            <a:r>
              <a:rPr lang="en-GB" sz="2200" dirty="0" err="1"/>
              <a:t>Jumaan</a:t>
            </a:r>
            <a:r>
              <a:rPr lang="en-GB" sz="2200" dirty="0"/>
              <a:t> A, Okoro C et al. Intussusception among infants given an oral rotavirus vaccine. N </a:t>
            </a:r>
            <a:r>
              <a:rPr lang="en-GB" sz="2200" dirty="0" err="1"/>
              <a:t>Eng</a:t>
            </a:r>
            <a:r>
              <a:rPr lang="en-GB" sz="2200" dirty="0"/>
              <a:t> J Med 2001;344:564-572.</a:t>
            </a:r>
          </a:p>
          <a:p>
            <a:pPr marL="342900" lvl="0" indent="-342900">
              <a:spcBef>
                <a:spcPts val="0"/>
              </a:spcBef>
              <a:buFont typeface="Arial" panose="020B0604020202020204" pitchFamily="34" charset="0"/>
              <a:buChar char="•"/>
            </a:pPr>
            <a:r>
              <a:rPr lang="en-GB" sz="2200" dirty="0"/>
              <a:t>Siegrist CA, Lewis EM, </a:t>
            </a:r>
            <a:r>
              <a:rPr lang="en-GB" sz="2200" dirty="0" err="1"/>
              <a:t>Eskola</a:t>
            </a:r>
            <a:r>
              <a:rPr lang="en-GB" sz="2200" dirty="0"/>
              <a:t> J, Evans SJ, Black SB. Human papilloma virus immunization in adolescent and young adults: a cohort study to illustrate what events might be mistaken for adverse reactions. </a:t>
            </a:r>
            <a:r>
              <a:rPr lang="en-GB" sz="2200" dirty="0" err="1"/>
              <a:t>Pediatr</a:t>
            </a:r>
            <a:r>
              <a:rPr lang="en-GB" sz="2200" dirty="0"/>
              <a:t> Infect Dis J. 2007 Nov;26(11):979-84. </a:t>
            </a:r>
          </a:p>
        </p:txBody>
      </p:sp>
      <p:sp>
        <p:nvSpPr>
          <p:cNvPr id="104" name="Shape 104"/>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299985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dirty="0"/>
              <a:t>The creation of this training material was commissioned in 2012 by ECDC to the consortium of experts with the direct involvement of Hanna </a:t>
            </a:r>
            <a:r>
              <a:rPr lang="en-GB" sz="1100" dirty="0" err="1"/>
              <a:t>Nohynek</a:t>
            </a:r>
            <a:r>
              <a:rPr lang="en-GB" sz="1100" dirty="0"/>
              <a:t>, Richard </a:t>
            </a:r>
            <a:r>
              <a:rPr lang="en-GB" sz="1100" dirty="0" err="1"/>
              <a:t>Pebody</a:t>
            </a:r>
            <a:r>
              <a:rPr lang="en-GB" sz="1100" dirty="0"/>
              <a:t> and Nick Andrews</a:t>
            </a:r>
            <a:br>
              <a:rPr lang="en-GB" sz="1100" dirty="0"/>
            </a:br>
            <a:br>
              <a:rPr lang="en-GB" sz="1100" dirty="0"/>
            </a:br>
            <a:r>
              <a:rPr lang="en-GB" sz="1100" dirty="0"/>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37</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xfrm>
            <a:off x="431807" y="1219200"/>
            <a:ext cx="11368617" cy="5022850"/>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following presentation is prepared for a public coming from different European countries</a:t>
            </a:r>
          </a:p>
          <a:p>
            <a:pPr marL="342900" lvl="0" indent="-342900">
              <a:spcBef>
                <a:spcPts val="0"/>
              </a:spcBef>
              <a:buFont typeface="Arial" panose="020B0604020202020204" pitchFamily="34" charset="0"/>
              <a:buChar char="•"/>
            </a:pPr>
            <a:r>
              <a:rPr lang="en-GB" dirty="0"/>
              <a:t>Organising a course at national level, it may be necessary to adapt this presentation to the national needs and situation</a:t>
            </a:r>
          </a:p>
          <a:p>
            <a:pPr marL="342900" lvl="0" indent="-342900">
              <a:spcBef>
                <a:spcPts val="0"/>
              </a:spcBef>
              <a:buFont typeface="Arial" panose="020B0604020202020204" pitchFamily="34" charset="0"/>
              <a:buChar char="•"/>
            </a:pPr>
            <a:r>
              <a:rPr lang="en-GB" dirty="0"/>
              <a:t>Some suggestions and comments to the slides are given in these special hidden slides tagged as “notes for trainers” that should be removed before the course</a:t>
            </a:r>
          </a:p>
          <a:p>
            <a:pPr marL="342900" lvl="0" indent="-342900">
              <a:spcBef>
                <a:spcPts val="0"/>
              </a:spcBef>
              <a:buFont typeface="Arial" panose="020B0604020202020204" pitchFamily="34" charset="0"/>
              <a:buChar char="•"/>
            </a:pPr>
            <a:r>
              <a:rPr lang="en-GB" dirty="0"/>
              <a:t>In general you can decide to modify the slides adapting them to your national situation or commenting the slides in an appropriate way</a:t>
            </a:r>
          </a:p>
          <a:p>
            <a:pPr marL="342900" lvl="0" indent="-342900">
              <a:spcBef>
                <a:spcPts val="0"/>
              </a:spcBef>
              <a:buFont typeface="Arial" panose="020B0604020202020204" pitchFamily="34" charset="0"/>
              <a:buChar char="•"/>
            </a:pPr>
            <a:r>
              <a:rPr lang="en-GB" dirty="0"/>
              <a:t>The presentation should be adapted also in terms of time available for this topic and removing what is not necessary</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xfrm>
            <a:off x="431807" y="1317522"/>
            <a:ext cx="11368617" cy="4924527"/>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objective of the lecture is to describe and evaluate techniques for attributing causality, the epidemiological principles and alternative analytical study designs to investigate AEFI alerts (in particular register based data linkage and self-controlled case series analysis)</a:t>
            </a:r>
          </a:p>
          <a:p>
            <a:pPr marL="342900" indent="-342900">
              <a:spcBef>
                <a:spcPts val="0"/>
              </a:spcBef>
              <a:buFont typeface="Arial" panose="020B0604020202020204" pitchFamily="34" charset="0"/>
              <a:buChar char="•"/>
            </a:pPr>
            <a:r>
              <a:rPr lang="en-GB" altLang="en-US" dirty="0"/>
              <a:t>WHO has designed a series of training modules to train on AEFI and assessing causality (listed at the end of this presentation). Depending on the needs of your audience, you may want to have a closer look into these before you finalize your talk</a:t>
            </a:r>
          </a:p>
        </p:txBody>
      </p:sp>
    </p:spTree>
    <p:extLst>
      <p:ext uri="{BB962C8B-B14F-4D97-AF65-F5344CB8AC3E}">
        <p14:creationId xmlns:p14="http://schemas.microsoft.com/office/powerpoint/2010/main" val="309773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Epidemiological methods to investigate causality of adverse events</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Investigating adverse events</a:t>
            </a:r>
            <a:endParaRPr dirty="0"/>
          </a:p>
        </p:txBody>
      </p:sp>
      <p:sp>
        <p:nvSpPr>
          <p:cNvPr id="68" name="Shape 68"/>
          <p:cNvSpPr txBox="1">
            <a:spLocks noGrp="1"/>
          </p:cNvSpPr>
          <p:nvPr>
            <p:ph idx="1"/>
          </p:nvPr>
        </p:nvSpPr>
        <p:spPr>
          <a:xfrm>
            <a:off x="431807" y="1347018"/>
            <a:ext cx="11368617" cy="4895031"/>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Hypothesis testing</a:t>
            </a:r>
          </a:p>
          <a:p>
            <a:pPr marL="800100" lvl="1" indent="-342900">
              <a:spcBef>
                <a:spcPts val="0"/>
              </a:spcBef>
              <a:buFont typeface="Arial" panose="020B0604020202020204" pitchFamily="34" charset="0"/>
              <a:buChar char="•"/>
            </a:pPr>
            <a:r>
              <a:rPr lang="en-GB" dirty="0"/>
              <a:t>Well designed controlled epidemiological studies</a:t>
            </a:r>
          </a:p>
          <a:p>
            <a:pPr marL="800100" lvl="1" indent="-342900">
              <a:spcBef>
                <a:spcPts val="0"/>
              </a:spcBef>
              <a:buFont typeface="Arial" panose="020B0604020202020204" pitchFamily="34" charset="0"/>
              <a:buChar char="•"/>
            </a:pPr>
            <a:r>
              <a:rPr lang="en-GB" dirty="0"/>
              <a:t>Require a clear hypothesis</a:t>
            </a:r>
          </a:p>
          <a:p>
            <a:pPr marL="800100" lvl="1" indent="-342900">
              <a:spcBef>
                <a:spcPts val="0"/>
              </a:spcBef>
              <a:buFont typeface="Arial" panose="020B0604020202020204" pitchFamily="34" charset="0"/>
              <a:buChar char="•"/>
            </a:pPr>
            <a:r>
              <a:rPr lang="en-GB" dirty="0"/>
              <a:t>Determine if there is evidence of an association and if so the size of the effect</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Methods</a:t>
            </a:r>
          </a:p>
          <a:p>
            <a:pPr marL="800100" lvl="1" indent="-342900">
              <a:spcBef>
                <a:spcPts val="0"/>
              </a:spcBef>
              <a:buFont typeface="Arial" panose="020B0604020202020204" pitchFamily="34" charset="0"/>
              <a:buChar char="•"/>
            </a:pPr>
            <a:r>
              <a:rPr lang="en-GB" dirty="0"/>
              <a:t>Case-control studies</a:t>
            </a:r>
          </a:p>
          <a:p>
            <a:pPr marL="800100" lvl="1" indent="-342900">
              <a:spcBef>
                <a:spcPts val="0"/>
              </a:spcBef>
              <a:buFont typeface="Arial" panose="020B0604020202020204" pitchFamily="34" charset="0"/>
              <a:buChar char="•"/>
            </a:pPr>
            <a:r>
              <a:rPr lang="en-GB" dirty="0"/>
              <a:t>Cohort studies</a:t>
            </a:r>
          </a:p>
          <a:p>
            <a:pPr marL="800100" lvl="1" indent="-342900">
              <a:spcBef>
                <a:spcPts val="0"/>
              </a:spcBef>
              <a:buFont typeface="Arial" panose="020B0604020202020204" pitchFamily="34" charset="0"/>
              <a:buChar char="•"/>
            </a:pPr>
            <a:r>
              <a:rPr lang="en-GB" dirty="0"/>
              <a:t>Case-only methods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25747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xfrm>
            <a:off x="431807" y="1238864"/>
            <a:ext cx="11368617" cy="5003185"/>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Some examples are here included. Use them only if you want to focus on this topic. </a:t>
            </a:r>
          </a:p>
          <a:p>
            <a:pPr marL="342900" lvl="0" indent="-342900">
              <a:spcBef>
                <a:spcPts val="0"/>
              </a:spcBef>
              <a:buFont typeface="Arial" panose="020B0604020202020204" pitchFamily="34" charset="0"/>
              <a:buChar char="•"/>
            </a:pPr>
            <a:r>
              <a:rPr lang="en-GB" dirty="0"/>
              <a:t>Specific knowledge regarding study designs are necessary and this may go beyond the scope and objectives of this course / presentation. </a:t>
            </a:r>
          </a:p>
        </p:txBody>
      </p:sp>
    </p:spTree>
    <p:extLst>
      <p:ext uri="{BB962C8B-B14F-4D97-AF65-F5344CB8AC3E}">
        <p14:creationId xmlns:p14="http://schemas.microsoft.com/office/powerpoint/2010/main" val="127809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Case-only methods: control without separate controls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Ecological methods</a:t>
            </a:r>
          </a:p>
          <a:p>
            <a:pPr marL="342900" lvl="0" indent="-342900">
              <a:spcBef>
                <a:spcPts val="0"/>
              </a:spcBef>
              <a:buFont typeface="Arial" panose="020B0604020202020204" pitchFamily="34" charset="0"/>
              <a:buChar char="•"/>
            </a:pPr>
            <a:r>
              <a:rPr lang="en-GB" dirty="0"/>
              <a:t>Case-coverage methods</a:t>
            </a:r>
          </a:p>
          <a:p>
            <a:pPr marL="342900" lvl="0" indent="-342900">
              <a:spcBef>
                <a:spcPts val="0"/>
              </a:spcBef>
              <a:buFont typeface="Arial" panose="020B0604020202020204" pitchFamily="34" charset="0"/>
              <a:buChar char="•"/>
            </a:pPr>
            <a:r>
              <a:rPr lang="en-GB" dirty="0"/>
              <a:t>Case-crossover methods</a:t>
            </a:r>
          </a:p>
          <a:p>
            <a:pPr marL="342900" lvl="0" indent="-342900">
              <a:spcBef>
                <a:spcPts val="0"/>
              </a:spcBef>
              <a:buFont typeface="Arial" panose="020B0604020202020204" pitchFamily="34" charset="0"/>
              <a:buChar char="•"/>
            </a:pPr>
            <a:r>
              <a:rPr lang="en-GB" dirty="0"/>
              <a:t>Self-controlled case series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9</a:t>
            </a:fld>
            <a:endParaRPr sz="1200" b="0" i="0" u="none" strike="noStrike" cap="none">
              <a:solidFill>
                <a:schemeClr val="lt1"/>
              </a:solidFill>
              <a:latin typeface="Tahoma"/>
              <a:ea typeface="Tahoma"/>
              <a:cs typeface="Tahoma"/>
              <a:sym typeface="Tahoma"/>
            </a:endParaRPr>
          </a:p>
        </p:txBody>
      </p:sp>
      <p:graphicFrame>
        <p:nvGraphicFramePr>
          <p:cNvPr id="5" name="Object 26"/>
          <p:cNvGraphicFramePr>
            <a:graphicFrameLocks noChangeAspect="1"/>
          </p:cNvGraphicFramePr>
          <p:nvPr>
            <p:extLst>
              <p:ext uri="{D42A27DB-BD31-4B8C-83A1-F6EECF244321}">
                <p14:modId xmlns:p14="http://schemas.microsoft.com/office/powerpoint/2010/main" val="4103595304"/>
              </p:ext>
            </p:extLst>
          </p:nvPr>
        </p:nvGraphicFramePr>
        <p:xfrm>
          <a:off x="6009255" y="1203180"/>
          <a:ext cx="3514725" cy="4684712"/>
        </p:xfrm>
        <a:graphic>
          <a:graphicData uri="http://schemas.openxmlformats.org/presentationml/2006/ole">
            <mc:AlternateContent xmlns:mc="http://schemas.openxmlformats.org/markup-compatibility/2006">
              <mc:Choice xmlns:v="urn:schemas-microsoft-com:vml" Requires="v">
                <p:oleObj spid="_x0000_s3082" name="Acrobat Document" r:id="rId4" imgW="5355000" imgH="7137000" progId="AcroExch.Document.7">
                  <p:embed/>
                </p:oleObj>
              </mc:Choice>
              <mc:Fallback>
                <p:oleObj name="Acrobat Document" r:id="rId4" imgW="5355000" imgH="7137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255" y="1203180"/>
                        <a:ext cx="3514725" cy="468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ktangel 1"/>
          <p:cNvSpPr/>
          <p:nvPr/>
        </p:nvSpPr>
        <p:spPr>
          <a:xfrm>
            <a:off x="1079826" y="5131073"/>
            <a:ext cx="3278462" cy="307777"/>
          </a:xfrm>
          <a:prstGeom prst="rect">
            <a:avLst/>
          </a:prstGeom>
        </p:spPr>
        <p:txBody>
          <a:bodyPr wrap="none">
            <a:spAutoFit/>
          </a:bodyPr>
          <a:lstStyle/>
          <a:p>
            <a:r>
              <a:rPr lang="en-GB" altLang="en-US" i="1" dirty="0"/>
              <a:t>Farrington CP, Vaccine 2004; 22: 2064</a:t>
            </a:r>
          </a:p>
        </p:txBody>
      </p:sp>
    </p:spTree>
    <p:extLst>
      <p:ext uri="{BB962C8B-B14F-4D97-AF65-F5344CB8AC3E}">
        <p14:creationId xmlns:p14="http://schemas.microsoft.com/office/powerpoint/2010/main" val="2086240893"/>
      </p:ext>
    </p:extLst>
  </p:cSld>
  <p:clrMapOvr>
    <a:masterClrMapping/>
  </p:clrMapOvr>
</p:sld>
</file>

<file path=ppt/theme/theme1.xml><?xml version="1.0" encoding="utf-8"?>
<a:theme xmlns:a="http://schemas.openxmlformats.org/drawingml/2006/main" name="ECDC2018">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2018" id="{D41CC0E2-DDA2-4380-91A7-A939EC481051}" vid="{DE6D22DC-CC76-4172-B01A-FC91DFFC14C0}"/>
    </a:ext>
  </a:extLst>
</a:theme>
</file>

<file path=ppt/theme/theme2.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3.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2541</Words>
  <Application>Microsoft Office PowerPoint</Application>
  <PresentationFormat>Breedbeeld</PresentationFormat>
  <Paragraphs>353</Paragraphs>
  <Slides>37</Slides>
  <Notes>36</Notes>
  <HiddenSlides>6</HiddenSlides>
  <MMClips>0</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37</vt:i4>
      </vt:variant>
    </vt:vector>
  </HeadingPairs>
  <TitlesOfParts>
    <vt:vector size="48" baseType="lpstr">
      <vt:lpstr>Courier New</vt:lpstr>
      <vt:lpstr>Tahoma</vt:lpstr>
      <vt:lpstr>Arial</vt:lpstr>
      <vt:lpstr>Times New Roman</vt:lpstr>
      <vt:lpstr>Noto Sans Symbols</vt:lpstr>
      <vt:lpstr>Wingdings</vt:lpstr>
      <vt:lpstr>MS Gothic</vt:lpstr>
      <vt:lpstr>Times</vt:lpstr>
      <vt:lpstr>ECDC2018</vt:lpstr>
      <vt:lpstr>1_ECDC_PowerPoint_Template_2017-2</vt:lpstr>
      <vt:lpstr>Acrobat Document</vt:lpstr>
      <vt:lpstr>Main learning points in lecture “Applied Epidemiological Research for Vaccine Preventable Diseases: Methods to Assess Causality”</vt:lpstr>
      <vt:lpstr>Objectives</vt:lpstr>
      <vt:lpstr>Outline</vt:lpstr>
      <vt:lpstr>Note for trainers</vt:lpstr>
      <vt:lpstr>Note for trainers</vt:lpstr>
      <vt:lpstr>Epidemiological methods to investigate causality of adverse events</vt:lpstr>
      <vt:lpstr>Investigating adverse events</vt:lpstr>
      <vt:lpstr>Note for trainers</vt:lpstr>
      <vt:lpstr>Case-only methods: control without separate controls</vt:lpstr>
      <vt:lpstr>Ecological studies</vt:lpstr>
      <vt:lpstr>Case-coverage methods</vt:lpstr>
      <vt:lpstr>Case-crossover studies</vt:lpstr>
      <vt:lpstr>Case series analysis</vt:lpstr>
      <vt:lpstr>Case series analysis</vt:lpstr>
      <vt:lpstr>Note for trainers</vt:lpstr>
      <vt:lpstr>Sudden Infant Death Syndrome (SIDS) </vt:lpstr>
      <vt:lpstr>SIDS and vaccination: a long lasting debate</vt:lpstr>
      <vt:lpstr>SIDS and Hexavalent vaccines: a signal</vt:lpstr>
      <vt:lpstr>The Italian study design: self controlled case series</vt:lpstr>
      <vt:lpstr>The Italian study poulation</vt:lpstr>
      <vt:lpstr>SIDS rate ratios in children &lt;24 months following any vaccination</vt:lpstr>
      <vt:lpstr>SIDS rate ratios in children &lt;24 months following any vaccination</vt:lpstr>
      <vt:lpstr>SIDS in children &lt;24 months following vaccination</vt:lpstr>
      <vt:lpstr>In all epidemiological studies remember to evaluate the sources of bias</vt:lpstr>
      <vt:lpstr>International collaboration to detect rare events</vt:lpstr>
      <vt:lpstr>Possible model of AEFI detection and Risk Assessment at European level</vt:lpstr>
      <vt:lpstr>Note for trainers</vt:lpstr>
      <vt:lpstr>VAESCO project</vt:lpstr>
      <vt:lpstr>The European Vaccine Safety Data linkage system</vt:lpstr>
      <vt:lpstr>Challenges and opportunities</vt:lpstr>
      <vt:lpstr>Narcolepsy signal after Pandemrix investigation in 2010 -2011</vt:lpstr>
      <vt:lpstr>Note for trainers</vt:lpstr>
      <vt:lpstr>WHO Global advisory committee on vaccine safety (GACVS)</vt:lpstr>
      <vt:lpstr>Further reading</vt:lpstr>
      <vt:lpstr>References</vt:lpstr>
      <vt:lpstr>References (cont)</vt:lpstr>
      <vt:lpstr>Acknowledgements The creation of this training material was commissioned in 2012 by ECDC to the consortium of experts with the direct involvement of Hanna Nohynek, Richard Pebody and Nick Andrews  The revision and update of this training material was commissioned in 2017 by ECDC to Transmissible with the direct involvement of Pawel Stefanoff and Arnold Bosman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learning points in lecture “Applied Epidemiological Research for Vaccine Preventable Diseases: Methods to Assess Causality”</dc:title>
  <cp:lastModifiedBy>arnold bosman</cp:lastModifiedBy>
  <cp:revision>15</cp:revision>
  <dcterms:modified xsi:type="dcterms:W3CDTF">2018-05-07T11:09:49Z</dcterms:modified>
</cp:coreProperties>
</file>