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3" r:id="rId1"/>
    <p:sldMasterId id="2147483654" r:id="rId2"/>
  </p:sldMasterIdLst>
  <p:notesMasterIdLst>
    <p:notesMasterId r:id="rId37"/>
  </p:notesMasterIdLst>
  <p:sldIdLst>
    <p:sldId id="256" r:id="rId3"/>
    <p:sldId id="257" r:id="rId4"/>
    <p:sldId id="297" r:id="rId5"/>
    <p:sldId id="268" r:id="rId6"/>
    <p:sldId id="258" r:id="rId7"/>
    <p:sldId id="270" r:id="rId8"/>
    <p:sldId id="303" r:id="rId9"/>
    <p:sldId id="298" r:id="rId10"/>
    <p:sldId id="272" r:id="rId11"/>
    <p:sldId id="273" r:id="rId12"/>
    <p:sldId id="319" r:id="rId13"/>
    <p:sldId id="274" r:id="rId14"/>
    <p:sldId id="275" r:id="rId15"/>
    <p:sldId id="276" r:id="rId16"/>
    <p:sldId id="300" r:id="rId17"/>
    <p:sldId id="301" r:id="rId18"/>
    <p:sldId id="259" r:id="rId19"/>
    <p:sldId id="304" r:id="rId20"/>
    <p:sldId id="306" r:id="rId21"/>
    <p:sldId id="307" r:id="rId22"/>
    <p:sldId id="305" r:id="rId23"/>
    <p:sldId id="308" r:id="rId24"/>
    <p:sldId id="309" r:id="rId25"/>
    <p:sldId id="318" r:id="rId26"/>
    <p:sldId id="310" r:id="rId27"/>
    <p:sldId id="311" r:id="rId28"/>
    <p:sldId id="312" r:id="rId29"/>
    <p:sldId id="313" r:id="rId30"/>
    <p:sldId id="314" r:id="rId31"/>
    <p:sldId id="315" r:id="rId32"/>
    <p:sldId id="316" r:id="rId33"/>
    <p:sldId id="317" r:id="rId34"/>
    <p:sldId id="295" r:id="rId35"/>
    <p:sldId id="266" r:id="rId36"/>
  </p:sldIdLst>
  <p:sldSz cx="12192000" cy="6858000"/>
  <p:notesSz cx="7023100" cy="9309100"/>
  <p:embeddedFontLst>
    <p:embeddedFont>
      <p:font typeface="Times" panose="02020603050405020304" pitchFamily="18" charset="0"/>
      <p:regular r:id="rId38"/>
      <p:bold r:id="rId39"/>
      <p:italic r:id="rId40"/>
      <p:boldItalic r:id="rId41"/>
    </p:embeddedFont>
    <p:embeddedFont>
      <p:font typeface="Tahoma" panose="020B0604030504040204" pitchFamily="3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69" autoAdjust="0"/>
  </p:normalViewPr>
  <p:slideViewPr>
    <p:cSldViewPr snapToGrid="0">
      <p:cViewPr varScale="1">
        <p:scale>
          <a:sx n="55" d="100"/>
          <a:sy n="55" d="100"/>
        </p:scale>
        <p:origin x="912" y="7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 name="Shape 4"/>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SzPts val="1400"/>
              <a:buNone/>
              <a:defRPr sz="1600" b="0" i="0" u="none" strike="noStrike" cap="none">
                <a:solidFill>
                  <a:schemeClr val="dk1"/>
                </a:solidFill>
                <a:latin typeface="Tahoma"/>
                <a:ea typeface="Tahoma"/>
                <a:cs typeface="Tahoma"/>
                <a:sym typeface="Tahoma"/>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6pPr>
            <a:lvl7pPr marL="3200400" marR="0" lvl="6"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7pPr>
            <a:lvl8pPr marL="3657600" marR="0" lvl="7"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8pPr>
            <a:lvl9pPr marL="4114800" marR="0" lvl="8"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9pPr>
          </a:lstStyle>
          <a:p>
            <a:endParaRPr/>
          </a:p>
        </p:txBody>
      </p:sp>
      <p:sp>
        <p:nvSpPr>
          <p:cNvPr id="5" name="Shape 5"/>
          <p:cNvSpPr txBox="1">
            <a:spLocks noGrp="1"/>
          </p:cNvSpPr>
          <p:nvPr>
            <p:ph type="sldNum" idx="12"/>
          </p:nvPr>
        </p:nvSpPr>
        <p:spPr>
          <a:xfrm>
            <a:off x="3977569" y="8841859"/>
            <a:ext cx="3043891" cy="465753"/>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None/>
            </a:pPr>
            <a:fld id="{00000000-1234-1234-1234-123412341234}" type="slidenum">
              <a:rPr lang="en-GB" sz="1200" b="0" i="0" u="none" strike="noStrike" cap="none">
                <a:solidFill>
                  <a:schemeClr val="dk1"/>
                </a:solidFill>
                <a:latin typeface="Tahoma"/>
                <a:ea typeface="Tahoma"/>
                <a:cs typeface="Tahoma"/>
                <a:sym typeface="Tahoma"/>
              </a:rPr>
              <a:t>‹nr.›</a:t>
            </a:fld>
            <a:endParaRP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6699488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 name="Shape 38"/>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Tahoma"/>
              <a:buNone/>
            </a:pPr>
            <a:r>
              <a:rPr lang="en-GB" sz="1400" b="0" i="0" u="none" strike="noStrike" cap="none">
                <a:solidFill>
                  <a:schemeClr val="dk1"/>
                </a:solidFill>
                <a:latin typeface="Tahoma"/>
                <a:ea typeface="Tahoma"/>
                <a:cs typeface="Tahoma"/>
                <a:sym typeface="Tahoma"/>
              </a:rPr>
              <a:t>Facilitator notes:</a:t>
            </a:r>
            <a:endParaRPr/>
          </a:p>
          <a:p>
            <a:pPr marL="0" marR="0" lvl="0" indent="0" algn="l" rtl="0">
              <a:lnSpc>
                <a:spcPct val="100000"/>
              </a:lnSpc>
              <a:spcBef>
                <a:spcPts val="420"/>
              </a:spcBef>
              <a:spcAft>
                <a:spcPts val="0"/>
              </a:spcAft>
              <a:buClr>
                <a:schemeClr val="dk1"/>
              </a:buClr>
              <a:buSzPts val="1400"/>
              <a:buFont typeface="Tahoma"/>
              <a:buNone/>
            </a:pPr>
            <a:endParaRPr sz="14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2378323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724326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453153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780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760070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753875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053144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99922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nb-NO" sz="1600" b="0" i="0" u="none" strike="noStrike" cap="none" dirty="0">
                <a:solidFill>
                  <a:schemeClr val="dk1"/>
                </a:solidFill>
                <a:latin typeface="Tahoma"/>
                <a:ea typeface="Tahoma"/>
                <a:cs typeface="Tahoma"/>
                <a:sym typeface="Tahoma"/>
              </a:rPr>
              <a:t>Here </a:t>
            </a:r>
            <a:r>
              <a:rPr lang="nb-NO" sz="1600" b="0" i="0" u="none" strike="noStrike" cap="none" dirty="0" err="1">
                <a:solidFill>
                  <a:schemeClr val="dk1"/>
                </a:solidFill>
                <a:latin typeface="Tahoma"/>
                <a:ea typeface="Tahoma"/>
                <a:cs typeface="Tahoma"/>
                <a:sym typeface="Tahoma"/>
              </a:rPr>
              <a:t>it’s</a:t>
            </a:r>
            <a:r>
              <a:rPr lang="nb-NO" sz="1600" b="0" i="0" u="none" strike="noStrike" cap="none" dirty="0">
                <a:solidFill>
                  <a:schemeClr val="dk1"/>
                </a:solidFill>
                <a:latin typeface="Tahoma"/>
                <a:ea typeface="Tahoma"/>
                <a:cs typeface="Tahoma"/>
                <a:sym typeface="Tahoma"/>
              </a:rPr>
              <a:t> </a:t>
            </a:r>
            <a:r>
              <a:rPr lang="nb-NO" sz="1600" b="0" i="0" u="none" strike="noStrike" cap="none" dirty="0" err="1">
                <a:solidFill>
                  <a:schemeClr val="dk1"/>
                </a:solidFill>
                <a:latin typeface="Tahoma"/>
                <a:ea typeface="Tahoma"/>
                <a:cs typeface="Tahoma"/>
                <a:sym typeface="Tahoma"/>
              </a:rPr>
              <a:t>possible</a:t>
            </a:r>
            <a:r>
              <a:rPr lang="nb-NO" sz="1600" b="0" i="0" u="none" strike="noStrike" cap="none" dirty="0">
                <a:solidFill>
                  <a:schemeClr val="dk1"/>
                </a:solidFill>
                <a:latin typeface="Tahoma"/>
                <a:ea typeface="Tahoma"/>
                <a:cs typeface="Tahoma"/>
                <a:sym typeface="Tahoma"/>
              </a:rPr>
              <a:t> to</a:t>
            </a:r>
            <a:r>
              <a:rPr lang="nb-NO" sz="1600" b="0" i="0" u="none" strike="noStrike" cap="none" baseline="0" dirty="0">
                <a:solidFill>
                  <a:schemeClr val="dk1"/>
                </a:solidFill>
                <a:latin typeface="Tahoma"/>
                <a:ea typeface="Tahoma"/>
                <a:cs typeface="Tahoma"/>
                <a:sym typeface="Tahoma"/>
              </a:rPr>
              <a:t> </a:t>
            </a:r>
            <a:r>
              <a:rPr lang="nb-NO" sz="1600" b="0" i="0" u="none" strike="noStrike" cap="none" baseline="0" dirty="0" err="1">
                <a:solidFill>
                  <a:schemeClr val="dk1"/>
                </a:solidFill>
                <a:latin typeface="Tahoma"/>
                <a:ea typeface="Tahoma"/>
                <a:cs typeface="Tahoma"/>
                <a:sym typeface="Tahoma"/>
              </a:rPr>
              <a:t>add</a:t>
            </a:r>
            <a:r>
              <a:rPr lang="nb-NO" sz="1600" b="0" i="0" u="none" strike="noStrike" cap="none" baseline="0" dirty="0">
                <a:solidFill>
                  <a:schemeClr val="dk1"/>
                </a:solidFill>
                <a:latin typeface="Tahoma"/>
                <a:ea typeface="Tahoma"/>
                <a:cs typeface="Tahoma"/>
                <a:sym typeface="Tahoma"/>
              </a:rPr>
              <a:t> </a:t>
            </a:r>
            <a:r>
              <a:rPr lang="nb-NO" sz="1600" b="0" i="0" u="none" strike="noStrike" cap="none" baseline="0" dirty="0" err="1">
                <a:solidFill>
                  <a:schemeClr val="dk1"/>
                </a:solidFill>
                <a:latin typeface="Tahoma"/>
                <a:ea typeface="Tahoma"/>
                <a:cs typeface="Tahoma"/>
                <a:sym typeface="Tahoma"/>
              </a:rPr>
              <a:t>other</a:t>
            </a:r>
            <a:r>
              <a:rPr lang="nb-NO" sz="1600" b="0" i="0" u="none" strike="noStrike" cap="none" baseline="0" dirty="0">
                <a:solidFill>
                  <a:schemeClr val="dk1"/>
                </a:solidFill>
                <a:latin typeface="Tahoma"/>
                <a:ea typeface="Tahoma"/>
                <a:cs typeface="Tahoma"/>
                <a:sym typeface="Tahoma"/>
              </a:rPr>
              <a:t> </a:t>
            </a:r>
            <a:r>
              <a:rPr lang="nb-NO" sz="1600" b="0" i="0" u="none" strike="noStrike" cap="none" baseline="0" dirty="0" err="1">
                <a:solidFill>
                  <a:schemeClr val="dk1"/>
                </a:solidFill>
                <a:latin typeface="Tahoma"/>
                <a:ea typeface="Tahoma"/>
                <a:cs typeface="Tahoma"/>
                <a:sym typeface="Tahoma"/>
              </a:rPr>
              <a:t>examples</a:t>
            </a:r>
            <a:r>
              <a:rPr lang="nb-NO" sz="1600" b="0" i="0" u="none" strike="noStrike" cap="none" baseline="0" dirty="0">
                <a:solidFill>
                  <a:schemeClr val="dk1"/>
                </a:solidFill>
                <a:latin typeface="Tahoma"/>
                <a:ea typeface="Tahoma"/>
                <a:cs typeface="Tahoma"/>
                <a:sym typeface="Tahoma"/>
              </a:rPr>
              <a:t> from </a:t>
            </a:r>
            <a:r>
              <a:rPr lang="nb-NO" sz="1600" b="0" i="0" u="none" strike="noStrike" cap="none" baseline="0" dirty="0" err="1">
                <a:solidFill>
                  <a:schemeClr val="dk1"/>
                </a:solidFill>
                <a:latin typeface="Tahoma"/>
                <a:ea typeface="Tahoma"/>
                <a:cs typeface="Tahoma"/>
                <a:sym typeface="Tahoma"/>
              </a:rPr>
              <a:t>own</a:t>
            </a:r>
            <a:r>
              <a:rPr lang="nb-NO" sz="1600" b="0" i="0" u="none" strike="noStrike" cap="none" baseline="0" dirty="0">
                <a:solidFill>
                  <a:schemeClr val="dk1"/>
                </a:solidFill>
                <a:latin typeface="Tahoma"/>
                <a:ea typeface="Tahoma"/>
                <a:cs typeface="Tahoma"/>
                <a:sym typeface="Tahoma"/>
              </a:rPr>
              <a:t> or </a:t>
            </a:r>
            <a:r>
              <a:rPr lang="nb-NO" sz="1600" b="0" i="0" u="none" strike="noStrike" cap="none" baseline="0" dirty="0" err="1">
                <a:solidFill>
                  <a:schemeClr val="dk1"/>
                </a:solidFill>
                <a:latin typeface="Tahoma"/>
                <a:ea typeface="Tahoma"/>
                <a:cs typeface="Tahoma"/>
                <a:sym typeface="Tahoma"/>
              </a:rPr>
              <a:t>neighbouring</a:t>
            </a:r>
            <a:r>
              <a:rPr lang="nb-NO" sz="1600" b="0" i="0" u="none" strike="noStrike" cap="none" baseline="0" dirty="0">
                <a:solidFill>
                  <a:schemeClr val="dk1"/>
                </a:solidFill>
                <a:latin typeface="Tahoma"/>
                <a:ea typeface="Tahoma"/>
                <a:cs typeface="Tahoma"/>
                <a:sym typeface="Tahoma"/>
              </a:rPr>
              <a:t> </a:t>
            </a:r>
            <a:r>
              <a:rPr lang="nb-NO" sz="1600" b="0" i="0" u="none" strike="noStrike" cap="none" baseline="0" dirty="0" err="1">
                <a:solidFill>
                  <a:schemeClr val="dk1"/>
                </a:solidFill>
                <a:latin typeface="Tahoma"/>
                <a:ea typeface="Tahoma"/>
                <a:cs typeface="Tahoma"/>
                <a:sym typeface="Tahoma"/>
              </a:rPr>
              <a:t>countries</a:t>
            </a: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839727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nb-NO" sz="1600" b="0" i="0" u="none" strike="noStrike" cap="none" dirty="0">
                <a:solidFill>
                  <a:schemeClr val="dk1"/>
                </a:solidFill>
                <a:latin typeface="Tahoma"/>
                <a:ea typeface="Tahoma"/>
                <a:cs typeface="Tahoma"/>
                <a:sym typeface="Tahoma"/>
              </a:rPr>
              <a:t>Here </a:t>
            </a:r>
            <a:r>
              <a:rPr lang="nb-NO" sz="1600" b="0" i="0" u="none" strike="noStrike" cap="none" dirty="0" err="1">
                <a:solidFill>
                  <a:schemeClr val="dk1"/>
                </a:solidFill>
                <a:latin typeface="Tahoma"/>
                <a:ea typeface="Tahoma"/>
                <a:cs typeface="Tahoma"/>
                <a:sym typeface="Tahoma"/>
              </a:rPr>
              <a:t>it’s</a:t>
            </a:r>
            <a:r>
              <a:rPr lang="nb-NO" sz="1600" b="0" i="0" u="none" strike="noStrike" cap="none" dirty="0">
                <a:solidFill>
                  <a:schemeClr val="dk1"/>
                </a:solidFill>
                <a:latin typeface="Tahoma"/>
                <a:ea typeface="Tahoma"/>
                <a:cs typeface="Tahoma"/>
                <a:sym typeface="Tahoma"/>
              </a:rPr>
              <a:t> </a:t>
            </a:r>
            <a:r>
              <a:rPr lang="nb-NO" sz="1600" b="0" i="0" u="none" strike="noStrike" cap="none" dirty="0" err="1">
                <a:solidFill>
                  <a:schemeClr val="dk1"/>
                </a:solidFill>
                <a:latin typeface="Tahoma"/>
                <a:ea typeface="Tahoma"/>
                <a:cs typeface="Tahoma"/>
                <a:sym typeface="Tahoma"/>
              </a:rPr>
              <a:t>possible</a:t>
            </a:r>
            <a:r>
              <a:rPr lang="nb-NO" sz="1600" b="0" i="0" u="none" strike="noStrike" cap="none" dirty="0">
                <a:solidFill>
                  <a:schemeClr val="dk1"/>
                </a:solidFill>
                <a:latin typeface="Tahoma"/>
                <a:ea typeface="Tahoma"/>
                <a:cs typeface="Tahoma"/>
                <a:sym typeface="Tahoma"/>
              </a:rPr>
              <a:t> to</a:t>
            </a:r>
            <a:r>
              <a:rPr lang="nb-NO" sz="1600" b="0" i="0" u="none" strike="noStrike" cap="none" baseline="0" dirty="0">
                <a:solidFill>
                  <a:schemeClr val="dk1"/>
                </a:solidFill>
                <a:latin typeface="Tahoma"/>
                <a:ea typeface="Tahoma"/>
                <a:cs typeface="Tahoma"/>
                <a:sym typeface="Tahoma"/>
              </a:rPr>
              <a:t> </a:t>
            </a:r>
            <a:r>
              <a:rPr lang="nb-NO" sz="1600" b="0" i="0" u="none" strike="noStrike" cap="none" baseline="0" dirty="0" err="1">
                <a:solidFill>
                  <a:schemeClr val="dk1"/>
                </a:solidFill>
                <a:latin typeface="Tahoma"/>
                <a:ea typeface="Tahoma"/>
                <a:cs typeface="Tahoma"/>
                <a:sym typeface="Tahoma"/>
              </a:rPr>
              <a:t>add</a:t>
            </a:r>
            <a:r>
              <a:rPr lang="nb-NO" sz="1600" b="0" i="0" u="none" strike="noStrike" cap="none" baseline="0" dirty="0">
                <a:solidFill>
                  <a:schemeClr val="dk1"/>
                </a:solidFill>
                <a:latin typeface="Tahoma"/>
                <a:ea typeface="Tahoma"/>
                <a:cs typeface="Tahoma"/>
                <a:sym typeface="Tahoma"/>
              </a:rPr>
              <a:t> </a:t>
            </a:r>
            <a:r>
              <a:rPr lang="nb-NO" sz="1600" b="0" i="0" u="none" strike="noStrike" cap="none" baseline="0" dirty="0" err="1">
                <a:solidFill>
                  <a:schemeClr val="dk1"/>
                </a:solidFill>
                <a:latin typeface="Tahoma"/>
                <a:ea typeface="Tahoma"/>
                <a:cs typeface="Tahoma"/>
                <a:sym typeface="Tahoma"/>
              </a:rPr>
              <a:t>other</a:t>
            </a:r>
            <a:r>
              <a:rPr lang="nb-NO" sz="1600" b="0" i="0" u="none" strike="noStrike" cap="none" baseline="0" dirty="0">
                <a:solidFill>
                  <a:schemeClr val="dk1"/>
                </a:solidFill>
                <a:latin typeface="Tahoma"/>
                <a:ea typeface="Tahoma"/>
                <a:cs typeface="Tahoma"/>
                <a:sym typeface="Tahoma"/>
              </a:rPr>
              <a:t> </a:t>
            </a:r>
            <a:r>
              <a:rPr lang="nb-NO" sz="1600" b="0" i="0" u="none" strike="noStrike" cap="none" baseline="0" dirty="0" err="1">
                <a:solidFill>
                  <a:schemeClr val="dk1"/>
                </a:solidFill>
                <a:latin typeface="Tahoma"/>
                <a:ea typeface="Tahoma"/>
                <a:cs typeface="Tahoma"/>
                <a:sym typeface="Tahoma"/>
              </a:rPr>
              <a:t>examples</a:t>
            </a:r>
            <a:r>
              <a:rPr lang="nb-NO" sz="1600" b="0" i="0" u="none" strike="noStrike" cap="none" baseline="0" dirty="0">
                <a:solidFill>
                  <a:schemeClr val="dk1"/>
                </a:solidFill>
                <a:latin typeface="Tahoma"/>
                <a:ea typeface="Tahoma"/>
                <a:cs typeface="Tahoma"/>
                <a:sym typeface="Tahoma"/>
              </a:rPr>
              <a:t> from </a:t>
            </a:r>
            <a:r>
              <a:rPr lang="nb-NO" sz="1600" b="0" i="0" u="none" strike="noStrike" cap="none" baseline="0" dirty="0" err="1">
                <a:solidFill>
                  <a:schemeClr val="dk1"/>
                </a:solidFill>
                <a:latin typeface="Tahoma"/>
                <a:ea typeface="Tahoma"/>
                <a:cs typeface="Tahoma"/>
                <a:sym typeface="Tahoma"/>
              </a:rPr>
              <a:t>own</a:t>
            </a:r>
            <a:r>
              <a:rPr lang="nb-NO" sz="1600" b="0" i="0" u="none" strike="noStrike" cap="none" baseline="0" dirty="0">
                <a:solidFill>
                  <a:schemeClr val="dk1"/>
                </a:solidFill>
                <a:latin typeface="Tahoma"/>
                <a:ea typeface="Tahoma"/>
                <a:cs typeface="Tahoma"/>
                <a:sym typeface="Tahoma"/>
              </a:rPr>
              <a:t> or </a:t>
            </a:r>
            <a:r>
              <a:rPr lang="nb-NO" sz="1600" b="0" i="0" u="none" strike="noStrike" cap="none" baseline="0" dirty="0" err="1">
                <a:solidFill>
                  <a:schemeClr val="dk1"/>
                </a:solidFill>
                <a:latin typeface="Tahoma"/>
                <a:ea typeface="Tahoma"/>
                <a:cs typeface="Tahoma"/>
                <a:sym typeface="Tahoma"/>
              </a:rPr>
              <a:t>neighbouring</a:t>
            </a:r>
            <a:r>
              <a:rPr lang="nb-NO" sz="1600" b="0" i="0" u="none" strike="noStrike" cap="none" baseline="0" dirty="0">
                <a:solidFill>
                  <a:schemeClr val="dk1"/>
                </a:solidFill>
                <a:latin typeface="Tahoma"/>
                <a:ea typeface="Tahoma"/>
                <a:cs typeface="Tahoma"/>
                <a:sym typeface="Tahoma"/>
              </a:rPr>
              <a:t> </a:t>
            </a:r>
            <a:r>
              <a:rPr lang="nb-NO" sz="1600" b="0" i="0" u="none" strike="noStrike" cap="none" baseline="0" dirty="0" err="1">
                <a:solidFill>
                  <a:schemeClr val="dk1"/>
                </a:solidFill>
                <a:latin typeface="Tahoma"/>
                <a:ea typeface="Tahoma"/>
                <a:cs typeface="Tahoma"/>
                <a:sym typeface="Tahoma"/>
              </a:rPr>
              <a:t>countries</a:t>
            </a:r>
            <a:endParaRPr sz="1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529773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11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 name="Shape 4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570868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173987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269338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GB" dirty="0"/>
              <a:t>How routine systems are used to pick</a:t>
            </a:r>
            <a:r>
              <a:rPr lang="en-GB" baseline="0" dirty="0"/>
              <a:t> up and confirm </a:t>
            </a:r>
            <a:r>
              <a:rPr lang="en-GB" dirty="0"/>
              <a:t>signals?</a:t>
            </a:r>
            <a:r>
              <a:rPr lang="en-GB" baseline="0" dirty="0"/>
              <a:t> To compare the o</a:t>
            </a:r>
            <a:r>
              <a:rPr lang="en-GB" dirty="0"/>
              <a:t>bserved with the expected rates</a:t>
            </a:r>
            <a:r>
              <a:rPr lang="en-GB" baseline="0" dirty="0"/>
              <a:t> we need to </a:t>
            </a:r>
            <a:r>
              <a:rPr lang="en-GB" dirty="0"/>
              <a:t>use background incidence data of possible adverse event outcomes in the population for a longer time period.</a:t>
            </a:r>
            <a:r>
              <a:rPr lang="en-GB" baseline="0" dirty="0"/>
              <a:t> In this example we can obtain the reported rates of </a:t>
            </a:r>
            <a:r>
              <a:rPr lang="en-GB" baseline="0" dirty="0" err="1"/>
              <a:t>Guillain</a:t>
            </a:r>
            <a:r>
              <a:rPr lang="en-GB" baseline="0" dirty="0"/>
              <a:t> Barre syndrome from several countries</a:t>
            </a:r>
            <a:endParaRPr lang="en-GB" dirty="0"/>
          </a:p>
        </p:txBody>
      </p:sp>
    </p:spTree>
    <p:extLst>
      <p:ext uri="{BB962C8B-B14F-4D97-AF65-F5344CB8AC3E}">
        <p14:creationId xmlns:p14="http://schemas.microsoft.com/office/powerpoint/2010/main" val="3270200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886434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551684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83548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522051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525374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 name="Shape 107"/>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
        <p:nvSpPr>
          <p:cNvPr id="108" name="Shape 108"/>
          <p:cNvSpPr txBox="1">
            <a:spLocks noGrp="1"/>
          </p:cNvSpPr>
          <p:nvPr>
            <p:ph type="sldNum" idx="12"/>
          </p:nvPr>
        </p:nvSpPr>
        <p:spPr>
          <a:xfrm>
            <a:off x="3977569" y="8841859"/>
            <a:ext cx="3043891" cy="465753"/>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None/>
            </a:pPr>
            <a:fld id="{00000000-1234-1234-1234-123412341234}" type="slidenum">
              <a:rPr lang="en-GB" sz="1200" b="0" i="0" u="none" strike="noStrike" cap="none">
                <a:solidFill>
                  <a:schemeClr val="dk1"/>
                </a:solidFill>
                <a:latin typeface="Tahoma"/>
                <a:ea typeface="Tahoma"/>
                <a:cs typeface="Tahoma"/>
                <a:sym typeface="Tahoma"/>
              </a:rPr>
              <a:t>34</a:t>
            </a:fld>
            <a:endParaRP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419927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572540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 name="Shape 5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59346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2138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Shape 79"/>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551894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xfrm>
            <a:off x="111125" y="569913"/>
            <a:ext cx="4502150" cy="2533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endParaRPr lang="en-US" altLang="pl-PL" sz="1600" i="0" dirty="0">
              <a:latin typeface="Arial" panose="020B0604020202020204" pitchFamily="34" charset="0"/>
            </a:endParaRPr>
          </a:p>
        </p:txBody>
      </p:sp>
    </p:spTree>
    <p:extLst>
      <p:ext uri="{BB962C8B-B14F-4D97-AF65-F5344CB8AC3E}">
        <p14:creationId xmlns:p14="http://schemas.microsoft.com/office/powerpoint/2010/main" val="1654669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xfrm>
            <a:off x="111125" y="569913"/>
            <a:ext cx="4502150" cy="2533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GB" altLang="pl-PL" sz="1600" i="0" dirty="0">
                <a:latin typeface="Arial" panose="020B0604020202020204" pitchFamily="34" charset="0"/>
              </a:rPr>
              <a:t>The girl turned out to have an  undiagnosed underlying fatal condition - her death had nothing to do with her immunisation</a:t>
            </a:r>
            <a:endParaRPr lang="en-US" altLang="pl-PL" sz="1600" i="0" dirty="0">
              <a:latin typeface="Arial" panose="020B0604020202020204" pitchFamily="34" charset="0"/>
            </a:endParaRPr>
          </a:p>
        </p:txBody>
      </p:sp>
    </p:spTree>
    <p:extLst>
      <p:ext uri="{BB962C8B-B14F-4D97-AF65-F5344CB8AC3E}">
        <p14:creationId xmlns:p14="http://schemas.microsoft.com/office/powerpoint/2010/main" val="992084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pl-PL"/>
          </a:p>
        </p:txBody>
      </p:sp>
    </p:spTree>
    <p:extLst>
      <p:ext uri="{BB962C8B-B14F-4D97-AF65-F5344CB8AC3E}">
        <p14:creationId xmlns:p14="http://schemas.microsoft.com/office/powerpoint/2010/main" val="2349422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dia" type="title">
  <p:cSld name="TITLE">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a:stretch/>
        </p:blipFill>
        <p:spPr>
          <a:xfrm>
            <a:off x="0" y="7145"/>
            <a:ext cx="12192000" cy="6857999"/>
          </a:xfrm>
          <a:prstGeom prst="rect">
            <a:avLst/>
          </a:prstGeom>
          <a:noFill/>
          <a:ln>
            <a:noFill/>
          </a:ln>
        </p:spPr>
      </p:pic>
      <p:sp>
        <p:nvSpPr>
          <p:cNvPr id="14" name="Shape 14"/>
          <p:cNvSpPr txBox="1">
            <a:spLocks noGrp="1"/>
          </p:cNvSpPr>
          <p:nvPr>
            <p:ph type="ctrTitle"/>
          </p:nvPr>
        </p:nvSpPr>
        <p:spPr>
          <a:xfrm>
            <a:off x="431803" y="3598863"/>
            <a:ext cx="11275484" cy="51435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1pPr>
            <a:lvl2pPr marR="0" lvl="1"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2pPr>
            <a:lvl3pPr marR="0" lvl="2"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3pPr>
            <a:lvl4pPr marR="0" lvl="3"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4pPr>
            <a:lvl5pPr marR="0" lvl="4"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5pPr>
            <a:lvl6pPr marR="0" lvl="5"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6pPr>
            <a:lvl7pPr marR="0" lvl="6"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7pPr>
            <a:lvl8pPr marR="0" lvl="7"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8pPr>
            <a:lvl9pPr marR="0" lvl="8"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9pPr>
          </a:lstStyle>
          <a:p>
            <a:endParaRPr/>
          </a:p>
        </p:txBody>
      </p:sp>
      <p:sp>
        <p:nvSpPr>
          <p:cNvPr id="15" name="Shape 15"/>
          <p:cNvSpPr txBox="1">
            <a:spLocks noGrp="1"/>
          </p:cNvSpPr>
          <p:nvPr>
            <p:ph type="subTitle" idx="1"/>
          </p:nvPr>
        </p:nvSpPr>
        <p:spPr>
          <a:xfrm>
            <a:off x="431803" y="4318000"/>
            <a:ext cx="11275484" cy="142161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000" b="1" i="0" u="none" strike="noStrike" cap="none">
                <a:solidFill>
                  <a:schemeClr val="lt1"/>
                </a:solidFill>
                <a:latin typeface="Tahoma"/>
                <a:ea typeface="Tahoma"/>
                <a:cs typeface="Tahoma"/>
                <a:sym typeface="Tahoma"/>
              </a:defRPr>
            </a:lvl1pPr>
            <a:lvl2pPr marR="0" lvl="1" algn="l" rtl="0">
              <a:lnSpc>
                <a:spcPct val="90000"/>
              </a:lnSpc>
              <a:spcBef>
                <a:spcPts val="0"/>
              </a:spcBef>
              <a:spcAft>
                <a:spcPts val="0"/>
              </a:spcAft>
              <a:buClr>
                <a:schemeClr val="dk1"/>
              </a:buClr>
              <a:buSzPts val="2400"/>
              <a:buFont typeface="Arial"/>
              <a:buChar char="•"/>
              <a:defRPr sz="2400" b="0" i="0" u="none" strike="noStrike" cap="none">
                <a:solidFill>
                  <a:schemeClr val="dk1"/>
                </a:solidFill>
                <a:latin typeface="Tahoma"/>
                <a:ea typeface="Tahoma"/>
                <a:cs typeface="Tahoma"/>
                <a:sym typeface="Tahoma"/>
              </a:defRPr>
            </a:lvl2pPr>
            <a:lvl3pPr marR="0" lvl="2" algn="l" rtl="0">
              <a:lnSpc>
                <a:spcPct val="90000"/>
              </a:lnSpc>
              <a:spcBef>
                <a:spcPts val="480"/>
              </a:spcBef>
              <a:spcAft>
                <a:spcPts val="0"/>
              </a:spcAft>
              <a:buClr>
                <a:schemeClr val="dk1"/>
              </a:buClr>
              <a:buSzPts val="2400"/>
              <a:buFont typeface="Tahoma"/>
              <a:buChar char="–"/>
              <a:defRPr sz="2400" b="0" i="0" u="none" strike="noStrike" cap="none">
                <a:solidFill>
                  <a:schemeClr val="dk1"/>
                </a:solidFill>
                <a:latin typeface="Tahoma"/>
                <a:ea typeface="Tahoma"/>
                <a:cs typeface="Tahoma"/>
                <a:sym typeface="Tahoma"/>
              </a:defRPr>
            </a:lvl3pPr>
            <a:lvl4pPr marR="0" lvl="3" algn="l" rtl="0">
              <a:spcBef>
                <a:spcPts val="320"/>
              </a:spcBef>
              <a:spcAft>
                <a:spcPts val="0"/>
              </a:spcAft>
              <a:buSzPts val="1400"/>
              <a:buNone/>
              <a:defRPr sz="1600" b="0" i="0" u="none" strike="noStrike" cap="none">
                <a:solidFill>
                  <a:schemeClr val="dk1"/>
                </a:solidFill>
                <a:latin typeface="Tahoma"/>
                <a:ea typeface="Tahoma"/>
                <a:cs typeface="Tahoma"/>
                <a:sym typeface="Tahoma"/>
              </a:defRPr>
            </a:lvl4pPr>
            <a:lvl5pPr marR="0" lvl="4"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5pPr>
            <a:lvl6pPr marR="0" lvl="5"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6pPr>
            <a:lvl7pPr marR="0" lvl="6"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7pPr>
            <a:lvl8pPr marR="0" lvl="7"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8pPr>
            <a:lvl9pPr marR="0" lvl="8"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9pPr>
          </a:lstStyle>
          <a:p>
            <a:endParaRPr/>
          </a:p>
        </p:txBody>
      </p:sp>
      <p:pic>
        <p:nvPicPr>
          <p:cNvPr id="16" name="Shape 16"/>
          <p:cNvPicPr preferRelativeResize="0"/>
          <p:nvPr/>
        </p:nvPicPr>
        <p:blipFill rotWithShape="1">
          <a:blip r:embed="rId3">
            <a:alphaModFix/>
          </a:blip>
          <a:srcRect/>
          <a:stretch/>
        </p:blipFill>
        <p:spPr>
          <a:xfrm>
            <a:off x="10318749" y="504825"/>
            <a:ext cx="1263651" cy="1136650"/>
          </a:xfrm>
          <a:prstGeom prst="rect">
            <a:avLst/>
          </a:prstGeom>
          <a:noFill/>
          <a:ln>
            <a:noFill/>
          </a:ln>
        </p:spPr>
      </p:pic>
      <p:sp>
        <p:nvSpPr>
          <p:cNvPr id="17" name="Shape 17"/>
          <p:cNvSpPr txBox="1">
            <a:spLocks noGrp="1"/>
          </p:cNvSpPr>
          <p:nvPr>
            <p:ph type="sldNum" idx="12"/>
          </p:nvPr>
        </p:nvSpPr>
        <p:spPr>
          <a:xfrm>
            <a:off x="9108000" y="6480000"/>
            <a:ext cx="2556000" cy="365125"/>
          </a:xfrm>
          <a:prstGeom prst="rect">
            <a:avLst/>
          </a:prstGeom>
          <a:noFill/>
          <a:ln>
            <a:noFill/>
          </a:ln>
        </p:spPr>
        <p:txBody>
          <a:bodyPr spcFirstLastPara="1" wrap="square" lIns="91425" tIns="36000" rIns="91425" bIns="360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31801" y="257576"/>
            <a:ext cx="10318363" cy="821923"/>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1pPr>
            <a:lvl2pPr marR="0" lvl="1"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2pPr>
            <a:lvl3pPr marR="0" lvl="2"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3pPr>
            <a:lvl4pPr marR="0" lvl="3"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4pPr>
            <a:lvl5pPr marR="0" lvl="4"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5pPr>
            <a:lvl6pPr marR="0" lvl="5"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6pPr>
            <a:lvl7pPr marR="0" lvl="6"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7pPr>
            <a:lvl8pPr marR="0" lvl="7"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8pPr>
            <a:lvl9pPr marR="0" lvl="8"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9pPr>
          </a:lstStyle>
          <a:p>
            <a:endParaRPr dirty="0"/>
          </a:p>
        </p:txBody>
      </p:sp>
      <p:sp>
        <p:nvSpPr>
          <p:cNvPr id="20" name="Shape 20"/>
          <p:cNvSpPr txBox="1">
            <a:spLocks noGrp="1"/>
          </p:cNvSpPr>
          <p:nvPr>
            <p:ph type="body" idx="1"/>
          </p:nvPr>
        </p:nvSpPr>
        <p:spPr>
          <a:xfrm>
            <a:off x="431807" y="1197734"/>
            <a:ext cx="11368617" cy="5044315"/>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300"/>
              </a:spcBef>
              <a:spcAft>
                <a:spcPts val="0"/>
              </a:spcAft>
              <a:buSzPts val="1400"/>
              <a:buNone/>
              <a:defRPr sz="2400" b="0" i="0" u="none" strike="noStrike" cap="none">
                <a:solidFill>
                  <a:schemeClr val="dk1"/>
                </a:solidFill>
                <a:latin typeface="Tahoma"/>
                <a:ea typeface="Tahoma"/>
                <a:cs typeface="Tahoma"/>
                <a:sym typeface="Tahoma"/>
              </a:defRPr>
            </a:lvl1pPr>
            <a:lvl2pPr marL="914400" marR="0" lvl="1"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Tahoma"/>
                <a:ea typeface="Tahoma"/>
                <a:cs typeface="Tahoma"/>
                <a:sym typeface="Tahoma"/>
              </a:defRPr>
            </a:lvl2pPr>
            <a:lvl3pPr marL="1371600" marR="0" lvl="2" indent="-381000" algn="l" rtl="0">
              <a:lnSpc>
                <a:spcPct val="90000"/>
              </a:lnSpc>
              <a:spcBef>
                <a:spcPts val="600"/>
              </a:spcBef>
              <a:spcAft>
                <a:spcPts val="0"/>
              </a:spcAft>
              <a:buClr>
                <a:schemeClr val="dk1"/>
              </a:buClr>
              <a:buSzPts val="2400"/>
              <a:buFont typeface="Tahoma"/>
              <a:buChar char="–"/>
              <a:defRPr sz="2400" b="0" i="0" u="none" strike="noStrike" cap="none">
                <a:solidFill>
                  <a:schemeClr val="dk1"/>
                </a:solidFill>
                <a:latin typeface="Tahoma"/>
                <a:ea typeface="Tahoma"/>
                <a:cs typeface="Tahoma"/>
                <a:sym typeface="Tahoma"/>
              </a:defRPr>
            </a:lvl3pPr>
            <a:lvl4pPr marL="1828800" marR="0" lvl="3" indent="-228600" algn="l" rtl="0">
              <a:spcBef>
                <a:spcPts val="600"/>
              </a:spcBef>
              <a:spcAft>
                <a:spcPts val="0"/>
              </a:spcAft>
              <a:buSzPts val="1400"/>
              <a:buNone/>
              <a:defRPr sz="1600" b="0" i="0" u="none" strike="noStrike" cap="none">
                <a:solidFill>
                  <a:schemeClr val="dk1"/>
                </a:solidFill>
                <a:latin typeface="Tahoma"/>
                <a:ea typeface="Tahoma"/>
                <a:cs typeface="Tahoma"/>
                <a:sym typeface="Tahoma"/>
              </a:defRPr>
            </a:lvl4pPr>
            <a:lvl5pPr marL="2286000" marR="0" lvl="4" indent="-228600" algn="l" rtl="0">
              <a:spcBef>
                <a:spcPts val="320"/>
              </a:spcBef>
              <a:spcAft>
                <a:spcPts val="0"/>
              </a:spcAft>
              <a:buClr>
                <a:schemeClr val="dk1"/>
              </a:buClr>
              <a:buSzPts val="1600"/>
              <a:buFont typeface="Tahoma"/>
              <a:buNone/>
              <a:defRPr sz="1600" b="0" i="0" u="none" strike="noStrike" cap="none">
                <a:solidFill>
                  <a:schemeClr val="dk1"/>
                </a:solidFill>
                <a:latin typeface="Tahoma"/>
                <a:ea typeface="Tahoma"/>
                <a:cs typeface="Tahoma"/>
                <a:sym typeface="Tahoma"/>
              </a:defRPr>
            </a:lvl5pPr>
            <a:lvl6pPr marL="2743200" marR="0" lvl="5" indent="-330200"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6pPr>
            <a:lvl7pPr marL="3200400" marR="0" lvl="6" indent="-330200"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7pPr>
            <a:lvl8pPr marL="3657600" marR="0" lvl="7" indent="-330200"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8pPr>
            <a:lvl9pPr marL="4114800" marR="0" lvl="8" indent="-330200"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9pPr>
          </a:lstStyle>
          <a:p>
            <a:endParaRPr dirty="0"/>
          </a:p>
        </p:txBody>
      </p:sp>
      <p:sp>
        <p:nvSpPr>
          <p:cNvPr id="21" name="Shape 21"/>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31801" y="257576"/>
            <a:ext cx="10318363" cy="888643"/>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1pPr>
            <a:lvl2pPr marR="0" lvl="1"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2pPr>
            <a:lvl3pPr marR="0" lvl="2"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3pPr>
            <a:lvl4pPr marR="0" lvl="3"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4pPr>
            <a:lvl5pPr marR="0" lvl="4"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5pPr>
            <a:lvl6pPr marR="0" lvl="5"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6pPr>
            <a:lvl7pPr marR="0" lvl="6"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7pPr>
            <a:lvl8pPr marR="0" lvl="7"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8pPr>
            <a:lvl9pPr marR="0" lvl="8"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9pPr>
          </a:lstStyle>
          <a:p>
            <a:endParaRPr dirty="0"/>
          </a:p>
        </p:txBody>
      </p:sp>
      <p:sp>
        <p:nvSpPr>
          <p:cNvPr id="24" name="Shape 24"/>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32000" y="4320014"/>
            <a:ext cx="10972800" cy="1941811"/>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000" b="1" i="0" u="none" strike="noStrike" cap="none">
                <a:solidFill>
                  <a:schemeClr val="lt1"/>
                </a:solidFill>
                <a:latin typeface="Tahoma"/>
                <a:ea typeface="Tahoma"/>
                <a:cs typeface="Tahoma"/>
                <a:sym typeface="Tahoma"/>
              </a:defRPr>
            </a:lvl1pPr>
            <a:lvl2pPr marR="0" lvl="1"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2pPr>
            <a:lvl3pPr marR="0" lvl="2"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3pPr>
            <a:lvl4pPr marR="0" lvl="3"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4pPr>
            <a:lvl5pPr marR="0" lvl="4"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5pPr>
            <a:lvl6pPr marR="0" lvl="5"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9pPr>
          </a:lstStyle>
          <a:p>
            <a:endParaRPr/>
          </a:p>
        </p:txBody>
      </p:sp>
      <p:sp>
        <p:nvSpPr>
          <p:cNvPr id="32" name="Shape 32"/>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st Slide">
  <p:cSld name="Last Slide">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32000" y="4320014"/>
            <a:ext cx="10972800" cy="1941811"/>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000" b="1" i="0" u="none" strike="noStrike" cap="none">
                <a:solidFill>
                  <a:schemeClr val="lt1"/>
                </a:solidFill>
                <a:latin typeface="Tahoma"/>
                <a:ea typeface="Tahoma"/>
                <a:cs typeface="Tahoma"/>
                <a:sym typeface="Tahoma"/>
              </a:defRPr>
            </a:lvl1pPr>
            <a:lvl2pPr marR="0" lvl="1"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2pPr>
            <a:lvl3pPr marR="0" lvl="2"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3pPr>
            <a:lvl4pPr marR="0" lvl="3"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4pPr>
            <a:lvl5pPr marR="0" lvl="4"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5pPr>
            <a:lvl6pPr marR="0" lvl="5"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9pPr>
          </a:lstStyle>
          <a:p>
            <a:endParaRPr/>
          </a:p>
        </p:txBody>
      </p:sp>
      <p:sp>
        <p:nvSpPr>
          <p:cNvPr id="35" name="Shape 35"/>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pic>
        <p:nvPicPr>
          <p:cNvPr id="7" name="Shape 7"/>
          <p:cNvPicPr preferRelativeResize="0"/>
          <p:nvPr/>
        </p:nvPicPr>
        <p:blipFill rotWithShape="1">
          <a:blip r:embed="rId5">
            <a:alphaModFix/>
          </a:blip>
          <a:srcRect/>
          <a:stretch/>
        </p:blipFill>
        <p:spPr>
          <a:xfrm>
            <a:off x="0" y="0"/>
            <a:ext cx="12192000" cy="6858000"/>
          </a:xfrm>
          <a:prstGeom prst="rect">
            <a:avLst/>
          </a:prstGeom>
          <a:noFill/>
          <a:ln>
            <a:noFill/>
          </a:ln>
        </p:spPr>
      </p:pic>
      <p:sp>
        <p:nvSpPr>
          <p:cNvPr id="8" name="Shape 8"/>
          <p:cNvSpPr txBox="1">
            <a:spLocks noGrp="1"/>
          </p:cNvSpPr>
          <p:nvPr>
            <p:ph type="title"/>
          </p:nvPr>
        </p:nvSpPr>
        <p:spPr>
          <a:xfrm>
            <a:off x="431801" y="334850"/>
            <a:ext cx="10318363" cy="79375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1pPr>
            <a:lvl2pPr marR="0" lvl="1"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2pPr>
            <a:lvl3pPr marR="0" lvl="2"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3pPr>
            <a:lvl4pPr marR="0" lvl="3"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4pPr>
            <a:lvl5pPr marR="0" lvl="4"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5pPr>
            <a:lvl6pPr marR="0" lvl="5"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6pPr>
            <a:lvl7pPr marR="0" lvl="6"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7pPr>
            <a:lvl8pPr marR="0" lvl="7"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8pPr>
            <a:lvl9pPr marR="0" lvl="8" algn="l" rtl="0">
              <a:lnSpc>
                <a:spcPct val="90000"/>
              </a:lnSpc>
              <a:spcBef>
                <a:spcPts val="0"/>
              </a:spcBef>
              <a:spcAft>
                <a:spcPts val="0"/>
              </a:spcAft>
              <a:buSzPts val="1400"/>
              <a:buNone/>
              <a:defRPr sz="2800" b="1" i="0" u="none" strike="noStrike" cap="none">
                <a:solidFill>
                  <a:srgbClr val="333333"/>
                </a:solidFill>
                <a:latin typeface="Tahoma"/>
                <a:ea typeface="Tahoma"/>
                <a:cs typeface="Tahoma"/>
                <a:sym typeface="Tahoma"/>
              </a:defRPr>
            </a:lvl9pPr>
          </a:lstStyle>
          <a:p>
            <a:endParaRPr dirty="0"/>
          </a:p>
        </p:txBody>
      </p:sp>
      <p:sp>
        <p:nvSpPr>
          <p:cNvPr id="9" name="Shape 9"/>
          <p:cNvSpPr txBox="1">
            <a:spLocks noGrp="1"/>
          </p:cNvSpPr>
          <p:nvPr>
            <p:ph type="body" idx="1"/>
          </p:nvPr>
        </p:nvSpPr>
        <p:spPr>
          <a:xfrm>
            <a:off x="431807" y="1268354"/>
            <a:ext cx="11368617" cy="4973696"/>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300"/>
              </a:spcBef>
              <a:spcAft>
                <a:spcPts val="0"/>
              </a:spcAft>
              <a:buSzPts val="1400"/>
              <a:buNone/>
              <a:defRPr sz="2400" b="0" i="0" u="none" strike="noStrike" cap="none">
                <a:solidFill>
                  <a:schemeClr val="dk1"/>
                </a:solidFill>
                <a:latin typeface="Tahoma"/>
                <a:ea typeface="Tahoma"/>
                <a:cs typeface="Tahoma"/>
                <a:sym typeface="Tahoma"/>
              </a:defRPr>
            </a:lvl1pPr>
            <a:lvl2pPr marL="914400" marR="0" lvl="1"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Tahoma"/>
                <a:ea typeface="Tahoma"/>
                <a:cs typeface="Tahoma"/>
                <a:sym typeface="Tahoma"/>
              </a:defRPr>
            </a:lvl2pPr>
            <a:lvl3pPr marL="1371600" marR="0" lvl="2" indent="-381000" algn="l" rtl="0">
              <a:lnSpc>
                <a:spcPct val="90000"/>
              </a:lnSpc>
              <a:spcBef>
                <a:spcPts val="480"/>
              </a:spcBef>
              <a:spcAft>
                <a:spcPts val="0"/>
              </a:spcAft>
              <a:buClr>
                <a:schemeClr val="dk1"/>
              </a:buClr>
              <a:buSzPts val="2400"/>
              <a:buFont typeface="Tahoma"/>
              <a:buChar char="–"/>
              <a:defRPr sz="2400" b="0" i="0" u="none" strike="noStrike" cap="none">
                <a:solidFill>
                  <a:schemeClr val="dk1"/>
                </a:solidFill>
                <a:latin typeface="Tahoma"/>
                <a:ea typeface="Tahoma"/>
                <a:cs typeface="Tahoma"/>
                <a:sym typeface="Tahoma"/>
              </a:defRPr>
            </a:lvl3pPr>
            <a:lvl4pPr marL="1828800" marR="0" lvl="3" indent="-228600" algn="l" rtl="0">
              <a:spcBef>
                <a:spcPts val="320"/>
              </a:spcBef>
              <a:spcAft>
                <a:spcPts val="0"/>
              </a:spcAft>
              <a:buSzPts val="1400"/>
              <a:buNone/>
              <a:defRPr sz="1600" b="0" i="0" u="none" strike="noStrike" cap="none">
                <a:solidFill>
                  <a:schemeClr val="dk1"/>
                </a:solidFill>
                <a:latin typeface="Tahoma"/>
                <a:ea typeface="Tahoma"/>
                <a:cs typeface="Tahoma"/>
                <a:sym typeface="Tahoma"/>
              </a:defRPr>
            </a:lvl4pPr>
            <a:lvl5pPr marL="2286000" marR="0" lvl="4" indent="-330200"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5pPr>
            <a:lvl6pPr marL="2743200" marR="0" lvl="5" indent="-330200"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6pPr>
            <a:lvl7pPr marL="3200400" marR="0" lvl="6" indent="-330200"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7pPr>
            <a:lvl8pPr marL="3657600" marR="0" lvl="7" indent="-330200"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8pPr>
            <a:lvl9pPr marL="4114800" marR="0" lvl="8" indent="-330200" algn="l" rtl="0">
              <a:spcBef>
                <a:spcPts val="320"/>
              </a:spcBef>
              <a:spcAft>
                <a:spcPts val="0"/>
              </a:spcAft>
              <a:buClr>
                <a:schemeClr val="dk1"/>
              </a:buClr>
              <a:buSzPts val="1600"/>
              <a:buFont typeface="Tahoma"/>
              <a:buChar char="»"/>
              <a:defRPr sz="1600" b="0" i="0" u="none" strike="noStrike" cap="none">
                <a:solidFill>
                  <a:schemeClr val="dk1"/>
                </a:solidFill>
                <a:latin typeface="Tahoma"/>
                <a:ea typeface="Tahoma"/>
                <a:cs typeface="Tahoma"/>
                <a:sym typeface="Tahoma"/>
              </a:defRPr>
            </a:lvl9pPr>
          </a:lstStyle>
          <a:p>
            <a:endParaRPr dirty="0"/>
          </a:p>
        </p:txBody>
      </p:sp>
      <p:sp>
        <p:nvSpPr>
          <p:cNvPr id="10" name="Shape 10"/>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GB"/>
              <a:t>‹nr.›</a:t>
            </a:fld>
            <a:endParaRPr/>
          </a:p>
        </p:txBody>
      </p:sp>
      <p:pic>
        <p:nvPicPr>
          <p:cNvPr id="11" name="Shape 11"/>
          <p:cNvPicPr preferRelativeResize="0"/>
          <p:nvPr/>
        </p:nvPicPr>
        <p:blipFill rotWithShape="1">
          <a:blip r:embed="rId6">
            <a:alphaModFix/>
          </a:blip>
          <a:srcRect/>
          <a:stretch/>
        </p:blipFill>
        <p:spPr>
          <a:xfrm>
            <a:off x="10917773" y="139754"/>
            <a:ext cx="882651" cy="7937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pic>
        <p:nvPicPr>
          <p:cNvPr id="26" name="Shape 26"/>
          <p:cNvPicPr preferRelativeResize="0"/>
          <p:nvPr/>
        </p:nvPicPr>
        <p:blipFill rotWithShape="1">
          <a:blip r:embed="rId4">
            <a:alphaModFix/>
          </a:blip>
          <a:srcRect/>
          <a:stretch/>
        </p:blipFill>
        <p:spPr>
          <a:xfrm>
            <a:off x="1" y="0"/>
            <a:ext cx="12192000" cy="6858000"/>
          </a:xfrm>
          <a:prstGeom prst="rect">
            <a:avLst/>
          </a:prstGeom>
          <a:noFill/>
          <a:ln>
            <a:noFill/>
          </a:ln>
        </p:spPr>
      </p:pic>
      <p:sp>
        <p:nvSpPr>
          <p:cNvPr id="27" name="Shape 27"/>
          <p:cNvSpPr txBox="1">
            <a:spLocks noGrp="1"/>
          </p:cNvSpPr>
          <p:nvPr>
            <p:ph type="title"/>
          </p:nvPr>
        </p:nvSpPr>
        <p:spPr>
          <a:xfrm>
            <a:off x="432000" y="4320014"/>
            <a:ext cx="10972800" cy="1941811"/>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000" b="1" i="0" u="none" strike="noStrike" cap="none">
                <a:solidFill>
                  <a:schemeClr val="lt1"/>
                </a:solidFill>
                <a:latin typeface="Tahoma"/>
                <a:ea typeface="Tahoma"/>
                <a:cs typeface="Tahoma"/>
                <a:sym typeface="Tahoma"/>
              </a:defRPr>
            </a:lvl1pPr>
            <a:lvl2pPr marR="0" lvl="1"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2pPr>
            <a:lvl3pPr marR="0" lvl="2"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3pPr>
            <a:lvl4pPr marR="0" lvl="3"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4pPr>
            <a:lvl5pPr marR="0" lvl="4"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5pPr>
            <a:lvl6pPr marR="0" lvl="5"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9pPr>
          </a:lstStyle>
          <a:p>
            <a:endParaRPr/>
          </a:p>
        </p:txBody>
      </p:sp>
      <p:pic>
        <p:nvPicPr>
          <p:cNvPr id="28" name="Shape 28"/>
          <p:cNvPicPr preferRelativeResize="0"/>
          <p:nvPr/>
        </p:nvPicPr>
        <p:blipFill rotWithShape="1">
          <a:blip r:embed="rId5">
            <a:alphaModFix/>
          </a:blip>
          <a:srcRect/>
          <a:stretch/>
        </p:blipFill>
        <p:spPr>
          <a:xfrm>
            <a:off x="10917773" y="139754"/>
            <a:ext cx="882651" cy="793750"/>
          </a:xfrm>
          <a:prstGeom prst="rect">
            <a:avLst/>
          </a:prstGeom>
          <a:noFill/>
          <a:ln>
            <a:noFill/>
          </a:ln>
        </p:spPr>
      </p:pic>
      <p:sp>
        <p:nvSpPr>
          <p:cNvPr id="29" name="Shape 29"/>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644057" y="4320001"/>
            <a:ext cx="10869432" cy="1146523"/>
          </a:xfrm>
          <a:prstGeom prst="rect">
            <a:avLst/>
          </a:prstGeom>
          <a:noFill/>
          <a:ln>
            <a:noFill/>
          </a:ln>
        </p:spPr>
        <p:txBody>
          <a:bodyPr spcFirstLastPara="1" wrap="square" lIns="0" tIns="0" rIns="0" bIns="0" anchor="t" anchorCtr="0">
            <a:noAutofit/>
          </a:bodyPr>
          <a:lstStyle/>
          <a:p>
            <a:pPr lvl="0"/>
            <a:r>
              <a:rPr lang="en-GB" sz="4000" b="1" dirty="0"/>
              <a:t>Main learning points in the lecture ”Surveillance of VPDs – adverse events following immunization”</a:t>
            </a:r>
            <a:endParaRPr dirty="0"/>
          </a:p>
        </p:txBody>
      </p:sp>
      <p:sp>
        <p:nvSpPr>
          <p:cNvPr id="41" name="Shape 41"/>
          <p:cNvSpPr txBox="1">
            <a:spLocks noGrp="1"/>
          </p:cNvSpPr>
          <p:nvPr>
            <p:ph type="subTitle" idx="1"/>
          </p:nvPr>
        </p:nvSpPr>
        <p:spPr>
          <a:xfrm>
            <a:off x="644057" y="3600010"/>
            <a:ext cx="10869432" cy="462721"/>
          </a:xfrm>
          <a:prstGeom prst="rect">
            <a:avLst/>
          </a:prstGeom>
          <a:noFill/>
          <a:ln>
            <a:noFill/>
          </a:ln>
        </p:spPr>
        <p:txBody>
          <a:bodyPr spcFirstLastPara="1" wrap="square" lIns="0" tIns="0" rIns="0" bIns="0" anchor="t" anchorCtr="0">
            <a:noAutofit/>
          </a:bodyPr>
          <a:lstStyle/>
          <a:p>
            <a:pPr marL="0" lvl="0" indent="0"/>
            <a:r>
              <a:rPr lang="en-GB" sz="2800" b="0" dirty="0"/>
              <a:t>Training of Trainers in Epidemiology of Vaccine Preventable Diseases</a:t>
            </a:r>
          </a:p>
        </p:txBody>
      </p:sp>
      <p:sp>
        <p:nvSpPr>
          <p:cNvPr id="42" name="Shape 42"/>
          <p:cNvSpPr txBox="1"/>
          <p:nvPr/>
        </p:nvSpPr>
        <p:spPr>
          <a:xfrm>
            <a:off x="644057" y="5652001"/>
            <a:ext cx="10869432" cy="99853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endParaRPr sz="2000" b="0" i="0" u="none" strike="noStrike" cap="none" dirty="0">
              <a:solidFill>
                <a:schemeClr val="lt1"/>
              </a:solidFill>
              <a:latin typeface="Tahoma"/>
              <a:ea typeface="Tahoma"/>
              <a:cs typeface="Tahoma"/>
              <a:sym typeface="Tahoma"/>
            </a:endParaRPr>
          </a:p>
          <a:p>
            <a:pPr marL="0" marR="0" lvl="0" indent="0" algn="l" rtl="0">
              <a:lnSpc>
                <a:spcPct val="90000"/>
              </a:lnSpc>
              <a:spcBef>
                <a:spcPts val="600"/>
              </a:spcBef>
              <a:spcAft>
                <a:spcPts val="0"/>
              </a:spcAft>
              <a:buNone/>
            </a:pPr>
            <a:endParaRPr sz="2000" b="0" i="0" u="none" strike="noStrike" cap="none" dirty="0">
              <a:solidFill>
                <a:schemeClr val="lt1"/>
              </a:solidFill>
              <a:latin typeface="Tahoma"/>
              <a:ea typeface="Tahoma"/>
              <a:cs typeface="Tahoma"/>
              <a:sym typeface="Tahoma"/>
            </a:endParaRPr>
          </a:p>
          <a:p>
            <a:pPr lvl="0">
              <a:lnSpc>
                <a:spcPct val="90000"/>
              </a:lnSpc>
            </a:pPr>
            <a:r>
              <a:rPr lang="en-GB" sz="2000" dirty="0">
                <a:solidFill>
                  <a:schemeClr val="lt1"/>
                </a:solidFill>
                <a:latin typeface="Tahoma"/>
                <a:ea typeface="Tahoma"/>
                <a:cs typeface="Tahoma"/>
                <a:sym typeface="Tahoma"/>
              </a:rPr>
              <a:t>Created in February 2012, revised May 2018</a:t>
            </a:r>
            <a:endParaRPr lang="en-GB"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AutoShape 11"/>
          <p:cNvSpPr>
            <a:spLocks noChangeArrowheads="1"/>
          </p:cNvSpPr>
          <p:nvPr/>
        </p:nvSpPr>
        <p:spPr bwMode="auto">
          <a:xfrm rot="4259891">
            <a:off x="7457746" y="5061641"/>
            <a:ext cx="379413" cy="863600"/>
          </a:xfrm>
          <a:prstGeom prst="triangle">
            <a:avLst>
              <a:gd name="adj" fmla="val 50000"/>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Aft>
                <a:spcPct val="30000"/>
              </a:spcAft>
            </a:pPr>
            <a:endParaRPr lang="en-GB" altLang="pl-PL" sz="1800">
              <a:latin typeface="Arial" panose="020B0604020202020204" pitchFamily="34" charset="0"/>
            </a:endParaRPr>
          </a:p>
        </p:txBody>
      </p:sp>
      <p:pic>
        <p:nvPicPr>
          <p:cNvPr id="54276" name="Picture 4" descr="BBC"/>
          <p:cNvPicPr>
            <a:picLocks noChangeAspect="1" noChangeArrowheads="1"/>
          </p:cNvPicPr>
          <p:nvPr/>
        </p:nvPicPr>
        <p:blipFill>
          <a:blip r:embed="rId3">
            <a:extLst>
              <a:ext uri="{28A0092B-C50C-407E-A947-70E740481C1C}">
                <a14:useLocalDpi xmlns:a14="http://schemas.microsoft.com/office/drawing/2010/main" val="0"/>
              </a:ext>
            </a:extLst>
          </a:blip>
          <a:srcRect l="613" b="34842"/>
          <a:stretch>
            <a:fillRect/>
          </a:stretch>
        </p:blipFill>
        <p:spPr bwMode="auto">
          <a:xfrm>
            <a:off x="635805" y="1325126"/>
            <a:ext cx="3421062" cy="344487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4277" name="Picture 8" descr="TELEGR~1"/>
          <p:cNvPicPr>
            <a:picLocks noChangeAspect="1" noChangeArrowheads="1"/>
          </p:cNvPicPr>
          <p:nvPr/>
        </p:nvPicPr>
        <p:blipFill>
          <a:blip r:embed="rId4">
            <a:clrChange>
              <a:clrFrom>
                <a:srgbClr val="FFFDFE"/>
              </a:clrFrom>
              <a:clrTo>
                <a:srgbClr val="FFFDFE">
                  <a:alpha val="0"/>
                </a:srgbClr>
              </a:clrTo>
            </a:clrChange>
            <a:extLst>
              <a:ext uri="{28A0092B-C50C-407E-A947-70E740481C1C}">
                <a14:useLocalDpi xmlns:a14="http://schemas.microsoft.com/office/drawing/2010/main" val="0"/>
              </a:ext>
            </a:extLst>
          </a:blip>
          <a:srcRect r="1381"/>
          <a:stretch>
            <a:fillRect/>
          </a:stretch>
        </p:blipFill>
        <p:spPr bwMode="auto">
          <a:xfrm>
            <a:off x="4599316" y="1373084"/>
            <a:ext cx="328612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AutoShape 9"/>
          <p:cNvSpPr>
            <a:spLocks noChangeArrowheads="1"/>
          </p:cNvSpPr>
          <p:nvPr/>
        </p:nvSpPr>
        <p:spPr bwMode="auto">
          <a:xfrm>
            <a:off x="624692" y="4674751"/>
            <a:ext cx="2192338" cy="1160463"/>
          </a:xfrm>
          <a:prstGeom prst="wedgeRectCallout">
            <a:avLst>
              <a:gd name="adj1" fmla="val 39935"/>
              <a:gd name="adj2" fmla="val -96236"/>
            </a:avLst>
          </a:prstGeom>
          <a:solidFill>
            <a:schemeClr val="folHlink"/>
          </a:solidFill>
          <a:ln w="12700" algn="ctr">
            <a:solidFill>
              <a:schemeClr val="bg1"/>
            </a:solidFill>
            <a:miter lim="800000"/>
            <a:headEnd/>
            <a:tailEnd/>
          </a:ln>
        </p:spPr>
        <p:txBody>
          <a:bodyPr lIns="72000" tIns="0" rIns="72000" bIns="0" anchor="ct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lgn="ctr">
              <a:spcAft>
                <a:spcPct val="30000"/>
              </a:spcAft>
            </a:pPr>
            <a:r>
              <a:rPr lang="en-GB" altLang="pl-PL" sz="1800" b="1">
                <a:solidFill>
                  <a:schemeClr val="bg1"/>
                </a:solidFill>
                <a:latin typeface="Arial" panose="020B0604020202020204" pitchFamily="34" charset="0"/>
              </a:rPr>
              <a:t>Cervarix</a:t>
            </a:r>
            <a:r>
              <a:rPr lang="en-US" altLang="pl-PL" sz="1800" b="1" baseline="30000">
                <a:solidFill>
                  <a:schemeClr val="bg1"/>
                </a:solidFill>
                <a:latin typeface="Arial" panose="020B0604020202020204" pitchFamily="34" charset="0"/>
                <a:cs typeface="Tahoma" panose="020B0604030504040204" pitchFamily="34" charset="0"/>
              </a:rPr>
              <a:t>®</a:t>
            </a:r>
          </a:p>
        </p:txBody>
      </p:sp>
      <p:sp>
        <p:nvSpPr>
          <p:cNvPr id="54280" name="AutoShape 10"/>
          <p:cNvSpPr>
            <a:spLocks noChangeArrowheads="1"/>
          </p:cNvSpPr>
          <p:nvPr/>
        </p:nvSpPr>
        <p:spPr bwMode="auto">
          <a:xfrm>
            <a:off x="5145416" y="4913210"/>
            <a:ext cx="2192337" cy="1160463"/>
          </a:xfrm>
          <a:prstGeom prst="wedgeRectCallout">
            <a:avLst>
              <a:gd name="adj1" fmla="val 39935"/>
              <a:gd name="adj2" fmla="val -96236"/>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2000" tIns="0" rIns="72000" bIns="0" anchor="ct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lgn="ctr">
              <a:spcAft>
                <a:spcPct val="30000"/>
              </a:spcAft>
            </a:pPr>
            <a:r>
              <a:rPr lang="en-GB" altLang="pl-PL" sz="1800" b="1">
                <a:solidFill>
                  <a:schemeClr val="bg1"/>
                </a:solidFill>
                <a:latin typeface="Arial" panose="020B0604020202020204" pitchFamily="34" charset="0"/>
              </a:rPr>
              <a:t>Gardasil</a:t>
            </a:r>
            <a:r>
              <a:rPr lang="en-US" altLang="pl-PL" sz="1800" b="1" baseline="30000">
                <a:solidFill>
                  <a:schemeClr val="bg1"/>
                </a:solidFill>
                <a:latin typeface="Arial" panose="020B0604020202020204" pitchFamily="34" charset="0"/>
                <a:cs typeface="Tahoma" panose="020B0604030504040204" pitchFamily="34" charset="0"/>
              </a:rPr>
              <a:t>®</a:t>
            </a:r>
          </a:p>
        </p:txBody>
      </p:sp>
      <p:sp>
        <p:nvSpPr>
          <p:cNvPr id="15"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Vaccine scares are inevitable – some turn out to be just scares …but</a:t>
            </a:r>
            <a:endParaRPr dirty="0"/>
          </a:p>
        </p:txBody>
      </p:sp>
      <p:sp>
        <p:nvSpPr>
          <p:cNvPr id="13" name="Shape 83"/>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10</a:t>
            </a:fld>
            <a:endParaRPr sz="1200" b="0" i="0" u="none" strike="noStrike" cap="none" dirty="0">
              <a:solidFill>
                <a:schemeClr val="lt1"/>
              </a:solidFill>
              <a:latin typeface="Tahoma"/>
              <a:ea typeface="Tahoma"/>
              <a:cs typeface="Tahoma"/>
              <a:sym typeface="Tahoma"/>
            </a:endParaRPr>
          </a:p>
        </p:txBody>
      </p:sp>
    </p:spTree>
    <p:extLst>
      <p:ext uri="{BB962C8B-B14F-4D97-AF65-F5344CB8AC3E}">
        <p14:creationId xmlns:p14="http://schemas.microsoft.com/office/powerpoint/2010/main" val="2094238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AutoShape 11"/>
          <p:cNvSpPr>
            <a:spLocks noChangeArrowheads="1"/>
          </p:cNvSpPr>
          <p:nvPr/>
        </p:nvSpPr>
        <p:spPr bwMode="auto">
          <a:xfrm rot="4259891">
            <a:off x="7457746" y="5061641"/>
            <a:ext cx="379413" cy="863600"/>
          </a:xfrm>
          <a:prstGeom prst="triangle">
            <a:avLst>
              <a:gd name="adj" fmla="val 50000"/>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Aft>
                <a:spcPct val="30000"/>
              </a:spcAft>
            </a:pPr>
            <a:endParaRPr lang="en-GB" altLang="pl-PL" sz="1800">
              <a:latin typeface="Arial" panose="020B0604020202020204" pitchFamily="34" charset="0"/>
            </a:endParaRPr>
          </a:p>
        </p:txBody>
      </p:sp>
      <p:pic>
        <p:nvPicPr>
          <p:cNvPr id="54276" name="Picture 4" descr="BBC"/>
          <p:cNvPicPr>
            <a:picLocks noChangeAspect="1" noChangeArrowheads="1"/>
          </p:cNvPicPr>
          <p:nvPr/>
        </p:nvPicPr>
        <p:blipFill>
          <a:blip r:embed="rId3">
            <a:extLst>
              <a:ext uri="{28A0092B-C50C-407E-A947-70E740481C1C}">
                <a14:useLocalDpi xmlns:a14="http://schemas.microsoft.com/office/drawing/2010/main" val="0"/>
              </a:ext>
            </a:extLst>
          </a:blip>
          <a:srcRect l="613" b="34842"/>
          <a:stretch>
            <a:fillRect/>
          </a:stretch>
        </p:blipFill>
        <p:spPr bwMode="auto">
          <a:xfrm>
            <a:off x="635805" y="1325126"/>
            <a:ext cx="3421062" cy="344487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4277" name="Picture 8" descr="TELEGR~1"/>
          <p:cNvPicPr>
            <a:picLocks noChangeAspect="1" noChangeArrowheads="1"/>
          </p:cNvPicPr>
          <p:nvPr/>
        </p:nvPicPr>
        <p:blipFill>
          <a:blip r:embed="rId4">
            <a:clrChange>
              <a:clrFrom>
                <a:srgbClr val="FFFDFE"/>
              </a:clrFrom>
              <a:clrTo>
                <a:srgbClr val="FFFDFE">
                  <a:alpha val="0"/>
                </a:srgbClr>
              </a:clrTo>
            </a:clrChange>
            <a:extLst>
              <a:ext uri="{28A0092B-C50C-407E-A947-70E740481C1C}">
                <a14:useLocalDpi xmlns:a14="http://schemas.microsoft.com/office/drawing/2010/main" val="0"/>
              </a:ext>
            </a:extLst>
          </a:blip>
          <a:srcRect r="1381"/>
          <a:stretch>
            <a:fillRect/>
          </a:stretch>
        </p:blipFill>
        <p:spPr bwMode="auto">
          <a:xfrm>
            <a:off x="4599316" y="1373084"/>
            <a:ext cx="328612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7" descr="DULCINEA"/>
          <p:cNvPicPr>
            <a:picLocks noChangeAspect="1" noChangeArrowheads="1"/>
          </p:cNvPicPr>
          <p:nvPr/>
        </p:nvPicPr>
        <p:blipFill>
          <a:blip r:embed="rId5">
            <a:lum contrast="6000"/>
            <a:extLst>
              <a:ext uri="{28A0092B-C50C-407E-A947-70E740481C1C}">
                <a14:useLocalDpi xmlns:a14="http://schemas.microsoft.com/office/drawing/2010/main" val="0"/>
              </a:ext>
            </a:extLst>
          </a:blip>
          <a:srcRect r="21074" b="366"/>
          <a:stretch>
            <a:fillRect/>
          </a:stretch>
        </p:blipFill>
        <p:spPr bwMode="auto">
          <a:xfrm>
            <a:off x="8729664" y="1089025"/>
            <a:ext cx="1939925"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pic>
      <p:sp>
        <p:nvSpPr>
          <p:cNvPr id="54279" name="AutoShape 9"/>
          <p:cNvSpPr>
            <a:spLocks noChangeArrowheads="1"/>
          </p:cNvSpPr>
          <p:nvPr/>
        </p:nvSpPr>
        <p:spPr bwMode="auto">
          <a:xfrm>
            <a:off x="624692" y="4674751"/>
            <a:ext cx="2192338" cy="1160463"/>
          </a:xfrm>
          <a:prstGeom prst="wedgeRectCallout">
            <a:avLst>
              <a:gd name="adj1" fmla="val 39935"/>
              <a:gd name="adj2" fmla="val -96236"/>
            </a:avLst>
          </a:prstGeom>
          <a:solidFill>
            <a:schemeClr val="folHlink"/>
          </a:solidFill>
          <a:ln w="12700" algn="ctr">
            <a:solidFill>
              <a:schemeClr val="bg1"/>
            </a:solidFill>
            <a:miter lim="800000"/>
            <a:headEnd/>
            <a:tailEnd/>
          </a:ln>
        </p:spPr>
        <p:txBody>
          <a:bodyPr lIns="72000" tIns="0" rIns="72000" bIns="0" anchor="ct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lgn="ctr">
              <a:spcAft>
                <a:spcPct val="30000"/>
              </a:spcAft>
            </a:pPr>
            <a:r>
              <a:rPr lang="en-GB" altLang="pl-PL" sz="1800" b="1">
                <a:solidFill>
                  <a:schemeClr val="bg1"/>
                </a:solidFill>
                <a:latin typeface="Arial" panose="020B0604020202020204" pitchFamily="34" charset="0"/>
              </a:rPr>
              <a:t>Cervarix</a:t>
            </a:r>
            <a:r>
              <a:rPr lang="en-US" altLang="pl-PL" sz="1800" b="1" baseline="30000">
                <a:solidFill>
                  <a:schemeClr val="bg1"/>
                </a:solidFill>
                <a:latin typeface="Arial" panose="020B0604020202020204" pitchFamily="34" charset="0"/>
                <a:cs typeface="Tahoma" panose="020B0604030504040204" pitchFamily="34" charset="0"/>
              </a:rPr>
              <a:t>®</a:t>
            </a:r>
          </a:p>
        </p:txBody>
      </p:sp>
      <p:sp>
        <p:nvSpPr>
          <p:cNvPr id="54280" name="AutoShape 10"/>
          <p:cNvSpPr>
            <a:spLocks noChangeArrowheads="1"/>
          </p:cNvSpPr>
          <p:nvPr/>
        </p:nvSpPr>
        <p:spPr bwMode="auto">
          <a:xfrm>
            <a:off x="5145416" y="4913210"/>
            <a:ext cx="2192337" cy="1160463"/>
          </a:xfrm>
          <a:prstGeom prst="wedgeRectCallout">
            <a:avLst>
              <a:gd name="adj1" fmla="val 39935"/>
              <a:gd name="adj2" fmla="val -96236"/>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2000" tIns="0" rIns="72000" bIns="0" anchor="ct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lgn="ctr">
              <a:spcAft>
                <a:spcPct val="30000"/>
              </a:spcAft>
            </a:pPr>
            <a:r>
              <a:rPr lang="en-GB" altLang="pl-PL" sz="1800" b="1">
                <a:solidFill>
                  <a:schemeClr val="bg1"/>
                </a:solidFill>
                <a:latin typeface="Arial" panose="020B0604020202020204" pitchFamily="34" charset="0"/>
              </a:rPr>
              <a:t>Gardasil</a:t>
            </a:r>
            <a:r>
              <a:rPr lang="en-US" altLang="pl-PL" sz="1800" b="1" baseline="30000">
                <a:solidFill>
                  <a:schemeClr val="bg1"/>
                </a:solidFill>
                <a:latin typeface="Arial" panose="020B0604020202020204" pitchFamily="34" charset="0"/>
                <a:cs typeface="Tahoma" panose="020B0604030504040204" pitchFamily="34" charset="0"/>
              </a:rPr>
              <a:t>®</a:t>
            </a:r>
          </a:p>
        </p:txBody>
      </p:sp>
      <p:sp>
        <p:nvSpPr>
          <p:cNvPr id="54281" name="Rectangle 14"/>
          <p:cNvSpPr>
            <a:spLocks noChangeArrowheads="1"/>
          </p:cNvSpPr>
          <p:nvPr/>
        </p:nvSpPr>
        <p:spPr bwMode="auto">
          <a:xfrm>
            <a:off x="8699500" y="1077913"/>
            <a:ext cx="1968500" cy="5224462"/>
          </a:xfrm>
          <a:prstGeom prst="rect">
            <a:avLst/>
          </a:prstGeom>
          <a:solidFill>
            <a:srgbClr val="FFFF00">
              <a:alpha val="2000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Aft>
                <a:spcPct val="30000"/>
              </a:spcAft>
            </a:pPr>
            <a:endParaRPr lang="en-GB" altLang="pl-PL" sz="1800">
              <a:latin typeface="Arial" panose="020B0604020202020204" pitchFamily="34" charset="0"/>
            </a:endParaRPr>
          </a:p>
        </p:txBody>
      </p:sp>
      <p:sp>
        <p:nvSpPr>
          <p:cNvPr id="15"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Vaccine scares are inevitable – some turn out to be just scares …but</a:t>
            </a:r>
            <a:endParaRPr dirty="0"/>
          </a:p>
        </p:txBody>
      </p:sp>
      <p:sp>
        <p:nvSpPr>
          <p:cNvPr id="13" name="Shape 83"/>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11</a:t>
            </a:fld>
            <a:endParaRPr sz="1200" b="0" i="0" u="none" strike="noStrike" cap="none" dirty="0">
              <a:solidFill>
                <a:schemeClr val="lt1"/>
              </a:solidFill>
              <a:latin typeface="Tahoma"/>
              <a:ea typeface="Tahoma"/>
              <a:cs typeface="Tahoma"/>
              <a:sym typeface="Tahoma"/>
            </a:endParaRPr>
          </a:p>
        </p:txBody>
      </p:sp>
    </p:spTree>
    <p:extLst>
      <p:ext uri="{BB962C8B-B14F-4D97-AF65-F5344CB8AC3E}">
        <p14:creationId xmlns:p14="http://schemas.microsoft.com/office/powerpoint/2010/main" val="91398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noChangeArrowheads="1"/>
          </p:cNvSpPr>
          <p:nvPr>
            <p:ph type="title"/>
          </p:nvPr>
        </p:nvSpPr>
        <p:spPr/>
        <p:txBody>
          <a:bodyPr/>
          <a:lstStyle/>
          <a:p>
            <a:pPr eaLnBrk="1" hangingPunct="1"/>
            <a:r>
              <a:rPr lang="en-GB" altLang="pl-PL" dirty="0"/>
              <a:t>Examples of serious adverse events following immunization</a:t>
            </a:r>
          </a:p>
        </p:txBody>
      </p:sp>
      <p:sp>
        <p:nvSpPr>
          <p:cNvPr id="56322" name="Content Placeholder 4"/>
          <p:cNvSpPr>
            <a:spLocks noGrp="1" noChangeArrowheads="1"/>
          </p:cNvSpPr>
          <p:nvPr>
            <p:ph type="body" idx="1"/>
          </p:nvPr>
        </p:nvSpPr>
        <p:spPr/>
        <p:txBody>
          <a:bodyPr/>
          <a:lstStyle/>
          <a:p>
            <a:pPr marL="342900" lvl="1" indent="-342900"/>
            <a:r>
              <a:rPr lang="en-GB" altLang="pl-PL" dirty="0"/>
              <a:t>Smallpox vaccines – generalized vaccinia, </a:t>
            </a:r>
            <a:r>
              <a:rPr lang="en-GB" altLang="pl-PL" dirty="0" err="1"/>
              <a:t>excema</a:t>
            </a:r>
            <a:r>
              <a:rPr lang="en-GB" altLang="pl-PL" dirty="0"/>
              <a:t> </a:t>
            </a:r>
            <a:r>
              <a:rPr lang="en-GB" altLang="pl-PL" dirty="0" err="1"/>
              <a:t>vaccinatum</a:t>
            </a:r>
            <a:r>
              <a:rPr lang="en-GB" altLang="pl-PL" dirty="0"/>
              <a:t>, </a:t>
            </a:r>
            <a:r>
              <a:rPr lang="en-GB" altLang="pl-PL" dirty="0" err="1"/>
              <a:t>myopericarditis</a:t>
            </a:r>
            <a:r>
              <a:rPr lang="en-GB" altLang="pl-PL" dirty="0"/>
              <a:t>,  </a:t>
            </a:r>
          </a:p>
          <a:p>
            <a:pPr marL="342900" lvl="1" indent="-342900"/>
            <a:endParaRPr lang="en-GB" altLang="pl-PL" dirty="0"/>
          </a:p>
          <a:p>
            <a:pPr marL="342900" lvl="1" indent="-342900"/>
            <a:r>
              <a:rPr lang="en-GB" altLang="pl-PL" dirty="0"/>
              <a:t>BCG - disseminated BCG, osteomyelitis, BCG abscesses and lymphadenitis</a:t>
            </a:r>
          </a:p>
          <a:p>
            <a:pPr marL="342900" lvl="1" indent="-342900"/>
            <a:endParaRPr lang="en-GB" altLang="pl-PL" dirty="0"/>
          </a:p>
          <a:p>
            <a:pPr marL="342900" lvl="1" indent="-342900"/>
            <a:r>
              <a:rPr lang="en-GB" altLang="pl-PL" dirty="0"/>
              <a:t>Oral poliovirus vaccines - vaccine-associated polio paralysis (VAPP)</a:t>
            </a:r>
          </a:p>
          <a:p>
            <a:pPr marL="342900" lvl="1" indent="-342900"/>
            <a:endParaRPr lang="en-GB" altLang="pl-PL" dirty="0"/>
          </a:p>
          <a:p>
            <a:pPr marL="342900" lvl="1" indent="-342900"/>
            <a:r>
              <a:rPr lang="en-GB" altLang="pl-PL" dirty="0"/>
              <a:t>MMR vaccines - transient </a:t>
            </a:r>
            <a:r>
              <a:rPr lang="en-GB" altLang="pl-PL" dirty="0" err="1"/>
              <a:t>trombocytopenia</a:t>
            </a:r>
            <a:r>
              <a:rPr lang="en-GB" altLang="pl-PL" dirty="0"/>
              <a:t> 1:30,000</a:t>
            </a:r>
          </a:p>
        </p:txBody>
      </p:sp>
      <p:sp>
        <p:nvSpPr>
          <p:cNvPr id="5" name="Shape 83"/>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12</a:t>
            </a:fld>
            <a:endParaRPr sz="1200" b="0" i="0" u="none" strike="noStrike" cap="none" dirty="0">
              <a:solidFill>
                <a:schemeClr val="lt1"/>
              </a:solidFill>
              <a:latin typeface="Tahoma"/>
              <a:ea typeface="Tahoma"/>
              <a:cs typeface="Tahoma"/>
              <a:sym typeface="Tahoma"/>
            </a:endParaRPr>
          </a:p>
        </p:txBody>
      </p:sp>
    </p:spTree>
    <p:extLst>
      <p:ext uri="{BB962C8B-B14F-4D97-AF65-F5344CB8AC3E}">
        <p14:creationId xmlns:p14="http://schemas.microsoft.com/office/powerpoint/2010/main" val="2137647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221413" y="1601788"/>
            <a:ext cx="45593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itle 4"/>
          <p:cNvSpPr>
            <a:spLocks noGrp="1" noChangeArrowheads="1"/>
          </p:cNvSpPr>
          <p:nvPr>
            <p:ph type="title"/>
          </p:nvPr>
        </p:nvSpPr>
        <p:spPr/>
        <p:txBody>
          <a:bodyPr/>
          <a:lstStyle/>
          <a:p>
            <a:pPr eaLnBrk="1" hangingPunct="1"/>
            <a:r>
              <a:rPr lang="en-GB" altLang="pl-PL" dirty="0"/>
              <a:t>Narcolepsy signal after </a:t>
            </a:r>
            <a:r>
              <a:rPr lang="en-GB" altLang="pl-PL" dirty="0" err="1"/>
              <a:t>Pandemrix</a:t>
            </a:r>
            <a:r>
              <a:rPr lang="en-GB" altLang="pl-PL" dirty="0"/>
              <a:t> investigation in 2010 -2011</a:t>
            </a:r>
          </a:p>
        </p:txBody>
      </p:sp>
      <p:sp>
        <p:nvSpPr>
          <p:cNvPr id="2" name="Tijdelijke aanduiding voor tekst 1">
            <a:extLst>
              <a:ext uri="{FF2B5EF4-FFF2-40B4-BE49-F238E27FC236}">
                <a16:creationId xmlns:a16="http://schemas.microsoft.com/office/drawing/2014/main" id="{355E51EC-44DF-475A-B1ED-264FFCD10003}"/>
              </a:ext>
            </a:extLst>
          </p:cNvPr>
          <p:cNvSpPr>
            <a:spLocks noGrp="1"/>
          </p:cNvSpPr>
          <p:nvPr>
            <p:ph type="body" idx="1"/>
          </p:nvPr>
        </p:nvSpPr>
        <p:spPr/>
        <p:txBody>
          <a:bodyPr/>
          <a:lstStyle/>
          <a:p>
            <a:endParaRPr lang="en-GB"/>
          </a:p>
        </p:txBody>
      </p:sp>
      <p:sp>
        <p:nvSpPr>
          <p:cNvPr id="7" name="Shape 83"/>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13</a:t>
            </a:fld>
            <a:endParaRPr sz="1200" b="0" i="0" u="none" strike="noStrike" cap="none" dirty="0">
              <a:solidFill>
                <a:schemeClr val="lt1"/>
              </a:solidFill>
              <a:latin typeface="Tahoma"/>
              <a:ea typeface="Tahoma"/>
              <a:cs typeface="Tahoma"/>
              <a:sym typeface="Tahoma"/>
            </a:endParaRPr>
          </a:p>
        </p:txBody>
      </p:sp>
      <p:sp>
        <p:nvSpPr>
          <p:cNvPr id="18436" name="TextBox 5">
            <a:extLst>
              <a:ext uri="{FF2B5EF4-FFF2-40B4-BE49-F238E27FC236}">
                <a16:creationId xmlns:a16="http://schemas.microsoft.com/office/drawing/2014/main" id="{8A70D167-9E4E-B44B-AB58-61238A282349}"/>
              </a:ext>
            </a:extLst>
          </p:cNvPr>
          <p:cNvSpPr txBox="1">
            <a:spLocks noChangeArrowheads="1"/>
          </p:cNvSpPr>
          <p:nvPr/>
        </p:nvSpPr>
        <p:spPr bwMode="auto">
          <a:xfrm>
            <a:off x="431801" y="1374155"/>
            <a:ext cx="5800724" cy="2585323"/>
          </a:xfrm>
          <a:prstGeom prst="rect">
            <a:avLst/>
          </a:prstGeom>
          <a:noFill/>
          <a:ln w="9525">
            <a:noFill/>
            <a:miter lim="800000"/>
            <a:headEnd/>
            <a:tailEnd/>
          </a:ln>
        </p:spPr>
        <p:txBody>
          <a:bodyPr wrap="square">
            <a:spAutoFit/>
          </a:bodyPr>
          <a:lstStyle/>
          <a:p>
            <a:pPr marL="342900" indent="-342900">
              <a:lnSpc>
                <a:spcPct val="90000"/>
              </a:lnSpc>
              <a:buFont typeface="Arial" pitchFamily="34" charset="0"/>
              <a:buChar char="•"/>
              <a:defRPr/>
            </a:pPr>
            <a:r>
              <a:rPr lang="en-GB" sz="2000" dirty="0">
                <a:latin typeface="Arial" charset="0"/>
              </a:rPr>
              <a:t>A statistical association between </a:t>
            </a:r>
            <a:r>
              <a:rPr lang="en-GB" sz="2000" dirty="0" err="1">
                <a:latin typeface="Arial" charset="0"/>
              </a:rPr>
              <a:t>Pandemrix</a:t>
            </a:r>
            <a:r>
              <a:rPr lang="en-GB" sz="2000" dirty="0">
                <a:latin typeface="Arial" charset="0"/>
              </a:rPr>
              <a:t> in children was found in studies in a Nordic countries</a:t>
            </a:r>
          </a:p>
          <a:p>
            <a:pPr eaLnBrk="1" hangingPunct="1">
              <a:lnSpc>
                <a:spcPct val="90000"/>
              </a:lnSpc>
              <a:defRPr/>
            </a:pPr>
            <a:endParaRPr lang="en-GB" sz="2000" dirty="0">
              <a:latin typeface="Arial" charset="0"/>
            </a:endParaRPr>
          </a:p>
          <a:p>
            <a:pPr marL="342900" indent="-342900">
              <a:lnSpc>
                <a:spcPct val="90000"/>
              </a:lnSpc>
              <a:buFont typeface="Arial" pitchFamily="34" charset="0"/>
              <a:buChar char="•"/>
              <a:defRPr/>
            </a:pPr>
            <a:r>
              <a:rPr lang="en-GB" sz="2000" dirty="0">
                <a:latin typeface="Arial" charset="0"/>
              </a:rPr>
              <a:t>EMAA suggests not to use this vaccine in children if a trivalent vaccine available</a:t>
            </a:r>
          </a:p>
          <a:p>
            <a:pPr marL="342900" indent="-342900">
              <a:lnSpc>
                <a:spcPct val="90000"/>
              </a:lnSpc>
              <a:buFont typeface="Arial" pitchFamily="34" charset="0"/>
              <a:buChar char="•"/>
              <a:defRPr/>
            </a:pPr>
            <a:endParaRPr lang="en-GB" sz="2000" dirty="0">
              <a:latin typeface="Arial" charset="0"/>
            </a:endParaRPr>
          </a:p>
          <a:p>
            <a:pPr marL="342900" indent="-342900">
              <a:lnSpc>
                <a:spcPct val="90000"/>
              </a:lnSpc>
              <a:buFont typeface="Arial" pitchFamily="34" charset="0"/>
              <a:buChar char="•"/>
              <a:defRPr/>
            </a:pPr>
            <a:r>
              <a:rPr lang="en-GB" sz="2000" dirty="0">
                <a:latin typeface="Arial" charset="0"/>
              </a:rPr>
              <a:t>EMA declared that the benefits outweigh the risk from adverse events</a:t>
            </a:r>
          </a:p>
        </p:txBody>
      </p:sp>
      <p:sp>
        <p:nvSpPr>
          <p:cNvPr id="57348" name="Oval Callout 5"/>
          <p:cNvSpPr>
            <a:spLocks noChangeArrowheads="1"/>
          </p:cNvSpPr>
          <p:nvPr/>
        </p:nvSpPr>
        <p:spPr bwMode="auto">
          <a:xfrm>
            <a:off x="9317038" y="1719263"/>
            <a:ext cx="887412" cy="709612"/>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spcAft>
                <a:spcPct val="0"/>
              </a:spcAft>
            </a:pPr>
            <a:endParaRPr lang="en-GB" altLang="pl-PL" sz="1800">
              <a:latin typeface="Arial" panose="020B0604020202020204" pitchFamily="34" charset="0"/>
            </a:endParaRPr>
          </a:p>
        </p:txBody>
      </p:sp>
    </p:spTree>
    <p:extLst>
      <p:ext uri="{BB962C8B-B14F-4D97-AF65-F5344CB8AC3E}">
        <p14:creationId xmlns:p14="http://schemas.microsoft.com/office/powerpoint/2010/main" val="3138154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Titolo 3">
            <a:extLst>
              <a:ext uri="{FF2B5EF4-FFF2-40B4-BE49-F238E27FC236}">
                <a16:creationId xmlns:a16="http://schemas.microsoft.com/office/drawing/2014/main" id="{F0D1B686-58B2-8947-8F1C-EB716B727177}"/>
              </a:ext>
            </a:extLst>
          </p:cNvPr>
          <p:cNvSpPr>
            <a:spLocks noGrp="1"/>
          </p:cNvSpPr>
          <p:nvPr>
            <p:ph type="title"/>
          </p:nvPr>
        </p:nvSpPr>
        <p:spPr>
          <a:extLst/>
        </p:spPr>
        <p:txBody>
          <a:bodyPr/>
          <a:lstStyle/>
          <a:p>
            <a:pPr eaLnBrk="1" hangingPunct="1">
              <a:defRPr/>
            </a:pPr>
            <a:r>
              <a:rPr lang="it-IT" dirty="0"/>
              <a:t>Note for trainers</a:t>
            </a:r>
          </a:p>
        </p:txBody>
      </p:sp>
      <p:sp>
        <p:nvSpPr>
          <p:cNvPr id="59396" name="Segnaposto contenuto 4"/>
          <p:cNvSpPr>
            <a:spLocks noGrp="1" noChangeArrowheads="1"/>
          </p:cNvSpPr>
          <p:nvPr>
            <p:ph type="body" idx="1"/>
          </p:nvPr>
        </p:nvSpPr>
        <p:spPr/>
        <p:txBody>
          <a:bodyPr/>
          <a:lstStyle/>
          <a:p>
            <a:pPr eaLnBrk="1" hangingPunct="1">
              <a:buFont typeface="Arial" panose="020B0604020202020204" pitchFamily="34" charset="0"/>
              <a:buChar char="●"/>
            </a:pPr>
            <a:r>
              <a:rPr lang="en-GB" altLang="pl-PL" dirty="0"/>
              <a:t>The news regarding AEFI, as any other communication problem, could have impact on vaccine coverage. </a:t>
            </a:r>
          </a:p>
          <a:p>
            <a:pPr eaLnBrk="1" hangingPunct="1">
              <a:buFont typeface="Arial" panose="020B0604020202020204" pitchFamily="34" charset="0"/>
              <a:buChar char="●"/>
            </a:pPr>
            <a:r>
              <a:rPr lang="en-US" dirty="0"/>
              <a:t>In the next slides we discuss </a:t>
            </a:r>
            <a:r>
              <a:rPr lang="en-GB" altLang="pl-PL" dirty="0"/>
              <a:t>the example of one scientific article that established a correlation between MMR vaccination and autism. The author was later accused to falsify the results to show a non-existing correlation.</a:t>
            </a:r>
          </a:p>
        </p:txBody>
      </p:sp>
    </p:spTree>
    <p:extLst>
      <p:ext uri="{BB962C8B-B14F-4D97-AF65-F5344CB8AC3E}">
        <p14:creationId xmlns:p14="http://schemas.microsoft.com/office/powerpoint/2010/main" val="3936660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MMR – autism scare</a:t>
            </a:r>
            <a:endParaRPr dirty="0"/>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It is with gladness of heart that I note that Dr Andrew Wakefield, the gastric surgeon and one of the principal authors of perhaps the stupidest and most unnecessary health scare of recent Western history has been struck off the General Medical Council for being “dishonest”, “misleading” and “irresponsible” in his research into the MMR vaccine and its purported links to autism</a:t>
            </a:r>
          </a:p>
          <a:p>
            <a:pPr marL="0" lvl="0" indent="0">
              <a:spcBef>
                <a:spcPts val="0"/>
              </a:spcBef>
            </a:pPr>
            <a:endParaRPr lang="en-GB" dirty="0"/>
          </a:p>
          <a:p>
            <a:pPr marL="0" lvl="0" indent="0">
              <a:spcBef>
                <a:spcPts val="0"/>
              </a:spcBef>
            </a:pPr>
            <a:r>
              <a:rPr lang="en-GB" dirty="0"/>
              <a:t>- TOM CHIVERS</a:t>
            </a:r>
          </a:p>
          <a:p>
            <a:pPr marL="0" lvl="0" indent="0">
              <a:spcBef>
                <a:spcPts val="0"/>
              </a:spcBef>
            </a:pPr>
            <a:endParaRPr lang="en-GB" dirty="0"/>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15</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53939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pl-PL" dirty="0"/>
              <a:t>Measles coverage, Sweden</a:t>
            </a:r>
            <a:endParaRPr dirty="0"/>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16</a:t>
            </a:fld>
            <a:endParaRPr sz="1200" b="0" i="0" u="none" strike="noStrike" cap="none">
              <a:solidFill>
                <a:schemeClr val="lt1"/>
              </a:solidFill>
              <a:latin typeface="Tahoma"/>
              <a:ea typeface="Tahoma"/>
              <a:cs typeface="Tahoma"/>
              <a:sym typeface="Tahoma"/>
            </a:endParaRPr>
          </a:p>
        </p:txBody>
      </p:sp>
      <p:graphicFrame>
        <p:nvGraphicFramePr>
          <p:cNvPr id="6" name="Object 26"/>
          <p:cNvGraphicFramePr>
            <a:graphicFrameLocks noChangeAspect="1"/>
          </p:cNvGraphicFramePr>
          <p:nvPr/>
        </p:nvGraphicFramePr>
        <p:xfrm>
          <a:off x="2287588" y="1052514"/>
          <a:ext cx="7588250" cy="4981575"/>
        </p:xfrm>
        <a:graphic>
          <a:graphicData uri="http://schemas.openxmlformats.org/presentationml/2006/ole">
            <mc:AlternateContent xmlns:mc="http://schemas.openxmlformats.org/markup-compatibility/2006">
              <mc:Choice xmlns:v="urn:schemas-microsoft-com:vml" Requires="v">
                <p:oleObj spid="_x0000_s2067" name="Diagram" r:id="rId4" imgW="0" imgH="0" progId="Excel.Sheet.8">
                  <p:embed/>
                </p:oleObj>
              </mc:Choice>
              <mc:Fallback>
                <p:oleObj name="Diagram" r:id="rId4" imgW="0" imgH="0"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7588" y="1052514"/>
                        <a:ext cx="758825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78249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32000" y="4320014"/>
            <a:ext cx="10972800" cy="194181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4000" b="1" i="0" u="none" strike="noStrike" cap="none" dirty="0">
                <a:solidFill>
                  <a:schemeClr val="lt1"/>
                </a:solidFill>
                <a:latin typeface="Tahoma"/>
                <a:ea typeface="Tahoma"/>
                <a:cs typeface="Tahoma"/>
                <a:sym typeface="Tahoma"/>
              </a:rPr>
              <a:t>Vaccine safety monitoring</a:t>
            </a:r>
            <a:endParaRPr dirty="0"/>
          </a:p>
        </p:txBody>
      </p:sp>
      <p:sp>
        <p:nvSpPr>
          <p:cNvPr id="62" name="Shape 62"/>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17</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dirty="0">
                <a:solidFill>
                  <a:srgbClr val="333333"/>
                </a:solidFill>
                <a:latin typeface="Tahoma"/>
                <a:ea typeface="Tahoma"/>
                <a:cs typeface="Tahoma"/>
                <a:sym typeface="Tahoma"/>
              </a:rPr>
              <a:t>Pre- and Post- Licensure clinical studies</a:t>
            </a:r>
            <a:endParaRPr dirty="0"/>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18</a:t>
            </a:fld>
            <a:endParaRPr sz="1200" b="0" i="0" u="none" strike="noStrike" cap="none">
              <a:solidFill>
                <a:schemeClr val="lt1"/>
              </a:solidFill>
              <a:latin typeface="Tahoma"/>
              <a:ea typeface="Tahoma"/>
              <a:cs typeface="Tahoma"/>
              <a:sym typeface="Tahoma"/>
            </a:endParaRPr>
          </a:p>
        </p:txBody>
      </p:sp>
      <p:sp>
        <p:nvSpPr>
          <p:cNvPr id="5" name="Text Box 3"/>
          <p:cNvSpPr txBox="1">
            <a:spLocks noChangeArrowheads="1"/>
          </p:cNvSpPr>
          <p:nvPr/>
        </p:nvSpPr>
        <p:spPr bwMode="auto">
          <a:xfrm>
            <a:off x="693290" y="1689814"/>
            <a:ext cx="1676400" cy="528638"/>
          </a:xfrm>
          <a:prstGeom prst="rect">
            <a:avLst/>
          </a:prstGeom>
          <a:solidFill>
            <a:srgbClr val="FFFF99"/>
          </a:solidFill>
          <a:ln w="9525">
            <a:solidFill>
              <a:schemeClr val="tx1"/>
            </a:solidFill>
            <a:miter lim="800000"/>
            <a:headEnd/>
            <a:tailEnd/>
          </a:ln>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lgn="ctr" eaLnBrk="1" hangingPunct="1">
              <a:lnSpc>
                <a:spcPct val="100000"/>
              </a:lnSpc>
              <a:spcBef>
                <a:spcPct val="50000"/>
              </a:spcBef>
              <a:spcAft>
                <a:spcPct val="0"/>
              </a:spcAft>
            </a:pPr>
            <a:r>
              <a:rPr lang="en-US" altLang="pl-PL" sz="2800" b="1"/>
              <a:t>Phase I</a:t>
            </a:r>
            <a:endParaRPr lang="en-AU" altLang="pl-PL" sz="2800" b="1"/>
          </a:p>
        </p:txBody>
      </p:sp>
      <p:sp>
        <p:nvSpPr>
          <p:cNvPr id="6" name="Text Box 4"/>
          <p:cNvSpPr txBox="1">
            <a:spLocks noChangeArrowheads="1"/>
          </p:cNvSpPr>
          <p:nvPr/>
        </p:nvSpPr>
        <p:spPr bwMode="auto">
          <a:xfrm>
            <a:off x="9527537" y="1689814"/>
            <a:ext cx="1784350" cy="528638"/>
          </a:xfrm>
          <a:prstGeom prst="rect">
            <a:avLst/>
          </a:prstGeom>
          <a:solidFill>
            <a:srgbClr val="FFCC99"/>
          </a:solidFill>
          <a:ln w="9525">
            <a:solidFill>
              <a:schemeClr val="tx1"/>
            </a:solidFill>
            <a:miter lim="800000"/>
            <a:headEnd/>
            <a:tailEnd/>
          </a:ln>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lgn="ctr" eaLnBrk="1" hangingPunct="1">
              <a:lnSpc>
                <a:spcPct val="100000"/>
              </a:lnSpc>
              <a:spcBef>
                <a:spcPct val="50000"/>
              </a:spcBef>
              <a:spcAft>
                <a:spcPct val="0"/>
              </a:spcAft>
            </a:pPr>
            <a:r>
              <a:rPr lang="en-US" altLang="pl-PL" sz="2800" b="1" dirty="0"/>
              <a:t>Phase IV</a:t>
            </a:r>
            <a:endParaRPr lang="en-AU" altLang="pl-PL" sz="2800" b="1" dirty="0"/>
          </a:p>
        </p:txBody>
      </p:sp>
      <p:sp>
        <p:nvSpPr>
          <p:cNvPr id="7" name="Text Box 5"/>
          <p:cNvSpPr txBox="1">
            <a:spLocks noChangeArrowheads="1"/>
          </p:cNvSpPr>
          <p:nvPr/>
        </p:nvSpPr>
        <p:spPr bwMode="auto">
          <a:xfrm>
            <a:off x="6324165" y="1689814"/>
            <a:ext cx="1981200" cy="528638"/>
          </a:xfrm>
          <a:prstGeom prst="rect">
            <a:avLst/>
          </a:prstGeom>
          <a:solidFill>
            <a:srgbClr val="FFFF99"/>
          </a:solidFill>
          <a:ln w="9525">
            <a:solidFill>
              <a:schemeClr val="tx1"/>
            </a:solidFill>
            <a:miter lim="800000"/>
            <a:headEnd/>
            <a:tailEnd/>
          </a:ln>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lgn="ctr" eaLnBrk="1" hangingPunct="1">
              <a:lnSpc>
                <a:spcPct val="100000"/>
              </a:lnSpc>
              <a:spcBef>
                <a:spcPct val="50000"/>
              </a:spcBef>
              <a:spcAft>
                <a:spcPct val="0"/>
              </a:spcAft>
            </a:pPr>
            <a:r>
              <a:rPr lang="en-US" altLang="pl-PL" sz="2800" b="1"/>
              <a:t>Phase III</a:t>
            </a:r>
            <a:endParaRPr lang="en-AU" altLang="pl-PL" sz="2800" b="1"/>
          </a:p>
        </p:txBody>
      </p:sp>
      <p:sp>
        <p:nvSpPr>
          <p:cNvPr id="8" name="Text Box 6"/>
          <p:cNvSpPr txBox="1">
            <a:spLocks noChangeArrowheads="1"/>
          </p:cNvSpPr>
          <p:nvPr/>
        </p:nvSpPr>
        <p:spPr bwMode="auto">
          <a:xfrm>
            <a:off x="3432528" y="1689814"/>
            <a:ext cx="1828800" cy="528638"/>
          </a:xfrm>
          <a:prstGeom prst="rect">
            <a:avLst/>
          </a:prstGeom>
          <a:solidFill>
            <a:srgbClr val="FFFF99"/>
          </a:solidFill>
          <a:ln w="9525">
            <a:solidFill>
              <a:schemeClr val="tx1"/>
            </a:solidFill>
            <a:miter lim="800000"/>
            <a:headEnd/>
            <a:tailEnd/>
          </a:ln>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lgn="ctr" eaLnBrk="1" hangingPunct="1">
              <a:lnSpc>
                <a:spcPct val="100000"/>
              </a:lnSpc>
              <a:spcBef>
                <a:spcPct val="50000"/>
              </a:spcBef>
              <a:spcAft>
                <a:spcPct val="0"/>
              </a:spcAft>
            </a:pPr>
            <a:r>
              <a:rPr lang="en-US" altLang="pl-PL" sz="2800" b="1"/>
              <a:t>Phase II</a:t>
            </a:r>
            <a:endParaRPr lang="en-AU" altLang="pl-PL" sz="2800" b="1"/>
          </a:p>
        </p:txBody>
      </p:sp>
      <p:sp>
        <p:nvSpPr>
          <p:cNvPr id="9" name="AutoShape 7"/>
          <p:cNvSpPr>
            <a:spLocks noChangeArrowheads="1"/>
          </p:cNvSpPr>
          <p:nvPr/>
        </p:nvSpPr>
        <p:spPr bwMode="auto">
          <a:xfrm>
            <a:off x="2772465" y="1839833"/>
            <a:ext cx="304800" cy="2286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endParaRPr lang="en-GB" altLang="pl-PL" sz="1800">
              <a:latin typeface="Arial" panose="020B0604020202020204" pitchFamily="34" charset="0"/>
            </a:endParaRPr>
          </a:p>
        </p:txBody>
      </p:sp>
      <p:sp>
        <p:nvSpPr>
          <p:cNvPr id="10" name="AutoShape 8"/>
          <p:cNvSpPr>
            <a:spLocks noChangeArrowheads="1"/>
          </p:cNvSpPr>
          <p:nvPr/>
        </p:nvSpPr>
        <p:spPr bwMode="auto">
          <a:xfrm>
            <a:off x="8820954" y="1842214"/>
            <a:ext cx="304800" cy="2286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endParaRPr lang="en-GB" altLang="pl-PL" sz="1800">
              <a:latin typeface="Arial" panose="020B0604020202020204" pitchFamily="34" charset="0"/>
            </a:endParaRPr>
          </a:p>
        </p:txBody>
      </p:sp>
      <p:sp>
        <p:nvSpPr>
          <p:cNvPr id="11" name="AutoShape 9"/>
          <p:cNvSpPr>
            <a:spLocks noChangeArrowheads="1"/>
          </p:cNvSpPr>
          <p:nvPr/>
        </p:nvSpPr>
        <p:spPr bwMode="auto">
          <a:xfrm>
            <a:off x="5670039" y="1842214"/>
            <a:ext cx="304800" cy="2286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Aft>
                <a:spcPct val="0"/>
              </a:spcAft>
            </a:pPr>
            <a:endParaRPr lang="en-GB" altLang="pl-PL" sz="1800">
              <a:latin typeface="Arial" panose="020B0604020202020204" pitchFamily="34" charset="0"/>
            </a:endParaRPr>
          </a:p>
        </p:txBody>
      </p:sp>
      <p:sp>
        <p:nvSpPr>
          <p:cNvPr id="12" name="Text Box 10"/>
          <p:cNvSpPr txBox="1">
            <a:spLocks noChangeArrowheads="1"/>
          </p:cNvSpPr>
          <p:nvPr/>
        </p:nvSpPr>
        <p:spPr bwMode="auto">
          <a:xfrm>
            <a:off x="693290" y="2404073"/>
            <a:ext cx="2122487"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Bef>
                <a:spcPct val="50000"/>
              </a:spcBef>
              <a:spcAft>
                <a:spcPct val="0"/>
              </a:spcAft>
            </a:pPr>
            <a:r>
              <a:rPr lang="en-US" altLang="pl-PL" sz="1800" b="1" dirty="0">
                <a:solidFill>
                  <a:schemeClr val="tx1">
                    <a:lumMod val="50000"/>
                    <a:lumOff val="50000"/>
                  </a:schemeClr>
                </a:solidFill>
              </a:rPr>
              <a:t>Safety</a:t>
            </a:r>
          </a:p>
          <a:p>
            <a:pPr eaLnBrk="1" hangingPunct="1">
              <a:lnSpc>
                <a:spcPct val="100000"/>
              </a:lnSpc>
              <a:spcBef>
                <a:spcPct val="50000"/>
              </a:spcBef>
              <a:spcAft>
                <a:spcPct val="0"/>
              </a:spcAft>
            </a:pPr>
            <a:r>
              <a:rPr lang="en-US" altLang="pl-PL" sz="1800" b="1" dirty="0">
                <a:solidFill>
                  <a:schemeClr val="tx1">
                    <a:lumMod val="50000"/>
                    <a:lumOff val="50000"/>
                  </a:schemeClr>
                </a:solidFill>
              </a:rPr>
              <a:t>Immunogenicity</a:t>
            </a:r>
          </a:p>
          <a:p>
            <a:pPr eaLnBrk="1" hangingPunct="1">
              <a:lnSpc>
                <a:spcPct val="100000"/>
              </a:lnSpc>
              <a:spcBef>
                <a:spcPct val="50000"/>
              </a:spcBef>
              <a:spcAft>
                <a:spcPct val="0"/>
              </a:spcAft>
            </a:pPr>
            <a:r>
              <a:rPr lang="en-US" altLang="pl-PL" sz="1800" b="1" dirty="0">
                <a:solidFill>
                  <a:schemeClr val="tx1">
                    <a:lumMod val="50000"/>
                    <a:lumOff val="50000"/>
                  </a:schemeClr>
                </a:solidFill>
              </a:rPr>
              <a:t>Proof of principle</a:t>
            </a:r>
          </a:p>
          <a:p>
            <a:pPr eaLnBrk="1" hangingPunct="1">
              <a:lnSpc>
                <a:spcPct val="100000"/>
              </a:lnSpc>
              <a:spcBef>
                <a:spcPct val="50000"/>
              </a:spcBef>
              <a:spcAft>
                <a:spcPct val="0"/>
              </a:spcAft>
            </a:pPr>
            <a:r>
              <a:rPr lang="en-US" altLang="pl-PL" sz="1800" b="1" dirty="0">
                <a:solidFill>
                  <a:schemeClr val="tx1">
                    <a:lumMod val="50000"/>
                    <a:lumOff val="50000"/>
                  </a:schemeClr>
                </a:solidFill>
              </a:rPr>
              <a:t>N&lt;50</a:t>
            </a:r>
            <a:endParaRPr lang="en-AU" altLang="pl-PL" sz="1800" b="1" dirty="0">
              <a:solidFill>
                <a:schemeClr val="tx1">
                  <a:lumMod val="50000"/>
                  <a:lumOff val="50000"/>
                </a:schemeClr>
              </a:solidFill>
            </a:endParaRPr>
          </a:p>
        </p:txBody>
      </p:sp>
      <p:sp>
        <p:nvSpPr>
          <p:cNvPr id="13" name="Text Box 11"/>
          <p:cNvSpPr txBox="1">
            <a:spLocks noChangeArrowheads="1"/>
          </p:cNvSpPr>
          <p:nvPr/>
        </p:nvSpPr>
        <p:spPr bwMode="auto">
          <a:xfrm>
            <a:off x="3370615" y="2432648"/>
            <a:ext cx="2106613"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Bef>
                <a:spcPct val="50000"/>
              </a:spcBef>
              <a:spcAft>
                <a:spcPct val="0"/>
              </a:spcAft>
            </a:pPr>
            <a:r>
              <a:rPr lang="en-US" altLang="pl-PL" sz="1800" b="1" dirty="0">
                <a:solidFill>
                  <a:schemeClr val="tx1">
                    <a:lumMod val="50000"/>
                    <a:lumOff val="50000"/>
                  </a:schemeClr>
                </a:solidFill>
              </a:rPr>
              <a:t>Safety</a:t>
            </a:r>
          </a:p>
          <a:p>
            <a:pPr eaLnBrk="1" hangingPunct="1">
              <a:lnSpc>
                <a:spcPct val="100000"/>
              </a:lnSpc>
              <a:spcBef>
                <a:spcPct val="50000"/>
              </a:spcBef>
              <a:spcAft>
                <a:spcPct val="0"/>
              </a:spcAft>
            </a:pPr>
            <a:r>
              <a:rPr lang="en-US" altLang="pl-PL" sz="1800" b="1" dirty="0">
                <a:solidFill>
                  <a:schemeClr val="tx1">
                    <a:lumMod val="50000"/>
                    <a:lumOff val="50000"/>
                  </a:schemeClr>
                </a:solidFill>
              </a:rPr>
              <a:t>Immunogenicity</a:t>
            </a:r>
          </a:p>
          <a:p>
            <a:pPr eaLnBrk="1" hangingPunct="1">
              <a:lnSpc>
                <a:spcPct val="100000"/>
              </a:lnSpc>
              <a:spcBef>
                <a:spcPct val="50000"/>
              </a:spcBef>
              <a:spcAft>
                <a:spcPct val="0"/>
              </a:spcAft>
            </a:pPr>
            <a:r>
              <a:rPr lang="en-US" altLang="pl-PL" sz="1800" b="1" dirty="0">
                <a:solidFill>
                  <a:schemeClr val="tx1">
                    <a:lumMod val="50000"/>
                    <a:lumOff val="50000"/>
                  </a:schemeClr>
                </a:solidFill>
              </a:rPr>
              <a:t>Optimum dose</a:t>
            </a:r>
          </a:p>
          <a:p>
            <a:pPr eaLnBrk="1" hangingPunct="1">
              <a:lnSpc>
                <a:spcPct val="100000"/>
              </a:lnSpc>
              <a:spcBef>
                <a:spcPct val="50000"/>
              </a:spcBef>
              <a:spcAft>
                <a:spcPct val="0"/>
              </a:spcAft>
            </a:pPr>
            <a:r>
              <a:rPr lang="en-US" altLang="pl-PL" sz="1800" b="1" dirty="0">
                <a:solidFill>
                  <a:schemeClr val="tx1">
                    <a:lumMod val="50000"/>
                    <a:lumOff val="50000"/>
                  </a:schemeClr>
                </a:solidFill>
              </a:rPr>
              <a:t>Scheduling</a:t>
            </a:r>
          </a:p>
          <a:p>
            <a:pPr eaLnBrk="1" hangingPunct="1">
              <a:lnSpc>
                <a:spcPct val="100000"/>
              </a:lnSpc>
              <a:spcBef>
                <a:spcPct val="50000"/>
              </a:spcBef>
              <a:spcAft>
                <a:spcPct val="0"/>
              </a:spcAft>
            </a:pPr>
            <a:r>
              <a:rPr lang="en-US" altLang="pl-PL" sz="1800" b="1" dirty="0">
                <a:solidFill>
                  <a:schemeClr val="tx1">
                    <a:lumMod val="50000"/>
                    <a:lumOff val="50000"/>
                  </a:schemeClr>
                </a:solidFill>
              </a:rPr>
              <a:t>N=100s</a:t>
            </a:r>
            <a:endParaRPr lang="en-AU" altLang="pl-PL" sz="1800" b="1" dirty="0">
              <a:solidFill>
                <a:schemeClr val="tx1">
                  <a:lumMod val="50000"/>
                  <a:lumOff val="50000"/>
                </a:schemeClr>
              </a:solidFill>
            </a:endParaRPr>
          </a:p>
        </p:txBody>
      </p:sp>
      <p:sp>
        <p:nvSpPr>
          <p:cNvPr id="14" name="Text Box 12"/>
          <p:cNvSpPr txBox="1">
            <a:spLocks noChangeArrowheads="1"/>
          </p:cNvSpPr>
          <p:nvPr/>
        </p:nvSpPr>
        <p:spPr bwMode="auto">
          <a:xfrm>
            <a:off x="6347977" y="2437411"/>
            <a:ext cx="257492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Bef>
                <a:spcPct val="50000"/>
              </a:spcBef>
              <a:spcAft>
                <a:spcPct val="0"/>
              </a:spcAft>
            </a:pPr>
            <a:r>
              <a:rPr lang="en-US" altLang="pl-PL" sz="1800" b="1">
                <a:solidFill>
                  <a:schemeClr val="tx1">
                    <a:lumMod val="50000"/>
                    <a:lumOff val="50000"/>
                  </a:schemeClr>
                </a:solidFill>
              </a:rPr>
              <a:t>Safety</a:t>
            </a:r>
          </a:p>
          <a:p>
            <a:pPr eaLnBrk="1" hangingPunct="1">
              <a:lnSpc>
                <a:spcPct val="100000"/>
              </a:lnSpc>
              <a:spcBef>
                <a:spcPct val="50000"/>
              </a:spcBef>
              <a:spcAft>
                <a:spcPct val="0"/>
              </a:spcAft>
            </a:pPr>
            <a:r>
              <a:rPr lang="en-US" altLang="pl-PL" sz="1800" b="1">
                <a:solidFill>
                  <a:schemeClr val="tx1">
                    <a:lumMod val="50000"/>
                    <a:lumOff val="50000"/>
                  </a:schemeClr>
                </a:solidFill>
              </a:rPr>
              <a:t>Immunogenicity</a:t>
            </a:r>
          </a:p>
          <a:p>
            <a:pPr eaLnBrk="1" hangingPunct="1">
              <a:lnSpc>
                <a:spcPct val="100000"/>
              </a:lnSpc>
              <a:spcBef>
                <a:spcPct val="50000"/>
              </a:spcBef>
              <a:spcAft>
                <a:spcPct val="0"/>
              </a:spcAft>
            </a:pPr>
            <a:r>
              <a:rPr lang="en-US" altLang="pl-PL" sz="1800" b="1">
                <a:solidFill>
                  <a:schemeClr val="tx1">
                    <a:lumMod val="50000"/>
                    <a:lumOff val="50000"/>
                  </a:schemeClr>
                </a:solidFill>
              </a:rPr>
              <a:t>Efficacy</a:t>
            </a:r>
          </a:p>
          <a:p>
            <a:pPr eaLnBrk="1" hangingPunct="1">
              <a:lnSpc>
                <a:spcPct val="100000"/>
              </a:lnSpc>
              <a:spcBef>
                <a:spcPct val="50000"/>
              </a:spcBef>
              <a:spcAft>
                <a:spcPct val="0"/>
              </a:spcAft>
            </a:pPr>
            <a:r>
              <a:rPr lang="en-US" altLang="pl-PL" sz="1800" b="1">
                <a:solidFill>
                  <a:schemeClr val="tx1">
                    <a:lumMod val="50000"/>
                    <a:lumOff val="50000"/>
                  </a:schemeClr>
                </a:solidFill>
              </a:rPr>
              <a:t>Sample size varies according to endpoint </a:t>
            </a:r>
            <a:endParaRPr lang="en-US" altLang="pl-PL" sz="1800" b="1">
              <a:solidFill>
                <a:schemeClr val="tx1">
                  <a:lumMod val="50000"/>
                  <a:lumOff val="50000"/>
                </a:schemeClr>
              </a:solidFill>
              <a:latin typeface="Arial" panose="020B0604020202020204" pitchFamily="34" charset="0"/>
            </a:endParaRPr>
          </a:p>
          <a:p>
            <a:pPr eaLnBrk="1" hangingPunct="1">
              <a:lnSpc>
                <a:spcPct val="100000"/>
              </a:lnSpc>
              <a:spcBef>
                <a:spcPct val="50000"/>
              </a:spcBef>
              <a:spcAft>
                <a:spcPct val="0"/>
              </a:spcAft>
            </a:pPr>
            <a:r>
              <a:rPr lang="en-US" altLang="pl-PL" sz="1800" b="1">
                <a:solidFill>
                  <a:schemeClr val="tx1">
                    <a:lumMod val="50000"/>
                    <a:lumOff val="50000"/>
                  </a:schemeClr>
                </a:solidFill>
              </a:rPr>
              <a:t>(1,000s to </a:t>
            </a:r>
            <a:r>
              <a:rPr lang="en-US" altLang="pl-PL" sz="1800" b="1">
                <a:solidFill>
                  <a:schemeClr val="tx1">
                    <a:lumMod val="50000"/>
                    <a:lumOff val="50000"/>
                  </a:schemeClr>
                </a:solidFill>
                <a:latin typeface="Arial" panose="020B0604020202020204" pitchFamily="34" charset="0"/>
              </a:rPr>
              <a:t>1</a:t>
            </a:r>
            <a:r>
              <a:rPr lang="en-US" altLang="pl-PL" sz="1800" b="1">
                <a:solidFill>
                  <a:schemeClr val="tx1">
                    <a:lumMod val="50000"/>
                    <a:lumOff val="50000"/>
                  </a:schemeClr>
                </a:solidFill>
              </a:rPr>
              <a:t>0,000s)</a:t>
            </a:r>
            <a:endParaRPr lang="en-AU" altLang="pl-PL" sz="1800" b="1">
              <a:solidFill>
                <a:schemeClr val="tx1">
                  <a:lumMod val="50000"/>
                  <a:lumOff val="50000"/>
                </a:schemeClr>
              </a:solidFill>
            </a:endParaRPr>
          </a:p>
        </p:txBody>
      </p:sp>
      <p:sp>
        <p:nvSpPr>
          <p:cNvPr id="15" name="Text Box 13"/>
          <p:cNvSpPr txBox="1">
            <a:spLocks noChangeArrowheads="1"/>
          </p:cNvSpPr>
          <p:nvPr/>
        </p:nvSpPr>
        <p:spPr bwMode="auto">
          <a:xfrm>
            <a:off x="9541823" y="2423123"/>
            <a:ext cx="19812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0000"/>
              </a:spcAft>
              <a:defRPr sz="2400">
                <a:solidFill>
                  <a:schemeClr val="tx1"/>
                </a:solidFill>
                <a:latin typeface="Tahoma" panose="020B0604030504040204" pitchFamily="34" charset="0"/>
              </a:defRPr>
            </a:lvl1pPr>
            <a:lvl2pPr marL="742950" indent="-285750">
              <a:lnSpc>
                <a:spcPct val="90000"/>
              </a:lnSpc>
              <a:spcAft>
                <a:spcPct val="20000"/>
              </a:spcAft>
              <a:buFont typeface="Wingdings" panose="05000000000000000000" pitchFamily="2" charset="2"/>
              <a:buChar char="§"/>
              <a:defRPr sz="2000">
                <a:solidFill>
                  <a:schemeClr val="tx1"/>
                </a:solidFill>
                <a:latin typeface="Tahoma" panose="020B0604030504040204" pitchFamily="34" charset="0"/>
              </a:defRPr>
            </a:lvl2pPr>
            <a:lvl3pPr marL="1143000" indent="-228600">
              <a:lnSpc>
                <a:spcPct val="90000"/>
              </a:lnSpc>
              <a:spcAft>
                <a:spcPct val="20000"/>
              </a:spcAft>
              <a:buChar char="•"/>
              <a:defRPr>
                <a:solidFill>
                  <a:schemeClr val="tx1"/>
                </a:solidFill>
                <a:latin typeface="Tahoma" panose="020B060403050404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eaLnBrk="1" hangingPunct="1">
              <a:lnSpc>
                <a:spcPct val="100000"/>
              </a:lnSpc>
              <a:spcBef>
                <a:spcPct val="50000"/>
              </a:spcBef>
              <a:spcAft>
                <a:spcPct val="0"/>
              </a:spcAft>
            </a:pPr>
            <a:r>
              <a:rPr lang="en-US" altLang="pl-PL" sz="1800" b="1">
                <a:solidFill>
                  <a:schemeClr val="tx1">
                    <a:lumMod val="50000"/>
                    <a:lumOff val="50000"/>
                  </a:schemeClr>
                </a:solidFill>
              </a:rPr>
              <a:t>Postmarketing surveillance</a:t>
            </a:r>
          </a:p>
          <a:p>
            <a:pPr eaLnBrk="1" hangingPunct="1">
              <a:lnSpc>
                <a:spcPct val="100000"/>
              </a:lnSpc>
              <a:spcBef>
                <a:spcPct val="50000"/>
              </a:spcBef>
              <a:spcAft>
                <a:spcPct val="0"/>
              </a:spcAft>
            </a:pPr>
            <a:r>
              <a:rPr lang="en-US" altLang="pl-PL" sz="1800" b="1">
                <a:solidFill>
                  <a:schemeClr val="tx1">
                    <a:lumMod val="50000"/>
                    <a:lumOff val="50000"/>
                  </a:schemeClr>
                </a:solidFill>
              </a:rPr>
              <a:t>Safety</a:t>
            </a:r>
          </a:p>
          <a:p>
            <a:pPr eaLnBrk="1" hangingPunct="1">
              <a:lnSpc>
                <a:spcPct val="100000"/>
              </a:lnSpc>
              <a:spcBef>
                <a:spcPct val="50000"/>
              </a:spcBef>
              <a:spcAft>
                <a:spcPct val="0"/>
              </a:spcAft>
            </a:pPr>
            <a:r>
              <a:rPr lang="en-US" altLang="pl-PL" sz="1800" b="1">
                <a:solidFill>
                  <a:schemeClr val="tx1">
                    <a:lumMod val="50000"/>
                    <a:lumOff val="50000"/>
                  </a:schemeClr>
                </a:solidFill>
              </a:rPr>
              <a:t>Effectiveness</a:t>
            </a:r>
          </a:p>
          <a:p>
            <a:pPr eaLnBrk="1" hangingPunct="1">
              <a:lnSpc>
                <a:spcPct val="100000"/>
              </a:lnSpc>
              <a:spcBef>
                <a:spcPct val="50000"/>
              </a:spcBef>
              <a:spcAft>
                <a:spcPct val="0"/>
              </a:spcAft>
            </a:pPr>
            <a:r>
              <a:rPr lang="en-US" altLang="pl-PL" sz="1800" b="1">
                <a:solidFill>
                  <a:schemeClr val="tx1">
                    <a:lumMod val="50000"/>
                    <a:lumOff val="50000"/>
                  </a:schemeClr>
                </a:solidFill>
              </a:rPr>
              <a:t>N&gt;10,000s</a:t>
            </a:r>
            <a:endParaRPr lang="en-AU" altLang="pl-PL" sz="1800" b="1">
              <a:solidFill>
                <a:schemeClr val="tx1">
                  <a:lumMod val="50000"/>
                  <a:lumOff val="50000"/>
                </a:schemeClr>
              </a:solidFill>
            </a:endParaRPr>
          </a:p>
        </p:txBody>
      </p:sp>
    </p:spTree>
    <p:extLst>
      <p:ext uri="{BB962C8B-B14F-4D97-AF65-F5344CB8AC3E}">
        <p14:creationId xmlns:p14="http://schemas.microsoft.com/office/powerpoint/2010/main" val="2896789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it-IT" altLang="pl-PL" dirty="0"/>
              <a:t>AEFI classification</a:t>
            </a:r>
            <a:endParaRPr dirty="0"/>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u="sng" dirty="0"/>
              <a:t>Vaccine reaction</a:t>
            </a:r>
            <a:r>
              <a:rPr lang="en-GB" dirty="0"/>
              <a:t>: event caused or precipitated by the vaccine when given correctly; caused by inherent properties of the vaccine </a:t>
            </a:r>
          </a:p>
          <a:p>
            <a:pPr marL="342900" lvl="0" indent="-342900">
              <a:spcBef>
                <a:spcPts val="0"/>
              </a:spcBef>
              <a:buFont typeface="Arial" panose="020B0604020202020204" pitchFamily="34" charset="0"/>
              <a:buChar char="•"/>
            </a:pPr>
            <a:r>
              <a:rPr lang="en-GB" u="sng" dirty="0"/>
              <a:t>Programme error</a:t>
            </a:r>
            <a:r>
              <a:rPr lang="en-GB" dirty="0"/>
              <a:t>: event caused by an error in vaccine preparation, handling, or administration </a:t>
            </a:r>
          </a:p>
          <a:p>
            <a:pPr marL="342900" lvl="0" indent="-342900">
              <a:spcBef>
                <a:spcPts val="0"/>
              </a:spcBef>
              <a:buFont typeface="Arial" panose="020B0604020202020204" pitchFamily="34" charset="0"/>
              <a:buChar char="•"/>
            </a:pPr>
            <a:r>
              <a:rPr lang="en-GB" u="sng" dirty="0"/>
              <a:t>Coincidental event</a:t>
            </a:r>
            <a:r>
              <a:rPr lang="en-GB" dirty="0"/>
              <a:t>: event that happens after immunization but not caused by the vaccine - a chance association</a:t>
            </a:r>
          </a:p>
          <a:p>
            <a:pPr marL="342900" lvl="0" indent="-342900">
              <a:spcBef>
                <a:spcPts val="0"/>
              </a:spcBef>
              <a:buFont typeface="Arial" panose="020B0604020202020204" pitchFamily="34" charset="0"/>
              <a:buChar char="•"/>
            </a:pPr>
            <a:r>
              <a:rPr lang="en-GB" u="sng" dirty="0"/>
              <a:t>Injection reaction</a:t>
            </a:r>
            <a:r>
              <a:rPr lang="en-GB" dirty="0"/>
              <a:t>: event caused by anxiety about, or pain from the injection itself rather than the vaccine</a:t>
            </a:r>
          </a:p>
          <a:p>
            <a:pPr marL="342900" lvl="0" indent="-342900">
              <a:spcBef>
                <a:spcPts val="0"/>
              </a:spcBef>
              <a:buFont typeface="Arial" panose="020B0604020202020204" pitchFamily="34" charset="0"/>
              <a:buChar char="•"/>
            </a:pPr>
            <a:r>
              <a:rPr lang="en-GB" u="sng" dirty="0"/>
              <a:t>Unknown</a:t>
            </a:r>
            <a:r>
              <a:rPr lang="en-GB" dirty="0"/>
              <a:t>: which cause cannot be determined </a:t>
            </a:r>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19</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4766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Objectives</a:t>
            </a:r>
            <a:endParaRPr/>
          </a:p>
        </p:txBody>
      </p:sp>
      <p:sp>
        <p:nvSpPr>
          <p:cNvPr id="48" name="Shape 4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400" b="0" i="0" u="none" strike="noStrike" cap="none" dirty="0">
                <a:solidFill>
                  <a:schemeClr val="dk1"/>
                </a:solidFill>
                <a:latin typeface="Tahoma"/>
                <a:ea typeface="Tahoma"/>
                <a:cs typeface="Tahoma"/>
                <a:sym typeface="Tahoma"/>
              </a:rPr>
              <a:t>Specific objectives of this session:</a:t>
            </a:r>
            <a:endParaRPr dirty="0"/>
          </a:p>
          <a:p>
            <a:pPr lvl="0" indent="-457200">
              <a:spcBef>
                <a:spcPts val="900"/>
              </a:spcBef>
              <a:buClr>
                <a:schemeClr val="dk1"/>
              </a:buClr>
              <a:buSzPts val="2400"/>
              <a:buFont typeface="Noto Sans Symbols"/>
              <a:buAutoNum type="arabicPeriod"/>
            </a:pPr>
            <a:r>
              <a:rPr lang="en-GB" dirty="0"/>
              <a:t>Prepare a lecture on surveillance of vaccine-preventable diseases;</a:t>
            </a:r>
          </a:p>
          <a:p>
            <a:pPr lvl="0" indent="-457200">
              <a:spcBef>
                <a:spcPts val="900"/>
              </a:spcBef>
              <a:buClr>
                <a:schemeClr val="dk1"/>
              </a:buClr>
              <a:buSzPts val="2400"/>
              <a:buFont typeface="Noto Sans Symbols"/>
              <a:buAutoNum type="arabicPeriod"/>
            </a:pPr>
            <a:r>
              <a:rPr lang="en-GB" dirty="0"/>
              <a:t>Adapt the lecture to its country target audience by using its own examples;</a:t>
            </a:r>
          </a:p>
          <a:p>
            <a:pPr lvl="0" indent="-457200">
              <a:spcBef>
                <a:spcPts val="900"/>
              </a:spcBef>
              <a:buClr>
                <a:schemeClr val="dk1"/>
              </a:buClr>
              <a:buSzPts val="2400"/>
              <a:buFont typeface="Noto Sans Symbols"/>
              <a:buAutoNum type="arabicPeriod"/>
            </a:pPr>
            <a:r>
              <a:rPr lang="en-GB" dirty="0"/>
              <a:t>Describe the epidemiological principles and methods for surveillance of adverse events following immunisation (AEFI) after licensure (passive, enhanced passive, active).</a:t>
            </a:r>
          </a:p>
          <a:p>
            <a:pPr marL="457200" marR="0" lvl="0" indent="-304800" algn="l" rtl="0">
              <a:lnSpc>
                <a:spcPct val="90000"/>
              </a:lnSpc>
              <a:spcBef>
                <a:spcPts val="900"/>
              </a:spcBef>
              <a:spcAft>
                <a:spcPts val="0"/>
              </a:spcAft>
              <a:buClr>
                <a:schemeClr val="dk1"/>
              </a:buClr>
              <a:buSzPts val="2400"/>
              <a:buFont typeface="Noto Sans Symbols"/>
              <a:buNone/>
            </a:pPr>
            <a:endParaRPr sz="2400" b="0" i="0" u="none" strike="noStrike" cap="none" dirty="0">
              <a:solidFill>
                <a:schemeClr val="dk1"/>
              </a:solidFill>
              <a:latin typeface="Tahoma"/>
              <a:ea typeface="Tahoma"/>
              <a:cs typeface="Tahoma"/>
              <a:sym typeface="Tahoma"/>
            </a:endParaRPr>
          </a:p>
          <a:p>
            <a:pPr marL="0" marR="0" lvl="0" indent="0" algn="l" rtl="0">
              <a:lnSpc>
                <a:spcPct val="90000"/>
              </a:lnSpc>
              <a:spcBef>
                <a:spcPts val="900"/>
              </a:spcBef>
              <a:spcAft>
                <a:spcPts val="0"/>
              </a:spcAft>
              <a:buNone/>
            </a:pPr>
            <a:r>
              <a:rPr lang="en-GB" sz="2400" b="0" i="0" u="none" strike="noStrike" cap="none" dirty="0">
                <a:solidFill>
                  <a:schemeClr val="dk1"/>
                </a:solidFill>
                <a:latin typeface="Tahoma"/>
                <a:ea typeface="Tahoma"/>
                <a:cs typeface="Tahoma"/>
                <a:sym typeface="Tahoma"/>
              </a:rPr>
              <a:t>Related to the course objectives:</a:t>
            </a:r>
            <a:endParaRPr dirty="0"/>
          </a:p>
          <a:p>
            <a:pPr marL="450850" lvl="0" indent="-406400" fontAlgn="base"/>
            <a:r>
              <a:rPr lang="en-GB" sz="2400" b="0" i="0" u="none" strike="noStrike" cap="none" dirty="0">
                <a:solidFill>
                  <a:schemeClr val="dk1"/>
                </a:solidFill>
                <a:latin typeface="Tahoma"/>
                <a:ea typeface="Tahoma"/>
                <a:cs typeface="Tahoma"/>
                <a:sym typeface="Tahoma"/>
              </a:rPr>
              <a:t>A.</a:t>
            </a:r>
            <a:r>
              <a:rPr lang="en-GB" dirty="0"/>
              <a:t> </a:t>
            </a:r>
            <a:r>
              <a:rPr lang="en-US" dirty="0"/>
              <a:t>Ability to lecture on surveillance, outbreak investigation and applied epidemiological research of VPD;</a:t>
            </a:r>
            <a:endParaRPr lang="en-GB" dirty="0"/>
          </a:p>
          <a:p>
            <a:pPr marL="450850" lvl="0" indent="-406400" fontAlgn="base"/>
            <a:r>
              <a:rPr lang="en-US" dirty="0"/>
              <a:t>B. Ability to define the target audience and to adjust material/contents</a:t>
            </a:r>
            <a:endParaRPr dirty="0"/>
          </a:p>
          <a:p>
            <a:pPr marL="0" marR="0" lvl="0" indent="0" algn="l" rtl="0">
              <a:lnSpc>
                <a:spcPct val="90000"/>
              </a:lnSpc>
              <a:spcBef>
                <a:spcPts val="900"/>
              </a:spcBef>
              <a:spcAft>
                <a:spcPts val="0"/>
              </a:spcAft>
              <a:buNone/>
            </a:pPr>
            <a:endParaRPr dirty="0"/>
          </a:p>
          <a:p>
            <a:pPr marL="0" marR="0" lvl="0" indent="0" algn="l" rtl="0">
              <a:lnSpc>
                <a:spcPct val="90000"/>
              </a:lnSpc>
              <a:spcBef>
                <a:spcPts val="90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6" name="Shape 83"/>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a:t>
            </a:fld>
            <a:endParaRPr sz="1200" b="0" i="0" u="none" strike="noStrike" cap="none" dirty="0">
              <a:solidFill>
                <a:schemeClr val="lt1"/>
              </a:solidFill>
              <a:latin typeface="Tahoma"/>
              <a:ea typeface="Tahoma"/>
              <a:cs typeface="Tahoma"/>
              <a:sym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it-IT" altLang="pl-PL" dirty="0"/>
              <a:t>AEFI classification</a:t>
            </a:r>
            <a:endParaRPr dirty="0"/>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Extent</a:t>
            </a:r>
          </a:p>
          <a:p>
            <a:pPr marL="342900" lvl="0" indent="-342900">
              <a:spcBef>
                <a:spcPts val="0"/>
              </a:spcBef>
              <a:buFont typeface="Arial" panose="020B0604020202020204" pitchFamily="34" charset="0"/>
              <a:buChar char="•"/>
            </a:pPr>
            <a:r>
              <a:rPr lang="en-GB" dirty="0"/>
              <a:t>local             </a:t>
            </a:r>
          </a:p>
          <a:p>
            <a:pPr marL="342900" lvl="0" indent="-342900">
              <a:spcBef>
                <a:spcPts val="0"/>
              </a:spcBef>
              <a:buFont typeface="Arial" panose="020B0604020202020204" pitchFamily="34" charset="0"/>
              <a:buChar char="•"/>
            </a:pPr>
            <a:r>
              <a:rPr lang="en-GB" dirty="0"/>
              <a:t>systemic</a:t>
            </a:r>
          </a:p>
          <a:p>
            <a:pPr marL="0" lvl="0" indent="0">
              <a:spcBef>
                <a:spcPts val="0"/>
              </a:spcBef>
            </a:pPr>
            <a:endParaRPr lang="nb-NO" dirty="0"/>
          </a:p>
          <a:p>
            <a:pPr marL="0" lvl="0" indent="0">
              <a:spcBef>
                <a:spcPts val="0"/>
              </a:spcBef>
            </a:pPr>
            <a:r>
              <a:rPr lang="en-GB" dirty="0"/>
              <a:t>Severity</a:t>
            </a:r>
          </a:p>
          <a:p>
            <a:pPr marL="342900" lvl="0" indent="-342900">
              <a:spcBef>
                <a:spcPts val="0"/>
              </a:spcBef>
              <a:buFont typeface="Arial" panose="020B0604020202020204" pitchFamily="34" charset="0"/>
              <a:buChar char="•"/>
            </a:pPr>
            <a:r>
              <a:rPr lang="en-GB" dirty="0"/>
              <a:t>common </a:t>
            </a:r>
          </a:p>
          <a:p>
            <a:pPr marL="342900" lvl="0" indent="-342900">
              <a:spcBef>
                <a:spcPts val="0"/>
              </a:spcBef>
              <a:buFont typeface="Arial" panose="020B0604020202020204" pitchFamily="34" charset="0"/>
              <a:buChar char="•"/>
            </a:pPr>
            <a:r>
              <a:rPr lang="en-GB" dirty="0"/>
              <a:t>relevant : clinically significant   but rapid recovery</a:t>
            </a:r>
          </a:p>
          <a:p>
            <a:pPr marL="342900" lvl="0" indent="-342900">
              <a:spcBef>
                <a:spcPts val="0"/>
              </a:spcBef>
              <a:buFont typeface="Arial" panose="020B0604020202020204" pitchFamily="34" charset="0"/>
              <a:buChar char="•"/>
            </a:pPr>
            <a:r>
              <a:rPr lang="en-GB" dirty="0"/>
              <a:t>serious : hospitalized, permanent sequelae, life-threatening, death</a:t>
            </a:r>
          </a:p>
          <a:p>
            <a:pPr marL="0" lvl="0" indent="0">
              <a:spcBef>
                <a:spcPts val="0"/>
              </a:spcBef>
            </a:pPr>
            <a:endParaRPr lang="nb-NO" dirty="0"/>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20</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223783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pl-PL" dirty="0"/>
              <a:t>Routine/passive surveillance of AEFIs</a:t>
            </a:r>
            <a:endParaRPr dirty="0"/>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Reports by health professionals responsible for vaccination</a:t>
            </a:r>
          </a:p>
          <a:p>
            <a:pPr marL="342900" lvl="0" indent="-342900">
              <a:spcBef>
                <a:spcPts val="0"/>
              </a:spcBef>
              <a:buFont typeface="Arial" panose="020B0604020202020204" pitchFamily="34" charset="0"/>
              <a:buChar char="•"/>
            </a:pPr>
            <a:r>
              <a:rPr lang="en-GB" dirty="0"/>
              <a:t>Reports by consumers/child guardian increasing</a:t>
            </a:r>
          </a:p>
          <a:p>
            <a:pPr marL="342900" lvl="0" indent="-342900">
              <a:spcBef>
                <a:spcPts val="0"/>
              </a:spcBef>
              <a:buFont typeface="Arial" panose="020B0604020202020204" pitchFamily="34" charset="0"/>
              <a:buChar char="•"/>
            </a:pPr>
            <a:r>
              <a:rPr lang="en-GB" dirty="0"/>
              <a:t>Known limitations to these systems are delay in reporting and underreporting</a:t>
            </a:r>
          </a:p>
          <a:p>
            <a:pPr marL="342900" lvl="0" indent="-342900">
              <a:spcBef>
                <a:spcPts val="0"/>
              </a:spcBef>
              <a:buFont typeface="Arial" panose="020B0604020202020204" pitchFamily="34" charset="0"/>
              <a:buChar char="•"/>
            </a:pPr>
            <a:r>
              <a:rPr lang="en-GB" dirty="0"/>
              <a:t>National systems report all the AEFI or only severe reactions </a:t>
            </a:r>
          </a:p>
          <a:p>
            <a:pPr marL="342900" lvl="0" indent="-342900">
              <a:spcBef>
                <a:spcPts val="0"/>
              </a:spcBef>
              <a:buFont typeface="Arial" panose="020B0604020202020204" pitchFamily="34" charset="0"/>
              <a:buChar char="•"/>
            </a:pPr>
            <a:r>
              <a:rPr lang="en-GB" dirty="0"/>
              <a:t>All severe and unusual AEFIs are forwarded to the European Medicines Agency (EMA) </a:t>
            </a:r>
            <a:r>
              <a:rPr lang="en-GB" dirty="0" err="1"/>
              <a:t>Eudravigilance</a:t>
            </a:r>
            <a:r>
              <a:rPr lang="en-GB" dirty="0"/>
              <a:t> database</a:t>
            </a:r>
          </a:p>
          <a:p>
            <a:pPr marL="342900" lvl="0" indent="-342900">
              <a:spcBef>
                <a:spcPts val="0"/>
              </a:spcBef>
              <a:buFont typeface="Arial" panose="020B0604020202020204" pitchFamily="34" charset="0"/>
              <a:buChar char="•"/>
            </a:pPr>
            <a:r>
              <a:rPr lang="en-GB" dirty="0"/>
              <a:t>Stimulated routine/passive reporting (forms sent to vaccinators for return, e.g. yellow card in the UK, US VAERS system)</a:t>
            </a:r>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21</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34576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pl-PL" dirty="0"/>
              <a:t>Example of active surveillance of AEFIs</a:t>
            </a:r>
            <a:endParaRPr dirty="0"/>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Canadian IMPACT system </a:t>
            </a:r>
          </a:p>
          <a:p>
            <a:pPr marL="342900" lvl="0" indent="-342900">
              <a:spcBef>
                <a:spcPts val="0"/>
              </a:spcBef>
              <a:buFont typeface="Arial" panose="020B0604020202020204" pitchFamily="34" charset="0"/>
              <a:buChar char="•"/>
            </a:pPr>
            <a:r>
              <a:rPr lang="en-GB" dirty="0"/>
              <a:t>Covers 80% of all paediatric admissions</a:t>
            </a:r>
          </a:p>
          <a:p>
            <a:pPr marL="342900" lvl="0" indent="-342900">
              <a:spcBef>
                <a:spcPts val="0"/>
              </a:spcBef>
              <a:buFont typeface="Arial" panose="020B0604020202020204" pitchFamily="34" charset="0"/>
              <a:buChar char="•"/>
            </a:pPr>
            <a:r>
              <a:rPr lang="en-GB" dirty="0"/>
              <a:t>Special nurses scrutinise all admissions for possible adverse events (and vaccine preventable diseases) </a:t>
            </a:r>
          </a:p>
          <a:p>
            <a:pPr marL="342900" lvl="0" indent="-342900">
              <a:spcBef>
                <a:spcPts val="0"/>
              </a:spcBef>
              <a:buFont typeface="Arial" panose="020B0604020202020204" pitchFamily="34" charset="0"/>
              <a:buChar char="•"/>
            </a:pPr>
            <a:r>
              <a:rPr lang="en-GB" dirty="0"/>
              <a:t>Causality assessment largely based on biological plausibility </a:t>
            </a:r>
          </a:p>
          <a:p>
            <a:pPr marL="0" lvl="0" indent="0">
              <a:spcBef>
                <a:spcPts val="0"/>
              </a:spcBef>
            </a:pPr>
            <a:endParaRPr lang="en-GB" dirty="0"/>
          </a:p>
          <a:p>
            <a:pPr marL="0" lvl="0" indent="0">
              <a:spcBef>
                <a:spcPts val="0"/>
              </a:spcBef>
            </a:pPr>
            <a:r>
              <a:rPr lang="en-GB" dirty="0"/>
              <a:t>Record linkage systems</a:t>
            </a:r>
          </a:p>
          <a:p>
            <a:pPr marL="342900" lvl="0" indent="-342900">
              <a:spcBef>
                <a:spcPts val="0"/>
              </a:spcBef>
              <a:buFont typeface="Arial" panose="020B0604020202020204" pitchFamily="34" charset="0"/>
              <a:buChar char="•"/>
            </a:pPr>
            <a:r>
              <a:rPr lang="en-GB" dirty="0"/>
              <a:t>US Health Maintenance Organisations (HMOs)</a:t>
            </a:r>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22</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623323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pl-PL" dirty="0"/>
              <a:t>Note for trainers</a:t>
            </a:r>
            <a:endParaRPr dirty="0"/>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How does the system work in your country ? </a:t>
            </a:r>
          </a:p>
          <a:p>
            <a:pPr marL="342900" lvl="0" indent="-342900">
              <a:spcBef>
                <a:spcPts val="0"/>
              </a:spcBef>
              <a:buFont typeface="Arial" panose="020B0604020202020204" pitchFamily="34" charset="0"/>
              <a:buChar char="•"/>
            </a:pPr>
            <a:r>
              <a:rPr lang="en-GB" dirty="0"/>
              <a:t>Is the system in place active or passive ?</a:t>
            </a:r>
          </a:p>
          <a:p>
            <a:pPr marL="342900" lvl="0" indent="-342900">
              <a:spcBef>
                <a:spcPts val="0"/>
              </a:spcBef>
              <a:buFont typeface="Arial" panose="020B0604020202020204" pitchFamily="34" charset="0"/>
              <a:buChar char="•"/>
            </a:pPr>
            <a:r>
              <a:rPr lang="en-GB" dirty="0"/>
              <a:t>Is there a specific reporting form ?</a:t>
            </a:r>
          </a:p>
          <a:p>
            <a:pPr marL="342900" lvl="0" indent="-342900">
              <a:spcBef>
                <a:spcPts val="0"/>
              </a:spcBef>
              <a:buFont typeface="Arial" panose="020B0604020202020204" pitchFamily="34" charset="0"/>
              <a:buChar char="•"/>
            </a:pPr>
            <a:r>
              <a:rPr lang="en-GB" dirty="0"/>
              <a:t>Who is in charge of reporting ?</a:t>
            </a:r>
          </a:p>
          <a:p>
            <a:pPr marL="342900" lvl="0" indent="-342900">
              <a:spcBef>
                <a:spcPts val="0"/>
              </a:spcBef>
              <a:buFont typeface="Arial" panose="020B0604020202020204" pitchFamily="34" charset="0"/>
              <a:buChar char="•"/>
            </a:pPr>
            <a:r>
              <a:rPr lang="en-GB" dirty="0"/>
              <a:t>Who collect the data? </a:t>
            </a:r>
          </a:p>
          <a:p>
            <a:pPr marL="342900" lvl="0" indent="-342900">
              <a:spcBef>
                <a:spcPts val="0"/>
              </a:spcBef>
              <a:buFont typeface="Arial" panose="020B0604020202020204" pitchFamily="34" charset="0"/>
              <a:buChar char="•"/>
            </a:pPr>
            <a:r>
              <a:rPr lang="en-GB" dirty="0"/>
              <a:t>Which reports are produced at national level ? </a:t>
            </a:r>
          </a:p>
          <a:p>
            <a:pPr marL="342900" lvl="0" indent="-342900">
              <a:spcBef>
                <a:spcPts val="0"/>
              </a:spcBef>
              <a:buFont typeface="Arial" panose="020B0604020202020204" pitchFamily="34" charset="0"/>
              <a:buChar char="•"/>
            </a:pPr>
            <a:r>
              <a:rPr lang="en-GB" dirty="0"/>
              <a:t>Could you provide a data flow ?</a:t>
            </a:r>
          </a:p>
          <a:p>
            <a:pPr marL="342900" lvl="0" indent="-342900">
              <a:spcBef>
                <a:spcPts val="0"/>
              </a:spcBef>
              <a:buFont typeface="Arial" panose="020B0604020202020204" pitchFamily="34" charset="0"/>
              <a:buChar char="•"/>
            </a:pPr>
            <a:r>
              <a:rPr lang="en-GB" dirty="0"/>
              <a:t>What happens in case a new AEFI cases is reported? And more than one ?</a:t>
            </a:r>
          </a:p>
          <a:p>
            <a:pPr marL="342900" lvl="0" indent="-342900">
              <a:spcBef>
                <a:spcPts val="0"/>
              </a:spcBef>
              <a:buFont typeface="Arial" panose="020B0604020202020204" pitchFamily="34" charset="0"/>
              <a:buChar char="•"/>
            </a:pPr>
            <a:r>
              <a:rPr lang="en-GB" dirty="0"/>
              <a:t>This should be the core of the presentation at national level: many professionals could benefit to know how to report this event </a:t>
            </a:r>
          </a:p>
        </p:txBody>
      </p:sp>
    </p:spTree>
    <p:extLst>
      <p:ext uri="{BB962C8B-B14F-4D97-AF65-F5344CB8AC3E}">
        <p14:creationId xmlns:p14="http://schemas.microsoft.com/office/powerpoint/2010/main" val="2227550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32000" y="4320014"/>
            <a:ext cx="10972800" cy="194181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4000" b="1" i="0" u="none" strike="noStrike" cap="none" dirty="0">
                <a:solidFill>
                  <a:schemeClr val="lt1"/>
                </a:solidFill>
                <a:latin typeface="Tahoma"/>
                <a:ea typeface="Tahoma"/>
                <a:cs typeface="Tahoma"/>
                <a:sym typeface="Tahoma"/>
              </a:rPr>
              <a:t>Investigating safety signals</a:t>
            </a:r>
            <a:endParaRPr dirty="0"/>
          </a:p>
        </p:txBody>
      </p:sp>
      <p:sp>
        <p:nvSpPr>
          <p:cNvPr id="62" name="Shape 62"/>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24</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674204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Investigating adverse events: individual versus epidemiological assessment</a:t>
            </a:r>
            <a:endParaRPr dirty="0"/>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When an individual has an adverse event investigations may be performed on that individual to try to determine causality.</a:t>
            </a:r>
          </a:p>
          <a:p>
            <a:pPr marL="800100" lvl="1" indent="-342900">
              <a:spcBef>
                <a:spcPts val="0"/>
              </a:spcBef>
              <a:buFont typeface="Arial" panose="020B0604020202020204" pitchFamily="34" charset="0"/>
              <a:buChar char="•"/>
            </a:pPr>
            <a:r>
              <a:rPr lang="en-GB" dirty="0"/>
              <a:t>Timing relative to vaccination</a:t>
            </a:r>
          </a:p>
          <a:p>
            <a:pPr marL="800100" lvl="1" indent="-342900">
              <a:spcBef>
                <a:spcPts val="0"/>
              </a:spcBef>
              <a:buFont typeface="Arial" panose="020B0604020202020204" pitchFamily="34" charset="0"/>
              <a:buChar char="•"/>
            </a:pPr>
            <a:r>
              <a:rPr lang="en-GB" dirty="0"/>
              <a:t>Does another drug or disease explain it</a:t>
            </a:r>
          </a:p>
          <a:p>
            <a:pPr marL="800100" lvl="1" indent="-342900">
              <a:spcBef>
                <a:spcPts val="0"/>
              </a:spcBef>
              <a:buFont typeface="Arial" panose="020B0604020202020204" pitchFamily="34" charset="0"/>
              <a:buChar char="•"/>
            </a:pPr>
            <a:r>
              <a:rPr lang="en-GB" dirty="0"/>
              <a:t>Already recognised as known adverse reaction</a:t>
            </a:r>
          </a:p>
          <a:p>
            <a:pPr marL="342900" lvl="0" indent="-342900">
              <a:spcBef>
                <a:spcPts val="0"/>
              </a:spcBef>
              <a:buFont typeface="Arial" panose="020B0604020202020204" pitchFamily="34" charset="0"/>
              <a:buChar char="•"/>
            </a:pPr>
            <a:r>
              <a:rPr lang="en-GB" dirty="0"/>
              <a:t>Whilst useful at an individual level, for new reactions this will not be sufficient.</a:t>
            </a:r>
          </a:p>
          <a:p>
            <a:pPr marL="342900" lvl="0" indent="-342900">
              <a:spcBef>
                <a:spcPts val="0"/>
              </a:spcBef>
              <a:buFont typeface="Arial" panose="020B0604020202020204" pitchFamily="34" charset="0"/>
              <a:buChar char="•"/>
            </a:pPr>
            <a:r>
              <a:rPr lang="en-GB" dirty="0"/>
              <a:t>Epidemiological studies are required to assess new reactions and quantify the strength of association</a:t>
            </a:r>
          </a:p>
          <a:p>
            <a:pPr marL="800100" lvl="1" indent="-342900">
              <a:spcBef>
                <a:spcPts val="0"/>
              </a:spcBef>
              <a:buFont typeface="Arial" panose="020B0604020202020204" pitchFamily="34" charset="0"/>
              <a:buChar char="•"/>
            </a:pPr>
            <a:r>
              <a:rPr lang="en-GB" dirty="0"/>
              <a:t>testing a hypothesis generated by specific signals</a:t>
            </a:r>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25</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18231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How routine systems are used to pick up signals?</a:t>
            </a:r>
            <a:endParaRPr dirty="0"/>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Observed versus Expected </a:t>
            </a:r>
          </a:p>
          <a:p>
            <a:pPr marL="800100" lvl="1" indent="-342900">
              <a:spcBef>
                <a:spcPts val="0"/>
              </a:spcBef>
              <a:buFont typeface="Arial" panose="020B0604020202020204" pitchFamily="34" charset="0"/>
              <a:buChar char="•"/>
            </a:pPr>
            <a:r>
              <a:rPr lang="en-GB" dirty="0"/>
              <a:t>Expected based on historical reports with other vaccines or based on incidence estimates from say GP data.</a:t>
            </a:r>
          </a:p>
          <a:p>
            <a:pPr marL="800100" lvl="1" indent="-342900">
              <a:spcBef>
                <a:spcPts val="0"/>
              </a:spcBef>
              <a:buFont typeface="Arial" panose="020B0604020202020204" pitchFamily="34" charset="0"/>
              <a:buChar char="•"/>
            </a:pPr>
            <a:r>
              <a:rPr lang="en-GB" dirty="0"/>
              <a:t>Compare observed to upper end of a prediction interval for expected.</a:t>
            </a:r>
          </a:p>
          <a:p>
            <a:pPr marL="342900" lvl="0" indent="-342900">
              <a:spcBef>
                <a:spcPts val="0"/>
              </a:spcBef>
              <a:buFont typeface="Arial" panose="020B0604020202020204" pitchFamily="34" charset="0"/>
              <a:buChar char="•"/>
            </a:pPr>
            <a:r>
              <a:rPr lang="en-GB" dirty="0"/>
              <a:t>Proportional reporting ratios (with 95% C.I) – e.g. </a:t>
            </a:r>
          </a:p>
          <a:p>
            <a:pPr marL="800100" lvl="1" indent="-342900">
              <a:spcBef>
                <a:spcPts val="0"/>
              </a:spcBef>
              <a:buFont typeface="Arial" panose="020B0604020202020204" pitchFamily="34" charset="0"/>
              <a:buChar char="•"/>
            </a:pPr>
            <a:r>
              <a:rPr lang="en-GB" dirty="0"/>
              <a:t>Vaccine A – 10% of all reports are convulsions</a:t>
            </a:r>
          </a:p>
          <a:p>
            <a:pPr marL="800100" lvl="1" indent="-342900">
              <a:spcBef>
                <a:spcPts val="0"/>
              </a:spcBef>
              <a:buFont typeface="Arial" panose="020B0604020202020204" pitchFamily="34" charset="0"/>
              <a:buChar char="•"/>
            </a:pPr>
            <a:r>
              <a:rPr lang="en-GB" dirty="0"/>
              <a:t>Other vaccines – 3% of all reports are convulsions </a:t>
            </a:r>
          </a:p>
          <a:p>
            <a:pPr marL="800100" lvl="1" indent="-342900">
              <a:spcBef>
                <a:spcPts val="0"/>
              </a:spcBef>
              <a:buFont typeface="Arial" panose="020B0604020202020204" pitchFamily="34" charset="0"/>
              <a:buChar char="•"/>
            </a:pPr>
            <a:r>
              <a:rPr lang="en-GB" dirty="0"/>
              <a:t>PRR = 10/3 = 3.33</a:t>
            </a:r>
          </a:p>
          <a:p>
            <a:pPr marL="342900" lvl="0" indent="-342900">
              <a:spcBef>
                <a:spcPts val="0"/>
              </a:spcBef>
              <a:buFont typeface="Arial" panose="020B0604020202020204" pitchFamily="34" charset="0"/>
              <a:buChar char="•"/>
            </a:pPr>
            <a:r>
              <a:rPr lang="en-GB" dirty="0"/>
              <a:t>All serious events flagged up</a:t>
            </a:r>
          </a:p>
          <a:p>
            <a:pPr marL="342900" lvl="0" indent="-342900">
              <a:spcBef>
                <a:spcPts val="0"/>
              </a:spcBef>
              <a:buFont typeface="Arial" panose="020B0604020202020204" pitchFamily="34" charset="0"/>
              <a:buChar char="•"/>
            </a:pPr>
            <a:r>
              <a:rPr lang="en-GB" dirty="0"/>
              <a:t>Data mining</a:t>
            </a:r>
          </a:p>
          <a:p>
            <a:pPr marL="342900" lvl="0" indent="-342900">
              <a:spcBef>
                <a:spcPts val="0"/>
              </a:spcBef>
              <a:buFont typeface="Arial" panose="020B0604020202020204" pitchFamily="34" charset="0"/>
              <a:buChar char="•"/>
            </a:pPr>
            <a:r>
              <a:rPr lang="en-GB" dirty="0"/>
              <a:t>Signals assessed in weekly meetings</a:t>
            </a:r>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26</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4099873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Age-specific background rates of </a:t>
            </a:r>
            <a:r>
              <a:rPr lang="en-GB" dirty="0" err="1"/>
              <a:t>Guillain</a:t>
            </a:r>
            <a:r>
              <a:rPr lang="en-GB" dirty="0"/>
              <a:t> </a:t>
            </a:r>
            <a:r>
              <a:rPr lang="en-GB" dirty="0" err="1"/>
              <a:t>Barré</a:t>
            </a:r>
            <a:r>
              <a:rPr lang="en-GB" dirty="0"/>
              <a:t> Syndrome in EU (n=9)*</a:t>
            </a:r>
            <a:br>
              <a:rPr lang="en-GB" dirty="0"/>
            </a:br>
            <a:endParaRPr lang="en-GB" dirty="0"/>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27</a:t>
            </a:fld>
            <a:endParaRPr sz="1200" b="0" i="0" u="none" strike="noStrike" cap="none">
              <a:solidFill>
                <a:schemeClr val="lt1"/>
              </a:solidFill>
              <a:latin typeface="Tahoma"/>
              <a:ea typeface="Tahoma"/>
              <a:cs typeface="Tahoma"/>
              <a:sym typeface="Tahoma"/>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068" y="1230647"/>
            <a:ext cx="9943221" cy="478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797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pl-PL" dirty="0"/>
              <a:t>Example – HPV observed versus expected (UK)</a:t>
            </a:r>
            <a:endParaRPr dirty="0"/>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Aim: Detect signals and enable rapid response to concerns</a:t>
            </a:r>
          </a:p>
          <a:p>
            <a:pPr marL="0" lvl="0" indent="0">
              <a:spcBef>
                <a:spcPts val="0"/>
              </a:spcBef>
            </a:pPr>
            <a:endParaRPr lang="en-GB" dirty="0"/>
          </a:p>
          <a:p>
            <a:pPr marL="0" lvl="0" indent="0">
              <a:spcBef>
                <a:spcPts val="0"/>
              </a:spcBef>
            </a:pPr>
            <a:r>
              <a:rPr lang="en-GB" dirty="0"/>
              <a:t>Observed: </a:t>
            </a:r>
          </a:p>
          <a:p>
            <a:pPr marL="342900" lvl="0" indent="-342900">
              <a:spcBef>
                <a:spcPts val="0"/>
              </a:spcBef>
              <a:buFont typeface="Arial" panose="020B0604020202020204" pitchFamily="34" charset="0"/>
              <a:buChar char="•"/>
            </a:pPr>
            <a:r>
              <a:rPr lang="en-GB" dirty="0"/>
              <a:t>passive surveillance of AEFIs following HPV introduction.</a:t>
            </a:r>
          </a:p>
          <a:p>
            <a:pPr marL="0" lvl="0" indent="0">
              <a:spcBef>
                <a:spcPts val="0"/>
              </a:spcBef>
            </a:pPr>
            <a:endParaRPr lang="en-GB" dirty="0"/>
          </a:p>
          <a:p>
            <a:pPr marL="0" lvl="0" indent="0">
              <a:spcBef>
                <a:spcPts val="0"/>
              </a:spcBef>
            </a:pPr>
            <a:r>
              <a:rPr lang="en-GB" dirty="0"/>
              <a:t>Expected: </a:t>
            </a:r>
          </a:p>
          <a:p>
            <a:pPr marL="342900" lvl="0" indent="-342900">
              <a:spcBef>
                <a:spcPts val="0"/>
              </a:spcBef>
              <a:buFont typeface="Arial" panose="020B0604020202020204" pitchFamily="34" charset="0"/>
              <a:buChar char="•"/>
            </a:pPr>
            <a:r>
              <a:rPr lang="en-GB" dirty="0"/>
              <a:t>Calculate the pre-vaccine incidence of </a:t>
            </a:r>
            <a:r>
              <a:rPr lang="en-GB" dirty="0" err="1"/>
              <a:t>Guillain</a:t>
            </a:r>
            <a:r>
              <a:rPr lang="en-GB" dirty="0"/>
              <a:t> </a:t>
            </a:r>
            <a:r>
              <a:rPr lang="en-GB" dirty="0" err="1"/>
              <a:t>Barré</a:t>
            </a:r>
            <a:r>
              <a:rPr lang="en-GB" dirty="0"/>
              <a:t> syndrome </a:t>
            </a:r>
            <a:r>
              <a:rPr lang="en-GB" dirty="0" err="1"/>
              <a:t>amobg</a:t>
            </a:r>
            <a:r>
              <a:rPr lang="en-GB" dirty="0"/>
              <a:t> 10-18 year old females from general practice data. Check for time and age trends.</a:t>
            </a:r>
          </a:p>
          <a:p>
            <a:pPr marL="342900" lvl="0" indent="-342900">
              <a:spcBef>
                <a:spcPts val="0"/>
              </a:spcBef>
              <a:buFont typeface="Arial" panose="020B0604020202020204" pitchFamily="34" charset="0"/>
              <a:buChar char="•"/>
            </a:pPr>
            <a:r>
              <a:rPr lang="en-GB" dirty="0"/>
              <a:t>Use vaccine uptake data to calculate doses administered and hence expected cases within various intervals.</a:t>
            </a:r>
          </a:p>
          <a:p>
            <a:pPr marL="342900" lvl="0" indent="-342900">
              <a:spcBef>
                <a:spcPts val="0"/>
              </a:spcBef>
              <a:buFont typeface="Arial" panose="020B0604020202020204" pitchFamily="34" charset="0"/>
              <a:buChar char="•"/>
            </a:pPr>
            <a:endParaRPr lang="en-GB" dirty="0"/>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28</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805825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pl-PL" dirty="0"/>
              <a:t>Analysis of </a:t>
            </a:r>
            <a:r>
              <a:rPr lang="en-GB" altLang="pl-PL" dirty="0" err="1"/>
              <a:t>Guillain</a:t>
            </a:r>
            <a:r>
              <a:rPr lang="en-GB" altLang="pl-PL" dirty="0"/>
              <a:t> </a:t>
            </a:r>
            <a:r>
              <a:rPr lang="en-GB" altLang="pl-PL" dirty="0" err="1"/>
              <a:t>Barré</a:t>
            </a:r>
            <a:r>
              <a:rPr lang="en-GB" altLang="pl-PL" dirty="0"/>
              <a:t> Syndrome risk after the introduction of HPV vaccines</a:t>
            </a:r>
            <a:endParaRPr dirty="0"/>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GBS – incidence estimate 1.2 per 100,000 person years</a:t>
            </a:r>
          </a:p>
          <a:p>
            <a:pPr marL="342900" lvl="0" indent="-342900">
              <a:spcBef>
                <a:spcPts val="0"/>
              </a:spcBef>
              <a:buFont typeface="Arial" panose="020B0604020202020204" pitchFamily="34" charset="0"/>
              <a:buChar char="•"/>
            </a:pPr>
            <a:r>
              <a:rPr lang="en-GB" dirty="0"/>
              <a:t>About 1 million HPV doses given</a:t>
            </a:r>
          </a:p>
          <a:p>
            <a:pPr marL="342900" lvl="0" indent="-342900">
              <a:spcBef>
                <a:spcPts val="0"/>
              </a:spcBef>
              <a:buFont typeface="Arial" panose="020B0604020202020204" pitchFamily="34" charset="0"/>
              <a:buChar char="•"/>
            </a:pPr>
            <a:r>
              <a:rPr lang="en-GB" dirty="0"/>
              <a:t>Within 7 days of vaccination expect 14 GBS cases (Upper 95% CI = 25)</a:t>
            </a:r>
          </a:p>
          <a:p>
            <a:pPr marL="342900" lvl="0" indent="-342900">
              <a:spcBef>
                <a:spcPts val="0"/>
              </a:spcBef>
              <a:buFont typeface="Arial" panose="020B0604020202020204" pitchFamily="34" charset="0"/>
              <a:buChar char="•"/>
            </a:pPr>
            <a:r>
              <a:rPr lang="en-GB" dirty="0"/>
              <a:t>Observed total to date less than this – but need to account for lack of sensitivity of passive surveillance</a:t>
            </a:r>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29</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64302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dirty="0">
                <a:solidFill>
                  <a:srgbClr val="333333"/>
                </a:solidFill>
                <a:latin typeface="Tahoma"/>
                <a:ea typeface="Tahoma"/>
                <a:cs typeface="Tahoma"/>
                <a:sym typeface="Tahoma"/>
              </a:rPr>
              <a:t>Note for trainers</a:t>
            </a:r>
            <a:endParaRPr dirty="0"/>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The following presentation is prepared for a public coming from different European countries. </a:t>
            </a:r>
          </a:p>
          <a:p>
            <a:pPr marL="342900" lvl="0" indent="-342900">
              <a:spcBef>
                <a:spcPts val="0"/>
              </a:spcBef>
              <a:buFont typeface="Arial" panose="020B0604020202020204" pitchFamily="34" charset="0"/>
              <a:buChar char="•"/>
            </a:pPr>
            <a:r>
              <a:rPr lang="en-GB" dirty="0"/>
              <a:t>Organising a course at national level, it could be necessary to adapt this presentation to the national needs and situation. </a:t>
            </a:r>
          </a:p>
          <a:p>
            <a:pPr marL="342900" lvl="0" indent="-342900">
              <a:spcBef>
                <a:spcPts val="0"/>
              </a:spcBef>
              <a:buFont typeface="Arial" panose="020B0604020202020204" pitchFamily="34" charset="0"/>
              <a:buChar char="•"/>
            </a:pPr>
            <a:r>
              <a:rPr lang="en-GB" dirty="0"/>
              <a:t>Some suggestions and comments to the slides are given in these hidden slides that will not be displayed during the actual presentation. </a:t>
            </a:r>
          </a:p>
          <a:p>
            <a:pPr marL="342900" lvl="0" indent="-342900">
              <a:spcBef>
                <a:spcPts val="0"/>
              </a:spcBef>
              <a:buFont typeface="Arial" panose="020B0604020202020204" pitchFamily="34" charset="0"/>
              <a:buChar char="•"/>
            </a:pPr>
            <a:r>
              <a:rPr lang="en-GB" dirty="0"/>
              <a:t>In general you can decide to modify the slides adapting them to your national situation or commenting the slides in appropriating way.</a:t>
            </a:r>
          </a:p>
          <a:p>
            <a:pPr marL="342900" lvl="0" indent="-342900">
              <a:spcBef>
                <a:spcPts val="0"/>
              </a:spcBef>
              <a:buFont typeface="Arial" panose="020B0604020202020204" pitchFamily="34" charset="0"/>
              <a:buChar char="•"/>
            </a:pPr>
            <a:r>
              <a:rPr lang="en-GB" dirty="0"/>
              <a:t>The presentation should be adapted also in terms of time available for this topics removing what is not necessary. </a:t>
            </a:r>
            <a:endParaRPr sz="24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627331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GB" altLang="pl-PL" dirty="0"/>
              <a:t>Adverse Event Following Immunisation from temporal association to causality</a:t>
            </a:r>
            <a:endParaRPr lang="en-GB" dirty="0"/>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Bradford and Hill criteria (1965)</a:t>
            </a:r>
          </a:p>
          <a:p>
            <a:pPr marL="0" lvl="0" indent="0">
              <a:spcBef>
                <a:spcPts val="0"/>
              </a:spcBef>
            </a:pPr>
            <a:endParaRPr lang="en-GB" dirty="0"/>
          </a:p>
          <a:p>
            <a:pPr marL="0" lvl="0" indent="0">
              <a:spcBef>
                <a:spcPts val="0"/>
              </a:spcBef>
            </a:pPr>
            <a:r>
              <a:rPr lang="en-GB" dirty="0"/>
              <a:t>1. Strength of association</a:t>
            </a:r>
          </a:p>
          <a:p>
            <a:pPr marL="0" lvl="0" indent="0">
              <a:spcBef>
                <a:spcPts val="0"/>
              </a:spcBef>
            </a:pPr>
            <a:r>
              <a:rPr lang="en-GB" dirty="0"/>
              <a:t>2. Consistency</a:t>
            </a:r>
          </a:p>
          <a:p>
            <a:pPr marL="0" lvl="0" indent="0">
              <a:spcBef>
                <a:spcPts val="0"/>
              </a:spcBef>
            </a:pPr>
            <a:r>
              <a:rPr lang="en-GB" dirty="0"/>
              <a:t>3. Specificity</a:t>
            </a:r>
          </a:p>
          <a:p>
            <a:pPr marL="0" lvl="0" indent="0">
              <a:spcBef>
                <a:spcPts val="0"/>
              </a:spcBef>
            </a:pPr>
            <a:r>
              <a:rPr lang="en-GB" dirty="0"/>
              <a:t>4. Temporality</a:t>
            </a:r>
          </a:p>
          <a:p>
            <a:pPr marL="0" lvl="0" indent="0">
              <a:spcBef>
                <a:spcPts val="0"/>
              </a:spcBef>
            </a:pPr>
            <a:r>
              <a:rPr lang="en-GB" dirty="0"/>
              <a:t>5. Biological gradient (dose-response)</a:t>
            </a:r>
          </a:p>
          <a:p>
            <a:pPr marL="0" lvl="0" indent="0">
              <a:spcBef>
                <a:spcPts val="0"/>
              </a:spcBef>
            </a:pPr>
            <a:r>
              <a:rPr lang="en-GB" dirty="0"/>
              <a:t>6. Plausibility</a:t>
            </a:r>
          </a:p>
          <a:p>
            <a:pPr marL="0" lvl="0" indent="0">
              <a:spcBef>
                <a:spcPts val="0"/>
              </a:spcBef>
            </a:pPr>
            <a:r>
              <a:rPr lang="en-GB" dirty="0"/>
              <a:t>7. Coherence</a:t>
            </a:r>
          </a:p>
          <a:p>
            <a:pPr marL="0" lvl="0" indent="0">
              <a:spcBef>
                <a:spcPts val="0"/>
              </a:spcBef>
            </a:pPr>
            <a:r>
              <a:rPr lang="en-GB" dirty="0"/>
              <a:t>8. Experimental evidence</a:t>
            </a:r>
          </a:p>
          <a:p>
            <a:pPr marL="0" lvl="0" indent="0">
              <a:spcBef>
                <a:spcPts val="0"/>
              </a:spcBef>
            </a:pPr>
            <a:r>
              <a:rPr lang="en-GB" dirty="0"/>
              <a:t>9. Analogy</a:t>
            </a:r>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30</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4155578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GB" altLang="pl-PL" dirty="0"/>
              <a:t>WHO Causality Categories</a:t>
            </a:r>
            <a:endParaRPr lang="en-GB" dirty="0"/>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b="1" dirty="0"/>
              <a:t>Certain</a:t>
            </a:r>
          </a:p>
          <a:p>
            <a:pPr marL="0" lvl="0" indent="0">
              <a:spcBef>
                <a:spcPts val="0"/>
              </a:spcBef>
            </a:pPr>
            <a:r>
              <a:rPr lang="en-GB" dirty="0"/>
              <a:t>Event with plausible time relationship to drug intake, cannot be explained by disease or other drugs</a:t>
            </a:r>
          </a:p>
          <a:p>
            <a:pPr marL="0" lvl="0" indent="0">
              <a:spcBef>
                <a:spcPts val="0"/>
              </a:spcBef>
            </a:pPr>
            <a:r>
              <a:rPr lang="en-GB" b="1" dirty="0"/>
              <a:t>Probable</a:t>
            </a:r>
          </a:p>
          <a:p>
            <a:pPr marL="0" lvl="0" indent="0">
              <a:spcBef>
                <a:spcPts val="0"/>
              </a:spcBef>
            </a:pPr>
            <a:r>
              <a:rPr lang="en-GB" dirty="0"/>
              <a:t>Event with reasonable time relationship to drug intake, unlikely to be attributed to disease or other drugs</a:t>
            </a:r>
          </a:p>
          <a:p>
            <a:pPr marL="0" lvl="0" indent="0">
              <a:spcBef>
                <a:spcPts val="0"/>
              </a:spcBef>
            </a:pPr>
            <a:r>
              <a:rPr lang="en-GB" b="1" dirty="0"/>
              <a:t>Possible</a:t>
            </a:r>
          </a:p>
          <a:p>
            <a:pPr marL="0" lvl="0" indent="0">
              <a:spcBef>
                <a:spcPts val="0"/>
              </a:spcBef>
            </a:pPr>
            <a:r>
              <a:rPr lang="en-GB" dirty="0"/>
              <a:t>Event with reasonable time relationship to drug intake, could also be explained by disease or other drugs</a:t>
            </a:r>
          </a:p>
          <a:p>
            <a:pPr marL="0" lvl="0" indent="0">
              <a:spcBef>
                <a:spcPts val="0"/>
              </a:spcBef>
            </a:pPr>
            <a:r>
              <a:rPr lang="en-GB" b="1" dirty="0"/>
              <a:t>Unlikely</a:t>
            </a:r>
          </a:p>
          <a:p>
            <a:pPr marL="0" lvl="0" indent="0">
              <a:spcBef>
                <a:spcPts val="0"/>
              </a:spcBef>
            </a:pPr>
            <a:r>
              <a:rPr lang="en-GB" dirty="0"/>
              <a:t>Event with a time to drug that makes a relationship improbable (but not impossible). Diseases or other drugs provide plausible explanations</a:t>
            </a:r>
          </a:p>
          <a:p>
            <a:pPr marL="0" lvl="0" indent="0">
              <a:spcBef>
                <a:spcPts val="0"/>
              </a:spcBef>
            </a:pPr>
            <a:r>
              <a:rPr lang="en-GB" b="1" dirty="0"/>
              <a:t>Conditional/unclassified</a:t>
            </a:r>
          </a:p>
          <a:p>
            <a:pPr marL="0" lvl="0" indent="0">
              <a:spcBef>
                <a:spcPts val="0"/>
              </a:spcBef>
            </a:pPr>
            <a:r>
              <a:rPr lang="en-GB" dirty="0"/>
              <a:t>More data for proper assessment needed or additional data under examination</a:t>
            </a:r>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31</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641625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GB" altLang="pl-PL" dirty="0"/>
              <a:t>Investigating adverse events</a:t>
            </a:r>
            <a:endParaRPr lang="en-GB" dirty="0"/>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Hypothesis testing</a:t>
            </a:r>
          </a:p>
          <a:p>
            <a:pPr marL="342900" lvl="0" indent="-342900">
              <a:spcBef>
                <a:spcPts val="0"/>
              </a:spcBef>
              <a:buFont typeface="Arial" panose="020B0604020202020204" pitchFamily="34" charset="0"/>
              <a:buChar char="•"/>
            </a:pPr>
            <a:r>
              <a:rPr lang="en-GB" dirty="0"/>
              <a:t>Well designed controlled epidemiological studies</a:t>
            </a:r>
          </a:p>
          <a:p>
            <a:pPr marL="342900" lvl="0" indent="-342900">
              <a:spcBef>
                <a:spcPts val="0"/>
              </a:spcBef>
              <a:buFont typeface="Arial" panose="020B0604020202020204" pitchFamily="34" charset="0"/>
              <a:buChar char="•"/>
            </a:pPr>
            <a:r>
              <a:rPr lang="en-GB" dirty="0"/>
              <a:t>Require a clear hypothesis</a:t>
            </a:r>
          </a:p>
          <a:p>
            <a:pPr marL="342900" lvl="0" indent="-342900">
              <a:spcBef>
                <a:spcPts val="0"/>
              </a:spcBef>
              <a:buFont typeface="Arial" panose="020B0604020202020204" pitchFamily="34" charset="0"/>
              <a:buChar char="•"/>
            </a:pPr>
            <a:r>
              <a:rPr lang="en-GB" dirty="0"/>
              <a:t>Determine if there is evidence of an association and if so the size of the effect</a:t>
            </a:r>
          </a:p>
          <a:p>
            <a:pPr marL="0" lvl="0" indent="0">
              <a:spcBef>
                <a:spcPts val="0"/>
              </a:spcBef>
            </a:pPr>
            <a:endParaRPr lang="en-GB" dirty="0"/>
          </a:p>
          <a:p>
            <a:pPr marL="0" lvl="0" indent="0">
              <a:spcBef>
                <a:spcPts val="0"/>
              </a:spcBef>
            </a:pPr>
            <a:r>
              <a:rPr lang="en-GB" dirty="0"/>
              <a:t>Methods</a:t>
            </a:r>
          </a:p>
          <a:p>
            <a:pPr marL="342900" lvl="0" indent="-342900">
              <a:spcBef>
                <a:spcPts val="0"/>
              </a:spcBef>
              <a:buFont typeface="Arial" panose="020B0604020202020204" pitchFamily="34" charset="0"/>
              <a:buChar char="•"/>
            </a:pPr>
            <a:r>
              <a:rPr lang="en-GB" dirty="0"/>
              <a:t>Case-control studies, Cohort studies, </a:t>
            </a:r>
          </a:p>
          <a:p>
            <a:pPr marL="342900" lvl="0" indent="-342900">
              <a:spcBef>
                <a:spcPts val="0"/>
              </a:spcBef>
              <a:buFont typeface="Arial" panose="020B0604020202020204" pitchFamily="34" charset="0"/>
              <a:buChar char="•"/>
            </a:pPr>
            <a:r>
              <a:rPr lang="en-GB" dirty="0"/>
              <a:t>Case-only methods</a:t>
            </a:r>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32</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304608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Titolo 3">
            <a:extLst>
              <a:ext uri="{FF2B5EF4-FFF2-40B4-BE49-F238E27FC236}">
                <a16:creationId xmlns:a16="http://schemas.microsoft.com/office/drawing/2014/main" id="{F8DE3168-8562-0F44-AE97-529ED2ECB4BD}"/>
              </a:ext>
            </a:extLst>
          </p:cNvPr>
          <p:cNvSpPr>
            <a:spLocks noGrp="1"/>
          </p:cNvSpPr>
          <p:nvPr>
            <p:ph type="title"/>
          </p:nvPr>
        </p:nvSpPr>
        <p:spPr>
          <a:extLst/>
        </p:spPr>
        <p:txBody>
          <a:bodyPr/>
          <a:lstStyle/>
          <a:p>
            <a:pPr eaLnBrk="1" hangingPunct="1">
              <a:defRPr/>
            </a:pPr>
            <a:r>
              <a:rPr lang="it-IT" dirty="0"/>
              <a:t>Note for trainers</a:t>
            </a:r>
          </a:p>
        </p:txBody>
      </p:sp>
      <p:sp>
        <p:nvSpPr>
          <p:cNvPr id="80900" name="Segnaposto contenuto 4"/>
          <p:cNvSpPr>
            <a:spLocks noGrp="1" noChangeArrowheads="1"/>
          </p:cNvSpPr>
          <p:nvPr>
            <p:ph type="body" idx="1"/>
          </p:nvPr>
        </p:nvSpPr>
        <p:spPr/>
        <p:txBody>
          <a:bodyPr/>
          <a:lstStyle/>
          <a:p>
            <a:pPr marL="360363" indent="-342900" eaLnBrk="1" hangingPunct="1">
              <a:buFont typeface="Arial" panose="020B0604020202020204" pitchFamily="34" charset="0"/>
              <a:buChar char="•"/>
            </a:pPr>
            <a:r>
              <a:rPr lang="en-GB" altLang="pl-PL" dirty="0"/>
              <a:t>The topic of studies to assess AEFI causation is included in a separate presentation (Applied Epi Research VPDs_AEFI.ppt).</a:t>
            </a:r>
          </a:p>
        </p:txBody>
      </p:sp>
    </p:spTree>
    <p:extLst>
      <p:ext uri="{BB962C8B-B14F-4D97-AF65-F5344CB8AC3E}">
        <p14:creationId xmlns:p14="http://schemas.microsoft.com/office/powerpoint/2010/main" val="3819324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32000" y="4320014"/>
            <a:ext cx="10972800" cy="1941811"/>
          </a:xfrm>
          <a:prstGeom prst="rect">
            <a:avLst/>
          </a:prstGeom>
          <a:noFill/>
          <a:ln>
            <a:noFill/>
          </a:ln>
        </p:spPr>
        <p:txBody>
          <a:bodyPr spcFirstLastPara="1" wrap="square" lIns="0" tIns="0" rIns="0" bIns="0" anchor="t" anchorCtr="0">
            <a:noAutofit/>
          </a:bodyPr>
          <a:lstStyle/>
          <a:p>
            <a:pPr lvl="0"/>
            <a:r>
              <a:rPr lang="en-GB" sz="4000" b="1" i="0" u="none" strike="noStrike" cap="none" dirty="0">
                <a:solidFill>
                  <a:schemeClr val="lt1"/>
                </a:solidFill>
                <a:latin typeface="Tahoma"/>
                <a:ea typeface="Tahoma"/>
                <a:cs typeface="Tahoma"/>
                <a:sym typeface="Tahoma"/>
              </a:rPr>
              <a:t>Acknowledgements</a:t>
            </a:r>
            <a:br>
              <a:rPr lang="en-GB" sz="4000" b="1" i="0" u="none" strike="noStrike" cap="none" dirty="0">
                <a:solidFill>
                  <a:schemeClr val="lt1"/>
                </a:solidFill>
                <a:latin typeface="Tahoma"/>
                <a:ea typeface="Tahoma"/>
                <a:cs typeface="Tahoma"/>
                <a:sym typeface="Tahoma"/>
              </a:rPr>
            </a:br>
            <a:r>
              <a:rPr lang="en-GB" sz="1100" dirty="0"/>
              <a:t>The creation of this training material was commissioned in 2012 by ECDC to the consortium of experts with the direct involvement of Paolo </a:t>
            </a:r>
            <a:r>
              <a:rPr lang="en-GB" sz="1100" dirty="0" err="1"/>
              <a:t>D’Ancona</a:t>
            </a:r>
            <a:r>
              <a:rPr lang="en-GB" sz="1100" dirty="0"/>
              <a:t>, using materials prepared by Mary Ramsay, Darina </a:t>
            </a:r>
            <a:r>
              <a:rPr lang="en-GB" sz="1100" dirty="0" err="1"/>
              <a:t>O’Flanagan</a:t>
            </a:r>
            <a:r>
              <a:rPr lang="en-GB" sz="1100" dirty="0"/>
              <a:t>, </a:t>
            </a:r>
            <a:r>
              <a:rPr lang="en-GB" sz="1100" dirty="0" err="1"/>
              <a:t>Pierluigi</a:t>
            </a:r>
            <a:r>
              <a:rPr lang="en-GB" sz="1100" dirty="0"/>
              <a:t> </a:t>
            </a:r>
            <a:r>
              <a:rPr lang="en-GB" sz="1100" dirty="0" err="1"/>
              <a:t>Lopalco</a:t>
            </a:r>
            <a:r>
              <a:rPr lang="en-GB" sz="1100" dirty="0"/>
              <a:t>, Nick Andrews, and others. </a:t>
            </a:r>
            <a:br>
              <a:rPr lang="en-GB" sz="1100" dirty="0"/>
            </a:br>
            <a:br>
              <a:rPr lang="en-GB" sz="1100" dirty="0"/>
            </a:br>
            <a:r>
              <a:rPr lang="en-GB" sz="1100" dirty="0"/>
              <a:t>The revision and update of this training material was commissioned in 2017 by ECDC to Transmissible with the direct involvement of Pawel Stefanoff and Arnold Bosman</a:t>
            </a:r>
            <a:endParaRPr dirty="0"/>
          </a:p>
        </p:txBody>
      </p:sp>
      <p:sp>
        <p:nvSpPr>
          <p:cNvPr id="111" name="Shape 111"/>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34</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Titolo 3">
            <a:extLst>
              <a:ext uri="{FF2B5EF4-FFF2-40B4-BE49-F238E27FC236}">
                <a16:creationId xmlns:a16="http://schemas.microsoft.com/office/drawing/2014/main" id="{0C18610A-5769-A049-9BAB-1B5A4006F9BE}"/>
              </a:ext>
            </a:extLst>
          </p:cNvPr>
          <p:cNvSpPr>
            <a:spLocks noGrp="1"/>
          </p:cNvSpPr>
          <p:nvPr>
            <p:ph type="title"/>
          </p:nvPr>
        </p:nvSpPr>
        <p:spPr>
          <a:extLst/>
        </p:spPr>
        <p:txBody>
          <a:bodyPr/>
          <a:lstStyle/>
          <a:p>
            <a:pPr eaLnBrk="1" hangingPunct="1">
              <a:defRPr/>
            </a:pPr>
            <a:r>
              <a:rPr lang="it-IT" dirty="0"/>
              <a:t>Note for trainers</a:t>
            </a:r>
          </a:p>
        </p:txBody>
      </p:sp>
      <p:sp>
        <p:nvSpPr>
          <p:cNvPr id="49156" name="Segnaposto contenuto 4"/>
          <p:cNvSpPr>
            <a:spLocks noGrp="1" noChangeArrowheads="1"/>
          </p:cNvSpPr>
          <p:nvPr>
            <p:ph type="body" idx="1"/>
          </p:nvPr>
        </p:nvSpPr>
        <p:spPr/>
        <p:txBody>
          <a:bodyPr/>
          <a:lstStyle/>
          <a:p>
            <a:pPr marL="355600" indent="-342900" eaLnBrk="1" hangingPunct="1">
              <a:buFont typeface="Arial" panose="020B0604020202020204" pitchFamily="34" charset="0"/>
              <a:buChar char="•"/>
            </a:pPr>
            <a:r>
              <a:rPr lang="en-GB" altLang="pl-PL" dirty="0"/>
              <a:t>The next section is dedicated to the AEFI surveillance.  Please evaluate yourself if it should be part of the main presentation on VPD surveillance or a separate session. </a:t>
            </a:r>
          </a:p>
          <a:p>
            <a:pPr marL="355600" indent="-342900" eaLnBrk="1" hangingPunct="1">
              <a:buFont typeface="Arial" panose="020B0604020202020204" pitchFamily="34" charset="0"/>
              <a:buChar char="•"/>
            </a:pPr>
            <a:r>
              <a:rPr lang="en-GB" altLang="pl-PL" dirty="0"/>
              <a:t>The organisation and prioritisation of particular topics should depend on the learning objectives of the course.</a:t>
            </a:r>
          </a:p>
        </p:txBody>
      </p:sp>
    </p:spTree>
    <p:extLst>
      <p:ext uri="{BB962C8B-B14F-4D97-AF65-F5344CB8AC3E}">
        <p14:creationId xmlns:p14="http://schemas.microsoft.com/office/powerpoint/2010/main" val="160674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Outline</a:t>
            </a:r>
            <a:endParaRPr/>
          </a:p>
        </p:txBody>
      </p:sp>
      <p:sp>
        <p:nvSpPr>
          <p:cNvPr id="55" name="Shape 55"/>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400" b="0" i="0" u="none" strike="noStrike" cap="none" dirty="0">
                <a:solidFill>
                  <a:schemeClr val="dk1"/>
                </a:solidFill>
                <a:latin typeface="Tahoma"/>
                <a:ea typeface="Tahoma"/>
                <a:cs typeface="Tahoma"/>
                <a:sym typeface="Tahoma"/>
              </a:rPr>
              <a:t>This session consists of the following elements</a:t>
            </a:r>
            <a:endParaRPr dirty="0"/>
          </a:p>
          <a:p>
            <a:pPr marL="0" marR="0" lvl="0" indent="0" algn="l" rtl="0">
              <a:lnSpc>
                <a:spcPct val="90000"/>
              </a:lnSpc>
              <a:spcBef>
                <a:spcPts val="900"/>
              </a:spcBef>
              <a:spcAft>
                <a:spcPts val="0"/>
              </a:spcAft>
              <a:buNone/>
            </a:pPr>
            <a:endParaRPr sz="2400" b="0" i="0" u="none" strike="noStrike" cap="none" dirty="0">
              <a:solidFill>
                <a:schemeClr val="dk1"/>
              </a:solidFill>
              <a:latin typeface="Tahoma"/>
              <a:ea typeface="Tahoma"/>
              <a:cs typeface="Tahoma"/>
              <a:sym typeface="Tahoma"/>
            </a:endParaRPr>
          </a:p>
          <a:p>
            <a:pPr marL="457200" marR="0" lvl="0" indent="-457200" algn="l" rtl="0">
              <a:lnSpc>
                <a:spcPct val="90000"/>
              </a:lnSpc>
              <a:spcBef>
                <a:spcPts val="900"/>
              </a:spcBef>
              <a:spcAft>
                <a:spcPts val="0"/>
              </a:spcAft>
              <a:buClr>
                <a:schemeClr val="dk1"/>
              </a:buClr>
              <a:buSzPts val="2400"/>
              <a:buFont typeface="Noto Sans Symbols"/>
              <a:buAutoNum type="arabicPeriod"/>
            </a:pPr>
            <a:r>
              <a:rPr lang="nb-NO" sz="2400" b="0" i="0" u="none" strike="noStrike" cap="none" dirty="0" err="1">
                <a:solidFill>
                  <a:schemeClr val="dk1"/>
                </a:solidFill>
                <a:latin typeface="Tahoma"/>
                <a:ea typeface="Tahoma"/>
                <a:cs typeface="Tahoma"/>
                <a:sym typeface="Tahoma"/>
              </a:rPr>
              <a:t>Examples</a:t>
            </a:r>
            <a:r>
              <a:rPr lang="nb-NO" sz="2400" b="0" i="0" u="none" strike="noStrike" cap="none" dirty="0">
                <a:solidFill>
                  <a:schemeClr val="dk1"/>
                </a:solidFill>
                <a:latin typeface="Tahoma"/>
                <a:ea typeface="Tahoma"/>
                <a:cs typeface="Tahoma"/>
                <a:sym typeface="Tahoma"/>
              </a:rPr>
              <a:t> </a:t>
            </a:r>
            <a:r>
              <a:rPr lang="nb-NO" sz="2400" b="0" i="0" u="none" strike="noStrike" cap="none" dirty="0" err="1">
                <a:solidFill>
                  <a:schemeClr val="dk1"/>
                </a:solidFill>
                <a:latin typeface="Tahoma"/>
                <a:ea typeface="Tahoma"/>
                <a:cs typeface="Tahoma"/>
                <a:sym typeface="Tahoma"/>
              </a:rPr>
              <a:t>of</a:t>
            </a:r>
            <a:r>
              <a:rPr lang="nb-NO" sz="2400" b="0" i="0" u="none" strike="noStrike" cap="none" dirty="0">
                <a:solidFill>
                  <a:schemeClr val="dk1"/>
                </a:solidFill>
                <a:latin typeface="Tahoma"/>
                <a:ea typeface="Tahoma"/>
                <a:cs typeface="Tahoma"/>
                <a:sym typeface="Tahoma"/>
              </a:rPr>
              <a:t> </a:t>
            </a:r>
            <a:r>
              <a:rPr lang="nb-NO" sz="2400" b="0" i="0" u="none" strike="noStrike" cap="none" dirty="0" err="1">
                <a:solidFill>
                  <a:schemeClr val="dk1"/>
                </a:solidFill>
                <a:latin typeface="Tahoma"/>
                <a:ea typeface="Tahoma"/>
                <a:cs typeface="Tahoma"/>
                <a:sym typeface="Tahoma"/>
              </a:rPr>
              <a:t>vaccine</a:t>
            </a:r>
            <a:r>
              <a:rPr lang="nb-NO" sz="2400" b="0" i="0" u="none" strike="noStrike" cap="none" dirty="0">
                <a:solidFill>
                  <a:schemeClr val="dk1"/>
                </a:solidFill>
                <a:latin typeface="Tahoma"/>
                <a:ea typeface="Tahoma"/>
                <a:cs typeface="Tahoma"/>
                <a:sym typeface="Tahoma"/>
              </a:rPr>
              <a:t> </a:t>
            </a:r>
            <a:r>
              <a:rPr lang="nb-NO" sz="2400" b="0" i="0" u="none" strike="noStrike" cap="none" dirty="0" err="1">
                <a:solidFill>
                  <a:schemeClr val="dk1"/>
                </a:solidFill>
                <a:latin typeface="Tahoma"/>
                <a:ea typeface="Tahoma"/>
                <a:cs typeface="Tahoma"/>
                <a:sym typeface="Tahoma"/>
              </a:rPr>
              <a:t>scares</a:t>
            </a:r>
            <a:endParaRPr dirty="0"/>
          </a:p>
          <a:p>
            <a:pPr marL="457200" marR="0" lvl="0" indent="-457200" algn="l" rtl="0">
              <a:lnSpc>
                <a:spcPct val="90000"/>
              </a:lnSpc>
              <a:spcBef>
                <a:spcPts val="900"/>
              </a:spcBef>
              <a:spcAft>
                <a:spcPts val="0"/>
              </a:spcAft>
              <a:buClr>
                <a:schemeClr val="dk1"/>
              </a:buClr>
              <a:buSzPts val="2400"/>
              <a:buFont typeface="Noto Sans Symbols"/>
              <a:buAutoNum type="arabicPeriod"/>
            </a:pPr>
            <a:r>
              <a:rPr lang="nb-NO" dirty="0" err="1"/>
              <a:t>Vaccine</a:t>
            </a:r>
            <a:r>
              <a:rPr lang="nb-NO" dirty="0"/>
              <a:t> </a:t>
            </a:r>
            <a:r>
              <a:rPr lang="nb-NO" dirty="0" err="1"/>
              <a:t>safety</a:t>
            </a:r>
            <a:r>
              <a:rPr lang="nb-NO" dirty="0"/>
              <a:t> </a:t>
            </a:r>
            <a:r>
              <a:rPr lang="nb-NO" dirty="0" err="1"/>
              <a:t>monitoring</a:t>
            </a:r>
            <a:endParaRPr dirty="0"/>
          </a:p>
          <a:p>
            <a:pPr marL="457200" marR="0" lvl="0" indent="-457200" algn="l" rtl="0">
              <a:lnSpc>
                <a:spcPct val="90000"/>
              </a:lnSpc>
              <a:spcBef>
                <a:spcPts val="900"/>
              </a:spcBef>
              <a:spcAft>
                <a:spcPts val="0"/>
              </a:spcAft>
              <a:buClr>
                <a:schemeClr val="dk1"/>
              </a:buClr>
              <a:buSzPts val="2400"/>
              <a:buFont typeface="Noto Sans Symbols"/>
              <a:buAutoNum type="arabicPeriod"/>
            </a:pPr>
            <a:r>
              <a:rPr lang="en-GB" sz="2400" b="0" i="0" u="none" strike="noStrike" cap="none" dirty="0">
                <a:solidFill>
                  <a:schemeClr val="dk1"/>
                </a:solidFill>
                <a:latin typeface="Tahoma"/>
                <a:ea typeface="Tahoma"/>
                <a:cs typeface="Tahoma"/>
                <a:sym typeface="Tahoma"/>
              </a:rPr>
              <a:t>Investigating safety signals</a:t>
            </a:r>
            <a:endParaRPr dirty="0"/>
          </a:p>
        </p:txBody>
      </p:sp>
      <p:sp>
        <p:nvSpPr>
          <p:cNvPr id="6" name="Shape 83"/>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5</a:t>
            </a:fld>
            <a:endParaRPr sz="1200" b="0" i="0" u="none" strike="noStrike" cap="none" dirty="0">
              <a:solidFill>
                <a:schemeClr val="lt1"/>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noChangeArrowheads="1"/>
          </p:cNvSpPr>
          <p:nvPr>
            <p:ph type="title"/>
          </p:nvPr>
        </p:nvSpPr>
        <p:spPr/>
        <p:txBody>
          <a:bodyPr/>
          <a:lstStyle/>
          <a:p>
            <a:pPr eaLnBrk="1" hangingPunct="1"/>
            <a:r>
              <a:rPr lang="en-GB" altLang="pl-PL" dirty="0"/>
              <a:t>Vaccines mainly offer benefits but also some risks……</a:t>
            </a:r>
          </a:p>
        </p:txBody>
      </p:sp>
      <p:sp>
        <p:nvSpPr>
          <p:cNvPr id="51202" name="Content Placeholder 4"/>
          <p:cNvSpPr>
            <a:spLocks noGrp="1" noChangeArrowheads="1"/>
          </p:cNvSpPr>
          <p:nvPr>
            <p:ph type="body" idx="1"/>
          </p:nvPr>
        </p:nvSpPr>
        <p:spPr/>
        <p:txBody>
          <a:bodyPr/>
          <a:lstStyle/>
          <a:p>
            <a:pPr marL="0" indent="0"/>
            <a:endParaRPr lang="en-GB" altLang="pl-PL" b="1" dirty="0"/>
          </a:p>
          <a:p>
            <a:pPr marL="0" indent="0"/>
            <a:r>
              <a:rPr lang="en-GB" altLang="pl-PL" b="1" dirty="0"/>
              <a:t>Benefits</a:t>
            </a:r>
          </a:p>
          <a:p>
            <a:pPr marL="0" indent="0"/>
            <a:endParaRPr lang="en-GB" altLang="pl-PL" dirty="0"/>
          </a:p>
          <a:p>
            <a:pPr lvl="1" eaLnBrk="1" hangingPunct="1"/>
            <a:r>
              <a:rPr lang="en-GB" altLang="pl-PL" dirty="0"/>
              <a:t>Protection against disease </a:t>
            </a:r>
          </a:p>
          <a:p>
            <a:pPr lvl="1" eaLnBrk="1" hangingPunct="1">
              <a:buFont typeface="Arial" panose="020B0604020202020204" pitchFamily="34" charset="0"/>
              <a:buNone/>
            </a:pPr>
            <a:r>
              <a:rPr lang="en-GB" altLang="pl-PL" dirty="0"/>
              <a:t>	- individual-level</a:t>
            </a:r>
          </a:p>
          <a:p>
            <a:pPr lvl="2" eaLnBrk="1" hangingPunct="1">
              <a:buFont typeface="Tahoma" panose="020B0604030504040204" pitchFamily="34" charset="0"/>
              <a:buNone/>
            </a:pPr>
            <a:r>
              <a:rPr lang="en-GB" altLang="pl-PL" dirty="0"/>
              <a:t>- </a:t>
            </a:r>
            <a:r>
              <a:rPr lang="en-GB" altLang="pl-PL" sz="2000" dirty="0"/>
              <a:t>population-level (herd immunity)</a:t>
            </a:r>
            <a:endParaRPr lang="en-GB" altLang="pl-PL" dirty="0"/>
          </a:p>
          <a:p>
            <a:pPr lvl="1" eaLnBrk="1" hangingPunct="1"/>
            <a:r>
              <a:rPr lang="en-GB" altLang="pl-PL" dirty="0"/>
              <a:t>Increased quality of life</a:t>
            </a:r>
          </a:p>
          <a:p>
            <a:pPr lvl="1" eaLnBrk="1" hangingPunct="1"/>
            <a:r>
              <a:rPr lang="en-GB" altLang="pl-PL" dirty="0"/>
              <a:t>Cost effective</a:t>
            </a:r>
          </a:p>
          <a:p>
            <a:pPr marL="0" indent="0"/>
            <a:endParaRPr lang="en-GB" altLang="pl-PL" dirty="0"/>
          </a:p>
          <a:p>
            <a:pPr marL="0" indent="0"/>
            <a:endParaRPr lang="en-GB" altLang="pl-PL" dirty="0"/>
          </a:p>
        </p:txBody>
      </p:sp>
      <p:sp>
        <p:nvSpPr>
          <p:cNvPr id="7" name="Shape 83"/>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6</a:t>
            </a:fld>
            <a:endParaRPr sz="1200" b="0" i="0" u="none" strike="noStrike" cap="none" dirty="0">
              <a:solidFill>
                <a:schemeClr val="lt1"/>
              </a:solidFill>
              <a:latin typeface="Tahoma"/>
              <a:ea typeface="Tahoma"/>
              <a:cs typeface="Tahoma"/>
              <a:sym typeface="Tahoma"/>
            </a:endParaRPr>
          </a:p>
        </p:txBody>
      </p:sp>
      <p:sp>
        <p:nvSpPr>
          <p:cNvPr id="51204" name="Content Placeholder 5"/>
          <p:cNvSpPr>
            <a:spLocks noGrp="1" noChangeArrowheads="1"/>
          </p:cNvSpPr>
          <p:nvPr>
            <p:ph sz="half" idx="4294967295"/>
          </p:nvPr>
        </p:nvSpPr>
        <p:spPr>
          <a:xfrm>
            <a:off x="7023100" y="1069975"/>
            <a:ext cx="5168900" cy="5162550"/>
          </a:xfrm>
        </p:spPr>
        <p:txBody>
          <a:bodyPr/>
          <a:lstStyle/>
          <a:p>
            <a:pPr marL="0" indent="0"/>
            <a:endParaRPr lang="en-GB" altLang="pl-PL" b="1" dirty="0"/>
          </a:p>
          <a:p>
            <a:pPr marL="0" indent="0"/>
            <a:r>
              <a:rPr lang="en-GB" altLang="pl-PL" b="1" dirty="0"/>
              <a:t>Risks</a:t>
            </a:r>
          </a:p>
          <a:p>
            <a:pPr marL="0" indent="0"/>
            <a:endParaRPr lang="en-GB" altLang="pl-PL" dirty="0"/>
          </a:p>
          <a:p>
            <a:pPr lvl="1" eaLnBrk="1" hangingPunct="1"/>
            <a:r>
              <a:rPr lang="en-GB" altLang="pl-PL" dirty="0"/>
              <a:t>Adverse reactions</a:t>
            </a:r>
          </a:p>
          <a:p>
            <a:pPr lvl="1" eaLnBrk="1" hangingPunct="1"/>
            <a:r>
              <a:rPr lang="en-GB" altLang="pl-PL" dirty="0"/>
              <a:t>False alarms</a:t>
            </a:r>
          </a:p>
          <a:p>
            <a:pPr lvl="1" eaLnBrk="1" hangingPunct="1"/>
            <a:r>
              <a:rPr lang="en-GB" altLang="pl-PL" dirty="0"/>
              <a:t>True – and false – alarms may lead to insecurity and reduced vaccination coverage</a:t>
            </a:r>
          </a:p>
          <a:p>
            <a:pPr marL="0" indent="0"/>
            <a:endParaRPr lang="en-GB" altLang="pl-PL" dirty="0"/>
          </a:p>
          <a:p>
            <a:pPr marL="0" indent="0"/>
            <a:endParaRPr lang="en-GB" altLang="pl-PL" dirty="0"/>
          </a:p>
          <a:p>
            <a:pPr marL="0" indent="0"/>
            <a:endParaRPr lang="en-GB" altLang="pl-PL" dirty="0"/>
          </a:p>
        </p:txBody>
      </p:sp>
    </p:spTree>
    <p:extLst>
      <p:ext uri="{BB962C8B-B14F-4D97-AF65-F5344CB8AC3E}">
        <p14:creationId xmlns:p14="http://schemas.microsoft.com/office/powerpoint/2010/main" val="2334377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32000" y="4320014"/>
            <a:ext cx="10972800" cy="194181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4000" b="1" i="0" u="none" strike="noStrike" cap="none" dirty="0">
                <a:solidFill>
                  <a:schemeClr val="lt1"/>
                </a:solidFill>
                <a:latin typeface="Tahoma"/>
                <a:ea typeface="Tahoma"/>
                <a:cs typeface="Tahoma"/>
                <a:sym typeface="Tahoma"/>
              </a:rPr>
              <a:t>Examples of vaccine scares</a:t>
            </a:r>
            <a:endParaRPr dirty="0"/>
          </a:p>
        </p:txBody>
      </p:sp>
      <p:sp>
        <p:nvSpPr>
          <p:cNvPr id="62" name="Shape 62"/>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7</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292757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Why have routine adverse event surveillance ?</a:t>
            </a:r>
            <a:endParaRPr dirty="0"/>
          </a:p>
        </p:txBody>
      </p:sp>
      <p:sp>
        <p:nvSpPr>
          <p:cNvPr id="82" name="Shape 82"/>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Rare reactions are not picked up in trials</a:t>
            </a:r>
          </a:p>
          <a:p>
            <a:pPr marL="342900" lvl="0" indent="-342900">
              <a:spcBef>
                <a:spcPts val="0"/>
              </a:spcBef>
              <a:buFont typeface="Arial" panose="020B0604020202020204" pitchFamily="34" charset="0"/>
              <a:buChar char="•"/>
            </a:pPr>
            <a:r>
              <a:rPr lang="en-GB" dirty="0"/>
              <a:t>Vaccines are given to very large number of people so more opportunity to see rare reactions</a:t>
            </a:r>
          </a:p>
          <a:p>
            <a:pPr marL="342900" lvl="0" indent="-342900">
              <a:spcBef>
                <a:spcPts val="0"/>
              </a:spcBef>
              <a:buFont typeface="Arial" panose="020B0604020202020204" pitchFamily="34" charset="0"/>
              <a:buChar char="•"/>
            </a:pPr>
            <a:r>
              <a:rPr lang="en-GB" dirty="0"/>
              <a:t>As disease disappears, AEFI may be more common than the disease, thus the need to quantify AEFI risk</a:t>
            </a:r>
          </a:p>
          <a:p>
            <a:pPr marL="342900" lvl="0" indent="-342900">
              <a:spcBef>
                <a:spcPts val="0"/>
              </a:spcBef>
              <a:buFont typeface="Arial" panose="020B0604020202020204" pitchFamily="34" charset="0"/>
              <a:buChar char="•"/>
            </a:pPr>
            <a:r>
              <a:rPr lang="en-GB" dirty="0"/>
              <a:t>There may be problems with specific vaccine batches or in population sub-groups</a:t>
            </a:r>
          </a:p>
          <a:p>
            <a:pPr marL="342900" lvl="0" indent="-342900">
              <a:spcBef>
                <a:spcPts val="0"/>
              </a:spcBef>
              <a:buFont typeface="Arial" panose="020B0604020202020204" pitchFamily="34" charset="0"/>
              <a:buChar char="•"/>
            </a:pPr>
            <a:r>
              <a:rPr lang="en-GB" dirty="0"/>
              <a:t>Responding to scares – ideally before coverage drops</a:t>
            </a:r>
          </a:p>
        </p:txBody>
      </p:sp>
      <p:sp>
        <p:nvSpPr>
          <p:cNvPr id="5" name="Shape 83"/>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8</a:t>
            </a:fld>
            <a:endParaRPr sz="1200" b="0" i="0" u="none" strike="noStrike" cap="none" dirty="0">
              <a:solidFill>
                <a:schemeClr val="lt1"/>
              </a:solidFill>
              <a:latin typeface="Tahoma"/>
              <a:ea typeface="Tahoma"/>
              <a:cs typeface="Tahoma"/>
              <a:sym typeface="Tahoma"/>
            </a:endParaRPr>
          </a:p>
        </p:txBody>
      </p:sp>
    </p:spTree>
    <p:extLst>
      <p:ext uri="{BB962C8B-B14F-4D97-AF65-F5344CB8AC3E}">
        <p14:creationId xmlns:p14="http://schemas.microsoft.com/office/powerpoint/2010/main" val="3207037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Titolo 3">
            <a:extLst>
              <a:ext uri="{FF2B5EF4-FFF2-40B4-BE49-F238E27FC236}">
                <a16:creationId xmlns:a16="http://schemas.microsoft.com/office/drawing/2014/main" id="{88C2043B-F26E-7A4E-9468-33C7EEEC2F1A}"/>
              </a:ext>
            </a:extLst>
          </p:cNvPr>
          <p:cNvSpPr>
            <a:spLocks noGrp="1"/>
          </p:cNvSpPr>
          <p:nvPr>
            <p:ph type="title"/>
          </p:nvPr>
        </p:nvSpPr>
        <p:spPr>
          <a:extLst/>
        </p:spPr>
        <p:txBody>
          <a:bodyPr/>
          <a:lstStyle/>
          <a:p>
            <a:pPr eaLnBrk="1" hangingPunct="1">
              <a:defRPr/>
            </a:pPr>
            <a:r>
              <a:rPr lang="it-IT" dirty="0"/>
              <a:t>Note for trainers</a:t>
            </a:r>
          </a:p>
        </p:txBody>
      </p:sp>
      <p:sp>
        <p:nvSpPr>
          <p:cNvPr id="53252" name="Segnaposto contenuto 4"/>
          <p:cNvSpPr>
            <a:spLocks noGrp="1" noChangeArrowheads="1"/>
          </p:cNvSpPr>
          <p:nvPr>
            <p:ph type="body" idx="1"/>
          </p:nvPr>
        </p:nvSpPr>
        <p:spPr/>
        <p:txBody>
          <a:bodyPr/>
          <a:lstStyle/>
          <a:p>
            <a:pPr eaLnBrk="1" hangingPunct="1">
              <a:buFont typeface="Arial" panose="020B0604020202020204" pitchFamily="34" charset="0"/>
              <a:buChar char="●"/>
            </a:pPr>
            <a:r>
              <a:rPr lang="en-GB" altLang="pl-PL"/>
              <a:t>Some example of news in National newspapers or National report could have more impact </a:t>
            </a:r>
          </a:p>
          <a:p>
            <a:pPr eaLnBrk="1" hangingPunct="1">
              <a:buFont typeface="Arial" panose="020B0604020202020204" pitchFamily="34" charset="0"/>
              <a:buChar char="●"/>
            </a:pPr>
            <a:r>
              <a:rPr lang="en-GB" altLang="pl-PL"/>
              <a:t>Consider to add some national</a:t>
            </a:r>
          </a:p>
          <a:p>
            <a:pPr eaLnBrk="1" hangingPunct="1">
              <a:buFont typeface="Arial" panose="020B0604020202020204" pitchFamily="34" charset="0"/>
              <a:buChar char="●"/>
            </a:pPr>
            <a:endParaRPr lang="en-GB" altLang="pl-PL"/>
          </a:p>
        </p:txBody>
      </p:sp>
    </p:spTree>
    <p:extLst>
      <p:ext uri="{BB962C8B-B14F-4D97-AF65-F5344CB8AC3E}">
        <p14:creationId xmlns:p14="http://schemas.microsoft.com/office/powerpoint/2010/main" val="919392419"/>
      </p:ext>
    </p:extLst>
  </p:cSld>
  <p:clrMapOvr>
    <a:masterClrMapping/>
  </p:clrMapOvr>
</p:sld>
</file>

<file path=ppt/theme/theme1.xml><?xml version="1.0" encoding="utf-8"?>
<a:theme xmlns:a="http://schemas.openxmlformats.org/drawingml/2006/main" name="ECDC_PowerPoint_Template_2017">
  <a:themeElements>
    <a:clrScheme name="Custom 1">
      <a:dk1>
        <a:srgbClr val="000000"/>
      </a:dk1>
      <a:lt1>
        <a:srgbClr val="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DC_PowerPoint_Template_2017-2">
  <a:themeElements>
    <a:clrScheme name="Custom 1">
      <a:dk1>
        <a:srgbClr val="000000"/>
      </a:dk1>
      <a:lt1>
        <a:srgbClr val="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1815</Words>
  <Application>Microsoft Office PowerPoint</Application>
  <PresentationFormat>Breedbeeld</PresentationFormat>
  <Paragraphs>268</Paragraphs>
  <Slides>34</Slides>
  <Notes>28</Notes>
  <HiddenSlides>6</HiddenSlides>
  <MMClips>0</MMClips>
  <ScaleCrop>false</ScaleCrop>
  <HeadingPairs>
    <vt:vector size="8" baseType="variant">
      <vt:variant>
        <vt:lpstr>Gebruikte lettertypen</vt:lpstr>
      </vt:variant>
      <vt:variant>
        <vt:i4>4</vt:i4>
      </vt:variant>
      <vt:variant>
        <vt:lpstr>Thema</vt:lpstr>
      </vt:variant>
      <vt:variant>
        <vt:i4>2</vt:i4>
      </vt:variant>
      <vt:variant>
        <vt:lpstr>Ingesloten OLE-bronprogramma's</vt:lpstr>
      </vt:variant>
      <vt:variant>
        <vt:i4>1</vt:i4>
      </vt:variant>
      <vt:variant>
        <vt:lpstr>Diatitels</vt:lpstr>
      </vt:variant>
      <vt:variant>
        <vt:i4>34</vt:i4>
      </vt:variant>
    </vt:vector>
  </HeadingPairs>
  <TitlesOfParts>
    <vt:vector size="41" baseType="lpstr">
      <vt:lpstr>Noto Sans Symbols</vt:lpstr>
      <vt:lpstr>Times</vt:lpstr>
      <vt:lpstr>Tahoma</vt:lpstr>
      <vt:lpstr>Arial</vt:lpstr>
      <vt:lpstr>ECDC_PowerPoint_Template_2017</vt:lpstr>
      <vt:lpstr>ECDC_PowerPoint_Template_2017-2</vt:lpstr>
      <vt:lpstr>Diagram</vt:lpstr>
      <vt:lpstr>Main learning points in the lecture ”Surveillance of VPDs – adverse events following immunization”</vt:lpstr>
      <vt:lpstr>Objectives</vt:lpstr>
      <vt:lpstr>Note for trainers</vt:lpstr>
      <vt:lpstr>Note for trainers</vt:lpstr>
      <vt:lpstr>Outline</vt:lpstr>
      <vt:lpstr>Vaccines mainly offer benefits but also some risks……</vt:lpstr>
      <vt:lpstr>Examples of vaccine scares</vt:lpstr>
      <vt:lpstr>Why have routine adverse event surveillance ?</vt:lpstr>
      <vt:lpstr>Note for trainers</vt:lpstr>
      <vt:lpstr>Vaccine scares are inevitable – some turn out to be just scares …but</vt:lpstr>
      <vt:lpstr>Vaccine scares are inevitable – some turn out to be just scares …but</vt:lpstr>
      <vt:lpstr>Examples of serious adverse events following immunization</vt:lpstr>
      <vt:lpstr>Narcolepsy signal after Pandemrix investigation in 2010 -2011</vt:lpstr>
      <vt:lpstr>Note for trainers</vt:lpstr>
      <vt:lpstr>MMR – autism scare</vt:lpstr>
      <vt:lpstr>Measles coverage, Sweden</vt:lpstr>
      <vt:lpstr>Vaccine safety monitoring</vt:lpstr>
      <vt:lpstr>Pre- and Post- Licensure clinical studies</vt:lpstr>
      <vt:lpstr>AEFI classification</vt:lpstr>
      <vt:lpstr>AEFI classification</vt:lpstr>
      <vt:lpstr>Routine/passive surveillance of AEFIs</vt:lpstr>
      <vt:lpstr>Example of active surveillance of AEFIs</vt:lpstr>
      <vt:lpstr>Note for trainers</vt:lpstr>
      <vt:lpstr>Investigating safety signals</vt:lpstr>
      <vt:lpstr>Investigating adverse events: individual versus epidemiological assessment</vt:lpstr>
      <vt:lpstr>How routine systems are used to pick up signals?</vt:lpstr>
      <vt:lpstr>Age-specific background rates of Guillain Barré Syndrome in EU (n=9)* </vt:lpstr>
      <vt:lpstr>Example – HPV observed versus expected (UK)</vt:lpstr>
      <vt:lpstr>Analysis of Guillain Barré Syndrome risk after the introduction of HPV vaccines</vt:lpstr>
      <vt:lpstr>Adverse Event Following Immunisation from temporal association to causality</vt:lpstr>
      <vt:lpstr>WHO Causality Categories</vt:lpstr>
      <vt:lpstr>Investigating adverse events</vt:lpstr>
      <vt:lpstr>Note for trainers</vt:lpstr>
      <vt:lpstr>Acknowledgements The creation of this training material was commissioned in 2012 by ECDC to the consortium of experts with the direct involvement of Paolo D’Ancona, using materials prepared by Mary Ramsay, Darina O’Flanagan, Pierluigi Lopalco, Nick Andrews, and others.   The revision and update of this training material was commissioned in 2017 by ECDC to Transmissible with the direct involvement of Pawel Stefanoff and Arnold Bosman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lecture/session</dc:title>
  <dc:creator>Stefanoff, Pawel</dc:creator>
  <cp:lastModifiedBy>arnold bosman</cp:lastModifiedBy>
  <cp:revision>32</cp:revision>
  <dcterms:modified xsi:type="dcterms:W3CDTF">2018-05-07T09:06:55Z</dcterms:modified>
</cp:coreProperties>
</file>