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2"/>
  </p:notesMasterIdLst>
  <p:handoutMasterIdLst>
    <p:handoutMasterId r:id="rId23"/>
  </p:handoutMasterIdLst>
  <p:sldIdLst>
    <p:sldId id="414" r:id="rId3"/>
    <p:sldId id="256" r:id="rId4"/>
    <p:sldId id="415" r:id="rId5"/>
    <p:sldId id="416" r:id="rId6"/>
    <p:sldId id="417" r:id="rId7"/>
    <p:sldId id="418" r:id="rId8"/>
    <p:sldId id="407" r:id="rId9"/>
    <p:sldId id="419" r:id="rId10"/>
    <p:sldId id="413" r:id="rId11"/>
    <p:sldId id="408" r:id="rId12"/>
    <p:sldId id="409" r:id="rId13"/>
    <p:sldId id="420" r:id="rId14"/>
    <p:sldId id="421" r:id="rId15"/>
    <p:sldId id="422" r:id="rId16"/>
    <p:sldId id="410" r:id="rId17"/>
    <p:sldId id="411" r:id="rId18"/>
    <p:sldId id="423" r:id="rId19"/>
    <p:sldId id="264" r:id="rId20"/>
    <p:sldId id="424" r:id="rId21"/>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070659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28655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333223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50974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r>
              <a:rPr lang="en-GB" dirty="0"/>
              <a:t>Facilitator notes:</a:t>
            </a:r>
          </a:p>
          <a:p>
            <a:endParaRPr lang="en-GB" dirty="0"/>
          </a:p>
        </p:txBody>
      </p:sp>
    </p:spTree>
    <p:extLst>
      <p:ext uri="{BB962C8B-B14F-4D97-AF65-F5344CB8AC3E}">
        <p14:creationId xmlns:p14="http://schemas.microsoft.com/office/powerpoint/2010/main" val="4086835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19</a:t>
            </a:fld>
            <a:endParaRPr lang="en-GB"/>
          </a:p>
        </p:txBody>
      </p:sp>
    </p:spTree>
    <p:extLst>
      <p:ext uri="{BB962C8B-B14F-4D97-AF65-F5344CB8AC3E}">
        <p14:creationId xmlns:p14="http://schemas.microsoft.com/office/powerpoint/2010/main" val="1800973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51015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595321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102457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072084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119934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706B285-83B5-46F7-81BC-4CF2B0FFA935}"/>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DA938AD1-C98F-41B6-9E22-57EEEA5888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F3300"/>
                </a:solidFill>
                <a:ea typeface="ＭＳ Ｐゴシック" panose="020B0600070205080204" pitchFamily="34" charset="-128"/>
              </a:rPr>
              <a:t>Interpretation of examples from the local, national and EU pilot data (will not be representative but will illustrate the point)</a:t>
            </a:r>
          </a:p>
          <a:p>
            <a:endParaRPr lang="en-GB" altLang="en-US">
              <a:ea typeface="ＭＳ Ｐゴシック" panose="020B0600070205080204" pitchFamily="34" charset="-128"/>
            </a:endParaRPr>
          </a:p>
        </p:txBody>
      </p:sp>
    </p:spTree>
    <p:extLst>
      <p:ext uri="{BB962C8B-B14F-4D97-AF65-F5344CB8AC3E}">
        <p14:creationId xmlns:p14="http://schemas.microsoft.com/office/powerpoint/2010/main" val="313714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5361801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431801" y="270456"/>
            <a:ext cx="10318363" cy="809044"/>
          </a:xfrm>
        </p:spPr>
        <p:txBody>
          <a:bodyPr/>
          <a:lstStyle/>
          <a:p>
            <a:r>
              <a:rPr lang="hu-HU" dirty="0"/>
              <a:t>Mintacím szerkesztése</a:t>
            </a:r>
            <a:endParaRPr lang="en-US" dirty="0"/>
          </a:p>
        </p:txBody>
      </p:sp>
      <p:sp>
        <p:nvSpPr>
          <p:cNvPr id="3" name="Content Placeholder 2"/>
          <p:cNvSpPr>
            <a:spLocks noGrp="1"/>
          </p:cNvSpPr>
          <p:nvPr>
            <p:ph idx="1"/>
          </p:nvPr>
        </p:nvSpPr>
        <p:spPr>
          <a:xfrm>
            <a:off x="431807" y="1223492"/>
            <a:ext cx="11368617" cy="5018557"/>
          </a:xfrm>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70456"/>
            <a:ext cx="10318363" cy="8090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03960"/>
            <a:ext cx="11368617" cy="50380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Presentation  1.9</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Interpretation of local, national and E</a:t>
            </a:r>
            <a:r>
              <a:rPr lang="hu-HU" altLang="en-US" b="1" dirty="0" err="1">
                <a:ea typeface="ＭＳ Ｐゴシック" panose="020B0600070205080204" pitchFamily="34" charset="-128"/>
              </a:rPr>
              <a:t>uropean</a:t>
            </a:r>
            <a:r>
              <a:rPr lang="en-GB" altLang="en-US" b="1" dirty="0">
                <a:ea typeface="ＭＳ Ｐゴシック" panose="020B0600070205080204" pitchFamily="34" charset="-128"/>
              </a:rPr>
              <a:t> </a:t>
            </a:r>
            <a:r>
              <a:rPr lang="hu-HU" altLang="en-US" b="1" dirty="0">
                <a:ea typeface="ＭＳ Ｐゴシック" panose="020B0600070205080204" pitchFamily="34" charset="-128"/>
              </a:rPr>
              <a:t>r</a:t>
            </a:r>
            <a:r>
              <a:rPr lang="en-GB" altLang="en-US" b="1" dirty="0" err="1">
                <a:ea typeface="ＭＳ Ｐゴシック" panose="020B0600070205080204" pitchFamily="34" charset="-128"/>
              </a:rPr>
              <a:t>esults</a:t>
            </a:r>
            <a:endParaRPr lang="en-GB" altLang="en-US" b="1" dirty="0">
              <a:ea typeface="ＭＳ Ｐゴシック" panose="020B0600070205080204" pitchFamily="34" charset="-128"/>
            </a:endParaRPr>
          </a:p>
          <a:p>
            <a:endParaRPr lang="en-GB" altLang="en-US" b="1" dirty="0">
              <a:ea typeface="ＭＳ Ｐゴシック" panose="020B0600070205080204" pitchFamily="34" charset="-128"/>
            </a:endParaRPr>
          </a:p>
          <a:p>
            <a:r>
              <a:rPr lang="en-GB" altLang="en-US" dirty="0">
                <a:ea typeface="ＭＳ Ｐゴシック" panose="020B0600070205080204" pitchFamily="34" charset="-128"/>
              </a:rPr>
              <a:t>One</a:t>
            </a:r>
            <a:r>
              <a:rPr lang="hu-HU" altLang="en-US" dirty="0">
                <a:ea typeface="ＭＳ Ｐゴシック" panose="020B0600070205080204" pitchFamily="34" charset="-128"/>
              </a:rPr>
              <a:t>-</a:t>
            </a:r>
            <a:r>
              <a:rPr lang="en-GB" altLang="en-US" dirty="0">
                <a:ea typeface="ＭＳ Ｐゴシック" panose="020B0600070205080204" pitchFamily="34" charset="-128"/>
              </a:rPr>
              <a:t>day training course for data collectors</a:t>
            </a:r>
          </a:p>
          <a:p>
            <a:pPr lvl="1"/>
            <a:r>
              <a:rPr lang="en-GB" altLang="en-US" dirty="0">
                <a:ea typeface="ＭＳ Ｐゴシック" panose="020B0600070205080204" pitchFamily="34" charset="-128"/>
              </a:rPr>
              <a:t>Lecture 9</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30 minutes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hu-HU" altLang="en-US" dirty="0">
                <a:ea typeface="ＭＳ Ｐゴシック" panose="020B0600070205080204" pitchFamily="34" charset="-128"/>
              </a:rPr>
              <a:t>16:</a:t>
            </a:r>
            <a:r>
              <a:rPr lang="en-GB" altLang="en-US" dirty="0">
                <a:ea typeface="ＭＳ Ｐゴシック" panose="020B0600070205080204" pitchFamily="34" charset="-128"/>
              </a:rPr>
              <a:t>15</a:t>
            </a:r>
            <a:r>
              <a:rPr lang="hu-HU" altLang="en-US" dirty="0">
                <a:ea typeface="ＭＳ Ｐゴシック" panose="020B0600070205080204" pitchFamily="34" charset="-128"/>
              </a:rPr>
              <a:t> </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819801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CD64D30-1446-4BF1-9B16-ABC5994C70BA}"/>
              </a:ext>
            </a:extLst>
          </p:cNvPr>
          <p:cNvSpPr>
            <a:spLocks noGrp="1" noChangeArrowheads="1"/>
          </p:cNvSpPr>
          <p:nvPr>
            <p:ph type="title"/>
          </p:nvPr>
        </p:nvSpPr>
        <p:spPr/>
        <p:txBody>
          <a:bodyPr/>
          <a:lstStyle/>
          <a:p>
            <a:r>
              <a:rPr lang="en-GB" altLang="en-US" dirty="0">
                <a:ea typeface="ＭＳ Ｐゴシック" panose="020B0600070205080204" pitchFamily="34" charset="-128"/>
              </a:rPr>
              <a:t>Observed and expected prevalence of </a:t>
            </a:r>
            <a:r>
              <a:rPr lang="hu-HU" altLang="en-US" dirty="0">
                <a:ea typeface="ＭＳ Ｐゴシック" panose="020B0600070205080204" pitchFamily="34" charset="-128"/>
              </a:rPr>
              <a:t>HAI</a:t>
            </a:r>
            <a:r>
              <a:rPr lang="en-GB" altLang="en-US" dirty="0">
                <a:ea typeface="ＭＳ Ｐゴシック" panose="020B0600070205080204" pitchFamily="34" charset="-128"/>
              </a:rPr>
              <a:t>: pilot data </a:t>
            </a:r>
          </a:p>
        </p:txBody>
      </p:sp>
      <p:pic>
        <p:nvPicPr>
          <p:cNvPr id="18435" name="Picture 7" descr="pps_f_1">
            <a:extLst>
              <a:ext uri="{FF2B5EF4-FFF2-40B4-BE49-F238E27FC236}">
                <a16:creationId xmlns:a16="http://schemas.microsoft.com/office/drawing/2014/main" id="{AC5ED4E3-1AE7-404A-AE3D-934917DD83C5}"/>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4960" y="781670"/>
            <a:ext cx="7476761" cy="542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Egyenes összekötő nyíllal 3">
            <a:extLst>
              <a:ext uri="{FF2B5EF4-FFF2-40B4-BE49-F238E27FC236}">
                <a16:creationId xmlns:a16="http://schemas.microsoft.com/office/drawing/2014/main" id="{B1CAA547-DA0B-4182-AE54-5887A3AEED84}"/>
              </a:ext>
            </a:extLst>
          </p:cNvPr>
          <p:cNvCxnSpPr>
            <a:cxnSpLocks/>
          </p:cNvCxnSpPr>
          <p:nvPr/>
        </p:nvCxnSpPr>
        <p:spPr bwMode="auto">
          <a:xfrm flipH="1">
            <a:off x="9273734" y="5864943"/>
            <a:ext cx="692746" cy="0"/>
          </a:xfrm>
          <a:prstGeom prst="straightConnector1">
            <a:avLst/>
          </a:prstGeom>
          <a:noFill/>
          <a:ln w="9207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576612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18FDFB1-3043-499F-9176-A3335354EBDE}"/>
              </a:ext>
            </a:extLst>
          </p:cNvPr>
          <p:cNvSpPr>
            <a:spLocks noGrp="1" noChangeArrowheads="1"/>
          </p:cNvSpPr>
          <p:nvPr>
            <p:ph type="title"/>
          </p:nvPr>
        </p:nvSpPr>
        <p:spPr/>
        <p:txBody>
          <a:bodyPr/>
          <a:lstStyle/>
          <a:p>
            <a:r>
              <a:rPr lang="en-GB" altLang="en-US" dirty="0">
                <a:ea typeface="ＭＳ Ｐゴシック" panose="020B0600070205080204" pitchFamily="34" charset="-128"/>
              </a:rPr>
              <a:t>Observed and expected prevalence of </a:t>
            </a:r>
            <a:r>
              <a:rPr lang="hu-HU" altLang="en-US" dirty="0">
                <a:ea typeface="ＭＳ Ｐゴシック" panose="020B0600070205080204" pitchFamily="34" charset="-128"/>
              </a:rPr>
              <a:t>HAI</a:t>
            </a:r>
            <a:r>
              <a:rPr lang="en-GB" altLang="en-US" dirty="0">
                <a:ea typeface="ＭＳ Ｐゴシック" panose="020B0600070205080204" pitchFamily="34" charset="-128"/>
              </a:rPr>
              <a:t>: pilot data</a:t>
            </a:r>
          </a:p>
        </p:txBody>
      </p:sp>
      <p:pic>
        <p:nvPicPr>
          <p:cNvPr id="20483" name="Picture 5" descr="pps_f_5">
            <a:extLst>
              <a:ext uri="{FF2B5EF4-FFF2-40B4-BE49-F238E27FC236}">
                <a16:creationId xmlns:a16="http://schemas.microsoft.com/office/drawing/2014/main" id="{476EE45F-5030-4B60-9772-4A295EAF2C32}"/>
              </a:ext>
            </a:extLst>
          </p:cNvP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8667" y="766919"/>
            <a:ext cx="7346273" cy="539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Egyenes összekötő nyíllal 2">
            <a:extLst>
              <a:ext uri="{FF2B5EF4-FFF2-40B4-BE49-F238E27FC236}">
                <a16:creationId xmlns:a16="http://schemas.microsoft.com/office/drawing/2014/main" id="{3C07F491-1718-43C7-A9C0-C5F3C6962CFE}"/>
              </a:ext>
            </a:extLst>
          </p:cNvPr>
          <p:cNvCxnSpPr>
            <a:cxnSpLocks/>
          </p:cNvCxnSpPr>
          <p:nvPr/>
        </p:nvCxnSpPr>
        <p:spPr bwMode="auto">
          <a:xfrm flipH="1">
            <a:off x="9038462" y="5835446"/>
            <a:ext cx="692746" cy="0"/>
          </a:xfrm>
          <a:prstGeom prst="straightConnector1">
            <a:avLst/>
          </a:prstGeom>
          <a:noFill/>
          <a:ln w="9207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464565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Standardized HAI ratio (SIR): pilot data</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12</a:t>
            </a:fld>
            <a:endParaRPr lang="en-GB" dirty="0"/>
          </a:p>
        </p:txBody>
      </p:sp>
      <p:pic>
        <p:nvPicPr>
          <p:cNvPr id="5" name="Picture 4" descr="pps_f_2">
            <a:extLst>
              <a:ext uri="{FF2B5EF4-FFF2-40B4-BE49-F238E27FC236}">
                <a16:creationId xmlns:a16="http://schemas.microsoft.com/office/drawing/2014/main" id="{35FD6F66-628F-49CE-A44F-2F0F69D82C9D}"/>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7768" y="965215"/>
            <a:ext cx="7256463"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zövegdoboz 5">
            <a:extLst>
              <a:ext uri="{FF2B5EF4-FFF2-40B4-BE49-F238E27FC236}">
                <a16:creationId xmlns:a16="http://schemas.microsoft.com/office/drawing/2014/main" id="{86CA9267-84A4-49AB-B0B6-64186D274860}"/>
              </a:ext>
            </a:extLst>
          </p:cNvPr>
          <p:cNvSpPr txBox="1"/>
          <p:nvPr/>
        </p:nvSpPr>
        <p:spPr>
          <a:xfrm>
            <a:off x="106018" y="6480015"/>
            <a:ext cx="9734480" cy="286232"/>
          </a:xfrm>
          <a:prstGeom prst="rect">
            <a:avLst/>
          </a:prstGeom>
          <a:noFill/>
        </p:spPr>
        <p:txBody>
          <a:bodyPr wrap="square" rtlCol="0">
            <a:spAutoFit/>
          </a:bodyPr>
          <a:lstStyle/>
          <a:p>
            <a:r>
              <a:rPr lang="hu-HU" sz="1400" dirty="0"/>
              <a:t>SIR: </a:t>
            </a:r>
            <a:r>
              <a:rPr lang="hu-HU" sz="1400" dirty="0" err="1"/>
              <a:t>standardized</a:t>
            </a:r>
            <a:r>
              <a:rPr lang="hu-HU" sz="1400" dirty="0"/>
              <a:t> </a:t>
            </a:r>
            <a:r>
              <a:rPr lang="hu-HU" sz="1400" dirty="0" err="1"/>
              <a:t>infection</a:t>
            </a:r>
            <a:r>
              <a:rPr lang="hu-HU" sz="1400" dirty="0"/>
              <a:t> ratio, O: </a:t>
            </a:r>
            <a:r>
              <a:rPr lang="hu-HU" sz="1400" dirty="0" err="1"/>
              <a:t>observed</a:t>
            </a:r>
            <a:r>
              <a:rPr lang="hu-HU" sz="1400" dirty="0"/>
              <a:t>, E: </a:t>
            </a:r>
            <a:r>
              <a:rPr lang="hu-HU" sz="1400" dirty="0" err="1"/>
              <a:t>expected</a:t>
            </a:r>
            <a:r>
              <a:rPr lang="hu-HU" sz="1400" dirty="0"/>
              <a:t>, CI: </a:t>
            </a:r>
            <a:r>
              <a:rPr lang="hu-HU" sz="1400" dirty="0" err="1"/>
              <a:t>confidence</a:t>
            </a:r>
            <a:r>
              <a:rPr lang="hu-HU" sz="1400" dirty="0"/>
              <a:t> </a:t>
            </a:r>
            <a:r>
              <a:rPr lang="hu-HU" sz="1400" dirty="0" err="1"/>
              <a:t>interval</a:t>
            </a:r>
            <a:r>
              <a:rPr lang="hu-HU" sz="1400" dirty="0"/>
              <a:t>, P: </a:t>
            </a:r>
            <a:r>
              <a:rPr lang="hu-HU" sz="1400" dirty="0" err="1"/>
              <a:t>percentile</a:t>
            </a:r>
            <a:r>
              <a:rPr lang="hu-HU" sz="1400" dirty="0"/>
              <a:t> </a:t>
            </a:r>
          </a:p>
        </p:txBody>
      </p:sp>
      <p:cxnSp>
        <p:nvCxnSpPr>
          <p:cNvPr id="7" name="Egyenes összekötő nyíllal 6">
            <a:extLst>
              <a:ext uri="{FF2B5EF4-FFF2-40B4-BE49-F238E27FC236}">
                <a16:creationId xmlns:a16="http://schemas.microsoft.com/office/drawing/2014/main" id="{89F5F21D-88E2-4FE8-A195-22B259BA157C}"/>
              </a:ext>
            </a:extLst>
          </p:cNvPr>
          <p:cNvCxnSpPr>
            <a:cxnSpLocks/>
          </p:cNvCxnSpPr>
          <p:nvPr/>
        </p:nvCxnSpPr>
        <p:spPr bwMode="auto">
          <a:xfrm flipH="1">
            <a:off x="9031485" y="5953433"/>
            <a:ext cx="692746" cy="0"/>
          </a:xfrm>
          <a:prstGeom prst="straightConnector1">
            <a:avLst/>
          </a:prstGeom>
          <a:noFill/>
          <a:ln w="9207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40051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Standardized HAI ratio (SIR): pilot data</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13</a:t>
            </a:fld>
            <a:endParaRPr lang="en-GB" dirty="0"/>
          </a:p>
        </p:txBody>
      </p:sp>
      <p:sp>
        <p:nvSpPr>
          <p:cNvPr id="6" name="Szövegdoboz 5">
            <a:extLst>
              <a:ext uri="{FF2B5EF4-FFF2-40B4-BE49-F238E27FC236}">
                <a16:creationId xmlns:a16="http://schemas.microsoft.com/office/drawing/2014/main" id="{86CA9267-84A4-49AB-B0B6-64186D274860}"/>
              </a:ext>
            </a:extLst>
          </p:cNvPr>
          <p:cNvSpPr txBox="1"/>
          <p:nvPr/>
        </p:nvSpPr>
        <p:spPr>
          <a:xfrm>
            <a:off x="106018" y="6480015"/>
            <a:ext cx="9734480" cy="286232"/>
          </a:xfrm>
          <a:prstGeom prst="rect">
            <a:avLst/>
          </a:prstGeom>
          <a:noFill/>
        </p:spPr>
        <p:txBody>
          <a:bodyPr wrap="square" rtlCol="0">
            <a:spAutoFit/>
          </a:bodyPr>
          <a:lstStyle/>
          <a:p>
            <a:r>
              <a:rPr lang="hu-HU" sz="1400" dirty="0"/>
              <a:t>SIR: </a:t>
            </a:r>
            <a:r>
              <a:rPr lang="hu-HU" sz="1400" dirty="0" err="1"/>
              <a:t>standardized</a:t>
            </a:r>
            <a:r>
              <a:rPr lang="hu-HU" sz="1400" dirty="0"/>
              <a:t> </a:t>
            </a:r>
            <a:r>
              <a:rPr lang="hu-HU" sz="1400" dirty="0" err="1"/>
              <a:t>infection</a:t>
            </a:r>
            <a:r>
              <a:rPr lang="hu-HU" sz="1400" dirty="0"/>
              <a:t> ratio, O: </a:t>
            </a:r>
            <a:r>
              <a:rPr lang="hu-HU" sz="1400" dirty="0" err="1"/>
              <a:t>observed</a:t>
            </a:r>
            <a:r>
              <a:rPr lang="hu-HU" sz="1400" dirty="0"/>
              <a:t>, E: </a:t>
            </a:r>
            <a:r>
              <a:rPr lang="hu-HU" sz="1400" dirty="0" err="1"/>
              <a:t>expected</a:t>
            </a:r>
            <a:r>
              <a:rPr lang="hu-HU" sz="1400" dirty="0"/>
              <a:t>, CI: </a:t>
            </a:r>
            <a:r>
              <a:rPr lang="hu-HU" sz="1400" dirty="0" err="1"/>
              <a:t>confidence</a:t>
            </a:r>
            <a:r>
              <a:rPr lang="hu-HU" sz="1400" dirty="0"/>
              <a:t> </a:t>
            </a:r>
            <a:r>
              <a:rPr lang="hu-HU" sz="1400" dirty="0" err="1"/>
              <a:t>interval</a:t>
            </a:r>
            <a:r>
              <a:rPr lang="hu-HU" sz="1400" dirty="0"/>
              <a:t>, P: </a:t>
            </a:r>
            <a:r>
              <a:rPr lang="hu-HU" sz="1400" dirty="0" err="1"/>
              <a:t>percentile</a:t>
            </a:r>
            <a:r>
              <a:rPr lang="hu-HU" sz="1400" dirty="0"/>
              <a:t> </a:t>
            </a:r>
          </a:p>
        </p:txBody>
      </p:sp>
      <p:pic>
        <p:nvPicPr>
          <p:cNvPr id="7" name="Picture 4" descr="pps_f_6">
            <a:extLst>
              <a:ext uri="{FF2B5EF4-FFF2-40B4-BE49-F238E27FC236}">
                <a16:creationId xmlns:a16="http://schemas.microsoft.com/office/drawing/2014/main" id="{1EDB177F-0B53-4260-B78E-EC1FE38125CE}"/>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3801" y="965200"/>
            <a:ext cx="7294563"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Egyenes összekötő nyíllal 7">
            <a:extLst>
              <a:ext uri="{FF2B5EF4-FFF2-40B4-BE49-F238E27FC236}">
                <a16:creationId xmlns:a16="http://schemas.microsoft.com/office/drawing/2014/main" id="{74BD9F17-31D9-41AA-ABED-1098195E839F}"/>
              </a:ext>
            </a:extLst>
          </p:cNvPr>
          <p:cNvCxnSpPr>
            <a:cxnSpLocks/>
          </p:cNvCxnSpPr>
          <p:nvPr/>
        </p:nvCxnSpPr>
        <p:spPr bwMode="auto">
          <a:xfrm flipH="1">
            <a:off x="9259688" y="5953433"/>
            <a:ext cx="692746" cy="0"/>
          </a:xfrm>
          <a:prstGeom prst="straightConnector1">
            <a:avLst/>
          </a:prstGeom>
          <a:noFill/>
          <a:ln w="9207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4136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Standardized HAI ratio (SIR): pilot data</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14</a:t>
            </a:fld>
            <a:endParaRPr lang="en-GB" dirty="0"/>
          </a:p>
        </p:txBody>
      </p:sp>
      <p:sp>
        <p:nvSpPr>
          <p:cNvPr id="6" name="Szövegdoboz 5">
            <a:extLst>
              <a:ext uri="{FF2B5EF4-FFF2-40B4-BE49-F238E27FC236}">
                <a16:creationId xmlns:a16="http://schemas.microsoft.com/office/drawing/2014/main" id="{86CA9267-84A4-49AB-B0B6-64186D274860}"/>
              </a:ext>
            </a:extLst>
          </p:cNvPr>
          <p:cNvSpPr txBox="1"/>
          <p:nvPr/>
        </p:nvSpPr>
        <p:spPr>
          <a:xfrm>
            <a:off x="106018" y="6480015"/>
            <a:ext cx="9734480" cy="286232"/>
          </a:xfrm>
          <a:prstGeom prst="rect">
            <a:avLst/>
          </a:prstGeom>
          <a:noFill/>
        </p:spPr>
        <p:txBody>
          <a:bodyPr wrap="square" rtlCol="0">
            <a:spAutoFit/>
          </a:bodyPr>
          <a:lstStyle/>
          <a:p>
            <a:r>
              <a:rPr lang="hu-HU" sz="1400" dirty="0"/>
              <a:t>SIR: </a:t>
            </a:r>
            <a:r>
              <a:rPr lang="hu-HU" sz="1400" dirty="0" err="1"/>
              <a:t>standardized</a:t>
            </a:r>
            <a:r>
              <a:rPr lang="hu-HU" sz="1400" dirty="0"/>
              <a:t> </a:t>
            </a:r>
            <a:r>
              <a:rPr lang="hu-HU" sz="1400" dirty="0" err="1"/>
              <a:t>infection</a:t>
            </a:r>
            <a:r>
              <a:rPr lang="hu-HU" sz="1400" dirty="0"/>
              <a:t> ratio, O: </a:t>
            </a:r>
            <a:r>
              <a:rPr lang="hu-HU" sz="1400" dirty="0" err="1"/>
              <a:t>observed</a:t>
            </a:r>
            <a:r>
              <a:rPr lang="hu-HU" sz="1400" dirty="0"/>
              <a:t>, E: </a:t>
            </a:r>
            <a:r>
              <a:rPr lang="hu-HU" sz="1400" dirty="0" err="1"/>
              <a:t>expected</a:t>
            </a:r>
            <a:r>
              <a:rPr lang="hu-HU" sz="1400" dirty="0"/>
              <a:t>, CI: </a:t>
            </a:r>
            <a:r>
              <a:rPr lang="hu-HU" sz="1400" dirty="0" err="1"/>
              <a:t>confidence</a:t>
            </a:r>
            <a:r>
              <a:rPr lang="hu-HU" sz="1400" dirty="0"/>
              <a:t> </a:t>
            </a:r>
            <a:r>
              <a:rPr lang="hu-HU" sz="1400" dirty="0" err="1"/>
              <a:t>interval</a:t>
            </a:r>
            <a:r>
              <a:rPr lang="hu-HU" sz="1400" dirty="0"/>
              <a:t>, P: </a:t>
            </a:r>
            <a:r>
              <a:rPr lang="hu-HU" sz="1400" dirty="0" err="1"/>
              <a:t>percentile</a:t>
            </a:r>
            <a:r>
              <a:rPr lang="hu-HU" sz="1400" dirty="0"/>
              <a:t> </a:t>
            </a:r>
          </a:p>
        </p:txBody>
      </p:sp>
      <p:pic>
        <p:nvPicPr>
          <p:cNvPr id="7" name="Picture 4" descr="pps_f_6">
            <a:extLst>
              <a:ext uri="{FF2B5EF4-FFF2-40B4-BE49-F238E27FC236}">
                <a16:creationId xmlns:a16="http://schemas.microsoft.com/office/drawing/2014/main" id="{1EDB177F-0B53-4260-B78E-EC1FE38125CE}"/>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3801" y="965200"/>
            <a:ext cx="7294563"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Egyenes összekötő nyíllal 7">
            <a:extLst>
              <a:ext uri="{FF2B5EF4-FFF2-40B4-BE49-F238E27FC236}">
                <a16:creationId xmlns:a16="http://schemas.microsoft.com/office/drawing/2014/main" id="{74BD9F17-31D9-41AA-ABED-1098195E839F}"/>
              </a:ext>
            </a:extLst>
          </p:cNvPr>
          <p:cNvCxnSpPr>
            <a:cxnSpLocks/>
          </p:cNvCxnSpPr>
          <p:nvPr/>
        </p:nvCxnSpPr>
        <p:spPr bwMode="auto">
          <a:xfrm flipH="1">
            <a:off x="9259688" y="5953433"/>
            <a:ext cx="692746" cy="0"/>
          </a:xfrm>
          <a:prstGeom prst="straightConnector1">
            <a:avLst/>
          </a:prstGeom>
          <a:noFill/>
          <a:ln w="9207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67402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3333F1F-BD27-4E32-A7AE-D02BF73F90D3}"/>
              </a:ext>
            </a:extLst>
          </p:cNvPr>
          <p:cNvSpPr>
            <a:spLocks noGrp="1" noChangeArrowheads="1"/>
          </p:cNvSpPr>
          <p:nvPr>
            <p:ph type="title"/>
          </p:nvPr>
        </p:nvSpPr>
        <p:spPr/>
        <p:txBody>
          <a:bodyPr/>
          <a:lstStyle/>
          <a:p>
            <a:r>
              <a:rPr lang="en-GB" altLang="en-US">
                <a:ea typeface="ＭＳ Ｐゴシック" panose="020B0600070205080204" pitchFamily="34" charset="-128"/>
              </a:rPr>
              <a:t>Observed and expected prevalence of antimicrobial use: pilot data</a:t>
            </a:r>
          </a:p>
        </p:txBody>
      </p:sp>
      <p:pic>
        <p:nvPicPr>
          <p:cNvPr id="23555" name="Picture 5" descr="pps_f_3">
            <a:extLst>
              <a:ext uri="{FF2B5EF4-FFF2-40B4-BE49-F238E27FC236}">
                <a16:creationId xmlns:a16="http://schemas.microsoft.com/office/drawing/2014/main" id="{5308434C-7C6A-4A4F-BAD7-7CA42F112155}"/>
              </a:ext>
            </a:extLst>
          </p:cNvP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8064" y="965200"/>
            <a:ext cx="7369175" cy="534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zövegdoboz 3">
            <a:extLst>
              <a:ext uri="{FF2B5EF4-FFF2-40B4-BE49-F238E27FC236}">
                <a16:creationId xmlns:a16="http://schemas.microsoft.com/office/drawing/2014/main" id="{C201390B-C06A-431E-AECC-241D5D0DDAEF}"/>
              </a:ext>
            </a:extLst>
          </p:cNvPr>
          <p:cNvSpPr txBox="1"/>
          <p:nvPr/>
        </p:nvSpPr>
        <p:spPr>
          <a:xfrm>
            <a:off x="106018" y="6480015"/>
            <a:ext cx="9734480" cy="286232"/>
          </a:xfrm>
          <a:prstGeom prst="rect">
            <a:avLst/>
          </a:prstGeom>
          <a:noFill/>
        </p:spPr>
        <p:txBody>
          <a:bodyPr wrap="square" rtlCol="0">
            <a:spAutoFit/>
          </a:bodyPr>
          <a:lstStyle/>
          <a:p>
            <a:r>
              <a:rPr lang="hu-HU" sz="1400" dirty="0"/>
              <a:t>AU, </a:t>
            </a:r>
            <a:r>
              <a:rPr lang="hu-HU" sz="1400" dirty="0" err="1"/>
              <a:t>antimicrobial</a:t>
            </a:r>
            <a:r>
              <a:rPr lang="hu-HU" sz="1400" dirty="0"/>
              <a:t> </a:t>
            </a:r>
            <a:r>
              <a:rPr lang="hu-HU" sz="1400" dirty="0" err="1"/>
              <a:t>use</a:t>
            </a:r>
            <a:r>
              <a:rPr lang="hu-HU" sz="1400" dirty="0"/>
              <a:t>, CI: </a:t>
            </a:r>
            <a:r>
              <a:rPr lang="hu-HU" sz="1400" dirty="0" err="1"/>
              <a:t>confidence</a:t>
            </a:r>
            <a:r>
              <a:rPr lang="hu-HU" sz="1400" dirty="0"/>
              <a:t> </a:t>
            </a:r>
            <a:r>
              <a:rPr lang="hu-HU" sz="1400" dirty="0" err="1"/>
              <a:t>interval</a:t>
            </a:r>
            <a:r>
              <a:rPr lang="hu-HU" sz="1400" dirty="0"/>
              <a:t>, P: </a:t>
            </a:r>
            <a:r>
              <a:rPr lang="hu-HU" sz="1400" dirty="0" err="1"/>
              <a:t>percentile</a:t>
            </a:r>
            <a:r>
              <a:rPr lang="hu-HU" sz="1400" dirty="0"/>
              <a:t> </a:t>
            </a:r>
          </a:p>
        </p:txBody>
      </p:sp>
    </p:spTree>
    <p:extLst>
      <p:ext uri="{BB962C8B-B14F-4D97-AF65-F5344CB8AC3E}">
        <p14:creationId xmlns:p14="http://schemas.microsoft.com/office/powerpoint/2010/main" val="133027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E05E169-3A48-4B42-8DFC-182A3DC49CD4}"/>
              </a:ext>
            </a:extLst>
          </p:cNvPr>
          <p:cNvSpPr>
            <a:spLocks noGrp="1" noChangeArrowheads="1"/>
          </p:cNvSpPr>
          <p:nvPr>
            <p:ph type="title"/>
          </p:nvPr>
        </p:nvSpPr>
        <p:spPr/>
        <p:txBody>
          <a:bodyPr/>
          <a:lstStyle/>
          <a:p>
            <a:r>
              <a:rPr lang="en-GB" altLang="en-US">
                <a:ea typeface="ＭＳ Ｐゴシック" panose="020B0600070205080204" pitchFamily="34" charset="-128"/>
              </a:rPr>
              <a:t>Observed and expected prevalence of antimicrobial use: pilot data</a:t>
            </a:r>
          </a:p>
        </p:txBody>
      </p:sp>
      <p:pic>
        <p:nvPicPr>
          <p:cNvPr id="24579" name="Picture 3" descr="pps_f_4">
            <a:extLst>
              <a:ext uri="{FF2B5EF4-FFF2-40B4-BE49-F238E27FC236}">
                <a16:creationId xmlns:a16="http://schemas.microsoft.com/office/drawing/2014/main" id="{823A3308-05EA-45F0-91A0-09E9FBBB98A9}"/>
              </a:ext>
            </a:extLst>
          </p:cNvPr>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8064" y="965200"/>
            <a:ext cx="7369175" cy="534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zövegdoboz 3">
            <a:extLst>
              <a:ext uri="{FF2B5EF4-FFF2-40B4-BE49-F238E27FC236}">
                <a16:creationId xmlns:a16="http://schemas.microsoft.com/office/drawing/2014/main" id="{CD5B3B94-7B3A-4EFD-B86C-06CBA1DCAD6E}"/>
              </a:ext>
            </a:extLst>
          </p:cNvPr>
          <p:cNvSpPr txBox="1"/>
          <p:nvPr/>
        </p:nvSpPr>
        <p:spPr>
          <a:xfrm>
            <a:off x="106018" y="6480015"/>
            <a:ext cx="9734480" cy="286232"/>
          </a:xfrm>
          <a:prstGeom prst="rect">
            <a:avLst/>
          </a:prstGeom>
          <a:noFill/>
        </p:spPr>
        <p:txBody>
          <a:bodyPr wrap="square" rtlCol="0">
            <a:spAutoFit/>
          </a:bodyPr>
          <a:lstStyle/>
          <a:p>
            <a:r>
              <a:rPr lang="hu-HU" sz="1400" dirty="0"/>
              <a:t>SAUR: </a:t>
            </a:r>
            <a:r>
              <a:rPr lang="hu-HU" sz="1400" dirty="0" err="1"/>
              <a:t>standardized</a:t>
            </a:r>
            <a:r>
              <a:rPr lang="hu-HU" sz="1400" dirty="0"/>
              <a:t> </a:t>
            </a:r>
            <a:r>
              <a:rPr lang="hu-HU" sz="1400" dirty="0" err="1"/>
              <a:t>antimicrobial</a:t>
            </a:r>
            <a:r>
              <a:rPr lang="hu-HU" sz="1400" dirty="0"/>
              <a:t> </a:t>
            </a:r>
            <a:r>
              <a:rPr lang="hu-HU" sz="1400" dirty="0" err="1"/>
              <a:t>use</a:t>
            </a:r>
            <a:r>
              <a:rPr lang="hu-HU" sz="1400" dirty="0"/>
              <a:t> ratio, O: </a:t>
            </a:r>
            <a:r>
              <a:rPr lang="hu-HU" sz="1400" dirty="0" err="1"/>
              <a:t>observed</a:t>
            </a:r>
            <a:r>
              <a:rPr lang="hu-HU" sz="1400" dirty="0"/>
              <a:t>, E: </a:t>
            </a:r>
            <a:r>
              <a:rPr lang="hu-HU" sz="1400" dirty="0" err="1"/>
              <a:t>expected</a:t>
            </a:r>
            <a:r>
              <a:rPr lang="hu-HU" sz="1400" dirty="0"/>
              <a:t>, CI: </a:t>
            </a:r>
            <a:r>
              <a:rPr lang="hu-HU" sz="1400" dirty="0" err="1"/>
              <a:t>confidence</a:t>
            </a:r>
            <a:r>
              <a:rPr lang="hu-HU" sz="1400" dirty="0"/>
              <a:t> </a:t>
            </a:r>
            <a:r>
              <a:rPr lang="hu-HU" sz="1400" dirty="0" err="1"/>
              <a:t>interval</a:t>
            </a:r>
            <a:r>
              <a:rPr lang="hu-HU" sz="1400" dirty="0"/>
              <a:t>, P: </a:t>
            </a:r>
            <a:r>
              <a:rPr lang="hu-HU" sz="1400" dirty="0" err="1"/>
              <a:t>percentile</a:t>
            </a:r>
            <a:r>
              <a:rPr lang="hu-HU" sz="1400" dirty="0"/>
              <a:t> </a:t>
            </a:r>
          </a:p>
        </p:txBody>
      </p:sp>
    </p:spTree>
    <p:extLst>
      <p:ext uri="{BB962C8B-B14F-4D97-AF65-F5344CB8AC3E}">
        <p14:creationId xmlns:p14="http://schemas.microsoft.com/office/powerpoint/2010/main" val="2526566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Data for </a:t>
            </a:r>
            <a:r>
              <a:rPr lang="hu-HU" altLang="en-US" dirty="0">
                <a:ea typeface="ＭＳ Ｐゴシック" panose="020B0600070205080204" pitchFamily="34" charset="-128"/>
              </a:rPr>
              <a:t>a</a:t>
            </a:r>
            <a:r>
              <a:rPr lang="en-GB" altLang="en-US" dirty="0" err="1">
                <a:ea typeface="ＭＳ Ｐゴシック" panose="020B0600070205080204" pitchFamily="34" charset="-128"/>
              </a:rPr>
              <a:t>ction</a:t>
            </a:r>
            <a:r>
              <a:rPr lang="en-GB" altLang="en-US" dirty="0">
                <a:ea typeface="ＭＳ Ｐゴシック" panose="020B0600070205080204" pitchFamily="34" charset="-128"/>
              </a:rPr>
              <a:t>: </a:t>
            </a:r>
            <a:r>
              <a:rPr lang="hu-HU" altLang="en-US" dirty="0">
                <a:ea typeface="ＭＳ Ｐゴシック" panose="020B0600070205080204" pitchFamily="34" charset="-128"/>
              </a:rPr>
              <a:t>u</a:t>
            </a:r>
            <a:r>
              <a:rPr lang="en-GB" altLang="en-US" dirty="0">
                <a:ea typeface="ＭＳ Ｐゴシック" panose="020B0600070205080204" pitchFamily="34" charset="-128"/>
              </a:rPr>
              <a:t>sing the results from local, national and E</a:t>
            </a:r>
            <a:r>
              <a:rPr lang="hu-HU" altLang="en-US" dirty="0" err="1">
                <a:ea typeface="ＭＳ Ｐゴシック" panose="020B0600070205080204" pitchFamily="34" charset="-128"/>
              </a:rPr>
              <a:t>uropean</a:t>
            </a:r>
            <a:r>
              <a:rPr lang="hu-HU" altLang="en-US" dirty="0">
                <a:ea typeface="ＭＳ Ｐゴシック" panose="020B0600070205080204" pitchFamily="34" charset="-128"/>
              </a:rPr>
              <a:t> </a:t>
            </a:r>
            <a:r>
              <a:rPr lang="en-GB" altLang="en-US" dirty="0">
                <a:ea typeface="ＭＳ Ｐゴシック" panose="020B0600070205080204" pitchFamily="34" charset="-128"/>
              </a:rPr>
              <a:t>level</a:t>
            </a:r>
            <a:endParaRPr lang="en-GB" dirty="0"/>
          </a:p>
        </p:txBody>
      </p:sp>
      <p:sp>
        <p:nvSpPr>
          <p:cNvPr id="3" name="Content Placeholder 2"/>
          <p:cNvSpPr>
            <a:spLocks noGrp="1"/>
          </p:cNvSpPr>
          <p:nvPr>
            <p:ph idx="1"/>
          </p:nvPr>
        </p:nvSpPr>
        <p:spPr/>
        <p:txBody>
          <a:bodyPr/>
          <a:lstStyle/>
          <a:p>
            <a:endParaRPr lang="hu-HU" altLang="en-US" sz="2600" dirty="0">
              <a:ea typeface="ＭＳ Ｐゴシック" panose="020B0600070205080204" pitchFamily="34" charset="-128"/>
            </a:endParaRPr>
          </a:p>
          <a:p>
            <a:pPr marL="457200" indent="-457200">
              <a:buFont typeface="Arial" panose="020B0604020202020204" pitchFamily="34" charset="0"/>
              <a:buChar char="•"/>
            </a:pPr>
            <a:r>
              <a:rPr lang="en-GB" altLang="en-US" sz="2600" dirty="0">
                <a:ea typeface="ＭＳ Ｐゴシック" panose="020B0600070205080204" pitchFamily="34" charset="-128"/>
              </a:rPr>
              <a:t>Raise awareness</a:t>
            </a:r>
          </a:p>
          <a:p>
            <a:pPr marL="457200" indent="-457200">
              <a:buFont typeface="Arial" panose="020B0604020202020204" pitchFamily="34" charset="0"/>
              <a:buChar char="•"/>
            </a:pPr>
            <a:r>
              <a:rPr lang="en-GB" altLang="en-US" sz="2600" dirty="0">
                <a:ea typeface="ＭＳ Ｐゴシック" panose="020B0600070205080204" pitchFamily="34" charset="-128"/>
              </a:rPr>
              <a:t>Monitor all HAI types</a:t>
            </a:r>
          </a:p>
          <a:p>
            <a:pPr marL="457200" indent="-457200">
              <a:buFont typeface="Arial" panose="020B0604020202020204" pitchFamily="34" charset="0"/>
              <a:buChar char="•"/>
            </a:pPr>
            <a:r>
              <a:rPr lang="en-GB" altLang="en-US" sz="2600" dirty="0">
                <a:ea typeface="ＭＳ Ｐゴシック" panose="020B0600070205080204" pitchFamily="34" charset="-128"/>
              </a:rPr>
              <a:t>Monitor antimicrobial prescribing </a:t>
            </a:r>
          </a:p>
          <a:p>
            <a:pPr marL="457200" indent="-457200">
              <a:buFont typeface="Arial" panose="020B0604020202020204" pitchFamily="34" charset="0"/>
              <a:buChar char="•"/>
            </a:pPr>
            <a:r>
              <a:rPr lang="en-GB" altLang="en-US" sz="2600" dirty="0">
                <a:ea typeface="ＭＳ Ｐゴシック" panose="020B0600070205080204" pitchFamily="34" charset="-128"/>
              </a:rPr>
              <a:t>Set priorities for interventions and surveillance programmes</a:t>
            </a:r>
          </a:p>
          <a:p>
            <a:pPr marL="457200" indent="-457200">
              <a:buFont typeface="Arial" panose="020B0604020202020204" pitchFamily="34" charset="0"/>
              <a:buChar char="•"/>
            </a:pPr>
            <a:r>
              <a:rPr lang="en-GB" altLang="en-US" sz="2600" dirty="0">
                <a:ea typeface="ＭＳ Ｐゴシック" panose="020B0600070205080204" pitchFamily="34" charset="-128"/>
              </a:rPr>
              <a:t>Guide policy decisions</a:t>
            </a:r>
          </a:p>
          <a:p>
            <a:pPr marL="457200" indent="-457200">
              <a:buFont typeface="Arial" panose="020B0604020202020204" pitchFamily="34" charset="0"/>
              <a:buChar char="•"/>
            </a:pPr>
            <a:r>
              <a:rPr lang="en-GB" altLang="en-US" sz="2600" dirty="0">
                <a:ea typeface="ＭＳ Ｐゴシック" panose="020B0600070205080204" pitchFamily="34" charset="-128"/>
              </a:rPr>
              <a:t>Identify targets for quality improvement</a:t>
            </a:r>
          </a:p>
          <a:p>
            <a:pPr marL="457200" indent="-457200">
              <a:buFont typeface="Arial" panose="020B0604020202020204" pitchFamily="34" charset="0"/>
              <a:buChar char="•"/>
            </a:pPr>
            <a:r>
              <a:rPr lang="en-GB" altLang="en-US" sz="2600" dirty="0">
                <a:ea typeface="ＭＳ Ｐゴシック" panose="020B0600070205080204" pitchFamily="34" charset="-128"/>
              </a:rPr>
              <a:t>Measure progress towards targets (repeated PPS)</a:t>
            </a:r>
          </a:p>
          <a:p>
            <a:pPr marL="457200" indent="-457200">
              <a:buFont typeface="Arial" panose="020B0604020202020204" pitchFamily="34" charset="0"/>
              <a:buChar char="•"/>
            </a:pPr>
            <a:r>
              <a:rPr lang="en-GB" altLang="en-US" sz="2600" dirty="0">
                <a:ea typeface="ＭＳ Ｐゴシック" panose="020B0600070205080204" pitchFamily="34" charset="-128"/>
              </a:rPr>
              <a:t>Evaluate the effect of prevention strategies (repeated PPS)</a:t>
            </a:r>
          </a:p>
          <a:p>
            <a:pPr marL="457200" indent="-457200">
              <a:buFont typeface="Arial" panose="020B0604020202020204" pitchFamily="34" charset="0"/>
              <a:buChar char="•"/>
            </a:pPr>
            <a:r>
              <a:rPr lang="en-GB" altLang="en-US" sz="2600" dirty="0">
                <a:ea typeface="ＭＳ Ｐゴシック" panose="020B0600070205080204" pitchFamily="34" charset="-128"/>
              </a:rPr>
              <a:t>Evaluate effect of interventions (repeated PPS)</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17</a:t>
            </a:fld>
            <a:endParaRPr lang="en-GB" dirty="0"/>
          </a:p>
        </p:txBody>
      </p:sp>
    </p:spTree>
    <p:extLst>
      <p:ext uri="{BB962C8B-B14F-4D97-AF65-F5344CB8AC3E}">
        <p14:creationId xmlns:p14="http://schemas.microsoft.com/office/powerpoint/2010/main" val="3077458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a:t>
            </a:r>
          </a:p>
        </p:txBody>
      </p:sp>
      <p:sp>
        <p:nvSpPr>
          <p:cNvPr id="3" name="Content Placeholder 2"/>
          <p:cNvSpPr>
            <a:spLocks noGrp="1"/>
          </p:cNvSpPr>
          <p:nvPr>
            <p:ph idx="1"/>
          </p:nvPr>
        </p:nvSpPr>
        <p:spPr/>
        <p:txBody>
          <a:bodyPr/>
          <a:lstStyle/>
          <a:p>
            <a:r>
              <a:rPr lang="en-GB" dirty="0"/>
              <a:t>List of learning points in this session:</a:t>
            </a:r>
          </a:p>
          <a:p>
            <a:endParaRPr lang="en-GB" dirty="0"/>
          </a:p>
          <a:p>
            <a:r>
              <a:rPr lang="en-GB" altLang="en-US" dirty="0">
                <a:ea typeface="ＭＳ Ｐゴシック" panose="020B0600070205080204" pitchFamily="34" charset="-128"/>
              </a:rPr>
              <a:t>The results from PPS can be used locally, nationally and in the EU</a:t>
            </a:r>
            <a:r>
              <a:rPr lang="hu-HU" altLang="en-US" dirty="0">
                <a:ea typeface="ＭＳ Ｐゴシック" panose="020B0600070205080204" pitchFamily="34" charset="-128"/>
              </a:rPr>
              <a:t>/EEA</a:t>
            </a:r>
            <a:r>
              <a:rPr lang="en-GB" altLang="en-US" dirty="0">
                <a:ea typeface="ＭＳ Ｐゴシック" panose="020B0600070205080204" pitchFamily="34" charset="-128"/>
              </a:rPr>
              <a:t> to</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r>
              <a:rPr lang="en-GB" altLang="en-US" dirty="0">
                <a:ea typeface="ＭＳ Ｐゴシック" panose="020B0600070205080204" pitchFamily="34" charset="-128"/>
              </a:rPr>
              <a:t>Measure the burden of HAI inclusive of all HAI types</a:t>
            </a:r>
          </a:p>
          <a:p>
            <a:pPr lvl="1"/>
            <a:r>
              <a:rPr lang="en-GB" altLang="en-US" dirty="0">
                <a:ea typeface="ＭＳ Ｐゴシック" panose="020B0600070205080204" pitchFamily="34" charset="-128"/>
              </a:rPr>
              <a:t>Measure the burden of antimicrobial prescribing </a:t>
            </a:r>
          </a:p>
          <a:p>
            <a:pPr lvl="1"/>
            <a:r>
              <a:rPr lang="en-GB" altLang="en-US" dirty="0">
                <a:ea typeface="ＭＳ Ｐゴシック" panose="020B0600070205080204" pitchFamily="34" charset="-128"/>
              </a:rPr>
              <a:t>Set priorities for the prevention and control of HAI locally, nationally and in the EU</a:t>
            </a:r>
            <a:r>
              <a:rPr lang="hu-HU" altLang="en-US" dirty="0">
                <a:ea typeface="ＭＳ Ｐゴシック" panose="020B0600070205080204" pitchFamily="34" charset="-128"/>
              </a:rPr>
              <a:t>/EEA</a:t>
            </a:r>
            <a:endParaRPr lang="en-GB" altLang="en-US" dirty="0">
              <a:ea typeface="ＭＳ Ｐゴシック" panose="020B0600070205080204" pitchFamily="34" charset="-128"/>
            </a:endParaRPr>
          </a:p>
          <a:p>
            <a:pPr lvl="1"/>
            <a:r>
              <a:rPr lang="en-GB" altLang="en-US" dirty="0">
                <a:ea typeface="ＭＳ Ｐゴシック" panose="020B0600070205080204" pitchFamily="34" charset="-128"/>
              </a:rPr>
              <a:t>Set priorities for prudent antimicrobial prescribing locally, nationally and in the EU</a:t>
            </a:r>
            <a:r>
              <a:rPr lang="hu-HU" altLang="en-US" dirty="0">
                <a:ea typeface="ＭＳ Ｐゴシック" panose="020B0600070205080204" pitchFamily="34" charset="-128"/>
              </a:rPr>
              <a:t>/EEA</a:t>
            </a:r>
            <a:endParaRPr lang="en-GB" altLang="en-US" dirty="0">
              <a:ea typeface="ＭＳ Ｐゴシック" panose="020B0600070205080204" pitchFamily="34" charset="-128"/>
            </a:endParaRPr>
          </a:p>
          <a:p>
            <a:pPr lvl="1"/>
            <a:endParaRPr lang="en-GB" altLang="en-US" dirty="0">
              <a:ea typeface="ＭＳ Ｐゴシック" panose="020B0600070205080204" pitchFamily="34" charset="-128"/>
            </a:endParaRPr>
          </a:p>
          <a:p>
            <a:r>
              <a:rPr lang="en-GB" altLang="en-US" dirty="0">
                <a:ea typeface="ＭＳ Ｐゴシック" panose="020B0600070205080204" pitchFamily="34" charset="-128"/>
              </a:rPr>
              <a:t>Robust collection and interpretation of these data is essential to maximise the benefits of conducting a</a:t>
            </a:r>
            <a:r>
              <a:rPr lang="hu-HU" altLang="en-US" dirty="0">
                <a:ea typeface="ＭＳ Ｐゴシック" panose="020B0600070205080204" pitchFamily="34" charset="-128"/>
              </a:rPr>
              <a:t> Europe</a:t>
            </a:r>
            <a:r>
              <a:rPr lang="en-GB" altLang="en-US" dirty="0">
                <a:ea typeface="ＭＳ Ｐゴシック" panose="020B0600070205080204" pitchFamily="34" charset="-128"/>
              </a:rPr>
              <a:t>-wide survey</a:t>
            </a:r>
          </a:p>
        </p:txBody>
      </p:sp>
      <p:sp>
        <p:nvSpPr>
          <p:cNvPr id="4" name="Slide Number Placeholder 3"/>
          <p:cNvSpPr>
            <a:spLocks noGrp="1"/>
          </p:cNvSpPr>
          <p:nvPr>
            <p:ph type="sldNum" sz="quarter" idx="10"/>
          </p:nvPr>
        </p:nvSpPr>
        <p:spPr/>
        <p:txBody>
          <a:bodyPr/>
          <a:lstStyle/>
          <a:p>
            <a:fld id="{0580567E-5E8F-47A5-90DF-8BFEB1A71525}" type="slidenum">
              <a:rPr lang="en-GB" smtClean="0"/>
              <a:pPr/>
              <a:t>18</a:t>
            </a:fld>
            <a:endParaRPr lang="en-GB" dirty="0"/>
          </a:p>
        </p:txBody>
      </p:sp>
    </p:spTree>
    <p:extLst>
      <p:ext uri="{BB962C8B-B14F-4D97-AF65-F5344CB8AC3E}">
        <p14:creationId xmlns:p14="http://schemas.microsoft.com/office/powerpoint/2010/main" val="108826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19</a:t>
            </a:fld>
            <a:endParaRPr lang="en-GB" dirty="0"/>
          </a:p>
        </p:txBody>
      </p:sp>
    </p:spTree>
    <p:extLst>
      <p:ext uri="{BB962C8B-B14F-4D97-AF65-F5344CB8AC3E}">
        <p14:creationId xmlns:p14="http://schemas.microsoft.com/office/powerpoint/2010/main" val="192391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en-GB" altLang="en-US" sz="4000" b="1" dirty="0">
                <a:ea typeface="ＭＳ Ｐゴシック" panose="020B0600070205080204" pitchFamily="34" charset="-128"/>
              </a:rPr>
              <a:t>Interpretation of </a:t>
            </a:r>
            <a:r>
              <a:rPr lang="hu-HU" altLang="en-US" sz="4000" b="1" dirty="0">
                <a:ea typeface="ＭＳ Ｐゴシック" panose="020B0600070205080204" pitchFamily="34" charset="-128"/>
              </a:rPr>
              <a:t>l</a:t>
            </a:r>
            <a:r>
              <a:rPr lang="en-GB" altLang="en-US" sz="4000" b="1" dirty="0" err="1">
                <a:ea typeface="ＭＳ Ｐゴシック" panose="020B0600070205080204" pitchFamily="34" charset="-128"/>
              </a:rPr>
              <a:t>ocal</a:t>
            </a:r>
            <a:r>
              <a:rPr lang="en-GB" altLang="en-US" sz="4000" b="1" dirty="0">
                <a:ea typeface="ＭＳ Ｐゴシック" panose="020B0600070205080204" pitchFamily="34" charset="-128"/>
              </a:rPr>
              <a:t>, </a:t>
            </a:r>
            <a:r>
              <a:rPr lang="hu-HU" altLang="en-US" sz="4000" b="1" dirty="0">
                <a:ea typeface="ＭＳ Ｐゴシック" panose="020B0600070205080204" pitchFamily="34" charset="-128"/>
              </a:rPr>
              <a:t>n</a:t>
            </a:r>
            <a:r>
              <a:rPr lang="en-GB" altLang="en-US" sz="4000" b="1" dirty="0" err="1">
                <a:ea typeface="ＭＳ Ｐゴシック" panose="020B0600070205080204" pitchFamily="34" charset="-128"/>
              </a:rPr>
              <a:t>ational</a:t>
            </a:r>
            <a:r>
              <a:rPr lang="en-GB" altLang="en-US" sz="4000" b="1" dirty="0">
                <a:ea typeface="ＭＳ Ｐゴシック" panose="020B0600070205080204" pitchFamily="34" charset="-128"/>
              </a:rPr>
              <a:t> and E</a:t>
            </a:r>
            <a:r>
              <a:rPr lang="hu-HU" altLang="en-US" sz="4000" b="1" dirty="0" err="1">
                <a:ea typeface="ＭＳ Ｐゴシック" panose="020B0600070205080204" pitchFamily="34" charset="-128"/>
              </a:rPr>
              <a:t>uropean</a:t>
            </a:r>
            <a:r>
              <a:rPr lang="hu-HU" altLang="en-US" sz="4000" b="1" dirty="0">
                <a:ea typeface="ＭＳ Ｐゴシック" panose="020B0600070205080204" pitchFamily="34" charset="-128"/>
              </a:rPr>
              <a:t> </a:t>
            </a:r>
            <a:r>
              <a:rPr lang="en-GB" altLang="en-US" sz="4000" b="1" dirty="0">
                <a:ea typeface="ＭＳ Ｐゴシック" panose="020B0600070205080204" pitchFamily="34" charset="-128"/>
              </a:rPr>
              <a:t>level results</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a:p>
            <a:r>
              <a:rPr lang="en-US" sz="2800" b="0" dirty="0"/>
              <a:t> </a:t>
            </a:r>
            <a:endParaRPr lang="en-GB"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dirty="0"/>
              <a:t>Learn about </a:t>
            </a:r>
            <a:r>
              <a:rPr lang="hu-HU" dirty="0" err="1"/>
              <a:t>the</a:t>
            </a:r>
            <a:r>
              <a:rPr lang="hu-HU" dirty="0"/>
              <a:t> </a:t>
            </a:r>
            <a:r>
              <a:rPr lang="hu-HU" dirty="0" err="1"/>
              <a:t>interpretation</a:t>
            </a:r>
            <a:r>
              <a:rPr lang="hu-HU" dirty="0"/>
              <a:t> of </a:t>
            </a:r>
            <a:r>
              <a:rPr lang="hu-HU" dirty="0" err="1"/>
              <a:t>the</a:t>
            </a:r>
            <a:r>
              <a:rPr lang="hu-HU" dirty="0"/>
              <a:t> ECDC PPS </a:t>
            </a:r>
            <a:r>
              <a:rPr lang="hu-HU" dirty="0" err="1"/>
              <a:t>results</a:t>
            </a:r>
            <a:r>
              <a:rPr lang="hu-HU" dirty="0"/>
              <a:t> </a:t>
            </a:r>
            <a:r>
              <a:rPr lang="hu-HU" dirty="0" err="1"/>
              <a:t>at</a:t>
            </a:r>
            <a:r>
              <a:rPr lang="hu-HU" dirty="0"/>
              <a:t> </a:t>
            </a:r>
            <a:r>
              <a:rPr lang="hu-HU" dirty="0" err="1"/>
              <a:t>various</a:t>
            </a:r>
            <a:r>
              <a:rPr lang="hu-HU" dirty="0"/>
              <a:t> </a:t>
            </a:r>
            <a:r>
              <a:rPr lang="hu-HU" dirty="0" err="1"/>
              <a:t>levels</a:t>
            </a:r>
            <a:r>
              <a:rPr lang="hu-HU" dirty="0"/>
              <a:t> </a:t>
            </a:r>
            <a:endParaRPr lang="en-GB" dirty="0"/>
          </a:p>
          <a:p>
            <a:pPr marL="457200" indent="-457200">
              <a:buAutoNum type="arabicPeriod"/>
            </a:pPr>
            <a:r>
              <a:rPr lang="en-GB" dirty="0"/>
              <a:t>Learn how to </a:t>
            </a:r>
            <a:r>
              <a:rPr lang="hu-HU" dirty="0" err="1"/>
              <a:t>interpret</a:t>
            </a:r>
            <a:r>
              <a:rPr lang="hu-HU" dirty="0"/>
              <a:t> </a:t>
            </a:r>
            <a:r>
              <a:rPr lang="hu-HU" dirty="0" err="1"/>
              <a:t>hospital</a:t>
            </a:r>
            <a:r>
              <a:rPr lang="hu-HU" dirty="0"/>
              <a:t> </a:t>
            </a:r>
            <a:r>
              <a:rPr lang="hu-HU" dirty="0" err="1"/>
              <a:t>feedback</a:t>
            </a:r>
            <a:r>
              <a:rPr lang="hu-HU" dirty="0"/>
              <a:t> </a:t>
            </a:r>
            <a:r>
              <a:rPr lang="hu-HU" dirty="0" err="1"/>
              <a:t>reports</a:t>
            </a:r>
            <a:endParaRPr lang="hu-HU" dirty="0"/>
          </a:p>
          <a:p>
            <a:pPr marL="457200" indent="-457200">
              <a:buAutoNum type="arabicPeriod"/>
            </a:pPr>
            <a:r>
              <a:rPr lang="hu-HU" dirty="0" err="1"/>
              <a:t>Learn</a:t>
            </a:r>
            <a:r>
              <a:rPr lang="hu-HU" dirty="0"/>
              <a:t> </a:t>
            </a:r>
            <a:r>
              <a:rPr lang="hu-HU" dirty="0" err="1"/>
              <a:t>how</a:t>
            </a:r>
            <a:r>
              <a:rPr lang="hu-HU" dirty="0"/>
              <a:t> </a:t>
            </a:r>
            <a:r>
              <a:rPr lang="hu-HU" dirty="0" err="1"/>
              <a:t>to</a:t>
            </a:r>
            <a:r>
              <a:rPr lang="hu-HU" dirty="0"/>
              <a:t> </a:t>
            </a:r>
            <a:r>
              <a:rPr lang="hu-HU" dirty="0" err="1"/>
              <a:t>interpret</a:t>
            </a:r>
            <a:r>
              <a:rPr lang="hu-HU" dirty="0"/>
              <a:t> </a:t>
            </a:r>
            <a:r>
              <a:rPr lang="hu-HU" dirty="0" err="1"/>
              <a:t>starndardised</a:t>
            </a:r>
            <a:r>
              <a:rPr lang="hu-HU" dirty="0"/>
              <a:t> ratios </a:t>
            </a:r>
            <a:r>
              <a:rPr lang="hu-HU" dirty="0" err="1"/>
              <a:t>based</a:t>
            </a:r>
            <a:r>
              <a:rPr lang="hu-HU" dirty="0"/>
              <a:t> </a:t>
            </a:r>
            <a:r>
              <a:rPr lang="hu-HU" dirty="0" err="1"/>
              <a:t>on</a:t>
            </a:r>
            <a:r>
              <a:rPr lang="hu-HU" dirty="0"/>
              <a:t> </a:t>
            </a:r>
            <a:r>
              <a:rPr lang="hu-HU" dirty="0" err="1"/>
              <a:t>observed</a:t>
            </a:r>
            <a:r>
              <a:rPr lang="hu-HU" dirty="0"/>
              <a:t> and </a:t>
            </a:r>
            <a:r>
              <a:rPr lang="hu-HU" dirty="0" err="1"/>
              <a:t>expected</a:t>
            </a:r>
            <a:r>
              <a:rPr lang="hu-HU" dirty="0"/>
              <a:t> ECDC PPS </a:t>
            </a:r>
            <a:r>
              <a:rPr lang="hu-HU" dirty="0" err="1"/>
              <a:t>results</a:t>
            </a:r>
            <a:endParaRPr lang="en-GB" dirty="0"/>
          </a:p>
          <a:p>
            <a:pPr marL="457200" indent="-457200">
              <a:buAutoNum type="arabicPeriod"/>
            </a:pPr>
            <a:endParaRPr lang="en-GB" dirty="0"/>
          </a:p>
          <a:p>
            <a:r>
              <a:rPr lang="en-GB" dirty="0"/>
              <a:t>Related to the course objectives:</a:t>
            </a:r>
          </a:p>
          <a:p>
            <a:r>
              <a:rPr lang="en-GB" dirty="0"/>
              <a:t>A. </a:t>
            </a:r>
            <a:r>
              <a:rPr lang="en-GB" altLang="en-US" dirty="0">
                <a:ea typeface="ＭＳ Ｐゴシック" panose="020B0600070205080204" pitchFamily="34" charset="-128"/>
              </a:rPr>
              <a:t>Understand the reporting outputs from the ECDC PPS</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76610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Font typeface="Wingdings" pitchFamily="2" charset="2"/>
              <a:buAutoNum type="arabicPeriod"/>
            </a:pPr>
            <a:r>
              <a:rPr lang="en-GB" altLang="en-US" dirty="0">
                <a:ea typeface="ＭＳ Ｐゴシック" panose="020B0600070205080204" pitchFamily="34" charset="-128"/>
              </a:rPr>
              <a:t>Interpreting local, national and E</a:t>
            </a:r>
            <a:r>
              <a:rPr lang="hu-HU" altLang="en-US" dirty="0" err="1">
                <a:ea typeface="ＭＳ Ｐゴシック" panose="020B0600070205080204" pitchFamily="34" charset="-128"/>
              </a:rPr>
              <a:t>uropean</a:t>
            </a:r>
            <a:r>
              <a:rPr lang="hu-HU" altLang="en-US" dirty="0">
                <a:ea typeface="ＭＳ Ｐゴシック" panose="020B0600070205080204" pitchFamily="34" charset="-128"/>
              </a:rPr>
              <a:t> </a:t>
            </a:r>
            <a:r>
              <a:rPr lang="en-GB" altLang="en-US" dirty="0">
                <a:ea typeface="ＭＳ Ｐゴシック" panose="020B0600070205080204" pitchFamily="34" charset="-128"/>
              </a:rPr>
              <a:t>level results</a:t>
            </a:r>
            <a:endParaRPr lang="hu-HU" altLang="en-US" dirty="0">
              <a:ea typeface="ＭＳ Ｐゴシック" panose="020B0600070205080204" pitchFamily="34" charset="-128"/>
            </a:endParaRPr>
          </a:p>
          <a:p>
            <a:pPr marL="457200" indent="-457200">
              <a:buAutoNum type="arabicPeriod"/>
            </a:pPr>
            <a:r>
              <a:rPr lang="en-GB" altLang="en-US" dirty="0">
                <a:ea typeface="ＭＳ Ｐゴシック" panose="020B0600070205080204" pitchFamily="34" charset="-128"/>
              </a:rPr>
              <a:t>Interpreting prevalence of</a:t>
            </a:r>
          </a:p>
          <a:p>
            <a:pPr marL="720000" lvl="2"/>
            <a:r>
              <a:rPr lang="en-GB" altLang="en-US" dirty="0">
                <a:ea typeface="ＭＳ Ｐゴシック" panose="020B0600070205080204" pitchFamily="34" charset="-128"/>
              </a:rPr>
              <a:t>HAI and distribution of infection types</a:t>
            </a:r>
          </a:p>
          <a:p>
            <a:pPr marL="720000" lvl="2"/>
            <a:r>
              <a:rPr lang="en-GB" altLang="en-US" dirty="0">
                <a:ea typeface="ＭＳ Ｐゴシック" panose="020B0600070205080204" pitchFamily="34" charset="-128"/>
              </a:rPr>
              <a:t>Antimicrobial prescribing</a:t>
            </a:r>
          </a:p>
          <a:p>
            <a:pPr marL="720000" lvl="2"/>
            <a:r>
              <a:rPr lang="en-GB" altLang="en-US" dirty="0">
                <a:ea typeface="ＭＳ Ｐゴシック" panose="020B0600070205080204" pitchFamily="34" charset="-128"/>
              </a:rPr>
              <a:t>Invasive devices</a:t>
            </a:r>
          </a:p>
          <a:p>
            <a:pPr marL="457200" indent="-457200">
              <a:buFont typeface="+mj-lt"/>
              <a:buAutoNum type="arabicPeriod"/>
            </a:pPr>
            <a:r>
              <a:rPr lang="en-GB" altLang="en-US" dirty="0">
                <a:ea typeface="ＭＳ Ｐゴシック" panose="020B0600070205080204" pitchFamily="34" charset="-128"/>
              </a:rPr>
              <a:t>Interpretation of reporting template with pilot data</a:t>
            </a:r>
            <a:endParaRPr lang="hu-HU" altLang="en-US" dirty="0">
              <a:ea typeface="ＭＳ Ｐゴシック" panose="020B0600070205080204" pitchFamily="34" charset="-128"/>
            </a:endParaRPr>
          </a:p>
          <a:p>
            <a:pPr marL="457200" indent="-457200">
              <a:buFont typeface="+mj-lt"/>
              <a:buAutoNum type="arabicPeriod"/>
            </a:pPr>
            <a:r>
              <a:rPr lang="en-GB" altLang="en-US" dirty="0">
                <a:ea typeface="ＭＳ Ｐゴシック" panose="020B0600070205080204" pitchFamily="34" charset="-128"/>
              </a:rPr>
              <a:t>Data for action: using the results from PPS</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45277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Interpreting </a:t>
            </a:r>
            <a:r>
              <a:rPr lang="hu-HU" altLang="en-US" dirty="0">
                <a:ea typeface="ＭＳ Ｐゴシック" panose="020B0600070205080204" pitchFamily="34" charset="-128"/>
              </a:rPr>
              <a:t>l</a:t>
            </a:r>
            <a:r>
              <a:rPr lang="en-GB" altLang="en-US" dirty="0" err="1">
                <a:ea typeface="ＭＳ Ｐゴシック" panose="020B0600070205080204" pitchFamily="34" charset="-128"/>
              </a:rPr>
              <a:t>ocal</a:t>
            </a:r>
            <a:r>
              <a:rPr lang="en-GB" altLang="en-US" dirty="0">
                <a:ea typeface="ＭＳ Ｐゴシック" panose="020B0600070205080204" pitchFamily="34" charset="-128"/>
              </a:rPr>
              <a:t>, </a:t>
            </a:r>
            <a:r>
              <a:rPr lang="hu-HU" altLang="en-US" dirty="0">
                <a:ea typeface="ＭＳ Ｐゴシック" panose="020B0600070205080204" pitchFamily="34" charset="-128"/>
              </a:rPr>
              <a:t>n</a:t>
            </a:r>
            <a:r>
              <a:rPr lang="en-GB" altLang="en-US" dirty="0" err="1">
                <a:ea typeface="ＭＳ Ｐゴシック" panose="020B0600070205080204" pitchFamily="34" charset="-128"/>
              </a:rPr>
              <a:t>ational</a:t>
            </a:r>
            <a:r>
              <a:rPr lang="en-GB" altLang="en-US" dirty="0">
                <a:ea typeface="ＭＳ Ｐゴシック" panose="020B0600070205080204" pitchFamily="34" charset="-128"/>
              </a:rPr>
              <a:t> </a:t>
            </a:r>
            <a:r>
              <a:rPr lang="hu-HU" altLang="en-US" dirty="0">
                <a:ea typeface="ＭＳ Ｐゴシック" panose="020B0600070205080204" pitchFamily="34" charset="-128"/>
              </a:rPr>
              <a:t>and European </a:t>
            </a:r>
            <a:r>
              <a:rPr lang="en-GB" altLang="en-US" dirty="0">
                <a:ea typeface="ＭＳ Ｐゴシック" panose="020B0600070205080204" pitchFamily="34" charset="-128"/>
              </a:rPr>
              <a:t>level </a:t>
            </a:r>
            <a:r>
              <a:rPr lang="hu-HU" altLang="en-US" dirty="0">
                <a:ea typeface="ＭＳ Ｐゴシック" panose="020B0600070205080204" pitchFamily="34" charset="-128"/>
              </a:rPr>
              <a:t>r</a:t>
            </a:r>
            <a:r>
              <a:rPr lang="en-GB" altLang="en-US" dirty="0" err="1">
                <a:ea typeface="ＭＳ Ｐゴシック" panose="020B0600070205080204" pitchFamily="34" charset="-128"/>
              </a:rPr>
              <a:t>esults</a:t>
            </a:r>
            <a:endParaRPr lang="en-GB" dirty="0"/>
          </a:p>
        </p:txBody>
      </p:sp>
      <p:sp>
        <p:nvSpPr>
          <p:cNvPr id="3" name="Content Placeholder 2"/>
          <p:cNvSpPr>
            <a:spLocks noGrp="1"/>
          </p:cNvSpPr>
          <p:nvPr>
            <p:ph idx="1"/>
          </p:nvPr>
        </p:nvSpPr>
        <p:spPr>
          <a:xfrm>
            <a:off x="431807" y="1079500"/>
            <a:ext cx="11368617" cy="5162549"/>
          </a:xfrm>
        </p:spPr>
        <p:txBody>
          <a:bodyPr/>
          <a:lstStyle/>
          <a:p>
            <a:r>
              <a:rPr lang="en-GB" altLang="en-US" sz="2200" b="1" dirty="0">
                <a:ea typeface="ＭＳ Ｐゴシック" panose="020B0600070205080204" pitchFamily="34" charset="-128"/>
              </a:rPr>
              <a:t>Local results</a:t>
            </a:r>
          </a:p>
          <a:p>
            <a:pPr lvl="1"/>
            <a:r>
              <a:rPr lang="en-GB" altLang="en-US" sz="2200" dirty="0">
                <a:ea typeface="ＭＳ Ｐゴシック" panose="020B0600070205080204" pitchFamily="34" charset="-128"/>
              </a:rPr>
              <a:t>100% of included wards surveyed</a:t>
            </a:r>
          </a:p>
          <a:p>
            <a:pPr lvl="1"/>
            <a:r>
              <a:rPr lang="en-GB" altLang="en-US" sz="2200" dirty="0">
                <a:ea typeface="ＭＳ Ｐゴシック" panose="020B0600070205080204" pitchFamily="34" charset="-128"/>
              </a:rPr>
              <a:t>Representative of prevalence in hospital at the time of survey</a:t>
            </a:r>
          </a:p>
          <a:p>
            <a:pPr lvl="1"/>
            <a:r>
              <a:rPr lang="fi-FI" altLang="en-US" sz="2200" dirty="0">
                <a:ea typeface="ＭＳ Ｐゴシック" panose="020B0600070205080204" pitchFamily="34" charset="-128"/>
              </a:rPr>
              <a:t>Also including results by wards</a:t>
            </a:r>
            <a:endParaRPr lang="hu-HU" altLang="en-US" sz="2200" dirty="0">
              <a:ea typeface="ＭＳ Ｐゴシック" panose="020B0600070205080204" pitchFamily="34" charset="-128"/>
            </a:endParaRPr>
          </a:p>
          <a:p>
            <a:pPr lvl="1"/>
            <a:endParaRPr lang="en-GB" altLang="en-US" sz="2200" dirty="0">
              <a:ea typeface="ＭＳ Ｐゴシック" panose="020B0600070205080204" pitchFamily="34" charset="-128"/>
            </a:endParaRPr>
          </a:p>
          <a:p>
            <a:r>
              <a:rPr lang="en-GB" altLang="en-US" sz="2200" b="1" dirty="0">
                <a:ea typeface="ＭＳ Ｐゴシック" panose="020B0600070205080204" pitchFamily="34" charset="-128"/>
              </a:rPr>
              <a:t>National results</a:t>
            </a:r>
          </a:p>
          <a:p>
            <a:pPr lvl="1"/>
            <a:r>
              <a:rPr lang="en-GB" altLang="en-US" sz="2200" dirty="0">
                <a:ea typeface="ＭＳ Ｐゴシック" panose="020B0600070205080204" pitchFamily="34" charset="-128"/>
              </a:rPr>
              <a:t>Sample of hospitals in the country are included</a:t>
            </a:r>
            <a:r>
              <a:rPr lang="hu-HU" altLang="en-US" sz="2200" dirty="0">
                <a:ea typeface="ＭＳ Ｐゴシック" panose="020B0600070205080204" pitchFamily="34" charset="-128"/>
              </a:rPr>
              <a:t> </a:t>
            </a:r>
            <a:r>
              <a:rPr lang="en-GB" altLang="en-US" sz="2200" dirty="0">
                <a:ea typeface="ＭＳ Ｐゴシック" panose="020B0600070205080204" pitchFamily="34" charset="-128"/>
              </a:rPr>
              <a:t>(determined by sampling strategy)</a:t>
            </a:r>
          </a:p>
          <a:p>
            <a:pPr lvl="1"/>
            <a:r>
              <a:rPr lang="en-GB" altLang="en-US" sz="2200" dirty="0">
                <a:ea typeface="ＭＳ Ｐゴシック" panose="020B0600070205080204" pitchFamily="34" charset="-128"/>
              </a:rPr>
              <a:t>Theoretically representative of country-wide prevalence (more representative in larger countries)</a:t>
            </a:r>
          </a:p>
          <a:p>
            <a:pPr lvl="1"/>
            <a:r>
              <a:rPr lang="en-GB" altLang="en-US" sz="2200" dirty="0">
                <a:ea typeface="ＭＳ Ｐゴシック" panose="020B0600070205080204" pitchFamily="34" charset="-128"/>
              </a:rPr>
              <a:t>Reduced precision in smaller countries</a:t>
            </a:r>
            <a:endParaRPr lang="hu-HU" altLang="en-US" sz="2200" dirty="0">
              <a:ea typeface="ＭＳ Ｐゴシック" panose="020B0600070205080204" pitchFamily="34" charset="-128"/>
            </a:endParaRPr>
          </a:p>
          <a:p>
            <a:pPr marL="0" lvl="1" indent="0">
              <a:buNone/>
            </a:pPr>
            <a:endParaRPr lang="en-GB" altLang="en-US" sz="2200" b="1" dirty="0">
              <a:ea typeface="ＭＳ Ｐゴシック" panose="020B0600070205080204" pitchFamily="34" charset="-128"/>
            </a:endParaRPr>
          </a:p>
          <a:p>
            <a:r>
              <a:rPr lang="en-GB" altLang="en-US" sz="2200" b="1" dirty="0">
                <a:ea typeface="ＭＳ Ｐゴシック" panose="020B0600070205080204" pitchFamily="34" charset="-128"/>
              </a:rPr>
              <a:t>E</a:t>
            </a:r>
            <a:r>
              <a:rPr lang="hu-HU" altLang="en-US" sz="2200" b="1" dirty="0" err="1">
                <a:ea typeface="ＭＳ Ｐゴシック" panose="020B0600070205080204" pitchFamily="34" charset="-128"/>
              </a:rPr>
              <a:t>uropean</a:t>
            </a:r>
            <a:r>
              <a:rPr lang="en-GB" altLang="en-US" sz="2200" b="1" dirty="0">
                <a:ea typeface="ＭＳ Ｐゴシック" panose="020B0600070205080204" pitchFamily="34" charset="-128"/>
              </a:rPr>
              <a:t> results</a:t>
            </a:r>
          </a:p>
          <a:p>
            <a:pPr lvl="1"/>
            <a:r>
              <a:rPr lang="en-GB" altLang="en-US" sz="2200" dirty="0">
                <a:ea typeface="ＭＳ Ｐゴシック" panose="020B0600070205080204" pitchFamily="34" charset="-128"/>
              </a:rPr>
              <a:t>Representative of acute care hospitals in the EU</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5</a:t>
            </a:fld>
            <a:endParaRPr lang="en-GB" dirty="0"/>
          </a:p>
        </p:txBody>
      </p:sp>
    </p:spTree>
    <p:extLst>
      <p:ext uri="{BB962C8B-B14F-4D97-AF65-F5344CB8AC3E}">
        <p14:creationId xmlns:p14="http://schemas.microsoft.com/office/powerpoint/2010/main" val="276545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Interpreting </a:t>
            </a:r>
            <a:r>
              <a:rPr lang="hu-HU" altLang="en-US" dirty="0">
                <a:ea typeface="ＭＳ Ｐゴシック" panose="020B0600070205080204" pitchFamily="34" charset="-128"/>
              </a:rPr>
              <a:t>HAI </a:t>
            </a:r>
            <a:r>
              <a:rPr lang="hu-HU" altLang="en-US" dirty="0" err="1">
                <a:ea typeface="ＭＳ Ｐゴシック" panose="020B0600070205080204" pitchFamily="34" charset="-128"/>
              </a:rPr>
              <a:t>prevalence</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Calculation described in </a:t>
            </a:r>
            <a:r>
              <a:rPr lang="hu-HU" altLang="en-US" dirty="0">
                <a:ea typeface="ＭＳ Ｐゴシック" panose="020B0600070205080204" pitchFamily="34" charset="-128"/>
              </a:rPr>
              <a:t>„</a:t>
            </a:r>
            <a:r>
              <a:rPr lang="en-GB" altLang="en-US" dirty="0">
                <a:ea typeface="ＭＳ Ｐゴシック" panose="020B0600070205080204" pitchFamily="34" charset="-128"/>
              </a:rPr>
              <a:t>PPS </a:t>
            </a:r>
            <a:r>
              <a:rPr lang="hu-HU" altLang="en-US" dirty="0">
                <a:ea typeface="ＭＳ Ｐゴシック" panose="020B0600070205080204" pitchFamily="34" charset="-128"/>
              </a:rPr>
              <a:t>e</a:t>
            </a:r>
            <a:r>
              <a:rPr lang="en-GB" altLang="en-US" dirty="0" err="1">
                <a:ea typeface="ＭＳ Ｐゴシック" panose="020B0600070205080204" pitchFamily="34" charset="-128"/>
              </a:rPr>
              <a:t>pidemiology</a:t>
            </a:r>
            <a:r>
              <a:rPr lang="hu-HU" altLang="en-US" dirty="0">
                <a:ea typeface="ＭＳ Ｐゴシック" panose="020B0600070205080204" pitchFamily="34" charset="-128"/>
              </a:rPr>
              <a:t>”</a:t>
            </a:r>
            <a:r>
              <a:rPr lang="en-GB" altLang="en-US" dirty="0">
                <a:ea typeface="ＭＳ Ｐゴシック" panose="020B0600070205080204" pitchFamily="34" charset="-128"/>
              </a:rPr>
              <a:t> lecture</a:t>
            </a:r>
            <a:endParaRPr lang="hu-HU"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solidFill>
                  <a:srgbClr val="FF0000"/>
                </a:solidFill>
                <a:ea typeface="ＭＳ Ｐゴシック" panose="020B0600070205080204" pitchFamily="34" charset="-128"/>
              </a:rPr>
              <a:t>Interpretation of examples from the local, national and E</a:t>
            </a:r>
            <a:r>
              <a:rPr lang="hu-HU" altLang="en-US" dirty="0" err="1">
                <a:solidFill>
                  <a:srgbClr val="FF0000"/>
                </a:solidFill>
                <a:ea typeface="ＭＳ Ｐゴシック" panose="020B0600070205080204" pitchFamily="34" charset="-128"/>
              </a:rPr>
              <a:t>uropean</a:t>
            </a:r>
            <a:r>
              <a:rPr lang="en-GB" altLang="en-US" dirty="0">
                <a:solidFill>
                  <a:srgbClr val="FF0000"/>
                </a:solidFill>
                <a:ea typeface="ＭＳ Ｐゴシック" panose="020B0600070205080204" pitchFamily="34" charset="-128"/>
              </a:rPr>
              <a:t> pilot data </a:t>
            </a:r>
            <a:r>
              <a:rPr lang="hu-HU" altLang="en-US" dirty="0">
                <a:solidFill>
                  <a:srgbClr val="FF0000"/>
                </a:solidFill>
                <a:ea typeface="ＭＳ Ｐゴシック" panose="020B0600070205080204" pitchFamily="34" charset="-128"/>
              </a:rPr>
              <a:t>                      </a:t>
            </a:r>
            <a:r>
              <a:rPr lang="en-GB" altLang="en-US" dirty="0">
                <a:solidFill>
                  <a:srgbClr val="FF0000"/>
                </a:solidFill>
                <a:ea typeface="ＭＳ Ｐゴシック" panose="020B0600070205080204" pitchFamily="34" charset="-128"/>
              </a:rPr>
              <a:t>(will not be representative</a:t>
            </a:r>
            <a:r>
              <a:rPr lang="hu-HU" altLang="en-US" dirty="0">
                <a:solidFill>
                  <a:srgbClr val="FF0000"/>
                </a:solidFill>
                <a:ea typeface="ＭＳ Ｐゴシック" panose="020B0600070205080204" pitchFamily="34" charset="-128"/>
              </a:rPr>
              <a:t>,</a:t>
            </a:r>
            <a:r>
              <a:rPr lang="en-GB" altLang="en-US" dirty="0">
                <a:solidFill>
                  <a:srgbClr val="FF0000"/>
                </a:solidFill>
                <a:ea typeface="ＭＳ Ｐゴシック" panose="020B0600070205080204" pitchFamily="34" charset="-128"/>
              </a:rPr>
              <a:t> but will illustrate the point)</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6</a:t>
            </a:fld>
            <a:endParaRPr lang="en-GB" dirty="0"/>
          </a:p>
        </p:txBody>
      </p:sp>
    </p:spTree>
    <p:extLst>
      <p:ext uri="{BB962C8B-B14F-4D97-AF65-F5344CB8AC3E}">
        <p14:creationId xmlns:p14="http://schemas.microsoft.com/office/powerpoint/2010/main" val="151522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6A220EE-2D41-40BA-902F-75245BA7FEB6}"/>
              </a:ext>
            </a:extLst>
          </p:cNvPr>
          <p:cNvSpPr>
            <a:spLocks noGrp="1" noChangeArrowheads="1"/>
          </p:cNvSpPr>
          <p:nvPr>
            <p:ph type="title"/>
          </p:nvPr>
        </p:nvSpPr>
        <p:spPr>
          <a:xfrm>
            <a:off x="431801" y="270456"/>
            <a:ext cx="6587307" cy="809044"/>
          </a:xfrm>
        </p:spPr>
        <p:txBody>
          <a:bodyPr/>
          <a:lstStyle/>
          <a:p>
            <a:r>
              <a:rPr lang="en-US" altLang="en-US" dirty="0">
                <a:ea typeface="ＭＳ Ｐゴシック" panose="020B0600070205080204" pitchFamily="34" charset="-128"/>
              </a:rPr>
              <a:t>Distribution of HAI prevalence by country</a:t>
            </a:r>
            <a:br>
              <a:rPr lang="en-US" altLang="en-US" dirty="0">
                <a:ea typeface="ＭＳ Ｐゴシック" panose="020B0600070205080204" pitchFamily="34" charset="-128"/>
              </a:rPr>
            </a:br>
            <a:r>
              <a:rPr lang="en-US" altLang="en-US" sz="2000" dirty="0">
                <a:ea typeface="ＭＳ Ｐゴシック" panose="020B0600070205080204" pitchFamily="34" charset="-128"/>
              </a:rPr>
              <a:t>Patients with HAI: </a:t>
            </a:r>
            <a:r>
              <a:rPr lang="en-GB" altLang="en-US" sz="2000" dirty="0">
                <a:ea typeface="ＭＳ Ｐゴシック" panose="020B0600070205080204" pitchFamily="34" charset="-128"/>
              </a:rPr>
              <a:t>6.0%</a:t>
            </a: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95% CI</a:t>
            </a:r>
            <a:r>
              <a:rPr lang="hu-HU" altLang="en-US" sz="2000" dirty="0">
                <a:ea typeface="ＭＳ Ｐゴシック" panose="020B0600070205080204" pitchFamily="34" charset="-128"/>
              </a:rPr>
              <a:t>:</a:t>
            </a:r>
            <a:r>
              <a:rPr lang="en-GB" altLang="en-US" sz="2000" dirty="0">
                <a:ea typeface="ＭＳ Ｐゴシック" panose="020B0600070205080204" pitchFamily="34" charset="-128"/>
              </a:rPr>
              <a:t> 5.7–6.3%</a:t>
            </a:r>
            <a:r>
              <a:rPr lang="hu-HU" altLang="en-US" sz="2000" dirty="0">
                <a:ea typeface="ＭＳ Ｐゴシック" panose="020B0600070205080204" pitchFamily="34" charset="-128"/>
              </a:rPr>
              <a:t>)</a:t>
            </a:r>
            <a:br>
              <a:rPr lang="en-US" altLang="en-US" sz="2000" dirty="0">
                <a:ea typeface="ＭＳ Ｐゴシック" panose="020B0600070205080204" pitchFamily="34" charset="-128"/>
              </a:rPr>
            </a:br>
            <a:endParaRPr lang="en-US" altLang="en-US" sz="2000" dirty="0">
              <a:ea typeface="ＭＳ Ｐゴシック" panose="020B0600070205080204" pitchFamily="34" charset="-128"/>
            </a:endParaRPr>
          </a:p>
        </p:txBody>
      </p:sp>
      <p:pic>
        <p:nvPicPr>
          <p:cNvPr id="15363" name="Content Placeholder 3">
            <a:extLst>
              <a:ext uri="{FF2B5EF4-FFF2-40B4-BE49-F238E27FC236}">
                <a16:creationId xmlns:a16="http://schemas.microsoft.com/office/drawing/2014/main" id="{D3B11701-A349-494A-A249-395A223E3F0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019108" y="0"/>
            <a:ext cx="5172892" cy="6863606"/>
          </a:xfrm>
        </p:spPr>
      </p:pic>
    </p:spTree>
    <p:extLst>
      <p:ext uri="{BB962C8B-B14F-4D97-AF65-F5344CB8AC3E}">
        <p14:creationId xmlns:p14="http://schemas.microsoft.com/office/powerpoint/2010/main" val="250797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Sample </a:t>
            </a:r>
            <a:r>
              <a:rPr lang="hu-HU" altLang="en-US" dirty="0">
                <a:ea typeface="ＭＳ Ｐゴシック" panose="020B0600070205080204" pitchFamily="34" charset="-128"/>
              </a:rPr>
              <a:t>h</a:t>
            </a:r>
            <a:r>
              <a:rPr lang="en-GB" altLang="en-US" dirty="0" err="1">
                <a:ea typeface="ＭＳ Ｐゴシック" panose="020B0600070205080204" pitchFamily="34" charset="-128"/>
              </a:rPr>
              <a:t>ospital</a:t>
            </a:r>
            <a:r>
              <a:rPr lang="en-GB" altLang="en-US" dirty="0">
                <a:ea typeface="ＭＳ Ｐゴシック" panose="020B0600070205080204" pitchFamily="34" charset="-128"/>
              </a:rPr>
              <a:t> </a:t>
            </a:r>
            <a:r>
              <a:rPr lang="hu-HU" altLang="en-US" dirty="0">
                <a:ea typeface="ＭＳ Ｐゴシック" panose="020B0600070205080204" pitchFamily="34" charset="-128"/>
              </a:rPr>
              <a:t>r</a:t>
            </a:r>
            <a:r>
              <a:rPr lang="en-GB" altLang="en-US" dirty="0" err="1">
                <a:ea typeface="ＭＳ Ｐゴシック" panose="020B0600070205080204" pitchFamily="34" charset="-128"/>
              </a:rPr>
              <a:t>eport</a:t>
            </a:r>
            <a:r>
              <a:rPr lang="en-GB" altLang="en-US" dirty="0">
                <a:ea typeface="ＭＳ Ｐゴシック" panose="020B0600070205080204" pitchFamily="34" charset="-128"/>
              </a:rPr>
              <a:t> for HAI prevalence: </a:t>
            </a:r>
            <a:r>
              <a:rPr lang="hu-HU" altLang="en-US" dirty="0">
                <a:ea typeface="ＭＳ Ｐゴシック" panose="020B0600070205080204" pitchFamily="34" charset="-128"/>
              </a:rPr>
              <a:t>                                  </a:t>
            </a:r>
            <a:r>
              <a:rPr lang="en-GB" altLang="en-US" dirty="0">
                <a:ea typeface="ＭＳ Ｐゴシック" panose="020B0600070205080204" pitchFamily="34" charset="-128"/>
              </a:rPr>
              <a:t>HAI types and prevalence by type</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8</a:t>
            </a:fld>
            <a:endParaRPr lang="en-GB" dirty="0"/>
          </a:p>
        </p:txBody>
      </p:sp>
      <p:graphicFrame>
        <p:nvGraphicFramePr>
          <p:cNvPr id="5" name="Content Placeholder 3">
            <a:extLst>
              <a:ext uri="{FF2B5EF4-FFF2-40B4-BE49-F238E27FC236}">
                <a16:creationId xmlns:a16="http://schemas.microsoft.com/office/drawing/2014/main" id="{06555485-8926-4E62-9474-AE0154F3E2ED}"/>
              </a:ext>
            </a:extLst>
          </p:cNvPr>
          <p:cNvGraphicFramePr>
            <a:graphicFrameLocks noGrp="1"/>
          </p:cNvGraphicFramePr>
          <p:nvPr>
            <p:ph idx="1"/>
            <p:extLst>
              <p:ext uri="{D42A27DB-BD31-4B8C-83A1-F6EECF244321}">
                <p14:modId xmlns:p14="http://schemas.microsoft.com/office/powerpoint/2010/main" val="3754807430"/>
              </p:ext>
            </p:extLst>
          </p:nvPr>
        </p:nvGraphicFramePr>
        <p:xfrm>
          <a:off x="649357" y="1755775"/>
          <a:ext cx="9734481" cy="3360740"/>
        </p:xfrm>
        <a:graphic>
          <a:graphicData uri="http://schemas.openxmlformats.org/drawingml/2006/table">
            <a:tbl>
              <a:tblPr firstRow="1" bandRow="1">
                <a:tableStyleId>{5C22544A-7EE6-4342-B048-85BDC9FD1C3A}</a:tableStyleId>
              </a:tblPr>
              <a:tblGrid>
                <a:gridCol w="4666099">
                  <a:extLst>
                    <a:ext uri="{9D8B030D-6E8A-4147-A177-3AD203B41FA5}">
                      <a16:colId xmlns:a16="http://schemas.microsoft.com/office/drawing/2014/main" val="20000"/>
                    </a:ext>
                  </a:extLst>
                </a:gridCol>
                <a:gridCol w="858728">
                  <a:extLst>
                    <a:ext uri="{9D8B030D-6E8A-4147-A177-3AD203B41FA5}">
                      <a16:colId xmlns:a16="http://schemas.microsoft.com/office/drawing/2014/main" val="20001"/>
                    </a:ext>
                  </a:extLst>
                </a:gridCol>
                <a:gridCol w="2089917">
                  <a:extLst>
                    <a:ext uri="{9D8B030D-6E8A-4147-A177-3AD203B41FA5}">
                      <a16:colId xmlns:a16="http://schemas.microsoft.com/office/drawing/2014/main" val="20002"/>
                    </a:ext>
                  </a:extLst>
                </a:gridCol>
                <a:gridCol w="1044959">
                  <a:extLst>
                    <a:ext uri="{9D8B030D-6E8A-4147-A177-3AD203B41FA5}">
                      <a16:colId xmlns:a16="http://schemas.microsoft.com/office/drawing/2014/main" val="20003"/>
                    </a:ext>
                  </a:extLst>
                </a:gridCol>
                <a:gridCol w="1074778">
                  <a:extLst>
                    <a:ext uri="{9D8B030D-6E8A-4147-A177-3AD203B41FA5}">
                      <a16:colId xmlns:a16="http://schemas.microsoft.com/office/drawing/2014/main" val="20004"/>
                    </a:ext>
                  </a:extLst>
                </a:gridCol>
              </a:tblGrid>
              <a:tr h="336074">
                <a:tc>
                  <a:txBody>
                    <a:bodyPr/>
                    <a:lstStyle/>
                    <a:p>
                      <a:pPr algn="l" fontAlgn="b"/>
                      <a:r>
                        <a:rPr lang="en-GB" sz="1800" b="1" i="0" u="none" strike="noStrike" dirty="0">
                          <a:latin typeface="Tahoma"/>
                        </a:rPr>
                        <a:t> </a:t>
                      </a:r>
                    </a:p>
                  </a:txBody>
                  <a:tcPr marL="9526" marR="9526" marT="9523" marB="0" anchor="b"/>
                </a:tc>
                <a:tc>
                  <a:txBody>
                    <a:bodyPr/>
                    <a:lstStyle/>
                    <a:p>
                      <a:pPr algn="r" fontAlgn="b"/>
                      <a:r>
                        <a:rPr lang="en-GB" sz="1800" b="0" i="0" u="none" strike="noStrike" dirty="0">
                          <a:solidFill>
                            <a:srgbClr val="000080"/>
                          </a:solidFill>
                          <a:latin typeface="Tahoma"/>
                        </a:rPr>
                        <a:t>N pts</a:t>
                      </a:r>
                    </a:p>
                  </a:txBody>
                  <a:tcPr marL="9526" marR="9526" marT="9523" marB="0" anchor="b"/>
                </a:tc>
                <a:tc>
                  <a:txBody>
                    <a:bodyPr/>
                    <a:lstStyle/>
                    <a:p>
                      <a:pPr algn="r" fontAlgn="b"/>
                      <a:r>
                        <a:rPr lang="en-GB" sz="1800" b="0" i="0" u="none" strike="noStrike" dirty="0">
                          <a:solidFill>
                            <a:srgbClr val="000080"/>
                          </a:solidFill>
                          <a:latin typeface="Tahoma"/>
                        </a:rPr>
                        <a:t>Pr% (95%CI)</a:t>
                      </a:r>
                    </a:p>
                  </a:txBody>
                  <a:tcPr marL="9526" marR="9526" marT="9523" marB="0" anchor="b"/>
                </a:tc>
                <a:tc>
                  <a:txBody>
                    <a:bodyPr/>
                    <a:lstStyle/>
                    <a:p>
                      <a:pPr algn="r" fontAlgn="b"/>
                      <a:r>
                        <a:rPr lang="en-GB" sz="1800" b="0" i="0" u="none" strike="noStrike" dirty="0">
                          <a:solidFill>
                            <a:srgbClr val="000080"/>
                          </a:solidFill>
                          <a:latin typeface="Tahoma"/>
                        </a:rPr>
                        <a:t>N HAI</a:t>
                      </a:r>
                    </a:p>
                  </a:txBody>
                  <a:tcPr marL="9526" marR="9526" marT="9523" marB="0" anchor="b"/>
                </a:tc>
                <a:tc>
                  <a:txBody>
                    <a:bodyPr/>
                    <a:lstStyle/>
                    <a:p>
                      <a:pPr algn="r" fontAlgn="b"/>
                      <a:r>
                        <a:rPr lang="en-GB" sz="1800" b="0" i="0" u="none" strike="noStrike" dirty="0" err="1">
                          <a:solidFill>
                            <a:srgbClr val="000080"/>
                          </a:solidFill>
                          <a:latin typeface="Tahoma"/>
                        </a:rPr>
                        <a:t>Rel</a:t>
                      </a:r>
                      <a:r>
                        <a:rPr lang="en-GB" sz="1800" b="0" i="0" u="none" strike="noStrike" dirty="0">
                          <a:solidFill>
                            <a:srgbClr val="000080"/>
                          </a:solidFill>
                          <a:latin typeface="Tahoma"/>
                        </a:rPr>
                        <a:t>%</a:t>
                      </a:r>
                    </a:p>
                  </a:txBody>
                  <a:tcPr marL="9526" marR="9526" marT="9523" marB="0" anchor="b"/>
                </a:tc>
                <a:extLst>
                  <a:ext uri="{0D108BD9-81ED-4DB2-BD59-A6C34878D82A}">
                    <a16:rowId xmlns:a16="http://schemas.microsoft.com/office/drawing/2014/main" val="10000"/>
                  </a:ext>
                </a:extLst>
              </a:tr>
              <a:tr h="336074">
                <a:tc>
                  <a:txBody>
                    <a:bodyPr/>
                    <a:lstStyle/>
                    <a:p>
                      <a:pPr algn="l" fontAlgn="b"/>
                      <a:r>
                        <a:rPr lang="en-GB" sz="1800" b="1" i="0" u="none" strike="noStrike" dirty="0">
                          <a:latin typeface="Tahoma"/>
                        </a:rPr>
                        <a:t>Total</a:t>
                      </a:r>
                    </a:p>
                  </a:txBody>
                  <a:tcPr marL="9526" marR="9526" marT="9523" marB="0" anchor="b"/>
                </a:tc>
                <a:tc>
                  <a:txBody>
                    <a:bodyPr/>
                    <a:lstStyle/>
                    <a:p>
                      <a:pPr algn="r" fontAlgn="b"/>
                      <a:r>
                        <a:rPr lang="en-GB" sz="1800" b="1" i="0" u="none" strike="noStrike" dirty="0">
                          <a:solidFill>
                            <a:srgbClr val="000080"/>
                          </a:solidFill>
                          <a:latin typeface="Tahoma"/>
                        </a:rPr>
                        <a:t>10</a:t>
                      </a:r>
                    </a:p>
                  </a:txBody>
                  <a:tcPr marL="9526" marR="9526" marT="9523" marB="0" anchor="b"/>
                </a:tc>
                <a:tc>
                  <a:txBody>
                    <a:bodyPr/>
                    <a:lstStyle/>
                    <a:p>
                      <a:pPr algn="r" fontAlgn="b"/>
                      <a:r>
                        <a:rPr lang="en-GB" sz="1800" b="1" i="0" u="none" strike="noStrike" dirty="0">
                          <a:solidFill>
                            <a:srgbClr val="000080"/>
                          </a:solidFill>
                          <a:latin typeface="Tahoma"/>
                        </a:rPr>
                        <a:t> 2.7% (1.3-5.0)</a:t>
                      </a:r>
                    </a:p>
                  </a:txBody>
                  <a:tcPr marL="9526" marR="9526" marT="9523" marB="0" anchor="b"/>
                </a:tc>
                <a:tc>
                  <a:txBody>
                    <a:bodyPr/>
                    <a:lstStyle/>
                    <a:p>
                      <a:pPr algn="r" fontAlgn="b"/>
                      <a:r>
                        <a:rPr lang="en-GB" sz="1800" b="1" i="0" u="none" strike="noStrike" dirty="0">
                          <a:solidFill>
                            <a:srgbClr val="000080"/>
                          </a:solidFill>
                          <a:latin typeface="Tahoma"/>
                        </a:rPr>
                        <a:t>10</a:t>
                      </a:r>
                    </a:p>
                  </a:txBody>
                  <a:tcPr marL="9526" marR="9526" marT="9523" marB="0" anchor="b"/>
                </a:tc>
                <a:tc>
                  <a:txBody>
                    <a:bodyPr/>
                    <a:lstStyle/>
                    <a:p>
                      <a:pPr algn="r" fontAlgn="b"/>
                      <a:r>
                        <a:rPr lang="en-GB" sz="1800" b="1" i="0" u="none" strike="noStrike">
                          <a:solidFill>
                            <a:srgbClr val="000080"/>
                          </a:solidFill>
                          <a:latin typeface="Tahoma"/>
                        </a:rPr>
                        <a:t>100%</a:t>
                      </a:r>
                    </a:p>
                  </a:txBody>
                  <a:tcPr marL="9526" marR="9526" marT="9523" marB="0" anchor="b"/>
                </a:tc>
                <a:extLst>
                  <a:ext uri="{0D108BD9-81ED-4DB2-BD59-A6C34878D82A}">
                    <a16:rowId xmlns:a16="http://schemas.microsoft.com/office/drawing/2014/main" val="10001"/>
                  </a:ext>
                </a:extLst>
              </a:tr>
              <a:tr h="336074">
                <a:tc>
                  <a:txBody>
                    <a:bodyPr/>
                    <a:lstStyle/>
                    <a:p>
                      <a:pPr algn="l" fontAlgn="b"/>
                      <a:r>
                        <a:rPr lang="en-GB" sz="1800" b="0" i="0" u="none" strike="noStrike" dirty="0">
                          <a:latin typeface="Tahoma"/>
                        </a:rPr>
                        <a:t>Pneumonia (PN1-PN5)</a:t>
                      </a:r>
                    </a:p>
                  </a:txBody>
                  <a:tcPr marL="9526" marR="9526" marT="9523" marB="0" anchor="b"/>
                </a:tc>
                <a:tc>
                  <a:txBody>
                    <a:bodyPr/>
                    <a:lstStyle/>
                    <a:p>
                      <a:pPr algn="r" fontAlgn="b"/>
                      <a:r>
                        <a:rPr lang="en-GB" sz="1800" b="0" i="0" u="none" strike="noStrike" dirty="0">
                          <a:solidFill>
                            <a:srgbClr val="000080"/>
                          </a:solidFill>
                          <a:latin typeface="Tahoma"/>
                        </a:rPr>
                        <a:t>2</a:t>
                      </a:r>
                    </a:p>
                  </a:txBody>
                  <a:tcPr marL="9526" marR="9526" marT="9523" marB="0" anchor="b"/>
                </a:tc>
                <a:tc>
                  <a:txBody>
                    <a:bodyPr/>
                    <a:lstStyle/>
                    <a:p>
                      <a:pPr algn="r" fontAlgn="b"/>
                      <a:r>
                        <a:rPr lang="en-GB" sz="1800" b="0" i="0" u="none" strike="noStrike">
                          <a:solidFill>
                            <a:srgbClr val="000080"/>
                          </a:solidFill>
                          <a:latin typeface="Tahoma"/>
                        </a:rPr>
                        <a:t> 0.5% (0.1-2.0)</a:t>
                      </a:r>
                    </a:p>
                  </a:txBody>
                  <a:tcPr marL="9526" marR="9526" marT="9523" marB="0" anchor="b"/>
                </a:tc>
                <a:tc>
                  <a:txBody>
                    <a:bodyPr/>
                    <a:lstStyle/>
                    <a:p>
                      <a:pPr algn="r" fontAlgn="b"/>
                      <a:r>
                        <a:rPr lang="en-GB" sz="1800" b="0" i="0" u="none" strike="noStrike" dirty="0">
                          <a:solidFill>
                            <a:srgbClr val="000080"/>
                          </a:solidFill>
                          <a:latin typeface="Tahoma"/>
                        </a:rPr>
                        <a:t>2</a:t>
                      </a:r>
                    </a:p>
                  </a:txBody>
                  <a:tcPr marL="9526" marR="9526" marT="9523" marB="0" anchor="b"/>
                </a:tc>
                <a:tc>
                  <a:txBody>
                    <a:bodyPr/>
                    <a:lstStyle/>
                    <a:p>
                      <a:pPr algn="r" fontAlgn="b"/>
                      <a:r>
                        <a:rPr lang="en-GB" sz="1800" b="0" i="0" u="none" strike="noStrike" dirty="0">
                          <a:solidFill>
                            <a:srgbClr val="000080"/>
                          </a:solidFill>
                          <a:latin typeface="Tahoma"/>
                        </a:rPr>
                        <a:t>20.0%</a:t>
                      </a:r>
                    </a:p>
                  </a:txBody>
                  <a:tcPr marL="9526" marR="9526" marT="9523" marB="0" anchor="b"/>
                </a:tc>
                <a:extLst>
                  <a:ext uri="{0D108BD9-81ED-4DB2-BD59-A6C34878D82A}">
                    <a16:rowId xmlns:a16="http://schemas.microsoft.com/office/drawing/2014/main" val="10002"/>
                  </a:ext>
                </a:extLst>
              </a:tr>
              <a:tr h="336074">
                <a:tc>
                  <a:txBody>
                    <a:bodyPr/>
                    <a:lstStyle/>
                    <a:p>
                      <a:pPr algn="l" fontAlgn="b"/>
                      <a:r>
                        <a:rPr lang="en-GB" sz="1800" b="0" i="0" u="none" strike="noStrike" dirty="0">
                          <a:latin typeface="Tahoma"/>
                        </a:rPr>
                        <a:t>Surgical site infections</a:t>
                      </a:r>
                    </a:p>
                  </a:txBody>
                  <a:tcPr marL="9526" marR="9526" marT="9523" marB="0" anchor="b"/>
                </a:tc>
                <a:tc>
                  <a:txBody>
                    <a:bodyPr/>
                    <a:lstStyle/>
                    <a:p>
                      <a:pPr algn="r" fontAlgn="b"/>
                      <a:r>
                        <a:rPr lang="en-GB" sz="1800" b="0" i="0" u="none" strike="noStrike" dirty="0">
                          <a:solidFill>
                            <a:srgbClr val="000080"/>
                          </a:solidFill>
                          <a:latin typeface="Tahoma"/>
                        </a:rPr>
                        <a:t>3</a:t>
                      </a:r>
                    </a:p>
                  </a:txBody>
                  <a:tcPr marL="9526" marR="9526" marT="9523" marB="0" anchor="b"/>
                </a:tc>
                <a:tc>
                  <a:txBody>
                    <a:bodyPr/>
                    <a:lstStyle/>
                    <a:p>
                      <a:pPr algn="r" fontAlgn="b"/>
                      <a:r>
                        <a:rPr lang="en-GB" sz="1800" b="0" i="0" u="none" strike="noStrike">
                          <a:solidFill>
                            <a:srgbClr val="000080"/>
                          </a:solidFill>
                          <a:latin typeface="Tahoma"/>
                        </a:rPr>
                        <a:t> 0.8% (0.2-2.4)</a:t>
                      </a:r>
                    </a:p>
                  </a:txBody>
                  <a:tcPr marL="9526" marR="9526" marT="9523" marB="0" anchor="b"/>
                </a:tc>
                <a:tc>
                  <a:txBody>
                    <a:bodyPr/>
                    <a:lstStyle/>
                    <a:p>
                      <a:pPr algn="r" fontAlgn="b"/>
                      <a:r>
                        <a:rPr lang="en-GB" sz="1800" b="0" i="0" u="none" strike="noStrike">
                          <a:solidFill>
                            <a:srgbClr val="000080"/>
                          </a:solidFill>
                          <a:latin typeface="Tahoma"/>
                        </a:rPr>
                        <a:t>3</a:t>
                      </a:r>
                    </a:p>
                  </a:txBody>
                  <a:tcPr marL="9526" marR="9526" marT="9523" marB="0" anchor="b"/>
                </a:tc>
                <a:tc>
                  <a:txBody>
                    <a:bodyPr/>
                    <a:lstStyle/>
                    <a:p>
                      <a:pPr algn="r" fontAlgn="b"/>
                      <a:r>
                        <a:rPr lang="en-GB" sz="1800" b="0" i="0" u="none" strike="noStrike" dirty="0">
                          <a:solidFill>
                            <a:srgbClr val="000080"/>
                          </a:solidFill>
                          <a:latin typeface="Tahoma"/>
                        </a:rPr>
                        <a:t>30.0%</a:t>
                      </a:r>
                    </a:p>
                  </a:txBody>
                  <a:tcPr marL="9526" marR="9526" marT="9523" marB="0" anchor="b"/>
                </a:tc>
                <a:extLst>
                  <a:ext uri="{0D108BD9-81ED-4DB2-BD59-A6C34878D82A}">
                    <a16:rowId xmlns:a16="http://schemas.microsoft.com/office/drawing/2014/main" val="10003"/>
                  </a:ext>
                </a:extLst>
              </a:tr>
              <a:tr h="336074">
                <a:tc>
                  <a:txBody>
                    <a:bodyPr/>
                    <a:lstStyle/>
                    <a:p>
                      <a:pPr algn="l" fontAlgn="b"/>
                      <a:r>
                        <a:rPr lang="en-GB" sz="1800" b="0" i="0" u="none" strike="noStrike" dirty="0">
                          <a:latin typeface="Tahoma"/>
                        </a:rPr>
                        <a:t>Urinary tract infections</a:t>
                      </a:r>
                    </a:p>
                  </a:txBody>
                  <a:tcPr marL="9526" marR="9526" marT="9523" marB="0" anchor="b"/>
                </a:tc>
                <a:tc>
                  <a:txBody>
                    <a:bodyPr/>
                    <a:lstStyle/>
                    <a:p>
                      <a:pPr algn="r" fontAlgn="b"/>
                      <a:r>
                        <a:rPr lang="en-GB" sz="1800" b="0" i="0" u="none" strike="noStrike" dirty="0">
                          <a:solidFill>
                            <a:srgbClr val="000080"/>
                          </a:solidFill>
                          <a:latin typeface="Tahoma"/>
                        </a:rPr>
                        <a:t>1</a:t>
                      </a:r>
                    </a:p>
                  </a:txBody>
                  <a:tcPr marL="9526" marR="9526" marT="9523" marB="0" anchor="b"/>
                </a:tc>
                <a:tc>
                  <a:txBody>
                    <a:bodyPr/>
                    <a:lstStyle/>
                    <a:p>
                      <a:pPr algn="r" fontAlgn="b"/>
                      <a:r>
                        <a:rPr lang="en-GB" sz="1800" b="0" i="0" u="none" strike="noStrike">
                          <a:solidFill>
                            <a:srgbClr val="000080"/>
                          </a:solidFill>
                          <a:latin typeface="Tahoma"/>
                        </a:rPr>
                        <a:t> 0.3% (0.0-1.5)</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10.0%</a:t>
                      </a:r>
                    </a:p>
                  </a:txBody>
                  <a:tcPr marL="9526" marR="9526" marT="9523" marB="0" anchor="b"/>
                </a:tc>
                <a:extLst>
                  <a:ext uri="{0D108BD9-81ED-4DB2-BD59-A6C34878D82A}">
                    <a16:rowId xmlns:a16="http://schemas.microsoft.com/office/drawing/2014/main" val="10004"/>
                  </a:ext>
                </a:extLst>
              </a:tr>
              <a:tr h="336074">
                <a:tc>
                  <a:txBody>
                    <a:bodyPr/>
                    <a:lstStyle/>
                    <a:p>
                      <a:pPr algn="l" fontAlgn="b"/>
                      <a:r>
                        <a:rPr lang="en-GB" sz="1800" b="0" i="0" u="none" strike="noStrike" dirty="0">
                          <a:latin typeface="Tahoma"/>
                        </a:rPr>
                        <a:t>  UTI-B</a:t>
                      </a:r>
                    </a:p>
                  </a:txBody>
                  <a:tcPr marL="9526" marR="9526" marT="9523" marB="0" anchor="b"/>
                </a:tc>
                <a:tc>
                  <a:txBody>
                    <a:bodyPr/>
                    <a:lstStyle/>
                    <a:p>
                      <a:pPr algn="r" fontAlgn="b"/>
                      <a:r>
                        <a:rPr lang="en-GB" sz="1800" b="0" i="0" u="none" strike="noStrike" dirty="0">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 0.3% (0.0-1.5)</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10.0%</a:t>
                      </a:r>
                    </a:p>
                  </a:txBody>
                  <a:tcPr marL="9526" marR="9526" marT="9523" marB="0" anchor="b"/>
                </a:tc>
                <a:extLst>
                  <a:ext uri="{0D108BD9-81ED-4DB2-BD59-A6C34878D82A}">
                    <a16:rowId xmlns:a16="http://schemas.microsoft.com/office/drawing/2014/main" val="10005"/>
                  </a:ext>
                </a:extLst>
              </a:tr>
              <a:tr h="336074">
                <a:tc>
                  <a:txBody>
                    <a:bodyPr/>
                    <a:lstStyle/>
                    <a:p>
                      <a:pPr algn="l" fontAlgn="b"/>
                      <a:r>
                        <a:rPr lang="en-GB" sz="1800" b="0" i="0" u="none" strike="noStrike">
                          <a:latin typeface="Tahoma"/>
                        </a:rPr>
                        <a:t>Bloodstream infections</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 0.3% (0.0-1.5)</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10.0%</a:t>
                      </a:r>
                    </a:p>
                  </a:txBody>
                  <a:tcPr marL="9526" marR="9526" marT="9523" marB="0" anchor="b"/>
                </a:tc>
                <a:extLst>
                  <a:ext uri="{0D108BD9-81ED-4DB2-BD59-A6C34878D82A}">
                    <a16:rowId xmlns:a16="http://schemas.microsoft.com/office/drawing/2014/main" val="10006"/>
                  </a:ext>
                </a:extLst>
              </a:tr>
              <a:tr h="336074">
                <a:tc>
                  <a:txBody>
                    <a:bodyPr/>
                    <a:lstStyle/>
                    <a:p>
                      <a:pPr algn="l" fontAlgn="b"/>
                      <a:r>
                        <a:rPr lang="en-GB" sz="1800" b="0" i="0" u="none" strike="noStrike" dirty="0">
                          <a:latin typeface="Tahoma"/>
                        </a:rPr>
                        <a:t>  BSI, other than CRI3</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 0.3% (0.0-1.5)</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10.0%</a:t>
                      </a:r>
                    </a:p>
                  </a:txBody>
                  <a:tcPr marL="9526" marR="9526" marT="9523" marB="0" anchor="b"/>
                </a:tc>
                <a:extLst>
                  <a:ext uri="{0D108BD9-81ED-4DB2-BD59-A6C34878D82A}">
                    <a16:rowId xmlns:a16="http://schemas.microsoft.com/office/drawing/2014/main" val="10007"/>
                  </a:ext>
                </a:extLst>
              </a:tr>
              <a:tr h="336074">
                <a:tc>
                  <a:txBody>
                    <a:bodyPr/>
                    <a:lstStyle/>
                    <a:p>
                      <a:pPr algn="l" fontAlgn="b"/>
                      <a:r>
                        <a:rPr lang="en-GB" sz="1800" b="0" i="0" u="none" strike="noStrike">
                          <a:latin typeface="Tahoma"/>
                        </a:rPr>
                        <a:t>Gastro-intestinal system infections</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 0.3% (0.0-1.5)</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10.0%</a:t>
                      </a:r>
                    </a:p>
                  </a:txBody>
                  <a:tcPr marL="9526" marR="9526" marT="9523" marB="0" anchor="b"/>
                </a:tc>
                <a:extLst>
                  <a:ext uri="{0D108BD9-81ED-4DB2-BD59-A6C34878D82A}">
                    <a16:rowId xmlns:a16="http://schemas.microsoft.com/office/drawing/2014/main" val="10008"/>
                  </a:ext>
                </a:extLst>
              </a:tr>
              <a:tr h="336074">
                <a:tc>
                  <a:txBody>
                    <a:bodyPr/>
                    <a:lstStyle/>
                    <a:p>
                      <a:pPr algn="l" fontAlgn="b"/>
                      <a:r>
                        <a:rPr lang="en-GB" sz="1800" b="0" i="0" u="none" strike="noStrike">
                          <a:latin typeface="Tahoma"/>
                        </a:rPr>
                        <a:t>Skin and soft tissue infections</a:t>
                      </a:r>
                    </a:p>
                  </a:txBody>
                  <a:tcPr marL="9526" marR="9526" marT="9523" marB="0" anchor="b"/>
                </a:tc>
                <a:tc>
                  <a:txBody>
                    <a:bodyPr/>
                    <a:lstStyle/>
                    <a:p>
                      <a:pPr algn="r" fontAlgn="b"/>
                      <a:r>
                        <a:rPr lang="en-GB" sz="1800" b="0" i="0" u="none" strike="noStrike">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 0.3% (0.0-1.5)</a:t>
                      </a:r>
                    </a:p>
                  </a:txBody>
                  <a:tcPr marL="9526" marR="9526" marT="9523" marB="0" anchor="b"/>
                </a:tc>
                <a:tc>
                  <a:txBody>
                    <a:bodyPr/>
                    <a:lstStyle/>
                    <a:p>
                      <a:pPr algn="r" fontAlgn="b"/>
                      <a:r>
                        <a:rPr lang="en-GB" sz="1800" b="0" i="0" u="none" strike="noStrike" dirty="0">
                          <a:solidFill>
                            <a:srgbClr val="000080"/>
                          </a:solidFill>
                          <a:latin typeface="Tahoma"/>
                        </a:rPr>
                        <a:t>1</a:t>
                      </a:r>
                    </a:p>
                  </a:txBody>
                  <a:tcPr marL="9526" marR="9526" marT="9523" marB="0" anchor="b"/>
                </a:tc>
                <a:tc>
                  <a:txBody>
                    <a:bodyPr/>
                    <a:lstStyle/>
                    <a:p>
                      <a:pPr algn="r" fontAlgn="b"/>
                      <a:r>
                        <a:rPr lang="en-GB" sz="1800" b="0" i="0" u="none" strike="noStrike" dirty="0">
                          <a:solidFill>
                            <a:srgbClr val="000080"/>
                          </a:solidFill>
                          <a:latin typeface="Tahoma"/>
                        </a:rPr>
                        <a:t>10.0%</a:t>
                      </a:r>
                    </a:p>
                  </a:txBody>
                  <a:tcPr marL="9526" marR="9526" marT="9523" marB="0" anchor="b"/>
                </a:tc>
                <a:extLst>
                  <a:ext uri="{0D108BD9-81ED-4DB2-BD59-A6C34878D82A}">
                    <a16:rowId xmlns:a16="http://schemas.microsoft.com/office/drawing/2014/main" val="10009"/>
                  </a:ext>
                </a:extLst>
              </a:tr>
            </a:tbl>
          </a:graphicData>
        </a:graphic>
      </p:graphicFrame>
      <p:sp>
        <p:nvSpPr>
          <p:cNvPr id="6" name="Szövegdoboz 5">
            <a:extLst>
              <a:ext uri="{FF2B5EF4-FFF2-40B4-BE49-F238E27FC236}">
                <a16:creationId xmlns:a16="http://schemas.microsoft.com/office/drawing/2014/main" id="{53D7F743-D246-4A0D-B483-451BFB4566B2}"/>
              </a:ext>
            </a:extLst>
          </p:cNvPr>
          <p:cNvSpPr txBox="1"/>
          <p:nvPr/>
        </p:nvSpPr>
        <p:spPr>
          <a:xfrm>
            <a:off x="106018" y="6480015"/>
            <a:ext cx="9734480" cy="286232"/>
          </a:xfrm>
          <a:prstGeom prst="rect">
            <a:avLst/>
          </a:prstGeom>
          <a:noFill/>
        </p:spPr>
        <p:txBody>
          <a:bodyPr wrap="square" rtlCol="0">
            <a:spAutoFit/>
          </a:bodyPr>
          <a:lstStyle/>
          <a:p>
            <a:r>
              <a:rPr lang="hu-HU" sz="1400" dirty="0"/>
              <a:t>N: </a:t>
            </a:r>
            <a:r>
              <a:rPr lang="hu-HU" sz="1400" dirty="0" err="1"/>
              <a:t>number</a:t>
            </a:r>
            <a:r>
              <a:rPr lang="hu-HU" sz="1400" dirty="0"/>
              <a:t>, </a:t>
            </a:r>
            <a:r>
              <a:rPr lang="hu-HU" sz="1400" dirty="0" err="1"/>
              <a:t>pts</a:t>
            </a:r>
            <a:r>
              <a:rPr lang="hu-HU" sz="1400" dirty="0"/>
              <a:t>: </a:t>
            </a:r>
            <a:r>
              <a:rPr lang="hu-HU" sz="1400" dirty="0" err="1"/>
              <a:t>patients</a:t>
            </a:r>
            <a:r>
              <a:rPr lang="hu-HU" sz="1400" dirty="0"/>
              <a:t>, </a:t>
            </a:r>
            <a:r>
              <a:rPr lang="hu-HU" sz="1400" dirty="0" err="1"/>
              <a:t>Pr</a:t>
            </a:r>
            <a:r>
              <a:rPr lang="hu-HU" sz="1400" dirty="0"/>
              <a:t>: </a:t>
            </a:r>
            <a:r>
              <a:rPr lang="hu-HU" sz="1400" dirty="0" err="1"/>
              <a:t>prevalence</a:t>
            </a:r>
            <a:r>
              <a:rPr lang="hu-HU" sz="1400" dirty="0"/>
              <a:t>, CI: </a:t>
            </a:r>
            <a:r>
              <a:rPr lang="hu-HU" sz="1400" dirty="0" err="1"/>
              <a:t>confidence</a:t>
            </a:r>
            <a:r>
              <a:rPr lang="hu-HU" sz="1400" dirty="0"/>
              <a:t> </a:t>
            </a:r>
            <a:r>
              <a:rPr lang="hu-HU" sz="1400" dirty="0" err="1"/>
              <a:t>interval</a:t>
            </a:r>
            <a:r>
              <a:rPr lang="hu-HU" sz="1400" dirty="0"/>
              <a:t>, HAI: </a:t>
            </a:r>
            <a:r>
              <a:rPr lang="hu-HU" sz="1400" dirty="0" err="1"/>
              <a:t>healthcare-associated</a:t>
            </a:r>
            <a:r>
              <a:rPr lang="hu-HU" sz="1400" dirty="0"/>
              <a:t> </a:t>
            </a:r>
            <a:r>
              <a:rPr lang="hu-HU" sz="1400" dirty="0" err="1"/>
              <a:t>infection</a:t>
            </a:r>
            <a:r>
              <a:rPr lang="hu-HU" sz="1400" dirty="0"/>
              <a:t>, </a:t>
            </a:r>
            <a:r>
              <a:rPr lang="hu-HU" sz="1400" dirty="0" err="1"/>
              <a:t>Rel</a:t>
            </a:r>
            <a:r>
              <a:rPr lang="hu-HU" sz="1400" dirty="0"/>
              <a:t>: </a:t>
            </a:r>
            <a:r>
              <a:rPr lang="hu-HU" sz="1400" dirty="0" err="1"/>
              <a:t>relative</a:t>
            </a:r>
            <a:r>
              <a:rPr lang="hu-HU" sz="1400" dirty="0"/>
              <a:t> </a:t>
            </a:r>
          </a:p>
        </p:txBody>
      </p:sp>
    </p:spTree>
    <p:extLst>
      <p:ext uri="{BB962C8B-B14F-4D97-AF65-F5344CB8AC3E}">
        <p14:creationId xmlns:p14="http://schemas.microsoft.com/office/powerpoint/2010/main" val="63730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4BDF16F-4F55-471A-B286-98A3B9312C0E}"/>
              </a:ext>
            </a:extLst>
          </p:cNvPr>
          <p:cNvSpPr>
            <a:spLocks noGrp="1" noChangeArrowheads="1"/>
          </p:cNvSpPr>
          <p:nvPr>
            <p:ph type="title"/>
          </p:nvPr>
        </p:nvSpPr>
        <p:spPr/>
        <p:txBody>
          <a:bodyPr/>
          <a:lstStyle/>
          <a:p>
            <a:r>
              <a:rPr lang="en-GB" altLang="en-US" dirty="0">
                <a:ea typeface="ＭＳ Ｐゴシック" panose="020B0600070205080204" pitchFamily="34" charset="-128"/>
              </a:rPr>
              <a:t>Sample </a:t>
            </a:r>
            <a:r>
              <a:rPr lang="hu-HU" altLang="en-US" dirty="0">
                <a:ea typeface="ＭＳ Ｐゴシック" panose="020B0600070205080204" pitchFamily="34" charset="-128"/>
              </a:rPr>
              <a:t>h</a:t>
            </a:r>
            <a:r>
              <a:rPr lang="en-GB" altLang="en-US" dirty="0" err="1">
                <a:ea typeface="ＭＳ Ｐゴシック" panose="020B0600070205080204" pitchFamily="34" charset="-128"/>
              </a:rPr>
              <a:t>ospital</a:t>
            </a:r>
            <a:r>
              <a:rPr lang="en-GB" altLang="en-US" dirty="0">
                <a:ea typeface="ＭＳ Ｐゴシック" panose="020B0600070205080204" pitchFamily="34" charset="-128"/>
              </a:rPr>
              <a:t> </a:t>
            </a:r>
            <a:r>
              <a:rPr lang="hu-HU" altLang="en-US" dirty="0">
                <a:ea typeface="ＭＳ Ｐゴシック" panose="020B0600070205080204" pitchFamily="34" charset="-128"/>
              </a:rPr>
              <a:t>r</a:t>
            </a:r>
            <a:r>
              <a:rPr lang="en-GB" altLang="en-US" dirty="0" err="1">
                <a:ea typeface="ＭＳ Ｐゴシック" panose="020B0600070205080204" pitchFamily="34" charset="-128"/>
              </a:rPr>
              <a:t>eport</a:t>
            </a:r>
            <a:r>
              <a:rPr lang="en-GB" altLang="en-US" dirty="0">
                <a:ea typeface="ＭＳ Ｐゴシック" panose="020B0600070205080204" pitchFamily="34" charset="-128"/>
              </a:rPr>
              <a:t> for AM prevalence: </a:t>
            </a:r>
            <a:r>
              <a:rPr lang="hu-HU" altLang="en-US" dirty="0">
                <a:ea typeface="ＭＳ Ｐゴシック" panose="020B0600070205080204" pitchFamily="34" charset="-128"/>
              </a:rPr>
              <a:t>                                    </a:t>
            </a:r>
            <a:r>
              <a:rPr lang="nl-NL" altLang="en-US" dirty="0">
                <a:ea typeface="ＭＳ Ｐゴシック" panose="020B0600070205080204" pitchFamily="34" charset="-128"/>
              </a:rPr>
              <a:t>T</a:t>
            </a:r>
            <a:r>
              <a:rPr lang="en-GB" altLang="en-US" dirty="0" err="1">
                <a:ea typeface="ＭＳ Ｐゴシック" panose="020B0600070205080204" pitchFamily="34" charset="-128"/>
              </a:rPr>
              <a:t>otal</a:t>
            </a:r>
            <a:r>
              <a:rPr lang="en-GB" altLang="en-US" dirty="0">
                <a:ea typeface="ＭＳ Ｐゴシック" panose="020B0600070205080204" pitchFamily="34" charset="-128"/>
              </a:rPr>
              <a:t>, indication and route for AM</a:t>
            </a:r>
          </a:p>
        </p:txBody>
      </p:sp>
      <p:graphicFrame>
        <p:nvGraphicFramePr>
          <p:cNvPr id="5" name="Content Placeholder 3">
            <a:extLst>
              <a:ext uri="{FF2B5EF4-FFF2-40B4-BE49-F238E27FC236}">
                <a16:creationId xmlns:a16="http://schemas.microsoft.com/office/drawing/2014/main" id="{1078EF0C-0171-41AA-8467-EFCD2C7BAA79}"/>
              </a:ext>
            </a:extLst>
          </p:cNvPr>
          <p:cNvGraphicFramePr>
            <a:graphicFrameLocks noGrp="1"/>
          </p:cNvGraphicFramePr>
          <p:nvPr>
            <p:ph idx="1"/>
            <p:extLst>
              <p:ext uri="{D42A27DB-BD31-4B8C-83A1-F6EECF244321}">
                <p14:modId xmlns:p14="http://schemas.microsoft.com/office/powerpoint/2010/main" val="1970899712"/>
              </p:ext>
            </p:extLst>
          </p:nvPr>
        </p:nvGraphicFramePr>
        <p:xfrm>
          <a:off x="1156301" y="1084483"/>
          <a:ext cx="8869362" cy="5191130"/>
        </p:xfrm>
        <a:graphic>
          <a:graphicData uri="http://schemas.openxmlformats.org/drawingml/2006/table">
            <a:tbl>
              <a:tblPr firstRow="1" bandRow="1">
                <a:tableStyleId>{5C22544A-7EE6-4342-B048-85BDC9FD1C3A}</a:tableStyleId>
              </a:tblPr>
              <a:tblGrid>
                <a:gridCol w="3389195">
                  <a:extLst>
                    <a:ext uri="{9D8B030D-6E8A-4147-A177-3AD203B41FA5}">
                      <a16:colId xmlns:a16="http://schemas.microsoft.com/office/drawing/2014/main" val="20000"/>
                    </a:ext>
                  </a:extLst>
                </a:gridCol>
                <a:gridCol w="728869">
                  <a:extLst>
                    <a:ext uri="{9D8B030D-6E8A-4147-A177-3AD203B41FA5}">
                      <a16:colId xmlns:a16="http://schemas.microsoft.com/office/drawing/2014/main" val="395930506"/>
                    </a:ext>
                  </a:extLst>
                </a:gridCol>
                <a:gridCol w="2484972">
                  <a:extLst>
                    <a:ext uri="{9D8B030D-6E8A-4147-A177-3AD203B41FA5}">
                      <a16:colId xmlns:a16="http://schemas.microsoft.com/office/drawing/2014/main" val="190637084"/>
                    </a:ext>
                  </a:extLst>
                </a:gridCol>
                <a:gridCol w="1437414">
                  <a:extLst>
                    <a:ext uri="{9D8B030D-6E8A-4147-A177-3AD203B41FA5}">
                      <a16:colId xmlns:a16="http://schemas.microsoft.com/office/drawing/2014/main" val="367938760"/>
                    </a:ext>
                  </a:extLst>
                </a:gridCol>
                <a:gridCol w="828912">
                  <a:extLst>
                    <a:ext uri="{9D8B030D-6E8A-4147-A177-3AD203B41FA5}">
                      <a16:colId xmlns:a16="http://schemas.microsoft.com/office/drawing/2014/main" val="20005"/>
                    </a:ext>
                  </a:extLst>
                </a:gridCol>
              </a:tblGrid>
              <a:tr h="370795">
                <a:tc>
                  <a:txBody>
                    <a:bodyPr/>
                    <a:lstStyle/>
                    <a:p>
                      <a:pPr algn="l" fontAlgn="b"/>
                      <a:r>
                        <a:rPr lang="en-GB" sz="1600" b="1" i="0" u="none" strike="noStrike" dirty="0">
                          <a:latin typeface="Tahoma"/>
                        </a:rPr>
                        <a:t> </a:t>
                      </a:r>
                    </a:p>
                  </a:txBody>
                  <a:tcPr marL="9525" marR="9525" marT="9524" marB="0" anchor="b"/>
                </a:tc>
                <a:tc>
                  <a:txBody>
                    <a:bodyPr/>
                    <a:lstStyle/>
                    <a:p>
                      <a:pPr algn="ctr" fontAlgn="b"/>
                      <a:r>
                        <a:rPr lang="en-GB" sz="1600" b="0" i="0" u="none" strike="noStrike" dirty="0">
                          <a:solidFill>
                            <a:srgbClr val="000080"/>
                          </a:solidFill>
                          <a:latin typeface="Tahoma"/>
                        </a:rPr>
                        <a:t>N pts</a:t>
                      </a:r>
                    </a:p>
                  </a:txBody>
                  <a:tcPr marL="9525" marR="9525" marT="9524" marB="0" anchor="b"/>
                </a:tc>
                <a:tc>
                  <a:txBody>
                    <a:bodyPr/>
                    <a:lstStyle/>
                    <a:p>
                      <a:pPr algn="ctr"/>
                      <a:r>
                        <a:rPr lang="en-GB" sz="1600" b="0" i="0" u="none" strike="noStrike" dirty="0" err="1">
                          <a:solidFill>
                            <a:srgbClr val="000080"/>
                          </a:solidFill>
                          <a:latin typeface="Tahoma"/>
                        </a:rPr>
                        <a:t>Pr</a:t>
                      </a:r>
                      <a:r>
                        <a:rPr lang="en-GB" sz="1600" b="0" i="0" u="none" strike="noStrike" dirty="0">
                          <a:solidFill>
                            <a:srgbClr val="000080"/>
                          </a:solidFill>
                          <a:latin typeface="Tahoma"/>
                        </a:rPr>
                        <a:t>% (95%CI)</a:t>
                      </a:r>
                      <a:endParaRPr lang="hu-HU" dirty="0"/>
                    </a:p>
                  </a:txBody>
                  <a:tcPr marL="9525" marR="9525" marT="9524" marB="0" anchor="b"/>
                </a:tc>
                <a:tc>
                  <a:txBody>
                    <a:bodyPr/>
                    <a:lstStyle/>
                    <a:p>
                      <a:pPr algn="ctr"/>
                      <a:r>
                        <a:rPr lang="en-GB" sz="1600" b="0" i="0" u="none" strike="noStrike">
                          <a:solidFill>
                            <a:srgbClr val="000080"/>
                          </a:solidFill>
                          <a:latin typeface="Tahoma"/>
                        </a:rPr>
                        <a:t>N AM</a:t>
                      </a:r>
                      <a:endParaRPr lang="hu-HU" dirty="0"/>
                    </a:p>
                  </a:txBody>
                  <a:tcPr marL="9525" marR="9525" marT="9524" marB="0" anchor="b"/>
                </a:tc>
                <a:tc>
                  <a:txBody>
                    <a:bodyPr/>
                    <a:lstStyle/>
                    <a:p>
                      <a:pPr algn="ctr" fontAlgn="b"/>
                      <a:r>
                        <a:rPr lang="en-GB" sz="1600" b="0" i="0" u="none" strike="noStrike" dirty="0" err="1">
                          <a:solidFill>
                            <a:srgbClr val="000080"/>
                          </a:solidFill>
                          <a:latin typeface="Tahoma"/>
                        </a:rPr>
                        <a:t>Rel</a:t>
                      </a:r>
                      <a:r>
                        <a:rPr lang="en-GB" sz="1600" b="0" i="0" u="none" strike="noStrike" dirty="0">
                          <a:solidFill>
                            <a:srgbClr val="000080"/>
                          </a:solidFill>
                          <a:latin typeface="Tahoma"/>
                        </a:rPr>
                        <a:t>%</a:t>
                      </a:r>
                    </a:p>
                  </a:txBody>
                  <a:tcPr marL="9525" marR="9525" marT="9524" marB="0" anchor="b"/>
                </a:tc>
                <a:extLst>
                  <a:ext uri="{0D108BD9-81ED-4DB2-BD59-A6C34878D82A}">
                    <a16:rowId xmlns:a16="http://schemas.microsoft.com/office/drawing/2014/main" val="10000"/>
                  </a:ext>
                </a:extLst>
              </a:tr>
              <a:tr h="370795">
                <a:tc>
                  <a:txBody>
                    <a:bodyPr/>
                    <a:lstStyle/>
                    <a:p>
                      <a:pPr algn="l" fontAlgn="b"/>
                      <a:r>
                        <a:rPr lang="en-GB" sz="1600" b="0" i="0" u="none" strike="noStrike">
                          <a:latin typeface="Tahoma"/>
                        </a:rPr>
                        <a:t>Total</a:t>
                      </a:r>
                    </a:p>
                  </a:txBody>
                  <a:tcPr marL="9525" marR="9525" marT="9524" marB="0" anchor="b"/>
                </a:tc>
                <a:tc>
                  <a:txBody>
                    <a:bodyPr/>
                    <a:lstStyle/>
                    <a:p>
                      <a:pPr algn="r" fontAlgn="b"/>
                      <a:r>
                        <a:rPr lang="en-GB" sz="1600" b="0" i="0" u="none" strike="noStrike" dirty="0">
                          <a:solidFill>
                            <a:srgbClr val="000080"/>
                          </a:solidFill>
                          <a:latin typeface="Tahoma"/>
                        </a:rPr>
                        <a:t>104</a:t>
                      </a:r>
                    </a:p>
                  </a:txBody>
                  <a:tcPr marL="9525" marR="9525" marT="9524" marB="0" anchor="b"/>
                </a:tc>
                <a:tc>
                  <a:txBody>
                    <a:bodyPr/>
                    <a:lstStyle/>
                    <a:p>
                      <a:pPr algn="r"/>
                      <a:r>
                        <a:rPr lang="en-GB" sz="1600" b="0" i="0" u="none" strike="noStrike" dirty="0">
                          <a:solidFill>
                            <a:srgbClr val="000080"/>
                          </a:solidFill>
                          <a:latin typeface="Tahoma"/>
                        </a:rPr>
                        <a:t>28.1% (23.0-34.1)</a:t>
                      </a:r>
                      <a:endParaRPr lang="hu-HU" dirty="0"/>
                    </a:p>
                  </a:txBody>
                  <a:tcPr marL="9525" marR="9525" marT="9524" marB="0" anchor="b"/>
                </a:tc>
                <a:tc>
                  <a:txBody>
                    <a:bodyPr/>
                    <a:lstStyle/>
                    <a:p>
                      <a:pPr algn="r"/>
                      <a:r>
                        <a:rPr lang="en-GB" sz="1600" b="0" i="0" u="none" strike="noStrike" dirty="0">
                          <a:solidFill>
                            <a:srgbClr val="000080"/>
                          </a:solidFill>
                          <a:latin typeface="Arial"/>
                        </a:rPr>
                        <a:t>172</a:t>
                      </a:r>
                      <a:endParaRPr lang="hu-HU" dirty="0"/>
                    </a:p>
                  </a:txBody>
                  <a:tcPr marL="9525" marR="9525" marT="9524" marB="0" anchor="b"/>
                </a:tc>
                <a:tc>
                  <a:txBody>
                    <a:bodyPr/>
                    <a:lstStyle/>
                    <a:p>
                      <a:pPr algn="r" fontAlgn="b"/>
                      <a:r>
                        <a:rPr lang="en-GB" sz="1600" b="0" i="0" u="none" strike="noStrike">
                          <a:solidFill>
                            <a:srgbClr val="000080"/>
                          </a:solidFill>
                          <a:latin typeface="Arial"/>
                        </a:rPr>
                        <a:t>100.0%</a:t>
                      </a:r>
                    </a:p>
                  </a:txBody>
                  <a:tcPr marL="9525" marR="9525" marT="9524" marB="0" anchor="b"/>
                </a:tc>
                <a:extLst>
                  <a:ext uri="{0D108BD9-81ED-4DB2-BD59-A6C34878D82A}">
                    <a16:rowId xmlns:a16="http://schemas.microsoft.com/office/drawing/2014/main" val="10001"/>
                  </a:ext>
                </a:extLst>
              </a:tr>
              <a:tr h="370795">
                <a:tc gridSpan="5">
                  <a:txBody>
                    <a:bodyPr/>
                    <a:lstStyle/>
                    <a:p>
                      <a:pPr algn="l" fontAlgn="b"/>
                      <a:r>
                        <a:rPr lang="en-GB" sz="1600" b="1" i="1" u="none" strike="noStrike" dirty="0">
                          <a:latin typeface="Tahoma"/>
                        </a:rPr>
                        <a:t>Indication for antimicrobial use</a:t>
                      </a:r>
                    </a:p>
                  </a:txBody>
                  <a:tcPr marL="9525" marR="9525" marT="9524" marB="0" anchor="b"/>
                </a:tc>
                <a:tc hMerge="1">
                  <a:txBody>
                    <a:bodyPr/>
                    <a:lstStyle/>
                    <a:p>
                      <a:endParaRPr lang="hu-HU"/>
                    </a:p>
                  </a:txBody>
                  <a:tcPr/>
                </a:tc>
                <a:tc hMerge="1">
                  <a:txBody>
                    <a:bodyPr/>
                    <a:lstStyle/>
                    <a:p>
                      <a:endParaRPr lang="hu-HU"/>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70795">
                <a:tc>
                  <a:txBody>
                    <a:bodyPr/>
                    <a:lstStyle/>
                    <a:p>
                      <a:pPr algn="l" fontAlgn="b"/>
                      <a:r>
                        <a:rPr lang="en-GB" sz="1600" b="0" i="0" u="none" strike="noStrike" dirty="0">
                          <a:latin typeface="Tahoma"/>
                        </a:rPr>
                        <a:t> Treatment intention</a:t>
                      </a:r>
                    </a:p>
                  </a:txBody>
                  <a:tcPr marL="9525" marR="9525" marT="9524" marB="0" anchor="b"/>
                </a:tc>
                <a:tc>
                  <a:txBody>
                    <a:bodyPr/>
                    <a:lstStyle/>
                    <a:p>
                      <a:pPr algn="r" fontAlgn="b"/>
                      <a:r>
                        <a:rPr lang="en-GB" sz="1600" b="0" i="0" u="none" strike="noStrike">
                          <a:solidFill>
                            <a:srgbClr val="000080"/>
                          </a:solidFill>
                          <a:latin typeface="Tahoma"/>
                        </a:rPr>
                        <a:t>77</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Tahoma"/>
                        </a:rPr>
                        <a:t>20.8% (16.4-26.0)</a:t>
                      </a:r>
                    </a:p>
                  </a:txBody>
                  <a:tcPr marL="9525" marR="9525" marT="9524" marB="0" anchor="b"/>
                </a:tc>
                <a:tc>
                  <a:txBody>
                    <a:bodyPr/>
                    <a:lstStyle/>
                    <a:p>
                      <a:pPr algn="r" fontAlgn="b"/>
                      <a:r>
                        <a:rPr lang="en-GB" sz="1600" b="0" i="0" u="none" strike="noStrike">
                          <a:solidFill>
                            <a:srgbClr val="000080"/>
                          </a:solidFill>
                          <a:latin typeface="Arial"/>
                        </a:rPr>
                        <a:t>137</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79.7%</a:t>
                      </a:r>
                    </a:p>
                  </a:txBody>
                  <a:tcPr marL="9525" marR="9525" marT="9524" marB="0" anchor="b"/>
                </a:tc>
                <a:extLst>
                  <a:ext uri="{0D108BD9-81ED-4DB2-BD59-A6C34878D82A}">
                    <a16:rowId xmlns:a16="http://schemas.microsoft.com/office/drawing/2014/main" val="10003"/>
                  </a:ext>
                </a:extLst>
              </a:tr>
              <a:tr h="370795">
                <a:tc>
                  <a:txBody>
                    <a:bodyPr/>
                    <a:lstStyle/>
                    <a:p>
                      <a:pPr algn="l" fontAlgn="b"/>
                      <a:r>
                        <a:rPr lang="en-GB" sz="1600" b="0" i="0" u="none" strike="noStrike" dirty="0">
                          <a:latin typeface="Tahoma"/>
                        </a:rPr>
                        <a:t>  Community infection (CI)</a:t>
                      </a:r>
                    </a:p>
                  </a:txBody>
                  <a:tcPr marL="9525" marR="9525" marT="9524" marB="0" anchor="b"/>
                </a:tc>
                <a:tc>
                  <a:txBody>
                    <a:bodyPr/>
                    <a:lstStyle/>
                    <a:p>
                      <a:pPr algn="r" fontAlgn="b"/>
                      <a:r>
                        <a:rPr lang="en-GB" sz="1600" b="0" i="0" u="none" strike="noStrike">
                          <a:solidFill>
                            <a:srgbClr val="000080"/>
                          </a:solidFill>
                          <a:latin typeface="Tahoma"/>
                        </a:rPr>
                        <a:t>59</a:t>
                      </a:r>
                    </a:p>
                  </a:txBody>
                  <a:tcPr marL="9525" marR="9525" marT="9524" marB="0" anchor="b"/>
                </a:tc>
                <a:tc>
                  <a:txBody>
                    <a:bodyPr/>
                    <a:lstStyle/>
                    <a:p>
                      <a:pPr algn="r" fontAlgn="b"/>
                      <a:r>
                        <a:rPr lang="en-GB" sz="1600" b="0" i="0" u="none" strike="noStrike" dirty="0">
                          <a:solidFill>
                            <a:srgbClr val="000080"/>
                          </a:solidFill>
                          <a:latin typeface="Tahoma"/>
                        </a:rPr>
                        <a:t>15.9% (12.1-20.6)</a:t>
                      </a:r>
                    </a:p>
                  </a:txBody>
                  <a:tcPr marL="9525" marR="9525" marT="9524" marB="0" anchor="b"/>
                </a:tc>
                <a:tc>
                  <a:txBody>
                    <a:bodyPr/>
                    <a:lstStyle/>
                    <a:p>
                      <a:pPr algn="r" fontAlgn="b"/>
                      <a:r>
                        <a:rPr lang="en-GB" sz="1600" b="0" i="0" u="none" strike="noStrike">
                          <a:solidFill>
                            <a:srgbClr val="000080"/>
                          </a:solidFill>
                          <a:latin typeface="Arial"/>
                        </a:rPr>
                        <a:t>107</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62.2%</a:t>
                      </a:r>
                    </a:p>
                  </a:txBody>
                  <a:tcPr marL="9525" marR="9525" marT="9524" marB="0" anchor="b"/>
                </a:tc>
                <a:extLst>
                  <a:ext uri="{0D108BD9-81ED-4DB2-BD59-A6C34878D82A}">
                    <a16:rowId xmlns:a16="http://schemas.microsoft.com/office/drawing/2014/main" val="10004"/>
                  </a:ext>
                </a:extLst>
              </a:tr>
              <a:tr h="370795">
                <a:tc>
                  <a:txBody>
                    <a:bodyPr/>
                    <a:lstStyle/>
                    <a:p>
                      <a:pPr algn="l" fontAlgn="b"/>
                      <a:r>
                        <a:rPr lang="en-GB" sz="1600" b="0" i="0" u="none" strike="noStrike" dirty="0">
                          <a:latin typeface="Tahoma"/>
                        </a:rPr>
                        <a:t>  Hospital infection (HI)</a:t>
                      </a:r>
                    </a:p>
                  </a:txBody>
                  <a:tcPr marL="9525" marR="9525" marT="9524" marB="0" anchor="b"/>
                </a:tc>
                <a:tc>
                  <a:txBody>
                    <a:bodyPr/>
                    <a:lstStyle/>
                    <a:p>
                      <a:pPr algn="r" fontAlgn="b"/>
                      <a:r>
                        <a:rPr lang="en-GB" sz="1600" b="0" i="0" u="none" strike="noStrike">
                          <a:solidFill>
                            <a:srgbClr val="000080"/>
                          </a:solidFill>
                          <a:latin typeface="Tahoma"/>
                        </a:rPr>
                        <a:t>18</a:t>
                      </a:r>
                    </a:p>
                  </a:txBody>
                  <a:tcPr marL="9525" marR="9525" marT="9524" marB="0" anchor="b"/>
                </a:tc>
                <a:tc>
                  <a:txBody>
                    <a:bodyPr/>
                    <a:lstStyle/>
                    <a:p>
                      <a:pPr algn="r" fontAlgn="b"/>
                      <a:r>
                        <a:rPr lang="en-GB" sz="1600" b="0" i="0" u="none" strike="noStrike" dirty="0">
                          <a:solidFill>
                            <a:srgbClr val="000080"/>
                          </a:solidFill>
                          <a:latin typeface="Tahoma"/>
                        </a:rPr>
                        <a:t> 4.9% (2.9-7.7)</a:t>
                      </a:r>
                    </a:p>
                  </a:txBody>
                  <a:tcPr marL="9525" marR="9525" marT="9524" marB="0" anchor="b"/>
                </a:tc>
                <a:tc>
                  <a:txBody>
                    <a:bodyPr/>
                    <a:lstStyle/>
                    <a:p>
                      <a:pPr algn="r" fontAlgn="b"/>
                      <a:r>
                        <a:rPr lang="en-GB" sz="1600" b="0" i="0" u="none" strike="noStrike">
                          <a:solidFill>
                            <a:srgbClr val="000080"/>
                          </a:solidFill>
                          <a:latin typeface="Arial"/>
                        </a:rPr>
                        <a:t>29</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16.9%</a:t>
                      </a:r>
                    </a:p>
                  </a:txBody>
                  <a:tcPr marL="9525" marR="9525" marT="9524" marB="0" anchor="b"/>
                </a:tc>
                <a:extLst>
                  <a:ext uri="{0D108BD9-81ED-4DB2-BD59-A6C34878D82A}">
                    <a16:rowId xmlns:a16="http://schemas.microsoft.com/office/drawing/2014/main" val="10005"/>
                  </a:ext>
                </a:extLst>
              </a:tr>
              <a:tr h="370795">
                <a:tc>
                  <a:txBody>
                    <a:bodyPr/>
                    <a:lstStyle/>
                    <a:p>
                      <a:pPr algn="l" fontAlgn="b"/>
                      <a:r>
                        <a:rPr lang="en-GB" sz="1600" b="0" i="0" u="none" strike="noStrike" dirty="0">
                          <a:latin typeface="Tahoma"/>
                        </a:rPr>
                        <a:t>  Other HAI</a:t>
                      </a:r>
                      <a:r>
                        <a:rPr lang="hu-HU" sz="1600" b="0" i="0" u="none" strike="noStrike" dirty="0">
                          <a:latin typeface="Tahoma"/>
                        </a:rPr>
                        <a:t>, </a:t>
                      </a:r>
                      <a:r>
                        <a:rPr lang="hu-HU" sz="1600" b="0" i="0" u="none" strike="noStrike" dirty="0" err="1">
                          <a:latin typeface="Tahoma"/>
                        </a:rPr>
                        <a:t>e.g</a:t>
                      </a:r>
                      <a:r>
                        <a:rPr lang="hu-HU" sz="1600" b="0" i="0" u="none" strike="noStrike" dirty="0">
                          <a:latin typeface="Tahoma"/>
                        </a:rPr>
                        <a:t>. </a:t>
                      </a:r>
                      <a:r>
                        <a:rPr lang="hu-HU" sz="1600" b="0" i="0" u="none" strike="noStrike" dirty="0" err="1">
                          <a:latin typeface="Tahoma"/>
                        </a:rPr>
                        <a:t>long-term</a:t>
                      </a:r>
                      <a:r>
                        <a:rPr lang="hu-HU" sz="1600" b="0" i="0" u="none" strike="noStrike" dirty="0">
                          <a:latin typeface="Tahoma"/>
                        </a:rPr>
                        <a:t> </a:t>
                      </a:r>
                      <a:r>
                        <a:rPr lang="hu-HU" sz="1600" b="0" i="0" u="none" strike="noStrike" dirty="0" err="1">
                          <a:latin typeface="Tahoma"/>
                        </a:rPr>
                        <a:t>care</a:t>
                      </a:r>
                      <a:r>
                        <a:rPr lang="en-GB" sz="1600" b="0" i="0" u="none" strike="noStrike" baseline="0" dirty="0">
                          <a:latin typeface="Tahoma"/>
                        </a:rPr>
                        <a:t> </a:t>
                      </a:r>
                      <a:r>
                        <a:rPr lang="en-GB" sz="1600" b="0" i="0" u="none" strike="noStrike" dirty="0">
                          <a:latin typeface="Tahoma"/>
                        </a:rPr>
                        <a:t>(LI)</a:t>
                      </a:r>
                    </a:p>
                  </a:txBody>
                  <a:tcPr marL="9525" marR="9525" marT="9524" marB="0" anchor="b"/>
                </a:tc>
                <a:tc>
                  <a:txBody>
                    <a:bodyPr/>
                    <a:lstStyle/>
                    <a:p>
                      <a:pPr algn="r" fontAlgn="b"/>
                      <a:r>
                        <a:rPr lang="en-GB" sz="1600" b="0" i="0" u="none" strike="noStrike">
                          <a:solidFill>
                            <a:srgbClr val="000080"/>
                          </a:solidFill>
                          <a:latin typeface="Tahoma"/>
                        </a:rPr>
                        <a:t>1</a:t>
                      </a:r>
                    </a:p>
                  </a:txBody>
                  <a:tcPr marL="9525" marR="9525" marT="9524" marB="0" anchor="b"/>
                </a:tc>
                <a:tc>
                  <a:txBody>
                    <a:bodyPr/>
                    <a:lstStyle/>
                    <a:p>
                      <a:pPr algn="r" fontAlgn="b"/>
                      <a:r>
                        <a:rPr lang="en-GB" sz="1600" b="0" i="0" u="none" strike="noStrike" dirty="0">
                          <a:solidFill>
                            <a:srgbClr val="000080"/>
                          </a:solidFill>
                          <a:latin typeface="Tahoma"/>
                        </a:rPr>
                        <a:t> 0.3% (0.0-1.5)</a:t>
                      </a:r>
                    </a:p>
                  </a:txBody>
                  <a:tcPr marL="9525" marR="9525" marT="9524" marB="0" anchor="b"/>
                </a:tc>
                <a:tc>
                  <a:txBody>
                    <a:bodyPr/>
                    <a:lstStyle/>
                    <a:p>
                      <a:pPr algn="r" fontAlgn="b"/>
                      <a:r>
                        <a:rPr lang="en-GB" sz="1600" b="0" i="0" u="none" strike="noStrike">
                          <a:solidFill>
                            <a:srgbClr val="000080"/>
                          </a:solidFill>
                          <a:latin typeface="Arial"/>
                        </a:rPr>
                        <a:t>1</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0.6%</a:t>
                      </a:r>
                    </a:p>
                  </a:txBody>
                  <a:tcPr marL="9525" marR="9525" marT="9524" marB="0" anchor="b"/>
                </a:tc>
                <a:extLst>
                  <a:ext uri="{0D108BD9-81ED-4DB2-BD59-A6C34878D82A}">
                    <a16:rowId xmlns:a16="http://schemas.microsoft.com/office/drawing/2014/main" val="10006"/>
                  </a:ext>
                </a:extLst>
              </a:tr>
              <a:tr h="370795">
                <a:tc>
                  <a:txBody>
                    <a:bodyPr/>
                    <a:lstStyle/>
                    <a:p>
                      <a:pPr algn="l" fontAlgn="b"/>
                      <a:r>
                        <a:rPr lang="en-GB" sz="1600" b="1" i="0" u="none" strike="noStrike" dirty="0">
                          <a:latin typeface="Tahoma"/>
                        </a:rPr>
                        <a:t> </a:t>
                      </a:r>
                      <a:r>
                        <a:rPr lang="en-GB" sz="1600" b="0" i="0" u="none" strike="noStrike" dirty="0">
                          <a:latin typeface="Tahoma"/>
                        </a:rPr>
                        <a:t>Surgical prophylaxis</a:t>
                      </a:r>
                    </a:p>
                  </a:txBody>
                  <a:tcPr marL="9525" marR="9525" marT="9524" marB="0" anchor="b"/>
                </a:tc>
                <a:tc>
                  <a:txBody>
                    <a:bodyPr/>
                    <a:lstStyle/>
                    <a:p>
                      <a:pPr algn="r" fontAlgn="b"/>
                      <a:r>
                        <a:rPr lang="en-GB" sz="1600" b="0" i="0" u="none" strike="noStrike">
                          <a:solidFill>
                            <a:srgbClr val="000080"/>
                          </a:solidFill>
                          <a:latin typeface="Tahoma"/>
                        </a:rPr>
                        <a:t>5</a:t>
                      </a:r>
                    </a:p>
                  </a:txBody>
                  <a:tcPr marL="9525" marR="9525" marT="9524" marB="0" anchor="b"/>
                </a:tc>
                <a:tc>
                  <a:txBody>
                    <a:bodyPr/>
                    <a:lstStyle/>
                    <a:p>
                      <a:pPr algn="r" fontAlgn="b"/>
                      <a:r>
                        <a:rPr lang="en-GB" sz="1600" b="0" i="0" u="none" strike="noStrike" dirty="0">
                          <a:solidFill>
                            <a:srgbClr val="000080"/>
                          </a:solidFill>
                          <a:latin typeface="Tahoma"/>
                        </a:rPr>
                        <a:t> 1.4% (0.4-3.2)</a:t>
                      </a:r>
                    </a:p>
                  </a:txBody>
                  <a:tcPr marL="9525" marR="9525" marT="9524" marB="0" anchor="b"/>
                </a:tc>
                <a:tc>
                  <a:txBody>
                    <a:bodyPr/>
                    <a:lstStyle/>
                    <a:p>
                      <a:pPr algn="r" fontAlgn="b"/>
                      <a:r>
                        <a:rPr lang="en-GB" sz="1600" b="0" i="0" u="none" strike="noStrike">
                          <a:solidFill>
                            <a:srgbClr val="000080"/>
                          </a:solidFill>
                          <a:latin typeface="Arial"/>
                        </a:rPr>
                        <a:t>5</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2.9%</a:t>
                      </a:r>
                    </a:p>
                  </a:txBody>
                  <a:tcPr marL="9525" marR="9525" marT="9524" marB="0" anchor="b"/>
                </a:tc>
                <a:extLst>
                  <a:ext uri="{0D108BD9-81ED-4DB2-BD59-A6C34878D82A}">
                    <a16:rowId xmlns:a16="http://schemas.microsoft.com/office/drawing/2014/main" val="10007"/>
                  </a:ext>
                </a:extLst>
              </a:tr>
              <a:tr h="370795">
                <a:tc>
                  <a:txBody>
                    <a:bodyPr/>
                    <a:lstStyle/>
                    <a:p>
                      <a:pPr algn="l" fontAlgn="b"/>
                      <a:r>
                        <a:rPr lang="en-GB" sz="1600" b="0" i="0" u="none" strike="noStrike" dirty="0">
                          <a:latin typeface="Tahoma"/>
                        </a:rPr>
                        <a:t> Medical prophylaxis</a:t>
                      </a:r>
                    </a:p>
                  </a:txBody>
                  <a:tcPr marL="9525" marR="9525" marT="9524" marB="0" anchor="b"/>
                </a:tc>
                <a:tc>
                  <a:txBody>
                    <a:bodyPr/>
                    <a:lstStyle/>
                    <a:p>
                      <a:pPr algn="r" fontAlgn="b"/>
                      <a:r>
                        <a:rPr lang="en-GB" sz="1600" b="0" i="0" u="none" strike="noStrike">
                          <a:solidFill>
                            <a:srgbClr val="000080"/>
                          </a:solidFill>
                          <a:latin typeface="Tahoma"/>
                        </a:rPr>
                        <a:t>2</a:t>
                      </a:r>
                    </a:p>
                  </a:txBody>
                  <a:tcPr marL="9525" marR="9525" marT="9524" marB="0" anchor="b"/>
                </a:tc>
                <a:tc>
                  <a:txBody>
                    <a:bodyPr/>
                    <a:lstStyle/>
                    <a:p>
                      <a:pPr algn="r" fontAlgn="b"/>
                      <a:r>
                        <a:rPr lang="en-GB" sz="1600" b="0" i="0" u="none" strike="noStrike" dirty="0">
                          <a:solidFill>
                            <a:srgbClr val="000080"/>
                          </a:solidFill>
                          <a:latin typeface="Tahoma"/>
                        </a:rPr>
                        <a:t> 0.5% (0.1-2.0)</a:t>
                      </a:r>
                    </a:p>
                  </a:txBody>
                  <a:tcPr marL="9525" marR="9525" marT="9524" marB="0" anchor="b"/>
                </a:tc>
                <a:tc>
                  <a:txBody>
                    <a:bodyPr/>
                    <a:lstStyle/>
                    <a:p>
                      <a:pPr algn="r" fontAlgn="b"/>
                      <a:r>
                        <a:rPr lang="en-GB" sz="1600" b="0" i="0" u="none" strike="noStrike">
                          <a:solidFill>
                            <a:srgbClr val="000080"/>
                          </a:solidFill>
                          <a:latin typeface="Arial"/>
                        </a:rPr>
                        <a:t>4</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2.3%</a:t>
                      </a:r>
                    </a:p>
                  </a:txBody>
                  <a:tcPr marL="9525" marR="9525" marT="9524" marB="0" anchor="b"/>
                </a:tc>
                <a:extLst>
                  <a:ext uri="{0D108BD9-81ED-4DB2-BD59-A6C34878D82A}">
                    <a16:rowId xmlns:a16="http://schemas.microsoft.com/office/drawing/2014/main" val="10008"/>
                  </a:ext>
                </a:extLst>
              </a:tr>
              <a:tr h="370795">
                <a:tc>
                  <a:txBody>
                    <a:bodyPr/>
                    <a:lstStyle/>
                    <a:p>
                      <a:pPr algn="l" fontAlgn="b"/>
                      <a:r>
                        <a:rPr lang="en-GB" sz="1600" b="0" i="0" u="none" strike="noStrike" dirty="0">
                          <a:latin typeface="Tahoma"/>
                        </a:rPr>
                        <a:t> Unknown</a:t>
                      </a:r>
                    </a:p>
                  </a:txBody>
                  <a:tcPr marL="9525" marR="9525" marT="9524" marB="0" anchor="b"/>
                </a:tc>
                <a:tc>
                  <a:txBody>
                    <a:bodyPr/>
                    <a:lstStyle/>
                    <a:p>
                      <a:pPr algn="r" fontAlgn="b"/>
                      <a:r>
                        <a:rPr lang="en-GB" sz="1600" b="0" i="0" u="none" strike="noStrike">
                          <a:solidFill>
                            <a:srgbClr val="000080"/>
                          </a:solidFill>
                          <a:latin typeface="Tahoma"/>
                        </a:rPr>
                        <a:t>22</a:t>
                      </a:r>
                    </a:p>
                  </a:txBody>
                  <a:tcPr marL="9525" marR="9525" marT="9524" marB="0" anchor="b"/>
                </a:tc>
                <a:tc>
                  <a:txBody>
                    <a:bodyPr/>
                    <a:lstStyle/>
                    <a:p>
                      <a:pPr algn="r" fontAlgn="b"/>
                      <a:r>
                        <a:rPr lang="en-GB" sz="1600" b="0" i="0" u="none" strike="noStrike" dirty="0">
                          <a:solidFill>
                            <a:srgbClr val="000080"/>
                          </a:solidFill>
                          <a:latin typeface="Tahoma"/>
                        </a:rPr>
                        <a:t> 5.9% (3.7-9.0)</a:t>
                      </a:r>
                    </a:p>
                  </a:txBody>
                  <a:tcPr marL="9525" marR="9525" marT="9524" marB="0" anchor="b"/>
                </a:tc>
                <a:tc>
                  <a:txBody>
                    <a:bodyPr/>
                    <a:lstStyle/>
                    <a:p>
                      <a:pPr algn="r" fontAlgn="b"/>
                      <a:r>
                        <a:rPr lang="en-GB" sz="1600" b="0" i="0" u="none" strike="noStrike">
                          <a:solidFill>
                            <a:srgbClr val="000080"/>
                          </a:solidFill>
                          <a:latin typeface="Arial"/>
                        </a:rPr>
                        <a:t>26</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15.1%</a:t>
                      </a:r>
                    </a:p>
                  </a:txBody>
                  <a:tcPr marL="9525" marR="9525" marT="9524" marB="0" anchor="b"/>
                </a:tc>
                <a:extLst>
                  <a:ext uri="{0D108BD9-81ED-4DB2-BD59-A6C34878D82A}">
                    <a16:rowId xmlns:a16="http://schemas.microsoft.com/office/drawing/2014/main" val="10009"/>
                  </a:ext>
                </a:extLst>
              </a:tr>
              <a:tr h="370795">
                <a:tc>
                  <a:txBody>
                    <a:bodyPr/>
                    <a:lstStyle/>
                    <a:p>
                      <a:pPr algn="l" fontAlgn="b"/>
                      <a:r>
                        <a:rPr lang="en-GB" sz="1600" b="1" i="1" u="none" strike="noStrike" dirty="0">
                          <a:latin typeface="Tahoma"/>
                        </a:rPr>
                        <a:t>Route of administration</a:t>
                      </a:r>
                    </a:p>
                  </a:txBody>
                  <a:tcPr marL="9525" marR="9525" marT="9524" marB="0" anchor="b"/>
                </a:tc>
                <a:tc>
                  <a:txBody>
                    <a:bodyPr/>
                    <a:lstStyle/>
                    <a:p>
                      <a:endParaRPr lang="en-GB" sz="1800"/>
                    </a:p>
                  </a:txBody>
                  <a:tcPr marL="9525" marR="9525" marT="9524" marB="0" anchor="b"/>
                </a:tc>
                <a:tc>
                  <a:txBody>
                    <a:bodyPr/>
                    <a:lstStyle/>
                    <a:p>
                      <a:pPr algn="r" fontAlgn="b"/>
                      <a:endParaRPr lang="en-GB" sz="1600" b="0" i="0" u="none" strike="noStrike" dirty="0">
                        <a:solidFill>
                          <a:srgbClr val="000080"/>
                        </a:solidFill>
                        <a:latin typeface="Tahoma"/>
                      </a:endParaRPr>
                    </a:p>
                  </a:txBody>
                  <a:tcPr marL="9525" marR="9525" marT="9524" marB="0" anchor="b"/>
                </a:tc>
                <a:tc>
                  <a:txBody>
                    <a:bodyPr/>
                    <a:lstStyle/>
                    <a:p>
                      <a:pPr algn="r" fontAlgn="b"/>
                      <a:endParaRPr lang="en-GB" sz="1600" b="0" i="0" u="none" strike="noStrike" dirty="0">
                        <a:solidFill>
                          <a:srgbClr val="000080"/>
                        </a:solidFill>
                        <a:latin typeface="Tahoma"/>
                      </a:endParaRPr>
                    </a:p>
                  </a:txBody>
                  <a:tcPr marL="9525" marR="9525" marT="9524" marB="0" anchor="b"/>
                </a:tc>
                <a:tc>
                  <a:txBody>
                    <a:bodyPr/>
                    <a:lstStyle/>
                    <a:p>
                      <a:endParaRPr lang="en-GB" sz="1800"/>
                    </a:p>
                  </a:txBody>
                  <a:tcPr marL="9525" marR="9525" marT="9524" marB="0" anchor="b"/>
                </a:tc>
                <a:extLst>
                  <a:ext uri="{0D108BD9-81ED-4DB2-BD59-A6C34878D82A}">
                    <a16:rowId xmlns:a16="http://schemas.microsoft.com/office/drawing/2014/main" val="10010"/>
                  </a:ext>
                </a:extLst>
              </a:tr>
              <a:tr h="370795">
                <a:tc>
                  <a:txBody>
                    <a:bodyPr/>
                    <a:lstStyle/>
                    <a:p>
                      <a:pPr algn="l" fontAlgn="b"/>
                      <a:r>
                        <a:rPr lang="en-GB" sz="1600" b="0" i="0" u="none" strike="noStrike">
                          <a:latin typeface="Tahoma"/>
                        </a:rPr>
                        <a:t> Parenteral</a:t>
                      </a:r>
                    </a:p>
                  </a:txBody>
                  <a:tcPr marL="9525" marR="9525" marT="9524" marB="0" anchor="b"/>
                </a:tc>
                <a:tc>
                  <a:txBody>
                    <a:bodyPr/>
                    <a:lstStyle/>
                    <a:p>
                      <a:pPr algn="r" fontAlgn="b"/>
                      <a:r>
                        <a:rPr lang="en-GB" sz="1600" b="0" i="0" u="none" strike="noStrike">
                          <a:solidFill>
                            <a:srgbClr val="000080"/>
                          </a:solidFill>
                          <a:latin typeface="Tahoma"/>
                        </a:rPr>
                        <a:t>52</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Tahoma"/>
                        </a:rPr>
                        <a:t>14.1% (10.5-18.4)</a:t>
                      </a:r>
                    </a:p>
                  </a:txBody>
                  <a:tcPr marL="9525" marR="9525" marT="9524" marB="0" anchor="b"/>
                </a:tc>
                <a:tc>
                  <a:txBody>
                    <a:bodyPr/>
                    <a:lstStyle/>
                    <a:p>
                      <a:pPr algn="r" fontAlgn="b"/>
                      <a:r>
                        <a:rPr lang="en-GB" sz="1600" b="0" i="0" u="none" strike="noStrike">
                          <a:solidFill>
                            <a:srgbClr val="000080"/>
                          </a:solidFill>
                          <a:latin typeface="Arial"/>
                        </a:rPr>
                        <a:t>82</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a:solidFill>
                            <a:srgbClr val="000080"/>
                          </a:solidFill>
                          <a:latin typeface="Arial"/>
                        </a:rPr>
                        <a:t>47.7%</a:t>
                      </a:r>
                    </a:p>
                  </a:txBody>
                  <a:tcPr marL="9525" marR="9525" marT="9524" marB="0" anchor="b"/>
                </a:tc>
                <a:extLst>
                  <a:ext uri="{0D108BD9-81ED-4DB2-BD59-A6C34878D82A}">
                    <a16:rowId xmlns:a16="http://schemas.microsoft.com/office/drawing/2014/main" val="10011"/>
                  </a:ext>
                </a:extLst>
              </a:tr>
              <a:tr h="370795">
                <a:tc>
                  <a:txBody>
                    <a:bodyPr/>
                    <a:lstStyle/>
                    <a:p>
                      <a:pPr algn="l" fontAlgn="b"/>
                      <a:r>
                        <a:rPr lang="en-GB" sz="1600" b="0" i="0" u="none" strike="noStrike">
                          <a:latin typeface="Tahoma"/>
                        </a:rPr>
                        <a:t> Oral</a:t>
                      </a:r>
                    </a:p>
                  </a:txBody>
                  <a:tcPr marL="9525" marR="9525" marT="9524" marB="0" anchor="b"/>
                </a:tc>
                <a:tc>
                  <a:txBody>
                    <a:bodyPr/>
                    <a:lstStyle/>
                    <a:p>
                      <a:pPr algn="r" fontAlgn="b"/>
                      <a:r>
                        <a:rPr lang="en-GB" sz="1600" b="0" i="0" u="none" strike="noStrike">
                          <a:solidFill>
                            <a:srgbClr val="000080"/>
                          </a:solidFill>
                          <a:latin typeface="Tahoma"/>
                        </a:rPr>
                        <a:t>69</a:t>
                      </a:r>
                    </a:p>
                  </a:txBody>
                  <a:tcPr marL="9525" marR="9525" marT="9524" marB="0" anchor="b"/>
                </a:tc>
                <a:tc>
                  <a:txBody>
                    <a:bodyPr/>
                    <a:lstStyle/>
                    <a:p>
                      <a:pPr algn="r" fontAlgn="b"/>
                      <a:r>
                        <a:rPr lang="en-GB" sz="1600" b="0" i="0" u="none" strike="noStrike" dirty="0">
                          <a:solidFill>
                            <a:srgbClr val="000080"/>
                          </a:solidFill>
                          <a:latin typeface="Tahoma"/>
                        </a:rPr>
                        <a:t>18.6% (14.5-23.6)</a:t>
                      </a:r>
                    </a:p>
                  </a:txBody>
                  <a:tcPr marL="9525" marR="9525" marT="9524" marB="0" anchor="b"/>
                </a:tc>
                <a:tc>
                  <a:txBody>
                    <a:bodyPr/>
                    <a:lstStyle/>
                    <a:p>
                      <a:pPr algn="r" fontAlgn="b"/>
                      <a:r>
                        <a:rPr lang="en-GB" sz="1600" b="0" i="0" u="none" strike="noStrike">
                          <a:solidFill>
                            <a:srgbClr val="000080"/>
                          </a:solidFill>
                          <a:latin typeface="Arial"/>
                        </a:rPr>
                        <a:t>90</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a:solidFill>
                            <a:srgbClr val="000080"/>
                          </a:solidFill>
                          <a:latin typeface="Arial"/>
                        </a:rPr>
                        <a:t>52.3%</a:t>
                      </a:r>
                    </a:p>
                  </a:txBody>
                  <a:tcPr marL="9525" marR="9525" marT="9524" marB="0" anchor="b"/>
                </a:tc>
                <a:extLst>
                  <a:ext uri="{0D108BD9-81ED-4DB2-BD59-A6C34878D82A}">
                    <a16:rowId xmlns:a16="http://schemas.microsoft.com/office/drawing/2014/main" val="10012"/>
                  </a:ext>
                </a:extLst>
              </a:tr>
              <a:tr h="370795">
                <a:tc>
                  <a:txBody>
                    <a:bodyPr/>
                    <a:lstStyle/>
                    <a:p>
                      <a:pPr algn="l" fontAlgn="b"/>
                      <a:r>
                        <a:rPr lang="en-GB" sz="1600" b="0" i="0" u="none" strike="noStrike">
                          <a:latin typeface="Tahoma"/>
                        </a:rPr>
                        <a:t> Other/unknown</a:t>
                      </a:r>
                    </a:p>
                  </a:txBody>
                  <a:tcPr marL="9525" marR="9525" marT="9524" marB="0" anchor="b"/>
                </a:tc>
                <a:tc>
                  <a:txBody>
                    <a:bodyPr/>
                    <a:lstStyle/>
                    <a:p>
                      <a:pPr algn="r" fontAlgn="b"/>
                      <a:r>
                        <a:rPr lang="en-GB" sz="1600" b="0" i="0" u="none" strike="noStrike" dirty="0">
                          <a:solidFill>
                            <a:srgbClr val="000080"/>
                          </a:solidFill>
                          <a:latin typeface="Tahoma"/>
                        </a:rPr>
                        <a:t>0</a:t>
                      </a:r>
                    </a:p>
                  </a:txBody>
                  <a:tcPr marL="9525" marR="9525" marT="9524" marB="0" anchor="b"/>
                </a:tc>
                <a:tc>
                  <a:txBody>
                    <a:bodyPr/>
                    <a:lstStyle/>
                    <a:p>
                      <a:pPr algn="r" fontAlgn="b"/>
                      <a:r>
                        <a:rPr lang="en-GB" sz="1600" b="0" i="0" u="none" strike="noStrike" dirty="0">
                          <a:solidFill>
                            <a:srgbClr val="000080"/>
                          </a:solidFill>
                          <a:latin typeface="Tahoma"/>
                        </a:rPr>
                        <a:t> 0.0% (0.0-1.0)</a:t>
                      </a:r>
                    </a:p>
                  </a:txBody>
                  <a:tcPr marL="9525" marR="9525" marT="9524" marB="0" anchor="b"/>
                </a:tc>
                <a:tc>
                  <a:txBody>
                    <a:bodyPr/>
                    <a:lstStyle/>
                    <a:p>
                      <a:pPr algn="r" fontAlgn="b"/>
                      <a:r>
                        <a:rPr lang="en-GB" sz="1600" b="0" i="0" u="none" strike="noStrike" dirty="0">
                          <a:solidFill>
                            <a:srgbClr val="000080"/>
                          </a:solidFill>
                          <a:latin typeface="Arial"/>
                        </a:rPr>
                        <a:t>0</a:t>
                      </a:r>
                      <a:endParaRPr lang="en-GB" sz="1600" b="0" i="0" u="none" strike="noStrike" dirty="0">
                        <a:solidFill>
                          <a:srgbClr val="000080"/>
                        </a:solidFill>
                        <a:latin typeface="Tahoma"/>
                      </a:endParaRPr>
                    </a:p>
                  </a:txBody>
                  <a:tcPr marL="9525" marR="9525" marT="9524" marB="0" anchor="b"/>
                </a:tc>
                <a:tc>
                  <a:txBody>
                    <a:bodyPr/>
                    <a:lstStyle/>
                    <a:p>
                      <a:pPr algn="r" fontAlgn="b"/>
                      <a:r>
                        <a:rPr lang="en-GB" sz="1600" b="0" i="0" u="none" strike="noStrike" dirty="0">
                          <a:solidFill>
                            <a:srgbClr val="000080"/>
                          </a:solidFill>
                          <a:latin typeface="Arial"/>
                        </a:rPr>
                        <a:t>0.0%</a:t>
                      </a:r>
                    </a:p>
                  </a:txBody>
                  <a:tcPr marL="9525" marR="9525" marT="9524" marB="0" anchor="b"/>
                </a:tc>
                <a:extLst>
                  <a:ext uri="{0D108BD9-81ED-4DB2-BD59-A6C34878D82A}">
                    <a16:rowId xmlns:a16="http://schemas.microsoft.com/office/drawing/2014/main" val="10013"/>
                  </a:ext>
                </a:extLst>
              </a:tr>
            </a:tbl>
          </a:graphicData>
        </a:graphic>
      </p:graphicFrame>
      <p:sp>
        <p:nvSpPr>
          <p:cNvPr id="4" name="Szövegdoboz 3">
            <a:extLst>
              <a:ext uri="{FF2B5EF4-FFF2-40B4-BE49-F238E27FC236}">
                <a16:creationId xmlns:a16="http://schemas.microsoft.com/office/drawing/2014/main" id="{1576843D-8606-465D-9EB5-689998590983}"/>
              </a:ext>
            </a:extLst>
          </p:cNvPr>
          <p:cNvSpPr txBox="1"/>
          <p:nvPr/>
        </p:nvSpPr>
        <p:spPr>
          <a:xfrm>
            <a:off x="106018" y="6480015"/>
            <a:ext cx="9734480" cy="286232"/>
          </a:xfrm>
          <a:prstGeom prst="rect">
            <a:avLst/>
          </a:prstGeom>
          <a:noFill/>
        </p:spPr>
        <p:txBody>
          <a:bodyPr wrap="square" rtlCol="0">
            <a:spAutoFit/>
          </a:bodyPr>
          <a:lstStyle/>
          <a:p>
            <a:r>
              <a:rPr lang="hu-HU" sz="1400" dirty="0"/>
              <a:t>N: </a:t>
            </a:r>
            <a:r>
              <a:rPr lang="hu-HU" sz="1400" dirty="0" err="1"/>
              <a:t>number</a:t>
            </a:r>
            <a:r>
              <a:rPr lang="hu-HU" sz="1400" dirty="0"/>
              <a:t>, </a:t>
            </a:r>
            <a:r>
              <a:rPr lang="hu-HU" sz="1400" dirty="0" err="1"/>
              <a:t>pts</a:t>
            </a:r>
            <a:r>
              <a:rPr lang="hu-HU" sz="1400" dirty="0"/>
              <a:t>: </a:t>
            </a:r>
            <a:r>
              <a:rPr lang="hu-HU" sz="1400" dirty="0" err="1"/>
              <a:t>patients</a:t>
            </a:r>
            <a:r>
              <a:rPr lang="hu-HU" sz="1400" dirty="0"/>
              <a:t>, </a:t>
            </a:r>
            <a:r>
              <a:rPr lang="hu-HU" sz="1400" dirty="0" err="1"/>
              <a:t>Pr</a:t>
            </a:r>
            <a:r>
              <a:rPr lang="hu-HU" sz="1400" dirty="0"/>
              <a:t>: </a:t>
            </a:r>
            <a:r>
              <a:rPr lang="hu-HU" sz="1400" dirty="0" err="1"/>
              <a:t>prevalence</a:t>
            </a:r>
            <a:r>
              <a:rPr lang="hu-HU" sz="1400" dirty="0"/>
              <a:t>, CI: </a:t>
            </a:r>
            <a:r>
              <a:rPr lang="hu-HU" sz="1400" dirty="0" err="1"/>
              <a:t>confidence</a:t>
            </a:r>
            <a:r>
              <a:rPr lang="hu-HU" sz="1400" dirty="0"/>
              <a:t> </a:t>
            </a:r>
            <a:r>
              <a:rPr lang="hu-HU" sz="1400" dirty="0" err="1"/>
              <a:t>interval</a:t>
            </a:r>
            <a:r>
              <a:rPr lang="hu-HU" sz="1400" dirty="0"/>
              <a:t>, AM: </a:t>
            </a:r>
            <a:r>
              <a:rPr lang="hu-HU" sz="1400" dirty="0" err="1"/>
              <a:t>antimicrobial</a:t>
            </a:r>
            <a:r>
              <a:rPr lang="hu-HU" sz="1400" dirty="0"/>
              <a:t>, </a:t>
            </a:r>
            <a:r>
              <a:rPr lang="hu-HU" sz="1400" dirty="0" err="1"/>
              <a:t>Rel</a:t>
            </a:r>
            <a:r>
              <a:rPr lang="hu-HU" sz="1400" dirty="0"/>
              <a:t>: </a:t>
            </a:r>
            <a:r>
              <a:rPr lang="hu-HU" sz="1400" dirty="0" err="1"/>
              <a:t>relative</a:t>
            </a:r>
            <a:r>
              <a:rPr lang="hu-HU" sz="1400" dirty="0"/>
              <a:t> </a:t>
            </a:r>
          </a:p>
        </p:txBody>
      </p:sp>
    </p:spTree>
    <p:extLst>
      <p:ext uri="{BB962C8B-B14F-4D97-AF65-F5344CB8AC3E}">
        <p14:creationId xmlns:p14="http://schemas.microsoft.com/office/powerpoint/2010/main" val="3759127525"/>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63</TotalTime>
  <Words>1079</Words>
  <Application>Microsoft Office PowerPoint</Application>
  <PresentationFormat>Breedbeeld</PresentationFormat>
  <Paragraphs>229</Paragraphs>
  <Slides>19</Slides>
  <Notes>14</Notes>
  <HiddenSlides>1</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19</vt:i4>
      </vt:variant>
    </vt:vector>
  </HeadingPairs>
  <TitlesOfParts>
    <vt:vector size="26" baseType="lpstr">
      <vt:lpstr>ＭＳ Ｐゴシック</vt:lpstr>
      <vt:lpstr>Arial</vt:lpstr>
      <vt:lpstr>Tahoma</vt:lpstr>
      <vt:lpstr>Times</vt:lpstr>
      <vt:lpstr>Wingdings</vt:lpstr>
      <vt:lpstr>ECDC_PowerPoint_Template_2018-Training</vt:lpstr>
      <vt:lpstr>ECDC_PowerPoint_Template_2017-2</vt:lpstr>
      <vt:lpstr>Notes for facilitator</vt:lpstr>
      <vt:lpstr>Interpretation of local, national and European level results</vt:lpstr>
      <vt:lpstr>Objectives</vt:lpstr>
      <vt:lpstr>Outline</vt:lpstr>
      <vt:lpstr>Interpreting local, national and European level results</vt:lpstr>
      <vt:lpstr>Interpreting HAI prevalence</vt:lpstr>
      <vt:lpstr>Distribution of HAI prevalence by country Patients with HAI: 6.0% (95% CI: 5.7–6.3%) </vt:lpstr>
      <vt:lpstr>Sample hospital report for HAI prevalence:                                   HAI types and prevalence by type</vt:lpstr>
      <vt:lpstr>Sample hospital report for AM prevalence:                                     Total, indication and route for AM</vt:lpstr>
      <vt:lpstr>Observed and expected prevalence of HAI: pilot data </vt:lpstr>
      <vt:lpstr>Observed and expected prevalence of HAI: pilot data</vt:lpstr>
      <vt:lpstr>Standardized HAI ratio (SIR): pilot data</vt:lpstr>
      <vt:lpstr>Standardized HAI ratio (SIR): pilot data</vt:lpstr>
      <vt:lpstr>Standardized HAI ratio (SIR): pilot data</vt:lpstr>
      <vt:lpstr>Observed and expected prevalence of antimicrobial use: pilot data</vt:lpstr>
      <vt:lpstr>Observed and expected prevalence of antimicrobial use: pilot data</vt:lpstr>
      <vt:lpstr>Data for action: using the results from local, national and European level</vt:lpstr>
      <vt:lpstr>In summary</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39</cp:revision>
  <cp:lastPrinted>2018-01-12T14:15:37Z</cp:lastPrinted>
  <dcterms:created xsi:type="dcterms:W3CDTF">2018-04-13T13:45:20Z</dcterms:created>
  <dcterms:modified xsi:type="dcterms:W3CDTF">2018-05-03T10:06:24Z</dcterms:modified>
</cp:coreProperties>
</file>