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comments/comment2.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20"/>
  </p:notesMasterIdLst>
  <p:handoutMasterIdLst>
    <p:handoutMasterId r:id="rId21"/>
  </p:handoutMasterIdLst>
  <p:sldIdLst>
    <p:sldId id="312" r:id="rId5"/>
    <p:sldId id="296" r:id="rId6"/>
    <p:sldId id="267" r:id="rId7"/>
    <p:sldId id="299" r:id="rId8"/>
    <p:sldId id="304" r:id="rId9"/>
    <p:sldId id="301" r:id="rId10"/>
    <p:sldId id="309" r:id="rId11"/>
    <p:sldId id="317" r:id="rId12"/>
    <p:sldId id="314" r:id="rId13"/>
    <p:sldId id="313" r:id="rId14"/>
    <p:sldId id="316" r:id="rId15"/>
    <p:sldId id="322" r:id="rId16"/>
    <p:sldId id="323" r:id="rId17"/>
    <p:sldId id="281" r:id="rId18"/>
    <p:sldId id="297" r:id="rId19"/>
  </p:sldIdLst>
  <p:sldSz cx="10801350" cy="6858000"/>
  <p:notesSz cx="6797675" cy="9926638"/>
  <p:custDataLst>
    <p:tags r:id="rId22"/>
  </p:custDataLst>
  <p:defaultTextStyle>
    <a:defPPr>
      <a:defRPr lang="it-IT"/>
    </a:defPPr>
    <a:lvl1pPr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l" defTabSz="914400" rtl="0" eaLnBrk="1" latinLnBrk="0" hangingPunct="1">
      <a:defRPr sz="1200" u="sng" kern="1200">
        <a:solidFill>
          <a:schemeClr val="tx1"/>
        </a:solidFill>
        <a:latin typeface="Microsoft Sans Serif" pitchFamily="34" charset="0"/>
        <a:ea typeface="+mn-ea"/>
        <a:cs typeface="+mn-cs"/>
      </a:defRPr>
    </a:lvl6pPr>
    <a:lvl7pPr marL="2743200" algn="l" defTabSz="914400" rtl="0" eaLnBrk="1" latinLnBrk="0" hangingPunct="1">
      <a:defRPr sz="1200" u="sng" kern="1200">
        <a:solidFill>
          <a:schemeClr val="tx1"/>
        </a:solidFill>
        <a:latin typeface="Microsoft Sans Serif" pitchFamily="34" charset="0"/>
        <a:ea typeface="+mn-ea"/>
        <a:cs typeface="+mn-cs"/>
      </a:defRPr>
    </a:lvl7pPr>
    <a:lvl8pPr marL="3200400" algn="l" defTabSz="914400" rtl="0" eaLnBrk="1" latinLnBrk="0" hangingPunct="1">
      <a:defRPr sz="1200" u="sng" kern="1200">
        <a:solidFill>
          <a:schemeClr val="tx1"/>
        </a:solidFill>
        <a:latin typeface="Microsoft Sans Serif" pitchFamily="34" charset="0"/>
        <a:ea typeface="+mn-ea"/>
        <a:cs typeface="+mn-cs"/>
      </a:defRPr>
    </a:lvl8pPr>
    <a:lvl9pPr marL="3657600" algn="l" defTabSz="914400" rtl="0"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onidas Alexakis" initials="LA" lastIdx="8" clrIdx="0">
    <p:extLst>
      <p:ext uri="{19B8F6BF-5375-455C-9EA6-DF929625EA0E}">
        <p15:presenceInfo xmlns:p15="http://schemas.microsoft.com/office/powerpoint/2012/main" userId="S-1-5-21-3732144185-4277010889-2338737342-23834" providerId="AD"/>
      </p:ext>
    </p:extLst>
  </p:cmAuthor>
  <p:cmAuthor id="2" name="Alice Friaux" initials="AF" lastIdx="6" clrIdx="1">
    <p:extLst>
      <p:ext uri="{19B8F6BF-5375-455C-9EA6-DF929625EA0E}">
        <p15:presenceInfo xmlns:p15="http://schemas.microsoft.com/office/powerpoint/2012/main" userId="S-1-5-21-3732144185-4277010889-2338737342-9397" providerId="AD"/>
      </p:ext>
    </p:extLst>
  </p:cmAuthor>
  <p:cmAuthor id="3" name="Tarik Derrough" initials="TD" lastIdx="6" clrIdx="2">
    <p:extLst>
      <p:ext uri="{19B8F6BF-5375-455C-9EA6-DF929625EA0E}">
        <p15:presenceInfo xmlns:p15="http://schemas.microsoft.com/office/powerpoint/2012/main" userId="S-1-5-21-3732144185-4277010889-2338737342-96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9AE23"/>
    <a:srgbClr val="FEEFBA"/>
    <a:srgbClr val="FEE37E"/>
    <a:srgbClr val="EFE6BF"/>
    <a:srgbClr val="E4D594"/>
    <a:srgbClr val="FFFF99"/>
    <a:srgbClr val="CCECFF"/>
    <a:srgbClr val="003399"/>
    <a:srgbClr val="0066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7621" autoAdjust="0"/>
    <p:restoredTop sz="59448" autoAdjust="0"/>
  </p:normalViewPr>
  <p:slideViewPr>
    <p:cSldViewPr>
      <p:cViewPr>
        <p:scale>
          <a:sx n="120" d="100"/>
          <a:sy n="120" d="100"/>
        </p:scale>
        <p:origin x="2968" y="-68"/>
      </p:cViewPr>
      <p:guideLst>
        <p:guide orient="horz"/>
        <p:guide/>
      </p:guideLst>
    </p:cSldViewPr>
  </p:slideViewPr>
  <p:outlineViewPr>
    <p:cViewPr>
      <p:scale>
        <a:sx n="33" d="100"/>
        <a:sy n="33" d="100"/>
      </p:scale>
      <p:origin x="0" y="0"/>
    </p:cViewPr>
  </p:outlineViewPr>
  <p:notesTextViewPr>
    <p:cViewPr>
      <p:scale>
        <a:sx n="200" d="100"/>
        <a:sy n="200" d="100"/>
      </p:scale>
      <p:origin x="0" y="-128"/>
    </p:cViewPr>
  </p:notesTextViewPr>
  <p:sorterViewPr>
    <p:cViewPr>
      <p:scale>
        <a:sx n="66" d="100"/>
        <a:sy n="66" d="100"/>
      </p:scale>
      <p:origin x="0" y="0"/>
    </p:cViewPr>
  </p:sorterViewPr>
  <p:notesViewPr>
    <p:cSldViewPr>
      <p:cViewPr>
        <p:scale>
          <a:sx n="150" d="100"/>
          <a:sy n="150" d="100"/>
        </p:scale>
        <p:origin x="4416" y="-1236"/>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9-11-07T14:11:44.287" idx="4">
    <p:pos x="10" y="10"/>
    <p:text>This slide might be misleading. We talk about metadata monitoring instead of traditional surveillance systems (ex TESSY)</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19-11-07T14:16:49.744" idx="6">
    <p:pos x="10" y="10"/>
    <p:text>Lets harmonise these with the official definitions</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762A6E-49F6-4AA6-BA27-1E50C40DBDB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C24220F7-B2A7-43D9-8C14-2D220A5E3A47}">
      <dgm:prSet phldrT="[Text]"/>
      <dgm:spPr/>
      <dgm:t>
        <a:bodyPr/>
        <a:lstStyle/>
        <a:p>
          <a:r>
            <a:rPr lang="en-US" dirty="0" smtClean="0"/>
            <a:t>detection</a:t>
          </a:r>
          <a:endParaRPr lang="en-US" dirty="0"/>
        </a:p>
      </dgm:t>
    </dgm:pt>
    <dgm:pt modelId="{89F13442-853C-4738-B8A1-21FED85BE7D3}" type="parTrans" cxnId="{9336C9A6-16F6-4C97-AF10-5E8CEFF37802}">
      <dgm:prSet/>
      <dgm:spPr/>
      <dgm:t>
        <a:bodyPr/>
        <a:lstStyle/>
        <a:p>
          <a:endParaRPr lang="en-US"/>
        </a:p>
      </dgm:t>
    </dgm:pt>
    <dgm:pt modelId="{BBDB786E-5F8E-4C3C-BA31-33232A897267}" type="sibTrans" cxnId="{9336C9A6-16F6-4C97-AF10-5E8CEFF37802}">
      <dgm:prSet/>
      <dgm:spPr/>
      <dgm:t>
        <a:bodyPr/>
        <a:lstStyle/>
        <a:p>
          <a:endParaRPr lang="en-US"/>
        </a:p>
      </dgm:t>
    </dgm:pt>
    <dgm:pt modelId="{8A555DE8-9FDC-4E14-B25E-57BABB10FD91}">
      <dgm:prSet phldrT="[Text]"/>
      <dgm:spPr/>
      <dgm:t>
        <a:bodyPr/>
        <a:lstStyle/>
        <a:p>
          <a:r>
            <a:rPr lang="en-US" dirty="0" smtClean="0"/>
            <a:t>Investigation</a:t>
          </a:r>
          <a:endParaRPr lang="en-US" dirty="0"/>
        </a:p>
      </dgm:t>
    </dgm:pt>
    <dgm:pt modelId="{1DBED852-9F6C-4275-BFE7-8B0F4D84DF0F}" type="parTrans" cxnId="{68E02EC3-EDCC-462A-A7C8-C461919EB895}">
      <dgm:prSet/>
      <dgm:spPr/>
      <dgm:t>
        <a:bodyPr/>
        <a:lstStyle/>
        <a:p>
          <a:endParaRPr lang="en-US"/>
        </a:p>
      </dgm:t>
    </dgm:pt>
    <dgm:pt modelId="{9BABAA0B-0F35-4B4C-9229-AFF4BF8EB9AA}" type="sibTrans" cxnId="{68E02EC3-EDCC-462A-A7C8-C461919EB895}">
      <dgm:prSet/>
      <dgm:spPr/>
      <dgm:t>
        <a:bodyPr/>
        <a:lstStyle/>
        <a:p>
          <a:endParaRPr lang="en-US"/>
        </a:p>
      </dgm:t>
    </dgm:pt>
    <dgm:pt modelId="{3163FD49-93C6-44AD-97A6-F28B0B3BE000}">
      <dgm:prSet phldrT="[Text]"/>
      <dgm:spPr/>
      <dgm:t>
        <a:bodyPr/>
        <a:lstStyle/>
        <a:p>
          <a:r>
            <a:rPr lang="en-US" dirty="0" smtClean="0"/>
            <a:t>Early warning</a:t>
          </a:r>
          <a:endParaRPr lang="en-US" dirty="0"/>
        </a:p>
      </dgm:t>
    </dgm:pt>
    <dgm:pt modelId="{93FAF9E3-F495-46F2-9290-DAEFCA47F338}" type="parTrans" cxnId="{53F50B26-1A62-4F6C-900C-589A5D063785}">
      <dgm:prSet/>
      <dgm:spPr/>
      <dgm:t>
        <a:bodyPr/>
        <a:lstStyle/>
        <a:p>
          <a:endParaRPr lang="en-US"/>
        </a:p>
      </dgm:t>
    </dgm:pt>
    <dgm:pt modelId="{F1A999CB-06BA-4294-86E9-4ABF87E6FBCA}" type="sibTrans" cxnId="{53F50B26-1A62-4F6C-900C-589A5D063785}">
      <dgm:prSet/>
      <dgm:spPr/>
      <dgm:t>
        <a:bodyPr/>
        <a:lstStyle/>
        <a:p>
          <a:endParaRPr lang="en-US"/>
        </a:p>
      </dgm:t>
    </dgm:pt>
    <dgm:pt modelId="{BE44E755-77C7-4FEE-82B0-5B4212D11117}">
      <dgm:prSet phldrT="[Text]"/>
      <dgm:spPr/>
      <dgm:t>
        <a:bodyPr/>
        <a:lstStyle/>
        <a:p>
          <a:r>
            <a:rPr lang="en-US" dirty="0" smtClean="0"/>
            <a:t>Assessment</a:t>
          </a:r>
          <a:endParaRPr lang="en-US" dirty="0"/>
        </a:p>
      </dgm:t>
    </dgm:pt>
    <dgm:pt modelId="{2FBA986B-8FC1-47E7-AE3A-61C57E5B5FDC}" type="parTrans" cxnId="{76B2E70D-DACB-4688-AB98-093FFC607D43}">
      <dgm:prSet/>
      <dgm:spPr/>
      <dgm:t>
        <a:bodyPr/>
        <a:lstStyle/>
        <a:p>
          <a:endParaRPr lang="en-US"/>
        </a:p>
      </dgm:t>
    </dgm:pt>
    <dgm:pt modelId="{B98B74D0-5C4B-4AEE-97DB-70914AB544D1}" type="sibTrans" cxnId="{76B2E70D-DACB-4688-AB98-093FFC607D43}">
      <dgm:prSet/>
      <dgm:spPr/>
      <dgm:t>
        <a:bodyPr/>
        <a:lstStyle/>
        <a:p>
          <a:endParaRPr lang="en-US"/>
        </a:p>
      </dgm:t>
    </dgm:pt>
    <dgm:pt modelId="{903904D8-F804-4453-B657-DD254ABA125D}">
      <dgm:prSet phldrT="[Text]"/>
      <dgm:spPr/>
      <dgm:t>
        <a:bodyPr/>
        <a:lstStyle/>
        <a:p>
          <a:r>
            <a:rPr lang="en-US" dirty="0" smtClean="0"/>
            <a:t>Response</a:t>
          </a:r>
          <a:endParaRPr lang="en-US" dirty="0"/>
        </a:p>
      </dgm:t>
    </dgm:pt>
    <dgm:pt modelId="{165A6E97-0F72-457C-980F-6AD119A1DA80}" type="parTrans" cxnId="{3BAC82E0-D6A5-4FE0-A86A-698BFC1494F3}">
      <dgm:prSet/>
      <dgm:spPr/>
      <dgm:t>
        <a:bodyPr/>
        <a:lstStyle/>
        <a:p>
          <a:endParaRPr lang="en-US"/>
        </a:p>
      </dgm:t>
    </dgm:pt>
    <dgm:pt modelId="{C78DF895-DEF1-47D9-86C0-C1838557F2E4}" type="sibTrans" cxnId="{3BAC82E0-D6A5-4FE0-A86A-698BFC1494F3}">
      <dgm:prSet/>
      <dgm:spPr/>
      <dgm:t>
        <a:bodyPr/>
        <a:lstStyle/>
        <a:p>
          <a:endParaRPr lang="en-US"/>
        </a:p>
      </dgm:t>
    </dgm:pt>
    <dgm:pt modelId="{D0FDB578-DFA3-4A22-B974-85D891F12F25}">
      <dgm:prSet phldrT="[Text]"/>
      <dgm:spPr/>
      <dgm:t>
        <a:bodyPr/>
        <a:lstStyle/>
        <a:p>
          <a:r>
            <a:rPr lang="en-US" dirty="0" smtClean="0"/>
            <a:t>Recovery</a:t>
          </a:r>
          <a:endParaRPr lang="en-US" dirty="0"/>
        </a:p>
      </dgm:t>
    </dgm:pt>
    <dgm:pt modelId="{4C59B598-2E71-49BB-8BFB-B4E375211784}" type="parTrans" cxnId="{4A056F9B-6C93-459E-A920-F6BAC9F78DF3}">
      <dgm:prSet/>
      <dgm:spPr/>
      <dgm:t>
        <a:bodyPr/>
        <a:lstStyle/>
        <a:p>
          <a:endParaRPr lang="en-US"/>
        </a:p>
      </dgm:t>
    </dgm:pt>
    <dgm:pt modelId="{B2A9E1E7-51F2-4427-A4F0-F933CD5FB300}" type="sibTrans" cxnId="{4A056F9B-6C93-459E-A920-F6BAC9F78DF3}">
      <dgm:prSet/>
      <dgm:spPr/>
      <dgm:t>
        <a:bodyPr/>
        <a:lstStyle/>
        <a:p>
          <a:endParaRPr lang="en-US"/>
        </a:p>
      </dgm:t>
    </dgm:pt>
    <dgm:pt modelId="{4715B214-3466-4CE9-B288-1745170F3D1B}">
      <dgm:prSet phldrT="[Text]"/>
      <dgm:spPr/>
      <dgm:t>
        <a:bodyPr/>
        <a:lstStyle/>
        <a:p>
          <a:r>
            <a:rPr lang="en-US" dirty="0" smtClean="0"/>
            <a:t>preparedness</a:t>
          </a:r>
          <a:endParaRPr lang="en-US" dirty="0"/>
        </a:p>
      </dgm:t>
    </dgm:pt>
    <dgm:pt modelId="{9A1B4B9D-05C2-4084-BCD1-F36AC3362682}" type="parTrans" cxnId="{216CD2A3-77B9-4FEE-9486-231F41D11B57}">
      <dgm:prSet/>
      <dgm:spPr/>
      <dgm:t>
        <a:bodyPr/>
        <a:lstStyle/>
        <a:p>
          <a:endParaRPr lang="en-US"/>
        </a:p>
      </dgm:t>
    </dgm:pt>
    <dgm:pt modelId="{BC974070-59DE-4B65-A0BC-6939F2A58305}" type="sibTrans" cxnId="{216CD2A3-77B9-4FEE-9486-231F41D11B57}">
      <dgm:prSet/>
      <dgm:spPr/>
      <dgm:t>
        <a:bodyPr/>
        <a:lstStyle/>
        <a:p>
          <a:endParaRPr lang="en-US"/>
        </a:p>
      </dgm:t>
    </dgm:pt>
    <dgm:pt modelId="{6DE1703E-5118-4528-89FD-3018829B5A67}" type="pres">
      <dgm:prSet presAssocID="{B9762A6E-49F6-4AA6-BA27-1E50C40DBDB7}" presName="cycle" presStyleCnt="0">
        <dgm:presLayoutVars>
          <dgm:dir/>
          <dgm:resizeHandles val="exact"/>
        </dgm:presLayoutVars>
      </dgm:prSet>
      <dgm:spPr/>
      <dgm:t>
        <a:bodyPr/>
        <a:lstStyle/>
        <a:p>
          <a:endParaRPr lang="en-US"/>
        </a:p>
      </dgm:t>
    </dgm:pt>
    <dgm:pt modelId="{A819510C-1495-47E6-9BBD-32E6492CB917}" type="pres">
      <dgm:prSet presAssocID="{C24220F7-B2A7-43D9-8C14-2D220A5E3A47}" presName="node" presStyleLbl="node1" presStyleIdx="0" presStyleCnt="7">
        <dgm:presLayoutVars>
          <dgm:bulletEnabled val="1"/>
        </dgm:presLayoutVars>
      </dgm:prSet>
      <dgm:spPr/>
      <dgm:t>
        <a:bodyPr/>
        <a:lstStyle/>
        <a:p>
          <a:endParaRPr lang="en-US"/>
        </a:p>
      </dgm:t>
    </dgm:pt>
    <dgm:pt modelId="{1B03C081-2E06-4529-B86B-51F8AA163853}" type="pres">
      <dgm:prSet presAssocID="{BBDB786E-5F8E-4C3C-BA31-33232A897267}" presName="sibTrans" presStyleLbl="sibTrans2D1" presStyleIdx="0" presStyleCnt="7"/>
      <dgm:spPr/>
      <dgm:t>
        <a:bodyPr/>
        <a:lstStyle/>
        <a:p>
          <a:endParaRPr lang="en-US"/>
        </a:p>
      </dgm:t>
    </dgm:pt>
    <dgm:pt modelId="{F7CB8377-C102-4493-9CD7-CA8B3539E54C}" type="pres">
      <dgm:prSet presAssocID="{BBDB786E-5F8E-4C3C-BA31-33232A897267}" presName="connectorText" presStyleLbl="sibTrans2D1" presStyleIdx="0" presStyleCnt="7"/>
      <dgm:spPr/>
      <dgm:t>
        <a:bodyPr/>
        <a:lstStyle/>
        <a:p>
          <a:endParaRPr lang="en-US"/>
        </a:p>
      </dgm:t>
    </dgm:pt>
    <dgm:pt modelId="{51281D5E-EEFA-43CF-83A4-D0F578F66FDE}" type="pres">
      <dgm:prSet presAssocID="{8A555DE8-9FDC-4E14-B25E-57BABB10FD91}" presName="node" presStyleLbl="node1" presStyleIdx="1" presStyleCnt="7">
        <dgm:presLayoutVars>
          <dgm:bulletEnabled val="1"/>
        </dgm:presLayoutVars>
      </dgm:prSet>
      <dgm:spPr/>
      <dgm:t>
        <a:bodyPr/>
        <a:lstStyle/>
        <a:p>
          <a:endParaRPr lang="en-US"/>
        </a:p>
      </dgm:t>
    </dgm:pt>
    <dgm:pt modelId="{A162EAE8-8E96-4CF0-80C3-CA446B267227}" type="pres">
      <dgm:prSet presAssocID="{9BABAA0B-0F35-4B4C-9229-AFF4BF8EB9AA}" presName="sibTrans" presStyleLbl="sibTrans2D1" presStyleIdx="1" presStyleCnt="7"/>
      <dgm:spPr/>
      <dgm:t>
        <a:bodyPr/>
        <a:lstStyle/>
        <a:p>
          <a:endParaRPr lang="en-US"/>
        </a:p>
      </dgm:t>
    </dgm:pt>
    <dgm:pt modelId="{E6A3F028-04F5-4674-AFAF-DEAD46AB0B1D}" type="pres">
      <dgm:prSet presAssocID="{9BABAA0B-0F35-4B4C-9229-AFF4BF8EB9AA}" presName="connectorText" presStyleLbl="sibTrans2D1" presStyleIdx="1" presStyleCnt="7"/>
      <dgm:spPr/>
      <dgm:t>
        <a:bodyPr/>
        <a:lstStyle/>
        <a:p>
          <a:endParaRPr lang="en-US"/>
        </a:p>
      </dgm:t>
    </dgm:pt>
    <dgm:pt modelId="{4143851B-A42C-45AB-BD17-A9EBD156DFA1}" type="pres">
      <dgm:prSet presAssocID="{3163FD49-93C6-44AD-97A6-F28B0B3BE000}" presName="node" presStyleLbl="node1" presStyleIdx="2" presStyleCnt="7">
        <dgm:presLayoutVars>
          <dgm:bulletEnabled val="1"/>
        </dgm:presLayoutVars>
      </dgm:prSet>
      <dgm:spPr/>
      <dgm:t>
        <a:bodyPr/>
        <a:lstStyle/>
        <a:p>
          <a:endParaRPr lang="en-US"/>
        </a:p>
      </dgm:t>
    </dgm:pt>
    <dgm:pt modelId="{D5E661A7-5090-455D-953B-713EB3E500BC}" type="pres">
      <dgm:prSet presAssocID="{F1A999CB-06BA-4294-86E9-4ABF87E6FBCA}" presName="sibTrans" presStyleLbl="sibTrans2D1" presStyleIdx="2" presStyleCnt="7"/>
      <dgm:spPr/>
      <dgm:t>
        <a:bodyPr/>
        <a:lstStyle/>
        <a:p>
          <a:endParaRPr lang="en-US"/>
        </a:p>
      </dgm:t>
    </dgm:pt>
    <dgm:pt modelId="{1B924D66-A383-4CB8-9BC1-43246042FE32}" type="pres">
      <dgm:prSet presAssocID="{F1A999CB-06BA-4294-86E9-4ABF87E6FBCA}" presName="connectorText" presStyleLbl="sibTrans2D1" presStyleIdx="2" presStyleCnt="7"/>
      <dgm:spPr/>
      <dgm:t>
        <a:bodyPr/>
        <a:lstStyle/>
        <a:p>
          <a:endParaRPr lang="en-US"/>
        </a:p>
      </dgm:t>
    </dgm:pt>
    <dgm:pt modelId="{3563190C-6BAF-4A29-AB0E-1DE14AA90EC4}" type="pres">
      <dgm:prSet presAssocID="{BE44E755-77C7-4FEE-82B0-5B4212D11117}" presName="node" presStyleLbl="node1" presStyleIdx="3" presStyleCnt="7">
        <dgm:presLayoutVars>
          <dgm:bulletEnabled val="1"/>
        </dgm:presLayoutVars>
      </dgm:prSet>
      <dgm:spPr/>
      <dgm:t>
        <a:bodyPr/>
        <a:lstStyle/>
        <a:p>
          <a:endParaRPr lang="en-US"/>
        </a:p>
      </dgm:t>
    </dgm:pt>
    <dgm:pt modelId="{F3BFFB32-3168-4B47-8A1E-320428C59ACD}" type="pres">
      <dgm:prSet presAssocID="{B98B74D0-5C4B-4AEE-97DB-70914AB544D1}" presName="sibTrans" presStyleLbl="sibTrans2D1" presStyleIdx="3" presStyleCnt="7"/>
      <dgm:spPr/>
      <dgm:t>
        <a:bodyPr/>
        <a:lstStyle/>
        <a:p>
          <a:endParaRPr lang="en-US"/>
        </a:p>
      </dgm:t>
    </dgm:pt>
    <dgm:pt modelId="{61A57443-7B65-4C38-A268-2D839D0807DE}" type="pres">
      <dgm:prSet presAssocID="{B98B74D0-5C4B-4AEE-97DB-70914AB544D1}" presName="connectorText" presStyleLbl="sibTrans2D1" presStyleIdx="3" presStyleCnt="7"/>
      <dgm:spPr/>
      <dgm:t>
        <a:bodyPr/>
        <a:lstStyle/>
        <a:p>
          <a:endParaRPr lang="en-US"/>
        </a:p>
      </dgm:t>
    </dgm:pt>
    <dgm:pt modelId="{664E3959-293C-421D-80D6-8B5678B4C838}" type="pres">
      <dgm:prSet presAssocID="{903904D8-F804-4453-B657-DD254ABA125D}" presName="node" presStyleLbl="node1" presStyleIdx="4" presStyleCnt="7">
        <dgm:presLayoutVars>
          <dgm:bulletEnabled val="1"/>
        </dgm:presLayoutVars>
      </dgm:prSet>
      <dgm:spPr/>
      <dgm:t>
        <a:bodyPr/>
        <a:lstStyle/>
        <a:p>
          <a:endParaRPr lang="en-US"/>
        </a:p>
      </dgm:t>
    </dgm:pt>
    <dgm:pt modelId="{4134EF1C-F78C-4A89-B81B-2E7B9950A257}" type="pres">
      <dgm:prSet presAssocID="{C78DF895-DEF1-47D9-86C0-C1838557F2E4}" presName="sibTrans" presStyleLbl="sibTrans2D1" presStyleIdx="4" presStyleCnt="7"/>
      <dgm:spPr/>
      <dgm:t>
        <a:bodyPr/>
        <a:lstStyle/>
        <a:p>
          <a:endParaRPr lang="en-US"/>
        </a:p>
      </dgm:t>
    </dgm:pt>
    <dgm:pt modelId="{C8579D06-C837-4695-A1DE-304CC9DE00FF}" type="pres">
      <dgm:prSet presAssocID="{C78DF895-DEF1-47D9-86C0-C1838557F2E4}" presName="connectorText" presStyleLbl="sibTrans2D1" presStyleIdx="4" presStyleCnt="7"/>
      <dgm:spPr/>
      <dgm:t>
        <a:bodyPr/>
        <a:lstStyle/>
        <a:p>
          <a:endParaRPr lang="en-US"/>
        </a:p>
      </dgm:t>
    </dgm:pt>
    <dgm:pt modelId="{F540A340-244B-4287-9FA3-5C032C63E353}" type="pres">
      <dgm:prSet presAssocID="{D0FDB578-DFA3-4A22-B974-85D891F12F25}" presName="node" presStyleLbl="node1" presStyleIdx="5" presStyleCnt="7">
        <dgm:presLayoutVars>
          <dgm:bulletEnabled val="1"/>
        </dgm:presLayoutVars>
      </dgm:prSet>
      <dgm:spPr/>
      <dgm:t>
        <a:bodyPr/>
        <a:lstStyle/>
        <a:p>
          <a:endParaRPr lang="en-US"/>
        </a:p>
      </dgm:t>
    </dgm:pt>
    <dgm:pt modelId="{FAF7085C-9693-47E5-934C-50CAC3733F10}" type="pres">
      <dgm:prSet presAssocID="{B2A9E1E7-51F2-4427-A4F0-F933CD5FB300}" presName="sibTrans" presStyleLbl="sibTrans2D1" presStyleIdx="5" presStyleCnt="7"/>
      <dgm:spPr/>
      <dgm:t>
        <a:bodyPr/>
        <a:lstStyle/>
        <a:p>
          <a:endParaRPr lang="en-US"/>
        </a:p>
      </dgm:t>
    </dgm:pt>
    <dgm:pt modelId="{9A02ED8E-8FB4-4292-9243-CAA01BAA271A}" type="pres">
      <dgm:prSet presAssocID="{B2A9E1E7-51F2-4427-A4F0-F933CD5FB300}" presName="connectorText" presStyleLbl="sibTrans2D1" presStyleIdx="5" presStyleCnt="7"/>
      <dgm:spPr/>
      <dgm:t>
        <a:bodyPr/>
        <a:lstStyle/>
        <a:p>
          <a:endParaRPr lang="en-US"/>
        </a:p>
      </dgm:t>
    </dgm:pt>
    <dgm:pt modelId="{49142B76-F3F4-4026-8F9B-2D83C40FF870}" type="pres">
      <dgm:prSet presAssocID="{4715B214-3466-4CE9-B288-1745170F3D1B}" presName="node" presStyleLbl="node1" presStyleIdx="6" presStyleCnt="7">
        <dgm:presLayoutVars>
          <dgm:bulletEnabled val="1"/>
        </dgm:presLayoutVars>
      </dgm:prSet>
      <dgm:spPr/>
      <dgm:t>
        <a:bodyPr/>
        <a:lstStyle/>
        <a:p>
          <a:endParaRPr lang="en-US"/>
        </a:p>
      </dgm:t>
    </dgm:pt>
    <dgm:pt modelId="{A858FA74-2DAB-4430-8B98-4A8A50D42357}" type="pres">
      <dgm:prSet presAssocID="{BC974070-59DE-4B65-A0BC-6939F2A58305}" presName="sibTrans" presStyleLbl="sibTrans2D1" presStyleIdx="6" presStyleCnt="7"/>
      <dgm:spPr/>
      <dgm:t>
        <a:bodyPr/>
        <a:lstStyle/>
        <a:p>
          <a:endParaRPr lang="en-US"/>
        </a:p>
      </dgm:t>
    </dgm:pt>
    <dgm:pt modelId="{FAD2AFBF-3E88-4FA5-B631-F67C11D402E3}" type="pres">
      <dgm:prSet presAssocID="{BC974070-59DE-4B65-A0BC-6939F2A58305}" presName="connectorText" presStyleLbl="sibTrans2D1" presStyleIdx="6" presStyleCnt="7"/>
      <dgm:spPr/>
      <dgm:t>
        <a:bodyPr/>
        <a:lstStyle/>
        <a:p>
          <a:endParaRPr lang="en-US"/>
        </a:p>
      </dgm:t>
    </dgm:pt>
  </dgm:ptLst>
  <dgm:cxnLst>
    <dgm:cxn modelId="{76B2E70D-DACB-4688-AB98-093FFC607D43}" srcId="{B9762A6E-49F6-4AA6-BA27-1E50C40DBDB7}" destId="{BE44E755-77C7-4FEE-82B0-5B4212D11117}" srcOrd="3" destOrd="0" parTransId="{2FBA986B-8FC1-47E7-AE3A-61C57E5B5FDC}" sibTransId="{B98B74D0-5C4B-4AEE-97DB-70914AB544D1}"/>
    <dgm:cxn modelId="{216CD2A3-77B9-4FEE-9486-231F41D11B57}" srcId="{B9762A6E-49F6-4AA6-BA27-1E50C40DBDB7}" destId="{4715B214-3466-4CE9-B288-1745170F3D1B}" srcOrd="6" destOrd="0" parTransId="{9A1B4B9D-05C2-4084-BCD1-F36AC3362682}" sibTransId="{BC974070-59DE-4B65-A0BC-6939F2A58305}"/>
    <dgm:cxn modelId="{68E02EC3-EDCC-462A-A7C8-C461919EB895}" srcId="{B9762A6E-49F6-4AA6-BA27-1E50C40DBDB7}" destId="{8A555DE8-9FDC-4E14-B25E-57BABB10FD91}" srcOrd="1" destOrd="0" parTransId="{1DBED852-9F6C-4275-BFE7-8B0F4D84DF0F}" sibTransId="{9BABAA0B-0F35-4B4C-9229-AFF4BF8EB9AA}"/>
    <dgm:cxn modelId="{4A056F9B-6C93-459E-A920-F6BAC9F78DF3}" srcId="{B9762A6E-49F6-4AA6-BA27-1E50C40DBDB7}" destId="{D0FDB578-DFA3-4A22-B974-85D891F12F25}" srcOrd="5" destOrd="0" parTransId="{4C59B598-2E71-49BB-8BFB-B4E375211784}" sibTransId="{B2A9E1E7-51F2-4427-A4F0-F933CD5FB300}"/>
    <dgm:cxn modelId="{14985C30-424B-469B-9360-E779832FCEBF}" type="presOf" srcId="{F1A999CB-06BA-4294-86E9-4ABF87E6FBCA}" destId="{1B924D66-A383-4CB8-9BC1-43246042FE32}" srcOrd="1" destOrd="0" presId="urn:microsoft.com/office/officeart/2005/8/layout/cycle2"/>
    <dgm:cxn modelId="{31ADFFAA-2836-4AC6-826C-D6E1C16DEE4F}" type="presOf" srcId="{4715B214-3466-4CE9-B288-1745170F3D1B}" destId="{49142B76-F3F4-4026-8F9B-2D83C40FF870}" srcOrd="0" destOrd="0" presId="urn:microsoft.com/office/officeart/2005/8/layout/cycle2"/>
    <dgm:cxn modelId="{96408AA7-9C4E-4437-A565-8E85D96047E6}" type="presOf" srcId="{9BABAA0B-0F35-4B4C-9229-AFF4BF8EB9AA}" destId="{E6A3F028-04F5-4674-AFAF-DEAD46AB0B1D}" srcOrd="1" destOrd="0" presId="urn:microsoft.com/office/officeart/2005/8/layout/cycle2"/>
    <dgm:cxn modelId="{676A1E64-3D60-4CFC-8A9D-3C3831059436}" type="presOf" srcId="{B2A9E1E7-51F2-4427-A4F0-F933CD5FB300}" destId="{9A02ED8E-8FB4-4292-9243-CAA01BAA271A}" srcOrd="1" destOrd="0" presId="urn:microsoft.com/office/officeart/2005/8/layout/cycle2"/>
    <dgm:cxn modelId="{5F86485F-FFB7-4ABC-A019-C233F57DFE89}" type="presOf" srcId="{BBDB786E-5F8E-4C3C-BA31-33232A897267}" destId="{F7CB8377-C102-4493-9CD7-CA8B3539E54C}" srcOrd="1" destOrd="0" presId="urn:microsoft.com/office/officeart/2005/8/layout/cycle2"/>
    <dgm:cxn modelId="{28E5F33A-1617-4C14-8CC7-E5094140AB3C}" type="presOf" srcId="{B2A9E1E7-51F2-4427-A4F0-F933CD5FB300}" destId="{FAF7085C-9693-47E5-934C-50CAC3733F10}" srcOrd="0" destOrd="0" presId="urn:microsoft.com/office/officeart/2005/8/layout/cycle2"/>
    <dgm:cxn modelId="{3BAC82E0-D6A5-4FE0-A86A-698BFC1494F3}" srcId="{B9762A6E-49F6-4AA6-BA27-1E50C40DBDB7}" destId="{903904D8-F804-4453-B657-DD254ABA125D}" srcOrd="4" destOrd="0" parTransId="{165A6E97-0F72-457C-980F-6AD119A1DA80}" sibTransId="{C78DF895-DEF1-47D9-86C0-C1838557F2E4}"/>
    <dgm:cxn modelId="{53F50B26-1A62-4F6C-900C-589A5D063785}" srcId="{B9762A6E-49F6-4AA6-BA27-1E50C40DBDB7}" destId="{3163FD49-93C6-44AD-97A6-F28B0B3BE000}" srcOrd="2" destOrd="0" parTransId="{93FAF9E3-F495-46F2-9290-DAEFCA47F338}" sibTransId="{F1A999CB-06BA-4294-86E9-4ABF87E6FBCA}"/>
    <dgm:cxn modelId="{F5E16FB5-93F4-403D-AD42-F3AF313AD35F}" type="presOf" srcId="{8A555DE8-9FDC-4E14-B25E-57BABB10FD91}" destId="{51281D5E-EEFA-43CF-83A4-D0F578F66FDE}" srcOrd="0" destOrd="0" presId="urn:microsoft.com/office/officeart/2005/8/layout/cycle2"/>
    <dgm:cxn modelId="{E3D0385B-BCB0-4C0E-8976-9343BBB90650}" type="presOf" srcId="{BBDB786E-5F8E-4C3C-BA31-33232A897267}" destId="{1B03C081-2E06-4529-B86B-51F8AA163853}" srcOrd="0" destOrd="0" presId="urn:microsoft.com/office/officeart/2005/8/layout/cycle2"/>
    <dgm:cxn modelId="{9336C9A6-16F6-4C97-AF10-5E8CEFF37802}" srcId="{B9762A6E-49F6-4AA6-BA27-1E50C40DBDB7}" destId="{C24220F7-B2A7-43D9-8C14-2D220A5E3A47}" srcOrd="0" destOrd="0" parTransId="{89F13442-853C-4738-B8A1-21FED85BE7D3}" sibTransId="{BBDB786E-5F8E-4C3C-BA31-33232A897267}"/>
    <dgm:cxn modelId="{A712BB02-E020-4C69-8857-FDB3CD0762C9}" type="presOf" srcId="{9BABAA0B-0F35-4B4C-9229-AFF4BF8EB9AA}" destId="{A162EAE8-8E96-4CF0-80C3-CA446B267227}" srcOrd="0" destOrd="0" presId="urn:microsoft.com/office/officeart/2005/8/layout/cycle2"/>
    <dgm:cxn modelId="{EF50BF9C-97A0-4F3F-958A-3D270ABC81B9}" type="presOf" srcId="{B98B74D0-5C4B-4AEE-97DB-70914AB544D1}" destId="{F3BFFB32-3168-4B47-8A1E-320428C59ACD}" srcOrd="0" destOrd="0" presId="urn:microsoft.com/office/officeart/2005/8/layout/cycle2"/>
    <dgm:cxn modelId="{1D00A1A6-674F-4BD2-9374-22B8BCCD75FD}" type="presOf" srcId="{BE44E755-77C7-4FEE-82B0-5B4212D11117}" destId="{3563190C-6BAF-4A29-AB0E-1DE14AA90EC4}" srcOrd="0" destOrd="0" presId="urn:microsoft.com/office/officeart/2005/8/layout/cycle2"/>
    <dgm:cxn modelId="{9BF7CA9A-2EDE-4D6B-B6C9-FDFDFA5D2162}" type="presOf" srcId="{3163FD49-93C6-44AD-97A6-F28B0B3BE000}" destId="{4143851B-A42C-45AB-BD17-A9EBD156DFA1}" srcOrd="0" destOrd="0" presId="urn:microsoft.com/office/officeart/2005/8/layout/cycle2"/>
    <dgm:cxn modelId="{6C967BFF-4A9C-44A9-ABEC-B7065D006540}" type="presOf" srcId="{C78DF895-DEF1-47D9-86C0-C1838557F2E4}" destId="{4134EF1C-F78C-4A89-B81B-2E7B9950A257}" srcOrd="0" destOrd="0" presId="urn:microsoft.com/office/officeart/2005/8/layout/cycle2"/>
    <dgm:cxn modelId="{6F7CD697-D23D-4D17-BD06-82EEA8E04E41}" type="presOf" srcId="{D0FDB578-DFA3-4A22-B974-85D891F12F25}" destId="{F540A340-244B-4287-9FA3-5C032C63E353}" srcOrd="0" destOrd="0" presId="urn:microsoft.com/office/officeart/2005/8/layout/cycle2"/>
    <dgm:cxn modelId="{06F3BBEB-903F-4A8C-88FB-053D0EE4701B}" type="presOf" srcId="{C24220F7-B2A7-43D9-8C14-2D220A5E3A47}" destId="{A819510C-1495-47E6-9BBD-32E6492CB917}" srcOrd="0" destOrd="0" presId="urn:microsoft.com/office/officeart/2005/8/layout/cycle2"/>
    <dgm:cxn modelId="{F2262592-7421-4695-B62D-79922CB82B13}" type="presOf" srcId="{B98B74D0-5C4B-4AEE-97DB-70914AB544D1}" destId="{61A57443-7B65-4C38-A268-2D839D0807DE}" srcOrd="1" destOrd="0" presId="urn:microsoft.com/office/officeart/2005/8/layout/cycle2"/>
    <dgm:cxn modelId="{071A84D6-7E23-40AE-A037-5EBAF9134CB4}" type="presOf" srcId="{BC974070-59DE-4B65-A0BC-6939F2A58305}" destId="{A858FA74-2DAB-4430-8B98-4A8A50D42357}" srcOrd="0" destOrd="0" presId="urn:microsoft.com/office/officeart/2005/8/layout/cycle2"/>
    <dgm:cxn modelId="{7E53C2CF-F540-4501-8A37-9AF627C1038A}" type="presOf" srcId="{C78DF895-DEF1-47D9-86C0-C1838557F2E4}" destId="{C8579D06-C837-4695-A1DE-304CC9DE00FF}" srcOrd="1" destOrd="0" presId="urn:microsoft.com/office/officeart/2005/8/layout/cycle2"/>
    <dgm:cxn modelId="{E9B84851-1F4A-4FC2-A6F1-5C95BCE38176}" type="presOf" srcId="{B9762A6E-49F6-4AA6-BA27-1E50C40DBDB7}" destId="{6DE1703E-5118-4528-89FD-3018829B5A67}" srcOrd="0" destOrd="0" presId="urn:microsoft.com/office/officeart/2005/8/layout/cycle2"/>
    <dgm:cxn modelId="{C31A169B-45B9-4929-8750-95AD53C3F9BD}" type="presOf" srcId="{BC974070-59DE-4B65-A0BC-6939F2A58305}" destId="{FAD2AFBF-3E88-4FA5-B631-F67C11D402E3}" srcOrd="1" destOrd="0" presId="urn:microsoft.com/office/officeart/2005/8/layout/cycle2"/>
    <dgm:cxn modelId="{49A7FEF2-EC16-4CA3-9BB6-93CC81DFFEB5}" type="presOf" srcId="{903904D8-F804-4453-B657-DD254ABA125D}" destId="{664E3959-293C-421D-80D6-8B5678B4C838}" srcOrd="0" destOrd="0" presId="urn:microsoft.com/office/officeart/2005/8/layout/cycle2"/>
    <dgm:cxn modelId="{D9510206-2766-4910-8BDE-31A53365A220}" type="presOf" srcId="{F1A999CB-06BA-4294-86E9-4ABF87E6FBCA}" destId="{D5E661A7-5090-455D-953B-713EB3E500BC}" srcOrd="0" destOrd="0" presId="urn:microsoft.com/office/officeart/2005/8/layout/cycle2"/>
    <dgm:cxn modelId="{4CA0208E-4CC7-4546-B5C9-22148FADF138}" type="presParOf" srcId="{6DE1703E-5118-4528-89FD-3018829B5A67}" destId="{A819510C-1495-47E6-9BBD-32E6492CB917}" srcOrd="0" destOrd="0" presId="urn:microsoft.com/office/officeart/2005/8/layout/cycle2"/>
    <dgm:cxn modelId="{FBB699D3-C52B-4CA8-813C-B8FFDD2E123B}" type="presParOf" srcId="{6DE1703E-5118-4528-89FD-3018829B5A67}" destId="{1B03C081-2E06-4529-B86B-51F8AA163853}" srcOrd="1" destOrd="0" presId="urn:microsoft.com/office/officeart/2005/8/layout/cycle2"/>
    <dgm:cxn modelId="{B52A1FEA-1BFC-4660-8DAD-AABDE5EB9CDA}" type="presParOf" srcId="{1B03C081-2E06-4529-B86B-51F8AA163853}" destId="{F7CB8377-C102-4493-9CD7-CA8B3539E54C}" srcOrd="0" destOrd="0" presId="urn:microsoft.com/office/officeart/2005/8/layout/cycle2"/>
    <dgm:cxn modelId="{E703EE1F-A0B5-449B-A34B-68A4E239DD1C}" type="presParOf" srcId="{6DE1703E-5118-4528-89FD-3018829B5A67}" destId="{51281D5E-EEFA-43CF-83A4-D0F578F66FDE}" srcOrd="2" destOrd="0" presId="urn:microsoft.com/office/officeart/2005/8/layout/cycle2"/>
    <dgm:cxn modelId="{5E5AFDBD-1E78-408B-82B1-6865B801B65F}" type="presParOf" srcId="{6DE1703E-5118-4528-89FD-3018829B5A67}" destId="{A162EAE8-8E96-4CF0-80C3-CA446B267227}" srcOrd="3" destOrd="0" presId="urn:microsoft.com/office/officeart/2005/8/layout/cycle2"/>
    <dgm:cxn modelId="{BD919B8A-93BE-4592-95E5-5249853854B5}" type="presParOf" srcId="{A162EAE8-8E96-4CF0-80C3-CA446B267227}" destId="{E6A3F028-04F5-4674-AFAF-DEAD46AB0B1D}" srcOrd="0" destOrd="0" presId="urn:microsoft.com/office/officeart/2005/8/layout/cycle2"/>
    <dgm:cxn modelId="{539E14D4-B790-4C29-A1EF-97B0C558063F}" type="presParOf" srcId="{6DE1703E-5118-4528-89FD-3018829B5A67}" destId="{4143851B-A42C-45AB-BD17-A9EBD156DFA1}" srcOrd="4" destOrd="0" presId="urn:microsoft.com/office/officeart/2005/8/layout/cycle2"/>
    <dgm:cxn modelId="{B1F73D39-03A8-4722-9172-FF67034BAA0B}" type="presParOf" srcId="{6DE1703E-5118-4528-89FD-3018829B5A67}" destId="{D5E661A7-5090-455D-953B-713EB3E500BC}" srcOrd="5" destOrd="0" presId="urn:microsoft.com/office/officeart/2005/8/layout/cycle2"/>
    <dgm:cxn modelId="{EF4B0023-8302-4213-9872-CA15468ED441}" type="presParOf" srcId="{D5E661A7-5090-455D-953B-713EB3E500BC}" destId="{1B924D66-A383-4CB8-9BC1-43246042FE32}" srcOrd="0" destOrd="0" presId="urn:microsoft.com/office/officeart/2005/8/layout/cycle2"/>
    <dgm:cxn modelId="{E167EBD0-1D35-4CF9-B65E-D2B589E83A5D}" type="presParOf" srcId="{6DE1703E-5118-4528-89FD-3018829B5A67}" destId="{3563190C-6BAF-4A29-AB0E-1DE14AA90EC4}" srcOrd="6" destOrd="0" presId="urn:microsoft.com/office/officeart/2005/8/layout/cycle2"/>
    <dgm:cxn modelId="{A86A3612-10E9-4DB5-95EC-F35B2770ECD5}" type="presParOf" srcId="{6DE1703E-5118-4528-89FD-3018829B5A67}" destId="{F3BFFB32-3168-4B47-8A1E-320428C59ACD}" srcOrd="7" destOrd="0" presId="urn:microsoft.com/office/officeart/2005/8/layout/cycle2"/>
    <dgm:cxn modelId="{483F72E2-9D42-4704-987C-7EDAF6E6F64D}" type="presParOf" srcId="{F3BFFB32-3168-4B47-8A1E-320428C59ACD}" destId="{61A57443-7B65-4C38-A268-2D839D0807DE}" srcOrd="0" destOrd="0" presId="urn:microsoft.com/office/officeart/2005/8/layout/cycle2"/>
    <dgm:cxn modelId="{13B7CA92-B38D-45F3-BF9E-02359599C191}" type="presParOf" srcId="{6DE1703E-5118-4528-89FD-3018829B5A67}" destId="{664E3959-293C-421D-80D6-8B5678B4C838}" srcOrd="8" destOrd="0" presId="urn:microsoft.com/office/officeart/2005/8/layout/cycle2"/>
    <dgm:cxn modelId="{3D8F1AB7-EC24-4C61-B672-EA4C0F5D05DC}" type="presParOf" srcId="{6DE1703E-5118-4528-89FD-3018829B5A67}" destId="{4134EF1C-F78C-4A89-B81B-2E7B9950A257}" srcOrd="9" destOrd="0" presId="urn:microsoft.com/office/officeart/2005/8/layout/cycle2"/>
    <dgm:cxn modelId="{C9CB1E89-7E70-4EB4-B351-56B3E4DF4EFF}" type="presParOf" srcId="{4134EF1C-F78C-4A89-B81B-2E7B9950A257}" destId="{C8579D06-C837-4695-A1DE-304CC9DE00FF}" srcOrd="0" destOrd="0" presId="urn:microsoft.com/office/officeart/2005/8/layout/cycle2"/>
    <dgm:cxn modelId="{0C94C142-56DC-438C-AFA6-3D35C953C01A}" type="presParOf" srcId="{6DE1703E-5118-4528-89FD-3018829B5A67}" destId="{F540A340-244B-4287-9FA3-5C032C63E353}" srcOrd="10" destOrd="0" presId="urn:microsoft.com/office/officeart/2005/8/layout/cycle2"/>
    <dgm:cxn modelId="{02AB0695-6A52-4C37-B282-7D5E77BCAAB8}" type="presParOf" srcId="{6DE1703E-5118-4528-89FD-3018829B5A67}" destId="{FAF7085C-9693-47E5-934C-50CAC3733F10}" srcOrd="11" destOrd="0" presId="urn:microsoft.com/office/officeart/2005/8/layout/cycle2"/>
    <dgm:cxn modelId="{D22C7879-0B98-493F-B5FE-542A51E31BE4}" type="presParOf" srcId="{FAF7085C-9693-47E5-934C-50CAC3733F10}" destId="{9A02ED8E-8FB4-4292-9243-CAA01BAA271A}" srcOrd="0" destOrd="0" presId="urn:microsoft.com/office/officeart/2005/8/layout/cycle2"/>
    <dgm:cxn modelId="{8266630A-CE29-4920-8693-B86B9A1DEEB9}" type="presParOf" srcId="{6DE1703E-5118-4528-89FD-3018829B5A67}" destId="{49142B76-F3F4-4026-8F9B-2D83C40FF870}" srcOrd="12" destOrd="0" presId="urn:microsoft.com/office/officeart/2005/8/layout/cycle2"/>
    <dgm:cxn modelId="{4D8D824C-A9BC-449C-9281-3B1595EA8D2E}" type="presParOf" srcId="{6DE1703E-5118-4528-89FD-3018829B5A67}" destId="{A858FA74-2DAB-4430-8B98-4A8A50D42357}" srcOrd="13" destOrd="0" presId="urn:microsoft.com/office/officeart/2005/8/layout/cycle2"/>
    <dgm:cxn modelId="{580CEF99-95F7-4683-B687-08D52E9D012B}" type="presParOf" srcId="{A858FA74-2DAB-4430-8B98-4A8A50D42357}" destId="{FAD2AFBF-3E88-4FA5-B631-F67C11D402E3}"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19510C-1495-47E6-9BBD-32E6492CB917}">
      <dsp:nvSpPr>
        <dsp:cNvPr id="0" name=""/>
        <dsp:cNvSpPr/>
      </dsp:nvSpPr>
      <dsp:spPr>
        <a:xfrm>
          <a:off x="2870933" y="38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detection</a:t>
          </a:r>
          <a:endParaRPr lang="en-US" sz="900" kern="1200" dirty="0"/>
        </a:p>
      </dsp:txBody>
      <dsp:txXfrm>
        <a:off x="3030123" y="159576"/>
        <a:ext cx="768640" cy="768640"/>
      </dsp:txXfrm>
    </dsp:sp>
    <dsp:sp modelId="{1B03C081-2E06-4529-B86B-51F8AA163853}">
      <dsp:nvSpPr>
        <dsp:cNvPr id="0" name=""/>
        <dsp:cNvSpPr/>
      </dsp:nvSpPr>
      <dsp:spPr>
        <a:xfrm rot="1542857">
          <a:off x="3997982" y="711126"/>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4002279" y="765675"/>
        <a:ext cx="202474" cy="220121"/>
      </dsp:txXfrm>
    </dsp:sp>
    <dsp:sp modelId="{51281D5E-EEFA-43CF-83A4-D0F578F66FDE}">
      <dsp:nvSpPr>
        <dsp:cNvPr id="0" name=""/>
        <dsp:cNvSpPr/>
      </dsp:nvSpPr>
      <dsp:spPr>
        <a:xfrm>
          <a:off x="4342011" y="70881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Investigation</a:t>
          </a:r>
          <a:endParaRPr lang="en-US" sz="900" kern="1200" dirty="0"/>
        </a:p>
      </dsp:txBody>
      <dsp:txXfrm>
        <a:off x="4501201" y="868009"/>
        <a:ext cx="768640" cy="768640"/>
      </dsp:txXfrm>
    </dsp:sp>
    <dsp:sp modelId="{A162EAE8-8E96-4CF0-80C3-CA446B267227}">
      <dsp:nvSpPr>
        <dsp:cNvPr id="0" name=""/>
        <dsp:cNvSpPr/>
      </dsp:nvSpPr>
      <dsp:spPr>
        <a:xfrm rot="4628571">
          <a:off x="4920738" y="1856832"/>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4954471" y="1887906"/>
        <a:ext cx="202474" cy="220121"/>
      </dsp:txXfrm>
    </dsp:sp>
    <dsp:sp modelId="{4143851B-A42C-45AB-BD17-A9EBD156DFA1}">
      <dsp:nvSpPr>
        <dsp:cNvPr id="0" name=""/>
        <dsp:cNvSpPr/>
      </dsp:nvSpPr>
      <dsp:spPr>
        <a:xfrm>
          <a:off x="4705337" y="230065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Early warning</a:t>
          </a:r>
          <a:endParaRPr lang="en-US" sz="900" kern="1200" dirty="0"/>
        </a:p>
      </dsp:txBody>
      <dsp:txXfrm>
        <a:off x="4864527" y="2459846"/>
        <a:ext cx="768640" cy="768640"/>
      </dsp:txXfrm>
    </dsp:sp>
    <dsp:sp modelId="{D5E661A7-5090-455D-953B-713EB3E500BC}">
      <dsp:nvSpPr>
        <dsp:cNvPr id="0" name=""/>
        <dsp:cNvSpPr/>
      </dsp:nvSpPr>
      <dsp:spPr>
        <a:xfrm rot="7714286">
          <a:off x="4600318" y="3292608"/>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4670757" y="3332060"/>
        <a:ext cx="202474" cy="220121"/>
      </dsp:txXfrm>
    </dsp:sp>
    <dsp:sp modelId="{3563190C-6BAF-4A29-AB0E-1DE14AA90EC4}">
      <dsp:nvSpPr>
        <dsp:cNvPr id="0" name=""/>
        <dsp:cNvSpPr/>
      </dsp:nvSpPr>
      <dsp:spPr>
        <a:xfrm>
          <a:off x="3687320" y="357720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Assessment</a:t>
          </a:r>
          <a:endParaRPr lang="en-US" sz="900" kern="1200" dirty="0"/>
        </a:p>
      </dsp:txBody>
      <dsp:txXfrm>
        <a:off x="3846510" y="3736399"/>
        <a:ext cx="768640" cy="768640"/>
      </dsp:txXfrm>
    </dsp:sp>
    <dsp:sp modelId="{F3BFFB32-3168-4B47-8A1E-320428C59ACD}">
      <dsp:nvSpPr>
        <dsp:cNvPr id="0" name=""/>
        <dsp:cNvSpPr/>
      </dsp:nvSpPr>
      <dsp:spPr>
        <a:xfrm rot="10800000">
          <a:off x="3278005" y="3937285"/>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3364780" y="4010659"/>
        <a:ext cx="202474" cy="220121"/>
      </dsp:txXfrm>
    </dsp:sp>
    <dsp:sp modelId="{664E3959-293C-421D-80D6-8B5678B4C838}">
      <dsp:nvSpPr>
        <dsp:cNvPr id="0" name=""/>
        <dsp:cNvSpPr/>
      </dsp:nvSpPr>
      <dsp:spPr>
        <a:xfrm>
          <a:off x="2054546" y="357720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Response</a:t>
          </a:r>
          <a:endParaRPr lang="en-US" sz="900" kern="1200" dirty="0"/>
        </a:p>
      </dsp:txBody>
      <dsp:txXfrm>
        <a:off x="2213736" y="3736399"/>
        <a:ext cx="768640" cy="768640"/>
      </dsp:txXfrm>
    </dsp:sp>
    <dsp:sp modelId="{4134EF1C-F78C-4A89-B81B-2E7B9950A257}">
      <dsp:nvSpPr>
        <dsp:cNvPr id="0" name=""/>
        <dsp:cNvSpPr/>
      </dsp:nvSpPr>
      <dsp:spPr>
        <a:xfrm rot="13885714">
          <a:off x="1949527" y="3305408"/>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10800000">
        <a:off x="2019966" y="3412704"/>
        <a:ext cx="202474" cy="220121"/>
      </dsp:txXfrm>
    </dsp:sp>
    <dsp:sp modelId="{F540A340-244B-4287-9FA3-5C032C63E353}">
      <dsp:nvSpPr>
        <dsp:cNvPr id="0" name=""/>
        <dsp:cNvSpPr/>
      </dsp:nvSpPr>
      <dsp:spPr>
        <a:xfrm>
          <a:off x="1036529" y="230065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Recovery</a:t>
          </a:r>
          <a:endParaRPr lang="en-US" sz="900" kern="1200" dirty="0"/>
        </a:p>
      </dsp:txBody>
      <dsp:txXfrm>
        <a:off x="1195719" y="2459846"/>
        <a:ext cx="768640" cy="768640"/>
      </dsp:txXfrm>
    </dsp:sp>
    <dsp:sp modelId="{FAF7085C-9693-47E5-934C-50CAC3733F10}">
      <dsp:nvSpPr>
        <dsp:cNvPr id="0" name=""/>
        <dsp:cNvSpPr/>
      </dsp:nvSpPr>
      <dsp:spPr>
        <a:xfrm rot="16971429">
          <a:off x="1615256" y="1872794"/>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1648989" y="1988468"/>
        <a:ext cx="202474" cy="220121"/>
      </dsp:txXfrm>
    </dsp:sp>
    <dsp:sp modelId="{49142B76-F3F4-4026-8F9B-2D83C40FF870}">
      <dsp:nvSpPr>
        <dsp:cNvPr id="0" name=""/>
        <dsp:cNvSpPr/>
      </dsp:nvSpPr>
      <dsp:spPr>
        <a:xfrm>
          <a:off x="1399855" y="70881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US" sz="900" kern="1200" dirty="0" smtClean="0"/>
            <a:t>preparedness</a:t>
          </a:r>
          <a:endParaRPr lang="en-US" sz="900" kern="1200" dirty="0"/>
        </a:p>
      </dsp:txBody>
      <dsp:txXfrm>
        <a:off x="1559045" y="868009"/>
        <a:ext cx="768640" cy="768640"/>
      </dsp:txXfrm>
    </dsp:sp>
    <dsp:sp modelId="{A858FA74-2DAB-4430-8B98-4A8A50D42357}">
      <dsp:nvSpPr>
        <dsp:cNvPr id="0" name=""/>
        <dsp:cNvSpPr/>
      </dsp:nvSpPr>
      <dsp:spPr>
        <a:xfrm rot="20057143">
          <a:off x="2526904" y="718230"/>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2531201" y="810429"/>
        <a:ext cx="202474" cy="22012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5788"/>
            <a:ext cx="5439089" cy="446667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61446" name="Rectangle 6"/>
          <p:cNvSpPr>
            <a:spLocks noGrp="1" noChangeArrowheads="1"/>
          </p:cNvSpPr>
          <p:nvPr>
            <p:ph type="ftr" sz="quarter" idx="4"/>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190500" lvl="1" indent="-187325" algn="l">
              <a:lnSpc>
                <a:spcPct val="100000"/>
              </a:lnSpc>
              <a:spcBef>
                <a:spcPct val="0"/>
              </a:spcBef>
              <a:buFont typeface="Wingdings" pitchFamily="2" charset="2"/>
              <a:buChar char="§"/>
            </a:pPr>
            <a:r>
              <a:rPr lang="it-IT" sz="1200" b="1" dirty="0" smtClean="0"/>
              <a:t>This</a:t>
            </a:r>
            <a:r>
              <a:rPr lang="it-IT" sz="1200" b="1" baseline="0" dirty="0" smtClean="0"/>
              <a:t> tutorial is addressed to anyone willing to learn more on Epidemic inteiligence,</a:t>
            </a:r>
          </a:p>
          <a:p>
            <a:pPr marL="190500" lvl="1" indent="-187325" algn="l">
              <a:lnSpc>
                <a:spcPct val="100000"/>
              </a:lnSpc>
              <a:spcBef>
                <a:spcPct val="0"/>
              </a:spcBef>
              <a:buFont typeface="Wingdings" pitchFamily="2" charset="2"/>
              <a:buChar char="§"/>
            </a:pPr>
            <a:r>
              <a:rPr lang="en-GB" sz="1600" u="none" dirty="0" smtClean="0">
                <a:latin typeface="Arial" charset="0"/>
                <a:cs typeface="Times New Roman" pitchFamily="18" charset="0"/>
              </a:rPr>
              <a:t> Give a clear understanding of what is EI,</a:t>
            </a:r>
            <a:r>
              <a:rPr lang="en-GB" sz="1600" u="none" baseline="0" dirty="0" smtClean="0">
                <a:latin typeface="Arial" charset="0"/>
                <a:cs typeface="Times New Roman" pitchFamily="18" charset="0"/>
              </a:rPr>
              <a:t> </a:t>
            </a:r>
            <a:r>
              <a:rPr lang="en-GB" sz="1600" u="none" dirty="0" smtClean="0">
                <a:latin typeface="Arial" charset="0"/>
                <a:cs typeface="Times New Roman" pitchFamily="18" charset="0"/>
              </a:rPr>
              <a:t>Reasons for doing EI,</a:t>
            </a:r>
            <a:r>
              <a:rPr lang="en-GB" sz="1600" u="none" baseline="0" dirty="0" smtClean="0">
                <a:latin typeface="Arial" charset="0"/>
                <a:cs typeface="Times New Roman" pitchFamily="18" charset="0"/>
              </a:rPr>
              <a:t> </a:t>
            </a:r>
            <a:r>
              <a:rPr lang="en-GB" sz="1600" u="none" dirty="0" smtClean="0">
                <a:latin typeface="Arial" charset="0"/>
                <a:cs typeface="Times New Roman" pitchFamily="18" charset="0"/>
              </a:rPr>
              <a:t>Methods of EI</a:t>
            </a:r>
            <a:r>
              <a:rPr lang="en-GB" sz="1600" u="none" baseline="0" dirty="0" smtClean="0">
                <a:latin typeface="Arial" charset="0"/>
                <a:cs typeface="Times New Roman" pitchFamily="18" charset="0"/>
              </a:rPr>
              <a:t> ,</a:t>
            </a:r>
          </a:p>
          <a:p>
            <a:pPr marL="190500" lvl="1" indent="-187325" algn="l">
              <a:lnSpc>
                <a:spcPct val="100000"/>
              </a:lnSpc>
              <a:spcBef>
                <a:spcPct val="0"/>
              </a:spcBef>
              <a:buFont typeface="Wingdings" pitchFamily="2" charset="2"/>
              <a:buChar char="§"/>
            </a:pPr>
            <a:r>
              <a:rPr lang="en-GB" sz="1600" u="none" baseline="0" dirty="0" smtClean="0">
                <a:latin typeface="Arial" charset="0"/>
                <a:cs typeface="Times New Roman" pitchFamily="18" charset="0"/>
              </a:rPr>
              <a:t> For those who already do EI to </a:t>
            </a:r>
            <a:r>
              <a:rPr lang="en-GB" sz="1600" u="none" dirty="0" smtClean="0">
                <a:latin typeface="Arial" charset="0"/>
                <a:cs typeface="Times New Roman" pitchFamily="18" charset="0"/>
              </a:rPr>
              <a:t>Strengthen their capacities, or updating their</a:t>
            </a:r>
            <a:r>
              <a:rPr lang="en-GB" sz="1600" u="none" baseline="0" dirty="0" smtClean="0">
                <a:latin typeface="Arial" charset="0"/>
                <a:cs typeface="Times New Roman" pitchFamily="18" charset="0"/>
              </a:rPr>
              <a:t> </a:t>
            </a:r>
            <a:r>
              <a:rPr lang="en-GB" sz="1600" u="none" dirty="0" smtClean="0">
                <a:latin typeface="Arial" charset="0"/>
                <a:cs typeface="Times New Roman" pitchFamily="18" charset="0"/>
              </a:rPr>
              <a:t>Tools used in EI</a:t>
            </a:r>
            <a:r>
              <a:rPr lang="en-GB" sz="1600" u="none" baseline="0" dirty="0" smtClean="0">
                <a:latin typeface="Arial" charset="0"/>
                <a:cs typeface="Times New Roman" pitchFamily="18" charset="0"/>
              </a:rPr>
              <a:t> as well as showing the way ECDC performs EI in an attempt to d</a:t>
            </a:r>
            <a:r>
              <a:rPr lang="en-GB" sz="1600" u="none" dirty="0" smtClean="0">
                <a:latin typeface="Arial" charset="0"/>
                <a:cs typeface="Times New Roman" pitchFamily="18" charset="0"/>
              </a:rPr>
              <a:t>evelop a common approach on</a:t>
            </a:r>
            <a:r>
              <a:rPr lang="en-GB" sz="1600" u="none" baseline="0" dirty="0" smtClean="0">
                <a:latin typeface="Arial" charset="0"/>
                <a:cs typeface="Times New Roman" pitchFamily="18" charset="0"/>
              </a:rPr>
              <a:t> </a:t>
            </a:r>
            <a:r>
              <a:rPr lang="en-GB" sz="1600" u="none" dirty="0" smtClean="0">
                <a:latin typeface="Arial" charset="0"/>
                <a:cs typeface="Times New Roman" pitchFamily="18" charset="0"/>
              </a:rPr>
              <a:t>EI activities </a:t>
            </a:r>
          </a:p>
          <a:p>
            <a:pPr eaLnBrk="1" hangingPunct="1">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sz="1000" b="0" dirty="0" smtClean="0"/>
              <a:t>Epidemic Intelligence is integrated</a:t>
            </a:r>
            <a:r>
              <a:rPr lang="it-IT" sz="1000" b="0" baseline="0" dirty="0" smtClean="0"/>
              <a:t> into the circle of public health capacities.</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sz="1000" b="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0" u="none" baseline="0" dirty="0" smtClean="0">
                <a:cs typeface="Times New Roman" pitchFamily="18" charset="0"/>
              </a:rPr>
              <a:t>By focusing on risk </a:t>
            </a:r>
            <a:r>
              <a:rPr lang="en-GB" sz="1000" b="0" u="none" kern="1200" dirty="0" smtClean="0">
                <a:solidFill>
                  <a:schemeClr val="tx1"/>
                </a:solidFill>
                <a:cs typeface="Times New Roman" pitchFamily="18" charset="0"/>
              </a:rPr>
              <a:t>detection</a:t>
            </a:r>
            <a:r>
              <a:rPr lang="en-GB" sz="1000" b="0" u="none" kern="1200" baseline="0" dirty="0" smtClean="0">
                <a:solidFill>
                  <a:schemeClr val="tx1"/>
                </a:solidFill>
                <a:cs typeface="Times New Roman" pitchFamily="18" charset="0"/>
              </a:rPr>
              <a:t> and </a:t>
            </a:r>
            <a:r>
              <a:rPr lang="en-GB" sz="1000" b="0" u="none" kern="1200" dirty="0" smtClean="0">
                <a:solidFill>
                  <a:schemeClr val="tx1"/>
                </a:solidFill>
                <a:cs typeface="Times New Roman" pitchFamily="18" charset="0"/>
              </a:rPr>
              <a:t>monitoring, Epidemic Intelligence</a:t>
            </a:r>
            <a:r>
              <a:rPr lang="en-GB" sz="1000" b="0" u="none" kern="1200" baseline="0" dirty="0" smtClean="0">
                <a:solidFill>
                  <a:schemeClr val="tx1"/>
                </a:solidFill>
                <a:cs typeface="Times New Roman" pitchFamily="18" charset="0"/>
              </a:rPr>
              <a:t> allows a timely assessment of threats and an earlier response. </a:t>
            </a:r>
            <a:r>
              <a:rPr lang="it-IT" sz="1000" b="0" u="none" kern="1200" baseline="0" dirty="0" smtClean="0">
                <a:solidFill>
                  <a:schemeClr val="tx1"/>
                </a:solidFill>
              </a:rPr>
              <a:t>The information detected by EI will</a:t>
            </a:r>
            <a:r>
              <a:rPr lang="it-IT" sz="1000" b="0" baseline="0" dirty="0" smtClean="0"/>
              <a:t> help the response team or the risk managers to formulate</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0" u="none" kern="1200" baseline="0" dirty="0" smtClean="0">
                <a:solidFill>
                  <a:schemeClr val="tx1"/>
                </a:solidFill>
                <a:cs typeface="Times New Roman" pitchFamily="18" charset="0"/>
              </a:rPr>
              <a:t>appropriate and efficient</a:t>
            </a:r>
            <a:r>
              <a:rPr lang="en-GB" sz="1000" b="0" u="none" kern="1200" dirty="0" smtClean="0">
                <a:solidFill>
                  <a:schemeClr val="tx1"/>
                </a:solidFill>
                <a:cs typeface="Times New Roman" pitchFamily="18" charset="0"/>
              </a:rPr>
              <a:t> public health recommendations. This can be called</a:t>
            </a:r>
            <a:r>
              <a:rPr lang="en-GB" sz="1000" b="0" u="none" kern="1200" baseline="0" dirty="0" smtClean="0">
                <a:solidFill>
                  <a:schemeClr val="tx1"/>
                </a:solidFill>
                <a:cs typeface="Times New Roman" pitchFamily="18" charset="0"/>
              </a:rPr>
              <a:t> “</a:t>
            </a:r>
            <a:r>
              <a:rPr lang="it-IT" sz="1000" b="0" baseline="0" dirty="0" smtClean="0"/>
              <a:t>information for action». As we explained earlier, it allows to contain an outbreak much quicker.</a:t>
            </a:r>
            <a:endParaRPr lang="en-GB" sz="1000" b="0" u="none" kern="1200" dirty="0" smtClean="0">
              <a:solidFill>
                <a:schemeClr val="tx1"/>
              </a:solidFill>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0" baseline="0" dirty="0" smtClean="0"/>
              <a:t>As shown on this slide, it serves the whole circle </a:t>
            </a:r>
            <a:r>
              <a:rPr lang="en-GB" sz="1000" b="0" baseline="0" dirty="0" smtClean="0"/>
              <a:t>to prevent, protect against, quickly respond to, and recover from public health threats.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0"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0" baseline="0" dirty="0" smtClean="0"/>
              <a:t>Preparedness involves a coordinated and continuous process of planning and implementation that relies on measuring performance and taking corrective actions.</a:t>
            </a:r>
            <a:endParaRPr lang="it-IT" sz="1000" b="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it-IT" b="0" baseline="0" dirty="0" smtClean="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0" noProof="1"/>
              <a:t>The process of EI is made up</a:t>
            </a:r>
            <a:r>
              <a:rPr lang="it-IT" sz="1000" b="0" baseline="0" noProof="1"/>
              <a:t> of four </a:t>
            </a:r>
            <a:r>
              <a:rPr lang="it-IT" sz="1000" b="0" noProof="1"/>
              <a:t>main </a:t>
            </a:r>
            <a:r>
              <a:rPr lang="it-IT" sz="1000" b="0" baseline="0" noProof="1"/>
              <a:t>stages.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0" baseline="0" noProof="1"/>
              <a:t>By applying these steps, you can categorise your information into signals, events or threats (the ones that make it through the process) or you discard them</a:t>
            </a:r>
            <a:r>
              <a:rPr lang="it-IT" sz="1000" b="0" baseline="0" noProof="1" smtClean="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noProof="1"/>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0" baseline="0" noProof="1" smtClean="0"/>
              <a:t>The </a:t>
            </a:r>
            <a:r>
              <a:rPr lang="it-IT" sz="1000" b="0" baseline="0" noProof="1"/>
              <a:t>first stage is “Screening” : collect and scan a virtually unlimited amount of information about cases, outbreaks and rumors through multiple </a:t>
            </a:r>
            <a:r>
              <a:rPr lang="it-IT" sz="1000" b="0" baseline="0" noProof="1" smtClean="0"/>
              <a:t>sources.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noProof="1"/>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0" baseline="0" noProof="1" smtClean="0"/>
              <a:t>The </a:t>
            </a:r>
            <a:r>
              <a:rPr lang="it-IT" sz="1000" b="0" baseline="0" noProof="1"/>
              <a:t>second stage is “Filtering”:  This stage will help you to select and decide which information might constitute an item of interest for your target population and which information should be discarded. </a:t>
            </a:r>
            <a:endParaRPr lang="it-IT" sz="1000" b="0" baseline="0" noProof="1"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noProof="1"/>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0" baseline="0" noProof="1"/>
              <a:t>Items of interest can be all hazards or just infectious disease depending on your scope</a:t>
            </a:r>
            <a:r>
              <a:rPr lang="it-IT" sz="1000" b="0" baseline="0" noProof="1" smtClean="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noProof="1"/>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0" baseline="0" noProof="1"/>
              <a:t>To perform this task, you will apply some tailored criteria according to the purpose of your Epidemic inteligence. These criteria will be presented in unit 3</a:t>
            </a:r>
            <a:r>
              <a:rPr lang="it-IT" sz="1000" b="0" baseline="0" noProof="1" smtClean="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noProof="1"/>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0" baseline="0" noProof="1" smtClean="0"/>
              <a:t>The </a:t>
            </a:r>
            <a:r>
              <a:rPr lang="it-IT" sz="1000" b="0" baseline="0" noProof="1"/>
              <a:t>third stage is the “validation’’ </a:t>
            </a:r>
            <a:r>
              <a:rPr lang="en-GB" sz="1000" b="0" kern="1200" dirty="0">
                <a:effectLst/>
              </a:rPr>
              <a:t>meaning the process of confirming the accuracy and credibility of the information received from non-official sources. </a:t>
            </a:r>
            <a:endParaRPr lang="en-GB" sz="1000" b="0" kern="1200" dirty="0" smtClean="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0" dirty="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0" baseline="0" noProof="1" smtClean="0"/>
              <a:t>These </a:t>
            </a:r>
            <a:r>
              <a:rPr lang="it-IT" sz="1000" b="0" baseline="0" noProof="1"/>
              <a:t>first three steps are part of the early detection. </a:t>
            </a:r>
            <a:endParaRPr lang="it-IT" sz="1000" b="0" baseline="0" noProof="1"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noProof="1"/>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aseline="0" noProof="1" smtClean="0"/>
              <a:t>The </a:t>
            </a:r>
            <a:r>
              <a:rPr lang="it-IT" sz="1000" baseline="0" noProof="1"/>
              <a:t>fourth stage is the “</a:t>
            </a:r>
            <a:r>
              <a:rPr lang="it-IT" sz="1000" b="0" baseline="0" noProof="1"/>
              <a:t>Analysis of the context and background of the public health </a:t>
            </a:r>
            <a:r>
              <a:rPr lang="it-IT" sz="1000" b="1" baseline="0" noProof="1"/>
              <a:t>«event».</a:t>
            </a:r>
            <a:r>
              <a:rPr lang="it-IT" sz="1000" b="1" noProof="1"/>
              <a:t> </a:t>
            </a:r>
            <a:r>
              <a:rPr lang="it-IT" sz="1000" baseline="0" noProof="1"/>
              <a:t>This step will help you to preliminarly evaluate what is the most appropriate further action. </a:t>
            </a:r>
            <a:endParaRPr lang="it-IT" sz="1000" baseline="0" noProof="1"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aseline="0" noProof="1" smtClean="0"/>
              <a:t>Further </a:t>
            </a:r>
            <a:r>
              <a:rPr lang="it-IT" sz="1000" baseline="0" noProof="1"/>
              <a:t>action can be </a:t>
            </a:r>
            <a:r>
              <a:rPr lang="it-IT" sz="1000" noProof="1"/>
              <a:t>for instance </a:t>
            </a:r>
            <a:r>
              <a:rPr lang="it-IT" sz="1000" baseline="0" noProof="1"/>
              <a:t>a risk assesment, </a:t>
            </a:r>
            <a:r>
              <a:rPr lang="it-IT" sz="1000" noProof="1"/>
              <a:t>an epidemiological investigation</a:t>
            </a:r>
            <a:r>
              <a:rPr lang="it-IT" sz="1000" baseline="0" noProof="1"/>
              <a:t>,</a:t>
            </a:r>
            <a:r>
              <a:rPr lang="it-IT" sz="1000" noProof="1"/>
              <a:t> an</a:t>
            </a:r>
            <a:r>
              <a:rPr lang="it-IT" sz="1000" baseline="0" noProof="1"/>
              <a:t> expert deployment or a communication output.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200" baseline="0" noProof="1"/>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11</a:t>
            </a:fld>
            <a:endParaRPr lang="it-IT"/>
          </a:p>
        </p:txBody>
      </p:sp>
    </p:spTree>
    <p:extLst>
      <p:ext uri="{BB962C8B-B14F-4D97-AF65-F5344CB8AC3E}">
        <p14:creationId xmlns:p14="http://schemas.microsoft.com/office/powerpoint/2010/main" val="4245226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latin typeface="Arial" panose="020B0604020202020204" pitchFamily="34" charset="0"/>
                <a:cs typeface="Arial" panose="020B0604020202020204" pitchFamily="34" charset="0"/>
              </a:rPr>
              <a:t>Definitions</a:t>
            </a:r>
            <a:r>
              <a:rPr lang="en-GB" sz="1000" baseline="0" dirty="0">
                <a:latin typeface="Arial" panose="020B0604020202020204" pitchFamily="34" charset="0"/>
                <a:cs typeface="Arial" panose="020B0604020202020204" pitchFamily="34" charset="0"/>
              </a:rPr>
              <a:t> can vary from one organisation to another. </a:t>
            </a:r>
          </a:p>
          <a:p>
            <a:r>
              <a:rPr lang="en-GB" sz="1000" baseline="0" dirty="0">
                <a:latin typeface="Arial" panose="020B0604020202020204" pitchFamily="34" charset="0"/>
                <a:cs typeface="Arial" panose="020B0604020202020204" pitchFamily="34" charset="0"/>
              </a:rPr>
              <a:t>Here we </a:t>
            </a:r>
            <a:r>
              <a:rPr lang="en-GB" sz="1000" baseline="0" dirty="0" smtClean="0">
                <a:latin typeface="Arial" panose="020B0604020202020204" pitchFamily="34" charset="0"/>
                <a:cs typeface="Arial" panose="020B0604020202020204" pitchFamily="34" charset="0"/>
              </a:rPr>
              <a:t>try to provide some </a:t>
            </a:r>
            <a:r>
              <a:rPr lang="en-GB" sz="1000" baseline="0" dirty="0">
                <a:latin typeface="Arial" panose="020B0604020202020204" pitchFamily="34" charset="0"/>
                <a:cs typeface="Arial" panose="020B0604020202020204" pitchFamily="34" charset="0"/>
              </a:rPr>
              <a:t>basic definitions the way ECDC uses them.</a:t>
            </a:r>
          </a:p>
          <a:p>
            <a:r>
              <a:rPr lang="en-GB" sz="1000" dirty="0" smtClean="0">
                <a:latin typeface="Arial" panose="020B0604020202020204" pitchFamily="34" charset="0"/>
                <a:cs typeface="Arial" panose="020B0604020202020204" pitchFamily="34" charset="0"/>
              </a:rPr>
              <a:t>Information </a:t>
            </a:r>
            <a:r>
              <a:rPr lang="en-GB" sz="1000" dirty="0">
                <a:latin typeface="Arial" panose="020B0604020202020204" pitchFamily="34" charset="0"/>
                <a:cs typeface="Arial" panose="020B0604020202020204" pitchFamily="34" charset="0"/>
              </a:rPr>
              <a:t>that</a:t>
            </a:r>
            <a:r>
              <a:rPr lang="en-GB" sz="1000" baseline="0" dirty="0">
                <a:latin typeface="Arial" panose="020B0604020202020204" pitchFamily="34" charset="0"/>
                <a:cs typeface="Arial" panose="020B0604020202020204" pitchFamily="34" charset="0"/>
              </a:rPr>
              <a:t> </a:t>
            </a:r>
            <a:r>
              <a:rPr lang="en-GB" sz="1000" baseline="0" dirty="0" smtClean="0">
                <a:latin typeface="Arial" panose="020B0604020202020204" pitchFamily="34" charset="0"/>
                <a:cs typeface="Arial" panose="020B0604020202020204" pitchFamily="34" charset="0"/>
              </a:rPr>
              <a:t>goes through all the </a:t>
            </a:r>
            <a:r>
              <a:rPr lang="en-GB" sz="1000" baseline="0" dirty="0">
                <a:latin typeface="Arial" panose="020B0604020202020204" pitchFamily="34" charset="0"/>
                <a:cs typeface="Arial" panose="020B0604020202020204" pitchFamily="34" charset="0"/>
              </a:rPr>
              <a:t>steps of screening ,filtering, validation and analysis can </a:t>
            </a:r>
            <a:r>
              <a:rPr lang="en-GB" sz="1000" baseline="0" dirty="0" smtClean="0">
                <a:latin typeface="Arial" panose="020B0604020202020204" pitchFamily="34" charset="0"/>
                <a:cs typeface="Arial" panose="020B0604020202020204" pitchFamily="34" charset="0"/>
              </a:rPr>
              <a:t>be </a:t>
            </a:r>
            <a:r>
              <a:rPr lang="en-GB" sz="1000" baseline="0" dirty="0">
                <a:latin typeface="Arial" panose="020B0604020202020204" pitchFamily="34" charset="0"/>
                <a:cs typeface="Arial" panose="020B0604020202020204" pitchFamily="34" charset="0"/>
              </a:rPr>
              <a:t>called </a:t>
            </a:r>
            <a:r>
              <a:rPr lang="en-GB" sz="1000" baseline="0" dirty="0" smtClean="0">
                <a:latin typeface="Arial" panose="020B0604020202020204" pitchFamily="34" charset="0"/>
                <a:cs typeface="Arial" panose="020B0604020202020204" pitchFamily="34" charset="0"/>
              </a:rPr>
              <a:t>“items </a:t>
            </a:r>
            <a:r>
              <a:rPr lang="en-GB" sz="1000" baseline="0" dirty="0">
                <a:latin typeface="Arial" panose="020B0604020202020204" pitchFamily="34" charset="0"/>
                <a:cs typeface="Arial" panose="020B0604020202020204" pitchFamily="34" charset="0"/>
              </a:rPr>
              <a:t>of </a:t>
            </a:r>
            <a:r>
              <a:rPr lang="en-GB" sz="1000" baseline="0" dirty="0" smtClean="0">
                <a:latin typeface="Arial" panose="020B0604020202020204" pitchFamily="34" charset="0"/>
                <a:cs typeface="Arial" panose="020B0604020202020204" pitchFamily="34" charset="0"/>
              </a:rPr>
              <a:t>interest”. </a:t>
            </a:r>
            <a:endParaRPr lang="en-GB" sz="1000" baseline="0" dirty="0">
              <a:latin typeface="Arial" panose="020B0604020202020204" pitchFamily="34" charset="0"/>
              <a:cs typeface="Arial" panose="020B0604020202020204" pitchFamily="34" charset="0"/>
            </a:endParaRPr>
          </a:p>
          <a:p>
            <a:r>
              <a:rPr lang="en-GB" sz="1000" baseline="0" dirty="0" smtClean="0">
                <a:latin typeface="Arial" panose="020B0604020202020204" pitchFamily="34" charset="0"/>
                <a:cs typeface="Arial" panose="020B0604020202020204" pitchFamily="34" charset="0"/>
              </a:rPr>
              <a:t>These </a:t>
            </a:r>
            <a:r>
              <a:rPr lang="en-GB" sz="1000" baseline="0" dirty="0">
                <a:latin typeface="Arial" panose="020B0604020202020204" pitchFamily="34" charset="0"/>
                <a:cs typeface="Arial" panose="020B0604020202020204" pitchFamily="34" charset="0"/>
              </a:rPr>
              <a:t>items of interest are either signals, </a:t>
            </a:r>
            <a:r>
              <a:rPr lang="en-GB" sz="1000" baseline="0" dirty="0" smtClean="0">
                <a:latin typeface="Arial" panose="020B0604020202020204" pitchFamily="34" charset="0"/>
                <a:cs typeface="Arial" panose="020B0604020202020204" pitchFamily="34" charset="0"/>
              </a:rPr>
              <a:t>events </a:t>
            </a:r>
            <a:r>
              <a:rPr lang="en-GB" sz="1000" baseline="0" dirty="0">
                <a:latin typeface="Arial" panose="020B0604020202020204" pitchFamily="34" charset="0"/>
                <a:cs typeface="Arial" panose="020B0604020202020204" pitchFamily="34" charset="0"/>
              </a:rPr>
              <a:t>or threats.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aseline="0" dirty="0" smtClean="0">
                <a:latin typeface="Arial" panose="020B0604020202020204" pitchFamily="34" charset="0"/>
                <a:cs typeface="Arial" panose="020B0604020202020204" pitchFamily="34" charset="0"/>
              </a:rPr>
              <a:t>Signals </a:t>
            </a:r>
            <a:r>
              <a:rPr lang="en-GB" sz="1000" baseline="0" dirty="0">
                <a:latin typeface="Arial" panose="020B0604020202020204" pitchFamily="34" charset="0"/>
                <a:cs typeface="Arial" panose="020B0604020202020204" pitchFamily="34" charset="0"/>
              </a:rPr>
              <a:t>are incidents ,cases, clusters, outbreaks that are detected in one or several countries. Signals do not pose direct public health </a:t>
            </a:r>
            <a:r>
              <a:rPr lang="en-GB" sz="1000" baseline="0" dirty="0" smtClean="0">
                <a:latin typeface="Arial" panose="020B0604020202020204" pitchFamily="34" charset="0"/>
                <a:cs typeface="Arial" panose="020B0604020202020204" pitchFamily="34" charset="0"/>
              </a:rPr>
              <a:t>threat or are not </a:t>
            </a:r>
            <a:r>
              <a:rPr lang="en-GB" sz="1000" baseline="0" dirty="0">
                <a:latin typeface="Arial" panose="020B0604020202020204" pitchFamily="34" charset="0"/>
                <a:cs typeface="Arial" panose="020B0604020202020204" pitchFamily="34" charset="0"/>
              </a:rPr>
              <a:t>unexpected. They can </a:t>
            </a:r>
            <a:r>
              <a:rPr lang="en-GB" sz="1000" baseline="0" dirty="0" smtClean="0">
                <a:latin typeface="Arial" panose="020B0604020202020204" pitchFamily="34" charset="0"/>
                <a:cs typeface="Arial" panose="020B0604020202020204" pitchFamily="34" charset="0"/>
              </a:rPr>
              <a:t>become events </a:t>
            </a:r>
            <a:r>
              <a:rPr lang="en-GB" sz="1000" baseline="0" dirty="0">
                <a:latin typeface="Arial" panose="020B0604020202020204" pitchFamily="34" charset="0"/>
                <a:cs typeface="Arial" panose="020B0604020202020204" pitchFamily="34" charset="0"/>
              </a:rPr>
              <a:t>or </a:t>
            </a:r>
            <a:r>
              <a:rPr lang="en-GB" sz="1000" baseline="0" dirty="0" smtClean="0">
                <a:latin typeface="Arial" panose="020B0604020202020204" pitchFamily="34" charset="0"/>
                <a:cs typeface="Arial" panose="020B0604020202020204" pitchFamily="34" charset="0"/>
              </a:rPr>
              <a:t>threats</a:t>
            </a:r>
            <a:r>
              <a:rPr lang="en-GB" sz="1000" baseline="0" dirty="0">
                <a:latin typeface="Arial" panose="020B0604020202020204" pitchFamily="34" charset="0"/>
                <a:cs typeface="Arial" panose="020B0604020202020204" pitchFamily="34" charset="0"/>
              </a:rPr>
              <a:t>. </a:t>
            </a:r>
          </a:p>
          <a:p>
            <a:r>
              <a:rPr lang="en-GB" sz="1000" baseline="0" dirty="0" smtClean="0">
                <a:latin typeface="Arial" panose="020B0604020202020204" pitchFamily="34" charset="0"/>
                <a:cs typeface="Arial" panose="020B0604020202020204" pitchFamily="34" charset="0"/>
              </a:rPr>
              <a:t>Examples </a:t>
            </a:r>
            <a:r>
              <a:rPr lang="en-GB" sz="1000" baseline="0" dirty="0">
                <a:latin typeface="Arial" panose="020B0604020202020204" pitchFamily="34" charset="0"/>
                <a:cs typeface="Arial" panose="020B0604020202020204" pitchFamily="34" charset="0"/>
              </a:rPr>
              <a:t>of signals can be the </a:t>
            </a:r>
            <a:r>
              <a:rPr lang="en-GB" sz="1000" kern="1200" dirty="0">
                <a:solidFill>
                  <a:schemeClr val="tx1"/>
                </a:solidFill>
                <a:effectLst/>
                <a:latin typeface="Arial" panose="020B0604020202020204" pitchFamily="34" charset="0"/>
                <a:cs typeface="Arial" panose="020B0604020202020204" pitchFamily="34" charset="0"/>
              </a:rPr>
              <a:t>first case ever reported of Rat Hepatitis E in humans in Hong Kong.</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0" kern="1200" dirty="0" smtClean="0">
                <a:solidFill>
                  <a:schemeClr val="tx1"/>
                </a:solidFill>
                <a:effectLst/>
                <a:latin typeface="Arial" panose="020B0604020202020204" pitchFamily="34" charset="0"/>
                <a:cs typeface="Arial" panose="020B0604020202020204" pitchFamily="34" charset="0"/>
              </a:rPr>
              <a:t>Events</a:t>
            </a:r>
            <a:r>
              <a:rPr lang="en-GB" sz="1000" b="0" kern="1200" baseline="0" dirty="0" smtClean="0">
                <a:solidFill>
                  <a:schemeClr val="tx1"/>
                </a:solidFill>
                <a:effectLst/>
                <a:latin typeface="Arial" panose="020B0604020202020204" pitchFamily="34" charset="0"/>
                <a:cs typeface="Arial" panose="020B0604020202020204" pitchFamily="34" charset="0"/>
              </a:rPr>
              <a:t> </a:t>
            </a:r>
            <a:r>
              <a:rPr lang="en-GB" sz="1000" b="0" dirty="0">
                <a:latin typeface="Arial" panose="020B0604020202020204" pitchFamily="34" charset="0"/>
                <a:ea typeface="Tahoma" panose="020B0604030504040204" pitchFamily="34" charset="0"/>
                <a:cs typeface="Arial" panose="020B0604020202020204" pitchFamily="34" charset="0"/>
              </a:rPr>
              <a:t>are cases, clusters , outbreaks or</a:t>
            </a:r>
            <a:r>
              <a:rPr lang="en-GB" sz="1000" b="0" baseline="0" dirty="0">
                <a:latin typeface="Arial" panose="020B0604020202020204" pitchFamily="34" charset="0"/>
                <a:ea typeface="Tahoma" panose="020B0604030504040204" pitchFamily="34" charset="0"/>
                <a:cs typeface="Arial" panose="020B0604020202020204" pitchFamily="34" charset="0"/>
              </a:rPr>
              <a:t> </a:t>
            </a:r>
            <a:r>
              <a:rPr lang="en-GB" sz="1000" b="0" dirty="0">
                <a:latin typeface="Arial" panose="020B0604020202020204" pitchFamily="34" charset="0"/>
                <a:ea typeface="Tahoma" panose="020B0604030504040204" pitchFamily="34" charset="0"/>
                <a:cs typeface="Arial" panose="020B0604020202020204" pitchFamily="34" charset="0"/>
              </a:rPr>
              <a:t>incidents occurring in one or several countries and have or may have a public health impact and be of significance to your target </a:t>
            </a:r>
            <a:r>
              <a:rPr lang="en-GB" sz="1000" b="0" dirty="0" smtClean="0">
                <a:latin typeface="Arial" panose="020B0604020202020204" pitchFamily="34" charset="0"/>
                <a:ea typeface="Tahoma" panose="020B0604030504040204" pitchFamily="34" charset="0"/>
                <a:cs typeface="Arial" panose="020B0604020202020204" pitchFamily="34" charset="0"/>
              </a:rPr>
              <a:t>population. </a:t>
            </a:r>
            <a:r>
              <a:rPr lang="en-GB" sz="1000" b="0" dirty="0">
                <a:latin typeface="Arial" panose="020B0604020202020204" pitchFamily="34" charset="0"/>
                <a:ea typeface="Tahoma" panose="020B0604030504040204" pitchFamily="34" charset="0"/>
                <a:cs typeface="Arial" panose="020B0604020202020204" pitchFamily="34" charset="0"/>
              </a:rPr>
              <a:t>They are unusual or unexpected</a:t>
            </a:r>
            <a:r>
              <a:rPr lang="en-GB" sz="1000" b="0" baseline="0" dirty="0">
                <a:latin typeface="Arial" panose="020B0604020202020204" pitchFamily="34" charset="0"/>
                <a:ea typeface="Tahoma" panose="020B0604030504040204" pitchFamily="34" charset="0"/>
                <a:cs typeface="Arial" panose="020B0604020202020204" pitchFamily="34" charset="0"/>
              </a:rPr>
              <a:t> but do not meet the criteria to be called threats</a:t>
            </a:r>
            <a:r>
              <a:rPr lang="en-GB" sz="1000" b="0" baseline="0" dirty="0" smtClean="0">
                <a:latin typeface="Arial" panose="020B0604020202020204" pitchFamily="34" charset="0"/>
                <a:ea typeface="Tahoma" panose="020B0604030504040204" pitchFamily="34" charset="0"/>
                <a:cs typeface="Arial" panose="020B060402020202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0" baseline="0" dirty="0" smtClean="0">
                <a:latin typeface="Arial" panose="020B0604020202020204" pitchFamily="34" charset="0"/>
                <a:ea typeface="Tahoma" panose="020B0604030504040204" pitchFamily="34" charset="0"/>
                <a:cs typeface="Arial" panose="020B0604020202020204" pitchFamily="34" charset="0"/>
              </a:rPr>
              <a:t>An </a:t>
            </a:r>
            <a:r>
              <a:rPr lang="en-GB" sz="1000" b="0" baseline="0" dirty="0">
                <a:latin typeface="Arial" panose="020B0604020202020204" pitchFamily="34" charset="0"/>
                <a:ea typeface="Tahoma" panose="020B0604030504040204" pitchFamily="34" charset="0"/>
                <a:cs typeface="Arial" panose="020B0604020202020204" pitchFamily="34" charset="0"/>
              </a:rPr>
              <a:t>example of such can be </a:t>
            </a:r>
            <a:r>
              <a:rPr lang="en-GB" sz="1000" b="0" i="0" kern="1200" dirty="0">
                <a:solidFill>
                  <a:schemeClr val="tx1"/>
                </a:solidFill>
                <a:effectLst/>
                <a:latin typeface="Arial" panose="020B0604020202020204" pitchFamily="34" charset="0"/>
                <a:cs typeface="Arial" panose="020B0604020202020204" pitchFamily="34" charset="0"/>
              </a:rPr>
              <a:t>a measles outbreak related to </a:t>
            </a:r>
            <a:r>
              <a:rPr lang="en-GB" sz="1000" b="0" i="0" kern="1200" dirty="0" smtClean="0">
                <a:solidFill>
                  <a:schemeClr val="tx1"/>
                </a:solidFill>
                <a:effectLst/>
                <a:latin typeface="Arial" panose="020B0604020202020204" pitchFamily="34" charset="0"/>
                <a:cs typeface="Arial" panose="020B0604020202020204" pitchFamily="34" charset="0"/>
              </a:rPr>
              <a:t>a church </a:t>
            </a:r>
            <a:r>
              <a:rPr lang="en-GB" sz="1000" b="0" i="0" kern="1200" dirty="0">
                <a:solidFill>
                  <a:schemeClr val="tx1"/>
                </a:solidFill>
                <a:effectLst/>
                <a:latin typeface="Arial" panose="020B0604020202020204" pitchFamily="34" charset="0"/>
                <a:cs typeface="Arial" panose="020B0604020202020204" pitchFamily="34" charset="0"/>
              </a:rPr>
              <a:t>located </a:t>
            </a:r>
            <a:r>
              <a:rPr lang="en-GB" sz="1000" b="0" i="0" kern="1200" dirty="0" smtClean="0">
                <a:solidFill>
                  <a:schemeClr val="tx1"/>
                </a:solidFill>
                <a:effectLst/>
                <a:latin typeface="Arial" panose="020B0604020202020204" pitchFamily="34" charset="0"/>
                <a:cs typeface="Arial" panose="020B0604020202020204" pitchFamily="34" charset="0"/>
              </a:rPr>
              <a:t>in</a:t>
            </a:r>
            <a:r>
              <a:rPr lang="en-GB" sz="1000" b="0" i="0" kern="1200" baseline="0" dirty="0" smtClean="0">
                <a:solidFill>
                  <a:schemeClr val="tx1"/>
                </a:solidFill>
                <a:effectLst/>
                <a:latin typeface="Arial" panose="020B0604020202020204" pitchFamily="34" charset="0"/>
                <a:cs typeface="Arial" panose="020B0604020202020204" pitchFamily="34" charset="0"/>
              </a:rPr>
              <a:t> </a:t>
            </a:r>
            <a:r>
              <a:rPr lang="en-GB" sz="1000" b="0" i="0" kern="1200" dirty="0" smtClean="0">
                <a:solidFill>
                  <a:schemeClr val="tx1"/>
                </a:solidFill>
                <a:effectLst/>
                <a:latin typeface="Arial" panose="020B0604020202020204" pitchFamily="34" charset="0"/>
                <a:cs typeface="Arial" panose="020B0604020202020204" pitchFamily="34" charset="0"/>
              </a:rPr>
              <a:t>Denmark</a:t>
            </a:r>
            <a:r>
              <a:rPr lang="en-GB" sz="1000" b="0" i="0" kern="1200" dirty="0">
                <a:solidFill>
                  <a:schemeClr val="tx1"/>
                </a:solidFill>
                <a:effectLst/>
                <a:latin typeface="Arial" panose="020B0604020202020204" pitchFamily="34" charset="0"/>
                <a:cs typeface="Arial" panose="020B0604020202020204" pitchFamily="34" charset="0"/>
              </a:rPr>
              <a:t>. The church often receives visitors from </a:t>
            </a:r>
            <a:r>
              <a:rPr lang="en-GB" sz="1000" b="0" i="0" kern="1200" dirty="0" smtClean="0">
                <a:solidFill>
                  <a:schemeClr val="tx1"/>
                </a:solidFill>
                <a:effectLst/>
                <a:latin typeface="Arial" panose="020B0604020202020204" pitchFamily="34" charset="0"/>
                <a:cs typeface="Arial" panose="020B0604020202020204" pitchFamily="34" charset="0"/>
              </a:rPr>
              <a:t>abroad. </a:t>
            </a:r>
            <a:r>
              <a:rPr lang="en-GB" sz="1000" b="0" i="0" kern="1200" dirty="0">
                <a:solidFill>
                  <a:schemeClr val="tx1"/>
                </a:solidFill>
                <a:effectLst/>
                <a:latin typeface="Arial" panose="020B0604020202020204" pitchFamily="34" charset="0"/>
                <a:cs typeface="Arial" panose="020B0604020202020204" pitchFamily="34" charset="0"/>
              </a:rPr>
              <a:t>A child from Ukraine with a rash was present in the </a:t>
            </a:r>
            <a:r>
              <a:rPr lang="en-GB" sz="1000" b="0" i="0" kern="1200" dirty="0" smtClean="0">
                <a:solidFill>
                  <a:schemeClr val="tx1"/>
                </a:solidFill>
                <a:effectLst/>
                <a:latin typeface="Arial" panose="020B0604020202020204" pitchFamily="34" charset="0"/>
                <a:cs typeface="Arial" panose="020B0604020202020204" pitchFamily="34" charset="0"/>
              </a:rPr>
              <a:t>church. And </a:t>
            </a:r>
            <a:r>
              <a:rPr lang="en-GB" sz="1000" b="0" i="0" kern="1200" dirty="0">
                <a:solidFill>
                  <a:schemeClr val="tx1"/>
                </a:solidFill>
                <a:effectLst/>
                <a:latin typeface="Arial" panose="020B0604020202020204" pitchFamily="34" charset="0"/>
                <a:cs typeface="Arial" panose="020B0604020202020204" pitchFamily="34" charset="0"/>
              </a:rPr>
              <a:t>we have been notified about 4 laboratory confirmed cases who have connections to the </a:t>
            </a:r>
            <a:r>
              <a:rPr lang="en-GB" sz="1000" b="0" i="0" kern="1200" dirty="0" smtClean="0">
                <a:solidFill>
                  <a:schemeClr val="tx1"/>
                </a:solidFill>
                <a:effectLst/>
                <a:latin typeface="Arial" panose="020B0604020202020204" pitchFamily="34" charset="0"/>
                <a:cs typeface="Arial" panose="020B0604020202020204" pitchFamily="34" charset="0"/>
              </a:rPr>
              <a:t>church: </a:t>
            </a:r>
            <a:r>
              <a:rPr lang="en-GB" sz="1000" b="0" i="0" kern="1200" dirty="0">
                <a:solidFill>
                  <a:schemeClr val="tx1"/>
                </a:solidFill>
                <a:effectLst/>
                <a:latin typeface="Arial" panose="020B0604020202020204" pitchFamily="34" charset="0"/>
                <a:cs typeface="Arial" panose="020B0604020202020204" pitchFamily="34" charset="0"/>
              </a:rPr>
              <a:t>a Danish case, a Norwegian, a Swedish case and a </a:t>
            </a:r>
            <a:r>
              <a:rPr lang="en-GB" sz="1000" b="0" i="0" kern="1200" dirty="0" smtClean="0">
                <a:solidFill>
                  <a:schemeClr val="tx1"/>
                </a:solidFill>
                <a:effectLst/>
                <a:latin typeface="Arial" panose="020B0604020202020204" pitchFamily="34" charset="0"/>
                <a:cs typeface="Arial" panose="020B0604020202020204" pitchFamily="34" charset="0"/>
              </a:rPr>
              <a:t>case </a:t>
            </a:r>
            <a:r>
              <a:rPr lang="en-GB" sz="1000" b="0" i="0" kern="1200" dirty="0">
                <a:solidFill>
                  <a:schemeClr val="tx1"/>
                </a:solidFill>
                <a:effectLst/>
                <a:latin typeface="Arial" panose="020B0604020202020204" pitchFamily="34" charset="0"/>
                <a:cs typeface="Arial" panose="020B0604020202020204" pitchFamily="34" charset="0"/>
              </a:rPr>
              <a:t>reported from the </a:t>
            </a:r>
            <a:r>
              <a:rPr lang="en-GB" sz="1000" b="0" i="0" kern="1200" dirty="0" smtClean="0">
                <a:solidFill>
                  <a:schemeClr val="tx1"/>
                </a:solidFill>
                <a:effectLst/>
                <a:latin typeface="Arial" panose="020B0604020202020204" pitchFamily="34" charset="0"/>
                <a:cs typeface="Arial" panose="020B0604020202020204" pitchFamily="34" charset="0"/>
              </a:rPr>
              <a:t>Netherlands, </a:t>
            </a:r>
            <a:r>
              <a:rPr lang="en-GB" sz="1000" b="0" i="0" kern="1200" dirty="0">
                <a:solidFill>
                  <a:schemeClr val="tx1"/>
                </a:solidFill>
                <a:effectLst/>
                <a:latin typeface="Arial" panose="020B0604020202020204" pitchFamily="34" charset="0"/>
                <a:cs typeface="Arial" panose="020B0604020202020204" pitchFamily="34" charset="0"/>
              </a:rPr>
              <a:t>this case is a also a crew member on a </a:t>
            </a:r>
            <a:r>
              <a:rPr lang="en-GB" sz="1000" b="0" i="0" kern="1200" dirty="0" smtClean="0">
                <a:solidFill>
                  <a:schemeClr val="tx1"/>
                </a:solidFill>
                <a:effectLst/>
                <a:latin typeface="Arial" panose="020B0604020202020204" pitchFamily="34" charset="0"/>
                <a:cs typeface="Arial" panose="020B0604020202020204" pitchFamily="34" charset="0"/>
              </a:rPr>
              <a:t>ship. </a:t>
            </a:r>
            <a:r>
              <a:rPr lang="en-GB" sz="1000" b="0" i="0" kern="1200" dirty="0">
                <a:solidFill>
                  <a:schemeClr val="tx1"/>
                </a:solidFill>
                <a:effectLst/>
                <a:latin typeface="Arial" panose="020B0604020202020204" pitchFamily="34" charset="0"/>
                <a:cs typeface="Arial" panose="020B0604020202020204" pitchFamily="34" charset="0"/>
              </a:rPr>
              <a:t>We do not have access to attendance lists of the events arranged by the church</a:t>
            </a:r>
            <a:r>
              <a:rPr lang="en-GB" sz="1000" b="0" i="0" kern="1200" dirty="0" smtClean="0">
                <a:solidFill>
                  <a:schemeClr val="tx1"/>
                </a:solidFill>
                <a:effectLst/>
                <a:latin typeface="Arial" panose="020B0604020202020204" pitchFamily="34" charset="0"/>
                <a:cs typeface="Arial" panose="020B060402020202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0" dirty="0" smtClean="0">
                <a:latin typeface="Arial" panose="020B0604020202020204" pitchFamily="34" charset="0"/>
                <a:ea typeface="Calibri" panose="020F0502020204030204" pitchFamily="34" charset="0"/>
                <a:cs typeface="Arial" panose="020B0604020202020204" pitchFamily="34" charset="0"/>
              </a:rPr>
              <a:t>Threats</a:t>
            </a:r>
            <a:r>
              <a:rPr lang="en-GB" sz="1000" b="0" baseline="0" dirty="0" smtClean="0">
                <a:latin typeface="Arial" panose="020B0604020202020204" pitchFamily="34" charset="0"/>
                <a:ea typeface="Calibri" panose="020F0502020204030204" pitchFamily="34" charset="0"/>
                <a:cs typeface="Arial" panose="020B0604020202020204" pitchFamily="34" charset="0"/>
              </a:rPr>
              <a:t> </a:t>
            </a:r>
            <a:r>
              <a:rPr lang="en-GB" sz="1000" b="0" baseline="0" dirty="0">
                <a:latin typeface="Arial" panose="020B0604020202020204" pitchFamily="34" charset="0"/>
                <a:ea typeface="Calibri" panose="020F0502020204030204" pitchFamily="34" charset="0"/>
                <a:cs typeface="Arial" panose="020B0604020202020204" pitchFamily="34" charset="0"/>
              </a:rPr>
              <a:t>are </a:t>
            </a:r>
            <a:r>
              <a:rPr lang="en-GB" sz="1000" b="0" baseline="0" dirty="0" smtClean="0">
                <a:latin typeface="Arial" panose="020B0604020202020204" pitchFamily="34" charset="0"/>
                <a:ea typeface="Calibri" panose="020F0502020204030204" pitchFamily="34" charset="0"/>
                <a:cs typeface="Arial" panose="020B0604020202020204" pitchFamily="34" charset="0"/>
              </a:rPr>
              <a:t>events </a:t>
            </a:r>
            <a:r>
              <a:rPr lang="en-GB" sz="1000" b="0" baseline="0" dirty="0">
                <a:latin typeface="Arial" panose="020B0604020202020204" pitchFamily="34" charset="0"/>
                <a:ea typeface="Calibri" panose="020F0502020204030204" pitchFamily="34" charset="0"/>
                <a:cs typeface="Arial" panose="020B0604020202020204" pitchFamily="34" charset="0"/>
              </a:rPr>
              <a:t>that fulfil the EWRS or IHR (2005) criteria or are of high relevance for your target population</a:t>
            </a:r>
            <a:r>
              <a:rPr lang="en-GB" sz="1000" b="0" baseline="0" dirty="0" smtClean="0">
                <a:latin typeface="Arial" panose="020B0604020202020204" pitchFamily="34" charset="0"/>
                <a:ea typeface="Calibri" panose="020F0502020204030204" pitchFamily="34" charset="0"/>
                <a:cs typeface="Arial" panose="020B0604020202020204" pitchFamily="34" charset="0"/>
              </a:rPr>
              <a:t>. The IHR and EWRS criteria will be explained in detail in the filtering </a:t>
            </a:r>
            <a:r>
              <a:rPr lang="en-GB" sz="1000" b="0" baseline="0" dirty="0" smtClean="0">
                <a:latin typeface="Arial" panose="020B0604020202020204" pitchFamily="34" charset="0"/>
                <a:ea typeface="Calibri" panose="020F0502020204030204" pitchFamily="34" charset="0"/>
                <a:cs typeface="Arial" panose="020B0604020202020204" pitchFamily="34" charset="0"/>
              </a:rPr>
              <a:t>criteria.</a:t>
            </a:r>
            <a:r>
              <a:rPr lang="en-GB" sz="1000" b="0" dirty="0" smtClean="0">
                <a:latin typeface="Arial" panose="020B0604020202020204" pitchFamily="34" charset="0"/>
                <a:ea typeface="Calibri" panose="020F0502020204030204" pitchFamily="34" charset="0"/>
                <a:cs typeface="Arial" panose="020B0604020202020204" pitchFamily="34" charset="0"/>
              </a:rPr>
              <a:t> </a:t>
            </a:r>
            <a:r>
              <a:rPr lang="en-GB" sz="1000" b="0" baseline="0" dirty="0" smtClean="0">
                <a:latin typeface="Arial" panose="020B0604020202020204" pitchFamily="34" charset="0"/>
                <a:ea typeface="Calibri" panose="020F0502020204030204" pitchFamily="34" charset="0"/>
                <a:cs typeface="Arial" panose="020B0604020202020204" pitchFamily="34" charset="0"/>
              </a:rPr>
              <a:t>An </a:t>
            </a:r>
            <a:r>
              <a:rPr lang="en-GB" sz="1000" b="0" baseline="0" dirty="0">
                <a:latin typeface="Arial" panose="020B0604020202020204" pitchFamily="34" charset="0"/>
                <a:ea typeface="Calibri" panose="020F0502020204030204" pitchFamily="34" charset="0"/>
                <a:cs typeface="Arial" panose="020B0604020202020204" pitchFamily="34" charset="0"/>
              </a:rPr>
              <a:t>example of that </a:t>
            </a:r>
            <a:r>
              <a:rPr lang="en-GB" sz="1000" b="0" baseline="0" dirty="0" smtClean="0">
                <a:latin typeface="Arial" panose="020B0604020202020204" pitchFamily="34" charset="0"/>
                <a:ea typeface="Calibri" panose="020F0502020204030204" pitchFamily="34" charset="0"/>
                <a:cs typeface="Arial" panose="020B0604020202020204" pitchFamily="34" charset="0"/>
              </a:rPr>
              <a:t>would be an imported cases of </a:t>
            </a:r>
            <a:r>
              <a:rPr lang="en-SE" sz="1000" kern="1200" dirty="0" smtClean="0">
                <a:solidFill>
                  <a:schemeClr val="tx1"/>
                </a:solidFill>
                <a:effectLst/>
                <a:latin typeface="Arial" panose="020B0604020202020204" pitchFamily="34" charset="0"/>
                <a:cs typeface="Arial" panose="020B0604020202020204" pitchFamily="34" charset="0"/>
              </a:rPr>
              <a:t>MERS-CoV</a:t>
            </a:r>
            <a:r>
              <a:rPr lang="en-GB" sz="1000" kern="1200" dirty="0" smtClean="0">
                <a:solidFill>
                  <a:schemeClr val="tx1"/>
                </a:solidFill>
                <a:effectLst/>
                <a:latin typeface="Arial" panose="020B0604020202020204" pitchFamily="34" charset="0"/>
                <a:cs typeface="Arial" panose="020B0604020202020204" pitchFamily="34" charset="0"/>
              </a:rPr>
              <a:t> in a country of </a:t>
            </a:r>
            <a:r>
              <a:rPr lang="en-GB" sz="1000" dirty="0" smtClean="0">
                <a:latin typeface="Arial" panose="020B0604020202020204" pitchFamily="34" charset="0"/>
                <a:cs typeface="Arial" panose="020B0604020202020204" pitchFamily="34" charset="0"/>
              </a:rPr>
              <a:t>EU/EEA.</a:t>
            </a:r>
            <a:endParaRPr lang="en-GB" sz="1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12</a:t>
            </a:fld>
            <a:endParaRPr lang="it-IT"/>
          </a:p>
        </p:txBody>
      </p:sp>
    </p:spTree>
    <p:extLst>
      <p:ext uri="{BB962C8B-B14F-4D97-AF65-F5344CB8AC3E}">
        <p14:creationId xmlns:p14="http://schemas.microsoft.com/office/powerpoint/2010/main" val="2317904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GB" sz="1000" noProof="1"/>
              <a:t>The process of epidemic intelligence implies, among others, the screening of unstructured information (including web, official authorities and media reports). The process involves the early detection of new threats and events as well as the monitoring of threats that have already been identified, including potential threats.  EI needs to be understood both as a linear and as an iterative process. Indeed some events or threats would need to be monitored on a regular basis through the repetition of the steps. In each step the level of information available will change and a new assessment may be needed</a:t>
            </a:r>
            <a:r>
              <a:rPr lang="en-GB" sz="1000" noProof="1"/>
              <a:t>. </a:t>
            </a:r>
            <a:endParaRPr lang="en-GB" sz="1000" noProof="1" smtClean="0"/>
          </a:p>
          <a:p>
            <a:pPr eaLnBrk="1" hangingPunct="1">
              <a:defRPr/>
            </a:pPr>
            <a:endParaRPr lang="en-GB" sz="1000" noProof="1"/>
          </a:p>
          <a:p>
            <a:pPr eaLnBrk="1" hangingPunct="1">
              <a:defRPr/>
            </a:pPr>
            <a:r>
              <a:rPr lang="en-GB" sz="1000" noProof="1"/>
              <a:t>Information such as events, signals, rumours and threats need to be tracked and documented properly for long term monitoring or epidemiological updates. This process is called “documentation” and is key to be able to retrieve previously detected items.</a:t>
            </a:r>
          </a:p>
          <a:p>
            <a:pPr eaLnBrk="1" hangingPunct="1">
              <a:defRPr/>
            </a:pPr>
            <a:endParaRPr lang="it-IT" sz="1200" u="none" noProof="1">
              <a:solidFill>
                <a:srgbClr val="FF0000"/>
              </a:solidFill>
            </a:endParaRPr>
          </a:p>
          <a:p>
            <a:pPr marL="287338" indent="-287338" defTabSz="820738">
              <a:spcBef>
                <a:spcPct val="50000"/>
              </a:spcBef>
              <a:buClr>
                <a:srgbClr val="B22C1B"/>
              </a:buClr>
              <a:buSzPct val="80000"/>
              <a:tabLst>
                <a:tab pos="341313" algn="l"/>
                <a:tab pos="1150938" algn="l"/>
              </a:tabLst>
              <a:defRPr/>
            </a:pPr>
            <a:r>
              <a:rPr lang="en-GB" sz="1200" b="0" u="none" baseline="0" dirty="0" smtClean="0">
                <a:cs typeface="Times New Roman" pitchFamily="18" charset="0"/>
              </a:rPr>
              <a:t> </a:t>
            </a:r>
            <a:endParaRPr lang="en-GB" b="0" i="0" u="none" dirty="0">
              <a:cs typeface="Times New Roman" pitchFamily="18" charset="0"/>
            </a:endParaRP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13</a:t>
            </a:fld>
            <a:endParaRPr lang="it-IT"/>
          </a:p>
        </p:txBody>
      </p:sp>
    </p:spTree>
    <p:extLst>
      <p:ext uri="{BB962C8B-B14F-4D97-AF65-F5344CB8AC3E}">
        <p14:creationId xmlns:p14="http://schemas.microsoft.com/office/powerpoint/2010/main" val="6238319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14</a:t>
            </a:fld>
            <a:endParaRPr lang="it-IT"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it-IT" sz="1000" noProof="1" smtClean="0"/>
              <a:t>In</a:t>
            </a:r>
            <a:r>
              <a:rPr lang="it-IT" sz="1000" baseline="0" noProof="1" smtClean="0"/>
              <a:t> </a:t>
            </a:r>
            <a:r>
              <a:rPr lang="it-IT" sz="1000" baseline="0" noProof="1" smtClean="0"/>
              <a:t>this unit, we have defined Epidemic Intelligence, describing its process and its main stages. We have also made the distinction between indicator-based surveillance and Event-based surveillance.</a:t>
            </a:r>
          </a:p>
          <a:p>
            <a:pPr marL="0" marR="0" indent="0" algn="l" defTabSz="914400" rtl="0" eaLnBrk="1" fontAlgn="base" latinLnBrk="0" hangingPunct="1">
              <a:lnSpc>
                <a:spcPct val="100000"/>
              </a:lnSpc>
              <a:spcBef>
                <a:spcPct val="30000"/>
              </a:spcBef>
              <a:spcAft>
                <a:spcPct val="0"/>
              </a:spcAft>
              <a:buClrTx/>
              <a:buSzTx/>
              <a:buFontTx/>
              <a:buNone/>
              <a:tabLst/>
              <a:defRPr/>
            </a:pPr>
            <a:r>
              <a:rPr lang="it-IT" sz="1000" u="none" baseline="0" noProof="1" smtClean="0"/>
              <a:t>Now, time for a small quiz!</a:t>
            </a:r>
            <a:endParaRPr lang="it-IT" sz="1000" u="none" noProof="1"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a:ln/>
        </p:spPr>
      </p:sp>
      <p:sp>
        <p:nvSpPr>
          <p:cNvPr id="35843" name="Segnaposto note 2"/>
          <p:cNvSpPr>
            <a:spLocks noGrp="1"/>
          </p:cNvSpPr>
          <p:nvPr>
            <p:ph type="body" idx="1"/>
          </p:nvPr>
        </p:nvSpPr>
        <p:spPr>
          <a:noFill/>
          <a:ln/>
        </p:spPr>
        <p:txBody>
          <a:bodyPr/>
          <a:lstStyle/>
          <a:p>
            <a:r>
              <a:rPr lang="it-IT" dirty="0" smtClean="0"/>
              <a:t>[do not translate these notes]</a:t>
            </a:r>
          </a:p>
          <a:p>
            <a:r>
              <a:rPr lang="it-IT" dirty="0" smtClean="0"/>
              <a:t>This </a:t>
            </a:r>
            <a:r>
              <a:rPr lang="it-IT" dirty="0" smtClean="0"/>
              <a:t>screen doesn’t contain spoken audio.</a:t>
            </a:r>
          </a:p>
          <a:p>
            <a:endParaRPr lang="it-IT" b="1" dirty="0" smtClean="0"/>
          </a:p>
          <a:p>
            <a:r>
              <a:rPr lang="it-IT" b="1" dirty="0" smtClean="0"/>
              <a:t>[Design notes</a:t>
            </a:r>
            <a:r>
              <a:rPr lang="it-IT" dirty="0" smtClean="0"/>
              <a:t>: </a:t>
            </a:r>
            <a:r>
              <a:rPr lang="it-IT" dirty="0" err="1" smtClean="0"/>
              <a:t>This</a:t>
            </a:r>
            <a:r>
              <a:rPr lang="it-IT" dirty="0" smtClean="0"/>
              <a:t> slide </a:t>
            </a:r>
            <a:r>
              <a:rPr lang="it-IT" dirty="0" err="1" smtClean="0"/>
              <a:t>will</a:t>
            </a:r>
            <a:r>
              <a:rPr lang="it-IT" dirty="0" smtClean="0"/>
              <a:t> </a:t>
            </a:r>
            <a:r>
              <a:rPr lang="it-IT" dirty="0" err="1" smtClean="0"/>
              <a:t>have</a:t>
            </a:r>
            <a:r>
              <a:rPr lang="it-IT" dirty="0" smtClean="0"/>
              <a:t> a background jingle </a:t>
            </a:r>
            <a:r>
              <a:rPr lang="it-IT" dirty="0" err="1" smtClean="0"/>
              <a:t>music</a:t>
            </a:r>
            <a:r>
              <a:rPr lang="it-IT" dirty="0" smtClean="0"/>
              <a:t> (</a:t>
            </a:r>
            <a:r>
              <a:rPr lang="it-IT" dirty="0" err="1" smtClean="0"/>
              <a:t>different</a:t>
            </a:r>
            <a:r>
              <a:rPr lang="it-IT" dirty="0" smtClean="0"/>
              <a:t> </a:t>
            </a:r>
            <a:r>
              <a:rPr lang="it-IT" dirty="0" err="1" smtClean="0"/>
              <a:t>from</a:t>
            </a:r>
            <a:r>
              <a:rPr lang="it-IT" dirty="0" smtClean="0"/>
              <a:t> the welcome and </a:t>
            </a:r>
            <a:r>
              <a:rPr lang="it-IT" dirty="0" err="1" smtClean="0"/>
              <a:t>index</a:t>
            </a:r>
            <a:r>
              <a:rPr lang="it-IT" dirty="0" smtClean="0"/>
              <a:t> </a:t>
            </a:r>
            <a:r>
              <a:rPr lang="it-IT" dirty="0" err="1" smtClean="0"/>
              <a:t>screens</a:t>
            </a:r>
            <a:r>
              <a:rPr lang="it-IT" dirty="0" smtClean="0"/>
              <a:t>). Background </a:t>
            </a:r>
            <a:r>
              <a:rPr lang="it-IT" dirty="0" err="1" smtClean="0"/>
              <a:t>image</a:t>
            </a:r>
            <a:r>
              <a:rPr lang="it-IT" dirty="0" smtClean="0"/>
              <a:t> </a:t>
            </a:r>
            <a:r>
              <a:rPr lang="it-IT" dirty="0" err="1" smtClean="0"/>
              <a:t>will</a:t>
            </a:r>
            <a:r>
              <a:rPr lang="it-IT" dirty="0" smtClean="0"/>
              <a:t> </a:t>
            </a:r>
            <a:r>
              <a:rPr lang="it-IT" dirty="0" err="1" smtClean="0"/>
              <a:t>be</a:t>
            </a:r>
            <a:r>
              <a:rPr lang="it-IT" dirty="0" smtClean="0"/>
              <a:t> ECDC’s </a:t>
            </a:r>
            <a:r>
              <a:rPr lang="it-IT" dirty="0" err="1" smtClean="0"/>
              <a:t>quarters</a:t>
            </a:r>
            <a:r>
              <a:rPr lang="it-IT" dirty="0" smtClean="0"/>
              <a:t> and ECDC logo</a:t>
            </a:r>
            <a:r>
              <a:rPr lang="it-IT" b="1" dirty="0" smtClean="0"/>
              <a:t>]</a:t>
            </a:r>
          </a:p>
          <a:p>
            <a:endParaRPr lang="it-IT" dirty="0" smtClean="0"/>
          </a:p>
        </p:txBody>
      </p:sp>
      <p:sp>
        <p:nvSpPr>
          <p:cNvPr id="35844" name="Segnaposto numero diapositiva 3"/>
          <p:cNvSpPr>
            <a:spLocks noGrp="1"/>
          </p:cNvSpPr>
          <p:nvPr>
            <p:ph type="sldNum" sz="quarter" idx="5"/>
          </p:nvPr>
        </p:nvSpPr>
        <p:spPr>
          <a:noFill/>
        </p:spPr>
        <p:txBody>
          <a:bodyPr/>
          <a:lstStyle/>
          <a:p>
            <a:fld id="{5108154E-F4DD-4512-9594-CDA9054993DD}" type="slidenum">
              <a:rPr lang="it-IT" smtClean="0"/>
              <a:pPr/>
              <a:t>15</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it-IT" dirty="0" smtClean="0"/>
              <a:t>[no translation of these notes]</a:t>
            </a:r>
            <a:endParaRPr lang="it-IT" dirty="0" smtClean="0"/>
          </a:p>
          <a:p>
            <a:r>
              <a:rPr lang="it-IT" dirty="0" smtClean="0"/>
              <a:t>[This </a:t>
            </a:r>
            <a:r>
              <a:rPr lang="it-IT" dirty="0" smtClean="0"/>
              <a:t>screen doesn’t contain spoken audio</a:t>
            </a:r>
            <a:r>
              <a:rPr lang="it-IT" dirty="0" smtClean="0"/>
              <a:t>.]</a:t>
            </a:r>
            <a:endParaRPr lang="it-IT" dirty="0" smtClean="0"/>
          </a:p>
          <a:p>
            <a:endParaRPr lang="it-IT" dirty="0" smtClean="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2</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3</a:t>
            </a:fld>
            <a:endParaRPr lang="it-IT"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algn="l">
              <a:lnSpc>
                <a:spcPct val="100000"/>
              </a:lnSpc>
              <a:spcBef>
                <a:spcPct val="0"/>
              </a:spcBef>
              <a:buFontTx/>
              <a:buChar char="•"/>
            </a:pPr>
            <a:r>
              <a:rPr lang="it-IT" sz="1000" u="none" dirty="0">
                <a:latin typeface="Arial" charset="0"/>
                <a:cs typeface="Times New Roman" pitchFamily="18" charset="0"/>
              </a:rPr>
              <a:t>In this unit</a:t>
            </a:r>
            <a:r>
              <a:rPr lang="it-IT" sz="1000" u="none" baseline="0" dirty="0">
                <a:latin typeface="Arial" charset="0"/>
                <a:cs typeface="Times New Roman" pitchFamily="18" charset="0"/>
              </a:rPr>
              <a:t> will explore the following topics</a:t>
            </a:r>
            <a:r>
              <a:rPr lang="it-IT" sz="1000" dirty="0">
                <a:cs typeface="Times New Roman" pitchFamily="18" charset="0"/>
              </a:rPr>
              <a:t> Epidemic Intelligence surveillance of Epidemic Intelligence</a:t>
            </a:r>
            <a:endParaRPr lang="it-IT" sz="1000" u="none" dirty="0">
              <a:cs typeface="Times New Roman" pitchFamily="18" charset="0"/>
            </a:endParaRPr>
          </a:p>
          <a:p>
            <a:pPr algn="l">
              <a:lnSpc>
                <a:spcPct val="100000"/>
              </a:lnSpc>
              <a:spcBef>
                <a:spcPct val="0"/>
              </a:spcBef>
              <a:buFontTx/>
              <a:buChar char="•"/>
            </a:pPr>
            <a:r>
              <a:rPr lang="it-IT" sz="1000" u="none" dirty="0">
                <a:latin typeface="Arial" charset="0"/>
                <a:cs typeface="Times New Roman" pitchFamily="18" charset="0"/>
              </a:rPr>
              <a:t>epdidemic intelligence </a:t>
            </a:r>
          </a:p>
          <a:p>
            <a:pPr algn="l">
              <a:lnSpc>
                <a:spcPct val="100000"/>
              </a:lnSpc>
              <a:spcBef>
                <a:spcPct val="0"/>
              </a:spcBef>
              <a:buFontTx/>
              <a:buChar char="•"/>
            </a:pPr>
            <a:r>
              <a:rPr lang="it-IT" sz="1000" u="none" dirty="0">
                <a:latin typeface="Arial" charset="0"/>
                <a:cs typeface="Times New Roman" pitchFamily="18" charset="0"/>
              </a:rPr>
              <a:t>Actors involved in Global health security</a:t>
            </a:r>
          </a:p>
          <a:p>
            <a:pPr algn="l">
              <a:lnSpc>
                <a:spcPct val="100000"/>
              </a:lnSpc>
              <a:spcBef>
                <a:spcPct val="0"/>
              </a:spcBef>
              <a:buFontTx/>
              <a:buChar char="•"/>
            </a:pPr>
            <a:r>
              <a:rPr lang="it-IT" sz="1000" u="none" dirty="0">
                <a:latin typeface="Arial" charset="0"/>
                <a:cs typeface="Times New Roman" pitchFamily="18" charset="0"/>
              </a:rPr>
              <a:t>Purpuse intelligence</a:t>
            </a:r>
          </a:p>
          <a:p>
            <a:pPr algn="l">
              <a:lnSpc>
                <a:spcPct val="100000"/>
              </a:lnSpc>
              <a:spcBef>
                <a:spcPct val="0"/>
              </a:spcBef>
              <a:buFontTx/>
              <a:buChar char="•"/>
            </a:pPr>
            <a:r>
              <a:rPr lang="it-IT" sz="1000" u="none" dirty="0">
                <a:latin typeface="Arial" charset="0"/>
                <a:cs typeface="Times New Roman" pitchFamily="18" charset="0"/>
              </a:rPr>
              <a:t>framework</a:t>
            </a:r>
          </a:p>
          <a:p>
            <a:pPr algn="l">
              <a:lnSpc>
                <a:spcPct val="100000"/>
              </a:lnSpc>
              <a:spcBef>
                <a:spcPct val="0"/>
              </a:spcBef>
              <a:buFontTx/>
              <a:buChar char="•"/>
            </a:pPr>
            <a:r>
              <a:rPr lang="it-IT" sz="1000" u="none" dirty="0">
                <a:latin typeface="Arial" charset="0"/>
                <a:cs typeface="Times New Roman" pitchFamily="18" charset="0"/>
              </a:rPr>
              <a:t>Reason for doing EI</a:t>
            </a:r>
          </a:p>
          <a:p>
            <a:pPr algn="l">
              <a:lnSpc>
                <a:spcPct val="100000"/>
              </a:lnSpc>
              <a:spcBef>
                <a:spcPct val="0"/>
              </a:spcBef>
              <a:buFontTx/>
              <a:buChar char="•"/>
            </a:pPr>
            <a:r>
              <a:rPr lang="it-IT" sz="1000" u="none" dirty="0">
                <a:latin typeface="Arial" charset="0"/>
                <a:cs typeface="Times New Roman" pitchFamily="18" charset="0"/>
              </a:rPr>
              <a:t> scope of </a:t>
            </a:r>
          </a:p>
          <a:p>
            <a:pPr algn="l">
              <a:lnSpc>
                <a:spcPct val="100000"/>
              </a:lnSpc>
              <a:spcBef>
                <a:spcPct val="0"/>
              </a:spcBef>
              <a:buFontTx/>
              <a:buChar char="•"/>
            </a:pPr>
            <a:r>
              <a:rPr lang="it-IT" sz="1000" u="none" dirty="0">
                <a:latin typeface="Arial" charset="0"/>
                <a:cs typeface="Times New Roman" pitchFamily="18" charset="0"/>
              </a:rPr>
              <a:t> The process</a:t>
            </a:r>
          </a:p>
          <a:p>
            <a:pPr algn="l">
              <a:lnSpc>
                <a:spcPct val="100000"/>
              </a:lnSpc>
              <a:spcBef>
                <a:spcPct val="0"/>
              </a:spcBef>
              <a:buFontTx/>
              <a:buChar char="•"/>
            </a:pPr>
            <a:r>
              <a:rPr lang="it-IT" sz="1000" u="none" dirty="0">
                <a:latin typeface="Arial" charset="0"/>
                <a:cs typeface="Times New Roman" pitchFamily="18" charset="0"/>
              </a:rPr>
              <a:t>Definitions of ECDC</a:t>
            </a:r>
          </a:p>
          <a:p>
            <a:pPr algn="l">
              <a:lnSpc>
                <a:spcPct val="100000"/>
              </a:lnSpc>
              <a:spcBef>
                <a:spcPct val="0"/>
              </a:spcBef>
              <a:buFontTx/>
              <a:buChar char="•"/>
            </a:pPr>
            <a:r>
              <a:rPr lang="it-IT" sz="1000" u="none" dirty="0">
                <a:latin typeface="Arial" charset="0"/>
                <a:cs typeface="Times New Roman" pitchFamily="18" charset="0"/>
              </a:rPr>
              <a:t>Summary</a:t>
            </a:r>
            <a:r>
              <a:rPr lang="it-IT" sz="1000" dirty="0">
                <a:cs typeface="Times New Roman" pitchFamily="18" charset="0"/>
              </a:rPr>
              <a:t> </a:t>
            </a:r>
            <a:endParaRPr lang="it-IT" sz="1000" u="none" dirty="0">
              <a:cs typeface="Times New Roman" pitchFamily="18" charset="0"/>
            </a:endParaRPr>
          </a:p>
          <a:p>
            <a:pPr eaLnBrk="1" hangingPunct="1"/>
            <a:endParaRPr lang="it-IT" noProof="1">
              <a:solidFill>
                <a:srgbClr val="FF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4</a:t>
            </a:fld>
            <a:endParaRPr lang="it-IT"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it-IT" sz="1000" u="none" noProof="1" smtClean="0"/>
              <a:t>What</a:t>
            </a:r>
            <a:r>
              <a:rPr lang="it-IT" sz="1000" u="none" baseline="0" noProof="1" smtClean="0"/>
              <a:t> </a:t>
            </a:r>
            <a:r>
              <a:rPr lang="it-IT" sz="1000" u="none" baseline="0" noProof="1" smtClean="0"/>
              <a:t>is Epidemic Intelligence?</a:t>
            </a:r>
            <a:r>
              <a:rPr lang="en-GB" sz="1000" dirty="0" smtClean="0"/>
              <a:t> Many ways of defining Epidemic</a:t>
            </a:r>
            <a:r>
              <a:rPr lang="en-GB" sz="1000" baseline="0" dirty="0" smtClean="0"/>
              <a:t> Intelligence in literature</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000" baseline="0" dirty="0" smtClean="0"/>
              <a:t>One of them is: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000" u="none" dirty="0" smtClean="0">
                <a:latin typeface="Arial" charset="0"/>
                <a:cs typeface="Times New Roman" pitchFamily="18" charset="0"/>
              </a:rPr>
              <a:t>The </a:t>
            </a:r>
            <a:r>
              <a:rPr lang="en-GB" sz="1000" b="0" u="none" dirty="0" smtClean="0">
                <a:latin typeface="Arial" charset="0"/>
                <a:cs typeface="Times New Roman" pitchFamily="18" charset="0"/>
              </a:rPr>
              <a:t>process of</a:t>
            </a:r>
            <a:r>
              <a:rPr lang="en-GB" sz="1000" b="0" u="none" baseline="0" dirty="0" smtClean="0">
                <a:latin typeface="Arial" charset="0"/>
                <a:cs typeface="Times New Roman" pitchFamily="18" charset="0"/>
              </a:rPr>
              <a:t> screening</a:t>
            </a:r>
            <a:r>
              <a:rPr lang="en-GB" sz="1000" b="0" u="none" dirty="0" smtClean="0">
                <a:latin typeface="Arial" charset="0"/>
                <a:cs typeface="Times New Roman" pitchFamily="18" charset="0"/>
              </a:rPr>
              <a:t>, validating, analysing</a:t>
            </a:r>
            <a:r>
              <a:rPr lang="en-GB" sz="1000" b="0" u="none" baseline="0" dirty="0" smtClean="0">
                <a:latin typeface="Arial" charset="0"/>
                <a:cs typeface="Times New Roman" pitchFamily="18" charset="0"/>
              </a:rPr>
              <a:t> and </a:t>
            </a:r>
            <a:r>
              <a:rPr lang="en-GB" sz="1000" b="0" u="none" dirty="0" smtClean="0">
                <a:latin typeface="Arial" charset="0"/>
                <a:cs typeface="Times New Roman" pitchFamily="18" charset="0"/>
              </a:rPr>
              <a:t>assessing </a:t>
            </a:r>
            <a:r>
              <a:rPr lang="en-GB" sz="1000" u="none" dirty="0" smtClean="0">
                <a:latin typeface="Arial" charset="0"/>
                <a:cs typeface="Times New Roman" pitchFamily="18" charset="0"/>
              </a:rPr>
              <a:t>potential public health threats.  </a:t>
            </a:r>
          </a:p>
          <a:p>
            <a:pPr marL="0" marR="0" indent="0" algn="l" defTabSz="914400" rtl="0" eaLnBrk="1" fontAlgn="base" latinLnBrk="0" hangingPunct="1">
              <a:lnSpc>
                <a:spcPct val="100000"/>
              </a:lnSpc>
              <a:spcBef>
                <a:spcPct val="30000"/>
              </a:spcBef>
              <a:spcAft>
                <a:spcPct val="0"/>
              </a:spcAft>
              <a:buClrTx/>
              <a:buSzTx/>
              <a:buFontTx/>
              <a:buNone/>
              <a:tabLst/>
              <a:defRPr/>
            </a:pPr>
            <a:r>
              <a:rPr lang="en-GB" sz="1000" b="0" u="none" dirty="0" smtClean="0">
                <a:latin typeface="Arial" charset="0"/>
                <a:cs typeface="Times New Roman" pitchFamily="18" charset="0"/>
              </a:rPr>
              <a:t> </a:t>
            </a:r>
          </a:p>
          <a:p>
            <a:pPr marL="0" marR="0" indent="0" algn="l" defTabSz="914400" rtl="0" eaLnBrk="1" fontAlgn="base" latinLnBrk="0" hangingPunct="1">
              <a:lnSpc>
                <a:spcPct val="100000"/>
              </a:lnSpc>
              <a:spcBef>
                <a:spcPct val="30000"/>
              </a:spcBef>
              <a:spcAft>
                <a:spcPct val="0"/>
              </a:spcAft>
              <a:buClrTx/>
              <a:buSzTx/>
              <a:buFontTx/>
              <a:buNone/>
              <a:tabLst/>
              <a:defRPr/>
            </a:pPr>
            <a:r>
              <a:rPr lang="en-GB" sz="1000" b="0" u="none" dirty="0" smtClean="0">
                <a:latin typeface="Arial" charset="0"/>
                <a:cs typeface="Times New Roman" pitchFamily="18" charset="0"/>
              </a:rPr>
              <a:t>It encompasses activities such as early warning and identification of events that may</a:t>
            </a:r>
            <a:r>
              <a:rPr lang="en-GB" sz="1000" b="0" u="none" baseline="0" dirty="0" smtClean="0">
                <a:latin typeface="Arial" charset="0"/>
                <a:cs typeface="Times New Roman" pitchFamily="18" charset="0"/>
              </a:rPr>
              <a:t> represent a threat to global health security. </a:t>
            </a:r>
            <a:endParaRPr lang="en-GB" sz="1000" b="0" u="none" dirty="0" smtClean="0">
              <a:latin typeface="Arial" charset="0"/>
              <a:cs typeface="Times New Roman" pitchFamily="18"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000"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000" b="0" u="none" baseline="0" dirty="0" smtClean="0">
              <a:latin typeface="Arial" charset="0"/>
              <a:cs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sz="1000" dirty="0" smtClean="0"/>
              <a:t>Let’s </a:t>
            </a:r>
            <a:r>
              <a:rPr lang="it-IT" sz="1000" dirty="0" smtClean="0"/>
              <a:t>now see who</a:t>
            </a:r>
            <a:r>
              <a:rPr lang="it-IT" sz="1000" baseline="0" dirty="0" smtClean="0"/>
              <a:t> are the main actors involved in the health security at global level. </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sz="1000" kern="1200" baseline="0" dirty="0" smtClean="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000" kern="1200" baseline="0" noProof="1" smtClean="0">
                <a:solidFill>
                  <a:schemeClr val="tx1"/>
                </a:solidFill>
              </a:rPr>
              <a:t>Research </a:t>
            </a:r>
            <a:r>
              <a:rPr lang="en-GB" sz="1000" kern="1200" baseline="0" noProof="1" smtClean="0">
                <a:solidFill>
                  <a:schemeClr val="tx1"/>
                </a:solidFill>
              </a:rPr>
              <a:t>Community</a:t>
            </a:r>
            <a:r>
              <a:rPr lang="it-IT" sz="1000" kern="1200" baseline="0" dirty="0" smtClean="0">
                <a:solidFill>
                  <a:schemeClr val="tx1"/>
                </a:solidFill>
              </a:rPr>
              <a:t>; </a:t>
            </a:r>
            <a:r>
              <a:rPr lang="en-GB" sz="1000" kern="1200" baseline="0" noProof="1" smtClean="0">
                <a:solidFill>
                  <a:schemeClr val="tx1"/>
                </a:solidFill>
              </a:rPr>
              <a:t>EU/UN agencies; CDCs; Countries MoH; Industry; ECDC; NGOs; Networks; WHO;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000" kern="1200" baseline="0" noProof="1" smtClean="0">
                <a:solidFill>
                  <a:schemeClr val="tx1"/>
                </a:solidFill>
              </a:rPr>
              <a:t>Some of theses entities do risk management, others risk assemsent and scientific advice and others both.</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6</a:t>
            </a:fld>
            <a:endParaRPr lang="it-IT"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it-IT" sz="1000" baseline="0" noProof="1" smtClean="0"/>
              <a:t>The </a:t>
            </a:r>
            <a:r>
              <a:rPr lang="it-IT" sz="1000" baseline="0" noProof="1" smtClean="0"/>
              <a:t>main purpose of epidemic intelligence is to perform risk detection and </a:t>
            </a:r>
            <a:r>
              <a:rPr lang="it-IT" sz="1000" baseline="0" noProof="1" smtClean="0"/>
              <a:t>monitoring. </a:t>
            </a:r>
            <a:r>
              <a:rPr lang="it-IT" sz="1000" baseline="0" noProof="1" smtClean="0"/>
              <a:t>This risk will then be assessed by evaluating the risk and issuing scientific advice on options for response. Both actions are needed for the information to be cascaded to the risk managament entities that will implement control measures.</a:t>
            </a:r>
          </a:p>
          <a:p>
            <a:pPr marL="0" marR="0" indent="0" algn="l" defTabSz="914400" rtl="0" eaLnBrk="1" fontAlgn="base" latinLnBrk="0" hangingPunct="1">
              <a:lnSpc>
                <a:spcPct val="100000"/>
              </a:lnSpc>
              <a:spcBef>
                <a:spcPct val="30000"/>
              </a:spcBef>
              <a:spcAft>
                <a:spcPct val="0"/>
              </a:spcAft>
              <a:buClrTx/>
              <a:buSzTx/>
              <a:buFontTx/>
              <a:buNone/>
              <a:tabLst/>
              <a:defRPr/>
            </a:pPr>
            <a:endParaRPr lang="it-IT" sz="1000" u="sng" noProof="1" smtClean="0"/>
          </a:p>
          <a:p>
            <a:pPr marL="0" marR="0" indent="0" algn="l" defTabSz="914400" rtl="0" eaLnBrk="1" fontAlgn="base" latinLnBrk="0" hangingPunct="1">
              <a:lnSpc>
                <a:spcPct val="100000"/>
              </a:lnSpc>
              <a:spcBef>
                <a:spcPct val="30000"/>
              </a:spcBef>
              <a:spcAft>
                <a:spcPct val="0"/>
              </a:spcAft>
              <a:buClrTx/>
              <a:buSzTx/>
              <a:buFontTx/>
              <a:buNone/>
              <a:tabLst/>
              <a:defRPr/>
            </a:pPr>
            <a:r>
              <a:rPr lang="it-IT" sz="1000" b="1" u="none" noProof="1" smtClean="0"/>
              <a:t>Link for other</a:t>
            </a:r>
            <a:r>
              <a:rPr lang="it-IT" sz="1000" b="1" u="none" baseline="0" noProof="1" smtClean="0"/>
              <a:t> unit :  </a:t>
            </a:r>
            <a:r>
              <a:rPr lang="en-GB" sz="1000" b="0" u="none" noProof="1" smtClean="0">
                <a:solidFill>
                  <a:srgbClr val="FFFFFF"/>
                </a:solidFill>
                <a:latin typeface="Tahoma" pitchFamily="34" charset="0"/>
              </a:rPr>
              <a:t>Epidemic Intelligence at ECDC</a:t>
            </a:r>
            <a:endParaRPr lang="it-IT" sz="1000" b="0" u="none" baseline="0" noProof="1" smtClean="0"/>
          </a:p>
          <a:p>
            <a:pPr marL="0" marR="0" indent="0" algn="l" defTabSz="914400" rtl="0" eaLnBrk="1" fontAlgn="base" latinLnBrk="0" hangingPunct="1">
              <a:lnSpc>
                <a:spcPct val="100000"/>
              </a:lnSpc>
              <a:spcBef>
                <a:spcPct val="30000"/>
              </a:spcBef>
              <a:spcAft>
                <a:spcPct val="0"/>
              </a:spcAft>
              <a:buClrTx/>
              <a:buSzTx/>
              <a:buFontTx/>
              <a:buNone/>
              <a:tabLst/>
              <a:defRPr/>
            </a:pPr>
            <a:r>
              <a:rPr lang="it-IT" sz="1000" b="0" u="none" noProof="1" smtClean="0"/>
              <a:t>Powerpoint will</a:t>
            </a:r>
            <a:r>
              <a:rPr lang="it-IT" sz="1000" b="0" u="none" baseline="0" noProof="1" smtClean="0"/>
              <a:t> follow</a:t>
            </a:r>
            <a:endParaRPr lang="it-IT" sz="1000" b="0" u="none" noProof="1"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GB" sz="1000" dirty="0" smtClean="0">
                <a:latin typeface="Arial" panose="020B0604020202020204" pitchFamily="34" charset="0"/>
                <a:cs typeface="Arial" panose="020B0604020202020204" pitchFamily="34" charset="0"/>
              </a:rPr>
              <a:t>Indicator-based </a:t>
            </a:r>
            <a:r>
              <a:rPr lang="en-GB" sz="1000" dirty="0" smtClean="0">
                <a:latin typeface="Arial" panose="020B0604020202020204" pitchFamily="34" charset="0"/>
                <a:cs typeface="Arial" panose="020B0604020202020204" pitchFamily="34" charset="0"/>
              </a:rPr>
              <a:t>surveillance (IBS)  and event-based surveillance (EBS) are two different – but complementary – components of Epidemic Intelligence. The main differences rely on the type of information, the processes and the sources.</a:t>
            </a: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 indicator-based surveillance (IBS) is based on sources such as sentinel, hospital or laboratory data that are reported in a centralised and official system. It allows the </a:t>
            </a:r>
            <a:r>
              <a:rPr lang="it-IT" sz="1000" baseline="0" dirty="0" smtClean="0">
                <a:latin typeface="Arial" panose="020B0604020202020204" pitchFamily="34" charset="0"/>
                <a:cs typeface="Arial" panose="020B0604020202020204" pitchFamily="34" charset="0"/>
              </a:rPr>
              <a:t>detection </a:t>
            </a:r>
            <a:r>
              <a:rPr lang="en-US" sz="1000" b="0" u="none" noProof="1" smtClean="0">
                <a:latin typeface="Arial" panose="020B0604020202020204" pitchFamily="34" charset="0"/>
                <a:cs typeface="Arial" panose="020B0604020202020204" pitchFamily="34" charset="0"/>
              </a:rPr>
              <a:t>of unusual disease patterns </a:t>
            </a:r>
            <a:r>
              <a:rPr lang="en-US" sz="1000" u="none" noProof="1" smtClean="0">
                <a:latin typeface="Arial" panose="020B0604020202020204" pitchFamily="34" charset="0"/>
                <a:cs typeface="Arial" panose="020B0604020202020204" pitchFamily="34" charset="0"/>
              </a:rPr>
              <a:t>through analysis and interpretation of </a:t>
            </a:r>
            <a:r>
              <a:rPr lang="en-US" sz="1000" b="0" u="none" noProof="1" smtClean="0">
                <a:latin typeface="Arial" panose="020B0604020202020204" pitchFamily="34" charset="0"/>
                <a:cs typeface="Arial" panose="020B0604020202020204" pitchFamily="34" charset="0"/>
              </a:rPr>
              <a:t>common indicators </a:t>
            </a:r>
            <a:r>
              <a:rPr lang="en-US" sz="1000" u="none" noProof="1" smtClean="0">
                <a:latin typeface="Arial" panose="020B0604020202020204" pitchFamily="34" charset="0"/>
                <a:cs typeface="Arial" panose="020B0604020202020204" pitchFamily="34" charset="0"/>
              </a:rPr>
              <a:t>(number of cases compared to same period of last years, proportions, rates, trends…).</a:t>
            </a:r>
            <a:r>
              <a:rPr lang="en-US" sz="1000" u="none" baseline="0" noProof="1" smtClean="0">
                <a:latin typeface="Arial" panose="020B0604020202020204" pitchFamily="34" charset="0"/>
                <a:cs typeface="Arial" panose="020B0604020202020204" pitchFamily="34" charset="0"/>
              </a:rPr>
              <a:t> It </a:t>
            </a:r>
            <a:r>
              <a:rPr lang="en-US" sz="1000" u="none" noProof="1" smtClean="0">
                <a:latin typeface="Arial" panose="020B0604020202020204" pitchFamily="34" charset="0"/>
                <a:cs typeface="Arial" panose="020B0604020202020204" pitchFamily="34" charset="0"/>
              </a:rPr>
              <a:t>mostly</a:t>
            </a:r>
            <a:r>
              <a:rPr lang="en-US" sz="1000" u="none" baseline="0" noProof="1" smtClean="0">
                <a:latin typeface="Arial" panose="020B0604020202020204" pitchFamily="34" charset="0"/>
                <a:cs typeface="Arial" panose="020B0604020202020204" pitchFamily="34" charset="0"/>
              </a:rPr>
              <a:t> </a:t>
            </a:r>
            <a:r>
              <a:rPr lang="en-US" sz="1000" noProof="1" smtClean="0">
                <a:latin typeface="Arial" panose="020B0604020202020204" pitchFamily="34" charset="0"/>
                <a:cs typeface="Arial" panose="020B0604020202020204" pitchFamily="34" charset="0"/>
              </a:rPr>
              <a:t>focuses</a:t>
            </a:r>
            <a:r>
              <a:rPr lang="en-US" sz="1000" u="none" baseline="0" noProof="1" smtClean="0">
                <a:latin typeface="Arial" panose="020B0604020202020204" pitchFamily="34" charset="0"/>
                <a:cs typeface="Arial" panose="020B0604020202020204" pitchFamily="34" charset="0"/>
              </a:rPr>
              <a:t> on known diseases. </a:t>
            </a:r>
            <a:endParaRPr lang="en-GB" sz="1000" dirty="0" smtClean="0">
              <a:latin typeface="Arial" panose="020B0604020202020204" pitchFamily="34" charset="0"/>
              <a:cs typeface="Arial" panose="020B0604020202020204" pitchFamily="34" charset="0"/>
            </a:endParaRP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 event-based surveillance (EBS) can be defined as an “ad-hoc” detection and interpretation of unstructured information originating from multiple sources. The process is rapid and based on real-time detection. By extracting information from web-aggregators, media, networks or social media, it allows the detection of rare, unusual or unknown diseases. </a:t>
            </a:r>
            <a:endParaRPr lang="it-IT" sz="1000" dirty="0" smtClean="0">
              <a:latin typeface="Arial" panose="020B0604020202020204" pitchFamily="34" charset="0"/>
              <a:cs typeface="Arial" panose="020B0604020202020204" pitchFamily="34" charset="0"/>
            </a:endParaRPr>
          </a:p>
          <a:p>
            <a:endParaRPr lang="it-IT" sz="1000" dirty="0" smtClean="0">
              <a:latin typeface="Arial" panose="020B0604020202020204" pitchFamily="34" charset="0"/>
              <a:cs typeface="Arial" panose="020B0604020202020204" pitchFamily="34" charset="0"/>
            </a:endParaRPr>
          </a:p>
          <a:p>
            <a:r>
              <a:rPr lang="da-DK" sz="1000" b="0" u="none" noProof="1" smtClean="0">
                <a:solidFill>
                  <a:srgbClr val="FFFFFF"/>
                </a:solidFill>
                <a:latin typeface="Arial" panose="020B0604020202020204" pitchFamily="34" charset="0"/>
                <a:cs typeface="Arial" panose="020B0604020202020204" pitchFamily="34" charset="0"/>
              </a:rPr>
              <a:t>This </a:t>
            </a:r>
            <a:r>
              <a:rPr lang="da-DK" sz="1000" b="0" u="none" noProof="1">
                <a:solidFill>
                  <a:srgbClr val="FFFFFF"/>
                </a:solidFill>
                <a:latin typeface="Arial" panose="020B0604020202020204" pitchFamily="34" charset="0"/>
                <a:cs typeface="Arial" panose="020B0604020202020204" pitchFamily="34" charset="0"/>
              </a:rPr>
              <a:t>tutorial will focus moslty on Event based surveillance. </a:t>
            </a:r>
          </a:p>
          <a:p>
            <a:endParaRPr lang="en-GB" sz="1000" b="1" i="0" kern="1200" dirty="0">
              <a:solidFill>
                <a:schemeClr val="tx1"/>
              </a:solidFill>
              <a:effectLst/>
              <a:latin typeface="Arial" panose="020B0604020202020204" pitchFamily="34" charset="0"/>
              <a:cs typeface="Arial" panose="020B0604020202020204" pitchFamily="34" charset="0"/>
            </a:endParaRPr>
          </a:p>
          <a:p>
            <a:r>
              <a:rPr lang="en-GB" sz="1000" b="1" i="0" kern="1200" dirty="0">
                <a:solidFill>
                  <a:schemeClr val="tx1"/>
                </a:solidFill>
                <a:effectLst/>
                <a:latin typeface="Arial" panose="020B0604020202020204" pitchFamily="34" charset="0"/>
                <a:cs typeface="Arial" panose="020B0604020202020204" pitchFamily="34" charset="0"/>
              </a:rPr>
              <a:t>To</a:t>
            </a:r>
            <a:r>
              <a:rPr lang="en-GB" sz="1000" b="1" i="0" kern="1200" baseline="0" dirty="0">
                <a:solidFill>
                  <a:schemeClr val="tx1"/>
                </a:solidFill>
                <a:effectLst/>
                <a:latin typeface="Arial" panose="020B0604020202020204" pitchFamily="34" charset="0"/>
                <a:cs typeface="Arial" panose="020B0604020202020204" pitchFamily="34" charset="0"/>
              </a:rPr>
              <a:t> put it in fewer words:</a:t>
            </a:r>
            <a:endParaRPr lang="en-GB" sz="1000" b="1" i="0" kern="1200" dirty="0">
              <a:solidFill>
                <a:schemeClr val="tx1"/>
              </a:solidFill>
              <a:effectLst/>
              <a:latin typeface="Arial" panose="020B0604020202020204" pitchFamily="34" charset="0"/>
              <a:cs typeface="Arial" panose="020B0604020202020204" pitchFamily="34" charset="0"/>
            </a:endParaRPr>
          </a:p>
          <a:p>
            <a:r>
              <a:rPr lang="en-GB" sz="1000" b="1" i="0" kern="1200" dirty="0">
                <a:solidFill>
                  <a:schemeClr val="tx1"/>
                </a:solidFill>
                <a:effectLst/>
                <a:latin typeface="Arial" panose="020B0604020202020204" pitchFamily="34" charset="0"/>
                <a:cs typeface="Arial" panose="020B0604020202020204" pitchFamily="34" charset="0"/>
              </a:rPr>
              <a:t>‘Indicator-based component’ refers to structured data collected through routine surveillance system</a:t>
            </a:r>
            <a:r>
              <a:rPr lang="en-GB" sz="1000" b="1" i="0" kern="1200" baseline="0" dirty="0">
                <a:solidFill>
                  <a:schemeClr val="tx1"/>
                </a:solidFill>
                <a:effectLst/>
                <a:latin typeface="Arial" panose="020B0604020202020204" pitchFamily="34" charset="0"/>
                <a:cs typeface="Arial" panose="020B0604020202020204" pitchFamily="34" charset="0"/>
              </a:rPr>
              <a:t> whereas</a:t>
            </a:r>
            <a:r>
              <a:rPr lang="en-GB" sz="1000" b="1" i="0" kern="1200" dirty="0">
                <a:solidFill>
                  <a:schemeClr val="tx1"/>
                </a:solidFill>
                <a:effectLst/>
                <a:latin typeface="Arial" panose="020B0604020202020204" pitchFamily="34" charset="0"/>
                <a:cs typeface="Arial" panose="020B0604020202020204" pitchFamily="34" charset="0"/>
              </a:rPr>
              <a:t> ‘Event-based component’ refers to unstructured data gathered from sources of intelligence of any nature.</a:t>
            </a:r>
            <a:endParaRPr lang="en-GB" sz="1000" b="0" u="none" noProof="1">
              <a:solidFill>
                <a:srgbClr val="FFFFFF"/>
              </a:solidFill>
              <a:latin typeface="Arial" panose="020B0604020202020204" pitchFamily="34" charset="0"/>
              <a:cs typeface="Arial" panose="020B0604020202020204" pitchFamily="34"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z="1000" dirty="0" smtClean="0"/>
              <a:t>As </a:t>
            </a:r>
            <a:r>
              <a:rPr lang="it-IT" sz="1000" dirty="0"/>
              <a:t>said, Epidemic Intelligence</a:t>
            </a:r>
            <a:r>
              <a:rPr lang="it-IT" sz="1000" baseline="0" dirty="0"/>
              <a:t> integrates both i</a:t>
            </a:r>
            <a:r>
              <a:rPr lang="it-IT" sz="1000" dirty="0"/>
              <a:t>ndicator-based and event-based surveillance.</a:t>
            </a:r>
            <a:r>
              <a:rPr lang="it-IT" sz="1000" baseline="0" dirty="0"/>
              <a:t> </a:t>
            </a:r>
            <a:endParaRPr lang="en-US" sz="1000" u="none" baseline="0" noProof="1">
              <a:cs typeface="Times New Roman" pitchFamily="18" charset="0"/>
            </a:endParaRPr>
          </a:p>
          <a:p>
            <a:endParaRPr lang="da-DK" sz="1000" b="0" u="none" baseline="0" noProof="1">
              <a:latin typeface="Tahoma" pitchFamily="34" charset="0"/>
            </a:endParaRPr>
          </a:p>
          <a:p>
            <a:r>
              <a:rPr lang="da-DK" sz="1000" b="0" u="none" baseline="0" noProof="1">
                <a:latin typeface="Tahoma" pitchFamily="34" charset="0"/>
              </a:rPr>
              <a:t>If we focus on the event-based surveillance, we can distinguish two components: the data monitoring and metadata monitoring. </a:t>
            </a:r>
          </a:p>
          <a:p>
            <a:endParaRPr lang="da-DK" sz="1000" b="0" u="none" baseline="0" noProof="1">
              <a:latin typeface="Tahoma" pitchFamily="34" charset="0"/>
            </a:endParaRPr>
          </a:p>
          <a:p>
            <a:r>
              <a:rPr lang="da-DK" sz="1000" b="0" u="none" baseline="0" noProof="1">
                <a:latin typeface="Tahoma" pitchFamily="34" charset="0"/>
              </a:rPr>
              <a:t>Data monitoring is the search of primary information originating from sources such as media or social media.  We will give examples and explain it more in depth in the following units. With new technologies and the expansion of internet, the amount of sources available is </a:t>
            </a:r>
            <a:r>
              <a:rPr lang="da-DK" sz="1000" noProof="1">
                <a:latin typeface="Tahoma" pitchFamily="34" charset="0"/>
              </a:rPr>
              <a:t>unlimited and </a:t>
            </a:r>
            <a:r>
              <a:rPr lang="da-DK" sz="1000" b="0" u="none" baseline="0" noProof="1">
                <a:latin typeface="Tahoma" pitchFamily="34" charset="0"/>
              </a:rPr>
              <a:t>increasing exponentially. </a:t>
            </a:r>
          </a:p>
          <a:p>
            <a:endParaRPr lang="da-DK" sz="1000" b="0" u="none" baseline="0" noProof="1">
              <a:latin typeface="Tahoma" pitchFamily="34" charset="0"/>
            </a:endParaRPr>
          </a:p>
          <a:p>
            <a:r>
              <a:rPr lang="da-DK" sz="1000" b="0" u="none" baseline="0" noProof="1">
                <a:latin typeface="Tahoma" pitchFamily="34" charset="0"/>
              </a:rPr>
              <a:t>Recently, as we have entered the era of big data and information, </a:t>
            </a:r>
            <a:r>
              <a:rPr lang="da-DK" sz="1000" noProof="1">
                <a:latin typeface="Tahoma" pitchFamily="34" charset="0"/>
              </a:rPr>
              <a:t>EI </a:t>
            </a:r>
            <a:r>
              <a:rPr lang="da-DK" sz="1000" b="0" u="none" baseline="0" noProof="1">
                <a:latin typeface="Tahoma" pitchFamily="34" charset="0"/>
              </a:rPr>
              <a:t>now </a:t>
            </a:r>
            <a:r>
              <a:rPr lang="da-DK" sz="1000" noProof="1">
                <a:latin typeface="Tahoma" pitchFamily="34" charset="0"/>
              </a:rPr>
              <a:t>integrates </a:t>
            </a:r>
            <a:r>
              <a:rPr lang="da-DK" sz="1000" b="0" u="none" baseline="0" noProof="1">
                <a:latin typeface="Tahoma" pitchFamily="34" charset="0"/>
              </a:rPr>
              <a:t>the metadata monitoring, to detect trends about certain topics or outbreaks. This is done by using social media or query analytics , where trends of keywords, hashtags and locations are closely monitored. A significant increase in the number of posts about a specific disease </a:t>
            </a:r>
            <a:r>
              <a:rPr lang="da-DK" sz="1000" noProof="1">
                <a:latin typeface="Tahoma" pitchFamily="34" charset="0"/>
              </a:rPr>
              <a:t>constitutes </a:t>
            </a:r>
            <a:r>
              <a:rPr lang="da-DK" sz="1000" b="0" u="none" baseline="0" noProof="1">
                <a:latin typeface="Tahoma" pitchFamily="34" charset="0"/>
              </a:rPr>
              <a:t>”per se” an alert for epidemic Intelligence experts. The same principle can be applied </a:t>
            </a:r>
            <a:r>
              <a:rPr lang="da-DK" sz="1000" noProof="1">
                <a:latin typeface="Tahoma" pitchFamily="34" charset="0"/>
              </a:rPr>
              <a:t>to</a:t>
            </a:r>
            <a:r>
              <a:rPr lang="da-DK" sz="1000" b="0" u="none" baseline="0" noProof="1">
                <a:latin typeface="Tahoma" pitchFamily="34" charset="0"/>
              </a:rPr>
              <a:t> the number of searches in online encyclopedias or search engines. </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8</a:t>
            </a:fld>
            <a:endParaRPr lang="it-IT"/>
          </a:p>
        </p:txBody>
      </p:sp>
    </p:spTree>
    <p:extLst>
      <p:ext uri="{BB962C8B-B14F-4D97-AF65-F5344CB8AC3E}">
        <p14:creationId xmlns:p14="http://schemas.microsoft.com/office/powerpoint/2010/main" val="2431978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dirty="0" smtClean="0">
                <a:latin typeface="Calibri" panose="020F0502020204030204" pitchFamily="34" charset="0"/>
              </a:rPr>
              <a:t>Why do we</a:t>
            </a:r>
            <a:r>
              <a:rPr lang="en-GB" sz="1000" baseline="0" dirty="0" smtClean="0">
                <a:latin typeface="Calibri" panose="020F0502020204030204" pitchFamily="34" charset="0"/>
              </a:rPr>
              <a:t> do </a:t>
            </a:r>
            <a:r>
              <a:rPr lang="en-GB" sz="1000" dirty="0" smtClean="0">
                <a:latin typeface="Calibri" panose="020F0502020204030204" pitchFamily="34" charset="0"/>
              </a:rPr>
              <a:t>EI? </a:t>
            </a:r>
            <a:endParaRPr lang="en-GB" sz="1000"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0" i="0" kern="1200" baseline="0" dirty="0" smtClean="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0" i="0" kern="1200" dirty="0" smtClean="0">
                <a:effectLst/>
              </a:rPr>
              <a:t>The objective of epidemic intelligence is to</a:t>
            </a:r>
            <a:r>
              <a:rPr lang="en-GB" sz="1000" b="0" i="0" kern="1200" baseline="0" dirty="0" smtClean="0">
                <a:effectLst/>
              </a:rPr>
              <a:t> </a:t>
            </a:r>
            <a:r>
              <a:rPr lang="en-GB" sz="1000" b="0" i="0" kern="1200" dirty="0" smtClean="0">
                <a:effectLst/>
              </a:rPr>
              <a:t>speed up the detection and the response</a:t>
            </a:r>
            <a:r>
              <a:rPr lang="en-GB" sz="1000" b="0" i="0" kern="1200" baseline="0" dirty="0" smtClean="0">
                <a:effectLst/>
              </a:rPr>
              <a:t> to </a:t>
            </a:r>
            <a:r>
              <a:rPr lang="en-GB" sz="1000" b="0" i="0" kern="1200" dirty="0" smtClean="0">
                <a:effectLst/>
              </a:rPr>
              <a:t>health threats. It allows to shortcut the traditional surveillance mechanisms.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dirty="0" smtClean="0">
              <a:latin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dirty="0" smtClean="0">
                <a:latin typeface="Calibri" panose="020F0502020204030204" pitchFamily="34" charset="0"/>
              </a:rPr>
              <a:t>This graph illustrates the potential impact of public health actions.</a:t>
            </a:r>
            <a:r>
              <a:rPr lang="en-GB" sz="1000" baseline="0" dirty="0" smtClean="0">
                <a:latin typeface="Calibri" panose="020F0502020204030204" pitchFamily="34" charset="0"/>
              </a:rPr>
              <a:t> It is </a:t>
            </a:r>
            <a:r>
              <a:rPr lang="en-GB" sz="1000" dirty="0" smtClean="0">
                <a:latin typeface="Calibri" panose="020F0502020204030204" pitchFamily="34" charset="0"/>
              </a:rPr>
              <a:t>based on a theoretical model and shows </a:t>
            </a:r>
            <a:r>
              <a:rPr lang="en-GB" sz="1000" baseline="0" dirty="0" smtClean="0">
                <a:latin typeface="Calibri" panose="020F0502020204030204" pitchFamily="34" charset="0"/>
              </a:rPr>
              <a:t>that the earlier an outbreak is identified, the earlier response measures can be implemented. As a consequence, it will minimise the number of affected people.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aseline="0" dirty="0" smtClean="0">
              <a:latin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aseline="0" dirty="0" smtClean="0">
                <a:latin typeface="Calibri" panose="020F0502020204030204" pitchFamily="34" charset="0"/>
              </a:rPr>
              <a:t>The light green shows how the outbreak might evolve in time in terms of number of cases.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000" baseline="0" dirty="0" smtClean="0">
                <a:latin typeface="Calibri" panose="020F0502020204030204" pitchFamily="34" charset="0"/>
              </a:rPr>
              <a:t>If the response measures are implemented earlier -thanks to early detection- a smaller amount of cases will be affected (dark green).</a:t>
            </a:r>
            <a:endParaRPr lang="en-GB" sz="100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u="none" baseline="0" dirty="0" smtClean="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smtClean="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1345702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2B6775F-7715-4745-8E81-2A44AA0A0312}" type="datetimeFigureOut">
              <a:rPr lang="en-GB" smtClean="0"/>
              <a:t>24/11/2020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0E42E0D-7BDD-44E7-9CBC-B0B3F9055E67}" type="slidenum">
              <a:rPr lang="en-GB" smtClean="0"/>
              <a:t>‹#›</a:t>
            </a:fld>
            <a:endParaRPr lang="en-GB"/>
          </a:p>
        </p:txBody>
      </p:sp>
    </p:spTree>
    <p:extLst>
      <p:ext uri="{BB962C8B-B14F-4D97-AF65-F5344CB8AC3E}">
        <p14:creationId xmlns:p14="http://schemas.microsoft.com/office/powerpoint/2010/main" val="31226434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dirty="0" smtClean="0"/>
              <a:t>First level subhead here</a:t>
            </a:r>
          </a:p>
          <a:p>
            <a:pPr lvl="1"/>
            <a:r>
              <a:rPr lang="en-US" dirty="0" smtClean="0"/>
              <a:t>Second level content</a:t>
            </a:r>
          </a:p>
          <a:p>
            <a:pPr lvl="2"/>
            <a:r>
              <a:rPr lang="en-US" dirty="0" smtClean="0"/>
              <a:t>Third level content</a:t>
            </a:r>
          </a:p>
          <a:p>
            <a:pPr lvl="3"/>
            <a:r>
              <a:rPr lang="en-US" dirty="0" smtClean="0"/>
              <a:t> </a:t>
            </a:r>
          </a:p>
          <a:p>
            <a:pPr lvl="0"/>
            <a:r>
              <a:rPr lang="en-US" dirty="0" smtClean="0"/>
              <a:t>First level subhead here</a:t>
            </a:r>
          </a:p>
          <a:p>
            <a:pPr lvl="1"/>
            <a:r>
              <a:rPr lang="en-US" dirty="0" smtClean="0"/>
              <a:t>Second level content</a:t>
            </a:r>
          </a:p>
          <a:p>
            <a:pPr lvl="2"/>
            <a:r>
              <a:rPr lang="en-US" dirty="0" smtClean="0"/>
              <a:t>Third level content</a:t>
            </a:r>
          </a:p>
          <a:p>
            <a:pPr lvl="3"/>
            <a:r>
              <a:rPr lang="en-US" dirty="0" smtClean="0"/>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it-IT" sz="2600" u="none" dirty="0" err="1" smtClean="0">
                <a:solidFill>
                  <a:schemeClr val="bg1"/>
                </a:solidFill>
                <a:latin typeface="Arial" charset="0"/>
              </a:rPr>
              <a:t>Epidemic</a:t>
            </a:r>
            <a:r>
              <a:rPr lang="it-IT" sz="2600" u="none" dirty="0" smtClean="0">
                <a:solidFill>
                  <a:schemeClr val="bg1"/>
                </a:solidFill>
                <a:latin typeface="Arial" charset="0"/>
              </a:rPr>
              <a:t> Intelligence tutorial</a:t>
            </a:r>
            <a:r>
              <a:rPr lang="it-IT" sz="2600" u="none" dirty="0">
                <a:solidFill>
                  <a:schemeClr val="bg1"/>
                </a:solidFill>
                <a:latin typeface="Arial" charset="0"/>
              </a:rPr>
              <a:t/>
            </a:r>
            <a:br>
              <a:rPr lang="it-IT" sz="2600" u="none" dirty="0">
                <a:solidFill>
                  <a:schemeClr val="bg1"/>
                </a:solidFill>
                <a:latin typeface="Arial" charset="0"/>
              </a:rPr>
            </a:br>
            <a:r>
              <a:rPr lang="it-IT" sz="2600" u="none" dirty="0" err="1" smtClean="0">
                <a:solidFill>
                  <a:schemeClr val="bg1"/>
                </a:solidFill>
                <a:latin typeface="Arial" charset="0"/>
              </a:rPr>
              <a:t>Introduction</a:t>
            </a:r>
            <a:endParaRPr lang="it-IT" sz="2600" u="none" noProof="1">
              <a:solidFill>
                <a:schemeClr val="bg1"/>
              </a:solidFill>
              <a:latin typeface="Arial" charset="0"/>
            </a:endParaRPr>
          </a:p>
        </p:txBody>
      </p:sp>
      <p:sp>
        <p:nvSpPr>
          <p:cNvPr id="4109" name="Text Box 13"/>
          <p:cNvSpPr txBox="1">
            <a:spLocks noChangeArrowheads="1"/>
          </p:cNvSpPr>
          <p:nvPr userDrawn="1"/>
        </p:nvSpPr>
        <p:spPr bwMode="auto">
          <a:xfrm>
            <a:off x="9269413" y="584200"/>
            <a:ext cx="1531937" cy="313932"/>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it-IT" sz="1600" b="1" u="none" dirty="0" smtClean="0">
                <a:latin typeface="Arial" charset="0"/>
              </a:rPr>
              <a:t>/tot</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it-IT" sz="1000" u="none" dirty="0" err="1">
                <a:effectLst>
                  <a:glow rad="63500">
                    <a:schemeClr val="accent5">
                      <a:satMod val="175000"/>
                      <a:alpha val="40000"/>
                    </a:schemeClr>
                  </a:glow>
                </a:effectLst>
              </a:rPr>
              <a:t>By</a:t>
            </a:r>
            <a:r>
              <a:rPr lang="it-IT" sz="1000" u="none" dirty="0">
                <a:effectLst>
                  <a:glow rad="63500">
                    <a:schemeClr val="accent5">
                      <a:satMod val="175000"/>
                      <a:alpha val="40000"/>
                    </a:schemeClr>
                  </a:glow>
                </a:effectLst>
              </a:rPr>
              <a:t> </a:t>
            </a:r>
            <a:r>
              <a:rPr lang="it-IT" sz="1000" u="none" dirty="0" err="1">
                <a:effectLst>
                  <a:glow rad="63500">
                    <a:schemeClr val="accent5">
                      <a:satMod val="175000"/>
                      <a:alpha val="40000"/>
                    </a:schemeClr>
                  </a:glow>
                </a:effectLst>
              </a:rPr>
              <a:t>Simulwate</a:t>
            </a:r>
            <a:endParaRPr lang="it-IT" sz="1000" u="none" dirty="0">
              <a:effectLst>
                <a:glow rad="63500">
                  <a:schemeClr val="accent5">
                    <a:satMod val="175000"/>
                    <a:alpha val="40000"/>
                  </a:schemeClr>
                </a:glow>
              </a:effectLst>
            </a:endParaRPr>
          </a:p>
        </p:txBody>
      </p:sp>
      <p:pic>
        <p:nvPicPr>
          <p:cNvPr id="1032" name="Immagine 9" descr="ecdc_logo_x_ppt.png"/>
          <p:cNvPicPr>
            <a:picLocks noChangeAspect="1"/>
          </p:cNvPicPr>
          <p:nvPr userDrawn="1"/>
        </p:nvPicPr>
        <p:blipFill>
          <a:blip r:embed="rId7"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207" r:id="rId3"/>
    <p:sldLayoutId id="2147484208" r:id="rId4"/>
    <p:sldLayoutId id="2147484209" r:id="rId5"/>
  </p:sldLayoutIdLst>
  <p:transition>
    <p:wipe dir="r"/>
  </p:transition>
  <p:timing>
    <p:tnLst>
      <p:par>
        <p:cTn id="1" dur="indefinite" restart="never" nodeType="tmRoot"/>
      </p:par>
    </p:tnLst>
  </p:timing>
  <p:hf hdr="0" ftr="0" dt="0"/>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comments" Target="../comments/commen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comments" Target="../comments/comment1.x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410564" y="2219380"/>
            <a:ext cx="6075750" cy="1815882"/>
          </a:xfrm>
          <a:prstGeom prst="rect">
            <a:avLst/>
          </a:prstGeom>
          <a:noFill/>
          <a:ln w="9525">
            <a:noFill/>
            <a:miter lim="800000"/>
            <a:headEnd/>
            <a:tailEnd/>
          </a:ln>
        </p:spPr>
        <p:txBody>
          <a:bodyPr wrap="square">
            <a:spAutoFit/>
          </a:bodyPr>
          <a:lstStyle/>
          <a:p>
            <a:pPr marL="190500" lvl="1" indent="-187325" algn="l">
              <a:lnSpc>
                <a:spcPct val="100000"/>
              </a:lnSpc>
              <a:spcBef>
                <a:spcPct val="0"/>
              </a:spcBef>
              <a:buFont typeface="Wingdings" pitchFamily="2" charset="2"/>
              <a:buChar char="§"/>
            </a:pPr>
            <a:r>
              <a:rPr lang="en-GB" sz="1600" u="none" dirty="0">
                <a:latin typeface="Arial" charset="0"/>
                <a:cs typeface="Times New Roman" pitchFamily="18" charset="0"/>
              </a:rPr>
              <a:t>What is Epidemic Intelligence </a:t>
            </a:r>
            <a:r>
              <a:rPr lang="en-GB" sz="1600" u="none" dirty="0" smtClean="0">
                <a:latin typeface="Arial" charset="0"/>
                <a:cs typeface="Times New Roman" pitchFamily="18" charset="0"/>
              </a:rPr>
              <a:t>? (</a:t>
            </a:r>
            <a:r>
              <a:rPr lang="en-GB" sz="1600" u="none" dirty="0">
                <a:latin typeface="Arial" charset="0"/>
                <a:cs typeface="Times New Roman" pitchFamily="18" charset="0"/>
              </a:rPr>
              <a:t>EI)</a:t>
            </a:r>
          </a:p>
          <a:p>
            <a:pPr marL="190500" lvl="1" indent="-187325" algn="l">
              <a:lnSpc>
                <a:spcPct val="100000"/>
              </a:lnSpc>
              <a:spcBef>
                <a:spcPct val="0"/>
              </a:spcBef>
              <a:buFont typeface="Wingdings" pitchFamily="2" charset="2"/>
              <a:buChar char="§"/>
            </a:pPr>
            <a:r>
              <a:rPr lang="en-GB" sz="1600" u="none" dirty="0">
                <a:latin typeface="Arial" charset="0"/>
                <a:cs typeface="Times New Roman" pitchFamily="18" charset="0"/>
              </a:rPr>
              <a:t>Reasons for doing EI</a:t>
            </a:r>
          </a:p>
          <a:p>
            <a:pPr marL="190500" lvl="1" indent="-187325" algn="l">
              <a:lnSpc>
                <a:spcPct val="100000"/>
              </a:lnSpc>
              <a:spcBef>
                <a:spcPct val="0"/>
              </a:spcBef>
              <a:buFont typeface="Wingdings" pitchFamily="2" charset="2"/>
              <a:buChar char="§"/>
            </a:pPr>
            <a:r>
              <a:rPr lang="en-GB" sz="1600" u="none" dirty="0">
                <a:latin typeface="Arial" charset="0"/>
                <a:cs typeface="Times New Roman" pitchFamily="18" charset="0"/>
              </a:rPr>
              <a:t>Methodology/process of EI</a:t>
            </a:r>
          </a:p>
          <a:p>
            <a:pPr marL="190500" lvl="1" indent="-187325" algn="l">
              <a:lnSpc>
                <a:spcPct val="100000"/>
              </a:lnSpc>
              <a:spcBef>
                <a:spcPct val="0"/>
              </a:spcBef>
              <a:buFont typeface="Wingdings" pitchFamily="2" charset="2"/>
              <a:buChar char="§"/>
            </a:pPr>
            <a:r>
              <a:rPr lang="en-GB" sz="1600" u="none" dirty="0">
                <a:latin typeface="Arial" charset="0"/>
                <a:cs typeface="Times New Roman" pitchFamily="18" charset="0"/>
              </a:rPr>
              <a:t>Tools used in EI</a:t>
            </a:r>
          </a:p>
          <a:p>
            <a:pPr marL="190500" lvl="1" indent="-187325" algn="l">
              <a:lnSpc>
                <a:spcPct val="100000"/>
              </a:lnSpc>
              <a:spcBef>
                <a:spcPct val="0"/>
              </a:spcBef>
              <a:buFont typeface="Wingdings" pitchFamily="2" charset="2"/>
              <a:buChar char="§"/>
            </a:pPr>
            <a:r>
              <a:rPr lang="en-GB" sz="1600" u="none" dirty="0">
                <a:latin typeface="Arial" charset="0"/>
                <a:cs typeface="Times New Roman" pitchFamily="18" charset="0"/>
              </a:rPr>
              <a:t>Strengthen EI capacities </a:t>
            </a:r>
          </a:p>
          <a:p>
            <a:pPr marL="190500" indent="-187325" algn="l">
              <a:lnSpc>
                <a:spcPct val="100000"/>
              </a:lnSpc>
              <a:spcBef>
                <a:spcPct val="0"/>
              </a:spcBef>
              <a:buFont typeface="Wingdings" pitchFamily="2" charset="2"/>
              <a:buChar char="§"/>
            </a:pPr>
            <a:r>
              <a:rPr lang="en-GB" sz="1600" u="none" dirty="0">
                <a:latin typeface="Arial" charset="0"/>
                <a:cs typeface="Times New Roman" pitchFamily="18" charset="0"/>
              </a:rPr>
              <a:t>Develop a common approach among </a:t>
            </a:r>
            <a:r>
              <a:rPr lang="en-GB" sz="1600" u="none" dirty="0" smtClean="0">
                <a:latin typeface="Arial" charset="0"/>
                <a:cs typeface="Times New Roman" pitchFamily="18" charset="0"/>
              </a:rPr>
              <a:t>stakeholders on </a:t>
            </a:r>
            <a:r>
              <a:rPr lang="en-GB" sz="1600" u="none" dirty="0">
                <a:latin typeface="Arial" charset="0"/>
                <a:cs typeface="Times New Roman" pitchFamily="18" charset="0"/>
              </a:rPr>
              <a:t>EI activities </a:t>
            </a:r>
          </a:p>
        </p:txBody>
      </p:sp>
      <p:sp>
        <p:nvSpPr>
          <p:cNvPr id="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err="1" smtClean="0">
                <a:solidFill>
                  <a:srgbClr val="69AE23"/>
                </a:solidFill>
                <a:latin typeface="Arial" charset="0"/>
              </a:rPr>
              <a:t>Introduction</a:t>
            </a:r>
            <a:r>
              <a:rPr lang="it-IT" sz="1800" b="1" u="none" dirty="0" smtClean="0">
                <a:solidFill>
                  <a:srgbClr val="69AE23"/>
                </a:solidFill>
                <a:latin typeface="Arial" charset="0"/>
              </a:rPr>
              <a:t> </a:t>
            </a:r>
            <a:r>
              <a:rPr lang="it-IT" sz="1800" b="1" u="none" dirty="0" err="1" smtClean="0">
                <a:solidFill>
                  <a:srgbClr val="69AE23"/>
                </a:solidFill>
                <a:latin typeface="Arial" charset="0"/>
              </a:rPr>
              <a:t>to</a:t>
            </a:r>
            <a:r>
              <a:rPr lang="it-IT" sz="1800" b="1" u="none" dirty="0" smtClean="0">
                <a:solidFill>
                  <a:srgbClr val="69AE23"/>
                </a:solidFill>
                <a:latin typeface="Arial" charset="0"/>
              </a:rPr>
              <a:t> the tutorial</a:t>
            </a:r>
            <a:endParaRPr lang="it-IT" sz="1800" b="1" u="none" noProof="1">
              <a:solidFill>
                <a:srgbClr val="69AE23"/>
              </a:solidFill>
              <a:latin typeface="Arial" charset="0"/>
            </a:endParaRPr>
          </a:p>
        </p:txBody>
      </p:sp>
      <p:sp>
        <p:nvSpPr>
          <p:cNvPr id="11" name="Text Box 2"/>
          <p:cNvSpPr txBox="1">
            <a:spLocks noChangeArrowheads="1"/>
          </p:cNvSpPr>
          <p:nvPr/>
        </p:nvSpPr>
        <p:spPr bwMode="auto">
          <a:xfrm>
            <a:off x="1575249" y="2496379"/>
            <a:ext cx="2835315" cy="1015663"/>
          </a:xfrm>
          <a:prstGeom prst="rect">
            <a:avLst/>
          </a:prstGeom>
          <a:noFill/>
          <a:ln w="9525">
            <a:noFill/>
            <a:miter lim="800000"/>
            <a:headEnd/>
            <a:tailEnd/>
          </a:ln>
        </p:spPr>
        <p:txBody>
          <a:bodyPr wrap="square" anchor="ctr">
            <a:spAutoFit/>
          </a:bodyPr>
          <a:lstStyle/>
          <a:p>
            <a:pPr algn="l">
              <a:lnSpc>
                <a:spcPct val="100000"/>
              </a:lnSpc>
              <a:spcBef>
                <a:spcPct val="0"/>
              </a:spcBef>
            </a:pPr>
            <a:r>
              <a:rPr lang="en-GB" sz="3000" b="1" u="none">
                <a:solidFill>
                  <a:srgbClr val="69AE23"/>
                </a:solidFill>
                <a:latin typeface="Arial" charset="0"/>
              </a:rPr>
              <a:t>Objectives </a:t>
            </a:r>
            <a:endParaRPr lang="en-GB" sz="3000" b="1" u="none" dirty="0">
              <a:solidFill>
                <a:srgbClr val="69AE23"/>
              </a:solidFill>
              <a:latin typeface="Arial" charset="0"/>
            </a:endParaRPr>
          </a:p>
          <a:p>
            <a:pPr algn="l">
              <a:lnSpc>
                <a:spcPct val="100000"/>
              </a:lnSpc>
              <a:spcBef>
                <a:spcPct val="0"/>
              </a:spcBef>
            </a:pPr>
            <a:r>
              <a:rPr lang="en-GB" sz="3000" b="1" u="none" dirty="0">
                <a:solidFill>
                  <a:srgbClr val="69AE23"/>
                </a:solidFill>
                <a:latin typeface="Arial" charset="0"/>
              </a:rPr>
              <a:t>of this tutorial</a:t>
            </a: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178946" y="880579"/>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smtClean="0">
                <a:solidFill>
                  <a:srgbClr val="69AE23"/>
                </a:solidFill>
                <a:latin typeface="Arial" charset="0"/>
              </a:rPr>
              <a:t>Public Health Cycle</a:t>
            </a:r>
            <a:endParaRPr lang="it-IT" sz="1800" b="1" u="none" noProof="1">
              <a:solidFill>
                <a:srgbClr val="69AE23"/>
              </a:solidFill>
              <a:latin typeface="Arial" charset="0"/>
            </a:endParaRPr>
          </a:p>
        </p:txBody>
      </p:sp>
      <p:sp>
        <p:nvSpPr>
          <p:cNvPr id="13" name="Rectangle 4"/>
          <p:cNvSpPr>
            <a:spLocks noChangeArrowheads="1"/>
          </p:cNvSpPr>
          <p:nvPr/>
        </p:nvSpPr>
        <p:spPr bwMode="auto">
          <a:xfrm>
            <a:off x="3870505" y="3158970"/>
            <a:ext cx="2295255" cy="770084"/>
          </a:xfrm>
          <a:prstGeom prst="rect">
            <a:avLst/>
          </a:prstGeom>
          <a:noFill/>
          <a:ln w="9525">
            <a:noFill/>
            <a:miter lim="800000"/>
            <a:headEnd/>
            <a:tailEnd/>
          </a:ln>
          <a:effectLst/>
        </p:spPr>
        <p:txBody>
          <a:bodyPr wrap="square" lIns="92075" tIns="46038" rIns="92075" bIns="46038">
            <a:spAutoFit/>
          </a:bodyPr>
          <a:lstStyle/>
          <a:p>
            <a:pPr lvl="1" algn="l" eaLnBrk="0" hangingPunct="0">
              <a:lnSpc>
                <a:spcPct val="100000"/>
              </a:lnSpc>
              <a:spcBef>
                <a:spcPct val="0"/>
              </a:spcBef>
            </a:pPr>
            <a:r>
              <a:rPr lang="en-GB" sz="2200" b="1" u="none" dirty="0" smtClean="0">
                <a:solidFill>
                  <a:srgbClr val="69AE23"/>
                </a:solidFill>
                <a:latin typeface="Arial" charset="0"/>
              </a:rPr>
              <a:t>Information for action. </a:t>
            </a:r>
          </a:p>
        </p:txBody>
      </p:sp>
      <p:sp>
        <p:nvSpPr>
          <p:cNvPr id="15" name="TextBox 14"/>
          <p:cNvSpPr txBox="1"/>
          <p:nvPr/>
        </p:nvSpPr>
        <p:spPr>
          <a:xfrm>
            <a:off x="405120" y="1223755"/>
            <a:ext cx="1845384" cy="480131"/>
          </a:xfrm>
          <a:prstGeom prst="rect">
            <a:avLst/>
          </a:prstGeom>
          <a:noFill/>
        </p:spPr>
        <p:txBody>
          <a:bodyPr wrap="square" rtlCol="0">
            <a:spAutoFit/>
          </a:bodyPr>
          <a:lstStyle/>
          <a:p>
            <a:r>
              <a:rPr lang="en-GB" sz="2800" dirty="0" smtClean="0">
                <a:solidFill>
                  <a:srgbClr val="002060"/>
                </a:solidFill>
                <a:latin typeface="Calibri" pitchFamily="34" charset="0"/>
                <a:cs typeface="Calibri" pitchFamily="34" charset="0"/>
              </a:rPr>
              <a:t> </a:t>
            </a:r>
            <a:endParaRPr lang="en-GB" sz="2800" dirty="0">
              <a:solidFill>
                <a:srgbClr val="002060"/>
              </a:solidFill>
              <a:latin typeface="Calibri" pitchFamily="34" charset="0"/>
              <a:cs typeface="Calibri" pitchFamily="34" charset="0"/>
            </a:endParaRPr>
          </a:p>
        </p:txBody>
      </p:sp>
      <p:graphicFrame>
        <p:nvGraphicFramePr>
          <p:cNvPr id="3" name="Diagram 2"/>
          <p:cNvGraphicFramePr/>
          <p:nvPr>
            <p:extLst>
              <p:ext uri="{D42A27DB-BD31-4B8C-83A1-F6EECF244321}">
                <p14:modId xmlns:p14="http://schemas.microsoft.com/office/powerpoint/2010/main" val="2399780165"/>
              </p:ext>
            </p:extLst>
          </p:nvPr>
        </p:nvGraphicFramePr>
        <p:xfrm>
          <a:off x="1665260" y="1294059"/>
          <a:ext cx="6828887" cy="466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bwMode="auto">
          <a:xfrm>
            <a:off x="4815611" y="1131115"/>
            <a:ext cx="3678536" cy="4008075"/>
          </a:xfrm>
          <a:prstGeom prst="rect">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smtClean="0">
              <a:ln>
                <a:noFill/>
              </a:ln>
              <a:solidFill>
                <a:schemeClr val="tx1"/>
              </a:solidFill>
              <a:effectLst/>
              <a:latin typeface="Microsoft Sans Serif" pitchFamily="34" charset="0"/>
            </a:endParaRPr>
          </a:p>
        </p:txBody>
      </p:sp>
      <p:sp>
        <p:nvSpPr>
          <p:cNvPr id="6" name="TextBox 5"/>
          <p:cNvSpPr txBox="1"/>
          <p:nvPr/>
        </p:nvSpPr>
        <p:spPr>
          <a:xfrm>
            <a:off x="6885840" y="1533070"/>
            <a:ext cx="1638590" cy="258532"/>
          </a:xfrm>
          <a:prstGeom prst="rect">
            <a:avLst/>
          </a:prstGeom>
          <a:noFill/>
        </p:spPr>
        <p:txBody>
          <a:bodyPr wrap="none" rtlCol="0">
            <a:spAutoFit/>
          </a:bodyPr>
          <a:lstStyle/>
          <a:p>
            <a:r>
              <a:rPr lang="en-GB" dirty="0" smtClean="0"/>
              <a:t>Epidemic Intelligence</a:t>
            </a:r>
            <a:endParaRPr lang="en-GB" dirty="0"/>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6674" y="883325"/>
            <a:ext cx="3735415" cy="341632"/>
          </a:xfrm>
          <a:prstGeom prst="rect">
            <a:avLst/>
          </a:prstGeom>
          <a:noFill/>
        </p:spPr>
        <p:txBody>
          <a:bodyPr wrap="square" rtlCol="0">
            <a:spAutoFit/>
          </a:bodyPr>
          <a:lstStyle/>
          <a:p>
            <a:pPr algn="l">
              <a:spcBef>
                <a:spcPct val="50000"/>
              </a:spcBef>
            </a:pPr>
            <a:r>
              <a:rPr lang="en-GB" sz="1800" b="1" u="none" dirty="0" smtClean="0">
                <a:solidFill>
                  <a:srgbClr val="69AE23"/>
                </a:solidFill>
                <a:latin typeface="Arial" charset="0"/>
              </a:rPr>
              <a:t>Process </a:t>
            </a:r>
            <a:r>
              <a:rPr lang="en-GB" sz="1800" b="1" u="none" dirty="0">
                <a:solidFill>
                  <a:srgbClr val="69AE23"/>
                </a:solidFill>
                <a:latin typeface="Arial" charset="0"/>
              </a:rPr>
              <a:t>of EI</a:t>
            </a:r>
          </a:p>
        </p:txBody>
      </p:sp>
      <p:pic>
        <p:nvPicPr>
          <p:cNvPr id="10" name="Picture 9"/>
          <p:cNvPicPr>
            <a:picLocks noChangeAspect="1"/>
          </p:cNvPicPr>
          <p:nvPr/>
        </p:nvPicPr>
        <p:blipFill>
          <a:blip r:embed="rId3"/>
          <a:stretch>
            <a:fillRect/>
          </a:stretch>
        </p:blipFill>
        <p:spPr>
          <a:xfrm>
            <a:off x="1189239" y="1859852"/>
            <a:ext cx="8212024" cy="3450635"/>
          </a:xfrm>
          <a:prstGeom prst="rect">
            <a:avLst/>
          </a:prstGeom>
        </p:spPr>
      </p:pic>
      <p:sp>
        <p:nvSpPr>
          <p:cNvPr id="30" name="Chevron 29"/>
          <p:cNvSpPr/>
          <p:nvPr/>
        </p:nvSpPr>
        <p:spPr>
          <a:xfrm>
            <a:off x="4397805" y="2302092"/>
            <a:ext cx="848103" cy="1619121"/>
          </a:xfrm>
          <a:prstGeom prst="chevron">
            <a:avLst>
              <a:gd name="adj" fmla="val 62310"/>
            </a:avLst>
          </a:prstGeom>
          <a:solidFill>
            <a:srgbClr val="70AD47">
              <a:lumMod val="20000"/>
              <a:lumOff val="80000"/>
            </a:srgbClr>
          </a:solidFill>
          <a:ln>
            <a:noFill/>
          </a:ln>
          <a:effectLst/>
        </p:spPr>
      </p:sp>
      <p:sp>
        <p:nvSpPr>
          <p:cNvPr id="32" name="Oval 31"/>
          <p:cNvSpPr/>
          <p:nvPr/>
        </p:nvSpPr>
        <p:spPr>
          <a:xfrm flipH="1">
            <a:off x="7250634" y="2221171"/>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3" name="Oval 32"/>
          <p:cNvSpPr/>
          <p:nvPr/>
        </p:nvSpPr>
        <p:spPr>
          <a:xfrm flipH="1">
            <a:off x="8014359" y="2255876"/>
            <a:ext cx="642128" cy="56057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4" name="Oval 33"/>
          <p:cNvSpPr/>
          <p:nvPr/>
        </p:nvSpPr>
        <p:spPr>
          <a:xfrm flipH="1">
            <a:off x="7619725" y="3417836"/>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5" name="TextBox 34"/>
          <p:cNvSpPr txBox="1"/>
          <p:nvPr/>
        </p:nvSpPr>
        <p:spPr>
          <a:xfrm>
            <a:off x="7273116" y="2371546"/>
            <a:ext cx="685428" cy="283154"/>
          </a:xfrm>
          <a:prstGeom prst="rect">
            <a:avLst/>
          </a:prstGeom>
          <a:noFill/>
        </p:spPr>
        <p:txBody>
          <a:bodyPr wrap="square" rtlCol="0">
            <a:spAutoFit/>
          </a:bodyPr>
          <a:lstStyle/>
          <a:p>
            <a:pPr algn="l" defTabSz="810067" fontAlgn="auto">
              <a:lnSpc>
                <a:spcPct val="100000"/>
              </a:lnSpc>
              <a:spcBef>
                <a:spcPts val="0"/>
              </a:spcBef>
              <a:spcAft>
                <a:spcPts val="0"/>
              </a:spcAft>
            </a:pPr>
            <a:r>
              <a:rPr lang="nl-NL" sz="1240" u="none" dirty="0" smtClean="0">
                <a:solidFill>
                  <a:prstClr val="black"/>
                </a:solidFill>
                <a:latin typeface="Calibri" panose="020F0502020204030204"/>
              </a:rPr>
              <a:t>Signal</a:t>
            </a:r>
            <a:endParaRPr lang="en-GB" sz="1240" u="none" dirty="0">
              <a:solidFill>
                <a:prstClr val="black"/>
              </a:solidFill>
              <a:latin typeface="Calibri" panose="020F0502020204030204"/>
            </a:endParaRPr>
          </a:p>
        </p:txBody>
      </p:sp>
      <p:sp>
        <p:nvSpPr>
          <p:cNvPr id="36" name="TextBox 35"/>
          <p:cNvSpPr txBox="1"/>
          <p:nvPr/>
        </p:nvSpPr>
        <p:spPr>
          <a:xfrm>
            <a:off x="8110420" y="2404385"/>
            <a:ext cx="543924" cy="283154"/>
          </a:xfrm>
          <a:prstGeom prst="rect">
            <a:avLst/>
          </a:prstGeom>
          <a:noFill/>
        </p:spPr>
        <p:txBody>
          <a:bodyPr wrap="square" rtlCol="0">
            <a:spAutoFit/>
          </a:bodyPr>
          <a:lstStyle/>
          <a:p>
            <a:pPr algn="l" defTabSz="810067" fontAlgn="auto">
              <a:lnSpc>
                <a:spcPct val="100000"/>
              </a:lnSpc>
              <a:spcBef>
                <a:spcPts val="0"/>
              </a:spcBef>
              <a:spcAft>
                <a:spcPts val="0"/>
              </a:spcAft>
            </a:pPr>
            <a:r>
              <a:rPr lang="nl-NL" sz="1240" u="none" dirty="0">
                <a:solidFill>
                  <a:prstClr val="black"/>
                </a:solidFill>
                <a:latin typeface="Calibri" panose="020F0502020204030204"/>
              </a:rPr>
              <a:t>Event</a:t>
            </a:r>
            <a:endParaRPr lang="en-GB" sz="1240" u="none" dirty="0">
              <a:solidFill>
                <a:prstClr val="black"/>
              </a:solidFill>
              <a:latin typeface="Calibri" panose="020F0502020204030204"/>
            </a:endParaRPr>
          </a:p>
        </p:txBody>
      </p:sp>
      <p:sp>
        <p:nvSpPr>
          <p:cNvPr id="37" name="TextBox 36"/>
          <p:cNvSpPr txBox="1"/>
          <p:nvPr/>
        </p:nvSpPr>
        <p:spPr>
          <a:xfrm>
            <a:off x="7673011" y="3578113"/>
            <a:ext cx="676315" cy="283154"/>
          </a:xfrm>
          <a:prstGeom prst="rect">
            <a:avLst/>
          </a:prstGeom>
          <a:noFill/>
        </p:spPr>
        <p:txBody>
          <a:bodyPr wrap="square" rtlCol="0">
            <a:spAutoFit/>
          </a:bodyPr>
          <a:lstStyle/>
          <a:p>
            <a:pPr algn="l" defTabSz="810067" fontAlgn="auto">
              <a:lnSpc>
                <a:spcPct val="100000"/>
              </a:lnSpc>
              <a:spcBef>
                <a:spcPts val="0"/>
              </a:spcBef>
              <a:spcAft>
                <a:spcPts val="0"/>
              </a:spcAft>
            </a:pPr>
            <a:r>
              <a:rPr lang="nl-NL" sz="1240" u="none" dirty="0">
                <a:solidFill>
                  <a:prstClr val="black"/>
                </a:solidFill>
                <a:latin typeface="Calibri" panose="020F0502020204030204"/>
              </a:rPr>
              <a:t>Threat</a:t>
            </a:r>
            <a:endParaRPr lang="en-GB" sz="1240" u="none" dirty="0">
              <a:solidFill>
                <a:prstClr val="black"/>
              </a:solidFill>
              <a:latin typeface="Calibri" panose="020F0502020204030204"/>
            </a:endParaRPr>
          </a:p>
        </p:txBody>
      </p:sp>
      <p:sp>
        <p:nvSpPr>
          <p:cNvPr id="38" name="Chevron 37"/>
          <p:cNvSpPr/>
          <p:nvPr/>
        </p:nvSpPr>
        <p:spPr>
          <a:xfrm rot="5400000">
            <a:off x="7278449" y="3838172"/>
            <a:ext cx="1163365" cy="1316818"/>
          </a:xfrm>
          <a:prstGeom prst="chevron">
            <a:avLst>
              <a:gd name="adj" fmla="val 62709"/>
            </a:avLst>
          </a:prstGeom>
          <a:solidFill>
            <a:srgbClr val="70AD47">
              <a:lumMod val="20000"/>
              <a:lumOff val="80000"/>
            </a:srgbClr>
          </a:solidFill>
          <a:ln>
            <a:noFill/>
          </a:ln>
          <a:effectLst/>
        </p:spPr>
      </p:sp>
      <p:sp>
        <p:nvSpPr>
          <p:cNvPr id="39" name="TextBox 38"/>
          <p:cNvSpPr txBox="1"/>
          <p:nvPr/>
        </p:nvSpPr>
        <p:spPr>
          <a:xfrm>
            <a:off x="3746204" y="1449271"/>
            <a:ext cx="430118" cy="782469"/>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Screen</a:t>
            </a:r>
            <a:endParaRPr lang="en-GB" sz="1595" u="none" dirty="0">
              <a:solidFill>
                <a:prstClr val="black"/>
              </a:solidFill>
              <a:latin typeface="Calibri" panose="020F0502020204030204"/>
            </a:endParaRPr>
          </a:p>
        </p:txBody>
      </p:sp>
      <p:sp>
        <p:nvSpPr>
          <p:cNvPr id="40" name="TextBox 39"/>
          <p:cNvSpPr txBox="1"/>
          <p:nvPr/>
        </p:nvSpPr>
        <p:spPr>
          <a:xfrm>
            <a:off x="4287689" y="1449270"/>
            <a:ext cx="430118" cy="73473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Filter</a:t>
            </a:r>
            <a:endParaRPr lang="en-GB" sz="1595" u="none" dirty="0">
              <a:solidFill>
                <a:prstClr val="black"/>
              </a:solidFill>
              <a:latin typeface="Calibri" panose="020F0502020204030204"/>
            </a:endParaRPr>
          </a:p>
        </p:txBody>
      </p:sp>
      <p:sp>
        <p:nvSpPr>
          <p:cNvPr id="41" name="TextBox 40"/>
          <p:cNvSpPr txBox="1"/>
          <p:nvPr/>
        </p:nvSpPr>
        <p:spPr>
          <a:xfrm>
            <a:off x="5080192" y="1455349"/>
            <a:ext cx="430118"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Validate</a:t>
            </a:r>
            <a:endParaRPr lang="en-GB" sz="1595" u="none" dirty="0">
              <a:solidFill>
                <a:prstClr val="black"/>
              </a:solidFill>
              <a:latin typeface="Calibri" panose="020F0502020204030204"/>
            </a:endParaRPr>
          </a:p>
        </p:txBody>
      </p:sp>
      <p:sp>
        <p:nvSpPr>
          <p:cNvPr id="45" name="TextBox 44"/>
          <p:cNvSpPr txBox="1"/>
          <p:nvPr/>
        </p:nvSpPr>
        <p:spPr>
          <a:xfrm>
            <a:off x="6996536" y="2801480"/>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sz="3101" b="0" i="0" u="none" strike="noStrike" kern="0" cap="none" spc="0" normalizeH="0" baseline="0" noProof="0" dirty="0" smtClean="0">
                <a:ln>
                  <a:noFill/>
                </a:ln>
                <a:solidFill>
                  <a:prstClr val="black">
                    <a:hueOff val="0"/>
                    <a:satOff val="0"/>
                    <a:lumOff val="0"/>
                    <a:alphaOff val="0"/>
                  </a:prstClr>
                </a:solidFill>
                <a:effectLst/>
                <a:uLnTx/>
                <a:uFillTx/>
                <a:latin typeface="Calibri" panose="020F0502020204030204"/>
                <a:ea typeface="+mn-ea"/>
                <a:cs typeface="+mn-cs"/>
              </a:rPr>
              <a:t>Items of Interest</a:t>
            </a:r>
          </a:p>
        </p:txBody>
      </p:sp>
      <p:sp>
        <p:nvSpPr>
          <p:cNvPr id="46" name="TextBox 45"/>
          <p:cNvSpPr txBox="1"/>
          <p:nvPr/>
        </p:nvSpPr>
        <p:spPr>
          <a:xfrm>
            <a:off x="7201722" y="5185527"/>
            <a:ext cx="1452622"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sz="3278"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a typeface="+mn-ea"/>
                <a:cs typeface="+mn-cs"/>
              </a:rPr>
              <a:t>Further </a:t>
            </a:r>
            <a:r>
              <a:rPr lang="en-US" sz="3278" u="none" kern="0" dirty="0">
                <a:solidFill>
                  <a:prstClr val="black">
                    <a:hueOff val="0"/>
                    <a:satOff val="0"/>
                    <a:lumOff val="0"/>
                    <a:alphaOff val="0"/>
                  </a:prstClr>
                </a:solidFill>
                <a:latin typeface="Calibri" panose="020F0502020204030204"/>
              </a:rPr>
              <a:t>actions</a:t>
            </a:r>
            <a:endParaRPr kumimoji="0" lang="en-US" sz="3278"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2" name="TextBox 1"/>
          <p:cNvSpPr txBox="1"/>
          <p:nvPr/>
        </p:nvSpPr>
        <p:spPr>
          <a:xfrm>
            <a:off x="22363" y="6129300"/>
            <a:ext cx="3938900" cy="258532"/>
          </a:xfrm>
          <a:prstGeom prst="rect">
            <a:avLst/>
          </a:prstGeom>
          <a:noFill/>
        </p:spPr>
        <p:txBody>
          <a:bodyPr wrap="none" rtlCol="0">
            <a:spAutoFit/>
          </a:bodyPr>
          <a:lstStyle/>
          <a:p>
            <a:r>
              <a:rPr lang="en-GB" dirty="0" smtClean="0"/>
              <a:t>Design: can the steps be made with pop up definitions?</a:t>
            </a:r>
            <a:endParaRPr lang="en-GB" dirty="0"/>
          </a:p>
        </p:txBody>
      </p:sp>
      <p:sp>
        <p:nvSpPr>
          <p:cNvPr id="4" name="TextBox 3"/>
          <p:cNvSpPr txBox="1"/>
          <p:nvPr/>
        </p:nvSpPr>
        <p:spPr>
          <a:xfrm rot="16200000">
            <a:off x="5247424" y="1594787"/>
            <a:ext cx="1522739" cy="313932"/>
          </a:xfrm>
          <a:prstGeom prst="rect">
            <a:avLst/>
          </a:prstGeom>
          <a:noFill/>
        </p:spPr>
        <p:txBody>
          <a:bodyPr wrap="square" rtlCol="0">
            <a:spAutoFit/>
          </a:bodyPr>
          <a:lstStyle/>
          <a:p>
            <a:r>
              <a:rPr lang="en-GB" sz="1600" u="none" dirty="0" smtClean="0"/>
              <a:t>Analysis</a:t>
            </a:r>
            <a:endParaRPr lang="en-GB" sz="1600" u="none" dirty="0"/>
          </a:p>
        </p:txBody>
      </p:sp>
      <p:sp>
        <p:nvSpPr>
          <p:cNvPr id="19" name="Chevron 18"/>
          <p:cNvSpPr/>
          <p:nvPr/>
        </p:nvSpPr>
        <p:spPr>
          <a:xfrm>
            <a:off x="5824219" y="2280867"/>
            <a:ext cx="848103" cy="1619121"/>
          </a:xfrm>
          <a:prstGeom prst="chevron">
            <a:avLst>
              <a:gd name="adj" fmla="val 62310"/>
            </a:avLst>
          </a:prstGeom>
          <a:solidFill>
            <a:srgbClr val="70AD47">
              <a:lumMod val="20000"/>
              <a:lumOff val="80000"/>
            </a:srgbClr>
          </a:solidFill>
          <a:ln>
            <a:noFill/>
          </a:ln>
          <a:effectLst/>
        </p:spPr>
      </p:sp>
    </p:spTree>
    <p:extLst>
      <p:ext uri="{BB962C8B-B14F-4D97-AF65-F5344CB8AC3E}">
        <p14:creationId xmlns:p14="http://schemas.microsoft.com/office/powerpoint/2010/main" val="2054822925"/>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Slide Number Placeholder 3"/>
          <p:cNvSpPr>
            <a:spLocks noGrp="1"/>
          </p:cNvSpPr>
          <p:nvPr>
            <p:ph type="sldNum" sz="quarter" idx="12"/>
          </p:nvPr>
        </p:nvSpPr>
        <p:spPr/>
        <p:txBody>
          <a:bodyPr/>
          <a:lstStyle/>
          <a:p>
            <a:endParaRPr lang="en-GB" dirty="0"/>
          </a:p>
        </p:txBody>
      </p:sp>
      <p:grpSp>
        <p:nvGrpSpPr>
          <p:cNvPr id="8" name="Group 7"/>
          <p:cNvGrpSpPr/>
          <p:nvPr/>
        </p:nvGrpSpPr>
        <p:grpSpPr>
          <a:xfrm>
            <a:off x="5220655" y="1037846"/>
            <a:ext cx="2122888" cy="2122888"/>
            <a:chOff x="6978722" y="624335"/>
            <a:chExt cx="2122888" cy="2122888"/>
          </a:xfrm>
        </p:grpSpPr>
        <p:sp>
          <p:nvSpPr>
            <p:cNvPr id="9" name="Oval 8"/>
            <p:cNvSpPr/>
            <p:nvPr/>
          </p:nvSpPr>
          <p:spPr>
            <a:xfrm>
              <a:off x="6978722" y="624335"/>
              <a:ext cx="2122888" cy="2122888"/>
            </a:xfrm>
            <a:prstGeom prst="ellipse">
              <a:avLst/>
            </a:prstGeom>
            <a:solidFill>
              <a:srgbClr val="4472C4">
                <a:hueOff val="-7353344"/>
                <a:satOff val="-10228"/>
                <a:lumOff val="-3922"/>
                <a:alphaOff val="0"/>
              </a:srgbClr>
            </a:solidFill>
            <a:ln w="12700" cap="flat" cmpd="sng" algn="ctr">
              <a:solidFill>
                <a:sysClr val="window" lastClr="FFFFFF">
                  <a:hueOff val="0"/>
                  <a:satOff val="0"/>
                  <a:lumOff val="0"/>
                  <a:alphaOff val="0"/>
                </a:sysClr>
              </a:solidFill>
              <a:prstDash val="solid"/>
              <a:miter lim="800000"/>
            </a:ln>
            <a:effectLst/>
          </p:spPr>
        </p:sp>
        <p:sp>
          <p:nvSpPr>
            <p:cNvPr id="10" name="Oval 4"/>
            <p:cNvSpPr txBox="1"/>
            <p:nvPr/>
          </p:nvSpPr>
          <p:spPr>
            <a:xfrm>
              <a:off x="7289612" y="935225"/>
              <a:ext cx="1501108" cy="1501108"/>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1289050" eaLnBrk="1" fontAlgn="auto" latinLnBrk="0" hangingPunct="1">
                <a:lnSpc>
                  <a:spcPct val="90000"/>
                </a:lnSpc>
                <a:spcBef>
                  <a:spcPct val="0"/>
                </a:spcBef>
                <a:spcAft>
                  <a:spcPct val="35000"/>
                </a:spcAft>
                <a:buClrTx/>
                <a:buSzTx/>
                <a:buFontTx/>
                <a:buNone/>
                <a:tabLst/>
                <a:defRPr/>
              </a:pPr>
              <a:r>
                <a:rPr kumimoji="0" lang="en-US" sz="2900" b="0" i="0" u="none" strike="noStrike" kern="1200" cap="none" spc="0" normalizeH="0" baseline="0" noProof="0" dirty="0" smtClean="0">
                  <a:ln>
                    <a:noFill/>
                  </a:ln>
                  <a:solidFill>
                    <a:sysClr val="window" lastClr="FFFFFF"/>
                  </a:solidFill>
                  <a:effectLst/>
                  <a:uLnTx/>
                  <a:uFillTx/>
                  <a:latin typeface="Calibri" panose="020F0502020204030204"/>
                  <a:ea typeface="+mn-ea"/>
                  <a:cs typeface="+mn-cs"/>
                </a:rPr>
                <a:t>Items of interest</a:t>
              </a:r>
              <a:endParaRPr kumimoji="0" lang="en-US" sz="2900" b="0" i="0" u="none" strike="noStrike" kern="1200" cap="none" spc="0" normalizeH="0" baseline="0" noProof="0" dirty="0">
                <a:ln>
                  <a:noFill/>
                </a:ln>
                <a:solidFill>
                  <a:sysClr val="window" lastClr="FFFFFF"/>
                </a:solidFill>
                <a:effectLst/>
                <a:uLnTx/>
                <a:uFillTx/>
                <a:latin typeface="Calibri" panose="020F0502020204030204"/>
                <a:ea typeface="+mn-ea"/>
                <a:cs typeface="+mn-cs"/>
              </a:endParaRPr>
            </a:p>
          </p:txBody>
        </p:sp>
      </p:grpSp>
      <p:pic>
        <p:nvPicPr>
          <p:cNvPr id="14" name="Content Placeholder 13"/>
          <p:cNvPicPr>
            <a:picLocks noGrp="1" noChangeAspect="1"/>
          </p:cNvPicPr>
          <p:nvPr>
            <p:ph idx="1"/>
          </p:nvPr>
        </p:nvPicPr>
        <p:blipFill>
          <a:blip r:embed="rId3"/>
          <a:stretch>
            <a:fillRect/>
          </a:stretch>
        </p:blipFill>
        <p:spPr>
          <a:xfrm>
            <a:off x="1530245" y="2228556"/>
            <a:ext cx="774259" cy="707197"/>
          </a:xfrm>
          <a:prstGeom prst="rect">
            <a:avLst/>
          </a:prstGeom>
        </p:spPr>
      </p:pic>
      <p:sp>
        <p:nvSpPr>
          <p:cNvPr id="11" name="Oval 10"/>
          <p:cNvSpPr/>
          <p:nvPr/>
        </p:nvSpPr>
        <p:spPr>
          <a:xfrm flipH="1">
            <a:off x="5682207" y="4181926"/>
            <a:ext cx="764432" cy="69886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16" name="TextBox 15"/>
          <p:cNvSpPr txBox="1"/>
          <p:nvPr/>
        </p:nvSpPr>
        <p:spPr>
          <a:xfrm>
            <a:off x="1535691" y="2439183"/>
            <a:ext cx="703904" cy="258532"/>
          </a:xfrm>
          <a:prstGeom prst="rect">
            <a:avLst/>
          </a:prstGeom>
          <a:noFill/>
        </p:spPr>
        <p:txBody>
          <a:bodyPr wrap="square" rtlCol="0">
            <a:spAutoFit/>
          </a:bodyPr>
          <a:lstStyle/>
          <a:p>
            <a:r>
              <a:rPr lang="nl-NL" dirty="0" smtClean="0"/>
              <a:t>Signals</a:t>
            </a:r>
            <a:endParaRPr lang="en-GB" dirty="0"/>
          </a:p>
        </p:txBody>
      </p:sp>
      <p:sp>
        <p:nvSpPr>
          <p:cNvPr id="17" name="TextBox 16"/>
          <p:cNvSpPr txBox="1"/>
          <p:nvPr/>
        </p:nvSpPr>
        <p:spPr>
          <a:xfrm>
            <a:off x="5707579" y="4402094"/>
            <a:ext cx="713688" cy="258532"/>
          </a:xfrm>
          <a:prstGeom prst="rect">
            <a:avLst/>
          </a:prstGeom>
          <a:noFill/>
        </p:spPr>
        <p:txBody>
          <a:bodyPr wrap="square" rtlCol="0">
            <a:spAutoFit/>
          </a:bodyPr>
          <a:lstStyle/>
          <a:p>
            <a:r>
              <a:rPr lang="en-GB" dirty="0"/>
              <a:t>E</a:t>
            </a:r>
            <a:r>
              <a:rPr lang="en-GB" dirty="0" smtClean="0"/>
              <a:t>vents</a:t>
            </a:r>
            <a:endParaRPr lang="en-GB" dirty="0"/>
          </a:p>
        </p:txBody>
      </p:sp>
      <p:grpSp>
        <p:nvGrpSpPr>
          <p:cNvPr id="20" name="Group 19"/>
          <p:cNvGrpSpPr/>
          <p:nvPr/>
        </p:nvGrpSpPr>
        <p:grpSpPr>
          <a:xfrm>
            <a:off x="9065060" y="1883287"/>
            <a:ext cx="810090" cy="698867"/>
            <a:chOff x="7709036" y="4703911"/>
            <a:chExt cx="810090" cy="698867"/>
          </a:xfrm>
        </p:grpSpPr>
        <p:sp>
          <p:nvSpPr>
            <p:cNvPr id="15" name="Oval 14"/>
            <p:cNvSpPr/>
            <p:nvPr/>
          </p:nvSpPr>
          <p:spPr>
            <a:xfrm flipH="1">
              <a:off x="7754694" y="4703911"/>
              <a:ext cx="764432" cy="69886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18" name="TextBox 17"/>
            <p:cNvSpPr txBox="1"/>
            <p:nvPr/>
          </p:nvSpPr>
          <p:spPr>
            <a:xfrm>
              <a:off x="7709036" y="5081547"/>
              <a:ext cx="810090" cy="258532"/>
            </a:xfrm>
            <a:prstGeom prst="rect">
              <a:avLst/>
            </a:prstGeom>
            <a:noFill/>
          </p:spPr>
          <p:txBody>
            <a:bodyPr wrap="square" rtlCol="0">
              <a:spAutoFit/>
            </a:bodyPr>
            <a:lstStyle/>
            <a:p>
              <a:r>
                <a:rPr lang="en-GB" dirty="0" smtClean="0"/>
                <a:t>Threats</a:t>
              </a:r>
              <a:endParaRPr lang="en-GB" dirty="0"/>
            </a:p>
          </p:txBody>
        </p:sp>
      </p:grpSp>
      <p:sp>
        <p:nvSpPr>
          <p:cNvPr id="19" name="TextBox 18"/>
          <p:cNvSpPr txBox="1"/>
          <p:nvPr/>
        </p:nvSpPr>
        <p:spPr>
          <a:xfrm>
            <a:off x="1215209" y="2978950"/>
            <a:ext cx="2413447" cy="1997983"/>
          </a:xfrm>
          <a:prstGeom prst="rect">
            <a:avLst/>
          </a:prstGeom>
          <a:noFill/>
        </p:spPr>
        <p:txBody>
          <a:bodyPr wrap="square" rtlCol="0">
            <a:spAutoFit/>
          </a:bodyPr>
          <a:lstStyle/>
          <a:p>
            <a:pPr lvl="0" algn="l">
              <a:lnSpc>
                <a:spcPct val="119000"/>
              </a:lnSpc>
              <a:spcAft>
                <a:spcPts val="0"/>
              </a:spcAft>
            </a:pPr>
            <a:r>
              <a:rPr lang="en-GB" b="1" u="none" dirty="0" smtClean="0">
                <a:latin typeface="Calibri" panose="020F0502020204030204" pitchFamily="34" charset="0"/>
                <a:ea typeface="Tahoma" panose="020B0604030504040204" pitchFamily="34" charset="0"/>
                <a:cs typeface="Tahoma" panose="020B0604030504040204" pitchFamily="34" charset="0"/>
              </a:rPr>
              <a:t>incidents/cases/clusters/outbreaks</a:t>
            </a:r>
            <a:endParaRPr lang="en-GB" u="none" dirty="0">
              <a:latin typeface="Calibri" panose="020F0502020204030204" pitchFamily="34" charset="0"/>
              <a:ea typeface="Tahoma" panose="020B0604030504040204" pitchFamily="34" charset="0"/>
              <a:cs typeface="Times New Roman" panose="02020603050405020304" pitchFamily="18" charset="0"/>
            </a:endParaRPr>
          </a:p>
          <a:p>
            <a:pPr marL="342900" lvl="0" indent="-342900" algn="l">
              <a:lnSpc>
                <a:spcPct val="119000"/>
              </a:lnSpc>
              <a:spcAft>
                <a:spcPts val="0"/>
              </a:spcAft>
              <a:buFont typeface="Calibri" panose="020F0502020204030204" pitchFamily="34" charset="0"/>
              <a:buChar char="-"/>
            </a:pPr>
            <a:r>
              <a:rPr lang="en-GB" b="1" u="none" dirty="0">
                <a:latin typeface="Calibri" panose="020F0502020204030204" pitchFamily="34" charset="0"/>
                <a:ea typeface="Tahoma" panose="020B0604030504040204" pitchFamily="34" charset="0"/>
                <a:cs typeface="Tahoma" panose="020B0604030504040204" pitchFamily="34" charset="0"/>
              </a:rPr>
              <a:t>detected in one or several countries</a:t>
            </a:r>
            <a:endParaRPr lang="en-GB" u="none" dirty="0">
              <a:latin typeface="Calibri" panose="020F0502020204030204" pitchFamily="34" charset="0"/>
              <a:ea typeface="Tahoma" panose="020B0604030504040204" pitchFamily="34" charset="0"/>
              <a:cs typeface="Times New Roman" panose="02020603050405020304" pitchFamily="18" charset="0"/>
            </a:endParaRPr>
          </a:p>
          <a:p>
            <a:pPr marL="342900" lvl="0" indent="-342900" algn="l">
              <a:lnSpc>
                <a:spcPct val="119000"/>
              </a:lnSpc>
              <a:spcAft>
                <a:spcPts val="0"/>
              </a:spcAft>
              <a:buFont typeface="Calibri" panose="020F0502020204030204" pitchFamily="34" charset="0"/>
              <a:buChar char="-"/>
            </a:pPr>
            <a:r>
              <a:rPr lang="en-GB" b="1" u="none" dirty="0" smtClean="0">
                <a:latin typeface="Calibri" panose="020F0502020204030204" pitchFamily="34" charset="0"/>
                <a:ea typeface="Tahoma" panose="020B0604030504040204" pitchFamily="34" charset="0"/>
                <a:cs typeface="Tahoma" panose="020B0604030504040204" pitchFamily="34" charset="0"/>
              </a:rPr>
              <a:t>Do </a:t>
            </a:r>
            <a:r>
              <a:rPr lang="en-GB" b="1" u="none" dirty="0">
                <a:latin typeface="Calibri" panose="020F0502020204030204" pitchFamily="34" charset="0"/>
                <a:ea typeface="Tahoma" panose="020B0604030504040204" pitchFamily="34" charset="0"/>
                <a:cs typeface="Tahoma" panose="020B0604030504040204" pitchFamily="34" charset="0"/>
              </a:rPr>
              <a:t>not have (yet) </a:t>
            </a:r>
            <a:r>
              <a:rPr lang="en-GB" b="1" u="none" dirty="0" smtClean="0">
                <a:latin typeface="Calibri" panose="020F0502020204030204" pitchFamily="34" charset="0"/>
                <a:ea typeface="Tahoma" panose="020B0604030504040204" pitchFamily="34" charset="0"/>
                <a:cs typeface="Tahoma" panose="020B0604030504040204" pitchFamily="34" charset="0"/>
              </a:rPr>
              <a:t>a </a:t>
            </a:r>
            <a:r>
              <a:rPr lang="en-GB" b="1" u="none" dirty="0">
                <a:latin typeface="Calibri" panose="020F0502020204030204" pitchFamily="34" charset="0"/>
                <a:ea typeface="Tahoma" panose="020B0604030504040204" pitchFamily="34" charset="0"/>
                <a:cs typeface="Tahoma" panose="020B0604030504040204" pitchFamily="34" charset="0"/>
              </a:rPr>
              <a:t>public health impact in the </a:t>
            </a:r>
            <a:r>
              <a:rPr lang="en-GB" b="1" u="none" dirty="0" smtClean="0">
                <a:latin typeface="Calibri" panose="020F0502020204030204" pitchFamily="34" charset="0"/>
                <a:ea typeface="Tahoma" panose="020B0604030504040204" pitchFamily="34" charset="0"/>
                <a:cs typeface="Tahoma" panose="020B0604030504040204" pitchFamily="34" charset="0"/>
              </a:rPr>
              <a:t>target population </a:t>
            </a:r>
          </a:p>
          <a:p>
            <a:pPr lvl="0" algn="l">
              <a:lnSpc>
                <a:spcPct val="119000"/>
              </a:lnSpc>
              <a:spcAft>
                <a:spcPts val="0"/>
              </a:spcAft>
            </a:pPr>
            <a:r>
              <a:rPr lang="en-GB" b="1" u="none" dirty="0" smtClean="0">
                <a:latin typeface="Calibri" panose="020F0502020204030204" pitchFamily="34" charset="0"/>
                <a:ea typeface="Tahoma" panose="020B0604030504040204" pitchFamily="34" charset="0"/>
                <a:cs typeface="Tahoma" panose="020B0604030504040204" pitchFamily="34" charset="0"/>
              </a:rPr>
              <a:t>                   OR</a:t>
            </a:r>
            <a:endParaRPr lang="en-GB" u="none" dirty="0">
              <a:latin typeface="Calibri" panose="020F0502020204030204" pitchFamily="34" charset="0"/>
              <a:ea typeface="Tahoma" panose="020B0604030504040204" pitchFamily="34" charset="0"/>
              <a:cs typeface="Times New Roman" panose="02020603050405020304" pitchFamily="18" charset="0"/>
            </a:endParaRPr>
          </a:p>
          <a:p>
            <a:pPr marL="342900" lvl="0" indent="-342900" algn="l">
              <a:lnSpc>
                <a:spcPct val="119000"/>
              </a:lnSpc>
              <a:spcAft>
                <a:spcPts val="800"/>
              </a:spcAft>
              <a:buFont typeface="Calibri" panose="020F0502020204030204" pitchFamily="34" charset="0"/>
              <a:buChar char="-"/>
            </a:pPr>
            <a:r>
              <a:rPr lang="en-GB" b="1" u="none" dirty="0">
                <a:latin typeface="Calibri" panose="020F0502020204030204" pitchFamily="34" charset="0"/>
                <a:ea typeface="Tahoma" panose="020B0604030504040204" pitchFamily="34" charset="0"/>
                <a:cs typeface="Tahoma" panose="020B0604030504040204" pitchFamily="34" charset="0"/>
              </a:rPr>
              <a:t>Are not unexpected</a:t>
            </a:r>
            <a:endParaRPr lang="en-GB" u="none" dirty="0">
              <a:latin typeface="Calibri" panose="020F0502020204030204" pitchFamily="34" charset="0"/>
              <a:ea typeface="Tahoma" panose="020B0604030504040204" pitchFamily="34" charset="0"/>
              <a:cs typeface="Times New Roman" panose="02020603050405020304" pitchFamily="18" charset="0"/>
            </a:endParaRPr>
          </a:p>
        </p:txBody>
      </p:sp>
      <p:sp>
        <p:nvSpPr>
          <p:cNvPr id="21" name="Rectangle 20"/>
          <p:cNvSpPr/>
          <p:nvPr/>
        </p:nvSpPr>
        <p:spPr>
          <a:xfrm>
            <a:off x="1234305" y="867030"/>
            <a:ext cx="1377301" cy="341632"/>
          </a:xfrm>
          <a:prstGeom prst="rect">
            <a:avLst/>
          </a:prstGeom>
        </p:spPr>
        <p:txBody>
          <a:bodyPr wrap="none">
            <a:spAutoFit/>
          </a:bodyPr>
          <a:lstStyle/>
          <a:p>
            <a:r>
              <a:rPr lang="en-GB" sz="1800" b="1" u="none" dirty="0">
                <a:solidFill>
                  <a:srgbClr val="69AE23"/>
                </a:solidFill>
                <a:latin typeface="Arial" charset="0"/>
              </a:rPr>
              <a:t>Definitions</a:t>
            </a:r>
          </a:p>
        </p:txBody>
      </p:sp>
      <p:sp>
        <p:nvSpPr>
          <p:cNvPr id="22" name="TextBox 21"/>
          <p:cNvSpPr txBox="1"/>
          <p:nvPr/>
        </p:nvSpPr>
        <p:spPr>
          <a:xfrm>
            <a:off x="4764603" y="4779150"/>
            <a:ext cx="2565285" cy="1755802"/>
          </a:xfrm>
          <a:prstGeom prst="rect">
            <a:avLst/>
          </a:prstGeom>
          <a:noFill/>
        </p:spPr>
        <p:txBody>
          <a:bodyPr wrap="square" rtlCol="0">
            <a:spAutoFit/>
          </a:bodyPr>
          <a:lstStyle/>
          <a:p>
            <a:pPr>
              <a:lnSpc>
                <a:spcPct val="119000"/>
              </a:lnSpc>
              <a:spcAft>
                <a:spcPts val="800"/>
              </a:spcAft>
            </a:pPr>
            <a:r>
              <a:rPr lang="en-GB" b="1" u="none" dirty="0">
                <a:latin typeface="Calibri" panose="020F0502020204030204" pitchFamily="34" charset="0"/>
                <a:ea typeface="Tahoma" panose="020B0604030504040204" pitchFamily="34" charset="0"/>
                <a:cs typeface="Tahoma" panose="020B0604030504040204" pitchFamily="34" charset="0"/>
              </a:rPr>
              <a:t>Events are cases/clusters/outbreaks/incidents occurring in one or several countries and that have or may have a public health impact </a:t>
            </a:r>
            <a:r>
              <a:rPr lang="en-GB" b="1" u="none" dirty="0" smtClean="0">
                <a:latin typeface="Calibri" panose="020F0502020204030204" pitchFamily="34" charset="0"/>
                <a:ea typeface="Tahoma" panose="020B0604030504040204" pitchFamily="34" charset="0"/>
                <a:cs typeface="Tahoma" panose="020B0604030504040204" pitchFamily="34" charset="0"/>
              </a:rPr>
              <a:t>and </a:t>
            </a:r>
            <a:r>
              <a:rPr lang="en-GB" b="1" u="none" dirty="0">
                <a:latin typeface="Calibri" panose="020F0502020204030204" pitchFamily="34" charset="0"/>
                <a:ea typeface="Tahoma" panose="020B0604030504040204" pitchFamily="34" charset="0"/>
                <a:cs typeface="Tahoma" panose="020B0604030504040204" pitchFamily="34" charset="0"/>
              </a:rPr>
              <a:t>be of </a:t>
            </a:r>
            <a:r>
              <a:rPr lang="en-GB" b="1" u="none" dirty="0" smtClean="0">
                <a:latin typeface="Calibri" panose="020F0502020204030204" pitchFamily="34" charset="0"/>
                <a:ea typeface="Tahoma" panose="020B0604030504040204" pitchFamily="34" charset="0"/>
                <a:cs typeface="Tahoma" panose="020B0604030504040204" pitchFamily="34" charset="0"/>
              </a:rPr>
              <a:t>significance for your target population </a:t>
            </a:r>
          </a:p>
          <a:p>
            <a:pPr>
              <a:lnSpc>
                <a:spcPct val="119000"/>
              </a:lnSpc>
              <a:spcAft>
                <a:spcPts val="800"/>
              </a:spcAft>
            </a:pPr>
            <a:r>
              <a:rPr lang="en-GB" b="1" u="none" dirty="0" smtClean="0">
                <a:latin typeface="Calibri" panose="020F0502020204030204" pitchFamily="34" charset="0"/>
                <a:ea typeface="Tahoma" panose="020B0604030504040204" pitchFamily="34" charset="0"/>
                <a:cs typeface="Tahoma" panose="020B0604030504040204" pitchFamily="34" charset="0"/>
              </a:rPr>
              <a:t>They </a:t>
            </a:r>
            <a:r>
              <a:rPr lang="en-GB" b="1" u="none" dirty="0">
                <a:latin typeface="Calibri" panose="020F0502020204030204" pitchFamily="34" charset="0"/>
                <a:ea typeface="Tahoma" panose="020B0604030504040204" pitchFamily="34" charset="0"/>
                <a:cs typeface="Tahoma" panose="020B0604030504040204" pitchFamily="34" charset="0"/>
              </a:rPr>
              <a:t>are unusual or unexpected.</a:t>
            </a:r>
            <a:endParaRPr lang="en-GB" u="none" dirty="0">
              <a:latin typeface="Calibri" panose="020F0502020204030204" pitchFamily="34" charset="0"/>
              <a:ea typeface="Calibri" panose="020F0502020204030204" pitchFamily="34" charset="0"/>
              <a:cs typeface="Times New Roman" panose="02020603050405020304" pitchFamily="18" charset="0"/>
            </a:endParaRPr>
          </a:p>
        </p:txBody>
      </p:sp>
      <p:sp>
        <p:nvSpPr>
          <p:cNvPr id="23" name="TextBox 22"/>
          <p:cNvSpPr txBox="1"/>
          <p:nvPr/>
        </p:nvSpPr>
        <p:spPr>
          <a:xfrm>
            <a:off x="8596030" y="2566079"/>
            <a:ext cx="1800200" cy="1836015"/>
          </a:xfrm>
          <a:prstGeom prst="rect">
            <a:avLst/>
          </a:prstGeom>
          <a:noFill/>
        </p:spPr>
        <p:txBody>
          <a:bodyPr wrap="square" rtlCol="0">
            <a:spAutoFit/>
          </a:bodyPr>
          <a:lstStyle/>
          <a:p>
            <a:pPr>
              <a:lnSpc>
                <a:spcPct val="119000"/>
              </a:lnSpc>
              <a:spcAft>
                <a:spcPts val="800"/>
              </a:spcAft>
            </a:pPr>
            <a:r>
              <a:rPr lang="en-GB" b="1" u="none" dirty="0">
                <a:latin typeface="Calibri" panose="020F0502020204030204" pitchFamily="34" charset="0"/>
                <a:ea typeface="Tahoma" panose="020B0604030504040204" pitchFamily="34" charset="0"/>
                <a:cs typeface="Tahoma" panose="020B0604030504040204" pitchFamily="34" charset="0"/>
              </a:rPr>
              <a:t>Threats are events that </a:t>
            </a:r>
            <a:r>
              <a:rPr lang="en-GB" b="1" u="none" dirty="0" smtClean="0">
                <a:latin typeface="Calibri" panose="020F0502020204030204" pitchFamily="34" charset="0"/>
                <a:ea typeface="Tahoma" panose="020B0604030504040204" pitchFamily="34" charset="0"/>
                <a:cs typeface="Tahoma" panose="020B0604030504040204" pitchFamily="34" charset="0"/>
              </a:rPr>
              <a:t> fulfil </a:t>
            </a:r>
            <a:r>
              <a:rPr lang="en-GB" b="1" u="none" dirty="0">
                <a:latin typeface="Calibri" panose="020F0502020204030204" pitchFamily="34" charset="0"/>
                <a:ea typeface="Tahoma" panose="020B0604030504040204" pitchFamily="34" charset="0"/>
                <a:cs typeface="Tahoma" panose="020B0604030504040204" pitchFamily="34" charset="0"/>
              </a:rPr>
              <a:t>EWRS criteria, or IHR criteria</a:t>
            </a:r>
            <a:r>
              <a:rPr lang="en-GB" u="none" dirty="0">
                <a:latin typeface="Calibri" panose="020F0502020204030204" pitchFamily="34" charset="0"/>
                <a:ea typeface="Calibri" panose="020F0502020204030204" pitchFamily="34" charset="0"/>
                <a:cs typeface="Times New Roman" panose="02020603050405020304" pitchFamily="18" charset="0"/>
              </a:rPr>
              <a:t> </a:t>
            </a:r>
            <a:r>
              <a:rPr lang="en-GB" b="1" u="none" dirty="0">
                <a:latin typeface="Calibri" panose="020F0502020204030204" pitchFamily="34" charset="0"/>
                <a:ea typeface="Tahoma" panose="020B0604030504040204" pitchFamily="34" charset="0"/>
                <a:cs typeface="Tahoma" panose="020B0604030504040204" pitchFamily="34" charset="0"/>
              </a:rPr>
              <a:t>, or are considered of high relevance for your target population due to high media attention or ad-hoc factors</a:t>
            </a:r>
            <a:endParaRPr lang="en-GB" u="none"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p:cNvSpPr txBox="1"/>
          <p:nvPr/>
        </p:nvSpPr>
        <p:spPr>
          <a:xfrm>
            <a:off x="630145" y="5409220"/>
            <a:ext cx="3645405" cy="424732"/>
          </a:xfrm>
          <a:prstGeom prst="rect">
            <a:avLst/>
          </a:prstGeom>
          <a:noFill/>
        </p:spPr>
        <p:txBody>
          <a:bodyPr wrap="square" rtlCol="0">
            <a:spAutoFit/>
          </a:bodyPr>
          <a:lstStyle/>
          <a:p>
            <a:r>
              <a:rPr lang="en-GB" dirty="0"/>
              <a:t>Here the green circles should </a:t>
            </a:r>
            <a:r>
              <a:rPr lang="en-GB" dirty="0" smtClean="0"/>
              <a:t>open </a:t>
            </a:r>
            <a:r>
              <a:rPr lang="en-GB" dirty="0"/>
              <a:t>pop </a:t>
            </a:r>
            <a:r>
              <a:rPr lang="en-GB" dirty="0" smtClean="0"/>
              <a:t>up with the examples</a:t>
            </a:r>
            <a:endParaRPr lang="en-GB" dirty="0"/>
          </a:p>
        </p:txBody>
      </p:sp>
      <p:sp>
        <p:nvSpPr>
          <p:cNvPr id="5" name="Rounded Rectangular Callout 4"/>
          <p:cNvSpPr/>
          <p:nvPr/>
        </p:nvSpPr>
        <p:spPr bwMode="auto">
          <a:xfrm>
            <a:off x="7032653" y="2978950"/>
            <a:ext cx="1530170" cy="585065"/>
          </a:xfrm>
          <a:prstGeom prst="wedgeRoundRectCallout">
            <a:avLst>
              <a:gd name="adj1" fmla="val 73161"/>
              <a:gd name="adj2" fmla="val -18901"/>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24" name="Rounded Rectangular Callout 23"/>
          <p:cNvSpPr/>
          <p:nvPr/>
        </p:nvSpPr>
        <p:spPr bwMode="auto">
          <a:xfrm>
            <a:off x="7020855" y="2968368"/>
            <a:ext cx="1530170" cy="585065"/>
          </a:xfrm>
          <a:prstGeom prst="wedgeRoundRectCallout">
            <a:avLst>
              <a:gd name="adj1" fmla="val 89968"/>
              <a:gd name="adj2" fmla="val -54718"/>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lang="en-GB" dirty="0" smtClean="0"/>
              <a:t>Link to the Filtering unit</a:t>
            </a:r>
            <a:endParaRPr kumimoji="0" lang="en-GB" sz="1200" b="0" i="0" u="sng" strike="noStrike" cap="none" normalizeH="0" baseline="0" dirty="0" smtClean="0">
              <a:ln>
                <a:noFill/>
              </a:ln>
              <a:solidFill>
                <a:schemeClr val="tx1"/>
              </a:solidFill>
              <a:effectLst/>
              <a:latin typeface="Microsoft Sans Serif" pitchFamily="34" charset="0"/>
            </a:endParaRPr>
          </a:p>
        </p:txBody>
      </p:sp>
    </p:spTree>
    <p:extLst>
      <p:ext uri="{BB962C8B-B14F-4D97-AF65-F5344CB8AC3E}">
        <p14:creationId xmlns:p14="http://schemas.microsoft.com/office/powerpoint/2010/main" val="27557270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363728" y="1175695"/>
            <a:ext cx="5451405" cy="4943470"/>
            <a:chOff x="540133" y="1334841"/>
            <a:chExt cx="4639792" cy="4943470"/>
          </a:xfrm>
        </p:grpSpPr>
        <p:sp>
          <p:nvSpPr>
            <p:cNvPr id="5" name="Shape 4"/>
            <p:cNvSpPr/>
            <p:nvPr/>
          </p:nvSpPr>
          <p:spPr>
            <a:xfrm rot="4396374">
              <a:off x="884466" y="2947175"/>
              <a:ext cx="4334759" cy="1688453"/>
            </a:xfrm>
            <a:prstGeom prst="swooshArrow">
              <a:avLst>
                <a:gd name="adj1" fmla="val 16310"/>
                <a:gd name="adj2" fmla="val 31370"/>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Freeform 8"/>
            <p:cNvSpPr/>
            <p:nvPr/>
          </p:nvSpPr>
          <p:spPr>
            <a:xfrm>
              <a:off x="540133" y="1334841"/>
              <a:ext cx="2033190" cy="799288"/>
            </a:xfrm>
            <a:custGeom>
              <a:avLst/>
              <a:gdLst>
                <a:gd name="connsiteX0" fmla="*/ 0 w 2033190"/>
                <a:gd name="connsiteY0" fmla="*/ 0 h 799288"/>
                <a:gd name="connsiteX1" fmla="*/ 2033190 w 2033190"/>
                <a:gd name="connsiteY1" fmla="*/ 0 h 799288"/>
                <a:gd name="connsiteX2" fmla="*/ 2033190 w 2033190"/>
                <a:gd name="connsiteY2" fmla="*/ 799288 h 799288"/>
                <a:gd name="connsiteX3" fmla="*/ 0 w 2033190"/>
                <a:gd name="connsiteY3" fmla="*/ 799288 h 799288"/>
                <a:gd name="connsiteX4" fmla="*/ 0 w 2033190"/>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3190" h="799288">
                  <a:moveTo>
                    <a:pt x="0" y="0"/>
                  </a:moveTo>
                  <a:lnTo>
                    <a:pt x="2033190" y="0"/>
                  </a:lnTo>
                  <a:lnTo>
                    <a:pt x="2033190"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b" anchorCtr="0">
              <a:noAutofit/>
            </a:bodyPr>
            <a:lstStyle/>
            <a:p>
              <a:pPr lvl="0" algn="ctr" defTabSz="2133600">
                <a:lnSpc>
                  <a:spcPct val="90000"/>
                </a:lnSpc>
                <a:spcBef>
                  <a:spcPct val="0"/>
                </a:spcBef>
                <a:spcAft>
                  <a:spcPct val="35000"/>
                </a:spcAft>
              </a:pPr>
              <a:r>
                <a:rPr lang="en-US" sz="4800" kern="1200" dirty="0" smtClean="0"/>
                <a:t>Signals</a:t>
              </a:r>
              <a:endParaRPr lang="en-US" sz="4800" kern="1200" dirty="0"/>
            </a:p>
          </p:txBody>
        </p:sp>
        <p:sp>
          <p:nvSpPr>
            <p:cNvPr id="10" name="Freeform 9"/>
            <p:cNvSpPr/>
            <p:nvPr/>
          </p:nvSpPr>
          <p:spPr>
            <a:xfrm>
              <a:off x="556500" y="3513998"/>
              <a:ext cx="2417848" cy="799288"/>
            </a:xfrm>
            <a:custGeom>
              <a:avLst/>
              <a:gdLst>
                <a:gd name="connsiteX0" fmla="*/ 0 w 2417848"/>
                <a:gd name="connsiteY0" fmla="*/ 0 h 799288"/>
                <a:gd name="connsiteX1" fmla="*/ 2417848 w 2417848"/>
                <a:gd name="connsiteY1" fmla="*/ 0 h 799288"/>
                <a:gd name="connsiteX2" fmla="*/ 2417848 w 2417848"/>
                <a:gd name="connsiteY2" fmla="*/ 799288 h 799288"/>
                <a:gd name="connsiteX3" fmla="*/ 0 w 2417848"/>
                <a:gd name="connsiteY3" fmla="*/ 799288 h 799288"/>
                <a:gd name="connsiteX4" fmla="*/ 0 w 2417848"/>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848" h="799288">
                  <a:moveTo>
                    <a:pt x="0" y="0"/>
                  </a:moveTo>
                  <a:lnTo>
                    <a:pt x="2417848" y="0"/>
                  </a:lnTo>
                  <a:lnTo>
                    <a:pt x="2417848"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lvl="0" algn="l" defTabSz="2133600">
                <a:lnSpc>
                  <a:spcPct val="90000"/>
                </a:lnSpc>
                <a:spcBef>
                  <a:spcPct val="0"/>
                </a:spcBef>
                <a:spcAft>
                  <a:spcPct val="35000"/>
                </a:spcAft>
              </a:pPr>
              <a:r>
                <a:rPr lang="en-US" sz="4800" kern="1200" dirty="0" smtClean="0"/>
                <a:t>Events</a:t>
              </a:r>
              <a:endParaRPr lang="en-US" sz="4800" kern="1200" dirty="0"/>
            </a:p>
          </p:txBody>
        </p:sp>
        <p:sp>
          <p:nvSpPr>
            <p:cNvPr id="11" name="Freeform 10"/>
            <p:cNvSpPr/>
            <p:nvPr/>
          </p:nvSpPr>
          <p:spPr>
            <a:xfrm>
              <a:off x="2432370" y="5479023"/>
              <a:ext cx="2747555" cy="799288"/>
            </a:xfrm>
            <a:custGeom>
              <a:avLst/>
              <a:gdLst>
                <a:gd name="connsiteX0" fmla="*/ 0 w 2747555"/>
                <a:gd name="connsiteY0" fmla="*/ 0 h 799288"/>
                <a:gd name="connsiteX1" fmla="*/ 2747555 w 2747555"/>
                <a:gd name="connsiteY1" fmla="*/ 0 h 799288"/>
                <a:gd name="connsiteX2" fmla="*/ 2747555 w 2747555"/>
                <a:gd name="connsiteY2" fmla="*/ 799288 h 799288"/>
                <a:gd name="connsiteX3" fmla="*/ 0 w 2747555"/>
                <a:gd name="connsiteY3" fmla="*/ 799288 h 799288"/>
                <a:gd name="connsiteX4" fmla="*/ 0 w 2747555"/>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7555" h="799288">
                  <a:moveTo>
                    <a:pt x="0" y="0"/>
                  </a:moveTo>
                  <a:lnTo>
                    <a:pt x="2747555" y="0"/>
                  </a:lnTo>
                  <a:lnTo>
                    <a:pt x="2747555"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ctr" defTabSz="2133600">
                <a:lnSpc>
                  <a:spcPct val="90000"/>
                </a:lnSpc>
                <a:spcBef>
                  <a:spcPct val="0"/>
                </a:spcBef>
                <a:spcAft>
                  <a:spcPct val="35000"/>
                </a:spcAft>
              </a:pPr>
              <a:r>
                <a:rPr lang="en-US" sz="4800" kern="1200" dirty="0" smtClean="0"/>
                <a:t>Threats</a:t>
              </a:r>
              <a:endParaRPr lang="en-US" sz="4800" kern="1200" dirty="0"/>
            </a:p>
          </p:txBody>
        </p:sp>
      </p:grpSp>
      <p:sp>
        <p:nvSpPr>
          <p:cNvPr id="3" name="TextBox 2"/>
          <p:cNvSpPr txBox="1"/>
          <p:nvPr/>
        </p:nvSpPr>
        <p:spPr>
          <a:xfrm>
            <a:off x="720155" y="879349"/>
            <a:ext cx="3735415" cy="341632"/>
          </a:xfrm>
          <a:prstGeom prst="rect">
            <a:avLst/>
          </a:prstGeom>
          <a:noFill/>
        </p:spPr>
        <p:txBody>
          <a:bodyPr wrap="square" rtlCol="0">
            <a:spAutoFit/>
          </a:bodyPr>
          <a:lstStyle/>
          <a:p>
            <a:pPr algn="l">
              <a:spcBef>
                <a:spcPct val="50000"/>
              </a:spcBef>
            </a:pPr>
            <a:r>
              <a:rPr lang="en-GB" sz="1800" b="1" u="none" smtClean="0">
                <a:solidFill>
                  <a:srgbClr val="69AE23"/>
                </a:solidFill>
                <a:latin typeface="Arial" charset="0"/>
              </a:rPr>
              <a:t>Process </a:t>
            </a:r>
            <a:r>
              <a:rPr lang="en-GB" sz="1800" b="1" u="none" dirty="0">
                <a:solidFill>
                  <a:srgbClr val="69AE23"/>
                </a:solidFill>
                <a:latin typeface="Arial" charset="0"/>
              </a:rPr>
              <a:t>of EI</a:t>
            </a:r>
          </a:p>
        </p:txBody>
      </p:sp>
      <p:sp>
        <p:nvSpPr>
          <p:cNvPr id="7" name="Shape 6"/>
          <p:cNvSpPr/>
          <p:nvPr/>
        </p:nvSpPr>
        <p:spPr>
          <a:xfrm rot="7367030">
            <a:off x="3153317" y="2316016"/>
            <a:ext cx="1401628" cy="863775"/>
          </a:xfrm>
          <a:prstGeom prst="swooshArrow">
            <a:avLst>
              <a:gd name="adj1" fmla="val 16310"/>
              <a:gd name="adj2" fmla="val 31370"/>
            </a:avLst>
          </a:prstGeom>
          <a:gradFill>
            <a:gsLst>
              <a:gs pos="0">
                <a:schemeClr val="accent1">
                  <a:lumMod val="5000"/>
                  <a:lumOff val="95000"/>
                </a:schemeClr>
              </a:gs>
              <a:gs pos="74000">
                <a:schemeClr val="accent1">
                  <a:lumMod val="45000"/>
                  <a:lumOff val="55000"/>
                </a:schemeClr>
              </a:gs>
              <a:gs pos="0">
                <a:schemeClr val="accent1">
                  <a:lumMod val="45000"/>
                  <a:lumOff val="55000"/>
                </a:schemeClr>
              </a:gs>
              <a:gs pos="100000">
                <a:schemeClr val="accent1">
                  <a:lumMod val="30000"/>
                  <a:lumOff val="70000"/>
                </a:schemeClr>
              </a:gs>
            </a:gsLst>
            <a:lin ang="5400000" scaled="1"/>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Shape 7"/>
          <p:cNvSpPr/>
          <p:nvPr/>
        </p:nvSpPr>
        <p:spPr>
          <a:xfrm rot="5400000">
            <a:off x="4024390" y="3679822"/>
            <a:ext cx="1357414" cy="2115235"/>
          </a:xfrm>
          <a:prstGeom prst="swooshArrow">
            <a:avLst>
              <a:gd name="adj1" fmla="val 13896"/>
              <a:gd name="adj2" fmla="val 31370"/>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grpSp>
        <p:nvGrpSpPr>
          <p:cNvPr id="12" name="Group 11"/>
          <p:cNvGrpSpPr/>
          <p:nvPr/>
        </p:nvGrpSpPr>
        <p:grpSpPr>
          <a:xfrm rot="19225053">
            <a:off x="7300685" y="1608249"/>
            <a:ext cx="1641848" cy="3319501"/>
            <a:chOff x="8637247" y="1350447"/>
            <a:chExt cx="2021399" cy="4983887"/>
          </a:xfrm>
        </p:grpSpPr>
        <p:sp>
          <p:nvSpPr>
            <p:cNvPr id="13" name="Freccia in giù 37"/>
            <p:cNvSpPr/>
            <p:nvPr/>
          </p:nvSpPr>
          <p:spPr bwMode="auto">
            <a:xfrm flipH="1">
              <a:off x="10028408" y="1808820"/>
              <a:ext cx="630238" cy="3991848"/>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4" name="Text Box 2"/>
            <p:cNvSpPr txBox="1">
              <a:spLocks noChangeArrowheads="1"/>
            </p:cNvSpPr>
            <p:nvPr/>
          </p:nvSpPr>
          <p:spPr bwMode="auto">
            <a:xfrm rot="5400000">
              <a:off x="8825384" y="3315189"/>
              <a:ext cx="2844004" cy="454712"/>
            </a:xfrm>
            <a:prstGeom prst="rect">
              <a:avLst/>
            </a:prstGeom>
            <a:noFill/>
            <a:ln w="9525">
              <a:noFill/>
              <a:miter lim="800000"/>
              <a:headEnd/>
              <a:tailEnd/>
            </a:ln>
          </p:spPr>
          <p:txBody>
            <a:bodyPr wrap="square" anchor="ctr">
              <a:spAutoFit/>
            </a:bodyPr>
            <a:lstStyle/>
            <a:p>
              <a:pPr>
                <a:lnSpc>
                  <a:spcPct val="100000"/>
                </a:lnSpc>
                <a:spcBef>
                  <a:spcPct val="0"/>
                </a:spcBef>
              </a:pPr>
              <a:r>
                <a:rPr lang="en-GB" sz="1800" b="1" u="none" kern="0" dirty="0" smtClean="0">
                  <a:solidFill>
                    <a:srgbClr val="000000"/>
                  </a:solidFill>
                  <a:latin typeface="Arial" charset="0"/>
                </a:rPr>
                <a:t>Linear process</a:t>
              </a:r>
              <a:endParaRPr lang="en-GB" sz="1800" b="1" u="none" dirty="0" smtClean="0">
                <a:latin typeface="Arial" charset="0"/>
                <a:cs typeface="Times New Roman" pitchFamily="18" charset="0"/>
              </a:endParaRPr>
            </a:p>
          </p:txBody>
        </p:sp>
        <p:sp>
          <p:nvSpPr>
            <p:cNvPr id="15" name="Text Box 2"/>
            <p:cNvSpPr txBox="1">
              <a:spLocks noChangeArrowheads="1"/>
            </p:cNvSpPr>
            <p:nvPr/>
          </p:nvSpPr>
          <p:spPr bwMode="auto">
            <a:xfrm rot="5400000">
              <a:off x="8206788" y="3853330"/>
              <a:ext cx="2160241" cy="369333"/>
            </a:xfrm>
            <a:prstGeom prst="rect">
              <a:avLst/>
            </a:prstGeom>
            <a:noFill/>
            <a:ln w="9525">
              <a:noFill/>
              <a:miter lim="800000"/>
              <a:headEnd/>
              <a:tailEnd/>
            </a:ln>
          </p:spPr>
          <p:txBody>
            <a:bodyPr wrap="square" anchor="ctr">
              <a:spAutoFit/>
            </a:bodyPr>
            <a:lstStyle/>
            <a:p>
              <a:pPr>
                <a:lnSpc>
                  <a:spcPct val="100000"/>
                </a:lnSpc>
                <a:spcBef>
                  <a:spcPct val="0"/>
                </a:spcBef>
              </a:pPr>
              <a:r>
                <a:rPr lang="en-GB" sz="1800" b="1" u="none" kern="0" dirty="0" smtClean="0">
                  <a:solidFill>
                    <a:srgbClr val="000000"/>
                  </a:solidFill>
                  <a:latin typeface="Arial" charset="0"/>
                </a:rPr>
                <a:t>Iterative process</a:t>
              </a:r>
              <a:endParaRPr lang="en-GB" sz="1800" b="1" u="none" dirty="0" smtClean="0">
                <a:latin typeface="Arial" charset="0"/>
                <a:cs typeface="Times New Roman" pitchFamily="18" charset="0"/>
              </a:endParaRPr>
            </a:p>
          </p:txBody>
        </p:sp>
        <p:sp>
          <p:nvSpPr>
            <p:cNvPr id="16" name="Ovale 53"/>
            <p:cNvSpPr/>
            <p:nvPr/>
          </p:nvSpPr>
          <p:spPr bwMode="auto">
            <a:xfrm rot="5237147">
              <a:off x="9671751" y="3883792"/>
              <a:ext cx="360039" cy="377689"/>
            </a:xfrm>
            <a:prstGeom prst="ellipse">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smtClean="0">
                <a:ln>
                  <a:solidFill>
                    <a:srgbClr val="69AE23"/>
                  </a:solidFill>
                </a:ln>
              </a:endParaRPr>
            </a:p>
          </p:txBody>
        </p:sp>
        <p:sp>
          <p:nvSpPr>
            <p:cNvPr id="17" name="Rettangolo 59"/>
            <p:cNvSpPr/>
            <p:nvPr/>
          </p:nvSpPr>
          <p:spPr bwMode="auto">
            <a:xfrm rot="7937147">
              <a:off x="8642403" y="4149312"/>
              <a:ext cx="315035" cy="315035"/>
            </a:xfrm>
            <a:prstGeom prst="rect">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smtClean="0">
                <a:ln>
                  <a:solidFill>
                    <a:srgbClr val="69AE23"/>
                  </a:solidFill>
                </a:ln>
              </a:endParaRPr>
            </a:p>
          </p:txBody>
        </p:sp>
        <p:sp>
          <p:nvSpPr>
            <p:cNvPr id="18" name="Freccia a inversione 58"/>
            <p:cNvSpPr/>
            <p:nvPr/>
          </p:nvSpPr>
          <p:spPr bwMode="auto">
            <a:xfrm>
              <a:off x="8637247" y="2645737"/>
              <a:ext cx="1398944" cy="1215136"/>
            </a:xfrm>
            <a:prstGeom prst="uturnArrow">
              <a:avLst>
                <a:gd name="adj1" fmla="val 25000"/>
                <a:gd name="adj2" fmla="val 25000"/>
                <a:gd name="adj3" fmla="val 25000"/>
                <a:gd name="adj4" fmla="val 43750"/>
                <a:gd name="adj5" fmla="val 86005"/>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smtClean="0">
                <a:ln>
                  <a:solidFill>
                    <a:srgbClr val="69AE23"/>
                  </a:solidFill>
                </a:ln>
              </a:endParaRPr>
            </a:p>
          </p:txBody>
        </p:sp>
        <p:sp>
          <p:nvSpPr>
            <p:cNvPr id="19" name="Freccia a inversione 49"/>
            <p:cNvSpPr/>
            <p:nvPr/>
          </p:nvSpPr>
          <p:spPr bwMode="auto">
            <a:xfrm rot="10800000">
              <a:off x="8644713" y="4454754"/>
              <a:ext cx="1260140" cy="1215136"/>
            </a:xfrm>
            <a:prstGeom prst="uturnArrow">
              <a:avLst>
                <a:gd name="adj1" fmla="val 25000"/>
                <a:gd name="adj2" fmla="val 25000"/>
                <a:gd name="adj3" fmla="val 25000"/>
                <a:gd name="adj4" fmla="val 43750"/>
                <a:gd name="adj5" fmla="val 86005"/>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smtClean="0">
                <a:ln>
                  <a:solidFill>
                    <a:srgbClr val="69AE23"/>
                  </a:solidFill>
                </a:ln>
              </a:endParaRPr>
            </a:p>
          </p:txBody>
        </p:sp>
        <p:sp>
          <p:nvSpPr>
            <p:cNvPr id="20" name="Rettangolo 59"/>
            <p:cNvSpPr/>
            <p:nvPr/>
          </p:nvSpPr>
          <p:spPr bwMode="auto">
            <a:xfrm rot="7937147">
              <a:off x="10191196" y="6019299"/>
              <a:ext cx="315035" cy="315035"/>
            </a:xfrm>
            <a:prstGeom prst="rect">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smtClean="0">
                <a:ln>
                  <a:solidFill>
                    <a:srgbClr val="69AE23"/>
                  </a:solidFill>
                </a:ln>
              </a:endParaRPr>
            </a:p>
          </p:txBody>
        </p:sp>
        <p:sp>
          <p:nvSpPr>
            <p:cNvPr id="21" name="Ovale 53"/>
            <p:cNvSpPr/>
            <p:nvPr/>
          </p:nvSpPr>
          <p:spPr bwMode="auto">
            <a:xfrm rot="5237147">
              <a:off x="10162882" y="1350447"/>
              <a:ext cx="360040" cy="360040"/>
            </a:xfrm>
            <a:prstGeom prst="ellipse">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smtClean="0">
                <a:ln>
                  <a:solidFill>
                    <a:srgbClr val="69AE23"/>
                  </a:solidFill>
                </a:ln>
              </a:endParaRPr>
            </a:p>
          </p:txBody>
        </p:sp>
      </p:grpSp>
      <p:sp>
        <p:nvSpPr>
          <p:cNvPr id="23" name="Rectangle 22"/>
          <p:cNvSpPr/>
          <p:nvPr/>
        </p:nvSpPr>
        <p:spPr>
          <a:xfrm rot="3042920">
            <a:off x="6815105" y="2222920"/>
            <a:ext cx="4485805" cy="618631"/>
          </a:xfrm>
          <a:prstGeom prst="rect">
            <a:avLst/>
          </a:prstGeom>
          <a:noFill/>
        </p:spPr>
        <p:txBody>
          <a:bodyPr wrap="square" lIns="91440" tIns="45720" rIns="91440" bIns="45720">
            <a:spAutoFit/>
          </a:bodyPr>
          <a:lstStyle/>
          <a:p>
            <a:r>
              <a:rPr lang="en-GB" sz="3800" dirty="0"/>
              <a:t>documentation</a:t>
            </a:r>
            <a:endParaRPr lang="en-US" sz="38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9486297"/>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smtClean="0">
                <a:solidFill>
                  <a:srgbClr val="69AE23"/>
                </a:solidFill>
                <a:latin typeface="Arial" charset="0"/>
              </a:rPr>
              <a:t>Questions</a:t>
            </a:r>
            <a:endParaRPr lang="it-IT" sz="1800" b="1" u="none" noProof="1">
              <a:solidFill>
                <a:srgbClr val="69AE23"/>
              </a:solidFill>
              <a:latin typeface="Arial" charset="0"/>
            </a:endParaRPr>
          </a:p>
        </p:txBody>
      </p:sp>
      <p:sp>
        <p:nvSpPr>
          <p:cNvPr id="2" name="TextBox 1"/>
          <p:cNvSpPr txBox="1"/>
          <p:nvPr/>
        </p:nvSpPr>
        <p:spPr>
          <a:xfrm>
            <a:off x="720155" y="1448780"/>
            <a:ext cx="2475275" cy="2622256"/>
          </a:xfrm>
          <a:prstGeom prst="rect">
            <a:avLst/>
          </a:prstGeom>
          <a:noFill/>
        </p:spPr>
        <p:txBody>
          <a:bodyPr wrap="square" rtlCol="0">
            <a:spAutoFit/>
          </a:bodyPr>
          <a:lstStyle/>
          <a:p>
            <a:endParaRPr lang="en-GB" dirty="0"/>
          </a:p>
          <a:p>
            <a:r>
              <a:rPr lang="en-GB" u="none" dirty="0"/>
              <a:t>1 - Quiz</a:t>
            </a:r>
            <a:endParaRPr lang="en-GB" dirty="0"/>
          </a:p>
          <a:p>
            <a:r>
              <a:rPr lang="en-GB" b="1" u="none" dirty="0"/>
              <a:t>What is the objective of Epidemic Intelligence </a:t>
            </a:r>
            <a:r>
              <a:rPr lang="en-GB" b="1" u="none" dirty="0" smtClean="0"/>
              <a:t>?</a:t>
            </a:r>
            <a:r>
              <a:rPr lang="en-GB" dirty="0"/>
              <a:t> </a:t>
            </a:r>
          </a:p>
          <a:p>
            <a:pPr lvl="0"/>
            <a:r>
              <a:rPr lang="en-GB" dirty="0"/>
              <a:t>To early detect outbreaks</a:t>
            </a:r>
          </a:p>
          <a:p>
            <a:r>
              <a:rPr lang="en-GB" dirty="0"/>
              <a:t>This is a wrong answer</a:t>
            </a:r>
          </a:p>
          <a:p>
            <a:pPr lvl="0"/>
            <a:r>
              <a:rPr lang="en-GB" dirty="0"/>
              <a:t>To shortcut the traditional surveillance mechanisms</a:t>
            </a:r>
          </a:p>
          <a:p>
            <a:r>
              <a:rPr lang="en-GB" dirty="0"/>
              <a:t>This is a wrong answer</a:t>
            </a:r>
          </a:p>
          <a:p>
            <a:pPr lvl="0"/>
            <a:r>
              <a:rPr lang="en-GB" dirty="0"/>
              <a:t>To enable timely response</a:t>
            </a:r>
          </a:p>
          <a:p>
            <a:r>
              <a:rPr lang="en-GB" dirty="0"/>
              <a:t>This is a wrong answer</a:t>
            </a:r>
          </a:p>
          <a:p>
            <a:pPr lvl="0"/>
            <a:r>
              <a:rPr lang="en-GB" dirty="0"/>
              <a:t>All of the above</a:t>
            </a:r>
          </a:p>
          <a:p>
            <a:r>
              <a:rPr lang="en-GB" dirty="0"/>
              <a:t>This is a correct answer</a:t>
            </a:r>
          </a:p>
        </p:txBody>
      </p:sp>
      <p:sp>
        <p:nvSpPr>
          <p:cNvPr id="3" name="TextBox 2"/>
          <p:cNvSpPr txBox="1"/>
          <p:nvPr/>
        </p:nvSpPr>
        <p:spPr>
          <a:xfrm>
            <a:off x="6930845" y="1448780"/>
            <a:ext cx="2160240" cy="3527119"/>
          </a:xfrm>
          <a:prstGeom prst="rect">
            <a:avLst/>
          </a:prstGeom>
          <a:noFill/>
        </p:spPr>
        <p:txBody>
          <a:bodyPr wrap="square" rtlCol="0">
            <a:spAutoFit/>
          </a:bodyPr>
          <a:lstStyle/>
          <a:p>
            <a:endParaRPr lang="en-GB" dirty="0"/>
          </a:p>
          <a:p>
            <a:r>
              <a:rPr lang="en-GB" u="none" dirty="0"/>
              <a:t>2</a:t>
            </a:r>
            <a:r>
              <a:rPr lang="en-GB" u="none" dirty="0" smtClean="0"/>
              <a:t> </a:t>
            </a:r>
            <a:r>
              <a:rPr lang="en-GB" u="none" dirty="0"/>
              <a:t>- Quiz</a:t>
            </a:r>
            <a:endParaRPr lang="en-GB" dirty="0"/>
          </a:p>
          <a:p>
            <a:r>
              <a:rPr lang="en-GB" b="1" u="none" dirty="0"/>
              <a:t>The </a:t>
            </a:r>
            <a:r>
              <a:rPr lang="en-GB" b="1" u="none" dirty="0" smtClean="0"/>
              <a:t>first three stages </a:t>
            </a:r>
            <a:r>
              <a:rPr lang="en-GB" b="1" u="none" dirty="0"/>
              <a:t>of EI process are :</a:t>
            </a:r>
            <a:endParaRPr lang="en-GB" dirty="0"/>
          </a:p>
          <a:p>
            <a:r>
              <a:rPr lang="en-GB" dirty="0"/>
              <a:t> </a:t>
            </a:r>
          </a:p>
          <a:p>
            <a:pPr lvl="0"/>
            <a:r>
              <a:rPr lang="en-GB" dirty="0"/>
              <a:t>Scanning - Assessing - Communicating</a:t>
            </a:r>
          </a:p>
          <a:p>
            <a:r>
              <a:rPr lang="en-GB" dirty="0"/>
              <a:t>This is a wrong answer</a:t>
            </a:r>
          </a:p>
          <a:p>
            <a:pPr lvl="0"/>
            <a:r>
              <a:rPr lang="en-GB" dirty="0"/>
              <a:t>Screening - Filtering - Validating</a:t>
            </a:r>
          </a:p>
          <a:p>
            <a:r>
              <a:rPr lang="en-GB" dirty="0"/>
              <a:t>This is a correct answer</a:t>
            </a:r>
          </a:p>
          <a:p>
            <a:pPr lvl="0"/>
            <a:r>
              <a:rPr lang="en-GB" dirty="0"/>
              <a:t>Detecting - </a:t>
            </a:r>
            <a:r>
              <a:rPr lang="en-GB" dirty="0" err="1"/>
              <a:t>Signaling</a:t>
            </a:r>
            <a:r>
              <a:rPr lang="en-GB" dirty="0"/>
              <a:t> - Monitoring</a:t>
            </a:r>
          </a:p>
          <a:p>
            <a:r>
              <a:rPr lang="en-GB" dirty="0"/>
              <a:t>This is a wrong answer</a:t>
            </a:r>
          </a:p>
          <a:p>
            <a:pPr lvl="0"/>
            <a:r>
              <a:rPr lang="en-GB" dirty="0"/>
              <a:t>Screening - Detecting - Responding</a:t>
            </a:r>
          </a:p>
          <a:p>
            <a:r>
              <a:rPr lang="en-GB" dirty="0"/>
              <a:t>This is a wrong answer</a:t>
            </a:r>
          </a:p>
          <a:p>
            <a:endParaRPr lang="en-GB" dirty="0"/>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5"/>
          <p:cNvSpPr txBox="1">
            <a:spLocks noChangeArrowheads="1"/>
          </p:cNvSpPr>
          <p:nvPr/>
        </p:nvSpPr>
        <p:spPr bwMode="auto">
          <a:xfrm>
            <a:off x="2333625" y="3251200"/>
            <a:ext cx="6245225" cy="708025"/>
          </a:xfrm>
          <a:prstGeom prst="rect">
            <a:avLst/>
          </a:prstGeom>
          <a:noFill/>
          <a:ln w="9525">
            <a:noFill/>
            <a:miter lim="800000"/>
            <a:headEnd/>
            <a:tailEnd/>
          </a:ln>
        </p:spPr>
        <p:txBody>
          <a:bodyPr>
            <a:spAutoFit/>
          </a:bodyPr>
          <a:lstStyle/>
          <a:p>
            <a:r>
              <a:rPr lang="it-IT" sz="2000" u="none">
                <a:latin typeface="Tahoma" pitchFamily="34" charset="0"/>
                <a:cs typeface="Tahoma" pitchFamily="34" charset="0"/>
              </a:rPr>
              <a:t>Well done!</a:t>
            </a:r>
          </a:p>
          <a:p>
            <a:r>
              <a:rPr lang="it-IT" sz="2000" u="none">
                <a:latin typeface="Tahoma" pitchFamily="34" charset="0"/>
                <a:cs typeface="Tahoma" pitchFamily="34" charset="0"/>
              </a:rPr>
              <a:t>You have completed the unit.</a:t>
            </a:r>
          </a:p>
        </p:txBody>
      </p:sp>
      <p:sp>
        <p:nvSpPr>
          <p:cNvPr id="4" name="Rettangolo 3"/>
          <p:cNvSpPr/>
          <p:nvPr/>
        </p:nvSpPr>
        <p:spPr bwMode="auto">
          <a:xfrm>
            <a:off x="938213" y="2940050"/>
            <a:ext cx="8924925" cy="1377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sp>
        <p:nvSpPr>
          <p:cNvPr id="6" name="Rectangle 3"/>
          <p:cNvSpPr txBox="1">
            <a:spLocks noChangeArrowheads="1"/>
          </p:cNvSpPr>
          <p:nvPr/>
        </p:nvSpPr>
        <p:spPr bwMode="auto">
          <a:xfrm>
            <a:off x="360363" y="2673350"/>
            <a:ext cx="1452562" cy="622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pPr marL="182563" indent="-225425" algn="l" defTabSz="820738" eaLnBrk="0" hangingPunct="0">
              <a:buClr>
                <a:srgbClr val="7FBF1A"/>
              </a:buClr>
              <a:buSzPct val="80000"/>
              <a:tabLst>
                <a:tab pos="341313" algn="l"/>
                <a:tab pos="1150938" algn="l"/>
              </a:tabLst>
              <a:defRPr/>
            </a:pPr>
            <a:r>
              <a:rPr lang="it-IT" sz="1600" b="1" u="none" dirty="0" err="1">
                <a:latin typeface="Arial" charset="0"/>
                <a:cs typeface="Arial" charset="0"/>
              </a:rPr>
              <a:t>Icon</a:t>
            </a:r>
            <a:endParaRPr lang="it-IT" sz="1600" b="1" u="none" dirty="0">
              <a:latin typeface="Arial" charset="0"/>
              <a:cs typeface="Arial" charset="0"/>
            </a:endParaRPr>
          </a:p>
          <a:p>
            <a:pPr marL="182563" indent="-225425" algn="l" defTabSz="820738" eaLnBrk="0" hangingPunct="0">
              <a:buClr>
                <a:srgbClr val="7FBF1A"/>
              </a:buClr>
              <a:buSzPct val="80000"/>
              <a:tabLst>
                <a:tab pos="341313" algn="l"/>
                <a:tab pos="1150938" algn="l"/>
              </a:tabLst>
              <a:defRPr/>
            </a:pPr>
            <a:r>
              <a:rPr lang="it-IT" sz="1600" u="none" dirty="0" err="1">
                <a:latin typeface="Arial" charset="0"/>
                <a:cs typeface="Arial" charset="0"/>
              </a:rPr>
              <a:t>blackboard</a:t>
            </a:r>
            <a:endParaRPr lang="it-IT" sz="1600" u="none" dirty="0">
              <a:latin typeface="Arial" charset="0"/>
              <a:cs typeface="Arial" charset="0"/>
            </a:endParaRPr>
          </a:p>
          <a:p>
            <a:pPr marL="182563" indent="-225425" algn="l" defTabSz="820738" eaLnBrk="0" hangingPunct="0">
              <a:buClr>
                <a:srgbClr val="7FBF1A"/>
              </a:buClr>
              <a:buSzPct val="80000"/>
              <a:tabLst>
                <a:tab pos="341313" algn="l"/>
                <a:tab pos="1150938" algn="l"/>
              </a:tabLst>
              <a:defRPr/>
            </a:pPr>
            <a:endParaRPr lang="it-IT" sz="1600" b="1" u="none" dirty="0">
              <a:latin typeface="Arial" charset="0"/>
              <a:cs typeface="Arial" charset="0"/>
            </a:endParaRPr>
          </a:p>
        </p:txBody>
      </p:sp>
      <p:sp>
        <p:nvSpPr>
          <p:cNvPr id="24581"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a:solidFill>
                  <a:srgbClr val="69AE23"/>
                </a:solidFill>
                <a:latin typeface="Arial" charset="0"/>
              </a:rPr>
              <a:t>Conclusion</a:t>
            </a:r>
            <a:endParaRPr lang="it-IT" sz="1800" b="1" u="none" noProof="1">
              <a:solidFill>
                <a:srgbClr val="69AE23"/>
              </a:solidFill>
              <a:latin typeface="Arial" charset="0"/>
            </a:endParaRP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1778000" y="3206750"/>
            <a:ext cx="8191500" cy="369888"/>
          </a:xfrm>
          <a:prstGeom prst="rect">
            <a:avLst/>
          </a:prstGeom>
          <a:noFill/>
          <a:ln w="9525">
            <a:noFill/>
            <a:miter lim="800000"/>
            <a:headEnd/>
            <a:tailEnd/>
          </a:ln>
        </p:spPr>
        <p:txBody>
          <a:bodyPr>
            <a:spAutoFit/>
          </a:bodyPr>
          <a:lstStyle/>
          <a:p>
            <a:pPr algn="l"/>
            <a:r>
              <a:rPr lang="en-US" sz="2000" u="none" dirty="0" smtClean="0">
                <a:solidFill>
                  <a:schemeClr val="bg2"/>
                </a:solidFill>
                <a:latin typeface="Arial" charset="0"/>
                <a:cs typeface="Arial" charset="0"/>
              </a:rPr>
              <a:t>In this </a:t>
            </a:r>
            <a:r>
              <a:rPr lang="it-IT" sz="2000" u="none" dirty="0" smtClean="0">
                <a:solidFill>
                  <a:schemeClr val="bg2"/>
                </a:solidFill>
                <a:latin typeface="Arial" charset="0"/>
                <a:cs typeface="Arial" charset="0"/>
              </a:rPr>
              <a:t>unit we </a:t>
            </a:r>
            <a:r>
              <a:rPr lang="en-US" sz="2000" u="none" dirty="0" smtClean="0">
                <a:solidFill>
                  <a:schemeClr val="bg2"/>
                </a:solidFill>
                <a:latin typeface="Arial" charset="0"/>
                <a:cs typeface="Arial" charset="0"/>
              </a:rPr>
              <a:t>will</a:t>
            </a:r>
            <a:r>
              <a:rPr lang="it-IT" sz="2000" u="none" dirty="0" smtClean="0">
                <a:solidFill>
                  <a:schemeClr val="bg2"/>
                </a:solidFill>
                <a:latin typeface="Arial" charset="0"/>
                <a:cs typeface="Arial" charset="0"/>
              </a:rPr>
              <a:t> </a:t>
            </a:r>
            <a:r>
              <a:rPr lang="it-IT" sz="2000" u="none" dirty="0">
                <a:solidFill>
                  <a:schemeClr val="bg2"/>
                </a:solidFill>
                <a:latin typeface="Arial" charset="0"/>
                <a:cs typeface="Arial" charset="0"/>
              </a:rPr>
              <a:t>talk about</a:t>
            </a:r>
          </a:p>
        </p:txBody>
      </p:sp>
      <p:sp>
        <p:nvSpPr>
          <p:cNvPr id="1536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smtClean="0">
                <a:solidFill>
                  <a:srgbClr val="69AE23"/>
                </a:solidFill>
                <a:latin typeface="Arial" charset="0"/>
              </a:rPr>
              <a:t>Welcome Unit 1</a:t>
            </a:r>
            <a:endParaRPr lang="it-IT" sz="1800" b="1" u="none" noProof="1">
              <a:solidFill>
                <a:srgbClr val="69AE23"/>
              </a:solidFill>
              <a:latin typeface="Arial" charset="0"/>
            </a:endParaRPr>
          </a:p>
        </p:txBody>
      </p:sp>
      <p:sp>
        <p:nvSpPr>
          <p:cNvPr id="12" name="Rettangolo 11"/>
          <p:cNvSpPr/>
          <p:nvPr/>
        </p:nvSpPr>
        <p:spPr bwMode="auto">
          <a:xfrm>
            <a:off x="938213" y="2940049"/>
            <a:ext cx="8924925" cy="1884105"/>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1778000" y="3592513"/>
            <a:ext cx="7673125" cy="978729"/>
          </a:xfrm>
          <a:prstGeom prst="rect">
            <a:avLst/>
          </a:prstGeom>
          <a:noFill/>
          <a:ln w="9525">
            <a:noFill/>
            <a:miter lim="800000"/>
            <a:headEnd/>
            <a:tailEnd/>
          </a:ln>
        </p:spPr>
        <p:txBody>
          <a:bodyPr wrap="square">
            <a:spAutoFit/>
          </a:bodyPr>
          <a:lstStyle/>
          <a:p>
            <a:pPr algn="l"/>
            <a:r>
              <a:rPr lang="it-IT" sz="3200" u="none" dirty="0" err="1" smtClean="0">
                <a:solidFill>
                  <a:srgbClr val="69AE23"/>
                </a:solidFill>
                <a:latin typeface="MetaPro-Black" pitchFamily="50" charset="0"/>
              </a:rPr>
              <a:t>Introduction</a:t>
            </a:r>
            <a:r>
              <a:rPr lang="it-IT" sz="3200" u="none" dirty="0" smtClean="0">
                <a:solidFill>
                  <a:srgbClr val="69AE23"/>
                </a:solidFill>
                <a:latin typeface="MetaPro-Black" pitchFamily="50" charset="0"/>
              </a:rPr>
              <a:t> and </a:t>
            </a:r>
            <a:r>
              <a:rPr lang="it-IT" sz="3200" u="none" dirty="0" err="1" smtClean="0">
                <a:solidFill>
                  <a:srgbClr val="69AE23"/>
                </a:solidFill>
                <a:latin typeface="MetaPro-Black" pitchFamily="50" charset="0"/>
              </a:rPr>
              <a:t>Epidemic</a:t>
            </a:r>
            <a:r>
              <a:rPr lang="it-IT" sz="3200" u="none" dirty="0" smtClean="0">
                <a:solidFill>
                  <a:srgbClr val="69AE23"/>
                </a:solidFill>
                <a:latin typeface="MetaPro-Black" pitchFamily="50" charset="0"/>
              </a:rPr>
              <a:t> Intelligence </a:t>
            </a:r>
            <a:r>
              <a:rPr lang="it-IT" sz="3200" u="none" dirty="0" err="1" smtClean="0">
                <a:solidFill>
                  <a:srgbClr val="69AE23"/>
                </a:solidFill>
                <a:latin typeface="MetaPro-Black" pitchFamily="50" charset="0"/>
              </a:rPr>
              <a:t>principles</a:t>
            </a:r>
            <a:endParaRPr lang="it-IT" sz="3200" u="none" dirty="0">
              <a:solidFill>
                <a:srgbClr val="69AE23"/>
              </a:solidFill>
              <a:latin typeface="MetaPro-Black" pitchFamily="50" charset="0"/>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uppo 8"/>
          <p:cNvGrpSpPr>
            <a:grpSpLocks/>
          </p:cNvGrpSpPr>
          <p:nvPr/>
        </p:nvGrpSpPr>
        <p:grpSpPr bwMode="auto">
          <a:xfrm>
            <a:off x="5557838" y="2228850"/>
            <a:ext cx="4621212" cy="2933700"/>
            <a:chOff x="393700" y="1962150"/>
            <a:chExt cx="3911600" cy="2933700"/>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5632450" y="2293938"/>
            <a:ext cx="4494213" cy="2062103"/>
          </a:xfrm>
          <a:prstGeom prst="rect">
            <a:avLst/>
          </a:prstGeom>
          <a:noFill/>
          <a:ln w="9525">
            <a:noFill/>
            <a:miter lim="800000"/>
            <a:headEnd/>
            <a:tailEnd/>
          </a:ln>
        </p:spPr>
        <p:txBody>
          <a:bodyPr>
            <a:spAutoFit/>
          </a:bodyPr>
          <a:lstStyle/>
          <a:p>
            <a:pPr marL="190500" indent="-187325" algn="l">
              <a:lnSpc>
                <a:spcPct val="100000"/>
              </a:lnSpc>
              <a:spcBef>
                <a:spcPct val="0"/>
              </a:spcBef>
            </a:pPr>
            <a:r>
              <a:rPr lang="it-IT" sz="1600" b="1" u="none" noProof="1">
                <a:solidFill>
                  <a:schemeClr val="bg1"/>
                </a:solidFill>
                <a:latin typeface="Arial" charset="0"/>
              </a:rPr>
              <a:t>Objective</a:t>
            </a:r>
          </a:p>
          <a:p>
            <a:pPr marL="190500" indent="-187325" algn="l">
              <a:lnSpc>
                <a:spcPct val="100000"/>
              </a:lnSpc>
              <a:spcBef>
                <a:spcPct val="0"/>
              </a:spcBef>
            </a:pPr>
            <a:endParaRPr lang="it-IT" sz="1600" b="1" u="none" noProof="1">
              <a:latin typeface="Arial" charset="0"/>
            </a:endParaRPr>
          </a:p>
          <a:p>
            <a:pPr marL="190500" indent="-187325" algn="l">
              <a:lnSpc>
                <a:spcPct val="100000"/>
              </a:lnSpc>
              <a:spcBef>
                <a:spcPct val="0"/>
              </a:spcBef>
            </a:pPr>
            <a:r>
              <a:rPr lang="it-IT" sz="1600" u="none" noProof="1">
                <a:latin typeface="Arial" charset="0"/>
                <a:cs typeface="Times New Roman" pitchFamily="18" charset="0"/>
              </a:rPr>
              <a:t>At the end of this unit you will understand:</a:t>
            </a:r>
          </a:p>
          <a:p>
            <a:pPr marL="190500" indent="-187325" algn="l">
              <a:lnSpc>
                <a:spcPct val="100000"/>
              </a:lnSpc>
              <a:spcBef>
                <a:spcPct val="0"/>
              </a:spcBef>
              <a:buFontTx/>
              <a:buChar char="•"/>
            </a:pPr>
            <a:endParaRPr lang="it-IT" sz="1600" u="none" noProof="1">
              <a:latin typeface="Arial" charset="0"/>
              <a:cs typeface="Times New Roman" pitchFamily="18" charset="0"/>
            </a:endParaRPr>
          </a:p>
          <a:p>
            <a:pPr marL="190500" indent="-187325" algn="l">
              <a:lnSpc>
                <a:spcPct val="100000"/>
              </a:lnSpc>
              <a:spcBef>
                <a:spcPct val="0"/>
              </a:spcBef>
              <a:buFontTx/>
              <a:buChar char="•"/>
            </a:pPr>
            <a:r>
              <a:rPr lang="en-US" sz="1600" u="none" dirty="0">
                <a:latin typeface="Arial" charset="0"/>
                <a:cs typeface="Times New Roman" pitchFamily="18" charset="0"/>
              </a:rPr>
              <a:t>What Epidemic Intelligence </a:t>
            </a:r>
            <a:r>
              <a:rPr lang="en-US" sz="1600" u="none" dirty="0" smtClean="0">
                <a:latin typeface="Arial" charset="0"/>
                <a:cs typeface="Times New Roman" pitchFamily="18" charset="0"/>
              </a:rPr>
              <a:t>is</a:t>
            </a:r>
            <a:endParaRPr lang="en-US" sz="1600" u="none" dirty="0">
              <a:latin typeface="Arial" charset="0"/>
              <a:cs typeface="Times New Roman" pitchFamily="18" charset="0"/>
            </a:endParaRPr>
          </a:p>
          <a:p>
            <a:pPr marL="190500" indent="-187325" algn="l">
              <a:lnSpc>
                <a:spcPct val="100000"/>
              </a:lnSpc>
              <a:spcBef>
                <a:spcPct val="0"/>
              </a:spcBef>
              <a:buFontTx/>
              <a:buChar char="•"/>
            </a:pPr>
            <a:endParaRPr lang="en-US" sz="1600" u="none" dirty="0">
              <a:latin typeface="Arial" charset="0"/>
              <a:cs typeface="Times New Roman" pitchFamily="18" charset="0"/>
            </a:endParaRPr>
          </a:p>
          <a:p>
            <a:pPr marL="190500" indent="-187325" algn="l">
              <a:lnSpc>
                <a:spcPct val="100000"/>
              </a:lnSpc>
              <a:spcBef>
                <a:spcPct val="0"/>
              </a:spcBef>
              <a:buFontTx/>
              <a:buChar char="•"/>
            </a:pPr>
            <a:endParaRPr lang="en-US" sz="1600" u="none" dirty="0">
              <a:latin typeface="Arial" charset="0"/>
              <a:cs typeface="Times New Roman" pitchFamily="18" charset="0"/>
            </a:endParaRPr>
          </a:p>
          <a:p>
            <a:pPr marL="190500" indent="-187325" algn="l">
              <a:lnSpc>
                <a:spcPct val="100000"/>
              </a:lnSpc>
              <a:spcBef>
                <a:spcPct val="0"/>
              </a:spcBef>
              <a:buFontTx/>
              <a:buChar char="•"/>
            </a:pPr>
            <a:r>
              <a:rPr lang="en-US" sz="1600" u="none" dirty="0">
                <a:latin typeface="Arial" charset="0"/>
                <a:cs typeface="Times New Roman" pitchFamily="18" charset="0"/>
              </a:rPr>
              <a:t>What are the main steps of the EI process</a:t>
            </a:r>
            <a:endParaRPr lang="en-US" sz="1600" u="none" noProof="1">
              <a:latin typeface="Arial" charset="0"/>
              <a:cs typeface="Times New Roman" pitchFamily="18" charset="0"/>
            </a:endParaRPr>
          </a:p>
        </p:txBody>
      </p:sp>
      <p:grpSp>
        <p:nvGrpSpPr>
          <p:cNvPr id="16388" name="Gruppo 7"/>
          <p:cNvGrpSpPr>
            <a:grpSpLocks/>
          </p:cNvGrpSpPr>
          <p:nvPr/>
        </p:nvGrpSpPr>
        <p:grpSpPr bwMode="auto">
          <a:xfrm>
            <a:off x="465138" y="2228847"/>
            <a:ext cx="4621212" cy="3990463"/>
            <a:chOff x="393700" y="1962150"/>
            <a:chExt cx="3911600" cy="3090360"/>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50"/>
              <a:ext cx="3911600" cy="309036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a:solidFill>
                  <a:srgbClr val="69AE23"/>
                </a:solidFill>
                <a:latin typeface="Arial" charset="0"/>
              </a:rPr>
              <a:t>Index and objectives</a:t>
            </a:r>
            <a:endParaRPr lang="it-IT" sz="1800" b="1" u="none" noProof="1">
              <a:solidFill>
                <a:srgbClr val="69AE23"/>
              </a:solidFill>
              <a:latin typeface="Arial" charset="0"/>
            </a:endParaRPr>
          </a:p>
        </p:txBody>
      </p:sp>
      <p:sp>
        <p:nvSpPr>
          <p:cNvPr id="16390" name="Text Box 23"/>
          <p:cNvSpPr txBox="1">
            <a:spLocks noChangeArrowheads="1"/>
          </p:cNvSpPr>
          <p:nvPr/>
        </p:nvSpPr>
        <p:spPr bwMode="auto">
          <a:xfrm>
            <a:off x="465138" y="2227454"/>
            <a:ext cx="4500563" cy="4278094"/>
          </a:xfrm>
          <a:prstGeom prst="rect">
            <a:avLst/>
          </a:prstGeom>
          <a:noFill/>
          <a:ln w="9525">
            <a:noFill/>
            <a:miter lim="800000"/>
            <a:headEnd/>
            <a:tailEnd/>
          </a:ln>
        </p:spPr>
        <p:txBody>
          <a:bodyPr>
            <a:spAutoFit/>
          </a:bodyPr>
          <a:lstStyle/>
          <a:p>
            <a:pPr algn="l">
              <a:lnSpc>
                <a:spcPct val="100000"/>
              </a:lnSpc>
              <a:spcBef>
                <a:spcPct val="0"/>
              </a:spcBef>
            </a:pPr>
            <a:r>
              <a:rPr lang="it-IT" sz="1600" b="1" u="none" dirty="0" err="1">
                <a:solidFill>
                  <a:schemeClr val="bg1"/>
                </a:solidFill>
                <a:latin typeface="Arial" charset="0"/>
              </a:rPr>
              <a:t>Index</a:t>
            </a:r>
            <a:endParaRPr lang="it-IT" sz="1600" b="1" u="none" dirty="0">
              <a:solidFill>
                <a:schemeClr val="bg1"/>
              </a:solidFill>
              <a:latin typeface="Arial" charset="0"/>
            </a:endParaRPr>
          </a:p>
          <a:p>
            <a:pPr algn="l">
              <a:lnSpc>
                <a:spcPct val="100000"/>
              </a:lnSpc>
              <a:spcBef>
                <a:spcPct val="0"/>
              </a:spcBef>
            </a:pPr>
            <a:endParaRPr lang="it-IT" sz="1600" b="1" u="none" dirty="0">
              <a:latin typeface="Arial" charset="0"/>
            </a:endParaRPr>
          </a:p>
          <a:p>
            <a:pPr algn="l">
              <a:lnSpc>
                <a:spcPct val="100000"/>
              </a:lnSpc>
              <a:spcBef>
                <a:spcPct val="0"/>
              </a:spcBef>
            </a:pPr>
            <a:r>
              <a:rPr lang="it-IT" sz="1600" u="none" dirty="0">
                <a:latin typeface="Arial" charset="0"/>
                <a:cs typeface="Times New Roman" pitchFamily="18" charset="0"/>
              </a:rPr>
              <a:t>In this unit we will go through</a:t>
            </a:r>
            <a:r>
              <a:rPr lang="it-IT" sz="1600" u="none" dirty="0" smtClean="0">
                <a:latin typeface="Arial" charset="0"/>
                <a:cs typeface="Times New Roman" pitchFamily="18" charset="0"/>
              </a:rPr>
              <a:t>:</a:t>
            </a:r>
            <a:endParaRPr lang="it-IT" sz="1600" u="none" dirty="0">
              <a:latin typeface="Arial" charset="0"/>
              <a:cs typeface="Times New Roman" pitchFamily="18" charset="0"/>
            </a:endParaRPr>
          </a:p>
          <a:p>
            <a:pPr marL="285750" indent="-285750" algn="l">
              <a:lnSpc>
                <a:spcPct val="100000"/>
              </a:lnSpc>
              <a:spcBef>
                <a:spcPct val="0"/>
              </a:spcBef>
              <a:buFont typeface="Arial" panose="020B0604020202020204" pitchFamily="34" charset="0"/>
              <a:buChar char="•"/>
            </a:pPr>
            <a:r>
              <a:rPr lang="it-IT" sz="1600" u="none" dirty="0">
                <a:latin typeface="Arial" charset="0"/>
                <a:cs typeface="Times New Roman" pitchFamily="18" charset="0"/>
              </a:rPr>
              <a:t> Definition of Epidemic Intelligence epdidemic intelligence </a:t>
            </a:r>
          </a:p>
          <a:p>
            <a:pPr marL="285750" indent="-285750" algn="l">
              <a:lnSpc>
                <a:spcPct val="100000"/>
              </a:lnSpc>
              <a:spcBef>
                <a:spcPct val="0"/>
              </a:spcBef>
              <a:buFont typeface="Arial" panose="020B0604020202020204" pitchFamily="34" charset="0"/>
              <a:buChar char="•"/>
            </a:pPr>
            <a:r>
              <a:rPr lang="it-IT" sz="1600" u="none" dirty="0">
                <a:latin typeface="Arial" charset="0"/>
                <a:cs typeface="Times New Roman" pitchFamily="18" charset="0"/>
              </a:rPr>
              <a:t>Actors involved in Global health security</a:t>
            </a:r>
          </a:p>
          <a:p>
            <a:pPr marL="285750" indent="-285750" algn="l">
              <a:lnSpc>
                <a:spcPct val="100000"/>
              </a:lnSpc>
              <a:spcBef>
                <a:spcPct val="0"/>
              </a:spcBef>
              <a:buFont typeface="Arial" panose="020B0604020202020204" pitchFamily="34" charset="0"/>
              <a:buChar char="•"/>
            </a:pPr>
            <a:r>
              <a:rPr lang="it-IT" sz="1600" u="none" dirty="0">
                <a:latin typeface="Arial" charset="0"/>
                <a:cs typeface="Times New Roman" pitchFamily="18" charset="0"/>
              </a:rPr>
              <a:t>Purpose of Epidemic intelligence</a:t>
            </a:r>
          </a:p>
          <a:p>
            <a:pPr marL="285750" indent="-285750" algn="l">
              <a:lnSpc>
                <a:spcPct val="100000"/>
              </a:lnSpc>
              <a:spcBef>
                <a:spcPct val="0"/>
              </a:spcBef>
              <a:buFont typeface="Arial" panose="020B0604020202020204" pitchFamily="34" charset="0"/>
              <a:buChar char="•"/>
            </a:pPr>
            <a:r>
              <a:rPr lang="it-IT" sz="1600" u="none" dirty="0">
                <a:solidFill>
                  <a:schemeClr val="bg2"/>
                </a:solidFill>
                <a:latin typeface="Arial" charset="0"/>
                <a:cs typeface="Times New Roman" pitchFamily="18" charset="0"/>
              </a:rPr>
              <a:t>Epidemic Intelligence </a:t>
            </a:r>
            <a:r>
              <a:rPr lang="it-IT" sz="1600" u="none" dirty="0">
                <a:latin typeface="Arial" charset="0"/>
                <a:cs typeface="Times New Roman" pitchFamily="18" charset="0"/>
              </a:rPr>
              <a:t>framework</a:t>
            </a:r>
          </a:p>
          <a:p>
            <a:pPr marL="285750" indent="-285750" algn="l">
              <a:lnSpc>
                <a:spcPct val="100000"/>
              </a:lnSpc>
              <a:spcBef>
                <a:spcPct val="0"/>
              </a:spcBef>
              <a:buFont typeface="Arial" panose="020B0604020202020204" pitchFamily="34" charset="0"/>
              <a:buChar char="•"/>
            </a:pPr>
            <a:r>
              <a:rPr lang="it-IT" sz="1600" u="none" dirty="0">
                <a:solidFill>
                  <a:schemeClr val="bg2"/>
                </a:solidFill>
                <a:latin typeface="Arial" charset="0"/>
                <a:cs typeface="Times New Roman" pitchFamily="18" charset="0"/>
              </a:rPr>
              <a:t>Rationale for EI Framework</a:t>
            </a:r>
          </a:p>
          <a:p>
            <a:pPr marL="285750" indent="-285750" algn="l">
              <a:lnSpc>
                <a:spcPct val="100000"/>
              </a:lnSpc>
              <a:spcBef>
                <a:spcPct val="0"/>
              </a:spcBef>
              <a:buFont typeface="Arial" panose="020B0604020202020204" pitchFamily="34" charset="0"/>
              <a:buChar char="•"/>
            </a:pPr>
            <a:r>
              <a:rPr lang="it-IT" sz="1600" u="none" dirty="0">
                <a:latin typeface="Arial" charset="0"/>
                <a:cs typeface="Times New Roman" pitchFamily="18" charset="0"/>
              </a:rPr>
              <a:t>Scope of surveillance</a:t>
            </a:r>
            <a:r>
              <a:rPr lang="it-IT" sz="1600" u="none" dirty="0">
                <a:solidFill>
                  <a:schemeClr val="bg2"/>
                </a:solidFill>
                <a:latin typeface="Arial" charset="0"/>
                <a:cs typeface="Times New Roman" pitchFamily="18" charset="0"/>
              </a:rPr>
              <a:t> Event-based surveillance vs Indicator based surveillance</a:t>
            </a:r>
          </a:p>
          <a:p>
            <a:pPr marL="285750" indent="-285750" algn="l">
              <a:lnSpc>
                <a:spcPct val="100000"/>
              </a:lnSpc>
              <a:spcBef>
                <a:spcPct val="0"/>
              </a:spcBef>
              <a:buFont typeface="Arial" panose="020B0604020202020204" pitchFamily="34" charset="0"/>
              <a:buChar char="•"/>
            </a:pPr>
            <a:r>
              <a:rPr lang="it-IT" sz="1600" u="none" dirty="0">
                <a:solidFill>
                  <a:schemeClr val="bg2"/>
                </a:solidFill>
                <a:latin typeface="Arial" charset="0"/>
                <a:cs typeface="Times New Roman" pitchFamily="18" charset="0"/>
              </a:rPr>
              <a:t>Objectives of Epidemic Intelligence</a:t>
            </a:r>
            <a:endParaRPr lang="it-IT" sz="1600" u="none" dirty="0">
              <a:latin typeface="Arial" charset="0"/>
              <a:cs typeface="Times New Roman" pitchFamily="18" charset="0"/>
            </a:endParaRPr>
          </a:p>
          <a:p>
            <a:pPr algn="l">
              <a:lnSpc>
                <a:spcPct val="100000"/>
              </a:lnSpc>
              <a:spcBef>
                <a:spcPct val="0"/>
              </a:spcBef>
              <a:buFontTx/>
              <a:buChar char="•"/>
            </a:pPr>
            <a:r>
              <a:rPr lang="it-IT" sz="1600" u="none" dirty="0">
                <a:solidFill>
                  <a:schemeClr val="bg2"/>
                </a:solidFill>
                <a:latin typeface="Arial" charset="0"/>
                <a:cs typeface="Times New Roman" pitchFamily="18" charset="0"/>
              </a:rPr>
              <a:t>Definitions of ECDC process and main steps of </a:t>
            </a:r>
            <a:r>
              <a:rPr lang="it-IT" sz="1600" u="none" dirty="0" smtClean="0">
                <a:solidFill>
                  <a:schemeClr val="bg2"/>
                </a:solidFill>
                <a:latin typeface="Arial" charset="0"/>
                <a:cs typeface="Times New Roman" pitchFamily="18" charset="0"/>
              </a:rPr>
              <a:t>EI</a:t>
            </a:r>
            <a:endParaRPr lang="it-IT" sz="1600" u="none" dirty="0">
              <a:solidFill>
                <a:schemeClr val="bg2"/>
              </a:solidFill>
              <a:latin typeface="Arial" charset="0"/>
              <a:cs typeface="Times New Roman" pitchFamily="18" charset="0"/>
            </a:endParaRPr>
          </a:p>
          <a:p>
            <a:pPr algn="l">
              <a:lnSpc>
                <a:spcPct val="100000"/>
              </a:lnSpc>
              <a:spcBef>
                <a:spcPct val="0"/>
              </a:spcBef>
              <a:buFontTx/>
              <a:buChar char="•"/>
            </a:pPr>
            <a:r>
              <a:rPr lang="it-IT" sz="1600" u="none" dirty="0">
                <a:solidFill>
                  <a:schemeClr val="bg2"/>
                </a:solidFill>
                <a:latin typeface="Arial" charset="0"/>
                <a:cs typeface="Times New Roman" pitchFamily="18" charset="0"/>
              </a:rPr>
              <a:t>Definition of signal, event and threat</a:t>
            </a:r>
          </a:p>
          <a:p>
            <a:pPr marL="285750" indent="-285750" algn="l">
              <a:lnSpc>
                <a:spcPct val="100000"/>
              </a:lnSpc>
              <a:spcBef>
                <a:spcPct val="0"/>
              </a:spcBef>
              <a:buFont typeface="Arial" panose="020B0604020202020204" pitchFamily="34" charset="0"/>
              <a:buChar char="•"/>
            </a:pPr>
            <a:endParaRPr lang="it-IT" sz="1600" u="none" dirty="0">
              <a:solidFill>
                <a:schemeClr val="bg2"/>
              </a:solidFill>
              <a:latin typeface="Arial" charset="0"/>
              <a:cs typeface="Times New Roman" pitchFamily="18" charset="0"/>
            </a:endParaRPr>
          </a:p>
          <a:p>
            <a:pPr marL="285750" indent="-285750" algn="l">
              <a:lnSpc>
                <a:spcPct val="100000"/>
              </a:lnSpc>
              <a:spcBef>
                <a:spcPct val="0"/>
              </a:spcBef>
              <a:buFont typeface="Arial" panose="020B0604020202020204" pitchFamily="34" charset="0"/>
              <a:buChar char="•"/>
            </a:pPr>
            <a:endParaRPr lang="it-IT" sz="1600" u="none" dirty="0">
              <a:solidFill>
                <a:schemeClr val="bg2"/>
              </a:solidFill>
              <a:latin typeface="Arial"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err="1" smtClean="0">
                <a:solidFill>
                  <a:srgbClr val="69AE23"/>
                </a:solidFill>
                <a:latin typeface="Arial" charset="0"/>
              </a:rPr>
              <a:t>Epidemic</a:t>
            </a:r>
            <a:r>
              <a:rPr lang="it-IT" sz="1800" b="1" u="none" dirty="0" smtClean="0">
                <a:solidFill>
                  <a:srgbClr val="69AE23"/>
                </a:solidFill>
                <a:latin typeface="Arial" charset="0"/>
              </a:rPr>
              <a:t> intelligence </a:t>
            </a:r>
            <a:r>
              <a:rPr lang="it-IT" sz="1800" b="1" u="none" dirty="0" err="1" smtClean="0">
                <a:solidFill>
                  <a:srgbClr val="69AE23"/>
                </a:solidFill>
                <a:latin typeface="Arial" charset="0"/>
              </a:rPr>
              <a:t>principles</a:t>
            </a:r>
            <a:endParaRPr lang="it-IT" sz="1800" b="1" u="none" noProof="1">
              <a:solidFill>
                <a:srgbClr val="69AE23"/>
              </a:solidFill>
              <a:latin typeface="Arial" charset="0"/>
            </a:endParaRPr>
          </a:p>
        </p:txBody>
      </p:sp>
      <p:sp>
        <p:nvSpPr>
          <p:cNvPr id="3" name="Text Box 2"/>
          <p:cNvSpPr txBox="1">
            <a:spLocks noChangeArrowheads="1"/>
          </p:cNvSpPr>
          <p:nvPr/>
        </p:nvSpPr>
        <p:spPr bwMode="auto">
          <a:xfrm>
            <a:off x="2028698" y="2308228"/>
            <a:ext cx="6837362" cy="923330"/>
          </a:xfrm>
          <a:prstGeom prst="rect">
            <a:avLst/>
          </a:prstGeom>
          <a:noFill/>
          <a:ln w="9525">
            <a:noFill/>
            <a:miter lim="800000"/>
            <a:headEnd/>
            <a:tailEnd/>
          </a:ln>
        </p:spPr>
        <p:txBody>
          <a:bodyPr anchor="ctr">
            <a:spAutoFit/>
          </a:bodyPr>
          <a:lstStyle/>
          <a:p>
            <a:pPr algn="just">
              <a:lnSpc>
                <a:spcPct val="100000"/>
              </a:lnSpc>
              <a:spcBef>
                <a:spcPct val="0"/>
              </a:spcBef>
            </a:pPr>
            <a:r>
              <a:rPr lang="en-GB" sz="1800" u="none" dirty="0">
                <a:latin typeface="Arial" charset="0"/>
                <a:cs typeface="Times New Roman" pitchFamily="18" charset="0"/>
              </a:rPr>
              <a:t>Epidemic </a:t>
            </a:r>
            <a:r>
              <a:rPr lang="en-GB" sz="1800" u="none" dirty="0" smtClean="0">
                <a:latin typeface="Arial" charset="0"/>
                <a:cs typeface="Times New Roman" pitchFamily="18" charset="0"/>
              </a:rPr>
              <a:t>intelligence </a:t>
            </a:r>
            <a:r>
              <a:rPr lang="en-GB" sz="1800" u="none" dirty="0">
                <a:latin typeface="Arial" charset="0"/>
                <a:cs typeface="Times New Roman" pitchFamily="18" charset="0"/>
              </a:rPr>
              <a:t>is defined as the process of screening , filtering, validating, analysing and assessing </a:t>
            </a:r>
            <a:r>
              <a:rPr lang="en-GB" sz="1800" u="none" dirty="0" smtClean="0">
                <a:latin typeface="Arial" charset="0"/>
                <a:cs typeface="Times New Roman" pitchFamily="18" charset="0"/>
              </a:rPr>
              <a:t>potential public </a:t>
            </a:r>
            <a:r>
              <a:rPr lang="en-GB" sz="1800" u="none" dirty="0">
                <a:latin typeface="Arial" charset="0"/>
                <a:cs typeface="Times New Roman" pitchFamily="18" charset="0"/>
              </a:rPr>
              <a:t>health </a:t>
            </a:r>
            <a:r>
              <a:rPr lang="en-GB" sz="1800" u="none" dirty="0" smtClean="0">
                <a:latin typeface="Arial" charset="0"/>
                <a:cs typeface="Times New Roman" pitchFamily="18" charset="0"/>
              </a:rPr>
              <a:t>threats</a:t>
            </a:r>
          </a:p>
        </p:txBody>
      </p:sp>
      <p:sp>
        <p:nvSpPr>
          <p:cNvPr id="7" name="CasellaDiTesto 6"/>
          <p:cNvSpPr txBox="1"/>
          <p:nvPr/>
        </p:nvSpPr>
        <p:spPr>
          <a:xfrm>
            <a:off x="1297483" y="2031230"/>
            <a:ext cx="750406" cy="1754326"/>
          </a:xfrm>
          <a:prstGeom prst="rect">
            <a:avLst/>
          </a:prstGeom>
          <a:noFill/>
        </p:spPr>
        <p:txBody>
          <a:bodyPr wrap="square" rtlCol="0">
            <a:spAutoFit/>
          </a:bodyPr>
          <a:lstStyle/>
          <a:p>
            <a:r>
              <a:rPr lang="en-GB" sz="12000" u="none" dirty="0" smtClean="0">
                <a:solidFill>
                  <a:srgbClr val="69AE23"/>
                </a:solidFill>
                <a:latin typeface="Arial" charset="0"/>
                <a:cs typeface="Times New Roman" pitchFamily="18" charset="0"/>
              </a:rPr>
              <a:t>“</a:t>
            </a:r>
            <a:endParaRPr lang="it-IT" sz="12000" dirty="0">
              <a:solidFill>
                <a:srgbClr val="69AE23"/>
              </a:solidFill>
            </a:endParaRPr>
          </a:p>
        </p:txBody>
      </p:sp>
      <p:sp>
        <p:nvSpPr>
          <p:cNvPr id="8" name="CasellaDiTesto 7"/>
          <p:cNvSpPr txBox="1"/>
          <p:nvPr/>
        </p:nvSpPr>
        <p:spPr>
          <a:xfrm>
            <a:off x="8641035" y="2708920"/>
            <a:ext cx="750406" cy="1754326"/>
          </a:xfrm>
          <a:prstGeom prst="rect">
            <a:avLst/>
          </a:prstGeom>
          <a:noFill/>
        </p:spPr>
        <p:txBody>
          <a:bodyPr wrap="square" rtlCol="0">
            <a:spAutoFit/>
          </a:bodyPr>
          <a:lstStyle/>
          <a:p>
            <a:r>
              <a:rPr lang="en-GB" sz="12000" u="none" dirty="0" smtClean="0">
                <a:solidFill>
                  <a:srgbClr val="69AE23"/>
                </a:solidFill>
                <a:latin typeface="Arial" charset="0"/>
                <a:cs typeface="Times New Roman" pitchFamily="18" charset="0"/>
              </a:rPr>
              <a:t>”</a:t>
            </a:r>
            <a:endParaRPr lang="it-IT" sz="12000" dirty="0">
              <a:solidFill>
                <a:srgbClr val="69AE23"/>
              </a:solidFill>
            </a:endParaRPr>
          </a:p>
        </p:txBody>
      </p:sp>
      <p:sp>
        <p:nvSpPr>
          <p:cNvPr id="12" name="TextBox 11"/>
          <p:cNvSpPr txBox="1"/>
          <p:nvPr/>
        </p:nvSpPr>
        <p:spPr>
          <a:xfrm>
            <a:off x="1755270" y="1155662"/>
            <a:ext cx="6595292" cy="480131"/>
          </a:xfrm>
          <a:prstGeom prst="rect">
            <a:avLst/>
          </a:prstGeom>
          <a:noFill/>
        </p:spPr>
        <p:txBody>
          <a:bodyPr wrap="square" rtlCol="0">
            <a:spAutoFit/>
          </a:bodyPr>
          <a:lstStyle/>
          <a:p>
            <a:r>
              <a:rPr lang="en-GB" sz="2800" dirty="0">
                <a:solidFill>
                  <a:srgbClr val="002060"/>
                </a:solidFill>
                <a:latin typeface="Calibri" pitchFamily="34" charset="0"/>
                <a:cs typeface="Calibri" pitchFamily="34" charset="0"/>
              </a:rPr>
              <a:t>What is Epidemic Intelligence ?</a:t>
            </a:r>
          </a:p>
        </p:txBody>
      </p:sp>
      <p:sp>
        <p:nvSpPr>
          <p:cNvPr id="9" name="Text Box 2"/>
          <p:cNvSpPr txBox="1">
            <a:spLocks noChangeArrowheads="1"/>
          </p:cNvSpPr>
          <p:nvPr/>
        </p:nvSpPr>
        <p:spPr bwMode="auto">
          <a:xfrm>
            <a:off x="2790385" y="4665621"/>
            <a:ext cx="5490610" cy="1107996"/>
          </a:xfrm>
          <a:prstGeom prst="rect">
            <a:avLst/>
          </a:prstGeom>
          <a:noFill/>
          <a:ln w="9525">
            <a:noFill/>
            <a:miter lim="800000"/>
            <a:headEnd/>
            <a:tailEnd/>
          </a:ln>
        </p:spPr>
        <p:txBody>
          <a:bodyPr wrap="square" anchor="ctr">
            <a:spAutoFit/>
          </a:bodyPr>
          <a:lstStyle/>
          <a:p>
            <a:pPr algn="l">
              <a:lnSpc>
                <a:spcPct val="100000"/>
              </a:lnSpc>
              <a:spcBef>
                <a:spcPct val="0"/>
              </a:spcBef>
            </a:pPr>
            <a:r>
              <a:rPr lang="en-GB" sz="2200" b="1" u="none" dirty="0" smtClean="0">
                <a:latin typeface="Arial" charset="0"/>
                <a:cs typeface="Times New Roman" pitchFamily="18" charset="0"/>
              </a:rPr>
              <a:t>assessment of threats to public health </a:t>
            </a:r>
            <a:r>
              <a:rPr lang="en-GB" sz="2200" b="1" u="none" dirty="0">
                <a:latin typeface="Arial" charset="0"/>
                <a:cs typeface="Times New Roman" pitchFamily="18" charset="0"/>
              </a:rPr>
              <a:t>in order to contribute to global health security</a:t>
            </a:r>
          </a:p>
        </p:txBody>
      </p:sp>
      <p:sp>
        <p:nvSpPr>
          <p:cNvPr id="2" name="Down Arrow 1"/>
          <p:cNvSpPr/>
          <p:nvPr/>
        </p:nvSpPr>
        <p:spPr bwMode="auto">
          <a:xfrm>
            <a:off x="4749801" y="3199039"/>
            <a:ext cx="1395155" cy="1499102"/>
          </a:xfrm>
          <a:prstGeom prst="downArrow">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smtClean="0">
              <a:ln>
                <a:noFill/>
              </a:ln>
              <a:solidFill>
                <a:schemeClr val="tx1"/>
              </a:solidFill>
              <a:effectLst/>
              <a:latin typeface="Microsoft Sans Serif" pitchFamily="34" charset="0"/>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7"/>
          <p:cNvSpPr>
            <a:spLocks noChangeArrowheads="1"/>
          </p:cNvSpPr>
          <p:nvPr/>
        </p:nvSpPr>
        <p:spPr bwMode="auto">
          <a:xfrm>
            <a:off x="1222487" y="4212972"/>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en-GB" sz="2000" b="1" u="none" noProof="1" smtClean="0">
                <a:solidFill>
                  <a:srgbClr val="FFFFFF"/>
                </a:solidFill>
                <a:latin typeface="Tahoma" pitchFamily="34" charset="0"/>
              </a:rPr>
              <a:t>Networks</a:t>
            </a:r>
          </a:p>
        </p:txBody>
      </p:sp>
      <p:sp>
        <p:nvSpPr>
          <p:cNvPr id="9" name="AutoShape 8"/>
          <p:cNvSpPr>
            <a:spLocks noChangeArrowheads="1"/>
          </p:cNvSpPr>
          <p:nvPr/>
        </p:nvSpPr>
        <p:spPr bwMode="auto">
          <a:xfrm>
            <a:off x="5292875" y="1268760"/>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en-GB" sz="2000" b="1" u="none" noProof="1" smtClean="0">
                <a:solidFill>
                  <a:srgbClr val="FFFFFF"/>
                </a:solidFill>
                <a:latin typeface="Tahoma" pitchFamily="34" charset="0"/>
              </a:rPr>
              <a:t>EU /UN</a:t>
            </a:r>
            <a:br>
              <a:rPr lang="en-GB" sz="2000" b="1" u="none" noProof="1" smtClean="0">
                <a:solidFill>
                  <a:srgbClr val="FFFFFF"/>
                </a:solidFill>
                <a:latin typeface="Tahoma" pitchFamily="34" charset="0"/>
              </a:rPr>
            </a:br>
            <a:r>
              <a:rPr lang="en-GB" sz="2000" b="1" u="none" noProof="1" smtClean="0">
                <a:solidFill>
                  <a:srgbClr val="FFFFFF"/>
                </a:solidFill>
                <a:latin typeface="Tahoma" pitchFamily="34" charset="0"/>
              </a:rPr>
              <a:t>agencies</a:t>
            </a:r>
          </a:p>
        </p:txBody>
      </p:sp>
      <p:sp>
        <p:nvSpPr>
          <p:cNvPr id="10" name="AutoShape 9"/>
          <p:cNvSpPr>
            <a:spLocks noChangeArrowheads="1"/>
          </p:cNvSpPr>
          <p:nvPr/>
        </p:nvSpPr>
        <p:spPr bwMode="auto">
          <a:xfrm>
            <a:off x="3069840" y="1268760"/>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en-GB" sz="1800" b="1" u="none" noProof="1" smtClean="0">
                <a:solidFill>
                  <a:srgbClr val="FFFFFF"/>
                </a:solidFill>
                <a:latin typeface="Tahoma" pitchFamily="34" charset="0"/>
              </a:rPr>
              <a:t>Research</a:t>
            </a:r>
            <a:br>
              <a:rPr lang="en-GB" sz="1800" b="1" u="none" noProof="1" smtClean="0">
                <a:solidFill>
                  <a:srgbClr val="FFFFFF"/>
                </a:solidFill>
                <a:latin typeface="Tahoma" pitchFamily="34" charset="0"/>
              </a:rPr>
            </a:br>
            <a:r>
              <a:rPr lang="en-GB" sz="1800" b="1" u="none" noProof="1" smtClean="0">
                <a:solidFill>
                  <a:srgbClr val="FFFFFF"/>
                </a:solidFill>
                <a:latin typeface="Tahoma" pitchFamily="34" charset="0"/>
              </a:rPr>
              <a:t>Community</a:t>
            </a:r>
          </a:p>
        </p:txBody>
      </p:sp>
      <p:sp>
        <p:nvSpPr>
          <p:cNvPr id="11" name="AutoShape 11"/>
          <p:cNvSpPr>
            <a:spLocks noChangeArrowheads="1"/>
          </p:cNvSpPr>
          <p:nvPr/>
        </p:nvSpPr>
        <p:spPr bwMode="auto">
          <a:xfrm>
            <a:off x="1343930" y="2722422"/>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en-GB" sz="2000" b="1" u="none" noProof="1" smtClean="0">
                <a:solidFill>
                  <a:srgbClr val="FFFFFF"/>
                </a:solidFill>
                <a:latin typeface="Tahoma" pitchFamily="34" charset="0"/>
              </a:rPr>
              <a:t>WHO</a:t>
            </a:r>
          </a:p>
        </p:txBody>
      </p:sp>
      <p:sp>
        <p:nvSpPr>
          <p:cNvPr id="12" name="AutoShape 12"/>
          <p:cNvSpPr>
            <a:spLocks noChangeArrowheads="1"/>
          </p:cNvSpPr>
          <p:nvPr/>
        </p:nvSpPr>
        <p:spPr bwMode="auto">
          <a:xfrm>
            <a:off x="3942725" y="5805340"/>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en-GB" sz="2000" b="1" u="none" noProof="1" smtClean="0">
                <a:solidFill>
                  <a:srgbClr val="FFFFFF"/>
                </a:solidFill>
                <a:latin typeface="Tahoma" pitchFamily="34" charset="0"/>
              </a:rPr>
              <a:t>NGOs</a:t>
            </a:r>
          </a:p>
        </p:txBody>
      </p:sp>
      <p:sp>
        <p:nvSpPr>
          <p:cNvPr id="13" name="AutoShape 13"/>
          <p:cNvSpPr>
            <a:spLocks noChangeArrowheads="1"/>
          </p:cNvSpPr>
          <p:nvPr/>
        </p:nvSpPr>
        <p:spPr bwMode="auto">
          <a:xfrm>
            <a:off x="6670240" y="2186862"/>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en-GB" sz="2000" b="1" u="none" noProof="1" smtClean="0">
                <a:solidFill>
                  <a:srgbClr val="FFFFFF"/>
                </a:solidFill>
                <a:latin typeface="Tahoma" pitchFamily="34" charset="0"/>
              </a:rPr>
              <a:t>CDCs</a:t>
            </a:r>
          </a:p>
        </p:txBody>
      </p:sp>
      <p:sp>
        <p:nvSpPr>
          <p:cNvPr id="14" name="AutoShape 14"/>
          <p:cNvSpPr>
            <a:spLocks noChangeArrowheads="1"/>
          </p:cNvSpPr>
          <p:nvPr/>
        </p:nvSpPr>
        <p:spPr bwMode="auto">
          <a:xfrm>
            <a:off x="6879077" y="4697094"/>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en-GB" sz="2000" b="1" u="none" noProof="1" smtClean="0">
                <a:solidFill>
                  <a:srgbClr val="FFFFFF"/>
                </a:solidFill>
                <a:latin typeface="Tahoma" pitchFamily="34" charset="0"/>
              </a:rPr>
              <a:t>Industry</a:t>
            </a:r>
          </a:p>
        </p:txBody>
      </p:sp>
      <p:sp>
        <p:nvSpPr>
          <p:cNvPr id="15" name="AutoShape 15"/>
          <p:cNvSpPr>
            <a:spLocks noChangeArrowheads="1"/>
          </p:cNvSpPr>
          <p:nvPr/>
        </p:nvSpPr>
        <p:spPr bwMode="auto">
          <a:xfrm>
            <a:off x="7138080" y="3104964"/>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en-GB" sz="2000" b="1" u="none" noProof="1" smtClean="0">
                <a:solidFill>
                  <a:srgbClr val="FFFFFF"/>
                </a:solidFill>
                <a:latin typeface="Tahoma" pitchFamily="34" charset="0"/>
              </a:rPr>
              <a:t>Countries MoH</a:t>
            </a:r>
          </a:p>
        </p:txBody>
      </p:sp>
      <p:sp>
        <p:nvSpPr>
          <p:cNvPr id="17" name="Rectangle 4"/>
          <p:cNvSpPr>
            <a:spLocks noChangeArrowheads="1"/>
          </p:cNvSpPr>
          <p:nvPr/>
        </p:nvSpPr>
        <p:spPr bwMode="auto">
          <a:xfrm>
            <a:off x="6885840" y="1340034"/>
            <a:ext cx="1594753" cy="881417"/>
          </a:xfrm>
          <a:prstGeom prst="rect">
            <a:avLst/>
          </a:prstGeom>
          <a:solidFill>
            <a:srgbClr val="FFC000"/>
          </a:solidFill>
          <a:ln w="9525">
            <a:noFill/>
            <a:miter lim="800000"/>
            <a:headEnd/>
            <a:tailEnd/>
          </a:ln>
          <a:effectLst>
            <a:outerShdw blurRad="63500" algn="ctr" rotWithShape="0">
              <a:prstClr val="black">
                <a:alpha val="40000"/>
              </a:prstClr>
            </a:outerShdw>
          </a:effectLst>
        </p:spPr>
        <p:txBody>
          <a:bodyPr tIns="144000" bIns="144000" anchor="ctr"/>
          <a:lstStyle/>
          <a:p>
            <a:pPr>
              <a:lnSpc>
                <a:spcPct val="85000"/>
              </a:lnSpc>
            </a:pPr>
            <a:r>
              <a:rPr lang="en-GB" sz="2000" b="1" u="none" noProof="1" smtClean="0">
                <a:latin typeface="Tahoma" pitchFamily="34" charset="0"/>
              </a:rPr>
              <a:t> ECDC</a:t>
            </a:r>
          </a:p>
        </p:txBody>
      </p:sp>
      <p:sp>
        <p:nvSpPr>
          <p:cNvPr id="20" name="Freccia in giù 19"/>
          <p:cNvSpPr/>
          <p:nvPr/>
        </p:nvSpPr>
        <p:spPr bwMode="auto">
          <a:xfrm rot="6300000">
            <a:off x="6210082" y="397604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3" name="Oval 3"/>
          <p:cNvSpPr>
            <a:spLocks noChangeArrowheads="1"/>
          </p:cNvSpPr>
          <p:nvPr/>
        </p:nvSpPr>
        <p:spPr bwMode="auto">
          <a:xfrm>
            <a:off x="4230545" y="3158970"/>
            <a:ext cx="1845205" cy="1776581"/>
          </a:xfrm>
          <a:prstGeom prst="ellipse">
            <a:avLst/>
          </a:prstGeom>
          <a:solidFill>
            <a:srgbClr val="69AE23"/>
          </a:solidFill>
          <a:ln w="12700" algn="ctr">
            <a:solidFill>
              <a:schemeClr val="tx1">
                <a:alpha val="24000"/>
              </a:schemeClr>
            </a:solidFill>
            <a:round/>
            <a:headEnd/>
            <a:tailEnd/>
          </a:ln>
          <a:effectLst>
            <a:outerShdw blurRad="431800" sx="102000" sy="102000" algn="ctr" rotWithShape="0">
              <a:prstClr val="black">
                <a:alpha val="23000"/>
              </a:prstClr>
            </a:outerShdw>
          </a:effectLst>
        </p:spPr>
        <p:txBody>
          <a:bodyPr/>
          <a:lstStyle/>
          <a:p>
            <a:pPr>
              <a:spcBef>
                <a:spcPct val="15000"/>
              </a:spcBef>
              <a:spcAft>
                <a:spcPct val="15000"/>
              </a:spcAft>
            </a:pPr>
            <a:r>
              <a:rPr lang="en-GB" sz="2000" b="1" u="none" noProof="1" smtClean="0">
                <a:solidFill>
                  <a:srgbClr val="FFFFFF"/>
                </a:solidFill>
                <a:latin typeface="Tahoma" pitchFamily="34" charset="0"/>
              </a:rPr>
              <a:t>Global</a:t>
            </a:r>
          </a:p>
          <a:p>
            <a:pPr>
              <a:spcBef>
                <a:spcPct val="15000"/>
              </a:spcBef>
              <a:spcAft>
                <a:spcPct val="15000"/>
              </a:spcAft>
            </a:pPr>
            <a:r>
              <a:rPr lang="en-GB" sz="2000" b="1" u="none" noProof="1" smtClean="0">
                <a:solidFill>
                  <a:srgbClr val="FFFFFF"/>
                </a:solidFill>
                <a:latin typeface="Tahoma" pitchFamily="34" charset="0"/>
              </a:rPr>
              <a:t>Health security</a:t>
            </a:r>
            <a:endParaRPr lang="it-IT" sz="2000" b="1" u="none" noProof="1" smtClean="0">
              <a:solidFill>
                <a:srgbClr val="FFFFFF"/>
              </a:solidFill>
              <a:latin typeface="Tahoma" pitchFamily="34" charset="0"/>
            </a:endParaRPr>
          </a:p>
        </p:txBody>
      </p:sp>
      <p:sp>
        <p:nvSpPr>
          <p:cNvPr id="25" name="Freccia in giù 24"/>
          <p:cNvSpPr/>
          <p:nvPr/>
        </p:nvSpPr>
        <p:spPr bwMode="auto">
          <a:xfrm rot="18900000" flipV="1">
            <a:off x="5828562" y="464816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6" name="Freccia in giù 25"/>
          <p:cNvSpPr/>
          <p:nvPr/>
        </p:nvSpPr>
        <p:spPr bwMode="auto">
          <a:xfrm rot="20700000" flipV="1">
            <a:off x="5156445" y="502968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7" name="Freccia in giù 26"/>
          <p:cNvSpPr/>
          <p:nvPr/>
        </p:nvSpPr>
        <p:spPr bwMode="auto">
          <a:xfrm rot="15300000" flipV="1">
            <a:off x="6203319" y="325596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8" name="Freccia in giù 27"/>
          <p:cNvSpPr/>
          <p:nvPr/>
        </p:nvSpPr>
        <p:spPr bwMode="auto">
          <a:xfrm rot="2700000">
            <a:off x="5821799" y="271210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9" name="Freccia in giù 28"/>
          <p:cNvSpPr/>
          <p:nvPr/>
        </p:nvSpPr>
        <p:spPr bwMode="auto">
          <a:xfrm rot="900000">
            <a:off x="5149682" y="242059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0" name="Freccia in giù 29"/>
          <p:cNvSpPr/>
          <p:nvPr/>
        </p:nvSpPr>
        <p:spPr bwMode="auto">
          <a:xfrm rot="15300000" flipH="1">
            <a:off x="3509782" y="397604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1" name="Freccia in giù 30"/>
          <p:cNvSpPr/>
          <p:nvPr/>
        </p:nvSpPr>
        <p:spPr bwMode="auto">
          <a:xfrm rot="2700000" flipH="1" flipV="1">
            <a:off x="3892500" y="4693171"/>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2" name="Freccia in giù 31"/>
          <p:cNvSpPr/>
          <p:nvPr/>
        </p:nvSpPr>
        <p:spPr bwMode="auto">
          <a:xfrm rot="900000" flipH="1" flipV="1">
            <a:off x="4526375" y="502968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3" name="Freccia in giù 32"/>
          <p:cNvSpPr/>
          <p:nvPr/>
        </p:nvSpPr>
        <p:spPr bwMode="auto">
          <a:xfrm rot="6300000" flipH="1" flipV="1">
            <a:off x="3503019" y="325596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4" name="Freccia in giù 33"/>
          <p:cNvSpPr/>
          <p:nvPr/>
        </p:nvSpPr>
        <p:spPr bwMode="auto">
          <a:xfrm rot="18900000" flipH="1">
            <a:off x="3937505" y="271210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5" name="Freccia in giù 34"/>
          <p:cNvSpPr/>
          <p:nvPr/>
        </p:nvSpPr>
        <p:spPr bwMode="auto">
          <a:xfrm rot="20700000" flipH="1">
            <a:off x="4519612" y="242059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6"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smtClean="0">
                <a:solidFill>
                  <a:srgbClr val="69AE23"/>
                </a:solidFill>
                <a:latin typeface="Arial" charset="0"/>
              </a:rPr>
              <a:t>Actors involved in health security</a:t>
            </a:r>
            <a:endParaRPr lang="it-IT" sz="1800" b="1" u="none" noProof="1">
              <a:solidFill>
                <a:srgbClr val="69AE23"/>
              </a:solidFill>
              <a:latin typeface="Arial" charset="0"/>
            </a:endParaRPr>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ttangolo 42"/>
          <p:cNvSpPr/>
          <p:nvPr/>
        </p:nvSpPr>
        <p:spPr bwMode="auto">
          <a:xfrm>
            <a:off x="270030" y="1853825"/>
            <a:ext cx="10171205" cy="4770531"/>
          </a:xfrm>
          <a:prstGeom prst="rect">
            <a:avLst/>
          </a:prstGeom>
          <a:solidFill>
            <a:schemeClr val="bg1">
              <a:lumMod val="95000"/>
            </a:schemeClr>
          </a:solid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45" name="Rettangolo 44"/>
          <p:cNvSpPr/>
          <p:nvPr/>
        </p:nvSpPr>
        <p:spPr bwMode="auto">
          <a:xfrm rot="10800000">
            <a:off x="360114" y="5094185"/>
            <a:ext cx="9991185" cy="1440160"/>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sz="1100"/>
          </a:p>
        </p:txBody>
      </p:sp>
      <p:sp>
        <p:nvSpPr>
          <p:cNvPr id="7" name="Rettangolo 6"/>
          <p:cNvSpPr/>
          <p:nvPr/>
        </p:nvSpPr>
        <p:spPr bwMode="auto">
          <a:xfrm>
            <a:off x="359964" y="2303875"/>
            <a:ext cx="9991185" cy="2790312"/>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sz="1100"/>
          </a:p>
        </p:txBody>
      </p:sp>
      <p:sp>
        <p:nvSpPr>
          <p:cNvPr id="1741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smtClean="0">
                <a:solidFill>
                  <a:srgbClr val="69AE23"/>
                </a:solidFill>
                <a:latin typeface="Arial" charset="0"/>
              </a:rPr>
              <a:t>Purpose of EI</a:t>
            </a:r>
            <a:endParaRPr lang="it-IT" sz="1800" b="1" u="none" noProof="1">
              <a:solidFill>
                <a:srgbClr val="69AE23"/>
              </a:solidFill>
              <a:latin typeface="Arial" charset="0"/>
            </a:endParaRPr>
          </a:p>
        </p:txBody>
      </p:sp>
      <p:sp>
        <p:nvSpPr>
          <p:cNvPr id="6" name="Text Box 2"/>
          <p:cNvSpPr txBox="1">
            <a:spLocks noChangeArrowheads="1"/>
          </p:cNvSpPr>
          <p:nvPr/>
        </p:nvSpPr>
        <p:spPr bwMode="auto">
          <a:xfrm>
            <a:off x="990035" y="2840452"/>
            <a:ext cx="2610290" cy="646331"/>
          </a:xfrm>
          <a:prstGeom prst="rect">
            <a:avLst/>
          </a:prstGeom>
          <a:noFill/>
          <a:ln w="9525">
            <a:noFill/>
            <a:miter lim="800000"/>
            <a:headEnd/>
            <a:tailEnd/>
          </a:ln>
        </p:spPr>
        <p:txBody>
          <a:bodyPr wrap="square" anchor="ctr">
            <a:spAutoFit/>
          </a:bodyPr>
          <a:lstStyle/>
          <a:p>
            <a:pPr algn="l">
              <a:lnSpc>
                <a:spcPct val="100000"/>
              </a:lnSpc>
              <a:spcBef>
                <a:spcPct val="0"/>
              </a:spcBef>
            </a:pPr>
            <a:r>
              <a:rPr lang="en-GB" sz="1800" b="1" u="none" dirty="0" smtClean="0">
                <a:latin typeface="Arial" charset="0"/>
                <a:cs typeface="Times New Roman" pitchFamily="18" charset="0"/>
              </a:rPr>
              <a:t>Risk detection/ monitoring</a:t>
            </a:r>
          </a:p>
        </p:txBody>
      </p:sp>
      <p:sp>
        <p:nvSpPr>
          <p:cNvPr id="13" name="Text Box 2"/>
          <p:cNvSpPr txBox="1">
            <a:spLocks noChangeArrowheads="1"/>
          </p:cNvSpPr>
          <p:nvPr/>
        </p:nvSpPr>
        <p:spPr bwMode="auto">
          <a:xfrm>
            <a:off x="990035" y="4284096"/>
            <a:ext cx="2610290" cy="369332"/>
          </a:xfrm>
          <a:prstGeom prst="rect">
            <a:avLst/>
          </a:prstGeom>
          <a:noFill/>
          <a:ln w="9525">
            <a:noFill/>
            <a:miter lim="800000"/>
            <a:headEnd/>
            <a:tailEnd/>
          </a:ln>
        </p:spPr>
        <p:txBody>
          <a:bodyPr wrap="square" anchor="ctr">
            <a:spAutoFit/>
          </a:bodyPr>
          <a:lstStyle/>
          <a:p>
            <a:pPr algn="l">
              <a:lnSpc>
                <a:spcPct val="100000"/>
              </a:lnSpc>
              <a:spcBef>
                <a:spcPct val="0"/>
              </a:spcBef>
            </a:pPr>
            <a:r>
              <a:rPr lang="en-GB" sz="1800" b="1" u="none" dirty="0" smtClean="0">
                <a:latin typeface="Arial" charset="0"/>
                <a:cs typeface="Times New Roman" pitchFamily="18" charset="0"/>
              </a:rPr>
              <a:t>Risk assessment</a:t>
            </a:r>
          </a:p>
        </p:txBody>
      </p:sp>
      <p:sp>
        <p:nvSpPr>
          <p:cNvPr id="14" name="Text Box 2"/>
          <p:cNvSpPr txBox="1">
            <a:spLocks noChangeArrowheads="1"/>
          </p:cNvSpPr>
          <p:nvPr/>
        </p:nvSpPr>
        <p:spPr bwMode="auto">
          <a:xfrm>
            <a:off x="990035" y="5634246"/>
            <a:ext cx="2610290" cy="369332"/>
          </a:xfrm>
          <a:prstGeom prst="rect">
            <a:avLst/>
          </a:prstGeom>
          <a:noFill/>
          <a:ln w="9525">
            <a:noFill/>
            <a:miter lim="800000"/>
            <a:headEnd/>
            <a:tailEnd/>
          </a:ln>
        </p:spPr>
        <p:txBody>
          <a:bodyPr wrap="square" anchor="ctr">
            <a:spAutoFit/>
          </a:bodyPr>
          <a:lstStyle/>
          <a:p>
            <a:pPr algn="l">
              <a:lnSpc>
                <a:spcPct val="100000"/>
              </a:lnSpc>
              <a:spcBef>
                <a:spcPct val="0"/>
              </a:spcBef>
            </a:pPr>
            <a:r>
              <a:rPr lang="en-GB" sz="1800" b="1" u="none" dirty="0" smtClean="0">
                <a:latin typeface="Arial" charset="0"/>
                <a:cs typeface="Times New Roman" pitchFamily="18" charset="0"/>
              </a:rPr>
              <a:t>Risk management</a:t>
            </a:r>
          </a:p>
        </p:txBody>
      </p:sp>
      <p:sp>
        <p:nvSpPr>
          <p:cNvPr id="35" name="Freccia in giù 34"/>
          <p:cNvSpPr/>
          <p:nvPr/>
        </p:nvSpPr>
        <p:spPr bwMode="auto">
          <a:xfrm flipH="1">
            <a:off x="2835390" y="2535534"/>
            <a:ext cx="5040560" cy="3098712"/>
          </a:xfrm>
          <a:prstGeom prst="downArrow">
            <a:avLst>
              <a:gd name="adj1" fmla="val 83263"/>
              <a:gd name="adj2" fmla="val 17588"/>
            </a:avLst>
          </a:prstGeom>
          <a:solidFill>
            <a:schemeClr val="bg1">
              <a:lumMod val="85000"/>
              <a:alpha val="20000"/>
            </a:schemeClr>
          </a:solidFill>
          <a:ln w="12700" cap="flat" cmpd="sng" algn="ctr">
            <a:solidFill>
              <a:schemeClr val="tx1">
                <a:alpha val="20000"/>
              </a:schemeClr>
            </a:solidFill>
            <a:prstDash val="solid"/>
            <a:round/>
            <a:headEnd type="none" w="med" len="med"/>
            <a:tailEnd type="none" w="med" len="med"/>
          </a:ln>
          <a:effectLst/>
        </p:spPr>
        <p:txBody>
          <a:bodyPr wrap="none" anchor="ctr"/>
          <a:lstStyle/>
          <a:p>
            <a:pPr>
              <a:defRPr/>
            </a:pPr>
            <a:endParaRPr lang="it-IT" dirty="0">
              <a:ln>
                <a:solidFill>
                  <a:srgbClr val="69AE23"/>
                </a:solidFill>
              </a:ln>
              <a:solidFill>
                <a:schemeClr val="bg1">
                  <a:lumMod val="85000"/>
                </a:schemeClr>
              </a:solidFill>
            </a:endParaRPr>
          </a:p>
        </p:txBody>
      </p:sp>
      <p:sp>
        <p:nvSpPr>
          <p:cNvPr id="30" name="Text Box 2"/>
          <p:cNvSpPr txBox="1">
            <a:spLocks noChangeArrowheads="1"/>
          </p:cNvSpPr>
          <p:nvPr/>
        </p:nvSpPr>
        <p:spPr bwMode="auto">
          <a:xfrm>
            <a:off x="3375300" y="2651140"/>
            <a:ext cx="4095455" cy="646331"/>
          </a:xfrm>
          <a:prstGeom prst="rect">
            <a:avLst/>
          </a:prstGeom>
          <a:noFill/>
          <a:ln w="9525">
            <a:noFill/>
            <a:miter lim="800000"/>
            <a:headEnd/>
            <a:tailEnd/>
          </a:ln>
        </p:spPr>
        <p:txBody>
          <a:bodyPr wrap="square" anchor="ctr">
            <a:spAutoFit/>
          </a:bodyPr>
          <a:lstStyle/>
          <a:p>
            <a:pPr algn="l">
              <a:lnSpc>
                <a:spcPct val="100000"/>
              </a:lnSpc>
              <a:spcBef>
                <a:spcPct val="0"/>
              </a:spcBef>
            </a:pPr>
            <a:r>
              <a:rPr lang="en-GB" sz="1800" u="none" dirty="0" smtClean="0">
                <a:latin typeface="Arial" charset="0"/>
                <a:cs typeface="Times New Roman" pitchFamily="18" charset="0"/>
              </a:rPr>
              <a:t>Detect and monitor information and health threats</a:t>
            </a:r>
          </a:p>
        </p:txBody>
      </p:sp>
      <p:sp>
        <p:nvSpPr>
          <p:cNvPr id="31" name="Text Box 2"/>
          <p:cNvSpPr txBox="1">
            <a:spLocks noChangeArrowheads="1"/>
          </p:cNvSpPr>
          <p:nvPr/>
        </p:nvSpPr>
        <p:spPr bwMode="auto">
          <a:xfrm>
            <a:off x="3375300" y="3297470"/>
            <a:ext cx="4095455" cy="369332"/>
          </a:xfrm>
          <a:prstGeom prst="rect">
            <a:avLst/>
          </a:prstGeom>
          <a:noFill/>
          <a:ln w="9525">
            <a:noFill/>
            <a:miter lim="800000"/>
            <a:headEnd/>
            <a:tailEnd/>
          </a:ln>
        </p:spPr>
        <p:txBody>
          <a:bodyPr wrap="square" anchor="ctr">
            <a:spAutoFit/>
          </a:bodyPr>
          <a:lstStyle/>
          <a:p>
            <a:pPr algn="l">
              <a:lnSpc>
                <a:spcPct val="100000"/>
              </a:lnSpc>
              <a:spcBef>
                <a:spcPct val="0"/>
              </a:spcBef>
              <a:buFont typeface="Arial" pitchFamily="34" charset="0"/>
              <a:buChar char="•"/>
            </a:pPr>
            <a:r>
              <a:rPr lang="en-GB" sz="1800" u="none" dirty="0">
                <a:latin typeface="Arial" charset="0"/>
                <a:cs typeface="Times New Roman" pitchFamily="18" charset="0"/>
              </a:rPr>
              <a:t>Investigate </a:t>
            </a:r>
            <a:r>
              <a:rPr lang="en-GB" sz="1800" u="none" dirty="0" smtClean="0">
                <a:latin typeface="Arial" charset="0"/>
                <a:cs typeface="Times New Roman" pitchFamily="18" charset="0"/>
              </a:rPr>
              <a:t>alerts</a:t>
            </a:r>
            <a:endParaRPr lang="en-GB" sz="1800" u="none" dirty="0">
              <a:latin typeface="Arial" charset="0"/>
              <a:cs typeface="Times New Roman" pitchFamily="18" charset="0"/>
            </a:endParaRPr>
          </a:p>
        </p:txBody>
      </p:sp>
      <p:sp>
        <p:nvSpPr>
          <p:cNvPr id="32" name="Text Box 2"/>
          <p:cNvSpPr txBox="1">
            <a:spLocks noChangeArrowheads="1"/>
          </p:cNvSpPr>
          <p:nvPr/>
        </p:nvSpPr>
        <p:spPr bwMode="auto">
          <a:xfrm>
            <a:off x="3362456" y="4138282"/>
            <a:ext cx="4095455" cy="1200329"/>
          </a:xfrm>
          <a:prstGeom prst="rect">
            <a:avLst/>
          </a:prstGeom>
          <a:noFill/>
          <a:ln w="9525">
            <a:noFill/>
            <a:miter lim="800000"/>
            <a:headEnd/>
            <a:tailEnd/>
          </a:ln>
        </p:spPr>
        <p:txBody>
          <a:bodyPr wrap="square" anchor="ctr">
            <a:spAutoFit/>
          </a:bodyPr>
          <a:lstStyle/>
          <a:p>
            <a:pPr algn="l">
              <a:lnSpc>
                <a:spcPct val="100000"/>
              </a:lnSpc>
              <a:spcBef>
                <a:spcPct val="0"/>
              </a:spcBef>
              <a:buFont typeface="Arial" pitchFamily="34" charset="0"/>
              <a:buChar char="•"/>
            </a:pPr>
            <a:r>
              <a:rPr lang="en-GB" sz="1800" u="none" dirty="0" smtClean="0">
                <a:latin typeface="Arial" charset="0"/>
                <a:cs typeface="Times New Roman" pitchFamily="18" charset="0"/>
              </a:rPr>
              <a:t> </a:t>
            </a:r>
            <a:r>
              <a:rPr lang="en-GB" sz="1800" u="none" dirty="0">
                <a:latin typeface="Arial" charset="0"/>
                <a:cs typeface="Times New Roman" pitchFamily="18" charset="0"/>
              </a:rPr>
              <a:t> Assess </a:t>
            </a:r>
            <a:r>
              <a:rPr lang="en-GB" sz="1800" u="none" dirty="0" smtClean="0">
                <a:latin typeface="Arial" charset="0"/>
                <a:cs typeface="Times New Roman" pitchFamily="18" charset="0"/>
              </a:rPr>
              <a:t>risks</a:t>
            </a:r>
          </a:p>
          <a:p>
            <a:pPr algn="l">
              <a:lnSpc>
                <a:spcPct val="100000"/>
              </a:lnSpc>
              <a:spcBef>
                <a:spcPct val="0"/>
              </a:spcBef>
              <a:buFont typeface="Arial" pitchFamily="34" charset="0"/>
              <a:buChar char="•"/>
            </a:pPr>
            <a:r>
              <a:rPr lang="en-GB" sz="1800" u="none" dirty="0" smtClean="0">
                <a:latin typeface="Arial" charset="0"/>
                <a:cs typeface="Times New Roman" pitchFamily="18" charset="0"/>
              </a:rPr>
              <a:t>Provide options for response</a:t>
            </a:r>
          </a:p>
          <a:p>
            <a:pPr algn="l">
              <a:lnSpc>
                <a:spcPct val="100000"/>
              </a:lnSpc>
              <a:spcBef>
                <a:spcPct val="0"/>
              </a:spcBef>
              <a:buFont typeface="Arial" pitchFamily="34" charset="0"/>
              <a:buChar char="•"/>
            </a:pPr>
            <a:r>
              <a:rPr lang="en-GB" sz="1800" u="none" dirty="0">
                <a:latin typeface="Arial" charset="0"/>
                <a:cs typeface="Times New Roman" pitchFamily="18" charset="0"/>
              </a:rPr>
              <a:t>Issue scientific advice</a:t>
            </a:r>
          </a:p>
          <a:p>
            <a:pPr algn="l">
              <a:lnSpc>
                <a:spcPct val="100000"/>
              </a:lnSpc>
              <a:spcBef>
                <a:spcPct val="0"/>
              </a:spcBef>
              <a:buFont typeface="Arial" pitchFamily="34" charset="0"/>
              <a:buChar char="•"/>
            </a:pPr>
            <a:endParaRPr lang="en-GB" sz="1800" u="none" dirty="0">
              <a:latin typeface="Arial" charset="0"/>
              <a:cs typeface="Times New Roman" pitchFamily="18" charset="0"/>
            </a:endParaRPr>
          </a:p>
        </p:txBody>
      </p:sp>
      <p:sp>
        <p:nvSpPr>
          <p:cNvPr id="36" name="Text Box 2"/>
          <p:cNvSpPr txBox="1">
            <a:spLocks noChangeArrowheads="1"/>
          </p:cNvSpPr>
          <p:nvPr/>
        </p:nvSpPr>
        <p:spPr bwMode="auto">
          <a:xfrm>
            <a:off x="3362457" y="5599966"/>
            <a:ext cx="4095455" cy="923330"/>
          </a:xfrm>
          <a:prstGeom prst="rect">
            <a:avLst/>
          </a:prstGeom>
          <a:noFill/>
          <a:ln w="9525">
            <a:noFill/>
            <a:miter lim="800000"/>
            <a:headEnd/>
            <a:tailEnd/>
          </a:ln>
        </p:spPr>
        <p:txBody>
          <a:bodyPr wrap="square" anchor="ctr">
            <a:spAutoFit/>
          </a:bodyPr>
          <a:lstStyle/>
          <a:p>
            <a:pPr algn="l">
              <a:lnSpc>
                <a:spcPct val="100000"/>
              </a:lnSpc>
              <a:spcBef>
                <a:spcPct val="0"/>
              </a:spcBef>
            </a:pPr>
            <a:r>
              <a:rPr lang="en-GB" sz="1800" u="none" dirty="0" smtClean="0">
                <a:latin typeface="Arial" charset="0"/>
                <a:cs typeface="Times New Roman" pitchFamily="18" charset="0"/>
              </a:rPr>
              <a:t>Implement control </a:t>
            </a:r>
            <a:r>
              <a:rPr lang="en-GB" sz="1800" u="none" dirty="0">
                <a:latin typeface="Arial" charset="0"/>
                <a:cs typeface="Times New Roman" pitchFamily="18" charset="0"/>
              </a:rPr>
              <a:t>measures </a:t>
            </a:r>
            <a:endParaRPr lang="en-GB" sz="1800" u="none" dirty="0" smtClean="0">
              <a:latin typeface="Arial" charset="0"/>
              <a:cs typeface="Times New Roman" pitchFamily="18" charset="0"/>
            </a:endParaRPr>
          </a:p>
          <a:p>
            <a:pPr algn="l">
              <a:lnSpc>
                <a:spcPct val="100000"/>
              </a:lnSpc>
              <a:spcBef>
                <a:spcPct val="0"/>
              </a:spcBef>
            </a:pPr>
            <a:r>
              <a:rPr lang="en-GB" sz="1800" u="none" dirty="0" smtClean="0">
                <a:latin typeface="Arial" charset="0"/>
                <a:cs typeface="Times New Roman" pitchFamily="18" charset="0"/>
              </a:rPr>
              <a:t>Issue </a:t>
            </a:r>
            <a:r>
              <a:rPr lang="en-GB" sz="1800" u="none" dirty="0">
                <a:latin typeface="Arial" charset="0"/>
                <a:cs typeface="Times New Roman" pitchFamily="18" charset="0"/>
              </a:rPr>
              <a:t>scientific advice</a:t>
            </a:r>
          </a:p>
          <a:p>
            <a:pPr algn="l">
              <a:lnSpc>
                <a:spcPct val="100000"/>
              </a:lnSpc>
              <a:spcBef>
                <a:spcPct val="0"/>
              </a:spcBef>
            </a:pPr>
            <a:endParaRPr lang="en-GB" sz="1800" u="none" dirty="0" smtClean="0">
              <a:latin typeface="Arial" charset="0"/>
              <a:cs typeface="Times New Roman" pitchFamily="18" charset="0"/>
            </a:endParaRPr>
          </a:p>
        </p:txBody>
      </p:sp>
      <p:sp>
        <p:nvSpPr>
          <p:cNvPr id="42" name="Rettangolo 41"/>
          <p:cNvSpPr/>
          <p:nvPr/>
        </p:nvSpPr>
        <p:spPr bwMode="auto">
          <a:xfrm>
            <a:off x="359964" y="2303875"/>
            <a:ext cx="9991185" cy="4230471"/>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48" name="Text Box 35"/>
          <p:cNvSpPr txBox="1">
            <a:spLocks noChangeArrowheads="1"/>
          </p:cNvSpPr>
          <p:nvPr/>
        </p:nvSpPr>
        <p:spPr bwMode="auto">
          <a:xfrm>
            <a:off x="7332536" y="2753926"/>
            <a:ext cx="2992907" cy="692497"/>
          </a:xfrm>
          <a:prstGeom prst="rect">
            <a:avLst/>
          </a:prstGeom>
          <a:noFill/>
          <a:ln w="9525" algn="ctr">
            <a:noFill/>
            <a:miter lim="800000"/>
            <a:headEnd/>
            <a:tailEnd/>
          </a:ln>
        </p:spPr>
        <p:txBody>
          <a:bodyPr wrap="square" lIns="0" tIns="0" rIns="0" bIns="0">
            <a:spAutoFit/>
          </a:bodyPr>
          <a:lstStyle/>
          <a:p>
            <a:pPr>
              <a:spcBef>
                <a:spcPct val="15000"/>
              </a:spcBef>
              <a:spcAft>
                <a:spcPct val="15000"/>
              </a:spcAft>
            </a:pPr>
            <a:r>
              <a:rPr lang="en-GB" sz="2500" b="1" u="none" noProof="1" smtClean="0">
                <a:solidFill>
                  <a:schemeClr val="bg1">
                    <a:lumMod val="65000"/>
                  </a:schemeClr>
                </a:solidFill>
                <a:latin typeface="Tahoma" pitchFamily="34" charset="0"/>
              </a:rPr>
              <a:t>Epidemic Intelligence</a:t>
            </a:r>
          </a:p>
        </p:txBody>
      </p:sp>
      <p:sp>
        <p:nvSpPr>
          <p:cNvPr id="3" name="Rectangle 2"/>
          <p:cNvSpPr/>
          <p:nvPr/>
        </p:nvSpPr>
        <p:spPr bwMode="auto">
          <a:xfrm>
            <a:off x="687890" y="2535534"/>
            <a:ext cx="9470273" cy="1575175"/>
          </a:xfrm>
          <a:prstGeom prst="rect">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smtClean="0">
              <a:ln>
                <a:noFill/>
              </a:ln>
              <a:solidFill>
                <a:schemeClr val="tx1"/>
              </a:solidFill>
              <a:effectLst/>
              <a:latin typeface="Microsoft Sans Serif" pitchFamily="34" charset="0"/>
            </a:endParaRPr>
          </a:p>
        </p:txBody>
      </p:sp>
      <p:sp>
        <p:nvSpPr>
          <p:cNvPr id="2" name="TextBox 1"/>
          <p:cNvSpPr txBox="1"/>
          <p:nvPr/>
        </p:nvSpPr>
        <p:spPr>
          <a:xfrm>
            <a:off x="7457911" y="5499230"/>
            <a:ext cx="2758299" cy="258532"/>
          </a:xfrm>
          <a:prstGeom prst="rect">
            <a:avLst/>
          </a:prstGeom>
          <a:noFill/>
        </p:spPr>
        <p:txBody>
          <a:bodyPr wrap="square" rtlCol="0">
            <a:spAutoFit/>
          </a:bodyPr>
          <a:lstStyle/>
          <a:p>
            <a:r>
              <a:rPr lang="en-GB" dirty="0" smtClean="0"/>
              <a:t>Link for EI at EU level</a:t>
            </a:r>
            <a:endParaRPr lang="en-GB"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p:cNvGrpSpPr/>
          <p:nvPr/>
        </p:nvGrpSpPr>
        <p:grpSpPr>
          <a:xfrm>
            <a:off x="0" y="1178750"/>
            <a:ext cx="5265660" cy="5679250"/>
            <a:chOff x="0" y="1178750"/>
            <a:chExt cx="5265660" cy="5679250"/>
          </a:xfrm>
        </p:grpSpPr>
        <p:sp>
          <p:nvSpPr>
            <p:cNvPr id="5" name="Rettangolo 4"/>
            <p:cNvSpPr/>
            <p:nvPr/>
          </p:nvSpPr>
          <p:spPr bwMode="auto">
            <a:xfrm rot="5400000">
              <a:off x="-112476" y="1291226"/>
              <a:ext cx="5490611" cy="5265659"/>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a:p>
          </p:txBody>
        </p:sp>
        <p:cxnSp>
          <p:nvCxnSpPr>
            <p:cNvPr id="6" name="Connettore 1 42"/>
            <p:cNvCxnSpPr>
              <a:cxnSpLocks noChangeShapeType="1"/>
            </p:cNvCxnSpPr>
            <p:nvPr/>
          </p:nvCxnSpPr>
          <p:spPr bwMode="auto">
            <a:xfrm rot="5400000">
              <a:off x="2426035" y="4018375"/>
              <a:ext cx="5679250" cy="0"/>
            </a:xfrm>
            <a:prstGeom prst="line">
              <a:avLst/>
            </a:prstGeom>
            <a:noFill/>
            <a:ln w="12700" algn="ctr">
              <a:solidFill>
                <a:srgbClr val="69AE23"/>
              </a:solidFill>
              <a:round/>
              <a:headEnd/>
              <a:tailEnd/>
            </a:ln>
          </p:spPr>
        </p:cxnSp>
      </p:grpSp>
      <p:sp>
        <p:nvSpPr>
          <p:cNvPr id="38"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smtClean="0">
                <a:solidFill>
                  <a:srgbClr val="69AE23"/>
                </a:solidFill>
                <a:latin typeface="Arial" charset="0"/>
              </a:rPr>
              <a:t>The </a:t>
            </a:r>
            <a:r>
              <a:rPr lang="it-IT" sz="1800" b="1" u="none" dirty="0" err="1" smtClean="0">
                <a:solidFill>
                  <a:srgbClr val="69AE23"/>
                </a:solidFill>
                <a:latin typeface="Arial" charset="0"/>
              </a:rPr>
              <a:t>Epidemic</a:t>
            </a:r>
            <a:r>
              <a:rPr lang="it-IT" sz="1800" b="1" u="none" dirty="0" smtClean="0">
                <a:solidFill>
                  <a:srgbClr val="69AE23"/>
                </a:solidFill>
                <a:latin typeface="Arial" charset="0"/>
              </a:rPr>
              <a:t> Intelligence </a:t>
            </a:r>
            <a:r>
              <a:rPr lang="it-IT" sz="1800" b="1" u="none" dirty="0" err="1" smtClean="0">
                <a:solidFill>
                  <a:srgbClr val="69AE23"/>
                </a:solidFill>
                <a:latin typeface="Arial" charset="0"/>
              </a:rPr>
              <a:t>Framework</a:t>
            </a:r>
            <a:endParaRPr lang="it-IT" sz="1800" b="1" u="none" noProof="1">
              <a:solidFill>
                <a:srgbClr val="69AE23"/>
              </a:solidFill>
              <a:latin typeface="Arial" charset="0"/>
            </a:endParaRPr>
          </a:p>
        </p:txBody>
      </p:sp>
      <p:sp>
        <p:nvSpPr>
          <p:cNvPr id="42" name="Text Box 35"/>
          <p:cNvSpPr txBox="1">
            <a:spLocks noChangeArrowheads="1"/>
          </p:cNvSpPr>
          <p:nvPr/>
        </p:nvSpPr>
        <p:spPr bwMode="auto">
          <a:xfrm>
            <a:off x="1759193" y="1448780"/>
            <a:ext cx="3465460" cy="1154162"/>
          </a:xfrm>
          <a:prstGeom prst="rect">
            <a:avLst/>
          </a:prstGeom>
          <a:noFill/>
          <a:ln w="9525" algn="ctr">
            <a:noFill/>
            <a:miter lim="800000"/>
            <a:headEnd/>
            <a:tailEnd/>
          </a:ln>
        </p:spPr>
        <p:txBody>
          <a:bodyPr wrap="square" lIns="0" tIns="0" rIns="0" bIns="0">
            <a:spAutoFit/>
          </a:bodyPr>
          <a:lstStyle/>
          <a:p>
            <a:pPr algn="l">
              <a:spcBef>
                <a:spcPct val="15000"/>
              </a:spcBef>
              <a:spcAft>
                <a:spcPct val="15000"/>
              </a:spcAft>
            </a:pPr>
            <a:r>
              <a:rPr lang="en-GB" sz="2500" b="1" u="none" noProof="1" smtClean="0">
                <a:solidFill>
                  <a:schemeClr val="bg1">
                    <a:lumMod val="50000"/>
                  </a:schemeClr>
                </a:solidFill>
                <a:latin typeface="Tahoma" pitchFamily="34" charset="0"/>
              </a:rPr>
              <a:t>Standard surveillance</a:t>
            </a:r>
          </a:p>
          <a:p>
            <a:pPr algn="l">
              <a:spcBef>
                <a:spcPct val="15000"/>
              </a:spcBef>
              <a:spcAft>
                <a:spcPct val="15000"/>
              </a:spcAft>
            </a:pPr>
            <a:r>
              <a:rPr lang="en-GB" sz="2500" b="1" u="none" noProof="1" smtClean="0">
                <a:solidFill>
                  <a:schemeClr val="bg1">
                    <a:lumMod val="65000"/>
                  </a:schemeClr>
                </a:solidFill>
                <a:latin typeface="Tahoma" pitchFamily="34" charset="0"/>
              </a:rPr>
              <a:t>Indicator-based surveillance (IBS)</a:t>
            </a:r>
          </a:p>
        </p:txBody>
      </p:sp>
      <p:sp>
        <p:nvSpPr>
          <p:cNvPr id="43" name="Text Box 35"/>
          <p:cNvSpPr txBox="1">
            <a:spLocks noChangeArrowheads="1"/>
          </p:cNvSpPr>
          <p:nvPr/>
        </p:nvSpPr>
        <p:spPr bwMode="auto">
          <a:xfrm>
            <a:off x="7114788" y="1448780"/>
            <a:ext cx="3690560" cy="1154162"/>
          </a:xfrm>
          <a:prstGeom prst="rect">
            <a:avLst/>
          </a:prstGeom>
          <a:noFill/>
          <a:ln w="9525" algn="ctr">
            <a:noFill/>
            <a:miter lim="800000"/>
            <a:headEnd/>
            <a:tailEnd/>
          </a:ln>
        </p:spPr>
        <p:txBody>
          <a:bodyPr wrap="square" lIns="0" tIns="0" rIns="0" bIns="0">
            <a:spAutoFit/>
          </a:bodyPr>
          <a:lstStyle/>
          <a:p>
            <a:pPr algn="l">
              <a:spcBef>
                <a:spcPct val="15000"/>
              </a:spcBef>
              <a:spcAft>
                <a:spcPct val="15000"/>
              </a:spcAft>
            </a:pPr>
            <a:r>
              <a:rPr lang="en-GB" sz="2500" b="1" u="none" noProof="1" smtClean="0">
                <a:solidFill>
                  <a:schemeClr val="bg1">
                    <a:lumMod val="50000"/>
                  </a:schemeClr>
                </a:solidFill>
                <a:latin typeface="Tahoma" pitchFamily="34" charset="0"/>
              </a:rPr>
              <a:t>Event monitoring</a:t>
            </a:r>
          </a:p>
          <a:p>
            <a:pPr algn="l">
              <a:spcBef>
                <a:spcPct val="15000"/>
              </a:spcBef>
              <a:spcAft>
                <a:spcPct val="15000"/>
              </a:spcAft>
            </a:pPr>
            <a:r>
              <a:rPr lang="en-GB" sz="2500" b="1" u="none" noProof="1" smtClean="0">
                <a:solidFill>
                  <a:schemeClr val="bg1">
                    <a:lumMod val="65000"/>
                  </a:schemeClr>
                </a:solidFill>
                <a:latin typeface="Tahoma" pitchFamily="34" charset="0"/>
              </a:rPr>
              <a:t>Event-based surveillance (EBS)</a:t>
            </a:r>
          </a:p>
        </p:txBody>
      </p:sp>
      <p:sp>
        <p:nvSpPr>
          <p:cNvPr id="45" name="Text Box 22"/>
          <p:cNvSpPr txBox="1">
            <a:spLocks noChangeArrowheads="1"/>
          </p:cNvSpPr>
          <p:nvPr/>
        </p:nvSpPr>
        <p:spPr bwMode="auto">
          <a:xfrm>
            <a:off x="315109" y="3032082"/>
            <a:ext cx="4635515" cy="1569660"/>
          </a:xfrm>
          <a:prstGeom prst="rect">
            <a:avLst/>
          </a:prstGeom>
          <a:noFill/>
          <a:ln w="9525">
            <a:noFill/>
            <a:miter lim="800000"/>
            <a:headEnd/>
            <a:tailEnd/>
          </a:ln>
        </p:spPr>
        <p:txBody>
          <a:bodyPr wrap="square">
            <a:spAutoFit/>
          </a:bodyPr>
          <a:lstStyle/>
          <a:p>
            <a:pPr marL="190500" indent="-187325" algn="l">
              <a:lnSpc>
                <a:spcPct val="100000"/>
              </a:lnSpc>
              <a:spcBef>
                <a:spcPct val="0"/>
              </a:spcBef>
              <a:buFontTx/>
              <a:buChar char="•"/>
            </a:pPr>
            <a:r>
              <a:rPr lang="en-US" sz="1600" u="none" noProof="1" smtClean="0">
                <a:latin typeface="Arial" charset="0"/>
                <a:cs typeface="Times New Roman" pitchFamily="18" charset="0"/>
              </a:rPr>
              <a:t>Aiming the detection of </a:t>
            </a:r>
            <a:r>
              <a:rPr lang="en-US" sz="1600" b="1" u="none" noProof="1" smtClean="0">
                <a:latin typeface="Arial" charset="0"/>
                <a:cs typeface="Times New Roman" pitchFamily="18" charset="0"/>
              </a:rPr>
              <a:t>unusual disease patterns</a:t>
            </a:r>
            <a:r>
              <a:rPr lang="en-US" sz="1600" u="none" noProof="1" smtClean="0">
                <a:latin typeface="Arial" charset="0"/>
                <a:cs typeface="Times New Roman" pitchFamily="18" charset="0"/>
              </a:rPr>
              <a:t> through analysis and interpretation of </a:t>
            </a:r>
            <a:r>
              <a:rPr lang="en-US" sz="1600" b="1" u="none" noProof="1" smtClean="0">
                <a:latin typeface="Arial" charset="0"/>
                <a:cs typeface="Times New Roman" pitchFamily="18" charset="0"/>
              </a:rPr>
              <a:t>common indicators </a:t>
            </a:r>
            <a:r>
              <a:rPr lang="en-US" sz="1600" u="none" noProof="1" smtClean="0">
                <a:latin typeface="Arial" charset="0"/>
                <a:cs typeface="Times New Roman" pitchFamily="18" charset="0"/>
              </a:rPr>
              <a:t>(number of cases compared to same period of last years, proportions, rates, trends…)</a:t>
            </a:r>
          </a:p>
          <a:p>
            <a:pPr marL="190500" indent="-187325" algn="l">
              <a:lnSpc>
                <a:spcPct val="100000"/>
              </a:lnSpc>
              <a:spcBef>
                <a:spcPct val="0"/>
              </a:spcBef>
              <a:buFontTx/>
              <a:buChar char="•"/>
            </a:pPr>
            <a:endParaRPr lang="en-US" sz="1600" u="none" noProof="1" smtClean="0">
              <a:latin typeface="Arial" charset="0"/>
              <a:cs typeface="Times New Roman" pitchFamily="18" charset="0"/>
            </a:endParaRPr>
          </a:p>
        </p:txBody>
      </p:sp>
      <p:sp>
        <p:nvSpPr>
          <p:cNvPr id="46" name="Text Box 22"/>
          <p:cNvSpPr txBox="1">
            <a:spLocks noChangeArrowheads="1"/>
          </p:cNvSpPr>
          <p:nvPr/>
        </p:nvSpPr>
        <p:spPr bwMode="auto">
          <a:xfrm>
            <a:off x="5625700" y="3032082"/>
            <a:ext cx="4815535" cy="830997"/>
          </a:xfrm>
          <a:prstGeom prst="rect">
            <a:avLst/>
          </a:prstGeom>
          <a:noFill/>
          <a:ln w="9525">
            <a:noFill/>
            <a:miter lim="800000"/>
            <a:headEnd/>
            <a:tailEnd/>
          </a:ln>
        </p:spPr>
        <p:txBody>
          <a:bodyPr wrap="square">
            <a:spAutoFit/>
          </a:bodyPr>
          <a:lstStyle/>
          <a:p>
            <a:pPr marL="190500" indent="-187325" algn="l">
              <a:lnSpc>
                <a:spcPct val="100000"/>
              </a:lnSpc>
              <a:spcBef>
                <a:spcPct val="0"/>
              </a:spcBef>
              <a:buFont typeface="Arial" pitchFamily="34" charset="0"/>
              <a:buChar char="•"/>
            </a:pPr>
            <a:r>
              <a:rPr lang="en-US" sz="1600" u="none" noProof="1" smtClean="0">
                <a:latin typeface="Arial" charset="0"/>
                <a:cs typeface="Times New Roman" pitchFamily="18" charset="0"/>
              </a:rPr>
              <a:t>Aiming the detection of </a:t>
            </a:r>
            <a:r>
              <a:rPr lang="en-US" sz="1600" b="1" u="none" noProof="1" smtClean="0">
                <a:latin typeface="Arial" charset="0"/>
                <a:cs typeface="Times New Roman" pitchFamily="18" charset="0"/>
              </a:rPr>
              <a:t>public health events </a:t>
            </a:r>
            <a:r>
              <a:rPr lang="en-US" sz="1600" u="none" noProof="1" smtClean="0">
                <a:latin typeface="Arial" charset="0"/>
                <a:cs typeface="Times New Roman" pitchFamily="18" charset="0"/>
              </a:rPr>
              <a:t>through the capture of ad-hoc </a:t>
            </a:r>
            <a:r>
              <a:rPr lang="en-US" sz="1600" b="1" u="none" noProof="1" smtClean="0">
                <a:latin typeface="Arial" charset="0"/>
                <a:cs typeface="Times New Roman" pitchFamily="18" charset="0"/>
              </a:rPr>
              <a:t>information</a:t>
            </a:r>
            <a:r>
              <a:rPr lang="en-US" sz="1600" u="none" noProof="1" smtClean="0">
                <a:latin typeface="Arial" charset="0"/>
                <a:cs typeface="Times New Roman" pitchFamily="18" charset="0"/>
              </a:rPr>
              <a:t> from official and unofficial sources</a:t>
            </a:r>
          </a:p>
        </p:txBody>
      </p:sp>
      <p:sp>
        <p:nvSpPr>
          <p:cNvPr id="47" name="Text Box 18"/>
          <p:cNvSpPr txBox="1">
            <a:spLocks noChangeArrowheads="1"/>
          </p:cNvSpPr>
          <p:nvPr/>
        </p:nvSpPr>
        <p:spPr bwMode="auto">
          <a:xfrm>
            <a:off x="360115" y="5094185"/>
            <a:ext cx="9991110" cy="1035115"/>
          </a:xfrm>
          <a:prstGeom prst="rect">
            <a:avLst/>
          </a:prstGeom>
          <a:solidFill>
            <a:srgbClr val="69AE23"/>
          </a:solidFill>
          <a:ln w="9525">
            <a:noFill/>
            <a:miter lim="800000"/>
            <a:headEnd/>
            <a:tailEnd/>
          </a:ln>
          <a:effectLst>
            <a:outerShdw blurRad="63500" algn="ctr" rotWithShape="0">
              <a:prstClr val="black">
                <a:alpha val="40000"/>
              </a:prstClr>
            </a:outerShdw>
          </a:effectLst>
        </p:spPr>
        <p:txBody>
          <a:bodyPr tIns="144000" bIns="144000" anchor="ctr"/>
          <a:lstStyle/>
          <a:p>
            <a:r>
              <a:rPr lang="da-DK" sz="1800" b="1" u="none" noProof="1" smtClean="0">
                <a:solidFill>
                  <a:srgbClr val="FFFFFF"/>
                </a:solidFill>
                <a:latin typeface="Tahoma" pitchFamily="34" charset="0"/>
              </a:rPr>
              <a:t>This tutorial will focus moslty on Event based surveillance  </a:t>
            </a:r>
            <a:endParaRPr lang="en-GB" sz="1800" b="1" u="none" noProof="1" smtClean="0">
              <a:solidFill>
                <a:srgbClr val="FFFFFF"/>
              </a:solidFill>
              <a:latin typeface="Tahoma" pitchFamily="34" charset="0"/>
            </a:endParaRPr>
          </a:p>
        </p:txBody>
      </p:sp>
      <p:sp>
        <p:nvSpPr>
          <p:cNvPr id="48" name="Text Box 22"/>
          <p:cNvSpPr txBox="1">
            <a:spLocks noChangeArrowheads="1"/>
          </p:cNvSpPr>
          <p:nvPr/>
        </p:nvSpPr>
        <p:spPr bwMode="auto">
          <a:xfrm>
            <a:off x="5625700" y="4509410"/>
            <a:ext cx="4815535" cy="338554"/>
          </a:xfrm>
          <a:prstGeom prst="rect">
            <a:avLst/>
          </a:prstGeom>
          <a:noFill/>
          <a:ln w="9525">
            <a:noFill/>
            <a:miter lim="800000"/>
            <a:headEnd/>
            <a:tailEnd/>
          </a:ln>
        </p:spPr>
        <p:txBody>
          <a:bodyPr wrap="square">
            <a:spAutoFit/>
          </a:bodyPr>
          <a:lstStyle/>
          <a:p>
            <a:pPr marL="190500" lvl="1" indent="-187325" algn="l">
              <a:lnSpc>
                <a:spcPct val="100000"/>
              </a:lnSpc>
              <a:spcBef>
                <a:spcPct val="0"/>
              </a:spcBef>
              <a:buFont typeface="Arial" pitchFamily="34" charset="0"/>
              <a:buChar char="•"/>
            </a:pPr>
            <a:r>
              <a:rPr lang="da-DK" sz="1600" u="none" noProof="1" smtClean="0">
                <a:latin typeface="Arial" charset="0"/>
                <a:cs typeface="Times New Roman" pitchFamily="18" charset="0"/>
              </a:rPr>
              <a:t>Also for </a:t>
            </a:r>
            <a:r>
              <a:rPr lang="da-DK" sz="1600" b="1" u="none" noProof="1" smtClean="0">
                <a:latin typeface="Arial" charset="0"/>
                <a:cs typeface="Times New Roman" pitchFamily="18" charset="0"/>
              </a:rPr>
              <a:t>unknown</a:t>
            </a:r>
            <a:r>
              <a:rPr lang="da-DK" sz="1600" u="none" noProof="1" smtClean="0">
                <a:latin typeface="Arial" charset="0"/>
                <a:cs typeface="Times New Roman" pitchFamily="18" charset="0"/>
              </a:rPr>
              <a:t> or unconfirmed diseases</a:t>
            </a:r>
            <a:endParaRPr lang="nb-NO" sz="1600" u="none" noProof="1" smtClean="0">
              <a:latin typeface="Arial" charset="0"/>
              <a:cs typeface="Times New Roman" pitchFamily="18" charset="0"/>
            </a:endParaRPr>
          </a:p>
        </p:txBody>
      </p:sp>
      <p:sp>
        <p:nvSpPr>
          <p:cNvPr id="49" name="Text Box 22"/>
          <p:cNvSpPr txBox="1">
            <a:spLocks noChangeArrowheads="1"/>
          </p:cNvSpPr>
          <p:nvPr/>
        </p:nvSpPr>
        <p:spPr bwMode="auto">
          <a:xfrm>
            <a:off x="315109" y="4509410"/>
            <a:ext cx="4635515" cy="338554"/>
          </a:xfrm>
          <a:prstGeom prst="rect">
            <a:avLst/>
          </a:prstGeom>
          <a:noFill/>
          <a:ln w="9525">
            <a:noFill/>
            <a:miter lim="800000"/>
            <a:headEnd/>
            <a:tailEnd/>
          </a:ln>
        </p:spPr>
        <p:txBody>
          <a:bodyPr wrap="square">
            <a:spAutoFit/>
          </a:bodyPr>
          <a:lstStyle/>
          <a:p>
            <a:pPr marL="190500" lvl="1" indent="-187325" algn="l" eaLnBrk="1" hangingPunct="1">
              <a:lnSpc>
                <a:spcPct val="100000"/>
              </a:lnSpc>
              <a:spcBef>
                <a:spcPct val="0"/>
              </a:spcBef>
              <a:buFont typeface="Arial" pitchFamily="34" charset="0"/>
              <a:buChar char="•"/>
            </a:pPr>
            <a:r>
              <a:rPr lang="en-GB" sz="1600" u="none" noProof="1" smtClean="0">
                <a:latin typeface="Arial" charset="0"/>
                <a:cs typeface="Times New Roman" pitchFamily="18" charset="0"/>
              </a:rPr>
              <a:t>For </a:t>
            </a:r>
            <a:r>
              <a:rPr lang="en-GB" sz="1600" b="1" u="none" noProof="1" smtClean="0">
                <a:latin typeface="Arial" charset="0"/>
                <a:cs typeface="Times New Roman" pitchFamily="18" charset="0"/>
              </a:rPr>
              <a:t>known</a:t>
            </a:r>
            <a:r>
              <a:rPr lang="en-GB" sz="1600" u="none" noProof="1" smtClean="0">
                <a:latin typeface="Arial" charset="0"/>
                <a:cs typeface="Times New Roman" pitchFamily="18" charset="0"/>
              </a:rPr>
              <a:t> diseases</a:t>
            </a: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smtClean="0">
                <a:solidFill>
                  <a:srgbClr val="69AE23"/>
                </a:solidFill>
                <a:latin typeface="Arial" charset="0"/>
              </a:rPr>
              <a:t>The </a:t>
            </a:r>
            <a:r>
              <a:rPr lang="it-IT" sz="1800" b="1" u="none" dirty="0" err="1" smtClean="0">
                <a:solidFill>
                  <a:srgbClr val="69AE23"/>
                </a:solidFill>
                <a:latin typeface="Arial" charset="0"/>
              </a:rPr>
              <a:t>Epidemic</a:t>
            </a:r>
            <a:r>
              <a:rPr lang="it-IT" sz="1800" b="1" u="none" dirty="0" smtClean="0">
                <a:solidFill>
                  <a:srgbClr val="69AE23"/>
                </a:solidFill>
                <a:latin typeface="Arial" charset="0"/>
              </a:rPr>
              <a:t> Intelligence </a:t>
            </a:r>
            <a:r>
              <a:rPr lang="it-IT" sz="1800" b="1" u="none" dirty="0" err="1" smtClean="0">
                <a:solidFill>
                  <a:srgbClr val="69AE23"/>
                </a:solidFill>
                <a:latin typeface="Arial" charset="0"/>
              </a:rPr>
              <a:t>Framework</a:t>
            </a:r>
            <a:endParaRPr lang="it-IT" sz="1800" b="1" u="none" noProof="1">
              <a:solidFill>
                <a:srgbClr val="69AE23"/>
              </a:solidFill>
              <a:latin typeface="Arial"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1892992488"/>
              </p:ext>
            </p:extLst>
          </p:nvPr>
        </p:nvGraphicFramePr>
        <p:xfrm>
          <a:off x="2054225" y="1206500"/>
          <a:ext cx="6513513" cy="4800600"/>
        </p:xfrm>
        <a:graphic>
          <a:graphicData uri="http://schemas.openxmlformats.org/presentationml/2006/ole">
            <mc:AlternateContent xmlns:mc="http://schemas.openxmlformats.org/markup-compatibility/2006">
              <mc:Choice xmlns:v="urn:schemas-microsoft-com:vml" Requires="v">
                <p:oleObj spid="_x0000_s1147" name="Visio" r:id="rId4" imgW="9667820" imgH="7124517" progId="Visio.Drawing.15">
                  <p:embed/>
                </p:oleObj>
              </mc:Choice>
              <mc:Fallback>
                <p:oleObj name="Visio" r:id="rId4" imgW="9667820" imgH="7124517" progId="Visio.Drawing.15">
                  <p:embed/>
                  <p:pic>
                    <p:nvPicPr>
                      <p:cNvPr id="0" name=""/>
                      <p:cNvPicPr/>
                      <p:nvPr/>
                    </p:nvPicPr>
                    <p:blipFill>
                      <a:blip r:embed="rId5"/>
                      <a:stretch>
                        <a:fillRect/>
                      </a:stretch>
                    </p:blipFill>
                    <p:spPr>
                      <a:xfrm>
                        <a:off x="2054225" y="1206500"/>
                        <a:ext cx="6513513" cy="4800600"/>
                      </a:xfrm>
                      <a:prstGeom prst="rect">
                        <a:avLst/>
                      </a:prstGeom>
                    </p:spPr>
                  </p:pic>
                </p:oleObj>
              </mc:Fallback>
            </mc:AlternateContent>
          </a:graphicData>
        </a:graphic>
      </p:graphicFrame>
      <p:sp>
        <p:nvSpPr>
          <p:cNvPr id="2" name="Rectangle 1"/>
          <p:cNvSpPr/>
          <p:nvPr/>
        </p:nvSpPr>
        <p:spPr bwMode="auto">
          <a:xfrm>
            <a:off x="1669778" y="2978950"/>
            <a:ext cx="6480720" cy="3510390"/>
          </a:xfrm>
          <a:prstGeom prst="rect">
            <a:avLst/>
          </a:prstGeom>
          <a:solidFill>
            <a:schemeClr val="bg1">
              <a:lumMod val="50000"/>
              <a:alpha val="25000"/>
            </a:schemeClr>
          </a:solidFill>
          <a:ln w="28575" cap="flat" cmpd="sng" algn="ctr">
            <a:solidFill>
              <a:schemeClr val="bg1">
                <a:lumMod val="6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cxnSp>
        <p:nvCxnSpPr>
          <p:cNvPr id="5" name="Straight Arrow Connector 4"/>
          <p:cNvCxnSpPr/>
          <p:nvPr/>
        </p:nvCxnSpPr>
        <p:spPr bwMode="auto">
          <a:xfrm>
            <a:off x="8150498" y="2258870"/>
            <a:ext cx="863805" cy="0"/>
          </a:xfrm>
          <a:prstGeom prst="straightConnector1">
            <a:avLst/>
          </a:prstGeom>
          <a:ln w="28575">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762998" y="2470917"/>
            <a:ext cx="2502609" cy="258532"/>
          </a:xfrm>
          <a:prstGeom prst="rect">
            <a:avLst/>
          </a:prstGeom>
          <a:noFill/>
        </p:spPr>
        <p:txBody>
          <a:bodyPr wrap="none" rtlCol="0">
            <a:spAutoFit/>
          </a:bodyPr>
          <a:lstStyle/>
          <a:p>
            <a:r>
              <a:rPr lang="en-GB" dirty="0" smtClean="0"/>
              <a:t>See Unit screening for more detail</a:t>
            </a:r>
            <a:endParaRPr lang="en-GB" dirty="0"/>
          </a:p>
        </p:txBody>
      </p:sp>
    </p:spTree>
    <p:extLst>
      <p:ext uri="{BB962C8B-B14F-4D97-AF65-F5344CB8AC3E}">
        <p14:creationId xmlns:p14="http://schemas.microsoft.com/office/powerpoint/2010/main" val="2345061059"/>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0196" y="1039318"/>
            <a:ext cx="1845384" cy="867930"/>
          </a:xfrm>
          <a:prstGeom prst="rect">
            <a:avLst/>
          </a:prstGeom>
          <a:noFill/>
        </p:spPr>
        <p:txBody>
          <a:bodyPr wrap="square" rtlCol="0">
            <a:spAutoFit/>
          </a:bodyPr>
          <a:lstStyle/>
          <a:p>
            <a:r>
              <a:rPr lang="en-GB" sz="2800" dirty="0" smtClean="0">
                <a:latin typeface="Calibri" pitchFamily="34" charset="0"/>
                <a:cs typeface="Calibri" pitchFamily="34" charset="0"/>
              </a:rPr>
              <a:t>Objective of EI</a:t>
            </a:r>
            <a:endParaRPr lang="en-GB" sz="2800" dirty="0">
              <a:latin typeface="Calibri" pitchFamily="34" charset="0"/>
              <a:cs typeface="Calibri" pitchFamily="34" charset="0"/>
            </a:endParaRPr>
          </a:p>
        </p:txBody>
      </p:sp>
      <p:sp>
        <p:nvSpPr>
          <p:cNvPr id="3" name="Rectangle 2"/>
          <p:cNvSpPr/>
          <p:nvPr/>
        </p:nvSpPr>
        <p:spPr>
          <a:xfrm>
            <a:off x="225100" y="2528900"/>
            <a:ext cx="4252793" cy="1200329"/>
          </a:xfrm>
          <a:prstGeom prst="rect">
            <a:avLst/>
          </a:prstGeom>
        </p:spPr>
        <p:txBody>
          <a:bodyPr wrap="square">
            <a:spAutoFit/>
          </a:bodyPr>
          <a:lstStyle/>
          <a:p>
            <a:pPr marL="285744" indent="-285744" algn="just">
              <a:buFontTx/>
              <a:buChar char="-"/>
              <a:defRPr/>
            </a:pPr>
            <a:r>
              <a:rPr lang="en-GB" sz="1800" i="1" dirty="0">
                <a:solidFill>
                  <a:srgbClr val="2D2D8A">
                    <a:lumMod val="75000"/>
                  </a:srgbClr>
                </a:solidFill>
                <a:latin typeface="Calibri" pitchFamily="34" charset="0"/>
                <a:cs typeface="Calibri" pitchFamily="34" charset="0"/>
              </a:rPr>
              <a:t>to speed </a:t>
            </a:r>
            <a:r>
              <a:rPr lang="en-GB" sz="1800" i="1" dirty="0" smtClean="0">
                <a:solidFill>
                  <a:srgbClr val="2D2D8A">
                    <a:lumMod val="75000"/>
                  </a:srgbClr>
                </a:solidFill>
                <a:latin typeface="Calibri" pitchFamily="34" charset="0"/>
                <a:cs typeface="Calibri" pitchFamily="34" charset="0"/>
              </a:rPr>
              <a:t>up the </a:t>
            </a:r>
            <a:r>
              <a:rPr lang="en-GB" sz="1800" i="1" dirty="0">
                <a:solidFill>
                  <a:srgbClr val="2D2D8A">
                    <a:lumMod val="75000"/>
                  </a:srgbClr>
                </a:solidFill>
                <a:latin typeface="Calibri" pitchFamily="34" charset="0"/>
                <a:cs typeface="Calibri" pitchFamily="34" charset="0"/>
              </a:rPr>
              <a:t>detection of potential health threats </a:t>
            </a:r>
          </a:p>
          <a:p>
            <a:pPr marL="285744" indent="-285744" algn="just">
              <a:buFontTx/>
              <a:buChar char="-"/>
              <a:defRPr/>
            </a:pPr>
            <a:endParaRPr lang="en-GB" sz="1800" i="1" dirty="0">
              <a:solidFill>
                <a:srgbClr val="2D2D8A">
                  <a:lumMod val="75000"/>
                </a:srgbClr>
              </a:solidFill>
              <a:latin typeface="Calibri" pitchFamily="34" charset="0"/>
              <a:cs typeface="Calibri" pitchFamily="34" charset="0"/>
            </a:endParaRPr>
          </a:p>
          <a:p>
            <a:pPr lvl="0" algn="just">
              <a:defRPr/>
            </a:pPr>
            <a:r>
              <a:rPr lang="en-GB" sz="1800" i="1" dirty="0">
                <a:solidFill>
                  <a:srgbClr val="2D2D8A">
                    <a:lumMod val="75000"/>
                  </a:srgbClr>
                </a:solidFill>
                <a:latin typeface="Calibri" pitchFamily="34" charset="0"/>
                <a:cs typeface="Calibri" pitchFamily="34" charset="0"/>
              </a:rPr>
              <a:t>-    to provide a timely response</a:t>
            </a:r>
          </a:p>
        </p:txBody>
      </p:sp>
      <p:sp>
        <p:nvSpPr>
          <p:cNvPr id="4" name="Rectangle 3"/>
          <p:cNvSpPr/>
          <p:nvPr/>
        </p:nvSpPr>
        <p:spPr>
          <a:xfrm>
            <a:off x="225100" y="6284520"/>
            <a:ext cx="6926507" cy="338554"/>
          </a:xfrm>
          <a:prstGeom prst="rect">
            <a:avLst/>
          </a:prstGeom>
        </p:spPr>
        <p:txBody>
          <a:bodyPr wrap="square">
            <a:spAutoFit/>
          </a:bodyPr>
          <a:lstStyle/>
          <a:p>
            <a:r>
              <a:rPr lang="en-GB" sz="1600" i="1" dirty="0">
                <a:latin typeface="Calibri" panose="020F0502020204030204" pitchFamily="34" charset="0"/>
              </a:rPr>
              <a:t>Early detection of global outbreaks can reduce the number of people affected</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23749" t="23209" r="45485" b="29757"/>
          <a:stretch/>
        </p:blipFill>
        <p:spPr>
          <a:xfrm>
            <a:off x="4701595" y="2078850"/>
            <a:ext cx="5661704" cy="3538932"/>
          </a:xfrm>
          <a:prstGeom prst="rect">
            <a:avLst/>
          </a:prstGeom>
        </p:spPr>
      </p:pic>
      <p:sp>
        <p:nvSpPr>
          <p:cNvPr id="6" name="TextBox 5"/>
          <p:cNvSpPr txBox="1"/>
          <p:nvPr/>
        </p:nvSpPr>
        <p:spPr>
          <a:xfrm>
            <a:off x="7740935" y="6155254"/>
            <a:ext cx="3285365" cy="258532"/>
          </a:xfrm>
          <a:prstGeom prst="rect">
            <a:avLst/>
          </a:prstGeom>
          <a:noFill/>
        </p:spPr>
        <p:txBody>
          <a:bodyPr wrap="square" rtlCol="0">
            <a:spAutoFit/>
          </a:bodyPr>
          <a:lstStyle/>
          <a:p>
            <a:r>
              <a:rPr lang="en-GB" dirty="0" smtClean="0">
                <a:solidFill>
                  <a:srgbClr val="FF0000"/>
                </a:solidFill>
              </a:rPr>
              <a:t>WHO report (indicate source)</a:t>
            </a:r>
            <a:endParaRPr lang="en-GB" dirty="0">
              <a:solidFill>
                <a:srgbClr val="FF0000"/>
              </a:solidFill>
            </a:endParaRPr>
          </a:p>
        </p:txBody>
      </p:sp>
    </p:spTree>
    <p:extLst>
      <p:ext uri="{BB962C8B-B14F-4D97-AF65-F5344CB8AC3E}">
        <p14:creationId xmlns:p14="http://schemas.microsoft.com/office/powerpoint/2010/main" val="3160525341"/>
      </p:ext>
    </p:extLst>
  </p:cSld>
  <p:clrMapOvr>
    <a:masterClrMapping/>
  </p:clrMapOvr>
  <p:transition>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5&quot;/&gt;&lt;property id=&quot;20307&quot; value=&quot;292&quot;/&gt;&lt;/object&gt;&lt;object type=&quot;3&quot; unique_id=&quot;10178&quot;&gt;&lt;property id=&quot;20148&quot; value=&quot;5&quot;/&gt;&lt;property id=&quot;20300&quot; value=&quot;Slide 6&quot;/&gt;&lt;property id=&quot;20307&quot; value=&quot;298&quot;/&gt;&lt;/object&gt;&lt;object type=&quot;3&quot; unique_id=&quot;10180&quot;&gt;&lt;property id=&quot;20148&quot; value=&quot;5&quot;/&gt;&lt;property id=&quot;20300&quot; value=&quot;Slide 16&quot;/&gt;&lt;property id=&quot;20307&quot; value=&quot;281&quot;/&gt;&lt;/object&gt;&lt;object type=&quot;3&quot; unique_id=&quot;10181&quot;&gt;&lt;property id=&quot;20148&quot; value=&quot;5&quot;/&gt;&lt;property id=&quot;20300&quot; value=&quot;Slide 17&quot;/&gt;&lt;property id=&quot;20307&quot; value=&quot;297&quot;/&gt;&lt;/object&gt;&lt;object type=&quot;3&quot; unique_id=&quot;10182&quot;&gt;&lt;property id=&quot;20148&quot; value=&quot;5&quot;/&gt;&lt;property id=&quot;20300&quot; value=&quot;Slide 3&quot;/&gt;&lt;property id=&quot;20307&quot; value=&quot;312&quot;/&gt;&lt;/object&gt;&lt;object type=&quot;3&quot; unique_id=&quot;10183&quot;&gt;&lt;property id=&quot;20148&quot; value=&quot;5&quot;/&gt;&lt;property id=&quot;20300&quot; value=&quot;Slide 4&quot;/&gt;&lt;property id=&quot;20307&quot; value=&quot;303&quot;/&gt;&lt;/object&gt;&lt;object type=&quot;3&quot; unique_id=&quot;10184&quot;&gt;&lt;property id=&quot;20148&quot; value=&quot;5&quot;/&gt;&lt;property id=&quot;20300&quot; value=&quot;Slide 7&quot;/&gt;&lt;property id=&quot;20307&quot; value=&quot;304&quot;/&gt;&lt;/object&gt;&lt;object type=&quot;3&quot; unique_id=&quot;10185&quot;&gt;&lt;property id=&quot;20148&quot; value=&quot;5&quot;/&gt;&lt;property id=&quot;20300&quot; value=&quot;Slide 8&quot;/&gt;&lt;property id=&quot;20307&quot; value=&quot;299&quot;/&gt;&lt;/object&gt;&lt;object type=&quot;3&quot; unique_id=&quot;10186&quot;&gt;&lt;property id=&quot;20148&quot; value=&quot;5&quot;/&gt;&lt;property id=&quot;20300&quot; value=&quot;Slide 9&quot;/&gt;&lt;property id=&quot;20307&quot; value=&quot;313&quot;/&gt;&lt;/object&gt;&lt;object type=&quot;3&quot; unique_id=&quot;10187&quot;&gt;&lt;property id=&quot;20148&quot; value=&quot;5&quot;/&gt;&lt;property id=&quot;20300&quot; value=&quot;Slide 10&quot;/&gt;&lt;property id=&quot;20307&quot; value=&quot;311&quot;/&gt;&lt;/object&gt;&lt;object type=&quot;3&quot; unique_id=&quot;10188&quot;&gt;&lt;property id=&quot;20148&quot; value=&quot;5&quot;/&gt;&lt;property id=&quot;20300&quot; value=&quot;Slide 11&quot;/&gt;&lt;property id=&quot;20307&quot; value=&quot;300&quot;/&gt;&lt;/object&gt;&lt;object type=&quot;3&quot; unique_id=&quot;10189&quot;&gt;&lt;property id=&quot;20148&quot; value=&quot;5&quot;/&gt;&lt;property id=&quot;20300&quot; value=&quot;Slide 12&quot;/&gt;&lt;property id=&quot;20307&quot; value=&quot;301&quot;/&gt;&lt;/object&gt;&lt;object type=&quot;3&quot; unique_id=&quot;10190&quot;&gt;&lt;property id=&quot;20148&quot; value=&quot;5&quot;/&gt;&lt;property id=&quot;20300&quot; value=&quot;Slide 13&quot;/&gt;&lt;property id=&quot;20307&quot; value=&quot;302&quot;/&gt;&lt;/object&gt;&lt;object type=&quot;3&quot; unique_id=&quot;10191&quot;&gt;&lt;property id=&quot;20148&quot; value=&quot;5&quot;/&gt;&lt;property id=&quot;20300&quot; value=&quot;Slide 14&quot;/&gt;&lt;property id=&quot;20307&quot; value=&quot;305&quot;/&gt;&lt;/object&gt;&lt;object type=&quot;3&quot; unique_id=&quot;10192&quot;&gt;&lt;property id=&quot;20148&quot; value=&quot;5&quot;/&gt;&lt;property id=&quot;20300&quot; value=&quot;Slide 15&quot;/&gt;&lt;property id=&quot;20307&quot; value=&quot;309&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3FA6BF5D-F010-4C60-B64E-AE9E5CD2CAA8}"/>
</file>

<file path=customXml/itemProps2.xml><?xml version="1.0" encoding="utf-8"?>
<ds:datastoreItem xmlns:ds="http://schemas.openxmlformats.org/officeDocument/2006/customXml" ds:itemID="{D8C85C6A-7B19-48C8-9C46-301E4E7D3339}">
  <ds:schemaRef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376727eb-354b-45e4-998d-f84ea079474e"/>
    <ds:schemaRef ds:uri="5c728178-6efc-4233-8faf-5837ddb4420c"/>
    <ds:schemaRef ds:uri="d23a570b-d7a9-49ca-a34c-8afb8206b4bf"/>
    <ds:schemaRef ds:uri="http://purl.org/dc/elements/1.1/"/>
    <ds:schemaRef ds:uri="http://schemas.microsoft.com/office/2006/metadata/properties"/>
    <ds:schemaRef ds:uri="32fd28f3-eb5c-4ffb-b88d-54039670de2a"/>
    <ds:schemaRef ds:uri="http://www.w3.org/XML/1998/namespace"/>
    <ds:schemaRef ds:uri="http://purl.org/dc/dcmitype/"/>
  </ds:schemaRefs>
</ds:datastoreItem>
</file>

<file path=customXml/itemProps3.xml><?xml version="1.0" encoding="utf-8"?>
<ds:datastoreItem xmlns:ds="http://schemas.openxmlformats.org/officeDocument/2006/customXml" ds:itemID="{F8F897B2-8A8E-4854-B0B0-154B5323E72D}">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13466</TotalTime>
  <Words>2442</Words>
  <Application>Microsoft Office PowerPoint</Application>
  <PresentationFormat>Custom</PresentationFormat>
  <Paragraphs>267</Paragraphs>
  <Slides>15</Slides>
  <Notes>15</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5" baseType="lpstr">
      <vt:lpstr>AdobeCorpID MyriadRg</vt:lpstr>
      <vt:lpstr>Arial</vt:lpstr>
      <vt:lpstr>Calibri</vt:lpstr>
      <vt:lpstr>MetaPro-Black</vt:lpstr>
      <vt:lpstr>Microsoft Sans Serif</vt:lpstr>
      <vt:lpstr>Tahoma</vt:lpstr>
      <vt:lpstr>Times New Roman</vt:lpstr>
      <vt:lpstr>Wingdings</vt:lpstr>
      <vt:lpstr>Layers</vt:lpstr>
      <vt:lpstr>Visio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Simulware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SIMULWARE PER GENERALI</dc:title>
  <dc:subject>Not specified</dc:subject>
  <dc:creator>Marco</dc:creator>
  <cp:lastModifiedBy>Grazina Mirinaviciute</cp:lastModifiedBy>
  <cp:revision>1266</cp:revision>
  <dcterms:created xsi:type="dcterms:W3CDTF">2006-11-17T14:43:15Z</dcterms:created>
  <dcterms:modified xsi:type="dcterms:W3CDTF">2020-11-24T10:46:56Z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DOI1007-2079432915-139</vt:lpwstr>
  </property>
  <property fmtid="{D5CDD505-2E9C-101B-9397-08002B2CF9AE}" pid="4" name="_dlc_DocIdUrl">
    <vt:lpwstr>http://dms.ecdcnet.europa.eu/sites/projects/prodmgmt/hsi/_layouts/15/DocIdRedir.aspx?ID=DOI1007-2079432915-139, DOI1007-2079432915-139</vt:lpwstr>
  </property>
  <property fmtid="{D5CDD505-2E9C-101B-9397-08002B2CF9AE}" pid="5" name="_dlc_DocIdItemGuid">
    <vt:lpwstr>a120f815-0f41-4b24-a5e1-1f34580ad57e</vt:lpwstr>
  </property>
  <property fmtid="{D5CDD505-2E9C-101B-9397-08002B2CF9AE}" pid="6" name="TaxKeyword">
    <vt:lpwstr/>
  </property>
  <property fmtid="{D5CDD505-2E9C-101B-9397-08002B2CF9AE}" pid="7" name="ECDC_DMS_Organization">
    <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CDC_DMS_Project0">
    <vt:lpwstr/>
  </property>
  <property fmtid="{D5CDD505-2E9C-101B-9397-08002B2CF9AE}" pid="13" name="ECDC_DMS_Organization0">
    <vt:lpwstr/>
  </property>
  <property fmtid="{D5CDD505-2E9C-101B-9397-08002B2CF9AE}" pid="14" name="ECDC_DMS_MIS_Activity_code0">
    <vt:lpwstr/>
  </property>
  <property fmtid="{D5CDD505-2E9C-101B-9397-08002B2CF9AE}" pid="15" name="TaxCatchAll">
    <vt:lpwstr>1961;#Presentation|ccbe1f80-b171-4140-9ee7-571d78063fb6;#124;#epidemic intelligence|ad1f1585-b938-4db1-992a-8af3e2bf831f</vt:lpwstr>
  </property>
  <property fmtid="{D5CDD505-2E9C-101B-9397-08002B2CF9AE}" pid="16" name="TaxKeywordTaxHTField">
    <vt:lpwstr/>
  </property>
  <property fmtid="{D5CDD505-2E9C-101B-9397-08002B2CF9AE}" pid="17" name="ECDC_Subject_whatTaxHTField0">
    <vt:lpwstr>epidemic intelligence|ad1f1585-b938-4db1-992a-8af3e2bf831f</vt:lpwstr>
  </property>
  <property fmtid="{D5CDD505-2E9C-101B-9397-08002B2CF9AE}" pid="18" name="ECDC_DMS_Epi_and_Emergency_Document_Type0">
    <vt:lpwstr>Presentation|ccbe1f80-b171-4140-9ee7-571d78063fb6</vt:lpwstr>
  </property>
  <property fmtid="{D5CDD505-2E9C-101B-9397-08002B2CF9AE}" pid="19" name="ECDC_DMS_Group">
    <vt:lpwstr>Epidemic Intelligence</vt:lpwstr>
  </property>
  <property fmtid="{D5CDD505-2E9C-101B-9397-08002B2CF9AE}" pid="20" name="ECDC_DMS_Section">
    <vt:lpwstr>Epidemic Intelligence and Response</vt:lpwstr>
  </property>
  <property fmtid="{D5CDD505-2E9C-101B-9397-08002B2CF9AE}" pid="21" name="edrm_document_type">
    <vt:lpwstr>2364;#Not specified|581b895d-77e9-46ec-8c5e-850161f4a515</vt:lpwstr>
  </property>
  <property fmtid="{D5CDD505-2E9C-101B-9397-08002B2CF9AE}" pid="22" name="edrm_function">
    <vt:lpwstr>2365;#Not specified|92bcb685-885a-40ff-9744-3825164b3c86</vt:lpwstr>
  </property>
  <property fmtid="{D5CDD505-2E9C-101B-9397-08002B2CF9AE}" pid="23" name="edrm_status">
    <vt:lpwstr>2363;#Draft|210dfa89-0dc2-4261-944c-0ccc26c12bbd</vt:lpwstr>
  </property>
  <property fmtid="{D5CDD505-2E9C-101B-9397-08002B2CF9AE}" pid="24" name="edrm_disease">
    <vt:lpwstr>2366;#Not specified|bad72cf5-edc4-4bad-9035-f5ac84acbef6</vt:lpwstr>
  </property>
  <property fmtid="{D5CDD505-2E9C-101B-9397-08002B2CF9AE}" pid="25" name="edrm_security">
    <vt:lpwstr>2367;#Restricted:Internal|caa52167-d17e-46dd-9322-12d83d57eefa</vt:lpwstr>
  </property>
  <property fmtid="{D5CDD505-2E9C-101B-9397-08002B2CF9AE}" pid="26" name="edrm_language">
    <vt:lpwstr>2379;#English|f0d96333-3b15-448d-bec3-c97f3b65cb2d</vt:lpwstr>
  </property>
  <property fmtid="{D5CDD505-2E9C-101B-9397-08002B2CF9AE}" pid="27" name="edrm_entity">
    <vt:lpwstr>2380;#Surveillance and Response Support Unit|be4aac37-b6fa-4b86-b0a4-9a97852a8676</vt:lpwstr>
  </property>
  <property fmtid="{D5CDD505-2E9C-101B-9397-08002B2CF9AE}" pid="28" name="edrm_institution">
    <vt:lpwstr/>
  </property>
  <property fmtid="{D5CDD505-2E9C-101B-9397-08002B2CF9AE}" pid="29" name="edrm_spatial">
    <vt:lpwstr/>
  </property>
  <property fmtid="{D5CDD505-2E9C-101B-9397-08002B2CF9AE}" pid="30" name="ECDC_DMS_Document_Type_Product_Documentation">
    <vt:lpwstr>9559;#Non-Classified Project or Product Document|70fa46e0-bdd2-4182-98f7-a57178742ef5</vt:lpwstr>
  </property>
  <property fmtid="{D5CDD505-2E9C-101B-9397-08002B2CF9AE}" pid="31" name="DMS Product">
    <vt:lpwstr/>
  </property>
  <property fmtid="{D5CDD505-2E9C-101B-9397-08002B2CF9AE}" pid="32" name="ECDC_DMS_EDRM_Meeting_Code">
    <vt:lpwstr/>
  </property>
  <property fmtid="{D5CDD505-2E9C-101B-9397-08002B2CF9AE}" pid="33" name="ECDC_DMS_ITPROD_PORTFOLIO">
    <vt:lpwstr>8503;#DIR|d280b436-bc76-4c87-a7ad-b215a1406941</vt:lpwstr>
  </property>
  <property fmtid="{D5CDD505-2E9C-101B-9397-08002B2CF9AE}" pid="34" name="ECDC_DMS_ITPROD_YEAR">
    <vt:lpwstr/>
  </property>
</Properties>
</file>