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70" r:id="rId5"/>
    <p:sldId id="257" r:id="rId6"/>
    <p:sldId id="259" r:id="rId7"/>
    <p:sldId id="260" r:id="rId8"/>
    <p:sldId id="271" r:id="rId9"/>
    <p:sldId id="272" r:id="rId10"/>
    <p:sldId id="261" r:id="rId11"/>
    <p:sldId id="269" r:id="rId12"/>
    <p:sldId id="263" r:id="rId13"/>
    <p:sldId id="262" r:id="rId14"/>
    <p:sldId id="273" r:id="rId15"/>
    <p:sldId id="275" r:id="rId16"/>
    <p:sldId id="274" r:id="rId17"/>
  </p:sldIdLst>
  <p:sldSz cx="12192000" cy="6858000"/>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T" initials="CD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B5CBE7"/>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8173" autoAdjust="0"/>
  </p:normalViewPr>
  <p:slideViewPr>
    <p:cSldViewPr snapToGrid="0">
      <p:cViewPr>
        <p:scale>
          <a:sx n="50" d="100"/>
          <a:sy n="50" d="100"/>
        </p:scale>
        <p:origin x="1242" y="270"/>
      </p:cViewPr>
      <p:guideLst/>
    </p:cSldViewPr>
  </p:slideViewPr>
  <p:notesTextViewPr>
    <p:cViewPr>
      <p:scale>
        <a:sx n="1" d="1"/>
        <a:sy n="1" d="1"/>
      </p:scale>
      <p:origin x="0" y="0"/>
    </p:cViewPr>
  </p:notesTextViewPr>
  <p:notesViewPr>
    <p:cSldViewPr snapToGrid="0">
      <p:cViewPr varScale="1">
        <p:scale>
          <a:sx n="126" d="100"/>
          <a:sy n="126" d="100"/>
        </p:scale>
        <p:origin x="4912" y="6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9CFCA7-F84D-440C-AE80-70271C2D7384}"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04F07D53-64FA-493E-BD27-37745AD9D3EC}">
      <dgm:prSet phldrT="[Text]"/>
      <dgm:spPr>
        <a:solidFill>
          <a:schemeClr val="accent6">
            <a:lumMod val="40000"/>
            <a:lumOff val="60000"/>
          </a:schemeClr>
        </a:solidFill>
      </dgm:spPr>
      <dgm:t>
        <a:bodyPr/>
        <a:lstStyle/>
        <a:p>
          <a:r>
            <a:rPr lang="ar-OM" dirty="0"/>
            <a:t>الوقت</a:t>
          </a:r>
        </a:p>
      </dgm:t>
    </dgm:pt>
    <dgm:pt modelId="{012E1099-5A9A-494E-B06A-F17DB007EC45}" type="parTrans" cxnId="{81D1394E-1698-400D-8833-BA86EB2BE5C0}">
      <dgm:prSet/>
      <dgm:spPr/>
      <dgm:t>
        <a:bodyPr/>
        <a:lstStyle/>
        <a:p>
          <a:endParaRPr lang="en-US"/>
        </a:p>
      </dgm:t>
    </dgm:pt>
    <dgm:pt modelId="{10BA0CCF-A4B0-45F7-BB1E-9CA1FE3A50C6}" type="sibTrans" cxnId="{81D1394E-1698-400D-8833-BA86EB2BE5C0}">
      <dgm:prSet/>
      <dgm:spPr/>
      <dgm:t>
        <a:bodyPr/>
        <a:lstStyle/>
        <a:p>
          <a:endParaRPr lang="en-US"/>
        </a:p>
      </dgm:t>
    </dgm:pt>
    <dgm:pt modelId="{4EF3A09B-A7CE-4D4E-ADBD-D9BE204CA93A}">
      <dgm:prSet phldrT="[Text]"/>
      <dgm:spPr>
        <a:solidFill>
          <a:schemeClr val="accent6">
            <a:lumMod val="40000"/>
            <a:lumOff val="60000"/>
          </a:schemeClr>
        </a:solidFill>
      </dgm:spPr>
      <dgm:t>
        <a:bodyPr/>
        <a:lstStyle/>
        <a:p>
          <a:r>
            <a:rPr lang="ar-OM" dirty="0"/>
            <a:t>المكان</a:t>
          </a:r>
        </a:p>
      </dgm:t>
    </dgm:pt>
    <dgm:pt modelId="{F4C9987D-4CA1-4403-8FF2-488DE79B1F08}" type="parTrans" cxnId="{8DB990B5-A596-4C96-AE57-0AD64DA5B4FA}">
      <dgm:prSet/>
      <dgm:spPr/>
      <dgm:t>
        <a:bodyPr/>
        <a:lstStyle/>
        <a:p>
          <a:endParaRPr lang="en-US"/>
        </a:p>
      </dgm:t>
    </dgm:pt>
    <dgm:pt modelId="{0DD1B55F-B3B0-4467-821E-B0AFDF44B992}" type="sibTrans" cxnId="{8DB990B5-A596-4C96-AE57-0AD64DA5B4FA}">
      <dgm:prSet/>
      <dgm:spPr/>
      <dgm:t>
        <a:bodyPr/>
        <a:lstStyle/>
        <a:p>
          <a:endParaRPr lang="en-US"/>
        </a:p>
      </dgm:t>
    </dgm:pt>
    <dgm:pt modelId="{A5733075-DCE3-4F2B-8817-05975997AC64}">
      <dgm:prSet phldrT="[Text]"/>
      <dgm:spPr>
        <a:solidFill>
          <a:schemeClr val="accent6">
            <a:lumMod val="40000"/>
            <a:lumOff val="60000"/>
          </a:schemeClr>
        </a:solidFill>
      </dgm:spPr>
      <dgm:t>
        <a:bodyPr/>
        <a:lstStyle/>
        <a:p>
          <a:r>
            <a:rPr lang="ar-OM"/>
            <a:t>الفرد</a:t>
          </a:r>
          <a:endParaRPr lang="ar-OM" dirty="0"/>
        </a:p>
      </dgm:t>
    </dgm:pt>
    <dgm:pt modelId="{9B13D88C-33EE-4FC8-85FC-5E9DD692EB42}" type="parTrans" cxnId="{A3486793-64E0-43CD-B02C-AF7CF5EBA4B9}">
      <dgm:prSet/>
      <dgm:spPr/>
      <dgm:t>
        <a:bodyPr/>
        <a:lstStyle/>
        <a:p>
          <a:endParaRPr lang="fr-LU"/>
        </a:p>
      </dgm:t>
    </dgm:pt>
    <dgm:pt modelId="{3D326F27-18B4-4E56-B6B0-3471EFDDDEAA}" type="sibTrans" cxnId="{A3486793-64E0-43CD-B02C-AF7CF5EBA4B9}">
      <dgm:prSet/>
      <dgm:spPr/>
      <dgm:t>
        <a:bodyPr/>
        <a:lstStyle/>
        <a:p>
          <a:endParaRPr lang="fr-LU"/>
        </a:p>
      </dgm:t>
    </dgm:pt>
    <dgm:pt modelId="{A7AD1CD4-D938-4629-B44C-2A832A65A7DA}" type="pres">
      <dgm:prSet presAssocID="{7D9CFCA7-F84D-440C-AE80-70271C2D7384}" presName="cycle" presStyleCnt="0">
        <dgm:presLayoutVars>
          <dgm:dir/>
          <dgm:resizeHandles val="exact"/>
        </dgm:presLayoutVars>
      </dgm:prSet>
      <dgm:spPr/>
    </dgm:pt>
    <dgm:pt modelId="{25657216-6C68-4A85-A19E-6DA2A3B0610E}" type="pres">
      <dgm:prSet presAssocID="{04F07D53-64FA-493E-BD27-37745AD9D3EC}" presName="node" presStyleLbl="node1" presStyleIdx="0" presStyleCnt="3">
        <dgm:presLayoutVars>
          <dgm:bulletEnabled val="1"/>
        </dgm:presLayoutVars>
      </dgm:prSet>
      <dgm:spPr/>
    </dgm:pt>
    <dgm:pt modelId="{35E5D686-1FA0-4B19-8758-FA41059964A6}" type="pres">
      <dgm:prSet presAssocID="{10BA0CCF-A4B0-45F7-BB1E-9CA1FE3A50C6}" presName="sibTrans" presStyleLbl="sibTrans2D1" presStyleIdx="0" presStyleCnt="3" custAng="11354817"/>
      <dgm:spPr/>
    </dgm:pt>
    <dgm:pt modelId="{D8382772-EF30-47FB-85C7-B837D04396F8}" type="pres">
      <dgm:prSet presAssocID="{10BA0CCF-A4B0-45F7-BB1E-9CA1FE3A50C6}" presName="connectorText" presStyleLbl="sibTrans2D1" presStyleIdx="0" presStyleCnt="3"/>
      <dgm:spPr/>
    </dgm:pt>
    <dgm:pt modelId="{A8102ED0-F108-4300-9F3E-A23730E6030E}" type="pres">
      <dgm:prSet presAssocID="{4EF3A09B-A7CE-4D4E-ADBD-D9BE204CA93A}" presName="node" presStyleLbl="node1" presStyleIdx="1" presStyleCnt="3">
        <dgm:presLayoutVars>
          <dgm:bulletEnabled val="1"/>
        </dgm:presLayoutVars>
      </dgm:prSet>
      <dgm:spPr/>
    </dgm:pt>
    <dgm:pt modelId="{39BEB682-652C-434D-9E0B-C31BAA8E5E41}" type="pres">
      <dgm:prSet presAssocID="{0DD1B55F-B3B0-4467-821E-B0AFDF44B992}" presName="sibTrans" presStyleLbl="sibTrans2D1" presStyleIdx="1" presStyleCnt="3" custFlipHor="1"/>
      <dgm:spPr/>
    </dgm:pt>
    <dgm:pt modelId="{901A845A-4D0F-40C4-81A0-575A99E0D3E4}" type="pres">
      <dgm:prSet presAssocID="{0DD1B55F-B3B0-4467-821E-B0AFDF44B992}" presName="connectorText" presStyleLbl="sibTrans2D1" presStyleIdx="1" presStyleCnt="3"/>
      <dgm:spPr/>
    </dgm:pt>
    <dgm:pt modelId="{CCE05EC6-A254-4D23-9BBD-B426A00C5193}" type="pres">
      <dgm:prSet presAssocID="{A5733075-DCE3-4F2B-8817-05975997AC64}" presName="node" presStyleLbl="node1" presStyleIdx="2" presStyleCnt="3" custRadScaleRad="102450" custRadScaleInc="-1006">
        <dgm:presLayoutVars>
          <dgm:bulletEnabled val="1"/>
        </dgm:presLayoutVars>
      </dgm:prSet>
      <dgm:spPr/>
    </dgm:pt>
    <dgm:pt modelId="{3355655B-6026-4960-BEA9-6C55AF91EF07}" type="pres">
      <dgm:prSet presAssocID="{3D326F27-18B4-4E56-B6B0-3471EFDDDEAA}" presName="sibTrans" presStyleLbl="sibTrans2D1" presStyleIdx="2" presStyleCnt="3" custAng="11563202"/>
      <dgm:spPr/>
    </dgm:pt>
    <dgm:pt modelId="{283F70F0-AE86-466C-B5A9-C8F7D7D50168}" type="pres">
      <dgm:prSet presAssocID="{3D326F27-18B4-4E56-B6B0-3471EFDDDEAA}" presName="connectorText" presStyleLbl="sibTrans2D1" presStyleIdx="2" presStyleCnt="3"/>
      <dgm:spPr/>
    </dgm:pt>
  </dgm:ptLst>
  <dgm:cxnLst>
    <dgm:cxn modelId="{94ACC507-750F-44BC-9C7C-CCE9AA7B35D2}" type="presOf" srcId="{0DD1B55F-B3B0-4467-821E-B0AFDF44B992}" destId="{901A845A-4D0F-40C4-81A0-575A99E0D3E4}" srcOrd="1" destOrd="0" presId="urn:microsoft.com/office/officeart/2005/8/layout/cycle2"/>
    <dgm:cxn modelId="{18973B08-D0DA-41D2-A6A8-77F957342B02}" type="presOf" srcId="{4EF3A09B-A7CE-4D4E-ADBD-D9BE204CA93A}" destId="{A8102ED0-F108-4300-9F3E-A23730E6030E}" srcOrd="0" destOrd="0" presId="urn:microsoft.com/office/officeart/2005/8/layout/cycle2"/>
    <dgm:cxn modelId="{8592DE1E-28F5-44CE-A3D4-8A98F1AA496B}" type="presOf" srcId="{3D326F27-18B4-4E56-B6B0-3471EFDDDEAA}" destId="{3355655B-6026-4960-BEA9-6C55AF91EF07}" srcOrd="0" destOrd="0" presId="urn:microsoft.com/office/officeart/2005/8/layout/cycle2"/>
    <dgm:cxn modelId="{4FD3E039-C8BD-4769-B6AC-5844F55ECD25}" type="presOf" srcId="{0DD1B55F-B3B0-4467-821E-B0AFDF44B992}" destId="{39BEB682-652C-434D-9E0B-C31BAA8E5E41}" srcOrd="0" destOrd="0" presId="urn:microsoft.com/office/officeart/2005/8/layout/cycle2"/>
    <dgm:cxn modelId="{81D1394E-1698-400D-8833-BA86EB2BE5C0}" srcId="{7D9CFCA7-F84D-440C-AE80-70271C2D7384}" destId="{04F07D53-64FA-493E-BD27-37745AD9D3EC}" srcOrd="0" destOrd="0" parTransId="{012E1099-5A9A-494E-B06A-F17DB007EC45}" sibTransId="{10BA0CCF-A4B0-45F7-BB1E-9CA1FE3A50C6}"/>
    <dgm:cxn modelId="{AFCAC85A-E278-43F1-8329-74E4EB7495EE}" type="presOf" srcId="{7D9CFCA7-F84D-440C-AE80-70271C2D7384}" destId="{A7AD1CD4-D938-4629-B44C-2A832A65A7DA}" srcOrd="0" destOrd="0" presId="urn:microsoft.com/office/officeart/2005/8/layout/cycle2"/>
    <dgm:cxn modelId="{A3486793-64E0-43CD-B02C-AF7CF5EBA4B9}" srcId="{7D9CFCA7-F84D-440C-AE80-70271C2D7384}" destId="{A5733075-DCE3-4F2B-8817-05975997AC64}" srcOrd="2" destOrd="0" parTransId="{9B13D88C-33EE-4FC8-85FC-5E9DD692EB42}" sibTransId="{3D326F27-18B4-4E56-B6B0-3471EFDDDEAA}"/>
    <dgm:cxn modelId="{33AF95A9-B339-4764-AA29-7060F77308DC}" type="presOf" srcId="{10BA0CCF-A4B0-45F7-BB1E-9CA1FE3A50C6}" destId="{35E5D686-1FA0-4B19-8758-FA41059964A6}" srcOrd="0" destOrd="0" presId="urn:microsoft.com/office/officeart/2005/8/layout/cycle2"/>
    <dgm:cxn modelId="{AFD73AAA-C39E-47DB-A2E8-3F2DF7E365E0}" type="presOf" srcId="{04F07D53-64FA-493E-BD27-37745AD9D3EC}" destId="{25657216-6C68-4A85-A19E-6DA2A3B0610E}" srcOrd="0" destOrd="0" presId="urn:microsoft.com/office/officeart/2005/8/layout/cycle2"/>
    <dgm:cxn modelId="{3D13E6B0-816C-41D5-B0E6-C26069B25B3F}" type="presOf" srcId="{10BA0CCF-A4B0-45F7-BB1E-9CA1FE3A50C6}" destId="{D8382772-EF30-47FB-85C7-B837D04396F8}" srcOrd="1" destOrd="0" presId="urn:microsoft.com/office/officeart/2005/8/layout/cycle2"/>
    <dgm:cxn modelId="{8DB990B5-A596-4C96-AE57-0AD64DA5B4FA}" srcId="{7D9CFCA7-F84D-440C-AE80-70271C2D7384}" destId="{4EF3A09B-A7CE-4D4E-ADBD-D9BE204CA93A}" srcOrd="1" destOrd="0" parTransId="{F4C9987D-4CA1-4403-8FF2-488DE79B1F08}" sibTransId="{0DD1B55F-B3B0-4467-821E-B0AFDF44B992}"/>
    <dgm:cxn modelId="{F780F5C5-9A89-4BF1-979E-F2FC78716C60}" type="presOf" srcId="{3D326F27-18B4-4E56-B6B0-3471EFDDDEAA}" destId="{283F70F0-AE86-466C-B5A9-C8F7D7D50168}" srcOrd="1" destOrd="0" presId="urn:microsoft.com/office/officeart/2005/8/layout/cycle2"/>
    <dgm:cxn modelId="{1551B6F7-8C76-4948-8DC4-BF7EADCDABBC}" type="presOf" srcId="{A5733075-DCE3-4F2B-8817-05975997AC64}" destId="{CCE05EC6-A254-4D23-9BBD-B426A00C5193}" srcOrd="0" destOrd="0" presId="urn:microsoft.com/office/officeart/2005/8/layout/cycle2"/>
    <dgm:cxn modelId="{9108197C-6D36-4C3D-8E42-89C01D38362C}" type="presParOf" srcId="{A7AD1CD4-D938-4629-B44C-2A832A65A7DA}" destId="{25657216-6C68-4A85-A19E-6DA2A3B0610E}" srcOrd="0" destOrd="0" presId="urn:microsoft.com/office/officeart/2005/8/layout/cycle2"/>
    <dgm:cxn modelId="{32BB0AB2-BF0F-4C0B-B23D-6833929A534B}" type="presParOf" srcId="{A7AD1CD4-D938-4629-B44C-2A832A65A7DA}" destId="{35E5D686-1FA0-4B19-8758-FA41059964A6}" srcOrd="1" destOrd="0" presId="urn:microsoft.com/office/officeart/2005/8/layout/cycle2"/>
    <dgm:cxn modelId="{A75DC3DB-8FE9-4486-901C-0B19FB174C87}" type="presParOf" srcId="{35E5D686-1FA0-4B19-8758-FA41059964A6}" destId="{D8382772-EF30-47FB-85C7-B837D04396F8}" srcOrd="0" destOrd="0" presId="urn:microsoft.com/office/officeart/2005/8/layout/cycle2"/>
    <dgm:cxn modelId="{7F9285EF-2AC7-4508-82A8-1CFBBD7C91C3}" type="presParOf" srcId="{A7AD1CD4-D938-4629-B44C-2A832A65A7DA}" destId="{A8102ED0-F108-4300-9F3E-A23730E6030E}" srcOrd="2" destOrd="0" presId="urn:microsoft.com/office/officeart/2005/8/layout/cycle2"/>
    <dgm:cxn modelId="{B4B7363C-9178-49F0-B6EA-FB1647FF673B}" type="presParOf" srcId="{A7AD1CD4-D938-4629-B44C-2A832A65A7DA}" destId="{39BEB682-652C-434D-9E0B-C31BAA8E5E41}" srcOrd="3" destOrd="0" presId="urn:microsoft.com/office/officeart/2005/8/layout/cycle2"/>
    <dgm:cxn modelId="{CB466735-173B-45C2-8C84-C2075E4DF95D}" type="presParOf" srcId="{39BEB682-652C-434D-9E0B-C31BAA8E5E41}" destId="{901A845A-4D0F-40C4-81A0-575A99E0D3E4}" srcOrd="0" destOrd="0" presId="urn:microsoft.com/office/officeart/2005/8/layout/cycle2"/>
    <dgm:cxn modelId="{1C9E01B1-FB6B-47D4-9BC1-0F1154D0DA32}" type="presParOf" srcId="{A7AD1CD4-D938-4629-B44C-2A832A65A7DA}" destId="{CCE05EC6-A254-4D23-9BBD-B426A00C5193}" srcOrd="4" destOrd="0" presId="urn:microsoft.com/office/officeart/2005/8/layout/cycle2"/>
    <dgm:cxn modelId="{1842573A-BF87-4713-806A-C4F3355DE00C}" type="presParOf" srcId="{A7AD1CD4-D938-4629-B44C-2A832A65A7DA}" destId="{3355655B-6026-4960-BEA9-6C55AF91EF07}" srcOrd="5" destOrd="0" presId="urn:microsoft.com/office/officeart/2005/8/layout/cycle2"/>
    <dgm:cxn modelId="{AB8199A2-4CDF-4BFE-9A0D-F2C4874BBEE7}" type="presParOf" srcId="{3355655B-6026-4960-BEA9-6C55AF91EF07}" destId="{283F70F0-AE86-466C-B5A9-C8F7D7D50168}"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657216-6C68-4A85-A19E-6DA2A3B0610E}">
      <dsp:nvSpPr>
        <dsp:cNvPr id="0" name=""/>
        <dsp:cNvSpPr/>
      </dsp:nvSpPr>
      <dsp:spPr>
        <a:xfrm>
          <a:off x="1802974" y="380"/>
          <a:ext cx="1917598" cy="1917598"/>
        </a:xfrm>
        <a:prstGeom prst="ellipse">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230" tIns="62230" rIns="62230" bIns="62230" numCol="1" spcCol="1270" anchor="ctr" anchorCtr="0">
          <a:noAutofit/>
        </a:bodyPr>
        <a:lstStyle/>
        <a:p>
          <a:pPr marL="0" lvl="0" indent="0" algn="ctr" defTabSz="2178050">
            <a:lnSpc>
              <a:spcPct val="90000"/>
            </a:lnSpc>
            <a:spcBef>
              <a:spcPct val="0"/>
            </a:spcBef>
            <a:spcAft>
              <a:spcPct val="35000"/>
            </a:spcAft>
            <a:buNone/>
          </a:pPr>
          <a:r>
            <a:rPr lang="ar-OM" sz="4900" kern="1200" dirty="0"/>
            <a:t>الوقت</a:t>
          </a:r>
        </a:p>
      </dsp:txBody>
      <dsp:txXfrm>
        <a:off x="2083800" y="281206"/>
        <a:ext cx="1355946" cy="1355946"/>
      </dsp:txXfrm>
    </dsp:sp>
    <dsp:sp modelId="{35E5D686-1FA0-4B19-8758-FA41059964A6}">
      <dsp:nvSpPr>
        <dsp:cNvPr id="0" name=""/>
        <dsp:cNvSpPr/>
      </dsp:nvSpPr>
      <dsp:spPr>
        <a:xfrm rot="14954817">
          <a:off x="3219476" y="1870972"/>
          <a:ext cx="511098" cy="6471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3323306" y="2072100"/>
        <a:ext cx="357769" cy="388313"/>
      </dsp:txXfrm>
    </dsp:sp>
    <dsp:sp modelId="{A8102ED0-F108-4300-9F3E-A23730E6030E}">
      <dsp:nvSpPr>
        <dsp:cNvPr id="0" name=""/>
        <dsp:cNvSpPr/>
      </dsp:nvSpPr>
      <dsp:spPr>
        <a:xfrm>
          <a:off x="3243941" y="2496209"/>
          <a:ext cx="1917598" cy="1917598"/>
        </a:xfrm>
        <a:prstGeom prst="ellipse">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230" tIns="62230" rIns="62230" bIns="62230" numCol="1" spcCol="1270" anchor="ctr" anchorCtr="0">
          <a:noAutofit/>
        </a:bodyPr>
        <a:lstStyle/>
        <a:p>
          <a:pPr marL="0" lvl="0" indent="0" algn="ctr" defTabSz="2178050">
            <a:lnSpc>
              <a:spcPct val="90000"/>
            </a:lnSpc>
            <a:spcBef>
              <a:spcPct val="0"/>
            </a:spcBef>
            <a:spcAft>
              <a:spcPct val="35000"/>
            </a:spcAft>
            <a:buNone/>
          </a:pPr>
          <a:r>
            <a:rPr lang="ar-OM" sz="4900" kern="1200" dirty="0"/>
            <a:t>المكان</a:t>
          </a:r>
        </a:p>
      </dsp:txBody>
      <dsp:txXfrm>
        <a:off x="3524767" y="2777035"/>
        <a:ext cx="1355946" cy="1355946"/>
      </dsp:txXfrm>
    </dsp:sp>
    <dsp:sp modelId="{39BEB682-652C-434D-9E0B-C31BAA8E5E41}">
      <dsp:nvSpPr>
        <dsp:cNvPr id="0" name=""/>
        <dsp:cNvSpPr/>
      </dsp:nvSpPr>
      <dsp:spPr>
        <a:xfrm rot="10800450" flipH="1">
          <a:off x="2501007" y="3131602"/>
          <a:ext cx="525006" cy="6471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rot="10800000">
        <a:off x="2501007" y="3261030"/>
        <a:ext cx="367504" cy="388313"/>
      </dsp:txXfrm>
    </dsp:sp>
    <dsp:sp modelId="{CCE05EC6-A254-4D23-9BBD-B426A00C5193}">
      <dsp:nvSpPr>
        <dsp:cNvPr id="0" name=""/>
        <dsp:cNvSpPr/>
      </dsp:nvSpPr>
      <dsp:spPr>
        <a:xfrm>
          <a:off x="335764" y="2496590"/>
          <a:ext cx="1917598" cy="1917598"/>
        </a:xfrm>
        <a:prstGeom prst="ellipse">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230" tIns="62230" rIns="62230" bIns="62230" numCol="1" spcCol="1270" anchor="ctr" anchorCtr="0">
          <a:noAutofit/>
        </a:bodyPr>
        <a:lstStyle/>
        <a:p>
          <a:pPr marL="0" lvl="0" indent="0" algn="ctr" defTabSz="2178050">
            <a:lnSpc>
              <a:spcPct val="90000"/>
            </a:lnSpc>
            <a:spcBef>
              <a:spcPct val="0"/>
            </a:spcBef>
            <a:spcAft>
              <a:spcPct val="35000"/>
            </a:spcAft>
            <a:buNone/>
          </a:pPr>
          <a:r>
            <a:rPr lang="ar-OM" sz="4900" kern="1200"/>
            <a:t>الفرد</a:t>
          </a:r>
          <a:endParaRPr lang="ar-OM" sz="4900" kern="1200" dirty="0"/>
        </a:p>
      </dsp:txBody>
      <dsp:txXfrm>
        <a:off x="616590" y="2777416"/>
        <a:ext cx="1355946" cy="1355946"/>
      </dsp:txXfrm>
    </dsp:sp>
    <dsp:sp modelId="{3355655B-6026-4960-BEA9-6C55AF91EF07}">
      <dsp:nvSpPr>
        <dsp:cNvPr id="0" name=""/>
        <dsp:cNvSpPr/>
      </dsp:nvSpPr>
      <dsp:spPr>
        <a:xfrm rot="7989960">
          <a:off x="1761599" y="1896335"/>
          <a:ext cx="518273" cy="6471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fr-LU" sz="2700" kern="1200"/>
        </a:p>
      </dsp:txBody>
      <dsp:txXfrm>
        <a:off x="1892524" y="1969071"/>
        <a:ext cx="362791" cy="388313"/>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B3D51E-B42E-4BF7-905E-4DE6627B258A}" type="datetimeFigureOut">
              <a:rPr lang="en-GB" smtClean="0"/>
              <a:t>23/03/2021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346787-EECC-41E0-B9DF-41CF126B048C}" type="slidenum">
              <a:rPr lang="en-GB" smtClean="0"/>
              <a:t>‹#›</a:t>
            </a:fld>
            <a:endParaRPr lang="en-GB"/>
          </a:p>
        </p:txBody>
      </p:sp>
    </p:spTree>
    <p:extLst>
      <p:ext uri="{BB962C8B-B14F-4D97-AF65-F5344CB8AC3E}">
        <p14:creationId xmlns:p14="http://schemas.microsoft.com/office/powerpoint/2010/main" val="239370017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endParaRPr lang="it-IT" b="1" dirty="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a:p>
        </p:txBody>
      </p:sp>
    </p:spTree>
    <p:extLst>
      <p:ext uri="{BB962C8B-B14F-4D97-AF65-F5344CB8AC3E}">
        <p14:creationId xmlns:p14="http://schemas.microsoft.com/office/powerpoint/2010/main" val="2269258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OM" b="0" i="0" u="none"/>
              <a:t>طور المركز الأوروبي لمكافحة الأمراض والوقاية منها منظومة توثيق لتكون بمثابة حل جديد لتكنولوجيا المعلومات لدعم أنشطة الرصد المبكر في المركز الأوروبي وعلى مستوى الاتحاد الأوروبي، وذلك لتعزيز تنسيق الاستجابات بين جميع الشركاء. هذه الأداة هي نتيجة لتحديث شامل ودمج الأدوات المختلفة المستخدمة سابقًا على مستوى المركز الأوروبي واعتمدت وظائف جديدة، مما يسمح بتكامل أفضل والتوافقية التشغيلية بين جميع الأنظمة المستخدمة على مستوى الاتحاد الأوروبي عند إجراء أنشطة الاستخبارات الوبائية.  </a:t>
            </a:r>
          </a:p>
          <a:p>
            <a:pPr marL="0" marR="0" lvl="0" indent="0" algn="r" defTabSz="914400" rtl="1" eaLnBrk="1" fontAlgn="auto" latinLnBrk="0" hangingPunct="1">
              <a:lnSpc>
                <a:spcPct val="100000"/>
              </a:lnSpc>
              <a:spcBef>
                <a:spcPts val="0"/>
              </a:spcBef>
              <a:spcAft>
                <a:spcPts val="0"/>
              </a:spcAft>
              <a:buClrTx/>
              <a:buSzTx/>
              <a:buFontTx/>
              <a:buNone/>
              <a:tabLst/>
              <a:defRPr/>
            </a:pPr>
            <a:r>
              <a:rPr lang="ar-OM" b="0" i="0" u="none"/>
              <a:t>يجب أن تدعم أدوات التوثيق هذه أو الأدوات المشابهة لها معظم أنشطة الاستخبارات الوبائية. يمكن الوصول إلى نظام توثيق المركز الأوروبي من قبل مستخدمي المركز الأوروبي الداخليين والمستخدمين الخارجيين، مما يسمح بتبادل المعلومات والتعاون بين المركز الأوروبي وشبكته الدولية عند إجراء أنشطة الاستخبارات الوبائية. يقوم نظام التوثيق بما يلي:</a:t>
            </a:r>
          </a:p>
          <a:p>
            <a:pPr marL="228600" marR="0" lvl="0" indent="-228600" algn="r" defTabSz="914400" rtl="1" eaLnBrk="1" fontAlgn="auto" latinLnBrk="0" hangingPunct="1">
              <a:lnSpc>
                <a:spcPct val="100000"/>
              </a:lnSpc>
              <a:spcBef>
                <a:spcPts val="0"/>
              </a:spcBef>
              <a:spcAft>
                <a:spcPts val="0"/>
              </a:spcAft>
              <a:buClrTx/>
              <a:buSzTx/>
              <a:buFont typeface="+mj-lt"/>
              <a:buAutoNum type="arabicPeriod"/>
              <a:tabLst/>
              <a:defRPr/>
            </a:pPr>
            <a:r>
              <a:rPr lang="ar-OM" b="0" i="0" u="none"/>
              <a:t>يعمل بمثابة </a:t>
            </a:r>
            <a:r>
              <a:rPr lang="ar-OM" b="0" i="0" u="sng"/>
              <a:t>مكتبة لسجلات البيانات:</a:t>
            </a:r>
            <a:r>
              <a:rPr lang="ar-OM" b="0" i="0" u="none"/>
              <a:t>يمكن للمستخدمين الوصول إلى العناصر التي تم تسجيلها في المنصة وكذلك استرداد العناصر القديمة التي تم إغلاقها. </a:t>
            </a:r>
          </a:p>
          <a:p>
            <a:pPr marL="228600" marR="0" lvl="0" indent="-228600" algn="r" defTabSz="914400" rtl="1" eaLnBrk="1" fontAlgn="auto" latinLnBrk="0" hangingPunct="1">
              <a:lnSpc>
                <a:spcPct val="100000"/>
              </a:lnSpc>
              <a:spcBef>
                <a:spcPts val="0"/>
              </a:spcBef>
              <a:spcAft>
                <a:spcPts val="0"/>
              </a:spcAft>
              <a:buClrTx/>
              <a:buSzTx/>
              <a:buFont typeface="+mj-lt"/>
              <a:buAutoNum type="arabicPeriod"/>
              <a:tabLst/>
              <a:defRPr/>
            </a:pPr>
            <a:r>
              <a:rPr lang="ar-OM" b="0" i="0" u="none"/>
              <a:t>يدعم</a:t>
            </a:r>
            <a:r>
              <a:rPr lang="ar-OM" b="0" i="0" u="sng"/>
              <a:t> إنتاج التقارير:</a:t>
            </a:r>
            <a:r>
              <a:rPr lang="ar-OM" b="0" i="0" u="none"/>
              <a:t> يجب أن يسهل نظام التوثيق إنشاء المخرجات والتقارير، مثل النشرات الوبائية. </a:t>
            </a:r>
          </a:p>
          <a:p>
            <a:pPr marL="228600" marR="0" lvl="0" indent="-228600" algn="r" defTabSz="914400" rtl="1" eaLnBrk="1" fontAlgn="auto" latinLnBrk="0" hangingPunct="1">
              <a:lnSpc>
                <a:spcPct val="100000"/>
              </a:lnSpc>
              <a:spcBef>
                <a:spcPts val="0"/>
              </a:spcBef>
              <a:spcAft>
                <a:spcPts val="0"/>
              </a:spcAft>
              <a:buClrTx/>
              <a:buSzTx/>
              <a:buFont typeface="+mj-lt"/>
              <a:buAutoNum type="arabicPeriod"/>
              <a:tabLst/>
              <a:defRPr/>
            </a:pPr>
            <a:r>
              <a:rPr lang="ar-OM" b="0" i="0" u="none"/>
              <a:t>يدعم</a:t>
            </a:r>
            <a:r>
              <a:rPr lang="ar-OM" b="0" i="0" u="sng"/>
              <a:t> اجتماعات المراجعة اليومية للتهديدات:</a:t>
            </a:r>
            <a:r>
              <a:rPr lang="ar-OM" b="0" i="0" u="none"/>
              <a:t> تتيح المنصة إنتاج وعرض الجداول والأشكال التي تدعم مناقشات الخبراء في أثناء اجتماعات مراجعة التهديدات. </a:t>
            </a:r>
          </a:p>
          <a:p>
            <a:pPr marL="228600" marR="0" lvl="0" indent="-228600" algn="r" defTabSz="914400" rtl="1" eaLnBrk="1" fontAlgn="auto" latinLnBrk="0" hangingPunct="1">
              <a:lnSpc>
                <a:spcPct val="100000"/>
              </a:lnSpc>
              <a:spcBef>
                <a:spcPts val="0"/>
              </a:spcBef>
              <a:spcAft>
                <a:spcPts val="0"/>
              </a:spcAft>
              <a:buClrTx/>
              <a:buSzTx/>
              <a:buFont typeface="+mj-lt"/>
              <a:buAutoNum type="arabicPeriod"/>
              <a:tabLst/>
              <a:defRPr/>
            </a:pPr>
            <a:r>
              <a:rPr lang="ar-OM" b="0" i="0" u="sng"/>
              <a:t>دعم تحليل العناصر النشطة ومتابعتها:</a:t>
            </a:r>
            <a:r>
              <a:rPr lang="ar-OM" b="0" i="0" u="none"/>
              <a:t>يسهل نظام التوثيق متابعة الأحداث، ويعزز أنشطة المراقبة المنسقة والمتكاملة مع جميع الشركاء.</a:t>
            </a:r>
          </a:p>
          <a:p>
            <a:pPr marL="228600" marR="0" lvl="0" indent="-228600" algn="r" defTabSz="914400" rtl="1" eaLnBrk="1" fontAlgn="auto" latinLnBrk="0" hangingPunct="1">
              <a:lnSpc>
                <a:spcPct val="100000"/>
              </a:lnSpc>
              <a:spcBef>
                <a:spcPts val="0"/>
              </a:spcBef>
              <a:spcAft>
                <a:spcPts val="0"/>
              </a:spcAft>
              <a:buClrTx/>
              <a:buSzTx/>
              <a:buFont typeface="+mj-lt"/>
              <a:buAutoNum type="arabicPeriod"/>
              <a:tabLst/>
              <a:defRPr/>
            </a:pPr>
            <a:r>
              <a:rPr lang="ar-OM" b="0" i="0" u="sng"/>
              <a:t>تبادل البيانات:</a:t>
            </a:r>
            <a:r>
              <a:rPr lang="ar-OM" b="0" i="0" u="none"/>
              <a:t>يتيح لكل من المستخدمين الخارجيين والداخليين إنشاء عناصر جديدة للمتابعة في المنصة، مما يسمح بتبادل سلس وسريع لبيانات الأحداث الوبائية ذات الصلة.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u="none" dirty="0"/>
          </a:p>
        </p:txBody>
      </p:sp>
      <p:sp>
        <p:nvSpPr>
          <p:cNvPr id="4" name="Slide Number Placeholder 3"/>
          <p:cNvSpPr>
            <a:spLocks noGrp="1"/>
          </p:cNvSpPr>
          <p:nvPr>
            <p:ph type="sldNum" sz="quarter" idx="10"/>
          </p:nvPr>
        </p:nvSpPr>
        <p:spPr/>
        <p:txBody>
          <a:bodyPr/>
          <a:lstStyle/>
          <a:p>
            <a:fld id="{66346787-EECC-41E0-B9DF-41CF126B048C}" type="slidenum">
              <a:rPr lang="en-GB" smtClean="0"/>
              <a:t>10</a:t>
            </a:fld>
            <a:endParaRPr lang="en-GB"/>
          </a:p>
        </p:txBody>
      </p:sp>
    </p:spTree>
    <p:extLst>
      <p:ext uri="{BB962C8B-B14F-4D97-AF65-F5344CB8AC3E}">
        <p14:creationId xmlns:p14="http://schemas.microsoft.com/office/powerpoint/2010/main" val="3719977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baseline="0"/>
              <a:t>يجب أن تكون منصة التوثيق قادرة على تخزين أنواع مختلفة من العناصر ذات الأهمية بغض النظر عن مستوى التهديد الذي تشكلها.</a:t>
            </a:r>
          </a:p>
          <a:p>
            <a:r>
              <a:rPr lang="ar-OM" baseline="0"/>
              <a:t> يجب أن تكون منصة التوثيق قادرة على التصعيد وإلغاء التصعيد بين الإشارات والحدث والتهديدات مع إبقاء البيانات والبيانات الوصفية.</a:t>
            </a:r>
          </a:p>
        </p:txBody>
      </p:sp>
      <p:sp>
        <p:nvSpPr>
          <p:cNvPr id="4" name="Slide Number Placeholder 3"/>
          <p:cNvSpPr>
            <a:spLocks noGrp="1"/>
          </p:cNvSpPr>
          <p:nvPr>
            <p:ph type="sldNum" sz="quarter" idx="10"/>
          </p:nvPr>
        </p:nvSpPr>
        <p:spPr/>
        <p:txBody>
          <a:bodyPr/>
          <a:lstStyle/>
          <a:p>
            <a:fld id="{66346787-EECC-41E0-B9DF-41CF126B048C}" type="slidenum">
              <a:rPr lang="en-GB" smtClean="0"/>
              <a:t>11</a:t>
            </a:fld>
            <a:endParaRPr lang="en-GB"/>
          </a:p>
        </p:txBody>
      </p:sp>
    </p:spTree>
    <p:extLst>
      <p:ext uri="{BB962C8B-B14F-4D97-AF65-F5344CB8AC3E}">
        <p14:creationId xmlns:p14="http://schemas.microsoft.com/office/powerpoint/2010/main" val="3642243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346787-EECC-41E0-B9DF-41CF126B048C}" type="slidenum">
              <a:rPr lang="en-GB" smtClean="0"/>
              <a:t>12</a:t>
            </a:fld>
            <a:endParaRPr lang="en-GB"/>
          </a:p>
        </p:txBody>
      </p:sp>
    </p:spTree>
    <p:extLst>
      <p:ext uri="{BB962C8B-B14F-4D97-AF65-F5344CB8AC3E}">
        <p14:creationId xmlns:p14="http://schemas.microsoft.com/office/powerpoint/2010/main" val="1265385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2</a:t>
            </a:fld>
            <a:endParaRPr lang="it-IT"/>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ln/>
        </p:spPr>
        <p:txBody>
          <a:bodyPr/>
          <a:lstStyle/>
          <a:p>
            <a:pPr eaLnBrk="1" hangingPunct="1">
              <a:defRPr/>
            </a:pPr>
            <a:r>
              <a:rPr lang="ar-OM" sz="1000" b="1" strike="noStrike"/>
              <a:t>التسجيل الصوتي:</a:t>
            </a:r>
            <a:r>
              <a:rPr lang="ar-OM" sz="1000" b="0" strike="noStrike"/>
              <a:t>نفس النص في الشريحة. </a:t>
            </a:r>
          </a:p>
          <a:p>
            <a:pPr eaLnBrk="1" hangingPunct="1">
              <a:defRPr/>
            </a:pPr>
            <a:endParaRPr lang="en-GB" sz="1000" b="0" strike="noStrike" dirty="0"/>
          </a:p>
          <a:p>
            <a:pPr eaLnBrk="1" hangingPunct="1">
              <a:defRPr/>
            </a:pPr>
            <a:endParaRPr lang="it-IT" sz="1000" b="0" strike="noStrike" dirty="0"/>
          </a:p>
        </p:txBody>
      </p:sp>
    </p:spTree>
    <p:extLst>
      <p:ext uri="{BB962C8B-B14F-4D97-AF65-F5344CB8AC3E}">
        <p14:creationId xmlns:p14="http://schemas.microsoft.com/office/powerpoint/2010/main" val="2769532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OM" sz="1200" b="0" strike="noStrike" baseline="0"/>
              <a:t>الأهداف الرئيسية لعملية التوثيق هي:</a:t>
            </a:r>
          </a:p>
          <a:p>
            <a:pPr marL="228600" marR="0" lvl="0" indent="-228600" algn="r" defTabSz="914400" rtl="1" eaLnBrk="1" fontAlgn="auto" latinLnBrk="0" hangingPunct="1">
              <a:lnSpc>
                <a:spcPct val="100000"/>
              </a:lnSpc>
              <a:spcBef>
                <a:spcPts val="0"/>
              </a:spcBef>
              <a:spcAft>
                <a:spcPts val="0"/>
              </a:spcAft>
              <a:buClrTx/>
              <a:buSzTx/>
              <a:buFontTx/>
              <a:buAutoNum type="arabicPeriod"/>
              <a:tabLst/>
              <a:defRPr/>
            </a:pPr>
            <a:r>
              <a:rPr lang="ar-OM" sz="1200" b="0" strike="noStrike" baseline="0"/>
              <a:t>دعم رصد الأحداث ومتابعتها.</a:t>
            </a:r>
          </a:p>
          <a:p>
            <a:pPr marL="228600" marR="0" lvl="0" indent="-228600" algn="r" defTabSz="914400" rtl="1" eaLnBrk="1" fontAlgn="auto" latinLnBrk="0" hangingPunct="1">
              <a:lnSpc>
                <a:spcPct val="100000"/>
              </a:lnSpc>
              <a:spcBef>
                <a:spcPts val="0"/>
              </a:spcBef>
              <a:spcAft>
                <a:spcPts val="0"/>
              </a:spcAft>
              <a:buClrTx/>
              <a:buSzTx/>
              <a:buFontTx/>
              <a:buAutoNum type="arabicPeriod"/>
              <a:tabLst/>
              <a:defRPr/>
            </a:pPr>
            <a:r>
              <a:rPr lang="ar-OM" sz="1200" b="0" strike="noStrike" baseline="0"/>
              <a:t>دعم الاتصالات، سواء على المستوى الداخلي أو مع عامة الناس</a:t>
            </a:r>
          </a:p>
          <a:p>
            <a:pPr marL="228600" marR="0" lvl="0" indent="-228600" algn="r" defTabSz="914400" rtl="1" eaLnBrk="1" fontAlgn="auto" latinLnBrk="0" hangingPunct="1">
              <a:lnSpc>
                <a:spcPct val="100000"/>
              </a:lnSpc>
              <a:spcBef>
                <a:spcPts val="0"/>
              </a:spcBef>
              <a:spcAft>
                <a:spcPts val="0"/>
              </a:spcAft>
              <a:buClrTx/>
              <a:buSzTx/>
              <a:buFontTx/>
              <a:buAutoNum type="arabicPeriod"/>
              <a:tabLst/>
              <a:defRPr/>
            </a:pPr>
            <a:r>
              <a:rPr lang="ar-OM" sz="1200" b="0" strike="noStrike" baseline="0"/>
              <a:t>السماح بالمساءلة وإمكانية تتبع الإجراءات والقرارات المتخذة.</a:t>
            </a:r>
          </a:p>
        </p:txBody>
      </p:sp>
      <p:sp>
        <p:nvSpPr>
          <p:cNvPr id="4" name="Slide Number Placeholder 3"/>
          <p:cNvSpPr>
            <a:spLocks noGrp="1"/>
          </p:cNvSpPr>
          <p:nvPr>
            <p:ph type="sldNum" sz="quarter" idx="10"/>
          </p:nvPr>
        </p:nvSpPr>
        <p:spPr/>
        <p:txBody>
          <a:bodyPr/>
          <a:lstStyle/>
          <a:p>
            <a:fld id="{66346787-EECC-41E0-B9DF-41CF126B048C}" type="slidenum">
              <a:rPr lang="en-GB" smtClean="0"/>
              <a:t>3</a:t>
            </a:fld>
            <a:endParaRPr lang="en-GB"/>
          </a:p>
        </p:txBody>
      </p:sp>
    </p:spTree>
    <p:extLst>
      <p:ext uri="{BB962C8B-B14F-4D97-AF65-F5344CB8AC3E}">
        <p14:creationId xmlns:p14="http://schemas.microsoft.com/office/powerpoint/2010/main" val="4273467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342900" lvl="0" indent="-342900">
              <a:spcAft>
                <a:spcPct val="20000"/>
              </a:spcAft>
              <a:buClr>
                <a:srgbClr val="69AE23"/>
              </a:buClr>
              <a:defRPr/>
            </a:pPr>
            <a:r>
              <a:rPr lang="ar-OM" sz="1000">
                <a:latin typeface="Arial" charset="0"/>
                <a:cs typeface="Times New Roman" pitchFamily="18" charset="0"/>
              </a:rPr>
              <a:t>يجب تخزين مصادر ومحتويات الإشارات المحددة في النسق الأصلي، مع روابط إلى المواقع والبيانات الوصفية الدقيقة. توثيق عمليات صنع القرار الداخلي يجب أن تشمل توثيق المشاركين في عملية اتخاذ القرارات وتوقيتها ومبرراتها. بالإضافة إلى ذلك، يجب أيضًا توثيق الإجراءات المقررة والمسؤوليات الموكلة. من الناحية العملية، يجب اعتبار قاعدة البيانات بمثابة أداة مركزية للتوثيق.</a:t>
            </a:r>
          </a:p>
          <a:p>
            <a:pPr marL="342900" lvl="0" indent="-342900">
              <a:spcAft>
                <a:spcPct val="20000"/>
              </a:spcAft>
              <a:buClr>
                <a:srgbClr val="69AE23"/>
              </a:buClr>
              <a:defRPr/>
            </a:pPr>
            <a:r>
              <a:rPr lang="ar-OM" sz="1000">
                <a:latin typeface="Arial" charset="0"/>
                <a:cs typeface="Times New Roman" pitchFamily="18" charset="0"/>
              </a:rPr>
              <a:t> لدعم جميع هذه الأنشطة، يجب وضع منظومة توثيق ومعالجة واضحة ومستدامة للبيانات.</a:t>
            </a:r>
          </a:p>
          <a:p>
            <a:pPr marL="342900" lvl="0" indent="-342900">
              <a:spcAft>
                <a:spcPct val="20000"/>
              </a:spcAft>
              <a:buClr>
                <a:srgbClr val="69AE23"/>
              </a:buClr>
              <a:defRPr/>
            </a:pPr>
            <a:endParaRPr lang="en-GB" sz="1000" dirty="0">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1096004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a:t>تستخدم عملية الاستخبارات الوبائية نهج علم الأوبئة الوصفي عند تحديد الأحداث الوبائية المحتملة والتحقق من صحتها. في مثل هذا النهج، يجب تحديد ثلاثة أبعاد رئيسية وتوثيقها. وهي:</a:t>
            </a:r>
          </a:p>
          <a:p>
            <a:endParaRPr lang="en-GB" baseline="0" dirty="0"/>
          </a:p>
          <a:p>
            <a:r>
              <a:rPr lang="ar-OM" u="sng" baseline="0"/>
              <a:t>الوقت:</a:t>
            </a:r>
            <a:r>
              <a:rPr lang="ar-OM" baseline="0"/>
              <a:t> الفترة الزمنية التي يجرى فيها الإبلاغ عن الحالات أو ظهور الأعراض. الشكل الأكثر شيوعًا لعرض هذه البيانات هو المنحنى الوبائي.</a:t>
            </a:r>
          </a:p>
          <a:p>
            <a:endParaRPr lang="en-GB" baseline="0" dirty="0"/>
          </a:p>
          <a:p>
            <a:r>
              <a:rPr lang="ar-OM" u="sng" baseline="0"/>
              <a:t>المكان:</a:t>
            </a:r>
            <a:r>
              <a:rPr lang="ar-OM" baseline="0"/>
              <a:t> التوزيع الجغرافي للحالات.</a:t>
            </a:r>
          </a:p>
          <a:p>
            <a:endParaRPr lang="en-GB" baseline="0" dirty="0"/>
          </a:p>
          <a:p>
            <a:r>
              <a:rPr lang="ar-OM" u="sng" baseline="0"/>
              <a:t> الفرد:</a:t>
            </a:r>
            <a:r>
              <a:rPr lang="ar-OM" baseline="0"/>
              <a:t> عدد الحالات المتأثرة بمرض معين. تستخدّم فئتان رئيسيتان عند وصف هذا المتغير: العمر والجنس.</a:t>
            </a:r>
          </a:p>
          <a:p>
            <a:endParaRPr lang="en-GB" baseline="0" dirty="0"/>
          </a:p>
          <a:p>
            <a:r>
              <a:rPr lang="ar-OM" baseline="0"/>
              <a:t> ومع ذلك، توجد العديد من المتغيرات الأخرى التي يمكن اعتبارها موثقة عند وقوع حدث وبائي. من خلال النقر على رابط المواد الإضافية، يمكن استعراض قائمة بأمثلة البيانات والبيانات الوصفية التي يمكن استخدامها في التوثيق.  </a:t>
            </a:r>
          </a:p>
        </p:txBody>
      </p:sp>
      <p:sp>
        <p:nvSpPr>
          <p:cNvPr id="4" name="Slide Number Placeholder 3"/>
          <p:cNvSpPr>
            <a:spLocks noGrp="1"/>
          </p:cNvSpPr>
          <p:nvPr>
            <p:ph type="sldNum" sz="quarter" idx="10"/>
          </p:nvPr>
        </p:nvSpPr>
        <p:spPr/>
        <p:txBody>
          <a:bodyPr/>
          <a:lstStyle/>
          <a:p>
            <a:fld id="{66346787-EECC-41E0-B9DF-41CF126B048C}" type="slidenum">
              <a:rPr lang="en-GB" smtClean="0"/>
              <a:t>5</a:t>
            </a:fld>
            <a:endParaRPr lang="en-GB"/>
          </a:p>
        </p:txBody>
      </p:sp>
    </p:spTree>
    <p:extLst>
      <p:ext uri="{BB962C8B-B14F-4D97-AF65-F5344CB8AC3E}">
        <p14:creationId xmlns:p14="http://schemas.microsoft.com/office/powerpoint/2010/main" val="3943689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b="0" baseline="0"/>
              <a:t>في هذه الشريحة، توجد قائمة بأمثلة للبيانات التي يجب أخذها في الاعتبار للتسجيل عند توثيق حدث وبائي. بالإضافة إلى ذلك، يجب إنشاء بعض البيانات الوصفية تلقائيًا لكل مدخل للبيانات، مما يتيح إمكانية التتبع السلس للتغييرات التي تم إجراؤها في قاعدة البيانات.</a:t>
            </a:r>
          </a:p>
        </p:txBody>
      </p:sp>
      <p:sp>
        <p:nvSpPr>
          <p:cNvPr id="4" name="Slide Number Placeholder 3"/>
          <p:cNvSpPr>
            <a:spLocks noGrp="1"/>
          </p:cNvSpPr>
          <p:nvPr>
            <p:ph type="sldNum" sz="quarter" idx="10"/>
          </p:nvPr>
        </p:nvSpPr>
        <p:spPr/>
        <p:txBody>
          <a:bodyPr/>
          <a:lstStyle/>
          <a:p>
            <a:fld id="{66346787-EECC-41E0-B9DF-41CF126B048C}" type="slidenum">
              <a:rPr lang="en-GB" smtClean="0"/>
              <a:t>6</a:t>
            </a:fld>
            <a:endParaRPr lang="en-GB"/>
          </a:p>
        </p:txBody>
      </p:sp>
    </p:spTree>
    <p:extLst>
      <p:ext uri="{BB962C8B-B14F-4D97-AF65-F5344CB8AC3E}">
        <p14:creationId xmlns:p14="http://schemas.microsoft.com/office/powerpoint/2010/main" val="9820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OM" sz="1200" u="none">
                <a:latin typeface="Arial" charset="0"/>
                <a:cs typeface="Times New Roman" pitchFamily="18" charset="0"/>
              </a:rPr>
              <a:t>يجب مراعاة اعتبارات وتشريعات حماية البيانات الشخصية والسرية في جميع أنشطة التوثيق. وتُطبَّق تشريعات مختلفة على مستوى الاتحاد الأوروبي والمستوى القطري فيما يتعلق بحماية البيانات وحقوق التأليف والنشر خلال عملية التوثيق. يمكن الرجوع إلى بعض توجيهات المفوضية الأوروبية ولوائح الاتحاد الأوروبي الأكثر صلة بهذا الأمر من خلال النقر على الرابط أدناه.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u="none" dirty="0">
              <a:latin typeface="Arial" charset="0"/>
              <a:cs typeface="Times New Roman"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OM" sz="1200" u="none">
                <a:latin typeface="Arial" charset="0"/>
                <a:cs typeface="Times New Roman" pitchFamily="18" charset="0"/>
              </a:rPr>
              <a:t>[</a:t>
            </a:r>
            <a:r>
              <a:rPr lang="en-GB" sz="1200" u="none">
                <a:latin typeface="Arial" charset="0"/>
                <a:cs typeface="Times New Roman" pitchFamily="18" charset="0"/>
              </a:rPr>
              <a:t>PENDING OF REVISION BY LEGAL]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u="none" dirty="0">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938599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66346787-EECC-41E0-B9DF-41CF126B048C}" type="slidenum">
              <a:rPr lang="en-GB" smtClean="0"/>
              <a:t>8</a:t>
            </a:fld>
            <a:endParaRPr lang="en-GB"/>
          </a:p>
        </p:txBody>
      </p:sp>
    </p:spTree>
    <p:extLst>
      <p:ext uri="{BB962C8B-B14F-4D97-AF65-F5344CB8AC3E}">
        <p14:creationId xmlns:p14="http://schemas.microsoft.com/office/powerpoint/2010/main" val="3501435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baseline="0"/>
              <a:t>يتولى المركز الأوروبي إنشاء وجمع البيانات التي تم الإبلاغ عنها من قبل دول الاتحاد الأوروبي/ المنطقة الاقتصادية الأوروبية. وبعد ذلك، يقوم المركز الأوروبي بمعالجة هذه البيانات من أجل إنشاء مخرجات يتم تبادلها وإبلاغ الأطراف المعنية بها (المفوضية الأوروبية والدول الأعضاء) وكذلك مع عامة الناس. من المهم ملاحظة أن عملية التوثيق تتم طوال هذه العملية.</a:t>
            </a:r>
          </a:p>
          <a:p>
            <a:endParaRPr lang="en-GB" baseline="0" dirty="0"/>
          </a:p>
          <a:p>
            <a:r>
              <a:rPr lang="ar-OM" baseline="0"/>
              <a:t> بعض مخرجات المركز الأوروبي الأكثر استهلاكًا هي:</a:t>
            </a:r>
          </a:p>
          <a:p>
            <a:pPr marL="171450" indent="-171450">
              <a:buFont typeface="Arial" panose="020B0604020202020204" pitchFamily="34" charset="0"/>
              <a:buChar char="•"/>
            </a:pPr>
            <a:r>
              <a:rPr lang="ar-OM" baseline="0"/>
              <a:t> خرائط المراقبة وتوزيع الحالات المرضية</a:t>
            </a:r>
          </a:p>
          <a:p>
            <a:pPr marL="171450" indent="-171450">
              <a:buFont typeface="Arial" panose="020B0604020202020204" pitchFamily="34" charset="0"/>
              <a:buChar char="•"/>
            </a:pPr>
            <a:r>
              <a:rPr lang="ar-OM" baseline="0"/>
              <a:t>التقييمات السريعة للمخاطر</a:t>
            </a:r>
          </a:p>
          <a:p>
            <a:pPr marL="171450" indent="-171450">
              <a:buFont typeface="Arial" panose="020B0604020202020204" pitchFamily="34" charset="0"/>
              <a:buChar char="•"/>
            </a:pPr>
            <a:r>
              <a:rPr lang="ar-OM" baseline="0"/>
              <a:t>التقارير اليومية والأسبوعية عن تهديدات الأمراض المعدية، من بين العديد من المخرجات الأخرى.</a:t>
            </a:r>
          </a:p>
          <a:p>
            <a:endParaRPr lang="en-GB" baseline="0" dirty="0"/>
          </a:p>
          <a:p>
            <a:r>
              <a:rPr lang="ar-OM" baseline="0"/>
              <a:t>تجرى مراجعة أكثر شمولاً للمخرجات التي ينتجها المركز الأوروبي في قسم الاتصالات، ويمكن مراجعتها في وحدة أخرى من هذا البرنامج التعليمي.</a:t>
            </a:r>
          </a:p>
          <a:p>
            <a:endParaRPr lang="en-GB" dirty="0"/>
          </a:p>
        </p:txBody>
      </p:sp>
      <p:sp>
        <p:nvSpPr>
          <p:cNvPr id="4" name="Slide Number Placeholder 3"/>
          <p:cNvSpPr>
            <a:spLocks noGrp="1"/>
          </p:cNvSpPr>
          <p:nvPr>
            <p:ph type="sldNum" sz="quarter" idx="10"/>
          </p:nvPr>
        </p:nvSpPr>
        <p:spPr/>
        <p:txBody>
          <a:bodyPr/>
          <a:lstStyle/>
          <a:p>
            <a:pPr>
              <a:defRPr/>
            </a:pPr>
            <a:fld id="{16571ED2-4B5D-4287-9D41-E7746ED3F025}" type="slidenum">
              <a:rPr lang="en-GB" smtClean="0"/>
              <a:pPr>
                <a:defRPr/>
              </a:pPr>
              <a:t>9</a:t>
            </a:fld>
            <a:endParaRPr lang="en-GB"/>
          </a:p>
        </p:txBody>
      </p:sp>
    </p:spTree>
    <p:extLst>
      <p:ext uri="{BB962C8B-B14F-4D97-AF65-F5344CB8AC3E}">
        <p14:creationId xmlns:p14="http://schemas.microsoft.com/office/powerpoint/2010/main" val="2757747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60462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2135528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827515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15177242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776025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6A6A71D-A6F2-4139-B2A8-CD05681C1B5C}"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79534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6A6A71D-A6F2-4139-B2A8-CD05681C1B5C}"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176776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6A6A71D-A6F2-4139-B2A8-CD05681C1B5C}" type="datetimeFigureOut">
              <a:rPr lang="en-GB" smtClean="0"/>
              <a:t>23/03/2021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925588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6A6A71D-A6F2-4139-B2A8-CD05681C1B5C}" type="datetimeFigureOut">
              <a:rPr lang="en-GB" smtClean="0"/>
              <a:t>23/03/2021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392980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A6A71D-A6F2-4139-B2A8-CD05681C1B5C}" type="datetimeFigureOut">
              <a:rPr lang="en-GB" smtClean="0"/>
              <a:t>23/03/2021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3598961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6A6A71D-A6F2-4139-B2A8-CD05681C1B5C}"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3721958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6A6A71D-A6F2-4139-B2A8-CD05681C1B5C}"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776258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A6A71D-A6F2-4139-B2A8-CD05681C1B5C}" type="datetimeFigureOut">
              <a:rPr lang="en-GB" smtClean="0"/>
              <a:t>23/03/2021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39C03F-9A8D-4DC3-959B-7C455DD69889}" type="slidenum">
              <a:rPr lang="en-GB" smtClean="0"/>
              <a:t>‹#›</a:t>
            </a:fld>
            <a:endParaRPr lang="en-GB"/>
          </a:p>
        </p:txBody>
      </p:sp>
    </p:spTree>
    <p:extLst>
      <p:ext uri="{BB962C8B-B14F-4D97-AF65-F5344CB8AC3E}">
        <p14:creationId xmlns:p14="http://schemas.microsoft.com/office/powerpoint/2010/main" val="470862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eur-lex.europa.eu/legal-content/EN/TXT/?uri=celex%3A32001L0029"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hyperlink" Target="https://eur-lex.europa.eu/legal-content/EN/TXT/PDF/?uri=CELEX:31996L0009&amp;from=EN" TargetMode="External"/><Relationship Id="rId5" Type="http://schemas.openxmlformats.org/officeDocument/2006/relationships/hyperlink" Target="https://eur-lex.europa.eu/eli/reg/2016/679/oj" TargetMode="External"/><Relationship Id="rId4" Type="http://schemas.openxmlformats.org/officeDocument/2006/relationships/hyperlink" Target="https://eur-lex.europa.eu/legal-content/EN/TXT/PDF/?uri=CELEX:32018R1725&amp;from=EN"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hyperlink" Target="https://www.ecdc.europa.eu/en/publications-data/communicable-disease-threats-report-22-28-september-2019-week-39" TargetMode="External"/><Relationship Id="rId18" Type="http://schemas.openxmlformats.org/officeDocument/2006/relationships/hyperlink" Target="https://www.ecdc.europa.eu/en/dengue-monthly" TargetMode="External"/><Relationship Id="rId3" Type="http://schemas.openxmlformats.org/officeDocument/2006/relationships/image" Target="../media/image3.jpg"/><Relationship Id="rId7" Type="http://schemas.openxmlformats.org/officeDocument/2006/relationships/image" Target="../media/image7.jpeg"/><Relationship Id="rId12" Type="http://schemas.openxmlformats.org/officeDocument/2006/relationships/image" Target="../media/image12.png"/><Relationship Id="rId17" Type="http://schemas.openxmlformats.org/officeDocument/2006/relationships/image" Target="../media/image14.png"/><Relationship Id="rId2" Type="http://schemas.openxmlformats.org/officeDocument/2006/relationships/notesSlide" Target="../notesSlides/notesSlide9.xml"/><Relationship Id="rId16" Type="http://schemas.openxmlformats.org/officeDocument/2006/relationships/hyperlink" Target="https://www.ecdc.europa.eu/en/publications-data/rapid-risk-assessment-dengue-outbreak-reunion-france-and-associated-risk" TargetMode="External"/><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3.png"/><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hyperlink" Target="https://www.ecdc.europa.eu/en/publications-data/communicable-disease-threats-report-25-31-march-2018-week-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 Box 36">
            <a:extLst>
              <a:ext uri="{FF2B5EF4-FFF2-40B4-BE49-F238E27FC236}">
                <a16:creationId xmlns:a16="http://schemas.microsoft.com/office/drawing/2014/main" id="{BF47F616-24AC-49ED-9AD5-B80734439C28}"/>
              </a:ext>
            </a:extLst>
          </p:cNvPr>
          <p:cNvSpPr txBox="1">
            <a:spLocks noChangeArrowheads="1"/>
          </p:cNvSpPr>
          <p:nvPr/>
        </p:nvSpPr>
        <p:spPr bwMode="auto">
          <a:xfrm rot="5871091">
            <a:off x="5180313" y="4105106"/>
            <a:ext cx="581095" cy="268353"/>
          </a:xfrm>
          <a:prstGeom prst="rect">
            <a:avLst/>
          </a:prstGeom>
          <a:noFill/>
          <a:ln w="12700" algn="ctr">
            <a:noFill/>
            <a:miter lim="800000"/>
            <a:headEnd/>
            <a:tailEnd/>
          </a:ln>
          <a:effectLst/>
        </p:spPr>
        <p:txBody>
          <a:bodyPr wrap="square" lIns="90488" tIns="44450" rIns="90488" bIns="44450">
            <a:normAutofit lnSpcReduction="10000"/>
          </a:bodyPr>
          <a:lstStyle/>
          <a:p>
            <a:pPr marL="3175" indent="-3175">
              <a:tabLst>
                <a:tab pos="357188" algn="l"/>
              </a:tabLst>
            </a:pPr>
            <a:r>
              <a:rPr lang="ar-OM" sz="1200" b="1">
                <a:solidFill>
                  <a:schemeClr val="bg1">
                    <a:lumMod val="65000"/>
                  </a:schemeClr>
                </a:solidFill>
                <a:latin typeface="Arial" charset="0"/>
                <a:cs typeface="Times New Roman" pitchFamily="18" charset="0"/>
              </a:rPr>
              <a:t>الإجراء</a:t>
            </a:r>
          </a:p>
        </p:txBody>
      </p:sp>
      <p:sp>
        <p:nvSpPr>
          <p:cNvPr id="44" name="Text Box 36">
            <a:extLst>
              <a:ext uri="{FF2B5EF4-FFF2-40B4-BE49-F238E27FC236}">
                <a16:creationId xmlns:a16="http://schemas.microsoft.com/office/drawing/2014/main" id="{C8C656F9-747A-440A-9371-1DDB53CD216A}"/>
              </a:ext>
            </a:extLst>
          </p:cNvPr>
          <p:cNvSpPr txBox="1">
            <a:spLocks noChangeArrowheads="1"/>
          </p:cNvSpPr>
          <p:nvPr/>
        </p:nvSpPr>
        <p:spPr bwMode="auto">
          <a:xfrm rot="5871091">
            <a:off x="5152742" y="3510531"/>
            <a:ext cx="843261" cy="257492"/>
          </a:xfrm>
          <a:prstGeom prst="rect">
            <a:avLst/>
          </a:prstGeom>
          <a:noFill/>
          <a:ln w="12700" algn="ctr">
            <a:noFill/>
            <a:miter lim="800000"/>
            <a:headEnd/>
            <a:tailEnd/>
          </a:ln>
          <a:effectLst/>
        </p:spPr>
        <p:txBody>
          <a:bodyPr wrap="square" lIns="90488" tIns="44450" rIns="90488" bIns="44450">
            <a:normAutofit lnSpcReduction="10000"/>
          </a:bodyPr>
          <a:lstStyle/>
          <a:p>
            <a:pPr marL="3175" indent="-3175">
              <a:tabLst>
                <a:tab pos="357188" algn="l"/>
              </a:tabLst>
            </a:pPr>
            <a:r>
              <a:rPr lang="ar-OM" sz="1200" b="1">
                <a:solidFill>
                  <a:srgbClr val="FFC000"/>
                </a:solidFill>
                <a:latin typeface="Arial" charset="0"/>
                <a:cs typeface="Times New Roman" pitchFamily="18" charset="0"/>
              </a:rPr>
              <a:t>التقييم</a:t>
            </a:r>
          </a:p>
        </p:txBody>
      </p:sp>
      <p:sp>
        <p:nvSpPr>
          <p:cNvPr id="43" name="Text Box 36">
            <a:extLst>
              <a:ext uri="{FF2B5EF4-FFF2-40B4-BE49-F238E27FC236}">
                <a16:creationId xmlns:a16="http://schemas.microsoft.com/office/drawing/2014/main" id="{7DD0AB17-ABDB-44A3-9F7C-F5DEEAEC22D1}"/>
              </a:ext>
            </a:extLst>
          </p:cNvPr>
          <p:cNvSpPr txBox="1">
            <a:spLocks noChangeArrowheads="1"/>
          </p:cNvSpPr>
          <p:nvPr/>
        </p:nvSpPr>
        <p:spPr bwMode="auto">
          <a:xfrm rot="5871091">
            <a:off x="5178531" y="2901029"/>
            <a:ext cx="937116" cy="354102"/>
          </a:xfrm>
          <a:prstGeom prst="rect">
            <a:avLst/>
          </a:prstGeom>
          <a:noFill/>
          <a:ln w="12700" algn="ctr">
            <a:noFill/>
            <a:miter lim="800000"/>
            <a:headEnd/>
            <a:tailEnd/>
          </a:ln>
          <a:effectLst/>
        </p:spPr>
        <p:txBody>
          <a:bodyPr wrap="square" lIns="90488" tIns="44450" rIns="90488" bIns="44450">
            <a:normAutofit/>
          </a:bodyPr>
          <a:lstStyle/>
          <a:p>
            <a:pPr marL="3175" indent="-3175">
              <a:tabLst>
                <a:tab pos="357188" algn="l"/>
              </a:tabLst>
            </a:pPr>
            <a:r>
              <a:rPr lang="ar-OM" sz="1200" b="1">
                <a:solidFill>
                  <a:schemeClr val="bg1">
                    <a:lumMod val="65000"/>
                  </a:schemeClr>
                </a:solidFill>
                <a:latin typeface="Arial" charset="0"/>
                <a:cs typeface="Times New Roman" pitchFamily="18" charset="0"/>
              </a:rPr>
              <a:t>التحليل</a:t>
            </a:r>
          </a:p>
        </p:txBody>
      </p:sp>
      <p:pic>
        <p:nvPicPr>
          <p:cNvPr id="33" name="Immagine 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9835" y="119157"/>
            <a:ext cx="6818626" cy="7016529"/>
          </a:xfrm>
          <a:prstGeom prst="rect">
            <a:avLst/>
          </a:prstGeom>
        </p:spPr>
      </p:pic>
      <p:sp>
        <p:nvSpPr>
          <p:cNvPr id="40" name="TextBox 39">
            <a:extLst>
              <a:ext uri="{FF2B5EF4-FFF2-40B4-BE49-F238E27FC236}">
                <a16:creationId xmlns:a16="http://schemas.microsoft.com/office/drawing/2014/main" id="{D9A34C4B-C976-48AD-80E3-F1E75B0A2C71}"/>
              </a:ext>
            </a:extLst>
          </p:cNvPr>
          <p:cNvSpPr txBox="1"/>
          <p:nvPr/>
        </p:nvSpPr>
        <p:spPr>
          <a:xfrm rot="3001688">
            <a:off x="5600604" y="4427414"/>
            <a:ext cx="1153521" cy="369332"/>
          </a:xfrm>
          <a:prstGeom prst="rect">
            <a:avLst/>
          </a:prstGeom>
          <a:noFill/>
        </p:spPr>
        <p:txBody>
          <a:bodyPr wrap="none" rtlCol="0">
            <a:spAutoFit/>
          </a:bodyPr>
          <a:lstStyle/>
          <a:p>
            <a:r>
              <a:rPr lang="ar-OM">
                <a:solidFill>
                  <a:schemeClr val="bg1"/>
                </a:solidFill>
                <a:latin typeface="Tahoma" panose="020B0604030504040204" pitchFamily="34" charset="0"/>
                <a:ea typeface="Tahoma" panose="020B0604030504040204" pitchFamily="34" charset="0"/>
                <a:cs typeface="Tahoma" panose="020B0604030504040204" pitchFamily="34" charset="0"/>
              </a:rPr>
              <a:t>الاستجابة</a:t>
            </a:r>
          </a:p>
        </p:txBody>
      </p:sp>
      <p:sp>
        <p:nvSpPr>
          <p:cNvPr id="39" name="TextBox 38">
            <a:extLst>
              <a:ext uri="{FF2B5EF4-FFF2-40B4-BE49-F238E27FC236}">
                <a16:creationId xmlns:a16="http://schemas.microsoft.com/office/drawing/2014/main" id="{6389242E-2768-4288-AE32-CD5214603EAA}"/>
              </a:ext>
            </a:extLst>
          </p:cNvPr>
          <p:cNvSpPr txBox="1"/>
          <p:nvPr/>
        </p:nvSpPr>
        <p:spPr>
          <a:xfrm rot="3001688">
            <a:off x="5532479" y="3888592"/>
            <a:ext cx="2220736" cy="369332"/>
          </a:xfrm>
          <a:prstGeom prst="rect">
            <a:avLst/>
          </a:prstGeom>
          <a:noFill/>
        </p:spPr>
        <p:txBody>
          <a:bodyPr wrap="none" rtlCol="0">
            <a:spAutoFit/>
          </a:bodyPr>
          <a:lstStyle/>
          <a:p>
            <a:r>
              <a:rPr lang="ar-OM">
                <a:solidFill>
                  <a:schemeClr val="bg1"/>
                </a:solidFill>
                <a:latin typeface="Tahoma" panose="020B0604030504040204" pitchFamily="34" charset="0"/>
                <a:ea typeface="Tahoma" panose="020B0604030504040204" pitchFamily="34" charset="0"/>
                <a:cs typeface="Tahoma" panose="020B0604030504040204" pitchFamily="34" charset="0"/>
              </a:rPr>
              <a:t>التهديدات (الحدث المتعلق بالصحة العامة)</a:t>
            </a:r>
          </a:p>
        </p:txBody>
      </p:sp>
      <p:sp>
        <p:nvSpPr>
          <p:cNvPr id="38" name="TextBox 37">
            <a:extLst>
              <a:ext uri="{FF2B5EF4-FFF2-40B4-BE49-F238E27FC236}">
                <a16:creationId xmlns:a16="http://schemas.microsoft.com/office/drawing/2014/main" id="{D1FD367E-59C9-4CFB-A843-CCF5EF9AFFA2}"/>
              </a:ext>
            </a:extLst>
          </p:cNvPr>
          <p:cNvSpPr txBox="1"/>
          <p:nvPr/>
        </p:nvSpPr>
        <p:spPr>
          <a:xfrm rot="3001688">
            <a:off x="6099728" y="3529003"/>
            <a:ext cx="1862113" cy="369332"/>
          </a:xfrm>
          <a:prstGeom prst="rect">
            <a:avLst/>
          </a:prstGeom>
          <a:noFill/>
        </p:spPr>
        <p:txBody>
          <a:bodyPr wrap="none" rtlCol="0">
            <a:spAutoFit/>
          </a:bodyPr>
          <a:lstStyle/>
          <a:p>
            <a:r>
              <a:rPr lang="ar-OM">
                <a:solidFill>
                  <a:schemeClr val="bg1"/>
                </a:solidFill>
                <a:latin typeface="Tahoma" panose="020B0604030504040204" pitchFamily="34" charset="0"/>
                <a:ea typeface="Tahoma" panose="020B0604030504040204" pitchFamily="34" charset="0"/>
                <a:cs typeface="Tahoma" panose="020B0604030504040204" pitchFamily="34" charset="0"/>
              </a:rPr>
              <a:t>الأحداث التي ثبتت صحتها</a:t>
            </a:r>
          </a:p>
        </p:txBody>
      </p:sp>
      <p:sp>
        <p:nvSpPr>
          <p:cNvPr id="37" name="TextBox 36">
            <a:extLst>
              <a:ext uri="{FF2B5EF4-FFF2-40B4-BE49-F238E27FC236}">
                <a16:creationId xmlns:a16="http://schemas.microsoft.com/office/drawing/2014/main" id="{213C8DB0-4E27-4F87-997E-C4606323BFEC}"/>
              </a:ext>
            </a:extLst>
          </p:cNvPr>
          <p:cNvSpPr txBox="1"/>
          <p:nvPr/>
        </p:nvSpPr>
        <p:spPr>
          <a:xfrm rot="3001688">
            <a:off x="7056997" y="3179706"/>
            <a:ext cx="857735" cy="369332"/>
          </a:xfrm>
          <a:prstGeom prst="rect">
            <a:avLst/>
          </a:prstGeom>
          <a:noFill/>
        </p:spPr>
        <p:txBody>
          <a:bodyPr wrap="none" rtlCol="0">
            <a:spAutoFit/>
          </a:bodyPr>
          <a:lstStyle/>
          <a:p>
            <a:r>
              <a:rPr lang="ar-OM">
                <a:solidFill>
                  <a:schemeClr val="bg1"/>
                </a:solidFill>
                <a:latin typeface="Tahoma" panose="020B0604030504040204" pitchFamily="34" charset="0"/>
                <a:ea typeface="Tahoma" panose="020B0604030504040204" pitchFamily="34" charset="0"/>
                <a:cs typeface="Tahoma" panose="020B0604030504040204" pitchFamily="34" charset="0"/>
              </a:rPr>
              <a:t>الأحداث</a:t>
            </a:r>
          </a:p>
        </p:txBody>
      </p:sp>
      <p:sp>
        <p:nvSpPr>
          <p:cNvPr id="34" name="TextBox 33">
            <a:extLst>
              <a:ext uri="{FF2B5EF4-FFF2-40B4-BE49-F238E27FC236}">
                <a16:creationId xmlns:a16="http://schemas.microsoft.com/office/drawing/2014/main" id="{D4044F8A-B3D1-4F43-B635-A893AD098E9A}"/>
              </a:ext>
            </a:extLst>
          </p:cNvPr>
          <p:cNvSpPr txBox="1"/>
          <p:nvPr/>
        </p:nvSpPr>
        <p:spPr>
          <a:xfrm rot="3001688">
            <a:off x="7472028" y="2844753"/>
            <a:ext cx="899605" cy="369332"/>
          </a:xfrm>
          <a:prstGeom prst="rect">
            <a:avLst/>
          </a:prstGeom>
          <a:noFill/>
        </p:spPr>
        <p:txBody>
          <a:bodyPr wrap="none" rtlCol="0">
            <a:spAutoFit/>
          </a:bodyPr>
          <a:lstStyle/>
          <a:p>
            <a:r>
              <a:rPr lang="ar-OM">
                <a:solidFill>
                  <a:schemeClr val="bg1"/>
                </a:solidFill>
                <a:latin typeface="Tahoma" panose="020B0604030504040204" pitchFamily="34" charset="0"/>
                <a:ea typeface="Tahoma" panose="020B0604030504040204" pitchFamily="34" charset="0"/>
                <a:cs typeface="Tahoma" panose="020B0604030504040204" pitchFamily="34" charset="0"/>
              </a:rPr>
              <a:t>الإشارات</a:t>
            </a:r>
          </a:p>
        </p:txBody>
      </p:sp>
      <p:sp>
        <p:nvSpPr>
          <p:cNvPr id="2" name="TextBox 1">
            <a:extLst>
              <a:ext uri="{FF2B5EF4-FFF2-40B4-BE49-F238E27FC236}">
                <a16:creationId xmlns:a16="http://schemas.microsoft.com/office/drawing/2014/main" id="{3AEC117A-F6D8-4584-9810-7F0245CF175A}"/>
              </a:ext>
            </a:extLst>
          </p:cNvPr>
          <p:cNvSpPr txBox="1"/>
          <p:nvPr/>
        </p:nvSpPr>
        <p:spPr>
          <a:xfrm rot="3001688">
            <a:off x="6441067" y="2522379"/>
            <a:ext cx="4089838" cy="369332"/>
          </a:xfrm>
          <a:prstGeom prst="rect">
            <a:avLst/>
          </a:prstGeom>
          <a:noFill/>
        </p:spPr>
        <p:txBody>
          <a:bodyPr wrap="none" rtlCol="0">
            <a:spAutoFit/>
          </a:bodyPr>
          <a:lstStyle/>
          <a:p>
            <a:r>
              <a:rPr lang="ar-OM">
                <a:solidFill>
                  <a:schemeClr val="bg1"/>
                </a:solidFill>
                <a:latin typeface="Tahoma" panose="020B0604030504040204" pitchFamily="34" charset="0"/>
                <a:ea typeface="Tahoma" panose="020B0604030504040204" pitchFamily="34" charset="0"/>
                <a:cs typeface="Tahoma" panose="020B0604030504040204" pitchFamily="34" charset="0"/>
              </a:rPr>
              <a:t>المعلومات: الحالات، الفاشيات، الشائعات</a:t>
            </a:r>
          </a:p>
        </p:txBody>
      </p:sp>
      <p:sp>
        <p:nvSpPr>
          <p:cNvPr id="7" name="Rettangolo 6"/>
          <p:cNvSpPr/>
          <p:nvPr/>
        </p:nvSpPr>
        <p:spPr bwMode="auto">
          <a:xfrm rot="21591091">
            <a:off x="5649302" y="4742127"/>
            <a:ext cx="5106727" cy="1351795"/>
          </a:xfrm>
          <a:prstGeom prst="rect">
            <a:avLst/>
          </a:prstGeom>
          <a:solidFill>
            <a:srgbClr val="FFC000"/>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endParaRPr lang="it-IT">
              <a:solidFill>
                <a:schemeClr val="bg1">
                  <a:lumMod val="85000"/>
                </a:schemeClr>
              </a:solidFill>
            </a:endParaRPr>
          </a:p>
        </p:txBody>
      </p:sp>
      <p:sp>
        <p:nvSpPr>
          <p:cNvPr id="8" name="Parentesi graffa aperta 7"/>
          <p:cNvSpPr/>
          <p:nvPr/>
        </p:nvSpPr>
        <p:spPr bwMode="auto">
          <a:xfrm rot="16191091">
            <a:off x="8016539" y="3729153"/>
            <a:ext cx="365248" cy="5094808"/>
          </a:xfrm>
          <a:prstGeom prst="leftBrace">
            <a:avLst>
              <a:gd name="adj1" fmla="val 36673"/>
              <a:gd name="adj2" fmla="val 81365"/>
            </a:avLst>
          </a:prstGeom>
          <a:solidFill>
            <a:srgbClr val="FFC000"/>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9" name="Parentesi graffa aperta 8"/>
          <p:cNvSpPr/>
          <p:nvPr/>
        </p:nvSpPr>
        <p:spPr bwMode="auto">
          <a:xfrm rot="16191091">
            <a:off x="7222794" y="3821325"/>
            <a:ext cx="365247" cy="3542025"/>
          </a:xfrm>
          <a:prstGeom prst="leftBrace">
            <a:avLst>
              <a:gd name="adj1" fmla="val 36673"/>
              <a:gd name="adj2" fmla="val 82598"/>
            </a:avLst>
          </a:prstGeom>
          <a:solidFill>
            <a:schemeClr val="bg1">
              <a:lumMod val="75000"/>
            </a:schemeClr>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10" name="Text Box 2"/>
          <p:cNvSpPr txBox="1">
            <a:spLocks noChangeArrowheads="1"/>
          </p:cNvSpPr>
          <p:nvPr/>
        </p:nvSpPr>
        <p:spPr bwMode="auto">
          <a:xfrm rot="21591091">
            <a:off x="7828143" y="5607856"/>
            <a:ext cx="1556996" cy="646331"/>
          </a:xfrm>
          <a:prstGeom prst="rect">
            <a:avLst/>
          </a:prstGeom>
          <a:noFill/>
          <a:ln w="9525">
            <a:noFill/>
            <a:miter lim="800000"/>
            <a:headEnd/>
            <a:tailEnd/>
          </a:ln>
        </p:spPr>
        <p:txBody>
          <a:bodyPr wrap="square" anchor="ctr">
            <a:spAutoFit/>
          </a:bodyPr>
          <a:lstStyle/>
          <a:p>
            <a:pPr>
              <a:lnSpc>
                <a:spcPct val="100000"/>
              </a:lnSpc>
              <a:spcBef>
                <a:spcPct val="0"/>
              </a:spcBef>
            </a:pPr>
            <a:r>
              <a:rPr lang="ar-OM">
                <a:solidFill>
                  <a:schemeClr val="bg1">
                    <a:lumMod val="65000"/>
                  </a:schemeClr>
                </a:solidFill>
                <a:latin typeface="Arial" charset="0"/>
                <a:cs typeface="Times New Roman" pitchFamily="18" charset="0"/>
              </a:rPr>
              <a:t>الاتصالات التشغيلية</a:t>
            </a:r>
          </a:p>
        </p:txBody>
      </p:sp>
      <p:sp>
        <p:nvSpPr>
          <p:cNvPr id="11" name="Rettangolo 10"/>
          <p:cNvSpPr/>
          <p:nvPr/>
        </p:nvSpPr>
        <p:spPr bwMode="auto">
          <a:xfrm rot="21591091">
            <a:off x="5632928" y="4745424"/>
            <a:ext cx="3542025" cy="708793"/>
          </a:xfrm>
          <a:prstGeom prst="rect">
            <a:avLst/>
          </a:prstGeom>
          <a:solidFill>
            <a:schemeClr val="bg1">
              <a:lumMod val="75000"/>
            </a:schemeClr>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endParaRPr lang="it-IT" dirty="0">
              <a:solidFill>
                <a:schemeClr val="bg1">
                  <a:lumMod val="85000"/>
                </a:schemeClr>
              </a:solidFill>
            </a:endParaRPr>
          </a:p>
        </p:txBody>
      </p:sp>
      <p:sp>
        <p:nvSpPr>
          <p:cNvPr id="13" name="Text Box 2"/>
          <p:cNvSpPr txBox="1">
            <a:spLocks noChangeArrowheads="1"/>
          </p:cNvSpPr>
          <p:nvPr/>
        </p:nvSpPr>
        <p:spPr bwMode="auto">
          <a:xfrm rot="21591091">
            <a:off x="5941036" y="4939968"/>
            <a:ext cx="1577157" cy="646331"/>
          </a:xfrm>
          <a:prstGeom prst="rect">
            <a:avLst/>
          </a:prstGeom>
          <a:noFill/>
          <a:ln w="9525">
            <a:noFill/>
            <a:miter lim="800000"/>
            <a:headEnd/>
            <a:tailEnd/>
          </a:ln>
        </p:spPr>
        <p:txBody>
          <a:bodyPr wrap="square" anchor="ctr">
            <a:spAutoFit/>
          </a:bodyPr>
          <a:lstStyle/>
          <a:p>
            <a:pPr>
              <a:lnSpc>
                <a:spcPct val="100000"/>
              </a:lnSpc>
              <a:spcBef>
                <a:spcPct val="0"/>
              </a:spcBef>
            </a:pPr>
            <a:r>
              <a:rPr lang="ar-OM">
                <a:solidFill>
                  <a:schemeClr val="bg1">
                    <a:lumMod val="65000"/>
                  </a:schemeClr>
                </a:solidFill>
                <a:latin typeface="Arial" charset="0"/>
                <a:cs typeface="Times New Roman" pitchFamily="18" charset="0"/>
              </a:rPr>
              <a:t>الاتصالات العامة</a:t>
            </a:r>
          </a:p>
        </p:txBody>
      </p:sp>
      <p:sp>
        <p:nvSpPr>
          <p:cNvPr id="14" name="Parentesi graffa aperta 13"/>
          <p:cNvSpPr/>
          <p:nvPr/>
        </p:nvSpPr>
        <p:spPr bwMode="auto">
          <a:xfrm rot="16191091">
            <a:off x="6435592" y="3961327"/>
            <a:ext cx="365248" cy="1948550"/>
          </a:xfrm>
          <a:prstGeom prst="leftBrace">
            <a:avLst>
              <a:gd name="adj1" fmla="val 36673"/>
              <a:gd name="adj2" fmla="val 54120"/>
            </a:avLst>
          </a:prstGeom>
          <a:solidFill>
            <a:schemeClr val="bg1">
              <a:lumMod val="65000"/>
            </a:schemeClr>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15" name="Freccia in giù 14"/>
          <p:cNvSpPr/>
          <p:nvPr/>
        </p:nvSpPr>
        <p:spPr bwMode="auto">
          <a:xfrm rot="471091" flipH="1">
            <a:off x="5916994" y="960726"/>
            <a:ext cx="218559" cy="188679"/>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6" name="Freccia in giù 15"/>
          <p:cNvSpPr/>
          <p:nvPr/>
        </p:nvSpPr>
        <p:spPr bwMode="auto">
          <a:xfrm rot="471091" flipH="1">
            <a:off x="5812495" y="1615074"/>
            <a:ext cx="218559" cy="188679"/>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7" name="Freccia in giù 16"/>
          <p:cNvSpPr/>
          <p:nvPr/>
        </p:nvSpPr>
        <p:spPr bwMode="auto">
          <a:xfrm rot="471091" flipH="1">
            <a:off x="5678140" y="2456381"/>
            <a:ext cx="218559" cy="188679"/>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8" name="Freccia in giù 17"/>
          <p:cNvSpPr/>
          <p:nvPr/>
        </p:nvSpPr>
        <p:spPr bwMode="auto">
          <a:xfrm rot="471091" flipH="1">
            <a:off x="5538818" y="3328800"/>
            <a:ext cx="218559" cy="188679"/>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9" name="Freccia in giù 18"/>
          <p:cNvSpPr/>
          <p:nvPr/>
        </p:nvSpPr>
        <p:spPr bwMode="auto">
          <a:xfrm rot="471091" flipH="1">
            <a:off x="5409432" y="4138993"/>
            <a:ext cx="218559" cy="188679"/>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0" name="Text Box 36"/>
          <p:cNvSpPr txBox="1">
            <a:spLocks noChangeArrowheads="1"/>
          </p:cNvSpPr>
          <p:nvPr/>
        </p:nvSpPr>
        <p:spPr bwMode="auto">
          <a:xfrm rot="5871091">
            <a:off x="5736893" y="457203"/>
            <a:ext cx="713802" cy="317960"/>
          </a:xfrm>
          <a:prstGeom prst="rect">
            <a:avLst/>
          </a:prstGeom>
          <a:noFill/>
          <a:ln w="12700" algn="ctr">
            <a:noFill/>
            <a:miter lim="800000"/>
            <a:headEnd/>
            <a:tailEnd/>
          </a:ln>
          <a:effectLst/>
        </p:spPr>
        <p:txBody>
          <a:bodyPr wrap="square" lIns="90488" tIns="44450" rIns="90488" bIns="44450">
            <a:normAutofit/>
          </a:bodyPr>
          <a:lstStyle/>
          <a:p>
            <a:pPr marL="3175" indent="-3175">
              <a:tabLst>
                <a:tab pos="357188" algn="l"/>
              </a:tabLst>
            </a:pPr>
            <a:r>
              <a:rPr lang="ar-OM" sz="1200" b="1">
                <a:solidFill>
                  <a:srgbClr val="BEBEBE"/>
                </a:solidFill>
                <a:latin typeface="Arial" charset="0"/>
                <a:cs typeface="Times New Roman" pitchFamily="18" charset="0"/>
              </a:rPr>
              <a:t>الفرز</a:t>
            </a:r>
          </a:p>
        </p:txBody>
      </p:sp>
      <p:sp>
        <p:nvSpPr>
          <p:cNvPr id="21" name="Parentesi graffa aperta 20"/>
          <p:cNvSpPr/>
          <p:nvPr/>
        </p:nvSpPr>
        <p:spPr bwMode="auto">
          <a:xfrm rot="11271091" flipH="1">
            <a:off x="5382951" y="339878"/>
            <a:ext cx="420833" cy="2037272"/>
          </a:xfrm>
          <a:prstGeom prst="leftBrace">
            <a:avLst>
              <a:gd name="adj1" fmla="val 36673"/>
              <a:gd name="adj2" fmla="val 50283"/>
            </a:avLst>
          </a:prstGeom>
          <a:solidFill>
            <a:srgbClr val="EAEAEA"/>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22" name="Text Box 2"/>
          <p:cNvSpPr txBox="1">
            <a:spLocks noChangeArrowheads="1"/>
          </p:cNvSpPr>
          <p:nvPr/>
        </p:nvSpPr>
        <p:spPr bwMode="auto">
          <a:xfrm rot="5846135">
            <a:off x="4403258" y="1114713"/>
            <a:ext cx="1701541" cy="369332"/>
          </a:xfrm>
          <a:prstGeom prst="rect">
            <a:avLst/>
          </a:prstGeom>
          <a:noFill/>
          <a:ln w="9525">
            <a:noFill/>
            <a:miter lim="800000"/>
            <a:headEnd/>
            <a:tailEnd/>
          </a:ln>
        </p:spPr>
        <p:txBody>
          <a:bodyPr wrap="square" anchor="ctr">
            <a:spAutoFit/>
          </a:bodyPr>
          <a:lstStyle/>
          <a:p>
            <a:pPr marL="3175" indent="-3175">
              <a:tabLst>
                <a:tab pos="357188" algn="l"/>
              </a:tabLst>
            </a:pPr>
            <a:r>
              <a:rPr lang="ar-OM">
                <a:solidFill>
                  <a:schemeClr val="bg1">
                    <a:lumMod val="65000"/>
                  </a:schemeClr>
                </a:solidFill>
                <a:latin typeface="Arial" charset="0"/>
                <a:cs typeface="Times New Roman" pitchFamily="18" charset="0"/>
              </a:rPr>
              <a:t>الرصد المبكر</a:t>
            </a:r>
          </a:p>
        </p:txBody>
      </p:sp>
      <p:sp>
        <p:nvSpPr>
          <p:cNvPr id="23" name="Parentesi graffa aperta 22"/>
          <p:cNvSpPr/>
          <p:nvPr/>
        </p:nvSpPr>
        <p:spPr bwMode="auto">
          <a:xfrm rot="11271091" flipH="1">
            <a:off x="5014053" y="2391578"/>
            <a:ext cx="420833" cy="2342497"/>
          </a:xfrm>
          <a:prstGeom prst="leftBrace">
            <a:avLst>
              <a:gd name="adj1" fmla="val 36673"/>
              <a:gd name="adj2" fmla="val 50283"/>
            </a:avLst>
          </a:prstGeom>
          <a:solidFill>
            <a:srgbClr val="EAEAEA"/>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24" name="Text Box 2"/>
          <p:cNvSpPr txBox="1">
            <a:spLocks noChangeArrowheads="1"/>
          </p:cNvSpPr>
          <p:nvPr/>
        </p:nvSpPr>
        <p:spPr bwMode="auto">
          <a:xfrm rot="5846135">
            <a:off x="4175050" y="3288008"/>
            <a:ext cx="1277671" cy="369332"/>
          </a:xfrm>
          <a:prstGeom prst="rect">
            <a:avLst/>
          </a:prstGeom>
          <a:noFill/>
          <a:ln w="9525">
            <a:noFill/>
            <a:miter lim="800000"/>
            <a:headEnd/>
            <a:tailEnd/>
          </a:ln>
        </p:spPr>
        <p:txBody>
          <a:bodyPr wrap="square" anchor="ctr">
            <a:spAutoFit/>
          </a:bodyPr>
          <a:lstStyle/>
          <a:p>
            <a:pPr marL="3175" indent="-3175">
              <a:tabLst>
                <a:tab pos="357188" algn="l"/>
              </a:tabLst>
            </a:pPr>
            <a:r>
              <a:rPr lang="ar-OM">
                <a:solidFill>
                  <a:schemeClr val="bg1">
                    <a:lumMod val="65000"/>
                  </a:schemeClr>
                </a:solidFill>
                <a:latin typeface="Arial" charset="0"/>
                <a:cs typeface="Times New Roman" pitchFamily="18" charset="0"/>
              </a:rPr>
              <a:t>المراقبة</a:t>
            </a:r>
          </a:p>
        </p:txBody>
      </p:sp>
      <p:sp>
        <p:nvSpPr>
          <p:cNvPr id="25" name="Freccia in giù 24"/>
          <p:cNvSpPr/>
          <p:nvPr/>
        </p:nvSpPr>
        <p:spPr bwMode="auto">
          <a:xfrm rot="471091" flipH="1">
            <a:off x="4751521" y="973976"/>
            <a:ext cx="317327" cy="293508"/>
          </a:xfrm>
          <a:prstGeom prst="downArrow">
            <a:avLst>
              <a:gd name="adj1" fmla="val 60915"/>
              <a:gd name="adj2" fmla="val 49143"/>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6" name="Ovale 25"/>
          <p:cNvSpPr/>
          <p:nvPr/>
        </p:nvSpPr>
        <p:spPr bwMode="auto">
          <a:xfrm rot="5871091">
            <a:off x="4796356" y="1253005"/>
            <a:ext cx="156538" cy="181281"/>
          </a:xfrm>
          <a:prstGeom prst="ellipse">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7" name="Freccia a inversione 26"/>
          <p:cNvSpPr/>
          <p:nvPr/>
        </p:nvSpPr>
        <p:spPr bwMode="auto">
          <a:xfrm rot="11271091">
            <a:off x="4051301" y="3439539"/>
            <a:ext cx="507213" cy="422337"/>
          </a:xfrm>
          <a:prstGeom prst="uturnArrow">
            <a:avLst>
              <a:gd name="adj1" fmla="val 25000"/>
              <a:gd name="adj2" fmla="val 25000"/>
              <a:gd name="adj3" fmla="val 25000"/>
              <a:gd name="adj4" fmla="val 43750"/>
              <a:gd name="adj5" fmla="val 86005"/>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8" name="Ovale 27"/>
          <p:cNvSpPr/>
          <p:nvPr/>
        </p:nvSpPr>
        <p:spPr bwMode="auto">
          <a:xfrm rot="5871091">
            <a:off x="4474992" y="3266463"/>
            <a:ext cx="125137" cy="144917"/>
          </a:xfrm>
          <a:prstGeom prst="ellipse">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9" name="Freccia a inversione 28"/>
          <p:cNvSpPr/>
          <p:nvPr/>
        </p:nvSpPr>
        <p:spPr bwMode="auto">
          <a:xfrm rot="471091">
            <a:off x="4194222" y="2888111"/>
            <a:ext cx="507213" cy="422337"/>
          </a:xfrm>
          <a:prstGeom prst="uturnArrow">
            <a:avLst>
              <a:gd name="adj1" fmla="val 25000"/>
              <a:gd name="adj2" fmla="val 25000"/>
              <a:gd name="adj3" fmla="val 25000"/>
              <a:gd name="adj4" fmla="val 43750"/>
              <a:gd name="adj5" fmla="val 86005"/>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30" name="Rettangolo 29"/>
          <p:cNvSpPr/>
          <p:nvPr/>
        </p:nvSpPr>
        <p:spPr bwMode="auto">
          <a:xfrm rot="8571091">
            <a:off x="4137327" y="3338014"/>
            <a:ext cx="126803" cy="109495"/>
          </a:xfrm>
          <a:prstGeom prst="rect">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35" name="Text Box 2"/>
          <p:cNvSpPr txBox="1">
            <a:spLocks noChangeArrowheads="1"/>
          </p:cNvSpPr>
          <p:nvPr/>
        </p:nvSpPr>
        <p:spPr bwMode="auto">
          <a:xfrm rot="21591091">
            <a:off x="8385757" y="6361384"/>
            <a:ext cx="2872001" cy="318919"/>
          </a:xfrm>
          <a:prstGeom prst="rect">
            <a:avLst/>
          </a:prstGeom>
          <a:noFill/>
          <a:ln w="9525">
            <a:noFill/>
            <a:miter lim="800000"/>
            <a:headEnd/>
            <a:tailEnd/>
          </a:ln>
        </p:spPr>
        <p:txBody>
          <a:bodyPr wrap="square" anchor="ctr">
            <a:spAutoFit/>
          </a:bodyPr>
          <a:lstStyle/>
          <a:p>
            <a:pPr>
              <a:lnSpc>
                <a:spcPct val="100000"/>
              </a:lnSpc>
              <a:spcBef>
                <a:spcPct val="0"/>
              </a:spcBef>
            </a:pPr>
            <a:r>
              <a:rPr lang="ar-OM" b="1">
                <a:latin typeface="Arial" charset="0"/>
                <a:cs typeface="Times New Roman" pitchFamily="18" charset="0"/>
              </a:rPr>
              <a:t>التوثيق</a:t>
            </a:r>
          </a:p>
        </p:txBody>
      </p:sp>
      <p:sp>
        <p:nvSpPr>
          <p:cNvPr id="12" name="Rettangolo 11"/>
          <p:cNvSpPr/>
          <p:nvPr/>
        </p:nvSpPr>
        <p:spPr bwMode="auto">
          <a:xfrm>
            <a:off x="1633539" y="2940050"/>
            <a:ext cx="8924925" cy="1377950"/>
          </a:xfrm>
          <a:prstGeom prst="rect">
            <a:avLst/>
          </a:prstGeom>
          <a:solidFill>
            <a:schemeClr val="bg1">
              <a:lumMod val="95000"/>
            </a:schemeClr>
          </a:solid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2" name="CasellaDiTesto 5"/>
          <p:cNvSpPr txBox="1">
            <a:spLocks noChangeArrowheads="1"/>
          </p:cNvSpPr>
          <p:nvPr/>
        </p:nvSpPr>
        <p:spPr bwMode="auto">
          <a:xfrm>
            <a:off x="1998044" y="3191297"/>
            <a:ext cx="8191500" cy="400110"/>
          </a:xfrm>
          <a:prstGeom prst="rect">
            <a:avLst/>
          </a:prstGeom>
          <a:noFill/>
          <a:ln w="9525">
            <a:noFill/>
            <a:miter lim="800000"/>
            <a:headEnd/>
            <a:tailEnd/>
          </a:ln>
        </p:spPr>
        <p:txBody>
          <a:bodyPr>
            <a:spAutoFit/>
          </a:bodyPr>
          <a:lstStyle/>
          <a:p>
            <a:pPr algn="r"/>
            <a:r>
              <a:rPr lang="ar-OM" sz="2000" dirty="0">
                <a:solidFill>
                  <a:schemeClr val="bg2"/>
                </a:solidFill>
                <a:latin typeface="Arial" charset="0"/>
                <a:cs typeface="Arial" charset="0"/>
              </a:rPr>
              <a:t>في هذه الوحدة سنتحدث عن</a:t>
            </a:r>
          </a:p>
        </p:txBody>
      </p:sp>
      <p:sp>
        <p:nvSpPr>
          <p:cNvPr id="15363" name="Text Box 4"/>
          <p:cNvSpPr txBox="1">
            <a:spLocks noChangeArrowheads="1"/>
          </p:cNvSpPr>
          <p:nvPr/>
        </p:nvSpPr>
        <p:spPr bwMode="auto">
          <a:xfrm>
            <a:off x="3274364" y="745474"/>
            <a:ext cx="7315200" cy="369332"/>
          </a:xfrm>
          <a:prstGeom prst="rect">
            <a:avLst/>
          </a:prstGeom>
          <a:noFill/>
          <a:ln w="9525" algn="ctr">
            <a:noFill/>
            <a:miter lim="800000"/>
            <a:headEnd/>
            <a:tailEnd/>
          </a:ln>
        </p:spPr>
        <p:txBody>
          <a:bodyPr wrap="square">
            <a:spAutoFit/>
          </a:bodyPr>
          <a:lstStyle/>
          <a:p>
            <a:pPr algn="r">
              <a:spcBef>
                <a:spcPct val="50000"/>
              </a:spcBef>
            </a:pPr>
            <a:r>
              <a:rPr lang="ar-OM" b="1" dirty="0">
                <a:solidFill>
                  <a:srgbClr val="69AE23"/>
                </a:solidFill>
                <a:latin typeface="Arial" charset="0"/>
              </a:rPr>
              <a:t>مرحبًا</a:t>
            </a:r>
          </a:p>
        </p:txBody>
      </p:sp>
      <p:sp>
        <p:nvSpPr>
          <p:cNvPr id="15365" name="CasellaDiTesto 10"/>
          <p:cNvSpPr txBox="1">
            <a:spLocks noChangeArrowheads="1"/>
          </p:cNvSpPr>
          <p:nvPr/>
        </p:nvSpPr>
        <p:spPr bwMode="auto">
          <a:xfrm>
            <a:off x="7300829" y="3705125"/>
            <a:ext cx="2940228" cy="584775"/>
          </a:xfrm>
          <a:prstGeom prst="rect">
            <a:avLst/>
          </a:prstGeom>
          <a:noFill/>
          <a:ln w="9525">
            <a:noFill/>
            <a:miter lim="800000"/>
            <a:headEnd/>
            <a:tailEnd/>
          </a:ln>
        </p:spPr>
        <p:txBody>
          <a:bodyPr wrap="none">
            <a:spAutoFit/>
          </a:bodyPr>
          <a:lstStyle/>
          <a:p>
            <a:pPr algn="r"/>
            <a:r>
              <a:rPr lang="ar-OM" sz="3200" dirty="0">
                <a:solidFill>
                  <a:srgbClr val="69AE23"/>
                </a:solidFill>
                <a:latin typeface="MetaPro-Black" pitchFamily="50" charset="0"/>
              </a:rPr>
              <a:t>التوثيق</a:t>
            </a:r>
          </a:p>
        </p:txBody>
      </p:sp>
      <p:sp>
        <p:nvSpPr>
          <p:cNvPr id="41" name="Text Box 36">
            <a:extLst>
              <a:ext uri="{FF2B5EF4-FFF2-40B4-BE49-F238E27FC236}">
                <a16:creationId xmlns:a16="http://schemas.microsoft.com/office/drawing/2014/main" id="{A916642D-E6C8-4967-AAE3-F27DB012032C}"/>
              </a:ext>
            </a:extLst>
          </p:cNvPr>
          <p:cNvSpPr txBox="1">
            <a:spLocks noChangeArrowheads="1"/>
          </p:cNvSpPr>
          <p:nvPr/>
        </p:nvSpPr>
        <p:spPr bwMode="auto">
          <a:xfrm rot="5871091">
            <a:off x="5300401" y="2102532"/>
            <a:ext cx="1028295" cy="293723"/>
          </a:xfrm>
          <a:prstGeom prst="rect">
            <a:avLst/>
          </a:prstGeom>
          <a:noFill/>
          <a:ln w="12700" algn="ctr">
            <a:noFill/>
            <a:miter lim="800000"/>
            <a:headEnd/>
            <a:tailEnd/>
          </a:ln>
          <a:effectLst/>
        </p:spPr>
        <p:txBody>
          <a:bodyPr wrap="square" lIns="90488" tIns="44450" rIns="90488" bIns="44450">
            <a:normAutofit/>
          </a:bodyPr>
          <a:lstStyle/>
          <a:p>
            <a:pPr marL="3175" indent="-3175">
              <a:tabLst>
                <a:tab pos="357188" algn="l"/>
              </a:tabLst>
            </a:pPr>
            <a:r>
              <a:rPr lang="ar-OM" sz="1200" b="1">
                <a:solidFill>
                  <a:schemeClr val="bg1">
                    <a:lumMod val="65000"/>
                  </a:schemeClr>
                </a:solidFill>
                <a:latin typeface="Arial" charset="0"/>
                <a:cs typeface="Times New Roman" pitchFamily="18" charset="0"/>
              </a:rPr>
              <a:t>التحقق</a:t>
            </a:r>
          </a:p>
        </p:txBody>
      </p:sp>
      <p:sp>
        <p:nvSpPr>
          <p:cNvPr id="42" name="Text Box 36">
            <a:extLst>
              <a:ext uri="{FF2B5EF4-FFF2-40B4-BE49-F238E27FC236}">
                <a16:creationId xmlns:a16="http://schemas.microsoft.com/office/drawing/2014/main" id="{48B90593-B7BB-4DC0-B671-CBB643C802E1}"/>
              </a:ext>
            </a:extLst>
          </p:cNvPr>
          <p:cNvSpPr txBox="1">
            <a:spLocks noChangeArrowheads="1"/>
          </p:cNvSpPr>
          <p:nvPr/>
        </p:nvSpPr>
        <p:spPr bwMode="auto">
          <a:xfrm rot="5871091">
            <a:off x="5684246" y="1249769"/>
            <a:ext cx="552770" cy="281578"/>
          </a:xfrm>
          <a:prstGeom prst="rect">
            <a:avLst/>
          </a:prstGeom>
          <a:noFill/>
          <a:ln w="12700" algn="ctr">
            <a:noFill/>
            <a:miter lim="800000"/>
            <a:headEnd/>
            <a:tailEnd/>
          </a:ln>
          <a:effectLst/>
        </p:spPr>
        <p:txBody>
          <a:bodyPr wrap="square" lIns="90488" tIns="44450" rIns="90488" bIns="44450">
            <a:normAutofit fontScale="92500"/>
          </a:bodyPr>
          <a:lstStyle/>
          <a:p>
            <a:pPr marL="3175" indent="-3175">
              <a:tabLst>
                <a:tab pos="357188" algn="l"/>
              </a:tabLst>
            </a:pPr>
            <a:r>
              <a:rPr lang="ar-OM" sz="1200" b="1">
                <a:solidFill>
                  <a:srgbClr val="BEBEBE"/>
                </a:solidFill>
                <a:latin typeface="Arial" charset="0"/>
                <a:cs typeface="Times New Roman" pitchFamily="18" charset="0"/>
              </a:rPr>
              <a:t>الترشيح</a:t>
            </a:r>
          </a:p>
        </p:txBody>
      </p:sp>
    </p:spTree>
    <p:extLst>
      <p:ext uri="{BB962C8B-B14F-4D97-AF65-F5344CB8AC3E}">
        <p14:creationId xmlns:p14="http://schemas.microsoft.com/office/powerpoint/2010/main" val="16847607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E4E35B3-4DDD-4EEC-A75A-2D27CE6738BF}"/>
              </a:ext>
            </a:extLst>
          </p:cNvPr>
          <p:cNvGrpSpPr/>
          <p:nvPr/>
        </p:nvGrpSpPr>
        <p:grpSpPr>
          <a:xfrm>
            <a:off x="3071003" y="1270580"/>
            <a:ext cx="5431121" cy="4075193"/>
            <a:chOff x="3956056" y="1602613"/>
            <a:chExt cx="5431121" cy="4075193"/>
          </a:xfrm>
        </p:grpSpPr>
        <p:sp>
          <p:nvSpPr>
            <p:cNvPr id="9" name="Freeform: Shape 8">
              <a:extLst>
                <a:ext uri="{FF2B5EF4-FFF2-40B4-BE49-F238E27FC236}">
                  <a16:creationId xmlns:a16="http://schemas.microsoft.com/office/drawing/2014/main" id="{0222D6E8-04B3-4044-BAF9-4D120DB8D331}"/>
                </a:ext>
              </a:extLst>
            </p:cNvPr>
            <p:cNvSpPr/>
            <p:nvPr/>
          </p:nvSpPr>
          <p:spPr>
            <a:xfrm>
              <a:off x="5888669" y="1602613"/>
              <a:ext cx="1318180" cy="565694"/>
            </a:xfrm>
            <a:custGeom>
              <a:avLst/>
              <a:gdLst>
                <a:gd name="connsiteX0" fmla="*/ 0 w 1318180"/>
                <a:gd name="connsiteY0" fmla="*/ 56569 h 565694"/>
                <a:gd name="connsiteX1" fmla="*/ 56569 w 1318180"/>
                <a:gd name="connsiteY1" fmla="*/ 0 h 565694"/>
                <a:gd name="connsiteX2" fmla="*/ 1261611 w 1318180"/>
                <a:gd name="connsiteY2" fmla="*/ 0 h 565694"/>
                <a:gd name="connsiteX3" fmla="*/ 1318180 w 1318180"/>
                <a:gd name="connsiteY3" fmla="*/ 56569 h 565694"/>
                <a:gd name="connsiteX4" fmla="*/ 1318180 w 1318180"/>
                <a:gd name="connsiteY4" fmla="*/ 509125 h 565694"/>
                <a:gd name="connsiteX5" fmla="*/ 1261611 w 1318180"/>
                <a:gd name="connsiteY5" fmla="*/ 565694 h 565694"/>
                <a:gd name="connsiteX6" fmla="*/ 56569 w 1318180"/>
                <a:gd name="connsiteY6" fmla="*/ 565694 h 565694"/>
                <a:gd name="connsiteX7" fmla="*/ 0 w 1318180"/>
                <a:gd name="connsiteY7" fmla="*/ 509125 h 565694"/>
                <a:gd name="connsiteX8" fmla="*/ 0 w 1318180"/>
                <a:gd name="connsiteY8" fmla="*/ 56569 h 565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8180" h="565694">
                  <a:moveTo>
                    <a:pt x="0" y="56569"/>
                  </a:moveTo>
                  <a:cubicBezTo>
                    <a:pt x="0" y="25327"/>
                    <a:pt x="25327" y="0"/>
                    <a:pt x="56569" y="0"/>
                  </a:cubicBezTo>
                  <a:lnTo>
                    <a:pt x="1261611" y="0"/>
                  </a:lnTo>
                  <a:cubicBezTo>
                    <a:pt x="1292853" y="0"/>
                    <a:pt x="1318180" y="25327"/>
                    <a:pt x="1318180" y="56569"/>
                  </a:cubicBezTo>
                  <a:lnTo>
                    <a:pt x="1318180" y="509125"/>
                  </a:lnTo>
                  <a:cubicBezTo>
                    <a:pt x="1318180" y="540367"/>
                    <a:pt x="1292853" y="565694"/>
                    <a:pt x="1261611" y="565694"/>
                  </a:cubicBezTo>
                  <a:lnTo>
                    <a:pt x="56569" y="565694"/>
                  </a:lnTo>
                  <a:cubicBezTo>
                    <a:pt x="25327" y="565694"/>
                    <a:pt x="0" y="540367"/>
                    <a:pt x="0" y="509125"/>
                  </a:cubicBezTo>
                  <a:lnTo>
                    <a:pt x="0" y="56569"/>
                  </a:lnTo>
                  <a:close/>
                </a:path>
              </a:pathLst>
            </a:custGeom>
            <a:solidFill>
              <a:srgbClr val="69AE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5149" tIns="85149" rIns="85149" bIns="85149" numCol="1" spcCol="1270" anchor="ctr" anchorCtr="0">
              <a:noAutofit/>
            </a:bodyPr>
            <a:lstStyle/>
            <a:p>
              <a:pPr marL="0" lvl="0" indent="0" algn="ctr" defTabSz="800100">
                <a:lnSpc>
                  <a:spcPct val="90000"/>
                </a:lnSpc>
                <a:spcBef>
                  <a:spcPct val="0"/>
                </a:spcBef>
                <a:spcAft>
                  <a:spcPct val="35000"/>
                </a:spcAft>
                <a:buNone/>
              </a:pPr>
              <a:r>
                <a:rPr lang="ar-OM" sz="1800" kern="1200" dirty="0"/>
                <a:t>سجل البيانات</a:t>
              </a:r>
            </a:p>
          </p:txBody>
        </p:sp>
        <p:sp>
          <p:nvSpPr>
            <p:cNvPr id="10" name="Freeform: Shape 9">
              <a:extLst>
                <a:ext uri="{FF2B5EF4-FFF2-40B4-BE49-F238E27FC236}">
                  <a16:creationId xmlns:a16="http://schemas.microsoft.com/office/drawing/2014/main" id="{D4FB5894-CE5E-4F98-96D3-2EF582C5E2BB}"/>
                </a:ext>
              </a:extLst>
            </p:cNvPr>
            <p:cNvSpPr/>
            <p:nvPr/>
          </p:nvSpPr>
          <p:spPr>
            <a:xfrm rot="1454478">
              <a:off x="7481892" y="1852008"/>
              <a:ext cx="624763" cy="233622"/>
            </a:xfrm>
            <a:custGeom>
              <a:avLst/>
              <a:gdLst>
                <a:gd name="connsiteX0" fmla="*/ 0 w 624763"/>
                <a:gd name="connsiteY0" fmla="*/ 116811 h 233622"/>
                <a:gd name="connsiteX1" fmla="*/ 116811 w 624763"/>
                <a:gd name="connsiteY1" fmla="*/ 0 h 233622"/>
                <a:gd name="connsiteX2" fmla="*/ 116811 w 624763"/>
                <a:gd name="connsiteY2" fmla="*/ 46724 h 233622"/>
                <a:gd name="connsiteX3" fmla="*/ 507952 w 624763"/>
                <a:gd name="connsiteY3" fmla="*/ 46724 h 233622"/>
                <a:gd name="connsiteX4" fmla="*/ 507952 w 624763"/>
                <a:gd name="connsiteY4" fmla="*/ 0 h 233622"/>
                <a:gd name="connsiteX5" fmla="*/ 624763 w 624763"/>
                <a:gd name="connsiteY5" fmla="*/ 116811 h 233622"/>
                <a:gd name="connsiteX6" fmla="*/ 507952 w 624763"/>
                <a:gd name="connsiteY6" fmla="*/ 233622 h 233622"/>
                <a:gd name="connsiteX7" fmla="*/ 507952 w 624763"/>
                <a:gd name="connsiteY7" fmla="*/ 186898 h 233622"/>
                <a:gd name="connsiteX8" fmla="*/ 116811 w 624763"/>
                <a:gd name="connsiteY8" fmla="*/ 186898 h 233622"/>
                <a:gd name="connsiteX9" fmla="*/ 116811 w 624763"/>
                <a:gd name="connsiteY9" fmla="*/ 233622 h 233622"/>
                <a:gd name="connsiteX10" fmla="*/ 0 w 624763"/>
                <a:gd name="connsiteY10" fmla="*/ 116811 h 233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63" h="233622">
                  <a:moveTo>
                    <a:pt x="0" y="116811"/>
                  </a:moveTo>
                  <a:lnTo>
                    <a:pt x="116811" y="0"/>
                  </a:lnTo>
                  <a:lnTo>
                    <a:pt x="116811" y="46724"/>
                  </a:lnTo>
                  <a:lnTo>
                    <a:pt x="507952" y="46724"/>
                  </a:lnTo>
                  <a:lnTo>
                    <a:pt x="507952" y="0"/>
                  </a:lnTo>
                  <a:lnTo>
                    <a:pt x="624763" y="116811"/>
                  </a:lnTo>
                  <a:lnTo>
                    <a:pt x="507952" y="233622"/>
                  </a:lnTo>
                  <a:lnTo>
                    <a:pt x="507952" y="186898"/>
                  </a:lnTo>
                  <a:lnTo>
                    <a:pt x="116811" y="186898"/>
                  </a:lnTo>
                  <a:lnTo>
                    <a:pt x="116811" y="233622"/>
                  </a:lnTo>
                  <a:lnTo>
                    <a:pt x="0" y="116811"/>
                  </a:lnTo>
                  <a:close/>
                </a:path>
              </a:pathLst>
            </a:custGeom>
            <a:solidFill>
              <a:srgbClr val="B5CBE7"/>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70086" tIns="46723" rIns="70087" bIns="46724" numCol="1" spcCol="1270" anchor="ctr" anchorCtr="0">
              <a:noAutofit/>
            </a:bodyPr>
            <a:lstStyle/>
            <a:p>
              <a:pPr marL="0" lvl="0" indent="0" algn="ctr" defTabSz="466725">
                <a:lnSpc>
                  <a:spcPct val="90000"/>
                </a:lnSpc>
                <a:spcBef>
                  <a:spcPct val="0"/>
                </a:spcBef>
                <a:spcAft>
                  <a:spcPct val="35000"/>
                </a:spcAft>
                <a:buNone/>
              </a:pPr>
              <a:endParaRPr lang="en-GB" sz="1050" kern="1200"/>
            </a:p>
          </p:txBody>
        </p:sp>
        <p:sp>
          <p:nvSpPr>
            <p:cNvPr id="11" name="Freeform: Shape 10">
              <a:extLst>
                <a:ext uri="{FF2B5EF4-FFF2-40B4-BE49-F238E27FC236}">
                  <a16:creationId xmlns:a16="http://schemas.microsoft.com/office/drawing/2014/main" id="{ABD297FE-E7C9-4BA8-8CF9-7A2EA5B9B567}"/>
                </a:ext>
              </a:extLst>
            </p:cNvPr>
            <p:cNvSpPr/>
            <p:nvPr/>
          </p:nvSpPr>
          <p:spPr>
            <a:xfrm>
              <a:off x="3956244" y="2628694"/>
              <a:ext cx="1334988" cy="1018155"/>
            </a:xfrm>
            <a:custGeom>
              <a:avLst/>
              <a:gdLst>
                <a:gd name="connsiteX0" fmla="*/ 0 w 1334988"/>
                <a:gd name="connsiteY0" fmla="*/ 101816 h 1018155"/>
                <a:gd name="connsiteX1" fmla="*/ 101816 w 1334988"/>
                <a:gd name="connsiteY1" fmla="*/ 0 h 1018155"/>
                <a:gd name="connsiteX2" fmla="*/ 1233173 w 1334988"/>
                <a:gd name="connsiteY2" fmla="*/ 0 h 1018155"/>
                <a:gd name="connsiteX3" fmla="*/ 1334989 w 1334988"/>
                <a:gd name="connsiteY3" fmla="*/ 101816 h 1018155"/>
                <a:gd name="connsiteX4" fmla="*/ 1334988 w 1334988"/>
                <a:gd name="connsiteY4" fmla="*/ 916340 h 1018155"/>
                <a:gd name="connsiteX5" fmla="*/ 1233172 w 1334988"/>
                <a:gd name="connsiteY5" fmla="*/ 1018156 h 1018155"/>
                <a:gd name="connsiteX6" fmla="*/ 101816 w 1334988"/>
                <a:gd name="connsiteY6" fmla="*/ 1018155 h 1018155"/>
                <a:gd name="connsiteX7" fmla="*/ 0 w 1334988"/>
                <a:gd name="connsiteY7" fmla="*/ 916339 h 1018155"/>
                <a:gd name="connsiteX8" fmla="*/ 0 w 1334988"/>
                <a:gd name="connsiteY8" fmla="*/ 101816 h 1018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4988" h="1018155">
                  <a:moveTo>
                    <a:pt x="0" y="101816"/>
                  </a:moveTo>
                  <a:cubicBezTo>
                    <a:pt x="0" y="45585"/>
                    <a:pt x="45585" y="0"/>
                    <a:pt x="101816" y="0"/>
                  </a:cubicBezTo>
                  <a:lnTo>
                    <a:pt x="1233173" y="0"/>
                  </a:lnTo>
                  <a:cubicBezTo>
                    <a:pt x="1289404" y="0"/>
                    <a:pt x="1334989" y="45585"/>
                    <a:pt x="1334989" y="101816"/>
                  </a:cubicBezTo>
                  <a:cubicBezTo>
                    <a:pt x="1334989" y="373324"/>
                    <a:pt x="1334988" y="644832"/>
                    <a:pt x="1334988" y="916340"/>
                  </a:cubicBezTo>
                  <a:cubicBezTo>
                    <a:pt x="1334988" y="972571"/>
                    <a:pt x="1289403" y="1018156"/>
                    <a:pt x="1233172" y="1018156"/>
                  </a:cubicBezTo>
                  <a:lnTo>
                    <a:pt x="101816" y="1018155"/>
                  </a:lnTo>
                  <a:cubicBezTo>
                    <a:pt x="45585" y="1018155"/>
                    <a:pt x="0" y="972570"/>
                    <a:pt x="0" y="916339"/>
                  </a:cubicBezTo>
                  <a:lnTo>
                    <a:pt x="0" y="101816"/>
                  </a:lnTo>
                  <a:close/>
                </a:path>
              </a:pathLst>
            </a:custGeom>
            <a:solidFill>
              <a:srgbClr val="69AE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8401" tIns="98401" rIns="98401" bIns="98401" numCol="1" spcCol="1270" anchor="ctr" anchorCtr="0">
              <a:noAutofit/>
            </a:bodyPr>
            <a:lstStyle/>
            <a:p>
              <a:pPr marL="0" lvl="0" indent="0" algn="ctr" defTabSz="800100">
                <a:lnSpc>
                  <a:spcPct val="90000"/>
                </a:lnSpc>
                <a:spcBef>
                  <a:spcPct val="0"/>
                </a:spcBef>
                <a:spcAft>
                  <a:spcPct val="35000"/>
                </a:spcAft>
                <a:buNone/>
              </a:pPr>
              <a:r>
                <a:rPr lang="ar-OM" sz="1800" kern="1200"/>
                <a:t>إنتاج التقارير والمخرجات</a:t>
              </a:r>
            </a:p>
          </p:txBody>
        </p:sp>
        <p:sp>
          <p:nvSpPr>
            <p:cNvPr id="12" name="Freeform: Shape 11">
              <a:extLst>
                <a:ext uri="{FF2B5EF4-FFF2-40B4-BE49-F238E27FC236}">
                  <a16:creationId xmlns:a16="http://schemas.microsoft.com/office/drawing/2014/main" id="{43CB3169-557C-4D89-A81F-79017DF6380D}"/>
                </a:ext>
              </a:extLst>
            </p:cNvPr>
            <p:cNvSpPr/>
            <p:nvPr/>
          </p:nvSpPr>
          <p:spPr>
            <a:xfrm rot="17917032">
              <a:off x="8407301" y="3839207"/>
              <a:ext cx="624763" cy="233623"/>
            </a:xfrm>
            <a:custGeom>
              <a:avLst/>
              <a:gdLst>
                <a:gd name="connsiteX0" fmla="*/ 0 w 624763"/>
                <a:gd name="connsiteY0" fmla="*/ 116811 h 233622"/>
                <a:gd name="connsiteX1" fmla="*/ 116811 w 624763"/>
                <a:gd name="connsiteY1" fmla="*/ 0 h 233622"/>
                <a:gd name="connsiteX2" fmla="*/ 116811 w 624763"/>
                <a:gd name="connsiteY2" fmla="*/ 46724 h 233622"/>
                <a:gd name="connsiteX3" fmla="*/ 507952 w 624763"/>
                <a:gd name="connsiteY3" fmla="*/ 46724 h 233622"/>
                <a:gd name="connsiteX4" fmla="*/ 507952 w 624763"/>
                <a:gd name="connsiteY4" fmla="*/ 0 h 233622"/>
                <a:gd name="connsiteX5" fmla="*/ 624763 w 624763"/>
                <a:gd name="connsiteY5" fmla="*/ 116811 h 233622"/>
                <a:gd name="connsiteX6" fmla="*/ 507952 w 624763"/>
                <a:gd name="connsiteY6" fmla="*/ 233622 h 233622"/>
                <a:gd name="connsiteX7" fmla="*/ 507952 w 624763"/>
                <a:gd name="connsiteY7" fmla="*/ 186898 h 233622"/>
                <a:gd name="connsiteX8" fmla="*/ 116811 w 624763"/>
                <a:gd name="connsiteY8" fmla="*/ 186898 h 233622"/>
                <a:gd name="connsiteX9" fmla="*/ 116811 w 624763"/>
                <a:gd name="connsiteY9" fmla="*/ 233622 h 233622"/>
                <a:gd name="connsiteX10" fmla="*/ 0 w 624763"/>
                <a:gd name="connsiteY10" fmla="*/ 116811 h 233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63" h="233622">
                  <a:moveTo>
                    <a:pt x="624763" y="116811"/>
                  </a:moveTo>
                  <a:lnTo>
                    <a:pt x="507952" y="233621"/>
                  </a:lnTo>
                  <a:lnTo>
                    <a:pt x="507952" y="186897"/>
                  </a:lnTo>
                  <a:lnTo>
                    <a:pt x="116811" y="186897"/>
                  </a:lnTo>
                  <a:lnTo>
                    <a:pt x="116811" y="233621"/>
                  </a:lnTo>
                  <a:lnTo>
                    <a:pt x="0" y="116811"/>
                  </a:lnTo>
                  <a:lnTo>
                    <a:pt x="116811" y="1"/>
                  </a:lnTo>
                  <a:lnTo>
                    <a:pt x="116811" y="46725"/>
                  </a:lnTo>
                  <a:lnTo>
                    <a:pt x="507952" y="46725"/>
                  </a:lnTo>
                  <a:lnTo>
                    <a:pt x="507952" y="1"/>
                  </a:lnTo>
                  <a:lnTo>
                    <a:pt x="624763" y="116811"/>
                  </a:lnTo>
                  <a:close/>
                </a:path>
              </a:pathLst>
            </a:custGeom>
            <a:solidFill>
              <a:srgbClr val="B5CBE7"/>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70085" tIns="46724" rIns="70088" bIns="46724" numCol="1" spcCol="1270" anchor="ctr" anchorCtr="0">
              <a:noAutofit/>
            </a:bodyPr>
            <a:lstStyle/>
            <a:p>
              <a:pPr marL="0" lvl="0" indent="0" algn="ctr" defTabSz="466725">
                <a:lnSpc>
                  <a:spcPct val="90000"/>
                </a:lnSpc>
                <a:spcBef>
                  <a:spcPct val="0"/>
                </a:spcBef>
                <a:spcAft>
                  <a:spcPct val="35000"/>
                </a:spcAft>
                <a:buNone/>
              </a:pPr>
              <a:endParaRPr lang="en-GB" sz="1050" kern="1200"/>
            </a:p>
          </p:txBody>
        </p:sp>
        <p:sp>
          <p:nvSpPr>
            <p:cNvPr id="13" name="Freeform: Shape 12">
              <a:extLst>
                <a:ext uri="{FF2B5EF4-FFF2-40B4-BE49-F238E27FC236}">
                  <a16:creationId xmlns:a16="http://schemas.microsoft.com/office/drawing/2014/main" id="{533EA4C9-5138-4D26-80CB-AF63B16F6C80}"/>
                </a:ext>
              </a:extLst>
            </p:cNvPr>
            <p:cNvSpPr/>
            <p:nvPr/>
          </p:nvSpPr>
          <p:spPr>
            <a:xfrm>
              <a:off x="3956056" y="4637414"/>
              <a:ext cx="1464442" cy="664343"/>
            </a:xfrm>
            <a:custGeom>
              <a:avLst/>
              <a:gdLst>
                <a:gd name="connsiteX0" fmla="*/ 0 w 1464442"/>
                <a:gd name="connsiteY0" fmla="*/ 66434 h 664343"/>
                <a:gd name="connsiteX1" fmla="*/ 66434 w 1464442"/>
                <a:gd name="connsiteY1" fmla="*/ 0 h 664343"/>
                <a:gd name="connsiteX2" fmla="*/ 1398008 w 1464442"/>
                <a:gd name="connsiteY2" fmla="*/ 0 h 664343"/>
                <a:gd name="connsiteX3" fmla="*/ 1464442 w 1464442"/>
                <a:gd name="connsiteY3" fmla="*/ 66434 h 664343"/>
                <a:gd name="connsiteX4" fmla="*/ 1464442 w 1464442"/>
                <a:gd name="connsiteY4" fmla="*/ 597909 h 664343"/>
                <a:gd name="connsiteX5" fmla="*/ 1398008 w 1464442"/>
                <a:gd name="connsiteY5" fmla="*/ 664343 h 664343"/>
                <a:gd name="connsiteX6" fmla="*/ 66434 w 1464442"/>
                <a:gd name="connsiteY6" fmla="*/ 664343 h 664343"/>
                <a:gd name="connsiteX7" fmla="*/ 0 w 1464442"/>
                <a:gd name="connsiteY7" fmla="*/ 597909 h 664343"/>
                <a:gd name="connsiteX8" fmla="*/ 0 w 1464442"/>
                <a:gd name="connsiteY8" fmla="*/ 66434 h 66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4442" h="664343">
                  <a:moveTo>
                    <a:pt x="0" y="66434"/>
                  </a:moveTo>
                  <a:cubicBezTo>
                    <a:pt x="0" y="29744"/>
                    <a:pt x="29744" y="0"/>
                    <a:pt x="66434" y="0"/>
                  </a:cubicBezTo>
                  <a:lnTo>
                    <a:pt x="1398008" y="0"/>
                  </a:lnTo>
                  <a:cubicBezTo>
                    <a:pt x="1434698" y="0"/>
                    <a:pt x="1464442" y="29744"/>
                    <a:pt x="1464442" y="66434"/>
                  </a:cubicBezTo>
                  <a:lnTo>
                    <a:pt x="1464442" y="597909"/>
                  </a:lnTo>
                  <a:cubicBezTo>
                    <a:pt x="1464442" y="634599"/>
                    <a:pt x="1434698" y="664343"/>
                    <a:pt x="1398008" y="664343"/>
                  </a:cubicBezTo>
                  <a:lnTo>
                    <a:pt x="66434" y="664343"/>
                  </a:lnTo>
                  <a:cubicBezTo>
                    <a:pt x="29744" y="664343"/>
                    <a:pt x="0" y="634599"/>
                    <a:pt x="0" y="597909"/>
                  </a:cubicBezTo>
                  <a:lnTo>
                    <a:pt x="0" y="66434"/>
                  </a:lnTo>
                  <a:close/>
                </a:path>
              </a:pathLst>
            </a:custGeom>
            <a:solidFill>
              <a:srgbClr val="69AE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8038" tIns="88038" rIns="88038" bIns="88038" numCol="1" spcCol="1270" anchor="ctr" anchorCtr="0">
              <a:noAutofit/>
            </a:bodyPr>
            <a:lstStyle/>
            <a:p>
              <a:pPr marL="0" lvl="0" indent="0" algn="ctr" defTabSz="800100">
                <a:lnSpc>
                  <a:spcPct val="90000"/>
                </a:lnSpc>
                <a:spcBef>
                  <a:spcPct val="0"/>
                </a:spcBef>
                <a:spcAft>
                  <a:spcPct val="35000"/>
                </a:spcAft>
                <a:buNone/>
              </a:pPr>
              <a:r>
                <a:rPr lang="ar-OM" sz="1800" kern="1200" dirty="0"/>
                <a:t>دعم المراجعة اليومية للتهديدات</a:t>
              </a:r>
            </a:p>
          </p:txBody>
        </p:sp>
        <p:sp>
          <p:nvSpPr>
            <p:cNvPr id="14" name="Freeform: Shape 13">
              <a:extLst>
                <a:ext uri="{FF2B5EF4-FFF2-40B4-BE49-F238E27FC236}">
                  <a16:creationId xmlns:a16="http://schemas.microsoft.com/office/drawing/2014/main" id="{76B2A1A6-B503-499C-9E88-A499304506CF}"/>
                </a:ext>
              </a:extLst>
            </p:cNvPr>
            <p:cNvSpPr/>
            <p:nvPr/>
          </p:nvSpPr>
          <p:spPr>
            <a:xfrm rot="527046">
              <a:off x="5863275" y="5223433"/>
              <a:ext cx="670578" cy="233623"/>
            </a:xfrm>
            <a:custGeom>
              <a:avLst/>
              <a:gdLst>
                <a:gd name="connsiteX0" fmla="*/ 0 w 670577"/>
                <a:gd name="connsiteY0" fmla="*/ 116811 h 233622"/>
                <a:gd name="connsiteX1" fmla="*/ 116811 w 670577"/>
                <a:gd name="connsiteY1" fmla="*/ 0 h 233622"/>
                <a:gd name="connsiteX2" fmla="*/ 116811 w 670577"/>
                <a:gd name="connsiteY2" fmla="*/ 46724 h 233622"/>
                <a:gd name="connsiteX3" fmla="*/ 553766 w 670577"/>
                <a:gd name="connsiteY3" fmla="*/ 46724 h 233622"/>
                <a:gd name="connsiteX4" fmla="*/ 553766 w 670577"/>
                <a:gd name="connsiteY4" fmla="*/ 0 h 233622"/>
                <a:gd name="connsiteX5" fmla="*/ 670577 w 670577"/>
                <a:gd name="connsiteY5" fmla="*/ 116811 h 233622"/>
                <a:gd name="connsiteX6" fmla="*/ 553766 w 670577"/>
                <a:gd name="connsiteY6" fmla="*/ 233622 h 233622"/>
                <a:gd name="connsiteX7" fmla="*/ 553766 w 670577"/>
                <a:gd name="connsiteY7" fmla="*/ 186898 h 233622"/>
                <a:gd name="connsiteX8" fmla="*/ 116811 w 670577"/>
                <a:gd name="connsiteY8" fmla="*/ 186898 h 233622"/>
                <a:gd name="connsiteX9" fmla="*/ 116811 w 670577"/>
                <a:gd name="connsiteY9" fmla="*/ 233622 h 233622"/>
                <a:gd name="connsiteX10" fmla="*/ 0 w 670577"/>
                <a:gd name="connsiteY10" fmla="*/ 116811 h 233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577" h="233622">
                  <a:moveTo>
                    <a:pt x="670577" y="116811"/>
                  </a:moveTo>
                  <a:lnTo>
                    <a:pt x="553766" y="233621"/>
                  </a:lnTo>
                  <a:lnTo>
                    <a:pt x="553766" y="186897"/>
                  </a:lnTo>
                  <a:lnTo>
                    <a:pt x="116811" y="186897"/>
                  </a:lnTo>
                  <a:lnTo>
                    <a:pt x="116811" y="233621"/>
                  </a:lnTo>
                  <a:lnTo>
                    <a:pt x="0" y="116811"/>
                  </a:lnTo>
                  <a:lnTo>
                    <a:pt x="116811" y="1"/>
                  </a:lnTo>
                  <a:lnTo>
                    <a:pt x="116811" y="46725"/>
                  </a:lnTo>
                  <a:lnTo>
                    <a:pt x="553766" y="46725"/>
                  </a:lnTo>
                  <a:lnTo>
                    <a:pt x="553766" y="1"/>
                  </a:lnTo>
                  <a:lnTo>
                    <a:pt x="670577" y="116811"/>
                  </a:lnTo>
                  <a:close/>
                </a:path>
              </a:pathLst>
            </a:custGeom>
            <a:solidFill>
              <a:srgbClr val="B2B2B2"/>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spcFirstLastPara="0" vert="horz" wrap="square" lIns="70087" tIns="46725" rIns="70087" bIns="46723" numCol="1" spcCol="1270" anchor="ctr" anchorCtr="0">
              <a:noAutofit/>
            </a:bodyPr>
            <a:lstStyle/>
            <a:p>
              <a:pPr marL="0" lvl="0" indent="0" algn="ctr" defTabSz="466725">
                <a:lnSpc>
                  <a:spcPct val="90000"/>
                </a:lnSpc>
                <a:spcBef>
                  <a:spcPct val="0"/>
                </a:spcBef>
                <a:spcAft>
                  <a:spcPct val="35000"/>
                </a:spcAft>
                <a:buNone/>
              </a:pPr>
              <a:endParaRPr lang="en-GB" sz="1050" kern="1200"/>
            </a:p>
          </p:txBody>
        </p:sp>
        <p:sp>
          <p:nvSpPr>
            <p:cNvPr id="16" name="Freeform: Shape 15">
              <a:extLst>
                <a:ext uri="{FF2B5EF4-FFF2-40B4-BE49-F238E27FC236}">
                  <a16:creationId xmlns:a16="http://schemas.microsoft.com/office/drawing/2014/main" id="{5A38BBE2-72B7-4167-898C-8489B1C94962}"/>
                </a:ext>
              </a:extLst>
            </p:cNvPr>
            <p:cNvSpPr/>
            <p:nvPr/>
          </p:nvSpPr>
          <p:spPr>
            <a:xfrm>
              <a:off x="7108214" y="4256057"/>
              <a:ext cx="1334988" cy="1421749"/>
            </a:xfrm>
            <a:custGeom>
              <a:avLst/>
              <a:gdLst>
                <a:gd name="connsiteX0" fmla="*/ 0 w 1334988"/>
                <a:gd name="connsiteY0" fmla="*/ 133499 h 1421749"/>
                <a:gd name="connsiteX1" fmla="*/ 133499 w 1334988"/>
                <a:gd name="connsiteY1" fmla="*/ 0 h 1421749"/>
                <a:gd name="connsiteX2" fmla="*/ 1201489 w 1334988"/>
                <a:gd name="connsiteY2" fmla="*/ 0 h 1421749"/>
                <a:gd name="connsiteX3" fmla="*/ 1334988 w 1334988"/>
                <a:gd name="connsiteY3" fmla="*/ 133499 h 1421749"/>
                <a:gd name="connsiteX4" fmla="*/ 1334988 w 1334988"/>
                <a:gd name="connsiteY4" fmla="*/ 1288250 h 1421749"/>
                <a:gd name="connsiteX5" fmla="*/ 1201489 w 1334988"/>
                <a:gd name="connsiteY5" fmla="*/ 1421749 h 1421749"/>
                <a:gd name="connsiteX6" fmla="*/ 133499 w 1334988"/>
                <a:gd name="connsiteY6" fmla="*/ 1421749 h 1421749"/>
                <a:gd name="connsiteX7" fmla="*/ 0 w 1334988"/>
                <a:gd name="connsiteY7" fmla="*/ 1288250 h 1421749"/>
                <a:gd name="connsiteX8" fmla="*/ 0 w 1334988"/>
                <a:gd name="connsiteY8" fmla="*/ 133499 h 142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4988" h="1421749">
                  <a:moveTo>
                    <a:pt x="0" y="133499"/>
                  </a:moveTo>
                  <a:cubicBezTo>
                    <a:pt x="0" y="59770"/>
                    <a:pt x="59770" y="0"/>
                    <a:pt x="133499" y="0"/>
                  </a:cubicBezTo>
                  <a:lnTo>
                    <a:pt x="1201489" y="0"/>
                  </a:lnTo>
                  <a:cubicBezTo>
                    <a:pt x="1275218" y="0"/>
                    <a:pt x="1334988" y="59770"/>
                    <a:pt x="1334988" y="133499"/>
                  </a:cubicBezTo>
                  <a:lnTo>
                    <a:pt x="1334988" y="1288250"/>
                  </a:lnTo>
                  <a:cubicBezTo>
                    <a:pt x="1334988" y="1361979"/>
                    <a:pt x="1275218" y="1421749"/>
                    <a:pt x="1201489" y="1421749"/>
                  </a:cubicBezTo>
                  <a:lnTo>
                    <a:pt x="133499" y="1421749"/>
                  </a:lnTo>
                  <a:cubicBezTo>
                    <a:pt x="59770" y="1421749"/>
                    <a:pt x="0" y="1361979"/>
                    <a:pt x="0" y="1288250"/>
                  </a:cubicBezTo>
                  <a:lnTo>
                    <a:pt x="0" y="133499"/>
                  </a:lnTo>
                  <a:close/>
                </a:path>
              </a:pathLst>
            </a:custGeom>
            <a:solidFill>
              <a:srgbClr val="69AE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7680" tIns="107680" rIns="107680" bIns="107680" numCol="1" spcCol="1270" anchor="ctr" anchorCtr="0">
              <a:noAutofit/>
            </a:bodyPr>
            <a:lstStyle/>
            <a:p>
              <a:pPr marL="0" lvl="0" indent="0" algn="ctr" defTabSz="800100">
                <a:lnSpc>
                  <a:spcPct val="90000"/>
                </a:lnSpc>
                <a:spcBef>
                  <a:spcPct val="0"/>
                </a:spcBef>
                <a:spcAft>
                  <a:spcPct val="35000"/>
                </a:spcAft>
                <a:buNone/>
              </a:pPr>
              <a:r>
                <a:rPr lang="ar-OM" sz="1800" kern="1200" dirty="0"/>
                <a:t> دعم التحليل والمتابعة</a:t>
              </a:r>
            </a:p>
          </p:txBody>
        </p:sp>
        <p:sp>
          <p:nvSpPr>
            <p:cNvPr id="17" name="Freeform: Shape 16">
              <a:extLst>
                <a:ext uri="{FF2B5EF4-FFF2-40B4-BE49-F238E27FC236}">
                  <a16:creationId xmlns:a16="http://schemas.microsoft.com/office/drawing/2014/main" id="{63A775CC-591D-4ED6-B562-69A199B9F036}"/>
                </a:ext>
              </a:extLst>
            </p:cNvPr>
            <p:cNvSpPr/>
            <p:nvPr/>
          </p:nvSpPr>
          <p:spPr>
            <a:xfrm rot="4274667">
              <a:off x="4586944" y="3976090"/>
              <a:ext cx="624764" cy="233622"/>
            </a:xfrm>
            <a:custGeom>
              <a:avLst/>
              <a:gdLst>
                <a:gd name="connsiteX0" fmla="*/ 0 w 624763"/>
                <a:gd name="connsiteY0" fmla="*/ 116811 h 233622"/>
                <a:gd name="connsiteX1" fmla="*/ 116811 w 624763"/>
                <a:gd name="connsiteY1" fmla="*/ 0 h 233622"/>
                <a:gd name="connsiteX2" fmla="*/ 116811 w 624763"/>
                <a:gd name="connsiteY2" fmla="*/ 46724 h 233622"/>
                <a:gd name="connsiteX3" fmla="*/ 507952 w 624763"/>
                <a:gd name="connsiteY3" fmla="*/ 46724 h 233622"/>
                <a:gd name="connsiteX4" fmla="*/ 507952 w 624763"/>
                <a:gd name="connsiteY4" fmla="*/ 0 h 233622"/>
                <a:gd name="connsiteX5" fmla="*/ 624763 w 624763"/>
                <a:gd name="connsiteY5" fmla="*/ 116811 h 233622"/>
                <a:gd name="connsiteX6" fmla="*/ 507952 w 624763"/>
                <a:gd name="connsiteY6" fmla="*/ 233622 h 233622"/>
                <a:gd name="connsiteX7" fmla="*/ 507952 w 624763"/>
                <a:gd name="connsiteY7" fmla="*/ 186898 h 233622"/>
                <a:gd name="connsiteX8" fmla="*/ 116811 w 624763"/>
                <a:gd name="connsiteY8" fmla="*/ 186898 h 233622"/>
                <a:gd name="connsiteX9" fmla="*/ 116811 w 624763"/>
                <a:gd name="connsiteY9" fmla="*/ 233622 h 233622"/>
                <a:gd name="connsiteX10" fmla="*/ 0 w 624763"/>
                <a:gd name="connsiteY10" fmla="*/ 116811 h 233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63" h="233622">
                  <a:moveTo>
                    <a:pt x="624763" y="116811"/>
                  </a:moveTo>
                  <a:lnTo>
                    <a:pt x="507952" y="233621"/>
                  </a:lnTo>
                  <a:lnTo>
                    <a:pt x="507952" y="186897"/>
                  </a:lnTo>
                  <a:lnTo>
                    <a:pt x="116811" y="186897"/>
                  </a:lnTo>
                  <a:lnTo>
                    <a:pt x="116811" y="233621"/>
                  </a:lnTo>
                  <a:lnTo>
                    <a:pt x="0" y="116811"/>
                  </a:lnTo>
                  <a:lnTo>
                    <a:pt x="116811" y="1"/>
                  </a:lnTo>
                  <a:lnTo>
                    <a:pt x="116811" y="46725"/>
                  </a:lnTo>
                  <a:lnTo>
                    <a:pt x="507952" y="46725"/>
                  </a:lnTo>
                  <a:lnTo>
                    <a:pt x="507952" y="1"/>
                  </a:lnTo>
                  <a:lnTo>
                    <a:pt x="624763" y="116811"/>
                  </a:lnTo>
                  <a:close/>
                </a:path>
              </a:pathLst>
            </a:custGeom>
            <a:solidFill>
              <a:srgbClr val="B2B2B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0087" tIns="46724" rIns="70087" bIns="46723" numCol="1" spcCol="1270" anchor="ctr" anchorCtr="0">
              <a:noAutofit/>
            </a:bodyPr>
            <a:lstStyle/>
            <a:p>
              <a:pPr marL="0" lvl="0" indent="0" algn="ctr" defTabSz="444500">
                <a:lnSpc>
                  <a:spcPct val="90000"/>
                </a:lnSpc>
                <a:spcBef>
                  <a:spcPct val="0"/>
                </a:spcBef>
                <a:spcAft>
                  <a:spcPct val="35000"/>
                </a:spcAft>
                <a:buNone/>
              </a:pPr>
              <a:endParaRPr lang="en-US" sz="1000" kern="1200"/>
            </a:p>
          </p:txBody>
        </p:sp>
        <p:sp>
          <p:nvSpPr>
            <p:cNvPr id="18" name="Freeform: Shape 17">
              <a:extLst>
                <a:ext uri="{FF2B5EF4-FFF2-40B4-BE49-F238E27FC236}">
                  <a16:creationId xmlns:a16="http://schemas.microsoft.com/office/drawing/2014/main" id="{E67FB85C-A096-4C08-B159-476D148F2486}"/>
                </a:ext>
              </a:extLst>
            </p:cNvPr>
            <p:cNvSpPr/>
            <p:nvPr/>
          </p:nvSpPr>
          <p:spPr>
            <a:xfrm>
              <a:off x="8052189" y="2568386"/>
              <a:ext cx="1334988" cy="667494"/>
            </a:xfrm>
            <a:custGeom>
              <a:avLst/>
              <a:gdLst>
                <a:gd name="connsiteX0" fmla="*/ 0 w 1334988"/>
                <a:gd name="connsiteY0" fmla="*/ 66749 h 667494"/>
                <a:gd name="connsiteX1" fmla="*/ 66749 w 1334988"/>
                <a:gd name="connsiteY1" fmla="*/ 0 h 667494"/>
                <a:gd name="connsiteX2" fmla="*/ 1268239 w 1334988"/>
                <a:gd name="connsiteY2" fmla="*/ 0 h 667494"/>
                <a:gd name="connsiteX3" fmla="*/ 1334988 w 1334988"/>
                <a:gd name="connsiteY3" fmla="*/ 66749 h 667494"/>
                <a:gd name="connsiteX4" fmla="*/ 1334988 w 1334988"/>
                <a:gd name="connsiteY4" fmla="*/ 600745 h 667494"/>
                <a:gd name="connsiteX5" fmla="*/ 1268239 w 1334988"/>
                <a:gd name="connsiteY5" fmla="*/ 667494 h 667494"/>
                <a:gd name="connsiteX6" fmla="*/ 66749 w 1334988"/>
                <a:gd name="connsiteY6" fmla="*/ 667494 h 667494"/>
                <a:gd name="connsiteX7" fmla="*/ 0 w 1334988"/>
                <a:gd name="connsiteY7" fmla="*/ 600745 h 667494"/>
                <a:gd name="connsiteX8" fmla="*/ 0 w 1334988"/>
                <a:gd name="connsiteY8" fmla="*/ 66749 h 667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4988" h="667494">
                  <a:moveTo>
                    <a:pt x="0" y="66749"/>
                  </a:moveTo>
                  <a:cubicBezTo>
                    <a:pt x="0" y="29885"/>
                    <a:pt x="29885" y="0"/>
                    <a:pt x="66749" y="0"/>
                  </a:cubicBezTo>
                  <a:lnTo>
                    <a:pt x="1268239" y="0"/>
                  </a:lnTo>
                  <a:cubicBezTo>
                    <a:pt x="1305103" y="0"/>
                    <a:pt x="1334988" y="29885"/>
                    <a:pt x="1334988" y="66749"/>
                  </a:cubicBezTo>
                  <a:lnTo>
                    <a:pt x="1334988" y="600745"/>
                  </a:lnTo>
                  <a:cubicBezTo>
                    <a:pt x="1334988" y="637609"/>
                    <a:pt x="1305103" y="667494"/>
                    <a:pt x="1268239" y="667494"/>
                  </a:cubicBezTo>
                  <a:lnTo>
                    <a:pt x="66749" y="667494"/>
                  </a:lnTo>
                  <a:cubicBezTo>
                    <a:pt x="29885" y="667494"/>
                    <a:pt x="0" y="637609"/>
                    <a:pt x="0" y="600745"/>
                  </a:cubicBezTo>
                  <a:lnTo>
                    <a:pt x="0" y="66749"/>
                  </a:lnTo>
                  <a:close/>
                </a:path>
              </a:pathLst>
            </a:custGeom>
            <a:solidFill>
              <a:srgbClr val="69AE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8130" tIns="88130" rIns="88130" bIns="88130" numCol="1" spcCol="1270" anchor="ctr" anchorCtr="0">
              <a:noAutofit/>
            </a:bodyPr>
            <a:lstStyle/>
            <a:p>
              <a:pPr marL="0" lvl="0" indent="0" algn="ctr" defTabSz="800100">
                <a:lnSpc>
                  <a:spcPct val="90000"/>
                </a:lnSpc>
                <a:spcBef>
                  <a:spcPct val="0"/>
                </a:spcBef>
                <a:spcAft>
                  <a:spcPct val="35000"/>
                </a:spcAft>
                <a:buNone/>
              </a:pPr>
              <a:r>
                <a:rPr lang="ar-OM" sz="1800" kern="1200" dirty="0"/>
                <a:t>تبادل البيانات</a:t>
              </a:r>
            </a:p>
          </p:txBody>
        </p:sp>
        <p:sp>
          <p:nvSpPr>
            <p:cNvPr id="19" name="Freeform: Shape 18">
              <a:extLst>
                <a:ext uri="{FF2B5EF4-FFF2-40B4-BE49-F238E27FC236}">
                  <a16:creationId xmlns:a16="http://schemas.microsoft.com/office/drawing/2014/main" id="{27F12EC5-BA06-4D4D-85E7-ECE1065557E6}"/>
                </a:ext>
              </a:extLst>
            </p:cNvPr>
            <p:cNvSpPr/>
            <p:nvPr/>
          </p:nvSpPr>
          <p:spPr>
            <a:xfrm rot="19792400">
              <a:off x="4971266" y="2011927"/>
              <a:ext cx="624763" cy="233622"/>
            </a:xfrm>
            <a:custGeom>
              <a:avLst/>
              <a:gdLst>
                <a:gd name="connsiteX0" fmla="*/ 0 w 624763"/>
                <a:gd name="connsiteY0" fmla="*/ 116811 h 233622"/>
                <a:gd name="connsiteX1" fmla="*/ 116811 w 624763"/>
                <a:gd name="connsiteY1" fmla="*/ 0 h 233622"/>
                <a:gd name="connsiteX2" fmla="*/ 116811 w 624763"/>
                <a:gd name="connsiteY2" fmla="*/ 46724 h 233622"/>
                <a:gd name="connsiteX3" fmla="*/ 507952 w 624763"/>
                <a:gd name="connsiteY3" fmla="*/ 46724 h 233622"/>
                <a:gd name="connsiteX4" fmla="*/ 507952 w 624763"/>
                <a:gd name="connsiteY4" fmla="*/ 0 h 233622"/>
                <a:gd name="connsiteX5" fmla="*/ 624763 w 624763"/>
                <a:gd name="connsiteY5" fmla="*/ 116811 h 233622"/>
                <a:gd name="connsiteX6" fmla="*/ 507952 w 624763"/>
                <a:gd name="connsiteY6" fmla="*/ 233622 h 233622"/>
                <a:gd name="connsiteX7" fmla="*/ 507952 w 624763"/>
                <a:gd name="connsiteY7" fmla="*/ 186898 h 233622"/>
                <a:gd name="connsiteX8" fmla="*/ 116811 w 624763"/>
                <a:gd name="connsiteY8" fmla="*/ 186898 h 233622"/>
                <a:gd name="connsiteX9" fmla="*/ 116811 w 624763"/>
                <a:gd name="connsiteY9" fmla="*/ 233622 h 233622"/>
                <a:gd name="connsiteX10" fmla="*/ 0 w 624763"/>
                <a:gd name="connsiteY10" fmla="*/ 116811 h 233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63" h="233622">
                  <a:moveTo>
                    <a:pt x="0" y="116811"/>
                  </a:moveTo>
                  <a:lnTo>
                    <a:pt x="116811" y="0"/>
                  </a:lnTo>
                  <a:lnTo>
                    <a:pt x="116811" y="46724"/>
                  </a:lnTo>
                  <a:lnTo>
                    <a:pt x="507952" y="46724"/>
                  </a:lnTo>
                  <a:lnTo>
                    <a:pt x="507952" y="0"/>
                  </a:lnTo>
                  <a:lnTo>
                    <a:pt x="624763" y="116811"/>
                  </a:lnTo>
                  <a:lnTo>
                    <a:pt x="507952" y="233622"/>
                  </a:lnTo>
                  <a:lnTo>
                    <a:pt x="507952" y="186898"/>
                  </a:lnTo>
                  <a:lnTo>
                    <a:pt x="116811" y="186898"/>
                  </a:lnTo>
                  <a:lnTo>
                    <a:pt x="116811" y="233622"/>
                  </a:lnTo>
                  <a:lnTo>
                    <a:pt x="0" y="116811"/>
                  </a:lnTo>
                  <a:close/>
                </a:path>
              </a:pathLst>
            </a:custGeom>
            <a:solidFill>
              <a:srgbClr val="B2B2B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70086" tIns="46724" rIns="70087" bIns="46723" numCol="1" spcCol="1270" anchor="ctr" anchorCtr="0">
              <a:noAutofit/>
            </a:bodyPr>
            <a:lstStyle/>
            <a:p>
              <a:pPr marL="0" lvl="0" indent="0" algn="ctr" defTabSz="444500">
                <a:lnSpc>
                  <a:spcPct val="90000"/>
                </a:lnSpc>
                <a:spcBef>
                  <a:spcPct val="0"/>
                </a:spcBef>
                <a:spcAft>
                  <a:spcPct val="35000"/>
                </a:spcAft>
                <a:buNone/>
              </a:pPr>
              <a:endParaRPr lang="en-US" sz="1000" kern="1200"/>
            </a:p>
          </p:txBody>
        </p:sp>
      </p:grpSp>
      <p:sp>
        <p:nvSpPr>
          <p:cNvPr id="5" name="TextBox 4"/>
          <p:cNvSpPr txBox="1">
            <a:spLocks noChangeArrowheads="1"/>
          </p:cNvSpPr>
          <p:nvPr/>
        </p:nvSpPr>
        <p:spPr bwMode="auto">
          <a:xfrm>
            <a:off x="5078287" y="2161168"/>
            <a:ext cx="1990610" cy="646331"/>
          </a:xfrm>
          <a:prstGeom prst="rect">
            <a:avLst/>
          </a:prstGeom>
          <a:noFill/>
          <a:ln w="9525">
            <a:noFill/>
            <a:miter lim="800000"/>
            <a:headEnd/>
            <a:tailEnd/>
          </a:ln>
        </p:spPr>
        <p:txBody>
          <a:bodyPr wrap="none">
            <a:spAutoFit/>
          </a:bodyPr>
          <a:lstStyle/>
          <a:p>
            <a:r>
              <a:rPr lang="ar-OM" dirty="0"/>
              <a:t>التخزين والتحرير والبحث</a:t>
            </a:r>
          </a:p>
          <a:p>
            <a:r>
              <a:rPr lang="ar-OM" dirty="0"/>
              <a:t> التنزيل.</a:t>
            </a:r>
          </a:p>
        </p:txBody>
      </p:sp>
      <p:sp>
        <p:nvSpPr>
          <p:cNvPr id="6" name="TextBox 6"/>
          <p:cNvSpPr txBox="1">
            <a:spLocks noChangeArrowheads="1"/>
          </p:cNvSpPr>
          <p:nvPr/>
        </p:nvSpPr>
        <p:spPr bwMode="auto">
          <a:xfrm>
            <a:off x="-482127" y="2514013"/>
            <a:ext cx="3330307" cy="1200329"/>
          </a:xfrm>
          <a:prstGeom prst="rect">
            <a:avLst/>
          </a:prstGeom>
          <a:noFill/>
          <a:ln w="9525">
            <a:noFill/>
            <a:miter lim="800000"/>
            <a:headEnd/>
            <a:tailEnd/>
          </a:ln>
        </p:spPr>
        <p:txBody>
          <a:bodyPr wrap="square">
            <a:spAutoFit/>
          </a:bodyPr>
          <a:lstStyle/>
          <a:p>
            <a:r>
              <a:rPr lang="ar-OM" dirty="0"/>
              <a:t>الاتصالات العامة والمقيدة: النشرات والتقارير الوبائية والتقارير الداخلية.</a:t>
            </a:r>
          </a:p>
        </p:txBody>
      </p:sp>
      <p:sp>
        <p:nvSpPr>
          <p:cNvPr id="7" name="TextBox 7"/>
          <p:cNvSpPr txBox="1">
            <a:spLocks noChangeArrowheads="1"/>
          </p:cNvSpPr>
          <p:nvPr/>
        </p:nvSpPr>
        <p:spPr bwMode="auto">
          <a:xfrm>
            <a:off x="611871" y="5134264"/>
            <a:ext cx="3178288" cy="1200329"/>
          </a:xfrm>
          <a:prstGeom prst="rect">
            <a:avLst/>
          </a:prstGeom>
          <a:noFill/>
          <a:ln w="9525">
            <a:noFill/>
            <a:miter lim="800000"/>
            <a:headEnd/>
            <a:tailEnd/>
          </a:ln>
        </p:spPr>
        <p:txBody>
          <a:bodyPr wrap="square">
            <a:spAutoFit/>
          </a:bodyPr>
          <a:lstStyle/>
          <a:p>
            <a:r>
              <a:rPr lang="ar-OM" dirty="0"/>
              <a:t>دعم المناقشات بين الخبراء في المجال، من خلال عرض البيانات وتتبع المزيد من الإجراءات المتخذة.</a:t>
            </a:r>
          </a:p>
        </p:txBody>
      </p:sp>
      <p:sp>
        <p:nvSpPr>
          <p:cNvPr id="8" name="Text Box 4"/>
          <p:cNvSpPr txBox="1">
            <a:spLocks noChangeArrowheads="1"/>
          </p:cNvSpPr>
          <p:nvPr/>
        </p:nvSpPr>
        <p:spPr bwMode="auto">
          <a:xfrm>
            <a:off x="1183027" y="576455"/>
            <a:ext cx="8288266" cy="369332"/>
          </a:xfrm>
          <a:prstGeom prst="rect">
            <a:avLst/>
          </a:prstGeom>
          <a:noFill/>
          <a:ln w="9525" algn="ctr">
            <a:noFill/>
            <a:miter lim="800000"/>
            <a:headEnd/>
            <a:tailEnd/>
          </a:ln>
        </p:spPr>
        <p:txBody>
          <a:bodyPr wrap="square">
            <a:spAutoFit/>
          </a:bodyPr>
          <a:lstStyle/>
          <a:p>
            <a:pPr algn="r">
              <a:spcBef>
                <a:spcPct val="50000"/>
              </a:spcBef>
            </a:pPr>
            <a:r>
              <a:rPr lang="ar-OM" b="1" noProof="1">
                <a:solidFill>
                  <a:srgbClr val="69AE23"/>
                </a:solidFill>
                <a:latin typeface="Arial" charset="0"/>
              </a:rPr>
              <a:t> نظام التوثيق: أداة لإدارة الأحداث والتهديدات</a:t>
            </a:r>
          </a:p>
        </p:txBody>
      </p:sp>
      <p:sp>
        <p:nvSpPr>
          <p:cNvPr id="2" name="Rectangle 1"/>
          <p:cNvSpPr/>
          <p:nvPr/>
        </p:nvSpPr>
        <p:spPr>
          <a:xfrm>
            <a:off x="8635937" y="2824606"/>
            <a:ext cx="3473640" cy="646331"/>
          </a:xfrm>
          <a:prstGeom prst="rect">
            <a:avLst/>
          </a:prstGeom>
        </p:spPr>
        <p:txBody>
          <a:bodyPr wrap="square">
            <a:spAutoFit/>
          </a:bodyPr>
          <a:lstStyle/>
          <a:p>
            <a:r>
              <a:rPr lang="ar-OM" dirty="0">
                <a:solidFill>
                  <a:srgbClr val="333333"/>
                </a:solidFill>
              </a:rPr>
              <a:t> تبادل المعلومات بين جميع الشركاء. دعم أنشطة الاستخبارات الوبائية.</a:t>
            </a:r>
          </a:p>
        </p:txBody>
      </p:sp>
      <p:sp>
        <p:nvSpPr>
          <p:cNvPr id="15" name="Rectangle 14"/>
          <p:cNvSpPr/>
          <p:nvPr/>
        </p:nvSpPr>
        <p:spPr>
          <a:xfrm>
            <a:off x="7558149" y="4877075"/>
            <a:ext cx="3473640" cy="646331"/>
          </a:xfrm>
          <a:prstGeom prst="rect">
            <a:avLst/>
          </a:prstGeom>
        </p:spPr>
        <p:txBody>
          <a:bodyPr wrap="square">
            <a:spAutoFit/>
          </a:bodyPr>
          <a:lstStyle/>
          <a:p>
            <a:r>
              <a:rPr lang="ar-OM" dirty="0">
                <a:solidFill>
                  <a:srgbClr val="333333"/>
                </a:solidFill>
              </a:rPr>
              <a:t>دعم عرض البيانات بالجداول والأشكال والقوائم الخطية.</a:t>
            </a:r>
          </a:p>
        </p:txBody>
      </p:sp>
    </p:spTree>
    <p:extLst>
      <p:ext uri="{BB962C8B-B14F-4D97-AF65-F5344CB8AC3E}">
        <p14:creationId xmlns:p14="http://schemas.microsoft.com/office/powerpoint/2010/main" val="7803602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382892" y="132744"/>
            <a:ext cx="5734100" cy="5285922"/>
            <a:chOff x="4382892" y="132744"/>
            <a:chExt cx="5734100" cy="5285922"/>
          </a:xfrm>
        </p:grpSpPr>
        <p:sp>
          <p:nvSpPr>
            <p:cNvPr id="8" name="Freeform 7"/>
            <p:cNvSpPr/>
            <p:nvPr/>
          </p:nvSpPr>
          <p:spPr>
            <a:xfrm>
              <a:off x="4633088" y="132744"/>
              <a:ext cx="2805906" cy="1402953"/>
            </a:xfrm>
            <a:custGeom>
              <a:avLst/>
              <a:gdLst>
                <a:gd name="connsiteX0" fmla="*/ 0 w 2805906"/>
                <a:gd name="connsiteY0" fmla="*/ 140295 h 1402953"/>
                <a:gd name="connsiteX1" fmla="*/ 140295 w 2805906"/>
                <a:gd name="connsiteY1" fmla="*/ 0 h 1402953"/>
                <a:gd name="connsiteX2" fmla="*/ 2665611 w 2805906"/>
                <a:gd name="connsiteY2" fmla="*/ 0 h 1402953"/>
                <a:gd name="connsiteX3" fmla="*/ 2805906 w 2805906"/>
                <a:gd name="connsiteY3" fmla="*/ 140295 h 1402953"/>
                <a:gd name="connsiteX4" fmla="*/ 2805906 w 2805906"/>
                <a:gd name="connsiteY4" fmla="*/ 1262658 h 1402953"/>
                <a:gd name="connsiteX5" fmla="*/ 2665611 w 2805906"/>
                <a:gd name="connsiteY5" fmla="*/ 1402953 h 1402953"/>
                <a:gd name="connsiteX6" fmla="*/ 140295 w 2805906"/>
                <a:gd name="connsiteY6" fmla="*/ 1402953 h 1402953"/>
                <a:gd name="connsiteX7" fmla="*/ 0 w 2805906"/>
                <a:gd name="connsiteY7" fmla="*/ 1262658 h 1402953"/>
                <a:gd name="connsiteX8" fmla="*/ 0 w 2805906"/>
                <a:gd name="connsiteY8" fmla="*/ 140295 h 140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5906" h="1402953">
                  <a:moveTo>
                    <a:pt x="0" y="140295"/>
                  </a:moveTo>
                  <a:cubicBezTo>
                    <a:pt x="0" y="62812"/>
                    <a:pt x="62812" y="0"/>
                    <a:pt x="140295" y="0"/>
                  </a:cubicBezTo>
                  <a:lnTo>
                    <a:pt x="2665611" y="0"/>
                  </a:lnTo>
                  <a:cubicBezTo>
                    <a:pt x="2743094" y="0"/>
                    <a:pt x="2805906" y="62812"/>
                    <a:pt x="2805906" y="140295"/>
                  </a:cubicBezTo>
                  <a:lnTo>
                    <a:pt x="2805906" y="1262658"/>
                  </a:lnTo>
                  <a:cubicBezTo>
                    <a:pt x="2805906" y="1340141"/>
                    <a:pt x="2743094" y="1402953"/>
                    <a:pt x="2665611" y="1402953"/>
                  </a:cubicBezTo>
                  <a:lnTo>
                    <a:pt x="140295" y="1402953"/>
                  </a:lnTo>
                  <a:cubicBezTo>
                    <a:pt x="62812" y="1402953"/>
                    <a:pt x="0" y="1340141"/>
                    <a:pt x="0" y="1262658"/>
                  </a:cubicBezTo>
                  <a:lnTo>
                    <a:pt x="0" y="140295"/>
                  </a:lnTo>
                  <a:close/>
                </a:path>
              </a:pathLst>
            </a:custGeom>
            <a:solidFill>
              <a:schemeClr val="bg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69691" tIns="269691" rIns="269691" bIns="269691" numCol="1" spcCol="1270" anchor="ctr" anchorCtr="0">
              <a:noAutofit/>
            </a:bodyPr>
            <a:lstStyle/>
            <a:p>
              <a:pPr lvl="0" algn="ctr" defTabSz="2667000">
                <a:lnSpc>
                  <a:spcPct val="90000"/>
                </a:lnSpc>
                <a:spcBef>
                  <a:spcPct val="0"/>
                </a:spcBef>
                <a:spcAft>
                  <a:spcPct val="35000"/>
                </a:spcAft>
              </a:pPr>
              <a:endParaRPr/>
            </a:p>
          </p:txBody>
        </p:sp>
        <p:sp>
          <p:nvSpPr>
            <p:cNvPr id="9" name="Freeform 8"/>
            <p:cNvSpPr/>
            <p:nvPr/>
          </p:nvSpPr>
          <p:spPr>
            <a:xfrm rot="3323759">
              <a:off x="6544710" y="2719913"/>
              <a:ext cx="1790335" cy="491033"/>
            </a:xfrm>
            <a:custGeom>
              <a:avLst/>
              <a:gdLst>
                <a:gd name="connsiteX0" fmla="*/ 0 w 1443701"/>
                <a:gd name="connsiteY0" fmla="*/ 245517 h 491033"/>
                <a:gd name="connsiteX1" fmla="*/ 245517 w 1443701"/>
                <a:gd name="connsiteY1" fmla="*/ 0 h 491033"/>
                <a:gd name="connsiteX2" fmla="*/ 245517 w 1443701"/>
                <a:gd name="connsiteY2" fmla="*/ 98207 h 491033"/>
                <a:gd name="connsiteX3" fmla="*/ 1198185 w 1443701"/>
                <a:gd name="connsiteY3" fmla="*/ 98207 h 491033"/>
                <a:gd name="connsiteX4" fmla="*/ 1198185 w 1443701"/>
                <a:gd name="connsiteY4" fmla="*/ 0 h 491033"/>
                <a:gd name="connsiteX5" fmla="*/ 1443701 w 1443701"/>
                <a:gd name="connsiteY5" fmla="*/ 245517 h 491033"/>
                <a:gd name="connsiteX6" fmla="*/ 1198185 w 1443701"/>
                <a:gd name="connsiteY6" fmla="*/ 491033 h 491033"/>
                <a:gd name="connsiteX7" fmla="*/ 1198185 w 1443701"/>
                <a:gd name="connsiteY7" fmla="*/ 392826 h 491033"/>
                <a:gd name="connsiteX8" fmla="*/ 245517 w 1443701"/>
                <a:gd name="connsiteY8" fmla="*/ 392826 h 491033"/>
                <a:gd name="connsiteX9" fmla="*/ 245517 w 1443701"/>
                <a:gd name="connsiteY9" fmla="*/ 491033 h 491033"/>
                <a:gd name="connsiteX10" fmla="*/ 0 w 1443701"/>
                <a:gd name="connsiteY10" fmla="*/ 245517 h 49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3701" h="491033">
                  <a:moveTo>
                    <a:pt x="0" y="245517"/>
                  </a:moveTo>
                  <a:lnTo>
                    <a:pt x="245517" y="0"/>
                  </a:lnTo>
                  <a:lnTo>
                    <a:pt x="245517" y="98207"/>
                  </a:lnTo>
                  <a:lnTo>
                    <a:pt x="1198185" y="98207"/>
                  </a:lnTo>
                  <a:lnTo>
                    <a:pt x="1198185" y="0"/>
                  </a:lnTo>
                  <a:lnTo>
                    <a:pt x="1443701" y="245517"/>
                  </a:lnTo>
                  <a:lnTo>
                    <a:pt x="1198185" y="491033"/>
                  </a:lnTo>
                  <a:lnTo>
                    <a:pt x="1198185" y="392826"/>
                  </a:lnTo>
                  <a:lnTo>
                    <a:pt x="245517" y="392826"/>
                  </a:lnTo>
                  <a:lnTo>
                    <a:pt x="245517" y="491033"/>
                  </a:lnTo>
                  <a:lnTo>
                    <a:pt x="0" y="2455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47310" tIns="98206" rIns="147309" bIns="98207" numCol="1" spcCol="1270" anchor="ctr" anchorCtr="0">
              <a:noAutofit/>
            </a:bodyPr>
            <a:lstStyle/>
            <a:p>
              <a:pPr lvl="0" algn="ctr" defTabSz="933450">
                <a:lnSpc>
                  <a:spcPct val="90000"/>
                </a:lnSpc>
                <a:spcBef>
                  <a:spcPct val="0"/>
                </a:spcBef>
                <a:spcAft>
                  <a:spcPct val="35000"/>
                </a:spcAft>
              </a:pPr>
              <a:endParaRPr lang="en-US" sz="2100" kern="1200"/>
            </a:p>
          </p:txBody>
        </p:sp>
        <p:sp>
          <p:nvSpPr>
            <p:cNvPr id="10" name="Freeform 9"/>
            <p:cNvSpPr/>
            <p:nvPr/>
          </p:nvSpPr>
          <p:spPr>
            <a:xfrm>
              <a:off x="7311086" y="4014141"/>
              <a:ext cx="2805906" cy="1402953"/>
            </a:xfrm>
            <a:custGeom>
              <a:avLst/>
              <a:gdLst>
                <a:gd name="connsiteX0" fmla="*/ 0 w 2805906"/>
                <a:gd name="connsiteY0" fmla="*/ 140295 h 1402953"/>
                <a:gd name="connsiteX1" fmla="*/ 140295 w 2805906"/>
                <a:gd name="connsiteY1" fmla="*/ 0 h 1402953"/>
                <a:gd name="connsiteX2" fmla="*/ 2665611 w 2805906"/>
                <a:gd name="connsiteY2" fmla="*/ 0 h 1402953"/>
                <a:gd name="connsiteX3" fmla="*/ 2805906 w 2805906"/>
                <a:gd name="connsiteY3" fmla="*/ 140295 h 1402953"/>
                <a:gd name="connsiteX4" fmla="*/ 2805906 w 2805906"/>
                <a:gd name="connsiteY4" fmla="*/ 1262658 h 1402953"/>
                <a:gd name="connsiteX5" fmla="*/ 2665611 w 2805906"/>
                <a:gd name="connsiteY5" fmla="*/ 1402953 h 1402953"/>
                <a:gd name="connsiteX6" fmla="*/ 140295 w 2805906"/>
                <a:gd name="connsiteY6" fmla="*/ 1402953 h 1402953"/>
                <a:gd name="connsiteX7" fmla="*/ 0 w 2805906"/>
                <a:gd name="connsiteY7" fmla="*/ 1262658 h 1402953"/>
                <a:gd name="connsiteX8" fmla="*/ 0 w 2805906"/>
                <a:gd name="connsiteY8" fmla="*/ 140295 h 140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5906" h="1402953">
                  <a:moveTo>
                    <a:pt x="0" y="140295"/>
                  </a:moveTo>
                  <a:cubicBezTo>
                    <a:pt x="0" y="62812"/>
                    <a:pt x="62812" y="0"/>
                    <a:pt x="140295" y="0"/>
                  </a:cubicBezTo>
                  <a:lnTo>
                    <a:pt x="2665611" y="0"/>
                  </a:lnTo>
                  <a:cubicBezTo>
                    <a:pt x="2743094" y="0"/>
                    <a:pt x="2805906" y="62812"/>
                    <a:pt x="2805906" y="140295"/>
                  </a:cubicBezTo>
                  <a:lnTo>
                    <a:pt x="2805906" y="1262658"/>
                  </a:lnTo>
                  <a:cubicBezTo>
                    <a:pt x="2805906" y="1340141"/>
                    <a:pt x="2743094" y="1402953"/>
                    <a:pt x="2665611" y="1402953"/>
                  </a:cubicBezTo>
                  <a:lnTo>
                    <a:pt x="140295" y="1402953"/>
                  </a:lnTo>
                  <a:cubicBezTo>
                    <a:pt x="62812" y="1402953"/>
                    <a:pt x="0" y="1340141"/>
                    <a:pt x="0" y="1262658"/>
                  </a:cubicBezTo>
                  <a:lnTo>
                    <a:pt x="0" y="140295"/>
                  </a:lnTo>
                  <a:close/>
                </a:path>
              </a:pathLst>
            </a:custGeom>
            <a:no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69691" tIns="269691" rIns="269691" bIns="269691" numCol="1" spcCol="1270" anchor="ctr" anchorCtr="0">
              <a:noAutofit/>
            </a:bodyPr>
            <a:lstStyle/>
            <a:p>
              <a:pPr lvl="0" algn="ctr" defTabSz="2667000">
                <a:lnSpc>
                  <a:spcPct val="90000"/>
                </a:lnSpc>
                <a:spcBef>
                  <a:spcPct val="0"/>
                </a:spcBef>
                <a:spcAft>
                  <a:spcPct val="35000"/>
                </a:spcAft>
              </a:pPr>
              <a:r>
                <a:rPr lang="ar-OM" sz="6000"/>
                <a:t> </a:t>
              </a:r>
            </a:p>
          </p:txBody>
        </p:sp>
        <p:sp>
          <p:nvSpPr>
            <p:cNvPr id="12" name="Freeform 11"/>
            <p:cNvSpPr/>
            <p:nvPr/>
          </p:nvSpPr>
          <p:spPr>
            <a:xfrm>
              <a:off x="4382892" y="4015713"/>
              <a:ext cx="1739297" cy="1402953"/>
            </a:xfrm>
            <a:custGeom>
              <a:avLst/>
              <a:gdLst>
                <a:gd name="connsiteX0" fmla="*/ 0 w 1739297"/>
                <a:gd name="connsiteY0" fmla="*/ 140295 h 1402953"/>
                <a:gd name="connsiteX1" fmla="*/ 140295 w 1739297"/>
                <a:gd name="connsiteY1" fmla="*/ 0 h 1402953"/>
                <a:gd name="connsiteX2" fmla="*/ 1599002 w 1739297"/>
                <a:gd name="connsiteY2" fmla="*/ 0 h 1402953"/>
                <a:gd name="connsiteX3" fmla="*/ 1739297 w 1739297"/>
                <a:gd name="connsiteY3" fmla="*/ 140295 h 1402953"/>
                <a:gd name="connsiteX4" fmla="*/ 1739297 w 1739297"/>
                <a:gd name="connsiteY4" fmla="*/ 1262658 h 1402953"/>
                <a:gd name="connsiteX5" fmla="*/ 1599002 w 1739297"/>
                <a:gd name="connsiteY5" fmla="*/ 1402953 h 1402953"/>
                <a:gd name="connsiteX6" fmla="*/ 140295 w 1739297"/>
                <a:gd name="connsiteY6" fmla="*/ 1402953 h 1402953"/>
                <a:gd name="connsiteX7" fmla="*/ 0 w 1739297"/>
                <a:gd name="connsiteY7" fmla="*/ 1262658 h 1402953"/>
                <a:gd name="connsiteX8" fmla="*/ 0 w 1739297"/>
                <a:gd name="connsiteY8" fmla="*/ 140295 h 140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9297" h="1402953">
                  <a:moveTo>
                    <a:pt x="0" y="140295"/>
                  </a:moveTo>
                  <a:cubicBezTo>
                    <a:pt x="0" y="62812"/>
                    <a:pt x="62812" y="0"/>
                    <a:pt x="140295" y="0"/>
                  </a:cubicBezTo>
                  <a:lnTo>
                    <a:pt x="1599002" y="0"/>
                  </a:lnTo>
                  <a:cubicBezTo>
                    <a:pt x="1676485" y="0"/>
                    <a:pt x="1739297" y="62812"/>
                    <a:pt x="1739297" y="140295"/>
                  </a:cubicBezTo>
                  <a:lnTo>
                    <a:pt x="1739297" y="1262658"/>
                  </a:lnTo>
                  <a:cubicBezTo>
                    <a:pt x="1739297" y="1340141"/>
                    <a:pt x="1676485" y="1402953"/>
                    <a:pt x="1599002" y="1402953"/>
                  </a:cubicBezTo>
                  <a:lnTo>
                    <a:pt x="140295" y="1402953"/>
                  </a:lnTo>
                  <a:cubicBezTo>
                    <a:pt x="62812" y="1402953"/>
                    <a:pt x="0" y="1340141"/>
                    <a:pt x="0" y="1262658"/>
                  </a:cubicBezTo>
                  <a:lnTo>
                    <a:pt x="0" y="140295"/>
                  </a:lnTo>
                  <a:close/>
                </a:path>
              </a:pathLst>
            </a:custGeom>
            <a:solidFill>
              <a:schemeClr val="bg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69691" tIns="269691" rIns="269691" bIns="269691" numCol="1" spcCol="1270" anchor="ctr" anchorCtr="0">
              <a:noAutofit/>
            </a:bodyPr>
            <a:lstStyle/>
            <a:p>
              <a:pPr lvl="0" algn="ctr" defTabSz="2667000">
                <a:lnSpc>
                  <a:spcPct val="90000"/>
                </a:lnSpc>
                <a:spcBef>
                  <a:spcPct val="0"/>
                </a:spcBef>
                <a:spcAft>
                  <a:spcPct val="35000"/>
                </a:spcAft>
              </a:pPr>
              <a:r>
                <a:rPr lang="ar-OM" sz="6000"/>
                <a:t> </a:t>
              </a:r>
            </a:p>
          </p:txBody>
        </p:sp>
        <p:sp>
          <p:nvSpPr>
            <p:cNvPr id="13" name="Freeform 12"/>
            <p:cNvSpPr/>
            <p:nvPr/>
          </p:nvSpPr>
          <p:spPr>
            <a:xfrm rot="17954539">
              <a:off x="4552113" y="2767947"/>
              <a:ext cx="1692989" cy="491033"/>
            </a:xfrm>
            <a:custGeom>
              <a:avLst/>
              <a:gdLst>
                <a:gd name="connsiteX0" fmla="*/ 0 w 1692989"/>
                <a:gd name="connsiteY0" fmla="*/ 245517 h 491033"/>
                <a:gd name="connsiteX1" fmla="*/ 245517 w 1692989"/>
                <a:gd name="connsiteY1" fmla="*/ 0 h 491033"/>
                <a:gd name="connsiteX2" fmla="*/ 245517 w 1692989"/>
                <a:gd name="connsiteY2" fmla="*/ 98207 h 491033"/>
                <a:gd name="connsiteX3" fmla="*/ 1447473 w 1692989"/>
                <a:gd name="connsiteY3" fmla="*/ 98207 h 491033"/>
                <a:gd name="connsiteX4" fmla="*/ 1447473 w 1692989"/>
                <a:gd name="connsiteY4" fmla="*/ 0 h 491033"/>
                <a:gd name="connsiteX5" fmla="*/ 1692989 w 1692989"/>
                <a:gd name="connsiteY5" fmla="*/ 245517 h 491033"/>
                <a:gd name="connsiteX6" fmla="*/ 1447473 w 1692989"/>
                <a:gd name="connsiteY6" fmla="*/ 491033 h 491033"/>
                <a:gd name="connsiteX7" fmla="*/ 1447473 w 1692989"/>
                <a:gd name="connsiteY7" fmla="*/ 392826 h 491033"/>
                <a:gd name="connsiteX8" fmla="*/ 245517 w 1692989"/>
                <a:gd name="connsiteY8" fmla="*/ 392826 h 491033"/>
                <a:gd name="connsiteX9" fmla="*/ 245517 w 1692989"/>
                <a:gd name="connsiteY9" fmla="*/ 491033 h 491033"/>
                <a:gd name="connsiteX10" fmla="*/ 0 w 1692989"/>
                <a:gd name="connsiteY10" fmla="*/ 245517 h 49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92989" h="491033">
                  <a:moveTo>
                    <a:pt x="0" y="245517"/>
                  </a:moveTo>
                  <a:lnTo>
                    <a:pt x="245517" y="0"/>
                  </a:lnTo>
                  <a:lnTo>
                    <a:pt x="245517" y="98207"/>
                  </a:lnTo>
                  <a:lnTo>
                    <a:pt x="1447473" y="98207"/>
                  </a:lnTo>
                  <a:lnTo>
                    <a:pt x="1447473" y="0"/>
                  </a:lnTo>
                  <a:lnTo>
                    <a:pt x="1692989" y="245517"/>
                  </a:lnTo>
                  <a:lnTo>
                    <a:pt x="1447473" y="491033"/>
                  </a:lnTo>
                  <a:lnTo>
                    <a:pt x="1447473" y="392826"/>
                  </a:lnTo>
                  <a:lnTo>
                    <a:pt x="245517" y="392826"/>
                  </a:lnTo>
                  <a:lnTo>
                    <a:pt x="245517" y="491033"/>
                  </a:lnTo>
                  <a:lnTo>
                    <a:pt x="0" y="2455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47309" tIns="98207" rIns="147310" bIns="98206" numCol="1" spcCol="1270" anchor="ctr" anchorCtr="0">
              <a:noAutofit/>
            </a:bodyPr>
            <a:lstStyle/>
            <a:p>
              <a:pPr lvl="0" algn="ctr" defTabSz="933450">
                <a:lnSpc>
                  <a:spcPct val="90000"/>
                </a:lnSpc>
                <a:spcBef>
                  <a:spcPct val="0"/>
                </a:spcBef>
                <a:spcAft>
                  <a:spcPct val="35000"/>
                </a:spcAft>
              </a:pPr>
              <a:endParaRPr lang="en-US" sz="2100" kern="1200"/>
            </a:p>
          </p:txBody>
        </p:sp>
        <p:sp>
          <p:nvSpPr>
            <p:cNvPr id="11" name="Freeform 10"/>
            <p:cNvSpPr/>
            <p:nvPr/>
          </p:nvSpPr>
          <p:spPr>
            <a:xfrm rot="21598438">
              <a:off x="5142562" y="4215144"/>
              <a:ext cx="2149307" cy="491034"/>
            </a:xfrm>
            <a:custGeom>
              <a:avLst/>
              <a:gdLst>
                <a:gd name="connsiteX0" fmla="*/ 0 w 2149307"/>
                <a:gd name="connsiteY0" fmla="*/ 245517 h 491033"/>
                <a:gd name="connsiteX1" fmla="*/ 245517 w 2149307"/>
                <a:gd name="connsiteY1" fmla="*/ 0 h 491033"/>
                <a:gd name="connsiteX2" fmla="*/ 245517 w 2149307"/>
                <a:gd name="connsiteY2" fmla="*/ 98207 h 491033"/>
                <a:gd name="connsiteX3" fmla="*/ 1903791 w 2149307"/>
                <a:gd name="connsiteY3" fmla="*/ 98207 h 491033"/>
                <a:gd name="connsiteX4" fmla="*/ 1903791 w 2149307"/>
                <a:gd name="connsiteY4" fmla="*/ 0 h 491033"/>
                <a:gd name="connsiteX5" fmla="*/ 2149307 w 2149307"/>
                <a:gd name="connsiteY5" fmla="*/ 245517 h 491033"/>
                <a:gd name="connsiteX6" fmla="*/ 1903791 w 2149307"/>
                <a:gd name="connsiteY6" fmla="*/ 491033 h 491033"/>
                <a:gd name="connsiteX7" fmla="*/ 1903791 w 2149307"/>
                <a:gd name="connsiteY7" fmla="*/ 392826 h 491033"/>
                <a:gd name="connsiteX8" fmla="*/ 245517 w 2149307"/>
                <a:gd name="connsiteY8" fmla="*/ 392826 h 491033"/>
                <a:gd name="connsiteX9" fmla="*/ 245517 w 2149307"/>
                <a:gd name="connsiteY9" fmla="*/ 491033 h 491033"/>
                <a:gd name="connsiteX10" fmla="*/ 0 w 2149307"/>
                <a:gd name="connsiteY10" fmla="*/ 245517 h 49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9307" h="491033">
                  <a:moveTo>
                    <a:pt x="2149307" y="245516"/>
                  </a:moveTo>
                  <a:lnTo>
                    <a:pt x="1903790" y="491032"/>
                  </a:lnTo>
                  <a:lnTo>
                    <a:pt x="1903790" y="392825"/>
                  </a:lnTo>
                  <a:lnTo>
                    <a:pt x="245516" y="392825"/>
                  </a:lnTo>
                  <a:lnTo>
                    <a:pt x="245516" y="491032"/>
                  </a:lnTo>
                  <a:lnTo>
                    <a:pt x="0" y="245516"/>
                  </a:lnTo>
                  <a:lnTo>
                    <a:pt x="245516" y="1"/>
                  </a:lnTo>
                  <a:lnTo>
                    <a:pt x="245516" y="98208"/>
                  </a:lnTo>
                  <a:lnTo>
                    <a:pt x="1903790" y="98208"/>
                  </a:lnTo>
                  <a:lnTo>
                    <a:pt x="1903790" y="1"/>
                  </a:lnTo>
                  <a:lnTo>
                    <a:pt x="2149307" y="245516"/>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47309" tIns="98208" rIns="147310" bIns="98206" numCol="1" spcCol="1270" anchor="ctr" anchorCtr="0">
              <a:noAutofit/>
            </a:bodyPr>
            <a:lstStyle/>
            <a:p>
              <a:pPr lvl="0" algn="ctr" defTabSz="933450">
                <a:lnSpc>
                  <a:spcPct val="90000"/>
                </a:lnSpc>
                <a:spcBef>
                  <a:spcPct val="0"/>
                </a:spcBef>
                <a:spcAft>
                  <a:spcPct val="35000"/>
                </a:spcAft>
              </a:pPr>
              <a:endParaRPr lang="en-US" sz="2100" kern="1200"/>
            </a:p>
          </p:txBody>
        </p:sp>
      </p:grpSp>
      <p:sp>
        <p:nvSpPr>
          <p:cNvPr id="2" name="TextBox 1"/>
          <p:cNvSpPr txBox="1"/>
          <p:nvPr/>
        </p:nvSpPr>
        <p:spPr>
          <a:xfrm>
            <a:off x="2002130" y="4137325"/>
            <a:ext cx="2828907" cy="769441"/>
          </a:xfrm>
          <a:prstGeom prst="rect">
            <a:avLst/>
          </a:prstGeom>
          <a:noFill/>
          <a:ln w="34925">
            <a:solidFill>
              <a:srgbClr val="FFFF00"/>
            </a:solidFill>
          </a:ln>
        </p:spPr>
        <p:txBody>
          <a:bodyPr wrap="square" rtlCol="0">
            <a:spAutoFit/>
          </a:bodyPr>
          <a:lstStyle/>
          <a:p>
            <a:pPr algn="ctr">
              <a:defRPr/>
            </a:pPr>
            <a:r>
              <a:rPr lang="ar-OM" sz="4400" b="1">
                <a:solidFill>
                  <a:srgbClr val="000000"/>
                </a:solidFill>
                <a:latin typeface="Tahoma"/>
                <a:ea typeface="Tahoma" panose="020B0604030504040204" pitchFamily="34" charset="0"/>
                <a:cs typeface="Tahoma" panose="020B0604030504040204" pitchFamily="34" charset="0"/>
              </a:rPr>
              <a:t> الإشارات</a:t>
            </a:r>
          </a:p>
        </p:txBody>
      </p:sp>
      <p:sp>
        <p:nvSpPr>
          <p:cNvPr id="4" name="TextBox 3"/>
          <p:cNvSpPr txBox="1"/>
          <p:nvPr/>
        </p:nvSpPr>
        <p:spPr>
          <a:xfrm>
            <a:off x="4786876" y="1041259"/>
            <a:ext cx="2806763" cy="769441"/>
          </a:xfrm>
          <a:prstGeom prst="rect">
            <a:avLst/>
          </a:prstGeom>
          <a:noFill/>
          <a:ln w="38100">
            <a:solidFill>
              <a:srgbClr val="FF0000"/>
            </a:solidFill>
          </a:ln>
        </p:spPr>
        <p:txBody>
          <a:bodyPr wrap="square" rtlCol="0">
            <a:spAutoFit/>
          </a:bodyPr>
          <a:lstStyle/>
          <a:p>
            <a:pPr algn="ctr">
              <a:defRPr/>
            </a:pPr>
            <a:r>
              <a:rPr lang="ar-OM" sz="4400" b="1">
                <a:solidFill>
                  <a:srgbClr val="000000"/>
                </a:solidFill>
                <a:latin typeface="Tahoma"/>
                <a:ea typeface="Tahoma" panose="020B0604030504040204" pitchFamily="34" charset="0"/>
                <a:cs typeface="Tahoma" panose="020B0604030504040204" pitchFamily="34" charset="0"/>
              </a:rPr>
              <a:t>التهديدات</a:t>
            </a:r>
          </a:p>
        </p:txBody>
      </p:sp>
      <p:sp>
        <p:nvSpPr>
          <p:cNvPr id="3" name="TextBox 2"/>
          <p:cNvSpPr txBox="1"/>
          <p:nvPr/>
        </p:nvSpPr>
        <p:spPr>
          <a:xfrm>
            <a:off x="7593639" y="4137325"/>
            <a:ext cx="2769955" cy="769441"/>
          </a:xfrm>
          <a:prstGeom prst="rect">
            <a:avLst/>
          </a:prstGeom>
          <a:noFill/>
          <a:ln w="34925">
            <a:solidFill>
              <a:srgbClr val="FFC000"/>
            </a:solidFill>
          </a:ln>
        </p:spPr>
        <p:txBody>
          <a:bodyPr wrap="square" rtlCol="0">
            <a:spAutoFit/>
          </a:bodyPr>
          <a:lstStyle/>
          <a:p>
            <a:pPr algn="ctr">
              <a:defRPr/>
            </a:pPr>
            <a:r>
              <a:rPr lang="ar-OM" sz="4400" b="1">
                <a:solidFill>
                  <a:srgbClr val="000000"/>
                </a:solidFill>
                <a:latin typeface="Tahoma"/>
                <a:ea typeface="Tahoma" panose="020B0604030504040204" pitchFamily="34" charset="0"/>
                <a:cs typeface="Tahoma" panose="020B0604030504040204" pitchFamily="34" charset="0"/>
              </a:rPr>
              <a:t>الأحداث</a:t>
            </a:r>
          </a:p>
        </p:txBody>
      </p:sp>
    </p:spTree>
    <p:extLst>
      <p:ext uri="{BB962C8B-B14F-4D97-AF65-F5344CB8AC3E}">
        <p14:creationId xmlns:p14="http://schemas.microsoft.com/office/powerpoint/2010/main" val="3979997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6412" y="1705970"/>
            <a:ext cx="10208526" cy="5632311"/>
          </a:xfrm>
          <a:prstGeom prst="rect">
            <a:avLst/>
          </a:prstGeom>
          <a:noFill/>
        </p:spPr>
        <p:txBody>
          <a:bodyPr wrap="square" rtlCol="0">
            <a:spAutoFit/>
          </a:bodyPr>
          <a:lstStyle/>
          <a:p>
            <a:r>
              <a:rPr lang="ar-OM"/>
              <a:t>أي مما يلي ليس هدفًا أساسيًا لعملية التوثيق؟</a:t>
            </a:r>
          </a:p>
          <a:p>
            <a:endParaRPr lang="en-GB" dirty="0"/>
          </a:p>
          <a:p>
            <a:pPr marL="228600" lvl="0" indent="-228600">
              <a:buFontTx/>
              <a:buAutoNum type="arabicPeriod"/>
              <a:defRPr/>
            </a:pPr>
            <a:r>
              <a:rPr lang="ar-OM"/>
              <a:t> دعم رصد الأحداث ومتابعتها.</a:t>
            </a:r>
          </a:p>
          <a:p>
            <a:pPr marL="228600" lvl="0" indent="-228600">
              <a:buFontTx/>
              <a:buAutoNum type="arabicPeriod"/>
              <a:defRPr/>
            </a:pPr>
            <a:r>
              <a:rPr lang="ar-OM">
                <a:solidFill>
                  <a:srgbClr val="00FF00"/>
                </a:solidFill>
              </a:rPr>
              <a:t>استبدال نظام الإنذار المبكر</a:t>
            </a:r>
          </a:p>
          <a:p>
            <a:pPr marL="228600" lvl="0" indent="-228600">
              <a:buFontTx/>
              <a:buAutoNum type="arabicPeriod"/>
              <a:defRPr/>
            </a:pPr>
            <a:r>
              <a:rPr lang="ar-OM"/>
              <a:t>دعم الاتصالات، سواء على المستوى الداخلي أو مع عامة الناس</a:t>
            </a:r>
          </a:p>
          <a:p>
            <a:pPr marL="228600" lvl="0" indent="-228600">
              <a:buFontTx/>
              <a:buAutoNum type="arabicPeriod"/>
              <a:defRPr/>
            </a:pPr>
            <a:r>
              <a:rPr lang="ar-OM"/>
              <a:t>السماح بالمساءلة وإمكانية تتبع الإجراءات والقرارات المتخذة.</a:t>
            </a:r>
          </a:p>
          <a:p>
            <a:pPr lvl="0">
              <a:defRPr/>
            </a:pPr>
            <a:endParaRPr lang="it-IT" dirty="0"/>
          </a:p>
          <a:p>
            <a:pPr lvl="0">
              <a:defRPr/>
            </a:pPr>
            <a:endParaRPr lang="it-IT" dirty="0"/>
          </a:p>
          <a:p>
            <a:pPr lvl="0">
              <a:defRPr/>
            </a:pPr>
            <a:r>
              <a:rPr lang="ar-OM"/>
              <a:t>أي من الخيارات التالية ليست جزءًا من نظام التوثيق؟</a:t>
            </a:r>
          </a:p>
          <a:p>
            <a:pPr lvl="0">
              <a:defRPr/>
            </a:pPr>
            <a:endParaRPr lang="it-IT" dirty="0"/>
          </a:p>
          <a:p>
            <a:pPr marL="342900" lvl="0" indent="-342900">
              <a:buAutoNum type="arabicPeriod"/>
              <a:defRPr/>
            </a:pPr>
            <a:r>
              <a:rPr lang="ar-OM"/>
              <a:t>محرك بحث</a:t>
            </a:r>
          </a:p>
          <a:p>
            <a:pPr marL="342900" lvl="0" indent="-342900">
              <a:buAutoNum type="arabicPeriod"/>
              <a:defRPr/>
            </a:pPr>
            <a:r>
              <a:rPr lang="ar-OM"/>
              <a:t>مكتبة تُستخدم في حفظ السجلات</a:t>
            </a:r>
          </a:p>
          <a:p>
            <a:pPr marL="342900" lvl="0" indent="-342900">
              <a:buAutoNum type="arabicPeriod"/>
              <a:defRPr/>
            </a:pPr>
            <a:r>
              <a:rPr lang="ar-OM">
                <a:solidFill>
                  <a:srgbClr val="00FF00"/>
                </a:solidFill>
              </a:rPr>
              <a:t>خطة طوارئ</a:t>
            </a:r>
          </a:p>
          <a:p>
            <a:pPr marL="342900" lvl="0" indent="-342900">
              <a:buAutoNum type="arabicPeriod"/>
              <a:defRPr/>
            </a:pPr>
            <a:r>
              <a:rPr lang="ar-OM"/>
              <a:t>الدخول المتزامن لعدة مستخدمين</a:t>
            </a:r>
          </a:p>
          <a:p>
            <a:pPr marL="342900" lvl="0" indent="-342900">
              <a:buAutoNum type="arabicPeriod"/>
              <a:defRPr/>
            </a:pPr>
            <a:endParaRPr lang="it-IT" dirty="0"/>
          </a:p>
          <a:p>
            <a:pPr lvl="0">
              <a:defRPr/>
            </a:pPr>
            <a:endParaRPr lang="it-IT"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68580726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6592" y="236305"/>
            <a:ext cx="10007030" cy="769441"/>
          </a:xfrm>
          <a:prstGeom prst="rect">
            <a:avLst/>
          </a:prstGeom>
          <a:noFill/>
        </p:spPr>
        <p:txBody>
          <a:bodyPr wrap="square" rtlCol="0">
            <a:spAutoFit/>
          </a:bodyPr>
          <a:lstStyle/>
          <a:p>
            <a:r>
              <a:rPr lang="ar-OM" sz="4400"/>
              <a:t>خلاصة القول</a:t>
            </a:r>
          </a:p>
        </p:txBody>
      </p:sp>
      <p:sp>
        <p:nvSpPr>
          <p:cNvPr id="3" name="TextBox 2"/>
          <p:cNvSpPr txBox="1"/>
          <p:nvPr/>
        </p:nvSpPr>
        <p:spPr>
          <a:xfrm>
            <a:off x="750013" y="1489753"/>
            <a:ext cx="11106365" cy="2862322"/>
          </a:xfrm>
          <a:prstGeom prst="rect">
            <a:avLst/>
          </a:prstGeom>
          <a:noFill/>
        </p:spPr>
        <p:txBody>
          <a:bodyPr wrap="square" rtlCol="0">
            <a:spAutoFit/>
          </a:bodyPr>
          <a:lstStyle/>
          <a:p>
            <a:pPr marL="285750" lvl="0" indent="-285750">
              <a:buFont typeface="Arial" panose="020B0604020202020204" pitchFamily="34" charset="0"/>
              <a:buChar char="•"/>
              <a:defRPr/>
            </a:pPr>
            <a:r>
              <a:rPr lang="ar-OM"/>
              <a:t> الأهداف الرئيسية لعملية التوثيق هي:</a:t>
            </a:r>
          </a:p>
          <a:p>
            <a:pPr marL="228600" lvl="0" indent="-228600">
              <a:buFontTx/>
              <a:buAutoNum type="arabicPeriod"/>
              <a:defRPr/>
            </a:pPr>
            <a:r>
              <a:rPr lang="ar-OM"/>
              <a:t>دعم رصد الأحداث ومتابعتها.</a:t>
            </a:r>
          </a:p>
          <a:p>
            <a:pPr marL="228600" lvl="0" indent="-228600">
              <a:buFontTx/>
              <a:buAutoNum type="arabicPeriod"/>
              <a:defRPr/>
            </a:pPr>
            <a:r>
              <a:rPr lang="ar-OM"/>
              <a:t>دعم الاتصالات، سواء على المستوى الداخلي أو مع عامة الناس</a:t>
            </a:r>
          </a:p>
          <a:p>
            <a:pPr marL="228600" lvl="0" indent="-228600">
              <a:buFontTx/>
              <a:buAutoNum type="arabicPeriod"/>
              <a:defRPr/>
            </a:pPr>
            <a:r>
              <a:rPr lang="ar-OM"/>
              <a:t>السماح بالمساءلة وإمكانية تتبع الإجراءات والقرارات المتخذة.</a:t>
            </a:r>
          </a:p>
          <a:p>
            <a:pPr marL="285750" indent="-285750">
              <a:buFont typeface="Arial" panose="020B0604020202020204" pitchFamily="34" charset="0"/>
              <a:buChar char="•"/>
            </a:pPr>
            <a:r>
              <a:rPr lang="ar-OM"/>
              <a:t>الإطار القانوني الذي ينبغي أخذه في الاعتبار:</a:t>
            </a:r>
          </a:p>
          <a:p>
            <a:pPr marL="342900" indent="-342900">
              <a:buFont typeface="+mj-lt"/>
              <a:buAutoNum type="arabicPeriod"/>
            </a:pPr>
            <a:r>
              <a:rPr lang="ar-OM"/>
              <a:t>قوانين حماية البيانات</a:t>
            </a:r>
          </a:p>
          <a:p>
            <a:pPr marL="342900" indent="-342900">
              <a:buFont typeface="+mj-lt"/>
              <a:buAutoNum type="arabicPeriod"/>
            </a:pPr>
            <a:r>
              <a:rPr lang="ar-OM"/>
              <a:t>حقوق التأليف والنشر</a:t>
            </a:r>
          </a:p>
          <a:p>
            <a:pPr marL="285750" indent="-285750">
              <a:buFont typeface="Arial" panose="020B0604020202020204" pitchFamily="34" charset="0"/>
              <a:buChar char="•"/>
            </a:pPr>
            <a:r>
              <a:rPr lang="ar-OM"/>
              <a:t> ينبغي أن تكون البيانات والبيانات الوصفية متسقة</a:t>
            </a:r>
          </a:p>
          <a:p>
            <a:endParaRPr lang="en-GB" dirty="0"/>
          </a:p>
          <a:p>
            <a:endParaRPr lang="en-GB" dirty="0"/>
          </a:p>
        </p:txBody>
      </p:sp>
    </p:spTree>
    <p:extLst>
      <p:ext uri="{BB962C8B-B14F-4D97-AF65-F5344CB8AC3E}">
        <p14:creationId xmlns:p14="http://schemas.microsoft.com/office/powerpoint/2010/main" val="1560151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 Box 4"/>
          <p:cNvSpPr txBox="1">
            <a:spLocks noChangeArrowheads="1"/>
          </p:cNvSpPr>
          <p:nvPr/>
        </p:nvSpPr>
        <p:spPr bwMode="auto">
          <a:xfrm>
            <a:off x="1936433" y="670877"/>
            <a:ext cx="8764518" cy="369332"/>
          </a:xfrm>
          <a:prstGeom prst="rect">
            <a:avLst/>
          </a:prstGeom>
          <a:noFill/>
          <a:ln w="9525" algn="ctr">
            <a:noFill/>
            <a:miter lim="800000"/>
            <a:headEnd/>
            <a:tailEnd/>
          </a:ln>
        </p:spPr>
        <p:txBody>
          <a:bodyPr wrap="square">
            <a:spAutoFit/>
          </a:bodyPr>
          <a:lstStyle/>
          <a:p>
            <a:pPr algn="r">
              <a:spcBef>
                <a:spcPct val="50000"/>
              </a:spcBef>
            </a:pPr>
            <a:r>
              <a:rPr lang="ar-OM" b="1" dirty="0">
                <a:solidFill>
                  <a:srgbClr val="69AE23"/>
                </a:solidFill>
                <a:latin typeface="Arial" charset="0"/>
              </a:rPr>
              <a:t>تعريف التوثيق</a:t>
            </a:r>
          </a:p>
        </p:txBody>
      </p:sp>
      <p:sp>
        <p:nvSpPr>
          <p:cNvPr id="3" name="Content Placeholder 2"/>
          <p:cNvSpPr txBox="1">
            <a:spLocks/>
          </p:cNvSpPr>
          <p:nvPr/>
        </p:nvSpPr>
        <p:spPr>
          <a:xfrm>
            <a:off x="1936433" y="1669601"/>
            <a:ext cx="8764518" cy="5013325"/>
          </a:xfrm>
          <a:prstGeom prst="rect">
            <a:avLst/>
          </a:prstGeom>
        </p:spPr>
        <p:txBody>
          <a:bodyPr/>
          <a:lstStyle/>
          <a:p>
            <a:pPr algn="just" defTabSz="820738" eaLnBrk="0" fontAlgn="base" hangingPunct="0">
              <a:spcBef>
                <a:spcPct val="50000"/>
              </a:spcBef>
              <a:spcAft>
                <a:spcPct val="0"/>
              </a:spcAft>
              <a:buClr>
                <a:srgbClr val="B22C1B"/>
              </a:buClr>
              <a:buSzPct val="80000"/>
              <a:tabLst>
                <a:tab pos="341313" algn="l"/>
                <a:tab pos="1150938" algn="l"/>
              </a:tabLst>
              <a:defRPr/>
            </a:pPr>
            <a:r>
              <a:rPr lang="ar-OM" sz="1600" dirty="0">
                <a:latin typeface="Arial" charset="0"/>
                <a:cs typeface="Times New Roman" pitchFamily="18" charset="0"/>
              </a:rPr>
              <a:t>يعد تسجيل المعلومات والإجراءات التي تم اتخاذها في أثناء عملية الاستخبارات الوبائية منذ البداية إجراءً حاسمًا لتحليل الوضع الحالي وتتبع جميع الخطوات.</a:t>
            </a:r>
          </a:p>
          <a:p>
            <a:pPr algn="just" defTabSz="820738" eaLnBrk="0" fontAlgn="base" hangingPunct="0">
              <a:spcBef>
                <a:spcPct val="50000"/>
              </a:spcBef>
              <a:spcAft>
                <a:spcPct val="0"/>
              </a:spcAft>
              <a:buClr>
                <a:srgbClr val="B22C1B"/>
              </a:buClr>
              <a:buSzPct val="80000"/>
              <a:tabLst>
                <a:tab pos="341313" algn="l"/>
                <a:tab pos="1150938" algn="l"/>
              </a:tabLst>
              <a:defRPr/>
            </a:pPr>
            <a:endParaRPr lang="en-GB" sz="1600" b="1" dirty="0">
              <a:latin typeface="Arial" charset="0"/>
              <a:cs typeface="Times New Roman" pitchFamily="18" charset="0"/>
            </a:endParaRPr>
          </a:p>
          <a:p>
            <a:pPr algn="just" defTabSz="820738" eaLnBrk="0" fontAlgn="base" hangingPunct="0">
              <a:spcBef>
                <a:spcPct val="50000"/>
              </a:spcBef>
              <a:spcAft>
                <a:spcPct val="0"/>
              </a:spcAft>
              <a:buClr>
                <a:srgbClr val="B22C1B"/>
              </a:buClr>
              <a:buSzPct val="80000"/>
              <a:tabLst>
                <a:tab pos="341313" algn="l"/>
                <a:tab pos="1150938" algn="l"/>
              </a:tabLst>
              <a:defRPr/>
            </a:pPr>
            <a:r>
              <a:rPr lang="ar-OM" sz="1600" dirty="0">
                <a:latin typeface="Arial" charset="0"/>
                <a:cs typeface="Times New Roman" pitchFamily="18" charset="0"/>
              </a:rPr>
              <a:t>ويعمل توثيق أنشطة الاستخبارات الوبائية على تسهيل تبادل المعلومات وتناولها بين الخبراء والفرق ويتيح مراجعة الأنشطة وتقييمها</a:t>
            </a:r>
          </a:p>
          <a:p>
            <a:pPr algn="just" defTabSz="820738" eaLnBrk="0" fontAlgn="base" hangingPunct="0">
              <a:spcBef>
                <a:spcPct val="50000"/>
              </a:spcBef>
              <a:spcAft>
                <a:spcPct val="0"/>
              </a:spcAft>
              <a:buClr>
                <a:srgbClr val="B22C1B"/>
              </a:buClr>
              <a:buSzPct val="80000"/>
              <a:tabLst>
                <a:tab pos="341313" algn="l"/>
                <a:tab pos="1150938" algn="l"/>
              </a:tabLst>
              <a:defRPr/>
            </a:pPr>
            <a:r>
              <a:rPr lang="ar-OM" sz="1600" dirty="0">
                <a:latin typeface="Arial" charset="0"/>
                <a:cs typeface="Times New Roman" pitchFamily="18" charset="0"/>
              </a:rPr>
              <a:t> </a:t>
            </a:r>
          </a:p>
          <a:p>
            <a:pPr algn="just" defTabSz="820738" eaLnBrk="0" fontAlgn="base" hangingPunct="0">
              <a:spcBef>
                <a:spcPct val="50000"/>
              </a:spcBef>
              <a:spcAft>
                <a:spcPct val="0"/>
              </a:spcAft>
              <a:buClr>
                <a:srgbClr val="B22C1B"/>
              </a:buClr>
              <a:buSzPct val="80000"/>
              <a:tabLst>
                <a:tab pos="341313" algn="l"/>
                <a:tab pos="1150938" algn="l"/>
              </a:tabLst>
              <a:defRPr/>
            </a:pPr>
            <a:r>
              <a:rPr lang="ar-OM" sz="1600" dirty="0">
                <a:latin typeface="Arial" charset="0"/>
                <a:cs typeface="Times New Roman" pitchFamily="18" charset="0"/>
              </a:rPr>
              <a:t>يجب أن تكون جميع الوثائق صحيحة ودقيقة ومفصلة ومخزنة بتنسيق يتيح سهولة استرجاعها أو البحث عنها. ومن الأفضل أن يسهل التوثيق التحليل الإداري والعلمي للعمل الاستخباري الوبائي</a:t>
            </a:r>
          </a:p>
          <a:p>
            <a:pPr algn="just" defTabSz="820738" eaLnBrk="0" fontAlgn="base" hangingPunct="0">
              <a:spcBef>
                <a:spcPct val="50000"/>
              </a:spcBef>
              <a:spcAft>
                <a:spcPct val="0"/>
              </a:spcAft>
              <a:buClr>
                <a:srgbClr val="B22C1B"/>
              </a:buClr>
              <a:buSzPct val="80000"/>
              <a:tabLst>
                <a:tab pos="341313" algn="l"/>
                <a:tab pos="1150938" algn="l"/>
              </a:tabLst>
              <a:defRPr/>
            </a:pPr>
            <a:endParaRPr lang="en-GB" sz="1600" dirty="0">
              <a:latin typeface="Arial" charset="0"/>
              <a:cs typeface="Times New Roman" pitchFamily="18" charset="0"/>
            </a:endParaRPr>
          </a:p>
        </p:txBody>
      </p:sp>
    </p:spTree>
    <p:extLst>
      <p:ext uri="{BB962C8B-B14F-4D97-AF65-F5344CB8AC3E}">
        <p14:creationId xmlns:p14="http://schemas.microsoft.com/office/powerpoint/2010/main" val="992420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2907539" y="4657570"/>
            <a:ext cx="4756150" cy="1126462"/>
          </a:xfrm>
          <a:prstGeom prst="rect">
            <a:avLst/>
          </a:prstGeom>
          <a:noFill/>
          <a:ln w="9525">
            <a:noFill/>
            <a:miter lim="800000"/>
            <a:headEnd/>
            <a:tailEnd/>
          </a:ln>
        </p:spPr>
        <p:txBody>
          <a:bodyPr wrap="square">
            <a:spAutoFit/>
          </a:bodyPr>
          <a:lstStyle/>
          <a:p>
            <a:pPr marL="0" lvl="8">
              <a:spcAft>
                <a:spcPct val="20000"/>
              </a:spcAft>
              <a:buClr>
                <a:srgbClr val="69AE23"/>
              </a:buClr>
            </a:pPr>
            <a:r>
              <a:rPr lang="ar-OM" sz="1600" b="1" dirty="0">
                <a:latin typeface="Arial" charset="0"/>
                <a:cs typeface="Times New Roman" pitchFamily="18" charset="0"/>
              </a:rPr>
              <a:t>المساءلة وإمكانية التتبع</a:t>
            </a:r>
          </a:p>
          <a:p>
            <a:pPr>
              <a:spcAft>
                <a:spcPct val="20000"/>
              </a:spcAft>
              <a:buClr>
                <a:srgbClr val="69AE23"/>
              </a:buClr>
            </a:pPr>
            <a:r>
              <a:rPr lang="ar-OM" sz="1600" dirty="0">
                <a:latin typeface="Arial" charset="0"/>
                <a:cs typeface="Times New Roman" pitchFamily="18" charset="0"/>
              </a:rPr>
              <a:t>سجل الإجراءات والمعلومات ذات الصلة بشأن التهديدات المحددة والمصادر والإجراءات والاتصالات التي جرت.</a:t>
            </a:r>
          </a:p>
        </p:txBody>
      </p:sp>
      <p:sp>
        <p:nvSpPr>
          <p:cNvPr id="3" name="Rectangle 4"/>
          <p:cNvSpPr/>
          <p:nvPr/>
        </p:nvSpPr>
        <p:spPr>
          <a:xfrm>
            <a:off x="1474344" y="2084368"/>
            <a:ext cx="6189345" cy="634020"/>
          </a:xfrm>
          <a:prstGeom prst="rect">
            <a:avLst/>
          </a:prstGeom>
        </p:spPr>
        <p:txBody>
          <a:bodyPr wrap="square">
            <a:spAutoFit/>
          </a:bodyPr>
          <a:lstStyle/>
          <a:p>
            <a:pPr marL="342900" indent="-342900">
              <a:spcAft>
                <a:spcPct val="20000"/>
              </a:spcAft>
              <a:buClr>
                <a:srgbClr val="69AE23"/>
              </a:buClr>
              <a:defRPr/>
            </a:pPr>
            <a:r>
              <a:rPr lang="ar-OM" sz="1600" b="1" dirty="0">
                <a:latin typeface="Arial" charset="0"/>
                <a:cs typeface="Times New Roman" pitchFamily="18" charset="0"/>
              </a:rPr>
              <a:t>مراقبة الأحداث</a:t>
            </a:r>
          </a:p>
          <a:p>
            <a:pPr marL="342900" indent="-342900">
              <a:spcAft>
                <a:spcPct val="20000"/>
              </a:spcAft>
              <a:buClr>
                <a:srgbClr val="69AE23"/>
              </a:buClr>
              <a:defRPr/>
            </a:pPr>
            <a:r>
              <a:rPr lang="ar-OM" sz="1600" dirty="0">
                <a:latin typeface="Arial" charset="0"/>
                <a:cs typeface="Times New Roman" pitchFamily="18" charset="0"/>
              </a:rPr>
              <a:t>الانتشار الزمني/الجغرافي ومتابعة الأحداث ذات الأهمية.</a:t>
            </a:r>
          </a:p>
        </p:txBody>
      </p:sp>
      <p:sp>
        <p:nvSpPr>
          <p:cNvPr id="4" name="Rectangle 10"/>
          <p:cNvSpPr>
            <a:spLocks noChangeArrowheads="1"/>
          </p:cNvSpPr>
          <p:nvPr/>
        </p:nvSpPr>
        <p:spPr bwMode="auto">
          <a:xfrm>
            <a:off x="3307589" y="3370969"/>
            <a:ext cx="4356100" cy="634020"/>
          </a:xfrm>
          <a:prstGeom prst="rect">
            <a:avLst/>
          </a:prstGeom>
          <a:noFill/>
          <a:ln w="9525">
            <a:noFill/>
            <a:miter lim="800000"/>
            <a:headEnd/>
            <a:tailEnd/>
          </a:ln>
        </p:spPr>
        <p:txBody>
          <a:bodyPr wrap="square">
            <a:spAutoFit/>
          </a:bodyPr>
          <a:lstStyle/>
          <a:p>
            <a:pPr marL="342900" indent="-342900">
              <a:spcAft>
                <a:spcPct val="20000"/>
              </a:spcAft>
              <a:buClr>
                <a:srgbClr val="69AE23"/>
              </a:buClr>
              <a:defRPr/>
            </a:pPr>
            <a:r>
              <a:rPr lang="ar-OM" sz="1600" b="1" dirty="0">
                <a:latin typeface="Arial" charset="0"/>
                <a:cs typeface="Times New Roman" pitchFamily="18" charset="0"/>
              </a:rPr>
              <a:t>دعم الاتصالات</a:t>
            </a:r>
          </a:p>
          <a:p>
            <a:pPr algn="r">
              <a:spcAft>
                <a:spcPct val="20000"/>
              </a:spcAft>
              <a:buClr>
                <a:srgbClr val="69AE23"/>
              </a:buClr>
              <a:defRPr/>
            </a:pPr>
            <a:r>
              <a:rPr lang="ar-OM" sz="1600" dirty="0">
                <a:latin typeface="Arial" charset="0"/>
                <a:cs typeface="Times New Roman" pitchFamily="18" charset="0"/>
              </a:rPr>
              <a:t>الاتصالات الداخلية والعامة.</a:t>
            </a:r>
          </a:p>
        </p:txBody>
      </p:sp>
      <p:sp>
        <p:nvSpPr>
          <p:cNvPr id="6" name="Rectangle 7"/>
          <p:cNvSpPr>
            <a:spLocks noChangeArrowheads="1"/>
          </p:cNvSpPr>
          <p:nvPr/>
        </p:nvSpPr>
        <p:spPr bwMode="auto">
          <a:xfrm>
            <a:off x="6665611" y="3584821"/>
            <a:ext cx="3689350" cy="338554"/>
          </a:xfrm>
          <a:prstGeom prst="rect">
            <a:avLst/>
          </a:prstGeom>
          <a:noFill/>
          <a:ln w="9525">
            <a:noFill/>
            <a:miter lim="800000"/>
            <a:headEnd/>
            <a:tailEnd/>
          </a:ln>
        </p:spPr>
        <p:txBody>
          <a:bodyPr wrap="square">
            <a:spAutoFit/>
          </a:bodyPr>
          <a:lstStyle/>
          <a:p>
            <a:pPr marL="0" lvl="8">
              <a:spcAft>
                <a:spcPct val="20000"/>
              </a:spcAft>
              <a:buClr>
                <a:srgbClr val="69AE23"/>
              </a:buClr>
            </a:pPr>
            <a:r>
              <a:rPr lang="ar-OM" sz="1600" b="1" dirty="0">
                <a:latin typeface="Arial" charset="0"/>
                <a:cs typeface="Times New Roman" pitchFamily="18" charset="0"/>
              </a:rPr>
              <a:t>أهداف التوثيق</a:t>
            </a:r>
          </a:p>
        </p:txBody>
      </p:sp>
      <p:sp>
        <p:nvSpPr>
          <p:cNvPr id="7" name="Parentesi graffa aperta 6"/>
          <p:cNvSpPr/>
          <p:nvPr/>
        </p:nvSpPr>
        <p:spPr bwMode="auto">
          <a:xfrm flipH="1">
            <a:off x="7893441" y="2198993"/>
            <a:ext cx="622300" cy="3333750"/>
          </a:xfrm>
          <a:prstGeom prst="leftBrace">
            <a:avLst>
              <a:gd name="adj1" fmla="val 44423"/>
              <a:gd name="adj2" fmla="val 50000"/>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a:latin typeface="Microsoft Sans Serif" pitchFamily="34" charset="0"/>
            </a:endParaRPr>
          </a:p>
        </p:txBody>
      </p:sp>
      <p:sp>
        <p:nvSpPr>
          <p:cNvPr id="8" name="Text Box 4"/>
          <p:cNvSpPr txBox="1">
            <a:spLocks noChangeArrowheads="1"/>
          </p:cNvSpPr>
          <p:nvPr/>
        </p:nvSpPr>
        <p:spPr bwMode="auto">
          <a:xfrm>
            <a:off x="1439862" y="650699"/>
            <a:ext cx="8915099" cy="369332"/>
          </a:xfrm>
          <a:prstGeom prst="rect">
            <a:avLst/>
          </a:prstGeom>
          <a:noFill/>
          <a:ln w="9525" algn="ctr">
            <a:noFill/>
            <a:miter lim="800000"/>
            <a:headEnd/>
            <a:tailEnd/>
          </a:ln>
        </p:spPr>
        <p:txBody>
          <a:bodyPr wrap="square">
            <a:spAutoFit/>
          </a:bodyPr>
          <a:lstStyle/>
          <a:p>
            <a:pPr algn="r">
              <a:spcBef>
                <a:spcPct val="50000"/>
              </a:spcBef>
            </a:pPr>
            <a:r>
              <a:rPr lang="ar-OM" b="1">
                <a:solidFill>
                  <a:srgbClr val="69AE23"/>
                </a:solidFill>
                <a:latin typeface="Arial" charset="0"/>
              </a:rPr>
              <a:t>الأهداف</a:t>
            </a:r>
          </a:p>
        </p:txBody>
      </p:sp>
    </p:spTree>
    <p:extLst>
      <p:ext uri="{BB962C8B-B14F-4D97-AF65-F5344CB8AC3E}">
        <p14:creationId xmlns:p14="http://schemas.microsoft.com/office/powerpoint/2010/main" val="2227188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1662431" y="1341121"/>
            <a:ext cx="8893175" cy="6100131"/>
          </a:xfrm>
          <a:prstGeom prst="rect">
            <a:avLst/>
          </a:prstGeom>
          <a:noFill/>
          <a:ln w="9525">
            <a:noFill/>
            <a:miter lim="800000"/>
            <a:headEnd/>
            <a:tailEnd/>
          </a:ln>
        </p:spPr>
        <p:txBody>
          <a:bodyPr>
            <a:spAutoFit/>
          </a:bodyPr>
          <a:lstStyle/>
          <a:p>
            <a:pPr marL="342900" indent="-342900">
              <a:spcAft>
                <a:spcPct val="20000"/>
              </a:spcAft>
              <a:buClr>
                <a:srgbClr val="69AE23"/>
              </a:buClr>
            </a:pPr>
            <a:r>
              <a:rPr lang="ar-OM" sz="1600">
                <a:latin typeface="Arial" charset="0"/>
                <a:cs typeface="Times New Roman" pitchFamily="18" charset="0"/>
              </a:rPr>
              <a:t>ينبغي أن يشمل </a:t>
            </a:r>
            <a:r>
              <a:rPr lang="ar-OM" sz="1600" b="1">
                <a:latin typeface="Arial" charset="0"/>
                <a:cs typeface="Times New Roman" pitchFamily="18" charset="0"/>
              </a:rPr>
              <a:t>نظام التوثيق</a:t>
            </a:r>
            <a:r>
              <a:rPr lang="ar-OM" sz="1600">
                <a:latin typeface="Arial" charset="0"/>
                <a:cs typeface="Times New Roman" pitchFamily="18" charset="0"/>
              </a:rPr>
              <a:t>:</a:t>
            </a:r>
          </a:p>
          <a:p>
            <a:pPr marL="800100" lvl="1" indent="-342900">
              <a:spcAft>
                <a:spcPct val="20000"/>
              </a:spcAft>
              <a:buClr>
                <a:srgbClr val="69AE23"/>
              </a:buClr>
              <a:buFont typeface="Wingdings" pitchFamily="2" charset="2"/>
              <a:buChar char="§"/>
            </a:pPr>
            <a:r>
              <a:rPr lang="ar-OM" sz="1600">
                <a:latin typeface="Arial" charset="0"/>
                <a:cs typeface="Times New Roman" pitchFamily="18" charset="0"/>
              </a:rPr>
              <a:t>خاصية البحث المتقدم (حسب الموضوعات والوقت والموقع ومستوى الإنذار...)</a:t>
            </a:r>
          </a:p>
          <a:p>
            <a:pPr marL="800100" lvl="1" indent="-342900">
              <a:spcAft>
                <a:spcPct val="20000"/>
              </a:spcAft>
              <a:buClr>
                <a:srgbClr val="69AE23"/>
              </a:buClr>
              <a:buFont typeface="Wingdings" pitchFamily="2" charset="2"/>
              <a:buChar char="§"/>
            </a:pPr>
            <a:r>
              <a:rPr lang="ar-OM" sz="1600">
                <a:latin typeface="Arial" charset="0"/>
                <a:cs typeface="Times New Roman" pitchFamily="18" charset="0"/>
              </a:rPr>
              <a:t>خاصية استخراج</a:t>
            </a:r>
          </a:p>
          <a:p>
            <a:pPr marL="800100" lvl="1" indent="-342900">
              <a:spcAft>
                <a:spcPct val="20000"/>
              </a:spcAft>
              <a:buClr>
                <a:srgbClr val="69AE23"/>
              </a:buClr>
              <a:buFont typeface="Wingdings" pitchFamily="2" charset="2"/>
              <a:buChar char="§"/>
            </a:pPr>
            <a:r>
              <a:rPr lang="ar-OM" sz="1600">
                <a:latin typeface="Arial" charset="0"/>
                <a:cs typeface="Times New Roman" pitchFamily="18" charset="0"/>
              </a:rPr>
              <a:t>دخول مؤمّن</a:t>
            </a:r>
          </a:p>
          <a:p>
            <a:pPr marL="800100" lvl="1" indent="-342900">
              <a:spcAft>
                <a:spcPct val="20000"/>
              </a:spcAft>
              <a:buClr>
                <a:srgbClr val="69AE23"/>
              </a:buClr>
              <a:buFont typeface="Wingdings" pitchFamily="2" charset="2"/>
              <a:buChar char="§"/>
            </a:pPr>
            <a:r>
              <a:rPr lang="ar-OM" sz="1600">
                <a:latin typeface="Arial" charset="0"/>
                <a:cs typeface="Times New Roman" pitchFamily="18" charset="0"/>
              </a:rPr>
              <a:t>مكتبة لتخزين الملحقات (بغض النظر عن نسق الملحقات)</a:t>
            </a:r>
          </a:p>
          <a:p>
            <a:pPr marL="800100" lvl="1" indent="-342900">
              <a:spcAft>
                <a:spcPct val="20000"/>
              </a:spcAft>
              <a:buClr>
                <a:srgbClr val="69AE23"/>
              </a:buClr>
              <a:buFont typeface="Wingdings" pitchFamily="2" charset="2"/>
              <a:buChar char="§"/>
            </a:pPr>
            <a:r>
              <a:rPr lang="ar-OM" sz="1600">
                <a:latin typeface="Arial" charset="0"/>
                <a:cs typeface="Times New Roman" pitchFamily="18" charset="0"/>
              </a:rPr>
              <a:t>معايير المصطلحات المتفق عليها دوليًا (</a:t>
            </a:r>
            <a:r>
              <a:rPr lang="en-GB" sz="1600">
                <a:latin typeface="Arial" charset="0"/>
                <a:cs typeface="Times New Roman" pitchFamily="18" charset="0"/>
              </a:rPr>
              <a:t>ICD11</a:t>
            </a:r>
            <a:r>
              <a:rPr lang="ar-OM" sz="1600">
                <a:latin typeface="Arial" charset="0"/>
                <a:cs typeface="Times New Roman" pitchFamily="18" charset="0"/>
              </a:rPr>
              <a:t>، التسمية الدولية للجغرافيا، نسق التواريخ...)  </a:t>
            </a:r>
          </a:p>
          <a:p>
            <a:pPr marL="800100" lvl="1" indent="-342900">
              <a:spcAft>
                <a:spcPct val="20000"/>
              </a:spcAft>
              <a:buClr>
                <a:srgbClr val="69AE23"/>
              </a:buClr>
              <a:buFont typeface="Wingdings" pitchFamily="2" charset="2"/>
              <a:buChar char="§"/>
            </a:pPr>
            <a:endParaRPr lang="en-GB" sz="1600" dirty="0">
              <a:latin typeface="Arial" charset="0"/>
              <a:cs typeface="Times New Roman" pitchFamily="18" charset="0"/>
            </a:endParaRPr>
          </a:p>
          <a:p>
            <a:pPr marL="342900" indent="-342900">
              <a:spcAft>
                <a:spcPct val="20000"/>
              </a:spcAft>
              <a:buClr>
                <a:srgbClr val="69AE23"/>
              </a:buClr>
            </a:pPr>
            <a:r>
              <a:rPr lang="ar-OM" sz="1600" b="1">
                <a:latin typeface="Arial" charset="0"/>
                <a:cs typeface="Times New Roman" pitchFamily="18" charset="0"/>
              </a:rPr>
              <a:t>القيود</a:t>
            </a:r>
          </a:p>
          <a:p>
            <a:pPr marL="800100" lvl="1" indent="-342900">
              <a:spcAft>
                <a:spcPct val="20000"/>
              </a:spcAft>
              <a:buClr>
                <a:srgbClr val="69AE23"/>
              </a:buClr>
              <a:buFont typeface="Wingdings" pitchFamily="2" charset="2"/>
              <a:buChar char="§"/>
            </a:pPr>
            <a:r>
              <a:rPr lang="ar-OM" sz="1600">
                <a:latin typeface="Arial" charset="0"/>
                <a:cs typeface="Times New Roman" pitchFamily="18" charset="0"/>
              </a:rPr>
              <a:t>يجب تحديد عملية التوثيق في مرحلة مبكرة من عملية الاستخبارات الوبائية، مما يعزز تبادل المعلومات وجمع البيانات بين الأطراف المعنية.</a:t>
            </a:r>
          </a:p>
          <a:p>
            <a:pPr marL="800100" lvl="1" indent="-342900">
              <a:spcAft>
                <a:spcPct val="20000"/>
              </a:spcAft>
              <a:buClr>
                <a:srgbClr val="69AE23"/>
              </a:buClr>
              <a:buFont typeface="Wingdings" pitchFamily="2" charset="2"/>
              <a:buChar char="§"/>
            </a:pPr>
            <a:r>
              <a:rPr lang="ar-OM" sz="1600">
                <a:latin typeface="Arial" charset="0"/>
                <a:cs typeface="Times New Roman" pitchFamily="18" charset="0"/>
              </a:rPr>
              <a:t>يجب إنشاء بعض البيانات الوصفية لكل مدخل في السجل.</a:t>
            </a:r>
          </a:p>
          <a:p>
            <a:pPr marL="800100" lvl="1" indent="-342900">
              <a:spcAft>
                <a:spcPct val="20000"/>
              </a:spcAft>
              <a:buClr>
                <a:srgbClr val="69AE23"/>
              </a:buClr>
              <a:buFont typeface="Wingdings" pitchFamily="2" charset="2"/>
              <a:buChar char="§"/>
            </a:pPr>
            <a:r>
              <a:rPr lang="ar-OM" sz="1600">
                <a:latin typeface="Arial" charset="0"/>
                <a:cs typeface="Times New Roman" pitchFamily="18" charset="0"/>
              </a:rPr>
              <a:t>يجب أن يكون النظام متوافقًا مع الأجهزة المحمولة.</a:t>
            </a:r>
          </a:p>
          <a:p>
            <a:pPr marL="800100" lvl="1" indent="-342900">
              <a:spcAft>
                <a:spcPct val="20000"/>
              </a:spcAft>
              <a:buClr>
                <a:srgbClr val="69AE23"/>
              </a:buClr>
              <a:buFont typeface="Wingdings" pitchFamily="2" charset="2"/>
              <a:buChar char="§"/>
            </a:pPr>
            <a:r>
              <a:rPr lang="ar-OM" sz="1600">
                <a:latin typeface="Arial" charset="0"/>
                <a:cs typeface="Times New Roman" pitchFamily="18" charset="0"/>
              </a:rPr>
              <a:t> يجب إجراء صيانة منتظمة لقاعدة البيانات ونسخها احتياطيًا.</a:t>
            </a:r>
          </a:p>
          <a:p>
            <a:pPr marL="800100" lvl="1" indent="-342900">
              <a:spcAft>
                <a:spcPct val="20000"/>
              </a:spcAft>
              <a:buClr>
                <a:srgbClr val="69AE23"/>
              </a:buClr>
              <a:buFont typeface="Wingdings" pitchFamily="2" charset="2"/>
              <a:buChar char="§"/>
            </a:pPr>
            <a:r>
              <a:rPr lang="ar-OM" sz="1600">
                <a:latin typeface="Arial" charset="0"/>
                <a:cs typeface="Times New Roman" pitchFamily="18" charset="0"/>
              </a:rPr>
              <a:t>يجب أن تتوافق جميع عمليات جمع البيانات وصلاحيات الوصول مع الإطار القانوني.</a:t>
            </a:r>
          </a:p>
          <a:p>
            <a:pPr lvl="1">
              <a:spcAft>
                <a:spcPct val="20000"/>
              </a:spcAft>
              <a:buClr>
                <a:srgbClr val="69AE23"/>
              </a:buClr>
            </a:pPr>
            <a:endParaRPr lang="en-GB" sz="1600" dirty="0">
              <a:latin typeface="Arial" charset="0"/>
              <a:cs typeface="Times New Roman" pitchFamily="18" charset="0"/>
            </a:endParaRPr>
          </a:p>
          <a:p>
            <a:pPr marL="800100" lvl="1" indent="-342900">
              <a:spcAft>
                <a:spcPct val="20000"/>
              </a:spcAft>
              <a:buClr>
                <a:srgbClr val="69AE23"/>
              </a:buClr>
            </a:pPr>
            <a:endParaRPr lang="en-GB" sz="1600" dirty="0">
              <a:latin typeface="Arial" charset="0"/>
              <a:cs typeface="Times New Roman" pitchFamily="18" charset="0"/>
            </a:endParaRPr>
          </a:p>
          <a:p>
            <a:pPr marL="800100" lvl="1" indent="-342900">
              <a:spcAft>
                <a:spcPct val="20000"/>
              </a:spcAft>
              <a:buClr>
                <a:srgbClr val="69AE23"/>
              </a:buClr>
              <a:buFont typeface="Wingdings" pitchFamily="2" charset="2"/>
              <a:buChar char="§"/>
            </a:pPr>
            <a:endParaRPr lang="en-GB" sz="1600" dirty="0">
              <a:latin typeface="Arial" charset="0"/>
              <a:cs typeface="Times New Roman" pitchFamily="18" charset="0"/>
            </a:endParaRPr>
          </a:p>
          <a:p>
            <a:pPr marL="342900" indent="-342900">
              <a:spcAft>
                <a:spcPct val="20000"/>
              </a:spcAft>
              <a:buClr>
                <a:srgbClr val="69AE23"/>
              </a:buClr>
            </a:pPr>
            <a:endParaRPr lang="en-GB" sz="1600" dirty="0">
              <a:latin typeface="Arial" charset="0"/>
              <a:cs typeface="Times New Roman" pitchFamily="18" charset="0"/>
            </a:endParaRPr>
          </a:p>
          <a:p>
            <a:pPr marL="342900" indent="-342900">
              <a:spcAft>
                <a:spcPct val="20000"/>
              </a:spcAft>
              <a:buClr>
                <a:srgbClr val="69AE23"/>
              </a:buClr>
            </a:pPr>
            <a:endParaRPr lang="en-GB" sz="1600" dirty="0">
              <a:latin typeface="Arial" charset="0"/>
              <a:cs typeface="Times New Roman" pitchFamily="18" charset="0"/>
            </a:endParaRPr>
          </a:p>
        </p:txBody>
      </p:sp>
      <p:sp>
        <p:nvSpPr>
          <p:cNvPr id="3" name="Text Box 4"/>
          <p:cNvSpPr txBox="1">
            <a:spLocks noChangeArrowheads="1"/>
          </p:cNvSpPr>
          <p:nvPr/>
        </p:nvSpPr>
        <p:spPr bwMode="auto">
          <a:xfrm>
            <a:off x="1507596" y="673277"/>
            <a:ext cx="7315200" cy="369332"/>
          </a:xfrm>
          <a:prstGeom prst="rect">
            <a:avLst/>
          </a:prstGeom>
          <a:noFill/>
          <a:ln w="9525" algn="ctr">
            <a:noFill/>
            <a:miter lim="800000"/>
            <a:headEnd/>
            <a:tailEnd/>
          </a:ln>
        </p:spPr>
        <p:txBody>
          <a:bodyPr>
            <a:spAutoFit/>
          </a:bodyPr>
          <a:lstStyle/>
          <a:p>
            <a:pPr algn="r">
              <a:spcBef>
                <a:spcPct val="50000"/>
              </a:spcBef>
            </a:pPr>
            <a:r>
              <a:rPr lang="ar-OM" b="1">
                <a:solidFill>
                  <a:srgbClr val="69AE23"/>
                </a:solidFill>
                <a:latin typeface="Arial" charset="0"/>
              </a:rPr>
              <a:t>الخصائص الرئيسية لعملية التوثيق   </a:t>
            </a:r>
          </a:p>
        </p:txBody>
      </p:sp>
      <p:sp>
        <p:nvSpPr>
          <p:cNvPr id="4" name="TextBox 3"/>
          <p:cNvSpPr txBox="1"/>
          <p:nvPr/>
        </p:nvSpPr>
        <p:spPr>
          <a:xfrm>
            <a:off x="1507596" y="6172200"/>
            <a:ext cx="9276899" cy="369332"/>
          </a:xfrm>
          <a:prstGeom prst="rect">
            <a:avLst/>
          </a:prstGeom>
          <a:noFill/>
        </p:spPr>
        <p:txBody>
          <a:bodyPr wrap="none" rtlCol="0">
            <a:spAutoFit/>
          </a:bodyPr>
          <a:lstStyle/>
          <a:p>
            <a:r>
              <a:rPr lang="ar-OM" b="1">
                <a:latin typeface="Arial" charset="0"/>
                <a:cs typeface="Times New Roman" pitchFamily="18" charset="0"/>
              </a:rPr>
              <a:t>لكل هذه الأسباب، يجب وضع </a:t>
            </a:r>
            <a:r>
              <a:rPr lang="ar-OM" b="1" u="sng">
                <a:latin typeface="Arial" charset="0"/>
                <a:cs typeface="Times New Roman" pitchFamily="18" charset="0"/>
              </a:rPr>
              <a:t>معالجة واضحة ومستدامة للبيانات</a:t>
            </a:r>
            <a:r>
              <a:rPr lang="ar-OM" b="1">
                <a:latin typeface="Arial" charset="0"/>
                <a:cs typeface="Times New Roman" pitchFamily="18" charset="0"/>
              </a:rPr>
              <a:t>.</a:t>
            </a:r>
          </a:p>
        </p:txBody>
      </p:sp>
    </p:spTree>
    <p:extLst>
      <p:ext uri="{BB962C8B-B14F-4D97-AF65-F5344CB8AC3E}">
        <p14:creationId xmlns:p14="http://schemas.microsoft.com/office/powerpoint/2010/main" val="1046130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1065636" y="545761"/>
            <a:ext cx="7315200" cy="369332"/>
          </a:xfrm>
          <a:prstGeom prst="rect">
            <a:avLst/>
          </a:prstGeom>
          <a:noFill/>
          <a:ln w="9525" algn="ctr">
            <a:noFill/>
            <a:miter lim="800000"/>
            <a:headEnd/>
            <a:tailEnd/>
          </a:ln>
        </p:spPr>
        <p:txBody>
          <a:bodyPr>
            <a:spAutoFit/>
          </a:bodyPr>
          <a:lstStyle/>
          <a:p>
            <a:pPr algn="r">
              <a:spcBef>
                <a:spcPct val="50000"/>
              </a:spcBef>
            </a:pPr>
            <a:r>
              <a:rPr lang="ar-OM" b="1" noProof="1">
                <a:solidFill>
                  <a:srgbClr val="69AE23"/>
                </a:solidFill>
                <a:latin typeface="Arial" charset="0"/>
              </a:rPr>
              <a:t>البيانات الأساسية المراد توثيقها في حدث وبائي</a:t>
            </a:r>
          </a:p>
        </p:txBody>
      </p:sp>
      <p:sp>
        <p:nvSpPr>
          <p:cNvPr id="3" name="Rectangle 2"/>
          <p:cNvSpPr>
            <a:spLocks noChangeArrowheads="1"/>
          </p:cNvSpPr>
          <p:nvPr/>
        </p:nvSpPr>
        <p:spPr bwMode="auto">
          <a:xfrm>
            <a:off x="310235" y="5913521"/>
            <a:ext cx="3569787" cy="665019"/>
          </a:xfrm>
          <a:prstGeom prst="rect">
            <a:avLst/>
          </a:prstGeom>
          <a:solidFill>
            <a:srgbClr val="00B0F0"/>
          </a:solidFill>
          <a:ln w="9525">
            <a:noFill/>
            <a:miter lim="800000"/>
            <a:headEnd/>
            <a:tailEnd/>
          </a:ln>
          <a:effectLst>
            <a:outerShdw blurRad="63500" algn="ctr" rotWithShape="0">
              <a:prstClr val="black">
                <a:alpha val="40000"/>
              </a:prstClr>
            </a:outerShdw>
          </a:effectLst>
        </p:spPr>
        <p:txBody>
          <a:bodyPr tIns="144000" bIns="144000" anchor="ctr"/>
          <a:lstStyle/>
          <a:p>
            <a:pPr algn="l">
              <a:spcBef>
                <a:spcPct val="15000"/>
              </a:spcBef>
              <a:spcAft>
                <a:spcPct val="15000"/>
              </a:spcAft>
            </a:pPr>
            <a:r>
              <a:rPr lang="ar-OM" sz="2000" b="1" noProof="1">
                <a:solidFill>
                  <a:srgbClr val="FFFFFF"/>
                </a:solidFill>
                <a:latin typeface="Tahoma" pitchFamily="34" charset="0"/>
              </a:rPr>
              <a:t>رابط لمواد إضافية</a:t>
            </a:r>
          </a:p>
        </p:txBody>
      </p:sp>
      <p:graphicFrame>
        <p:nvGraphicFramePr>
          <p:cNvPr id="8" name="Diagram 7"/>
          <p:cNvGraphicFramePr/>
          <p:nvPr>
            <p:extLst>
              <p:ext uri="{D42A27DB-BD31-4B8C-83A1-F6EECF244321}">
                <p14:modId xmlns:p14="http://schemas.microsoft.com/office/powerpoint/2010/main" val="622100505"/>
              </p:ext>
            </p:extLst>
          </p:nvPr>
        </p:nvGraphicFramePr>
        <p:xfrm>
          <a:off x="5139258" y="2283411"/>
          <a:ext cx="5523548" cy="44141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Immagine 5" descr="download.png"/>
          <p:cNvPicPr>
            <a:picLocks noChangeAspect="1"/>
          </p:cNvPicPr>
          <p:nvPr/>
        </p:nvPicPr>
        <p:blipFill>
          <a:blip r:embed="rId8" cstate="print"/>
          <a:stretch>
            <a:fillRect/>
          </a:stretch>
        </p:blipFill>
        <p:spPr>
          <a:xfrm>
            <a:off x="2981224" y="5926144"/>
            <a:ext cx="639771" cy="639771"/>
          </a:xfrm>
          <a:prstGeom prst="rect">
            <a:avLst/>
          </a:prstGeom>
        </p:spPr>
      </p:pic>
      <p:sp>
        <p:nvSpPr>
          <p:cNvPr id="2" name="Rectangular Callout 1"/>
          <p:cNvSpPr/>
          <p:nvPr/>
        </p:nvSpPr>
        <p:spPr>
          <a:xfrm>
            <a:off x="5139259" y="1474360"/>
            <a:ext cx="2065684" cy="1130158"/>
          </a:xfrm>
          <a:prstGeom prst="wedgeRectCallout">
            <a:avLst>
              <a:gd name="adj1" fmla="val 48234"/>
              <a:gd name="adj2" fmla="val 739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ar-OM" sz="1600" dirty="0"/>
              <a:t>متى بدأت هذه الفاشية؟ متى تم الإبلاغ عن الحالة الأولى؟</a:t>
            </a:r>
          </a:p>
        </p:txBody>
      </p:sp>
      <p:sp>
        <p:nvSpPr>
          <p:cNvPr id="10" name="Rectangular Callout 9"/>
          <p:cNvSpPr/>
          <p:nvPr/>
        </p:nvSpPr>
        <p:spPr>
          <a:xfrm>
            <a:off x="4174875" y="3000194"/>
            <a:ext cx="2065684" cy="1490311"/>
          </a:xfrm>
          <a:prstGeom prst="wedgeRectCallout">
            <a:avLst>
              <a:gd name="adj1" fmla="val 58105"/>
              <a:gd name="adj2" fmla="val 870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ar-OM" sz="1400" dirty="0"/>
              <a:t>هل يؤثر هذا المرض على مجموعة معينة معرضة للخطر؟ كم عدد الحالات؟ هل توجد حالة أولية معروفة؟</a:t>
            </a:r>
          </a:p>
        </p:txBody>
      </p:sp>
      <p:sp>
        <p:nvSpPr>
          <p:cNvPr id="4" name="Rectangular Callout 3"/>
          <p:cNvSpPr/>
          <p:nvPr/>
        </p:nvSpPr>
        <p:spPr>
          <a:xfrm>
            <a:off x="9970489" y="3000194"/>
            <a:ext cx="2014290" cy="1646471"/>
          </a:xfrm>
          <a:prstGeom prst="wedgeRectCallout">
            <a:avLst>
              <a:gd name="adj1" fmla="val -38750"/>
              <a:gd name="adj2" fmla="val 628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ar-OM" sz="1400"/>
              <a:t>أين تحدث هذه الفاشية؟ هل تؤثر هذه الفاشية على مكان واحد فقط؟ هل من المحتمل أن تؤثر هذه الفاشية على البلاد المجاورة؟</a:t>
            </a:r>
          </a:p>
        </p:txBody>
      </p:sp>
      <p:sp>
        <p:nvSpPr>
          <p:cNvPr id="5" name="Vertical Scroll 4"/>
          <p:cNvSpPr/>
          <p:nvPr/>
        </p:nvSpPr>
        <p:spPr>
          <a:xfrm>
            <a:off x="207221" y="1474360"/>
            <a:ext cx="4103460" cy="4212404"/>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ar-OM" dirty="0"/>
              <a:t>طريقة أخرى لتحديد البيانات الأساسية هي من خلال الأسئلة الخمسة:</a:t>
            </a:r>
          </a:p>
          <a:p>
            <a:pPr lvl="1"/>
            <a:endParaRPr lang="en-GB" dirty="0"/>
          </a:p>
          <a:p>
            <a:pPr marL="800100" lvl="1" indent="-342900">
              <a:buFont typeface="+mj-lt"/>
              <a:buAutoNum type="arabicPeriod"/>
            </a:pPr>
            <a:r>
              <a:rPr lang="ar-OM" dirty="0"/>
              <a:t>ماذا = المشكلة الصحية موضع الاهتمام</a:t>
            </a:r>
          </a:p>
          <a:p>
            <a:pPr marL="800100" lvl="1" indent="-342900">
              <a:buFont typeface="+mj-lt"/>
              <a:buAutoNum type="arabicPeriod"/>
            </a:pPr>
            <a:r>
              <a:rPr lang="ar-OM" dirty="0"/>
              <a:t>من = الفرد</a:t>
            </a:r>
          </a:p>
          <a:p>
            <a:pPr marL="800100" lvl="1" indent="-342900">
              <a:buFont typeface="+mj-lt"/>
              <a:buAutoNum type="arabicPeriod"/>
            </a:pPr>
            <a:r>
              <a:rPr lang="ar-OM" dirty="0"/>
              <a:t> أين = المكان</a:t>
            </a:r>
          </a:p>
          <a:p>
            <a:pPr marL="800100" lvl="1" indent="-342900">
              <a:buFont typeface="+mj-lt"/>
              <a:buAutoNum type="arabicPeriod"/>
            </a:pPr>
            <a:r>
              <a:rPr lang="ar-OM" dirty="0"/>
              <a:t> متى = الوقت</a:t>
            </a:r>
          </a:p>
          <a:p>
            <a:pPr marL="800100" lvl="1" indent="-342900">
              <a:buFont typeface="+mj-lt"/>
              <a:buAutoNum type="arabicPeriod"/>
            </a:pPr>
            <a:r>
              <a:rPr lang="ar-OM" dirty="0"/>
              <a:t>لماذا/كيف = الأسباب، عوامل </a:t>
            </a:r>
            <a:r>
              <a:rPr lang="ar-OM" dirty="0" err="1"/>
              <a:t>الاختطار</a:t>
            </a:r>
            <a:r>
              <a:rPr lang="ar-OM" dirty="0"/>
              <a:t>، طرق انتقال المرض</a:t>
            </a:r>
          </a:p>
        </p:txBody>
      </p:sp>
    </p:spTree>
    <p:extLst>
      <p:ext uri="{BB962C8B-B14F-4D97-AF65-F5344CB8AC3E}">
        <p14:creationId xmlns:p14="http://schemas.microsoft.com/office/powerpoint/2010/main" val="315232543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828091931"/>
              </p:ext>
            </p:extLst>
          </p:nvPr>
        </p:nvGraphicFramePr>
        <p:xfrm>
          <a:off x="5441906" y="1552668"/>
          <a:ext cx="5827456" cy="4465823"/>
        </p:xfrm>
        <a:graphic>
          <a:graphicData uri="http://schemas.openxmlformats.org/drawingml/2006/table">
            <a:tbl>
              <a:tblPr rtl="1" firstRow="1" bandRow="1">
                <a:tableStyleId>{5C22544A-7EE6-4342-B048-85BDC9FD1C3A}</a:tableStyleId>
              </a:tblPr>
              <a:tblGrid>
                <a:gridCol w="2258139">
                  <a:extLst>
                    <a:ext uri="{9D8B030D-6E8A-4147-A177-3AD203B41FA5}">
                      <a16:colId xmlns:a16="http://schemas.microsoft.com/office/drawing/2014/main" val="20000"/>
                    </a:ext>
                  </a:extLst>
                </a:gridCol>
                <a:gridCol w="3569317">
                  <a:extLst>
                    <a:ext uri="{9D8B030D-6E8A-4147-A177-3AD203B41FA5}">
                      <a16:colId xmlns:a16="http://schemas.microsoft.com/office/drawing/2014/main" val="20001"/>
                    </a:ext>
                  </a:extLst>
                </a:gridCol>
              </a:tblGrid>
              <a:tr h="367436">
                <a:tc>
                  <a:txBody>
                    <a:bodyPr/>
                    <a:lstStyle/>
                    <a:p>
                      <a:r>
                        <a:rPr lang="ar-OM"/>
                        <a:t>البيانات</a:t>
                      </a:r>
                    </a:p>
                  </a:txBody>
                  <a:tcPr/>
                </a:tc>
                <a:tc>
                  <a:txBody>
                    <a:bodyPr/>
                    <a:lstStyle/>
                    <a:p>
                      <a:endParaRPr lang="en-GB"/>
                    </a:p>
                  </a:txBody>
                  <a:tcPr/>
                </a:tc>
                <a:extLst>
                  <a:ext uri="{0D108BD9-81ED-4DB2-BD59-A6C34878D82A}">
                    <a16:rowId xmlns:a16="http://schemas.microsoft.com/office/drawing/2014/main" val="10000"/>
                  </a:ext>
                </a:extLst>
              </a:tr>
              <a:tr h="230259">
                <a:tc>
                  <a:txBody>
                    <a:bodyPr/>
                    <a:lstStyle/>
                    <a:p>
                      <a:r>
                        <a:rPr lang="ar-OM" sz="1200">
                          <a:solidFill>
                            <a:srgbClr val="C00000"/>
                          </a:solidFill>
                          <a:latin typeface="+mn-lt"/>
                          <a:ea typeface="+mn-ea"/>
                          <a:cs typeface="+mn-cs"/>
                        </a:rPr>
                        <a:t>وصف الحدث</a:t>
                      </a:r>
                    </a:p>
                  </a:txBody>
                  <a:tcPr marL="23164" marR="23164" marT="11582" marB="11582" anchor="ctr"/>
                </a:tc>
                <a:tc>
                  <a:txBody>
                    <a:bodyPr/>
                    <a:lstStyle/>
                    <a:p>
                      <a:r>
                        <a:rPr lang="ar-OM" sz="1200"/>
                        <a:t>الوصف</a:t>
                      </a:r>
                    </a:p>
                  </a:txBody>
                  <a:tcPr marL="23164" marR="23164" marT="11582" marB="11582" anchor="ctr"/>
                </a:tc>
                <a:extLst>
                  <a:ext uri="{0D108BD9-81ED-4DB2-BD59-A6C34878D82A}">
                    <a16:rowId xmlns:a16="http://schemas.microsoft.com/office/drawing/2014/main" val="10001"/>
                  </a:ext>
                </a:extLst>
              </a:tr>
              <a:tr h="220461">
                <a:tc>
                  <a:txBody>
                    <a:bodyPr/>
                    <a:lstStyle/>
                    <a:p>
                      <a:r>
                        <a:rPr lang="ar-OM" sz="1200">
                          <a:solidFill>
                            <a:srgbClr val="C00000"/>
                          </a:solidFill>
                          <a:latin typeface="+mn-lt"/>
                          <a:ea typeface="+mn-ea"/>
                          <a:cs typeface="+mn-cs"/>
                        </a:rPr>
                        <a:t>المرض</a:t>
                      </a:r>
                    </a:p>
                  </a:txBody>
                  <a:tcPr marL="23164" marR="23164" marT="11582" marB="11582" anchor="ctr"/>
                </a:tc>
                <a:tc>
                  <a:txBody>
                    <a:bodyPr/>
                    <a:lstStyle/>
                    <a:p>
                      <a:r>
                        <a:rPr lang="ar-OM" sz="1200" i="1">
                          <a:solidFill>
                            <a:schemeClr val="dk1"/>
                          </a:solidFill>
                          <a:latin typeface="+mn-lt"/>
                          <a:ea typeface="+mn-ea"/>
                          <a:cs typeface="+mn-cs"/>
                        </a:rPr>
                        <a:t>مرض معرّف</a:t>
                      </a:r>
                    </a:p>
                  </a:txBody>
                  <a:tcPr marL="23164" marR="23164" marT="11582" marB="11582" anchor="ctr"/>
                </a:tc>
                <a:extLst>
                  <a:ext uri="{0D108BD9-81ED-4DB2-BD59-A6C34878D82A}">
                    <a16:rowId xmlns:a16="http://schemas.microsoft.com/office/drawing/2014/main" val="10002"/>
                  </a:ext>
                </a:extLst>
              </a:tr>
              <a:tr h="220461">
                <a:tc>
                  <a:txBody>
                    <a:bodyPr/>
                    <a:lstStyle/>
                    <a:p>
                      <a:r>
                        <a:rPr lang="ar-OM" sz="1200">
                          <a:solidFill>
                            <a:srgbClr val="C00000"/>
                          </a:solidFill>
                          <a:latin typeface="+mn-lt"/>
                          <a:ea typeface="+mn-ea"/>
                          <a:cs typeface="+mn-cs"/>
                        </a:rPr>
                        <a:t>الممراض</a:t>
                      </a:r>
                    </a:p>
                  </a:txBody>
                  <a:tcPr marL="23164" marR="23164" marT="11582" marB="11582" anchor="ctr"/>
                </a:tc>
                <a:tc>
                  <a:txBody>
                    <a:bodyPr/>
                    <a:lstStyle/>
                    <a:p>
                      <a:r>
                        <a:rPr lang="ar-OM" sz="1200" i="1">
                          <a:solidFill>
                            <a:schemeClr val="dk1"/>
                          </a:solidFill>
                          <a:latin typeface="+mn-lt"/>
                          <a:ea typeface="+mn-ea"/>
                          <a:cs typeface="+mn-cs"/>
                        </a:rPr>
                        <a:t>عامل مسبب</a:t>
                      </a:r>
                    </a:p>
                  </a:txBody>
                  <a:tcPr marL="23164" marR="23164" marT="11582" marB="11582" anchor="ctr"/>
                </a:tc>
                <a:extLst>
                  <a:ext uri="{0D108BD9-81ED-4DB2-BD59-A6C34878D82A}">
                    <a16:rowId xmlns:a16="http://schemas.microsoft.com/office/drawing/2014/main" val="1794855268"/>
                  </a:ext>
                </a:extLst>
              </a:tr>
              <a:tr h="220461">
                <a:tc>
                  <a:txBody>
                    <a:bodyPr/>
                    <a:lstStyle/>
                    <a:p>
                      <a:r>
                        <a:rPr lang="ar-OM" sz="1200">
                          <a:solidFill>
                            <a:srgbClr val="C00000"/>
                          </a:solidFill>
                          <a:latin typeface="+mn-lt"/>
                          <a:ea typeface="+mn-ea"/>
                          <a:cs typeface="+mn-cs"/>
                        </a:rPr>
                        <a:t>نوع المخاطرة</a:t>
                      </a:r>
                    </a:p>
                  </a:txBody>
                  <a:tcPr marL="23164" marR="23164" marT="11582" marB="11582" anchor="ctr"/>
                </a:tc>
                <a:tc>
                  <a:txBody>
                    <a:bodyPr/>
                    <a:lstStyle/>
                    <a:p>
                      <a:r>
                        <a:rPr lang="ar-OM" sz="1200" i="1">
                          <a:solidFill>
                            <a:schemeClr val="dk1"/>
                          </a:solidFill>
                          <a:latin typeface="+mn-lt"/>
                          <a:ea typeface="+mn-ea"/>
                          <a:cs typeface="+mn-cs"/>
                        </a:rPr>
                        <a:t>مخاطرة بيولوجية/كيميائية/إشعاعية</a:t>
                      </a:r>
                    </a:p>
                  </a:txBody>
                  <a:tcPr marL="23164" marR="23164" marT="11582" marB="11582" anchor="ctr"/>
                </a:tc>
                <a:extLst>
                  <a:ext uri="{0D108BD9-81ED-4DB2-BD59-A6C34878D82A}">
                    <a16:rowId xmlns:a16="http://schemas.microsoft.com/office/drawing/2014/main" val="10006"/>
                  </a:ext>
                </a:extLst>
              </a:tr>
              <a:tr h="220461">
                <a:tc>
                  <a:txBody>
                    <a:bodyPr/>
                    <a:lstStyle/>
                    <a:p>
                      <a:r>
                        <a:rPr lang="ar-OM" sz="1200">
                          <a:solidFill>
                            <a:srgbClr val="C00000"/>
                          </a:solidFill>
                          <a:latin typeface="+mn-lt"/>
                          <a:ea typeface="+mn-ea"/>
                          <a:cs typeface="+mn-cs"/>
                        </a:rPr>
                        <a:t>مستوى الإنذار</a:t>
                      </a:r>
                    </a:p>
                  </a:txBody>
                  <a:tcPr marL="23164" marR="23164" marT="11582" marB="11582" anchor="ctr"/>
                </a:tc>
                <a:tc>
                  <a:txBody>
                    <a:bodyPr/>
                    <a:lstStyle/>
                    <a:p>
                      <a:r>
                        <a:rPr lang="ar-OM" sz="1200" i="1">
                          <a:solidFill>
                            <a:schemeClr val="dk1"/>
                          </a:solidFill>
                          <a:latin typeface="+mn-lt"/>
                          <a:ea typeface="+mn-ea"/>
                          <a:cs typeface="+mn-cs"/>
                        </a:rPr>
                        <a:t>محلي/إقليمي/قطري/دولي</a:t>
                      </a:r>
                    </a:p>
                  </a:txBody>
                  <a:tcPr marL="23164" marR="23164" marT="11582" marB="11582" anchor="ctr"/>
                </a:tc>
                <a:extLst>
                  <a:ext uri="{0D108BD9-81ED-4DB2-BD59-A6C34878D82A}">
                    <a16:rowId xmlns:a16="http://schemas.microsoft.com/office/drawing/2014/main" val="10007"/>
                  </a:ext>
                </a:extLst>
              </a:tr>
              <a:tr h="204309">
                <a:tc>
                  <a:txBody>
                    <a:bodyPr/>
                    <a:lstStyle/>
                    <a:p>
                      <a:r>
                        <a:rPr lang="ar-OM" sz="1200">
                          <a:solidFill>
                            <a:srgbClr val="C00000"/>
                          </a:solidFill>
                          <a:latin typeface="+mn-lt"/>
                          <a:ea typeface="+mn-ea"/>
                          <a:cs typeface="+mn-cs"/>
                        </a:rPr>
                        <a:t> معايير اللوائح الصحية الدولية</a:t>
                      </a:r>
                    </a:p>
                  </a:txBody>
                  <a:tcPr marL="23164" marR="23164" marT="11582" marB="11582" anchor="ctr"/>
                </a:tc>
                <a:tc>
                  <a:txBody>
                    <a:bodyPr/>
                    <a:lstStyle/>
                    <a:p>
                      <a:r>
                        <a:rPr lang="ar-OM" sz="1200"/>
                        <a:t> مستوفاة؟</a:t>
                      </a:r>
                    </a:p>
                  </a:txBody>
                  <a:tcPr marL="23164" marR="23164" marT="11582" marB="11582" anchor="ctr"/>
                </a:tc>
                <a:extLst>
                  <a:ext uri="{0D108BD9-81ED-4DB2-BD59-A6C34878D82A}">
                    <a16:rowId xmlns:a16="http://schemas.microsoft.com/office/drawing/2014/main" val="10008"/>
                  </a:ext>
                </a:extLst>
              </a:tr>
              <a:tr h="204309">
                <a:tc>
                  <a:txBody>
                    <a:bodyPr/>
                    <a:lstStyle/>
                    <a:p>
                      <a:r>
                        <a:rPr lang="ar-OM" sz="1200">
                          <a:solidFill>
                            <a:srgbClr val="C00000"/>
                          </a:solidFill>
                          <a:latin typeface="+mn-lt"/>
                          <a:ea typeface="+mn-ea"/>
                          <a:cs typeface="+mn-cs"/>
                        </a:rPr>
                        <a:t>سبب المتابعة</a:t>
                      </a:r>
                    </a:p>
                  </a:txBody>
                  <a:tcPr marL="23164" marR="23164" marT="11582" marB="11582" anchor="ctr"/>
                </a:tc>
                <a:tc>
                  <a:txBody>
                    <a:bodyPr/>
                    <a:lstStyle/>
                    <a:p>
                      <a:r>
                        <a:rPr lang="ar-OM" sz="1200" baseline="0"/>
                        <a:t>غير معتاد؟ مخاطر الانتشار؟</a:t>
                      </a:r>
                    </a:p>
                  </a:txBody>
                  <a:tcPr marL="23164" marR="23164" marT="11582" marB="11582" anchor="ctr"/>
                </a:tc>
                <a:extLst>
                  <a:ext uri="{0D108BD9-81ED-4DB2-BD59-A6C34878D82A}">
                    <a16:rowId xmlns:a16="http://schemas.microsoft.com/office/drawing/2014/main" val="10009"/>
                  </a:ext>
                </a:extLst>
              </a:tr>
              <a:tr h="204309">
                <a:tc>
                  <a:txBody>
                    <a:bodyPr/>
                    <a:lstStyle/>
                    <a:p>
                      <a:r>
                        <a:rPr lang="ar-OM" sz="1200">
                          <a:solidFill>
                            <a:srgbClr val="C00000"/>
                          </a:solidFill>
                          <a:latin typeface="+mn-lt"/>
                          <a:ea typeface="+mn-ea"/>
                          <a:cs typeface="+mn-cs"/>
                        </a:rPr>
                        <a:t>نوع المصدر الأول</a:t>
                      </a:r>
                    </a:p>
                  </a:txBody>
                  <a:tcPr marL="23164" marR="23164" marT="11582" marB="11582" anchor="ctr"/>
                </a:tc>
                <a:tc>
                  <a:txBody>
                    <a:bodyPr/>
                    <a:lstStyle/>
                    <a:p>
                      <a:r>
                        <a:rPr lang="ar-OM" sz="1200" i="1">
                          <a:solidFill>
                            <a:schemeClr val="dk1"/>
                          </a:solidFill>
                          <a:latin typeface="+mn-lt"/>
                          <a:ea typeface="+mn-ea"/>
                          <a:cs typeface="+mn-cs"/>
                        </a:rPr>
                        <a:t>وسائل الإعلام؟ تقرير من العاملين في المجال الصحي؟</a:t>
                      </a:r>
                    </a:p>
                  </a:txBody>
                  <a:tcPr marL="23164" marR="23164" marT="11582" marB="11582" anchor="ctr"/>
                </a:tc>
                <a:extLst>
                  <a:ext uri="{0D108BD9-81ED-4DB2-BD59-A6C34878D82A}">
                    <a16:rowId xmlns:a16="http://schemas.microsoft.com/office/drawing/2014/main" val="10010"/>
                  </a:ext>
                </a:extLst>
              </a:tr>
              <a:tr h="204309">
                <a:tc>
                  <a:txBody>
                    <a:bodyPr/>
                    <a:lstStyle/>
                    <a:p>
                      <a:r>
                        <a:rPr lang="ar-OM" sz="1200">
                          <a:solidFill>
                            <a:srgbClr val="C00000"/>
                          </a:solidFill>
                          <a:latin typeface="+mn-lt"/>
                          <a:ea typeface="+mn-ea"/>
                          <a:cs typeface="+mn-cs"/>
                        </a:rPr>
                        <a:t>تفاصيل المصدر</a:t>
                      </a:r>
                    </a:p>
                  </a:txBody>
                  <a:tcPr marL="23164" marR="23164" marT="11582" marB="11582" anchor="ctr"/>
                </a:tc>
                <a:tc>
                  <a:txBody>
                    <a:bodyPr/>
                    <a:lstStyle/>
                    <a:p>
                      <a:r>
                        <a:rPr lang="ar-OM" sz="1200" i="1">
                          <a:solidFill>
                            <a:schemeClr val="dk1"/>
                          </a:solidFill>
                          <a:latin typeface="+mn-lt"/>
                          <a:ea typeface="+mn-ea"/>
                          <a:cs typeface="+mn-cs"/>
                        </a:rPr>
                        <a:t>اسم وسيلة الإعلام، مسؤول التواصل</a:t>
                      </a:r>
                    </a:p>
                  </a:txBody>
                  <a:tcPr marL="23164" marR="23164" marT="11582" marB="11582" anchor="ctr"/>
                </a:tc>
                <a:extLst>
                  <a:ext uri="{0D108BD9-81ED-4DB2-BD59-A6C34878D82A}">
                    <a16:rowId xmlns:a16="http://schemas.microsoft.com/office/drawing/2014/main" val="10011"/>
                  </a:ext>
                </a:extLst>
              </a:tr>
              <a:tr h="204309">
                <a:tc>
                  <a:txBody>
                    <a:bodyPr/>
                    <a:lstStyle/>
                    <a:p>
                      <a:r>
                        <a:rPr lang="ar-OM" sz="1200">
                          <a:solidFill>
                            <a:srgbClr val="C00000"/>
                          </a:solidFill>
                          <a:latin typeface="+mn-lt"/>
                          <a:ea typeface="+mn-ea"/>
                          <a:cs typeface="+mn-cs"/>
                        </a:rPr>
                        <a:t>معلومات سرية</a:t>
                      </a:r>
                    </a:p>
                  </a:txBody>
                  <a:tcPr marL="23164" marR="23164" marT="11582" marB="11582" anchor="ctr"/>
                </a:tc>
                <a:tc>
                  <a:txBody>
                    <a:bodyPr/>
                    <a:lstStyle/>
                    <a:p>
                      <a:r>
                        <a:rPr lang="ar-OM" sz="1200" i="1">
                          <a:solidFill>
                            <a:schemeClr val="dk1"/>
                          </a:solidFill>
                          <a:latin typeface="+mn-lt"/>
                          <a:ea typeface="+mn-ea"/>
                          <a:cs typeface="+mn-cs"/>
                        </a:rPr>
                        <a:t>عام؟</a:t>
                      </a:r>
                    </a:p>
                  </a:txBody>
                  <a:tcPr marL="23164" marR="23164" marT="11582" marB="11582" anchor="ctr"/>
                </a:tc>
                <a:extLst>
                  <a:ext uri="{0D108BD9-81ED-4DB2-BD59-A6C34878D82A}">
                    <a16:rowId xmlns:a16="http://schemas.microsoft.com/office/drawing/2014/main" val="10013"/>
                  </a:ext>
                </a:extLst>
              </a:tr>
              <a:tr h="242215">
                <a:tc>
                  <a:txBody>
                    <a:bodyPr/>
                    <a:lstStyle/>
                    <a:p>
                      <a:r>
                        <a:rPr lang="ar-OM" sz="1200">
                          <a:solidFill>
                            <a:srgbClr val="C00000"/>
                          </a:solidFill>
                          <a:latin typeface="+mn-lt"/>
                          <a:ea typeface="+mn-ea"/>
                          <a:cs typeface="+mn-cs"/>
                        </a:rPr>
                        <a:t>عملية التحقق</a:t>
                      </a:r>
                    </a:p>
                  </a:txBody>
                  <a:tcPr marL="23164" marR="23164" marT="11582" marB="11582" anchor="ctr"/>
                </a:tc>
                <a:tc>
                  <a:txBody>
                    <a:bodyPr/>
                    <a:lstStyle/>
                    <a:p>
                      <a:r>
                        <a:rPr lang="ar-OM" sz="1200" i="1">
                          <a:solidFill>
                            <a:schemeClr val="dk1"/>
                          </a:solidFill>
                          <a:latin typeface="+mn-lt"/>
                          <a:ea typeface="+mn-ea"/>
                          <a:cs typeface="+mn-cs"/>
                        </a:rPr>
                        <a:t>هل الحدث رسمي؟ المصدر الرسمي</a:t>
                      </a:r>
                    </a:p>
                  </a:txBody>
                  <a:tcPr marL="23164" marR="23164" marT="11582" marB="11582" anchor="ctr"/>
                </a:tc>
                <a:extLst>
                  <a:ext uri="{0D108BD9-81ED-4DB2-BD59-A6C34878D82A}">
                    <a16:rowId xmlns:a16="http://schemas.microsoft.com/office/drawing/2014/main" val="10014"/>
                  </a:ext>
                </a:extLst>
              </a:tr>
              <a:tr h="204309">
                <a:tc>
                  <a:txBody>
                    <a:bodyPr/>
                    <a:lstStyle/>
                    <a:p>
                      <a:r>
                        <a:rPr lang="ar-OM" sz="1200">
                          <a:solidFill>
                            <a:srgbClr val="C00000"/>
                          </a:solidFill>
                          <a:latin typeface="+mn-lt"/>
                          <a:ea typeface="+mn-ea"/>
                          <a:cs typeface="+mn-cs"/>
                        </a:rPr>
                        <a:t>تاريخ التحقق</a:t>
                      </a:r>
                    </a:p>
                  </a:txBody>
                  <a:tcPr marL="23164" marR="23164" marT="11582" marB="11582" anchor="ctr"/>
                </a:tc>
                <a:tc>
                  <a:txBody>
                    <a:bodyPr/>
                    <a:lstStyle/>
                    <a:p>
                      <a:r>
                        <a:rPr lang="ar-OM" sz="1200" i="1">
                          <a:solidFill>
                            <a:schemeClr val="dk1"/>
                          </a:solidFill>
                          <a:latin typeface="+mn-lt"/>
                          <a:ea typeface="+mn-ea"/>
                          <a:cs typeface="+mn-cs"/>
                        </a:rPr>
                        <a:t>إن كان متاحًا</a:t>
                      </a:r>
                    </a:p>
                  </a:txBody>
                  <a:tcPr marL="23164" marR="23164" marT="11582" marB="11582" anchor="ctr"/>
                </a:tc>
                <a:extLst>
                  <a:ext uri="{0D108BD9-81ED-4DB2-BD59-A6C34878D82A}">
                    <a16:rowId xmlns:a16="http://schemas.microsoft.com/office/drawing/2014/main" val="10015"/>
                  </a:ext>
                </a:extLst>
              </a:tr>
              <a:tr h="242215">
                <a:tc>
                  <a:txBody>
                    <a:bodyPr/>
                    <a:lstStyle/>
                    <a:p>
                      <a:r>
                        <a:rPr lang="ar-OM" sz="1200">
                          <a:solidFill>
                            <a:srgbClr val="C00000"/>
                          </a:solidFill>
                          <a:latin typeface="+mn-lt"/>
                          <a:ea typeface="+mn-ea"/>
                          <a:cs typeface="+mn-cs"/>
                        </a:rPr>
                        <a:t>التقييم</a:t>
                      </a:r>
                    </a:p>
                  </a:txBody>
                  <a:tcPr marL="23164" marR="23164" marT="11582" marB="11582" anchor="ctr"/>
                </a:tc>
                <a:tc>
                  <a:txBody>
                    <a:bodyPr/>
                    <a:lstStyle/>
                    <a:p>
                      <a:r>
                        <a:rPr lang="ar-OM" sz="1200" i="1">
                          <a:solidFill>
                            <a:schemeClr val="dk1"/>
                          </a:solidFill>
                          <a:latin typeface="+mn-lt"/>
                          <a:ea typeface="+mn-ea"/>
                          <a:cs typeface="+mn-cs"/>
                        </a:rPr>
                        <a:t>فوري؟ مؤجل؟</a:t>
                      </a:r>
                    </a:p>
                  </a:txBody>
                  <a:tcPr marL="23164" marR="23164" marT="11582" marB="11582" anchor="ctr"/>
                </a:tc>
                <a:extLst>
                  <a:ext uri="{0D108BD9-81ED-4DB2-BD59-A6C34878D82A}">
                    <a16:rowId xmlns:a16="http://schemas.microsoft.com/office/drawing/2014/main" val="10016"/>
                  </a:ext>
                </a:extLst>
              </a:tr>
              <a:tr h="227279">
                <a:tc>
                  <a:txBody>
                    <a:bodyPr/>
                    <a:lstStyle/>
                    <a:p>
                      <a:r>
                        <a:rPr lang="ar-OM" sz="1200">
                          <a:solidFill>
                            <a:srgbClr val="C00000"/>
                          </a:solidFill>
                          <a:latin typeface="+mn-lt"/>
                          <a:ea typeface="+mn-ea"/>
                          <a:cs typeface="+mn-cs"/>
                        </a:rPr>
                        <a:t>تاريخ أول تقييم</a:t>
                      </a:r>
                    </a:p>
                  </a:txBody>
                  <a:tcPr marL="23164" marR="23164" marT="11582" marB="11582" anchor="ctr"/>
                </a:tc>
                <a:tc>
                  <a:txBody>
                    <a:bodyPr/>
                    <a:lstStyle/>
                    <a:p>
                      <a:r>
                        <a:rPr lang="ar-OM" sz="1200" i="1">
                          <a:solidFill>
                            <a:schemeClr val="dk1"/>
                          </a:solidFill>
                          <a:latin typeface="+mn-lt"/>
                          <a:ea typeface="+mn-ea"/>
                          <a:cs typeface="+mn-cs"/>
                        </a:rPr>
                        <a:t>قيد التحديث</a:t>
                      </a:r>
                    </a:p>
                  </a:txBody>
                  <a:tcPr marL="23164" marR="23164" marT="11582" marB="11582" anchor="ctr"/>
                </a:tc>
                <a:extLst>
                  <a:ext uri="{0D108BD9-81ED-4DB2-BD59-A6C34878D82A}">
                    <a16:rowId xmlns:a16="http://schemas.microsoft.com/office/drawing/2014/main" val="10017"/>
                  </a:ext>
                </a:extLst>
              </a:tr>
              <a:tr h="204309">
                <a:tc>
                  <a:txBody>
                    <a:bodyPr/>
                    <a:lstStyle/>
                    <a:p>
                      <a:r>
                        <a:rPr lang="ar-OM" sz="1200">
                          <a:solidFill>
                            <a:srgbClr val="C00000"/>
                          </a:solidFill>
                          <a:latin typeface="+mn-lt"/>
                          <a:ea typeface="+mn-ea"/>
                          <a:cs typeface="+mn-cs"/>
                        </a:rPr>
                        <a:t>جهة الاتصال</a:t>
                      </a:r>
                    </a:p>
                  </a:txBody>
                  <a:tcPr marL="23164" marR="23164" marT="11582" marB="11582" anchor="ctr"/>
                </a:tc>
                <a:tc>
                  <a:txBody>
                    <a:bodyPr/>
                    <a:lstStyle/>
                    <a:p>
                      <a:r>
                        <a:rPr lang="ar-OM" sz="1200" i="1">
                          <a:solidFill>
                            <a:schemeClr val="dk1"/>
                          </a:solidFill>
                          <a:latin typeface="+mn-lt"/>
                          <a:ea typeface="+mn-ea"/>
                          <a:cs typeface="+mn-cs"/>
                        </a:rPr>
                        <a:t>بيانات جهة الاتصال على المستوى المحلي</a:t>
                      </a:r>
                    </a:p>
                  </a:txBody>
                  <a:tcPr marL="23164" marR="23164" marT="11582" marB="11582" anchor="ctr"/>
                </a:tc>
                <a:extLst>
                  <a:ext uri="{0D108BD9-81ED-4DB2-BD59-A6C34878D82A}">
                    <a16:rowId xmlns:a16="http://schemas.microsoft.com/office/drawing/2014/main" val="10018"/>
                  </a:ext>
                </a:extLst>
              </a:tr>
              <a:tr h="263967">
                <a:tc>
                  <a:txBody>
                    <a:bodyPr/>
                    <a:lstStyle/>
                    <a:p>
                      <a:r>
                        <a:rPr lang="ar-OM" sz="1200">
                          <a:solidFill>
                            <a:srgbClr val="C00000"/>
                          </a:solidFill>
                          <a:latin typeface="+mn-lt"/>
                          <a:ea typeface="+mn-ea"/>
                          <a:cs typeface="+mn-cs"/>
                        </a:rPr>
                        <a:t>المستجدات</a:t>
                      </a:r>
                    </a:p>
                  </a:txBody>
                  <a:tcPr marL="23164" marR="23164" marT="11582" marB="11582" anchor="ctr"/>
                </a:tc>
                <a:tc>
                  <a:txBody>
                    <a:bodyPr/>
                    <a:lstStyle/>
                    <a:p>
                      <a:r>
                        <a:rPr lang="ar-OM" sz="1200" i="1">
                          <a:solidFill>
                            <a:schemeClr val="dk1"/>
                          </a:solidFill>
                          <a:latin typeface="+mn-lt"/>
                          <a:ea typeface="+mn-ea"/>
                          <a:cs typeface="+mn-cs"/>
                        </a:rPr>
                        <a:t>من مصادر مختلفة، تشمل وسائل الإعلام</a:t>
                      </a:r>
                    </a:p>
                  </a:txBody>
                  <a:tcPr marL="23164" marR="23164" marT="11582" marB="11582" anchor="ctr"/>
                </a:tc>
                <a:extLst>
                  <a:ext uri="{0D108BD9-81ED-4DB2-BD59-A6C34878D82A}">
                    <a16:rowId xmlns:a16="http://schemas.microsoft.com/office/drawing/2014/main" val="10019"/>
                  </a:ext>
                </a:extLst>
              </a:tr>
              <a:tr h="210663">
                <a:tc>
                  <a:txBody>
                    <a:bodyPr/>
                    <a:lstStyle/>
                    <a:p>
                      <a:r>
                        <a:rPr lang="ar-OM" sz="1200">
                          <a:solidFill>
                            <a:srgbClr val="C00000"/>
                          </a:solidFill>
                          <a:latin typeface="+mn-lt"/>
                          <a:ea typeface="+mn-ea"/>
                          <a:cs typeface="+mn-cs"/>
                        </a:rPr>
                        <a:t> الإجراءات</a:t>
                      </a:r>
                    </a:p>
                  </a:txBody>
                  <a:tcPr marL="23164" marR="23164" marT="11582" marB="11582" anchor="ctr"/>
                </a:tc>
                <a:tc>
                  <a:txBody>
                    <a:bodyPr/>
                    <a:lstStyle/>
                    <a:p>
                      <a:r>
                        <a:rPr lang="ar-OM" sz="1200" i="1">
                          <a:solidFill>
                            <a:schemeClr val="dk1"/>
                          </a:solidFill>
                          <a:latin typeface="+mn-lt"/>
                          <a:ea typeface="+mn-ea"/>
                          <a:cs typeface="+mn-cs"/>
                        </a:rPr>
                        <a:t>الإجراءات على المستوى القطري والمحلي</a:t>
                      </a:r>
                    </a:p>
                  </a:txBody>
                  <a:tcPr marL="23164" marR="23164" marT="11582" marB="11582" anchor="ctr"/>
                </a:tc>
                <a:extLst>
                  <a:ext uri="{0D108BD9-81ED-4DB2-BD59-A6C34878D82A}">
                    <a16:rowId xmlns:a16="http://schemas.microsoft.com/office/drawing/2014/main" val="10020"/>
                  </a:ext>
                </a:extLst>
              </a:tr>
              <a:tr h="357637">
                <a:tc>
                  <a:txBody>
                    <a:bodyPr/>
                    <a:lstStyle/>
                    <a:p>
                      <a:r>
                        <a:rPr lang="ar-OM" sz="1200">
                          <a:solidFill>
                            <a:srgbClr val="C00000"/>
                          </a:solidFill>
                          <a:latin typeface="+mn-lt"/>
                          <a:ea typeface="+mn-ea"/>
                          <a:cs typeface="+mn-cs"/>
                        </a:rPr>
                        <a:t>الاتصالات</a:t>
                      </a:r>
                    </a:p>
                  </a:txBody>
                  <a:tcPr marL="23164" marR="23164" marT="11582" marB="11582" anchor="ctr"/>
                </a:tc>
                <a:tc>
                  <a:txBody>
                    <a:bodyPr/>
                    <a:lstStyle/>
                    <a:p>
                      <a:r>
                        <a:rPr lang="ar-OM" sz="1200" i="1" dirty="0">
                          <a:solidFill>
                            <a:schemeClr val="dk1"/>
                          </a:solidFill>
                          <a:latin typeface="+mn-lt"/>
                          <a:ea typeface="+mn-ea"/>
                          <a:cs typeface="+mn-cs"/>
                        </a:rPr>
                        <a:t>المستويات المختلفة: محلي، قطري، دولي</a:t>
                      </a:r>
                    </a:p>
                  </a:txBody>
                  <a:tcPr marL="23164" marR="23164" marT="11582" marB="11582" anchor="ctr"/>
                </a:tc>
                <a:extLst>
                  <a:ext uri="{0D108BD9-81ED-4DB2-BD59-A6C34878D82A}">
                    <a16:rowId xmlns:a16="http://schemas.microsoft.com/office/drawing/2014/main" val="10021"/>
                  </a:ext>
                </a:extLst>
              </a:tr>
            </a:tbl>
          </a:graphicData>
        </a:graphic>
      </p:graphicFrame>
      <p:sp>
        <p:nvSpPr>
          <p:cNvPr id="3" name="Text Box 4"/>
          <p:cNvSpPr txBox="1">
            <a:spLocks noChangeArrowheads="1"/>
          </p:cNvSpPr>
          <p:nvPr/>
        </p:nvSpPr>
        <p:spPr bwMode="auto">
          <a:xfrm>
            <a:off x="867516" y="638987"/>
            <a:ext cx="10401846" cy="369332"/>
          </a:xfrm>
          <a:prstGeom prst="rect">
            <a:avLst/>
          </a:prstGeom>
          <a:noFill/>
          <a:ln w="9525" algn="ctr">
            <a:noFill/>
            <a:miter lim="800000"/>
            <a:headEnd/>
            <a:tailEnd/>
          </a:ln>
        </p:spPr>
        <p:txBody>
          <a:bodyPr wrap="square">
            <a:spAutoFit/>
          </a:bodyPr>
          <a:lstStyle/>
          <a:p>
            <a:pPr algn="r">
              <a:spcBef>
                <a:spcPct val="50000"/>
              </a:spcBef>
            </a:pPr>
            <a:r>
              <a:rPr lang="ar-OM" b="1">
                <a:solidFill>
                  <a:srgbClr val="69AE23"/>
                </a:solidFill>
                <a:latin typeface="Arial" charset="0"/>
              </a:rPr>
              <a:t>أمثلة على البيانات والبيانات الوصفية التي توثّق في أثناء عملية الاستخبارات الوبائية</a:t>
            </a:r>
          </a:p>
        </p:txBody>
      </p:sp>
      <p:graphicFrame>
        <p:nvGraphicFramePr>
          <p:cNvPr id="4" name="Table 3"/>
          <p:cNvGraphicFramePr>
            <a:graphicFrameLocks noGrp="1"/>
          </p:cNvGraphicFramePr>
          <p:nvPr>
            <p:extLst>
              <p:ext uri="{D42A27DB-BD31-4B8C-83A1-F6EECF244321}">
                <p14:modId xmlns:p14="http://schemas.microsoft.com/office/powerpoint/2010/main" val="2700933035"/>
              </p:ext>
            </p:extLst>
          </p:nvPr>
        </p:nvGraphicFramePr>
        <p:xfrm>
          <a:off x="867516" y="1552668"/>
          <a:ext cx="4144267" cy="1602806"/>
        </p:xfrm>
        <a:graphic>
          <a:graphicData uri="http://schemas.openxmlformats.org/drawingml/2006/table">
            <a:tbl>
              <a:tblPr rtl="1" firstRow="1" bandRow="1">
                <a:tableStyleId>{5C22544A-7EE6-4342-B048-85BDC9FD1C3A}</a:tableStyleId>
              </a:tblPr>
              <a:tblGrid>
                <a:gridCol w="1604154">
                  <a:extLst>
                    <a:ext uri="{9D8B030D-6E8A-4147-A177-3AD203B41FA5}">
                      <a16:colId xmlns:a16="http://schemas.microsoft.com/office/drawing/2014/main" val="20000"/>
                    </a:ext>
                  </a:extLst>
                </a:gridCol>
                <a:gridCol w="2540113">
                  <a:extLst>
                    <a:ext uri="{9D8B030D-6E8A-4147-A177-3AD203B41FA5}">
                      <a16:colId xmlns:a16="http://schemas.microsoft.com/office/drawing/2014/main" val="20001"/>
                    </a:ext>
                  </a:extLst>
                </a:gridCol>
              </a:tblGrid>
              <a:tr h="330041">
                <a:tc>
                  <a:txBody>
                    <a:bodyPr/>
                    <a:lstStyle/>
                    <a:p>
                      <a:r>
                        <a:rPr lang="ar-OM"/>
                        <a:t>البيانات الوصفية</a:t>
                      </a:r>
                    </a:p>
                  </a:txBody>
                  <a:tcPr/>
                </a:tc>
                <a:tc>
                  <a:txBody>
                    <a:bodyPr/>
                    <a:lstStyle/>
                    <a:p>
                      <a:endParaRPr lang="en-GB"/>
                    </a:p>
                  </a:txBody>
                  <a:tcPr/>
                </a:tc>
                <a:extLst>
                  <a:ext uri="{0D108BD9-81ED-4DB2-BD59-A6C34878D82A}">
                    <a16:rowId xmlns:a16="http://schemas.microsoft.com/office/drawing/2014/main" val="10000"/>
                  </a:ext>
                </a:extLst>
              </a:tr>
              <a:tr h="206826">
                <a:tc>
                  <a:txBody>
                    <a:bodyPr/>
                    <a:lstStyle/>
                    <a:p>
                      <a:r>
                        <a:rPr lang="ar-OM" sz="1200">
                          <a:solidFill>
                            <a:srgbClr val="C00000"/>
                          </a:solidFill>
                          <a:latin typeface="+mn-lt"/>
                          <a:ea typeface="+mn-ea"/>
                          <a:cs typeface="+mn-cs"/>
                        </a:rPr>
                        <a:t>تاريخ إنشاء مدخلات البيانات</a:t>
                      </a:r>
                    </a:p>
                  </a:txBody>
                  <a:tcPr marL="23164" marR="23164" marT="11582" marB="11582" anchor="ctr"/>
                </a:tc>
                <a:tc>
                  <a:txBody>
                    <a:bodyPr/>
                    <a:lstStyle/>
                    <a:p>
                      <a:r>
                        <a:rPr lang="ar-OM" sz="1200"/>
                        <a:t>اليوم/الشهر/السنة</a:t>
                      </a:r>
                    </a:p>
                  </a:txBody>
                  <a:tcPr marL="23164" marR="23164" marT="11582" marB="11582" anchor="ctr"/>
                </a:tc>
                <a:extLst>
                  <a:ext uri="{0D108BD9-81ED-4DB2-BD59-A6C34878D82A}">
                    <a16:rowId xmlns:a16="http://schemas.microsoft.com/office/drawing/2014/main" val="10001"/>
                  </a:ext>
                </a:extLst>
              </a:tr>
              <a:tr h="198025">
                <a:tc>
                  <a:txBody>
                    <a:bodyPr/>
                    <a:lstStyle/>
                    <a:p>
                      <a:r>
                        <a:rPr lang="ar-OM" sz="1200">
                          <a:solidFill>
                            <a:srgbClr val="C00000"/>
                          </a:solidFill>
                        </a:rPr>
                        <a:t>تاريخ آخر تعديل</a:t>
                      </a:r>
                    </a:p>
                  </a:txBody>
                  <a:tcPr marL="23164" marR="23164" marT="11582" marB="11582" anchor="ct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OM" sz="1200"/>
                        <a:t>اليوم/الشهر/السنة</a:t>
                      </a:r>
                    </a:p>
                  </a:txBody>
                  <a:tcPr marL="23164" marR="23164" marT="11582" marB="11582" anchor="ctr"/>
                </a:tc>
                <a:extLst>
                  <a:ext uri="{0D108BD9-81ED-4DB2-BD59-A6C34878D82A}">
                    <a16:rowId xmlns:a16="http://schemas.microsoft.com/office/drawing/2014/main" val="10002"/>
                  </a:ext>
                </a:extLst>
              </a:tr>
              <a:tr h="198025">
                <a:tc>
                  <a:txBody>
                    <a:bodyPr/>
                    <a:lstStyle/>
                    <a:p>
                      <a:r>
                        <a:rPr lang="ar-OM" sz="1200">
                          <a:solidFill>
                            <a:srgbClr val="C00000"/>
                          </a:solidFill>
                        </a:rPr>
                        <a:t>اسم المستخدم</a:t>
                      </a:r>
                    </a:p>
                  </a:txBody>
                  <a:tcPr marL="23164" marR="23164" marT="11582" marB="11582" anchor="ctr"/>
                </a:tc>
                <a:tc>
                  <a:txBody>
                    <a:bodyPr/>
                    <a:lstStyle/>
                    <a:p>
                      <a:r>
                        <a:rPr lang="ar-OM" sz="1200" i="1">
                          <a:solidFill>
                            <a:schemeClr val="dk1"/>
                          </a:solidFill>
                          <a:latin typeface="+mn-lt"/>
                          <a:ea typeface="+mn-ea"/>
                          <a:cs typeface="+mn-cs"/>
                        </a:rPr>
                        <a:t> اسم آخر مستخدم قام بالتحرير والإنشاء</a:t>
                      </a:r>
                    </a:p>
                  </a:txBody>
                  <a:tcPr marL="23164" marR="23164" marT="11582" marB="11582" anchor="ctr"/>
                </a:tc>
                <a:extLst>
                  <a:ext uri="{0D108BD9-81ED-4DB2-BD59-A6C34878D82A}">
                    <a16:rowId xmlns:a16="http://schemas.microsoft.com/office/drawing/2014/main" val="1794855268"/>
                  </a:ext>
                </a:extLst>
              </a:tr>
              <a:tr h="198025">
                <a:tc>
                  <a:txBody>
                    <a:bodyPr/>
                    <a:lstStyle/>
                    <a:p>
                      <a:r>
                        <a:rPr lang="ar-OM" sz="1200">
                          <a:solidFill>
                            <a:srgbClr val="C00000"/>
                          </a:solidFill>
                          <a:latin typeface="+mn-lt"/>
                          <a:ea typeface="+mn-ea"/>
                          <a:cs typeface="+mn-cs"/>
                        </a:rPr>
                        <a:t>امتداد الملف</a:t>
                      </a:r>
                    </a:p>
                  </a:txBody>
                  <a:tcPr marL="23164" marR="23164" marT="11582" marB="11582" anchor="ctr"/>
                </a:tc>
                <a:tc>
                  <a:txBody>
                    <a:bodyPr/>
                    <a:lstStyle/>
                    <a:p>
                      <a:r>
                        <a:rPr lang="ar-OM" sz="1200" i="1"/>
                        <a:t> جدول، صورة، نص</a:t>
                      </a:r>
                    </a:p>
                  </a:txBody>
                  <a:tcPr marL="23164" marR="23164" marT="11582" marB="11582" anchor="ctr"/>
                </a:tc>
                <a:extLst>
                  <a:ext uri="{0D108BD9-81ED-4DB2-BD59-A6C34878D82A}">
                    <a16:rowId xmlns:a16="http://schemas.microsoft.com/office/drawing/2014/main" val="10003"/>
                  </a:ext>
                </a:extLst>
              </a:tr>
              <a:tr h="198025">
                <a:tc>
                  <a:txBody>
                    <a:bodyPr/>
                    <a:lstStyle/>
                    <a:p>
                      <a:r>
                        <a:rPr lang="ar-OM" sz="1200">
                          <a:solidFill>
                            <a:srgbClr val="C00000"/>
                          </a:solidFill>
                        </a:rPr>
                        <a:t> موقع الخادوم</a:t>
                      </a:r>
                    </a:p>
                  </a:txBody>
                  <a:tcPr marL="23164" marR="23164" marT="11582" marB="11582" anchor="ctr"/>
                </a:tc>
                <a:tc>
                  <a:txBody>
                    <a:bodyPr/>
                    <a:lstStyle/>
                    <a:p>
                      <a:endParaRPr lang="en-GB" sz="1200" i="1" dirty="0"/>
                    </a:p>
                  </a:txBody>
                  <a:tcPr marL="23164" marR="23164" marT="11582" marB="11582" anchor="ctr"/>
                </a:tc>
                <a:extLst>
                  <a:ext uri="{0D108BD9-81ED-4DB2-BD59-A6C34878D82A}">
                    <a16:rowId xmlns:a16="http://schemas.microsoft.com/office/drawing/2014/main" val="10004"/>
                  </a:ext>
                </a:extLst>
              </a:tr>
              <a:tr h="198025">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OM" sz="1200">
                          <a:solidFill>
                            <a:srgbClr val="C00000"/>
                          </a:solidFill>
                        </a:rPr>
                        <a:t>رقم تعريف الملف</a:t>
                      </a:r>
                    </a:p>
                  </a:txBody>
                  <a:tcPr marL="23164" marR="23164" marT="11582" marB="11582" anchor="ctr"/>
                </a:tc>
                <a:tc>
                  <a:txBody>
                    <a:bodyPr/>
                    <a:lstStyle/>
                    <a:p>
                      <a:r>
                        <a:rPr lang="ar-OM" sz="1200" i="1" dirty="0"/>
                        <a:t> العامل-البلد-السنة</a:t>
                      </a:r>
                    </a:p>
                  </a:txBody>
                  <a:tcPr marL="23164" marR="23164" marT="11582" marB="11582"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443092472"/>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1838924" y="1363462"/>
            <a:ext cx="8893175" cy="4955203"/>
          </a:xfrm>
          <a:prstGeom prst="rect">
            <a:avLst/>
          </a:prstGeom>
          <a:noFill/>
          <a:ln w="9525">
            <a:noFill/>
            <a:miter lim="800000"/>
            <a:headEnd/>
            <a:tailEnd/>
          </a:ln>
        </p:spPr>
        <p:txBody>
          <a:bodyPr>
            <a:spAutoFit/>
          </a:bodyPr>
          <a:lstStyle/>
          <a:p>
            <a:pPr marL="800100" lvl="1" indent="-342900" algn="just">
              <a:spcAft>
                <a:spcPct val="20000"/>
              </a:spcAft>
              <a:buClr>
                <a:srgbClr val="69AE23"/>
              </a:buClr>
            </a:pPr>
            <a:r>
              <a:rPr lang="ar-OM" sz="1600" b="1" dirty="0">
                <a:latin typeface="Arial" charset="0"/>
                <a:cs typeface="Times New Roman" pitchFamily="18" charset="0"/>
              </a:rPr>
              <a:t>حماية البيانات</a:t>
            </a:r>
          </a:p>
          <a:p>
            <a:pPr marL="800100" lvl="1" indent="-342900" algn="just">
              <a:spcAft>
                <a:spcPct val="20000"/>
              </a:spcAft>
              <a:buClr>
                <a:srgbClr val="69AE23"/>
              </a:buClr>
              <a:buFont typeface="Wingdings" pitchFamily="2" charset="2"/>
              <a:buChar char="§"/>
            </a:pPr>
            <a:r>
              <a:rPr lang="ar-OM" sz="1600" dirty="0">
                <a:latin typeface="Arial" charset="0"/>
                <a:cs typeface="Times New Roman" pitchFamily="18" charset="0"/>
              </a:rPr>
              <a:t>من أجل حماية الخصوصية، قام الاتحاد الأوروبي ودول الدول الأعضاء بوضع إطار قانوني.</a:t>
            </a:r>
          </a:p>
          <a:p>
            <a:pPr marL="800100" lvl="1" indent="-342900" algn="just">
              <a:spcAft>
                <a:spcPct val="20000"/>
              </a:spcAft>
              <a:buClr>
                <a:srgbClr val="69AE23"/>
              </a:buClr>
              <a:buFont typeface="Wingdings" pitchFamily="2" charset="2"/>
              <a:buChar char="§"/>
            </a:pPr>
            <a:r>
              <a:rPr lang="ar-OM" sz="1600" dirty="0">
                <a:latin typeface="Arial" charset="0"/>
                <a:cs typeface="Times New Roman" pitchFamily="18" charset="0"/>
              </a:rPr>
              <a:t>تشير حماية البيانات إلى البيانات الشخصية التي تشمل جميع البيانات التي يمكن أن تسهّل التعرف على هوية فرد ما (على المستوى الخاص أو المهني).</a:t>
            </a:r>
          </a:p>
          <a:p>
            <a:pPr marL="800100" lvl="1" indent="-342900" algn="just">
              <a:spcAft>
                <a:spcPct val="20000"/>
              </a:spcAft>
              <a:buClr>
                <a:srgbClr val="69AE23"/>
              </a:buClr>
              <a:buFont typeface="Wingdings" pitchFamily="2" charset="2"/>
              <a:buChar char="§"/>
            </a:pPr>
            <a:r>
              <a:rPr lang="ar-OM" sz="1600" dirty="0">
                <a:latin typeface="Arial" charset="0"/>
                <a:cs typeface="Times New Roman" pitchFamily="18" charset="0"/>
              </a:rPr>
              <a:t>التشريعات القطرية والأوروبية والدولية.</a:t>
            </a:r>
          </a:p>
          <a:p>
            <a:pPr marL="800100" lvl="1" indent="-342900" algn="just">
              <a:spcAft>
                <a:spcPct val="20000"/>
              </a:spcAft>
              <a:buClr>
                <a:srgbClr val="69AE23"/>
              </a:buClr>
              <a:buFont typeface="Wingdings" pitchFamily="2" charset="2"/>
              <a:buChar char="§"/>
            </a:pPr>
            <a:r>
              <a:rPr lang="ar-OM" sz="1600" dirty="0">
                <a:latin typeface="Arial" charset="0"/>
                <a:cs typeface="Times New Roman" pitchFamily="18" charset="0"/>
              </a:rPr>
              <a:t>هذا يؤثر على إدارة قاعدة البيانات والبيانات وأنظمة النسخ الاحتياطي.</a:t>
            </a:r>
          </a:p>
          <a:p>
            <a:pPr marL="800100" lvl="1" indent="-342900" algn="just">
              <a:spcAft>
                <a:spcPct val="20000"/>
              </a:spcAft>
              <a:buClr>
                <a:srgbClr val="69AE23"/>
              </a:buClr>
              <a:buFont typeface="Wingdings" pitchFamily="2" charset="2"/>
              <a:buChar char="§"/>
            </a:pPr>
            <a:endParaRPr lang="en-GB" sz="1600" dirty="0">
              <a:latin typeface="Arial" charset="0"/>
              <a:cs typeface="Times New Roman" pitchFamily="18" charset="0"/>
            </a:endParaRPr>
          </a:p>
          <a:p>
            <a:pPr marL="800100" lvl="1" indent="-342900" algn="just">
              <a:spcAft>
                <a:spcPct val="20000"/>
              </a:spcAft>
              <a:buClr>
                <a:srgbClr val="69AE23"/>
              </a:buClr>
            </a:pPr>
            <a:r>
              <a:rPr lang="ar-OM" sz="1600" b="1" dirty="0">
                <a:latin typeface="Arial" charset="0"/>
                <a:cs typeface="Times New Roman" pitchFamily="18" charset="0"/>
              </a:rPr>
              <a:t>حقوق التأليف والنشر</a:t>
            </a:r>
          </a:p>
          <a:p>
            <a:pPr marL="800100" lvl="1" indent="-342900" algn="just">
              <a:spcAft>
                <a:spcPct val="20000"/>
              </a:spcAft>
              <a:buClr>
                <a:srgbClr val="69AE23"/>
              </a:buClr>
              <a:buFont typeface="Wingdings" pitchFamily="2" charset="2"/>
              <a:buChar char="§"/>
            </a:pPr>
            <a:r>
              <a:rPr lang="ar-OM" sz="1600" dirty="0">
                <a:latin typeface="Arial" charset="0"/>
                <a:cs typeface="Times New Roman" pitchFamily="18" charset="0"/>
              </a:rPr>
              <a:t>حقوق الطبع والنشر هي حقوق حصرية تُمنح للمؤلف أو صانع العمل الأصلي، بما في ذلك الحق في نسخ العمل وتوزيعه وتعديله. يمكن أيضًا منح حقوق النشر لشركة أو مؤسسة، مثل حقوق التأليف والنشر المتعلقة بالمركز الأوروبي للوقاية من الأمراض ومكافحتها.</a:t>
            </a:r>
          </a:p>
          <a:p>
            <a:pPr marL="800100" lvl="1" indent="-342900" algn="just">
              <a:spcAft>
                <a:spcPct val="20000"/>
              </a:spcAft>
              <a:buClr>
                <a:srgbClr val="69AE23"/>
              </a:buClr>
              <a:buFont typeface="Wingdings" pitchFamily="2" charset="2"/>
              <a:buChar char="§"/>
            </a:pPr>
            <a:r>
              <a:rPr lang="ar-OM" sz="1600" dirty="0">
                <a:latin typeface="Arial" charset="0"/>
                <a:cs typeface="Times New Roman" pitchFamily="18" charset="0"/>
              </a:rPr>
              <a:t>التشريعات القطرية والأوروبية والدولية.</a:t>
            </a:r>
          </a:p>
          <a:p>
            <a:pPr marL="800100" lvl="1" indent="-342900" algn="just">
              <a:spcAft>
                <a:spcPct val="20000"/>
              </a:spcAft>
              <a:buClr>
                <a:srgbClr val="69AE23"/>
              </a:buClr>
              <a:buFont typeface="Wingdings" pitchFamily="2" charset="2"/>
              <a:buChar char="§"/>
            </a:pPr>
            <a:r>
              <a:rPr lang="ar-OM" sz="1600" dirty="0">
                <a:latin typeface="Arial" charset="0"/>
                <a:cs typeface="Times New Roman" pitchFamily="18" charset="0"/>
              </a:rPr>
              <a:t>تؤثر على البيانات والبيانات الوصفية والنسخ الاحتياطية لقواعد البيانات.</a:t>
            </a:r>
          </a:p>
          <a:p>
            <a:pPr marL="800100" lvl="1" indent="-342900"/>
            <a:endParaRPr lang="en-GB" dirty="0">
              <a:cs typeface="Tahoma" pitchFamily="34" charset="0"/>
            </a:endParaRPr>
          </a:p>
          <a:p>
            <a:pPr marL="800100" lvl="1" indent="-342900"/>
            <a:endParaRPr lang="en-GB" dirty="0">
              <a:cs typeface="Tahoma" pitchFamily="34" charset="0"/>
            </a:endParaRPr>
          </a:p>
          <a:p>
            <a:pPr marL="800100" lvl="1" indent="-342900">
              <a:buFont typeface="Wingdings" pitchFamily="2" charset="2"/>
              <a:buChar char="§"/>
            </a:pPr>
            <a:endParaRPr lang="en-GB" dirty="0">
              <a:cs typeface="Tahoma" pitchFamily="34" charset="0"/>
            </a:endParaRPr>
          </a:p>
          <a:p>
            <a:pPr marL="342900" indent="-342900"/>
            <a:endParaRPr lang="en-GB" sz="1400" dirty="0">
              <a:cs typeface="Tahoma" pitchFamily="34" charset="0"/>
            </a:endParaRPr>
          </a:p>
          <a:p>
            <a:pPr marL="342900" indent="-342900"/>
            <a:endParaRPr lang="en-GB" sz="800" dirty="0">
              <a:cs typeface="Tahoma" pitchFamily="34" charset="0"/>
            </a:endParaRPr>
          </a:p>
        </p:txBody>
      </p:sp>
      <p:sp>
        <p:nvSpPr>
          <p:cNvPr id="5" name="Rectangle 4"/>
          <p:cNvSpPr>
            <a:spLocks noChangeArrowheads="1"/>
          </p:cNvSpPr>
          <p:nvPr/>
        </p:nvSpPr>
        <p:spPr bwMode="auto">
          <a:xfrm>
            <a:off x="295728" y="5923537"/>
            <a:ext cx="4680596" cy="683695"/>
          </a:xfrm>
          <a:prstGeom prst="rect">
            <a:avLst/>
          </a:prstGeom>
          <a:solidFill>
            <a:srgbClr val="00B0F0"/>
          </a:solidFill>
          <a:ln w="9525">
            <a:noFill/>
            <a:miter lim="800000"/>
            <a:headEnd/>
            <a:tailEnd/>
          </a:ln>
          <a:effectLst>
            <a:outerShdw blurRad="63500" algn="ctr" rotWithShape="0">
              <a:prstClr val="black">
                <a:alpha val="40000"/>
              </a:prstClr>
            </a:outerShdw>
          </a:effectLst>
        </p:spPr>
        <p:txBody>
          <a:bodyPr tIns="144000" bIns="144000" anchor="ctr"/>
          <a:lstStyle/>
          <a:p>
            <a:pPr algn="l">
              <a:spcBef>
                <a:spcPct val="15000"/>
              </a:spcBef>
              <a:spcAft>
                <a:spcPct val="15000"/>
              </a:spcAft>
            </a:pPr>
            <a:r>
              <a:rPr lang="ar-OM" sz="2000" b="1" noProof="1">
                <a:solidFill>
                  <a:srgbClr val="FFFFFF"/>
                </a:solidFill>
                <a:latin typeface="Tahoma" pitchFamily="34" charset="0"/>
              </a:rPr>
              <a:t>رابط لوثائق الاتحاد الأوروبي الرسمية</a:t>
            </a:r>
          </a:p>
        </p:txBody>
      </p:sp>
      <p:pic>
        <p:nvPicPr>
          <p:cNvPr id="6" name="Immagine 5" descr="download.png"/>
          <p:cNvPicPr>
            <a:picLocks noChangeAspect="1"/>
          </p:cNvPicPr>
          <p:nvPr/>
        </p:nvPicPr>
        <p:blipFill>
          <a:blip r:embed="rId3" cstate="print"/>
          <a:stretch>
            <a:fillRect/>
          </a:stretch>
        </p:blipFill>
        <p:spPr>
          <a:xfrm>
            <a:off x="4114131" y="5923537"/>
            <a:ext cx="639771" cy="639771"/>
          </a:xfrm>
          <a:prstGeom prst="rect">
            <a:avLst/>
          </a:prstGeom>
        </p:spPr>
      </p:pic>
      <p:sp>
        <p:nvSpPr>
          <p:cNvPr id="7" name="Text Box 4"/>
          <p:cNvSpPr txBox="1">
            <a:spLocks noChangeArrowheads="1"/>
          </p:cNvSpPr>
          <p:nvPr/>
        </p:nvSpPr>
        <p:spPr bwMode="auto">
          <a:xfrm>
            <a:off x="2162451" y="628865"/>
            <a:ext cx="8093654" cy="369332"/>
          </a:xfrm>
          <a:prstGeom prst="rect">
            <a:avLst/>
          </a:prstGeom>
          <a:noFill/>
          <a:ln w="9525" algn="ctr">
            <a:noFill/>
            <a:miter lim="800000"/>
            <a:headEnd/>
            <a:tailEnd/>
          </a:ln>
        </p:spPr>
        <p:txBody>
          <a:bodyPr wrap="square">
            <a:spAutoFit/>
          </a:bodyPr>
          <a:lstStyle/>
          <a:p>
            <a:pPr algn="r">
              <a:spcBef>
                <a:spcPct val="50000"/>
              </a:spcBef>
            </a:pPr>
            <a:r>
              <a:rPr lang="ar-OM" b="1" dirty="0">
                <a:solidFill>
                  <a:srgbClr val="69AE23"/>
                </a:solidFill>
                <a:latin typeface="Arial" charset="0"/>
              </a:rPr>
              <a:t>الإطار القانوني الذي ينبغي أخذه في الاعتبار</a:t>
            </a:r>
          </a:p>
        </p:txBody>
      </p:sp>
    </p:spTree>
    <p:extLst>
      <p:ext uri="{BB962C8B-B14F-4D97-AF65-F5344CB8AC3E}">
        <p14:creationId xmlns:p14="http://schemas.microsoft.com/office/powerpoint/2010/main" val="740673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0191" y="225983"/>
            <a:ext cx="9665700" cy="6463308"/>
          </a:xfrm>
          <a:prstGeom prst="rect">
            <a:avLst/>
          </a:prstGeom>
          <a:noFill/>
        </p:spPr>
        <p:txBody>
          <a:bodyPr wrap="square" rtlCol="0">
            <a:spAutoFit/>
          </a:bodyPr>
          <a:lstStyle/>
          <a:p>
            <a:r>
              <a:rPr lang="ar-OM"/>
              <a:t>التوجيه رقم 2001/29/</a:t>
            </a:r>
            <a:r>
              <a:rPr lang="en-GB"/>
              <a:t>EC</a:t>
            </a:r>
            <a:r>
              <a:rPr lang="ar-OM"/>
              <a:t> من البرلمان الأوروبي والمجلس الأوروبي بتاريخ 22 أيار/مايو 2001 بشأن مواءمة بعض جوانب حقوق التأليف والنشر والحقوق ذات الصلة في المجتمع المعلوماتي:</a:t>
            </a:r>
          </a:p>
          <a:p>
            <a:r>
              <a:rPr lang="en-GB">
                <a:hlinkClick r:id="rId3"/>
              </a:rPr>
              <a:t>https://eur-lex.europa.eu/legal-content/EN/TXT/?uri=celex%3A32001L0029</a:t>
            </a:r>
          </a:p>
          <a:p>
            <a:endParaRPr lang="en-GB" b="1" dirty="0"/>
          </a:p>
          <a:p>
            <a:r>
              <a:rPr lang="ar-OM" b="1"/>
              <a:t>في مؤسسات وهيئات الاتحاد الأوروبي:</a:t>
            </a:r>
          </a:p>
          <a:p>
            <a:r>
              <a:rPr lang="ar-OM" i="1"/>
              <a:t>اللائحة (الاتحاد الأوروبي) 2018/1725 الصادرة عن البرلمان الأوروبي والمجلس بتاريخ 23 تشرين الأول/أكتوبر 2018 بشأن حماية الأشخاص الطبيعيين فيما يتعلق بمعالجة البيانات الشخصية من قبل مؤسسات الاتحاد والهيئات والمكاتب والوكالات وبشأن حرية نقل هذه البيانات، وإلغاء اللائحة (المفوضية الأوروبية) رقم 45/2001 والقرار رقم 1247/2002/</a:t>
            </a:r>
            <a:r>
              <a:rPr lang="en-GB" i="1"/>
              <a:t>EC</a:t>
            </a:r>
          </a:p>
          <a:p>
            <a:r>
              <a:rPr lang="en-GB">
                <a:hlinkClick r:id="rId4"/>
              </a:rPr>
              <a:t>https://eur-lex.europa.eu/legal-content/EN/TXT/PDF/?uri=CELEX:32018R1725&amp;from=EN</a:t>
            </a:r>
          </a:p>
          <a:p>
            <a:endParaRPr lang="en-GB" dirty="0"/>
          </a:p>
          <a:p>
            <a:r>
              <a:rPr lang="ar-OM" b="1"/>
              <a:t>على مستوى الدول الأعضاء:</a:t>
            </a:r>
          </a:p>
          <a:p>
            <a:r>
              <a:rPr lang="ar-OM"/>
              <a:t>اللائحة (الاتحاد الأوروبي) 2016/679 الصادرة عن البرلمان الأوروبي والمجلس بتاريخ 27 نيسان/أبريل 2016 بشأن حماية الأشخاص الطبيعيين فيما يتعلق بمعالجة البيانات الشخصية وحرية نقل هذه البيانات وإلغاء التوجيه 95/46/</a:t>
            </a:r>
            <a:r>
              <a:rPr lang="en-GB"/>
              <a:t>EC</a:t>
            </a:r>
            <a:r>
              <a:rPr lang="ar-OM"/>
              <a:t> (اللائحة العامة لحماية البيانات) (نص ذو صلة بالمنطقة الاقتصادية الأوروبية):</a:t>
            </a:r>
          </a:p>
          <a:p>
            <a:r>
              <a:rPr lang="ar-OM">
                <a:hlinkClick r:id="rId5"/>
              </a:rPr>
              <a:t> </a:t>
            </a:r>
            <a:r>
              <a:rPr lang="en-GB">
                <a:hlinkClick r:id="rId5"/>
              </a:rPr>
              <a:t>https://eur-lex.europa.eu/eli/reg/2016/679/oj</a:t>
            </a:r>
          </a:p>
          <a:p>
            <a:endParaRPr lang="en-GB" dirty="0">
              <a:cs typeface="Tahoma" pitchFamily="34" charset="0"/>
            </a:endParaRPr>
          </a:p>
          <a:p>
            <a:r>
              <a:rPr lang="ar-OM" i="1"/>
              <a:t>التوجيه 96/9/</a:t>
            </a:r>
            <a:r>
              <a:rPr lang="en-GB" i="1"/>
              <a:t>EC</a:t>
            </a:r>
            <a:r>
              <a:rPr lang="ar-OM" i="1"/>
              <a:t> الصادر عن البرلمان الأوروبي والمجلس الأوروبي بتاريخ 11 آذار/مارس 1996 بشأن الحماية القانونية لقواعد البيانات</a:t>
            </a:r>
          </a:p>
          <a:p>
            <a:r>
              <a:rPr lang="en-GB">
                <a:hlinkClick r:id="rId6"/>
              </a:rPr>
              <a:t>https://eur-lex.europa.eu/legal-content/EN/TXT/PDF/?uri=CELEX:31996L0009&amp;from=EN</a:t>
            </a:r>
          </a:p>
          <a:p>
            <a:endParaRPr lang="en-GB" dirty="0"/>
          </a:p>
          <a:p>
            <a:endParaRPr lang="en-GB" dirty="0"/>
          </a:p>
        </p:txBody>
      </p:sp>
      <p:sp>
        <p:nvSpPr>
          <p:cNvPr id="3" name="Rectangle 2"/>
          <p:cNvSpPr/>
          <p:nvPr/>
        </p:nvSpPr>
        <p:spPr>
          <a:xfrm>
            <a:off x="10825891" y="41317"/>
            <a:ext cx="910827" cy="369332"/>
          </a:xfrm>
          <a:prstGeom prst="rect">
            <a:avLst/>
          </a:prstGeom>
        </p:spPr>
        <p:txBody>
          <a:bodyPr wrap="none">
            <a:spAutoFit/>
          </a:bodyPr>
          <a:lstStyle/>
          <a:p>
            <a:r>
              <a:rPr lang="en-GB"/>
              <a:t>POP-UP</a:t>
            </a:r>
          </a:p>
        </p:txBody>
      </p:sp>
    </p:spTree>
    <p:extLst>
      <p:ext uri="{BB962C8B-B14F-4D97-AF65-F5344CB8AC3E}">
        <p14:creationId xmlns:p14="http://schemas.microsoft.com/office/powerpoint/2010/main" val="1604270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5799" y="219316"/>
            <a:ext cx="11146252" cy="415498"/>
          </a:xfrm>
          <a:prstGeom prst="rect">
            <a:avLst/>
          </a:prstGeom>
        </p:spPr>
        <p:txBody>
          <a:bodyPr wrap="square">
            <a:spAutoFit/>
          </a:bodyPr>
          <a:lstStyle/>
          <a:p>
            <a:r>
              <a:rPr lang="ar-OM" sz="2100" b="1" dirty="0">
                <a:solidFill>
                  <a:srgbClr val="4D4D4D"/>
                </a:solidFill>
                <a:latin typeface="+mj-lt"/>
                <a:ea typeface="+mj-ea"/>
                <a:cs typeface="+mj-cs"/>
              </a:rPr>
              <a:t>عملية التوثيق اليومية عند إجراء أنشطة الاستخبارات الوبائية:</a:t>
            </a:r>
          </a:p>
        </p:txBody>
      </p:sp>
      <p:sp>
        <p:nvSpPr>
          <p:cNvPr id="6" name="Right Arrow 5"/>
          <p:cNvSpPr/>
          <p:nvPr/>
        </p:nvSpPr>
        <p:spPr bwMode="auto">
          <a:xfrm rot="8612154">
            <a:off x="9179202" y="2836829"/>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2" name="Right Arrow 21"/>
          <p:cNvSpPr/>
          <p:nvPr/>
        </p:nvSpPr>
        <p:spPr bwMode="auto">
          <a:xfrm rot="11451259">
            <a:off x="9285865" y="4241037"/>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5" name="Right Arrow 24"/>
          <p:cNvSpPr/>
          <p:nvPr/>
        </p:nvSpPr>
        <p:spPr bwMode="auto">
          <a:xfrm rot="13994767">
            <a:off x="5240687" y="1577562"/>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6" name="Right Arrow 25"/>
          <p:cNvSpPr/>
          <p:nvPr/>
        </p:nvSpPr>
        <p:spPr bwMode="auto">
          <a:xfrm rot="12244949">
            <a:off x="5373155" y="3590850"/>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9" name="Right Arrow 28"/>
          <p:cNvSpPr/>
          <p:nvPr/>
        </p:nvSpPr>
        <p:spPr bwMode="auto">
          <a:xfrm rot="19333372" flipH="1">
            <a:off x="5242917" y="5255253"/>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13" name="Left Brace 12"/>
          <p:cNvSpPr/>
          <p:nvPr/>
        </p:nvSpPr>
        <p:spPr>
          <a:xfrm rot="16200000">
            <a:off x="5973197" y="955619"/>
            <a:ext cx="324556" cy="1081980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n w="76200">
                <a:solidFill>
                  <a:schemeClr val="tx1"/>
                </a:solidFill>
              </a:ln>
            </a:endParaRPr>
          </a:p>
        </p:txBody>
      </p:sp>
      <p:sp>
        <p:nvSpPr>
          <p:cNvPr id="17" name="TextBox 16"/>
          <p:cNvSpPr txBox="1"/>
          <p:nvPr/>
        </p:nvSpPr>
        <p:spPr>
          <a:xfrm>
            <a:off x="2460014" y="6539085"/>
            <a:ext cx="8042907" cy="369332"/>
          </a:xfrm>
          <a:prstGeom prst="rect">
            <a:avLst/>
          </a:prstGeom>
          <a:noFill/>
        </p:spPr>
        <p:txBody>
          <a:bodyPr wrap="none" rtlCol="0">
            <a:spAutoFit/>
          </a:bodyPr>
          <a:lstStyle/>
          <a:p>
            <a:r>
              <a:rPr lang="ar-OM" b="1" dirty="0">
                <a:solidFill>
                  <a:schemeClr val="accent6"/>
                </a:solidFill>
              </a:rPr>
              <a:t>تتم عملية التوثيق بشكل مدروس في جميع خطوات إدارة البيانات</a:t>
            </a:r>
          </a:p>
        </p:txBody>
      </p:sp>
      <p:grpSp>
        <p:nvGrpSpPr>
          <p:cNvPr id="41" name="Group 40">
            <a:extLst>
              <a:ext uri="{FF2B5EF4-FFF2-40B4-BE49-F238E27FC236}">
                <a16:creationId xmlns:a16="http://schemas.microsoft.com/office/drawing/2014/main" id="{6EF30DB8-D178-4D7A-BBBB-5429376AAB78}"/>
              </a:ext>
            </a:extLst>
          </p:cNvPr>
          <p:cNvGrpSpPr/>
          <p:nvPr/>
        </p:nvGrpSpPr>
        <p:grpSpPr>
          <a:xfrm>
            <a:off x="6223690" y="2020513"/>
            <a:ext cx="2803236" cy="3362739"/>
            <a:chOff x="-4025113" y="1637990"/>
            <a:chExt cx="2803236" cy="3362739"/>
          </a:xfrm>
        </p:grpSpPr>
        <p:pic>
          <p:nvPicPr>
            <p:cNvPr id="33" name="Picture 32"/>
            <p:cNvPicPr>
              <a:picLocks noChangeAspect="1"/>
            </p:cNvPicPr>
            <p:nvPr/>
          </p:nvPicPr>
          <p:blipFill rotWithShape="1">
            <a:blip r:embed="rId3">
              <a:extLst>
                <a:ext uri="{28A0092B-C50C-407E-A947-70E740481C1C}">
                  <a14:useLocalDpi xmlns:a14="http://schemas.microsoft.com/office/drawing/2010/main" val="0"/>
                </a:ext>
              </a:extLst>
            </a:blip>
            <a:srcRect b="5229"/>
            <a:stretch/>
          </p:blipFill>
          <p:spPr>
            <a:xfrm>
              <a:off x="-4025113" y="1637990"/>
              <a:ext cx="533400" cy="597285"/>
            </a:xfrm>
            <a:prstGeom prst="rect">
              <a:avLst/>
            </a:prstGeom>
          </p:spPr>
        </p:pic>
        <p:grpSp>
          <p:nvGrpSpPr>
            <p:cNvPr id="40" name="Group 39">
              <a:extLst>
                <a:ext uri="{FF2B5EF4-FFF2-40B4-BE49-F238E27FC236}">
                  <a16:creationId xmlns:a16="http://schemas.microsoft.com/office/drawing/2014/main" id="{D4425DE9-44AE-4335-8372-23E06BD60662}"/>
                </a:ext>
              </a:extLst>
            </p:cNvPr>
            <p:cNvGrpSpPr/>
            <p:nvPr/>
          </p:nvGrpSpPr>
          <p:grpSpPr>
            <a:xfrm>
              <a:off x="-4002870" y="2000302"/>
              <a:ext cx="2780993" cy="3000427"/>
              <a:chOff x="3135445" y="2265654"/>
              <a:chExt cx="2780993" cy="3000427"/>
            </a:xfrm>
          </p:grpSpPr>
          <p:pic>
            <p:nvPicPr>
              <p:cNvPr id="34" name="Picture 33"/>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850167" y="2265654"/>
                <a:ext cx="1769588" cy="1747176"/>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9927" y="2582379"/>
                <a:ext cx="495262" cy="439803"/>
              </a:xfrm>
              <a:prstGeom prst="rect">
                <a:avLst/>
              </a:prstGeom>
            </p:spPr>
          </p:pic>
          <p:sp>
            <p:nvSpPr>
              <p:cNvPr id="8" name="TextBox 7"/>
              <p:cNvSpPr txBox="1"/>
              <p:nvPr/>
            </p:nvSpPr>
            <p:spPr>
              <a:xfrm>
                <a:off x="3135445" y="3890555"/>
                <a:ext cx="2780993" cy="738664"/>
              </a:xfrm>
              <a:prstGeom prst="rect">
                <a:avLst/>
              </a:prstGeom>
              <a:noFill/>
            </p:spPr>
            <p:txBody>
              <a:bodyPr wrap="square" rtlCol="0">
                <a:spAutoFit/>
              </a:bodyPr>
              <a:lstStyle/>
              <a:p>
                <a:pPr algn="ctr"/>
                <a:r>
                  <a:rPr lang="ar-OM" sz="1400" dirty="0"/>
                  <a:t>يقوم المركز الأوروبي بإنشاء وجمع البيانات التي تُخزّن بشكل صحيح وفقًا لتشريعات الاتحاد الأوروبي.</a:t>
                </a:r>
              </a:p>
            </p:txBody>
          </p:sp>
          <p:sp>
            <p:nvSpPr>
              <p:cNvPr id="3" name="TextBox 2"/>
              <p:cNvSpPr txBox="1"/>
              <p:nvPr/>
            </p:nvSpPr>
            <p:spPr>
              <a:xfrm>
                <a:off x="4006089" y="4804416"/>
                <a:ext cx="1416690" cy="461665"/>
              </a:xfrm>
              <a:prstGeom prst="rect">
                <a:avLst/>
              </a:prstGeom>
              <a:noFill/>
            </p:spPr>
            <p:txBody>
              <a:bodyPr wrap="square" rtlCol="0">
                <a:spAutoFit/>
              </a:bodyPr>
              <a:lstStyle/>
              <a:p>
                <a:pPr algn="ctr"/>
                <a:r>
                  <a:rPr lang="ar-OM" sz="1200" b="1">
                    <a:solidFill>
                      <a:schemeClr val="accent6"/>
                    </a:solidFill>
                  </a:rPr>
                  <a:t> جمع البيانات وتحليلها</a:t>
                </a:r>
              </a:p>
            </p:txBody>
          </p:sp>
        </p:grpSp>
      </p:grpSp>
      <p:grpSp>
        <p:nvGrpSpPr>
          <p:cNvPr id="5" name="Group 4">
            <a:extLst>
              <a:ext uri="{FF2B5EF4-FFF2-40B4-BE49-F238E27FC236}">
                <a16:creationId xmlns:a16="http://schemas.microsoft.com/office/drawing/2014/main" id="{4A05AC41-5ED3-49C4-A4B2-0A23344FDC5C}"/>
              </a:ext>
            </a:extLst>
          </p:cNvPr>
          <p:cNvGrpSpPr/>
          <p:nvPr/>
        </p:nvGrpSpPr>
        <p:grpSpPr>
          <a:xfrm>
            <a:off x="9746881" y="2145524"/>
            <a:ext cx="1590090" cy="1601168"/>
            <a:chOff x="1449070" y="1421014"/>
            <a:chExt cx="1590090" cy="1601168"/>
          </a:xfrm>
        </p:grpSpPr>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l="12650"/>
            <a:stretch/>
          </p:blipFill>
          <p:spPr>
            <a:xfrm>
              <a:off x="2084136" y="1899227"/>
              <a:ext cx="577327" cy="824753"/>
            </a:xfrm>
            <a:prstGeom prst="rect">
              <a:avLst/>
            </a:prstGeom>
          </p:spPr>
        </p:pic>
        <p:pic>
          <p:nvPicPr>
            <p:cNvPr id="14" name="Picture 13"/>
            <p:cNvPicPr>
              <a:picLocks noChangeAspect="1"/>
            </p:cNvPicPr>
            <p:nvPr/>
          </p:nvPicPr>
          <p:blipFill rotWithShape="1">
            <a:blip r:embed="rId7" cstate="print">
              <a:extLst>
                <a:ext uri="{28A0092B-C50C-407E-A947-70E740481C1C}">
                  <a14:useLocalDpi xmlns:a14="http://schemas.microsoft.com/office/drawing/2010/main" val="0"/>
                </a:ext>
              </a:extLst>
            </a:blip>
            <a:srcRect l="4372" t="4416" r="8207"/>
            <a:stretch/>
          </p:blipFill>
          <p:spPr>
            <a:xfrm>
              <a:off x="1914497" y="1421014"/>
              <a:ext cx="533400" cy="525780"/>
            </a:xfrm>
            <a:prstGeom prst="rect">
              <a:avLst/>
            </a:prstGeom>
          </p:spPr>
        </p:pic>
        <p:pic>
          <p:nvPicPr>
            <p:cNvPr id="19" name="Picture 18"/>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449070" y="1841022"/>
              <a:ext cx="587830" cy="587830"/>
            </a:xfrm>
            <a:prstGeom prst="rect">
              <a:avLst/>
            </a:prstGeom>
          </p:spPr>
        </p:pic>
        <p:sp>
          <p:nvSpPr>
            <p:cNvPr id="36" name="TextBox 35"/>
            <p:cNvSpPr txBox="1"/>
            <p:nvPr/>
          </p:nvSpPr>
          <p:spPr>
            <a:xfrm>
              <a:off x="1622470" y="2745183"/>
              <a:ext cx="1416690" cy="276999"/>
            </a:xfrm>
            <a:prstGeom prst="rect">
              <a:avLst/>
            </a:prstGeom>
            <a:noFill/>
          </p:spPr>
          <p:txBody>
            <a:bodyPr wrap="square" rtlCol="0">
              <a:spAutoFit/>
            </a:bodyPr>
            <a:lstStyle/>
            <a:p>
              <a:pPr algn="ctr"/>
              <a:r>
                <a:rPr lang="ar-OM" sz="1200" b="1">
                  <a:solidFill>
                    <a:schemeClr val="accent6"/>
                  </a:solidFill>
                </a:rPr>
                <a:t>التقاط البيانات</a:t>
              </a:r>
            </a:p>
          </p:txBody>
        </p:sp>
      </p:grpSp>
      <p:grpSp>
        <p:nvGrpSpPr>
          <p:cNvPr id="21" name="Group 20">
            <a:extLst>
              <a:ext uri="{FF2B5EF4-FFF2-40B4-BE49-F238E27FC236}">
                <a16:creationId xmlns:a16="http://schemas.microsoft.com/office/drawing/2014/main" id="{F5E8D201-B09F-40D1-933C-A416E444F332}"/>
              </a:ext>
            </a:extLst>
          </p:cNvPr>
          <p:cNvGrpSpPr/>
          <p:nvPr/>
        </p:nvGrpSpPr>
        <p:grpSpPr>
          <a:xfrm>
            <a:off x="9595792" y="4024647"/>
            <a:ext cx="1964106" cy="2133101"/>
            <a:chOff x="1310623" y="3375188"/>
            <a:chExt cx="1964106" cy="2133101"/>
          </a:xfrm>
        </p:grpSpPr>
        <p:grpSp>
          <p:nvGrpSpPr>
            <p:cNvPr id="32" name="Group 31"/>
            <p:cNvGrpSpPr/>
            <p:nvPr/>
          </p:nvGrpSpPr>
          <p:grpSpPr>
            <a:xfrm>
              <a:off x="1310623" y="3375188"/>
              <a:ext cx="1964106" cy="1828800"/>
              <a:chOff x="3017269" y="2559406"/>
              <a:chExt cx="2398723" cy="2150895"/>
            </a:xfrm>
          </p:grpSpPr>
          <p:pic>
            <p:nvPicPr>
              <p:cNvPr id="30" name="Picture 29"/>
              <p:cNvPicPr>
                <a:picLocks noChangeAspect="1"/>
              </p:cNvPicPr>
              <p:nvPr/>
            </p:nvPicPr>
            <p:blipFill rotWithShape="1">
              <a:blip r:embed="rId9"/>
              <a:srcRect l="19673" t="35166" r="62295" b="37406"/>
              <a:stretch/>
            </p:blipFill>
            <p:spPr>
              <a:xfrm>
                <a:off x="4443084" y="2559406"/>
                <a:ext cx="447878" cy="488594"/>
              </a:xfrm>
              <a:prstGeom prst="rect">
                <a:avLst/>
              </a:prstGeom>
            </p:spPr>
          </p:pic>
          <p:pic>
            <p:nvPicPr>
              <p:cNvPr id="16" name="Picture 15"/>
              <p:cNvPicPr>
                <a:picLocks noChangeAspect="1"/>
              </p:cNvPicPr>
              <p:nvPr/>
            </p:nvPicPr>
            <p:blipFill rotWithShape="1">
              <a:blip r:embed="rId10"/>
              <a:srcRect l="12242" t="9469" r="16759" b="5313"/>
              <a:stretch/>
            </p:blipFill>
            <p:spPr>
              <a:xfrm>
                <a:off x="3360259" y="3115678"/>
                <a:ext cx="1712743" cy="1594623"/>
              </a:xfrm>
              <a:prstGeom prst="rect">
                <a:avLst/>
              </a:prstGeom>
            </p:spPr>
          </p:pic>
          <p:pic>
            <p:nvPicPr>
              <p:cNvPr id="31" name="Picture 30"/>
              <p:cNvPicPr>
                <a:picLocks noChangeAspect="1"/>
              </p:cNvPicPr>
              <p:nvPr/>
            </p:nvPicPr>
            <p:blipFill rotWithShape="1">
              <a:blip r:embed="rId9"/>
              <a:srcRect l="40984" r="40983" b="73024"/>
              <a:stretch/>
            </p:blipFill>
            <p:spPr>
              <a:xfrm>
                <a:off x="5009817" y="3676104"/>
                <a:ext cx="406175" cy="435793"/>
              </a:xfrm>
              <a:prstGeom prst="rect">
                <a:avLst/>
              </a:prstGeom>
            </p:spPr>
          </p:pic>
          <p:pic>
            <p:nvPicPr>
              <p:cNvPr id="27" name="Picture 26"/>
              <p:cNvPicPr>
                <a:picLocks noChangeAspect="1"/>
              </p:cNvPicPr>
              <p:nvPr/>
            </p:nvPicPr>
            <p:blipFill rotWithShape="1">
              <a:blip r:embed="rId9"/>
              <a:srcRect l="19672" r="62295" b="72286"/>
              <a:stretch/>
            </p:blipFill>
            <p:spPr>
              <a:xfrm>
                <a:off x="3384523" y="2773959"/>
                <a:ext cx="424802" cy="468237"/>
              </a:xfrm>
              <a:prstGeom prst="rect">
                <a:avLst/>
              </a:prstGeom>
            </p:spPr>
          </p:pic>
          <p:pic>
            <p:nvPicPr>
              <p:cNvPr id="28" name="Picture 27"/>
              <p:cNvPicPr>
                <a:picLocks noChangeAspect="1"/>
              </p:cNvPicPr>
              <p:nvPr/>
            </p:nvPicPr>
            <p:blipFill rotWithShape="1">
              <a:blip r:embed="rId9"/>
              <a:srcRect l="62295" t="74506" r="19672"/>
              <a:stretch/>
            </p:blipFill>
            <p:spPr>
              <a:xfrm>
                <a:off x="3017269" y="3804619"/>
                <a:ext cx="430744" cy="436761"/>
              </a:xfrm>
              <a:prstGeom prst="rect">
                <a:avLst/>
              </a:prstGeom>
            </p:spPr>
          </p:pic>
        </p:grpSp>
        <p:sp>
          <p:nvSpPr>
            <p:cNvPr id="37" name="TextBox 36"/>
            <p:cNvSpPr txBox="1"/>
            <p:nvPr/>
          </p:nvSpPr>
          <p:spPr>
            <a:xfrm>
              <a:off x="1527697" y="5231290"/>
              <a:ext cx="1416690" cy="276999"/>
            </a:xfrm>
            <a:prstGeom prst="rect">
              <a:avLst/>
            </a:prstGeom>
            <a:noFill/>
          </p:spPr>
          <p:txBody>
            <a:bodyPr wrap="square" rtlCol="0">
              <a:spAutoFit/>
            </a:bodyPr>
            <a:lstStyle/>
            <a:p>
              <a:pPr algn="ctr"/>
              <a:r>
                <a:rPr lang="ar-OM" sz="1200" b="1">
                  <a:solidFill>
                    <a:schemeClr val="accent6"/>
                  </a:solidFill>
                </a:rPr>
                <a:t>الإبلاغ عن البيانات</a:t>
              </a:r>
            </a:p>
          </p:txBody>
        </p:sp>
      </p:grpSp>
      <p:sp>
        <p:nvSpPr>
          <p:cNvPr id="9" name="TextBox 8"/>
          <p:cNvSpPr txBox="1"/>
          <p:nvPr/>
        </p:nvSpPr>
        <p:spPr>
          <a:xfrm>
            <a:off x="879378" y="658375"/>
            <a:ext cx="3250736" cy="246221"/>
          </a:xfrm>
          <a:prstGeom prst="rect">
            <a:avLst/>
          </a:prstGeom>
          <a:noFill/>
        </p:spPr>
        <p:txBody>
          <a:bodyPr wrap="square" rtlCol="0">
            <a:spAutoFit/>
          </a:bodyPr>
          <a:lstStyle/>
          <a:p>
            <a:r>
              <a:rPr lang="ar-OM" sz="1000" i="1" dirty="0">
                <a:solidFill>
                  <a:schemeClr val="tx1">
                    <a:lumMod val="50000"/>
                    <a:lumOff val="50000"/>
                  </a:schemeClr>
                </a:solidFill>
                <a:latin typeface="Calibri" panose="020F0502020204030204" pitchFamily="34" charset="0"/>
              </a:rPr>
              <a:t>نظرة عامة عن حمى الضنك حول العالم</a:t>
            </a:r>
          </a:p>
        </p:txBody>
      </p:sp>
      <p:sp>
        <p:nvSpPr>
          <p:cNvPr id="35" name="TextBox 34"/>
          <p:cNvSpPr txBox="1"/>
          <p:nvPr/>
        </p:nvSpPr>
        <p:spPr>
          <a:xfrm>
            <a:off x="243407" y="2999775"/>
            <a:ext cx="1450670" cy="461665"/>
          </a:xfrm>
          <a:prstGeom prst="rect">
            <a:avLst/>
          </a:prstGeom>
          <a:noFill/>
        </p:spPr>
        <p:txBody>
          <a:bodyPr wrap="square" rtlCol="0">
            <a:spAutoFit/>
          </a:bodyPr>
          <a:lstStyle/>
          <a:p>
            <a:pPr algn="ctr"/>
            <a:r>
              <a:rPr lang="ar-OM" sz="1200" b="1" dirty="0">
                <a:solidFill>
                  <a:schemeClr val="accent6"/>
                </a:solidFill>
              </a:rPr>
              <a:t>التقييم والاتصالات</a:t>
            </a:r>
          </a:p>
        </p:txBody>
      </p:sp>
      <p:grpSp>
        <p:nvGrpSpPr>
          <p:cNvPr id="43" name="Group 42">
            <a:extLst>
              <a:ext uri="{FF2B5EF4-FFF2-40B4-BE49-F238E27FC236}">
                <a16:creationId xmlns:a16="http://schemas.microsoft.com/office/drawing/2014/main" id="{75E47F01-1F3F-4937-8C2A-0695CE7C5EB8}"/>
              </a:ext>
            </a:extLst>
          </p:cNvPr>
          <p:cNvGrpSpPr/>
          <p:nvPr/>
        </p:nvGrpSpPr>
        <p:grpSpPr>
          <a:xfrm>
            <a:off x="602852" y="4613519"/>
            <a:ext cx="4293628" cy="1645493"/>
            <a:chOff x="7224386" y="4652596"/>
            <a:chExt cx="4193055" cy="1645493"/>
          </a:xfrm>
        </p:grpSpPr>
        <p:sp>
          <p:nvSpPr>
            <p:cNvPr id="24" name="TextBox 23"/>
            <p:cNvSpPr txBox="1"/>
            <p:nvPr/>
          </p:nvSpPr>
          <p:spPr>
            <a:xfrm>
              <a:off x="7351223" y="4652596"/>
              <a:ext cx="3229713" cy="246221"/>
            </a:xfrm>
            <a:prstGeom prst="rect">
              <a:avLst/>
            </a:prstGeom>
            <a:noFill/>
          </p:spPr>
          <p:txBody>
            <a:bodyPr wrap="square" rtlCol="0">
              <a:spAutoFit/>
            </a:bodyPr>
            <a:lstStyle/>
            <a:p>
              <a:r>
                <a:rPr lang="ar-OM" sz="1000" i="1" dirty="0">
                  <a:solidFill>
                    <a:schemeClr val="tx1">
                      <a:lumMod val="50000"/>
                      <a:lumOff val="50000"/>
                    </a:schemeClr>
                  </a:solidFill>
                  <a:latin typeface="Calibri" panose="020F0502020204030204" pitchFamily="34" charset="0"/>
                </a:rPr>
                <a:t>تقرير المركز الأوروبي اليومي والأسبوعي عن تهديدات الأمراض المعدية  </a:t>
              </a:r>
            </a:p>
          </p:txBody>
        </p:sp>
        <p:grpSp>
          <p:nvGrpSpPr>
            <p:cNvPr id="42" name="Group 41">
              <a:extLst>
                <a:ext uri="{FF2B5EF4-FFF2-40B4-BE49-F238E27FC236}">
                  <a16:creationId xmlns:a16="http://schemas.microsoft.com/office/drawing/2014/main" id="{425C3619-B75C-44E4-B03D-A0F49EB9155B}"/>
                </a:ext>
              </a:extLst>
            </p:cNvPr>
            <p:cNvGrpSpPr/>
            <p:nvPr/>
          </p:nvGrpSpPr>
          <p:grpSpPr>
            <a:xfrm>
              <a:off x="7224386" y="4829294"/>
              <a:ext cx="4193055" cy="1468795"/>
              <a:chOff x="9967450" y="4812411"/>
              <a:chExt cx="4193055" cy="1468795"/>
            </a:xfrm>
          </p:grpSpPr>
          <p:pic>
            <p:nvPicPr>
              <p:cNvPr id="7" name="Picture 6"/>
              <p:cNvPicPr>
                <a:picLocks noChangeAspect="1"/>
              </p:cNvPicPr>
              <p:nvPr/>
            </p:nvPicPr>
            <p:blipFill>
              <a:blip r:embed="rId11"/>
              <a:stretch>
                <a:fillRect/>
              </a:stretch>
            </p:blipFill>
            <p:spPr>
              <a:xfrm>
                <a:off x="12242367" y="4858419"/>
                <a:ext cx="886835" cy="1291694"/>
              </a:xfrm>
              <a:prstGeom prst="rect">
                <a:avLst/>
              </a:prstGeom>
            </p:spPr>
          </p:pic>
          <p:pic>
            <p:nvPicPr>
              <p:cNvPr id="10" name="Picture 9"/>
              <p:cNvPicPr>
                <a:picLocks noChangeAspect="1"/>
              </p:cNvPicPr>
              <p:nvPr/>
            </p:nvPicPr>
            <p:blipFill>
              <a:blip r:embed="rId12"/>
              <a:stretch>
                <a:fillRect/>
              </a:stretch>
            </p:blipFill>
            <p:spPr>
              <a:xfrm>
                <a:off x="11114530" y="4812411"/>
                <a:ext cx="950758" cy="1383711"/>
              </a:xfrm>
              <a:prstGeom prst="rect">
                <a:avLst/>
              </a:prstGeom>
            </p:spPr>
          </p:pic>
          <p:sp>
            <p:nvSpPr>
              <p:cNvPr id="11" name="TextBox 10"/>
              <p:cNvSpPr txBox="1"/>
              <p:nvPr/>
            </p:nvSpPr>
            <p:spPr>
              <a:xfrm>
                <a:off x="9967450" y="5113392"/>
                <a:ext cx="1007008" cy="1077218"/>
              </a:xfrm>
              <a:prstGeom prst="rect">
                <a:avLst/>
              </a:prstGeom>
              <a:noFill/>
            </p:spPr>
            <p:txBody>
              <a:bodyPr wrap="square" rtlCol="0">
                <a:spAutoFit/>
              </a:bodyPr>
              <a:lstStyle/>
              <a:p>
                <a:r>
                  <a:rPr lang="en-GB" sz="800">
                    <a:hlinkClick r:id="rId13"/>
                  </a:rPr>
                  <a:t>https://www.ecdc.europa.eu/en/publications-data/communicable-disease-threats-report-22-28-september-2019-week-39</a:t>
                </a:r>
              </a:p>
            </p:txBody>
          </p:sp>
          <p:sp>
            <p:nvSpPr>
              <p:cNvPr id="12" name="TextBox 11"/>
              <p:cNvSpPr txBox="1"/>
              <p:nvPr/>
            </p:nvSpPr>
            <p:spPr>
              <a:xfrm>
                <a:off x="13165225" y="5203988"/>
                <a:ext cx="995280" cy="1077218"/>
              </a:xfrm>
              <a:prstGeom prst="rect">
                <a:avLst/>
              </a:prstGeom>
              <a:noFill/>
            </p:spPr>
            <p:txBody>
              <a:bodyPr wrap="square" rtlCol="0">
                <a:spAutoFit/>
              </a:bodyPr>
              <a:lstStyle/>
              <a:p>
                <a:r>
                  <a:rPr lang="en-GB" sz="800" dirty="0">
                    <a:hlinkClick r:id="rId14"/>
                  </a:rPr>
                  <a:t>https://www.ecdc.europa.eu/en/publications-data/communicable-disease-threats-report-25-31-march-2018-week-13</a:t>
                </a:r>
              </a:p>
            </p:txBody>
          </p:sp>
        </p:grpSp>
      </p:grpSp>
      <p:grpSp>
        <p:nvGrpSpPr>
          <p:cNvPr id="45" name="Group 44">
            <a:extLst>
              <a:ext uri="{FF2B5EF4-FFF2-40B4-BE49-F238E27FC236}">
                <a16:creationId xmlns:a16="http://schemas.microsoft.com/office/drawing/2014/main" id="{C4C931C2-962B-4C9B-A643-67EEB0550A67}"/>
              </a:ext>
            </a:extLst>
          </p:cNvPr>
          <p:cNvGrpSpPr/>
          <p:nvPr/>
        </p:nvGrpSpPr>
        <p:grpSpPr>
          <a:xfrm>
            <a:off x="1558737" y="2925547"/>
            <a:ext cx="3250736" cy="1651723"/>
            <a:chOff x="7371682" y="2940591"/>
            <a:chExt cx="3174592" cy="1651723"/>
          </a:xfrm>
        </p:grpSpPr>
        <p:sp>
          <p:nvSpPr>
            <p:cNvPr id="23" name="TextBox 22"/>
            <p:cNvSpPr txBox="1"/>
            <p:nvPr/>
          </p:nvSpPr>
          <p:spPr>
            <a:xfrm>
              <a:off x="7371682" y="2940591"/>
              <a:ext cx="3174592" cy="246221"/>
            </a:xfrm>
            <a:prstGeom prst="rect">
              <a:avLst/>
            </a:prstGeom>
            <a:noFill/>
          </p:spPr>
          <p:txBody>
            <a:bodyPr wrap="square" rtlCol="0">
              <a:spAutoFit/>
            </a:bodyPr>
            <a:lstStyle/>
            <a:p>
              <a:r>
                <a:rPr lang="ar-OM" sz="1000" i="1" dirty="0">
                  <a:solidFill>
                    <a:schemeClr val="tx1">
                      <a:lumMod val="50000"/>
                      <a:lumOff val="50000"/>
                    </a:schemeClr>
                  </a:solidFill>
                  <a:latin typeface="Calibri" panose="020F0502020204030204" pitchFamily="34" charset="0"/>
                </a:rPr>
                <a:t>التقييم السريع للمخاطر من المركز الأوروبي لمكافحة الأمراض والوقاية منها بشأن حمى الضنك في "لا ريونيون"  </a:t>
              </a:r>
            </a:p>
          </p:txBody>
        </p:sp>
        <p:grpSp>
          <p:nvGrpSpPr>
            <p:cNvPr id="44" name="Group 43">
              <a:extLst>
                <a:ext uri="{FF2B5EF4-FFF2-40B4-BE49-F238E27FC236}">
                  <a16:creationId xmlns:a16="http://schemas.microsoft.com/office/drawing/2014/main" id="{88A9402E-798C-4392-B741-4A0FDCBB4358}"/>
                </a:ext>
              </a:extLst>
            </p:cNvPr>
            <p:cNvGrpSpPr/>
            <p:nvPr/>
          </p:nvGrpSpPr>
          <p:grpSpPr>
            <a:xfrm>
              <a:off x="7950702" y="3315041"/>
              <a:ext cx="2445192" cy="1277273"/>
              <a:chOff x="9256021" y="3181612"/>
              <a:chExt cx="2445192" cy="1277273"/>
            </a:xfrm>
          </p:grpSpPr>
          <p:pic>
            <p:nvPicPr>
              <p:cNvPr id="2" name="Picture 1"/>
              <p:cNvPicPr>
                <a:picLocks noChangeAspect="1"/>
              </p:cNvPicPr>
              <p:nvPr/>
            </p:nvPicPr>
            <p:blipFill>
              <a:blip r:embed="rId15"/>
              <a:stretch>
                <a:fillRect/>
              </a:stretch>
            </p:blipFill>
            <p:spPr>
              <a:xfrm>
                <a:off x="10881377" y="3301757"/>
                <a:ext cx="819836" cy="1151823"/>
              </a:xfrm>
              <a:prstGeom prst="rect">
                <a:avLst/>
              </a:prstGeom>
            </p:spPr>
          </p:pic>
          <p:sp>
            <p:nvSpPr>
              <p:cNvPr id="20" name="TextBox 19"/>
              <p:cNvSpPr txBox="1"/>
              <p:nvPr/>
            </p:nvSpPr>
            <p:spPr>
              <a:xfrm>
                <a:off x="9256021" y="3181612"/>
                <a:ext cx="1441262" cy="1277273"/>
              </a:xfrm>
              <a:prstGeom prst="rect">
                <a:avLst/>
              </a:prstGeom>
              <a:noFill/>
            </p:spPr>
            <p:txBody>
              <a:bodyPr wrap="square" rtlCol="0">
                <a:spAutoFit/>
              </a:bodyPr>
              <a:lstStyle/>
              <a:p>
                <a:r>
                  <a:rPr lang="en-GB" sz="1100" dirty="0">
                    <a:hlinkClick r:id="rId16"/>
                  </a:rPr>
                  <a:t>https://www.ecdc.europa.eu/en/publications-data/rapid-risk-assessment-dengue-outbreak-reunion-france-and-associated-risk</a:t>
                </a:r>
              </a:p>
            </p:txBody>
          </p:sp>
        </p:grpSp>
      </p:grpSp>
      <p:grpSp>
        <p:nvGrpSpPr>
          <p:cNvPr id="46" name="Group 45">
            <a:extLst>
              <a:ext uri="{FF2B5EF4-FFF2-40B4-BE49-F238E27FC236}">
                <a16:creationId xmlns:a16="http://schemas.microsoft.com/office/drawing/2014/main" id="{B8FE444A-8ECF-4F94-86CF-592A6C00678B}"/>
              </a:ext>
            </a:extLst>
          </p:cNvPr>
          <p:cNvGrpSpPr/>
          <p:nvPr/>
        </p:nvGrpSpPr>
        <p:grpSpPr>
          <a:xfrm>
            <a:off x="592611" y="1084521"/>
            <a:ext cx="4265139" cy="1739376"/>
            <a:chOff x="6462601" y="968486"/>
            <a:chExt cx="4165234" cy="1739376"/>
          </a:xfrm>
        </p:grpSpPr>
        <p:pic>
          <p:nvPicPr>
            <p:cNvPr id="38" name="Picture 37"/>
            <p:cNvPicPr>
              <a:picLocks noChangeAspect="1"/>
            </p:cNvPicPr>
            <p:nvPr/>
          </p:nvPicPr>
          <p:blipFill rotWithShape="1">
            <a:blip r:embed="rId17"/>
            <a:srcRect t="8064" r="11049" b="21760"/>
            <a:stretch/>
          </p:blipFill>
          <p:spPr>
            <a:xfrm>
              <a:off x="7773491" y="968486"/>
              <a:ext cx="2854344" cy="1739376"/>
            </a:xfrm>
            <a:prstGeom prst="rect">
              <a:avLst/>
            </a:prstGeom>
            <a:ln>
              <a:solidFill>
                <a:schemeClr val="bg2">
                  <a:lumMod val="90000"/>
                </a:schemeClr>
              </a:solidFill>
            </a:ln>
          </p:spPr>
        </p:pic>
        <p:sp>
          <p:nvSpPr>
            <p:cNvPr id="39" name="Rectangle 38"/>
            <p:cNvSpPr/>
            <p:nvPr/>
          </p:nvSpPr>
          <p:spPr>
            <a:xfrm>
              <a:off x="6462601" y="1395304"/>
              <a:ext cx="1265289" cy="577081"/>
            </a:xfrm>
            <a:prstGeom prst="rect">
              <a:avLst/>
            </a:prstGeom>
          </p:spPr>
          <p:txBody>
            <a:bodyPr wrap="square">
              <a:spAutoFit/>
            </a:bodyPr>
            <a:lstStyle/>
            <a:p>
              <a:r>
                <a:rPr lang="en-GB" sz="1050" dirty="0">
                  <a:hlinkClick r:id="rId18"/>
                </a:rPr>
                <a:t>https://www.ecdc.europa.eu/en/dengue-monthly</a:t>
              </a:r>
            </a:p>
          </p:txBody>
        </p:sp>
      </p:grpSp>
    </p:spTree>
    <p:extLst>
      <p:ext uri="{BB962C8B-B14F-4D97-AF65-F5344CB8AC3E}">
        <p14:creationId xmlns:p14="http://schemas.microsoft.com/office/powerpoint/2010/main" val="7363162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09F5DB3-2011-4993-8406-75E94A489E37}">
  <ds:schemaRefs>
    <ds:schemaRef ds:uri="http://purl.org/dc/dcmitype/"/>
    <ds:schemaRef ds:uri="d23a570b-d7a9-49ca-a34c-8afb8206b4bf"/>
    <ds:schemaRef ds:uri="http://schemas.microsoft.com/office/2006/documentManagement/types"/>
    <ds:schemaRef ds:uri="http://schemas.microsoft.com/office/2006/metadata/properties"/>
    <ds:schemaRef ds:uri="http://schemas.microsoft.com/office/infopath/2007/PartnerControls"/>
    <ds:schemaRef ds:uri="32fd28f3-eb5c-4ffb-b88d-54039670de2a"/>
    <ds:schemaRef ds:uri="http://schemas.openxmlformats.org/package/2006/metadata/core-properties"/>
    <ds:schemaRef ds:uri="5c728178-6efc-4233-8faf-5837ddb4420c"/>
    <ds:schemaRef ds:uri="http://purl.org/dc/terms/"/>
    <ds:schemaRef ds:uri="376727eb-354b-45e4-998d-f84ea079474e"/>
    <ds:schemaRef ds:uri="http://www.w3.org/XML/1998/namespace"/>
    <ds:schemaRef ds:uri="http://purl.org/dc/elements/1.1/"/>
    <ds:schemaRef ds:uri="f21cd5e7-4e59-4426-9a65-65a4b49b5ea4"/>
  </ds:schemaRefs>
</ds:datastoreItem>
</file>

<file path=customXml/itemProps2.xml><?xml version="1.0" encoding="utf-8"?>
<ds:datastoreItem xmlns:ds="http://schemas.openxmlformats.org/officeDocument/2006/customXml" ds:itemID="{3B6843BA-3378-4E3B-9A9E-A2E73E22D607}">
  <ds:schemaRefs>
    <ds:schemaRef ds:uri="http://schemas.microsoft.com/sharepoint/events"/>
  </ds:schemaRefs>
</ds:datastoreItem>
</file>

<file path=customXml/itemProps3.xml><?xml version="1.0" encoding="utf-8"?>
<ds:datastoreItem xmlns:ds="http://schemas.openxmlformats.org/officeDocument/2006/customXml" ds:itemID="{A396FAF7-4323-4142-81AF-D6A6212D38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ap:Properties xmlns:vt="http://schemas.openxmlformats.org/officeDocument/2006/docPropsVTypes" xmlns:ap="http://schemas.openxmlformats.org/officeDocument/2006/extended-properties">
  <ap:TotalTime>2867</ap:TotalTime>
  <ap:Words>2004</ap:Words>
  <ap:Application>Microsoft Office PowerPoint</ap:Application>
  <ap:PresentationFormat>Widescreen</ap:PresentationFormat>
  <ap:Paragraphs>253</ap:Paragraphs>
  <ap:Slides>13</ap:Slides>
  <ap:Notes>12</ap:Notes>
  <ap:HiddenSlides>0</ap:HiddenSlides>
  <ap:MMClips>0</ap:MMClips>
  <ap:ScaleCrop>false</ap:ScaleCrop>
  <ap:HeadingPairs>
    <vt:vector baseType="variant" size="6">
      <vt:variant>
        <vt:lpstr>Fonts Used</vt:lpstr>
      </vt:variant>
      <vt:variant>
        <vt:i4>8</vt:i4>
      </vt:variant>
      <vt:variant>
        <vt:lpstr>Theme</vt:lpstr>
      </vt:variant>
      <vt:variant>
        <vt:i4>1</vt:i4>
      </vt:variant>
      <vt:variant>
        <vt:lpstr>Slide Titles</vt:lpstr>
      </vt:variant>
      <vt:variant>
        <vt:i4>13</vt:i4>
      </vt:variant>
    </vt:vector>
  </ap:HeadingPairs>
  <ap:TitlesOfParts>
    <vt:vector baseType="lpstr" size="22">
      <vt:lpstr>Arial</vt:lpstr>
      <vt:lpstr>Calibri</vt:lpstr>
      <vt:lpstr>Calibri Light</vt:lpstr>
      <vt:lpstr>MetaPro-Black</vt:lpstr>
      <vt:lpstr>Microsoft Sans Serif</vt:lpstr>
      <vt:lpstr>Tahoma</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Not specified</dc:subject>
  <dc:creator>CDT</dc:creator>
  <cp:keywords/>
  <cp:lastModifiedBy>CDT</cp:lastModifiedBy>
  <cp:revision>238</cp:revision>
  <dcterms:created xsi:type="dcterms:W3CDTF">2019-11-29T08:59:19Z</dcterms:created>
  <dcterms:modified xsi:type="dcterms:W3CDTF">2021-03-23T13:54:43Z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ECDC_DMS_Author">
    <vt:lpwstr>2176</vt:lpwstr>
  </property>
  <property fmtid="{D5CDD505-2E9C-101B-9397-08002B2CF9AE}" pid="4" name="ECDC_DMS_Organization">
    <vt:lpwstr>588;#Epidemic Intelligence|14e38dbb-bccc-4c34-ac2f-9f24d991c96d</vt:lpwstr>
  </property>
  <property fmtid="{D5CDD505-2E9C-101B-9397-08002B2CF9AE}" pid="5" name="ECDC_DMS_Organization0">
    <vt:lpwstr>Epidemic Intelligence|14e38dbb-bccc-4c34-ac2f-9f24d991c96d</vt:lpwstr>
  </property>
  <property fmtid="{D5CDD505-2E9C-101B-9397-08002B2CF9AE}" pid="6" name="ECDC_DMS_Group">
    <vt:lpwstr>Epidemic Intelligence</vt:lpwstr>
  </property>
  <property fmtid="{D5CDD505-2E9C-101B-9397-08002B2CF9AE}" pid="7" name="ECDC_DMS_Section">
    <vt:lpwstr>Epidemic Intelligence and Response</vt:lpwstr>
  </property>
  <property fmtid="{D5CDD505-2E9C-101B-9397-08002B2CF9AE}" pid="8" name="edrm_document_type">
    <vt:lpwstr>2364;#Not specified|581b895d-77e9-46ec-8c5e-850161f4a515</vt:lpwstr>
  </property>
  <property fmtid="{D5CDD505-2E9C-101B-9397-08002B2CF9AE}" pid="9" name="edrm_function">
    <vt:lpwstr>2365;#Not specified|92bcb685-885a-40ff-9744-3825164b3c86</vt:lpwstr>
  </property>
  <property fmtid="{D5CDD505-2E9C-101B-9397-08002B2CF9AE}" pid="10" name="TaxKeyword">
    <vt:lpwstr/>
  </property>
  <property fmtid="{D5CDD505-2E9C-101B-9397-08002B2CF9AE}" pid="11" name="edrm_status">
    <vt:lpwstr>2363;#Draft|210dfa89-0dc2-4261-944c-0ccc26c12bbd</vt:lpwstr>
  </property>
  <property fmtid="{D5CDD505-2E9C-101B-9397-08002B2CF9AE}" pid="12" name="edrm_disease">
    <vt:lpwstr>2366;#Not specified|bad72cf5-edc4-4bad-9035-f5ac84acbef6</vt:lpwstr>
  </property>
  <property fmtid="{D5CDD505-2E9C-101B-9397-08002B2CF9AE}" pid="13" name="edrm_security">
    <vt:lpwstr>2367;#Restricted:Internal|caa52167-d17e-46dd-9322-12d83d57eefa</vt:lpwstr>
  </property>
  <property fmtid="{D5CDD505-2E9C-101B-9397-08002B2CF9AE}" pid="14" name="edrm_language">
    <vt:lpwstr>2379;#English|f0d96333-3b15-448d-bec3-c97f3b65cb2d</vt:lpwstr>
  </property>
  <property fmtid="{D5CDD505-2E9C-101B-9397-08002B2CF9AE}" pid="15" name="edrm_entity">
    <vt:lpwstr>2380;#Surveillance and Response Support Unit|be4aac37-b6fa-4b86-b0a4-9a97852a8676</vt:lpwstr>
  </property>
  <property fmtid="{D5CDD505-2E9C-101B-9397-08002B2CF9AE}" pid="16" name="edrm_institution">
    <vt:lpwstr/>
  </property>
  <property fmtid="{D5CDD505-2E9C-101B-9397-08002B2CF9AE}" pid="17" name="edrm_spatial">
    <vt:lpwstr/>
  </property>
  <property fmtid="{D5CDD505-2E9C-101B-9397-08002B2CF9AE}" pid="18" name="_dlc_DocIdItemGuid">
    <vt:lpwstr>b186097e-88a4-46c7-a6df-a5b14f613289</vt:lpwstr>
  </property>
  <property fmtid="{D5CDD505-2E9C-101B-9397-08002B2CF9AE}" pid="19" name="ECDC_DMS_Document_Type_Product_Documentation">
    <vt:lpwstr>9559;#Non-Classified Project or Product Document|70fa46e0-bdd2-4182-98f7-a57178742ef5</vt:lpwstr>
  </property>
  <property fmtid="{D5CDD505-2E9C-101B-9397-08002B2CF9AE}" pid="20" name="DMS Product">
    <vt:lpwstr/>
  </property>
  <property fmtid="{D5CDD505-2E9C-101B-9397-08002B2CF9AE}" pid="21" name="ECDC_DMS_EDRM_Meeting_Code">
    <vt:lpwstr/>
  </property>
  <property fmtid="{D5CDD505-2E9C-101B-9397-08002B2CF9AE}" pid="22" name="ECDC_DMS_ITPROD_PORTFOLIO">
    <vt:lpwstr>8503;#DIR|d280b436-bc76-4c87-a7ad-b215a1406941</vt:lpwstr>
  </property>
  <property fmtid="{D5CDD505-2E9C-101B-9397-08002B2CF9AE}" pid="23" name="ECDC_DMS_ITPROD_YEAR">
    <vt:lpwstr/>
  </property>
  <property fmtid="{D5CDD505-2E9C-101B-9397-08002B2CF9AE}" pid="24" name="ECDC_DMS_Project">
    <vt:lpwstr>11776;#EU Health Security Initiative programme|25306b6b-39ac-41be-90ab-12f9725e9391</vt:lpwstr>
  </property>
  <property fmtid="{D5CDD505-2E9C-101B-9397-08002B2CF9AE}" pid="25" name="_dlc_DocId">
    <vt:lpwstr>DOI1007-2079432915-212</vt:lpwstr>
  </property>
  <property fmtid="{D5CDD505-2E9C-101B-9397-08002B2CF9AE}" pid="26" name="_dlc_DocIdUrl">
    <vt:lpwstr>http://dms.ecdcnet.europa.eu/sites/projects/prodmgmt/hsi/_layouts/15/DocIdRedir.aspx?ID=DOI1007-2079432915-212, DOI1007-2079432915-212</vt:lpwstr>
  </property>
</Properties>
</file>